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theme/theme14.xml" ContentType="application/vnd.openxmlformats-officedocument.theme+xml"/>
  <Override PartName="/ppt/notesSlides/notesSlide12.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diagrams/data5.xml" ContentType="application/vnd.openxmlformats-officedocument.drawingml.diagramData+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5" r:id="rId3"/>
    <p:sldMasterId id="2147483689" r:id="rId4"/>
    <p:sldMasterId id="2147483701" r:id="rId5"/>
    <p:sldMasterId id="2147483714" r:id="rId6"/>
    <p:sldMasterId id="2147483727" r:id="rId7"/>
    <p:sldMasterId id="2147483741" r:id="rId8"/>
    <p:sldMasterId id="2147483753" r:id="rId9"/>
    <p:sldMasterId id="2147483767" r:id="rId10"/>
    <p:sldMasterId id="2147483779" r:id="rId11"/>
    <p:sldMasterId id="2147483807" r:id="rId12"/>
    <p:sldMasterId id="2147483822" r:id="rId13"/>
    <p:sldMasterId id="2147483836" r:id="rId14"/>
    <p:sldMasterId id="2147483850" r:id="rId15"/>
    <p:sldMasterId id="2147483864" r:id="rId16"/>
    <p:sldMasterId id="2147483876" r:id="rId17"/>
  </p:sldMasterIdLst>
  <p:notesMasterIdLst>
    <p:notesMasterId r:id="rId100"/>
  </p:notesMasterIdLst>
  <p:sldIdLst>
    <p:sldId id="256" r:id="rId18"/>
    <p:sldId id="257" r:id="rId19"/>
    <p:sldId id="258" r:id="rId20"/>
    <p:sldId id="259" r:id="rId21"/>
    <p:sldId id="261" r:id="rId22"/>
    <p:sldId id="262" r:id="rId23"/>
    <p:sldId id="263" r:id="rId24"/>
    <p:sldId id="264" r:id="rId25"/>
    <p:sldId id="372" r:id="rId26"/>
    <p:sldId id="370" r:id="rId27"/>
    <p:sldId id="371" r:id="rId28"/>
    <p:sldId id="267" r:id="rId29"/>
    <p:sldId id="284" r:id="rId30"/>
    <p:sldId id="354" r:id="rId31"/>
    <p:sldId id="268" r:id="rId32"/>
    <p:sldId id="269" r:id="rId33"/>
    <p:sldId id="357" r:id="rId34"/>
    <p:sldId id="358" r:id="rId35"/>
    <p:sldId id="359" r:id="rId36"/>
    <p:sldId id="360" r:id="rId37"/>
    <p:sldId id="355" r:id="rId38"/>
    <p:sldId id="356" r:id="rId39"/>
    <p:sldId id="271" r:id="rId40"/>
    <p:sldId id="272" r:id="rId41"/>
    <p:sldId id="273" r:id="rId42"/>
    <p:sldId id="369" r:id="rId43"/>
    <p:sldId id="274" r:id="rId44"/>
    <p:sldId id="275" r:id="rId45"/>
    <p:sldId id="361" r:id="rId46"/>
    <p:sldId id="362" r:id="rId47"/>
    <p:sldId id="363" r:id="rId48"/>
    <p:sldId id="364" r:id="rId49"/>
    <p:sldId id="365" r:id="rId50"/>
    <p:sldId id="366" r:id="rId51"/>
    <p:sldId id="367" r:id="rId52"/>
    <p:sldId id="368" r:id="rId53"/>
    <p:sldId id="353" r:id="rId54"/>
    <p:sldId id="287" r:id="rId55"/>
    <p:sldId id="290" r:id="rId56"/>
    <p:sldId id="300" r:id="rId57"/>
    <p:sldId id="304" r:id="rId58"/>
    <p:sldId id="305" r:id="rId59"/>
    <p:sldId id="307" r:id="rId60"/>
    <p:sldId id="308" r:id="rId61"/>
    <p:sldId id="312"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73" r:id="rId95"/>
    <p:sldId id="374" r:id="rId96"/>
    <p:sldId id="375" r:id="rId97"/>
    <p:sldId id="376" r:id="rId98"/>
    <p:sldId id="347" r:id="rId9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C4480-C853-4E79-9C21-27D1F890373E}" type="doc">
      <dgm:prSet loTypeId="urn:microsoft.com/office/officeart/2005/8/layout/pyramid1" loCatId="pyramid" qsTypeId="urn:microsoft.com/office/officeart/2005/8/quickstyle/simple1" qsCatId="simple" csTypeId="urn:microsoft.com/office/officeart/2005/8/colors/accent1_2" csCatId="accent1"/>
      <dgm:spPr/>
    </dgm:pt>
    <dgm:pt modelId="{B5257F2F-F0DD-4AC5-97EF-22EBEA7635C7}">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CFFBDB66-3016-4B2F-A42F-ED65360108C3}" type="parTrans" cxnId="{339875C2-C78D-4363-B308-F8912DC1F3C5}">
      <dgm:prSet/>
      <dgm:spPr/>
    </dgm:pt>
    <dgm:pt modelId="{1A049930-721D-45B9-A43D-44AF7AADD795}" type="sibTrans" cxnId="{339875C2-C78D-4363-B308-F8912DC1F3C5}">
      <dgm:prSet/>
      <dgm:spPr/>
    </dgm:pt>
    <dgm:pt modelId="{4B0B6094-F269-48EA-B997-044CB5233F99}">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40AAE5FE-02C4-4F80-A95D-784B3880FF28}" type="parTrans" cxnId="{AD16B5D9-65A9-4F8B-B2AD-4949897535D7}">
      <dgm:prSet/>
      <dgm:spPr/>
    </dgm:pt>
    <dgm:pt modelId="{4353D8AD-F3EE-4D02-893B-E7DD41A78A54}" type="sibTrans" cxnId="{AD16B5D9-65A9-4F8B-B2AD-4949897535D7}">
      <dgm:prSet/>
      <dgm:spPr/>
    </dgm:pt>
    <dgm:pt modelId="{BF8AEB25-DF72-42CC-AB17-A8993A6CE4B3}">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JO" b="1" i="0" u="none" strike="noStrike" cap="none" normalizeH="0" baseline="0" smtClean="0">
            <a:ln>
              <a:noFill/>
            </a:ln>
            <a:solidFill>
              <a:schemeClr val="tx1"/>
            </a:solidFill>
            <a:effectLst/>
            <a:latin typeface="Arial" pitchFamily="34" charset="0"/>
            <a:cs typeface="Arial" pitchFamily="34" charset="0"/>
          </a:endParaRPr>
        </a:p>
      </dgm:t>
    </dgm:pt>
    <dgm:pt modelId="{82C92A74-0C2B-4696-9E86-9E8C3C11FF0C}" type="parTrans" cxnId="{F672CE26-DAB7-4693-985B-D26E59F756F3}">
      <dgm:prSet/>
      <dgm:spPr/>
    </dgm:pt>
    <dgm:pt modelId="{B4EEDEB6-9A8E-4BF2-97BB-95A8A1C0F804}" type="sibTrans" cxnId="{F672CE26-DAB7-4693-985B-D26E59F756F3}">
      <dgm:prSet/>
      <dgm:spPr/>
    </dgm:pt>
    <dgm:pt modelId="{3C76B5A1-2718-4069-9E2B-48B1D30AE7F4}">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2BE8A602-E73F-4D62-8C4C-7F2ACE71B0CE}" type="parTrans" cxnId="{55DF5633-413A-4F54-9FED-EA21E4B943D8}">
      <dgm:prSet/>
      <dgm:spPr/>
    </dgm:pt>
    <dgm:pt modelId="{A9E2D6BF-C101-483A-AFF8-2493571F55C3}" type="sibTrans" cxnId="{55DF5633-413A-4F54-9FED-EA21E4B943D8}">
      <dgm:prSet/>
      <dgm:spPr/>
    </dgm:pt>
    <dgm:pt modelId="{1449EB8A-AC70-43C0-8176-C5726DB0F91C}">
      <dgm:prSet/>
      <dgm:spPr/>
      <dgm: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b="0" i="0" u="none" strike="noStrike" cap="none" normalizeH="0" baseline="0" smtClean="0">
              <a:ln>
                <a:noFill/>
              </a:ln>
              <a:solidFill>
                <a:schemeClr val="tx1"/>
              </a:solidFill>
              <a:effectLst/>
              <a:latin typeface="Arial" pitchFamily="34" charset="0"/>
              <a:cs typeface="Arial" pitchFamily="34" charset="0"/>
            </a:rPr>
            <a:t>       </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3B9AF24A-BD4C-4E54-ADFE-EC05EBF71622}" type="parTrans" cxnId="{766AB82F-B949-4858-A485-35A864AA175E}">
      <dgm:prSet/>
      <dgm:spPr/>
    </dgm:pt>
    <dgm:pt modelId="{C728453A-7613-4257-AE90-F33BF8574F08}" type="sibTrans" cxnId="{766AB82F-B949-4858-A485-35A864AA175E}">
      <dgm:prSet/>
      <dgm:spPr/>
    </dgm:pt>
    <dgm:pt modelId="{4F3449EC-C966-4FBF-9238-C2F813E02E1E}">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2D88A780-B907-43E1-B6EA-336B25B6807A}" type="parTrans" cxnId="{89484E80-BF59-4AA7-A6AA-BA7E18CDC58F}">
      <dgm:prSet/>
      <dgm:spPr/>
    </dgm:pt>
    <dgm:pt modelId="{E6912459-5AB5-4EE7-A7BC-7AA4C469F17F}" type="sibTrans" cxnId="{89484E80-BF59-4AA7-A6AA-BA7E18CDC58F}">
      <dgm:prSet/>
      <dgm:spPr/>
    </dgm:pt>
    <dgm:pt modelId="{575BE0DD-37DD-41B3-A8D9-550C2C5C7B8A}" type="pres">
      <dgm:prSet presAssocID="{01AC4480-C853-4E79-9C21-27D1F890373E}" presName="Name0" presStyleCnt="0">
        <dgm:presLayoutVars>
          <dgm:dir/>
          <dgm:animLvl val="lvl"/>
          <dgm:resizeHandles val="exact"/>
        </dgm:presLayoutVars>
      </dgm:prSet>
      <dgm:spPr/>
    </dgm:pt>
    <dgm:pt modelId="{13F45A85-9501-46C2-B873-65E9F7E6C05A}" type="pres">
      <dgm:prSet presAssocID="{B5257F2F-F0DD-4AC5-97EF-22EBEA7635C7}" presName="Name8" presStyleCnt="0"/>
      <dgm:spPr/>
    </dgm:pt>
    <dgm:pt modelId="{22FEEB98-A5AD-4C94-8F78-7426A4A9D3F7}" type="pres">
      <dgm:prSet presAssocID="{B5257F2F-F0DD-4AC5-97EF-22EBEA7635C7}" presName="level" presStyleLbl="node1" presStyleIdx="0" presStyleCnt="6">
        <dgm:presLayoutVars>
          <dgm:chMax val="1"/>
          <dgm:bulletEnabled val="1"/>
        </dgm:presLayoutVars>
      </dgm:prSet>
      <dgm:spPr/>
      <dgm:t>
        <a:bodyPr/>
        <a:lstStyle/>
        <a:p>
          <a:pPr rtl="1"/>
          <a:endParaRPr lang="ar-YE"/>
        </a:p>
      </dgm:t>
    </dgm:pt>
    <dgm:pt modelId="{4A83A03F-B887-4FED-BD88-B65FBE7D0FF6}" type="pres">
      <dgm:prSet presAssocID="{B5257F2F-F0DD-4AC5-97EF-22EBEA7635C7}" presName="levelTx" presStyleLbl="revTx" presStyleIdx="0" presStyleCnt="0">
        <dgm:presLayoutVars>
          <dgm:chMax val="1"/>
          <dgm:bulletEnabled val="1"/>
        </dgm:presLayoutVars>
      </dgm:prSet>
      <dgm:spPr/>
      <dgm:t>
        <a:bodyPr/>
        <a:lstStyle/>
        <a:p>
          <a:pPr rtl="1"/>
          <a:endParaRPr lang="ar-YE"/>
        </a:p>
      </dgm:t>
    </dgm:pt>
    <dgm:pt modelId="{FFB0E1FF-4565-4724-8CAB-C57E2E9C9D57}" type="pres">
      <dgm:prSet presAssocID="{4B0B6094-F269-48EA-B997-044CB5233F99}" presName="Name8" presStyleCnt="0"/>
      <dgm:spPr/>
    </dgm:pt>
    <dgm:pt modelId="{E1C6FDF3-8004-4869-90E6-DDF7F7D43645}" type="pres">
      <dgm:prSet presAssocID="{4B0B6094-F269-48EA-B997-044CB5233F99}" presName="level" presStyleLbl="node1" presStyleIdx="1" presStyleCnt="6">
        <dgm:presLayoutVars>
          <dgm:chMax val="1"/>
          <dgm:bulletEnabled val="1"/>
        </dgm:presLayoutVars>
      </dgm:prSet>
      <dgm:spPr/>
      <dgm:t>
        <a:bodyPr/>
        <a:lstStyle/>
        <a:p>
          <a:pPr rtl="1"/>
          <a:endParaRPr lang="ar-YE"/>
        </a:p>
      </dgm:t>
    </dgm:pt>
    <dgm:pt modelId="{DF927F5F-8C8B-4A6F-81A3-CFC51DA16CE6}" type="pres">
      <dgm:prSet presAssocID="{4B0B6094-F269-48EA-B997-044CB5233F99}" presName="levelTx" presStyleLbl="revTx" presStyleIdx="0" presStyleCnt="0">
        <dgm:presLayoutVars>
          <dgm:chMax val="1"/>
          <dgm:bulletEnabled val="1"/>
        </dgm:presLayoutVars>
      </dgm:prSet>
      <dgm:spPr/>
      <dgm:t>
        <a:bodyPr/>
        <a:lstStyle/>
        <a:p>
          <a:pPr rtl="1"/>
          <a:endParaRPr lang="ar-YE"/>
        </a:p>
      </dgm:t>
    </dgm:pt>
    <dgm:pt modelId="{59D12981-50BB-4757-AA34-3CDFA3C57078}" type="pres">
      <dgm:prSet presAssocID="{BF8AEB25-DF72-42CC-AB17-A8993A6CE4B3}" presName="Name8" presStyleCnt="0"/>
      <dgm:spPr/>
    </dgm:pt>
    <dgm:pt modelId="{533DA237-AD6B-406D-BD66-26D48EF9EEF8}" type="pres">
      <dgm:prSet presAssocID="{BF8AEB25-DF72-42CC-AB17-A8993A6CE4B3}" presName="level" presStyleLbl="node1" presStyleIdx="2" presStyleCnt="6">
        <dgm:presLayoutVars>
          <dgm:chMax val="1"/>
          <dgm:bulletEnabled val="1"/>
        </dgm:presLayoutVars>
      </dgm:prSet>
      <dgm:spPr/>
      <dgm:t>
        <a:bodyPr/>
        <a:lstStyle/>
        <a:p>
          <a:pPr rtl="1"/>
          <a:endParaRPr lang="ar-YE"/>
        </a:p>
      </dgm:t>
    </dgm:pt>
    <dgm:pt modelId="{9E1877A3-28A2-4704-9CB4-C9EC2FEA21D3}" type="pres">
      <dgm:prSet presAssocID="{BF8AEB25-DF72-42CC-AB17-A8993A6CE4B3}" presName="levelTx" presStyleLbl="revTx" presStyleIdx="0" presStyleCnt="0">
        <dgm:presLayoutVars>
          <dgm:chMax val="1"/>
          <dgm:bulletEnabled val="1"/>
        </dgm:presLayoutVars>
      </dgm:prSet>
      <dgm:spPr/>
      <dgm:t>
        <a:bodyPr/>
        <a:lstStyle/>
        <a:p>
          <a:pPr rtl="1"/>
          <a:endParaRPr lang="ar-YE"/>
        </a:p>
      </dgm:t>
    </dgm:pt>
    <dgm:pt modelId="{7DDEA6D7-A894-47DF-BBAA-D75DE2A553E8}" type="pres">
      <dgm:prSet presAssocID="{3C76B5A1-2718-4069-9E2B-48B1D30AE7F4}" presName="Name8" presStyleCnt="0"/>
      <dgm:spPr/>
    </dgm:pt>
    <dgm:pt modelId="{CA126292-EE53-48EB-A9F3-17E3C7D14F78}" type="pres">
      <dgm:prSet presAssocID="{3C76B5A1-2718-4069-9E2B-48B1D30AE7F4}" presName="level" presStyleLbl="node1" presStyleIdx="3" presStyleCnt="6">
        <dgm:presLayoutVars>
          <dgm:chMax val="1"/>
          <dgm:bulletEnabled val="1"/>
        </dgm:presLayoutVars>
      </dgm:prSet>
      <dgm:spPr/>
      <dgm:t>
        <a:bodyPr/>
        <a:lstStyle/>
        <a:p>
          <a:pPr rtl="1"/>
          <a:endParaRPr lang="ar-YE"/>
        </a:p>
      </dgm:t>
    </dgm:pt>
    <dgm:pt modelId="{AB1996D2-EA33-45BE-A5FB-1D12F95158C2}" type="pres">
      <dgm:prSet presAssocID="{3C76B5A1-2718-4069-9E2B-48B1D30AE7F4}" presName="levelTx" presStyleLbl="revTx" presStyleIdx="0" presStyleCnt="0">
        <dgm:presLayoutVars>
          <dgm:chMax val="1"/>
          <dgm:bulletEnabled val="1"/>
        </dgm:presLayoutVars>
      </dgm:prSet>
      <dgm:spPr/>
      <dgm:t>
        <a:bodyPr/>
        <a:lstStyle/>
        <a:p>
          <a:pPr rtl="1"/>
          <a:endParaRPr lang="ar-YE"/>
        </a:p>
      </dgm:t>
    </dgm:pt>
    <dgm:pt modelId="{30335231-7799-45D1-BB12-F1436156F990}" type="pres">
      <dgm:prSet presAssocID="{1449EB8A-AC70-43C0-8176-C5726DB0F91C}" presName="Name8" presStyleCnt="0"/>
      <dgm:spPr/>
    </dgm:pt>
    <dgm:pt modelId="{A5F402D1-58E3-4059-A369-C5AA047550DB}" type="pres">
      <dgm:prSet presAssocID="{1449EB8A-AC70-43C0-8176-C5726DB0F91C}" presName="level" presStyleLbl="node1" presStyleIdx="4" presStyleCnt="6">
        <dgm:presLayoutVars>
          <dgm:chMax val="1"/>
          <dgm:bulletEnabled val="1"/>
        </dgm:presLayoutVars>
      </dgm:prSet>
      <dgm:spPr/>
      <dgm:t>
        <a:bodyPr/>
        <a:lstStyle/>
        <a:p>
          <a:pPr rtl="1"/>
          <a:endParaRPr lang="ar-YE"/>
        </a:p>
      </dgm:t>
    </dgm:pt>
    <dgm:pt modelId="{343F8416-4CC8-4CAD-BD2A-9F5E21AA4B4F}" type="pres">
      <dgm:prSet presAssocID="{1449EB8A-AC70-43C0-8176-C5726DB0F91C}" presName="levelTx" presStyleLbl="revTx" presStyleIdx="0" presStyleCnt="0">
        <dgm:presLayoutVars>
          <dgm:chMax val="1"/>
          <dgm:bulletEnabled val="1"/>
        </dgm:presLayoutVars>
      </dgm:prSet>
      <dgm:spPr/>
      <dgm:t>
        <a:bodyPr/>
        <a:lstStyle/>
        <a:p>
          <a:pPr rtl="1"/>
          <a:endParaRPr lang="ar-YE"/>
        </a:p>
      </dgm:t>
    </dgm:pt>
    <dgm:pt modelId="{AE18B461-4805-404B-B657-E3FCA154FDF0}" type="pres">
      <dgm:prSet presAssocID="{4F3449EC-C966-4FBF-9238-C2F813E02E1E}" presName="Name8" presStyleCnt="0"/>
      <dgm:spPr/>
    </dgm:pt>
    <dgm:pt modelId="{6D16CA2E-7516-433D-9618-060D4ACC52F1}" type="pres">
      <dgm:prSet presAssocID="{4F3449EC-C966-4FBF-9238-C2F813E02E1E}" presName="level" presStyleLbl="node1" presStyleIdx="5" presStyleCnt="6">
        <dgm:presLayoutVars>
          <dgm:chMax val="1"/>
          <dgm:bulletEnabled val="1"/>
        </dgm:presLayoutVars>
      </dgm:prSet>
      <dgm:spPr/>
      <dgm:t>
        <a:bodyPr/>
        <a:lstStyle/>
        <a:p>
          <a:pPr rtl="1"/>
          <a:endParaRPr lang="ar-YE"/>
        </a:p>
      </dgm:t>
    </dgm:pt>
    <dgm:pt modelId="{C52FD866-B9A0-4EBD-83E3-573D75BE8941}" type="pres">
      <dgm:prSet presAssocID="{4F3449EC-C966-4FBF-9238-C2F813E02E1E}" presName="levelTx" presStyleLbl="revTx" presStyleIdx="0" presStyleCnt="0">
        <dgm:presLayoutVars>
          <dgm:chMax val="1"/>
          <dgm:bulletEnabled val="1"/>
        </dgm:presLayoutVars>
      </dgm:prSet>
      <dgm:spPr/>
      <dgm:t>
        <a:bodyPr/>
        <a:lstStyle/>
        <a:p>
          <a:pPr rtl="1"/>
          <a:endParaRPr lang="ar-YE"/>
        </a:p>
      </dgm:t>
    </dgm:pt>
  </dgm:ptLst>
  <dgm:cxnLst>
    <dgm:cxn modelId="{E558FB9F-F131-468B-834F-63E87212AEA4}" type="presOf" srcId="{B5257F2F-F0DD-4AC5-97EF-22EBEA7635C7}" destId="{4A83A03F-B887-4FED-BD88-B65FBE7D0FF6}" srcOrd="1" destOrd="0" presId="urn:microsoft.com/office/officeart/2005/8/layout/pyramid1"/>
    <dgm:cxn modelId="{89484E80-BF59-4AA7-A6AA-BA7E18CDC58F}" srcId="{01AC4480-C853-4E79-9C21-27D1F890373E}" destId="{4F3449EC-C966-4FBF-9238-C2F813E02E1E}" srcOrd="5" destOrd="0" parTransId="{2D88A780-B907-43E1-B6EA-336B25B6807A}" sibTransId="{E6912459-5AB5-4EE7-A7BC-7AA4C469F17F}"/>
    <dgm:cxn modelId="{F672CE26-DAB7-4693-985B-D26E59F756F3}" srcId="{01AC4480-C853-4E79-9C21-27D1F890373E}" destId="{BF8AEB25-DF72-42CC-AB17-A8993A6CE4B3}" srcOrd="2" destOrd="0" parTransId="{82C92A74-0C2B-4696-9E86-9E8C3C11FF0C}" sibTransId="{B4EEDEB6-9A8E-4BF2-97BB-95A8A1C0F804}"/>
    <dgm:cxn modelId="{F52C73D9-E1A3-4A4D-BEBF-75739DDA2A63}" type="presOf" srcId="{01AC4480-C853-4E79-9C21-27D1F890373E}" destId="{575BE0DD-37DD-41B3-A8D9-550C2C5C7B8A}" srcOrd="0" destOrd="0" presId="urn:microsoft.com/office/officeart/2005/8/layout/pyramid1"/>
    <dgm:cxn modelId="{55DF5633-413A-4F54-9FED-EA21E4B943D8}" srcId="{01AC4480-C853-4E79-9C21-27D1F890373E}" destId="{3C76B5A1-2718-4069-9E2B-48B1D30AE7F4}" srcOrd="3" destOrd="0" parTransId="{2BE8A602-E73F-4D62-8C4C-7F2ACE71B0CE}" sibTransId="{A9E2D6BF-C101-483A-AFF8-2493571F55C3}"/>
    <dgm:cxn modelId="{15741F6E-824D-4DC0-84BD-D7E4D6BC4F40}" type="presOf" srcId="{BF8AEB25-DF72-42CC-AB17-A8993A6CE4B3}" destId="{9E1877A3-28A2-4704-9CB4-C9EC2FEA21D3}" srcOrd="1" destOrd="0" presId="urn:microsoft.com/office/officeart/2005/8/layout/pyramid1"/>
    <dgm:cxn modelId="{102F42B5-09F9-4F9F-99C9-708DB613DD43}" type="presOf" srcId="{4F3449EC-C966-4FBF-9238-C2F813E02E1E}" destId="{6D16CA2E-7516-433D-9618-060D4ACC52F1}" srcOrd="0" destOrd="0" presId="urn:microsoft.com/office/officeart/2005/8/layout/pyramid1"/>
    <dgm:cxn modelId="{74E87666-69C8-440E-9FF7-A8201274F192}" type="presOf" srcId="{1449EB8A-AC70-43C0-8176-C5726DB0F91C}" destId="{A5F402D1-58E3-4059-A369-C5AA047550DB}" srcOrd="0" destOrd="0" presId="urn:microsoft.com/office/officeart/2005/8/layout/pyramid1"/>
    <dgm:cxn modelId="{C6FE2194-CAD0-4101-B0F4-BCD1B6AABA15}" type="presOf" srcId="{B5257F2F-F0DD-4AC5-97EF-22EBEA7635C7}" destId="{22FEEB98-A5AD-4C94-8F78-7426A4A9D3F7}" srcOrd="0" destOrd="0" presId="urn:microsoft.com/office/officeart/2005/8/layout/pyramid1"/>
    <dgm:cxn modelId="{6624F981-3EFC-44C8-AF3B-EBDD5FD8A3AC}" type="presOf" srcId="{3C76B5A1-2718-4069-9E2B-48B1D30AE7F4}" destId="{CA126292-EE53-48EB-A9F3-17E3C7D14F78}" srcOrd="0" destOrd="0" presId="urn:microsoft.com/office/officeart/2005/8/layout/pyramid1"/>
    <dgm:cxn modelId="{472A93E2-D3F3-4738-AB24-42964D5C34FE}" type="presOf" srcId="{BF8AEB25-DF72-42CC-AB17-A8993A6CE4B3}" destId="{533DA237-AD6B-406D-BD66-26D48EF9EEF8}" srcOrd="0" destOrd="0" presId="urn:microsoft.com/office/officeart/2005/8/layout/pyramid1"/>
    <dgm:cxn modelId="{EFAD80D3-E28C-4B53-A83A-FD71B8DF52F0}" type="presOf" srcId="{1449EB8A-AC70-43C0-8176-C5726DB0F91C}" destId="{343F8416-4CC8-4CAD-BD2A-9F5E21AA4B4F}" srcOrd="1" destOrd="0" presId="urn:microsoft.com/office/officeart/2005/8/layout/pyramid1"/>
    <dgm:cxn modelId="{766AB82F-B949-4858-A485-35A864AA175E}" srcId="{01AC4480-C853-4E79-9C21-27D1F890373E}" destId="{1449EB8A-AC70-43C0-8176-C5726DB0F91C}" srcOrd="4" destOrd="0" parTransId="{3B9AF24A-BD4C-4E54-ADFE-EC05EBF71622}" sibTransId="{C728453A-7613-4257-AE90-F33BF8574F08}"/>
    <dgm:cxn modelId="{AD16B5D9-65A9-4F8B-B2AD-4949897535D7}" srcId="{01AC4480-C853-4E79-9C21-27D1F890373E}" destId="{4B0B6094-F269-48EA-B997-044CB5233F99}" srcOrd="1" destOrd="0" parTransId="{40AAE5FE-02C4-4F80-A95D-784B3880FF28}" sibTransId="{4353D8AD-F3EE-4D02-893B-E7DD41A78A54}"/>
    <dgm:cxn modelId="{87128FAE-20FE-4385-96EB-F4536557F2D4}" type="presOf" srcId="{4B0B6094-F269-48EA-B997-044CB5233F99}" destId="{E1C6FDF3-8004-4869-90E6-DDF7F7D43645}" srcOrd="0" destOrd="0" presId="urn:microsoft.com/office/officeart/2005/8/layout/pyramid1"/>
    <dgm:cxn modelId="{85A19481-8532-46C3-A061-3D92F47ECDF5}" type="presOf" srcId="{4B0B6094-F269-48EA-B997-044CB5233F99}" destId="{DF927F5F-8C8B-4A6F-81A3-CFC51DA16CE6}" srcOrd="1" destOrd="0" presId="urn:microsoft.com/office/officeart/2005/8/layout/pyramid1"/>
    <dgm:cxn modelId="{AFE34B6A-AEDC-4F9D-BABC-347FBEC0B40A}" type="presOf" srcId="{4F3449EC-C966-4FBF-9238-C2F813E02E1E}" destId="{C52FD866-B9A0-4EBD-83E3-573D75BE8941}" srcOrd="1" destOrd="0" presId="urn:microsoft.com/office/officeart/2005/8/layout/pyramid1"/>
    <dgm:cxn modelId="{1FA2C32C-BE0D-4F19-8F1E-EA4DE3399F94}" type="presOf" srcId="{3C76B5A1-2718-4069-9E2B-48B1D30AE7F4}" destId="{AB1996D2-EA33-45BE-A5FB-1D12F95158C2}" srcOrd="1" destOrd="0" presId="urn:microsoft.com/office/officeart/2005/8/layout/pyramid1"/>
    <dgm:cxn modelId="{339875C2-C78D-4363-B308-F8912DC1F3C5}" srcId="{01AC4480-C853-4E79-9C21-27D1F890373E}" destId="{B5257F2F-F0DD-4AC5-97EF-22EBEA7635C7}" srcOrd="0" destOrd="0" parTransId="{CFFBDB66-3016-4B2F-A42F-ED65360108C3}" sibTransId="{1A049930-721D-45B9-A43D-44AF7AADD795}"/>
    <dgm:cxn modelId="{39A86BD0-0EC8-4F13-A5E9-5253692B1FEE}" type="presParOf" srcId="{575BE0DD-37DD-41B3-A8D9-550C2C5C7B8A}" destId="{13F45A85-9501-46C2-B873-65E9F7E6C05A}" srcOrd="0" destOrd="0" presId="urn:microsoft.com/office/officeart/2005/8/layout/pyramid1"/>
    <dgm:cxn modelId="{0252744B-FE52-46A3-96E3-D0583E0B0B09}" type="presParOf" srcId="{13F45A85-9501-46C2-B873-65E9F7E6C05A}" destId="{22FEEB98-A5AD-4C94-8F78-7426A4A9D3F7}" srcOrd="0" destOrd="0" presId="urn:microsoft.com/office/officeart/2005/8/layout/pyramid1"/>
    <dgm:cxn modelId="{B4F53CCD-25E8-4050-BBFF-0E011264AFD3}" type="presParOf" srcId="{13F45A85-9501-46C2-B873-65E9F7E6C05A}" destId="{4A83A03F-B887-4FED-BD88-B65FBE7D0FF6}" srcOrd="1" destOrd="0" presId="urn:microsoft.com/office/officeart/2005/8/layout/pyramid1"/>
    <dgm:cxn modelId="{6D28AB00-4AF3-4ACA-B31F-1E35521F3DC3}" type="presParOf" srcId="{575BE0DD-37DD-41B3-A8D9-550C2C5C7B8A}" destId="{FFB0E1FF-4565-4724-8CAB-C57E2E9C9D57}" srcOrd="1" destOrd="0" presId="urn:microsoft.com/office/officeart/2005/8/layout/pyramid1"/>
    <dgm:cxn modelId="{C13A6937-3A55-4358-A339-B25AFAAFAC4C}" type="presParOf" srcId="{FFB0E1FF-4565-4724-8CAB-C57E2E9C9D57}" destId="{E1C6FDF3-8004-4869-90E6-DDF7F7D43645}" srcOrd="0" destOrd="0" presId="urn:microsoft.com/office/officeart/2005/8/layout/pyramid1"/>
    <dgm:cxn modelId="{DFF5BE83-DAEA-4CFD-8C87-4BF4810E8FE2}" type="presParOf" srcId="{FFB0E1FF-4565-4724-8CAB-C57E2E9C9D57}" destId="{DF927F5F-8C8B-4A6F-81A3-CFC51DA16CE6}" srcOrd="1" destOrd="0" presId="urn:microsoft.com/office/officeart/2005/8/layout/pyramid1"/>
    <dgm:cxn modelId="{8270398B-5E16-485E-B52A-A11683AFDE97}" type="presParOf" srcId="{575BE0DD-37DD-41B3-A8D9-550C2C5C7B8A}" destId="{59D12981-50BB-4757-AA34-3CDFA3C57078}" srcOrd="2" destOrd="0" presId="urn:microsoft.com/office/officeart/2005/8/layout/pyramid1"/>
    <dgm:cxn modelId="{85278291-B1B9-4F2F-8AC1-0E455FE24A11}" type="presParOf" srcId="{59D12981-50BB-4757-AA34-3CDFA3C57078}" destId="{533DA237-AD6B-406D-BD66-26D48EF9EEF8}" srcOrd="0" destOrd="0" presId="urn:microsoft.com/office/officeart/2005/8/layout/pyramid1"/>
    <dgm:cxn modelId="{FA99581A-7F31-4582-8059-97D36927FE0D}" type="presParOf" srcId="{59D12981-50BB-4757-AA34-3CDFA3C57078}" destId="{9E1877A3-28A2-4704-9CB4-C9EC2FEA21D3}" srcOrd="1" destOrd="0" presId="urn:microsoft.com/office/officeart/2005/8/layout/pyramid1"/>
    <dgm:cxn modelId="{C56F10BD-DF97-4E67-83D4-8A9C83738483}" type="presParOf" srcId="{575BE0DD-37DD-41B3-A8D9-550C2C5C7B8A}" destId="{7DDEA6D7-A894-47DF-BBAA-D75DE2A553E8}" srcOrd="3" destOrd="0" presId="urn:microsoft.com/office/officeart/2005/8/layout/pyramid1"/>
    <dgm:cxn modelId="{409E2CA2-F01A-412D-9F83-76901694455A}" type="presParOf" srcId="{7DDEA6D7-A894-47DF-BBAA-D75DE2A553E8}" destId="{CA126292-EE53-48EB-A9F3-17E3C7D14F78}" srcOrd="0" destOrd="0" presId="urn:microsoft.com/office/officeart/2005/8/layout/pyramid1"/>
    <dgm:cxn modelId="{CB7F454C-D5AD-4869-BAC1-35398E244338}" type="presParOf" srcId="{7DDEA6D7-A894-47DF-BBAA-D75DE2A553E8}" destId="{AB1996D2-EA33-45BE-A5FB-1D12F95158C2}" srcOrd="1" destOrd="0" presId="urn:microsoft.com/office/officeart/2005/8/layout/pyramid1"/>
    <dgm:cxn modelId="{8B242BDF-FDC9-4778-9E64-D18BC48AC6CE}" type="presParOf" srcId="{575BE0DD-37DD-41B3-A8D9-550C2C5C7B8A}" destId="{30335231-7799-45D1-BB12-F1436156F990}" srcOrd="4" destOrd="0" presId="urn:microsoft.com/office/officeart/2005/8/layout/pyramid1"/>
    <dgm:cxn modelId="{8C35866C-0C08-4C40-9745-664E5BB23C29}" type="presParOf" srcId="{30335231-7799-45D1-BB12-F1436156F990}" destId="{A5F402D1-58E3-4059-A369-C5AA047550DB}" srcOrd="0" destOrd="0" presId="urn:microsoft.com/office/officeart/2005/8/layout/pyramid1"/>
    <dgm:cxn modelId="{1BA8F5EC-7C21-409B-A395-1D754A52BC31}" type="presParOf" srcId="{30335231-7799-45D1-BB12-F1436156F990}" destId="{343F8416-4CC8-4CAD-BD2A-9F5E21AA4B4F}" srcOrd="1" destOrd="0" presId="urn:microsoft.com/office/officeart/2005/8/layout/pyramid1"/>
    <dgm:cxn modelId="{812ED5B3-DCBE-423F-87C1-5BFE0DD7C333}" type="presParOf" srcId="{575BE0DD-37DD-41B3-A8D9-550C2C5C7B8A}" destId="{AE18B461-4805-404B-B657-E3FCA154FDF0}" srcOrd="5" destOrd="0" presId="urn:microsoft.com/office/officeart/2005/8/layout/pyramid1"/>
    <dgm:cxn modelId="{76D1A7FA-A82A-4621-A10C-EC20AFC4F5F5}" type="presParOf" srcId="{AE18B461-4805-404B-B657-E3FCA154FDF0}" destId="{6D16CA2E-7516-433D-9618-060D4ACC52F1}" srcOrd="0" destOrd="0" presId="urn:microsoft.com/office/officeart/2005/8/layout/pyramid1"/>
    <dgm:cxn modelId="{89FCD202-C9D5-4995-8D53-95EF7C863F79}" type="presParOf" srcId="{AE18B461-4805-404B-B657-E3FCA154FDF0}" destId="{C52FD866-B9A0-4EBD-83E3-573D75BE8941}"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92212-10B5-40DE-B1FA-6A4A88AC51EE}" type="doc">
      <dgm:prSet loTypeId="urn:microsoft.com/office/officeart/2005/8/layout/radial1" loCatId="relationship" qsTypeId="urn:microsoft.com/office/officeart/2005/8/quickstyle/simple1" qsCatId="simple" csTypeId="urn:microsoft.com/office/officeart/2005/8/colors/accent1_2" csCatId="accent1"/>
      <dgm:spPr/>
    </dgm:pt>
    <dgm:pt modelId="{FBEE5823-241D-4FCE-9417-BB818CAADD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rPr>
            <a:t>ناتج</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rPr>
            <a:t>البرنامج</a:t>
          </a:r>
          <a:endParaRPr kumimoji="0" lang="en-US" b="1" i="1" u="none" strike="noStrike"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endParaRPr>
        </a:p>
      </dgm:t>
    </dgm:pt>
    <dgm:pt modelId="{EECCF753-7FAD-453B-BB48-80DF02F5DCB6}" type="parTrans" cxnId="{E62C2BD7-8B93-462D-971D-91DDE9B0DD43}">
      <dgm:prSet/>
      <dgm:spPr/>
      <dgm:t>
        <a:bodyPr/>
        <a:lstStyle/>
        <a:p>
          <a:pPr rtl="1"/>
          <a:endParaRPr lang="ar-YE"/>
        </a:p>
      </dgm:t>
    </dgm:pt>
    <dgm:pt modelId="{31DBF3AC-8C39-47D6-94DC-CD7E887F615C}" type="sibTrans" cxnId="{E62C2BD7-8B93-462D-971D-91DDE9B0DD43}">
      <dgm:prSet/>
      <dgm:spPr/>
      <dgm:t>
        <a:bodyPr/>
        <a:lstStyle/>
        <a:p>
          <a:pPr rtl="1"/>
          <a:endParaRPr lang="ar-YE"/>
        </a:p>
      </dgm:t>
    </dgm:pt>
    <dgm:pt modelId="{8E0C76F5-E68A-4395-AE34-C4D7672BDB0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تزويد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        بـمعارف (20%)</a:t>
          </a:r>
          <a:endParaRPr kumimoji="0" lang="en-US"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gm:t>
    </dgm:pt>
    <dgm:pt modelId="{6D604CBF-3B41-488F-8618-2330A5A315E2}" type="parTrans" cxnId="{89A6FC17-E338-4450-9379-79DEE22BD157}">
      <dgm:prSet/>
      <dgm:spPr/>
      <dgm:t>
        <a:bodyPr/>
        <a:lstStyle/>
        <a:p>
          <a:pPr rtl="1"/>
          <a:endParaRPr lang="ar-YE"/>
        </a:p>
      </dgm:t>
    </dgm:pt>
    <dgm:pt modelId="{2BA4434A-2D32-44C1-8761-BC08D1005842}" type="sibTrans" cxnId="{89A6FC17-E338-4450-9379-79DEE22BD157}">
      <dgm:prSet/>
      <dgm:spPr/>
      <dgm:t>
        <a:bodyPr/>
        <a:lstStyle/>
        <a:p>
          <a:pPr rtl="1"/>
          <a:endParaRPr lang="ar-YE"/>
        </a:p>
      </dgm:t>
    </dgm:pt>
    <dgm:pt modelId="{E822F881-D4B0-4BE0-AA55-6F432C275AD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تنمية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مهارات(40%)</a:t>
          </a:r>
          <a:endParaRPr kumimoji="0" lang="en-US"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gm:t>
    </dgm:pt>
    <dgm:pt modelId="{3F6AB211-5B87-49F2-9FE7-2A502EB96474}" type="parTrans" cxnId="{568ACC60-C52A-4622-BDBE-18BF52C10350}">
      <dgm:prSet/>
      <dgm:spPr/>
      <dgm:t>
        <a:bodyPr/>
        <a:lstStyle/>
        <a:p>
          <a:pPr rtl="1"/>
          <a:endParaRPr lang="ar-YE"/>
        </a:p>
      </dgm:t>
    </dgm:pt>
    <dgm:pt modelId="{B3BD0C82-A7A8-47A1-AF60-E9935EF0F96E}" type="sibTrans" cxnId="{568ACC60-C52A-4622-BDBE-18BF52C10350}">
      <dgm:prSet/>
      <dgm:spPr/>
      <dgm:t>
        <a:bodyPr/>
        <a:lstStyle/>
        <a:p>
          <a:pPr rtl="1"/>
          <a:endParaRPr lang="ar-YE"/>
        </a:p>
      </dgm:t>
    </dgm:pt>
    <dgm:pt modelId="{8232F3E4-C847-4C05-A55A-3FB0208A1A8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تكوين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    اتجاهات (40%)</a:t>
          </a:r>
          <a:endParaRPr kumimoji="0" lang="en-US" b="1" i="1" u="none" strike="noStrike"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gm:t>
    </dgm:pt>
    <dgm:pt modelId="{FCF56C35-EF6A-404E-8437-DBC6C6CAEB45}" type="parTrans" cxnId="{C91CBBF7-7A09-4EEA-9C0F-555373149E23}">
      <dgm:prSet/>
      <dgm:spPr/>
      <dgm:t>
        <a:bodyPr/>
        <a:lstStyle/>
        <a:p>
          <a:pPr rtl="1"/>
          <a:endParaRPr lang="ar-YE"/>
        </a:p>
      </dgm:t>
    </dgm:pt>
    <dgm:pt modelId="{343DF8BD-9F43-4218-8887-329FC50A10EF}" type="sibTrans" cxnId="{C91CBBF7-7A09-4EEA-9C0F-555373149E23}">
      <dgm:prSet/>
      <dgm:spPr/>
      <dgm:t>
        <a:bodyPr/>
        <a:lstStyle/>
        <a:p>
          <a:pPr rtl="1"/>
          <a:endParaRPr lang="ar-YE"/>
        </a:p>
      </dgm:t>
    </dgm:pt>
    <dgm:pt modelId="{D21C5764-A21E-430D-A4D0-48405F82046E}" type="pres">
      <dgm:prSet presAssocID="{79192212-10B5-40DE-B1FA-6A4A88AC51EE}" presName="cycle" presStyleCnt="0">
        <dgm:presLayoutVars>
          <dgm:chMax val="1"/>
          <dgm:dir/>
          <dgm:animLvl val="ctr"/>
          <dgm:resizeHandles val="exact"/>
        </dgm:presLayoutVars>
      </dgm:prSet>
      <dgm:spPr/>
    </dgm:pt>
    <dgm:pt modelId="{8E5DBD1F-2827-4ABD-A415-17BF644D76BA}" type="pres">
      <dgm:prSet presAssocID="{FBEE5823-241D-4FCE-9417-BB818CAADD88}" presName="centerShape" presStyleLbl="node0" presStyleIdx="0" presStyleCnt="1"/>
      <dgm:spPr/>
      <dgm:t>
        <a:bodyPr/>
        <a:lstStyle/>
        <a:p>
          <a:pPr rtl="1"/>
          <a:endParaRPr lang="ar-YE"/>
        </a:p>
      </dgm:t>
    </dgm:pt>
    <dgm:pt modelId="{F594C45B-6C6D-490C-BF5C-12BC757984A2}" type="pres">
      <dgm:prSet presAssocID="{6D604CBF-3B41-488F-8618-2330A5A315E2}" presName="Name9" presStyleLbl="parChTrans1D2" presStyleIdx="0" presStyleCnt="3"/>
      <dgm:spPr/>
      <dgm:t>
        <a:bodyPr/>
        <a:lstStyle/>
        <a:p>
          <a:pPr rtl="1"/>
          <a:endParaRPr lang="ar-YE"/>
        </a:p>
      </dgm:t>
    </dgm:pt>
    <dgm:pt modelId="{A93F864E-F652-45F8-86F8-0E10B4D5C11E}" type="pres">
      <dgm:prSet presAssocID="{6D604CBF-3B41-488F-8618-2330A5A315E2}" presName="connTx" presStyleLbl="parChTrans1D2" presStyleIdx="0" presStyleCnt="3"/>
      <dgm:spPr/>
      <dgm:t>
        <a:bodyPr/>
        <a:lstStyle/>
        <a:p>
          <a:pPr rtl="1"/>
          <a:endParaRPr lang="ar-YE"/>
        </a:p>
      </dgm:t>
    </dgm:pt>
    <dgm:pt modelId="{101981FE-3202-4C9F-BC6C-A4F72AA2151F}" type="pres">
      <dgm:prSet presAssocID="{8E0C76F5-E68A-4395-AE34-C4D7672BDB05}" presName="node" presStyleLbl="node1" presStyleIdx="0" presStyleCnt="3">
        <dgm:presLayoutVars>
          <dgm:bulletEnabled val="1"/>
        </dgm:presLayoutVars>
      </dgm:prSet>
      <dgm:spPr/>
      <dgm:t>
        <a:bodyPr/>
        <a:lstStyle/>
        <a:p>
          <a:pPr rtl="1"/>
          <a:endParaRPr lang="ar-YE"/>
        </a:p>
      </dgm:t>
    </dgm:pt>
    <dgm:pt modelId="{6C92529F-F891-41EB-BD34-CED70F564BDA}" type="pres">
      <dgm:prSet presAssocID="{3F6AB211-5B87-49F2-9FE7-2A502EB96474}" presName="Name9" presStyleLbl="parChTrans1D2" presStyleIdx="1" presStyleCnt="3"/>
      <dgm:spPr/>
      <dgm:t>
        <a:bodyPr/>
        <a:lstStyle/>
        <a:p>
          <a:pPr rtl="1"/>
          <a:endParaRPr lang="ar-YE"/>
        </a:p>
      </dgm:t>
    </dgm:pt>
    <dgm:pt modelId="{390D7788-6065-4A42-AB97-D6F7E1300552}" type="pres">
      <dgm:prSet presAssocID="{3F6AB211-5B87-49F2-9FE7-2A502EB96474}" presName="connTx" presStyleLbl="parChTrans1D2" presStyleIdx="1" presStyleCnt="3"/>
      <dgm:spPr/>
      <dgm:t>
        <a:bodyPr/>
        <a:lstStyle/>
        <a:p>
          <a:pPr rtl="1"/>
          <a:endParaRPr lang="ar-YE"/>
        </a:p>
      </dgm:t>
    </dgm:pt>
    <dgm:pt modelId="{D29F3180-A07A-4A3B-A543-9AC6FA98716D}" type="pres">
      <dgm:prSet presAssocID="{E822F881-D4B0-4BE0-AA55-6F432C275ADC}" presName="node" presStyleLbl="node1" presStyleIdx="1" presStyleCnt="3">
        <dgm:presLayoutVars>
          <dgm:bulletEnabled val="1"/>
        </dgm:presLayoutVars>
      </dgm:prSet>
      <dgm:spPr/>
      <dgm:t>
        <a:bodyPr/>
        <a:lstStyle/>
        <a:p>
          <a:pPr rtl="1"/>
          <a:endParaRPr lang="ar-YE"/>
        </a:p>
      </dgm:t>
    </dgm:pt>
    <dgm:pt modelId="{EA2249E3-F2A5-4665-8C97-AFFD347D1E4D}" type="pres">
      <dgm:prSet presAssocID="{FCF56C35-EF6A-404E-8437-DBC6C6CAEB45}" presName="Name9" presStyleLbl="parChTrans1D2" presStyleIdx="2" presStyleCnt="3"/>
      <dgm:spPr/>
      <dgm:t>
        <a:bodyPr/>
        <a:lstStyle/>
        <a:p>
          <a:pPr rtl="1"/>
          <a:endParaRPr lang="ar-YE"/>
        </a:p>
      </dgm:t>
    </dgm:pt>
    <dgm:pt modelId="{FF9A68DF-B7EF-4BB6-B0E4-AC9EEA9E0554}" type="pres">
      <dgm:prSet presAssocID="{FCF56C35-EF6A-404E-8437-DBC6C6CAEB45}" presName="connTx" presStyleLbl="parChTrans1D2" presStyleIdx="2" presStyleCnt="3"/>
      <dgm:spPr/>
      <dgm:t>
        <a:bodyPr/>
        <a:lstStyle/>
        <a:p>
          <a:pPr rtl="1"/>
          <a:endParaRPr lang="ar-YE"/>
        </a:p>
      </dgm:t>
    </dgm:pt>
    <dgm:pt modelId="{70208E79-D0F9-49D5-B584-8EE7EC441CC0}" type="pres">
      <dgm:prSet presAssocID="{8232F3E4-C847-4C05-A55A-3FB0208A1A8A}" presName="node" presStyleLbl="node1" presStyleIdx="2" presStyleCnt="3">
        <dgm:presLayoutVars>
          <dgm:bulletEnabled val="1"/>
        </dgm:presLayoutVars>
      </dgm:prSet>
      <dgm:spPr/>
      <dgm:t>
        <a:bodyPr/>
        <a:lstStyle/>
        <a:p>
          <a:pPr rtl="1"/>
          <a:endParaRPr lang="ar-YE"/>
        </a:p>
      </dgm:t>
    </dgm:pt>
  </dgm:ptLst>
  <dgm:cxnLst>
    <dgm:cxn modelId="{45FFCD50-0119-4B9C-A69D-1B96091B48C7}" type="presOf" srcId="{E822F881-D4B0-4BE0-AA55-6F432C275ADC}" destId="{D29F3180-A07A-4A3B-A543-9AC6FA98716D}" srcOrd="0" destOrd="0" presId="urn:microsoft.com/office/officeart/2005/8/layout/radial1"/>
    <dgm:cxn modelId="{6A531A6D-64DB-49B8-8394-BDB21056144D}" type="presOf" srcId="{FCF56C35-EF6A-404E-8437-DBC6C6CAEB45}" destId="{EA2249E3-F2A5-4665-8C97-AFFD347D1E4D}" srcOrd="0" destOrd="0" presId="urn:microsoft.com/office/officeart/2005/8/layout/radial1"/>
    <dgm:cxn modelId="{C91CBBF7-7A09-4EEA-9C0F-555373149E23}" srcId="{FBEE5823-241D-4FCE-9417-BB818CAADD88}" destId="{8232F3E4-C847-4C05-A55A-3FB0208A1A8A}" srcOrd="2" destOrd="0" parTransId="{FCF56C35-EF6A-404E-8437-DBC6C6CAEB45}" sibTransId="{343DF8BD-9F43-4218-8887-329FC50A10EF}"/>
    <dgm:cxn modelId="{22C4EFED-0C2E-4D6C-93F2-DC7E82139B6B}" type="presOf" srcId="{FBEE5823-241D-4FCE-9417-BB818CAADD88}" destId="{8E5DBD1F-2827-4ABD-A415-17BF644D76BA}" srcOrd="0" destOrd="0" presId="urn:microsoft.com/office/officeart/2005/8/layout/radial1"/>
    <dgm:cxn modelId="{E62C2BD7-8B93-462D-971D-91DDE9B0DD43}" srcId="{79192212-10B5-40DE-B1FA-6A4A88AC51EE}" destId="{FBEE5823-241D-4FCE-9417-BB818CAADD88}" srcOrd="0" destOrd="0" parTransId="{EECCF753-7FAD-453B-BB48-80DF02F5DCB6}" sibTransId="{31DBF3AC-8C39-47D6-94DC-CD7E887F615C}"/>
    <dgm:cxn modelId="{ADDB1C9B-FCBB-485E-8517-A8E7EF0826B4}" type="presOf" srcId="{79192212-10B5-40DE-B1FA-6A4A88AC51EE}" destId="{D21C5764-A21E-430D-A4D0-48405F82046E}" srcOrd="0" destOrd="0" presId="urn:microsoft.com/office/officeart/2005/8/layout/radial1"/>
    <dgm:cxn modelId="{5E8619EA-07AF-4420-8C45-4D5600004132}" type="presOf" srcId="{3F6AB211-5B87-49F2-9FE7-2A502EB96474}" destId="{390D7788-6065-4A42-AB97-D6F7E1300552}" srcOrd="1" destOrd="0" presId="urn:microsoft.com/office/officeart/2005/8/layout/radial1"/>
    <dgm:cxn modelId="{97FCC91B-E929-4B34-91D9-DA86B53CAE5A}" type="presOf" srcId="{8E0C76F5-E68A-4395-AE34-C4D7672BDB05}" destId="{101981FE-3202-4C9F-BC6C-A4F72AA2151F}" srcOrd="0" destOrd="0" presId="urn:microsoft.com/office/officeart/2005/8/layout/radial1"/>
    <dgm:cxn modelId="{C88AC290-4EB6-48FD-920A-490062AEA006}" type="presOf" srcId="{3F6AB211-5B87-49F2-9FE7-2A502EB96474}" destId="{6C92529F-F891-41EB-BD34-CED70F564BDA}" srcOrd="0" destOrd="0" presId="urn:microsoft.com/office/officeart/2005/8/layout/radial1"/>
    <dgm:cxn modelId="{7FD78303-A865-4B02-B989-E1FC4D9F708C}" type="presOf" srcId="{6D604CBF-3B41-488F-8618-2330A5A315E2}" destId="{A93F864E-F652-45F8-86F8-0E10B4D5C11E}" srcOrd="1" destOrd="0" presId="urn:microsoft.com/office/officeart/2005/8/layout/radial1"/>
    <dgm:cxn modelId="{89A6FC17-E338-4450-9379-79DEE22BD157}" srcId="{FBEE5823-241D-4FCE-9417-BB818CAADD88}" destId="{8E0C76F5-E68A-4395-AE34-C4D7672BDB05}" srcOrd="0" destOrd="0" parTransId="{6D604CBF-3B41-488F-8618-2330A5A315E2}" sibTransId="{2BA4434A-2D32-44C1-8761-BC08D1005842}"/>
    <dgm:cxn modelId="{13C98399-8A80-409A-999B-66C57143DE11}" type="presOf" srcId="{8232F3E4-C847-4C05-A55A-3FB0208A1A8A}" destId="{70208E79-D0F9-49D5-B584-8EE7EC441CC0}" srcOrd="0" destOrd="0" presId="urn:microsoft.com/office/officeart/2005/8/layout/radial1"/>
    <dgm:cxn modelId="{568ACC60-C52A-4622-BDBE-18BF52C10350}" srcId="{FBEE5823-241D-4FCE-9417-BB818CAADD88}" destId="{E822F881-D4B0-4BE0-AA55-6F432C275ADC}" srcOrd="1" destOrd="0" parTransId="{3F6AB211-5B87-49F2-9FE7-2A502EB96474}" sibTransId="{B3BD0C82-A7A8-47A1-AF60-E9935EF0F96E}"/>
    <dgm:cxn modelId="{92EB8855-4A79-448F-ADF6-C5110809EB25}" type="presOf" srcId="{6D604CBF-3B41-488F-8618-2330A5A315E2}" destId="{F594C45B-6C6D-490C-BF5C-12BC757984A2}" srcOrd="0" destOrd="0" presId="urn:microsoft.com/office/officeart/2005/8/layout/radial1"/>
    <dgm:cxn modelId="{1C3A69B1-0CF2-4580-B070-D65E9ED00621}" type="presOf" srcId="{FCF56C35-EF6A-404E-8437-DBC6C6CAEB45}" destId="{FF9A68DF-B7EF-4BB6-B0E4-AC9EEA9E0554}" srcOrd="1" destOrd="0" presId="urn:microsoft.com/office/officeart/2005/8/layout/radial1"/>
    <dgm:cxn modelId="{A58C981F-33DF-47C0-9A88-22B2075B0993}" type="presParOf" srcId="{D21C5764-A21E-430D-A4D0-48405F82046E}" destId="{8E5DBD1F-2827-4ABD-A415-17BF644D76BA}" srcOrd="0" destOrd="0" presId="urn:microsoft.com/office/officeart/2005/8/layout/radial1"/>
    <dgm:cxn modelId="{03E26E63-BAA6-442C-BFC3-CD6B9961DEDE}" type="presParOf" srcId="{D21C5764-A21E-430D-A4D0-48405F82046E}" destId="{F594C45B-6C6D-490C-BF5C-12BC757984A2}" srcOrd="1" destOrd="0" presId="urn:microsoft.com/office/officeart/2005/8/layout/radial1"/>
    <dgm:cxn modelId="{75986C62-9596-4EB5-8D6D-FE1FB09C630A}" type="presParOf" srcId="{F594C45B-6C6D-490C-BF5C-12BC757984A2}" destId="{A93F864E-F652-45F8-86F8-0E10B4D5C11E}" srcOrd="0" destOrd="0" presId="urn:microsoft.com/office/officeart/2005/8/layout/radial1"/>
    <dgm:cxn modelId="{F33EB6DD-7E8C-4ACF-B7F1-8C2D6826E4AA}" type="presParOf" srcId="{D21C5764-A21E-430D-A4D0-48405F82046E}" destId="{101981FE-3202-4C9F-BC6C-A4F72AA2151F}" srcOrd="2" destOrd="0" presId="urn:microsoft.com/office/officeart/2005/8/layout/radial1"/>
    <dgm:cxn modelId="{F462B64F-BBEA-4F25-AFB4-8936C856AFA0}" type="presParOf" srcId="{D21C5764-A21E-430D-A4D0-48405F82046E}" destId="{6C92529F-F891-41EB-BD34-CED70F564BDA}" srcOrd="3" destOrd="0" presId="urn:microsoft.com/office/officeart/2005/8/layout/radial1"/>
    <dgm:cxn modelId="{0E7B52E2-1937-45BF-AE07-8C8728E733B6}" type="presParOf" srcId="{6C92529F-F891-41EB-BD34-CED70F564BDA}" destId="{390D7788-6065-4A42-AB97-D6F7E1300552}" srcOrd="0" destOrd="0" presId="urn:microsoft.com/office/officeart/2005/8/layout/radial1"/>
    <dgm:cxn modelId="{4FA07D7B-015F-47EB-AF47-FD64F6AD13DF}" type="presParOf" srcId="{D21C5764-A21E-430D-A4D0-48405F82046E}" destId="{D29F3180-A07A-4A3B-A543-9AC6FA98716D}" srcOrd="4" destOrd="0" presId="urn:microsoft.com/office/officeart/2005/8/layout/radial1"/>
    <dgm:cxn modelId="{50DE1DF2-13A1-4A97-A508-4D8B5979D34A}" type="presParOf" srcId="{D21C5764-A21E-430D-A4D0-48405F82046E}" destId="{EA2249E3-F2A5-4665-8C97-AFFD347D1E4D}" srcOrd="5" destOrd="0" presId="urn:microsoft.com/office/officeart/2005/8/layout/radial1"/>
    <dgm:cxn modelId="{7EA82B6E-A092-4C81-90A1-3A94F44B71F7}" type="presParOf" srcId="{EA2249E3-F2A5-4665-8C97-AFFD347D1E4D}" destId="{FF9A68DF-B7EF-4BB6-B0E4-AC9EEA9E0554}" srcOrd="0" destOrd="0" presId="urn:microsoft.com/office/officeart/2005/8/layout/radial1"/>
    <dgm:cxn modelId="{845F6080-7C90-4045-B15E-C8E3824805FF}" type="presParOf" srcId="{D21C5764-A21E-430D-A4D0-48405F82046E}" destId="{70208E79-D0F9-49D5-B584-8EE7EC441CC0}"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970B1C-17FB-404C-8272-67218C14548D}" type="doc">
      <dgm:prSet loTypeId="urn:microsoft.com/office/officeart/2005/8/layout/radial1" loCatId="relationship" qsTypeId="urn:microsoft.com/office/officeart/2005/8/quickstyle/simple1" qsCatId="simple" csTypeId="urn:microsoft.com/office/officeart/2005/8/colors/accent1_2" csCatId="accent1"/>
      <dgm:spPr/>
    </dgm:pt>
    <dgm:pt modelId="{4E4D9FA2-DD3F-454E-B13D-2B3AA899677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0000"/>
              </a:solidFill>
              <a:effectLst/>
              <a:latin typeface="Times New Roman" pitchFamily="18" charset="0"/>
              <a:cs typeface="Times New Roman" pitchFamily="18" charset="0"/>
            </a:rPr>
            <a:t>شخصية</a:t>
          </a:r>
          <a:endParaRPr kumimoji="0" lang="en-US" b="1" i="0" u="none" strike="noStrike" cap="none" normalizeH="0" baseline="0" smtClean="0">
            <a:ln>
              <a:noFill/>
            </a:ln>
            <a:solidFill>
              <a:srgbClr val="FF0000"/>
            </a:solidFill>
            <a:effectLst/>
            <a:latin typeface="Times New Roman" pitchFamily="18" charset="0"/>
            <a:cs typeface="Times New Roman" pitchFamily="18" charset="0"/>
          </a:endParaRPr>
        </a:p>
      </dgm:t>
    </dgm:pt>
    <dgm:pt modelId="{FA8D172D-9D3F-4E81-86E2-93D967806FD4}" type="parTrans" cxnId="{B6068091-B7CF-4021-AED0-02843E9181E7}">
      <dgm:prSet/>
      <dgm:spPr/>
    </dgm:pt>
    <dgm:pt modelId="{968E7BB3-4BAC-4D43-AE1D-03F4AB52D5A5}" type="sibTrans" cxnId="{B6068091-B7CF-4021-AED0-02843E9181E7}">
      <dgm:prSet/>
      <dgm:spPr/>
    </dgm:pt>
    <dgm:pt modelId="{AFB65DD7-54F2-4EE4-92BC-0A7C9DCB08A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سمعة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طيبة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5CC65673-C593-4D48-AAE9-F9D5130F9E91}" type="parTrans" cxnId="{0B90A9C3-1935-4AA8-BAEB-D7E3784242A6}">
      <dgm:prSet/>
      <dgm:spPr/>
      <dgm:t>
        <a:bodyPr/>
        <a:lstStyle/>
        <a:p>
          <a:pPr rtl="1"/>
          <a:endParaRPr lang="ar-YE"/>
        </a:p>
      </dgm:t>
    </dgm:pt>
    <dgm:pt modelId="{6510F09F-B750-4B0F-BD82-C4854C2E3FD5}" type="sibTrans" cxnId="{0B90A9C3-1935-4AA8-BAEB-D7E3784242A6}">
      <dgm:prSet/>
      <dgm:spPr/>
    </dgm:pt>
    <dgm:pt modelId="{6396EC94-F0E2-4328-8FDA-9639E966853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أمانة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94CD8970-3A2F-4D87-A759-F8EFA3EEED8C}" type="parTrans" cxnId="{90E88BE6-1E16-43FA-8EAE-4A1EF48A39C7}">
      <dgm:prSet/>
      <dgm:spPr/>
      <dgm:t>
        <a:bodyPr/>
        <a:lstStyle/>
        <a:p>
          <a:pPr rtl="1"/>
          <a:endParaRPr lang="ar-YE"/>
        </a:p>
      </dgm:t>
    </dgm:pt>
    <dgm:pt modelId="{FE7E7FC6-E356-4060-95D0-BBAE77D00E6F}" type="sibTrans" cxnId="{90E88BE6-1E16-43FA-8EAE-4A1EF48A39C7}">
      <dgm:prSet/>
      <dgm:spPr/>
    </dgm:pt>
    <dgm:pt modelId="{2941BEB6-2677-42AE-9BDC-5433A8EF2F9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هدوء</a:t>
          </a:r>
          <a:r>
            <a:rPr kumimoji="0" lang="ar-SA" b="0" i="0" u="none" strike="noStrike" cap="none" normalizeH="0" baseline="0" smtClean="0">
              <a:ln>
                <a:noFill/>
              </a:ln>
              <a:solidFill>
                <a:srgbClr val="0000CC"/>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واتزان</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281617EA-2805-40C3-BA43-ADE2C06B68BF}" type="parTrans" cxnId="{DAC93514-D1AA-4E3E-B34E-92A5B96B0FA2}">
      <dgm:prSet/>
      <dgm:spPr/>
      <dgm:t>
        <a:bodyPr/>
        <a:lstStyle/>
        <a:p>
          <a:pPr rtl="1"/>
          <a:endParaRPr lang="ar-YE"/>
        </a:p>
      </dgm:t>
    </dgm:pt>
    <dgm:pt modelId="{0E668E5D-3039-4D97-8D65-E869CDE1AD6D}" type="sibTrans" cxnId="{DAC93514-D1AA-4E3E-B34E-92A5B96B0FA2}">
      <dgm:prSet/>
      <dgm:spPr/>
    </dgm:pt>
    <dgm:pt modelId="{59765107-237B-4D17-B0F2-D853E113F83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القدرة على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الابتكار</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1F52AFB8-6A9F-44AC-A843-C01A23B76321}" type="parTrans" cxnId="{E2CBD5A2-284C-4E2D-84EC-87A5E080D3BB}">
      <dgm:prSet/>
      <dgm:spPr/>
      <dgm:t>
        <a:bodyPr/>
        <a:lstStyle/>
        <a:p>
          <a:pPr rtl="1"/>
          <a:endParaRPr lang="ar-YE"/>
        </a:p>
      </dgm:t>
    </dgm:pt>
    <dgm:pt modelId="{2D2B4986-8F5C-4FFF-8C63-BA66B73388F6}" type="sibTrans" cxnId="{E2CBD5A2-284C-4E2D-84EC-87A5E080D3BB}">
      <dgm:prSet/>
      <dgm:spPr/>
    </dgm:pt>
    <dgm:pt modelId="{415568D2-AE26-4E0B-8B23-DAA9AD5F884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ضبط</a:t>
          </a:r>
          <a:r>
            <a:rPr kumimoji="0" lang="ar-SA" b="0" i="0" u="none" strike="noStrike" cap="none" normalizeH="0" baseline="0" smtClean="0">
              <a:ln>
                <a:noFill/>
              </a:ln>
              <a:solidFill>
                <a:srgbClr val="0000CC"/>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النفس</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7BAD4044-15B5-4691-88EA-AD79D5040210}" type="parTrans" cxnId="{6AE0AA36-A34C-4FB6-83CB-90E45878C8DE}">
      <dgm:prSet/>
      <dgm:spPr/>
      <dgm:t>
        <a:bodyPr/>
        <a:lstStyle/>
        <a:p>
          <a:pPr rtl="1"/>
          <a:endParaRPr lang="ar-YE"/>
        </a:p>
      </dgm:t>
    </dgm:pt>
    <dgm:pt modelId="{5218F1CD-10C0-4DBB-93F6-753356685E17}" type="sibTrans" cxnId="{6AE0AA36-A34C-4FB6-83CB-90E45878C8DE}">
      <dgm:prSet/>
      <dgm:spPr/>
    </dgm:pt>
    <dgm:pt modelId="{1815CA3A-1FC2-4B7D-BC06-B15DB0BB604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احترام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الغير</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094AFBCE-05F1-4C71-8F0C-8CB290CE99A0}" type="parTrans" cxnId="{6BEB1562-A19E-426A-9970-CF575C30E0AF}">
      <dgm:prSet/>
      <dgm:spPr/>
      <dgm:t>
        <a:bodyPr/>
        <a:lstStyle/>
        <a:p>
          <a:pPr rtl="1"/>
          <a:endParaRPr lang="ar-YE"/>
        </a:p>
      </dgm:t>
    </dgm:pt>
    <dgm:pt modelId="{011E9180-56A4-4961-A601-D7D79504E77D}" type="sibTrans" cxnId="{6BEB1562-A19E-426A-9970-CF575C30E0AF}">
      <dgm:prSet/>
      <dgm:spPr/>
    </dgm:pt>
    <dgm:pt modelId="{B6D13299-E9A7-4729-A94E-FBF0759EFA6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حسن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المظهر</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CD5580BB-F7A9-4997-B47B-400126C01849}" type="parTrans" cxnId="{0B8BA7B9-F19E-4C21-ADFD-1768252FE3F8}">
      <dgm:prSet/>
      <dgm:spPr/>
      <dgm:t>
        <a:bodyPr/>
        <a:lstStyle/>
        <a:p>
          <a:pPr rtl="1"/>
          <a:endParaRPr lang="ar-YE"/>
        </a:p>
      </dgm:t>
    </dgm:pt>
    <dgm:pt modelId="{C86274BD-105F-4A8E-9E19-DA53B6B68F72}" type="sibTrans" cxnId="{0B8BA7B9-F19E-4C21-ADFD-1768252FE3F8}">
      <dgm:prSet/>
      <dgm:spPr/>
    </dgm:pt>
    <dgm:pt modelId="{BCAFD7B3-01C1-453E-93A9-FC66CC97C5D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قوة</a:t>
          </a:r>
          <a:r>
            <a:rPr kumimoji="0" lang="ar-SA" b="0" i="0" u="none" strike="noStrike" cap="none" normalizeH="0" baseline="0" smtClean="0">
              <a:ln>
                <a:noFill/>
              </a:ln>
              <a:solidFill>
                <a:srgbClr val="0000CC"/>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البديهة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A053BEFF-F8A7-4A57-9E55-A6E4AEBB9C94}" type="parTrans" cxnId="{2D6E01A0-1692-4129-8F67-32F403D6FCB2}">
      <dgm:prSet/>
      <dgm:spPr/>
      <dgm:t>
        <a:bodyPr/>
        <a:lstStyle/>
        <a:p>
          <a:pPr rtl="1"/>
          <a:endParaRPr lang="ar-YE"/>
        </a:p>
      </dgm:t>
    </dgm:pt>
    <dgm:pt modelId="{615813D1-0511-4FBC-99BA-80C05E11E07C}" type="sibTrans" cxnId="{2D6E01A0-1692-4129-8F67-32F403D6FCB2}">
      <dgm:prSet/>
      <dgm:spPr/>
    </dgm:pt>
    <dgm:pt modelId="{55CE4076-321A-44FD-8DA1-A1A2A0116EE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أخلاق</a:t>
          </a:r>
          <a:r>
            <a:rPr kumimoji="0" lang="ar-SA" b="0" i="0" u="none" strike="noStrike" cap="none" normalizeH="0" baseline="0" smtClean="0">
              <a:ln>
                <a:noFill/>
              </a:ln>
              <a:solidFill>
                <a:srgbClr val="0000CC"/>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حسنة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C948FF40-87D6-48BC-B5B3-47468C10BF1E}" type="parTrans" cxnId="{595D9C3D-5ABC-4B48-95A4-D06F82E8E11E}">
      <dgm:prSet/>
      <dgm:spPr/>
      <dgm:t>
        <a:bodyPr/>
        <a:lstStyle/>
        <a:p>
          <a:pPr rtl="1"/>
          <a:endParaRPr lang="ar-YE"/>
        </a:p>
      </dgm:t>
    </dgm:pt>
    <dgm:pt modelId="{D4DC71D3-10BA-46FE-BC7B-D0C4060BD5B5}" type="sibTrans" cxnId="{595D9C3D-5ABC-4B48-95A4-D06F82E8E11E}">
      <dgm:prSet/>
      <dgm:spPr/>
    </dgm:pt>
    <dgm:pt modelId="{20FC2D40-718E-4630-AF1B-E110B42D400F}" type="pres">
      <dgm:prSet presAssocID="{21970B1C-17FB-404C-8272-67218C14548D}" presName="cycle" presStyleCnt="0">
        <dgm:presLayoutVars>
          <dgm:chMax val="1"/>
          <dgm:dir/>
          <dgm:animLvl val="ctr"/>
          <dgm:resizeHandles val="exact"/>
        </dgm:presLayoutVars>
      </dgm:prSet>
      <dgm:spPr/>
    </dgm:pt>
    <dgm:pt modelId="{E24F8923-24FF-44CE-B1C6-A3C32F475C94}" type="pres">
      <dgm:prSet presAssocID="{4E4D9FA2-DD3F-454E-B13D-2B3AA899677E}" presName="centerShape" presStyleLbl="node0" presStyleIdx="0" presStyleCnt="1"/>
      <dgm:spPr/>
      <dgm:t>
        <a:bodyPr/>
        <a:lstStyle/>
        <a:p>
          <a:pPr rtl="1"/>
          <a:endParaRPr lang="ar-YE"/>
        </a:p>
      </dgm:t>
    </dgm:pt>
    <dgm:pt modelId="{DF7A1B9E-886E-49E5-BBC0-396F418016FA}" type="pres">
      <dgm:prSet presAssocID="{5CC65673-C593-4D48-AAE9-F9D5130F9E91}" presName="Name9" presStyleLbl="parChTrans1D2" presStyleIdx="0" presStyleCnt="9"/>
      <dgm:spPr/>
      <dgm:t>
        <a:bodyPr/>
        <a:lstStyle/>
        <a:p>
          <a:pPr rtl="1"/>
          <a:endParaRPr lang="ar-YE"/>
        </a:p>
      </dgm:t>
    </dgm:pt>
    <dgm:pt modelId="{6E3510A9-7C49-4F65-A9AC-5BE658F2A9F1}" type="pres">
      <dgm:prSet presAssocID="{5CC65673-C593-4D48-AAE9-F9D5130F9E91}" presName="connTx" presStyleLbl="parChTrans1D2" presStyleIdx="0" presStyleCnt="9"/>
      <dgm:spPr/>
      <dgm:t>
        <a:bodyPr/>
        <a:lstStyle/>
        <a:p>
          <a:pPr rtl="1"/>
          <a:endParaRPr lang="ar-YE"/>
        </a:p>
      </dgm:t>
    </dgm:pt>
    <dgm:pt modelId="{25586C0E-E1B6-4268-BF44-E846F09B3393}" type="pres">
      <dgm:prSet presAssocID="{AFB65DD7-54F2-4EE4-92BC-0A7C9DCB08AD}" presName="node" presStyleLbl="node1" presStyleIdx="0" presStyleCnt="9">
        <dgm:presLayoutVars>
          <dgm:bulletEnabled val="1"/>
        </dgm:presLayoutVars>
      </dgm:prSet>
      <dgm:spPr/>
      <dgm:t>
        <a:bodyPr/>
        <a:lstStyle/>
        <a:p>
          <a:pPr rtl="1"/>
          <a:endParaRPr lang="ar-YE"/>
        </a:p>
      </dgm:t>
    </dgm:pt>
    <dgm:pt modelId="{06F02C6E-2710-4047-8E90-CD58A8DF63DC}" type="pres">
      <dgm:prSet presAssocID="{94CD8970-3A2F-4D87-A759-F8EFA3EEED8C}" presName="Name9" presStyleLbl="parChTrans1D2" presStyleIdx="1" presStyleCnt="9"/>
      <dgm:spPr/>
      <dgm:t>
        <a:bodyPr/>
        <a:lstStyle/>
        <a:p>
          <a:pPr rtl="1"/>
          <a:endParaRPr lang="ar-YE"/>
        </a:p>
      </dgm:t>
    </dgm:pt>
    <dgm:pt modelId="{637CDA66-81E0-4A30-A10C-23DB961319A5}" type="pres">
      <dgm:prSet presAssocID="{94CD8970-3A2F-4D87-A759-F8EFA3EEED8C}" presName="connTx" presStyleLbl="parChTrans1D2" presStyleIdx="1" presStyleCnt="9"/>
      <dgm:spPr/>
      <dgm:t>
        <a:bodyPr/>
        <a:lstStyle/>
        <a:p>
          <a:pPr rtl="1"/>
          <a:endParaRPr lang="ar-YE"/>
        </a:p>
      </dgm:t>
    </dgm:pt>
    <dgm:pt modelId="{6159DCC7-D815-4C3C-B3B4-1DEE224BE20A}" type="pres">
      <dgm:prSet presAssocID="{6396EC94-F0E2-4328-8FDA-9639E966853A}" presName="node" presStyleLbl="node1" presStyleIdx="1" presStyleCnt="9">
        <dgm:presLayoutVars>
          <dgm:bulletEnabled val="1"/>
        </dgm:presLayoutVars>
      </dgm:prSet>
      <dgm:spPr/>
      <dgm:t>
        <a:bodyPr/>
        <a:lstStyle/>
        <a:p>
          <a:pPr rtl="1"/>
          <a:endParaRPr lang="ar-YE"/>
        </a:p>
      </dgm:t>
    </dgm:pt>
    <dgm:pt modelId="{8D8B5B77-E399-4790-9AEE-70766F5B445B}" type="pres">
      <dgm:prSet presAssocID="{281617EA-2805-40C3-BA43-ADE2C06B68BF}" presName="Name9" presStyleLbl="parChTrans1D2" presStyleIdx="2" presStyleCnt="9"/>
      <dgm:spPr/>
      <dgm:t>
        <a:bodyPr/>
        <a:lstStyle/>
        <a:p>
          <a:pPr rtl="1"/>
          <a:endParaRPr lang="ar-YE"/>
        </a:p>
      </dgm:t>
    </dgm:pt>
    <dgm:pt modelId="{44B8F230-EB6E-46F5-909F-A4C716A95B7E}" type="pres">
      <dgm:prSet presAssocID="{281617EA-2805-40C3-BA43-ADE2C06B68BF}" presName="connTx" presStyleLbl="parChTrans1D2" presStyleIdx="2" presStyleCnt="9"/>
      <dgm:spPr/>
      <dgm:t>
        <a:bodyPr/>
        <a:lstStyle/>
        <a:p>
          <a:pPr rtl="1"/>
          <a:endParaRPr lang="ar-YE"/>
        </a:p>
      </dgm:t>
    </dgm:pt>
    <dgm:pt modelId="{5D174B59-D9A3-40D8-9080-E76C5B230780}" type="pres">
      <dgm:prSet presAssocID="{2941BEB6-2677-42AE-9BDC-5433A8EF2F9E}" presName="node" presStyleLbl="node1" presStyleIdx="2" presStyleCnt="9">
        <dgm:presLayoutVars>
          <dgm:bulletEnabled val="1"/>
        </dgm:presLayoutVars>
      </dgm:prSet>
      <dgm:spPr/>
      <dgm:t>
        <a:bodyPr/>
        <a:lstStyle/>
        <a:p>
          <a:pPr rtl="1"/>
          <a:endParaRPr lang="ar-YE"/>
        </a:p>
      </dgm:t>
    </dgm:pt>
    <dgm:pt modelId="{DBE4EAC4-FD67-48AF-BBAB-1BBBC822DEDE}" type="pres">
      <dgm:prSet presAssocID="{1F52AFB8-6A9F-44AC-A843-C01A23B76321}" presName="Name9" presStyleLbl="parChTrans1D2" presStyleIdx="3" presStyleCnt="9"/>
      <dgm:spPr/>
      <dgm:t>
        <a:bodyPr/>
        <a:lstStyle/>
        <a:p>
          <a:pPr rtl="1"/>
          <a:endParaRPr lang="ar-YE"/>
        </a:p>
      </dgm:t>
    </dgm:pt>
    <dgm:pt modelId="{92132E84-68C3-40CD-AFA5-2739F97C3274}" type="pres">
      <dgm:prSet presAssocID="{1F52AFB8-6A9F-44AC-A843-C01A23B76321}" presName="connTx" presStyleLbl="parChTrans1D2" presStyleIdx="3" presStyleCnt="9"/>
      <dgm:spPr/>
      <dgm:t>
        <a:bodyPr/>
        <a:lstStyle/>
        <a:p>
          <a:pPr rtl="1"/>
          <a:endParaRPr lang="ar-YE"/>
        </a:p>
      </dgm:t>
    </dgm:pt>
    <dgm:pt modelId="{F557A40A-449D-4C1C-87B9-04784469251E}" type="pres">
      <dgm:prSet presAssocID="{59765107-237B-4D17-B0F2-D853E113F83F}" presName="node" presStyleLbl="node1" presStyleIdx="3" presStyleCnt="9">
        <dgm:presLayoutVars>
          <dgm:bulletEnabled val="1"/>
        </dgm:presLayoutVars>
      </dgm:prSet>
      <dgm:spPr/>
      <dgm:t>
        <a:bodyPr/>
        <a:lstStyle/>
        <a:p>
          <a:pPr rtl="1"/>
          <a:endParaRPr lang="ar-YE"/>
        </a:p>
      </dgm:t>
    </dgm:pt>
    <dgm:pt modelId="{6F8334F2-A123-4B53-9B6D-44FE8D4C8D95}" type="pres">
      <dgm:prSet presAssocID="{7BAD4044-15B5-4691-88EA-AD79D5040210}" presName="Name9" presStyleLbl="parChTrans1D2" presStyleIdx="4" presStyleCnt="9"/>
      <dgm:spPr/>
      <dgm:t>
        <a:bodyPr/>
        <a:lstStyle/>
        <a:p>
          <a:pPr rtl="1"/>
          <a:endParaRPr lang="ar-YE"/>
        </a:p>
      </dgm:t>
    </dgm:pt>
    <dgm:pt modelId="{707755DC-986D-4813-B4F0-5ABC96C21BBA}" type="pres">
      <dgm:prSet presAssocID="{7BAD4044-15B5-4691-88EA-AD79D5040210}" presName="connTx" presStyleLbl="parChTrans1D2" presStyleIdx="4" presStyleCnt="9"/>
      <dgm:spPr/>
      <dgm:t>
        <a:bodyPr/>
        <a:lstStyle/>
        <a:p>
          <a:pPr rtl="1"/>
          <a:endParaRPr lang="ar-YE"/>
        </a:p>
      </dgm:t>
    </dgm:pt>
    <dgm:pt modelId="{32BF3B51-52B0-4F76-8281-62A778FD9EDF}" type="pres">
      <dgm:prSet presAssocID="{415568D2-AE26-4E0B-8B23-DAA9AD5F8842}" presName="node" presStyleLbl="node1" presStyleIdx="4" presStyleCnt="9">
        <dgm:presLayoutVars>
          <dgm:bulletEnabled val="1"/>
        </dgm:presLayoutVars>
      </dgm:prSet>
      <dgm:spPr/>
      <dgm:t>
        <a:bodyPr/>
        <a:lstStyle/>
        <a:p>
          <a:pPr rtl="1"/>
          <a:endParaRPr lang="ar-YE"/>
        </a:p>
      </dgm:t>
    </dgm:pt>
    <dgm:pt modelId="{5061B5B2-412F-4D04-98C3-FF11E6D7A40F}" type="pres">
      <dgm:prSet presAssocID="{094AFBCE-05F1-4C71-8F0C-8CB290CE99A0}" presName="Name9" presStyleLbl="parChTrans1D2" presStyleIdx="5" presStyleCnt="9"/>
      <dgm:spPr/>
      <dgm:t>
        <a:bodyPr/>
        <a:lstStyle/>
        <a:p>
          <a:pPr rtl="1"/>
          <a:endParaRPr lang="ar-YE"/>
        </a:p>
      </dgm:t>
    </dgm:pt>
    <dgm:pt modelId="{A4079154-F28F-4493-81E8-B895FCA934B2}" type="pres">
      <dgm:prSet presAssocID="{094AFBCE-05F1-4C71-8F0C-8CB290CE99A0}" presName="connTx" presStyleLbl="parChTrans1D2" presStyleIdx="5" presStyleCnt="9"/>
      <dgm:spPr/>
      <dgm:t>
        <a:bodyPr/>
        <a:lstStyle/>
        <a:p>
          <a:pPr rtl="1"/>
          <a:endParaRPr lang="ar-YE"/>
        </a:p>
      </dgm:t>
    </dgm:pt>
    <dgm:pt modelId="{F526536F-8DCA-4BB8-8A81-158A42A7E0DE}" type="pres">
      <dgm:prSet presAssocID="{1815CA3A-1FC2-4B7D-BC06-B15DB0BB604B}" presName="node" presStyleLbl="node1" presStyleIdx="5" presStyleCnt="9">
        <dgm:presLayoutVars>
          <dgm:bulletEnabled val="1"/>
        </dgm:presLayoutVars>
      </dgm:prSet>
      <dgm:spPr/>
      <dgm:t>
        <a:bodyPr/>
        <a:lstStyle/>
        <a:p>
          <a:pPr rtl="1"/>
          <a:endParaRPr lang="ar-YE"/>
        </a:p>
      </dgm:t>
    </dgm:pt>
    <dgm:pt modelId="{7A00FBFC-81E0-4FA0-85AA-0B00D0792D93}" type="pres">
      <dgm:prSet presAssocID="{CD5580BB-F7A9-4997-B47B-400126C01849}" presName="Name9" presStyleLbl="parChTrans1D2" presStyleIdx="6" presStyleCnt="9"/>
      <dgm:spPr/>
      <dgm:t>
        <a:bodyPr/>
        <a:lstStyle/>
        <a:p>
          <a:pPr rtl="1"/>
          <a:endParaRPr lang="ar-YE"/>
        </a:p>
      </dgm:t>
    </dgm:pt>
    <dgm:pt modelId="{D4FEF172-7D52-4920-87D9-E63F1B31EBC1}" type="pres">
      <dgm:prSet presAssocID="{CD5580BB-F7A9-4997-B47B-400126C01849}" presName="connTx" presStyleLbl="parChTrans1D2" presStyleIdx="6" presStyleCnt="9"/>
      <dgm:spPr/>
      <dgm:t>
        <a:bodyPr/>
        <a:lstStyle/>
        <a:p>
          <a:pPr rtl="1"/>
          <a:endParaRPr lang="ar-YE"/>
        </a:p>
      </dgm:t>
    </dgm:pt>
    <dgm:pt modelId="{D229DE5E-3BA7-464D-AB88-A04B67914C1C}" type="pres">
      <dgm:prSet presAssocID="{B6D13299-E9A7-4729-A94E-FBF0759EFA6D}" presName="node" presStyleLbl="node1" presStyleIdx="6" presStyleCnt="9">
        <dgm:presLayoutVars>
          <dgm:bulletEnabled val="1"/>
        </dgm:presLayoutVars>
      </dgm:prSet>
      <dgm:spPr/>
      <dgm:t>
        <a:bodyPr/>
        <a:lstStyle/>
        <a:p>
          <a:pPr rtl="1"/>
          <a:endParaRPr lang="ar-YE"/>
        </a:p>
      </dgm:t>
    </dgm:pt>
    <dgm:pt modelId="{E7FF6AB5-B7DD-41DC-A657-6D9435234D10}" type="pres">
      <dgm:prSet presAssocID="{A053BEFF-F8A7-4A57-9E55-A6E4AEBB9C94}" presName="Name9" presStyleLbl="parChTrans1D2" presStyleIdx="7" presStyleCnt="9"/>
      <dgm:spPr/>
      <dgm:t>
        <a:bodyPr/>
        <a:lstStyle/>
        <a:p>
          <a:pPr rtl="1"/>
          <a:endParaRPr lang="ar-YE"/>
        </a:p>
      </dgm:t>
    </dgm:pt>
    <dgm:pt modelId="{0A7A9CBD-0772-42D1-A169-E47DA2874C0D}" type="pres">
      <dgm:prSet presAssocID="{A053BEFF-F8A7-4A57-9E55-A6E4AEBB9C94}" presName="connTx" presStyleLbl="parChTrans1D2" presStyleIdx="7" presStyleCnt="9"/>
      <dgm:spPr/>
      <dgm:t>
        <a:bodyPr/>
        <a:lstStyle/>
        <a:p>
          <a:pPr rtl="1"/>
          <a:endParaRPr lang="ar-YE"/>
        </a:p>
      </dgm:t>
    </dgm:pt>
    <dgm:pt modelId="{2D9CD0A1-B92D-43F9-9916-9E210A79DDAE}" type="pres">
      <dgm:prSet presAssocID="{BCAFD7B3-01C1-453E-93A9-FC66CC97C5D0}" presName="node" presStyleLbl="node1" presStyleIdx="7" presStyleCnt="9">
        <dgm:presLayoutVars>
          <dgm:bulletEnabled val="1"/>
        </dgm:presLayoutVars>
      </dgm:prSet>
      <dgm:spPr/>
      <dgm:t>
        <a:bodyPr/>
        <a:lstStyle/>
        <a:p>
          <a:pPr rtl="1"/>
          <a:endParaRPr lang="ar-YE"/>
        </a:p>
      </dgm:t>
    </dgm:pt>
    <dgm:pt modelId="{45ADE4DB-CEAA-4E13-8AC6-FD21EA8A86E7}" type="pres">
      <dgm:prSet presAssocID="{C948FF40-87D6-48BC-B5B3-47468C10BF1E}" presName="Name9" presStyleLbl="parChTrans1D2" presStyleIdx="8" presStyleCnt="9"/>
      <dgm:spPr/>
      <dgm:t>
        <a:bodyPr/>
        <a:lstStyle/>
        <a:p>
          <a:pPr rtl="1"/>
          <a:endParaRPr lang="ar-YE"/>
        </a:p>
      </dgm:t>
    </dgm:pt>
    <dgm:pt modelId="{8E8E0ACF-0ECB-4A5D-8513-B4345340F004}" type="pres">
      <dgm:prSet presAssocID="{C948FF40-87D6-48BC-B5B3-47468C10BF1E}" presName="connTx" presStyleLbl="parChTrans1D2" presStyleIdx="8" presStyleCnt="9"/>
      <dgm:spPr/>
      <dgm:t>
        <a:bodyPr/>
        <a:lstStyle/>
        <a:p>
          <a:pPr rtl="1"/>
          <a:endParaRPr lang="ar-YE"/>
        </a:p>
      </dgm:t>
    </dgm:pt>
    <dgm:pt modelId="{F4DE527F-B2B9-495A-9E97-63A8678D0978}" type="pres">
      <dgm:prSet presAssocID="{55CE4076-321A-44FD-8DA1-A1A2A0116EE6}" presName="node" presStyleLbl="node1" presStyleIdx="8" presStyleCnt="9">
        <dgm:presLayoutVars>
          <dgm:bulletEnabled val="1"/>
        </dgm:presLayoutVars>
      </dgm:prSet>
      <dgm:spPr/>
      <dgm:t>
        <a:bodyPr/>
        <a:lstStyle/>
        <a:p>
          <a:pPr rtl="1"/>
          <a:endParaRPr lang="ar-YE"/>
        </a:p>
      </dgm:t>
    </dgm:pt>
  </dgm:ptLst>
  <dgm:cxnLst>
    <dgm:cxn modelId="{CDADD1CE-F749-482D-AF7A-B5A7258F28A8}" type="presOf" srcId="{AFB65DD7-54F2-4EE4-92BC-0A7C9DCB08AD}" destId="{25586C0E-E1B6-4268-BF44-E846F09B3393}" srcOrd="0" destOrd="0" presId="urn:microsoft.com/office/officeart/2005/8/layout/radial1"/>
    <dgm:cxn modelId="{6DD09C71-D067-4FD7-BCAC-E6E7C4E9FA1B}" type="presOf" srcId="{1815CA3A-1FC2-4B7D-BC06-B15DB0BB604B}" destId="{F526536F-8DCA-4BB8-8A81-158A42A7E0DE}" srcOrd="0" destOrd="0" presId="urn:microsoft.com/office/officeart/2005/8/layout/radial1"/>
    <dgm:cxn modelId="{D898CD2C-EE3C-4CBF-9956-F9498A8F6396}" type="presOf" srcId="{5CC65673-C593-4D48-AAE9-F9D5130F9E91}" destId="{DF7A1B9E-886E-49E5-BBC0-396F418016FA}" srcOrd="0" destOrd="0" presId="urn:microsoft.com/office/officeart/2005/8/layout/radial1"/>
    <dgm:cxn modelId="{0B90A9C3-1935-4AA8-BAEB-D7E3784242A6}" srcId="{4E4D9FA2-DD3F-454E-B13D-2B3AA899677E}" destId="{AFB65DD7-54F2-4EE4-92BC-0A7C9DCB08AD}" srcOrd="0" destOrd="0" parTransId="{5CC65673-C593-4D48-AAE9-F9D5130F9E91}" sibTransId="{6510F09F-B750-4B0F-BD82-C4854C2E3FD5}"/>
    <dgm:cxn modelId="{6BEB1562-A19E-426A-9970-CF575C30E0AF}" srcId="{4E4D9FA2-DD3F-454E-B13D-2B3AA899677E}" destId="{1815CA3A-1FC2-4B7D-BC06-B15DB0BB604B}" srcOrd="5" destOrd="0" parTransId="{094AFBCE-05F1-4C71-8F0C-8CB290CE99A0}" sibTransId="{011E9180-56A4-4961-A601-D7D79504E77D}"/>
    <dgm:cxn modelId="{B6862B40-2C0D-43F4-9410-146C6D5F0FD5}" type="presOf" srcId="{5CC65673-C593-4D48-AAE9-F9D5130F9E91}" destId="{6E3510A9-7C49-4F65-A9AC-5BE658F2A9F1}" srcOrd="1" destOrd="0" presId="urn:microsoft.com/office/officeart/2005/8/layout/radial1"/>
    <dgm:cxn modelId="{91D1BC34-A455-4AC1-BE41-A66AC691C960}" type="presOf" srcId="{94CD8970-3A2F-4D87-A759-F8EFA3EEED8C}" destId="{06F02C6E-2710-4047-8E90-CD58A8DF63DC}" srcOrd="0" destOrd="0" presId="urn:microsoft.com/office/officeart/2005/8/layout/radial1"/>
    <dgm:cxn modelId="{4462BAD9-5A2F-4AA9-9E35-41FFDEB388D8}" type="presOf" srcId="{C948FF40-87D6-48BC-B5B3-47468C10BF1E}" destId="{45ADE4DB-CEAA-4E13-8AC6-FD21EA8A86E7}" srcOrd="0" destOrd="0" presId="urn:microsoft.com/office/officeart/2005/8/layout/radial1"/>
    <dgm:cxn modelId="{E3CEB57F-DFA3-40A0-B0B2-49A231071A53}" type="presOf" srcId="{7BAD4044-15B5-4691-88EA-AD79D5040210}" destId="{707755DC-986D-4813-B4F0-5ABC96C21BBA}" srcOrd="1" destOrd="0" presId="urn:microsoft.com/office/officeart/2005/8/layout/radial1"/>
    <dgm:cxn modelId="{C86BF680-0D58-40EF-A316-7A6276DB3F69}" type="presOf" srcId="{CD5580BB-F7A9-4997-B47B-400126C01849}" destId="{D4FEF172-7D52-4920-87D9-E63F1B31EBC1}" srcOrd="1" destOrd="0" presId="urn:microsoft.com/office/officeart/2005/8/layout/radial1"/>
    <dgm:cxn modelId="{16FC12B8-DF18-4D8B-B5B8-AEC7DF4B38F8}" type="presOf" srcId="{4E4D9FA2-DD3F-454E-B13D-2B3AA899677E}" destId="{E24F8923-24FF-44CE-B1C6-A3C32F475C94}" srcOrd="0" destOrd="0" presId="urn:microsoft.com/office/officeart/2005/8/layout/radial1"/>
    <dgm:cxn modelId="{18CCA49A-617D-4DB0-A147-BF2D8B147BE1}" type="presOf" srcId="{1F52AFB8-6A9F-44AC-A843-C01A23B76321}" destId="{92132E84-68C3-40CD-AFA5-2739F97C3274}" srcOrd="1" destOrd="0" presId="urn:microsoft.com/office/officeart/2005/8/layout/radial1"/>
    <dgm:cxn modelId="{57A88018-B3EB-4E31-8D73-864792084A58}" type="presOf" srcId="{59765107-237B-4D17-B0F2-D853E113F83F}" destId="{F557A40A-449D-4C1C-87B9-04784469251E}" srcOrd="0" destOrd="0" presId="urn:microsoft.com/office/officeart/2005/8/layout/radial1"/>
    <dgm:cxn modelId="{6AE0AA36-A34C-4FB6-83CB-90E45878C8DE}" srcId="{4E4D9FA2-DD3F-454E-B13D-2B3AA899677E}" destId="{415568D2-AE26-4E0B-8B23-DAA9AD5F8842}" srcOrd="4" destOrd="0" parTransId="{7BAD4044-15B5-4691-88EA-AD79D5040210}" sibTransId="{5218F1CD-10C0-4DBB-93F6-753356685E17}"/>
    <dgm:cxn modelId="{B46FEDF1-C110-4833-BAF8-D930CE6090AC}" type="presOf" srcId="{55CE4076-321A-44FD-8DA1-A1A2A0116EE6}" destId="{F4DE527F-B2B9-495A-9E97-63A8678D0978}" srcOrd="0" destOrd="0" presId="urn:microsoft.com/office/officeart/2005/8/layout/radial1"/>
    <dgm:cxn modelId="{2FD1C340-9163-4C0D-BBCB-DA9EDD0E7B15}" type="presOf" srcId="{094AFBCE-05F1-4C71-8F0C-8CB290CE99A0}" destId="{5061B5B2-412F-4D04-98C3-FF11E6D7A40F}" srcOrd="0" destOrd="0" presId="urn:microsoft.com/office/officeart/2005/8/layout/radial1"/>
    <dgm:cxn modelId="{AA5B24F5-7E7C-48C0-9317-D2674674F584}" type="presOf" srcId="{415568D2-AE26-4E0B-8B23-DAA9AD5F8842}" destId="{32BF3B51-52B0-4F76-8281-62A778FD9EDF}" srcOrd="0" destOrd="0" presId="urn:microsoft.com/office/officeart/2005/8/layout/radial1"/>
    <dgm:cxn modelId="{7AF6EDEA-BCBD-4C47-BCF4-39A5C9387560}" type="presOf" srcId="{1F52AFB8-6A9F-44AC-A843-C01A23B76321}" destId="{DBE4EAC4-FD67-48AF-BBAB-1BBBC822DEDE}" srcOrd="0" destOrd="0" presId="urn:microsoft.com/office/officeart/2005/8/layout/radial1"/>
    <dgm:cxn modelId="{1ACBFF59-9D6A-4D06-9BF5-99AEFE4D5958}" type="presOf" srcId="{281617EA-2805-40C3-BA43-ADE2C06B68BF}" destId="{44B8F230-EB6E-46F5-909F-A4C716A95B7E}" srcOrd="1" destOrd="0" presId="urn:microsoft.com/office/officeart/2005/8/layout/radial1"/>
    <dgm:cxn modelId="{595D9C3D-5ABC-4B48-95A4-D06F82E8E11E}" srcId="{4E4D9FA2-DD3F-454E-B13D-2B3AA899677E}" destId="{55CE4076-321A-44FD-8DA1-A1A2A0116EE6}" srcOrd="8" destOrd="0" parTransId="{C948FF40-87D6-48BC-B5B3-47468C10BF1E}" sibTransId="{D4DC71D3-10BA-46FE-BC7B-D0C4060BD5B5}"/>
    <dgm:cxn modelId="{760C7436-8C4C-4D5E-AA13-6CDAE7AFE0C7}" type="presOf" srcId="{BCAFD7B3-01C1-453E-93A9-FC66CC97C5D0}" destId="{2D9CD0A1-B92D-43F9-9916-9E210A79DDAE}" srcOrd="0" destOrd="0" presId="urn:microsoft.com/office/officeart/2005/8/layout/radial1"/>
    <dgm:cxn modelId="{22C3C9F7-B598-45F8-BE4A-991F57543B9E}" type="presOf" srcId="{7BAD4044-15B5-4691-88EA-AD79D5040210}" destId="{6F8334F2-A123-4B53-9B6D-44FE8D4C8D95}" srcOrd="0" destOrd="0" presId="urn:microsoft.com/office/officeart/2005/8/layout/radial1"/>
    <dgm:cxn modelId="{A6C81A3D-7480-41E6-B0CA-5530F99F0B33}" type="presOf" srcId="{281617EA-2805-40C3-BA43-ADE2C06B68BF}" destId="{8D8B5B77-E399-4790-9AEE-70766F5B445B}" srcOrd="0" destOrd="0" presId="urn:microsoft.com/office/officeart/2005/8/layout/radial1"/>
    <dgm:cxn modelId="{87159098-D401-45FD-B814-D6BAC8FAEBC5}" type="presOf" srcId="{6396EC94-F0E2-4328-8FDA-9639E966853A}" destId="{6159DCC7-D815-4C3C-B3B4-1DEE224BE20A}" srcOrd="0" destOrd="0" presId="urn:microsoft.com/office/officeart/2005/8/layout/radial1"/>
    <dgm:cxn modelId="{2D5333A6-BAD2-432D-ABDE-F0D3DB197E52}" type="presOf" srcId="{2941BEB6-2677-42AE-9BDC-5433A8EF2F9E}" destId="{5D174B59-D9A3-40D8-9080-E76C5B230780}" srcOrd="0" destOrd="0" presId="urn:microsoft.com/office/officeart/2005/8/layout/radial1"/>
    <dgm:cxn modelId="{26926D53-8614-4606-A186-62C1B5EEC49B}" type="presOf" srcId="{094AFBCE-05F1-4C71-8F0C-8CB290CE99A0}" destId="{A4079154-F28F-4493-81E8-B895FCA934B2}" srcOrd="1" destOrd="0" presId="urn:microsoft.com/office/officeart/2005/8/layout/radial1"/>
    <dgm:cxn modelId="{0B8BA7B9-F19E-4C21-ADFD-1768252FE3F8}" srcId="{4E4D9FA2-DD3F-454E-B13D-2B3AA899677E}" destId="{B6D13299-E9A7-4729-A94E-FBF0759EFA6D}" srcOrd="6" destOrd="0" parTransId="{CD5580BB-F7A9-4997-B47B-400126C01849}" sibTransId="{C86274BD-105F-4A8E-9E19-DA53B6B68F72}"/>
    <dgm:cxn modelId="{B6068091-B7CF-4021-AED0-02843E9181E7}" srcId="{21970B1C-17FB-404C-8272-67218C14548D}" destId="{4E4D9FA2-DD3F-454E-B13D-2B3AA899677E}" srcOrd="0" destOrd="0" parTransId="{FA8D172D-9D3F-4E81-86E2-93D967806FD4}" sibTransId="{968E7BB3-4BAC-4D43-AE1D-03F4AB52D5A5}"/>
    <dgm:cxn modelId="{772EE709-4851-4A98-9449-09D35CBCB015}" type="presOf" srcId="{B6D13299-E9A7-4729-A94E-FBF0759EFA6D}" destId="{D229DE5E-3BA7-464D-AB88-A04B67914C1C}" srcOrd="0" destOrd="0" presId="urn:microsoft.com/office/officeart/2005/8/layout/radial1"/>
    <dgm:cxn modelId="{8C7BA054-B3B1-46C0-BB7D-29D9FD8F684E}" type="presOf" srcId="{A053BEFF-F8A7-4A57-9E55-A6E4AEBB9C94}" destId="{0A7A9CBD-0772-42D1-A169-E47DA2874C0D}" srcOrd="1" destOrd="0" presId="urn:microsoft.com/office/officeart/2005/8/layout/radial1"/>
    <dgm:cxn modelId="{27C0D90E-DCC7-42F7-81E9-58F27C2F4D13}" type="presOf" srcId="{21970B1C-17FB-404C-8272-67218C14548D}" destId="{20FC2D40-718E-4630-AF1B-E110B42D400F}" srcOrd="0" destOrd="0" presId="urn:microsoft.com/office/officeart/2005/8/layout/radial1"/>
    <dgm:cxn modelId="{718056B4-AFB9-4135-98CB-8415DCE657EC}" type="presOf" srcId="{C948FF40-87D6-48BC-B5B3-47468C10BF1E}" destId="{8E8E0ACF-0ECB-4A5D-8513-B4345340F004}" srcOrd="1" destOrd="0" presId="urn:microsoft.com/office/officeart/2005/8/layout/radial1"/>
    <dgm:cxn modelId="{DAC93514-D1AA-4E3E-B34E-92A5B96B0FA2}" srcId="{4E4D9FA2-DD3F-454E-B13D-2B3AA899677E}" destId="{2941BEB6-2677-42AE-9BDC-5433A8EF2F9E}" srcOrd="2" destOrd="0" parTransId="{281617EA-2805-40C3-BA43-ADE2C06B68BF}" sibTransId="{0E668E5D-3039-4D97-8D65-E869CDE1AD6D}"/>
    <dgm:cxn modelId="{E2CBD5A2-284C-4E2D-84EC-87A5E080D3BB}" srcId="{4E4D9FA2-DD3F-454E-B13D-2B3AA899677E}" destId="{59765107-237B-4D17-B0F2-D853E113F83F}" srcOrd="3" destOrd="0" parTransId="{1F52AFB8-6A9F-44AC-A843-C01A23B76321}" sibTransId="{2D2B4986-8F5C-4FFF-8C63-BA66B73388F6}"/>
    <dgm:cxn modelId="{68BC4C99-7A03-4CE7-9C7C-2A2E10D7D43B}" type="presOf" srcId="{CD5580BB-F7A9-4997-B47B-400126C01849}" destId="{7A00FBFC-81E0-4FA0-85AA-0B00D0792D93}" srcOrd="0" destOrd="0" presId="urn:microsoft.com/office/officeart/2005/8/layout/radial1"/>
    <dgm:cxn modelId="{07695545-06A3-45D5-AF7B-5742A35DE7AB}" type="presOf" srcId="{94CD8970-3A2F-4D87-A759-F8EFA3EEED8C}" destId="{637CDA66-81E0-4A30-A10C-23DB961319A5}" srcOrd="1" destOrd="0" presId="urn:microsoft.com/office/officeart/2005/8/layout/radial1"/>
    <dgm:cxn modelId="{155325C3-4DAF-4C70-B4A8-176764B0A5F7}" type="presOf" srcId="{A053BEFF-F8A7-4A57-9E55-A6E4AEBB9C94}" destId="{E7FF6AB5-B7DD-41DC-A657-6D9435234D10}" srcOrd="0" destOrd="0" presId="urn:microsoft.com/office/officeart/2005/8/layout/radial1"/>
    <dgm:cxn modelId="{2D6E01A0-1692-4129-8F67-32F403D6FCB2}" srcId="{4E4D9FA2-DD3F-454E-B13D-2B3AA899677E}" destId="{BCAFD7B3-01C1-453E-93A9-FC66CC97C5D0}" srcOrd="7" destOrd="0" parTransId="{A053BEFF-F8A7-4A57-9E55-A6E4AEBB9C94}" sibTransId="{615813D1-0511-4FBC-99BA-80C05E11E07C}"/>
    <dgm:cxn modelId="{90E88BE6-1E16-43FA-8EAE-4A1EF48A39C7}" srcId="{4E4D9FA2-DD3F-454E-B13D-2B3AA899677E}" destId="{6396EC94-F0E2-4328-8FDA-9639E966853A}" srcOrd="1" destOrd="0" parTransId="{94CD8970-3A2F-4D87-A759-F8EFA3EEED8C}" sibTransId="{FE7E7FC6-E356-4060-95D0-BBAE77D00E6F}"/>
    <dgm:cxn modelId="{81C2FDF5-F54E-4A6B-964B-DFA5271C24D5}" type="presParOf" srcId="{20FC2D40-718E-4630-AF1B-E110B42D400F}" destId="{E24F8923-24FF-44CE-B1C6-A3C32F475C94}" srcOrd="0" destOrd="0" presId="urn:microsoft.com/office/officeart/2005/8/layout/radial1"/>
    <dgm:cxn modelId="{0C9DA44C-1845-4962-AF7F-A3B9C081F222}" type="presParOf" srcId="{20FC2D40-718E-4630-AF1B-E110B42D400F}" destId="{DF7A1B9E-886E-49E5-BBC0-396F418016FA}" srcOrd="1" destOrd="0" presId="urn:microsoft.com/office/officeart/2005/8/layout/radial1"/>
    <dgm:cxn modelId="{D170FC05-8C07-42B1-ADA9-FB9008E41BA2}" type="presParOf" srcId="{DF7A1B9E-886E-49E5-BBC0-396F418016FA}" destId="{6E3510A9-7C49-4F65-A9AC-5BE658F2A9F1}" srcOrd="0" destOrd="0" presId="urn:microsoft.com/office/officeart/2005/8/layout/radial1"/>
    <dgm:cxn modelId="{2E6E6C13-4BC4-47C6-A4AA-6A9CDB88AAE3}" type="presParOf" srcId="{20FC2D40-718E-4630-AF1B-E110B42D400F}" destId="{25586C0E-E1B6-4268-BF44-E846F09B3393}" srcOrd="2" destOrd="0" presId="urn:microsoft.com/office/officeart/2005/8/layout/radial1"/>
    <dgm:cxn modelId="{BE2E6A2C-0FCE-4BF4-B2CE-466195EB4D82}" type="presParOf" srcId="{20FC2D40-718E-4630-AF1B-E110B42D400F}" destId="{06F02C6E-2710-4047-8E90-CD58A8DF63DC}" srcOrd="3" destOrd="0" presId="urn:microsoft.com/office/officeart/2005/8/layout/radial1"/>
    <dgm:cxn modelId="{789B89D7-DEBD-49D8-BCB1-FB678F1D6292}" type="presParOf" srcId="{06F02C6E-2710-4047-8E90-CD58A8DF63DC}" destId="{637CDA66-81E0-4A30-A10C-23DB961319A5}" srcOrd="0" destOrd="0" presId="urn:microsoft.com/office/officeart/2005/8/layout/radial1"/>
    <dgm:cxn modelId="{8AE51A1C-1A08-4D35-8CB6-FF05555BD983}" type="presParOf" srcId="{20FC2D40-718E-4630-AF1B-E110B42D400F}" destId="{6159DCC7-D815-4C3C-B3B4-1DEE224BE20A}" srcOrd="4" destOrd="0" presId="urn:microsoft.com/office/officeart/2005/8/layout/radial1"/>
    <dgm:cxn modelId="{457C7450-4B85-453E-A691-57409E6CE449}" type="presParOf" srcId="{20FC2D40-718E-4630-AF1B-E110B42D400F}" destId="{8D8B5B77-E399-4790-9AEE-70766F5B445B}" srcOrd="5" destOrd="0" presId="urn:microsoft.com/office/officeart/2005/8/layout/radial1"/>
    <dgm:cxn modelId="{93084A3B-3721-4B78-8884-AB7497E9AB2E}" type="presParOf" srcId="{8D8B5B77-E399-4790-9AEE-70766F5B445B}" destId="{44B8F230-EB6E-46F5-909F-A4C716A95B7E}" srcOrd="0" destOrd="0" presId="urn:microsoft.com/office/officeart/2005/8/layout/radial1"/>
    <dgm:cxn modelId="{07A3F9DB-7F44-4CB9-AAC2-34AE1701C0AE}" type="presParOf" srcId="{20FC2D40-718E-4630-AF1B-E110B42D400F}" destId="{5D174B59-D9A3-40D8-9080-E76C5B230780}" srcOrd="6" destOrd="0" presId="urn:microsoft.com/office/officeart/2005/8/layout/radial1"/>
    <dgm:cxn modelId="{978B2D4F-30E5-497B-B4E5-6142D2864D9C}" type="presParOf" srcId="{20FC2D40-718E-4630-AF1B-E110B42D400F}" destId="{DBE4EAC4-FD67-48AF-BBAB-1BBBC822DEDE}" srcOrd="7" destOrd="0" presId="urn:microsoft.com/office/officeart/2005/8/layout/radial1"/>
    <dgm:cxn modelId="{BC41D7B0-FDFE-40D4-B2F3-AB2333444FCD}" type="presParOf" srcId="{DBE4EAC4-FD67-48AF-BBAB-1BBBC822DEDE}" destId="{92132E84-68C3-40CD-AFA5-2739F97C3274}" srcOrd="0" destOrd="0" presId="urn:microsoft.com/office/officeart/2005/8/layout/radial1"/>
    <dgm:cxn modelId="{B0EE43E2-EC91-4D3E-A062-E627333F9BE4}" type="presParOf" srcId="{20FC2D40-718E-4630-AF1B-E110B42D400F}" destId="{F557A40A-449D-4C1C-87B9-04784469251E}" srcOrd="8" destOrd="0" presId="urn:microsoft.com/office/officeart/2005/8/layout/radial1"/>
    <dgm:cxn modelId="{9B8C611A-3CFE-4DFA-86AB-671E7A410325}" type="presParOf" srcId="{20FC2D40-718E-4630-AF1B-E110B42D400F}" destId="{6F8334F2-A123-4B53-9B6D-44FE8D4C8D95}" srcOrd="9" destOrd="0" presId="urn:microsoft.com/office/officeart/2005/8/layout/radial1"/>
    <dgm:cxn modelId="{75BD6028-E34F-4F77-AF96-DD42FA868A5E}" type="presParOf" srcId="{6F8334F2-A123-4B53-9B6D-44FE8D4C8D95}" destId="{707755DC-986D-4813-B4F0-5ABC96C21BBA}" srcOrd="0" destOrd="0" presId="urn:microsoft.com/office/officeart/2005/8/layout/radial1"/>
    <dgm:cxn modelId="{881C4357-A4DC-4715-9B8F-F739F5973F7D}" type="presParOf" srcId="{20FC2D40-718E-4630-AF1B-E110B42D400F}" destId="{32BF3B51-52B0-4F76-8281-62A778FD9EDF}" srcOrd="10" destOrd="0" presId="urn:microsoft.com/office/officeart/2005/8/layout/radial1"/>
    <dgm:cxn modelId="{3AAA8F93-213D-49F3-B082-D18044111F6B}" type="presParOf" srcId="{20FC2D40-718E-4630-AF1B-E110B42D400F}" destId="{5061B5B2-412F-4D04-98C3-FF11E6D7A40F}" srcOrd="11" destOrd="0" presId="urn:microsoft.com/office/officeart/2005/8/layout/radial1"/>
    <dgm:cxn modelId="{CC59C712-6704-4900-A223-9B28D6B56AAD}" type="presParOf" srcId="{5061B5B2-412F-4D04-98C3-FF11E6D7A40F}" destId="{A4079154-F28F-4493-81E8-B895FCA934B2}" srcOrd="0" destOrd="0" presId="urn:microsoft.com/office/officeart/2005/8/layout/radial1"/>
    <dgm:cxn modelId="{E8B7CF1C-4AF8-458E-A948-726927AD9790}" type="presParOf" srcId="{20FC2D40-718E-4630-AF1B-E110B42D400F}" destId="{F526536F-8DCA-4BB8-8A81-158A42A7E0DE}" srcOrd="12" destOrd="0" presId="urn:microsoft.com/office/officeart/2005/8/layout/radial1"/>
    <dgm:cxn modelId="{F63CA626-3B4F-4B88-AD6F-4291551DFEFE}" type="presParOf" srcId="{20FC2D40-718E-4630-AF1B-E110B42D400F}" destId="{7A00FBFC-81E0-4FA0-85AA-0B00D0792D93}" srcOrd="13" destOrd="0" presId="urn:microsoft.com/office/officeart/2005/8/layout/radial1"/>
    <dgm:cxn modelId="{906A8B13-7A00-48E9-BEED-20D225301DD3}" type="presParOf" srcId="{7A00FBFC-81E0-4FA0-85AA-0B00D0792D93}" destId="{D4FEF172-7D52-4920-87D9-E63F1B31EBC1}" srcOrd="0" destOrd="0" presId="urn:microsoft.com/office/officeart/2005/8/layout/radial1"/>
    <dgm:cxn modelId="{504A7D26-DB64-4C38-90D2-33FF604D5897}" type="presParOf" srcId="{20FC2D40-718E-4630-AF1B-E110B42D400F}" destId="{D229DE5E-3BA7-464D-AB88-A04B67914C1C}" srcOrd="14" destOrd="0" presId="urn:microsoft.com/office/officeart/2005/8/layout/radial1"/>
    <dgm:cxn modelId="{5186290E-C670-423C-846E-72D9325E5F9C}" type="presParOf" srcId="{20FC2D40-718E-4630-AF1B-E110B42D400F}" destId="{E7FF6AB5-B7DD-41DC-A657-6D9435234D10}" srcOrd="15" destOrd="0" presId="urn:microsoft.com/office/officeart/2005/8/layout/radial1"/>
    <dgm:cxn modelId="{6BAE2966-088F-430E-AC65-F8D21F26AA70}" type="presParOf" srcId="{E7FF6AB5-B7DD-41DC-A657-6D9435234D10}" destId="{0A7A9CBD-0772-42D1-A169-E47DA2874C0D}" srcOrd="0" destOrd="0" presId="urn:microsoft.com/office/officeart/2005/8/layout/radial1"/>
    <dgm:cxn modelId="{75BC4232-8397-4EC7-88A4-F85B8C1809F4}" type="presParOf" srcId="{20FC2D40-718E-4630-AF1B-E110B42D400F}" destId="{2D9CD0A1-B92D-43F9-9916-9E210A79DDAE}" srcOrd="16" destOrd="0" presId="urn:microsoft.com/office/officeart/2005/8/layout/radial1"/>
    <dgm:cxn modelId="{5DAEE329-3178-4AFA-8D3D-76B2D27FDC77}" type="presParOf" srcId="{20FC2D40-718E-4630-AF1B-E110B42D400F}" destId="{45ADE4DB-CEAA-4E13-8AC6-FD21EA8A86E7}" srcOrd="17" destOrd="0" presId="urn:microsoft.com/office/officeart/2005/8/layout/radial1"/>
    <dgm:cxn modelId="{8B230F00-76DF-4D36-9392-DA4582B1629A}" type="presParOf" srcId="{45ADE4DB-CEAA-4E13-8AC6-FD21EA8A86E7}" destId="{8E8E0ACF-0ECB-4A5D-8513-B4345340F004}" srcOrd="0" destOrd="0" presId="urn:microsoft.com/office/officeart/2005/8/layout/radial1"/>
    <dgm:cxn modelId="{5247A1B5-93FE-4C44-A50A-4A54D60A269C}" type="presParOf" srcId="{20FC2D40-718E-4630-AF1B-E110B42D400F}" destId="{F4DE527F-B2B9-495A-9E97-63A8678D0978}" srcOrd="18"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F86743-941F-4042-82D7-46609E2F94B5}" type="doc">
      <dgm:prSet loTypeId="urn:microsoft.com/office/officeart/2005/8/layout/radial1" loCatId="relationship" qsTypeId="urn:microsoft.com/office/officeart/2005/8/quickstyle/simple1" qsCatId="simple" csTypeId="urn:microsoft.com/office/officeart/2005/8/colors/accent1_2" csCatId="accent1"/>
      <dgm:spPr/>
    </dgm:pt>
    <dgm:pt modelId="{8409BCB6-E33B-4BD6-963B-242E07ECCE0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0000"/>
              </a:solidFill>
              <a:effectLst/>
              <a:latin typeface="Times New Roman" pitchFamily="18" charset="0"/>
              <a:cs typeface="Times New Roman" pitchFamily="18" charset="0"/>
            </a:rPr>
            <a:t>فكرية</a:t>
          </a:r>
          <a:endParaRPr kumimoji="0" lang="en-US" b="1" i="0" u="none" strike="noStrike" cap="none" normalizeH="0" baseline="0" smtClean="0">
            <a:ln>
              <a:noFill/>
            </a:ln>
            <a:solidFill>
              <a:srgbClr val="FF0000"/>
            </a:solidFill>
            <a:effectLst/>
            <a:latin typeface="Times New Roman" pitchFamily="18" charset="0"/>
            <a:cs typeface="Times New Roman" pitchFamily="18" charset="0"/>
          </a:endParaRPr>
        </a:p>
      </dgm:t>
    </dgm:pt>
    <dgm:pt modelId="{0BC8E354-AE95-4131-9FE2-64A041ADFBF5}" type="parTrans" cxnId="{F8F34967-B7E3-4645-A58B-D0E37B033E9A}">
      <dgm:prSet/>
      <dgm:spPr/>
    </dgm:pt>
    <dgm:pt modelId="{1D9A6D2F-BC59-4E6B-A24A-C14C8E3BB684}" type="sibTrans" cxnId="{F8F34967-B7E3-4645-A58B-D0E37B033E9A}">
      <dgm:prSet/>
      <dgm:spPr/>
    </dgm:pt>
    <dgm:pt modelId="{5F97B9C9-BF03-45D0-9326-BAE10A6008F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الذكاء</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75C95AAE-380B-449C-ADF5-7030242E0CCF}" type="parTrans" cxnId="{FE4FC345-3613-42B9-AAAD-CAA7BD959D28}">
      <dgm:prSet/>
      <dgm:spPr/>
      <dgm:t>
        <a:bodyPr/>
        <a:lstStyle/>
        <a:p>
          <a:pPr rtl="1"/>
          <a:endParaRPr lang="ar-YE"/>
        </a:p>
      </dgm:t>
    </dgm:pt>
    <dgm:pt modelId="{665EDB49-8C5F-4BDD-B655-AE21ADE08B79}" type="sibTrans" cxnId="{FE4FC345-3613-42B9-AAAD-CAA7BD959D28}">
      <dgm:prSet/>
      <dgm:spPr/>
    </dgm:pt>
    <dgm:pt modelId="{2448D034-532D-421E-BCE2-DCBE32552FB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تفكير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خلاق</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8C2C9FBE-1497-4516-8D8A-0254D59C8F8F}" type="parTrans" cxnId="{B5F5C9B6-8BEA-4C0C-8C16-251B5A759765}">
      <dgm:prSet/>
      <dgm:spPr/>
      <dgm:t>
        <a:bodyPr/>
        <a:lstStyle/>
        <a:p>
          <a:pPr rtl="1"/>
          <a:endParaRPr lang="ar-YE"/>
        </a:p>
      </dgm:t>
    </dgm:pt>
    <dgm:pt modelId="{A01217C8-2CD4-40AD-B480-D5C4AD74D818}" type="sibTrans" cxnId="{B5F5C9B6-8BEA-4C0C-8C16-251B5A759765}">
      <dgm:prSet/>
      <dgm:spPr/>
    </dgm:pt>
    <dgm:pt modelId="{F1B0F5B7-044B-415D-94C2-3B15BFD95EA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فهم</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BD8A98A1-E23B-45D8-BC2A-A8D67E81DA15}" type="parTrans" cxnId="{16CDCC87-8B96-4B86-9D6E-0B5B855B5961}">
      <dgm:prSet/>
      <dgm:spPr/>
      <dgm:t>
        <a:bodyPr/>
        <a:lstStyle/>
        <a:p>
          <a:pPr rtl="1"/>
          <a:endParaRPr lang="ar-YE"/>
        </a:p>
      </dgm:t>
    </dgm:pt>
    <dgm:pt modelId="{F60644AD-C772-4D32-A6A2-87A6B08E5182}" type="sibTrans" cxnId="{16CDCC87-8B96-4B86-9D6E-0B5B855B5961}">
      <dgm:prSet/>
      <dgm:spPr/>
    </dgm:pt>
    <dgm:pt modelId="{4846F9C7-7555-4B81-8D77-095C18D9361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سرعة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إدراك</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91DD415C-2F09-4778-A6AB-796F9AEE1B23}" type="parTrans" cxnId="{858E20A2-5D8B-4A13-82E0-018A5DC2A677}">
      <dgm:prSet/>
      <dgm:spPr/>
      <dgm:t>
        <a:bodyPr/>
        <a:lstStyle/>
        <a:p>
          <a:pPr rtl="1"/>
          <a:endParaRPr lang="ar-YE"/>
        </a:p>
      </dgm:t>
    </dgm:pt>
    <dgm:pt modelId="{7F85E2B5-5B28-464F-9A95-E4D27FF38BB7}" type="sibTrans" cxnId="{858E20A2-5D8B-4A13-82E0-018A5DC2A677}">
      <dgm:prSet/>
      <dgm:spPr/>
    </dgm:pt>
    <dgm:pt modelId="{02EAFCB2-036B-407D-98BE-82E1F3C32F7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قدرة على</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التقييم</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9DAFBDD4-0832-4EEC-9083-87F3770500F7}" type="parTrans" cxnId="{79CB8A5B-DC3C-4620-B2E1-E623D1CA2B14}">
      <dgm:prSet/>
      <dgm:spPr/>
      <dgm:t>
        <a:bodyPr/>
        <a:lstStyle/>
        <a:p>
          <a:pPr rtl="1"/>
          <a:endParaRPr lang="ar-YE"/>
        </a:p>
      </dgm:t>
    </dgm:pt>
    <dgm:pt modelId="{745D7337-C4EB-4A4D-A160-112B8B68AA61}" type="sibTrans" cxnId="{79CB8A5B-DC3C-4620-B2E1-E623D1CA2B14}">
      <dgm:prSet/>
      <dgm:spPr/>
    </dgm:pt>
    <dgm:pt modelId="{2228ACD4-62B3-4BFE-A681-59E8A9E0E6E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ثقافة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عالية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021AB28D-1D40-49D2-8BAC-004412DE21FA}" type="parTrans" cxnId="{56B9BE48-B2E1-4F71-B262-DBFA1788BBDB}">
      <dgm:prSet/>
      <dgm:spPr/>
      <dgm:t>
        <a:bodyPr/>
        <a:lstStyle/>
        <a:p>
          <a:pPr rtl="1"/>
          <a:endParaRPr lang="ar-YE"/>
        </a:p>
      </dgm:t>
    </dgm:pt>
    <dgm:pt modelId="{54956C20-D8DE-4108-BC97-E6841ACA7B2D}" type="sibTrans" cxnId="{56B9BE48-B2E1-4F71-B262-DBFA1788BBDB}">
      <dgm:prSet/>
      <dgm:spPr/>
    </dgm:pt>
    <dgm:pt modelId="{AE985FCA-1702-4B45-AA6C-6654729C842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تطبيق</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المعرفة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FFF4C3C7-D2A8-45C8-A0A8-EEC69B357349}" type="parTrans" cxnId="{F0B8A206-8978-4C08-AF7F-EEC12F468357}">
      <dgm:prSet/>
      <dgm:spPr/>
      <dgm:t>
        <a:bodyPr/>
        <a:lstStyle/>
        <a:p>
          <a:pPr rtl="1"/>
          <a:endParaRPr lang="ar-YE"/>
        </a:p>
      </dgm:t>
    </dgm:pt>
    <dgm:pt modelId="{8C0D7FC0-4781-439C-9163-DC809DE3C002}" type="sibTrans" cxnId="{F0B8A206-8978-4C08-AF7F-EEC12F468357}">
      <dgm:prSet/>
      <dgm:spPr/>
    </dgm:pt>
    <dgm:pt modelId="{540274FA-95E7-4F82-B767-E633D72CD9F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قدرة على</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الاتصال</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D7129484-3762-41BA-994E-D243E4B84F7E}" type="parTrans" cxnId="{EEB67413-B111-4808-98B1-529A5470D40A}">
      <dgm:prSet/>
      <dgm:spPr/>
      <dgm:t>
        <a:bodyPr/>
        <a:lstStyle/>
        <a:p>
          <a:pPr rtl="1"/>
          <a:endParaRPr lang="ar-YE"/>
        </a:p>
      </dgm:t>
    </dgm:pt>
    <dgm:pt modelId="{F4BF2853-913D-4336-A42B-A0809C4904B6}" type="sibTrans" cxnId="{EEB67413-B111-4808-98B1-529A5470D40A}">
      <dgm:prSet/>
      <dgm:spPr/>
    </dgm:pt>
    <dgm:pt modelId="{77F3C3BE-6883-45CC-895B-F6879D2BFE1F}" type="pres">
      <dgm:prSet presAssocID="{B2F86743-941F-4042-82D7-46609E2F94B5}" presName="cycle" presStyleCnt="0">
        <dgm:presLayoutVars>
          <dgm:chMax val="1"/>
          <dgm:dir/>
          <dgm:animLvl val="ctr"/>
          <dgm:resizeHandles val="exact"/>
        </dgm:presLayoutVars>
      </dgm:prSet>
      <dgm:spPr/>
    </dgm:pt>
    <dgm:pt modelId="{C5DAC11A-5C86-4D45-8C41-357F3EC5B7A0}" type="pres">
      <dgm:prSet presAssocID="{8409BCB6-E33B-4BD6-963B-242E07ECCE08}" presName="centerShape" presStyleLbl="node0" presStyleIdx="0" presStyleCnt="1"/>
      <dgm:spPr/>
      <dgm:t>
        <a:bodyPr/>
        <a:lstStyle/>
        <a:p>
          <a:pPr rtl="1"/>
          <a:endParaRPr lang="ar-YE"/>
        </a:p>
      </dgm:t>
    </dgm:pt>
    <dgm:pt modelId="{8CDE6D50-BB4C-4370-9D78-710E65822E9A}" type="pres">
      <dgm:prSet presAssocID="{75C95AAE-380B-449C-ADF5-7030242E0CCF}" presName="Name9" presStyleLbl="parChTrans1D2" presStyleIdx="0" presStyleCnt="8"/>
      <dgm:spPr/>
      <dgm:t>
        <a:bodyPr/>
        <a:lstStyle/>
        <a:p>
          <a:pPr rtl="1"/>
          <a:endParaRPr lang="ar-YE"/>
        </a:p>
      </dgm:t>
    </dgm:pt>
    <dgm:pt modelId="{E4260687-7E33-4F1C-9406-507AFF36D13A}" type="pres">
      <dgm:prSet presAssocID="{75C95AAE-380B-449C-ADF5-7030242E0CCF}" presName="connTx" presStyleLbl="parChTrans1D2" presStyleIdx="0" presStyleCnt="8"/>
      <dgm:spPr/>
      <dgm:t>
        <a:bodyPr/>
        <a:lstStyle/>
        <a:p>
          <a:pPr rtl="1"/>
          <a:endParaRPr lang="ar-YE"/>
        </a:p>
      </dgm:t>
    </dgm:pt>
    <dgm:pt modelId="{1DC8FF72-3366-4229-BE69-8703D9E4C55D}" type="pres">
      <dgm:prSet presAssocID="{5F97B9C9-BF03-45D0-9326-BAE10A6008F1}" presName="node" presStyleLbl="node1" presStyleIdx="0" presStyleCnt="8">
        <dgm:presLayoutVars>
          <dgm:bulletEnabled val="1"/>
        </dgm:presLayoutVars>
      </dgm:prSet>
      <dgm:spPr/>
      <dgm:t>
        <a:bodyPr/>
        <a:lstStyle/>
        <a:p>
          <a:pPr rtl="1"/>
          <a:endParaRPr lang="ar-YE"/>
        </a:p>
      </dgm:t>
    </dgm:pt>
    <dgm:pt modelId="{79C8C913-E8A0-4F25-847E-19822FD5E611}" type="pres">
      <dgm:prSet presAssocID="{8C2C9FBE-1497-4516-8D8A-0254D59C8F8F}" presName="Name9" presStyleLbl="parChTrans1D2" presStyleIdx="1" presStyleCnt="8"/>
      <dgm:spPr/>
      <dgm:t>
        <a:bodyPr/>
        <a:lstStyle/>
        <a:p>
          <a:pPr rtl="1"/>
          <a:endParaRPr lang="ar-YE"/>
        </a:p>
      </dgm:t>
    </dgm:pt>
    <dgm:pt modelId="{3E7E039C-8701-49A9-8FE9-3D0AB4CA9FA0}" type="pres">
      <dgm:prSet presAssocID="{8C2C9FBE-1497-4516-8D8A-0254D59C8F8F}" presName="connTx" presStyleLbl="parChTrans1D2" presStyleIdx="1" presStyleCnt="8"/>
      <dgm:spPr/>
      <dgm:t>
        <a:bodyPr/>
        <a:lstStyle/>
        <a:p>
          <a:pPr rtl="1"/>
          <a:endParaRPr lang="ar-YE"/>
        </a:p>
      </dgm:t>
    </dgm:pt>
    <dgm:pt modelId="{96B828F2-2C13-4B12-B575-1AAFB1AF9E2C}" type="pres">
      <dgm:prSet presAssocID="{2448D034-532D-421E-BCE2-DCBE32552FB6}" presName="node" presStyleLbl="node1" presStyleIdx="1" presStyleCnt="8">
        <dgm:presLayoutVars>
          <dgm:bulletEnabled val="1"/>
        </dgm:presLayoutVars>
      </dgm:prSet>
      <dgm:spPr/>
      <dgm:t>
        <a:bodyPr/>
        <a:lstStyle/>
        <a:p>
          <a:pPr rtl="1"/>
          <a:endParaRPr lang="ar-YE"/>
        </a:p>
      </dgm:t>
    </dgm:pt>
    <dgm:pt modelId="{90C17A66-96CC-47B7-87CB-B91BE0E08799}" type="pres">
      <dgm:prSet presAssocID="{BD8A98A1-E23B-45D8-BC2A-A8D67E81DA15}" presName="Name9" presStyleLbl="parChTrans1D2" presStyleIdx="2" presStyleCnt="8"/>
      <dgm:spPr/>
      <dgm:t>
        <a:bodyPr/>
        <a:lstStyle/>
        <a:p>
          <a:pPr rtl="1"/>
          <a:endParaRPr lang="ar-YE"/>
        </a:p>
      </dgm:t>
    </dgm:pt>
    <dgm:pt modelId="{466319BD-F115-4DF9-B767-D366AE839592}" type="pres">
      <dgm:prSet presAssocID="{BD8A98A1-E23B-45D8-BC2A-A8D67E81DA15}" presName="connTx" presStyleLbl="parChTrans1D2" presStyleIdx="2" presStyleCnt="8"/>
      <dgm:spPr/>
      <dgm:t>
        <a:bodyPr/>
        <a:lstStyle/>
        <a:p>
          <a:pPr rtl="1"/>
          <a:endParaRPr lang="ar-YE"/>
        </a:p>
      </dgm:t>
    </dgm:pt>
    <dgm:pt modelId="{73E6A3BC-D812-4CF3-A5AA-CF22EDBF4590}" type="pres">
      <dgm:prSet presAssocID="{F1B0F5B7-044B-415D-94C2-3B15BFD95EA1}" presName="node" presStyleLbl="node1" presStyleIdx="2" presStyleCnt="8">
        <dgm:presLayoutVars>
          <dgm:bulletEnabled val="1"/>
        </dgm:presLayoutVars>
      </dgm:prSet>
      <dgm:spPr/>
      <dgm:t>
        <a:bodyPr/>
        <a:lstStyle/>
        <a:p>
          <a:pPr rtl="1"/>
          <a:endParaRPr lang="ar-YE"/>
        </a:p>
      </dgm:t>
    </dgm:pt>
    <dgm:pt modelId="{2762242B-DDBA-4690-BF32-A22CD81BCBA2}" type="pres">
      <dgm:prSet presAssocID="{91DD415C-2F09-4778-A6AB-796F9AEE1B23}" presName="Name9" presStyleLbl="parChTrans1D2" presStyleIdx="3" presStyleCnt="8"/>
      <dgm:spPr/>
      <dgm:t>
        <a:bodyPr/>
        <a:lstStyle/>
        <a:p>
          <a:pPr rtl="1"/>
          <a:endParaRPr lang="ar-YE"/>
        </a:p>
      </dgm:t>
    </dgm:pt>
    <dgm:pt modelId="{C3D96AC7-0C40-4655-9E26-55AE1A917917}" type="pres">
      <dgm:prSet presAssocID="{91DD415C-2F09-4778-A6AB-796F9AEE1B23}" presName="connTx" presStyleLbl="parChTrans1D2" presStyleIdx="3" presStyleCnt="8"/>
      <dgm:spPr/>
      <dgm:t>
        <a:bodyPr/>
        <a:lstStyle/>
        <a:p>
          <a:pPr rtl="1"/>
          <a:endParaRPr lang="ar-YE"/>
        </a:p>
      </dgm:t>
    </dgm:pt>
    <dgm:pt modelId="{2AB1C230-2073-42E5-8C89-86C8CE44B74F}" type="pres">
      <dgm:prSet presAssocID="{4846F9C7-7555-4B81-8D77-095C18D9361E}" presName="node" presStyleLbl="node1" presStyleIdx="3" presStyleCnt="8">
        <dgm:presLayoutVars>
          <dgm:bulletEnabled val="1"/>
        </dgm:presLayoutVars>
      </dgm:prSet>
      <dgm:spPr/>
      <dgm:t>
        <a:bodyPr/>
        <a:lstStyle/>
        <a:p>
          <a:pPr rtl="1"/>
          <a:endParaRPr lang="ar-YE"/>
        </a:p>
      </dgm:t>
    </dgm:pt>
    <dgm:pt modelId="{D55342C7-CC33-4187-8A42-1243364378A9}" type="pres">
      <dgm:prSet presAssocID="{9DAFBDD4-0832-4EEC-9083-87F3770500F7}" presName="Name9" presStyleLbl="parChTrans1D2" presStyleIdx="4" presStyleCnt="8"/>
      <dgm:spPr/>
      <dgm:t>
        <a:bodyPr/>
        <a:lstStyle/>
        <a:p>
          <a:pPr rtl="1"/>
          <a:endParaRPr lang="ar-YE"/>
        </a:p>
      </dgm:t>
    </dgm:pt>
    <dgm:pt modelId="{CCB638F8-AB28-4CEE-8A45-945FFDA2BCE3}" type="pres">
      <dgm:prSet presAssocID="{9DAFBDD4-0832-4EEC-9083-87F3770500F7}" presName="connTx" presStyleLbl="parChTrans1D2" presStyleIdx="4" presStyleCnt="8"/>
      <dgm:spPr/>
      <dgm:t>
        <a:bodyPr/>
        <a:lstStyle/>
        <a:p>
          <a:pPr rtl="1"/>
          <a:endParaRPr lang="ar-YE"/>
        </a:p>
      </dgm:t>
    </dgm:pt>
    <dgm:pt modelId="{E3741698-2CAC-4267-8DBF-0C0DE4CCE623}" type="pres">
      <dgm:prSet presAssocID="{02EAFCB2-036B-407D-98BE-82E1F3C32F77}" presName="node" presStyleLbl="node1" presStyleIdx="4" presStyleCnt="8">
        <dgm:presLayoutVars>
          <dgm:bulletEnabled val="1"/>
        </dgm:presLayoutVars>
      </dgm:prSet>
      <dgm:spPr/>
      <dgm:t>
        <a:bodyPr/>
        <a:lstStyle/>
        <a:p>
          <a:pPr rtl="1"/>
          <a:endParaRPr lang="ar-YE"/>
        </a:p>
      </dgm:t>
    </dgm:pt>
    <dgm:pt modelId="{A2B08AC4-8F57-442F-9229-6106357F1F02}" type="pres">
      <dgm:prSet presAssocID="{021AB28D-1D40-49D2-8BAC-004412DE21FA}" presName="Name9" presStyleLbl="parChTrans1D2" presStyleIdx="5" presStyleCnt="8"/>
      <dgm:spPr/>
      <dgm:t>
        <a:bodyPr/>
        <a:lstStyle/>
        <a:p>
          <a:pPr rtl="1"/>
          <a:endParaRPr lang="ar-YE"/>
        </a:p>
      </dgm:t>
    </dgm:pt>
    <dgm:pt modelId="{46BEF3C4-61DE-486C-BB3D-270D6D5AA02A}" type="pres">
      <dgm:prSet presAssocID="{021AB28D-1D40-49D2-8BAC-004412DE21FA}" presName="connTx" presStyleLbl="parChTrans1D2" presStyleIdx="5" presStyleCnt="8"/>
      <dgm:spPr/>
      <dgm:t>
        <a:bodyPr/>
        <a:lstStyle/>
        <a:p>
          <a:pPr rtl="1"/>
          <a:endParaRPr lang="ar-YE"/>
        </a:p>
      </dgm:t>
    </dgm:pt>
    <dgm:pt modelId="{706A9617-5EFB-495A-B9E5-EF3158840D7A}" type="pres">
      <dgm:prSet presAssocID="{2228ACD4-62B3-4BFE-A681-59E8A9E0E6E3}" presName="node" presStyleLbl="node1" presStyleIdx="5" presStyleCnt="8">
        <dgm:presLayoutVars>
          <dgm:bulletEnabled val="1"/>
        </dgm:presLayoutVars>
      </dgm:prSet>
      <dgm:spPr/>
      <dgm:t>
        <a:bodyPr/>
        <a:lstStyle/>
        <a:p>
          <a:pPr rtl="1"/>
          <a:endParaRPr lang="ar-YE"/>
        </a:p>
      </dgm:t>
    </dgm:pt>
    <dgm:pt modelId="{928BA539-C8A5-4233-81E3-9B78FAE8FA29}" type="pres">
      <dgm:prSet presAssocID="{FFF4C3C7-D2A8-45C8-A0A8-EEC69B357349}" presName="Name9" presStyleLbl="parChTrans1D2" presStyleIdx="6" presStyleCnt="8"/>
      <dgm:spPr/>
      <dgm:t>
        <a:bodyPr/>
        <a:lstStyle/>
        <a:p>
          <a:pPr rtl="1"/>
          <a:endParaRPr lang="ar-YE"/>
        </a:p>
      </dgm:t>
    </dgm:pt>
    <dgm:pt modelId="{82FF0C80-9EEE-4E65-92DC-4C0D569E11FB}" type="pres">
      <dgm:prSet presAssocID="{FFF4C3C7-D2A8-45C8-A0A8-EEC69B357349}" presName="connTx" presStyleLbl="parChTrans1D2" presStyleIdx="6" presStyleCnt="8"/>
      <dgm:spPr/>
      <dgm:t>
        <a:bodyPr/>
        <a:lstStyle/>
        <a:p>
          <a:pPr rtl="1"/>
          <a:endParaRPr lang="ar-YE"/>
        </a:p>
      </dgm:t>
    </dgm:pt>
    <dgm:pt modelId="{613BB34C-9082-4A6D-9974-4D06C0C50815}" type="pres">
      <dgm:prSet presAssocID="{AE985FCA-1702-4B45-AA6C-6654729C8421}" presName="node" presStyleLbl="node1" presStyleIdx="6" presStyleCnt="8">
        <dgm:presLayoutVars>
          <dgm:bulletEnabled val="1"/>
        </dgm:presLayoutVars>
      </dgm:prSet>
      <dgm:spPr/>
      <dgm:t>
        <a:bodyPr/>
        <a:lstStyle/>
        <a:p>
          <a:pPr rtl="1"/>
          <a:endParaRPr lang="ar-YE"/>
        </a:p>
      </dgm:t>
    </dgm:pt>
    <dgm:pt modelId="{9B82F7BD-5642-4FBA-8700-284B57D1033A}" type="pres">
      <dgm:prSet presAssocID="{D7129484-3762-41BA-994E-D243E4B84F7E}" presName="Name9" presStyleLbl="parChTrans1D2" presStyleIdx="7" presStyleCnt="8"/>
      <dgm:spPr/>
      <dgm:t>
        <a:bodyPr/>
        <a:lstStyle/>
        <a:p>
          <a:pPr rtl="1"/>
          <a:endParaRPr lang="ar-YE"/>
        </a:p>
      </dgm:t>
    </dgm:pt>
    <dgm:pt modelId="{D13A5F4F-45EB-41D0-A346-1D605B447248}" type="pres">
      <dgm:prSet presAssocID="{D7129484-3762-41BA-994E-D243E4B84F7E}" presName="connTx" presStyleLbl="parChTrans1D2" presStyleIdx="7" presStyleCnt="8"/>
      <dgm:spPr/>
      <dgm:t>
        <a:bodyPr/>
        <a:lstStyle/>
        <a:p>
          <a:pPr rtl="1"/>
          <a:endParaRPr lang="ar-YE"/>
        </a:p>
      </dgm:t>
    </dgm:pt>
    <dgm:pt modelId="{F2607AB8-7EF2-4D77-BC9F-1930AD1AA266}" type="pres">
      <dgm:prSet presAssocID="{540274FA-95E7-4F82-B767-E633D72CD9FB}" presName="node" presStyleLbl="node1" presStyleIdx="7" presStyleCnt="8">
        <dgm:presLayoutVars>
          <dgm:bulletEnabled val="1"/>
        </dgm:presLayoutVars>
      </dgm:prSet>
      <dgm:spPr/>
      <dgm:t>
        <a:bodyPr/>
        <a:lstStyle/>
        <a:p>
          <a:pPr rtl="1"/>
          <a:endParaRPr lang="ar-YE"/>
        </a:p>
      </dgm:t>
    </dgm:pt>
  </dgm:ptLst>
  <dgm:cxnLst>
    <dgm:cxn modelId="{CD1B2C1A-1BEF-4304-A2AB-725AEDEA0CD9}" type="presOf" srcId="{021AB28D-1D40-49D2-8BAC-004412DE21FA}" destId="{A2B08AC4-8F57-442F-9229-6106357F1F02}" srcOrd="0" destOrd="0" presId="urn:microsoft.com/office/officeart/2005/8/layout/radial1"/>
    <dgm:cxn modelId="{5E866135-AE42-44A4-AD7A-2BA66212AEC2}" type="presOf" srcId="{02EAFCB2-036B-407D-98BE-82E1F3C32F77}" destId="{E3741698-2CAC-4267-8DBF-0C0DE4CCE623}" srcOrd="0" destOrd="0" presId="urn:microsoft.com/office/officeart/2005/8/layout/radial1"/>
    <dgm:cxn modelId="{DD821E90-74CA-4E54-9A03-AD9DA2853C2A}" type="presOf" srcId="{8C2C9FBE-1497-4516-8D8A-0254D59C8F8F}" destId="{79C8C913-E8A0-4F25-847E-19822FD5E611}" srcOrd="0" destOrd="0" presId="urn:microsoft.com/office/officeart/2005/8/layout/radial1"/>
    <dgm:cxn modelId="{F8F34967-B7E3-4645-A58B-D0E37B033E9A}" srcId="{B2F86743-941F-4042-82D7-46609E2F94B5}" destId="{8409BCB6-E33B-4BD6-963B-242E07ECCE08}" srcOrd="0" destOrd="0" parTransId="{0BC8E354-AE95-4131-9FE2-64A041ADFBF5}" sibTransId="{1D9A6D2F-BC59-4E6B-A24A-C14C8E3BB684}"/>
    <dgm:cxn modelId="{14F0B98C-AA88-43D5-8399-4400EC185058}" type="presOf" srcId="{B2F86743-941F-4042-82D7-46609E2F94B5}" destId="{77F3C3BE-6883-45CC-895B-F6879D2BFE1F}" srcOrd="0" destOrd="0" presId="urn:microsoft.com/office/officeart/2005/8/layout/radial1"/>
    <dgm:cxn modelId="{1F40335B-4D2D-4056-BC69-07E86E35BF45}" type="presOf" srcId="{75C95AAE-380B-449C-ADF5-7030242E0CCF}" destId="{8CDE6D50-BB4C-4370-9D78-710E65822E9A}" srcOrd="0" destOrd="0" presId="urn:microsoft.com/office/officeart/2005/8/layout/radial1"/>
    <dgm:cxn modelId="{858E20A2-5D8B-4A13-82E0-018A5DC2A677}" srcId="{8409BCB6-E33B-4BD6-963B-242E07ECCE08}" destId="{4846F9C7-7555-4B81-8D77-095C18D9361E}" srcOrd="3" destOrd="0" parTransId="{91DD415C-2F09-4778-A6AB-796F9AEE1B23}" sibTransId="{7F85E2B5-5B28-464F-9A95-E4D27FF38BB7}"/>
    <dgm:cxn modelId="{E3B41C2C-D8EE-40D7-972F-16FF04766405}" type="presOf" srcId="{F1B0F5B7-044B-415D-94C2-3B15BFD95EA1}" destId="{73E6A3BC-D812-4CF3-A5AA-CF22EDBF4590}" srcOrd="0" destOrd="0" presId="urn:microsoft.com/office/officeart/2005/8/layout/radial1"/>
    <dgm:cxn modelId="{16CDCC87-8B96-4B86-9D6E-0B5B855B5961}" srcId="{8409BCB6-E33B-4BD6-963B-242E07ECCE08}" destId="{F1B0F5B7-044B-415D-94C2-3B15BFD95EA1}" srcOrd="2" destOrd="0" parTransId="{BD8A98A1-E23B-45D8-BC2A-A8D67E81DA15}" sibTransId="{F60644AD-C772-4D32-A6A2-87A6B08E5182}"/>
    <dgm:cxn modelId="{395AD843-9C0F-4E50-9169-3F17C4CC77D2}" type="presOf" srcId="{BD8A98A1-E23B-45D8-BC2A-A8D67E81DA15}" destId="{90C17A66-96CC-47B7-87CB-B91BE0E08799}" srcOrd="0" destOrd="0" presId="urn:microsoft.com/office/officeart/2005/8/layout/radial1"/>
    <dgm:cxn modelId="{79CB8A5B-DC3C-4620-B2E1-E623D1CA2B14}" srcId="{8409BCB6-E33B-4BD6-963B-242E07ECCE08}" destId="{02EAFCB2-036B-407D-98BE-82E1F3C32F77}" srcOrd="4" destOrd="0" parTransId="{9DAFBDD4-0832-4EEC-9083-87F3770500F7}" sibTransId="{745D7337-C4EB-4A4D-A160-112B8B68AA61}"/>
    <dgm:cxn modelId="{C181DB06-3FD4-4F35-99BA-1739EC8ECE39}" type="presOf" srcId="{540274FA-95E7-4F82-B767-E633D72CD9FB}" destId="{F2607AB8-7EF2-4D77-BC9F-1930AD1AA266}" srcOrd="0" destOrd="0" presId="urn:microsoft.com/office/officeart/2005/8/layout/radial1"/>
    <dgm:cxn modelId="{E676FFD2-565D-47E5-9A15-5FC50C0210D9}" type="presOf" srcId="{75C95AAE-380B-449C-ADF5-7030242E0CCF}" destId="{E4260687-7E33-4F1C-9406-507AFF36D13A}" srcOrd="1" destOrd="0" presId="urn:microsoft.com/office/officeart/2005/8/layout/radial1"/>
    <dgm:cxn modelId="{85847B75-75AD-4C01-962E-C23824E8F133}" type="presOf" srcId="{FFF4C3C7-D2A8-45C8-A0A8-EEC69B357349}" destId="{928BA539-C8A5-4233-81E3-9B78FAE8FA29}" srcOrd="0" destOrd="0" presId="urn:microsoft.com/office/officeart/2005/8/layout/radial1"/>
    <dgm:cxn modelId="{6DF445F9-DF12-48D1-BE4D-C0FD010BF8BE}" type="presOf" srcId="{91DD415C-2F09-4778-A6AB-796F9AEE1B23}" destId="{C3D96AC7-0C40-4655-9E26-55AE1A917917}" srcOrd="1" destOrd="0" presId="urn:microsoft.com/office/officeart/2005/8/layout/radial1"/>
    <dgm:cxn modelId="{5ED4F0F3-6B32-4884-9795-4FE0A5F94697}" type="presOf" srcId="{2228ACD4-62B3-4BFE-A681-59E8A9E0E6E3}" destId="{706A9617-5EFB-495A-B9E5-EF3158840D7A}" srcOrd="0" destOrd="0" presId="urn:microsoft.com/office/officeart/2005/8/layout/radial1"/>
    <dgm:cxn modelId="{956CA2ED-144D-4033-818F-6E00D38F3A1B}" type="presOf" srcId="{2448D034-532D-421E-BCE2-DCBE32552FB6}" destId="{96B828F2-2C13-4B12-B575-1AAFB1AF9E2C}" srcOrd="0" destOrd="0" presId="urn:microsoft.com/office/officeart/2005/8/layout/radial1"/>
    <dgm:cxn modelId="{FE4FC345-3613-42B9-AAAD-CAA7BD959D28}" srcId="{8409BCB6-E33B-4BD6-963B-242E07ECCE08}" destId="{5F97B9C9-BF03-45D0-9326-BAE10A6008F1}" srcOrd="0" destOrd="0" parTransId="{75C95AAE-380B-449C-ADF5-7030242E0CCF}" sibTransId="{665EDB49-8C5F-4BDD-B655-AE21ADE08B79}"/>
    <dgm:cxn modelId="{3D5E40C7-6104-4843-8BF8-4037A95D703A}" type="presOf" srcId="{8409BCB6-E33B-4BD6-963B-242E07ECCE08}" destId="{C5DAC11A-5C86-4D45-8C41-357F3EC5B7A0}" srcOrd="0" destOrd="0" presId="urn:microsoft.com/office/officeart/2005/8/layout/radial1"/>
    <dgm:cxn modelId="{3F0684A2-58B6-4C52-BD29-D7FA3B37E254}" type="presOf" srcId="{5F97B9C9-BF03-45D0-9326-BAE10A6008F1}" destId="{1DC8FF72-3366-4229-BE69-8703D9E4C55D}" srcOrd="0" destOrd="0" presId="urn:microsoft.com/office/officeart/2005/8/layout/radial1"/>
    <dgm:cxn modelId="{2E91A3EB-003D-4CBA-B45A-85E5CE03A519}" type="presOf" srcId="{BD8A98A1-E23B-45D8-BC2A-A8D67E81DA15}" destId="{466319BD-F115-4DF9-B767-D366AE839592}" srcOrd="1" destOrd="0" presId="urn:microsoft.com/office/officeart/2005/8/layout/radial1"/>
    <dgm:cxn modelId="{44B726DB-8081-4145-B24E-C40A0ED1EA6B}" type="presOf" srcId="{FFF4C3C7-D2A8-45C8-A0A8-EEC69B357349}" destId="{82FF0C80-9EEE-4E65-92DC-4C0D569E11FB}" srcOrd="1" destOrd="0" presId="urn:microsoft.com/office/officeart/2005/8/layout/radial1"/>
    <dgm:cxn modelId="{B5F5C9B6-8BEA-4C0C-8C16-251B5A759765}" srcId="{8409BCB6-E33B-4BD6-963B-242E07ECCE08}" destId="{2448D034-532D-421E-BCE2-DCBE32552FB6}" srcOrd="1" destOrd="0" parTransId="{8C2C9FBE-1497-4516-8D8A-0254D59C8F8F}" sibTransId="{A01217C8-2CD4-40AD-B480-D5C4AD74D818}"/>
    <dgm:cxn modelId="{69B00D2B-C6CF-4E26-A273-2B35F2769A67}" type="presOf" srcId="{9DAFBDD4-0832-4EEC-9083-87F3770500F7}" destId="{CCB638F8-AB28-4CEE-8A45-945FFDA2BCE3}" srcOrd="1" destOrd="0" presId="urn:microsoft.com/office/officeart/2005/8/layout/radial1"/>
    <dgm:cxn modelId="{41E7079B-4F33-4148-BFEE-CC27E772211F}" type="presOf" srcId="{91DD415C-2F09-4778-A6AB-796F9AEE1B23}" destId="{2762242B-DDBA-4690-BF32-A22CD81BCBA2}" srcOrd="0" destOrd="0" presId="urn:microsoft.com/office/officeart/2005/8/layout/radial1"/>
    <dgm:cxn modelId="{BD635386-FE6C-447A-8FED-5011DEA2A582}" type="presOf" srcId="{9DAFBDD4-0832-4EEC-9083-87F3770500F7}" destId="{D55342C7-CC33-4187-8A42-1243364378A9}" srcOrd="0" destOrd="0" presId="urn:microsoft.com/office/officeart/2005/8/layout/radial1"/>
    <dgm:cxn modelId="{EEB67413-B111-4808-98B1-529A5470D40A}" srcId="{8409BCB6-E33B-4BD6-963B-242E07ECCE08}" destId="{540274FA-95E7-4F82-B767-E633D72CD9FB}" srcOrd="7" destOrd="0" parTransId="{D7129484-3762-41BA-994E-D243E4B84F7E}" sibTransId="{F4BF2853-913D-4336-A42B-A0809C4904B6}"/>
    <dgm:cxn modelId="{94DCADA4-162E-4A18-B073-A44F88A3BFA5}" type="presOf" srcId="{D7129484-3762-41BA-994E-D243E4B84F7E}" destId="{9B82F7BD-5642-4FBA-8700-284B57D1033A}" srcOrd="0" destOrd="0" presId="urn:microsoft.com/office/officeart/2005/8/layout/radial1"/>
    <dgm:cxn modelId="{A74F66CF-1AC9-43EB-80EC-3C5BEC853B78}" type="presOf" srcId="{D7129484-3762-41BA-994E-D243E4B84F7E}" destId="{D13A5F4F-45EB-41D0-A346-1D605B447248}" srcOrd="1" destOrd="0" presId="urn:microsoft.com/office/officeart/2005/8/layout/radial1"/>
    <dgm:cxn modelId="{C84E5DE0-469D-46D4-90C7-588CAFF15C8E}" type="presOf" srcId="{4846F9C7-7555-4B81-8D77-095C18D9361E}" destId="{2AB1C230-2073-42E5-8C89-86C8CE44B74F}" srcOrd="0" destOrd="0" presId="urn:microsoft.com/office/officeart/2005/8/layout/radial1"/>
    <dgm:cxn modelId="{A5865FFC-28EE-43C3-B9B1-3CF87071F123}" type="presOf" srcId="{021AB28D-1D40-49D2-8BAC-004412DE21FA}" destId="{46BEF3C4-61DE-486C-BB3D-270D6D5AA02A}" srcOrd="1" destOrd="0" presId="urn:microsoft.com/office/officeart/2005/8/layout/radial1"/>
    <dgm:cxn modelId="{6F4B9D11-9E14-4250-9E6A-99FA064CC9F0}" type="presOf" srcId="{8C2C9FBE-1497-4516-8D8A-0254D59C8F8F}" destId="{3E7E039C-8701-49A9-8FE9-3D0AB4CA9FA0}" srcOrd="1" destOrd="0" presId="urn:microsoft.com/office/officeart/2005/8/layout/radial1"/>
    <dgm:cxn modelId="{D06435D0-BCB3-4797-904D-2F85D9D499E0}" type="presOf" srcId="{AE985FCA-1702-4B45-AA6C-6654729C8421}" destId="{613BB34C-9082-4A6D-9974-4D06C0C50815}" srcOrd="0" destOrd="0" presId="urn:microsoft.com/office/officeart/2005/8/layout/radial1"/>
    <dgm:cxn modelId="{F0B8A206-8978-4C08-AF7F-EEC12F468357}" srcId="{8409BCB6-E33B-4BD6-963B-242E07ECCE08}" destId="{AE985FCA-1702-4B45-AA6C-6654729C8421}" srcOrd="6" destOrd="0" parTransId="{FFF4C3C7-D2A8-45C8-A0A8-EEC69B357349}" sibTransId="{8C0D7FC0-4781-439C-9163-DC809DE3C002}"/>
    <dgm:cxn modelId="{56B9BE48-B2E1-4F71-B262-DBFA1788BBDB}" srcId="{8409BCB6-E33B-4BD6-963B-242E07ECCE08}" destId="{2228ACD4-62B3-4BFE-A681-59E8A9E0E6E3}" srcOrd="5" destOrd="0" parTransId="{021AB28D-1D40-49D2-8BAC-004412DE21FA}" sibTransId="{54956C20-D8DE-4108-BC97-E6841ACA7B2D}"/>
    <dgm:cxn modelId="{1B3846F5-1C14-49E9-AE67-0041D75E69C2}" type="presParOf" srcId="{77F3C3BE-6883-45CC-895B-F6879D2BFE1F}" destId="{C5DAC11A-5C86-4D45-8C41-357F3EC5B7A0}" srcOrd="0" destOrd="0" presId="urn:microsoft.com/office/officeart/2005/8/layout/radial1"/>
    <dgm:cxn modelId="{2E163DB7-FB17-4A89-A878-630EAE73BE9A}" type="presParOf" srcId="{77F3C3BE-6883-45CC-895B-F6879D2BFE1F}" destId="{8CDE6D50-BB4C-4370-9D78-710E65822E9A}" srcOrd="1" destOrd="0" presId="urn:microsoft.com/office/officeart/2005/8/layout/radial1"/>
    <dgm:cxn modelId="{BE50B322-8762-44B2-971D-FCD0F816BB3D}" type="presParOf" srcId="{8CDE6D50-BB4C-4370-9D78-710E65822E9A}" destId="{E4260687-7E33-4F1C-9406-507AFF36D13A}" srcOrd="0" destOrd="0" presId="urn:microsoft.com/office/officeart/2005/8/layout/radial1"/>
    <dgm:cxn modelId="{FE943648-B7B5-4D89-8600-346FB03DB6AB}" type="presParOf" srcId="{77F3C3BE-6883-45CC-895B-F6879D2BFE1F}" destId="{1DC8FF72-3366-4229-BE69-8703D9E4C55D}" srcOrd="2" destOrd="0" presId="urn:microsoft.com/office/officeart/2005/8/layout/radial1"/>
    <dgm:cxn modelId="{2438BFD5-B893-4EFC-B75A-49080B45F363}" type="presParOf" srcId="{77F3C3BE-6883-45CC-895B-F6879D2BFE1F}" destId="{79C8C913-E8A0-4F25-847E-19822FD5E611}" srcOrd="3" destOrd="0" presId="urn:microsoft.com/office/officeart/2005/8/layout/radial1"/>
    <dgm:cxn modelId="{C220612B-F10F-4924-B51E-711300AEBD11}" type="presParOf" srcId="{79C8C913-E8A0-4F25-847E-19822FD5E611}" destId="{3E7E039C-8701-49A9-8FE9-3D0AB4CA9FA0}" srcOrd="0" destOrd="0" presId="urn:microsoft.com/office/officeart/2005/8/layout/radial1"/>
    <dgm:cxn modelId="{EF8DFBA5-980D-49E7-92F1-D7155D5536AB}" type="presParOf" srcId="{77F3C3BE-6883-45CC-895B-F6879D2BFE1F}" destId="{96B828F2-2C13-4B12-B575-1AAFB1AF9E2C}" srcOrd="4" destOrd="0" presId="urn:microsoft.com/office/officeart/2005/8/layout/radial1"/>
    <dgm:cxn modelId="{0EF997FA-73E0-49F3-80B7-B087A488B5DF}" type="presParOf" srcId="{77F3C3BE-6883-45CC-895B-F6879D2BFE1F}" destId="{90C17A66-96CC-47B7-87CB-B91BE0E08799}" srcOrd="5" destOrd="0" presId="urn:microsoft.com/office/officeart/2005/8/layout/radial1"/>
    <dgm:cxn modelId="{A9CEBBE2-D801-4703-9D3C-897ECAF1F4C1}" type="presParOf" srcId="{90C17A66-96CC-47B7-87CB-B91BE0E08799}" destId="{466319BD-F115-4DF9-B767-D366AE839592}" srcOrd="0" destOrd="0" presId="urn:microsoft.com/office/officeart/2005/8/layout/radial1"/>
    <dgm:cxn modelId="{D3939A7E-75BA-4939-B250-CA0D27B179DD}" type="presParOf" srcId="{77F3C3BE-6883-45CC-895B-F6879D2BFE1F}" destId="{73E6A3BC-D812-4CF3-A5AA-CF22EDBF4590}" srcOrd="6" destOrd="0" presId="urn:microsoft.com/office/officeart/2005/8/layout/radial1"/>
    <dgm:cxn modelId="{E03579E7-3AE9-44A3-9E80-A7D6FEC18342}" type="presParOf" srcId="{77F3C3BE-6883-45CC-895B-F6879D2BFE1F}" destId="{2762242B-DDBA-4690-BF32-A22CD81BCBA2}" srcOrd="7" destOrd="0" presId="urn:microsoft.com/office/officeart/2005/8/layout/radial1"/>
    <dgm:cxn modelId="{B1B171D2-70B4-4DC8-8E8C-80A9BD839F55}" type="presParOf" srcId="{2762242B-DDBA-4690-BF32-A22CD81BCBA2}" destId="{C3D96AC7-0C40-4655-9E26-55AE1A917917}" srcOrd="0" destOrd="0" presId="urn:microsoft.com/office/officeart/2005/8/layout/radial1"/>
    <dgm:cxn modelId="{1EA45D58-E536-4A15-B484-DF0F46242DF7}" type="presParOf" srcId="{77F3C3BE-6883-45CC-895B-F6879D2BFE1F}" destId="{2AB1C230-2073-42E5-8C89-86C8CE44B74F}" srcOrd="8" destOrd="0" presId="urn:microsoft.com/office/officeart/2005/8/layout/radial1"/>
    <dgm:cxn modelId="{4EB59464-F0E4-41E5-9ADB-ACA3718FF876}" type="presParOf" srcId="{77F3C3BE-6883-45CC-895B-F6879D2BFE1F}" destId="{D55342C7-CC33-4187-8A42-1243364378A9}" srcOrd="9" destOrd="0" presId="urn:microsoft.com/office/officeart/2005/8/layout/radial1"/>
    <dgm:cxn modelId="{16A6B180-5E20-4FCE-8E4F-980A9DE6EFAB}" type="presParOf" srcId="{D55342C7-CC33-4187-8A42-1243364378A9}" destId="{CCB638F8-AB28-4CEE-8A45-945FFDA2BCE3}" srcOrd="0" destOrd="0" presId="urn:microsoft.com/office/officeart/2005/8/layout/radial1"/>
    <dgm:cxn modelId="{FA5DE1B3-400D-4E20-B4F7-6AF81E9104FE}" type="presParOf" srcId="{77F3C3BE-6883-45CC-895B-F6879D2BFE1F}" destId="{E3741698-2CAC-4267-8DBF-0C0DE4CCE623}" srcOrd="10" destOrd="0" presId="urn:microsoft.com/office/officeart/2005/8/layout/radial1"/>
    <dgm:cxn modelId="{152F107C-228E-4F0D-9723-C18544767E3C}" type="presParOf" srcId="{77F3C3BE-6883-45CC-895B-F6879D2BFE1F}" destId="{A2B08AC4-8F57-442F-9229-6106357F1F02}" srcOrd="11" destOrd="0" presId="urn:microsoft.com/office/officeart/2005/8/layout/radial1"/>
    <dgm:cxn modelId="{24DCE182-2C68-4584-BEE7-5378F3BFEE3F}" type="presParOf" srcId="{A2B08AC4-8F57-442F-9229-6106357F1F02}" destId="{46BEF3C4-61DE-486C-BB3D-270D6D5AA02A}" srcOrd="0" destOrd="0" presId="urn:microsoft.com/office/officeart/2005/8/layout/radial1"/>
    <dgm:cxn modelId="{16944AC0-C1FE-4337-B7E4-E9282FC9222D}" type="presParOf" srcId="{77F3C3BE-6883-45CC-895B-F6879D2BFE1F}" destId="{706A9617-5EFB-495A-B9E5-EF3158840D7A}" srcOrd="12" destOrd="0" presId="urn:microsoft.com/office/officeart/2005/8/layout/radial1"/>
    <dgm:cxn modelId="{367F0CA8-EB59-4D7A-B964-A1830DEFE691}" type="presParOf" srcId="{77F3C3BE-6883-45CC-895B-F6879D2BFE1F}" destId="{928BA539-C8A5-4233-81E3-9B78FAE8FA29}" srcOrd="13" destOrd="0" presId="urn:microsoft.com/office/officeart/2005/8/layout/radial1"/>
    <dgm:cxn modelId="{170B4013-A5B4-46DA-A2CB-BB66BF0930BE}" type="presParOf" srcId="{928BA539-C8A5-4233-81E3-9B78FAE8FA29}" destId="{82FF0C80-9EEE-4E65-92DC-4C0D569E11FB}" srcOrd="0" destOrd="0" presId="urn:microsoft.com/office/officeart/2005/8/layout/radial1"/>
    <dgm:cxn modelId="{298C91F0-90B7-4728-A718-2C3CA8B787B9}" type="presParOf" srcId="{77F3C3BE-6883-45CC-895B-F6879D2BFE1F}" destId="{613BB34C-9082-4A6D-9974-4D06C0C50815}" srcOrd="14" destOrd="0" presId="urn:microsoft.com/office/officeart/2005/8/layout/radial1"/>
    <dgm:cxn modelId="{6DFAD163-A92F-4BF0-A8F0-42C1FEB917E9}" type="presParOf" srcId="{77F3C3BE-6883-45CC-895B-F6879D2BFE1F}" destId="{9B82F7BD-5642-4FBA-8700-284B57D1033A}" srcOrd="15" destOrd="0" presId="urn:microsoft.com/office/officeart/2005/8/layout/radial1"/>
    <dgm:cxn modelId="{811D63BD-55CB-42C5-9840-6B86458F48DC}" type="presParOf" srcId="{9B82F7BD-5642-4FBA-8700-284B57D1033A}" destId="{D13A5F4F-45EB-41D0-A346-1D605B447248}" srcOrd="0" destOrd="0" presId="urn:microsoft.com/office/officeart/2005/8/layout/radial1"/>
    <dgm:cxn modelId="{1C7D808A-B070-483C-AF93-24AD9E52F9A8}" type="presParOf" srcId="{77F3C3BE-6883-45CC-895B-F6879D2BFE1F}" destId="{F2607AB8-7EF2-4D77-BC9F-1930AD1AA266}" srcOrd="1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418DA-B439-40B3-9B1F-4F042A21B978}" type="doc">
      <dgm:prSet loTypeId="urn:microsoft.com/office/officeart/2005/8/layout/radial1" loCatId="relationship" qsTypeId="urn:microsoft.com/office/officeart/2005/8/quickstyle/simple1" qsCatId="simple" csTypeId="urn:microsoft.com/office/officeart/2005/8/colors/accent1_2" csCatId="accent1"/>
      <dgm:spPr/>
    </dgm:pt>
    <dgm:pt modelId="{244B9C6F-6B97-4E24-8CDB-1A289FFE6C2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0000"/>
              </a:solidFill>
              <a:effectLst/>
              <a:latin typeface="Times New Roman" pitchFamily="18" charset="0"/>
              <a:cs typeface="Times New Roman" pitchFamily="18" charset="0"/>
            </a:rPr>
            <a:t>سيكولوجية</a:t>
          </a:r>
          <a:endParaRPr kumimoji="0" lang="en-US" b="1" i="0" u="none" strike="noStrike" cap="none" normalizeH="0" baseline="0" smtClean="0">
            <a:ln>
              <a:noFill/>
            </a:ln>
            <a:solidFill>
              <a:srgbClr val="FF0000"/>
            </a:solidFill>
            <a:effectLst/>
            <a:latin typeface="Times New Roman" pitchFamily="18" charset="0"/>
            <a:cs typeface="Times New Roman" pitchFamily="18" charset="0"/>
          </a:endParaRPr>
        </a:p>
      </dgm:t>
    </dgm:pt>
    <dgm:pt modelId="{AEE35E10-E774-4693-AA40-0C4BDAC8057B}" type="parTrans" cxnId="{2327F375-7EA8-48E8-87EF-7BBFB12945FF}">
      <dgm:prSet/>
      <dgm:spPr/>
    </dgm:pt>
    <dgm:pt modelId="{A77D4FB4-00A0-4C6D-B77D-2E2F21443995}" type="sibTrans" cxnId="{2327F375-7EA8-48E8-87EF-7BBFB12945FF}">
      <dgm:prSet/>
      <dgm:spPr/>
    </dgm:pt>
    <dgm:pt modelId="{96753ADB-819C-46CE-9AFC-D5266B67A1E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ثبات</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C2C9AD62-B84C-4FE6-A635-7B08D23DDDA4}" type="parTrans" cxnId="{5C28A6E1-06E3-474B-966D-FFA045AB94A5}">
      <dgm:prSet/>
      <dgm:spPr/>
      <dgm:t>
        <a:bodyPr/>
        <a:lstStyle/>
        <a:p>
          <a:pPr rtl="1"/>
          <a:endParaRPr lang="ar-YE"/>
        </a:p>
      </dgm:t>
    </dgm:pt>
    <dgm:pt modelId="{103368F5-B423-4236-AE0D-CCF96A3D9C15}" type="sibTrans" cxnId="{5C28A6E1-06E3-474B-966D-FFA045AB94A5}">
      <dgm:prSet/>
      <dgm:spPr/>
    </dgm:pt>
    <dgm:pt modelId="{2DCCFC69-2B27-42BA-B966-9CE3784970D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قوة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إرادة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69A4EE75-24D9-4DAD-B757-D3A80D32ADA7}" type="parTrans" cxnId="{3AB7CA23-343B-4E34-AAD5-21D98197A815}">
      <dgm:prSet/>
      <dgm:spPr/>
      <dgm:t>
        <a:bodyPr/>
        <a:lstStyle/>
        <a:p>
          <a:pPr rtl="1"/>
          <a:endParaRPr lang="ar-YE"/>
        </a:p>
      </dgm:t>
    </dgm:pt>
    <dgm:pt modelId="{EEE78511-9C5C-497A-8D64-F2A23F16EF81}" type="sibTrans" cxnId="{3AB7CA23-343B-4E34-AAD5-21D98197A815}">
      <dgm:prSet/>
      <dgm:spPr/>
    </dgm:pt>
    <dgm:pt modelId="{10540B39-8FE8-4A16-AFEE-7255F0DDFED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قدرة على</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الإقناع</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C2DFF137-4A1C-42DD-A4C2-8B88F618C6DF}" type="parTrans" cxnId="{65CB3B19-5701-4611-952D-484055E6DD46}">
      <dgm:prSet/>
      <dgm:spPr/>
      <dgm:t>
        <a:bodyPr/>
        <a:lstStyle/>
        <a:p>
          <a:pPr rtl="1"/>
          <a:endParaRPr lang="ar-YE"/>
        </a:p>
      </dgm:t>
    </dgm:pt>
    <dgm:pt modelId="{A6AD01CF-29F2-4FFF-BB91-D7786F1FF87F}" type="sibTrans" cxnId="{65CB3B19-5701-4611-952D-484055E6DD46}">
      <dgm:prSet/>
      <dgm:spPr/>
    </dgm:pt>
    <dgm:pt modelId="{30FBA90F-A81A-4073-AC24-095278DBE39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التعاون</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3EB57D2B-6A83-411A-979A-C79AE2990363}" type="parTrans" cxnId="{60C9FBEB-0D47-4812-88EC-CF6E73526A72}">
      <dgm:prSet/>
      <dgm:spPr/>
      <dgm:t>
        <a:bodyPr/>
        <a:lstStyle/>
        <a:p>
          <a:pPr rtl="1"/>
          <a:endParaRPr lang="ar-YE"/>
        </a:p>
      </dgm:t>
    </dgm:pt>
    <dgm:pt modelId="{6CB92D3F-6BF6-409F-8B04-1B7DED4D9572}" type="sibTrans" cxnId="{60C9FBEB-0D47-4812-88EC-CF6E73526A72}">
      <dgm:prSet/>
      <dgm:spPr/>
    </dgm:pt>
    <dgm:pt modelId="{30B41D2F-2CE2-422E-8105-50296785C3D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الحوار</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CF5ED58D-23AB-4827-8F80-4A752B3548BE}" type="parTrans" cxnId="{533F7F70-09BA-4107-B55C-F178B805D2F5}">
      <dgm:prSet/>
      <dgm:spPr/>
      <dgm:t>
        <a:bodyPr/>
        <a:lstStyle/>
        <a:p>
          <a:pPr rtl="1"/>
          <a:endParaRPr lang="ar-YE"/>
        </a:p>
      </dgm:t>
    </dgm:pt>
    <dgm:pt modelId="{244BC95A-D5A9-4AAC-95A4-FBCEB9252CBF}" type="sibTrans" cxnId="{533F7F70-09BA-4107-B55C-F178B805D2F5}">
      <dgm:prSet/>
      <dgm:spPr/>
    </dgm:pt>
    <dgm:pt modelId="{A8BA1C5F-6F9A-4DD5-84B2-9F641B97412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روح معنوية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عالية</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94AC5135-EBAF-4403-93E4-0729C7A824B9}" type="parTrans" cxnId="{F8D0FC92-64A9-442E-8A3D-22AD591329AA}">
      <dgm:prSet/>
      <dgm:spPr/>
      <dgm:t>
        <a:bodyPr/>
        <a:lstStyle/>
        <a:p>
          <a:pPr rtl="1"/>
          <a:endParaRPr lang="ar-YE"/>
        </a:p>
      </dgm:t>
    </dgm:pt>
    <dgm:pt modelId="{EB0E78A9-F001-46F7-91B1-12DA79F25CDF}" type="sibTrans" cxnId="{F8D0FC92-64A9-442E-8A3D-22AD591329AA}">
      <dgm:prSet/>
      <dgm:spPr/>
    </dgm:pt>
    <dgm:pt modelId="{5E9F9008-BB83-4933-A4B9-9527CC8491F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حسن</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smtClean="0">
              <a:ln>
                <a:noFill/>
              </a:ln>
              <a:solidFill>
                <a:srgbClr val="0000CC"/>
              </a:solidFill>
              <a:effectLst/>
              <a:latin typeface="Times New Roman" pitchFamily="18" charset="0"/>
              <a:cs typeface="AL-Mohanad Bold" pitchFamily="2" charset="-78"/>
            </a:rPr>
            <a:t>التصرف</a:t>
          </a:r>
          <a:endParaRPr kumimoji="0" lang="en-US" b="0" i="0" u="none" strike="noStrike" cap="none" normalizeH="0" baseline="0" smtClean="0">
            <a:ln>
              <a:noFill/>
            </a:ln>
            <a:solidFill>
              <a:srgbClr val="0000CC"/>
            </a:solidFill>
            <a:effectLst/>
            <a:latin typeface="Times New Roman" pitchFamily="18" charset="0"/>
            <a:cs typeface="AL-Mohanad Bold" pitchFamily="2" charset="-78"/>
          </a:endParaRPr>
        </a:p>
      </dgm:t>
    </dgm:pt>
    <dgm:pt modelId="{B03C085F-6E67-4413-AB8E-A4CBD3B54955}" type="parTrans" cxnId="{2693D81A-4EBA-4CA8-97CF-092F16C78EF9}">
      <dgm:prSet/>
      <dgm:spPr/>
      <dgm:t>
        <a:bodyPr/>
        <a:lstStyle/>
        <a:p>
          <a:pPr rtl="1"/>
          <a:endParaRPr lang="ar-YE"/>
        </a:p>
      </dgm:t>
    </dgm:pt>
    <dgm:pt modelId="{824A5157-45A6-4FDF-8867-05087B84F1FD}" type="sibTrans" cxnId="{2693D81A-4EBA-4CA8-97CF-092F16C78EF9}">
      <dgm:prSet/>
      <dgm:spPr/>
    </dgm:pt>
    <dgm:pt modelId="{347D24FE-94B8-4126-800F-E6E67695F906}" type="pres">
      <dgm:prSet presAssocID="{10D418DA-B439-40B3-9B1F-4F042A21B978}" presName="cycle" presStyleCnt="0">
        <dgm:presLayoutVars>
          <dgm:chMax val="1"/>
          <dgm:dir/>
          <dgm:animLvl val="ctr"/>
          <dgm:resizeHandles val="exact"/>
        </dgm:presLayoutVars>
      </dgm:prSet>
      <dgm:spPr/>
    </dgm:pt>
    <dgm:pt modelId="{55ED4DF7-311E-436D-9451-704B3C748AFF}" type="pres">
      <dgm:prSet presAssocID="{244B9C6F-6B97-4E24-8CDB-1A289FFE6C2D}" presName="centerShape" presStyleLbl="node0" presStyleIdx="0" presStyleCnt="1"/>
      <dgm:spPr/>
      <dgm:t>
        <a:bodyPr/>
        <a:lstStyle/>
        <a:p>
          <a:pPr rtl="1"/>
          <a:endParaRPr lang="ar-YE"/>
        </a:p>
      </dgm:t>
    </dgm:pt>
    <dgm:pt modelId="{D194FB68-828D-4545-9461-F94C65C1ADBB}" type="pres">
      <dgm:prSet presAssocID="{C2C9AD62-B84C-4FE6-A635-7B08D23DDDA4}" presName="Name9" presStyleLbl="parChTrans1D2" presStyleIdx="0" presStyleCnt="7"/>
      <dgm:spPr/>
      <dgm:t>
        <a:bodyPr/>
        <a:lstStyle/>
        <a:p>
          <a:pPr rtl="1"/>
          <a:endParaRPr lang="ar-YE"/>
        </a:p>
      </dgm:t>
    </dgm:pt>
    <dgm:pt modelId="{3AC9C8F9-2E1F-405B-B64D-2BDEF5E6C7B8}" type="pres">
      <dgm:prSet presAssocID="{C2C9AD62-B84C-4FE6-A635-7B08D23DDDA4}" presName="connTx" presStyleLbl="parChTrans1D2" presStyleIdx="0" presStyleCnt="7"/>
      <dgm:spPr/>
      <dgm:t>
        <a:bodyPr/>
        <a:lstStyle/>
        <a:p>
          <a:pPr rtl="1"/>
          <a:endParaRPr lang="ar-YE"/>
        </a:p>
      </dgm:t>
    </dgm:pt>
    <dgm:pt modelId="{301BF960-45A1-4B49-9497-6D96A6FD62EB}" type="pres">
      <dgm:prSet presAssocID="{96753ADB-819C-46CE-9AFC-D5266B67A1EF}" presName="node" presStyleLbl="node1" presStyleIdx="0" presStyleCnt="7">
        <dgm:presLayoutVars>
          <dgm:bulletEnabled val="1"/>
        </dgm:presLayoutVars>
      </dgm:prSet>
      <dgm:spPr/>
      <dgm:t>
        <a:bodyPr/>
        <a:lstStyle/>
        <a:p>
          <a:pPr rtl="1"/>
          <a:endParaRPr lang="ar-YE"/>
        </a:p>
      </dgm:t>
    </dgm:pt>
    <dgm:pt modelId="{D2718284-9FE8-4A61-A2B0-18D80941A0F4}" type="pres">
      <dgm:prSet presAssocID="{69A4EE75-24D9-4DAD-B757-D3A80D32ADA7}" presName="Name9" presStyleLbl="parChTrans1D2" presStyleIdx="1" presStyleCnt="7"/>
      <dgm:spPr/>
      <dgm:t>
        <a:bodyPr/>
        <a:lstStyle/>
        <a:p>
          <a:pPr rtl="1"/>
          <a:endParaRPr lang="ar-YE"/>
        </a:p>
      </dgm:t>
    </dgm:pt>
    <dgm:pt modelId="{D204ED7F-1BC2-4B3D-8AC9-AE7572DA2017}" type="pres">
      <dgm:prSet presAssocID="{69A4EE75-24D9-4DAD-B757-D3A80D32ADA7}" presName="connTx" presStyleLbl="parChTrans1D2" presStyleIdx="1" presStyleCnt="7"/>
      <dgm:spPr/>
      <dgm:t>
        <a:bodyPr/>
        <a:lstStyle/>
        <a:p>
          <a:pPr rtl="1"/>
          <a:endParaRPr lang="ar-YE"/>
        </a:p>
      </dgm:t>
    </dgm:pt>
    <dgm:pt modelId="{A359DFDB-0AA2-483F-92E5-38E3C024141F}" type="pres">
      <dgm:prSet presAssocID="{2DCCFC69-2B27-42BA-B966-9CE3784970DA}" presName="node" presStyleLbl="node1" presStyleIdx="1" presStyleCnt="7">
        <dgm:presLayoutVars>
          <dgm:bulletEnabled val="1"/>
        </dgm:presLayoutVars>
      </dgm:prSet>
      <dgm:spPr/>
      <dgm:t>
        <a:bodyPr/>
        <a:lstStyle/>
        <a:p>
          <a:pPr rtl="1"/>
          <a:endParaRPr lang="ar-YE"/>
        </a:p>
      </dgm:t>
    </dgm:pt>
    <dgm:pt modelId="{F7067BC4-C10C-4912-872B-183132DC2F3D}" type="pres">
      <dgm:prSet presAssocID="{C2DFF137-4A1C-42DD-A4C2-8B88F618C6DF}" presName="Name9" presStyleLbl="parChTrans1D2" presStyleIdx="2" presStyleCnt="7"/>
      <dgm:spPr/>
      <dgm:t>
        <a:bodyPr/>
        <a:lstStyle/>
        <a:p>
          <a:pPr rtl="1"/>
          <a:endParaRPr lang="ar-YE"/>
        </a:p>
      </dgm:t>
    </dgm:pt>
    <dgm:pt modelId="{EC9C014C-D99F-49E6-9222-794676E31175}" type="pres">
      <dgm:prSet presAssocID="{C2DFF137-4A1C-42DD-A4C2-8B88F618C6DF}" presName="connTx" presStyleLbl="parChTrans1D2" presStyleIdx="2" presStyleCnt="7"/>
      <dgm:spPr/>
      <dgm:t>
        <a:bodyPr/>
        <a:lstStyle/>
        <a:p>
          <a:pPr rtl="1"/>
          <a:endParaRPr lang="ar-YE"/>
        </a:p>
      </dgm:t>
    </dgm:pt>
    <dgm:pt modelId="{47ED4E9A-4165-4627-B7B5-B0EB418BD7A0}" type="pres">
      <dgm:prSet presAssocID="{10540B39-8FE8-4A16-AFEE-7255F0DDFED2}" presName="node" presStyleLbl="node1" presStyleIdx="2" presStyleCnt="7">
        <dgm:presLayoutVars>
          <dgm:bulletEnabled val="1"/>
        </dgm:presLayoutVars>
      </dgm:prSet>
      <dgm:spPr/>
      <dgm:t>
        <a:bodyPr/>
        <a:lstStyle/>
        <a:p>
          <a:pPr rtl="1"/>
          <a:endParaRPr lang="ar-YE"/>
        </a:p>
      </dgm:t>
    </dgm:pt>
    <dgm:pt modelId="{42180DF3-5E14-4CF6-819F-8D81F790B3E6}" type="pres">
      <dgm:prSet presAssocID="{3EB57D2B-6A83-411A-979A-C79AE2990363}" presName="Name9" presStyleLbl="parChTrans1D2" presStyleIdx="3" presStyleCnt="7"/>
      <dgm:spPr/>
      <dgm:t>
        <a:bodyPr/>
        <a:lstStyle/>
        <a:p>
          <a:pPr rtl="1"/>
          <a:endParaRPr lang="ar-YE"/>
        </a:p>
      </dgm:t>
    </dgm:pt>
    <dgm:pt modelId="{0B6A3D96-D203-4E5C-AB07-E71CBEDD3558}" type="pres">
      <dgm:prSet presAssocID="{3EB57D2B-6A83-411A-979A-C79AE2990363}" presName="connTx" presStyleLbl="parChTrans1D2" presStyleIdx="3" presStyleCnt="7"/>
      <dgm:spPr/>
      <dgm:t>
        <a:bodyPr/>
        <a:lstStyle/>
        <a:p>
          <a:pPr rtl="1"/>
          <a:endParaRPr lang="ar-YE"/>
        </a:p>
      </dgm:t>
    </dgm:pt>
    <dgm:pt modelId="{EB499855-970E-4603-ABA1-1E0CEC9C74C2}" type="pres">
      <dgm:prSet presAssocID="{30FBA90F-A81A-4073-AC24-095278DBE393}" presName="node" presStyleLbl="node1" presStyleIdx="3" presStyleCnt="7">
        <dgm:presLayoutVars>
          <dgm:bulletEnabled val="1"/>
        </dgm:presLayoutVars>
      </dgm:prSet>
      <dgm:spPr/>
      <dgm:t>
        <a:bodyPr/>
        <a:lstStyle/>
        <a:p>
          <a:pPr rtl="1"/>
          <a:endParaRPr lang="ar-YE"/>
        </a:p>
      </dgm:t>
    </dgm:pt>
    <dgm:pt modelId="{F6E980E5-8A95-4DD4-9048-99E858355A52}" type="pres">
      <dgm:prSet presAssocID="{CF5ED58D-23AB-4827-8F80-4A752B3548BE}" presName="Name9" presStyleLbl="parChTrans1D2" presStyleIdx="4" presStyleCnt="7"/>
      <dgm:spPr/>
      <dgm:t>
        <a:bodyPr/>
        <a:lstStyle/>
        <a:p>
          <a:pPr rtl="1"/>
          <a:endParaRPr lang="ar-YE"/>
        </a:p>
      </dgm:t>
    </dgm:pt>
    <dgm:pt modelId="{FB2211D7-A6A0-4469-99FA-4F034955E39A}" type="pres">
      <dgm:prSet presAssocID="{CF5ED58D-23AB-4827-8F80-4A752B3548BE}" presName="connTx" presStyleLbl="parChTrans1D2" presStyleIdx="4" presStyleCnt="7"/>
      <dgm:spPr/>
      <dgm:t>
        <a:bodyPr/>
        <a:lstStyle/>
        <a:p>
          <a:pPr rtl="1"/>
          <a:endParaRPr lang="ar-YE"/>
        </a:p>
      </dgm:t>
    </dgm:pt>
    <dgm:pt modelId="{B3E70D55-AB27-46C4-B2D3-8F0BBF599317}" type="pres">
      <dgm:prSet presAssocID="{30B41D2F-2CE2-422E-8105-50296785C3DE}" presName="node" presStyleLbl="node1" presStyleIdx="4" presStyleCnt="7">
        <dgm:presLayoutVars>
          <dgm:bulletEnabled val="1"/>
        </dgm:presLayoutVars>
      </dgm:prSet>
      <dgm:spPr/>
      <dgm:t>
        <a:bodyPr/>
        <a:lstStyle/>
        <a:p>
          <a:pPr rtl="1"/>
          <a:endParaRPr lang="ar-YE"/>
        </a:p>
      </dgm:t>
    </dgm:pt>
    <dgm:pt modelId="{50475EF8-8E9D-425D-A159-04B9CDE4D33F}" type="pres">
      <dgm:prSet presAssocID="{94AC5135-EBAF-4403-93E4-0729C7A824B9}" presName="Name9" presStyleLbl="parChTrans1D2" presStyleIdx="5" presStyleCnt="7"/>
      <dgm:spPr/>
      <dgm:t>
        <a:bodyPr/>
        <a:lstStyle/>
        <a:p>
          <a:pPr rtl="1"/>
          <a:endParaRPr lang="ar-YE"/>
        </a:p>
      </dgm:t>
    </dgm:pt>
    <dgm:pt modelId="{C3727C2F-B816-4F0B-A88B-2F59419E62AC}" type="pres">
      <dgm:prSet presAssocID="{94AC5135-EBAF-4403-93E4-0729C7A824B9}" presName="connTx" presStyleLbl="parChTrans1D2" presStyleIdx="5" presStyleCnt="7"/>
      <dgm:spPr/>
      <dgm:t>
        <a:bodyPr/>
        <a:lstStyle/>
        <a:p>
          <a:pPr rtl="1"/>
          <a:endParaRPr lang="ar-YE"/>
        </a:p>
      </dgm:t>
    </dgm:pt>
    <dgm:pt modelId="{0CB2D8CD-CD58-4D0A-8A17-16E5AF192E51}" type="pres">
      <dgm:prSet presAssocID="{A8BA1C5F-6F9A-4DD5-84B2-9F641B97412E}" presName="node" presStyleLbl="node1" presStyleIdx="5" presStyleCnt="7">
        <dgm:presLayoutVars>
          <dgm:bulletEnabled val="1"/>
        </dgm:presLayoutVars>
      </dgm:prSet>
      <dgm:spPr/>
      <dgm:t>
        <a:bodyPr/>
        <a:lstStyle/>
        <a:p>
          <a:pPr rtl="1"/>
          <a:endParaRPr lang="ar-YE"/>
        </a:p>
      </dgm:t>
    </dgm:pt>
    <dgm:pt modelId="{B259A8EC-81BC-400E-A0D1-EF6B59E0C19B}" type="pres">
      <dgm:prSet presAssocID="{B03C085F-6E67-4413-AB8E-A4CBD3B54955}" presName="Name9" presStyleLbl="parChTrans1D2" presStyleIdx="6" presStyleCnt="7"/>
      <dgm:spPr/>
      <dgm:t>
        <a:bodyPr/>
        <a:lstStyle/>
        <a:p>
          <a:pPr rtl="1"/>
          <a:endParaRPr lang="ar-YE"/>
        </a:p>
      </dgm:t>
    </dgm:pt>
    <dgm:pt modelId="{EC73EB30-63CB-41AC-B927-42832C468F6C}" type="pres">
      <dgm:prSet presAssocID="{B03C085F-6E67-4413-AB8E-A4CBD3B54955}" presName="connTx" presStyleLbl="parChTrans1D2" presStyleIdx="6" presStyleCnt="7"/>
      <dgm:spPr/>
      <dgm:t>
        <a:bodyPr/>
        <a:lstStyle/>
        <a:p>
          <a:pPr rtl="1"/>
          <a:endParaRPr lang="ar-YE"/>
        </a:p>
      </dgm:t>
    </dgm:pt>
    <dgm:pt modelId="{1D2E80C4-2A16-44CA-8995-DE37083C05D9}" type="pres">
      <dgm:prSet presAssocID="{5E9F9008-BB83-4933-A4B9-9527CC8491FE}" presName="node" presStyleLbl="node1" presStyleIdx="6" presStyleCnt="7">
        <dgm:presLayoutVars>
          <dgm:bulletEnabled val="1"/>
        </dgm:presLayoutVars>
      </dgm:prSet>
      <dgm:spPr/>
      <dgm:t>
        <a:bodyPr/>
        <a:lstStyle/>
        <a:p>
          <a:pPr rtl="1"/>
          <a:endParaRPr lang="ar-YE"/>
        </a:p>
      </dgm:t>
    </dgm:pt>
  </dgm:ptLst>
  <dgm:cxnLst>
    <dgm:cxn modelId="{0D5B066F-D8A4-483E-8F56-6823F555D60E}" type="presOf" srcId="{94AC5135-EBAF-4403-93E4-0729C7A824B9}" destId="{50475EF8-8E9D-425D-A159-04B9CDE4D33F}" srcOrd="0" destOrd="0" presId="urn:microsoft.com/office/officeart/2005/8/layout/radial1"/>
    <dgm:cxn modelId="{894ECD68-2C77-4724-8B52-3234CCCA633C}" type="presOf" srcId="{C2DFF137-4A1C-42DD-A4C2-8B88F618C6DF}" destId="{EC9C014C-D99F-49E6-9222-794676E31175}" srcOrd="1" destOrd="0" presId="urn:microsoft.com/office/officeart/2005/8/layout/radial1"/>
    <dgm:cxn modelId="{C11A62FE-3A17-48F9-AA5D-539C192E2B74}" type="presOf" srcId="{C2C9AD62-B84C-4FE6-A635-7B08D23DDDA4}" destId="{D194FB68-828D-4545-9461-F94C65C1ADBB}" srcOrd="0" destOrd="0" presId="urn:microsoft.com/office/officeart/2005/8/layout/radial1"/>
    <dgm:cxn modelId="{29356C16-BFE3-4FDB-90EE-D5BCCCC37E71}" type="presOf" srcId="{CF5ED58D-23AB-4827-8F80-4A752B3548BE}" destId="{F6E980E5-8A95-4DD4-9048-99E858355A52}" srcOrd="0" destOrd="0" presId="urn:microsoft.com/office/officeart/2005/8/layout/radial1"/>
    <dgm:cxn modelId="{C1B9510E-753D-4918-B743-F650469AADCE}" type="presOf" srcId="{30FBA90F-A81A-4073-AC24-095278DBE393}" destId="{EB499855-970E-4603-ABA1-1E0CEC9C74C2}" srcOrd="0" destOrd="0" presId="urn:microsoft.com/office/officeart/2005/8/layout/radial1"/>
    <dgm:cxn modelId="{60C9FBEB-0D47-4812-88EC-CF6E73526A72}" srcId="{244B9C6F-6B97-4E24-8CDB-1A289FFE6C2D}" destId="{30FBA90F-A81A-4073-AC24-095278DBE393}" srcOrd="3" destOrd="0" parTransId="{3EB57D2B-6A83-411A-979A-C79AE2990363}" sibTransId="{6CB92D3F-6BF6-409F-8B04-1B7DED4D9572}"/>
    <dgm:cxn modelId="{2327F375-7EA8-48E8-87EF-7BBFB12945FF}" srcId="{10D418DA-B439-40B3-9B1F-4F042A21B978}" destId="{244B9C6F-6B97-4E24-8CDB-1A289FFE6C2D}" srcOrd="0" destOrd="0" parTransId="{AEE35E10-E774-4693-AA40-0C4BDAC8057B}" sibTransId="{A77D4FB4-00A0-4C6D-B77D-2E2F21443995}"/>
    <dgm:cxn modelId="{F8D0FC92-64A9-442E-8A3D-22AD591329AA}" srcId="{244B9C6F-6B97-4E24-8CDB-1A289FFE6C2D}" destId="{A8BA1C5F-6F9A-4DD5-84B2-9F641B97412E}" srcOrd="5" destOrd="0" parTransId="{94AC5135-EBAF-4403-93E4-0729C7A824B9}" sibTransId="{EB0E78A9-F001-46F7-91B1-12DA79F25CDF}"/>
    <dgm:cxn modelId="{3AB7CA23-343B-4E34-AAD5-21D98197A815}" srcId="{244B9C6F-6B97-4E24-8CDB-1A289FFE6C2D}" destId="{2DCCFC69-2B27-42BA-B966-9CE3784970DA}" srcOrd="1" destOrd="0" parTransId="{69A4EE75-24D9-4DAD-B757-D3A80D32ADA7}" sibTransId="{EEE78511-9C5C-497A-8D64-F2A23F16EF81}"/>
    <dgm:cxn modelId="{C95B9512-B98D-44D9-9C21-399AD0F7D732}" type="presOf" srcId="{2DCCFC69-2B27-42BA-B966-9CE3784970DA}" destId="{A359DFDB-0AA2-483F-92E5-38E3C024141F}" srcOrd="0" destOrd="0" presId="urn:microsoft.com/office/officeart/2005/8/layout/radial1"/>
    <dgm:cxn modelId="{14460D3C-65D4-40AC-AF23-C6A77831281B}" type="presOf" srcId="{69A4EE75-24D9-4DAD-B757-D3A80D32ADA7}" destId="{D2718284-9FE8-4A61-A2B0-18D80941A0F4}" srcOrd="0" destOrd="0" presId="urn:microsoft.com/office/officeart/2005/8/layout/radial1"/>
    <dgm:cxn modelId="{65CB3B19-5701-4611-952D-484055E6DD46}" srcId="{244B9C6F-6B97-4E24-8CDB-1A289FFE6C2D}" destId="{10540B39-8FE8-4A16-AFEE-7255F0DDFED2}" srcOrd="2" destOrd="0" parTransId="{C2DFF137-4A1C-42DD-A4C2-8B88F618C6DF}" sibTransId="{A6AD01CF-29F2-4FFF-BB91-D7786F1FF87F}"/>
    <dgm:cxn modelId="{2693D81A-4EBA-4CA8-97CF-092F16C78EF9}" srcId="{244B9C6F-6B97-4E24-8CDB-1A289FFE6C2D}" destId="{5E9F9008-BB83-4933-A4B9-9527CC8491FE}" srcOrd="6" destOrd="0" parTransId="{B03C085F-6E67-4413-AB8E-A4CBD3B54955}" sibTransId="{824A5157-45A6-4FDF-8867-05087B84F1FD}"/>
    <dgm:cxn modelId="{41FDF712-ED56-433C-8319-0D341BC73C31}" type="presOf" srcId="{94AC5135-EBAF-4403-93E4-0729C7A824B9}" destId="{C3727C2F-B816-4F0B-A88B-2F59419E62AC}" srcOrd="1" destOrd="0" presId="urn:microsoft.com/office/officeart/2005/8/layout/radial1"/>
    <dgm:cxn modelId="{D0EB2B7E-C441-454F-92F9-8A6CC1010372}" type="presOf" srcId="{10D418DA-B439-40B3-9B1F-4F042A21B978}" destId="{347D24FE-94B8-4126-800F-E6E67695F906}" srcOrd="0" destOrd="0" presId="urn:microsoft.com/office/officeart/2005/8/layout/radial1"/>
    <dgm:cxn modelId="{2457F17B-7500-41EE-9678-FAC90883A993}" type="presOf" srcId="{5E9F9008-BB83-4933-A4B9-9527CC8491FE}" destId="{1D2E80C4-2A16-44CA-8995-DE37083C05D9}" srcOrd="0" destOrd="0" presId="urn:microsoft.com/office/officeart/2005/8/layout/radial1"/>
    <dgm:cxn modelId="{0E04B631-9515-4208-891D-0BA3AEAE7A1D}" type="presOf" srcId="{B03C085F-6E67-4413-AB8E-A4CBD3B54955}" destId="{B259A8EC-81BC-400E-A0D1-EF6B59E0C19B}" srcOrd="0" destOrd="0" presId="urn:microsoft.com/office/officeart/2005/8/layout/radial1"/>
    <dgm:cxn modelId="{BCD32807-1240-4F12-9796-5D63B29B21F1}" type="presOf" srcId="{69A4EE75-24D9-4DAD-B757-D3A80D32ADA7}" destId="{D204ED7F-1BC2-4B3D-8AC9-AE7572DA2017}" srcOrd="1" destOrd="0" presId="urn:microsoft.com/office/officeart/2005/8/layout/radial1"/>
    <dgm:cxn modelId="{5E07FFC5-88AA-49A0-95BE-405279ACE177}" type="presOf" srcId="{C2C9AD62-B84C-4FE6-A635-7B08D23DDDA4}" destId="{3AC9C8F9-2E1F-405B-B64D-2BDEF5E6C7B8}" srcOrd="1" destOrd="0" presId="urn:microsoft.com/office/officeart/2005/8/layout/radial1"/>
    <dgm:cxn modelId="{533F7F70-09BA-4107-B55C-F178B805D2F5}" srcId="{244B9C6F-6B97-4E24-8CDB-1A289FFE6C2D}" destId="{30B41D2F-2CE2-422E-8105-50296785C3DE}" srcOrd="4" destOrd="0" parTransId="{CF5ED58D-23AB-4827-8F80-4A752B3548BE}" sibTransId="{244BC95A-D5A9-4AAC-95A4-FBCEB9252CBF}"/>
    <dgm:cxn modelId="{AF02A1B6-F76B-441A-AC77-A07056EBFFF9}" type="presOf" srcId="{A8BA1C5F-6F9A-4DD5-84B2-9F641B97412E}" destId="{0CB2D8CD-CD58-4D0A-8A17-16E5AF192E51}" srcOrd="0" destOrd="0" presId="urn:microsoft.com/office/officeart/2005/8/layout/radial1"/>
    <dgm:cxn modelId="{BAFF905A-EFA8-4B5C-BDC7-5EDE7E730B4E}" type="presOf" srcId="{10540B39-8FE8-4A16-AFEE-7255F0DDFED2}" destId="{47ED4E9A-4165-4627-B7B5-B0EB418BD7A0}" srcOrd="0" destOrd="0" presId="urn:microsoft.com/office/officeart/2005/8/layout/radial1"/>
    <dgm:cxn modelId="{C7EEFCFB-E975-4E02-AD47-E37F93AEA58C}" type="presOf" srcId="{244B9C6F-6B97-4E24-8CDB-1A289FFE6C2D}" destId="{55ED4DF7-311E-436D-9451-704B3C748AFF}" srcOrd="0" destOrd="0" presId="urn:microsoft.com/office/officeart/2005/8/layout/radial1"/>
    <dgm:cxn modelId="{2F1915C7-F878-4939-B336-3EDF540B5C3D}" type="presOf" srcId="{96753ADB-819C-46CE-9AFC-D5266B67A1EF}" destId="{301BF960-45A1-4B49-9497-6D96A6FD62EB}" srcOrd="0" destOrd="0" presId="urn:microsoft.com/office/officeart/2005/8/layout/radial1"/>
    <dgm:cxn modelId="{16C5F146-0891-4F9D-BBD4-60ED594A7B4D}" type="presOf" srcId="{CF5ED58D-23AB-4827-8F80-4A752B3548BE}" destId="{FB2211D7-A6A0-4469-99FA-4F034955E39A}" srcOrd="1" destOrd="0" presId="urn:microsoft.com/office/officeart/2005/8/layout/radial1"/>
    <dgm:cxn modelId="{874D99E2-32E5-4C4A-AD2C-3F95E6B68CFA}" type="presOf" srcId="{B03C085F-6E67-4413-AB8E-A4CBD3B54955}" destId="{EC73EB30-63CB-41AC-B927-42832C468F6C}" srcOrd="1" destOrd="0" presId="urn:microsoft.com/office/officeart/2005/8/layout/radial1"/>
    <dgm:cxn modelId="{582B6619-4509-4BA6-9C90-81054E954FB4}" type="presOf" srcId="{3EB57D2B-6A83-411A-979A-C79AE2990363}" destId="{42180DF3-5E14-4CF6-819F-8D81F790B3E6}" srcOrd="0" destOrd="0" presId="urn:microsoft.com/office/officeart/2005/8/layout/radial1"/>
    <dgm:cxn modelId="{0369C140-2BE2-427E-9229-8ABD6A8571E3}" type="presOf" srcId="{30B41D2F-2CE2-422E-8105-50296785C3DE}" destId="{B3E70D55-AB27-46C4-B2D3-8F0BBF599317}" srcOrd="0" destOrd="0" presId="urn:microsoft.com/office/officeart/2005/8/layout/radial1"/>
    <dgm:cxn modelId="{5C28A6E1-06E3-474B-966D-FFA045AB94A5}" srcId="{244B9C6F-6B97-4E24-8CDB-1A289FFE6C2D}" destId="{96753ADB-819C-46CE-9AFC-D5266B67A1EF}" srcOrd="0" destOrd="0" parTransId="{C2C9AD62-B84C-4FE6-A635-7B08D23DDDA4}" sibTransId="{103368F5-B423-4236-AE0D-CCF96A3D9C15}"/>
    <dgm:cxn modelId="{2D3CBBA8-0F32-4354-BE8D-F9164844DE72}" type="presOf" srcId="{C2DFF137-4A1C-42DD-A4C2-8B88F618C6DF}" destId="{F7067BC4-C10C-4912-872B-183132DC2F3D}" srcOrd="0" destOrd="0" presId="urn:microsoft.com/office/officeart/2005/8/layout/radial1"/>
    <dgm:cxn modelId="{688CD741-A246-415B-889F-50DA2F624AF5}" type="presOf" srcId="{3EB57D2B-6A83-411A-979A-C79AE2990363}" destId="{0B6A3D96-D203-4E5C-AB07-E71CBEDD3558}" srcOrd="1" destOrd="0" presId="urn:microsoft.com/office/officeart/2005/8/layout/radial1"/>
    <dgm:cxn modelId="{1774F068-63FB-4E84-BD80-6C780F68D2AD}" type="presParOf" srcId="{347D24FE-94B8-4126-800F-E6E67695F906}" destId="{55ED4DF7-311E-436D-9451-704B3C748AFF}" srcOrd="0" destOrd="0" presId="urn:microsoft.com/office/officeart/2005/8/layout/radial1"/>
    <dgm:cxn modelId="{FC20C41C-382C-4A5B-9C5C-9002E34F7679}" type="presParOf" srcId="{347D24FE-94B8-4126-800F-E6E67695F906}" destId="{D194FB68-828D-4545-9461-F94C65C1ADBB}" srcOrd="1" destOrd="0" presId="urn:microsoft.com/office/officeart/2005/8/layout/radial1"/>
    <dgm:cxn modelId="{1E47FFE2-F9B9-465D-A7CA-048439BFA1E8}" type="presParOf" srcId="{D194FB68-828D-4545-9461-F94C65C1ADBB}" destId="{3AC9C8F9-2E1F-405B-B64D-2BDEF5E6C7B8}" srcOrd="0" destOrd="0" presId="urn:microsoft.com/office/officeart/2005/8/layout/radial1"/>
    <dgm:cxn modelId="{DE077E37-1716-4013-83F7-D5C6D3EF5AC9}" type="presParOf" srcId="{347D24FE-94B8-4126-800F-E6E67695F906}" destId="{301BF960-45A1-4B49-9497-6D96A6FD62EB}" srcOrd="2" destOrd="0" presId="urn:microsoft.com/office/officeart/2005/8/layout/radial1"/>
    <dgm:cxn modelId="{0BDE4726-B961-49EC-BCA7-A03F97044B3D}" type="presParOf" srcId="{347D24FE-94B8-4126-800F-E6E67695F906}" destId="{D2718284-9FE8-4A61-A2B0-18D80941A0F4}" srcOrd="3" destOrd="0" presId="urn:microsoft.com/office/officeart/2005/8/layout/radial1"/>
    <dgm:cxn modelId="{EB2DE075-FE13-4148-B127-1144679B5582}" type="presParOf" srcId="{D2718284-9FE8-4A61-A2B0-18D80941A0F4}" destId="{D204ED7F-1BC2-4B3D-8AC9-AE7572DA2017}" srcOrd="0" destOrd="0" presId="urn:microsoft.com/office/officeart/2005/8/layout/radial1"/>
    <dgm:cxn modelId="{0D8769B9-4810-4591-A681-5DCDA84491A8}" type="presParOf" srcId="{347D24FE-94B8-4126-800F-E6E67695F906}" destId="{A359DFDB-0AA2-483F-92E5-38E3C024141F}" srcOrd="4" destOrd="0" presId="urn:microsoft.com/office/officeart/2005/8/layout/radial1"/>
    <dgm:cxn modelId="{5E64C6A3-BD8C-4102-8FE9-E1597A115155}" type="presParOf" srcId="{347D24FE-94B8-4126-800F-E6E67695F906}" destId="{F7067BC4-C10C-4912-872B-183132DC2F3D}" srcOrd="5" destOrd="0" presId="urn:microsoft.com/office/officeart/2005/8/layout/radial1"/>
    <dgm:cxn modelId="{55E6B5F0-08E7-4695-AB86-4D8F85FCDA40}" type="presParOf" srcId="{F7067BC4-C10C-4912-872B-183132DC2F3D}" destId="{EC9C014C-D99F-49E6-9222-794676E31175}" srcOrd="0" destOrd="0" presId="urn:microsoft.com/office/officeart/2005/8/layout/radial1"/>
    <dgm:cxn modelId="{71A8F712-ED13-4C59-B5A8-570497E8F18A}" type="presParOf" srcId="{347D24FE-94B8-4126-800F-E6E67695F906}" destId="{47ED4E9A-4165-4627-B7B5-B0EB418BD7A0}" srcOrd="6" destOrd="0" presId="urn:microsoft.com/office/officeart/2005/8/layout/radial1"/>
    <dgm:cxn modelId="{88BD9E7A-0D31-4F4B-9664-70F1662F08B8}" type="presParOf" srcId="{347D24FE-94B8-4126-800F-E6E67695F906}" destId="{42180DF3-5E14-4CF6-819F-8D81F790B3E6}" srcOrd="7" destOrd="0" presId="urn:microsoft.com/office/officeart/2005/8/layout/radial1"/>
    <dgm:cxn modelId="{183C3BDB-705E-40BA-8E69-3FA4F253CDE7}" type="presParOf" srcId="{42180DF3-5E14-4CF6-819F-8D81F790B3E6}" destId="{0B6A3D96-D203-4E5C-AB07-E71CBEDD3558}" srcOrd="0" destOrd="0" presId="urn:microsoft.com/office/officeart/2005/8/layout/radial1"/>
    <dgm:cxn modelId="{36C3972B-E89D-40DB-B301-AA3DF390C51F}" type="presParOf" srcId="{347D24FE-94B8-4126-800F-E6E67695F906}" destId="{EB499855-970E-4603-ABA1-1E0CEC9C74C2}" srcOrd="8" destOrd="0" presId="urn:microsoft.com/office/officeart/2005/8/layout/radial1"/>
    <dgm:cxn modelId="{B7BF6A1A-C6CD-4B0F-A780-865445530581}" type="presParOf" srcId="{347D24FE-94B8-4126-800F-E6E67695F906}" destId="{F6E980E5-8A95-4DD4-9048-99E858355A52}" srcOrd="9" destOrd="0" presId="urn:microsoft.com/office/officeart/2005/8/layout/radial1"/>
    <dgm:cxn modelId="{1C44206C-528C-4133-BC40-117390B6232D}" type="presParOf" srcId="{F6E980E5-8A95-4DD4-9048-99E858355A52}" destId="{FB2211D7-A6A0-4469-99FA-4F034955E39A}" srcOrd="0" destOrd="0" presId="urn:microsoft.com/office/officeart/2005/8/layout/radial1"/>
    <dgm:cxn modelId="{EF3AFC5E-1D53-4969-9D68-B7B1DE0709B4}" type="presParOf" srcId="{347D24FE-94B8-4126-800F-E6E67695F906}" destId="{B3E70D55-AB27-46C4-B2D3-8F0BBF599317}" srcOrd="10" destOrd="0" presId="urn:microsoft.com/office/officeart/2005/8/layout/radial1"/>
    <dgm:cxn modelId="{60A08674-301B-4DA6-822E-6C3CA42BF300}" type="presParOf" srcId="{347D24FE-94B8-4126-800F-E6E67695F906}" destId="{50475EF8-8E9D-425D-A159-04B9CDE4D33F}" srcOrd="11" destOrd="0" presId="urn:microsoft.com/office/officeart/2005/8/layout/radial1"/>
    <dgm:cxn modelId="{F4CE8741-8F27-4B45-A7C0-10D0B740C77E}" type="presParOf" srcId="{50475EF8-8E9D-425D-A159-04B9CDE4D33F}" destId="{C3727C2F-B816-4F0B-A88B-2F59419E62AC}" srcOrd="0" destOrd="0" presId="urn:microsoft.com/office/officeart/2005/8/layout/radial1"/>
    <dgm:cxn modelId="{EC73820D-38BF-4A9A-98A1-B2664E5834D1}" type="presParOf" srcId="{347D24FE-94B8-4126-800F-E6E67695F906}" destId="{0CB2D8CD-CD58-4D0A-8A17-16E5AF192E51}" srcOrd="12" destOrd="0" presId="urn:microsoft.com/office/officeart/2005/8/layout/radial1"/>
    <dgm:cxn modelId="{14673D01-32E7-4A21-BBD3-1DC9C57926EE}" type="presParOf" srcId="{347D24FE-94B8-4126-800F-E6E67695F906}" destId="{B259A8EC-81BC-400E-A0D1-EF6B59E0C19B}" srcOrd="13" destOrd="0" presId="urn:microsoft.com/office/officeart/2005/8/layout/radial1"/>
    <dgm:cxn modelId="{A153CDC4-879D-4906-89BE-7F49AF79B29D}" type="presParOf" srcId="{B259A8EC-81BC-400E-A0D1-EF6B59E0C19B}" destId="{EC73EB30-63CB-41AC-B927-42832C468F6C}" srcOrd="0" destOrd="0" presId="urn:microsoft.com/office/officeart/2005/8/layout/radial1"/>
    <dgm:cxn modelId="{DBFD9596-A4CF-4EA3-8961-A592906E9B23}" type="presParOf" srcId="{347D24FE-94B8-4126-800F-E6E67695F906}" destId="{1D2E80C4-2A16-44CA-8995-DE37083C05D9}" srcOrd="14"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EB98-A5AD-4C94-8F78-7426A4A9D3F7}">
      <dsp:nvSpPr>
        <dsp:cNvPr id="0" name=""/>
        <dsp:cNvSpPr/>
      </dsp:nvSpPr>
      <dsp:spPr>
        <a:xfrm>
          <a:off x="3714750" y="0"/>
          <a:ext cx="14859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6500" b="1" i="0" u="none" strike="noStrike" kern="1200" cap="none" normalizeH="0" baseline="0" smtClean="0">
            <a:ln>
              <a:noFill/>
            </a:ln>
            <a:solidFill>
              <a:schemeClr val="tx1"/>
            </a:solidFill>
            <a:effectLst/>
            <a:latin typeface="Arial" pitchFamily="34" charset="0"/>
            <a:cs typeface="Arial" pitchFamily="34" charset="0"/>
          </a:endParaRPr>
        </a:p>
      </dsp:txBody>
      <dsp:txXfrm>
        <a:off x="3714750" y="0"/>
        <a:ext cx="1485900" cy="1282699"/>
      </dsp:txXfrm>
    </dsp:sp>
    <dsp:sp modelId="{E1C6FDF3-8004-4869-90E6-DDF7F7D43645}">
      <dsp:nvSpPr>
        <dsp:cNvPr id="0" name=""/>
        <dsp:cNvSpPr/>
      </dsp:nvSpPr>
      <dsp:spPr>
        <a:xfrm>
          <a:off x="2971800" y="1282699"/>
          <a:ext cx="29718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6500" b="1" i="0" u="none" strike="noStrike" kern="1200" cap="none" normalizeH="0" baseline="0" smtClean="0">
            <a:ln>
              <a:noFill/>
            </a:ln>
            <a:solidFill>
              <a:schemeClr val="tx1"/>
            </a:solidFill>
            <a:effectLst/>
            <a:latin typeface="Arial" pitchFamily="34" charset="0"/>
            <a:cs typeface="Arial" pitchFamily="34" charset="0"/>
          </a:endParaRPr>
        </a:p>
      </dsp:txBody>
      <dsp:txXfrm>
        <a:off x="3491865" y="1282699"/>
        <a:ext cx="1931670" cy="1282699"/>
      </dsp:txXfrm>
    </dsp:sp>
    <dsp:sp modelId="{533DA237-AD6B-406D-BD66-26D48EF9EEF8}">
      <dsp:nvSpPr>
        <dsp:cNvPr id="0" name=""/>
        <dsp:cNvSpPr/>
      </dsp:nvSpPr>
      <dsp:spPr>
        <a:xfrm>
          <a:off x="2228850" y="2565399"/>
          <a:ext cx="44577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JO" sz="6500" b="1" i="0" u="none" strike="noStrike" kern="1200" cap="none" normalizeH="0" baseline="0" smtClean="0">
            <a:ln>
              <a:noFill/>
            </a:ln>
            <a:solidFill>
              <a:schemeClr val="tx1"/>
            </a:solidFill>
            <a:effectLst/>
            <a:latin typeface="Arial" pitchFamily="34" charset="0"/>
            <a:cs typeface="Arial" pitchFamily="34" charset="0"/>
          </a:endParaRPr>
        </a:p>
      </dsp:txBody>
      <dsp:txXfrm>
        <a:off x="3008947" y="2565399"/>
        <a:ext cx="2897505" cy="1282699"/>
      </dsp:txXfrm>
    </dsp:sp>
    <dsp:sp modelId="{CA126292-EE53-48EB-A9F3-17E3C7D14F78}">
      <dsp:nvSpPr>
        <dsp:cNvPr id="0" name=""/>
        <dsp:cNvSpPr/>
      </dsp:nvSpPr>
      <dsp:spPr>
        <a:xfrm>
          <a:off x="1485900" y="3848099"/>
          <a:ext cx="59436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6500" b="1" i="0" u="none" strike="noStrike" kern="1200" cap="none" normalizeH="0" baseline="0" smtClean="0">
            <a:ln>
              <a:noFill/>
            </a:ln>
            <a:solidFill>
              <a:schemeClr val="tx1"/>
            </a:solidFill>
            <a:effectLst/>
            <a:latin typeface="Arial" pitchFamily="34" charset="0"/>
            <a:cs typeface="Arial" pitchFamily="34" charset="0"/>
          </a:endParaRPr>
        </a:p>
      </dsp:txBody>
      <dsp:txXfrm>
        <a:off x="2526029" y="3848099"/>
        <a:ext cx="3863340" cy="1282699"/>
      </dsp:txXfrm>
    </dsp:sp>
    <dsp:sp modelId="{A5F402D1-58E3-4059-A369-C5AA047550DB}">
      <dsp:nvSpPr>
        <dsp:cNvPr id="0" name=""/>
        <dsp:cNvSpPr/>
      </dsp:nvSpPr>
      <dsp:spPr>
        <a:xfrm>
          <a:off x="742949" y="5130800"/>
          <a:ext cx="74295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sz="6500" b="0" i="0" u="none" strike="noStrike" kern="1200" cap="none" normalizeH="0" baseline="0" smtClean="0">
              <a:ln>
                <a:noFill/>
              </a:ln>
              <a:solidFill>
                <a:schemeClr val="tx1"/>
              </a:solidFill>
              <a:effectLst/>
              <a:latin typeface="Arial" pitchFamily="34" charset="0"/>
              <a:cs typeface="Arial" pitchFamily="34" charset="0"/>
            </a:rPr>
            <a:t>       </a:t>
          </a:r>
          <a:endParaRPr kumimoji="0" lang="en-US" sz="6500" b="0" i="0" u="none" strike="noStrike" kern="1200" cap="none" normalizeH="0" baseline="0" smtClean="0">
            <a:ln>
              <a:noFill/>
            </a:ln>
            <a:solidFill>
              <a:schemeClr val="tx1"/>
            </a:solidFill>
            <a:effectLst/>
            <a:latin typeface="Arial" pitchFamily="34" charset="0"/>
            <a:cs typeface="Arial" pitchFamily="34" charset="0"/>
          </a:endParaRPr>
        </a:p>
      </dsp:txBody>
      <dsp:txXfrm>
        <a:off x="2043112" y="5130800"/>
        <a:ext cx="4829175" cy="1282699"/>
      </dsp:txXfrm>
    </dsp:sp>
    <dsp:sp modelId="{6D16CA2E-7516-433D-9618-060D4ACC52F1}">
      <dsp:nvSpPr>
        <dsp:cNvPr id="0" name=""/>
        <dsp:cNvSpPr/>
      </dsp:nvSpPr>
      <dsp:spPr>
        <a:xfrm>
          <a:off x="0" y="6413500"/>
          <a:ext cx="8915400" cy="1282699"/>
        </a:xfrm>
        <a:prstGeom prst="trapezoid">
          <a:avLst>
            <a:gd name="adj" fmla="val 57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6500" b="1" i="0" u="none" strike="noStrike" kern="1200" cap="none" normalizeH="0" baseline="0" smtClean="0">
            <a:ln>
              <a:noFill/>
            </a:ln>
            <a:solidFill>
              <a:schemeClr val="tx1"/>
            </a:solidFill>
            <a:effectLst/>
            <a:latin typeface="Arial" pitchFamily="34" charset="0"/>
            <a:cs typeface="Arial" pitchFamily="34" charset="0"/>
          </a:endParaRPr>
        </a:p>
      </dsp:txBody>
      <dsp:txXfrm>
        <a:off x="1560194" y="6413500"/>
        <a:ext cx="5795010" cy="1282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BD1F-2827-4ABD-A415-17BF644D76BA}">
      <dsp:nvSpPr>
        <dsp:cNvPr id="0" name=""/>
        <dsp:cNvSpPr/>
      </dsp:nvSpPr>
      <dsp:spPr>
        <a:xfrm>
          <a:off x="3045365" y="2070143"/>
          <a:ext cx="1576893" cy="1576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1" u="none" strike="noStrike" kern="1200"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rPr>
            <a:t>ناتج</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1" u="none" strike="noStrike" kern="1200"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rPr>
            <a:t>البرنامج</a:t>
          </a:r>
          <a:endParaRPr kumimoji="0" lang="en-US" sz="3600" b="1" i="1" u="none" strike="noStrike" kern="1200" cap="none" normalizeH="0" baseline="0" smtClean="0">
            <a:ln>
              <a:noFill/>
            </a:ln>
            <a:solidFill>
              <a:srgbClr val="FFFF00"/>
            </a:solidFill>
            <a:effectLst>
              <a:outerShdw blurRad="38100" dist="38100" dir="2700000" algn="tl">
                <a:srgbClr val="000000"/>
              </a:outerShdw>
            </a:effectLst>
            <a:latin typeface="Arial" pitchFamily="34" charset="0"/>
            <a:cs typeface="AL-Mohanad Bold" pitchFamily="2" charset="-78"/>
          </a:endParaRPr>
        </a:p>
      </dsp:txBody>
      <dsp:txXfrm>
        <a:off x="3276296" y="2301074"/>
        <a:ext cx="1115031" cy="1115031"/>
      </dsp:txXfrm>
    </dsp:sp>
    <dsp:sp modelId="{F594C45B-6C6D-490C-BF5C-12BC757984A2}">
      <dsp:nvSpPr>
        <dsp:cNvPr id="0" name=""/>
        <dsp:cNvSpPr/>
      </dsp:nvSpPr>
      <dsp:spPr>
        <a:xfrm rot="16200000">
          <a:off x="3596140" y="1813962"/>
          <a:ext cx="475343" cy="37018"/>
        </a:xfrm>
        <a:custGeom>
          <a:avLst/>
          <a:gdLst/>
          <a:ahLst/>
          <a:cxnLst/>
          <a:rect l="0" t="0" r="0" b="0"/>
          <a:pathLst>
            <a:path>
              <a:moveTo>
                <a:pt x="0" y="18509"/>
              </a:moveTo>
              <a:lnTo>
                <a:pt x="475343" y="18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3821928" y="1820588"/>
        <a:ext cx="23767" cy="23767"/>
      </dsp:txXfrm>
    </dsp:sp>
    <dsp:sp modelId="{101981FE-3202-4C9F-BC6C-A4F72AA2151F}">
      <dsp:nvSpPr>
        <dsp:cNvPr id="0" name=""/>
        <dsp:cNvSpPr/>
      </dsp:nvSpPr>
      <dsp:spPr>
        <a:xfrm>
          <a:off x="3045365" y="17906"/>
          <a:ext cx="1576893" cy="1576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تزويد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        بـمعارف (20%)</a:t>
          </a:r>
          <a:endParaRPr kumimoji="0" lang="en-US"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sp:txBody>
      <dsp:txXfrm>
        <a:off x="3276296" y="248837"/>
        <a:ext cx="1115031" cy="1115031"/>
      </dsp:txXfrm>
    </dsp:sp>
    <dsp:sp modelId="{6C92529F-F891-41EB-BD34-CED70F564BDA}">
      <dsp:nvSpPr>
        <dsp:cNvPr id="0" name=""/>
        <dsp:cNvSpPr/>
      </dsp:nvSpPr>
      <dsp:spPr>
        <a:xfrm rot="1800000">
          <a:off x="4484785" y="3353140"/>
          <a:ext cx="475343" cy="37018"/>
        </a:xfrm>
        <a:custGeom>
          <a:avLst/>
          <a:gdLst/>
          <a:ahLst/>
          <a:cxnLst/>
          <a:rect l="0" t="0" r="0" b="0"/>
          <a:pathLst>
            <a:path>
              <a:moveTo>
                <a:pt x="0" y="18509"/>
              </a:moveTo>
              <a:lnTo>
                <a:pt x="475343" y="18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4710573" y="3359765"/>
        <a:ext cx="23767" cy="23767"/>
      </dsp:txXfrm>
    </dsp:sp>
    <dsp:sp modelId="{D29F3180-A07A-4A3B-A543-9AC6FA98716D}">
      <dsp:nvSpPr>
        <dsp:cNvPr id="0" name=""/>
        <dsp:cNvSpPr/>
      </dsp:nvSpPr>
      <dsp:spPr>
        <a:xfrm>
          <a:off x="4822655" y="3096261"/>
          <a:ext cx="1576893" cy="1576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تنمية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مهارات(40%)</a:t>
          </a:r>
          <a:endParaRPr kumimoji="0" lang="en-US"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sp:txBody>
      <dsp:txXfrm>
        <a:off x="5053586" y="3327192"/>
        <a:ext cx="1115031" cy="1115031"/>
      </dsp:txXfrm>
    </dsp:sp>
    <dsp:sp modelId="{EA2249E3-F2A5-4665-8C97-AFFD347D1E4D}">
      <dsp:nvSpPr>
        <dsp:cNvPr id="0" name=""/>
        <dsp:cNvSpPr/>
      </dsp:nvSpPr>
      <dsp:spPr>
        <a:xfrm rot="9000000">
          <a:off x="2707496" y="3353140"/>
          <a:ext cx="475343" cy="37018"/>
        </a:xfrm>
        <a:custGeom>
          <a:avLst/>
          <a:gdLst/>
          <a:ahLst/>
          <a:cxnLst/>
          <a:rect l="0" t="0" r="0" b="0"/>
          <a:pathLst>
            <a:path>
              <a:moveTo>
                <a:pt x="0" y="18509"/>
              </a:moveTo>
              <a:lnTo>
                <a:pt x="475343" y="18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rot="10800000">
        <a:off x="2933284" y="3359765"/>
        <a:ext cx="23767" cy="23767"/>
      </dsp:txXfrm>
    </dsp:sp>
    <dsp:sp modelId="{70208E79-D0F9-49D5-B584-8EE7EC441CC0}">
      <dsp:nvSpPr>
        <dsp:cNvPr id="0" name=""/>
        <dsp:cNvSpPr/>
      </dsp:nvSpPr>
      <dsp:spPr>
        <a:xfrm>
          <a:off x="1268076" y="3096261"/>
          <a:ext cx="1576893" cy="1576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تكوين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rPr>
            <a:t>    اتجاهات (40%)</a:t>
          </a:r>
          <a:endParaRPr kumimoji="0" lang="en-US" sz="2400" b="1" i="1" u="none" strike="noStrike" kern="1200" cap="none" normalizeH="0" baseline="0" smtClean="0">
            <a:ln>
              <a:noFill/>
            </a:ln>
            <a:solidFill>
              <a:schemeClr val="tx1"/>
            </a:solidFill>
            <a:effectLst>
              <a:outerShdw blurRad="38100" dist="38100" dir="2700000" algn="tl">
                <a:srgbClr val="000000"/>
              </a:outerShdw>
            </a:effectLst>
            <a:latin typeface="Arial" pitchFamily="34" charset="0"/>
            <a:cs typeface="AL-Mohanad Bold" pitchFamily="2" charset="-78"/>
          </a:endParaRPr>
        </a:p>
      </dsp:txBody>
      <dsp:txXfrm>
        <a:off x="1499007" y="3327192"/>
        <a:ext cx="1115031" cy="1115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A14CE2-B2B1-4548-B0FE-60EA31235DE9}" type="datetimeFigureOut">
              <a:rPr lang="ar-YE" smtClean="0"/>
              <a:pPr/>
              <a:t>19/07/1438</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C8160A-2152-446A-B98B-C39A0CDFFA79}" type="slidenum">
              <a:rPr lang="ar-YE" smtClean="0"/>
              <a:pPr/>
              <a:t>‹N°›</a:t>
            </a:fld>
            <a:endParaRPr lang="ar-YE"/>
          </a:p>
        </p:txBody>
      </p:sp>
    </p:spTree>
    <p:extLst>
      <p:ext uri="{BB962C8B-B14F-4D97-AF65-F5344CB8AC3E}">
        <p14:creationId xmlns:p14="http://schemas.microsoft.com/office/powerpoint/2010/main" xmlns="" val="39181257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A5A7B-1E37-4EA9-AA39-9A06C769C757}" type="slidenum">
              <a:rPr lang="ar-SA">
                <a:solidFill>
                  <a:prstClr val="black"/>
                </a:solidFill>
              </a:rPr>
              <a:pPr/>
              <a:t>1</a:t>
            </a:fld>
            <a:endParaRPr lang="en-US">
              <a:solidFill>
                <a:prstClr val="black"/>
              </a:solidFill>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6448" y="4343216"/>
            <a:ext cx="5485105" cy="4115168"/>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3FC8160A-2152-446A-B98B-C39A0CDFFA79}" type="slidenum">
              <a:rPr lang="ar-YE" smtClean="0"/>
              <a:pPr/>
              <a:t>11</a:t>
            </a:fld>
            <a:endParaRPr lang="ar-YE"/>
          </a:p>
        </p:txBody>
      </p:sp>
    </p:spTree>
    <p:extLst>
      <p:ext uri="{BB962C8B-B14F-4D97-AF65-F5344CB8AC3E}">
        <p14:creationId xmlns:p14="http://schemas.microsoft.com/office/powerpoint/2010/main" xmlns="" val="255394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8CA6B-C7C4-4A69-B4C3-0489903FDD97}" type="slidenum">
              <a:rPr lang="ar-SA">
                <a:solidFill>
                  <a:prstClr val="black"/>
                </a:solidFill>
              </a:rPr>
              <a:pPr/>
              <a:t>13</a:t>
            </a:fld>
            <a:endParaRPr lang="en-US">
              <a:solidFill>
                <a:prstClr val="black"/>
              </a:solidFill>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62624F-5EE4-4488-BCB9-507668418BAA}" type="slidenum">
              <a:rPr lang="ar-SA">
                <a:solidFill>
                  <a:prstClr val="black"/>
                </a:solidFill>
              </a:rPr>
              <a:pPr eaLnBrk="1" hangingPunct="1"/>
              <a:t>14</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42475-F0BE-4D14-897D-207AC4408731}" type="slidenum">
              <a:rPr lang="ar-SA">
                <a:solidFill>
                  <a:prstClr val="black"/>
                </a:solidFill>
              </a:rPr>
              <a:pPr/>
              <a:t>17</a:t>
            </a:fld>
            <a:endParaRPr lang="en-US">
              <a:solidFill>
                <a:prstClr val="black"/>
              </a:solidFill>
            </a:endParaRPr>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EC7EB-D1C0-40B9-95F6-D095BF91646E}" type="slidenum">
              <a:rPr lang="ar-SA">
                <a:solidFill>
                  <a:prstClr val="black"/>
                </a:solidFill>
              </a:rPr>
              <a:pPr/>
              <a:t>18</a:t>
            </a:fld>
            <a:endParaRPr lang="en-US">
              <a:solidFill>
                <a:prstClr val="black"/>
              </a:solidFill>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9F401-6132-495B-835A-B3561F17CEEC}" type="slidenum">
              <a:rPr lang="ar-SA">
                <a:solidFill>
                  <a:prstClr val="black"/>
                </a:solidFill>
              </a:rPr>
              <a:pPr/>
              <a:t>19</a:t>
            </a:fld>
            <a:endParaRPr lang="en-US">
              <a:solidFill>
                <a:prstClr val="black"/>
              </a:solidFill>
            </a:endParaRPr>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A219B-1A64-45FD-B007-0CBFDCDFFC06}" type="slidenum">
              <a:rPr lang="ar-SA">
                <a:solidFill>
                  <a:prstClr val="black"/>
                </a:solidFill>
              </a:rPr>
              <a:pPr/>
              <a:t>20</a:t>
            </a:fld>
            <a:endParaRPr lang="en-US">
              <a:solidFill>
                <a:prstClr val="black"/>
              </a:solidFill>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50542-37D6-4B39-8334-C17686720EDF}" type="slidenum">
              <a:rPr lang="ar-SA">
                <a:solidFill>
                  <a:prstClr val="black"/>
                </a:solidFill>
              </a:rPr>
              <a:pPr/>
              <a:t>21</a:t>
            </a:fld>
            <a:endParaRPr lang="en-US">
              <a:solidFill>
                <a:prstClr val="black"/>
              </a:solidFill>
            </a:endParaRP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F1B8F-4A85-4605-B08A-2327253076C2}" type="slidenum">
              <a:rPr lang="ar-SA">
                <a:solidFill>
                  <a:prstClr val="black"/>
                </a:solidFill>
              </a:rPr>
              <a:pPr/>
              <a:t>22</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34E09-46AF-463B-B6CE-B6FA038CAC72}" type="slidenum">
              <a:rPr lang="ar-SA">
                <a:solidFill>
                  <a:prstClr val="black"/>
                </a:solidFill>
              </a:rPr>
              <a:pPr/>
              <a:t>23</a:t>
            </a:fld>
            <a:endParaRPr lang="en-US">
              <a:solidFill>
                <a:prstClr val="black"/>
              </a:solidFill>
            </a:endParaRP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89F7C-64D3-4D84-951D-035F376272FA}" type="slidenum">
              <a:rPr lang="ar-SA">
                <a:solidFill>
                  <a:prstClr val="black"/>
                </a:solidFill>
              </a:rPr>
              <a:pPr/>
              <a:t>2</a:t>
            </a:fld>
            <a:endParaRPr lang="en-US">
              <a:solidFill>
                <a:prstClr val="black"/>
              </a:solidFill>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F6399-4D33-4C6B-B080-53A6A8D72401}" type="slidenum">
              <a:rPr lang="ar-SA">
                <a:solidFill>
                  <a:prstClr val="black"/>
                </a:solidFill>
              </a:rPr>
              <a:pPr/>
              <a:t>24</a:t>
            </a:fld>
            <a:endParaRPr lang="en-US">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2946C-3AEB-4090-8F26-9CF53914FEDD}" type="slidenum">
              <a:rPr lang="ar-SA">
                <a:solidFill>
                  <a:prstClr val="black"/>
                </a:solidFill>
              </a:rPr>
              <a:pPr/>
              <a:t>25</a:t>
            </a:fld>
            <a:endParaRPr lang="en-US">
              <a:solidFill>
                <a:prstClr val="black"/>
              </a:solidFill>
            </a:endParaRPr>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CD07B-AF60-47C9-ACB1-A7ADDAF0D23F}" type="slidenum">
              <a:rPr lang="ar-SA">
                <a:solidFill>
                  <a:prstClr val="black"/>
                </a:solidFill>
              </a:rPr>
              <a:pPr/>
              <a:t>26</a:t>
            </a:fld>
            <a:endParaRPr lang="en-US">
              <a:solidFill>
                <a:prstClr val="black"/>
              </a:solidFill>
            </a:endParaRPr>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4DD69-4DFC-4222-9A7D-84B4667E10EE}" type="slidenum">
              <a:rPr lang="en-US">
                <a:solidFill>
                  <a:prstClr val="black"/>
                </a:solidFill>
              </a:rPr>
              <a:pPr/>
              <a:t>27</a:t>
            </a:fld>
            <a:endParaRPr lang="en-US">
              <a:solidFill>
                <a:prstClr val="black"/>
              </a:solidFill>
            </a:endParaRPr>
          </a:p>
        </p:txBody>
      </p:sp>
      <p:sp>
        <p:nvSpPr>
          <p:cNvPr id="6146" name="Rectangle 2"/>
          <p:cNvSpPr>
            <a:spLocks noGrp="1" noRot="1" noChangeAspect="1" noChangeArrowheads="1" noTextEdit="1"/>
          </p:cNvSpPr>
          <p:nvPr>
            <p:ph type="sldImg"/>
          </p:nvPr>
        </p:nvSpPr>
        <p:spPr bwMode="auto">
          <a:xfrm>
            <a:off x="913105" y="685617"/>
            <a:ext cx="5031790" cy="3429552"/>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1"/>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08E60-1CC1-4AC9-BD2C-5A267EED123D}" type="slidenum">
              <a:rPr lang="en-US">
                <a:solidFill>
                  <a:prstClr val="black"/>
                </a:solidFill>
              </a:rPr>
              <a:pPr/>
              <a:t>28</a:t>
            </a:fld>
            <a:endParaRPr lang="en-US">
              <a:solidFill>
                <a:prstClr val="black"/>
              </a:solidFill>
            </a:endParaRPr>
          </a:p>
        </p:txBody>
      </p:sp>
      <p:sp>
        <p:nvSpPr>
          <p:cNvPr id="8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401"/>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CE0F91-ADE4-4FEA-BA97-65C327619145}" type="slidenum">
              <a:rPr lang="ar-SA">
                <a:solidFill>
                  <a:prstClr val="black"/>
                </a:solidFill>
              </a:rPr>
              <a:pPr eaLnBrk="1" hangingPunct="1"/>
              <a:t>37</a:t>
            </a:fld>
            <a:endParaRPr lang="en-US">
              <a:solidFill>
                <a:prstClr val="black"/>
              </a:solidFill>
            </a:endParaRPr>
          </a:p>
        </p:txBody>
      </p:sp>
      <p:sp>
        <p:nvSpPr>
          <p:cNvPr id="145411" name="Rectangle 2"/>
          <p:cNvSpPr>
            <a:spLocks noGrp="1" noRot="1" noChangeAspect="1" noChangeArrowheads="1" noTextEdit="1"/>
          </p:cNvSpPr>
          <p:nvPr>
            <p:ph type="sldImg"/>
          </p:nvPr>
        </p:nvSpPr>
        <p:spPr>
          <a:xfrm>
            <a:off x="1154113" y="692150"/>
            <a:ext cx="4554537" cy="3416300"/>
          </a:xfrm>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AE6A40-DA63-48EC-ACC6-C0AAA053F8AF}" type="slidenum">
              <a:rPr lang="ar-SA">
                <a:solidFill>
                  <a:prstClr val="black"/>
                </a:solidFill>
              </a:rPr>
              <a:pPr eaLnBrk="1" hangingPunct="1"/>
              <a:t>38</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95AE58-7E9F-473F-AA6D-9B5013645345}" type="slidenum">
              <a:rPr lang="ar-SA">
                <a:solidFill>
                  <a:prstClr val="black"/>
                </a:solidFill>
              </a:rPr>
              <a:pPr eaLnBrk="1" hangingPunct="1"/>
              <a:t>39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49E02A-BCD5-4BF8-93C8-D5484D3C645A}" type="slidenum">
              <a:rPr lang="ar-SA">
                <a:solidFill>
                  <a:prstClr val="black"/>
                </a:solidFill>
              </a:rPr>
              <a:pPr eaLnBrk="1" hangingPunct="1"/>
              <a:t>40</a:t>
            </a:fld>
            <a:endParaRPr lang="en-US">
              <a:solidFill>
                <a:prstClr val="black"/>
              </a:solidFill>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6755BE-BB6E-416F-B3F1-8516F3BC83FD}" type="slidenum">
              <a:rPr lang="ar-SA">
                <a:solidFill>
                  <a:prstClr val="black"/>
                </a:solidFill>
              </a:rPr>
              <a:pPr eaLnBrk="1" hangingPunct="1"/>
              <a:t>41</a:t>
            </a:fld>
            <a:endParaRPr lang="en-US">
              <a:solidFill>
                <a:prstClr val="black"/>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69AC2-02D7-4167-A629-7909BAAA4F15}" type="slidenum">
              <a:rPr lang="ar-SA">
                <a:solidFill>
                  <a:prstClr val="black"/>
                </a:solidFill>
              </a:rPr>
              <a:pPr/>
              <a:t>3</a:t>
            </a:fld>
            <a:endParaRPr lang="en-US">
              <a:solidFill>
                <a:prstClr val="black"/>
              </a:solidFill>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8A9C42-6FBF-42FF-BA99-1FE4310015D1}" type="slidenum">
              <a:rPr lang="ar-SA">
                <a:solidFill>
                  <a:prstClr val="black"/>
                </a:solidFill>
              </a:rPr>
              <a:pPr eaLnBrk="1" hangingPunct="1"/>
              <a:t>42</a:t>
            </a:fld>
            <a:endParaRPr lang="en-US">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59202A-4B4E-4AC0-87DD-A2426A97E63D}" type="slidenum">
              <a:rPr lang="ar-SA">
                <a:solidFill>
                  <a:prstClr val="black"/>
                </a:solidFill>
              </a:rPr>
              <a:pPr eaLnBrk="1" hangingPunct="1"/>
              <a:t>43</a:t>
            </a:fld>
            <a:endParaRPr lang="en-US">
              <a:solidFill>
                <a:prstClr val="black"/>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E392833-3B28-4726-9F19-5249626A53ED}" type="slidenum">
              <a:rPr lang="ar-SA">
                <a:solidFill>
                  <a:prstClr val="black"/>
                </a:solidFill>
              </a:rPr>
              <a:pPr eaLnBrk="1" hangingPunct="1"/>
              <a:t>44</a:t>
            </a:fld>
            <a:endParaRPr lang="en-US">
              <a:solidFill>
                <a:prstClr val="black"/>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0FA28E-ADA3-47F8-A648-DC9A8BC64B3D}" type="slidenum">
              <a:rPr lang="ar-SA">
                <a:solidFill>
                  <a:prstClr val="black"/>
                </a:solidFill>
              </a:rPr>
              <a:pPr eaLnBrk="1" hangingPunct="1"/>
              <a:t>45</a:t>
            </a:fld>
            <a:endParaRPr lang="en-US">
              <a:solidFill>
                <a:prstClr val="black"/>
              </a:solidFill>
            </a:endParaRPr>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8C879E-0C11-4511-885D-588D664A964C}" type="slidenum">
              <a:rPr lang="ar-SA">
                <a:solidFill>
                  <a:prstClr val="black"/>
                </a:solidFill>
              </a:rPr>
              <a:pPr eaLnBrk="1" hangingPunct="1"/>
              <a:t>46</a:t>
            </a:fld>
            <a:endParaRPr lang="en-US">
              <a:solidFill>
                <a:prstClr val="black"/>
              </a:solidFill>
            </a:endParaRPr>
          </a:p>
        </p:txBody>
      </p:sp>
      <p:sp>
        <p:nvSpPr>
          <p:cNvPr id="112643" name="Rectangle 2"/>
          <p:cNvSpPr>
            <a:spLocks noGrp="1" noRot="1" noChangeAspect="1" noChangeArrowheads="1" noTextEdit="1"/>
          </p:cNvSpPr>
          <p:nvPr>
            <p:ph type="sldImg"/>
          </p:nvPr>
        </p:nvSpPr>
        <p:spPr>
          <a:xfrm>
            <a:off x="1144588" y="685800"/>
            <a:ext cx="4572000" cy="3429000"/>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5B7BD5-06A7-429A-B9D0-7A4DA21D9FB8}" type="slidenum">
              <a:rPr lang="ar-SA">
                <a:solidFill>
                  <a:prstClr val="black"/>
                </a:solidFill>
              </a:rPr>
              <a:pPr eaLnBrk="1" hangingPunct="1"/>
              <a:t>47</a:t>
            </a:fld>
            <a:endParaRPr lang="en-US">
              <a:solidFill>
                <a:prstClr val="black"/>
              </a:solidFill>
            </a:endParaRPr>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BC9EBD-9553-4474-B62B-CE198E6C8E8B}" type="slidenum">
              <a:rPr lang="ar-SA">
                <a:solidFill>
                  <a:prstClr val="black"/>
                </a:solidFill>
              </a:rPr>
              <a:pPr eaLnBrk="1" hangingPunct="1"/>
              <a:t>48</a:t>
            </a:fld>
            <a:endParaRPr lang="en-US">
              <a:solidFill>
                <a:prstClr val="black"/>
              </a:solidFill>
            </a:endParaRPr>
          </a:p>
        </p:txBody>
      </p:sp>
      <p:sp>
        <p:nvSpPr>
          <p:cNvPr id="114691" name="Rectangle 2"/>
          <p:cNvSpPr>
            <a:spLocks noGrp="1" noRot="1" noChangeAspect="1" noChangeArrowheads="1" noTextEdit="1"/>
          </p:cNvSpPr>
          <p:nvPr>
            <p:ph type="sldImg"/>
          </p:nvPr>
        </p:nvSpPr>
        <p:spPr>
          <a:xfrm>
            <a:off x="1144588" y="685800"/>
            <a:ext cx="4572000" cy="3429000"/>
          </a:xfrm>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A6E937-47BE-437A-8033-B89F28B30CB0}" type="slidenum">
              <a:rPr lang="ar-SA">
                <a:solidFill>
                  <a:prstClr val="black"/>
                </a:solidFill>
              </a:rPr>
              <a:pPr eaLnBrk="1" hangingPunct="1"/>
              <a:t>49</a:t>
            </a:fld>
            <a:endParaRPr lang="en-US">
              <a:solidFill>
                <a:prstClr val="black"/>
              </a:solidFill>
            </a:endParaRPr>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BA81AA-77B7-4681-AF42-DC056695E3A7}" type="slidenum">
              <a:rPr lang="ar-SA">
                <a:solidFill>
                  <a:prstClr val="black"/>
                </a:solidFill>
              </a:rPr>
              <a:pPr eaLnBrk="1" hangingPunct="1"/>
              <a:t>50</a:t>
            </a:fld>
            <a:endParaRPr lang="en-US">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DB3091-7FD4-40DC-A16E-D64DF9768E41}" type="slidenum">
              <a:rPr lang="ar-SA">
                <a:solidFill>
                  <a:prstClr val="black"/>
                </a:solidFill>
              </a:rPr>
              <a:pPr eaLnBrk="1" hangingPunct="1"/>
              <a:t>51</a:t>
            </a:fld>
            <a:endParaRPr lang="en-US">
              <a:solidFill>
                <a:prstClr val="black"/>
              </a:solidFill>
            </a:endParaRPr>
          </a:p>
        </p:txBody>
      </p:sp>
      <p:sp>
        <p:nvSpPr>
          <p:cNvPr id="117763" name="Rectangle 2"/>
          <p:cNvSpPr>
            <a:spLocks noGrp="1" noRot="1" noChangeAspect="1" noChangeArrowheads="1" noTextEdit="1"/>
          </p:cNvSpPr>
          <p:nvPr>
            <p:ph type="sldImg"/>
          </p:nvPr>
        </p:nvSpPr>
        <p:spPr>
          <a:xfrm>
            <a:off x="1144588" y="685800"/>
            <a:ext cx="4572000" cy="3429000"/>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91114-AA97-45F8-B59E-58F598B35737}" type="slidenum">
              <a:rPr lang="ar-SA">
                <a:solidFill>
                  <a:prstClr val="black"/>
                </a:solidFill>
              </a:rPr>
              <a:pPr/>
              <a:t>4</a:t>
            </a:fld>
            <a:endParaRPr lang="en-US">
              <a:solidFill>
                <a:prstClr val="black"/>
              </a:solidFill>
            </a:endParaRPr>
          </a:p>
        </p:txBody>
      </p:sp>
      <p:sp>
        <p:nvSpPr>
          <p:cNvPr id="555010" name="Rectangle 2"/>
          <p:cNvSpPr>
            <a:spLocks noGrp="1" noRot="1" noChangeAspect="1" noChangeArrowheads="1" noTextEdit="1"/>
          </p:cNvSpPr>
          <p:nvPr>
            <p:ph type="sldImg"/>
          </p:nvPr>
        </p:nvSpPr>
        <p:spPr>
          <a:xfrm>
            <a:off x="1143000" y="685800"/>
            <a:ext cx="4572000" cy="3429000"/>
          </a:xfrm>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9C36C6-0E19-4FE4-96AE-0A29DF8273F0}" type="slidenum">
              <a:rPr lang="ar-SA">
                <a:solidFill>
                  <a:prstClr val="black"/>
                </a:solidFill>
              </a:rPr>
              <a:pPr eaLnBrk="1" hangingPunct="1"/>
              <a:t>52</a:t>
            </a:fld>
            <a:endParaRPr lang="en-US">
              <a:solidFill>
                <a:prstClr val="black"/>
              </a:solidFill>
            </a:endParaRPr>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D441C8-C22B-4879-AB51-5399229D3FF9}" type="slidenum">
              <a:rPr lang="ar-SA">
                <a:solidFill>
                  <a:prstClr val="black"/>
                </a:solidFill>
              </a:rPr>
              <a:pPr eaLnBrk="1" hangingPunct="1"/>
              <a:t>53</a:t>
            </a:fld>
            <a:endParaRPr lang="en-US">
              <a:solidFill>
                <a:prstClr val="black"/>
              </a:solidFill>
            </a:endParaRPr>
          </a:p>
        </p:txBody>
      </p:sp>
      <p:sp>
        <p:nvSpPr>
          <p:cNvPr id="119811" name="Rectangle 2"/>
          <p:cNvSpPr>
            <a:spLocks noGrp="1" noRot="1" noChangeAspect="1" noChangeArrowheads="1" noTextEdit="1"/>
          </p:cNvSpPr>
          <p:nvPr>
            <p:ph type="sldImg"/>
          </p:nvPr>
        </p:nvSpPr>
        <p:spPr>
          <a:xfrm>
            <a:off x="1144588" y="685800"/>
            <a:ext cx="4572000" cy="3429000"/>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586222-CAF9-4CAD-A525-8A85897EC7EB}" type="slidenum">
              <a:rPr lang="ar-SA">
                <a:solidFill>
                  <a:prstClr val="black"/>
                </a:solidFill>
              </a:rPr>
              <a:pPr eaLnBrk="1" hangingPunct="1"/>
              <a:t>54</a:t>
            </a:fld>
            <a:endParaRPr lang="en-US">
              <a:solidFill>
                <a:prstClr val="black"/>
              </a:solidFill>
            </a:endParaRPr>
          </a:p>
        </p:txBody>
      </p:sp>
      <p:sp>
        <p:nvSpPr>
          <p:cNvPr id="120835" name="Rectangle 2"/>
          <p:cNvSpPr>
            <a:spLocks noGrp="1" noRot="1" noChangeAspec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3424D5-3F41-406C-B718-881D9C359612}" type="slidenum">
              <a:rPr lang="ar-SA">
                <a:solidFill>
                  <a:prstClr val="black"/>
                </a:solidFill>
              </a:rPr>
              <a:pPr eaLnBrk="1" hangingPunct="1"/>
              <a:t>55</a:t>
            </a:fld>
            <a:endParaRPr lang="en-US">
              <a:solidFill>
                <a:prstClr val="black"/>
              </a:solidFill>
            </a:endParaRPr>
          </a:p>
        </p:txBody>
      </p:sp>
      <p:sp>
        <p:nvSpPr>
          <p:cNvPr id="121859" name="Rectangle 2"/>
          <p:cNvSpPr>
            <a:spLocks noGrp="1" noRot="1" noChangeAspec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6FE1D4-446C-46C0-85A1-03762489B0AF}" type="slidenum">
              <a:rPr lang="ar-SA">
                <a:solidFill>
                  <a:prstClr val="black"/>
                </a:solidFill>
              </a:rPr>
              <a:pPr eaLnBrk="1" hangingPunct="1"/>
              <a:t>56</a:t>
            </a:fld>
            <a:endParaRPr lang="en-US">
              <a:solidFill>
                <a:prstClr val="black"/>
              </a:solidFill>
            </a:endParaRPr>
          </a:p>
        </p:txBody>
      </p:sp>
      <p:sp>
        <p:nvSpPr>
          <p:cNvPr id="122883" name="Rectangle 2"/>
          <p:cNvSpPr>
            <a:spLocks noGrp="1" noRot="1" noChangeAspect="1" noChangeArrowheads="1" noTextEdit="1"/>
          </p:cNvSpPr>
          <p:nvPr>
            <p:ph type="sldImg"/>
          </p:nvPr>
        </p:nvSpPr>
        <p:spPr>
          <a:xfrm>
            <a:off x="1144588" y="685800"/>
            <a:ext cx="4572000" cy="3429000"/>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0FA08B-35B6-4FAC-A9E2-349994CECDEE}" type="slidenum">
              <a:rPr lang="ar-SA">
                <a:solidFill>
                  <a:prstClr val="black"/>
                </a:solidFill>
              </a:rPr>
              <a:pPr eaLnBrk="1" hangingPunct="1"/>
              <a:t>57</a:t>
            </a:fld>
            <a:endParaRPr lang="en-US">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D2B046-44F4-4BCA-9963-8F2EB9549AFC}" type="slidenum">
              <a:rPr lang="ar-SA">
                <a:solidFill>
                  <a:prstClr val="black"/>
                </a:solidFill>
              </a:rPr>
              <a:pPr eaLnBrk="1" hangingPunct="1"/>
              <a:t>58</a:t>
            </a:fld>
            <a:endParaRPr lang="en-US">
              <a:solidFill>
                <a:prstClr val="black"/>
              </a:solidFill>
            </a:endParaRPr>
          </a:p>
        </p:txBody>
      </p:sp>
      <p:sp>
        <p:nvSpPr>
          <p:cNvPr id="124931" name="Rectangle 2"/>
          <p:cNvSpPr>
            <a:spLocks noGrp="1" noRot="1" noChangeAspect="1" noChangeArrowheads="1" noTextEdit="1"/>
          </p:cNvSpPr>
          <p:nvPr>
            <p:ph type="sldImg"/>
          </p:nvPr>
        </p:nvSpPr>
        <p:spPr>
          <a:xfrm>
            <a:off x="1144588" y="685800"/>
            <a:ext cx="4572000" cy="3429000"/>
          </a:xfrm>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37D995-5568-49B7-99AD-CCA1C9B82FDF}" type="slidenum">
              <a:rPr lang="ar-SA">
                <a:solidFill>
                  <a:prstClr val="black"/>
                </a:solidFill>
              </a:rPr>
              <a:pPr eaLnBrk="1" hangingPunct="1"/>
              <a:t>59</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08D5BD-055E-4CD6-9F95-BDE8EB5D8E08}" type="slidenum">
              <a:rPr lang="ar-SA">
                <a:solidFill>
                  <a:prstClr val="black"/>
                </a:solidFill>
              </a:rPr>
              <a:pPr eaLnBrk="1" hangingPunct="1"/>
              <a:t>60</a:t>
            </a:fld>
            <a:endParaRPr lang="en-US">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856C8D-49C5-41AF-8389-153065788CDB}" type="slidenum">
              <a:rPr lang="ar-SA">
                <a:solidFill>
                  <a:prstClr val="black"/>
                </a:solidFill>
              </a:rPr>
              <a:pPr eaLnBrk="1" hangingPunct="1"/>
              <a:t>61</a:t>
            </a:fld>
            <a:endParaRPr lang="en-US">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EB1B5-88D5-4320-81B7-643822701124}" type="slidenum">
              <a:rPr lang="ar-SA">
                <a:solidFill>
                  <a:prstClr val="black"/>
                </a:solidFill>
              </a:rPr>
              <a:pPr/>
              <a:t>5</a:t>
            </a:fld>
            <a:endParaRPr lang="en-US">
              <a:solidFill>
                <a:prstClr val="black"/>
              </a:solidFill>
            </a:endParaRPr>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FA6899-E551-4878-822A-B489C8D2A96D}" type="slidenum">
              <a:rPr lang="ar-SA">
                <a:solidFill>
                  <a:prstClr val="black"/>
                </a:solidFill>
              </a:rPr>
              <a:pPr eaLnBrk="1" hangingPunct="1"/>
              <a:t>62</a:t>
            </a:fld>
            <a:endParaRPr lang="en-US">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844BA-40E6-42F4-9E42-E139F2040822}" type="slidenum">
              <a:rPr lang="ar-SA">
                <a:solidFill>
                  <a:prstClr val="black"/>
                </a:solidFill>
              </a:rPr>
              <a:pPr eaLnBrk="1" hangingPunct="1"/>
              <a:t>63</a:t>
            </a:fld>
            <a:endParaRPr lang="en-US">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9D0D4E-5295-4376-B4E8-B91FD13AE992}" type="slidenum">
              <a:rPr lang="ar-SA">
                <a:solidFill>
                  <a:prstClr val="black"/>
                </a:solidFill>
              </a:rPr>
              <a:pPr eaLnBrk="1" hangingPunct="1"/>
              <a:t>64</a:t>
            </a:fld>
            <a:endParaRPr 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6967AD-C9D9-46C2-971F-518DB1D39215}" type="slidenum">
              <a:rPr lang="ar-SA">
                <a:solidFill>
                  <a:prstClr val="black"/>
                </a:solidFill>
              </a:rPr>
              <a:pPr eaLnBrk="1" hangingPunct="1"/>
              <a:t>65</a:t>
            </a:fld>
            <a:endParaRPr 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FCE9F8-D09E-4DB2-9EFA-FB794E6CC42F}" type="slidenum">
              <a:rPr lang="ar-SA">
                <a:solidFill>
                  <a:prstClr val="black"/>
                </a:solidFill>
              </a:rPr>
              <a:pPr eaLnBrk="1" hangingPunct="1"/>
              <a:t>66</a:t>
            </a:fld>
            <a:endParaRPr lang="en-US">
              <a:solidFill>
                <a:prstClr val="black"/>
              </a:solidFill>
            </a:endParaRPr>
          </a:p>
        </p:txBody>
      </p:sp>
      <p:sp>
        <p:nvSpPr>
          <p:cNvPr id="133123" name="Rectangle 2"/>
          <p:cNvSpPr>
            <a:spLocks noGrp="1" noRot="1" noChangeAspect="1" noChangeArrowheads="1" noTextEdit="1"/>
          </p:cNvSpPr>
          <p:nvPr>
            <p:ph type="sldImg"/>
          </p:nvPr>
        </p:nvSpPr>
        <p:spPr>
          <a:xfrm>
            <a:off x="1144588" y="685800"/>
            <a:ext cx="4572000" cy="3429000"/>
          </a:xfrm>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2C631C-657D-47F3-8F9C-D191BCFE2398}" type="slidenum">
              <a:rPr lang="ar-SA">
                <a:solidFill>
                  <a:prstClr val="black"/>
                </a:solidFill>
              </a:rPr>
              <a:pPr eaLnBrk="1" hangingPunct="1"/>
              <a:t>67</a:t>
            </a:fld>
            <a:endParaRPr lang="en-US">
              <a:solidFill>
                <a:prstClr val="black"/>
              </a:solidFill>
            </a:endParaRPr>
          </a:p>
        </p:txBody>
      </p:sp>
      <p:sp>
        <p:nvSpPr>
          <p:cNvPr id="134147" name="Rectangle 2"/>
          <p:cNvSpPr>
            <a:spLocks noGrp="1" noRot="1" noChangeAspect="1" noChangeArrowheads="1" noTextEdit="1"/>
          </p:cNvSpPr>
          <p:nvPr>
            <p:ph type="sldImg"/>
          </p:nvPr>
        </p:nvSpPr>
        <p:spPr>
          <a:xfrm>
            <a:off x="1154113" y="692150"/>
            <a:ext cx="4554537" cy="3416300"/>
          </a:xfrm>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D5D353-63C6-4361-AD80-D12F99F4633C}" type="slidenum">
              <a:rPr lang="ar-SA">
                <a:solidFill>
                  <a:prstClr val="black"/>
                </a:solidFill>
              </a:rPr>
              <a:pPr eaLnBrk="1" hangingPunct="1"/>
              <a:t>68</a:t>
            </a:fld>
            <a:endParaRPr lang="en-US">
              <a:solidFill>
                <a:prstClr val="black"/>
              </a:solidFill>
            </a:endParaRPr>
          </a:p>
        </p:txBody>
      </p:sp>
      <p:sp>
        <p:nvSpPr>
          <p:cNvPr id="135171" name="Rectangle 2"/>
          <p:cNvSpPr>
            <a:spLocks noGrp="1" noRot="1" noChangeAspect="1" noChangeArrowheads="1" noTextEdit="1"/>
          </p:cNvSpPr>
          <p:nvPr>
            <p:ph type="sldImg"/>
          </p:nvPr>
        </p:nvSpPr>
        <p:spPr>
          <a:xfrm>
            <a:off x="1144588" y="685800"/>
            <a:ext cx="4572000" cy="3429000"/>
          </a:xfrm>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58AD3F-A1CD-4053-9ADD-3BBC98F95375}" type="slidenum">
              <a:rPr lang="ar-SA">
                <a:solidFill>
                  <a:prstClr val="black"/>
                </a:solidFill>
              </a:rPr>
              <a:pPr eaLnBrk="1" hangingPunct="1"/>
              <a:t>69</a:t>
            </a:fld>
            <a:endParaRPr lang="en-US">
              <a:solidFill>
                <a:prstClr val="black"/>
              </a:solidFill>
            </a:endParaRPr>
          </a:p>
        </p:txBody>
      </p:sp>
      <p:sp>
        <p:nvSpPr>
          <p:cNvPr id="136195" name="Rectangle 2"/>
          <p:cNvSpPr>
            <a:spLocks noGrp="1" noRot="1" noChangeAspect="1" noChangeArrowheads="1" noTextEdit="1"/>
          </p:cNvSpPr>
          <p:nvPr>
            <p:ph type="sldImg"/>
          </p:nvPr>
        </p:nvSpPr>
        <p:spPr>
          <a:xfrm>
            <a:off x="1154113" y="692150"/>
            <a:ext cx="4554537" cy="3416300"/>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2BB380-BBF7-4060-BD71-E04CC8C74A46}" type="slidenum">
              <a:rPr lang="ar-SA">
                <a:solidFill>
                  <a:prstClr val="black"/>
                </a:solidFill>
              </a:rPr>
              <a:pPr eaLnBrk="1" hangingPunct="1"/>
              <a:t>70</a:t>
            </a:fld>
            <a:endParaRPr lang="en-US">
              <a:solidFill>
                <a:prstClr val="black"/>
              </a:solidFill>
            </a:endParaRPr>
          </a:p>
        </p:txBody>
      </p:sp>
      <p:sp>
        <p:nvSpPr>
          <p:cNvPr id="137219" name="Rectangle 2"/>
          <p:cNvSpPr>
            <a:spLocks noGrp="1" noRot="1" noChangeAspect="1" noChangeArrowheads="1" noTextEdit="1"/>
          </p:cNvSpPr>
          <p:nvPr>
            <p:ph type="sldImg"/>
          </p:nvPr>
        </p:nvSpPr>
        <p:spPr>
          <a:xfrm>
            <a:off x="1144588" y="685800"/>
            <a:ext cx="4572000" cy="3429000"/>
          </a:xfrm>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CF8CC1-C26E-486A-B1B9-26F46F4C5B64}" type="slidenum">
              <a:rPr lang="ar-SA">
                <a:solidFill>
                  <a:prstClr val="black"/>
                </a:solidFill>
              </a:rPr>
              <a:pPr eaLnBrk="1" hangingPunct="1"/>
              <a:t>71</a:t>
            </a:fld>
            <a:endParaRPr lang="en-US">
              <a:solidFill>
                <a:prstClr val="black"/>
              </a:solidFill>
            </a:endParaRPr>
          </a:p>
        </p:txBody>
      </p:sp>
      <p:sp>
        <p:nvSpPr>
          <p:cNvPr id="138243" name="Rectangle 2"/>
          <p:cNvSpPr>
            <a:spLocks noGrp="1" noRot="1" noChangeAspect="1" noChangeArrowheads="1" noTextEdit="1"/>
          </p:cNvSpPr>
          <p:nvPr>
            <p:ph type="sldImg"/>
          </p:nvPr>
        </p:nvSpPr>
        <p:spPr>
          <a:xfrm>
            <a:off x="1144588" y="685800"/>
            <a:ext cx="4572000" cy="3429000"/>
          </a:xfrm>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900FC-F412-4F10-8E56-CB445518E72F}" type="slidenum">
              <a:rPr lang="ar-SA">
                <a:solidFill>
                  <a:prstClr val="black"/>
                </a:solidFill>
              </a:rPr>
              <a:pPr/>
              <a:t>6</a:t>
            </a:fld>
            <a:endParaRPr lang="en-US">
              <a:solidFill>
                <a:prstClr val="black"/>
              </a:solidFill>
            </a:endParaRP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855D65-F51C-40B3-9CF2-FB41D8FBC437}" type="slidenum">
              <a:rPr lang="ar-SA">
                <a:solidFill>
                  <a:prstClr val="black"/>
                </a:solidFill>
              </a:rPr>
              <a:pPr eaLnBrk="1" hangingPunct="1"/>
              <a:t>72</a:t>
            </a:fld>
            <a:endParaRPr lang="en-US">
              <a:solidFill>
                <a:prstClr val="black"/>
              </a:solidFill>
            </a:endParaRPr>
          </a:p>
        </p:txBody>
      </p:sp>
      <p:sp>
        <p:nvSpPr>
          <p:cNvPr id="139267" name="Rectangle 2"/>
          <p:cNvSpPr>
            <a:spLocks noGrp="1" noRot="1" noChangeAspect="1" noChangeArrowheads="1" noTextEdit="1"/>
          </p:cNvSpPr>
          <p:nvPr>
            <p:ph type="sldImg"/>
          </p:nvPr>
        </p:nvSpPr>
        <p:spPr>
          <a:xfrm>
            <a:off x="1144588" y="685800"/>
            <a:ext cx="4572000" cy="3429000"/>
          </a:xfrm>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25BDA8-1676-4E4C-9E7F-4FB41853F2CA}" type="slidenum">
              <a:rPr lang="ar-SA">
                <a:solidFill>
                  <a:prstClr val="black"/>
                </a:solidFill>
              </a:rPr>
              <a:pPr eaLnBrk="1" hangingPunct="1"/>
              <a:t>73</a:t>
            </a:fld>
            <a:endParaRPr lang="en-US">
              <a:solidFill>
                <a:prstClr val="black"/>
              </a:solidFill>
            </a:endParaRPr>
          </a:p>
        </p:txBody>
      </p:sp>
      <p:sp>
        <p:nvSpPr>
          <p:cNvPr id="140291" name="Rectangle 2"/>
          <p:cNvSpPr>
            <a:spLocks noGrp="1" noRot="1" noChangeAspect="1" noChangeArrowheads="1" noTextEdit="1"/>
          </p:cNvSpPr>
          <p:nvPr>
            <p:ph type="sldImg"/>
          </p:nvPr>
        </p:nvSpPr>
        <p:spPr>
          <a:xfrm>
            <a:off x="1144588" y="685800"/>
            <a:ext cx="4572000" cy="3429000"/>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5355CF-B415-44F1-8AC6-D472E379206F}" type="slidenum">
              <a:rPr lang="ar-SA">
                <a:solidFill>
                  <a:prstClr val="black"/>
                </a:solidFill>
              </a:rPr>
              <a:pPr eaLnBrk="1" hangingPunct="1"/>
              <a:t>74</a:t>
            </a:fld>
            <a:endParaRPr lang="en-US">
              <a:solidFill>
                <a:prstClr val="black"/>
              </a:solidFill>
            </a:endParaRPr>
          </a:p>
        </p:txBody>
      </p:sp>
      <p:sp>
        <p:nvSpPr>
          <p:cNvPr id="141315" name="Rectangle 2"/>
          <p:cNvSpPr>
            <a:spLocks noGrp="1" noRot="1" noChangeAspect="1" noChangeArrowheads="1" noTextEdit="1"/>
          </p:cNvSpPr>
          <p:nvPr>
            <p:ph type="sldImg"/>
          </p:nvPr>
        </p:nvSpPr>
        <p:spPr>
          <a:xfrm>
            <a:off x="1144588" y="685800"/>
            <a:ext cx="4572000" cy="3429000"/>
          </a:xfrm>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CABDD4-1691-4B70-9E5C-5B638E6AD7EF}" type="slidenum">
              <a:rPr lang="ar-SA">
                <a:solidFill>
                  <a:prstClr val="black"/>
                </a:solidFill>
              </a:rPr>
              <a:pPr eaLnBrk="1" hangingPunct="1"/>
              <a:t>75</a:t>
            </a:fld>
            <a:endParaRPr lang="en-US">
              <a:solidFill>
                <a:prstClr val="black"/>
              </a:solidFill>
            </a:endParaRPr>
          </a:p>
        </p:txBody>
      </p:sp>
      <p:sp>
        <p:nvSpPr>
          <p:cNvPr id="142339" name="Rectangle 2"/>
          <p:cNvSpPr>
            <a:spLocks noGrp="1" noRot="1" noChangeAspect="1" noChangeArrowheads="1" noTextEdit="1"/>
          </p:cNvSpPr>
          <p:nvPr>
            <p:ph type="sldImg"/>
          </p:nvPr>
        </p:nvSpPr>
        <p:spPr>
          <a:xfrm>
            <a:off x="1144588" y="685800"/>
            <a:ext cx="4572000" cy="3429000"/>
          </a:xfrm>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9647C8-AE8B-43F3-ABB9-EBE0A7CEAE29}" type="slidenum">
              <a:rPr lang="ar-SA">
                <a:solidFill>
                  <a:prstClr val="black"/>
                </a:solidFill>
              </a:rPr>
              <a:pPr eaLnBrk="1" hangingPunct="1"/>
              <a:t>76</a:t>
            </a:fld>
            <a:endParaRPr lang="en-US">
              <a:solidFill>
                <a:prstClr val="black"/>
              </a:solidFill>
            </a:endParaRPr>
          </a:p>
        </p:txBody>
      </p:sp>
      <p:sp>
        <p:nvSpPr>
          <p:cNvPr id="143363" name="Rectangle 2"/>
          <p:cNvSpPr>
            <a:spLocks noGrp="1" noRot="1" noChangeAspect="1" noChangeArrowheads="1" noTextEdit="1"/>
          </p:cNvSpPr>
          <p:nvPr>
            <p:ph type="sldImg"/>
          </p:nvPr>
        </p:nvSpPr>
        <p:spPr>
          <a:xfrm>
            <a:off x="1144588" y="685800"/>
            <a:ext cx="4572000" cy="3429000"/>
          </a:xfrm>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Y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9D29775-0626-4E87-9311-04C4C6EBA91C}" type="slidenum">
              <a:rPr lang="ar-SA">
                <a:solidFill>
                  <a:prstClr val="black"/>
                </a:solidFill>
              </a:rPr>
              <a:pPr eaLnBrk="1" hangingPunct="1"/>
              <a:t>77</a:t>
            </a:fld>
            <a:endParaRPr lang="en-US">
              <a:solidFill>
                <a:prstClr val="black"/>
              </a:solidFill>
            </a:endParaRPr>
          </a:p>
        </p:txBody>
      </p:sp>
      <p:sp>
        <p:nvSpPr>
          <p:cNvPr id="144387" name="Rectangle 2"/>
          <p:cNvSpPr>
            <a:spLocks noGrp="1" noRot="1" noChangeAspect="1" noChangeArrowheads="1" noTextEdit="1"/>
          </p:cNvSpPr>
          <p:nvPr>
            <p:ph type="sldImg"/>
          </p:nvPr>
        </p:nvSpPr>
        <p:spPr>
          <a:xfrm>
            <a:off x="1154113" y="692150"/>
            <a:ext cx="4554537" cy="3416300"/>
          </a:xfrm>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CE0F91-ADE4-4FEA-BA97-65C327619145}" type="slidenum">
              <a:rPr lang="ar-SA">
                <a:solidFill>
                  <a:prstClr val="black"/>
                </a:solidFill>
              </a:rPr>
              <a:pPr eaLnBrk="1" hangingPunct="1"/>
              <a:t>82</a:t>
            </a:fld>
            <a:endParaRPr lang="en-US">
              <a:solidFill>
                <a:prstClr val="black"/>
              </a:solidFill>
            </a:endParaRPr>
          </a:p>
        </p:txBody>
      </p:sp>
      <p:sp>
        <p:nvSpPr>
          <p:cNvPr id="145411" name="Rectangle 2"/>
          <p:cNvSpPr>
            <a:spLocks noGrp="1" noRot="1" noChangeAspect="1" noChangeArrowheads="1" noTextEdit="1"/>
          </p:cNvSpPr>
          <p:nvPr>
            <p:ph type="sldImg"/>
          </p:nvPr>
        </p:nvSpPr>
        <p:spPr>
          <a:xfrm>
            <a:off x="1154113" y="692150"/>
            <a:ext cx="4554537" cy="3416300"/>
          </a:xfrm>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3201-F470-4EDD-BE7A-063F1471DFD2}" type="slidenum">
              <a:rPr lang="ar-SA">
                <a:solidFill>
                  <a:prstClr val="black"/>
                </a:solidFill>
              </a:rPr>
              <a:pPr/>
              <a:t>7</a:t>
            </a:fld>
            <a:endParaRPr lang="en-US">
              <a:solidFill>
                <a:prstClr val="black"/>
              </a:solidFill>
            </a:endParaRPr>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33F50-3C13-480E-B1FB-FC48824FCC65}" type="slidenum">
              <a:rPr lang="ar-SA">
                <a:solidFill>
                  <a:prstClr val="black"/>
                </a:solidFill>
              </a:rPr>
              <a:pPr/>
              <a:t>8</a:t>
            </a:fld>
            <a:endParaRPr lang="en-US">
              <a:solidFill>
                <a:prstClr val="black"/>
              </a:solidFill>
            </a:endParaRPr>
          </a:p>
        </p:txBody>
      </p:sp>
      <p:sp>
        <p:nvSpPr>
          <p:cNvPr id="567298" name="Rectangle 2"/>
          <p:cNvSpPr>
            <a:spLocks noGrp="1" noRot="1" noChangeAspect="1" noChangeArrowheads="1" noTextEdit="1"/>
          </p:cNvSpPr>
          <p:nvPr>
            <p:ph type="sldImg"/>
          </p:nvPr>
        </p:nvSpPr>
        <p:spPr>
          <a:xfrm>
            <a:off x="1143000" y="685800"/>
            <a:ext cx="4572000" cy="3429000"/>
          </a:xfrm>
          <a:ln/>
        </p:spPr>
      </p:sp>
      <p:sp>
        <p:nvSpPr>
          <p:cNvPr id="567299" name="Rectangle 3"/>
          <p:cNvSpPr>
            <a:spLocks noGrp="1" noChangeArrowheads="1"/>
          </p:cNvSpPr>
          <p:nvPr>
            <p:ph type="body" idx="1"/>
          </p:nvPr>
        </p:nvSpPr>
        <p:spPr>
          <a:xfrm>
            <a:off x="686448" y="4343216"/>
            <a:ext cx="5485105" cy="411516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1F53E-3B80-4438-861B-EE595B9AD0C6}" type="slidenum">
              <a:rPr lang="ar-SA">
                <a:solidFill>
                  <a:prstClr val="black"/>
                </a:solidFill>
              </a:rPr>
              <a:pPr/>
              <a:t>10</a:t>
            </a:fld>
            <a:endParaRPr 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ar-Y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7DB8C279-2B67-488F-BAEC-D1ED569AB679}"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2554011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DB4DAB4F-8708-4F75-B640-5275319B748F}"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18959926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5"/>
          <p:cNvSpPr>
            <a:spLocks noGrp="1" noChangeArrowheads="1"/>
          </p:cNvSpPr>
          <p:nvPr>
            <p:ph type="sldNum" sz="quarter" idx="12"/>
          </p:nvPr>
        </p:nvSpPr>
        <p:spPr>
          <a:ln/>
        </p:spPr>
        <p:txBody>
          <a:bodyPr/>
          <a:lstStyle>
            <a:lvl1pPr>
              <a:defRPr/>
            </a:lvl1pPr>
          </a:lstStyle>
          <a:p>
            <a:pPr>
              <a:defRPr/>
            </a:pPr>
            <a:fld id="{D4BB4D69-9A7F-4BD7-8FE7-2F319BE2EED4}"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2491314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sldNum" sz="quarter" idx="12"/>
          </p:nvPr>
        </p:nvSpPr>
        <p:spPr>
          <a:ln/>
        </p:spPr>
        <p:txBody>
          <a:bodyPr/>
          <a:lstStyle>
            <a:lvl1pPr>
              <a:defRPr/>
            </a:lvl1pPr>
          </a:lstStyle>
          <a:p>
            <a:pPr>
              <a:defRPr/>
            </a:pPr>
            <a:fld id="{03C46085-8CC6-4CC8-8501-DDC9F577C4DB}"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810171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sldNum" sz="quarter" idx="12"/>
          </p:nvPr>
        </p:nvSpPr>
        <p:spPr>
          <a:ln/>
        </p:spPr>
        <p:txBody>
          <a:bodyPr/>
          <a:lstStyle>
            <a:lvl1pPr>
              <a:defRPr/>
            </a:lvl1pPr>
          </a:lstStyle>
          <a:p>
            <a:pPr>
              <a:defRPr/>
            </a:pPr>
            <a:fld id="{A673412C-4C45-4A18-9598-356D5028BC8A}"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3859990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F68A026C-0D60-4970-87FB-09A547C3A1D2}"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30101393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3D123A00-38F0-4639-A564-FFCB6D7A3A4B}"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17181931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11D10992-D058-4653-9A51-6C5FFD84F307}"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26761156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8750"/>
            <a:ext cx="2057400" cy="597217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158750"/>
            <a:ext cx="6019800" cy="59721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23555C5B-CCA3-4AE5-BAAA-7DEA7C23F84B}"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30070009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Media" preserve="1">
  <p:cSld name="عنوان، ونص، وقصاصة وسائ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وسائط 3"/>
          <p:cNvSpPr>
            <a:spLocks noGrp="1"/>
          </p:cNvSpPr>
          <p:nvPr>
            <p:ph type="media" sz="half" idx="2"/>
          </p:nvPr>
        </p:nvSpPr>
        <p:spPr>
          <a:xfrm>
            <a:off x="4648200" y="1600200"/>
            <a:ext cx="4038600" cy="4530725"/>
          </a:xfrm>
        </p:spPr>
        <p:txBody>
          <a:bodyPr/>
          <a:lstStyle/>
          <a:p>
            <a:pPr lvl="0"/>
            <a:endParaRPr lang="ar-YE" noProof="0" smtClean="0"/>
          </a:p>
        </p:txBody>
      </p:sp>
      <p:sp>
        <p:nvSpPr>
          <p:cNvPr id="5"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BEEA7F71-AE62-4782-9D69-28F895D6D750}"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116308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ـ SmartArt 2"/>
          <p:cNvSpPr>
            <a:spLocks noGrp="1"/>
          </p:cNvSpPr>
          <p:nvPr>
            <p:ph type="dgm" idx="1"/>
          </p:nvPr>
        </p:nvSpPr>
        <p:spPr>
          <a:xfrm>
            <a:off x="457200" y="1600200"/>
            <a:ext cx="8229600" cy="4530725"/>
          </a:xfrm>
        </p:spPr>
        <p:txBody>
          <a:bodyPr/>
          <a:lstStyle/>
          <a:p>
            <a:pPr lvl="0"/>
            <a:endParaRPr lang="ar-YE" noProof="0" smtClean="0"/>
          </a:p>
        </p:txBody>
      </p:sp>
      <p:sp>
        <p:nvSpPr>
          <p:cNvPr id="4"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FDE53586-744F-4A02-A653-C0BBC4BC29EF}"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38986530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smtClean="0"/>
            </a:lvl1pPr>
          </a:lstStyle>
          <a:p>
            <a:pPr>
              <a:defRPr/>
            </a:pPr>
            <a:fld id="{A91BC7A1-E733-4219-A866-8FE51A157BC7}"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35855923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smtClean="0"/>
            </a:lvl1pPr>
          </a:lstStyle>
          <a:p>
            <a:pPr>
              <a:defRPr/>
            </a:pPr>
            <a:fld id="{85025469-B849-4166-AE12-9ED0CE4F25AE}"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8338690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smtClean="0"/>
            </a:lvl1pPr>
          </a:lstStyle>
          <a:p>
            <a:pPr>
              <a:defRPr/>
            </a:pPr>
            <a:fld id="{8A65CCED-5415-4073-9AD6-758F4334E943}"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1790827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smtClean="0"/>
            </a:lvl1pPr>
          </a:lstStyle>
          <a:p>
            <a:pPr>
              <a:defRPr/>
            </a:pPr>
            <a:fld id="{10F9BABD-EF25-4BA7-8860-305F4644EAEB}"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829401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smtClean="0"/>
            </a:lvl1pPr>
          </a:lstStyle>
          <a:p>
            <a:pPr>
              <a:defRPr/>
            </a:pPr>
            <a:fld id="{290C9A82-7FB2-461A-BD11-D61EEA6FD457}"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1552632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smtClean="0"/>
            </a:lvl1pPr>
          </a:lstStyle>
          <a:p>
            <a:pPr>
              <a:defRPr/>
            </a:pPr>
            <a:fld id="{400C3E68-1179-4EA2-9FBB-C73705DA6C12}"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24027838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smtClean="0"/>
            </a:lvl1pPr>
          </a:lstStyle>
          <a:p>
            <a:pPr>
              <a:defRPr/>
            </a:pPr>
            <a:fld id="{438B3D49-ABC6-4123-90EA-126BDD45F279}"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37273324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smtClean="0"/>
            </a:lvl1pPr>
          </a:lstStyle>
          <a:p>
            <a:pPr>
              <a:defRPr/>
            </a:pPr>
            <a:fld id="{0427FBE4-AD70-478E-BE3B-0C0BE65E90D9}"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3784758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smtClean="0"/>
            </a:lvl1pPr>
          </a:lstStyle>
          <a:p>
            <a:pPr>
              <a:defRPr/>
            </a:pPr>
            <a:fld id="{B9B75FE6-3620-4A85-A9F5-43805DBD166A}"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140496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13698" name="Group 2"/>
          <p:cNvGrpSpPr>
            <a:grpSpLocks/>
          </p:cNvGrpSpPr>
          <p:nvPr/>
        </p:nvGrpSpPr>
        <p:grpSpPr bwMode="auto">
          <a:xfrm>
            <a:off x="0" y="0"/>
            <a:ext cx="9140825" cy="6851650"/>
            <a:chOff x="0" y="0"/>
            <a:chExt cx="5758" cy="4316"/>
          </a:xfrm>
        </p:grpSpPr>
        <p:sp>
          <p:nvSpPr>
            <p:cNvPr id="4136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nvGrpSpPr>
            <p:cNvPr id="413711" name="Group 15"/>
            <p:cNvGrpSpPr>
              <a:grpSpLocks/>
            </p:cNvGrpSpPr>
            <p:nvPr/>
          </p:nvGrpSpPr>
          <p:grpSpPr bwMode="auto">
            <a:xfrm>
              <a:off x="192" y="2284"/>
              <a:ext cx="1254" cy="923"/>
              <a:chOff x="192" y="2284"/>
              <a:chExt cx="1254" cy="923"/>
            </a:xfrm>
          </p:grpSpPr>
          <p:sp>
            <p:nvSpPr>
              <p:cNvPr id="4137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grpSp>
      <p:sp>
        <p:nvSpPr>
          <p:cNvPr id="413737" name="Rectangle 41"/>
          <p:cNvSpPr>
            <a:spLocks noGrp="1" noChangeArrowheads="1"/>
          </p:cNvSpPr>
          <p:nvPr>
            <p:ph type="ctrTitle"/>
          </p:nvPr>
        </p:nvSpPr>
        <p:spPr>
          <a:xfrm>
            <a:off x="685800" y="1447800"/>
            <a:ext cx="7772400" cy="1470025"/>
          </a:xfrm>
        </p:spPr>
        <p:txBody>
          <a:bodyPr/>
          <a:lstStyle>
            <a:lvl1pPr>
              <a:defRPr/>
            </a:lvl1pPr>
          </a:lstStyle>
          <a:p>
            <a:pPr lvl="0"/>
            <a:r>
              <a:rPr lang="ar-SA" noProof="0" smtClean="0"/>
              <a:t>انقر لتحرير نمط العنوان الرئيسي</a:t>
            </a:r>
          </a:p>
        </p:txBody>
      </p:sp>
      <p:sp>
        <p:nvSpPr>
          <p:cNvPr id="41373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413739" name="Rectangle 43"/>
          <p:cNvSpPr>
            <a:spLocks noGrp="1" noChangeArrowheads="1"/>
          </p:cNvSpPr>
          <p:nvPr>
            <p:ph type="dt" sz="half" idx="2"/>
          </p:nvPr>
        </p:nvSpPr>
        <p:spPr>
          <a:xfrm>
            <a:off x="457200" y="6245225"/>
            <a:ext cx="2133600" cy="476250"/>
          </a:xfrm>
        </p:spPr>
        <p:txBody>
          <a:bodyPr/>
          <a:lstStyle>
            <a:lvl1pPr>
              <a:defRPr/>
            </a:lvl1pPr>
          </a:lstStyle>
          <a:p>
            <a:endParaRPr lang="en-US">
              <a:solidFill>
                <a:srgbClr val="FFFFFF"/>
              </a:solidFill>
            </a:endParaRPr>
          </a:p>
        </p:txBody>
      </p:sp>
      <p:sp>
        <p:nvSpPr>
          <p:cNvPr id="413740" name="Rectangle 44"/>
          <p:cNvSpPr>
            <a:spLocks noGrp="1" noChangeArrowheads="1"/>
          </p:cNvSpPr>
          <p:nvPr>
            <p:ph type="ftr" sz="quarter" idx="3"/>
          </p:nvPr>
        </p:nvSpPr>
        <p:spPr>
          <a:xfrm>
            <a:off x="3124200" y="6245225"/>
            <a:ext cx="2895600" cy="476250"/>
          </a:xfrm>
        </p:spPr>
        <p:txBody>
          <a:bodyPr/>
          <a:lstStyle>
            <a:lvl1pPr>
              <a:defRPr/>
            </a:lvl1pPr>
          </a:lstStyle>
          <a:p>
            <a:endParaRPr lang="en-US">
              <a:solidFill>
                <a:srgbClr val="FFFFFF"/>
              </a:solidFill>
            </a:endParaRPr>
          </a:p>
        </p:txBody>
      </p:sp>
      <p:sp>
        <p:nvSpPr>
          <p:cNvPr id="413741" name="Rectangle 45"/>
          <p:cNvSpPr>
            <a:spLocks noGrp="1" noChangeArrowheads="1"/>
          </p:cNvSpPr>
          <p:nvPr>
            <p:ph type="sldNum" sz="quarter" idx="4"/>
          </p:nvPr>
        </p:nvSpPr>
        <p:spPr>
          <a:xfrm>
            <a:off x="6553200" y="6245225"/>
            <a:ext cx="2133600" cy="476250"/>
          </a:xfrm>
        </p:spPr>
        <p:txBody>
          <a:bodyPr/>
          <a:lstStyle>
            <a:lvl1pPr>
              <a:defRPr/>
            </a:lvl1pPr>
          </a:lstStyle>
          <a:p>
            <a:fld id="{9DE1F9D2-49DC-4AEA-9DC0-FF002C45F85C}"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107267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smtClean="0"/>
            </a:lvl1pPr>
          </a:lstStyle>
          <a:p>
            <a:pPr>
              <a:defRPr/>
            </a:pPr>
            <a:fld id="{5008662D-0BFB-481E-BDF0-32B837A94311}"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4272858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smtClean="0"/>
            </a:lvl1p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smtClean="0"/>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smtClean="0"/>
            </a:lvl1pPr>
          </a:lstStyle>
          <a:p>
            <a:pPr>
              <a:defRPr/>
            </a:pPr>
            <a:fld id="{31DECF8A-932D-4617-A9F8-BC0D34614B2B}" type="slidenum">
              <a:rPr lang="ar-SA">
                <a:solidFill>
                  <a:srgbClr val="000000"/>
                </a:solidFill>
              </a:rPr>
              <a:pPr>
                <a:defRPr/>
              </a:pPr>
              <a:t>‹N°›</a:t>
            </a:fld>
            <a:endParaRPr lang="en-US">
              <a:solidFill>
                <a:srgbClr val="000000"/>
              </a:solidFill>
              <a:cs typeface="Arial"/>
            </a:endParaRPr>
          </a:p>
        </p:txBody>
      </p:sp>
    </p:spTree>
    <p:extLst>
      <p:ext uri="{BB962C8B-B14F-4D97-AF65-F5344CB8AC3E}">
        <p14:creationId xmlns:p14="http://schemas.microsoft.com/office/powerpoint/2010/main" xmlns="" val="956345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Tree>
    <p:extLst>
      <p:ext uri="{BB962C8B-B14F-4D97-AF65-F5344CB8AC3E}">
        <p14:creationId xmlns:p14="http://schemas.microsoft.com/office/powerpoint/2010/main" xmlns="" val="29070481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2103133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extLst>
      <p:ext uri="{BB962C8B-B14F-4D97-AF65-F5344CB8AC3E}">
        <p14:creationId xmlns:p14="http://schemas.microsoft.com/office/powerpoint/2010/main" xmlns="" val="15867371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1064700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20772760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Tree>
    <p:extLst>
      <p:ext uri="{BB962C8B-B14F-4D97-AF65-F5344CB8AC3E}">
        <p14:creationId xmlns:p14="http://schemas.microsoft.com/office/powerpoint/2010/main" xmlns="" val="29558610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18586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xmlns="" val="28832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594C2314-6F74-498F-B583-59F90462CCB7}"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810486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xmlns="" val="8934998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29021592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365917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Media" preserve="1">
  <p:cSld name="عنوان، ونص، وقصاصة وسائط">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YE"/>
          </a:p>
        </p:txBody>
      </p:sp>
      <p:sp>
        <p:nvSpPr>
          <p:cNvPr id="3" name="عنصر نائب للنص 2"/>
          <p:cNvSpPr>
            <a:spLocks noGrp="1"/>
          </p:cNvSpPr>
          <p:nvPr>
            <p:ph type="body"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وسائط 3"/>
          <p:cNvSpPr>
            <a:spLocks noGrp="1"/>
          </p:cNvSpPr>
          <p:nvPr>
            <p:ph type="media" sz="half" idx="2"/>
          </p:nvPr>
        </p:nvSpPr>
        <p:spPr>
          <a:xfrm>
            <a:off x="4648200" y="1981200"/>
            <a:ext cx="3810000" cy="4114800"/>
          </a:xfrm>
        </p:spPr>
        <p:txBody>
          <a:bodyPr/>
          <a:lstStyle/>
          <a:p>
            <a:pPr lvl="0"/>
            <a:endParaRPr lang="ar-YE" noProof="0" smtClean="0"/>
          </a:p>
        </p:txBody>
      </p:sp>
    </p:spTree>
    <p:extLst>
      <p:ext uri="{BB962C8B-B14F-4D97-AF65-F5344CB8AC3E}">
        <p14:creationId xmlns:p14="http://schemas.microsoft.com/office/powerpoint/2010/main" xmlns="" val="31177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13698" name="Group 2"/>
          <p:cNvGrpSpPr>
            <a:grpSpLocks/>
          </p:cNvGrpSpPr>
          <p:nvPr/>
        </p:nvGrpSpPr>
        <p:grpSpPr bwMode="auto">
          <a:xfrm>
            <a:off x="0" y="0"/>
            <a:ext cx="9140825" cy="6851650"/>
            <a:chOff x="0" y="0"/>
            <a:chExt cx="5758" cy="4316"/>
          </a:xfrm>
        </p:grpSpPr>
        <p:sp>
          <p:nvSpPr>
            <p:cNvPr id="4136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nvGrpSpPr>
            <p:cNvPr id="413711" name="Group 15"/>
            <p:cNvGrpSpPr>
              <a:grpSpLocks/>
            </p:cNvGrpSpPr>
            <p:nvPr/>
          </p:nvGrpSpPr>
          <p:grpSpPr bwMode="auto">
            <a:xfrm>
              <a:off x="192" y="2284"/>
              <a:ext cx="1254" cy="923"/>
              <a:chOff x="192" y="2284"/>
              <a:chExt cx="1254" cy="923"/>
            </a:xfrm>
          </p:grpSpPr>
          <p:sp>
            <p:nvSpPr>
              <p:cNvPr id="4137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37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grpSp>
      <p:sp>
        <p:nvSpPr>
          <p:cNvPr id="413737" name="Rectangle 41"/>
          <p:cNvSpPr>
            <a:spLocks noGrp="1" noChangeArrowheads="1"/>
          </p:cNvSpPr>
          <p:nvPr>
            <p:ph type="ctrTitle"/>
          </p:nvPr>
        </p:nvSpPr>
        <p:spPr>
          <a:xfrm>
            <a:off x="685800" y="1447800"/>
            <a:ext cx="7772400" cy="1470025"/>
          </a:xfrm>
        </p:spPr>
        <p:txBody>
          <a:bodyPr/>
          <a:lstStyle>
            <a:lvl1pPr>
              <a:defRPr/>
            </a:lvl1pPr>
          </a:lstStyle>
          <a:p>
            <a:pPr lvl="0"/>
            <a:r>
              <a:rPr lang="ar-SA" noProof="0" smtClean="0"/>
              <a:t>انقر لتحرير نمط العنوان الرئيسي</a:t>
            </a:r>
          </a:p>
        </p:txBody>
      </p:sp>
      <p:sp>
        <p:nvSpPr>
          <p:cNvPr id="41373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413739" name="Rectangle 43"/>
          <p:cNvSpPr>
            <a:spLocks noGrp="1" noChangeArrowheads="1"/>
          </p:cNvSpPr>
          <p:nvPr>
            <p:ph type="dt" sz="half" idx="2"/>
          </p:nvPr>
        </p:nvSpPr>
        <p:spPr>
          <a:xfrm>
            <a:off x="457200" y="6245225"/>
            <a:ext cx="2133600" cy="476250"/>
          </a:xfrm>
        </p:spPr>
        <p:txBody>
          <a:bodyPr/>
          <a:lstStyle>
            <a:lvl1pPr>
              <a:defRPr/>
            </a:lvl1pPr>
          </a:lstStyle>
          <a:p>
            <a:endParaRPr lang="en-US">
              <a:solidFill>
                <a:srgbClr val="FFFFFF"/>
              </a:solidFill>
            </a:endParaRPr>
          </a:p>
        </p:txBody>
      </p:sp>
      <p:sp>
        <p:nvSpPr>
          <p:cNvPr id="413740" name="Rectangle 44"/>
          <p:cNvSpPr>
            <a:spLocks noGrp="1" noChangeArrowheads="1"/>
          </p:cNvSpPr>
          <p:nvPr>
            <p:ph type="ftr" sz="quarter" idx="3"/>
          </p:nvPr>
        </p:nvSpPr>
        <p:spPr>
          <a:xfrm>
            <a:off x="3124200" y="6245225"/>
            <a:ext cx="2895600" cy="476250"/>
          </a:xfrm>
        </p:spPr>
        <p:txBody>
          <a:bodyPr/>
          <a:lstStyle>
            <a:lvl1pPr>
              <a:defRPr/>
            </a:lvl1pPr>
          </a:lstStyle>
          <a:p>
            <a:endParaRPr lang="en-US">
              <a:solidFill>
                <a:srgbClr val="FFFFFF"/>
              </a:solidFill>
            </a:endParaRPr>
          </a:p>
        </p:txBody>
      </p:sp>
      <p:sp>
        <p:nvSpPr>
          <p:cNvPr id="413741" name="Rectangle 45"/>
          <p:cNvSpPr>
            <a:spLocks noGrp="1" noChangeArrowheads="1"/>
          </p:cNvSpPr>
          <p:nvPr>
            <p:ph type="sldNum" sz="quarter" idx="4"/>
          </p:nvPr>
        </p:nvSpPr>
        <p:spPr>
          <a:xfrm>
            <a:off x="6553200" y="6245225"/>
            <a:ext cx="2133600" cy="476250"/>
          </a:xfrm>
        </p:spPr>
        <p:txBody>
          <a:bodyPr/>
          <a:lstStyle>
            <a:lvl1pPr>
              <a:defRPr/>
            </a:lvl1pPr>
          </a:lstStyle>
          <a:p>
            <a:fld id="{9DE1F9D2-49DC-4AEA-9DC0-FF002C45F85C}"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2517570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594C2314-6F74-498F-B583-59F90462CCB7}"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6010563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F6C6FA22-9A00-425C-A67F-6BE3F1A55F93}"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3063273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384482CC-CD8E-4304-8817-A8F8D53F4D61}"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1905847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48BE8CC4-AB43-423F-B1C2-44271B21AA38}"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7443886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CB9F89D3-700A-4128-819F-326EDE5574A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06484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F6C6FA22-9A00-425C-A67F-6BE3F1A55F93}"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7200853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E785633A-45A3-4235-A500-44995B9581BE}"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7469220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0905A366-B16D-44D8-BB75-6EFB4FD0F35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8185160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C9D74722-26E9-4534-9142-BBF029DF1B53}"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4905111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D0EB4111-073B-4F11-B08D-F1AE97BFDC6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0388616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8750"/>
            <a:ext cx="2057400" cy="597217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158750"/>
            <a:ext cx="6019800" cy="59721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E558EFD5-7BC4-453B-8280-A9A461E35B0D}"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0995929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Media" preserve="1">
  <p:cSld name="عنوان، ونص، وقصاصة وسائ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وسائط 3"/>
          <p:cNvSpPr>
            <a:spLocks noGrp="1"/>
          </p:cNvSpPr>
          <p:nvPr>
            <p:ph type="media" sz="half" idx="2"/>
          </p:nvPr>
        </p:nvSpPr>
        <p:spPr>
          <a:xfrm>
            <a:off x="4648200" y="1600200"/>
            <a:ext cx="4038600" cy="4530725"/>
          </a:xfrm>
        </p:spPr>
        <p:txBody>
          <a:bodyPr/>
          <a:lstStyle/>
          <a:p>
            <a:endParaRPr lang="ar-YE"/>
          </a:p>
        </p:txBody>
      </p:sp>
      <p:sp>
        <p:nvSpPr>
          <p:cNvPr id="5" name="عنصر نائب للتاريخ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3638"/>
            <a:ext cx="2133600" cy="457200"/>
          </a:xfrm>
        </p:spPr>
        <p:txBody>
          <a:bodyPr/>
          <a:lstStyle>
            <a:lvl1pPr>
              <a:defRPr/>
            </a:lvl1pPr>
          </a:lstStyle>
          <a:p>
            <a:fld id="{CBBCC11D-3196-4009-8D96-2FD818B83524}"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4014116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ـ SmartArt 2"/>
          <p:cNvSpPr>
            <a:spLocks noGrp="1"/>
          </p:cNvSpPr>
          <p:nvPr>
            <p:ph type="dgm" idx="1"/>
          </p:nvPr>
        </p:nvSpPr>
        <p:spPr>
          <a:xfrm>
            <a:off x="457200" y="1600200"/>
            <a:ext cx="8229600" cy="4530725"/>
          </a:xfrm>
        </p:spPr>
        <p:txBody>
          <a:bodyPr/>
          <a:lstStyle/>
          <a:p>
            <a:endParaRPr lang="ar-YE"/>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48A0734B-212A-41FB-912D-47DBD6FB442B}"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5456133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30725"/>
          </a:xfrm>
        </p:spPr>
        <p:txBody>
          <a:bodyPr/>
          <a:lstStyle/>
          <a:p>
            <a:endParaRPr lang="ar-YE"/>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173BAF47-C4A4-4BE9-81A5-C5014145B50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8976240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2D2C941-AEE0-4F7D-BC6C-AE2B7CF185FB}"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196347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AAB6AC9-AB0F-4213-8F90-E1966A6D8ED2}"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77990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384482CC-CD8E-4304-8817-A8F8D53F4D61}"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7186885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4AE82732-633A-44E9-AA10-56BB9B3A70A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3226830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3D2C9AB0-A5C5-403E-8C35-A12C8468019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8684609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CB452BF4-2998-4231-B7B6-69E16B536247}"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0905321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208023F0-F7CA-4B30-A1E6-8FE4250E0A75}"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96222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2C2EA6CF-98D8-4910-8420-8C371C939CC9}"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41360068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C987F39-019E-4A06-9977-E0AD17BF4510}"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9797055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D859902F-7C6C-41FE-B0E7-C349334BCA8D}"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3243607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CFC2A6E8-259E-422D-A86A-AAAEA67956EE}"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1111536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0C0B80CB-EA94-4D40-848F-0C572AE230E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6441382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2D24EB24-4ADA-44E3-A335-CE8E5B3A573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80056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48BE8CC4-AB43-423F-B1C2-44271B21AA38}"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8903296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25963"/>
          </a:xfrm>
        </p:spPr>
        <p:txBody>
          <a:bodyPr/>
          <a:lstStyle/>
          <a:p>
            <a:endParaRPr lang="ar-YE"/>
          </a:p>
        </p:txBody>
      </p:sp>
      <p:sp>
        <p:nvSpPr>
          <p:cNvPr id="4" name="عنصر نائب للتاريخ 3"/>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a:xfrm>
            <a:off x="457200" y="6245225"/>
            <a:ext cx="2133600" cy="476250"/>
          </a:xfrm>
        </p:spPr>
        <p:txBody>
          <a:bodyPr/>
          <a:lstStyle>
            <a:lvl1pPr>
              <a:defRPr/>
            </a:lvl1pPr>
          </a:lstStyle>
          <a:p>
            <a:fld id="{3AABC3C3-AAE4-4736-BD7B-0204D9AD35CC}"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131953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2D2C941-AEE0-4F7D-BC6C-AE2B7CF185FB}"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0775424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AAB6AC9-AB0F-4213-8F90-E1966A6D8ED2}"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7784651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4AE82732-633A-44E9-AA10-56BB9B3A70A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31563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3D2C9AB0-A5C5-403E-8C35-A12C8468019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0215627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CB452BF4-2998-4231-B7B6-69E16B536247}"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38544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208023F0-F7CA-4B30-A1E6-8FE4250E0A75}"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1829498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2C2EA6CF-98D8-4910-8420-8C371C939CC9}"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324560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C987F39-019E-4A06-9977-E0AD17BF4510}"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103898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D859902F-7C6C-41FE-B0E7-C349334BCA8D}"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05546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CB9F89D3-700A-4128-819F-326EDE5574A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1712013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CFC2A6E8-259E-422D-A86A-AAAEA67956EE}"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3368401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0C0B80CB-EA94-4D40-848F-0C572AE230E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338239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2D24EB24-4ADA-44E3-A335-CE8E5B3A573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1650424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25963"/>
          </a:xfrm>
        </p:spPr>
        <p:txBody>
          <a:bodyPr/>
          <a:lstStyle/>
          <a:p>
            <a:endParaRPr lang="ar-YE"/>
          </a:p>
        </p:txBody>
      </p:sp>
      <p:sp>
        <p:nvSpPr>
          <p:cNvPr id="4" name="عنصر نائب للتاريخ 3"/>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a:xfrm>
            <a:off x="457200" y="6245225"/>
            <a:ext cx="2133600" cy="476250"/>
          </a:xfrm>
        </p:spPr>
        <p:txBody>
          <a:bodyPr/>
          <a:lstStyle>
            <a:lvl1pPr>
              <a:defRPr/>
            </a:lvl1pPr>
          </a:lstStyle>
          <a:p>
            <a:fld id="{3AABC3C3-AAE4-4736-BD7B-0204D9AD35CC}"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7811062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914400" y="1524000"/>
            <a:ext cx="7623175" cy="1752600"/>
          </a:xfrm>
        </p:spPr>
        <p:txBody>
          <a:bodyPr/>
          <a:lstStyle>
            <a:lvl1pPr>
              <a:defRPr sz="5000"/>
            </a:lvl1pPr>
          </a:lstStyle>
          <a:p>
            <a:pPr lvl="0"/>
            <a:r>
              <a:rPr lang="ar-SA" altLang="en-US" noProof="0" smtClean="0"/>
              <a:t>انقر لتحرير نمط العنوان الرئيسي</a:t>
            </a:r>
          </a:p>
        </p:txBody>
      </p:sp>
      <p:sp>
        <p:nvSpPr>
          <p:cNvPr id="1249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ar-SA" altLang="en-US" noProof="0" smtClean="0"/>
              <a:t>انقر لتحرير نمط العنوان الثانوي الرئيسي</a:t>
            </a:r>
          </a:p>
        </p:txBody>
      </p:sp>
      <p:sp>
        <p:nvSpPr>
          <p:cNvPr id="124932"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2493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124934" name="Rectangle 6"/>
          <p:cNvSpPr>
            <a:spLocks noGrp="1" noChangeArrowheads="1"/>
          </p:cNvSpPr>
          <p:nvPr>
            <p:ph type="sldNum" sz="quarter" idx="4"/>
          </p:nvPr>
        </p:nvSpPr>
        <p:spPr/>
        <p:txBody>
          <a:bodyPr/>
          <a:lstStyle>
            <a:lvl1pPr>
              <a:defRPr/>
            </a:lvl1pPr>
          </a:lstStyle>
          <a:p>
            <a:fld id="{1E457B9D-3640-45B8-BB48-4351FFF77913}" type="slidenum">
              <a:rPr lang="ar-SA" altLang="en-US">
                <a:solidFill>
                  <a:srgbClr val="000000"/>
                </a:solidFill>
              </a:rPr>
              <a:pPr/>
              <a:t>‹N°›</a:t>
            </a:fld>
            <a:endParaRPr lang="en-US" altLang="en-US">
              <a:solidFill>
                <a:srgbClr val="000000"/>
              </a:solidFill>
            </a:endParaRPr>
          </a:p>
        </p:txBody>
      </p:sp>
      <p:sp>
        <p:nvSpPr>
          <p:cNvPr id="124935"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ar-YE" smtClean="0">
              <a:solidFill>
                <a:srgbClr val="000000"/>
              </a:solidFill>
            </a:endParaRPr>
          </a:p>
        </p:txBody>
      </p:sp>
      <p:sp>
        <p:nvSpPr>
          <p:cNvPr id="12493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ar-YE" smtClean="0">
              <a:solidFill>
                <a:srgbClr val="000000"/>
              </a:solidFill>
            </a:endParaRPr>
          </a:p>
        </p:txBody>
      </p:sp>
    </p:spTree>
    <p:extLst>
      <p:ext uri="{BB962C8B-B14F-4D97-AF65-F5344CB8AC3E}">
        <p14:creationId xmlns:p14="http://schemas.microsoft.com/office/powerpoint/2010/main" xmlns="" val="18025573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FE82915-D60B-4953-9A74-AC008BE191AA}"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41447486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1E86F478-9672-4C15-8C56-AB85C6BCC299}"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24546680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90A86380-9754-4D65-BC28-C963D8E4A8E2}"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20713748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4011438-9CC9-4362-B982-9D44A450FE6A}"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40050873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DEE7950-09EC-46DC-B62E-DE07EDFAC4F3}"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393949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E785633A-45A3-4235-A500-44995B9581BE}"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550778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F31A588A-5633-48D1-9F64-63514348721A}"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37526077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049EFC36-F94A-4BE5-B551-B61C3837BBEB}"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40142011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267EAF69-19B0-463D-A92A-216F2F3B0168}"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22118360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23D4782-01B3-4DDE-ABB0-CEF76D4338BE}"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36912241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6769B78-957C-4DFC-BC7E-B66A4A0FF074}"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2258675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648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عنصر نائب لرقم الشريحة 6"/>
          <p:cNvSpPr>
            <a:spLocks noGrp="1"/>
          </p:cNvSpPr>
          <p:nvPr>
            <p:ph type="sldNum" sz="quarter" idx="12"/>
          </p:nvPr>
        </p:nvSpPr>
        <p:spPr>
          <a:xfrm>
            <a:off x="6553200" y="6243638"/>
            <a:ext cx="2133600" cy="457200"/>
          </a:xfrm>
        </p:spPr>
        <p:txBody>
          <a:bodyPr/>
          <a:lstStyle>
            <a:lvl1pPr>
              <a:defRPr/>
            </a:lvl1pPr>
          </a:lstStyle>
          <a:p>
            <a:fld id="{EAAE0095-4A18-4DE3-BB63-2A7E294557D1}"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38315823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30725"/>
          </a:xfrm>
        </p:spPr>
        <p:txBody>
          <a:bodyPr/>
          <a:lstStyle/>
          <a:p>
            <a:endParaRPr lang="ar-YE"/>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30B00221-08D3-4B8A-9225-37B7615D3165}" type="slidenum">
              <a:rPr lang="ar-SA" altLang="en-US">
                <a:solidFill>
                  <a:srgbClr val="000000"/>
                </a:solidFill>
              </a:rPr>
              <a:pPr/>
              <a:t>‹N°›</a:t>
            </a:fld>
            <a:endParaRPr lang="en-US" altLang="en-US">
              <a:solidFill>
                <a:srgbClr val="000000"/>
              </a:solidFill>
            </a:endParaRPr>
          </a:p>
        </p:txBody>
      </p:sp>
    </p:spTree>
    <p:extLst>
      <p:ext uri="{BB962C8B-B14F-4D97-AF65-F5344CB8AC3E}">
        <p14:creationId xmlns:p14="http://schemas.microsoft.com/office/powerpoint/2010/main" xmlns="" val="1825507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noProof="0" smtClean="0"/>
              <a:t>Click to edit Master subtitle style</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E163B219-DAFB-4DDF-93BC-FAB88118F013}" type="slidenum">
              <a:rPr lang="ar-SA"/>
              <a:pPr/>
              <a:t>‹N°›</a:t>
            </a:fld>
            <a:endParaRPr lang="en-US"/>
          </a:p>
        </p:txBody>
      </p:sp>
    </p:spTree>
    <p:extLst>
      <p:ext uri="{BB962C8B-B14F-4D97-AF65-F5344CB8AC3E}">
        <p14:creationId xmlns:p14="http://schemas.microsoft.com/office/powerpoint/2010/main" xmlns="" val="4121741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DAE2EB50-27E0-41E8-95D7-CA30E48E7BB5}"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40883694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CA9EF25B-CA6D-4C18-A8B6-78C9E8530034}"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598766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0905A366-B16D-44D8-BB75-6EFB4FD0F35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659970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027AA348-B4F7-461D-B21A-700D144D6851}"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9292139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A9BC470D-18D3-4B10-9743-4DBBD58EAD66}"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40236017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C6684C59-7066-47F1-BF59-3A80EBC6379C}"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0418938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70FC60D6-9DD6-4B8D-93AD-5EF28CC16DAE}"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2030350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97051452-1D63-4CC3-A17F-F1F698FD9306}"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2965106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FEBC8535-F2D8-4975-81C5-7E5BC90BEE1A}"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830609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5F88B7B4-1F0B-4794-A6CB-411CA5A04548}"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0462771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92938" y="609600"/>
            <a:ext cx="1949450" cy="545147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1143000" y="609600"/>
            <a:ext cx="5697538" cy="54514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DCCB86CE-62BF-476A-ADA9-89EFF60F0C9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4477199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3200" smtClean="0">
                <a:solidFill>
                  <a:srgbClr val="000000"/>
                </a:solidFill>
                <a:latin typeface="Symbol" pitchFamily="18" charset="2"/>
              </a:endParaRPr>
            </a:p>
          </p:txBody>
        </p:sp>
      </p:grpSp>
      <p:sp>
        <p:nvSpPr>
          <p:cNvPr id="65548" name="Rectangle 12"/>
          <p:cNvSpPr>
            <a:spLocks noGrp="1" noChangeArrowheads="1"/>
          </p:cNvSpPr>
          <p:nvPr>
            <p:ph type="ctrTitle"/>
          </p:nvPr>
        </p:nvSpPr>
        <p:spPr bwMode="auto">
          <a:xfrm>
            <a:off x="990600" y="1828800"/>
            <a:ext cx="7772400" cy="11430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cs typeface="Arial" pitchFamily="34" charset="0"/>
              </a:defRPr>
            </a:lvl1pPr>
          </a:lstStyle>
          <a:p>
            <a:pPr lvl="0"/>
            <a:r>
              <a:rPr lang="ar-SA" noProof="0" smtClean="0"/>
              <a:t>انقر لتحرير نمط العنوان الرئيسي</a:t>
            </a:r>
          </a:p>
        </p:txBody>
      </p:sp>
      <p:sp>
        <p:nvSpPr>
          <p:cNvPr id="65549" name="Rectangle 1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cs typeface="Arial" pitchFamily="34" charset="0"/>
              </a:defRPr>
            </a:lvl1pPr>
          </a:lstStyle>
          <a:p>
            <a:pPr lvl="0"/>
            <a:r>
              <a:rPr lang="ar-SA" noProof="0" smtClean="0"/>
              <a:t>انقر لتحرير نمط العنوان الثانوي الرئيسي</a:t>
            </a:r>
          </a:p>
        </p:txBody>
      </p:sp>
      <p:sp>
        <p:nvSpPr>
          <p:cNvPr id="65550" name="Rectangle 14"/>
          <p:cNvSpPr>
            <a:spLocks noGrp="1" noChangeArrowheads="1"/>
          </p:cNvSpPr>
          <p:nvPr>
            <p:ph type="dt" sz="half" idx="2"/>
          </p:nvPr>
        </p:nvSpPr>
        <p:spPr bwMode="auto">
          <a:xfrm>
            <a:off x="9906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solidFill>
                  <a:schemeClr val="bg2"/>
                </a:solidFill>
                <a:latin typeface="+mn-lt"/>
              </a:defRPr>
            </a:lvl1pPr>
          </a:lstStyle>
          <a:p>
            <a:pPr fontAlgn="base">
              <a:spcBef>
                <a:spcPct val="0"/>
              </a:spcBef>
              <a:spcAft>
                <a:spcPct val="0"/>
              </a:spcAft>
            </a:pPr>
            <a:endParaRPr lang="en-US" smtClean="0">
              <a:solidFill>
                <a:srgbClr val="1C1C1C"/>
              </a:solidFill>
            </a:endParaRPr>
          </a:p>
        </p:txBody>
      </p:sp>
      <p:sp>
        <p:nvSpPr>
          <p:cNvPr id="65551" name="Rectangle 15"/>
          <p:cNvSpPr>
            <a:spLocks noGrp="1" noChangeArrowheads="1"/>
          </p:cNvSpPr>
          <p:nvPr>
            <p:ph type="ftr" sz="quarter" idx="3"/>
          </p:nvPr>
        </p:nvSpPr>
        <p:spPr bwMode="auto">
          <a:xfrm>
            <a:off x="3429000" y="6248400"/>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solidFill>
                  <a:schemeClr val="bg2"/>
                </a:solidFill>
                <a:latin typeface="+mn-lt"/>
              </a:defRPr>
            </a:lvl1pPr>
          </a:lstStyle>
          <a:p>
            <a:pPr fontAlgn="base">
              <a:spcBef>
                <a:spcPct val="0"/>
              </a:spcBef>
              <a:spcAft>
                <a:spcPct val="0"/>
              </a:spcAft>
            </a:pPr>
            <a:endParaRPr lang="en-US" smtClean="0">
              <a:solidFill>
                <a:srgbClr val="1C1C1C"/>
              </a:solidFill>
            </a:endParaRPr>
          </a:p>
        </p:txBody>
      </p:sp>
      <p:sp>
        <p:nvSpPr>
          <p:cNvPr id="65552" name="Rectangle 16"/>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solidFill>
                  <a:schemeClr val="bg2"/>
                </a:solidFill>
                <a:latin typeface="+mn-lt"/>
                <a:cs typeface="Arial" pitchFamily="34" charset="0"/>
              </a:defRPr>
            </a:lvl1pPr>
          </a:lstStyle>
          <a:p>
            <a:pPr fontAlgn="base">
              <a:spcBef>
                <a:spcPct val="0"/>
              </a:spcBef>
              <a:spcAft>
                <a:spcPct val="0"/>
              </a:spcAft>
            </a:pPr>
            <a:fld id="{C5267754-19EF-4DF6-B01F-EBDE4A10FEDB}" type="slidenum">
              <a:rPr lang="ar-SA" smtClean="0">
                <a:solidFill>
                  <a:srgbClr val="1C1C1C"/>
                </a:solidFill>
              </a:rPr>
              <a:pPr fontAlgn="base">
                <a:spcBef>
                  <a:spcPct val="0"/>
                </a:spcBef>
                <a:spcAft>
                  <a:spcPct val="0"/>
                </a:spcAft>
              </a:pPr>
              <a:t>‹N°›</a:t>
            </a:fld>
            <a:endParaRPr lang="en-US" smtClean="0">
              <a:solidFill>
                <a:srgbClr val="1C1C1C"/>
              </a:solidFill>
            </a:endParaRPr>
          </a:p>
        </p:txBody>
      </p:sp>
    </p:spTree>
    <p:extLst>
      <p:ext uri="{BB962C8B-B14F-4D97-AF65-F5344CB8AC3E}">
        <p14:creationId xmlns:p14="http://schemas.microsoft.com/office/powerpoint/2010/main" xmlns="" val="27157338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128789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C9D74722-26E9-4534-9142-BBF029DF1B53}"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2493978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extLst>
      <p:ext uri="{BB962C8B-B14F-4D97-AF65-F5344CB8AC3E}">
        <p14:creationId xmlns:p14="http://schemas.microsoft.com/office/powerpoint/2010/main" xmlns="" val="27245527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28651956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11682327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YE"/>
          </a:p>
        </p:txBody>
      </p:sp>
    </p:spTree>
    <p:extLst>
      <p:ext uri="{BB962C8B-B14F-4D97-AF65-F5344CB8AC3E}">
        <p14:creationId xmlns:p14="http://schemas.microsoft.com/office/powerpoint/2010/main" xmlns="" val="33774325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66211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xmlns="" val="9556427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xmlns="" val="28833235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39779353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Tree>
    <p:extLst>
      <p:ext uri="{BB962C8B-B14F-4D97-AF65-F5344CB8AC3E}">
        <p14:creationId xmlns:p14="http://schemas.microsoft.com/office/powerpoint/2010/main" xmlns="" val="1567062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D0EB4111-073B-4F11-B08D-F1AE97BFDC6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9486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8750"/>
            <a:ext cx="2057400" cy="597217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158750"/>
            <a:ext cx="6019800" cy="59721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E558EFD5-7BC4-453B-8280-A9A461E35B0D}"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93071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عنوان، ونص، وقصاصة وسائ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وسائط 3"/>
          <p:cNvSpPr>
            <a:spLocks noGrp="1"/>
          </p:cNvSpPr>
          <p:nvPr>
            <p:ph type="media" sz="half" idx="2"/>
          </p:nvPr>
        </p:nvSpPr>
        <p:spPr>
          <a:xfrm>
            <a:off x="4648200" y="1600200"/>
            <a:ext cx="4038600" cy="4530725"/>
          </a:xfrm>
        </p:spPr>
        <p:txBody>
          <a:bodyPr/>
          <a:lstStyle/>
          <a:p>
            <a:endParaRPr lang="ar-YE"/>
          </a:p>
        </p:txBody>
      </p:sp>
      <p:sp>
        <p:nvSpPr>
          <p:cNvPr id="5" name="عنصر نائب للتاريخ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3638"/>
            <a:ext cx="2133600" cy="457200"/>
          </a:xfrm>
        </p:spPr>
        <p:txBody>
          <a:bodyPr/>
          <a:lstStyle>
            <a:lvl1pPr>
              <a:defRPr/>
            </a:lvl1pPr>
          </a:lstStyle>
          <a:p>
            <a:fld id="{CBBCC11D-3196-4009-8D96-2FD818B83524}"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32138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ـ SmartArt 2"/>
          <p:cNvSpPr>
            <a:spLocks noGrp="1"/>
          </p:cNvSpPr>
          <p:nvPr>
            <p:ph type="dgm" idx="1"/>
          </p:nvPr>
        </p:nvSpPr>
        <p:spPr>
          <a:xfrm>
            <a:off x="457200" y="1600200"/>
            <a:ext cx="8229600" cy="4530725"/>
          </a:xfrm>
        </p:spPr>
        <p:txBody>
          <a:bodyPr/>
          <a:lstStyle/>
          <a:p>
            <a:endParaRPr lang="ar-YE"/>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48A0734B-212A-41FB-912D-47DBD6FB442B}"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14532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1258888"/>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30725"/>
          </a:xfrm>
        </p:spPr>
        <p:txBody>
          <a:bodyPr/>
          <a:lstStyle/>
          <a:p>
            <a:endParaRPr lang="ar-YE"/>
          </a:p>
        </p:txBody>
      </p:sp>
      <p:sp>
        <p:nvSpPr>
          <p:cNvPr id="4" name="عنصر نائب للتاريخ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a:xfrm>
            <a:off x="6553200" y="6243638"/>
            <a:ext cx="2133600" cy="457200"/>
          </a:xfrm>
        </p:spPr>
        <p:txBody>
          <a:bodyPr/>
          <a:lstStyle>
            <a:lvl1pPr>
              <a:defRPr/>
            </a:lvl1pPr>
          </a:lstStyle>
          <a:p>
            <a:fld id="{173BAF47-C4A4-4BE9-81A5-C5014145B502}" type="slidenum">
              <a:rPr lang="ar-SA">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58995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2D2C941-AEE0-4F7D-BC6C-AE2B7CF185FB}"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83160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AAB6AC9-AB0F-4213-8F90-E1966A6D8ED2}"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392841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4AE82732-633A-44E9-AA10-56BB9B3A70A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241769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3D2C9AB0-A5C5-403E-8C35-A12C84680196}"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927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CB452BF4-2998-4231-B7B6-69E16B536247}"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664521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208023F0-F7CA-4B30-A1E6-8FE4250E0A75}"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810092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2C2EA6CF-98D8-4910-8420-8C371C939CC9}"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80738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C987F39-019E-4A06-9977-E0AD17BF4510}"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73676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D859902F-7C6C-41FE-B0E7-C349334BCA8D}"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777701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CFC2A6E8-259E-422D-A86A-AAAEA67956EE}"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079568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0C0B80CB-EA94-4D40-848F-0C572AE230E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5226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2D24EB24-4ADA-44E3-A335-CE8E5B3A5734}"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534077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25963"/>
          </a:xfrm>
        </p:spPr>
        <p:txBody>
          <a:bodyPr/>
          <a:lstStyle/>
          <a:p>
            <a:endParaRPr lang="ar-YE"/>
          </a:p>
        </p:txBody>
      </p:sp>
      <p:sp>
        <p:nvSpPr>
          <p:cNvPr id="4" name="عنصر نائب للتاريخ 3"/>
          <p:cNvSpPr>
            <a:spLocks noGrp="1"/>
          </p:cNvSpPr>
          <p:nvPr>
            <p:ph type="dt" sz="half" idx="10"/>
          </p:nvPr>
        </p:nvSpPr>
        <p:spPr>
          <a:xfrm>
            <a:off x="6553200" y="6245225"/>
            <a:ext cx="2133600" cy="476250"/>
          </a:xfrm>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a:xfrm>
            <a:off x="457200" y="6245225"/>
            <a:ext cx="2133600" cy="476250"/>
          </a:xfrm>
        </p:spPr>
        <p:txBody>
          <a:bodyPr/>
          <a:lstStyle>
            <a:lvl1pPr>
              <a:defRPr/>
            </a:lvl1pPr>
          </a:lstStyle>
          <a:p>
            <a:fld id="{3AABC3C3-AAE4-4736-BD7B-0204D9AD35CC}" type="slidenum">
              <a:rPr lang="ar-SA">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668108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FD154C9-719B-42DC-8B8B-B0EF36EF3C2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66608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71017B8-8194-4C62-A01E-29140C1256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4069643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44ABBEE-F9EB-41E7-A0F9-A5A15EF3073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067371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9CFC3BE9-4879-4B87-A73A-270164ADA3E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314493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1A01F9E-7128-496A-9FBB-726E010D2BC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739905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2C4BA285-7BC7-4C2E-A908-66173866F5F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104942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AF92104A-36D0-4181-A4CB-C903DD6AA98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47805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ADA8577E-498A-490F-B331-61380D2B3FB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136144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11FE633D-79E6-43B7-A376-5F4353FCCD3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246179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332FF8A-0665-4FDD-9DA5-4F3E0512B02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1674412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AC252A9E-11D7-4126-8F70-F5EC199F031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55591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ar-YE">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ar-YE">
              <a:solidFill>
                <a:srgbClr val="000000"/>
              </a:solidFill>
            </a:endParaRPr>
          </a:p>
        </p:txBody>
      </p:sp>
      <p:sp>
        <p:nvSpPr>
          <p:cNvPr id="124930" name="Rectangle 2"/>
          <p:cNvSpPr>
            <a:spLocks noGrp="1" noChangeArrowheads="1"/>
          </p:cNvSpPr>
          <p:nvPr>
            <p:ph type="ctrTitle"/>
          </p:nvPr>
        </p:nvSpPr>
        <p:spPr>
          <a:xfrm>
            <a:off x="914400" y="1524000"/>
            <a:ext cx="7623175" cy="1752600"/>
          </a:xfrm>
        </p:spPr>
        <p:txBody>
          <a:bodyPr/>
          <a:lstStyle>
            <a:lvl1pPr>
              <a:defRPr sz="5000"/>
            </a:lvl1pPr>
          </a:lstStyle>
          <a:p>
            <a:r>
              <a:rPr lang="ar-SA" altLang="en-US"/>
              <a:t>انقر لتحرير نمط العنوان الرئيسي</a:t>
            </a:r>
          </a:p>
        </p:txBody>
      </p:sp>
      <p:sp>
        <p:nvSpPr>
          <p:cNvPr id="1249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ar-SA" altLang="en-US"/>
              <a:t>انقر لتحرير نمط العنوان الثانوي الرئيسي</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6A9B2556-D677-4936-861C-3CB176630F3C}"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165269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6D9FC4-4BB3-424E-8191-808AF3E76FA1}"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260934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321FA3-F0A8-449B-899C-C7183DFBBC91}"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694943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0039C-2D36-41CB-8AD2-22E0F4104D0A}"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3009604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7DD170-5FF8-4413-88A2-D0869FC63AB4}"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688998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114539-950E-4417-8104-21DAD52C16D8}"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021334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8D68AC-3999-4FF3-95EA-8A50B1B383F3}"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3053169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BD8DE3-61AD-425B-9C86-A96964703329}"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152540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5B036-70D6-4DE9-ADCB-2382EE0F13E2}"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935501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30F961-B5B5-4A32-8722-67371223E2E6}"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00763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FD51D-786C-4BE8-A0EF-14250A5C80BE}"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047564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30725"/>
          </a:xfrm>
        </p:spPr>
        <p:txBody>
          <a:bodyPr/>
          <a:lstStyle/>
          <a:p>
            <a:pPr lvl="0"/>
            <a:endParaRPr lang="ar-Y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5B4D9B-90D2-4CC5-87CD-4260924ECF24}"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322508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ar-YE">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ar-YE">
              <a:solidFill>
                <a:srgbClr val="000000"/>
              </a:solidFill>
            </a:endParaRPr>
          </a:p>
        </p:txBody>
      </p:sp>
      <p:sp>
        <p:nvSpPr>
          <p:cNvPr id="124930" name="Rectangle 2"/>
          <p:cNvSpPr>
            <a:spLocks noGrp="1" noChangeArrowheads="1"/>
          </p:cNvSpPr>
          <p:nvPr>
            <p:ph type="ctrTitle"/>
          </p:nvPr>
        </p:nvSpPr>
        <p:spPr>
          <a:xfrm>
            <a:off x="914400" y="1524000"/>
            <a:ext cx="7623175" cy="1752600"/>
          </a:xfrm>
        </p:spPr>
        <p:txBody>
          <a:bodyPr/>
          <a:lstStyle>
            <a:lvl1pPr>
              <a:defRPr sz="5000"/>
            </a:lvl1pPr>
          </a:lstStyle>
          <a:p>
            <a:r>
              <a:rPr lang="ar-SA" altLang="en-US"/>
              <a:t>انقر لتحرير نمط العنوان الرئيسي</a:t>
            </a:r>
          </a:p>
        </p:txBody>
      </p:sp>
      <p:sp>
        <p:nvSpPr>
          <p:cNvPr id="1249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ar-SA" altLang="en-US"/>
              <a:t>انقر لتحرير نمط العنوان الثانوي الرئيسي</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6A9B2556-D677-4936-861C-3CB176630F3C}"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580771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6D9FC4-4BB3-424E-8191-808AF3E76FA1}"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99864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321FA3-F0A8-449B-899C-C7183DFBBC91}"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691838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0039C-2D36-41CB-8AD2-22E0F4104D0A}"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041851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7DD170-5FF8-4413-88A2-D0869FC63AB4}"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47176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114539-950E-4417-8104-21DAD52C16D8}"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1621491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8D68AC-3999-4FF3-95EA-8A50B1B383F3}"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3832144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BD8DE3-61AD-425B-9C86-A96964703329}"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62473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5B036-70D6-4DE9-ADCB-2382EE0F13E2}"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095892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30F961-B5B5-4A32-8722-67371223E2E6}"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905680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FD51D-786C-4BE8-A0EF-14250A5C80BE}"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087833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30725"/>
          </a:xfrm>
        </p:spPr>
        <p:txBody>
          <a:bodyPr/>
          <a:lstStyle/>
          <a:p>
            <a:pPr lvl="0"/>
            <a:endParaRPr lang="ar-Y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5B4D9B-90D2-4CC5-87CD-4260924ECF24}" type="slidenum">
              <a:rPr lang="ar-SA"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3715527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8381C3-C9EF-486E-B217-C2516FC69BD5}"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128106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EA5DB-1DCC-4BC2-BA0E-46CDB56AFD56}"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669317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CF59A-B6A8-4EC1-AC25-B5A76B766B6F}"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335241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4A1DB6-AC04-44FE-8272-EA3D103CD3A4}"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019041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C98D43-8942-4812-9563-E9C282E9C4C6}"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049956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23C978-69CC-499E-AAC3-5C883182053A}"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26284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9AAD28-D18F-49A9-97B2-F7ED3BF28E6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516461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9EE637-16B2-46C2-AA01-F02390D7A2D0}"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8235659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8049F3-66C6-4184-93A5-0A2B7E484CB2}"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4171703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3FBD24-F1AB-47BC-8B2C-41665D602992}"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382994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C37BA4-1254-4C4C-9D61-C7D01BFE224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329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863B90-C89B-4B5A-899B-96A84AC8DB8A}"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283168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YE"/>
          </a:p>
        </p:txBody>
      </p:sp>
      <p:sp>
        <p:nvSpPr>
          <p:cNvPr id="3" name="عنصر نائب للجدول 2"/>
          <p:cNvSpPr>
            <a:spLocks noGrp="1"/>
          </p:cNvSpPr>
          <p:nvPr>
            <p:ph type="tbl" idx="1"/>
          </p:nvPr>
        </p:nvSpPr>
        <p:spPr>
          <a:xfrm>
            <a:off x="457200" y="1600200"/>
            <a:ext cx="8229600" cy="4525963"/>
          </a:xfrm>
        </p:spPr>
        <p:txBody>
          <a:bodyPr/>
          <a:lstStyle/>
          <a:p>
            <a:pPr lvl="0"/>
            <a:endParaRPr lang="ar-Y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3DEBB0-5C8E-4A55-B83C-17EFD502D485}"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7281384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Y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F291B01B-E90D-4F33-9674-3ABD54220857}"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41218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3EA2F67E-6117-4980-AD7B-EFEA09BF00C3}"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796691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62F4390F-4A8B-4B59-B868-75E67D665C92}"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47714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‹N°›</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C2808D21-FB88-427A-AF72-F8360263B91D}"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429599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Y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9" name="Rectangle 6"/>
          <p:cNvSpPr>
            <a:spLocks noGrp="1" noChangeArrowheads="1"/>
          </p:cNvSpPr>
          <p:nvPr>
            <p:ph type="sldNum" sz="quarter" idx="12"/>
          </p:nvPr>
        </p:nvSpPr>
        <p:spPr>
          <a:ln/>
        </p:spPr>
        <p:txBody>
          <a:bodyPr/>
          <a:lstStyle>
            <a:lvl1pPr>
              <a:defRPr/>
            </a:lvl1pPr>
          </a:lstStyle>
          <a:p>
            <a:pPr>
              <a:defRPr/>
            </a:pPr>
            <a:fld id="{166212F3-385C-4145-964A-3ABE832E4E73}"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219847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5" name="Rectangle 6"/>
          <p:cNvSpPr>
            <a:spLocks noGrp="1" noChangeArrowheads="1"/>
          </p:cNvSpPr>
          <p:nvPr>
            <p:ph type="sldNum" sz="quarter" idx="12"/>
          </p:nvPr>
        </p:nvSpPr>
        <p:spPr>
          <a:ln/>
        </p:spPr>
        <p:txBody>
          <a:bodyPr/>
          <a:lstStyle>
            <a:lvl1pPr>
              <a:defRPr/>
            </a:lvl1pPr>
          </a:lstStyle>
          <a:p>
            <a:pPr>
              <a:defRPr/>
            </a:pPr>
            <a:fld id="{3CFBD78C-0C18-41D1-985F-3630415CD721}"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962499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4" name="Rectangle 6"/>
          <p:cNvSpPr>
            <a:spLocks noGrp="1" noChangeArrowheads="1"/>
          </p:cNvSpPr>
          <p:nvPr>
            <p:ph type="sldNum" sz="quarter" idx="12"/>
          </p:nvPr>
        </p:nvSpPr>
        <p:spPr>
          <a:ln/>
        </p:spPr>
        <p:txBody>
          <a:bodyPr/>
          <a:lstStyle>
            <a:lvl1pPr>
              <a:defRPr/>
            </a:lvl1pPr>
          </a:lstStyle>
          <a:p>
            <a:pPr>
              <a:defRPr/>
            </a:pPr>
            <a:fld id="{7D1B123E-705E-42D6-9AE3-0B037CA15C7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15701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FB10AD17-08EA-4C0D-BE9D-D382C24EE7D9}"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57092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Y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YE"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7" name="Rectangle 6"/>
          <p:cNvSpPr>
            <a:spLocks noGrp="1" noChangeArrowheads="1"/>
          </p:cNvSpPr>
          <p:nvPr>
            <p:ph type="sldNum" sz="quarter" idx="12"/>
          </p:nvPr>
        </p:nvSpPr>
        <p:spPr>
          <a:ln/>
        </p:spPr>
        <p:txBody>
          <a:bodyPr/>
          <a:lstStyle>
            <a:lvl1pPr>
              <a:defRPr/>
            </a:lvl1pPr>
          </a:lstStyle>
          <a:p>
            <a:pPr>
              <a:defRPr/>
            </a:pPr>
            <a:fld id="{E82C809E-9684-49F5-8D8C-739896F7A78C}"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58195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E47679C0-1057-4EE7-B44C-2D8A07A4C43E}"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961909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Y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ASLPD EQI 2008</a:t>
            </a:r>
          </a:p>
        </p:txBody>
      </p:sp>
      <p:sp>
        <p:nvSpPr>
          <p:cNvPr id="6" name="Rectangle 6"/>
          <p:cNvSpPr>
            <a:spLocks noGrp="1" noChangeArrowheads="1"/>
          </p:cNvSpPr>
          <p:nvPr>
            <p:ph type="sldNum" sz="quarter" idx="12"/>
          </p:nvPr>
        </p:nvSpPr>
        <p:spPr>
          <a:ln/>
        </p:spPr>
        <p:txBody>
          <a:bodyPr/>
          <a:lstStyle>
            <a:lvl1pPr>
              <a:defRPr/>
            </a:lvl1pPr>
          </a:lstStyle>
          <a:p>
            <a:pPr>
              <a:defRPr/>
            </a:pPr>
            <a:fld id="{251DF10B-4EF6-4263-AA19-0B66BEAB2E59}" type="slidenum">
              <a:rPr lang="ar-SA">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0022897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grpSp>
      </p:grpSp>
      <p:sp>
        <p:nvSpPr>
          <p:cNvPr id="618537" name="Rectangle 41"/>
          <p:cNvSpPr>
            <a:spLocks noGrp="1" noChangeArrowheads="1"/>
          </p:cNvSpPr>
          <p:nvPr>
            <p:ph type="ctrTitle"/>
          </p:nvPr>
        </p:nvSpPr>
        <p:spPr>
          <a:xfrm>
            <a:off x="685800" y="1447800"/>
            <a:ext cx="7772400" cy="1470025"/>
          </a:xfrm>
        </p:spPr>
        <p:txBody>
          <a:bodyPr/>
          <a:lstStyle>
            <a:lvl1pPr>
              <a:defRPr/>
            </a:lvl1pPr>
          </a:lstStyle>
          <a:p>
            <a:r>
              <a:rPr lang="ar-SA"/>
              <a:t>انقر لتحرير نمط العنوان الرئيسي</a:t>
            </a:r>
          </a:p>
        </p:txBody>
      </p:sp>
      <p:sp>
        <p:nvSpPr>
          <p:cNvPr id="61853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ar-SA"/>
              <a:t>انقر لتحرير نمط العنوان الثانوي الرئيسي</a:t>
            </a:r>
          </a:p>
        </p:txBody>
      </p:sp>
      <p:sp>
        <p:nvSpPr>
          <p:cNvPr id="43" name="Rectangle 4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solidFill>
                <a:srgbClr val="FFFFFF"/>
              </a:solidFill>
            </a:endParaRPr>
          </a:p>
        </p:txBody>
      </p:sp>
      <p:sp>
        <p:nvSpPr>
          <p:cNvPr id="44" name="Rectangle 4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solidFill>
                <a:srgbClr val="FFFFFF"/>
              </a:solidFill>
            </a:endParaRPr>
          </a:p>
        </p:txBody>
      </p:sp>
      <p:sp>
        <p:nvSpPr>
          <p:cNvPr id="45" name="Rectangle 45"/>
          <p:cNvSpPr>
            <a:spLocks noGrp="1" noChangeArrowheads="1"/>
          </p:cNvSpPr>
          <p:nvPr>
            <p:ph type="sldNum" sz="quarter" idx="12"/>
          </p:nvPr>
        </p:nvSpPr>
        <p:spPr>
          <a:xfrm>
            <a:off x="6553200" y="6245225"/>
            <a:ext cx="2133600" cy="476250"/>
          </a:xfrm>
        </p:spPr>
        <p:txBody>
          <a:bodyPr/>
          <a:lstStyle>
            <a:lvl1pPr>
              <a:defRPr smtClean="0"/>
            </a:lvl1pPr>
          </a:lstStyle>
          <a:p>
            <a:pPr>
              <a:defRPr/>
            </a:pPr>
            <a:fld id="{F3F0B578-6677-4527-93D5-88FD563B0243}"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29881974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Y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4" name="Rectangle 4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26C9C576-40BD-4266-801D-8A849D977533}" type="slidenum">
              <a:rPr lang="ar-SA">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xmlns="" val="9910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6" Type="http://schemas.openxmlformats.org/officeDocument/2006/relationships/image" Target="../media/image1.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2.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6.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2.jpe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7.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19/07/1438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‹N°›</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806916"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806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806918"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cs typeface="Times New Roman" pitchFamily="18" charset="0"/>
              </a:defRPr>
            </a:lvl1pPr>
          </a:lstStyle>
          <a:p>
            <a:pPr fontAlgn="base">
              <a:spcBef>
                <a:spcPct val="0"/>
              </a:spcBef>
              <a:spcAft>
                <a:spcPct val="0"/>
              </a:spcAft>
              <a:defRPr/>
            </a:pPr>
            <a:fld id="{858474C5-CB12-4132-A836-9C32CCD6CB0B}" type="slidenum">
              <a:rPr lang="ar-SA">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xmlns="" val="427717546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1"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1"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1"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1" fontAlgn="base">
        <a:spcBef>
          <a:spcPct val="0"/>
        </a:spcBef>
        <a:spcAft>
          <a:spcPct val="0"/>
        </a:spcAft>
        <a:defRPr sz="4400">
          <a:solidFill>
            <a:schemeClr val="tx2"/>
          </a:solidFill>
          <a:latin typeface="Times New Roman" pitchFamily="18" charset="0"/>
          <a:cs typeface="Arial" pitchFamily="34" charset="0"/>
        </a:defRPr>
      </a:lvl6pPr>
      <a:lvl7pPr marL="914400" algn="ctr" rtl="1" fontAlgn="base">
        <a:spcBef>
          <a:spcPct val="0"/>
        </a:spcBef>
        <a:spcAft>
          <a:spcPct val="0"/>
        </a:spcAft>
        <a:defRPr sz="4400">
          <a:solidFill>
            <a:schemeClr val="tx2"/>
          </a:solidFill>
          <a:latin typeface="Times New Roman" pitchFamily="18" charset="0"/>
          <a:cs typeface="Arial" pitchFamily="34" charset="0"/>
        </a:defRPr>
      </a:lvl7pPr>
      <a:lvl8pPr marL="1371600" algn="ctr" rtl="1" fontAlgn="base">
        <a:spcBef>
          <a:spcPct val="0"/>
        </a:spcBef>
        <a:spcAft>
          <a:spcPct val="0"/>
        </a:spcAft>
        <a:defRPr sz="4400">
          <a:solidFill>
            <a:schemeClr val="tx2"/>
          </a:solidFill>
          <a:latin typeface="Times New Roman" pitchFamily="18" charset="0"/>
          <a:cs typeface="Arial" pitchFamily="34" charset="0"/>
        </a:defRPr>
      </a:lvl8pPr>
      <a:lvl9pPr marL="1828800" algn="ctr"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YE" smtClean="0"/>
              <a:t>انقر لتحرير نمط العنوان الرئيسي</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YE" smtClean="0"/>
              <a:t>انقر لتحرير أنماط النص الرئيسي</a:t>
            </a:r>
          </a:p>
          <a:p>
            <a:pPr lvl="1"/>
            <a:r>
              <a:rPr lang="ar-YE" smtClean="0"/>
              <a:t>المستوى الثاني</a:t>
            </a:r>
          </a:p>
          <a:p>
            <a:pPr lvl="2"/>
            <a:r>
              <a:rPr lang="ar-YE" smtClean="0"/>
              <a:t>المستوى الثالث</a:t>
            </a:r>
          </a:p>
          <a:p>
            <a:pPr lvl="3"/>
            <a:r>
              <a:rPr lang="ar-YE" smtClean="0"/>
              <a:t>المستوى الرابع</a:t>
            </a:r>
          </a:p>
          <a:p>
            <a:pPr lvl="4"/>
            <a:r>
              <a:rPr lang="ar-YE" smtClean="0"/>
              <a:t>المستوى الخامس</a:t>
            </a:r>
          </a:p>
        </p:txBody>
      </p:sp>
    </p:spTree>
    <p:extLst>
      <p:ext uri="{BB962C8B-B14F-4D97-AF65-F5344CB8AC3E}">
        <p14:creationId xmlns:p14="http://schemas.microsoft.com/office/powerpoint/2010/main" xmlns="" val="73424684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412674" name="Group 2"/>
          <p:cNvGrpSpPr>
            <a:grpSpLocks/>
          </p:cNvGrpSpPr>
          <p:nvPr/>
        </p:nvGrpSpPr>
        <p:grpSpPr bwMode="auto">
          <a:xfrm>
            <a:off x="0" y="0"/>
            <a:ext cx="9140825" cy="6851650"/>
            <a:chOff x="0" y="0"/>
            <a:chExt cx="5758" cy="4316"/>
          </a:xfrm>
        </p:grpSpPr>
        <p:sp>
          <p:nvSpPr>
            <p:cNvPr id="41267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nvGrpSpPr>
            <p:cNvPr id="412687" name="Group 15"/>
            <p:cNvGrpSpPr>
              <a:grpSpLocks/>
            </p:cNvGrpSpPr>
            <p:nvPr/>
          </p:nvGrpSpPr>
          <p:grpSpPr bwMode="auto">
            <a:xfrm>
              <a:off x="192" y="2284"/>
              <a:ext cx="1254" cy="923"/>
              <a:chOff x="192" y="2284"/>
              <a:chExt cx="1254" cy="923"/>
            </a:xfrm>
          </p:grpSpPr>
          <p:sp>
            <p:nvSpPr>
              <p:cNvPr id="41268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grpSp>
      <p:sp>
        <p:nvSpPr>
          <p:cNvPr id="412713"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ar-SA" smtClean="0"/>
              <a:t>انقر لتحرير نمط العنوان الرئيسي</a:t>
            </a:r>
          </a:p>
        </p:txBody>
      </p:sp>
      <p:sp>
        <p:nvSpPr>
          <p:cNvPr id="412714"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12715"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cs typeface="+mn-cs"/>
              </a:defRPr>
            </a:lvl1pPr>
          </a:lstStyle>
          <a:p>
            <a:pPr algn="l" rtl="0" fontAlgn="base">
              <a:spcBef>
                <a:spcPct val="0"/>
              </a:spcBef>
              <a:spcAft>
                <a:spcPct val="0"/>
              </a:spcAft>
            </a:pPr>
            <a:endParaRPr lang="en-US" smtClean="0">
              <a:solidFill>
                <a:srgbClr val="FFFFFF"/>
              </a:solidFill>
            </a:endParaRPr>
          </a:p>
        </p:txBody>
      </p:sp>
      <p:sp>
        <p:nvSpPr>
          <p:cNvPr id="412716"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cs typeface="+mn-cs"/>
              </a:defRPr>
            </a:lvl1pPr>
          </a:lstStyle>
          <a:p>
            <a:pPr rtl="0" fontAlgn="base">
              <a:spcBef>
                <a:spcPct val="0"/>
              </a:spcBef>
              <a:spcAft>
                <a:spcPct val="0"/>
              </a:spcAft>
            </a:pPr>
            <a:endParaRPr lang="en-US" smtClean="0">
              <a:solidFill>
                <a:srgbClr val="FFFFFF"/>
              </a:solidFill>
            </a:endParaRPr>
          </a:p>
        </p:txBody>
      </p:sp>
      <p:sp>
        <p:nvSpPr>
          <p:cNvPr id="412717"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cs typeface="+mn-cs"/>
              </a:defRPr>
            </a:lvl1pPr>
          </a:lstStyle>
          <a:p>
            <a:pPr rtl="0" fontAlgn="base">
              <a:spcBef>
                <a:spcPct val="0"/>
              </a:spcBef>
              <a:spcAft>
                <a:spcPct val="0"/>
              </a:spcAft>
            </a:pPr>
            <a:fld id="{B0F1AB0F-1370-43D8-8687-0CE9FDF90D64}" type="slidenum">
              <a:rPr lang="ar-SA" smtClean="0">
                <a:solidFill>
                  <a:srgbClr val="FFFFFF"/>
                </a:solidFill>
              </a:rPr>
              <a:pPr rtl="0" fontAlgn="base">
                <a:spcBef>
                  <a:spcPct val="0"/>
                </a:spcBef>
                <a:spcAft>
                  <a:spcPct val="0"/>
                </a:spcAft>
              </a:pPr>
              <a:t>‹N°›</a:t>
            </a:fld>
            <a:endParaRPr lang="en-US" smtClean="0">
              <a:solidFill>
                <a:srgbClr val="FFFFFF"/>
              </a:solidFill>
            </a:endParaRPr>
          </a:p>
        </p:txBody>
      </p:sp>
    </p:spTree>
    <p:extLst>
      <p:ext uri="{BB962C8B-B14F-4D97-AF65-F5344CB8AC3E}">
        <p14:creationId xmlns:p14="http://schemas.microsoft.com/office/powerpoint/2010/main" xmlns="" val="725342305"/>
      </p:ext>
    </p:extLst>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758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smtClean="0">
              <a:solidFill>
                <a:srgbClr val="000000"/>
              </a:solidFill>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smtClean="0">
              <a:solidFill>
                <a:srgbClr val="000000"/>
              </a:solidFill>
            </a:endParaRPr>
          </a:p>
        </p:txBody>
      </p:sp>
      <p:sp>
        <p:nvSpPr>
          <p:cNvPr id="6759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smtClean="0">
              <a:solidFill>
                <a:srgbClr val="000000"/>
              </a:solidFill>
            </a:endParaRPr>
          </a:p>
        </p:txBody>
      </p:sp>
    </p:spTree>
    <p:extLst>
      <p:ext uri="{BB962C8B-B14F-4D97-AF65-F5344CB8AC3E}">
        <p14:creationId xmlns:p14="http://schemas.microsoft.com/office/powerpoint/2010/main" xmlns="" val="341161295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hdr="0" ftr="0" dt="0"/>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758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smtClean="0">
              <a:solidFill>
                <a:srgbClr val="000000"/>
              </a:solidFill>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smtClean="0">
              <a:solidFill>
                <a:srgbClr val="000000"/>
              </a:solidFill>
            </a:endParaRPr>
          </a:p>
        </p:txBody>
      </p:sp>
      <p:sp>
        <p:nvSpPr>
          <p:cNvPr id="6759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smtClean="0">
              <a:solidFill>
                <a:srgbClr val="000000"/>
              </a:solidFill>
            </a:endParaRPr>
          </a:p>
        </p:txBody>
      </p:sp>
    </p:spTree>
    <p:extLst>
      <p:ext uri="{BB962C8B-B14F-4D97-AF65-F5344CB8AC3E}">
        <p14:creationId xmlns:p14="http://schemas.microsoft.com/office/powerpoint/2010/main" xmlns="" val="227708264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نمط العنوان الرئيسي</a:t>
            </a:r>
          </a:p>
        </p:txBody>
      </p:sp>
      <p:sp>
        <p:nvSpPr>
          <p:cNvPr id="12390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23908"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mj-lt"/>
              </a:defRPr>
            </a:lvl1pPr>
          </a:lstStyle>
          <a:p>
            <a:pPr fontAlgn="base">
              <a:spcBef>
                <a:spcPct val="0"/>
              </a:spcBef>
              <a:spcAft>
                <a:spcPct val="0"/>
              </a:spcAft>
            </a:pPr>
            <a:endParaRPr lang="en-US" altLang="en-US" smtClean="0">
              <a:solidFill>
                <a:srgbClr val="000000"/>
              </a:solidFill>
            </a:endParaRPr>
          </a:p>
        </p:txBody>
      </p:sp>
      <p:sp>
        <p:nvSpPr>
          <p:cNvPr id="1239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latin typeface="+mj-lt"/>
              </a:defRPr>
            </a:lvl1pPr>
          </a:lstStyle>
          <a:p>
            <a:pPr fontAlgn="base">
              <a:spcBef>
                <a:spcPct val="0"/>
              </a:spcBef>
              <a:spcAft>
                <a:spcPct val="0"/>
              </a:spcAft>
            </a:pPr>
            <a:endParaRPr lang="en-US" altLang="en-US" smtClean="0">
              <a:solidFill>
                <a:srgbClr val="000000"/>
              </a:solidFill>
            </a:endParaRPr>
          </a:p>
        </p:txBody>
      </p:sp>
      <p:sp>
        <p:nvSpPr>
          <p:cNvPr id="123910"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latin typeface="+mj-lt"/>
              </a:defRPr>
            </a:lvl1pPr>
          </a:lstStyle>
          <a:p>
            <a:pPr fontAlgn="base">
              <a:spcBef>
                <a:spcPct val="0"/>
              </a:spcBef>
              <a:spcAft>
                <a:spcPct val="0"/>
              </a:spcAft>
            </a:pPr>
            <a:fld id="{12382F45-B5D3-45A9-9B46-23B3CA77474B}" type="slidenum">
              <a:rPr lang="ar-SA" altLang="en-US" smtClean="0">
                <a:solidFill>
                  <a:srgbClr val="000000"/>
                </a:solidFill>
              </a:rPr>
              <a:pPr fontAlgn="base">
                <a:spcBef>
                  <a:spcPct val="0"/>
                </a:spcBef>
                <a:spcAft>
                  <a:spcPct val="0"/>
                </a:spcAft>
              </a:pPr>
              <a:t>‹N°›</a:t>
            </a:fld>
            <a:endParaRPr lang="en-US" altLang="en-US" smtClean="0">
              <a:solidFill>
                <a:srgbClr val="000000"/>
              </a:solidFill>
            </a:endParaRPr>
          </a:p>
        </p:txBody>
      </p:sp>
      <p:sp>
        <p:nvSpPr>
          <p:cNvPr id="12391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ar-YE" smtClean="0">
              <a:solidFill>
                <a:srgbClr val="000000"/>
              </a:solidFill>
            </a:endParaRPr>
          </a:p>
        </p:txBody>
      </p:sp>
      <p:sp>
        <p:nvSpPr>
          <p:cNvPr id="12391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ar-YE" smtClean="0">
              <a:solidFill>
                <a:srgbClr val="000000"/>
              </a:solidFill>
            </a:endParaRPr>
          </a:p>
        </p:txBody>
      </p:sp>
    </p:spTree>
    <p:extLst>
      <p:ext uri="{BB962C8B-B14F-4D97-AF65-F5344CB8AC3E}">
        <p14:creationId xmlns:p14="http://schemas.microsoft.com/office/powerpoint/2010/main" xmlns="" val="55877748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iming>
    <p:tnLst>
      <p:par>
        <p:cTn id="1" dur="indefinite" restart="never" nodeType="tmRoot"/>
      </p:par>
    </p:tnLst>
  </p:timing>
  <p:hf hdr="0" ftr="0" dt="0"/>
  <p:txStyles>
    <p:titleStyle>
      <a:lvl1pPr algn="l" rtl="1" fontAlgn="base">
        <a:spcBef>
          <a:spcPct val="0"/>
        </a:spcBef>
        <a:spcAft>
          <a:spcPct val="0"/>
        </a:spcAft>
        <a:defRPr sz="4200">
          <a:solidFill>
            <a:schemeClr val="tx2"/>
          </a:solidFill>
          <a:latin typeface="+mj-lt"/>
          <a:ea typeface="+mj-ea"/>
          <a:cs typeface="+mj-cs"/>
        </a:defRPr>
      </a:lvl1pPr>
      <a:lvl2pPr algn="l" rtl="1" fontAlgn="base">
        <a:spcBef>
          <a:spcPct val="0"/>
        </a:spcBef>
        <a:spcAft>
          <a:spcPct val="0"/>
        </a:spcAft>
        <a:defRPr sz="4200">
          <a:solidFill>
            <a:schemeClr val="tx2"/>
          </a:solidFill>
          <a:latin typeface="Garamond" pitchFamily="18" charset="0"/>
          <a:cs typeface="Arial" pitchFamily="34" charset="0"/>
        </a:defRPr>
      </a:lvl2pPr>
      <a:lvl3pPr algn="l" rtl="1" fontAlgn="base">
        <a:spcBef>
          <a:spcPct val="0"/>
        </a:spcBef>
        <a:spcAft>
          <a:spcPct val="0"/>
        </a:spcAft>
        <a:defRPr sz="4200">
          <a:solidFill>
            <a:schemeClr val="tx2"/>
          </a:solidFill>
          <a:latin typeface="Garamond" pitchFamily="18" charset="0"/>
          <a:cs typeface="Arial" pitchFamily="34" charset="0"/>
        </a:defRPr>
      </a:lvl3pPr>
      <a:lvl4pPr algn="l" rtl="1" fontAlgn="base">
        <a:spcBef>
          <a:spcPct val="0"/>
        </a:spcBef>
        <a:spcAft>
          <a:spcPct val="0"/>
        </a:spcAft>
        <a:defRPr sz="4200">
          <a:solidFill>
            <a:schemeClr val="tx2"/>
          </a:solidFill>
          <a:latin typeface="Garamond" pitchFamily="18" charset="0"/>
          <a:cs typeface="Arial" pitchFamily="34" charset="0"/>
        </a:defRPr>
      </a:lvl4pPr>
      <a:lvl5pPr algn="l" rtl="1" fontAlgn="base">
        <a:spcBef>
          <a:spcPct val="0"/>
        </a:spcBef>
        <a:spcAft>
          <a:spcPct val="0"/>
        </a:spcAft>
        <a:defRPr sz="4200">
          <a:solidFill>
            <a:schemeClr val="tx2"/>
          </a:solidFill>
          <a:latin typeface="Garamond" pitchFamily="18" charset="0"/>
          <a:cs typeface="Arial" pitchFamily="34" charset="0"/>
        </a:defRPr>
      </a:lvl5pPr>
      <a:lvl6pPr marL="457200" algn="l" rtl="1" fontAlgn="base">
        <a:spcBef>
          <a:spcPct val="0"/>
        </a:spcBef>
        <a:spcAft>
          <a:spcPct val="0"/>
        </a:spcAft>
        <a:defRPr sz="4200">
          <a:solidFill>
            <a:schemeClr val="tx2"/>
          </a:solidFill>
          <a:latin typeface="Garamond" pitchFamily="18" charset="0"/>
          <a:cs typeface="Arial" pitchFamily="34" charset="0"/>
        </a:defRPr>
      </a:lvl6pPr>
      <a:lvl7pPr marL="914400" algn="l" rtl="1" fontAlgn="base">
        <a:spcBef>
          <a:spcPct val="0"/>
        </a:spcBef>
        <a:spcAft>
          <a:spcPct val="0"/>
        </a:spcAft>
        <a:defRPr sz="4200">
          <a:solidFill>
            <a:schemeClr val="tx2"/>
          </a:solidFill>
          <a:latin typeface="Garamond" pitchFamily="18" charset="0"/>
          <a:cs typeface="Arial" pitchFamily="34" charset="0"/>
        </a:defRPr>
      </a:lvl7pPr>
      <a:lvl8pPr marL="1371600" algn="l" rtl="1" fontAlgn="base">
        <a:spcBef>
          <a:spcPct val="0"/>
        </a:spcBef>
        <a:spcAft>
          <a:spcPct val="0"/>
        </a:spcAft>
        <a:defRPr sz="4200">
          <a:solidFill>
            <a:schemeClr val="tx2"/>
          </a:solidFill>
          <a:latin typeface="Garamond" pitchFamily="18" charset="0"/>
          <a:cs typeface="Arial" pitchFamily="34" charset="0"/>
        </a:defRPr>
      </a:lvl8pPr>
      <a:lvl9pPr marL="1828800" algn="l" rtl="1"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YE" sz="2800" baseline="30000" smtClean="0">
                  <a:solidFill>
                    <a:srgbClr val="FFFFFF"/>
                  </a:solidFill>
                </a:endParaRPr>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baseline="0"/>
            </a:lvl1pPr>
          </a:lstStyle>
          <a:p>
            <a:pPr algn="l" rtl="0" fontAlgn="base">
              <a:spcBef>
                <a:spcPct val="0"/>
              </a:spcBef>
              <a:spcAft>
                <a:spcPct val="0"/>
              </a:spcAft>
            </a:pPr>
            <a:endParaRPr lang="en-US" smtClean="0">
              <a:solidFill>
                <a:srgbClr val="FFFFFF"/>
              </a:solidFill>
            </a:endParaRPr>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baseline="0"/>
            </a:lvl1pPr>
          </a:lstStyle>
          <a:p>
            <a:pPr rtl="0" fontAlgn="base">
              <a:spcBef>
                <a:spcPct val="0"/>
              </a:spcBef>
              <a:spcAft>
                <a:spcPct val="0"/>
              </a:spcAft>
            </a:pPr>
            <a:endParaRPr lang="en-US" smtClean="0">
              <a:solidFill>
                <a:srgbClr val="FFFFFF"/>
              </a:solidFill>
            </a:endParaRPr>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baseline="0"/>
            </a:lvl1pPr>
          </a:lstStyle>
          <a:p>
            <a:pPr rtl="0" fontAlgn="base">
              <a:spcBef>
                <a:spcPct val="0"/>
              </a:spcBef>
              <a:spcAft>
                <a:spcPct val="0"/>
              </a:spcAft>
            </a:pPr>
            <a:fld id="{7928D29A-FA07-472F-8896-7D391C6CDE84}" type="slidenum">
              <a:rPr lang="ar-SA" smtClean="0">
                <a:solidFill>
                  <a:srgbClr val="FFFFFF"/>
                </a:solidFill>
              </a:rPr>
              <a:pPr rtl="0" fontAlgn="base">
                <a:spcBef>
                  <a:spcPct val="0"/>
                </a:spcBef>
                <a:spcAft>
                  <a:spcPct val="0"/>
                </a:spcAft>
              </a:pPr>
              <a:t>‹N°›</a:t>
            </a:fld>
            <a:endParaRPr lang="en-US" smtClean="0">
              <a:solidFill>
                <a:srgbClr val="FFFFFF"/>
              </a:solidFill>
            </a:endParaRPr>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362357335"/>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Times New Roman" pitchFamily="18" charset="0"/>
        </a:defRPr>
      </a:lvl2pPr>
      <a:lvl3pPr algn="l" rtl="0" fontAlgn="base">
        <a:spcBef>
          <a:spcPct val="0"/>
        </a:spcBef>
        <a:spcAft>
          <a:spcPct val="0"/>
        </a:spcAft>
        <a:defRPr sz="4400">
          <a:solidFill>
            <a:schemeClr val="tx2"/>
          </a:solidFill>
          <a:latin typeface="Times New Roman" pitchFamily="18" charset="0"/>
          <a:cs typeface="Times New Roman" pitchFamily="18" charset="0"/>
        </a:defRPr>
      </a:lvl3pPr>
      <a:lvl4pPr algn="l" rtl="0" fontAlgn="base">
        <a:spcBef>
          <a:spcPct val="0"/>
        </a:spcBef>
        <a:spcAft>
          <a:spcPct val="0"/>
        </a:spcAft>
        <a:defRPr sz="4400">
          <a:solidFill>
            <a:schemeClr val="tx2"/>
          </a:solidFill>
          <a:latin typeface="Times New Roman" pitchFamily="18" charset="0"/>
          <a:cs typeface="Times New Roman" pitchFamily="18" charset="0"/>
        </a:defRPr>
      </a:lvl4pPr>
      <a:lvl5pPr algn="l" rtl="0" fontAlgn="base">
        <a:spcBef>
          <a:spcPct val="0"/>
        </a:spcBef>
        <a:spcAft>
          <a:spcPct val="0"/>
        </a:spcAft>
        <a:defRPr sz="4400">
          <a:solidFill>
            <a:schemeClr val="tx2"/>
          </a:solidFill>
          <a:latin typeface="Times New Roman" pitchFamily="18" charset="0"/>
          <a:cs typeface="Times New Roman" pitchFamily="18" charset="0"/>
        </a:defRPr>
      </a:lvl5pPr>
      <a:lvl6pPr marL="457200" algn="l" rtl="0" fontAlgn="base">
        <a:spcBef>
          <a:spcPct val="0"/>
        </a:spcBef>
        <a:spcAft>
          <a:spcPct val="0"/>
        </a:spcAft>
        <a:defRPr sz="4400">
          <a:solidFill>
            <a:schemeClr val="tx2"/>
          </a:solidFill>
          <a:latin typeface="Times New Roman" pitchFamily="18" charset="0"/>
          <a:cs typeface="Times New Roman" pitchFamily="18" charset="0"/>
        </a:defRPr>
      </a:lvl6pPr>
      <a:lvl7pPr marL="914400" algn="l" rtl="0" fontAlgn="base">
        <a:spcBef>
          <a:spcPct val="0"/>
        </a:spcBef>
        <a:spcAft>
          <a:spcPct val="0"/>
        </a:spcAft>
        <a:defRPr sz="4400">
          <a:solidFill>
            <a:schemeClr val="tx2"/>
          </a:solidFill>
          <a:latin typeface="Times New Roman" pitchFamily="18" charset="0"/>
          <a:cs typeface="Times New Roman" pitchFamily="18" charset="0"/>
        </a:defRPr>
      </a:lvl7pPr>
      <a:lvl8pPr marL="1371600" algn="l" rtl="0" fontAlgn="base">
        <a:spcBef>
          <a:spcPct val="0"/>
        </a:spcBef>
        <a:spcAft>
          <a:spcPct val="0"/>
        </a:spcAft>
        <a:defRPr sz="4400">
          <a:solidFill>
            <a:schemeClr val="tx2"/>
          </a:solidFill>
          <a:latin typeface="Times New Roman" pitchFamily="18" charset="0"/>
          <a:cs typeface="Times New Roman" pitchFamily="18" charset="0"/>
        </a:defRPr>
      </a:lvl8pPr>
      <a:lvl9pPr marL="1828800" algn="l"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26" name="Line 14"/>
          <p:cNvSpPr>
            <a:spLocks noChangeShapeType="1"/>
          </p:cNvSpPr>
          <p:nvPr/>
        </p:nvSpPr>
        <p:spPr bwMode="auto">
          <a:xfrm flipH="1">
            <a:off x="1828800" y="1676400"/>
            <a:ext cx="5334000" cy="0"/>
          </a:xfrm>
          <a:prstGeom prst="line">
            <a:avLst/>
          </a:prstGeom>
          <a:noFill/>
          <a:ln w="57150">
            <a:solidFill>
              <a:srgbClr val="FF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base">
              <a:spcBef>
                <a:spcPct val="0"/>
              </a:spcBef>
              <a:spcAft>
                <a:spcPct val="0"/>
              </a:spcAft>
            </a:pPr>
            <a:endParaRPr lang="ar-YE" sz="3200" smtClean="0">
              <a:solidFill>
                <a:srgbClr val="000000"/>
              </a:solidFill>
              <a:latin typeface="Symbol" pitchFamily="18" charset="2"/>
            </a:endParaRPr>
          </a:p>
        </p:txBody>
      </p:sp>
    </p:spTree>
    <p:extLst>
      <p:ext uri="{BB962C8B-B14F-4D97-AF65-F5344CB8AC3E}">
        <p14:creationId xmlns:p14="http://schemas.microsoft.com/office/powerpoint/2010/main" xmlns="" val="381007622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1" fontAlgn="base">
        <a:spcBef>
          <a:spcPct val="0"/>
        </a:spcBef>
        <a:spcAft>
          <a:spcPct val="0"/>
        </a:spcAft>
        <a:defRPr sz="4400">
          <a:solidFill>
            <a:schemeClr val="tx2"/>
          </a:solidFill>
          <a:latin typeface="+mj-lt"/>
          <a:ea typeface="+mj-ea"/>
          <a:cs typeface="+mj-cs"/>
        </a:defRPr>
      </a:lvl1pPr>
      <a:lvl2pPr algn="l" rtl="1" fontAlgn="base">
        <a:spcBef>
          <a:spcPct val="0"/>
        </a:spcBef>
        <a:spcAft>
          <a:spcPct val="0"/>
        </a:spcAft>
        <a:defRPr sz="4400">
          <a:solidFill>
            <a:schemeClr val="tx2"/>
          </a:solidFill>
          <a:latin typeface="Tahoma" pitchFamily="34" charset="0"/>
        </a:defRPr>
      </a:lvl2pPr>
      <a:lvl3pPr algn="l" rtl="1" fontAlgn="base">
        <a:spcBef>
          <a:spcPct val="0"/>
        </a:spcBef>
        <a:spcAft>
          <a:spcPct val="0"/>
        </a:spcAft>
        <a:defRPr sz="4400">
          <a:solidFill>
            <a:schemeClr val="tx2"/>
          </a:solidFill>
          <a:latin typeface="Tahoma" pitchFamily="34" charset="0"/>
        </a:defRPr>
      </a:lvl3pPr>
      <a:lvl4pPr algn="l" rtl="1" fontAlgn="base">
        <a:spcBef>
          <a:spcPct val="0"/>
        </a:spcBef>
        <a:spcAft>
          <a:spcPct val="0"/>
        </a:spcAft>
        <a:defRPr sz="4400">
          <a:solidFill>
            <a:schemeClr val="tx2"/>
          </a:solidFill>
          <a:latin typeface="Tahoma" pitchFamily="34" charset="0"/>
        </a:defRPr>
      </a:lvl4pPr>
      <a:lvl5pPr algn="l" rtl="1" fontAlgn="base">
        <a:spcBef>
          <a:spcPct val="0"/>
        </a:spcBef>
        <a:spcAft>
          <a:spcPct val="0"/>
        </a:spcAft>
        <a:defRPr sz="4400">
          <a:solidFill>
            <a:schemeClr val="tx2"/>
          </a:solidFill>
          <a:latin typeface="Tahoma" pitchFamily="34" charset="0"/>
        </a:defRPr>
      </a:lvl5pPr>
      <a:lvl6pPr marL="457200" algn="l" rtl="1" fontAlgn="base">
        <a:spcBef>
          <a:spcPct val="0"/>
        </a:spcBef>
        <a:spcAft>
          <a:spcPct val="0"/>
        </a:spcAft>
        <a:defRPr sz="4400">
          <a:solidFill>
            <a:schemeClr val="tx2"/>
          </a:solidFill>
          <a:latin typeface="Tahoma" pitchFamily="34" charset="0"/>
        </a:defRPr>
      </a:lvl6pPr>
      <a:lvl7pPr marL="914400" algn="l" rtl="1" fontAlgn="base">
        <a:spcBef>
          <a:spcPct val="0"/>
        </a:spcBef>
        <a:spcAft>
          <a:spcPct val="0"/>
        </a:spcAft>
        <a:defRPr sz="4400">
          <a:solidFill>
            <a:schemeClr val="tx2"/>
          </a:solidFill>
          <a:latin typeface="Tahoma" pitchFamily="34" charset="0"/>
        </a:defRPr>
      </a:lvl7pPr>
      <a:lvl8pPr marL="1371600" algn="l" rtl="1" fontAlgn="base">
        <a:spcBef>
          <a:spcPct val="0"/>
        </a:spcBef>
        <a:spcAft>
          <a:spcPct val="0"/>
        </a:spcAft>
        <a:defRPr sz="4400">
          <a:solidFill>
            <a:schemeClr val="tx2"/>
          </a:solidFill>
          <a:latin typeface="Tahoma" pitchFamily="34" charset="0"/>
        </a:defRPr>
      </a:lvl8pPr>
      <a:lvl9pPr marL="1828800" algn="l" rtl="1" fontAlgn="base">
        <a:spcBef>
          <a:spcPct val="0"/>
        </a:spcBef>
        <a:spcAft>
          <a:spcPct val="0"/>
        </a:spcAft>
        <a:defRPr sz="4400">
          <a:solidFill>
            <a:schemeClr val="tx2"/>
          </a:solidFill>
          <a:latin typeface="Tahoma" pitchFamily="34" charset="0"/>
        </a:defRPr>
      </a:lvl9pPr>
    </p:titleStyle>
    <p:bodyStyle>
      <a:lvl1pPr marL="342900" indent="-342900" algn="r" rtl="1"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r" rtl="1"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r" rtl="1"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412674" name="Group 2"/>
          <p:cNvGrpSpPr>
            <a:grpSpLocks/>
          </p:cNvGrpSpPr>
          <p:nvPr/>
        </p:nvGrpSpPr>
        <p:grpSpPr bwMode="auto">
          <a:xfrm>
            <a:off x="0" y="0"/>
            <a:ext cx="9140825" cy="6851650"/>
            <a:chOff x="0" y="0"/>
            <a:chExt cx="5758" cy="4316"/>
          </a:xfrm>
        </p:grpSpPr>
        <p:sp>
          <p:nvSpPr>
            <p:cNvPr id="41267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7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nvGrpSpPr>
            <p:cNvPr id="412687" name="Group 15"/>
            <p:cNvGrpSpPr>
              <a:grpSpLocks/>
            </p:cNvGrpSpPr>
            <p:nvPr/>
          </p:nvGrpSpPr>
          <p:grpSpPr bwMode="auto">
            <a:xfrm>
              <a:off x="192" y="2284"/>
              <a:ext cx="1254" cy="923"/>
              <a:chOff x="192" y="2284"/>
              <a:chExt cx="1254" cy="923"/>
            </a:xfrm>
          </p:grpSpPr>
          <p:sp>
            <p:nvSpPr>
              <p:cNvPr id="41268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8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69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0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41271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grpSp>
      </p:grpSp>
      <p:sp>
        <p:nvSpPr>
          <p:cNvPr id="412713"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ar-SA" smtClean="0"/>
              <a:t>انقر لتحرير نمط العنوان الرئيسي</a:t>
            </a:r>
          </a:p>
        </p:txBody>
      </p:sp>
      <p:sp>
        <p:nvSpPr>
          <p:cNvPr id="412714"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12715"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cs typeface="+mn-cs"/>
              </a:defRPr>
            </a:lvl1pPr>
          </a:lstStyle>
          <a:p>
            <a:pPr algn="l" rtl="0" fontAlgn="base">
              <a:spcBef>
                <a:spcPct val="0"/>
              </a:spcBef>
              <a:spcAft>
                <a:spcPct val="0"/>
              </a:spcAft>
            </a:pPr>
            <a:endParaRPr lang="en-US" smtClean="0">
              <a:solidFill>
                <a:srgbClr val="FFFFFF"/>
              </a:solidFill>
            </a:endParaRPr>
          </a:p>
        </p:txBody>
      </p:sp>
      <p:sp>
        <p:nvSpPr>
          <p:cNvPr id="412716"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cs typeface="+mn-cs"/>
              </a:defRPr>
            </a:lvl1pPr>
          </a:lstStyle>
          <a:p>
            <a:pPr rtl="0" fontAlgn="base">
              <a:spcBef>
                <a:spcPct val="0"/>
              </a:spcBef>
              <a:spcAft>
                <a:spcPct val="0"/>
              </a:spcAft>
            </a:pPr>
            <a:endParaRPr lang="en-US" smtClean="0">
              <a:solidFill>
                <a:srgbClr val="FFFFFF"/>
              </a:solidFill>
            </a:endParaRPr>
          </a:p>
        </p:txBody>
      </p:sp>
      <p:sp>
        <p:nvSpPr>
          <p:cNvPr id="412717"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cs typeface="+mn-cs"/>
              </a:defRPr>
            </a:lvl1pPr>
          </a:lstStyle>
          <a:p>
            <a:pPr rtl="0" fontAlgn="base">
              <a:spcBef>
                <a:spcPct val="0"/>
              </a:spcBef>
              <a:spcAft>
                <a:spcPct val="0"/>
              </a:spcAft>
            </a:pPr>
            <a:fld id="{B0F1AB0F-1370-43D8-8687-0CE9FDF90D64}" type="slidenum">
              <a:rPr lang="ar-SA" smtClean="0">
                <a:solidFill>
                  <a:srgbClr val="FFFFFF"/>
                </a:solidFill>
              </a:rPr>
              <a:pPr rtl="0" fontAlgn="base">
                <a:spcBef>
                  <a:spcPct val="0"/>
                </a:spcBef>
                <a:spcAft>
                  <a:spcPct val="0"/>
                </a:spcAft>
              </a:pPr>
              <a:t>‹N°›</a:t>
            </a:fld>
            <a:endParaRPr lang="en-US" smtClean="0">
              <a:solidFill>
                <a:srgbClr val="FFFFFF"/>
              </a:solidFill>
            </a:endParaRPr>
          </a:p>
        </p:txBody>
      </p:sp>
    </p:spTree>
    <p:extLst>
      <p:ext uri="{BB962C8B-B14F-4D97-AF65-F5344CB8AC3E}">
        <p14:creationId xmlns:p14="http://schemas.microsoft.com/office/powerpoint/2010/main" xmlns="" val="7248289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758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smtClean="0">
              <a:solidFill>
                <a:srgbClr val="000000"/>
              </a:solidFill>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smtClean="0">
              <a:solidFill>
                <a:srgbClr val="000000"/>
              </a:solidFill>
            </a:endParaRPr>
          </a:p>
        </p:txBody>
      </p:sp>
      <p:sp>
        <p:nvSpPr>
          <p:cNvPr id="6759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fld id="{7E350234-A53B-4154-B5A3-97890C874A53}" type="slidenum">
              <a:rPr lang="ar-SA" smtClean="0">
                <a:solidFill>
                  <a:srgbClr val="000000"/>
                </a:solidFill>
              </a:rPr>
              <a:pPr fontAlgn="base">
                <a:spcBef>
                  <a:spcPct val="0"/>
                </a:spcBef>
                <a:spcAft>
                  <a:spcPct val="0"/>
                </a:spcAft>
              </a:pPr>
              <a:t>‹N°›</a:t>
            </a:fld>
            <a:endParaRPr lang="en-US" smtClean="0">
              <a:solidFill>
                <a:srgbClr val="000000"/>
              </a:solidFill>
            </a:endParaRPr>
          </a:p>
        </p:txBody>
      </p:sp>
    </p:spTree>
    <p:extLst>
      <p:ext uri="{BB962C8B-B14F-4D97-AF65-F5344CB8AC3E}">
        <p14:creationId xmlns:p14="http://schemas.microsoft.com/office/powerpoint/2010/main" xmlns="" val="42516186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cs typeface="Times New Roman (Arab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cs typeface="Times New Roman (Arabic)" charset="0"/>
            </a:endParaRPr>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3484E4DE-3961-4CE8-AF76-D7F6A99358CF}" type="slidenum">
              <a:rPr lang="en-US" smtClean="0">
                <a:solidFill>
                  <a:srgbClr val="000000"/>
                </a:solidFill>
                <a:cs typeface="Times New Roman (Arabic)" charset="0"/>
              </a:rPr>
              <a:pPr fontAlgn="base">
                <a:spcBef>
                  <a:spcPct val="0"/>
                </a:spcBef>
                <a:spcAft>
                  <a:spcPct val="0"/>
                </a:spcAft>
              </a:pPr>
              <a:t>‹N°›</a:t>
            </a:fld>
            <a:endParaRPr lang="en-US" smtClean="0">
              <a:solidFill>
                <a:srgbClr val="000000"/>
              </a:solidFill>
              <a:cs typeface="Times New Roman (Arabic)" charset="0"/>
            </a:endParaRPr>
          </a:p>
        </p:txBody>
      </p:sp>
    </p:spTree>
    <p:extLst>
      <p:ext uri="{BB962C8B-B14F-4D97-AF65-F5344CB8AC3E}">
        <p14:creationId xmlns:p14="http://schemas.microsoft.com/office/powerpoint/2010/main" xmlns="" val="12557705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Times New Roman" pitchFamily="18" charset="0"/>
        </a:defRPr>
      </a:lvl2pPr>
      <a:lvl3pPr algn="ctr" rtl="1" fontAlgn="base">
        <a:spcBef>
          <a:spcPct val="0"/>
        </a:spcBef>
        <a:spcAft>
          <a:spcPct val="0"/>
        </a:spcAft>
        <a:defRPr sz="4400">
          <a:solidFill>
            <a:schemeClr val="tx2"/>
          </a:solidFill>
          <a:latin typeface="Times New Roman" pitchFamily="18" charset="0"/>
          <a:cs typeface="Times New Roman" pitchFamily="18" charset="0"/>
        </a:defRPr>
      </a:lvl3pPr>
      <a:lvl4pPr algn="ctr" rtl="1" fontAlgn="base">
        <a:spcBef>
          <a:spcPct val="0"/>
        </a:spcBef>
        <a:spcAft>
          <a:spcPct val="0"/>
        </a:spcAft>
        <a:defRPr sz="4400">
          <a:solidFill>
            <a:schemeClr val="tx2"/>
          </a:solidFill>
          <a:latin typeface="Times New Roman" pitchFamily="18" charset="0"/>
          <a:cs typeface="Times New Roman" pitchFamily="18" charset="0"/>
        </a:defRPr>
      </a:lvl4pPr>
      <a:lvl5pPr algn="ctr" rtl="1"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1"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ea typeface="Times New Roman (Arabic)" charset="0"/>
          <a:cs typeface="Times New Roman (Arabic)" charset="0"/>
        </a:defRPr>
      </a:lvl2pPr>
      <a:lvl3pPr marL="1143000" indent="-228600" algn="r" rtl="1" fontAlgn="base">
        <a:spcBef>
          <a:spcPct val="20000"/>
        </a:spcBef>
        <a:spcAft>
          <a:spcPct val="0"/>
        </a:spcAft>
        <a:buChar char="•"/>
        <a:defRPr sz="2400">
          <a:solidFill>
            <a:schemeClr val="tx1"/>
          </a:solidFill>
          <a:latin typeface="+mn-lt"/>
          <a:ea typeface="Times New Roman (Arabic)" charset="0"/>
          <a:cs typeface="Times New Roman (Arabic)" charset="0"/>
        </a:defRPr>
      </a:lvl3pPr>
      <a:lvl4pPr marL="16002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4pPr>
      <a:lvl5pPr marL="20574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5pPr>
      <a:lvl6pPr marL="25146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6pPr>
      <a:lvl7pPr marL="29718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7pPr>
      <a:lvl8pPr marL="34290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8pPr>
      <a:lvl9pPr marL="3886200" indent="-228600" algn="r" rtl="1" fontAlgn="base">
        <a:spcBef>
          <a:spcPct val="20000"/>
        </a:spcBef>
        <a:spcAft>
          <a:spcPct val="0"/>
        </a:spcAft>
        <a:buChar char="»"/>
        <a:defRPr sz="2000">
          <a:solidFill>
            <a:schemeClr val="tx1"/>
          </a:solidFill>
          <a:latin typeface="+mn-lt"/>
          <a:ea typeface="Times New Roman (Arabic)" charset="0"/>
          <a:cs typeface="Times New Roman (Arabic)" charset="0"/>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نمط العنوان الرئيسي</a:t>
            </a:r>
          </a:p>
        </p:txBody>
      </p:sp>
      <p:sp>
        <p:nvSpPr>
          <p:cNvPr id="5123"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239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mj-lt"/>
              </a:defRPr>
            </a:lvl1pPr>
          </a:lstStyle>
          <a:p>
            <a:pPr fontAlgn="base">
              <a:spcBef>
                <a:spcPct val="0"/>
              </a:spcBef>
              <a:spcAft>
                <a:spcPct val="0"/>
              </a:spcAft>
              <a:defRPr/>
            </a:pPr>
            <a:endParaRPr lang="en-US" altLang="en-US">
              <a:solidFill>
                <a:srgbClr val="000000"/>
              </a:solidFill>
            </a:endParaRPr>
          </a:p>
        </p:txBody>
      </p:sp>
      <p:sp>
        <p:nvSpPr>
          <p:cNvPr id="1239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smtClean="0">
                <a:latin typeface="+mj-lt"/>
              </a:defRPr>
            </a:lvl1pPr>
          </a:lstStyle>
          <a:p>
            <a:pPr fontAlgn="base">
              <a:spcBef>
                <a:spcPct val="0"/>
              </a:spcBef>
              <a:spcAft>
                <a:spcPct val="0"/>
              </a:spcAft>
              <a:defRPr/>
            </a:pPr>
            <a:endParaRPr lang="en-US" altLang="en-US">
              <a:solidFill>
                <a:srgbClr val="000000"/>
              </a:solidFill>
            </a:endParaRPr>
          </a:p>
        </p:txBody>
      </p:sp>
      <p:sp>
        <p:nvSpPr>
          <p:cNvPr id="1239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atin typeface="+mj-lt"/>
              </a:defRPr>
            </a:lvl1pPr>
          </a:lstStyle>
          <a:p>
            <a:pPr fontAlgn="base">
              <a:spcBef>
                <a:spcPct val="0"/>
              </a:spcBef>
              <a:spcAft>
                <a:spcPct val="0"/>
              </a:spcAft>
              <a:defRPr/>
            </a:pPr>
            <a:fld id="{83AFAF89-C1B5-4BB7-977B-BEC0EB5C304D}" type="slidenum">
              <a:rPr lang="ar-SA" altLang="en-US">
                <a:solidFill>
                  <a:srgbClr val="000000"/>
                </a:solidFill>
              </a:rPr>
              <a:pPr fontAlgn="base">
                <a:spcBef>
                  <a:spcPct val="0"/>
                </a:spcBef>
                <a:spcAft>
                  <a:spcPct val="0"/>
                </a:spcAft>
                <a:defRPr/>
              </a:pPr>
              <a:t>‹N°›</a:t>
            </a:fld>
            <a:endParaRPr lang="en-US" altLang="en-US">
              <a:solidFill>
                <a:srgbClr val="000000"/>
              </a:solidFill>
            </a:endParaRPr>
          </a:p>
        </p:txBody>
      </p:sp>
      <p:sp>
        <p:nvSpPr>
          <p:cNvPr id="1239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ar-YE">
              <a:solidFill>
                <a:srgbClr val="000000"/>
              </a:solidFill>
            </a:endParaRPr>
          </a:p>
        </p:txBody>
      </p:sp>
      <p:sp>
        <p:nvSpPr>
          <p:cNvPr id="12391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ar-YE">
              <a:solidFill>
                <a:srgbClr val="000000"/>
              </a:solidFill>
            </a:endParaRPr>
          </a:p>
        </p:txBody>
      </p:sp>
    </p:spTree>
    <p:extLst>
      <p:ext uri="{BB962C8B-B14F-4D97-AF65-F5344CB8AC3E}">
        <p14:creationId xmlns:p14="http://schemas.microsoft.com/office/powerpoint/2010/main" xmlns="" val="18286111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pitchFamily="34" charset="0"/>
        </a:defRPr>
      </a:lvl2pPr>
      <a:lvl3pPr algn="l" rtl="1" eaLnBrk="0" fontAlgn="base" hangingPunct="0">
        <a:spcBef>
          <a:spcPct val="0"/>
        </a:spcBef>
        <a:spcAft>
          <a:spcPct val="0"/>
        </a:spcAft>
        <a:defRPr sz="4200">
          <a:solidFill>
            <a:schemeClr val="tx2"/>
          </a:solidFill>
          <a:latin typeface="Garamond" pitchFamily="18" charset="0"/>
          <a:cs typeface="Arial" pitchFamily="34" charset="0"/>
        </a:defRPr>
      </a:lvl3pPr>
      <a:lvl4pPr algn="l" rtl="1" eaLnBrk="0" fontAlgn="base" hangingPunct="0">
        <a:spcBef>
          <a:spcPct val="0"/>
        </a:spcBef>
        <a:spcAft>
          <a:spcPct val="0"/>
        </a:spcAft>
        <a:defRPr sz="4200">
          <a:solidFill>
            <a:schemeClr val="tx2"/>
          </a:solidFill>
          <a:latin typeface="Garamond" pitchFamily="18" charset="0"/>
          <a:cs typeface="Arial" pitchFamily="34" charset="0"/>
        </a:defRPr>
      </a:lvl4pPr>
      <a:lvl5pPr algn="l" rtl="1"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1" fontAlgn="base">
        <a:spcBef>
          <a:spcPct val="0"/>
        </a:spcBef>
        <a:spcAft>
          <a:spcPct val="0"/>
        </a:spcAft>
        <a:defRPr sz="4200">
          <a:solidFill>
            <a:schemeClr val="tx2"/>
          </a:solidFill>
          <a:latin typeface="Garamond" pitchFamily="18" charset="0"/>
          <a:cs typeface="Arial" pitchFamily="34" charset="0"/>
        </a:defRPr>
      </a:lvl6pPr>
      <a:lvl7pPr marL="914400" algn="l" rtl="1" fontAlgn="base">
        <a:spcBef>
          <a:spcPct val="0"/>
        </a:spcBef>
        <a:spcAft>
          <a:spcPct val="0"/>
        </a:spcAft>
        <a:defRPr sz="4200">
          <a:solidFill>
            <a:schemeClr val="tx2"/>
          </a:solidFill>
          <a:latin typeface="Garamond" pitchFamily="18" charset="0"/>
          <a:cs typeface="Arial" pitchFamily="34" charset="0"/>
        </a:defRPr>
      </a:lvl7pPr>
      <a:lvl8pPr marL="1371600" algn="l" rtl="1" fontAlgn="base">
        <a:spcBef>
          <a:spcPct val="0"/>
        </a:spcBef>
        <a:spcAft>
          <a:spcPct val="0"/>
        </a:spcAft>
        <a:defRPr sz="4200">
          <a:solidFill>
            <a:schemeClr val="tx2"/>
          </a:solidFill>
          <a:latin typeface="Garamond" pitchFamily="18" charset="0"/>
          <a:cs typeface="Arial" pitchFamily="34" charset="0"/>
        </a:defRPr>
      </a:lvl8pPr>
      <a:lvl9pPr marL="1828800" algn="l" rtl="1"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نمط العنوان الرئيسي</a:t>
            </a:r>
          </a:p>
        </p:txBody>
      </p:sp>
      <p:sp>
        <p:nvSpPr>
          <p:cNvPr id="5123"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239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mj-lt"/>
              </a:defRPr>
            </a:lvl1pPr>
          </a:lstStyle>
          <a:p>
            <a:pPr fontAlgn="base">
              <a:spcBef>
                <a:spcPct val="0"/>
              </a:spcBef>
              <a:spcAft>
                <a:spcPct val="0"/>
              </a:spcAft>
              <a:defRPr/>
            </a:pPr>
            <a:endParaRPr lang="en-US" altLang="en-US">
              <a:solidFill>
                <a:srgbClr val="000000"/>
              </a:solidFill>
            </a:endParaRPr>
          </a:p>
        </p:txBody>
      </p:sp>
      <p:sp>
        <p:nvSpPr>
          <p:cNvPr id="1239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smtClean="0">
                <a:latin typeface="+mj-lt"/>
              </a:defRPr>
            </a:lvl1pPr>
          </a:lstStyle>
          <a:p>
            <a:pPr fontAlgn="base">
              <a:spcBef>
                <a:spcPct val="0"/>
              </a:spcBef>
              <a:spcAft>
                <a:spcPct val="0"/>
              </a:spcAft>
              <a:defRPr/>
            </a:pPr>
            <a:endParaRPr lang="en-US" altLang="en-US">
              <a:solidFill>
                <a:srgbClr val="000000"/>
              </a:solidFill>
            </a:endParaRPr>
          </a:p>
        </p:txBody>
      </p:sp>
      <p:sp>
        <p:nvSpPr>
          <p:cNvPr id="1239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atin typeface="+mj-lt"/>
              </a:defRPr>
            </a:lvl1pPr>
          </a:lstStyle>
          <a:p>
            <a:pPr fontAlgn="base">
              <a:spcBef>
                <a:spcPct val="0"/>
              </a:spcBef>
              <a:spcAft>
                <a:spcPct val="0"/>
              </a:spcAft>
              <a:defRPr/>
            </a:pPr>
            <a:fld id="{83AFAF89-C1B5-4BB7-977B-BEC0EB5C304D}" type="slidenum">
              <a:rPr lang="ar-SA" altLang="en-US">
                <a:solidFill>
                  <a:srgbClr val="000000"/>
                </a:solidFill>
              </a:rPr>
              <a:pPr fontAlgn="base">
                <a:spcBef>
                  <a:spcPct val="0"/>
                </a:spcBef>
                <a:spcAft>
                  <a:spcPct val="0"/>
                </a:spcAft>
                <a:defRPr/>
              </a:pPr>
              <a:t>‹N°›</a:t>
            </a:fld>
            <a:endParaRPr lang="en-US" altLang="en-US">
              <a:solidFill>
                <a:srgbClr val="000000"/>
              </a:solidFill>
            </a:endParaRPr>
          </a:p>
        </p:txBody>
      </p:sp>
      <p:sp>
        <p:nvSpPr>
          <p:cNvPr id="1239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ar-YE">
              <a:solidFill>
                <a:srgbClr val="000000"/>
              </a:solidFill>
            </a:endParaRPr>
          </a:p>
        </p:txBody>
      </p:sp>
      <p:sp>
        <p:nvSpPr>
          <p:cNvPr id="12391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ar-YE">
              <a:solidFill>
                <a:srgbClr val="000000"/>
              </a:solidFill>
            </a:endParaRPr>
          </a:p>
        </p:txBody>
      </p:sp>
    </p:spTree>
    <p:extLst>
      <p:ext uri="{BB962C8B-B14F-4D97-AF65-F5344CB8AC3E}">
        <p14:creationId xmlns:p14="http://schemas.microsoft.com/office/powerpoint/2010/main" xmlns="" val="241542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pitchFamily="34" charset="0"/>
        </a:defRPr>
      </a:lvl2pPr>
      <a:lvl3pPr algn="l" rtl="1" eaLnBrk="0" fontAlgn="base" hangingPunct="0">
        <a:spcBef>
          <a:spcPct val="0"/>
        </a:spcBef>
        <a:spcAft>
          <a:spcPct val="0"/>
        </a:spcAft>
        <a:defRPr sz="4200">
          <a:solidFill>
            <a:schemeClr val="tx2"/>
          </a:solidFill>
          <a:latin typeface="Garamond" pitchFamily="18" charset="0"/>
          <a:cs typeface="Arial" pitchFamily="34" charset="0"/>
        </a:defRPr>
      </a:lvl3pPr>
      <a:lvl4pPr algn="l" rtl="1" eaLnBrk="0" fontAlgn="base" hangingPunct="0">
        <a:spcBef>
          <a:spcPct val="0"/>
        </a:spcBef>
        <a:spcAft>
          <a:spcPct val="0"/>
        </a:spcAft>
        <a:defRPr sz="4200">
          <a:solidFill>
            <a:schemeClr val="tx2"/>
          </a:solidFill>
          <a:latin typeface="Garamond" pitchFamily="18" charset="0"/>
          <a:cs typeface="Arial" pitchFamily="34" charset="0"/>
        </a:defRPr>
      </a:lvl4pPr>
      <a:lvl5pPr algn="l" rtl="1"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1" fontAlgn="base">
        <a:spcBef>
          <a:spcPct val="0"/>
        </a:spcBef>
        <a:spcAft>
          <a:spcPct val="0"/>
        </a:spcAft>
        <a:defRPr sz="4200">
          <a:solidFill>
            <a:schemeClr val="tx2"/>
          </a:solidFill>
          <a:latin typeface="Garamond" pitchFamily="18" charset="0"/>
          <a:cs typeface="Arial" pitchFamily="34" charset="0"/>
        </a:defRPr>
      </a:lvl6pPr>
      <a:lvl7pPr marL="914400" algn="l" rtl="1" fontAlgn="base">
        <a:spcBef>
          <a:spcPct val="0"/>
        </a:spcBef>
        <a:spcAft>
          <a:spcPct val="0"/>
        </a:spcAft>
        <a:defRPr sz="4200">
          <a:solidFill>
            <a:schemeClr val="tx2"/>
          </a:solidFill>
          <a:latin typeface="Garamond" pitchFamily="18" charset="0"/>
          <a:cs typeface="Arial" pitchFamily="34" charset="0"/>
        </a:defRPr>
      </a:lvl7pPr>
      <a:lvl8pPr marL="1371600" algn="l" rtl="1" fontAlgn="base">
        <a:spcBef>
          <a:spcPct val="0"/>
        </a:spcBef>
        <a:spcAft>
          <a:spcPct val="0"/>
        </a:spcAft>
        <a:defRPr sz="4200">
          <a:solidFill>
            <a:schemeClr val="tx2"/>
          </a:solidFill>
          <a:latin typeface="Garamond" pitchFamily="18" charset="0"/>
          <a:cs typeface="Arial" pitchFamily="34" charset="0"/>
        </a:defRPr>
      </a:lvl8pPr>
      <a:lvl9pPr marL="1828800" algn="l" rtl="1"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883716"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88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883718"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fld id="{C86ECFAD-920C-4151-9219-45E212F4E30B}" type="slidenum">
              <a:rPr lang="ar-SA">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xmlns="" val="30685674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04"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358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smtClean="0"/>
            </a:lvl1pPr>
          </a:lstStyle>
          <a:p>
            <a:pPr fontAlgn="base">
              <a:spcBef>
                <a:spcPct val="0"/>
              </a:spcBef>
              <a:spcAft>
                <a:spcPct val="0"/>
              </a:spcAft>
              <a:defRPr/>
            </a:pPr>
            <a:r>
              <a:rPr lang="en-US">
                <a:solidFill>
                  <a:srgbClr val="000000"/>
                </a:solidFill>
              </a:rPr>
              <a:t>ASLPD EQI 2008</a:t>
            </a:r>
          </a:p>
        </p:txBody>
      </p:sp>
      <p:sp>
        <p:nvSpPr>
          <p:cNvPr id="358406"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fld id="{46AB9EB6-D02A-4394-8E1E-252671ED2724}" type="slidenum">
              <a:rPr lang="ar-SA">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xmlns="" val="26471086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0825" cy="6851650"/>
            <a:chOff x="0" y="0"/>
            <a:chExt cx="5758" cy="4316"/>
          </a:xfrm>
        </p:grpSpPr>
        <p:sp>
          <p:nvSpPr>
            <p:cNvPr id="61747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7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7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7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7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grpSp>
          <p:nvGrpSpPr>
            <p:cNvPr id="7188" name="Group 15"/>
            <p:cNvGrpSpPr>
              <a:grpSpLocks/>
            </p:cNvGrpSpPr>
            <p:nvPr/>
          </p:nvGrpSpPr>
          <p:grpSpPr bwMode="auto">
            <a:xfrm>
              <a:off x="192" y="2284"/>
              <a:ext cx="1254" cy="923"/>
              <a:chOff x="192" y="2284"/>
              <a:chExt cx="1254" cy="923"/>
            </a:xfrm>
          </p:grpSpPr>
          <p:sp>
            <p:nvSpPr>
              <p:cNvPr id="61748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8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49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0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1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1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sp>
            <p:nvSpPr>
              <p:cNvPr id="61751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fontAlgn="base">
                  <a:spcBef>
                    <a:spcPct val="0"/>
                  </a:spcBef>
                  <a:spcAft>
                    <a:spcPct val="0"/>
                  </a:spcAft>
                  <a:defRPr/>
                </a:pPr>
                <a:endParaRPr lang="ar-YE">
                  <a:solidFill>
                    <a:srgbClr val="FFFFFF"/>
                  </a:solidFill>
                  <a:latin typeface="Arial" pitchFamily="34" charset="0"/>
                </a:endParaRPr>
              </a:p>
            </p:txBody>
          </p:sp>
        </p:grpSp>
      </p:grpSp>
      <p:sp>
        <p:nvSpPr>
          <p:cNvPr id="617513"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ar-SA" smtClean="0"/>
              <a:t>انقر لتحرير نمط العنوان الرئيسي</a:t>
            </a:r>
          </a:p>
        </p:txBody>
      </p:sp>
      <p:sp>
        <p:nvSpPr>
          <p:cNvPr id="617514"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17515"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smtClean="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617516"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smtClean="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617517"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smtClean="0">
                <a:effectLst>
                  <a:outerShdw blurRad="38100" dist="38100" dir="2700000" algn="tl">
                    <a:srgbClr val="000000"/>
                  </a:outerShdw>
                </a:effectLst>
                <a:latin typeface="+mn-lt"/>
              </a:defRPr>
            </a:lvl1pPr>
          </a:lstStyle>
          <a:p>
            <a:pPr fontAlgn="base">
              <a:spcBef>
                <a:spcPct val="0"/>
              </a:spcBef>
              <a:spcAft>
                <a:spcPct val="0"/>
              </a:spcAft>
              <a:defRPr/>
            </a:pPr>
            <a:fld id="{70BB444A-9255-41F3-A3D6-FE1B381714E2}" type="slidenum">
              <a:rPr lang="ar-SA">
                <a:solidFill>
                  <a:srgbClr val="FFFFFF"/>
                </a:solidFill>
              </a:rPr>
              <a:pPr fontAlgn="base">
                <a:spcBef>
                  <a:spcPct val="0"/>
                </a:spcBef>
                <a:spcAft>
                  <a:spcPct val="0"/>
                </a:spcAft>
                <a:defRPr/>
              </a:pPr>
              <a:t>‹N°›</a:t>
            </a:fld>
            <a:endParaRPr lang="en-US">
              <a:solidFill>
                <a:srgbClr val="FFFFFF"/>
              </a:solidFill>
            </a:endParaRPr>
          </a:p>
        </p:txBody>
      </p:sp>
    </p:spTree>
    <p:extLst>
      <p:ext uri="{BB962C8B-B14F-4D97-AF65-F5344CB8AC3E}">
        <p14:creationId xmlns:p14="http://schemas.microsoft.com/office/powerpoint/2010/main" xmlns="" val="2729583636"/>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7.xml"/><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18" Type="http://schemas.openxmlformats.org/officeDocument/2006/relationships/image" Target="../media/image18.gif"/><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7.gif"/><Relationship Id="rId2" Type="http://schemas.openxmlformats.org/officeDocument/2006/relationships/notesSlide" Target="../notesSlides/notesSlide2.xml"/><Relationship Id="rId16" Type="http://schemas.openxmlformats.org/officeDocument/2006/relationships/image" Target="../media/image16.gif"/><Relationship Id="rId20" Type="http://schemas.openxmlformats.org/officeDocument/2006/relationships/image" Target="../media/image20.gif"/><Relationship Id="rId1" Type="http://schemas.openxmlformats.org/officeDocument/2006/relationships/slideLayout" Target="../slideLayouts/slideLayout18.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gif"/><Relationship Id="rId15" Type="http://schemas.openxmlformats.org/officeDocument/2006/relationships/image" Target="../media/image15.gif"/><Relationship Id="rId10" Type="http://schemas.openxmlformats.org/officeDocument/2006/relationships/image" Target="../media/image10.gif"/><Relationship Id="rId19" Type="http://schemas.openxmlformats.org/officeDocument/2006/relationships/image" Target="../media/image19.gif"/><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0.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0.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audio" Target="file:///C:\Program%20Files\Microsoft%20Office\Clipart\Pub60Cor\VCTRN_01.mid" TargetMode="External"/><Relationship Id="rId5" Type="http://schemas.openxmlformats.org/officeDocument/2006/relationships/image" Target="../media/image2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slide" Target="slide18.xml"/><Relationship Id="rId2" Type="http://schemas.openxmlformats.org/officeDocument/2006/relationships/slideLayout" Target="../slideLayouts/slideLayout109.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3.wav"/></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slide" Target="slide18.xml"/><Relationship Id="rId2" Type="http://schemas.openxmlformats.org/officeDocument/2006/relationships/slideLayout" Target="../slideLayouts/slideLayout109.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3.wav"/></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2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slide" Target="slide18.xml"/><Relationship Id="rId2" Type="http://schemas.openxmlformats.org/officeDocument/2006/relationships/slideLayout" Target="../slideLayouts/slideLayout133.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3.wav"/></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slide" Target="slide18.xml"/><Relationship Id="rId2" Type="http://schemas.openxmlformats.org/officeDocument/2006/relationships/slideLayout" Target="../slideLayouts/slideLayout133.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3.wav"/></Relationships>
</file>

<file path=ppt/slides/_rels/slide5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1.xml"/><Relationship Id="rId1" Type="http://schemas.openxmlformats.org/officeDocument/2006/relationships/slideLayout" Target="../slideLayouts/slideLayout123.xml"/><Relationship Id="rId5" Type="http://schemas.openxmlformats.org/officeDocument/2006/relationships/audio" Target="../media/audio5.wav"/><Relationship Id="rId4" Type="http://schemas.openxmlformats.org/officeDocument/2006/relationships/audio" Target="../media/audio3.wav"/></Relationships>
</file>

<file path=ppt/slides/_rels/slide5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2.xml"/><Relationship Id="rId7" Type="http://schemas.openxmlformats.org/officeDocument/2006/relationships/diagramColors" Target="../diagrams/colors3.xml"/><Relationship Id="rId2" Type="http://schemas.openxmlformats.org/officeDocument/2006/relationships/slideLayout" Target="../slideLayouts/slideLayout110.xml"/><Relationship Id="rId1" Type="http://schemas.openxmlformats.org/officeDocument/2006/relationships/themeOverride" Target="../theme/themeOverride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1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4.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audio" Target="file:///C:\Program%20Files\Microsoft%20Office\Clipart\Pub60Cor\VCTRN_01.mid" TargetMode="External"/><Relationship Id="rId5" Type="http://schemas.openxmlformats.org/officeDocument/2006/relationships/image" Target="../media/image22.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8.xml"/><Relationship Id="rId1" Type="http://schemas.openxmlformats.org/officeDocument/2006/relationships/slideLayout" Target="../slideLayouts/slideLayout7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5.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75.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98.xml"/></Relationships>
</file>

<file path=ppt/slides/_rels/slide6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5.xml"/><Relationship Id="rId1" Type="http://schemas.openxmlformats.org/officeDocument/2006/relationships/slideLayout" Target="../slideLayouts/slideLayout10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2.png"/><Relationship Id="rId2" Type="http://schemas.openxmlformats.org/officeDocument/2006/relationships/slideLayout" Target="../slideLayouts/slideLayout133.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9.jpeg"/><Relationship Id="rId5" Type="http://schemas.openxmlformats.org/officeDocument/2006/relationships/audio" Target="../media/audio8.wav"/><Relationship Id="rId4" Type="http://schemas.openxmlformats.org/officeDocument/2006/relationships/audio" Target="../media/audio7.wav"/></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slide" Target="slide18.xml"/><Relationship Id="rId2" Type="http://schemas.openxmlformats.org/officeDocument/2006/relationships/slideLayout" Target="../slideLayouts/slideLayout133.xml"/><Relationship Id="rId1" Type="http://schemas.openxmlformats.org/officeDocument/2006/relationships/audio" Target="file:///C:\Program%20Files\Microsoft%20Office\Clipart\Pub60Cor\VCTRN_01.mid" TargetMode="External"/><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3.wav"/></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199.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0.wav"/><Relationship Id="rId1" Type="http://schemas.openxmlformats.org/officeDocument/2006/relationships/slideLayout" Target="../slideLayouts/slideLayout198.xml"/><Relationship Id="rId4" Type="http://schemas.openxmlformats.org/officeDocument/2006/relationships/image" Target="../media/image44.gif"/></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0" y="0"/>
            <a:ext cx="9144000" cy="3212976"/>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YE" sz="4800" b="1" dirty="0" smtClean="0">
                <a:solidFill>
                  <a:srgbClr val="0000FF"/>
                </a:solidFill>
                <a:latin typeface="Times New Roman" pitchFamily="18" charset="0"/>
                <a:cs typeface="PT Bold Heading" pitchFamily="2" charset="-78"/>
              </a:rPr>
              <a:t>المهارات </a:t>
            </a:r>
            <a:r>
              <a:rPr lang="ar-SA" sz="4800" b="1" dirty="0" smtClean="0">
                <a:solidFill>
                  <a:srgbClr val="0000FF"/>
                </a:solidFill>
                <a:latin typeface="Times New Roman" pitchFamily="18" charset="0"/>
                <a:cs typeface="PT Bold Heading" pitchFamily="2" charset="-78"/>
              </a:rPr>
              <a:t>القيادية </a:t>
            </a:r>
            <a:endParaRPr lang="ar-YE" sz="4800" b="1" dirty="0" smtClean="0">
              <a:solidFill>
                <a:srgbClr val="0000FF"/>
              </a:solidFill>
              <a:latin typeface="Times New Roman" pitchFamily="18" charset="0"/>
              <a:cs typeface="PT Bold Heading" pitchFamily="2" charset="-78"/>
            </a:endParaRPr>
          </a:p>
          <a:p>
            <a:pPr algn="ctr" fontAlgn="base">
              <a:spcBef>
                <a:spcPct val="0"/>
              </a:spcBef>
              <a:spcAft>
                <a:spcPct val="0"/>
              </a:spcAft>
            </a:pPr>
            <a:r>
              <a:rPr lang="ar-YE" sz="6000" b="1" dirty="0" smtClean="0">
                <a:solidFill>
                  <a:srgbClr val="FF0000"/>
                </a:solidFill>
                <a:latin typeface="Times New Roman" pitchFamily="18" charset="0"/>
                <a:cs typeface="PT Bold Heading" pitchFamily="2" charset="-78"/>
              </a:rPr>
              <a:t>لقادة المستقبل</a:t>
            </a:r>
            <a:r>
              <a:rPr lang="ar-YE" sz="4800" b="1" dirty="0" smtClean="0">
                <a:solidFill>
                  <a:srgbClr val="0000FF"/>
                </a:solidFill>
                <a:latin typeface="Times New Roman" pitchFamily="18" charset="0"/>
                <a:cs typeface="PT Bold Heading" pitchFamily="2" charset="-78"/>
              </a:rPr>
              <a:t> </a:t>
            </a:r>
          </a:p>
          <a:p>
            <a:pPr algn="ctr" fontAlgn="base">
              <a:spcBef>
                <a:spcPct val="0"/>
              </a:spcBef>
              <a:spcAft>
                <a:spcPct val="0"/>
              </a:spcAft>
            </a:pPr>
            <a:r>
              <a:rPr lang="ar-YE" sz="4800" b="1" dirty="0" smtClean="0">
                <a:solidFill>
                  <a:srgbClr val="0000FF"/>
                </a:solidFill>
                <a:latin typeface="Times New Roman" pitchFamily="18" charset="0"/>
                <a:cs typeface="PT Bold Heading" pitchFamily="2" charset="-78"/>
              </a:rPr>
              <a:t>للعام الجامعي 2012-2013م</a:t>
            </a:r>
            <a:endParaRPr lang="ar-SA" sz="4800" b="1" dirty="0" smtClean="0">
              <a:solidFill>
                <a:srgbClr val="0000FF"/>
              </a:solidFill>
              <a:latin typeface="Times New Roman" pitchFamily="18" charset="0"/>
              <a:cs typeface="PT Bold Heading" pitchFamily="2" charset="-78"/>
            </a:endParaRPr>
          </a:p>
        </p:txBody>
      </p:sp>
      <p:sp>
        <p:nvSpPr>
          <p:cNvPr id="533507" name="AutoShape 3"/>
          <p:cNvSpPr>
            <a:spLocks noChangeArrowheads="1"/>
          </p:cNvSpPr>
          <p:nvPr/>
        </p:nvSpPr>
        <p:spPr bwMode="auto">
          <a:xfrm>
            <a:off x="683568" y="3717032"/>
            <a:ext cx="7920880" cy="2808312"/>
          </a:xfrm>
          <a:prstGeom prst="foldedCorner">
            <a:avLst>
              <a:gd name="adj" fmla="val 12500"/>
            </a:avLst>
          </a:prstGeom>
          <a:solidFill>
            <a:srgbClr val="FF0000"/>
          </a:solidFill>
          <a:ln w="9525">
            <a:solidFill>
              <a:schemeClr val="tx1"/>
            </a:solidFill>
            <a:round/>
            <a:headEnd/>
            <a:tailEnd/>
          </a:ln>
          <a:effectLst>
            <a:prstShdw prst="shdw13" dist="169439" dir="15420323">
              <a:schemeClr val="bg2">
                <a:alpha val="50000"/>
              </a:schemeClr>
            </a:prstShdw>
          </a:effectLst>
        </p:spPr>
        <p:txBody>
          <a:bodyPr wrap="none" anchor="ctr"/>
          <a:lstStyle/>
          <a:p>
            <a:pPr algn="ctr" fontAlgn="base">
              <a:spcBef>
                <a:spcPct val="0"/>
              </a:spcBef>
              <a:spcAft>
                <a:spcPct val="0"/>
              </a:spcAft>
            </a:pPr>
            <a:r>
              <a:rPr lang="ar-JO" sz="6000" b="1" dirty="0" smtClean="0">
                <a:solidFill>
                  <a:srgbClr val="FFFF00"/>
                </a:solidFill>
                <a:latin typeface="Arial" pitchFamily="34" charset="0"/>
                <a:cs typeface="DecoType Thuluth" pitchFamily="2" charset="-78"/>
              </a:rPr>
              <a:t>إعداد وتقديم</a:t>
            </a:r>
          </a:p>
          <a:p>
            <a:pPr algn="ctr" fontAlgn="base">
              <a:spcBef>
                <a:spcPct val="0"/>
              </a:spcBef>
              <a:spcAft>
                <a:spcPct val="0"/>
              </a:spcAft>
            </a:pPr>
            <a:r>
              <a:rPr lang="ar-SA" sz="6000" b="1" dirty="0" smtClean="0">
                <a:solidFill>
                  <a:srgbClr val="FFFF00"/>
                </a:solidFill>
                <a:latin typeface="Arial" pitchFamily="34" charset="0"/>
                <a:cs typeface="Monotype Koufi" pitchFamily="2" charset="-78"/>
              </a:rPr>
              <a:t>د.</a:t>
            </a:r>
            <a:r>
              <a:rPr lang="ar-YE" sz="6000" b="1" dirty="0" smtClean="0">
                <a:solidFill>
                  <a:srgbClr val="FFFF00"/>
                </a:solidFill>
                <a:latin typeface="Arial" pitchFamily="34" charset="0"/>
                <a:cs typeface="Monotype Koufi" pitchFamily="2" charset="-78"/>
              </a:rPr>
              <a:t>إسماعيل محمد الحفصي</a:t>
            </a:r>
            <a:endParaRPr lang="ar-JO" sz="6000" b="1" dirty="0" smtClean="0">
              <a:solidFill>
                <a:srgbClr val="FFFF00"/>
              </a:solidFill>
              <a:latin typeface="Arial" pitchFamily="34" charset="0"/>
              <a:cs typeface="Monotype Koufi" pitchFamily="2" charset="-78"/>
            </a:endParaRPr>
          </a:p>
        </p:txBody>
      </p:sp>
    </p:spTree>
    <p:extLst>
      <p:ext uri="{BB962C8B-B14F-4D97-AF65-F5344CB8AC3E}">
        <p14:creationId xmlns:p14="http://schemas.microsoft.com/office/powerpoint/2010/main" xmlns="" val="3499028956"/>
      </p:ext>
    </p:extLst>
  </p:cSld>
  <p:clrMapOvr>
    <a:masterClrMapping/>
  </p:clrMapOvr>
  <p:transition>
    <p:sndAc>
      <p:stSnd>
        <p:snd r:embed="rId3" name="مونا مور.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33506"/>
                                        </p:tgtEl>
                                        <p:attrNameLst>
                                          <p:attrName>style.visibility</p:attrName>
                                        </p:attrNameLst>
                                      </p:cBhvr>
                                      <p:to>
                                        <p:strVal val="visible"/>
                                      </p:to>
                                    </p:set>
                                    <p:animEffect transition="in" filter="fade">
                                      <p:cBhvr>
                                        <p:cTn id="7" dur="770" decel="100000"/>
                                        <p:tgtEl>
                                          <p:spTgt spid="533506"/>
                                        </p:tgtEl>
                                      </p:cBhvr>
                                    </p:animEffect>
                                    <p:animScale>
                                      <p:cBhvr>
                                        <p:cTn id="8" dur="770" decel="100000"/>
                                        <p:tgtEl>
                                          <p:spTgt spid="533506"/>
                                        </p:tgtEl>
                                      </p:cBhvr>
                                      <p:from x="10000" y="10000"/>
                                      <p:to x="200000" y="450000"/>
                                    </p:animScale>
                                    <p:animScale>
                                      <p:cBhvr>
                                        <p:cTn id="9" dur="1230" accel="100000" fill="hold">
                                          <p:stCondLst>
                                            <p:cond delay="770"/>
                                          </p:stCondLst>
                                        </p:cTn>
                                        <p:tgtEl>
                                          <p:spTgt spid="533506"/>
                                        </p:tgtEl>
                                      </p:cBhvr>
                                      <p:from x="200000" y="450000"/>
                                      <p:to x="100000" y="100000"/>
                                    </p:animScale>
                                    <p:set>
                                      <p:cBhvr>
                                        <p:cTn id="10" dur="770" fill="hold"/>
                                        <p:tgtEl>
                                          <p:spTgt spid="533506"/>
                                        </p:tgtEl>
                                        <p:attrNameLst>
                                          <p:attrName>ppt_x</p:attrName>
                                        </p:attrNameLst>
                                      </p:cBhvr>
                                      <p:to>
                                        <p:strVal val="(0.5)"/>
                                      </p:to>
                                    </p:set>
                                    <p:anim from="(0.5)" to="(#ppt_x)" calcmode="lin" valueType="num">
                                      <p:cBhvr>
                                        <p:cTn id="11" dur="1230" accel="100000" fill="hold">
                                          <p:stCondLst>
                                            <p:cond delay="770"/>
                                          </p:stCondLst>
                                        </p:cTn>
                                        <p:tgtEl>
                                          <p:spTgt spid="533506"/>
                                        </p:tgtEl>
                                        <p:attrNameLst>
                                          <p:attrName>ppt_x</p:attrName>
                                        </p:attrNameLst>
                                      </p:cBhvr>
                                    </p:anim>
                                    <p:set>
                                      <p:cBhvr>
                                        <p:cTn id="12" dur="770" fill="hold"/>
                                        <p:tgtEl>
                                          <p:spTgt spid="533506"/>
                                        </p:tgtEl>
                                        <p:attrNameLst>
                                          <p:attrName>ppt_y</p:attrName>
                                        </p:attrNameLst>
                                      </p:cBhvr>
                                      <p:to>
                                        <p:strVal val="(#ppt_y+0.4)"/>
                                      </p:to>
                                    </p:set>
                                    <p:anim from="(#ppt_y+0.4)" to="(#ppt_y)" calcmode="lin" valueType="num">
                                      <p:cBhvr>
                                        <p:cTn id="13" dur="1230" accel="100000" fill="hold">
                                          <p:stCondLst>
                                            <p:cond delay="770"/>
                                          </p:stCondLst>
                                        </p:cTn>
                                        <p:tgtEl>
                                          <p:spTgt spid="533506"/>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533507"/>
                                        </p:tgtEl>
                                        <p:attrNameLst>
                                          <p:attrName>style.visibility</p:attrName>
                                        </p:attrNameLst>
                                      </p:cBhvr>
                                      <p:to>
                                        <p:strVal val="visible"/>
                                      </p:to>
                                    </p:set>
                                    <p:animEffect transition="in" filter="fade">
                                      <p:cBhvr>
                                        <p:cTn id="17" dur="770" decel="100000"/>
                                        <p:tgtEl>
                                          <p:spTgt spid="533507"/>
                                        </p:tgtEl>
                                      </p:cBhvr>
                                    </p:animEffect>
                                    <p:animScale>
                                      <p:cBhvr>
                                        <p:cTn id="18" dur="770" decel="100000"/>
                                        <p:tgtEl>
                                          <p:spTgt spid="533507"/>
                                        </p:tgtEl>
                                      </p:cBhvr>
                                      <p:from x="10000" y="10000"/>
                                      <p:to x="200000" y="450000"/>
                                    </p:animScale>
                                    <p:animScale>
                                      <p:cBhvr>
                                        <p:cTn id="19" dur="1230" accel="100000" fill="hold">
                                          <p:stCondLst>
                                            <p:cond delay="770"/>
                                          </p:stCondLst>
                                        </p:cTn>
                                        <p:tgtEl>
                                          <p:spTgt spid="533507"/>
                                        </p:tgtEl>
                                      </p:cBhvr>
                                      <p:from x="200000" y="450000"/>
                                      <p:to x="100000" y="100000"/>
                                    </p:animScale>
                                    <p:set>
                                      <p:cBhvr>
                                        <p:cTn id="20" dur="770" fill="hold"/>
                                        <p:tgtEl>
                                          <p:spTgt spid="533507"/>
                                        </p:tgtEl>
                                        <p:attrNameLst>
                                          <p:attrName>ppt_x</p:attrName>
                                        </p:attrNameLst>
                                      </p:cBhvr>
                                      <p:to>
                                        <p:strVal val="(0.5)"/>
                                      </p:to>
                                    </p:set>
                                    <p:anim from="(0.5)" to="(#ppt_x)" calcmode="lin" valueType="num">
                                      <p:cBhvr>
                                        <p:cTn id="21" dur="1230" accel="100000" fill="hold">
                                          <p:stCondLst>
                                            <p:cond delay="770"/>
                                          </p:stCondLst>
                                        </p:cTn>
                                        <p:tgtEl>
                                          <p:spTgt spid="533507"/>
                                        </p:tgtEl>
                                        <p:attrNameLst>
                                          <p:attrName>ppt_x</p:attrName>
                                        </p:attrNameLst>
                                      </p:cBhvr>
                                    </p:anim>
                                    <p:set>
                                      <p:cBhvr>
                                        <p:cTn id="22" dur="770" fill="hold"/>
                                        <p:tgtEl>
                                          <p:spTgt spid="533507"/>
                                        </p:tgtEl>
                                        <p:attrNameLst>
                                          <p:attrName>ppt_y</p:attrName>
                                        </p:attrNameLst>
                                      </p:cBhvr>
                                      <p:to>
                                        <p:strVal val="(#ppt_y+0.4)"/>
                                      </p:to>
                                    </p:set>
                                    <p:anim from="(#ppt_y+0.4)" to="(#ppt_y)" calcmode="lin" valueType="num">
                                      <p:cBhvr>
                                        <p:cTn id="23" dur="1230" accel="100000" fill="hold">
                                          <p:stCondLst>
                                            <p:cond delay="770"/>
                                          </p:stCondLst>
                                        </p:cTn>
                                        <p:tgtEl>
                                          <p:spTgt spid="5335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6" grpId="0"/>
      <p:bldP spid="5335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5"/>
          <p:cNvSpPr>
            <a:spLocks noGrp="1"/>
          </p:cNvSpPr>
          <p:nvPr>
            <p:ph type="sldNum" sz="quarter" idx="12"/>
          </p:nvPr>
        </p:nvSpPr>
        <p:spPr/>
        <p:txBody>
          <a:bodyPr/>
          <a:lstStyle/>
          <a:p>
            <a:fld id="{33F577B0-588F-4A54-862B-A9B779B9925E}" type="slidenum">
              <a:rPr lang="ar-SA" altLang="en-US">
                <a:solidFill>
                  <a:srgbClr val="000000"/>
                </a:solidFill>
              </a:rPr>
              <a:pPr/>
              <a:t>10</a:t>
            </a:fld>
            <a:endParaRPr lang="en-US" altLang="en-US">
              <a:solidFill>
                <a:srgbClr val="000000"/>
              </a:solidFill>
            </a:endParaRPr>
          </a:p>
        </p:txBody>
      </p:sp>
      <p:pic>
        <p:nvPicPr>
          <p:cNvPr id="61442"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57200" y="457200"/>
            <a:ext cx="8305800" cy="5867400"/>
          </a:xfrm>
          <a:noFill/>
          <a:ln/>
        </p:spPr>
      </p:pic>
      <p:sp>
        <p:nvSpPr>
          <p:cNvPr id="61443" name="Rectangle 3"/>
          <p:cNvSpPr>
            <a:spLocks noChangeArrowheads="1"/>
          </p:cNvSpPr>
          <p:nvPr/>
        </p:nvSpPr>
        <p:spPr bwMode="auto">
          <a:xfrm>
            <a:off x="6858000" y="685800"/>
            <a:ext cx="1447800" cy="914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mtClean="0">
              <a:solidFill>
                <a:srgbClr val="000000"/>
              </a:solidFill>
            </a:endParaRPr>
          </a:p>
        </p:txBody>
      </p:sp>
    </p:spTree>
    <p:extLst>
      <p:ext uri="{BB962C8B-B14F-4D97-AF65-F5344CB8AC3E}">
        <p14:creationId xmlns:p14="http://schemas.microsoft.com/office/powerpoint/2010/main" xmlns="" val="38638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987824" y="260648"/>
            <a:ext cx="5976664" cy="5256361"/>
          </a:xfrm>
        </p:spPr>
        <p:txBody>
          <a:bodyPr/>
          <a:lstStyle/>
          <a:p>
            <a:pPr marL="609600" indent="-609600" algn="ctr">
              <a:lnSpc>
                <a:spcPct val="90000"/>
              </a:lnSpc>
              <a:buFontTx/>
              <a:buNone/>
            </a:pPr>
            <a:r>
              <a:rPr lang="ar-SA" sz="4000" b="1" dirty="0">
                <a:solidFill>
                  <a:srgbClr val="FF6600"/>
                </a:solidFill>
                <a:cs typeface="AL-Mohanad Bold" pitchFamily="2" charset="-78"/>
              </a:rPr>
              <a:t>المهارات الأساسية للقائد وهي:</a:t>
            </a:r>
          </a:p>
          <a:p>
            <a:pPr marL="609600" indent="-609600">
              <a:lnSpc>
                <a:spcPct val="90000"/>
              </a:lnSpc>
              <a:buFontTx/>
              <a:buAutoNum type="arabicPeriod"/>
            </a:pPr>
            <a:r>
              <a:rPr lang="ar-SA" sz="4400" b="1" dirty="0">
                <a:cs typeface="AL-Mohanad Bold" pitchFamily="2" charset="-78"/>
              </a:rPr>
              <a:t>القدرة على </a:t>
            </a:r>
            <a:r>
              <a:rPr lang="ar-SA" sz="4400" b="1" dirty="0" smtClean="0">
                <a:cs typeface="AL-Mohanad Bold" pitchFamily="2" charset="-78"/>
              </a:rPr>
              <a:t>التخطيط</a:t>
            </a:r>
            <a:r>
              <a:rPr lang="ar-YE" sz="4400" b="1" dirty="0" smtClean="0">
                <a:cs typeface="AL-Mohanad Bold" pitchFamily="2" charset="-78"/>
              </a:rPr>
              <a:t> وتحديد الأهداف</a:t>
            </a:r>
            <a:r>
              <a:rPr lang="ar-SA" sz="4400" b="1" dirty="0" smtClean="0">
                <a:cs typeface="AL-Mohanad Bold" pitchFamily="2" charset="-78"/>
              </a:rPr>
              <a:t>.</a:t>
            </a:r>
            <a:endParaRPr lang="en-US" sz="4400" b="1" dirty="0" smtClean="0">
              <a:cs typeface="AL-Mohanad Bold" pitchFamily="2" charset="-78"/>
            </a:endParaRPr>
          </a:p>
          <a:p>
            <a:pPr marL="609600" indent="-609600">
              <a:lnSpc>
                <a:spcPct val="90000"/>
              </a:lnSpc>
              <a:buFontTx/>
              <a:buAutoNum type="arabicPeriod"/>
            </a:pPr>
            <a:r>
              <a:rPr lang="ar-YE" sz="4400" b="1" dirty="0" smtClean="0">
                <a:cs typeface="AL-Mohanad Bold" pitchFamily="2" charset="-78"/>
              </a:rPr>
              <a:t>القدرة على تحديد الرؤية والرسالة</a:t>
            </a:r>
            <a:endParaRPr lang="ar-SA" sz="4400" b="1" dirty="0">
              <a:cs typeface="AL-Mohanad Bold" pitchFamily="2" charset="-78"/>
            </a:endParaRPr>
          </a:p>
          <a:p>
            <a:pPr marL="609600" indent="-609600">
              <a:lnSpc>
                <a:spcPct val="90000"/>
              </a:lnSpc>
              <a:buFontTx/>
              <a:buAutoNum type="arabicPeriod"/>
            </a:pPr>
            <a:r>
              <a:rPr lang="ar-YE" sz="4400" b="1" dirty="0" smtClean="0">
                <a:cs typeface="AL-Mohanad Bold" pitchFamily="2" charset="-78"/>
              </a:rPr>
              <a:t>مهارة التمسك بالقيم الأخلاقية </a:t>
            </a:r>
          </a:p>
          <a:p>
            <a:pPr marL="609600" indent="-609600">
              <a:lnSpc>
                <a:spcPct val="90000"/>
              </a:lnSpc>
              <a:buFontTx/>
              <a:buAutoNum type="arabicPeriod"/>
            </a:pPr>
            <a:r>
              <a:rPr lang="ar-YE" sz="4400" b="1" dirty="0" smtClean="0">
                <a:cs typeface="AL-Mohanad Bold" pitchFamily="2" charset="-78"/>
              </a:rPr>
              <a:t>القدرة على </a:t>
            </a:r>
            <a:r>
              <a:rPr lang="ar-SA" sz="4400" b="1" dirty="0" smtClean="0">
                <a:solidFill>
                  <a:srgbClr val="000000"/>
                </a:solidFill>
                <a:cs typeface="AL-Mohanad Bold" pitchFamily="2" charset="-78"/>
              </a:rPr>
              <a:t>حل </a:t>
            </a:r>
            <a:r>
              <a:rPr lang="ar-SA" sz="4400" b="1" dirty="0">
                <a:solidFill>
                  <a:srgbClr val="000000"/>
                </a:solidFill>
                <a:cs typeface="AL-Mohanad Bold" pitchFamily="2" charset="-78"/>
              </a:rPr>
              <a:t>المشكلات </a:t>
            </a:r>
            <a:r>
              <a:rPr lang="ar-YE" sz="4400" b="1" dirty="0">
                <a:cs typeface="AL-Mohanad Bold" pitchFamily="2" charset="-78"/>
              </a:rPr>
              <a:t>و</a:t>
            </a:r>
            <a:r>
              <a:rPr lang="ar-YE" sz="4400" b="1" dirty="0" smtClean="0">
                <a:cs typeface="AL-Mohanad Bold" pitchFamily="2" charset="-78"/>
              </a:rPr>
              <a:t> اتخاذ القرار..</a:t>
            </a:r>
          </a:p>
          <a:p>
            <a:pPr marL="609600" indent="-609600">
              <a:lnSpc>
                <a:spcPct val="90000"/>
              </a:lnSpc>
              <a:buFontTx/>
              <a:buAutoNum type="arabicPeriod"/>
            </a:pPr>
            <a:r>
              <a:rPr lang="ar-YE" sz="4400" b="1" dirty="0" smtClean="0">
                <a:cs typeface="AL-Mohanad Bold" pitchFamily="2" charset="-78"/>
              </a:rPr>
              <a:t>مهارة إدارة الاختلاف ,,</a:t>
            </a:r>
            <a:endParaRPr lang="ar-SA" sz="4400" b="1" dirty="0">
              <a:cs typeface="AL-Mohanad Bold" pitchFamily="2" charset="-78"/>
            </a:endParaRPr>
          </a:p>
          <a:p>
            <a:pPr marL="609600" indent="-609600">
              <a:lnSpc>
                <a:spcPct val="90000"/>
              </a:lnSpc>
              <a:buFontTx/>
              <a:buAutoNum type="arabicPeriod"/>
            </a:pPr>
            <a:r>
              <a:rPr lang="ar-YE" sz="4400" b="1" dirty="0" smtClean="0">
                <a:cs typeface="AL-Mohanad Bold" pitchFamily="2" charset="-78"/>
              </a:rPr>
              <a:t>القدرة على </a:t>
            </a:r>
            <a:r>
              <a:rPr lang="ar-SA" sz="4400" b="1" dirty="0" smtClean="0">
                <a:cs typeface="AL-Mohanad Bold" pitchFamily="2" charset="-78"/>
              </a:rPr>
              <a:t> إدارة </a:t>
            </a:r>
            <a:r>
              <a:rPr lang="ar-YE" sz="4400" b="1" dirty="0">
                <a:cs typeface="AL-Mohanad Bold" pitchFamily="2" charset="-78"/>
              </a:rPr>
              <a:t> </a:t>
            </a:r>
            <a:r>
              <a:rPr lang="ar-YE" sz="4400" b="1" dirty="0" smtClean="0">
                <a:cs typeface="AL-Mohanad Bold" pitchFamily="2" charset="-78"/>
              </a:rPr>
              <a:t>العمل بروح </a:t>
            </a:r>
            <a:r>
              <a:rPr lang="ar-YE" sz="4400" b="1" dirty="0" err="1" smtClean="0">
                <a:cs typeface="AL-Mohanad Bold" pitchFamily="2" charset="-78"/>
              </a:rPr>
              <a:t>ال</a:t>
            </a:r>
            <a:r>
              <a:rPr lang="ar-SA" sz="4400" b="1" dirty="0" smtClean="0">
                <a:cs typeface="AL-Mohanad Bold" pitchFamily="2" charset="-78"/>
              </a:rPr>
              <a:t>فريق </a:t>
            </a:r>
            <a:endParaRPr lang="ar-YE" sz="4400" b="1" dirty="0" smtClean="0">
              <a:cs typeface="AL-Mohanad Bold" pitchFamily="2" charset="-78"/>
            </a:endParaRPr>
          </a:p>
          <a:p>
            <a:pPr marL="609600" indent="-609600">
              <a:lnSpc>
                <a:spcPct val="90000"/>
              </a:lnSpc>
              <a:buFontTx/>
              <a:buAutoNum type="arabicPeriod"/>
            </a:pPr>
            <a:r>
              <a:rPr lang="ar-YE" sz="4400" b="1" dirty="0" smtClean="0">
                <a:cs typeface="AL-Mohanad Bold" pitchFamily="2" charset="-78"/>
              </a:rPr>
              <a:t>القدرة على غدارة التغيير.</a:t>
            </a:r>
            <a:endParaRPr lang="ar-SA" sz="4000" b="1" dirty="0">
              <a:cs typeface="AL-Mohanad Bold" pitchFamily="2" charset="-78"/>
            </a:endParaRPr>
          </a:p>
        </p:txBody>
      </p:sp>
      <p:sp>
        <p:nvSpPr>
          <p:cNvPr id="8196" name="Text Box 4"/>
          <p:cNvSpPr txBox="1">
            <a:spLocks noChangeArrowheads="1"/>
          </p:cNvSpPr>
          <p:nvPr/>
        </p:nvSpPr>
        <p:spPr bwMode="auto">
          <a:xfrm>
            <a:off x="611188" y="1196752"/>
            <a:ext cx="2665412" cy="5724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ar-SA" sz="3600" dirty="0">
                <a:solidFill>
                  <a:srgbClr val="FF0000"/>
                </a:solidFill>
              </a:rPr>
              <a:t>وأما من الناحية العملية فيكفي للقائد فكرة صغيرة لتصبح عملاً كبيراً.</a:t>
            </a:r>
          </a:p>
          <a:p>
            <a:pPr algn="ctr"/>
            <a:r>
              <a:rPr lang="ar-SA" sz="3600" dirty="0">
                <a:solidFill>
                  <a:srgbClr val="FF0000"/>
                </a:solidFill>
              </a:rPr>
              <a:t>وقديما قالت العرب: يكفي من القلادة ما أحاط بالعنق.</a:t>
            </a:r>
            <a:endParaRPr lang="en-US" sz="3600" dirty="0">
              <a:solidFill>
                <a:srgbClr val="FF0000"/>
              </a:solidFill>
            </a:endParaRPr>
          </a:p>
          <a:p>
            <a:pPr algn="ctr">
              <a:spcBef>
                <a:spcPct val="50000"/>
              </a:spcBef>
            </a:pPr>
            <a:endParaRPr lang="en-US" sz="2800" dirty="0"/>
          </a:p>
        </p:txBody>
      </p:sp>
    </p:spTree>
    <p:extLst>
      <p:ext uri="{BB962C8B-B14F-4D97-AF65-F5344CB8AC3E}">
        <p14:creationId xmlns:p14="http://schemas.microsoft.com/office/powerpoint/2010/main" xmlns="" val="281716342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عنصر نائب لرقم الشريحة 5"/>
          <p:cNvSpPr>
            <a:spLocks noGrp="1"/>
          </p:cNvSpPr>
          <p:nvPr>
            <p:ph type="sldNum" sz="quarter" idx="12"/>
          </p:nvPr>
        </p:nvSpPr>
        <p:spPr/>
        <p:txBody>
          <a:bodyPr/>
          <a:lstStyle/>
          <a:p>
            <a:fld id="{2A453C0F-0688-4CD1-A1DA-CA6EEBC8229D}" type="slidenum">
              <a:rPr lang="ar-SA">
                <a:solidFill>
                  <a:srgbClr val="000000"/>
                </a:solidFill>
              </a:rPr>
              <a:pPr/>
              <a:t>12</a:t>
            </a:fld>
            <a:endParaRPr lang="en-US">
              <a:solidFill>
                <a:srgbClr val="000000"/>
              </a:solidFill>
            </a:endParaRPr>
          </a:p>
        </p:txBody>
      </p:sp>
      <p:sp>
        <p:nvSpPr>
          <p:cNvPr id="31748" name="WordArt 4"/>
          <p:cNvSpPr>
            <a:spLocks noChangeArrowheads="1" noChangeShapeType="1" noTextEdit="1"/>
          </p:cNvSpPr>
          <p:nvPr/>
        </p:nvSpPr>
        <p:spPr bwMode="auto">
          <a:xfrm>
            <a:off x="4038600" y="228600"/>
            <a:ext cx="3600450" cy="1639888"/>
          </a:xfrm>
          <a:prstGeom prst="rect">
            <a:avLst/>
          </a:prstGeom>
        </p:spPr>
        <p:txBody>
          <a:bodyPr wrap="none" fromWordArt="1">
            <a:prstTxWarp prst="textSlantUp">
              <a:avLst>
                <a:gd name="adj" fmla="val 32056"/>
              </a:avLst>
            </a:prstTxWarp>
          </a:bodyPr>
          <a:lstStyle/>
          <a:p>
            <a:pPr algn="ctr">
              <a:buFontTx/>
              <a:buNone/>
            </a:pPr>
            <a:r>
              <a:rPr lang="ar-YE" sz="72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القيادة هى !!</a:t>
            </a:r>
          </a:p>
        </p:txBody>
      </p:sp>
      <p:pic>
        <p:nvPicPr>
          <p:cNvPr id="31750" name="Picture 6" descr="صورة 6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09800"/>
            <a:ext cx="1981200" cy="2354263"/>
          </a:xfrm>
          <a:prstGeom prst="rect">
            <a:avLst/>
          </a:prstGeom>
          <a:noFill/>
          <a:extLst>
            <a:ext uri="{909E8E84-426E-40DD-AFC4-6F175D3DCCD1}">
              <a14:hiddenFill xmlns:a14="http://schemas.microsoft.com/office/drawing/2010/main" xmlns="">
                <a:solidFill>
                  <a:srgbClr val="FFFFFF"/>
                </a:solidFill>
              </a14:hiddenFill>
            </a:ext>
          </a:extLst>
        </p:spPr>
      </p:pic>
      <p:sp>
        <p:nvSpPr>
          <p:cNvPr id="31752" name="Rectangle 8"/>
          <p:cNvSpPr>
            <a:spLocks noChangeArrowheads="1"/>
          </p:cNvSpPr>
          <p:nvPr/>
        </p:nvSpPr>
        <p:spPr bwMode="auto">
          <a:xfrm>
            <a:off x="457200" y="5943600"/>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b="1" smtClean="0">
                <a:solidFill>
                  <a:srgbClr val="000000"/>
                </a:solidFill>
              </a:rPr>
              <a:t>ما هي الصورة المعبرة عن القيادة؟</a:t>
            </a:r>
            <a:endParaRPr lang="en-US" sz="1200" b="1" smtClean="0">
              <a:solidFill>
                <a:srgbClr val="000000"/>
              </a:solidFill>
            </a:endParaRPr>
          </a:p>
        </p:txBody>
      </p:sp>
      <p:grpSp>
        <p:nvGrpSpPr>
          <p:cNvPr id="31753" name="Group 9"/>
          <p:cNvGrpSpPr>
            <a:grpSpLocks/>
          </p:cNvGrpSpPr>
          <p:nvPr/>
        </p:nvGrpSpPr>
        <p:grpSpPr bwMode="auto">
          <a:xfrm>
            <a:off x="5257800" y="1676400"/>
            <a:ext cx="3721100" cy="2198688"/>
            <a:chOff x="1468" y="369"/>
            <a:chExt cx="2344" cy="1385"/>
          </a:xfrm>
        </p:grpSpPr>
        <p:grpSp>
          <p:nvGrpSpPr>
            <p:cNvPr id="31754" name="Group 10"/>
            <p:cNvGrpSpPr>
              <a:grpSpLocks/>
            </p:cNvGrpSpPr>
            <p:nvPr/>
          </p:nvGrpSpPr>
          <p:grpSpPr bwMode="auto">
            <a:xfrm>
              <a:off x="1468" y="369"/>
              <a:ext cx="2344" cy="1377"/>
              <a:chOff x="1468" y="369"/>
              <a:chExt cx="2344" cy="1377"/>
            </a:xfrm>
          </p:grpSpPr>
          <p:sp>
            <p:nvSpPr>
              <p:cNvPr id="31755" name="Freeform 11"/>
              <p:cNvSpPr>
                <a:spLocks/>
              </p:cNvSpPr>
              <p:nvPr/>
            </p:nvSpPr>
            <p:spPr bwMode="auto">
              <a:xfrm>
                <a:off x="3431" y="841"/>
                <a:ext cx="115" cy="137"/>
              </a:xfrm>
              <a:custGeom>
                <a:avLst/>
                <a:gdLst>
                  <a:gd name="T0" fmla="*/ 0 w 115"/>
                  <a:gd name="T1" fmla="*/ 68 h 137"/>
                  <a:gd name="T2" fmla="*/ 23 w 115"/>
                  <a:gd name="T3" fmla="*/ 56 h 137"/>
                  <a:gd name="T4" fmla="*/ 21 w 115"/>
                  <a:gd name="T5" fmla="*/ 27 h 137"/>
                  <a:gd name="T6" fmla="*/ 31 w 115"/>
                  <a:gd name="T7" fmla="*/ 0 h 137"/>
                  <a:gd name="T8" fmla="*/ 54 w 115"/>
                  <a:gd name="T9" fmla="*/ 17 h 137"/>
                  <a:gd name="T10" fmla="*/ 64 w 115"/>
                  <a:gd name="T11" fmla="*/ 0 h 137"/>
                  <a:gd name="T12" fmla="*/ 99 w 115"/>
                  <a:gd name="T13" fmla="*/ 27 h 137"/>
                  <a:gd name="T14" fmla="*/ 93 w 115"/>
                  <a:gd name="T15" fmla="*/ 62 h 137"/>
                  <a:gd name="T16" fmla="*/ 115 w 115"/>
                  <a:gd name="T17" fmla="*/ 106 h 137"/>
                  <a:gd name="T18" fmla="*/ 91 w 115"/>
                  <a:gd name="T19" fmla="*/ 122 h 137"/>
                  <a:gd name="T20" fmla="*/ 85 w 115"/>
                  <a:gd name="T21" fmla="*/ 137 h 137"/>
                  <a:gd name="T22" fmla="*/ 68 w 115"/>
                  <a:gd name="T23" fmla="*/ 114 h 137"/>
                  <a:gd name="T24" fmla="*/ 37 w 115"/>
                  <a:gd name="T25" fmla="*/ 116 h 137"/>
                  <a:gd name="T26" fmla="*/ 48 w 115"/>
                  <a:gd name="T27" fmla="*/ 95 h 137"/>
                  <a:gd name="T28" fmla="*/ 27 w 115"/>
                  <a:gd name="T29" fmla="*/ 87 h 137"/>
                  <a:gd name="T30" fmla="*/ 0 w 115"/>
                  <a:gd name="T31" fmla="*/ 68 h 137"/>
                  <a:gd name="T32" fmla="*/ 0 w 115"/>
                  <a:gd name="T33"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37">
                    <a:moveTo>
                      <a:pt x="0" y="68"/>
                    </a:moveTo>
                    <a:lnTo>
                      <a:pt x="23" y="56"/>
                    </a:lnTo>
                    <a:lnTo>
                      <a:pt x="21" y="27"/>
                    </a:lnTo>
                    <a:lnTo>
                      <a:pt x="31" y="0"/>
                    </a:lnTo>
                    <a:lnTo>
                      <a:pt x="54" y="17"/>
                    </a:lnTo>
                    <a:lnTo>
                      <a:pt x="64" y="0"/>
                    </a:lnTo>
                    <a:lnTo>
                      <a:pt x="99" y="27"/>
                    </a:lnTo>
                    <a:lnTo>
                      <a:pt x="93" y="62"/>
                    </a:lnTo>
                    <a:lnTo>
                      <a:pt x="115" y="106"/>
                    </a:lnTo>
                    <a:lnTo>
                      <a:pt x="91" y="122"/>
                    </a:lnTo>
                    <a:lnTo>
                      <a:pt x="85" y="137"/>
                    </a:lnTo>
                    <a:lnTo>
                      <a:pt x="68" y="114"/>
                    </a:lnTo>
                    <a:lnTo>
                      <a:pt x="37" y="116"/>
                    </a:lnTo>
                    <a:lnTo>
                      <a:pt x="48" y="95"/>
                    </a:lnTo>
                    <a:lnTo>
                      <a:pt x="27" y="87"/>
                    </a:lnTo>
                    <a:lnTo>
                      <a:pt x="0" y="68"/>
                    </a:lnTo>
                    <a:lnTo>
                      <a:pt x="0" y="68"/>
                    </a:lnTo>
                    <a:close/>
                  </a:path>
                </a:pathLst>
              </a:custGeom>
              <a:solidFill>
                <a:srgbClr val="836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56" name="Freeform 12"/>
              <p:cNvSpPr>
                <a:spLocks/>
              </p:cNvSpPr>
              <p:nvPr/>
            </p:nvSpPr>
            <p:spPr bwMode="auto">
              <a:xfrm>
                <a:off x="2498" y="730"/>
                <a:ext cx="395" cy="493"/>
              </a:xfrm>
              <a:custGeom>
                <a:avLst/>
                <a:gdLst>
                  <a:gd name="T0" fmla="*/ 0 w 395"/>
                  <a:gd name="T1" fmla="*/ 456 h 493"/>
                  <a:gd name="T2" fmla="*/ 0 w 395"/>
                  <a:gd name="T3" fmla="*/ 427 h 493"/>
                  <a:gd name="T4" fmla="*/ 14 w 395"/>
                  <a:gd name="T5" fmla="*/ 394 h 493"/>
                  <a:gd name="T6" fmla="*/ 60 w 395"/>
                  <a:gd name="T7" fmla="*/ 404 h 493"/>
                  <a:gd name="T8" fmla="*/ 113 w 395"/>
                  <a:gd name="T9" fmla="*/ 413 h 493"/>
                  <a:gd name="T10" fmla="*/ 140 w 395"/>
                  <a:gd name="T11" fmla="*/ 380 h 493"/>
                  <a:gd name="T12" fmla="*/ 62 w 395"/>
                  <a:gd name="T13" fmla="*/ 373 h 493"/>
                  <a:gd name="T14" fmla="*/ 41 w 395"/>
                  <a:gd name="T15" fmla="*/ 351 h 493"/>
                  <a:gd name="T16" fmla="*/ 72 w 395"/>
                  <a:gd name="T17" fmla="*/ 343 h 493"/>
                  <a:gd name="T18" fmla="*/ 115 w 395"/>
                  <a:gd name="T19" fmla="*/ 353 h 493"/>
                  <a:gd name="T20" fmla="*/ 125 w 395"/>
                  <a:gd name="T21" fmla="*/ 328 h 493"/>
                  <a:gd name="T22" fmla="*/ 101 w 395"/>
                  <a:gd name="T23" fmla="*/ 305 h 493"/>
                  <a:gd name="T24" fmla="*/ 86 w 395"/>
                  <a:gd name="T25" fmla="*/ 258 h 493"/>
                  <a:gd name="T26" fmla="*/ 131 w 395"/>
                  <a:gd name="T27" fmla="*/ 293 h 493"/>
                  <a:gd name="T28" fmla="*/ 175 w 395"/>
                  <a:gd name="T29" fmla="*/ 303 h 493"/>
                  <a:gd name="T30" fmla="*/ 181 w 395"/>
                  <a:gd name="T31" fmla="*/ 272 h 493"/>
                  <a:gd name="T32" fmla="*/ 129 w 395"/>
                  <a:gd name="T33" fmla="*/ 225 h 493"/>
                  <a:gd name="T34" fmla="*/ 144 w 395"/>
                  <a:gd name="T35" fmla="*/ 175 h 493"/>
                  <a:gd name="T36" fmla="*/ 177 w 395"/>
                  <a:gd name="T37" fmla="*/ 97 h 493"/>
                  <a:gd name="T38" fmla="*/ 166 w 395"/>
                  <a:gd name="T39" fmla="*/ 72 h 493"/>
                  <a:gd name="T40" fmla="*/ 185 w 395"/>
                  <a:gd name="T41" fmla="*/ 66 h 493"/>
                  <a:gd name="T42" fmla="*/ 222 w 395"/>
                  <a:gd name="T43" fmla="*/ 87 h 493"/>
                  <a:gd name="T44" fmla="*/ 249 w 395"/>
                  <a:gd name="T45" fmla="*/ 76 h 493"/>
                  <a:gd name="T46" fmla="*/ 273 w 395"/>
                  <a:gd name="T47" fmla="*/ 105 h 493"/>
                  <a:gd name="T48" fmla="*/ 304 w 395"/>
                  <a:gd name="T49" fmla="*/ 167 h 493"/>
                  <a:gd name="T50" fmla="*/ 317 w 395"/>
                  <a:gd name="T51" fmla="*/ 95 h 493"/>
                  <a:gd name="T52" fmla="*/ 294 w 395"/>
                  <a:gd name="T53" fmla="*/ 33 h 493"/>
                  <a:gd name="T54" fmla="*/ 302 w 395"/>
                  <a:gd name="T55" fmla="*/ 0 h 493"/>
                  <a:gd name="T56" fmla="*/ 354 w 395"/>
                  <a:gd name="T57" fmla="*/ 45 h 493"/>
                  <a:gd name="T58" fmla="*/ 349 w 395"/>
                  <a:gd name="T59" fmla="*/ 82 h 493"/>
                  <a:gd name="T60" fmla="*/ 358 w 395"/>
                  <a:gd name="T61" fmla="*/ 126 h 493"/>
                  <a:gd name="T62" fmla="*/ 380 w 395"/>
                  <a:gd name="T63" fmla="*/ 95 h 493"/>
                  <a:gd name="T64" fmla="*/ 384 w 395"/>
                  <a:gd name="T65" fmla="*/ 138 h 493"/>
                  <a:gd name="T66" fmla="*/ 395 w 395"/>
                  <a:gd name="T67" fmla="*/ 161 h 493"/>
                  <a:gd name="T68" fmla="*/ 362 w 395"/>
                  <a:gd name="T69" fmla="*/ 295 h 493"/>
                  <a:gd name="T70" fmla="*/ 376 w 395"/>
                  <a:gd name="T71" fmla="*/ 400 h 493"/>
                  <a:gd name="T72" fmla="*/ 312 w 395"/>
                  <a:gd name="T73" fmla="*/ 343 h 493"/>
                  <a:gd name="T74" fmla="*/ 271 w 395"/>
                  <a:gd name="T75" fmla="*/ 274 h 493"/>
                  <a:gd name="T76" fmla="*/ 249 w 395"/>
                  <a:gd name="T77" fmla="*/ 314 h 493"/>
                  <a:gd name="T78" fmla="*/ 238 w 395"/>
                  <a:gd name="T79" fmla="*/ 349 h 493"/>
                  <a:gd name="T80" fmla="*/ 193 w 395"/>
                  <a:gd name="T81" fmla="*/ 388 h 493"/>
                  <a:gd name="T82" fmla="*/ 216 w 395"/>
                  <a:gd name="T83" fmla="*/ 409 h 493"/>
                  <a:gd name="T84" fmla="*/ 175 w 395"/>
                  <a:gd name="T85" fmla="*/ 429 h 493"/>
                  <a:gd name="T86" fmla="*/ 169 w 395"/>
                  <a:gd name="T87" fmla="*/ 471 h 493"/>
                  <a:gd name="T88" fmla="*/ 131 w 395"/>
                  <a:gd name="T89" fmla="*/ 493 h 493"/>
                  <a:gd name="T90" fmla="*/ 74 w 395"/>
                  <a:gd name="T91" fmla="*/ 491 h 493"/>
                  <a:gd name="T92" fmla="*/ 0 w 395"/>
                  <a:gd name="T93" fmla="*/ 456 h 493"/>
                  <a:gd name="T94" fmla="*/ 0 w 395"/>
                  <a:gd name="T95" fmla="*/ 45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493">
                    <a:moveTo>
                      <a:pt x="0" y="456"/>
                    </a:moveTo>
                    <a:lnTo>
                      <a:pt x="0" y="427"/>
                    </a:lnTo>
                    <a:lnTo>
                      <a:pt x="14" y="394"/>
                    </a:lnTo>
                    <a:lnTo>
                      <a:pt x="60" y="404"/>
                    </a:lnTo>
                    <a:lnTo>
                      <a:pt x="113" y="413"/>
                    </a:lnTo>
                    <a:lnTo>
                      <a:pt x="140" y="380"/>
                    </a:lnTo>
                    <a:lnTo>
                      <a:pt x="62" y="373"/>
                    </a:lnTo>
                    <a:lnTo>
                      <a:pt x="41" y="351"/>
                    </a:lnTo>
                    <a:lnTo>
                      <a:pt x="72" y="343"/>
                    </a:lnTo>
                    <a:lnTo>
                      <a:pt x="115" y="353"/>
                    </a:lnTo>
                    <a:lnTo>
                      <a:pt x="125" y="328"/>
                    </a:lnTo>
                    <a:lnTo>
                      <a:pt x="101" y="305"/>
                    </a:lnTo>
                    <a:lnTo>
                      <a:pt x="86" y="258"/>
                    </a:lnTo>
                    <a:lnTo>
                      <a:pt x="131" y="293"/>
                    </a:lnTo>
                    <a:lnTo>
                      <a:pt x="175" y="303"/>
                    </a:lnTo>
                    <a:lnTo>
                      <a:pt x="181" y="272"/>
                    </a:lnTo>
                    <a:lnTo>
                      <a:pt x="129" y="225"/>
                    </a:lnTo>
                    <a:lnTo>
                      <a:pt x="144" y="175"/>
                    </a:lnTo>
                    <a:lnTo>
                      <a:pt x="177" y="97"/>
                    </a:lnTo>
                    <a:lnTo>
                      <a:pt x="166" y="72"/>
                    </a:lnTo>
                    <a:lnTo>
                      <a:pt x="185" y="66"/>
                    </a:lnTo>
                    <a:lnTo>
                      <a:pt x="222" y="87"/>
                    </a:lnTo>
                    <a:lnTo>
                      <a:pt x="249" y="76"/>
                    </a:lnTo>
                    <a:lnTo>
                      <a:pt x="273" y="105"/>
                    </a:lnTo>
                    <a:lnTo>
                      <a:pt x="304" y="167"/>
                    </a:lnTo>
                    <a:lnTo>
                      <a:pt x="317" y="95"/>
                    </a:lnTo>
                    <a:lnTo>
                      <a:pt x="294" y="33"/>
                    </a:lnTo>
                    <a:lnTo>
                      <a:pt x="302" y="0"/>
                    </a:lnTo>
                    <a:lnTo>
                      <a:pt x="354" y="45"/>
                    </a:lnTo>
                    <a:lnTo>
                      <a:pt x="349" y="82"/>
                    </a:lnTo>
                    <a:lnTo>
                      <a:pt x="358" y="126"/>
                    </a:lnTo>
                    <a:lnTo>
                      <a:pt x="380" y="95"/>
                    </a:lnTo>
                    <a:lnTo>
                      <a:pt x="384" y="138"/>
                    </a:lnTo>
                    <a:lnTo>
                      <a:pt x="395" y="161"/>
                    </a:lnTo>
                    <a:lnTo>
                      <a:pt x="362" y="295"/>
                    </a:lnTo>
                    <a:lnTo>
                      <a:pt x="376" y="400"/>
                    </a:lnTo>
                    <a:lnTo>
                      <a:pt x="312" y="343"/>
                    </a:lnTo>
                    <a:lnTo>
                      <a:pt x="271" y="274"/>
                    </a:lnTo>
                    <a:lnTo>
                      <a:pt x="249" y="314"/>
                    </a:lnTo>
                    <a:lnTo>
                      <a:pt x="238" y="349"/>
                    </a:lnTo>
                    <a:lnTo>
                      <a:pt x="193" y="388"/>
                    </a:lnTo>
                    <a:lnTo>
                      <a:pt x="216" y="409"/>
                    </a:lnTo>
                    <a:lnTo>
                      <a:pt x="175" y="429"/>
                    </a:lnTo>
                    <a:lnTo>
                      <a:pt x="169" y="471"/>
                    </a:lnTo>
                    <a:lnTo>
                      <a:pt x="131" y="493"/>
                    </a:lnTo>
                    <a:lnTo>
                      <a:pt x="74" y="491"/>
                    </a:lnTo>
                    <a:lnTo>
                      <a:pt x="0" y="456"/>
                    </a:lnTo>
                    <a:lnTo>
                      <a:pt x="0" y="456"/>
                    </a:lnTo>
                    <a:close/>
                  </a:path>
                </a:pathLst>
              </a:custGeom>
              <a:solidFill>
                <a:srgbClr val="D1D1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57" name="Freeform 13"/>
              <p:cNvSpPr>
                <a:spLocks/>
              </p:cNvSpPr>
              <p:nvPr/>
            </p:nvSpPr>
            <p:spPr bwMode="auto">
              <a:xfrm>
                <a:off x="2926" y="569"/>
                <a:ext cx="402" cy="667"/>
              </a:xfrm>
              <a:custGeom>
                <a:avLst/>
                <a:gdLst>
                  <a:gd name="T0" fmla="*/ 123 w 402"/>
                  <a:gd name="T1" fmla="*/ 2 h 667"/>
                  <a:gd name="T2" fmla="*/ 117 w 402"/>
                  <a:gd name="T3" fmla="*/ 33 h 667"/>
                  <a:gd name="T4" fmla="*/ 176 w 402"/>
                  <a:gd name="T5" fmla="*/ 33 h 667"/>
                  <a:gd name="T6" fmla="*/ 187 w 402"/>
                  <a:gd name="T7" fmla="*/ 56 h 667"/>
                  <a:gd name="T8" fmla="*/ 240 w 402"/>
                  <a:gd name="T9" fmla="*/ 66 h 667"/>
                  <a:gd name="T10" fmla="*/ 283 w 402"/>
                  <a:gd name="T11" fmla="*/ 122 h 667"/>
                  <a:gd name="T12" fmla="*/ 308 w 402"/>
                  <a:gd name="T13" fmla="*/ 256 h 667"/>
                  <a:gd name="T14" fmla="*/ 333 w 402"/>
                  <a:gd name="T15" fmla="*/ 184 h 667"/>
                  <a:gd name="T16" fmla="*/ 345 w 402"/>
                  <a:gd name="T17" fmla="*/ 153 h 667"/>
                  <a:gd name="T18" fmla="*/ 402 w 402"/>
                  <a:gd name="T19" fmla="*/ 227 h 667"/>
                  <a:gd name="T20" fmla="*/ 361 w 402"/>
                  <a:gd name="T21" fmla="*/ 266 h 667"/>
                  <a:gd name="T22" fmla="*/ 328 w 402"/>
                  <a:gd name="T23" fmla="*/ 307 h 667"/>
                  <a:gd name="T24" fmla="*/ 320 w 402"/>
                  <a:gd name="T25" fmla="*/ 338 h 667"/>
                  <a:gd name="T26" fmla="*/ 333 w 402"/>
                  <a:gd name="T27" fmla="*/ 429 h 667"/>
                  <a:gd name="T28" fmla="*/ 322 w 402"/>
                  <a:gd name="T29" fmla="*/ 506 h 667"/>
                  <a:gd name="T30" fmla="*/ 345 w 402"/>
                  <a:gd name="T31" fmla="*/ 549 h 667"/>
                  <a:gd name="T32" fmla="*/ 248 w 402"/>
                  <a:gd name="T33" fmla="*/ 598 h 667"/>
                  <a:gd name="T34" fmla="*/ 123 w 402"/>
                  <a:gd name="T35" fmla="*/ 667 h 667"/>
                  <a:gd name="T36" fmla="*/ 80 w 402"/>
                  <a:gd name="T37" fmla="*/ 621 h 667"/>
                  <a:gd name="T38" fmla="*/ 129 w 402"/>
                  <a:gd name="T39" fmla="*/ 588 h 667"/>
                  <a:gd name="T40" fmla="*/ 180 w 402"/>
                  <a:gd name="T41" fmla="*/ 539 h 667"/>
                  <a:gd name="T42" fmla="*/ 129 w 402"/>
                  <a:gd name="T43" fmla="*/ 539 h 667"/>
                  <a:gd name="T44" fmla="*/ 143 w 402"/>
                  <a:gd name="T45" fmla="*/ 376 h 667"/>
                  <a:gd name="T46" fmla="*/ 150 w 402"/>
                  <a:gd name="T47" fmla="*/ 210 h 667"/>
                  <a:gd name="T48" fmla="*/ 129 w 402"/>
                  <a:gd name="T49" fmla="*/ 208 h 667"/>
                  <a:gd name="T50" fmla="*/ 104 w 402"/>
                  <a:gd name="T51" fmla="*/ 359 h 667"/>
                  <a:gd name="T52" fmla="*/ 94 w 402"/>
                  <a:gd name="T53" fmla="*/ 547 h 667"/>
                  <a:gd name="T54" fmla="*/ 51 w 402"/>
                  <a:gd name="T55" fmla="*/ 590 h 667"/>
                  <a:gd name="T56" fmla="*/ 6 w 402"/>
                  <a:gd name="T57" fmla="*/ 357 h 667"/>
                  <a:gd name="T58" fmla="*/ 32 w 402"/>
                  <a:gd name="T59" fmla="*/ 262 h 667"/>
                  <a:gd name="T60" fmla="*/ 43 w 402"/>
                  <a:gd name="T61" fmla="*/ 235 h 667"/>
                  <a:gd name="T62" fmla="*/ 45 w 402"/>
                  <a:gd name="T63" fmla="*/ 153 h 667"/>
                  <a:gd name="T64" fmla="*/ 98 w 402"/>
                  <a:gd name="T6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2" h="667">
                    <a:moveTo>
                      <a:pt x="98" y="0"/>
                    </a:moveTo>
                    <a:lnTo>
                      <a:pt x="123" y="2"/>
                    </a:lnTo>
                    <a:lnTo>
                      <a:pt x="135" y="10"/>
                    </a:lnTo>
                    <a:lnTo>
                      <a:pt x="117" y="33"/>
                    </a:lnTo>
                    <a:lnTo>
                      <a:pt x="125" y="62"/>
                    </a:lnTo>
                    <a:lnTo>
                      <a:pt x="176" y="33"/>
                    </a:lnTo>
                    <a:lnTo>
                      <a:pt x="217" y="41"/>
                    </a:lnTo>
                    <a:lnTo>
                      <a:pt x="187" y="56"/>
                    </a:lnTo>
                    <a:lnTo>
                      <a:pt x="199" y="80"/>
                    </a:lnTo>
                    <a:lnTo>
                      <a:pt x="240" y="66"/>
                    </a:lnTo>
                    <a:lnTo>
                      <a:pt x="271" y="80"/>
                    </a:lnTo>
                    <a:lnTo>
                      <a:pt x="283" y="122"/>
                    </a:lnTo>
                    <a:lnTo>
                      <a:pt x="310" y="175"/>
                    </a:lnTo>
                    <a:lnTo>
                      <a:pt x="308" y="256"/>
                    </a:lnTo>
                    <a:lnTo>
                      <a:pt x="333" y="223"/>
                    </a:lnTo>
                    <a:lnTo>
                      <a:pt x="333" y="184"/>
                    </a:lnTo>
                    <a:lnTo>
                      <a:pt x="316" y="128"/>
                    </a:lnTo>
                    <a:lnTo>
                      <a:pt x="345" y="153"/>
                    </a:lnTo>
                    <a:lnTo>
                      <a:pt x="384" y="194"/>
                    </a:lnTo>
                    <a:lnTo>
                      <a:pt x="402" y="227"/>
                    </a:lnTo>
                    <a:lnTo>
                      <a:pt x="380" y="239"/>
                    </a:lnTo>
                    <a:lnTo>
                      <a:pt x="361" y="266"/>
                    </a:lnTo>
                    <a:lnTo>
                      <a:pt x="333" y="278"/>
                    </a:lnTo>
                    <a:lnTo>
                      <a:pt x="328" y="307"/>
                    </a:lnTo>
                    <a:lnTo>
                      <a:pt x="328" y="324"/>
                    </a:lnTo>
                    <a:lnTo>
                      <a:pt x="320" y="338"/>
                    </a:lnTo>
                    <a:lnTo>
                      <a:pt x="316" y="402"/>
                    </a:lnTo>
                    <a:lnTo>
                      <a:pt x="333" y="429"/>
                    </a:lnTo>
                    <a:lnTo>
                      <a:pt x="324" y="489"/>
                    </a:lnTo>
                    <a:lnTo>
                      <a:pt x="322" y="506"/>
                    </a:lnTo>
                    <a:lnTo>
                      <a:pt x="339" y="508"/>
                    </a:lnTo>
                    <a:lnTo>
                      <a:pt x="345" y="549"/>
                    </a:lnTo>
                    <a:lnTo>
                      <a:pt x="314" y="559"/>
                    </a:lnTo>
                    <a:lnTo>
                      <a:pt x="248" y="598"/>
                    </a:lnTo>
                    <a:lnTo>
                      <a:pt x="172" y="665"/>
                    </a:lnTo>
                    <a:lnTo>
                      <a:pt x="123" y="667"/>
                    </a:lnTo>
                    <a:lnTo>
                      <a:pt x="78" y="667"/>
                    </a:lnTo>
                    <a:lnTo>
                      <a:pt x="80" y="621"/>
                    </a:lnTo>
                    <a:lnTo>
                      <a:pt x="86" y="584"/>
                    </a:lnTo>
                    <a:lnTo>
                      <a:pt x="129" y="588"/>
                    </a:lnTo>
                    <a:lnTo>
                      <a:pt x="170" y="572"/>
                    </a:lnTo>
                    <a:lnTo>
                      <a:pt x="180" y="539"/>
                    </a:lnTo>
                    <a:lnTo>
                      <a:pt x="133" y="559"/>
                    </a:lnTo>
                    <a:lnTo>
                      <a:pt x="129" y="539"/>
                    </a:lnTo>
                    <a:lnTo>
                      <a:pt x="150" y="493"/>
                    </a:lnTo>
                    <a:lnTo>
                      <a:pt x="143" y="376"/>
                    </a:lnTo>
                    <a:lnTo>
                      <a:pt x="143" y="258"/>
                    </a:lnTo>
                    <a:lnTo>
                      <a:pt x="150" y="210"/>
                    </a:lnTo>
                    <a:lnTo>
                      <a:pt x="166" y="153"/>
                    </a:lnTo>
                    <a:lnTo>
                      <a:pt x="129" y="208"/>
                    </a:lnTo>
                    <a:lnTo>
                      <a:pt x="104" y="287"/>
                    </a:lnTo>
                    <a:lnTo>
                      <a:pt x="104" y="359"/>
                    </a:lnTo>
                    <a:lnTo>
                      <a:pt x="113" y="466"/>
                    </a:lnTo>
                    <a:lnTo>
                      <a:pt x="94" y="547"/>
                    </a:lnTo>
                    <a:lnTo>
                      <a:pt x="69" y="555"/>
                    </a:lnTo>
                    <a:lnTo>
                      <a:pt x="51" y="590"/>
                    </a:lnTo>
                    <a:lnTo>
                      <a:pt x="22" y="483"/>
                    </a:lnTo>
                    <a:lnTo>
                      <a:pt x="6" y="357"/>
                    </a:lnTo>
                    <a:lnTo>
                      <a:pt x="0" y="326"/>
                    </a:lnTo>
                    <a:lnTo>
                      <a:pt x="32" y="262"/>
                    </a:lnTo>
                    <a:lnTo>
                      <a:pt x="0" y="229"/>
                    </a:lnTo>
                    <a:lnTo>
                      <a:pt x="43" y="235"/>
                    </a:lnTo>
                    <a:lnTo>
                      <a:pt x="49" y="200"/>
                    </a:lnTo>
                    <a:lnTo>
                      <a:pt x="45" y="153"/>
                    </a:lnTo>
                    <a:lnTo>
                      <a:pt x="92" y="29"/>
                    </a:lnTo>
                    <a:lnTo>
                      <a:pt x="98" y="0"/>
                    </a:lnTo>
                    <a:lnTo>
                      <a:pt x="98" y="0"/>
                    </a:lnTo>
                    <a:close/>
                  </a:path>
                </a:pathLst>
              </a:custGeom>
              <a:solidFill>
                <a:srgbClr val="D1D1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58" name="Freeform 14"/>
              <p:cNvSpPr>
                <a:spLocks/>
              </p:cNvSpPr>
              <p:nvPr/>
            </p:nvSpPr>
            <p:spPr bwMode="auto">
              <a:xfrm>
                <a:off x="3326" y="1114"/>
                <a:ext cx="461" cy="563"/>
              </a:xfrm>
              <a:custGeom>
                <a:avLst/>
                <a:gdLst>
                  <a:gd name="T0" fmla="*/ 54 w 461"/>
                  <a:gd name="T1" fmla="*/ 103 h 563"/>
                  <a:gd name="T2" fmla="*/ 91 w 461"/>
                  <a:gd name="T3" fmla="*/ 126 h 563"/>
                  <a:gd name="T4" fmla="*/ 120 w 461"/>
                  <a:gd name="T5" fmla="*/ 72 h 563"/>
                  <a:gd name="T6" fmla="*/ 109 w 461"/>
                  <a:gd name="T7" fmla="*/ 41 h 563"/>
                  <a:gd name="T8" fmla="*/ 132 w 461"/>
                  <a:gd name="T9" fmla="*/ 10 h 563"/>
                  <a:gd name="T10" fmla="*/ 163 w 461"/>
                  <a:gd name="T11" fmla="*/ 4 h 563"/>
                  <a:gd name="T12" fmla="*/ 159 w 461"/>
                  <a:gd name="T13" fmla="*/ 35 h 563"/>
                  <a:gd name="T14" fmla="*/ 202 w 461"/>
                  <a:gd name="T15" fmla="*/ 8 h 563"/>
                  <a:gd name="T16" fmla="*/ 220 w 461"/>
                  <a:gd name="T17" fmla="*/ 0 h 563"/>
                  <a:gd name="T18" fmla="*/ 259 w 461"/>
                  <a:gd name="T19" fmla="*/ 29 h 563"/>
                  <a:gd name="T20" fmla="*/ 276 w 461"/>
                  <a:gd name="T21" fmla="*/ 84 h 563"/>
                  <a:gd name="T22" fmla="*/ 327 w 461"/>
                  <a:gd name="T23" fmla="*/ 130 h 563"/>
                  <a:gd name="T24" fmla="*/ 282 w 461"/>
                  <a:gd name="T25" fmla="*/ 132 h 563"/>
                  <a:gd name="T26" fmla="*/ 247 w 461"/>
                  <a:gd name="T27" fmla="*/ 167 h 563"/>
                  <a:gd name="T28" fmla="*/ 299 w 461"/>
                  <a:gd name="T29" fmla="*/ 161 h 563"/>
                  <a:gd name="T30" fmla="*/ 358 w 461"/>
                  <a:gd name="T31" fmla="*/ 171 h 563"/>
                  <a:gd name="T32" fmla="*/ 381 w 461"/>
                  <a:gd name="T33" fmla="*/ 219 h 563"/>
                  <a:gd name="T34" fmla="*/ 377 w 461"/>
                  <a:gd name="T35" fmla="*/ 252 h 563"/>
                  <a:gd name="T36" fmla="*/ 366 w 461"/>
                  <a:gd name="T37" fmla="*/ 283 h 563"/>
                  <a:gd name="T38" fmla="*/ 342 w 461"/>
                  <a:gd name="T39" fmla="*/ 283 h 563"/>
                  <a:gd name="T40" fmla="*/ 336 w 461"/>
                  <a:gd name="T41" fmla="*/ 314 h 563"/>
                  <a:gd name="T42" fmla="*/ 344 w 461"/>
                  <a:gd name="T43" fmla="*/ 349 h 563"/>
                  <a:gd name="T44" fmla="*/ 358 w 461"/>
                  <a:gd name="T45" fmla="*/ 396 h 563"/>
                  <a:gd name="T46" fmla="*/ 371 w 461"/>
                  <a:gd name="T47" fmla="*/ 318 h 563"/>
                  <a:gd name="T48" fmla="*/ 395 w 461"/>
                  <a:gd name="T49" fmla="*/ 289 h 563"/>
                  <a:gd name="T50" fmla="*/ 393 w 461"/>
                  <a:gd name="T51" fmla="*/ 264 h 563"/>
                  <a:gd name="T52" fmla="*/ 399 w 461"/>
                  <a:gd name="T53" fmla="*/ 237 h 563"/>
                  <a:gd name="T54" fmla="*/ 428 w 461"/>
                  <a:gd name="T55" fmla="*/ 285 h 563"/>
                  <a:gd name="T56" fmla="*/ 455 w 461"/>
                  <a:gd name="T57" fmla="*/ 351 h 563"/>
                  <a:gd name="T58" fmla="*/ 461 w 461"/>
                  <a:gd name="T59" fmla="*/ 411 h 563"/>
                  <a:gd name="T60" fmla="*/ 457 w 461"/>
                  <a:gd name="T61" fmla="*/ 454 h 563"/>
                  <a:gd name="T62" fmla="*/ 358 w 461"/>
                  <a:gd name="T63" fmla="*/ 435 h 563"/>
                  <a:gd name="T64" fmla="*/ 288 w 461"/>
                  <a:gd name="T65" fmla="*/ 487 h 563"/>
                  <a:gd name="T66" fmla="*/ 262 w 461"/>
                  <a:gd name="T67" fmla="*/ 526 h 563"/>
                  <a:gd name="T68" fmla="*/ 212 w 461"/>
                  <a:gd name="T69" fmla="*/ 563 h 563"/>
                  <a:gd name="T70" fmla="*/ 198 w 461"/>
                  <a:gd name="T71" fmla="*/ 555 h 563"/>
                  <a:gd name="T72" fmla="*/ 161 w 461"/>
                  <a:gd name="T73" fmla="*/ 563 h 563"/>
                  <a:gd name="T74" fmla="*/ 105 w 461"/>
                  <a:gd name="T75" fmla="*/ 559 h 563"/>
                  <a:gd name="T76" fmla="*/ 44 w 461"/>
                  <a:gd name="T77" fmla="*/ 530 h 563"/>
                  <a:gd name="T78" fmla="*/ 50 w 461"/>
                  <a:gd name="T79" fmla="*/ 489 h 563"/>
                  <a:gd name="T80" fmla="*/ 85 w 461"/>
                  <a:gd name="T81" fmla="*/ 454 h 563"/>
                  <a:gd name="T82" fmla="*/ 109 w 461"/>
                  <a:gd name="T83" fmla="*/ 415 h 563"/>
                  <a:gd name="T84" fmla="*/ 148 w 461"/>
                  <a:gd name="T85" fmla="*/ 388 h 563"/>
                  <a:gd name="T86" fmla="*/ 138 w 461"/>
                  <a:gd name="T87" fmla="*/ 423 h 563"/>
                  <a:gd name="T88" fmla="*/ 159 w 461"/>
                  <a:gd name="T89" fmla="*/ 450 h 563"/>
                  <a:gd name="T90" fmla="*/ 192 w 461"/>
                  <a:gd name="T91" fmla="*/ 402 h 563"/>
                  <a:gd name="T92" fmla="*/ 210 w 461"/>
                  <a:gd name="T93" fmla="*/ 307 h 563"/>
                  <a:gd name="T94" fmla="*/ 183 w 461"/>
                  <a:gd name="T95" fmla="*/ 229 h 563"/>
                  <a:gd name="T96" fmla="*/ 200 w 461"/>
                  <a:gd name="T97" fmla="*/ 163 h 563"/>
                  <a:gd name="T98" fmla="*/ 175 w 461"/>
                  <a:gd name="T99" fmla="*/ 184 h 563"/>
                  <a:gd name="T100" fmla="*/ 146 w 461"/>
                  <a:gd name="T101" fmla="*/ 227 h 563"/>
                  <a:gd name="T102" fmla="*/ 163 w 461"/>
                  <a:gd name="T103" fmla="*/ 316 h 563"/>
                  <a:gd name="T104" fmla="*/ 153 w 461"/>
                  <a:gd name="T105" fmla="*/ 361 h 563"/>
                  <a:gd name="T106" fmla="*/ 109 w 461"/>
                  <a:gd name="T107" fmla="*/ 361 h 563"/>
                  <a:gd name="T108" fmla="*/ 85 w 461"/>
                  <a:gd name="T109" fmla="*/ 394 h 563"/>
                  <a:gd name="T110" fmla="*/ 0 w 461"/>
                  <a:gd name="T111" fmla="*/ 359 h 563"/>
                  <a:gd name="T112" fmla="*/ 83 w 461"/>
                  <a:gd name="T113" fmla="*/ 332 h 563"/>
                  <a:gd name="T114" fmla="*/ 40 w 461"/>
                  <a:gd name="T115" fmla="*/ 169 h 563"/>
                  <a:gd name="T116" fmla="*/ 54 w 461"/>
                  <a:gd name="T117" fmla="*/ 103 h 563"/>
                  <a:gd name="T118" fmla="*/ 54 w 461"/>
                  <a:gd name="T119" fmla="*/ 10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563">
                    <a:moveTo>
                      <a:pt x="54" y="103"/>
                    </a:moveTo>
                    <a:lnTo>
                      <a:pt x="91" y="126"/>
                    </a:lnTo>
                    <a:lnTo>
                      <a:pt x="120" y="72"/>
                    </a:lnTo>
                    <a:lnTo>
                      <a:pt x="109" y="41"/>
                    </a:lnTo>
                    <a:lnTo>
                      <a:pt x="132" y="10"/>
                    </a:lnTo>
                    <a:lnTo>
                      <a:pt x="163" y="4"/>
                    </a:lnTo>
                    <a:lnTo>
                      <a:pt x="159" y="35"/>
                    </a:lnTo>
                    <a:lnTo>
                      <a:pt x="202" y="8"/>
                    </a:lnTo>
                    <a:lnTo>
                      <a:pt x="220" y="0"/>
                    </a:lnTo>
                    <a:lnTo>
                      <a:pt x="259" y="29"/>
                    </a:lnTo>
                    <a:lnTo>
                      <a:pt x="276" y="84"/>
                    </a:lnTo>
                    <a:lnTo>
                      <a:pt x="327" y="130"/>
                    </a:lnTo>
                    <a:lnTo>
                      <a:pt x="282" y="132"/>
                    </a:lnTo>
                    <a:lnTo>
                      <a:pt x="247" y="167"/>
                    </a:lnTo>
                    <a:lnTo>
                      <a:pt x="299" y="161"/>
                    </a:lnTo>
                    <a:lnTo>
                      <a:pt x="358" y="171"/>
                    </a:lnTo>
                    <a:lnTo>
                      <a:pt x="381" y="219"/>
                    </a:lnTo>
                    <a:lnTo>
                      <a:pt x="377" y="252"/>
                    </a:lnTo>
                    <a:lnTo>
                      <a:pt x="366" y="283"/>
                    </a:lnTo>
                    <a:lnTo>
                      <a:pt x="342" y="283"/>
                    </a:lnTo>
                    <a:lnTo>
                      <a:pt x="336" y="314"/>
                    </a:lnTo>
                    <a:lnTo>
                      <a:pt x="344" y="349"/>
                    </a:lnTo>
                    <a:lnTo>
                      <a:pt x="358" y="396"/>
                    </a:lnTo>
                    <a:lnTo>
                      <a:pt x="371" y="318"/>
                    </a:lnTo>
                    <a:lnTo>
                      <a:pt x="395" y="289"/>
                    </a:lnTo>
                    <a:lnTo>
                      <a:pt x="393" y="264"/>
                    </a:lnTo>
                    <a:lnTo>
                      <a:pt x="399" y="237"/>
                    </a:lnTo>
                    <a:lnTo>
                      <a:pt x="428" y="285"/>
                    </a:lnTo>
                    <a:lnTo>
                      <a:pt x="455" y="351"/>
                    </a:lnTo>
                    <a:lnTo>
                      <a:pt x="461" y="411"/>
                    </a:lnTo>
                    <a:lnTo>
                      <a:pt x="457" y="454"/>
                    </a:lnTo>
                    <a:lnTo>
                      <a:pt x="358" y="435"/>
                    </a:lnTo>
                    <a:lnTo>
                      <a:pt x="288" y="487"/>
                    </a:lnTo>
                    <a:lnTo>
                      <a:pt x="262" y="526"/>
                    </a:lnTo>
                    <a:lnTo>
                      <a:pt x="212" y="563"/>
                    </a:lnTo>
                    <a:lnTo>
                      <a:pt x="198" y="555"/>
                    </a:lnTo>
                    <a:lnTo>
                      <a:pt x="161" y="563"/>
                    </a:lnTo>
                    <a:lnTo>
                      <a:pt x="105" y="559"/>
                    </a:lnTo>
                    <a:lnTo>
                      <a:pt x="44" y="530"/>
                    </a:lnTo>
                    <a:lnTo>
                      <a:pt x="50" y="489"/>
                    </a:lnTo>
                    <a:lnTo>
                      <a:pt x="85" y="454"/>
                    </a:lnTo>
                    <a:lnTo>
                      <a:pt x="109" y="415"/>
                    </a:lnTo>
                    <a:lnTo>
                      <a:pt x="148" y="388"/>
                    </a:lnTo>
                    <a:lnTo>
                      <a:pt x="138" y="423"/>
                    </a:lnTo>
                    <a:lnTo>
                      <a:pt x="159" y="450"/>
                    </a:lnTo>
                    <a:lnTo>
                      <a:pt x="192" y="402"/>
                    </a:lnTo>
                    <a:lnTo>
                      <a:pt x="210" y="307"/>
                    </a:lnTo>
                    <a:lnTo>
                      <a:pt x="183" y="229"/>
                    </a:lnTo>
                    <a:lnTo>
                      <a:pt x="200" y="163"/>
                    </a:lnTo>
                    <a:lnTo>
                      <a:pt x="175" y="184"/>
                    </a:lnTo>
                    <a:lnTo>
                      <a:pt x="146" y="227"/>
                    </a:lnTo>
                    <a:lnTo>
                      <a:pt x="163" y="316"/>
                    </a:lnTo>
                    <a:lnTo>
                      <a:pt x="153" y="361"/>
                    </a:lnTo>
                    <a:lnTo>
                      <a:pt x="109" y="361"/>
                    </a:lnTo>
                    <a:lnTo>
                      <a:pt x="85" y="394"/>
                    </a:lnTo>
                    <a:lnTo>
                      <a:pt x="0" y="359"/>
                    </a:lnTo>
                    <a:lnTo>
                      <a:pt x="83" y="332"/>
                    </a:lnTo>
                    <a:lnTo>
                      <a:pt x="40" y="169"/>
                    </a:lnTo>
                    <a:lnTo>
                      <a:pt x="54" y="103"/>
                    </a:lnTo>
                    <a:lnTo>
                      <a:pt x="54" y="103"/>
                    </a:lnTo>
                    <a:close/>
                  </a:path>
                </a:pathLst>
              </a:custGeom>
              <a:solidFill>
                <a:srgbClr val="B2DC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59" name="Freeform 15"/>
              <p:cNvSpPr>
                <a:spLocks/>
              </p:cNvSpPr>
              <p:nvPr/>
            </p:nvSpPr>
            <p:spPr bwMode="auto">
              <a:xfrm>
                <a:off x="3326" y="1207"/>
                <a:ext cx="83" cy="295"/>
              </a:xfrm>
              <a:custGeom>
                <a:avLst/>
                <a:gdLst>
                  <a:gd name="T0" fmla="*/ 33 w 83"/>
                  <a:gd name="T1" fmla="*/ 0 h 295"/>
                  <a:gd name="T2" fmla="*/ 25 w 83"/>
                  <a:gd name="T3" fmla="*/ 29 h 295"/>
                  <a:gd name="T4" fmla="*/ 35 w 83"/>
                  <a:gd name="T5" fmla="*/ 58 h 295"/>
                  <a:gd name="T6" fmla="*/ 17 w 83"/>
                  <a:gd name="T7" fmla="*/ 91 h 295"/>
                  <a:gd name="T8" fmla="*/ 40 w 83"/>
                  <a:gd name="T9" fmla="*/ 134 h 295"/>
                  <a:gd name="T10" fmla="*/ 31 w 83"/>
                  <a:gd name="T11" fmla="*/ 159 h 295"/>
                  <a:gd name="T12" fmla="*/ 17 w 83"/>
                  <a:gd name="T13" fmla="*/ 119 h 295"/>
                  <a:gd name="T14" fmla="*/ 11 w 83"/>
                  <a:gd name="T15" fmla="*/ 150 h 295"/>
                  <a:gd name="T16" fmla="*/ 2 w 83"/>
                  <a:gd name="T17" fmla="*/ 192 h 295"/>
                  <a:gd name="T18" fmla="*/ 21 w 83"/>
                  <a:gd name="T19" fmla="*/ 237 h 295"/>
                  <a:gd name="T20" fmla="*/ 0 w 83"/>
                  <a:gd name="T21" fmla="*/ 266 h 295"/>
                  <a:gd name="T22" fmla="*/ 74 w 83"/>
                  <a:gd name="T23" fmla="*/ 295 h 295"/>
                  <a:gd name="T24" fmla="*/ 83 w 83"/>
                  <a:gd name="T25" fmla="*/ 239 h 295"/>
                  <a:gd name="T26" fmla="*/ 74 w 83"/>
                  <a:gd name="T27" fmla="*/ 140 h 295"/>
                  <a:gd name="T28" fmla="*/ 40 w 83"/>
                  <a:gd name="T29" fmla="*/ 76 h 295"/>
                  <a:gd name="T30" fmla="*/ 64 w 83"/>
                  <a:gd name="T31" fmla="*/ 41 h 295"/>
                  <a:gd name="T32" fmla="*/ 44 w 83"/>
                  <a:gd name="T33" fmla="*/ 4 h 295"/>
                  <a:gd name="T34" fmla="*/ 33 w 83"/>
                  <a:gd name="T35" fmla="*/ 0 h 295"/>
                  <a:gd name="T36" fmla="*/ 33 w 83"/>
                  <a:gd name="T3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295">
                    <a:moveTo>
                      <a:pt x="33" y="0"/>
                    </a:moveTo>
                    <a:lnTo>
                      <a:pt x="25" y="29"/>
                    </a:lnTo>
                    <a:lnTo>
                      <a:pt x="35" y="58"/>
                    </a:lnTo>
                    <a:lnTo>
                      <a:pt x="17" y="91"/>
                    </a:lnTo>
                    <a:lnTo>
                      <a:pt x="40" y="134"/>
                    </a:lnTo>
                    <a:lnTo>
                      <a:pt x="31" y="159"/>
                    </a:lnTo>
                    <a:lnTo>
                      <a:pt x="17" y="119"/>
                    </a:lnTo>
                    <a:lnTo>
                      <a:pt x="11" y="150"/>
                    </a:lnTo>
                    <a:lnTo>
                      <a:pt x="2" y="192"/>
                    </a:lnTo>
                    <a:lnTo>
                      <a:pt x="21" y="237"/>
                    </a:lnTo>
                    <a:lnTo>
                      <a:pt x="0" y="266"/>
                    </a:lnTo>
                    <a:lnTo>
                      <a:pt x="74" y="295"/>
                    </a:lnTo>
                    <a:lnTo>
                      <a:pt x="83" y="239"/>
                    </a:lnTo>
                    <a:lnTo>
                      <a:pt x="74" y="140"/>
                    </a:lnTo>
                    <a:lnTo>
                      <a:pt x="40" y="76"/>
                    </a:lnTo>
                    <a:lnTo>
                      <a:pt x="64" y="41"/>
                    </a:lnTo>
                    <a:lnTo>
                      <a:pt x="44" y="4"/>
                    </a:lnTo>
                    <a:lnTo>
                      <a:pt x="33" y="0"/>
                    </a:lnTo>
                    <a:lnTo>
                      <a:pt x="33" y="0"/>
                    </a:lnTo>
                    <a:close/>
                  </a:path>
                </a:pathLst>
              </a:custGeom>
              <a:solidFill>
                <a:srgbClr val="DE85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0" name="Freeform 16"/>
              <p:cNvSpPr>
                <a:spLocks/>
              </p:cNvSpPr>
              <p:nvPr/>
            </p:nvSpPr>
            <p:spPr bwMode="auto">
              <a:xfrm>
                <a:off x="2963" y="1186"/>
                <a:ext cx="378" cy="283"/>
              </a:xfrm>
              <a:custGeom>
                <a:avLst/>
                <a:gdLst>
                  <a:gd name="T0" fmla="*/ 0 w 378"/>
                  <a:gd name="T1" fmla="*/ 182 h 283"/>
                  <a:gd name="T2" fmla="*/ 24 w 378"/>
                  <a:gd name="T3" fmla="*/ 167 h 283"/>
                  <a:gd name="T4" fmla="*/ 76 w 378"/>
                  <a:gd name="T5" fmla="*/ 178 h 283"/>
                  <a:gd name="T6" fmla="*/ 111 w 378"/>
                  <a:gd name="T7" fmla="*/ 225 h 283"/>
                  <a:gd name="T8" fmla="*/ 129 w 378"/>
                  <a:gd name="T9" fmla="*/ 190 h 283"/>
                  <a:gd name="T10" fmla="*/ 106 w 378"/>
                  <a:gd name="T11" fmla="*/ 157 h 283"/>
                  <a:gd name="T12" fmla="*/ 133 w 378"/>
                  <a:gd name="T13" fmla="*/ 132 h 283"/>
                  <a:gd name="T14" fmla="*/ 154 w 378"/>
                  <a:gd name="T15" fmla="*/ 173 h 283"/>
                  <a:gd name="T16" fmla="*/ 185 w 378"/>
                  <a:gd name="T17" fmla="*/ 163 h 283"/>
                  <a:gd name="T18" fmla="*/ 176 w 378"/>
                  <a:gd name="T19" fmla="*/ 87 h 283"/>
                  <a:gd name="T20" fmla="*/ 197 w 378"/>
                  <a:gd name="T21" fmla="*/ 43 h 283"/>
                  <a:gd name="T22" fmla="*/ 234 w 378"/>
                  <a:gd name="T23" fmla="*/ 12 h 283"/>
                  <a:gd name="T24" fmla="*/ 224 w 378"/>
                  <a:gd name="T25" fmla="*/ 50 h 283"/>
                  <a:gd name="T26" fmla="*/ 250 w 378"/>
                  <a:gd name="T27" fmla="*/ 66 h 283"/>
                  <a:gd name="T28" fmla="*/ 273 w 378"/>
                  <a:gd name="T29" fmla="*/ 23 h 283"/>
                  <a:gd name="T30" fmla="*/ 312 w 378"/>
                  <a:gd name="T31" fmla="*/ 0 h 283"/>
                  <a:gd name="T32" fmla="*/ 281 w 378"/>
                  <a:gd name="T33" fmla="*/ 50 h 283"/>
                  <a:gd name="T34" fmla="*/ 271 w 378"/>
                  <a:gd name="T35" fmla="*/ 83 h 283"/>
                  <a:gd name="T36" fmla="*/ 298 w 378"/>
                  <a:gd name="T37" fmla="*/ 138 h 283"/>
                  <a:gd name="T38" fmla="*/ 322 w 378"/>
                  <a:gd name="T39" fmla="*/ 66 h 283"/>
                  <a:gd name="T40" fmla="*/ 349 w 378"/>
                  <a:gd name="T41" fmla="*/ 23 h 283"/>
                  <a:gd name="T42" fmla="*/ 349 w 378"/>
                  <a:gd name="T43" fmla="*/ 79 h 283"/>
                  <a:gd name="T44" fmla="*/ 361 w 378"/>
                  <a:gd name="T45" fmla="*/ 60 h 283"/>
                  <a:gd name="T46" fmla="*/ 378 w 378"/>
                  <a:gd name="T47" fmla="*/ 101 h 283"/>
                  <a:gd name="T48" fmla="*/ 359 w 378"/>
                  <a:gd name="T49" fmla="*/ 126 h 283"/>
                  <a:gd name="T50" fmla="*/ 343 w 378"/>
                  <a:gd name="T51" fmla="*/ 240 h 283"/>
                  <a:gd name="T52" fmla="*/ 328 w 378"/>
                  <a:gd name="T53" fmla="*/ 229 h 283"/>
                  <a:gd name="T54" fmla="*/ 312 w 378"/>
                  <a:gd name="T55" fmla="*/ 204 h 283"/>
                  <a:gd name="T56" fmla="*/ 291 w 378"/>
                  <a:gd name="T57" fmla="*/ 207 h 283"/>
                  <a:gd name="T58" fmla="*/ 287 w 378"/>
                  <a:gd name="T59" fmla="*/ 163 h 283"/>
                  <a:gd name="T60" fmla="*/ 250 w 378"/>
                  <a:gd name="T61" fmla="*/ 190 h 283"/>
                  <a:gd name="T62" fmla="*/ 217 w 378"/>
                  <a:gd name="T63" fmla="*/ 219 h 283"/>
                  <a:gd name="T64" fmla="*/ 195 w 378"/>
                  <a:gd name="T65" fmla="*/ 242 h 283"/>
                  <a:gd name="T66" fmla="*/ 176 w 378"/>
                  <a:gd name="T67" fmla="*/ 283 h 283"/>
                  <a:gd name="T68" fmla="*/ 76 w 378"/>
                  <a:gd name="T69" fmla="*/ 264 h 283"/>
                  <a:gd name="T70" fmla="*/ 39 w 378"/>
                  <a:gd name="T71" fmla="*/ 258 h 283"/>
                  <a:gd name="T72" fmla="*/ 0 w 378"/>
                  <a:gd name="T73" fmla="*/ 182 h 283"/>
                  <a:gd name="T74" fmla="*/ 0 w 378"/>
                  <a:gd name="T75" fmla="*/ 1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 h="283">
                    <a:moveTo>
                      <a:pt x="0" y="182"/>
                    </a:moveTo>
                    <a:lnTo>
                      <a:pt x="24" y="167"/>
                    </a:lnTo>
                    <a:lnTo>
                      <a:pt x="76" y="178"/>
                    </a:lnTo>
                    <a:lnTo>
                      <a:pt x="111" y="225"/>
                    </a:lnTo>
                    <a:lnTo>
                      <a:pt x="129" y="190"/>
                    </a:lnTo>
                    <a:lnTo>
                      <a:pt x="106" y="157"/>
                    </a:lnTo>
                    <a:lnTo>
                      <a:pt x="133" y="132"/>
                    </a:lnTo>
                    <a:lnTo>
                      <a:pt x="154" y="173"/>
                    </a:lnTo>
                    <a:lnTo>
                      <a:pt x="185" y="163"/>
                    </a:lnTo>
                    <a:lnTo>
                      <a:pt x="176" y="87"/>
                    </a:lnTo>
                    <a:lnTo>
                      <a:pt x="197" y="43"/>
                    </a:lnTo>
                    <a:lnTo>
                      <a:pt x="234" y="12"/>
                    </a:lnTo>
                    <a:lnTo>
                      <a:pt x="224" y="50"/>
                    </a:lnTo>
                    <a:lnTo>
                      <a:pt x="250" y="66"/>
                    </a:lnTo>
                    <a:lnTo>
                      <a:pt x="273" y="23"/>
                    </a:lnTo>
                    <a:lnTo>
                      <a:pt x="312" y="0"/>
                    </a:lnTo>
                    <a:lnTo>
                      <a:pt x="281" y="50"/>
                    </a:lnTo>
                    <a:lnTo>
                      <a:pt x="271" y="83"/>
                    </a:lnTo>
                    <a:lnTo>
                      <a:pt x="298" y="138"/>
                    </a:lnTo>
                    <a:lnTo>
                      <a:pt x="322" y="66"/>
                    </a:lnTo>
                    <a:lnTo>
                      <a:pt x="349" y="23"/>
                    </a:lnTo>
                    <a:lnTo>
                      <a:pt x="349" y="79"/>
                    </a:lnTo>
                    <a:lnTo>
                      <a:pt x="361" y="60"/>
                    </a:lnTo>
                    <a:lnTo>
                      <a:pt x="378" y="101"/>
                    </a:lnTo>
                    <a:lnTo>
                      <a:pt x="359" y="126"/>
                    </a:lnTo>
                    <a:lnTo>
                      <a:pt x="343" y="240"/>
                    </a:lnTo>
                    <a:lnTo>
                      <a:pt x="328" y="229"/>
                    </a:lnTo>
                    <a:lnTo>
                      <a:pt x="312" y="204"/>
                    </a:lnTo>
                    <a:lnTo>
                      <a:pt x="291" y="207"/>
                    </a:lnTo>
                    <a:lnTo>
                      <a:pt x="287" y="163"/>
                    </a:lnTo>
                    <a:lnTo>
                      <a:pt x="250" y="190"/>
                    </a:lnTo>
                    <a:lnTo>
                      <a:pt x="217" y="219"/>
                    </a:lnTo>
                    <a:lnTo>
                      <a:pt x="195" y="242"/>
                    </a:lnTo>
                    <a:lnTo>
                      <a:pt x="176" y="283"/>
                    </a:lnTo>
                    <a:lnTo>
                      <a:pt x="76" y="264"/>
                    </a:lnTo>
                    <a:lnTo>
                      <a:pt x="39" y="258"/>
                    </a:lnTo>
                    <a:lnTo>
                      <a:pt x="0" y="182"/>
                    </a:lnTo>
                    <a:lnTo>
                      <a:pt x="0" y="182"/>
                    </a:lnTo>
                    <a:close/>
                  </a:path>
                </a:pathLst>
              </a:custGeom>
              <a:solidFill>
                <a:srgbClr val="B2DC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1" name="Freeform 17"/>
              <p:cNvSpPr>
                <a:spLocks/>
              </p:cNvSpPr>
              <p:nvPr/>
            </p:nvSpPr>
            <p:spPr bwMode="auto">
              <a:xfrm>
                <a:off x="2387" y="878"/>
                <a:ext cx="99" cy="147"/>
              </a:xfrm>
              <a:custGeom>
                <a:avLst/>
                <a:gdLst>
                  <a:gd name="T0" fmla="*/ 18 w 99"/>
                  <a:gd name="T1" fmla="*/ 87 h 147"/>
                  <a:gd name="T2" fmla="*/ 37 w 99"/>
                  <a:gd name="T3" fmla="*/ 46 h 147"/>
                  <a:gd name="T4" fmla="*/ 68 w 99"/>
                  <a:gd name="T5" fmla="*/ 13 h 147"/>
                  <a:gd name="T6" fmla="*/ 88 w 99"/>
                  <a:gd name="T7" fmla="*/ 0 h 147"/>
                  <a:gd name="T8" fmla="*/ 99 w 99"/>
                  <a:gd name="T9" fmla="*/ 13 h 147"/>
                  <a:gd name="T10" fmla="*/ 72 w 99"/>
                  <a:gd name="T11" fmla="*/ 52 h 147"/>
                  <a:gd name="T12" fmla="*/ 35 w 99"/>
                  <a:gd name="T13" fmla="*/ 100 h 147"/>
                  <a:gd name="T14" fmla="*/ 8 w 99"/>
                  <a:gd name="T15" fmla="*/ 147 h 147"/>
                  <a:gd name="T16" fmla="*/ 0 w 99"/>
                  <a:gd name="T17" fmla="*/ 71 h 147"/>
                  <a:gd name="T18" fmla="*/ 18 w 99"/>
                  <a:gd name="T19" fmla="*/ 87 h 147"/>
                  <a:gd name="T20" fmla="*/ 18 w 99"/>
                  <a:gd name="T21" fmla="*/ 8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47">
                    <a:moveTo>
                      <a:pt x="18" y="87"/>
                    </a:moveTo>
                    <a:lnTo>
                      <a:pt x="37" y="46"/>
                    </a:lnTo>
                    <a:lnTo>
                      <a:pt x="68" y="13"/>
                    </a:lnTo>
                    <a:lnTo>
                      <a:pt x="88" y="0"/>
                    </a:lnTo>
                    <a:lnTo>
                      <a:pt x="99" y="13"/>
                    </a:lnTo>
                    <a:lnTo>
                      <a:pt x="72" y="52"/>
                    </a:lnTo>
                    <a:lnTo>
                      <a:pt x="35" y="100"/>
                    </a:lnTo>
                    <a:lnTo>
                      <a:pt x="8" y="147"/>
                    </a:lnTo>
                    <a:lnTo>
                      <a:pt x="0" y="71"/>
                    </a:lnTo>
                    <a:lnTo>
                      <a:pt x="18" y="87"/>
                    </a:lnTo>
                    <a:lnTo>
                      <a:pt x="18" y="87"/>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2" name="Freeform 18"/>
              <p:cNvSpPr>
                <a:spLocks/>
              </p:cNvSpPr>
              <p:nvPr/>
            </p:nvSpPr>
            <p:spPr bwMode="auto">
              <a:xfrm>
                <a:off x="2136" y="647"/>
                <a:ext cx="512" cy="646"/>
              </a:xfrm>
              <a:custGeom>
                <a:avLst/>
                <a:gdLst>
                  <a:gd name="T0" fmla="*/ 0 w 512"/>
                  <a:gd name="T1" fmla="*/ 145 h 646"/>
                  <a:gd name="T2" fmla="*/ 14 w 512"/>
                  <a:gd name="T3" fmla="*/ 134 h 646"/>
                  <a:gd name="T4" fmla="*/ 37 w 512"/>
                  <a:gd name="T5" fmla="*/ 178 h 646"/>
                  <a:gd name="T6" fmla="*/ 78 w 512"/>
                  <a:gd name="T7" fmla="*/ 211 h 646"/>
                  <a:gd name="T8" fmla="*/ 74 w 512"/>
                  <a:gd name="T9" fmla="*/ 167 h 646"/>
                  <a:gd name="T10" fmla="*/ 58 w 512"/>
                  <a:gd name="T11" fmla="*/ 116 h 646"/>
                  <a:gd name="T12" fmla="*/ 35 w 512"/>
                  <a:gd name="T13" fmla="*/ 91 h 646"/>
                  <a:gd name="T14" fmla="*/ 62 w 512"/>
                  <a:gd name="T15" fmla="*/ 83 h 646"/>
                  <a:gd name="T16" fmla="*/ 109 w 512"/>
                  <a:gd name="T17" fmla="*/ 95 h 646"/>
                  <a:gd name="T18" fmla="*/ 134 w 512"/>
                  <a:gd name="T19" fmla="*/ 70 h 646"/>
                  <a:gd name="T20" fmla="*/ 123 w 512"/>
                  <a:gd name="T21" fmla="*/ 35 h 646"/>
                  <a:gd name="T22" fmla="*/ 146 w 512"/>
                  <a:gd name="T23" fmla="*/ 0 h 646"/>
                  <a:gd name="T24" fmla="*/ 156 w 512"/>
                  <a:gd name="T25" fmla="*/ 27 h 646"/>
                  <a:gd name="T26" fmla="*/ 177 w 512"/>
                  <a:gd name="T27" fmla="*/ 77 h 646"/>
                  <a:gd name="T28" fmla="*/ 183 w 512"/>
                  <a:gd name="T29" fmla="*/ 87 h 646"/>
                  <a:gd name="T30" fmla="*/ 185 w 512"/>
                  <a:gd name="T31" fmla="*/ 108 h 646"/>
                  <a:gd name="T32" fmla="*/ 216 w 512"/>
                  <a:gd name="T33" fmla="*/ 151 h 646"/>
                  <a:gd name="T34" fmla="*/ 222 w 512"/>
                  <a:gd name="T35" fmla="*/ 200 h 646"/>
                  <a:gd name="T36" fmla="*/ 249 w 512"/>
                  <a:gd name="T37" fmla="*/ 254 h 646"/>
                  <a:gd name="T38" fmla="*/ 251 w 512"/>
                  <a:gd name="T39" fmla="*/ 310 h 646"/>
                  <a:gd name="T40" fmla="*/ 259 w 512"/>
                  <a:gd name="T41" fmla="*/ 378 h 646"/>
                  <a:gd name="T42" fmla="*/ 294 w 512"/>
                  <a:gd name="T43" fmla="*/ 324 h 646"/>
                  <a:gd name="T44" fmla="*/ 350 w 512"/>
                  <a:gd name="T45" fmla="*/ 254 h 646"/>
                  <a:gd name="T46" fmla="*/ 348 w 512"/>
                  <a:gd name="T47" fmla="*/ 205 h 646"/>
                  <a:gd name="T48" fmla="*/ 331 w 512"/>
                  <a:gd name="T49" fmla="*/ 165 h 646"/>
                  <a:gd name="T50" fmla="*/ 356 w 512"/>
                  <a:gd name="T51" fmla="*/ 108 h 646"/>
                  <a:gd name="T52" fmla="*/ 339 w 512"/>
                  <a:gd name="T53" fmla="*/ 64 h 646"/>
                  <a:gd name="T54" fmla="*/ 366 w 512"/>
                  <a:gd name="T55" fmla="*/ 11 h 646"/>
                  <a:gd name="T56" fmla="*/ 399 w 512"/>
                  <a:gd name="T57" fmla="*/ 8 h 646"/>
                  <a:gd name="T58" fmla="*/ 428 w 512"/>
                  <a:gd name="T59" fmla="*/ 21 h 646"/>
                  <a:gd name="T60" fmla="*/ 454 w 512"/>
                  <a:gd name="T61" fmla="*/ 50 h 646"/>
                  <a:gd name="T62" fmla="*/ 479 w 512"/>
                  <a:gd name="T63" fmla="*/ 77 h 646"/>
                  <a:gd name="T64" fmla="*/ 471 w 512"/>
                  <a:gd name="T65" fmla="*/ 33 h 646"/>
                  <a:gd name="T66" fmla="*/ 496 w 512"/>
                  <a:gd name="T67" fmla="*/ 33 h 646"/>
                  <a:gd name="T68" fmla="*/ 493 w 512"/>
                  <a:gd name="T69" fmla="*/ 50 h 646"/>
                  <a:gd name="T70" fmla="*/ 504 w 512"/>
                  <a:gd name="T71" fmla="*/ 64 h 646"/>
                  <a:gd name="T72" fmla="*/ 500 w 512"/>
                  <a:gd name="T73" fmla="*/ 91 h 646"/>
                  <a:gd name="T74" fmla="*/ 512 w 512"/>
                  <a:gd name="T75" fmla="*/ 108 h 646"/>
                  <a:gd name="T76" fmla="*/ 481 w 512"/>
                  <a:gd name="T77" fmla="*/ 136 h 646"/>
                  <a:gd name="T78" fmla="*/ 469 w 512"/>
                  <a:gd name="T79" fmla="*/ 163 h 646"/>
                  <a:gd name="T80" fmla="*/ 454 w 512"/>
                  <a:gd name="T81" fmla="*/ 205 h 646"/>
                  <a:gd name="T82" fmla="*/ 434 w 512"/>
                  <a:gd name="T83" fmla="*/ 244 h 646"/>
                  <a:gd name="T84" fmla="*/ 397 w 512"/>
                  <a:gd name="T85" fmla="*/ 316 h 646"/>
                  <a:gd name="T86" fmla="*/ 397 w 512"/>
                  <a:gd name="T87" fmla="*/ 378 h 646"/>
                  <a:gd name="T88" fmla="*/ 387 w 512"/>
                  <a:gd name="T89" fmla="*/ 397 h 646"/>
                  <a:gd name="T90" fmla="*/ 362 w 512"/>
                  <a:gd name="T91" fmla="*/ 397 h 646"/>
                  <a:gd name="T92" fmla="*/ 339 w 512"/>
                  <a:gd name="T93" fmla="*/ 423 h 646"/>
                  <a:gd name="T94" fmla="*/ 333 w 512"/>
                  <a:gd name="T95" fmla="*/ 490 h 646"/>
                  <a:gd name="T96" fmla="*/ 333 w 512"/>
                  <a:gd name="T97" fmla="*/ 520 h 646"/>
                  <a:gd name="T98" fmla="*/ 352 w 512"/>
                  <a:gd name="T99" fmla="*/ 541 h 646"/>
                  <a:gd name="T100" fmla="*/ 296 w 512"/>
                  <a:gd name="T101" fmla="*/ 646 h 646"/>
                  <a:gd name="T102" fmla="*/ 259 w 512"/>
                  <a:gd name="T103" fmla="*/ 644 h 646"/>
                  <a:gd name="T104" fmla="*/ 230 w 512"/>
                  <a:gd name="T105" fmla="*/ 591 h 646"/>
                  <a:gd name="T106" fmla="*/ 224 w 512"/>
                  <a:gd name="T107" fmla="*/ 564 h 646"/>
                  <a:gd name="T108" fmla="*/ 167 w 512"/>
                  <a:gd name="T109" fmla="*/ 529 h 646"/>
                  <a:gd name="T110" fmla="*/ 107 w 512"/>
                  <a:gd name="T111" fmla="*/ 438 h 646"/>
                  <a:gd name="T112" fmla="*/ 60 w 512"/>
                  <a:gd name="T113" fmla="*/ 341 h 646"/>
                  <a:gd name="T114" fmla="*/ 4 w 512"/>
                  <a:gd name="T115" fmla="*/ 316 h 646"/>
                  <a:gd name="T116" fmla="*/ 19 w 512"/>
                  <a:gd name="T117" fmla="*/ 248 h 646"/>
                  <a:gd name="T118" fmla="*/ 8 w 512"/>
                  <a:gd name="T119" fmla="*/ 205 h 646"/>
                  <a:gd name="T120" fmla="*/ 12 w 512"/>
                  <a:gd name="T121" fmla="*/ 180 h 646"/>
                  <a:gd name="T122" fmla="*/ 0 w 512"/>
                  <a:gd name="T123" fmla="*/ 145 h 646"/>
                  <a:gd name="T124" fmla="*/ 0 w 512"/>
                  <a:gd name="T125" fmla="*/ 1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646">
                    <a:moveTo>
                      <a:pt x="0" y="145"/>
                    </a:moveTo>
                    <a:lnTo>
                      <a:pt x="14" y="134"/>
                    </a:lnTo>
                    <a:lnTo>
                      <a:pt x="37" y="178"/>
                    </a:lnTo>
                    <a:lnTo>
                      <a:pt x="78" y="211"/>
                    </a:lnTo>
                    <a:lnTo>
                      <a:pt x="74" y="167"/>
                    </a:lnTo>
                    <a:lnTo>
                      <a:pt x="58" y="116"/>
                    </a:lnTo>
                    <a:lnTo>
                      <a:pt x="35" y="91"/>
                    </a:lnTo>
                    <a:lnTo>
                      <a:pt x="62" y="83"/>
                    </a:lnTo>
                    <a:lnTo>
                      <a:pt x="109" y="95"/>
                    </a:lnTo>
                    <a:lnTo>
                      <a:pt x="134" y="70"/>
                    </a:lnTo>
                    <a:lnTo>
                      <a:pt x="123" y="35"/>
                    </a:lnTo>
                    <a:lnTo>
                      <a:pt x="146" y="0"/>
                    </a:lnTo>
                    <a:lnTo>
                      <a:pt x="156" y="27"/>
                    </a:lnTo>
                    <a:lnTo>
                      <a:pt x="177" y="77"/>
                    </a:lnTo>
                    <a:lnTo>
                      <a:pt x="183" y="87"/>
                    </a:lnTo>
                    <a:lnTo>
                      <a:pt x="185" y="108"/>
                    </a:lnTo>
                    <a:lnTo>
                      <a:pt x="216" y="151"/>
                    </a:lnTo>
                    <a:lnTo>
                      <a:pt x="222" y="200"/>
                    </a:lnTo>
                    <a:lnTo>
                      <a:pt x="249" y="254"/>
                    </a:lnTo>
                    <a:lnTo>
                      <a:pt x="251" y="310"/>
                    </a:lnTo>
                    <a:lnTo>
                      <a:pt x="259" y="378"/>
                    </a:lnTo>
                    <a:lnTo>
                      <a:pt x="294" y="324"/>
                    </a:lnTo>
                    <a:lnTo>
                      <a:pt x="350" y="254"/>
                    </a:lnTo>
                    <a:lnTo>
                      <a:pt x="348" y="205"/>
                    </a:lnTo>
                    <a:lnTo>
                      <a:pt x="331" y="165"/>
                    </a:lnTo>
                    <a:lnTo>
                      <a:pt x="356" y="108"/>
                    </a:lnTo>
                    <a:lnTo>
                      <a:pt x="339" y="64"/>
                    </a:lnTo>
                    <a:lnTo>
                      <a:pt x="366" y="11"/>
                    </a:lnTo>
                    <a:lnTo>
                      <a:pt x="399" y="8"/>
                    </a:lnTo>
                    <a:lnTo>
                      <a:pt x="428" y="21"/>
                    </a:lnTo>
                    <a:lnTo>
                      <a:pt x="454" y="50"/>
                    </a:lnTo>
                    <a:lnTo>
                      <a:pt x="479" y="77"/>
                    </a:lnTo>
                    <a:lnTo>
                      <a:pt x="471" y="33"/>
                    </a:lnTo>
                    <a:lnTo>
                      <a:pt x="496" y="33"/>
                    </a:lnTo>
                    <a:lnTo>
                      <a:pt x="493" y="50"/>
                    </a:lnTo>
                    <a:lnTo>
                      <a:pt x="504" y="64"/>
                    </a:lnTo>
                    <a:lnTo>
                      <a:pt x="500" y="91"/>
                    </a:lnTo>
                    <a:lnTo>
                      <a:pt x="512" y="108"/>
                    </a:lnTo>
                    <a:lnTo>
                      <a:pt x="481" y="136"/>
                    </a:lnTo>
                    <a:lnTo>
                      <a:pt x="469" y="163"/>
                    </a:lnTo>
                    <a:lnTo>
                      <a:pt x="454" y="205"/>
                    </a:lnTo>
                    <a:lnTo>
                      <a:pt x="434" y="244"/>
                    </a:lnTo>
                    <a:lnTo>
                      <a:pt x="397" y="316"/>
                    </a:lnTo>
                    <a:lnTo>
                      <a:pt x="397" y="378"/>
                    </a:lnTo>
                    <a:lnTo>
                      <a:pt x="387" y="397"/>
                    </a:lnTo>
                    <a:lnTo>
                      <a:pt x="362" y="397"/>
                    </a:lnTo>
                    <a:lnTo>
                      <a:pt x="339" y="423"/>
                    </a:lnTo>
                    <a:lnTo>
                      <a:pt x="333" y="490"/>
                    </a:lnTo>
                    <a:lnTo>
                      <a:pt x="333" y="520"/>
                    </a:lnTo>
                    <a:lnTo>
                      <a:pt x="352" y="541"/>
                    </a:lnTo>
                    <a:lnTo>
                      <a:pt x="296" y="646"/>
                    </a:lnTo>
                    <a:lnTo>
                      <a:pt x="259" y="644"/>
                    </a:lnTo>
                    <a:lnTo>
                      <a:pt x="230" y="591"/>
                    </a:lnTo>
                    <a:lnTo>
                      <a:pt x="224" y="564"/>
                    </a:lnTo>
                    <a:lnTo>
                      <a:pt x="167" y="529"/>
                    </a:lnTo>
                    <a:lnTo>
                      <a:pt x="107" y="438"/>
                    </a:lnTo>
                    <a:lnTo>
                      <a:pt x="60" y="341"/>
                    </a:lnTo>
                    <a:lnTo>
                      <a:pt x="4" y="316"/>
                    </a:lnTo>
                    <a:lnTo>
                      <a:pt x="19" y="248"/>
                    </a:lnTo>
                    <a:lnTo>
                      <a:pt x="8" y="205"/>
                    </a:lnTo>
                    <a:lnTo>
                      <a:pt x="12" y="180"/>
                    </a:lnTo>
                    <a:lnTo>
                      <a:pt x="0" y="145"/>
                    </a:lnTo>
                    <a:lnTo>
                      <a:pt x="0" y="145"/>
                    </a:lnTo>
                    <a:close/>
                  </a:path>
                </a:pathLst>
              </a:custGeom>
              <a:solidFill>
                <a:srgbClr val="B8B88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3" name="Freeform 19"/>
              <p:cNvSpPr>
                <a:spLocks/>
              </p:cNvSpPr>
              <p:nvPr/>
            </p:nvSpPr>
            <p:spPr bwMode="auto">
              <a:xfrm>
                <a:off x="2428" y="451"/>
                <a:ext cx="103" cy="159"/>
              </a:xfrm>
              <a:custGeom>
                <a:avLst/>
                <a:gdLst>
                  <a:gd name="T0" fmla="*/ 82 w 103"/>
                  <a:gd name="T1" fmla="*/ 159 h 159"/>
                  <a:gd name="T2" fmla="*/ 103 w 103"/>
                  <a:gd name="T3" fmla="*/ 138 h 159"/>
                  <a:gd name="T4" fmla="*/ 95 w 103"/>
                  <a:gd name="T5" fmla="*/ 105 h 159"/>
                  <a:gd name="T6" fmla="*/ 58 w 103"/>
                  <a:gd name="T7" fmla="*/ 83 h 159"/>
                  <a:gd name="T8" fmla="*/ 68 w 103"/>
                  <a:gd name="T9" fmla="*/ 70 h 159"/>
                  <a:gd name="T10" fmla="*/ 51 w 103"/>
                  <a:gd name="T11" fmla="*/ 52 h 159"/>
                  <a:gd name="T12" fmla="*/ 58 w 103"/>
                  <a:gd name="T13" fmla="*/ 23 h 159"/>
                  <a:gd name="T14" fmla="*/ 25 w 103"/>
                  <a:gd name="T15" fmla="*/ 0 h 159"/>
                  <a:gd name="T16" fmla="*/ 6 w 103"/>
                  <a:gd name="T17" fmla="*/ 6 h 159"/>
                  <a:gd name="T18" fmla="*/ 19 w 103"/>
                  <a:gd name="T19" fmla="*/ 17 h 159"/>
                  <a:gd name="T20" fmla="*/ 31 w 103"/>
                  <a:gd name="T21" fmla="*/ 31 h 159"/>
                  <a:gd name="T22" fmla="*/ 16 w 103"/>
                  <a:gd name="T23" fmla="*/ 64 h 159"/>
                  <a:gd name="T24" fmla="*/ 10 w 103"/>
                  <a:gd name="T25" fmla="*/ 33 h 159"/>
                  <a:gd name="T26" fmla="*/ 0 w 103"/>
                  <a:gd name="T27" fmla="*/ 70 h 159"/>
                  <a:gd name="T28" fmla="*/ 4 w 103"/>
                  <a:gd name="T29" fmla="*/ 103 h 159"/>
                  <a:gd name="T30" fmla="*/ 60 w 103"/>
                  <a:gd name="T31" fmla="*/ 118 h 159"/>
                  <a:gd name="T32" fmla="*/ 82 w 103"/>
                  <a:gd name="T33" fmla="*/ 159 h 159"/>
                  <a:gd name="T34" fmla="*/ 82 w 103"/>
                  <a:gd name="T3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159">
                    <a:moveTo>
                      <a:pt x="82" y="159"/>
                    </a:moveTo>
                    <a:lnTo>
                      <a:pt x="103" y="138"/>
                    </a:lnTo>
                    <a:lnTo>
                      <a:pt x="95" y="105"/>
                    </a:lnTo>
                    <a:lnTo>
                      <a:pt x="58" y="83"/>
                    </a:lnTo>
                    <a:lnTo>
                      <a:pt x="68" y="70"/>
                    </a:lnTo>
                    <a:lnTo>
                      <a:pt x="51" y="52"/>
                    </a:lnTo>
                    <a:lnTo>
                      <a:pt x="58" y="23"/>
                    </a:lnTo>
                    <a:lnTo>
                      <a:pt x="25" y="0"/>
                    </a:lnTo>
                    <a:lnTo>
                      <a:pt x="6" y="6"/>
                    </a:lnTo>
                    <a:lnTo>
                      <a:pt x="19" y="17"/>
                    </a:lnTo>
                    <a:lnTo>
                      <a:pt x="31" y="31"/>
                    </a:lnTo>
                    <a:lnTo>
                      <a:pt x="16" y="64"/>
                    </a:lnTo>
                    <a:lnTo>
                      <a:pt x="10" y="33"/>
                    </a:lnTo>
                    <a:lnTo>
                      <a:pt x="0" y="70"/>
                    </a:lnTo>
                    <a:lnTo>
                      <a:pt x="4" y="103"/>
                    </a:lnTo>
                    <a:lnTo>
                      <a:pt x="60" y="118"/>
                    </a:lnTo>
                    <a:lnTo>
                      <a:pt x="82" y="159"/>
                    </a:lnTo>
                    <a:lnTo>
                      <a:pt x="82" y="159"/>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4" name="Freeform 20"/>
              <p:cNvSpPr>
                <a:spLocks/>
              </p:cNvSpPr>
              <p:nvPr/>
            </p:nvSpPr>
            <p:spPr bwMode="auto">
              <a:xfrm>
                <a:off x="2229" y="453"/>
                <a:ext cx="189" cy="196"/>
              </a:xfrm>
              <a:custGeom>
                <a:avLst/>
                <a:gdLst>
                  <a:gd name="T0" fmla="*/ 189 w 189"/>
                  <a:gd name="T1" fmla="*/ 25 h 196"/>
                  <a:gd name="T2" fmla="*/ 150 w 189"/>
                  <a:gd name="T3" fmla="*/ 48 h 196"/>
                  <a:gd name="T4" fmla="*/ 115 w 189"/>
                  <a:gd name="T5" fmla="*/ 77 h 196"/>
                  <a:gd name="T6" fmla="*/ 115 w 189"/>
                  <a:gd name="T7" fmla="*/ 141 h 196"/>
                  <a:gd name="T8" fmla="*/ 94 w 189"/>
                  <a:gd name="T9" fmla="*/ 161 h 196"/>
                  <a:gd name="T10" fmla="*/ 53 w 189"/>
                  <a:gd name="T11" fmla="*/ 194 h 196"/>
                  <a:gd name="T12" fmla="*/ 14 w 189"/>
                  <a:gd name="T13" fmla="*/ 196 h 196"/>
                  <a:gd name="T14" fmla="*/ 0 w 189"/>
                  <a:gd name="T15" fmla="*/ 180 h 196"/>
                  <a:gd name="T16" fmla="*/ 16 w 189"/>
                  <a:gd name="T17" fmla="*/ 169 h 196"/>
                  <a:gd name="T18" fmla="*/ 4 w 189"/>
                  <a:gd name="T19" fmla="*/ 151 h 196"/>
                  <a:gd name="T20" fmla="*/ 10 w 189"/>
                  <a:gd name="T21" fmla="*/ 130 h 196"/>
                  <a:gd name="T22" fmla="*/ 26 w 189"/>
                  <a:gd name="T23" fmla="*/ 134 h 196"/>
                  <a:gd name="T24" fmla="*/ 49 w 189"/>
                  <a:gd name="T25" fmla="*/ 108 h 196"/>
                  <a:gd name="T26" fmla="*/ 45 w 189"/>
                  <a:gd name="T27" fmla="*/ 77 h 196"/>
                  <a:gd name="T28" fmla="*/ 32 w 189"/>
                  <a:gd name="T29" fmla="*/ 70 h 196"/>
                  <a:gd name="T30" fmla="*/ 43 w 189"/>
                  <a:gd name="T31" fmla="*/ 50 h 196"/>
                  <a:gd name="T32" fmla="*/ 69 w 189"/>
                  <a:gd name="T33" fmla="*/ 25 h 196"/>
                  <a:gd name="T34" fmla="*/ 115 w 189"/>
                  <a:gd name="T35" fmla="*/ 21 h 196"/>
                  <a:gd name="T36" fmla="*/ 150 w 189"/>
                  <a:gd name="T37" fmla="*/ 0 h 196"/>
                  <a:gd name="T38" fmla="*/ 174 w 189"/>
                  <a:gd name="T39" fmla="*/ 10 h 196"/>
                  <a:gd name="T40" fmla="*/ 189 w 189"/>
                  <a:gd name="T41" fmla="*/ 25 h 196"/>
                  <a:gd name="T42" fmla="*/ 189 w 189"/>
                  <a:gd name="T43"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96">
                    <a:moveTo>
                      <a:pt x="189" y="25"/>
                    </a:moveTo>
                    <a:lnTo>
                      <a:pt x="150" y="48"/>
                    </a:lnTo>
                    <a:lnTo>
                      <a:pt x="115" y="77"/>
                    </a:lnTo>
                    <a:lnTo>
                      <a:pt x="115" y="141"/>
                    </a:lnTo>
                    <a:lnTo>
                      <a:pt x="94" y="161"/>
                    </a:lnTo>
                    <a:lnTo>
                      <a:pt x="53" y="194"/>
                    </a:lnTo>
                    <a:lnTo>
                      <a:pt x="14" y="196"/>
                    </a:lnTo>
                    <a:lnTo>
                      <a:pt x="0" y="180"/>
                    </a:lnTo>
                    <a:lnTo>
                      <a:pt x="16" y="169"/>
                    </a:lnTo>
                    <a:lnTo>
                      <a:pt x="4" y="151"/>
                    </a:lnTo>
                    <a:lnTo>
                      <a:pt x="10" y="130"/>
                    </a:lnTo>
                    <a:lnTo>
                      <a:pt x="26" y="134"/>
                    </a:lnTo>
                    <a:lnTo>
                      <a:pt x="49" y="108"/>
                    </a:lnTo>
                    <a:lnTo>
                      <a:pt x="45" y="77"/>
                    </a:lnTo>
                    <a:lnTo>
                      <a:pt x="32" y="70"/>
                    </a:lnTo>
                    <a:lnTo>
                      <a:pt x="43" y="50"/>
                    </a:lnTo>
                    <a:lnTo>
                      <a:pt x="69" y="25"/>
                    </a:lnTo>
                    <a:lnTo>
                      <a:pt x="115" y="21"/>
                    </a:lnTo>
                    <a:lnTo>
                      <a:pt x="150" y="0"/>
                    </a:lnTo>
                    <a:lnTo>
                      <a:pt x="174" y="10"/>
                    </a:lnTo>
                    <a:lnTo>
                      <a:pt x="189" y="25"/>
                    </a:lnTo>
                    <a:lnTo>
                      <a:pt x="189" y="25"/>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5" name="Freeform 21"/>
              <p:cNvSpPr>
                <a:spLocks/>
              </p:cNvSpPr>
              <p:nvPr/>
            </p:nvSpPr>
            <p:spPr bwMode="auto">
              <a:xfrm>
                <a:off x="1871" y="744"/>
                <a:ext cx="257" cy="124"/>
              </a:xfrm>
              <a:custGeom>
                <a:avLst/>
                <a:gdLst>
                  <a:gd name="T0" fmla="*/ 16 w 257"/>
                  <a:gd name="T1" fmla="*/ 124 h 124"/>
                  <a:gd name="T2" fmla="*/ 37 w 257"/>
                  <a:gd name="T3" fmla="*/ 99 h 124"/>
                  <a:gd name="T4" fmla="*/ 59 w 257"/>
                  <a:gd name="T5" fmla="*/ 68 h 124"/>
                  <a:gd name="T6" fmla="*/ 123 w 257"/>
                  <a:gd name="T7" fmla="*/ 64 h 124"/>
                  <a:gd name="T8" fmla="*/ 168 w 257"/>
                  <a:gd name="T9" fmla="*/ 33 h 124"/>
                  <a:gd name="T10" fmla="*/ 214 w 257"/>
                  <a:gd name="T11" fmla="*/ 37 h 124"/>
                  <a:gd name="T12" fmla="*/ 257 w 257"/>
                  <a:gd name="T13" fmla="*/ 13 h 124"/>
                  <a:gd name="T14" fmla="*/ 218 w 257"/>
                  <a:gd name="T15" fmla="*/ 13 h 124"/>
                  <a:gd name="T16" fmla="*/ 191 w 257"/>
                  <a:gd name="T17" fmla="*/ 0 h 124"/>
                  <a:gd name="T18" fmla="*/ 154 w 257"/>
                  <a:gd name="T19" fmla="*/ 4 h 124"/>
                  <a:gd name="T20" fmla="*/ 125 w 257"/>
                  <a:gd name="T21" fmla="*/ 23 h 124"/>
                  <a:gd name="T22" fmla="*/ 92 w 257"/>
                  <a:gd name="T23" fmla="*/ 33 h 124"/>
                  <a:gd name="T24" fmla="*/ 66 w 257"/>
                  <a:gd name="T25" fmla="*/ 27 h 124"/>
                  <a:gd name="T26" fmla="*/ 86 w 257"/>
                  <a:gd name="T27" fmla="*/ 17 h 124"/>
                  <a:gd name="T28" fmla="*/ 113 w 257"/>
                  <a:gd name="T29" fmla="*/ 4 h 124"/>
                  <a:gd name="T30" fmla="*/ 80 w 257"/>
                  <a:gd name="T31" fmla="*/ 0 h 124"/>
                  <a:gd name="T32" fmla="*/ 51 w 257"/>
                  <a:gd name="T33" fmla="*/ 11 h 124"/>
                  <a:gd name="T34" fmla="*/ 29 w 257"/>
                  <a:gd name="T35" fmla="*/ 29 h 124"/>
                  <a:gd name="T36" fmla="*/ 8 w 257"/>
                  <a:gd name="T37" fmla="*/ 39 h 124"/>
                  <a:gd name="T38" fmla="*/ 2 w 257"/>
                  <a:gd name="T39" fmla="*/ 54 h 124"/>
                  <a:gd name="T40" fmla="*/ 22 w 257"/>
                  <a:gd name="T41" fmla="*/ 58 h 124"/>
                  <a:gd name="T42" fmla="*/ 8 w 257"/>
                  <a:gd name="T43" fmla="*/ 81 h 124"/>
                  <a:gd name="T44" fmla="*/ 2 w 257"/>
                  <a:gd name="T45" fmla="*/ 93 h 124"/>
                  <a:gd name="T46" fmla="*/ 0 w 257"/>
                  <a:gd name="T47" fmla="*/ 124 h 124"/>
                  <a:gd name="T48" fmla="*/ 16 w 257"/>
                  <a:gd name="T49" fmla="*/ 124 h 124"/>
                  <a:gd name="T50" fmla="*/ 16 w 257"/>
                  <a:gd name="T5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 h="124">
                    <a:moveTo>
                      <a:pt x="16" y="124"/>
                    </a:moveTo>
                    <a:lnTo>
                      <a:pt x="37" y="99"/>
                    </a:lnTo>
                    <a:lnTo>
                      <a:pt x="59" y="68"/>
                    </a:lnTo>
                    <a:lnTo>
                      <a:pt x="123" y="64"/>
                    </a:lnTo>
                    <a:lnTo>
                      <a:pt x="168" y="33"/>
                    </a:lnTo>
                    <a:lnTo>
                      <a:pt x="214" y="37"/>
                    </a:lnTo>
                    <a:lnTo>
                      <a:pt x="257" y="13"/>
                    </a:lnTo>
                    <a:lnTo>
                      <a:pt x="218" y="13"/>
                    </a:lnTo>
                    <a:lnTo>
                      <a:pt x="191" y="0"/>
                    </a:lnTo>
                    <a:lnTo>
                      <a:pt x="154" y="4"/>
                    </a:lnTo>
                    <a:lnTo>
                      <a:pt x="125" y="23"/>
                    </a:lnTo>
                    <a:lnTo>
                      <a:pt x="92" y="33"/>
                    </a:lnTo>
                    <a:lnTo>
                      <a:pt x="66" y="27"/>
                    </a:lnTo>
                    <a:lnTo>
                      <a:pt x="86" y="17"/>
                    </a:lnTo>
                    <a:lnTo>
                      <a:pt x="113" y="4"/>
                    </a:lnTo>
                    <a:lnTo>
                      <a:pt x="80" y="0"/>
                    </a:lnTo>
                    <a:lnTo>
                      <a:pt x="51" y="11"/>
                    </a:lnTo>
                    <a:lnTo>
                      <a:pt x="29" y="29"/>
                    </a:lnTo>
                    <a:lnTo>
                      <a:pt x="8" y="39"/>
                    </a:lnTo>
                    <a:lnTo>
                      <a:pt x="2" y="54"/>
                    </a:lnTo>
                    <a:lnTo>
                      <a:pt x="22" y="58"/>
                    </a:lnTo>
                    <a:lnTo>
                      <a:pt x="8" y="81"/>
                    </a:lnTo>
                    <a:lnTo>
                      <a:pt x="2" y="93"/>
                    </a:lnTo>
                    <a:lnTo>
                      <a:pt x="0" y="124"/>
                    </a:lnTo>
                    <a:lnTo>
                      <a:pt x="16" y="124"/>
                    </a:lnTo>
                    <a:lnTo>
                      <a:pt x="16" y="124"/>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6" name="Freeform 22"/>
              <p:cNvSpPr>
                <a:spLocks/>
              </p:cNvSpPr>
              <p:nvPr/>
            </p:nvSpPr>
            <p:spPr bwMode="auto">
              <a:xfrm>
                <a:off x="1682" y="998"/>
                <a:ext cx="678" cy="473"/>
              </a:xfrm>
              <a:custGeom>
                <a:avLst/>
                <a:gdLst>
                  <a:gd name="T0" fmla="*/ 41 w 678"/>
                  <a:gd name="T1" fmla="*/ 153 h 473"/>
                  <a:gd name="T2" fmla="*/ 88 w 678"/>
                  <a:gd name="T3" fmla="*/ 105 h 473"/>
                  <a:gd name="T4" fmla="*/ 125 w 678"/>
                  <a:gd name="T5" fmla="*/ 79 h 473"/>
                  <a:gd name="T6" fmla="*/ 107 w 678"/>
                  <a:gd name="T7" fmla="*/ 56 h 473"/>
                  <a:gd name="T8" fmla="*/ 179 w 678"/>
                  <a:gd name="T9" fmla="*/ 37 h 473"/>
                  <a:gd name="T10" fmla="*/ 207 w 678"/>
                  <a:gd name="T11" fmla="*/ 0 h 473"/>
                  <a:gd name="T12" fmla="*/ 255 w 678"/>
                  <a:gd name="T13" fmla="*/ 77 h 473"/>
                  <a:gd name="T14" fmla="*/ 285 w 678"/>
                  <a:gd name="T15" fmla="*/ 54 h 473"/>
                  <a:gd name="T16" fmla="*/ 370 w 678"/>
                  <a:gd name="T17" fmla="*/ 114 h 473"/>
                  <a:gd name="T18" fmla="*/ 425 w 678"/>
                  <a:gd name="T19" fmla="*/ 46 h 473"/>
                  <a:gd name="T20" fmla="*/ 473 w 678"/>
                  <a:gd name="T21" fmla="*/ 2 h 473"/>
                  <a:gd name="T22" fmla="*/ 495 w 678"/>
                  <a:gd name="T23" fmla="*/ 68 h 473"/>
                  <a:gd name="T24" fmla="*/ 584 w 678"/>
                  <a:gd name="T25" fmla="*/ 186 h 473"/>
                  <a:gd name="T26" fmla="*/ 608 w 678"/>
                  <a:gd name="T27" fmla="*/ 233 h 473"/>
                  <a:gd name="T28" fmla="*/ 678 w 678"/>
                  <a:gd name="T29" fmla="*/ 291 h 473"/>
                  <a:gd name="T30" fmla="*/ 434 w 678"/>
                  <a:gd name="T31" fmla="*/ 252 h 473"/>
                  <a:gd name="T32" fmla="*/ 378 w 678"/>
                  <a:gd name="T33" fmla="*/ 277 h 473"/>
                  <a:gd name="T34" fmla="*/ 345 w 678"/>
                  <a:gd name="T35" fmla="*/ 318 h 473"/>
                  <a:gd name="T36" fmla="*/ 290 w 678"/>
                  <a:gd name="T37" fmla="*/ 339 h 473"/>
                  <a:gd name="T38" fmla="*/ 218 w 678"/>
                  <a:gd name="T39" fmla="*/ 419 h 473"/>
                  <a:gd name="T40" fmla="*/ 216 w 678"/>
                  <a:gd name="T41" fmla="*/ 473 h 473"/>
                  <a:gd name="T42" fmla="*/ 123 w 678"/>
                  <a:gd name="T43" fmla="*/ 448 h 473"/>
                  <a:gd name="T44" fmla="*/ 185 w 678"/>
                  <a:gd name="T45" fmla="*/ 384 h 473"/>
                  <a:gd name="T46" fmla="*/ 236 w 678"/>
                  <a:gd name="T47" fmla="*/ 328 h 473"/>
                  <a:gd name="T48" fmla="*/ 271 w 678"/>
                  <a:gd name="T49" fmla="*/ 293 h 473"/>
                  <a:gd name="T50" fmla="*/ 197 w 678"/>
                  <a:gd name="T51" fmla="*/ 324 h 473"/>
                  <a:gd name="T52" fmla="*/ 129 w 678"/>
                  <a:gd name="T53" fmla="*/ 324 h 473"/>
                  <a:gd name="T54" fmla="*/ 172 w 678"/>
                  <a:gd name="T55" fmla="*/ 252 h 473"/>
                  <a:gd name="T56" fmla="*/ 66 w 678"/>
                  <a:gd name="T57" fmla="*/ 252 h 473"/>
                  <a:gd name="T58" fmla="*/ 80 w 678"/>
                  <a:gd name="T59" fmla="*/ 227 h 473"/>
                  <a:gd name="T60" fmla="*/ 218 w 678"/>
                  <a:gd name="T61" fmla="*/ 246 h 473"/>
                  <a:gd name="T62" fmla="*/ 156 w 678"/>
                  <a:gd name="T63" fmla="*/ 194 h 473"/>
                  <a:gd name="T64" fmla="*/ 12 w 678"/>
                  <a:gd name="T65" fmla="*/ 180 h 473"/>
                  <a:gd name="T66" fmla="*/ 0 w 678"/>
                  <a:gd name="T67" fmla="*/ 15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473">
                    <a:moveTo>
                      <a:pt x="0" y="155"/>
                    </a:moveTo>
                    <a:lnTo>
                      <a:pt x="41" y="153"/>
                    </a:lnTo>
                    <a:lnTo>
                      <a:pt x="86" y="132"/>
                    </a:lnTo>
                    <a:lnTo>
                      <a:pt x="88" y="105"/>
                    </a:lnTo>
                    <a:lnTo>
                      <a:pt x="144" y="93"/>
                    </a:lnTo>
                    <a:lnTo>
                      <a:pt x="125" y="79"/>
                    </a:lnTo>
                    <a:lnTo>
                      <a:pt x="80" y="72"/>
                    </a:lnTo>
                    <a:lnTo>
                      <a:pt x="107" y="56"/>
                    </a:lnTo>
                    <a:lnTo>
                      <a:pt x="150" y="58"/>
                    </a:lnTo>
                    <a:lnTo>
                      <a:pt x="179" y="37"/>
                    </a:lnTo>
                    <a:lnTo>
                      <a:pt x="193" y="19"/>
                    </a:lnTo>
                    <a:lnTo>
                      <a:pt x="207" y="0"/>
                    </a:lnTo>
                    <a:lnTo>
                      <a:pt x="220" y="33"/>
                    </a:lnTo>
                    <a:lnTo>
                      <a:pt x="255" y="77"/>
                    </a:lnTo>
                    <a:lnTo>
                      <a:pt x="285" y="110"/>
                    </a:lnTo>
                    <a:lnTo>
                      <a:pt x="285" y="54"/>
                    </a:lnTo>
                    <a:lnTo>
                      <a:pt x="323" y="99"/>
                    </a:lnTo>
                    <a:lnTo>
                      <a:pt x="370" y="114"/>
                    </a:lnTo>
                    <a:lnTo>
                      <a:pt x="386" y="66"/>
                    </a:lnTo>
                    <a:lnTo>
                      <a:pt x="425" y="46"/>
                    </a:lnTo>
                    <a:lnTo>
                      <a:pt x="448" y="0"/>
                    </a:lnTo>
                    <a:lnTo>
                      <a:pt x="473" y="2"/>
                    </a:lnTo>
                    <a:lnTo>
                      <a:pt x="491" y="29"/>
                    </a:lnTo>
                    <a:lnTo>
                      <a:pt x="495" y="68"/>
                    </a:lnTo>
                    <a:lnTo>
                      <a:pt x="547" y="132"/>
                    </a:lnTo>
                    <a:lnTo>
                      <a:pt x="584" y="186"/>
                    </a:lnTo>
                    <a:lnTo>
                      <a:pt x="577" y="215"/>
                    </a:lnTo>
                    <a:lnTo>
                      <a:pt x="608" y="233"/>
                    </a:lnTo>
                    <a:lnTo>
                      <a:pt x="645" y="244"/>
                    </a:lnTo>
                    <a:lnTo>
                      <a:pt x="678" y="291"/>
                    </a:lnTo>
                    <a:lnTo>
                      <a:pt x="466" y="258"/>
                    </a:lnTo>
                    <a:lnTo>
                      <a:pt x="434" y="252"/>
                    </a:lnTo>
                    <a:lnTo>
                      <a:pt x="392" y="267"/>
                    </a:lnTo>
                    <a:lnTo>
                      <a:pt x="378" y="277"/>
                    </a:lnTo>
                    <a:lnTo>
                      <a:pt x="397" y="310"/>
                    </a:lnTo>
                    <a:lnTo>
                      <a:pt x="345" y="318"/>
                    </a:lnTo>
                    <a:lnTo>
                      <a:pt x="351" y="343"/>
                    </a:lnTo>
                    <a:lnTo>
                      <a:pt x="290" y="339"/>
                    </a:lnTo>
                    <a:lnTo>
                      <a:pt x="257" y="345"/>
                    </a:lnTo>
                    <a:lnTo>
                      <a:pt x="218" y="419"/>
                    </a:lnTo>
                    <a:lnTo>
                      <a:pt x="232" y="461"/>
                    </a:lnTo>
                    <a:lnTo>
                      <a:pt x="216" y="473"/>
                    </a:lnTo>
                    <a:lnTo>
                      <a:pt x="150" y="463"/>
                    </a:lnTo>
                    <a:lnTo>
                      <a:pt x="123" y="448"/>
                    </a:lnTo>
                    <a:lnTo>
                      <a:pt x="129" y="409"/>
                    </a:lnTo>
                    <a:lnTo>
                      <a:pt x="185" y="384"/>
                    </a:lnTo>
                    <a:lnTo>
                      <a:pt x="191" y="357"/>
                    </a:lnTo>
                    <a:lnTo>
                      <a:pt x="236" y="328"/>
                    </a:lnTo>
                    <a:lnTo>
                      <a:pt x="288" y="310"/>
                    </a:lnTo>
                    <a:lnTo>
                      <a:pt x="271" y="293"/>
                    </a:lnTo>
                    <a:lnTo>
                      <a:pt x="222" y="295"/>
                    </a:lnTo>
                    <a:lnTo>
                      <a:pt x="197" y="324"/>
                    </a:lnTo>
                    <a:lnTo>
                      <a:pt x="129" y="347"/>
                    </a:lnTo>
                    <a:lnTo>
                      <a:pt x="129" y="324"/>
                    </a:lnTo>
                    <a:lnTo>
                      <a:pt x="177" y="287"/>
                    </a:lnTo>
                    <a:lnTo>
                      <a:pt x="172" y="252"/>
                    </a:lnTo>
                    <a:lnTo>
                      <a:pt x="107" y="242"/>
                    </a:lnTo>
                    <a:lnTo>
                      <a:pt x="66" y="252"/>
                    </a:lnTo>
                    <a:lnTo>
                      <a:pt x="41" y="238"/>
                    </a:lnTo>
                    <a:lnTo>
                      <a:pt x="80" y="227"/>
                    </a:lnTo>
                    <a:lnTo>
                      <a:pt x="152" y="223"/>
                    </a:lnTo>
                    <a:lnTo>
                      <a:pt x="218" y="246"/>
                    </a:lnTo>
                    <a:lnTo>
                      <a:pt x="207" y="223"/>
                    </a:lnTo>
                    <a:lnTo>
                      <a:pt x="156" y="194"/>
                    </a:lnTo>
                    <a:lnTo>
                      <a:pt x="55" y="192"/>
                    </a:lnTo>
                    <a:lnTo>
                      <a:pt x="12" y="180"/>
                    </a:lnTo>
                    <a:lnTo>
                      <a:pt x="0" y="155"/>
                    </a:lnTo>
                    <a:lnTo>
                      <a:pt x="0" y="155"/>
                    </a:lnTo>
                    <a:close/>
                  </a:path>
                </a:pathLst>
              </a:custGeom>
              <a:solidFill>
                <a:srgbClr val="DAC8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7" name="Freeform 23"/>
              <p:cNvSpPr>
                <a:spLocks/>
              </p:cNvSpPr>
              <p:nvPr/>
            </p:nvSpPr>
            <p:spPr bwMode="auto">
              <a:xfrm>
                <a:off x="1538" y="1178"/>
                <a:ext cx="232" cy="264"/>
              </a:xfrm>
              <a:custGeom>
                <a:avLst/>
                <a:gdLst>
                  <a:gd name="T0" fmla="*/ 0 w 232"/>
                  <a:gd name="T1" fmla="*/ 264 h 264"/>
                  <a:gd name="T2" fmla="*/ 27 w 232"/>
                  <a:gd name="T3" fmla="*/ 196 h 264"/>
                  <a:gd name="T4" fmla="*/ 76 w 232"/>
                  <a:gd name="T5" fmla="*/ 163 h 264"/>
                  <a:gd name="T6" fmla="*/ 109 w 232"/>
                  <a:gd name="T7" fmla="*/ 122 h 264"/>
                  <a:gd name="T8" fmla="*/ 117 w 232"/>
                  <a:gd name="T9" fmla="*/ 72 h 264"/>
                  <a:gd name="T10" fmla="*/ 121 w 232"/>
                  <a:gd name="T11" fmla="*/ 0 h 264"/>
                  <a:gd name="T12" fmla="*/ 173 w 232"/>
                  <a:gd name="T13" fmla="*/ 97 h 264"/>
                  <a:gd name="T14" fmla="*/ 232 w 232"/>
                  <a:gd name="T15" fmla="*/ 194 h 264"/>
                  <a:gd name="T16" fmla="*/ 86 w 232"/>
                  <a:gd name="T17" fmla="*/ 237 h 264"/>
                  <a:gd name="T18" fmla="*/ 0 w 232"/>
                  <a:gd name="T19" fmla="*/ 264 h 264"/>
                  <a:gd name="T20" fmla="*/ 0 w 232"/>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64">
                    <a:moveTo>
                      <a:pt x="0" y="264"/>
                    </a:moveTo>
                    <a:lnTo>
                      <a:pt x="27" y="196"/>
                    </a:lnTo>
                    <a:lnTo>
                      <a:pt x="76" y="163"/>
                    </a:lnTo>
                    <a:lnTo>
                      <a:pt x="109" y="122"/>
                    </a:lnTo>
                    <a:lnTo>
                      <a:pt x="117" y="72"/>
                    </a:lnTo>
                    <a:lnTo>
                      <a:pt x="121" y="0"/>
                    </a:lnTo>
                    <a:lnTo>
                      <a:pt x="173" y="97"/>
                    </a:lnTo>
                    <a:lnTo>
                      <a:pt x="232" y="194"/>
                    </a:lnTo>
                    <a:lnTo>
                      <a:pt x="86" y="237"/>
                    </a:lnTo>
                    <a:lnTo>
                      <a:pt x="0" y="264"/>
                    </a:lnTo>
                    <a:lnTo>
                      <a:pt x="0" y="264"/>
                    </a:lnTo>
                    <a:close/>
                  </a:path>
                </a:pathLst>
              </a:custGeom>
              <a:solidFill>
                <a:srgbClr val="DAC8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8" name="Freeform 24"/>
              <p:cNvSpPr>
                <a:spLocks/>
              </p:cNvSpPr>
              <p:nvPr/>
            </p:nvSpPr>
            <p:spPr bwMode="auto">
              <a:xfrm>
                <a:off x="2854" y="1374"/>
                <a:ext cx="160" cy="120"/>
              </a:xfrm>
              <a:custGeom>
                <a:avLst/>
                <a:gdLst>
                  <a:gd name="T0" fmla="*/ 106 w 160"/>
                  <a:gd name="T1" fmla="*/ 0 h 120"/>
                  <a:gd name="T2" fmla="*/ 141 w 160"/>
                  <a:gd name="T3" fmla="*/ 10 h 120"/>
                  <a:gd name="T4" fmla="*/ 160 w 160"/>
                  <a:gd name="T5" fmla="*/ 41 h 120"/>
                  <a:gd name="T6" fmla="*/ 160 w 160"/>
                  <a:gd name="T7" fmla="*/ 64 h 120"/>
                  <a:gd name="T8" fmla="*/ 123 w 160"/>
                  <a:gd name="T9" fmla="*/ 70 h 120"/>
                  <a:gd name="T10" fmla="*/ 80 w 160"/>
                  <a:gd name="T11" fmla="*/ 89 h 120"/>
                  <a:gd name="T12" fmla="*/ 65 w 160"/>
                  <a:gd name="T13" fmla="*/ 116 h 120"/>
                  <a:gd name="T14" fmla="*/ 39 w 160"/>
                  <a:gd name="T15" fmla="*/ 120 h 120"/>
                  <a:gd name="T16" fmla="*/ 0 w 160"/>
                  <a:gd name="T17" fmla="*/ 116 h 120"/>
                  <a:gd name="T18" fmla="*/ 4 w 160"/>
                  <a:gd name="T19" fmla="*/ 89 h 120"/>
                  <a:gd name="T20" fmla="*/ 30 w 160"/>
                  <a:gd name="T21" fmla="*/ 78 h 120"/>
                  <a:gd name="T22" fmla="*/ 22 w 160"/>
                  <a:gd name="T23" fmla="*/ 64 h 120"/>
                  <a:gd name="T24" fmla="*/ 65 w 160"/>
                  <a:gd name="T25" fmla="*/ 12 h 120"/>
                  <a:gd name="T26" fmla="*/ 106 w 160"/>
                  <a:gd name="T27" fmla="*/ 0 h 120"/>
                  <a:gd name="T28" fmla="*/ 106 w 160"/>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20">
                    <a:moveTo>
                      <a:pt x="106" y="0"/>
                    </a:moveTo>
                    <a:lnTo>
                      <a:pt x="141" y="10"/>
                    </a:lnTo>
                    <a:lnTo>
                      <a:pt x="160" y="41"/>
                    </a:lnTo>
                    <a:lnTo>
                      <a:pt x="160" y="64"/>
                    </a:lnTo>
                    <a:lnTo>
                      <a:pt x="123" y="70"/>
                    </a:lnTo>
                    <a:lnTo>
                      <a:pt x="80" y="89"/>
                    </a:lnTo>
                    <a:lnTo>
                      <a:pt x="65" y="116"/>
                    </a:lnTo>
                    <a:lnTo>
                      <a:pt x="39" y="120"/>
                    </a:lnTo>
                    <a:lnTo>
                      <a:pt x="0" y="116"/>
                    </a:lnTo>
                    <a:lnTo>
                      <a:pt x="4" y="89"/>
                    </a:lnTo>
                    <a:lnTo>
                      <a:pt x="30" y="78"/>
                    </a:lnTo>
                    <a:lnTo>
                      <a:pt x="22" y="64"/>
                    </a:lnTo>
                    <a:lnTo>
                      <a:pt x="65" y="12"/>
                    </a:lnTo>
                    <a:lnTo>
                      <a:pt x="106" y="0"/>
                    </a:lnTo>
                    <a:lnTo>
                      <a:pt x="106"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69" name="Freeform 25"/>
              <p:cNvSpPr>
                <a:spLocks/>
              </p:cNvSpPr>
              <p:nvPr/>
            </p:nvSpPr>
            <p:spPr bwMode="auto">
              <a:xfrm>
                <a:off x="2751" y="1384"/>
                <a:ext cx="129" cy="147"/>
              </a:xfrm>
              <a:custGeom>
                <a:avLst/>
                <a:gdLst>
                  <a:gd name="T0" fmla="*/ 129 w 129"/>
                  <a:gd name="T1" fmla="*/ 0 h 147"/>
                  <a:gd name="T2" fmla="*/ 107 w 129"/>
                  <a:gd name="T3" fmla="*/ 35 h 147"/>
                  <a:gd name="T4" fmla="*/ 101 w 129"/>
                  <a:gd name="T5" fmla="*/ 60 h 147"/>
                  <a:gd name="T6" fmla="*/ 86 w 129"/>
                  <a:gd name="T7" fmla="*/ 79 h 147"/>
                  <a:gd name="T8" fmla="*/ 103 w 129"/>
                  <a:gd name="T9" fmla="*/ 106 h 147"/>
                  <a:gd name="T10" fmla="*/ 84 w 129"/>
                  <a:gd name="T11" fmla="*/ 132 h 147"/>
                  <a:gd name="T12" fmla="*/ 59 w 129"/>
                  <a:gd name="T13" fmla="*/ 147 h 147"/>
                  <a:gd name="T14" fmla="*/ 55 w 129"/>
                  <a:gd name="T15" fmla="*/ 134 h 147"/>
                  <a:gd name="T16" fmla="*/ 70 w 129"/>
                  <a:gd name="T17" fmla="*/ 95 h 147"/>
                  <a:gd name="T18" fmla="*/ 68 w 129"/>
                  <a:gd name="T19" fmla="*/ 58 h 147"/>
                  <a:gd name="T20" fmla="*/ 41 w 129"/>
                  <a:gd name="T21" fmla="*/ 126 h 147"/>
                  <a:gd name="T22" fmla="*/ 37 w 129"/>
                  <a:gd name="T23" fmla="*/ 81 h 147"/>
                  <a:gd name="T24" fmla="*/ 27 w 129"/>
                  <a:gd name="T25" fmla="*/ 118 h 147"/>
                  <a:gd name="T26" fmla="*/ 10 w 129"/>
                  <a:gd name="T27" fmla="*/ 114 h 147"/>
                  <a:gd name="T28" fmla="*/ 0 w 129"/>
                  <a:gd name="T29" fmla="*/ 73 h 147"/>
                  <a:gd name="T30" fmla="*/ 20 w 129"/>
                  <a:gd name="T31" fmla="*/ 58 h 147"/>
                  <a:gd name="T32" fmla="*/ 41 w 129"/>
                  <a:gd name="T33" fmla="*/ 37 h 147"/>
                  <a:gd name="T34" fmla="*/ 55 w 129"/>
                  <a:gd name="T35" fmla="*/ 21 h 147"/>
                  <a:gd name="T36" fmla="*/ 76 w 129"/>
                  <a:gd name="T37" fmla="*/ 23 h 147"/>
                  <a:gd name="T38" fmla="*/ 96 w 129"/>
                  <a:gd name="T39" fmla="*/ 4 h 147"/>
                  <a:gd name="T40" fmla="*/ 129 w 129"/>
                  <a:gd name="T41" fmla="*/ 0 h 147"/>
                  <a:gd name="T42" fmla="*/ 129 w 129"/>
                  <a:gd name="T4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47">
                    <a:moveTo>
                      <a:pt x="129" y="0"/>
                    </a:moveTo>
                    <a:lnTo>
                      <a:pt x="107" y="35"/>
                    </a:lnTo>
                    <a:lnTo>
                      <a:pt x="101" y="60"/>
                    </a:lnTo>
                    <a:lnTo>
                      <a:pt x="86" y="79"/>
                    </a:lnTo>
                    <a:lnTo>
                      <a:pt x="103" y="106"/>
                    </a:lnTo>
                    <a:lnTo>
                      <a:pt x="84" y="132"/>
                    </a:lnTo>
                    <a:lnTo>
                      <a:pt x="59" y="147"/>
                    </a:lnTo>
                    <a:lnTo>
                      <a:pt x="55" y="134"/>
                    </a:lnTo>
                    <a:lnTo>
                      <a:pt x="70" y="95"/>
                    </a:lnTo>
                    <a:lnTo>
                      <a:pt x="68" y="58"/>
                    </a:lnTo>
                    <a:lnTo>
                      <a:pt x="41" y="126"/>
                    </a:lnTo>
                    <a:lnTo>
                      <a:pt x="37" y="81"/>
                    </a:lnTo>
                    <a:lnTo>
                      <a:pt x="27" y="118"/>
                    </a:lnTo>
                    <a:lnTo>
                      <a:pt x="10" y="114"/>
                    </a:lnTo>
                    <a:lnTo>
                      <a:pt x="0" y="73"/>
                    </a:lnTo>
                    <a:lnTo>
                      <a:pt x="20" y="58"/>
                    </a:lnTo>
                    <a:lnTo>
                      <a:pt x="41" y="37"/>
                    </a:lnTo>
                    <a:lnTo>
                      <a:pt x="55" y="21"/>
                    </a:lnTo>
                    <a:lnTo>
                      <a:pt x="76" y="23"/>
                    </a:lnTo>
                    <a:lnTo>
                      <a:pt x="96" y="4"/>
                    </a:lnTo>
                    <a:lnTo>
                      <a:pt x="129" y="0"/>
                    </a:lnTo>
                    <a:lnTo>
                      <a:pt x="129"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0" name="Freeform 26"/>
              <p:cNvSpPr>
                <a:spLocks/>
              </p:cNvSpPr>
              <p:nvPr/>
            </p:nvSpPr>
            <p:spPr bwMode="auto">
              <a:xfrm>
                <a:off x="3150" y="1415"/>
                <a:ext cx="156" cy="106"/>
              </a:xfrm>
              <a:custGeom>
                <a:avLst/>
                <a:gdLst>
                  <a:gd name="T0" fmla="*/ 0 w 156"/>
                  <a:gd name="T1" fmla="*/ 70 h 106"/>
                  <a:gd name="T2" fmla="*/ 16 w 156"/>
                  <a:gd name="T3" fmla="*/ 39 h 106"/>
                  <a:gd name="T4" fmla="*/ 45 w 156"/>
                  <a:gd name="T5" fmla="*/ 33 h 106"/>
                  <a:gd name="T6" fmla="*/ 65 w 156"/>
                  <a:gd name="T7" fmla="*/ 15 h 106"/>
                  <a:gd name="T8" fmla="*/ 76 w 156"/>
                  <a:gd name="T9" fmla="*/ 6 h 106"/>
                  <a:gd name="T10" fmla="*/ 104 w 156"/>
                  <a:gd name="T11" fmla="*/ 0 h 106"/>
                  <a:gd name="T12" fmla="*/ 123 w 156"/>
                  <a:gd name="T13" fmla="*/ 13 h 106"/>
                  <a:gd name="T14" fmla="*/ 141 w 156"/>
                  <a:gd name="T15" fmla="*/ 0 h 106"/>
                  <a:gd name="T16" fmla="*/ 156 w 156"/>
                  <a:gd name="T17" fmla="*/ 11 h 106"/>
                  <a:gd name="T18" fmla="*/ 156 w 156"/>
                  <a:gd name="T19" fmla="*/ 42 h 106"/>
                  <a:gd name="T20" fmla="*/ 125 w 156"/>
                  <a:gd name="T21" fmla="*/ 58 h 106"/>
                  <a:gd name="T22" fmla="*/ 109 w 156"/>
                  <a:gd name="T23" fmla="*/ 85 h 106"/>
                  <a:gd name="T24" fmla="*/ 104 w 156"/>
                  <a:gd name="T25" fmla="*/ 101 h 106"/>
                  <a:gd name="T26" fmla="*/ 80 w 156"/>
                  <a:gd name="T27" fmla="*/ 106 h 106"/>
                  <a:gd name="T28" fmla="*/ 20 w 156"/>
                  <a:gd name="T29" fmla="*/ 93 h 106"/>
                  <a:gd name="T30" fmla="*/ 0 w 156"/>
                  <a:gd name="T31" fmla="*/ 70 h 106"/>
                  <a:gd name="T32" fmla="*/ 0 w 156"/>
                  <a:gd name="T33"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6">
                    <a:moveTo>
                      <a:pt x="0" y="70"/>
                    </a:moveTo>
                    <a:lnTo>
                      <a:pt x="16" y="39"/>
                    </a:lnTo>
                    <a:lnTo>
                      <a:pt x="45" y="33"/>
                    </a:lnTo>
                    <a:lnTo>
                      <a:pt x="65" y="15"/>
                    </a:lnTo>
                    <a:lnTo>
                      <a:pt x="76" y="6"/>
                    </a:lnTo>
                    <a:lnTo>
                      <a:pt x="104" y="0"/>
                    </a:lnTo>
                    <a:lnTo>
                      <a:pt x="123" y="13"/>
                    </a:lnTo>
                    <a:lnTo>
                      <a:pt x="141" y="0"/>
                    </a:lnTo>
                    <a:lnTo>
                      <a:pt x="156" y="11"/>
                    </a:lnTo>
                    <a:lnTo>
                      <a:pt x="156" y="42"/>
                    </a:lnTo>
                    <a:lnTo>
                      <a:pt x="125" y="58"/>
                    </a:lnTo>
                    <a:lnTo>
                      <a:pt x="109" y="85"/>
                    </a:lnTo>
                    <a:lnTo>
                      <a:pt x="104" y="101"/>
                    </a:lnTo>
                    <a:lnTo>
                      <a:pt x="80" y="106"/>
                    </a:lnTo>
                    <a:lnTo>
                      <a:pt x="20" y="93"/>
                    </a:lnTo>
                    <a:lnTo>
                      <a:pt x="0" y="70"/>
                    </a:lnTo>
                    <a:lnTo>
                      <a:pt x="0" y="7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1" name="Freeform 27"/>
              <p:cNvSpPr>
                <a:spLocks/>
              </p:cNvSpPr>
              <p:nvPr/>
            </p:nvSpPr>
            <p:spPr bwMode="auto">
              <a:xfrm>
                <a:off x="3281" y="1483"/>
                <a:ext cx="122" cy="114"/>
              </a:xfrm>
              <a:custGeom>
                <a:avLst/>
                <a:gdLst>
                  <a:gd name="T0" fmla="*/ 39 w 122"/>
                  <a:gd name="T1" fmla="*/ 0 h 114"/>
                  <a:gd name="T2" fmla="*/ 62 w 122"/>
                  <a:gd name="T3" fmla="*/ 19 h 114"/>
                  <a:gd name="T4" fmla="*/ 109 w 122"/>
                  <a:gd name="T5" fmla="*/ 33 h 114"/>
                  <a:gd name="T6" fmla="*/ 122 w 122"/>
                  <a:gd name="T7" fmla="*/ 33 h 114"/>
                  <a:gd name="T8" fmla="*/ 70 w 122"/>
                  <a:gd name="T9" fmla="*/ 114 h 114"/>
                  <a:gd name="T10" fmla="*/ 47 w 122"/>
                  <a:gd name="T11" fmla="*/ 95 h 114"/>
                  <a:gd name="T12" fmla="*/ 0 w 122"/>
                  <a:gd name="T13" fmla="*/ 60 h 114"/>
                  <a:gd name="T14" fmla="*/ 6 w 122"/>
                  <a:gd name="T15" fmla="*/ 38 h 114"/>
                  <a:gd name="T16" fmla="*/ 21 w 122"/>
                  <a:gd name="T17" fmla="*/ 4 h 114"/>
                  <a:gd name="T18" fmla="*/ 39 w 122"/>
                  <a:gd name="T19" fmla="*/ 0 h 114"/>
                  <a:gd name="T20" fmla="*/ 39 w 122"/>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4">
                    <a:moveTo>
                      <a:pt x="39" y="0"/>
                    </a:moveTo>
                    <a:lnTo>
                      <a:pt x="62" y="19"/>
                    </a:lnTo>
                    <a:lnTo>
                      <a:pt x="109" y="33"/>
                    </a:lnTo>
                    <a:lnTo>
                      <a:pt x="122" y="33"/>
                    </a:lnTo>
                    <a:lnTo>
                      <a:pt x="70" y="114"/>
                    </a:lnTo>
                    <a:lnTo>
                      <a:pt x="47" y="95"/>
                    </a:lnTo>
                    <a:lnTo>
                      <a:pt x="0" y="60"/>
                    </a:lnTo>
                    <a:lnTo>
                      <a:pt x="6" y="38"/>
                    </a:lnTo>
                    <a:lnTo>
                      <a:pt x="21" y="4"/>
                    </a:lnTo>
                    <a:lnTo>
                      <a:pt x="39" y="0"/>
                    </a:lnTo>
                    <a:lnTo>
                      <a:pt x="39"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2" name="Freeform 28"/>
              <p:cNvSpPr>
                <a:spLocks/>
              </p:cNvSpPr>
              <p:nvPr/>
            </p:nvSpPr>
            <p:spPr bwMode="auto">
              <a:xfrm>
                <a:off x="3259" y="883"/>
                <a:ext cx="199" cy="318"/>
              </a:xfrm>
              <a:custGeom>
                <a:avLst/>
                <a:gdLst>
                  <a:gd name="T0" fmla="*/ 8 w 199"/>
                  <a:gd name="T1" fmla="*/ 26 h 318"/>
                  <a:gd name="T2" fmla="*/ 0 w 199"/>
                  <a:gd name="T3" fmla="*/ 72 h 318"/>
                  <a:gd name="T4" fmla="*/ 18 w 199"/>
                  <a:gd name="T5" fmla="*/ 99 h 318"/>
                  <a:gd name="T6" fmla="*/ 22 w 199"/>
                  <a:gd name="T7" fmla="*/ 126 h 318"/>
                  <a:gd name="T8" fmla="*/ 12 w 199"/>
                  <a:gd name="T9" fmla="*/ 156 h 318"/>
                  <a:gd name="T10" fmla="*/ 32 w 199"/>
                  <a:gd name="T11" fmla="*/ 194 h 318"/>
                  <a:gd name="T12" fmla="*/ 12 w 199"/>
                  <a:gd name="T13" fmla="*/ 200 h 318"/>
                  <a:gd name="T14" fmla="*/ 28 w 199"/>
                  <a:gd name="T15" fmla="*/ 227 h 318"/>
                  <a:gd name="T16" fmla="*/ 47 w 199"/>
                  <a:gd name="T17" fmla="*/ 233 h 318"/>
                  <a:gd name="T18" fmla="*/ 53 w 199"/>
                  <a:gd name="T19" fmla="*/ 258 h 318"/>
                  <a:gd name="T20" fmla="*/ 51 w 199"/>
                  <a:gd name="T21" fmla="*/ 282 h 318"/>
                  <a:gd name="T22" fmla="*/ 63 w 199"/>
                  <a:gd name="T23" fmla="*/ 295 h 318"/>
                  <a:gd name="T24" fmla="*/ 88 w 199"/>
                  <a:gd name="T25" fmla="*/ 291 h 318"/>
                  <a:gd name="T26" fmla="*/ 88 w 199"/>
                  <a:gd name="T27" fmla="*/ 318 h 318"/>
                  <a:gd name="T28" fmla="*/ 104 w 199"/>
                  <a:gd name="T29" fmla="*/ 313 h 318"/>
                  <a:gd name="T30" fmla="*/ 162 w 199"/>
                  <a:gd name="T31" fmla="*/ 270 h 318"/>
                  <a:gd name="T32" fmla="*/ 199 w 199"/>
                  <a:gd name="T33" fmla="*/ 241 h 318"/>
                  <a:gd name="T34" fmla="*/ 193 w 199"/>
                  <a:gd name="T35" fmla="*/ 210 h 318"/>
                  <a:gd name="T36" fmla="*/ 162 w 199"/>
                  <a:gd name="T37" fmla="*/ 227 h 318"/>
                  <a:gd name="T38" fmla="*/ 160 w 199"/>
                  <a:gd name="T39" fmla="*/ 200 h 318"/>
                  <a:gd name="T40" fmla="*/ 176 w 199"/>
                  <a:gd name="T41" fmla="*/ 169 h 318"/>
                  <a:gd name="T42" fmla="*/ 158 w 199"/>
                  <a:gd name="T43" fmla="*/ 136 h 318"/>
                  <a:gd name="T44" fmla="*/ 152 w 199"/>
                  <a:gd name="T45" fmla="*/ 113 h 318"/>
                  <a:gd name="T46" fmla="*/ 148 w 199"/>
                  <a:gd name="T47" fmla="*/ 95 h 318"/>
                  <a:gd name="T48" fmla="*/ 183 w 199"/>
                  <a:gd name="T49" fmla="*/ 64 h 318"/>
                  <a:gd name="T50" fmla="*/ 160 w 199"/>
                  <a:gd name="T51" fmla="*/ 47 h 318"/>
                  <a:gd name="T52" fmla="*/ 150 w 199"/>
                  <a:gd name="T53" fmla="*/ 18 h 318"/>
                  <a:gd name="T54" fmla="*/ 111 w 199"/>
                  <a:gd name="T55" fmla="*/ 0 h 318"/>
                  <a:gd name="T56" fmla="*/ 55 w 199"/>
                  <a:gd name="T57" fmla="*/ 35 h 318"/>
                  <a:gd name="T58" fmla="*/ 8 w 199"/>
                  <a:gd name="T59" fmla="*/ 26 h 318"/>
                  <a:gd name="T60" fmla="*/ 8 w 199"/>
                  <a:gd name="T61"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18">
                    <a:moveTo>
                      <a:pt x="8" y="26"/>
                    </a:moveTo>
                    <a:lnTo>
                      <a:pt x="0" y="72"/>
                    </a:lnTo>
                    <a:lnTo>
                      <a:pt x="18" y="99"/>
                    </a:lnTo>
                    <a:lnTo>
                      <a:pt x="22" y="126"/>
                    </a:lnTo>
                    <a:lnTo>
                      <a:pt x="12" y="156"/>
                    </a:lnTo>
                    <a:lnTo>
                      <a:pt x="32" y="194"/>
                    </a:lnTo>
                    <a:lnTo>
                      <a:pt x="12" y="200"/>
                    </a:lnTo>
                    <a:lnTo>
                      <a:pt x="28" y="227"/>
                    </a:lnTo>
                    <a:lnTo>
                      <a:pt x="47" y="233"/>
                    </a:lnTo>
                    <a:lnTo>
                      <a:pt x="53" y="258"/>
                    </a:lnTo>
                    <a:lnTo>
                      <a:pt x="51" y="282"/>
                    </a:lnTo>
                    <a:lnTo>
                      <a:pt x="63" y="295"/>
                    </a:lnTo>
                    <a:lnTo>
                      <a:pt x="88" y="291"/>
                    </a:lnTo>
                    <a:lnTo>
                      <a:pt x="88" y="318"/>
                    </a:lnTo>
                    <a:lnTo>
                      <a:pt x="104" y="313"/>
                    </a:lnTo>
                    <a:lnTo>
                      <a:pt x="162" y="270"/>
                    </a:lnTo>
                    <a:lnTo>
                      <a:pt x="199" y="241"/>
                    </a:lnTo>
                    <a:lnTo>
                      <a:pt x="193" y="210"/>
                    </a:lnTo>
                    <a:lnTo>
                      <a:pt x="162" y="227"/>
                    </a:lnTo>
                    <a:lnTo>
                      <a:pt x="160" y="200"/>
                    </a:lnTo>
                    <a:lnTo>
                      <a:pt x="176" y="169"/>
                    </a:lnTo>
                    <a:lnTo>
                      <a:pt x="158" y="136"/>
                    </a:lnTo>
                    <a:lnTo>
                      <a:pt x="152" y="113"/>
                    </a:lnTo>
                    <a:lnTo>
                      <a:pt x="148" y="95"/>
                    </a:lnTo>
                    <a:lnTo>
                      <a:pt x="183" y="64"/>
                    </a:lnTo>
                    <a:lnTo>
                      <a:pt x="160" y="47"/>
                    </a:lnTo>
                    <a:lnTo>
                      <a:pt x="150" y="18"/>
                    </a:lnTo>
                    <a:lnTo>
                      <a:pt x="111" y="0"/>
                    </a:lnTo>
                    <a:lnTo>
                      <a:pt x="55" y="35"/>
                    </a:lnTo>
                    <a:lnTo>
                      <a:pt x="8" y="26"/>
                    </a:lnTo>
                    <a:lnTo>
                      <a:pt x="8" y="26"/>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3" name="Freeform 29"/>
              <p:cNvSpPr>
                <a:spLocks/>
              </p:cNvSpPr>
              <p:nvPr/>
            </p:nvSpPr>
            <p:spPr bwMode="auto">
              <a:xfrm>
                <a:off x="3456" y="971"/>
                <a:ext cx="47" cy="87"/>
              </a:xfrm>
              <a:custGeom>
                <a:avLst/>
                <a:gdLst>
                  <a:gd name="T0" fmla="*/ 0 w 47"/>
                  <a:gd name="T1" fmla="*/ 31 h 87"/>
                  <a:gd name="T2" fmla="*/ 12 w 47"/>
                  <a:gd name="T3" fmla="*/ 15 h 87"/>
                  <a:gd name="T4" fmla="*/ 10 w 47"/>
                  <a:gd name="T5" fmla="*/ 0 h 87"/>
                  <a:gd name="T6" fmla="*/ 43 w 47"/>
                  <a:gd name="T7" fmla="*/ 0 h 87"/>
                  <a:gd name="T8" fmla="*/ 33 w 47"/>
                  <a:gd name="T9" fmla="*/ 23 h 87"/>
                  <a:gd name="T10" fmla="*/ 43 w 47"/>
                  <a:gd name="T11" fmla="*/ 46 h 87"/>
                  <a:gd name="T12" fmla="*/ 29 w 47"/>
                  <a:gd name="T13" fmla="*/ 64 h 87"/>
                  <a:gd name="T14" fmla="*/ 47 w 47"/>
                  <a:gd name="T15" fmla="*/ 68 h 87"/>
                  <a:gd name="T16" fmla="*/ 29 w 47"/>
                  <a:gd name="T17" fmla="*/ 87 h 87"/>
                  <a:gd name="T18" fmla="*/ 12 w 47"/>
                  <a:gd name="T19" fmla="*/ 87 h 87"/>
                  <a:gd name="T20" fmla="*/ 6 w 47"/>
                  <a:gd name="T21" fmla="*/ 60 h 87"/>
                  <a:gd name="T22" fmla="*/ 16 w 47"/>
                  <a:gd name="T23" fmla="*/ 40 h 87"/>
                  <a:gd name="T24" fmla="*/ 0 w 47"/>
                  <a:gd name="T25" fmla="*/ 31 h 87"/>
                  <a:gd name="T26" fmla="*/ 0 w 47"/>
                  <a:gd name="T27"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7">
                    <a:moveTo>
                      <a:pt x="0" y="31"/>
                    </a:moveTo>
                    <a:lnTo>
                      <a:pt x="12" y="15"/>
                    </a:lnTo>
                    <a:lnTo>
                      <a:pt x="10" y="0"/>
                    </a:lnTo>
                    <a:lnTo>
                      <a:pt x="43" y="0"/>
                    </a:lnTo>
                    <a:lnTo>
                      <a:pt x="33" y="23"/>
                    </a:lnTo>
                    <a:lnTo>
                      <a:pt x="43" y="46"/>
                    </a:lnTo>
                    <a:lnTo>
                      <a:pt x="29" y="64"/>
                    </a:lnTo>
                    <a:lnTo>
                      <a:pt x="47" y="68"/>
                    </a:lnTo>
                    <a:lnTo>
                      <a:pt x="29" y="87"/>
                    </a:lnTo>
                    <a:lnTo>
                      <a:pt x="12" y="87"/>
                    </a:lnTo>
                    <a:lnTo>
                      <a:pt x="6" y="60"/>
                    </a:lnTo>
                    <a:lnTo>
                      <a:pt x="16" y="40"/>
                    </a:lnTo>
                    <a:lnTo>
                      <a:pt x="0" y="31"/>
                    </a:lnTo>
                    <a:lnTo>
                      <a:pt x="0" y="31"/>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4" name="Freeform 30"/>
              <p:cNvSpPr>
                <a:spLocks/>
              </p:cNvSpPr>
              <p:nvPr/>
            </p:nvSpPr>
            <p:spPr bwMode="auto">
              <a:xfrm>
                <a:off x="3000" y="1227"/>
                <a:ext cx="102" cy="89"/>
              </a:xfrm>
              <a:custGeom>
                <a:avLst/>
                <a:gdLst>
                  <a:gd name="T0" fmla="*/ 24 w 102"/>
                  <a:gd name="T1" fmla="*/ 13 h 89"/>
                  <a:gd name="T2" fmla="*/ 0 w 102"/>
                  <a:gd name="T3" fmla="*/ 85 h 89"/>
                  <a:gd name="T4" fmla="*/ 32 w 102"/>
                  <a:gd name="T5" fmla="*/ 89 h 89"/>
                  <a:gd name="T6" fmla="*/ 78 w 102"/>
                  <a:gd name="T7" fmla="*/ 54 h 89"/>
                  <a:gd name="T8" fmla="*/ 102 w 102"/>
                  <a:gd name="T9" fmla="*/ 0 h 89"/>
                  <a:gd name="T10" fmla="*/ 65 w 102"/>
                  <a:gd name="T11" fmla="*/ 15 h 89"/>
                  <a:gd name="T12" fmla="*/ 24 w 102"/>
                  <a:gd name="T13" fmla="*/ 13 h 89"/>
                  <a:gd name="T14" fmla="*/ 24 w 102"/>
                  <a:gd name="T15" fmla="*/ 13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89">
                    <a:moveTo>
                      <a:pt x="24" y="13"/>
                    </a:moveTo>
                    <a:lnTo>
                      <a:pt x="0" y="85"/>
                    </a:lnTo>
                    <a:lnTo>
                      <a:pt x="32" y="89"/>
                    </a:lnTo>
                    <a:lnTo>
                      <a:pt x="78" y="54"/>
                    </a:lnTo>
                    <a:lnTo>
                      <a:pt x="102" y="0"/>
                    </a:lnTo>
                    <a:lnTo>
                      <a:pt x="65" y="15"/>
                    </a:lnTo>
                    <a:lnTo>
                      <a:pt x="24" y="13"/>
                    </a:lnTo>
                    <a:lnTo>
                      <a:pt x="24" y="13"/>
                    </a:lnTo>
                    <a:close/>
                  </a:path>
                </a:pathLst>
              </a:custGeom>
              <a:solidFill>
                <a:srgbClr val="FFD9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5" name="Freeform 31"/>
              <p:cNvSpPr>
                <a:spLocks/>
              </p:cNvSpPr>
              <p:nvPr/>
            </p:nvSpPr>
            <p:spPr bwMode="auto">
              <a:xfrm>
                <a:off x="2455" y="1188"/>
                <a:ext cx="187" cy="163"/>
              </a:xfrm>
              <a:custGeom>
                <a:avLst/>
                <a:gdLst>
                  <a:gd name="T0" fmla="*/ 33 w 187"/>
                  <a:gd name="T1" fmla="*/ 0 h 163"/>
                  <a:gd name="T2" fmla="*/ 20 w 187"/>
                  <a:gd name="T3" fmla="*/ 39 h 163"/>
                  <a:gd name="T4" fmla="*/ 33 w 187"/>
                  <a:gd name="T5" fmla="*/ 70 h 163"/>
                  <a:gd name="T6" fmla="*/ 16 w 187"/>
                  <a:gd name="T7" fmla="*/ 97 h 163"/>
                  <a:gd name="T8" fmla="*/ 0 w 187"/>
                  <a:gd name="T9" fmla="*/ 118 h 163"/>
                  <a:gd name="T10" fmla="*/ 22 w 187"/>
                  <a:gd name="T11" fmla="*/ 130 h 163"/>
                  <a:gd name="T12" fmla="*/ 35 w 187"/>
                  <a:gd name="T13" fmla="*/ 163 h 163"/>
                  <a:gd name="T14" fmla="*/ 80 w 187"/>
                  <a:gd name="T15" fmla="*/ 145 h 163"/>
                  <a:gd name="T16" fmla="*/ 121 w 187"/>
                  <a:gd name="T17" fmla="*/ 91 h 163"/>
                  <a:gd name="T18" fmla="*/ 146 w 187"/>
                  <a:gd name="T19" fmla="*/ 58 h 163"/>
                  <a:gd name="T20" fmla="*/ 187 w 187"/>
                  <a:gd name="T21" fmla="*/ 29 h 163"/>
                  <a:gd name="T22" fmla="*/ 150 w 187"/>
                  <a:gd name="T23" fmla="*/ 25 h 163"/>
                  <a:gd name="T24" fmla="*/ 135 w 187"/>
                  <a:gd name="T25" fmla="*/ 29 h 163"/>
                  <a:gd name="T26" fmla="*/ 117 w 187"/>
                  <a:gd name="T27" fmla="*/ 33 h 163"/>
                  <a:gd name="T28" fmla="*/ 105 w 187"/>
                  <a:gd name="T29" fmla="*/ 29 h 163"/>
                  <a:gd name="T30" fmla="*/ 86 w 187"/>
                  <a:gd name="T31" fmla="*/ 19 h 163"/>
                  <a:gd name="T32" fmla="*/ 68 w 187"/>
                  <a:gd name="T33" fmla="*/ 8 h 163"/>
                  <a:gd name="T34" fmla="*/ 59 w 187"/>
                  <a:gd name="T35" fmla="*/ 4 h 163"/>
                  <a:gd name="T36" fmla="*/ 33 w 187"/>
                  <a:gd name="T37" fmla="*/ 0 h 163"/>
                  <a:gd name="T38" fmla="*/ 33 w 187"/>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163">
                    <a:moveTo>
                      <a:pt x="33" y="0"/>
                    </a:moveTo>
                    <a:lnTo>
                      <a:pt x="20" y="39"/>
                    </a:lnTo>
                    <a:lnTo>
                      <a:pt x="33" y="70"/>
                    </a:lnTo>
                    <a:lnTo>
                      <a:pt x="16" y="97"/>
                    </a:lnTo>
                    <a:lnTo>
                      <a:pt x="0" y="118"/>
                    </a:lnTo>
                    <a:lnTo>
                      <a:pt x="22" y="130"/>
                    </a:lnTo>
                    <a:lnTo>
                      <a:pt x="35" y="163"/>
                    </a:lnTo>
                    <a:lnTo>
                      <a:pt x="80" y="145"/>
                    </a:lnTo>
                    <a:lnTo>
                      <a:pt x="121" y="91"/>
                    </a:lnTo>
                    <a:lnTo>
                      <a:pt x="146" y="58"/>
                    </a:lnTo>
                    <a:lnTo>
                      <a:pt x="187" y="29"/>
                    </a:lnTo>
                    <a:lnTo>
                      <a:pt x="150" y="25"/>
                    </a:lnTo>
                    <a:lnTo>
                      <a:pt x="135" y="29"/>
                    </a:lnTo>
                    <a:lnTo>
                      <a:pt x="117" y="33"/>
                    </a:lnTo>
                    <a:lnTo>
                      <a:pt x="105" y="29"/>
                    </a:lnTo>
                    <a:lnTo>
                      <a:pt x="86" y="19"/>
                    </a:lnTo>
                    <a:lnTo>
                      <a:pt x="68" y="8"/>
                    </a:lnTo>
                    <a:lnTo>
                      <a:pt x="59" y="4"/>
                    </a:lnTo>
                    <a:lnTo>
                      <a:pt x="33" y="0"/>
                    </a:lnTo>
                    <a:lnTo>
                      <a:pt x="33" y="0"/>
                    </a:lnTo>
                    <a:close/>
                  </a:path>
                </a:pathLst>
              </a:custGeom>
              <a:solidFill>
                <a:srgbClr val="FFD9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6" name="Freeform 32"/>
              <p:cNvSpPr>
                <a:spLocks/>
              </p:cNvSpPr>
              <p:nvPr/>
            </p:nvSpPr>
            <p:spPr bwMode="auto">
              <a:xfrm>
                <a:off x="1889" y="1333"/>
                <a:ext cx="247" cy="138"/>
              </a:xfrm>
              <a:custGeom>
                <a:avLst/>
                <a:gdLst>
                  <a:gd name="T0" fmla="*/ 93 w 247"/>
                  <a:gd name="T1" fmla="*/ 0 h 138"/>
                  <a:gd name="T2" fmla="*/ 85 w 247"/>
                  <a:gd name="T3" fmla="*/ 31 h 138"/>
                  <a:gd name="T4" fmla="*/ 118 w 247"/>
                  <a:gd name="T5" fmla="*/ 51 h 138"/>
                  <a:gd name="T6" fmla="*/ 187 w 247"/>
                  <a:gd name="T7" fmla="*/ 57 h 138"/>
                  <a:gd name="T8" fmla="*/ 233 w 247"/>
                  <a:gd name="T9" fmla="*/ 62 h 138"/>
                  <a:gd name="T10" fmla="*/ 247 w 247"/>
                  <a:gd name="T11" fmla="*/ 136 h 138"/>
                  <a:gd name="T12" fmla="*/ 208 w 247"/>
                  <a:gd name="T13" fmla="*/ 138 h 138"/>
                  <a:gd name="T14" fmla="*/ 93 w 247"/>
                  <a:gd name="T15" fmla="*/ 132 h 138"/>
                  <a:gd name="T16" fmla="*/ 29 w 247"/>
                  <a:gd name="T17" fmla="*/ 124 h 138"/>
                  <a:gd name="T18" fmla="*/ 13 w 247"/>
                  <a:gd name="T19" fmla="*/ 109 h 138"/>
                  <a:gd name="T20" fmla="*/ 0 w 247"/>
                  <a:gd name="T21" fmla="*/ 84 h 138"/>
                  <a:gd name="T22" fmla="*/ 41 w 247"/>
                  <a:gd name="T23" fmla="*/ 24 h 138"/>
                  <a:gd name="T24" fmla="*/ 93 w 247"/>
                  <a:gd name="T25" fmla="*/ 0 h 138"/>
                  <a:gd name="T26" fmla="*/ 93 w 247"/>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38">
                    <a:moveTo>
                      <a:pt x="93" y="0"/>
                    </a:moveTo>
                    <a:lnTo>
                      <a:pt x="85" y="31"/>
                    </a:lnTo>
                    <a:lnTo>
                      <a:pt x="118" y="51"/>
                    </a:lnTo>
                    <a:lnTo>
                      <a:pt x="187" y="57"/>
                    </a:lnTo>
                    <a:lnTo>
                      <a:pt x="233" y="62"/>
                    </a:lnTo>
                    <a:lnTo>
                      <a:pt x="247" y="136"/>
                    </a:lnTo>
                    <a:lnTo>
                      <a:pt x="208" y="138"/>
                    </a:lnTo>
                    <a:lnTo>
                      <a:pt x="93" y="132"/>
                    </a:lnTo>
                    <a:lnTo>
                      <a:pt x="29" y="124"/>
                    </a:lnTo>
                    <a:lnTo>
                      <a:pt x="13" y="109"/>
                    </a:lnTo>
                    <a:lnTo>
                      <a:pt x="0" y="84"/>
                    </a:lnTo>
                    <a:lnTo>
                      <a:pt x="41" y="24"/>
                    </a:lnTo>
                    <a:lnTo>
                      <a:pt x="93" y="0"/>
                    </a:lnTo>
                    <a:lnTo>
                      <a:pt x="93" y="0"/>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7" name="Freeform 33"/>
              <p:cNvSpPr>
                <a:spLocks/>
              </p:cNvSpPr>
              <p:nvPr/>
            </p:nvSpPr>
            <p:spPr bwMode="auto">
              <a:xfrm>
                <a:off x="1879" y="883"/>
                <a:ext cx="54" cy="90"/>
              </a:xfrm>
              <a:custGeom>
                <a:avLst/>
                <a:gdLst>
                  <a:gd name="T0" fmla="*/ 27 w 54"/>
                  <a:gd name="T1" fmla="*/ 14 h 90"/>
                  <a:gd name="T2" fmla="*/ 14 w 54"/>
                  <a:gd name="T3" fmla="*/ 0 h 90"/>
                  <a:gd name="T4" fmla="*/ 0 w 54"/>
                  <a:gd name="T5" fmla="*/ 10 h 90"/>
                  <a:gd name="T6" fmla="*/ 14 w 54"/>
                  <a:gd name="T7" fmla="*/ 41 h 90"/>
                  <a:gd name="T8" fmla="*/ 27 w 54"/>
                  <a:gd name="T9" fmla="*/ 80 h 90"/>
                  <a:gd name="T10" fmla="*/ 45 w 54"/>
                  <a:gd name="T11" fmla="*/ 90 h 90"/>
                  <a:gd name="T12" fmla="*/ 37 w 54"/>
                  <a:gd name="T13" fmla="*/ 49 h 90"/>
                  <a:gd name="T14" fmla="*/ 54 w 54"/>
                  <a:gd name="T15" fmla="*/ 26 h 90"/>
                  <a:gd name="T16" fmla="*/ 45 w 54"/>
                  <a:gd name="T17" fmla="*/ 14 h 90"/>
                  <a:gd name="T18" fmla="*/ 27 w 54"/>
                  <a:gd name="T19" fmla="*/ 14 h 90"/>
                  <a:gd name="T20" fmla="*/ 27 w 54"/>
                  <a:gd name="T2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0">
                    <a:moveTo>
                      <a:pt x="27" y="14"/>
                    </a:moveTo>
                    <a:lnTo>
                      <a:pt x="14" y="0"/>
                    </a:lnTo>
                    <a:lnTo>
                      <a:pt x="0" y="10"/>
                    </a:lnTo>
                    <a:lnTo>
                      <a:pt x="14" y="41"/>
                    </a:lnTo>
                    <a:lnTo>
                      <a:pt x="27" y="80"/>
                    </a:lnTo>
                    <a:lnTo>
                      <a:pt x="45" y="90"/>
                    </a:lnTo>
                    <a:lnTo>
                      <a:pt x="37" y="49"/>
                    </a:lnTo>
                    <a:lnTo>
                      <a:pt x="54" y="26"/>
                    </a:lnTo>
                    <a:lnTo>
                      <a:pt x="45" y="14"/>
                    </a:lnTo>
                    <a:lnTo>
                      <a:pt x="27" y="14"/>
                    </a:lnTo>
                    <a:lnTo>
                      <a:pt x="27" y="14"/>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8" name="Freeform 34"/>
              <p:cNvSpPr>
                <a:spLocks/>
              </p:cNvSpPr>
              <p:nvPr/>
            </p:nvSpPr>
            <p:spPr bwMode="auto">
              <a:xfrm>
                <a:off x="1951" y="777"/>
                <a:ext cx="181" cy="322"/>
              </a:xfrm>
              <a:custGeom>
                <a:avLst/>
                <a:gdLst>
                  <a:gd name="T0" fmla="*/ 148 w 181"/>
                  <a:gd name="T1" fmla="*/ 2 h 322"/>
                  <a:gd name="T2" fmla="*/ 171 w 181"/>
                  <a:gd name="T3" fmla="*/ 29 h 322"/>
                  <a:gd name="T4" fmla="*/ 162 w 181"/>
                  <a:gd name="T5" fmla="*/ 58 h 322"/>
                  <a:gd name="T6" fmla="*/ 173 w 181"/>
                  <a:gd name="T7" fmla="*/ 89 h 322"/>
                  <a:gd name="T8" fmla="*/ 181 w 181"/>
                  <a:gd name="T9" fmla="*/ 112 h 322"/>
                  <a:gd name="T10" fmla="*/ 167 w 181"/>
                  <a:gd name="T11" fmla="*/ 161 h 322"/>
                  <a:gd name="T12" fmla="*/ 162 w 181"/>
                  <a:gd name="T13" fmla="*/ 196 h 322"/>
                  <a:gd name="T14" fmla="*/ 167 w 181"/>
                  <a:gd name="T15" fmla="*/ 223 h 322"/>
                  <a:gd name="T16" fmla="*/ 146 w 181"/>
                  <a:gd name="T17" fmla="*/ 248 h 322"/>
                  <a:gd name="T18" fmla="*/ 138 w 181"/>
                  <a:gd name="T19" fmla="*/ 273 h 322"/>
                  <a:gd name="T20" fmla="*/ 111 w 181"/>
                  <a:gd name="T21" fmla="*/ 279 h 322"/>
                  <a:gd name="T22" fmla="*/ 72 w 181"/>
                  <a:gd name="T23" fmla="*/ 322 h 322"/>
                  <a:gd name="T24" fmla="*/ 47 w 181"/>
                  <a:gd name="T25" fmla="*/ 302 h 322"/>
                  <a:gd name="T26" fmla="*/ 14 w 181"/>
                  <a:gd name="T27" fmla="*/ 254 h 322"/>
                  <a:gd name="T28" fmla="*/ 0 w 181"/>
                  <a:gd name="T29" fmla="*/ 223 h 322"/>
                  <a:gd name="T30" fmla="*/ 37 w 181"/>
                  <a:gd name="T31" fmla="*/ 225 h 322"/>
                  <a:gd name="T32" fmla="*/ 43 w 181"/>
                  <a:gd name="T33" fmla="*/ 201 h 322"/>
                  <a:gd name="T34" fmla="*/ 23 w 181"/>
                  <a:gd name="T35" fmla="*/ 170 h 322"/>
                  <a:gd name="T36" fmla="*/ 31 w 181"/>
                  <a:gd name="T37" fmla="*/ 126 h 322"/>
                  <a:gd name="T38" fmla="*/ 0 w 181"/>
                  <a:gd name="T39" fmla="*/ 91 h 322"/>
                  <a:gd name="T40" fmla="*/ 14 w 181"/>
                  <a:gd name="T41" fmla="*/ 52 h 322"/>
                  <a:gd name="T42" fmla="*/ 12 w 181"/>
                  <a:gd name="T43" fmla="*/ 33 h 322"/>
                  <a:gd name="T44" fmla="*/ 43 w 181"/>
                  <a:gd name="T45" fmla="*/ 31 h 322"/>
                  <a:gd name="T46" fmla="*/ 88 w 181"/>
                  <a:gd name="T47" fmla="*/ 0 h 322"/>
                  <a:gd name="T48" fmla="*/ 125 w 181"/>
                  <a:gd name="T49" fmla="*/ 4 h 322"/>
                  <a:gd name="T50" fmla="*/ 148 w 181"/>
                  <a:gd name="T51" fmla="*/ 2 h 322"/>
                  <a:gd name="T52" fmla="*/ 148 w 181"/>
                  <a:gd name="T53" fmla="*/ 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322">
                    <a:moveTo>
                      <a:pt x="148" y="2"/>
                    </a:moveTo>
                    <a:lnTo>
                      <a:pt x="171" y="29"/>
                    </a:lnTo>
                    <a:lnTo>
                      <a:pt x="162" y="58"/>
                    </a:lnTo>
                    <a:lnTo>
                      <a:pt x="173" y="89"/>
                    </a:lnTo>
                    <a:lnTo>
                      <a:pt x="181" y="112"/>
                    </a:lnTo>
                    <a:lnTo>
                      <a:pt x="167" y="161"/>
                    </a:lnTo>
                    <a:lnTo>
                      <a:pt x="162" y="196"/>
                    </a:lnTo>
                    <a:lnTo>
                      <a:pt x="167" y="223"/>
                    </a:lnTo>
                    <a:lnTo>
                      <a:pt x="146" y="248"/>
                    </a:lnTo>
                    <a:lnTo>
                      <a:pt x="138" y="273"/>
                    </a:lnTo>
                    <a:lnTo>
                      <a:pt x="111" y="279"/>
                    </a:lnTo>
                    <a:lnTo>
                      <a:pt x="72" y="322"/>
                    </a:lnTo>
                    <a:lnTo>
                      <a:pt x="47" y="302"/>
                    </a:lnTo>
                    <a:lnTo>
                      <a:pt x="14" y="254"/>
                    </a:lnTo>
                    <a:lnTo>
                      <a:pt x="0" y="223"/>
                    </a:lnTo>
                    <a:lnTo>
                      <a:pt x="37" y="225"/>
                    </a:lnTo>
                    <a:lnTo>
                      <a:pt x="43" y="201"/>
                    </a:lnTo>
                    <a:lnTo>
                      <a:pt x="23" y="170"/>
                    </a:lnTo>
                    <a:lnTo>
                      <a:pt x="31" y="126"/>
                    </a:lnTo>
                    <a:lnTo>
                      <a:pt x="0" y="91"/>
                    </a:lnTo>
                    <a:lnTo>
                      <a:pt x="14" y="52"/>
                    </a:lnTo>
                    <a:lnTo>
                      <a:pt x="12" y="33"/>
                    </a:lnTo>
                    <a:lnTo>
                      <a:pt x="43" y="31"/>
                    </a:lnTo>
                    <a:lnTo>
                      <a:pt x="88" y="0"/>
                    </a:lnTo>
                    <a:lnTo>
                      <a:pt x="125" y="4"/>
                    </a:lnTo>
                    <a:lnTo>
                      <a:pt x="148" y="2"/>
                    </a:lnTo>
                    <a:lnTo>
                      <a:pt x="148" y="2"/>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79" name="Freeform 35"/>
              <p:cNvSpPr>
                <a:spLocks/>
              </p:cNvSpPr>
              <p:nvPr/>
            </p:nvSpPr>
            <p:spPr bwMode="auto">
              <a:xfrm>
                <a:off x="1998" y="1116"/>
                <a:ext cx="91" cy="204"/>
              </a:xfrm>
              <a:custGeom>
                <a:avLst/>
                <a:gdLst>
                  <a:gd name="T0" fmla="*/ 62 w 91"/>
                  <a:gd name="T1" fmla="*/ 0 h 204"/>
                  <a:gd name="T2" fmla="*/ 74 w 91"/>
                  <a:gd name="T3" fmla="*/ 2 h 204"/>
                  <a:gd name="T4" fmla="*/ 83 w 91"/>
                  <a:gd name="T5" fmla="*/ 25 h 204"/>
                  <a:gd name="T6" fmla="*/ 52 w 91"/>
                  <a:gd name="T7" fmla="*/ 47 h 204"/>
                  <a:gd name="T8" fmla="*/ 54 w 91"/>
                  <a:gd name="T9" fmla="*/ 74 h 204"/>
                  <a:gd name="T10" fmla="*/ 81 w 91"/>
                  <a:gd name="T11" fmla="*/ 111 h 204"/>
                  <a:gd name="T12" fmla="*/ 87 w 91"/>
                  <a:gd name="T13" fmla="*/ 146 h 204"/>
                  <a:gd name="T14" fmla="*/ 72 w 91"/>
                  <a:gd name="T15" fmla="*/ 157 h 204"/>
                  <a:gd name="T16" fmla="*/ 91 w 91"/>
                  <a:gd name="T17" fmla="*/ 190 h 204"/>
                  <a:gd name="T18" fmla="*/ 35 w 91"/>
                  <a:gd name="T19" fmla="*/ 204 h 204"/>
                  <a:gd name="T20" fmla="*/ 7 w 91"/>
                  <a:gd name="T21" fmla="*/ 179 h 204"/>
                  <a:gd name="T22" fmla="*/ 35 w 91"/>
                  <a:gd name="T23" fmla="*/ 167 h 204"/>
                  <a:gd name="T24" fmla="*/ 17 w 91"/>
                  <a:gd name="T25" fmla="*/ 149 h 204"/>
                  <a:gd name="T26" fmla="*/ 0 w 91"/>
                  <a:gd name="T27" fmla="*/ 103 h 204"/>
                  <a:gd name="T28" fmla="*/ 4 w 91"/>
                  <a:gd name="T29" fmla="*/ 80 h 204"/>
                  <a:gd name="T30" fmla="*/ 13 w 91"/>
                  <a:gd name="T31" fmla="*/ 49 h 204"/>
                  <a:gd name="T32" fmla="*/ 41 w 91"/>
                  <a:gd name="T33" fmla="*/ 12 h 204"/>
                  <a:gd name="T34" fmla="*/ 62 w 91"/>
                  <a:gd name="T35" fmla="*/ 0 h 204"/>
                  <a:gd name="T36" fmla="*/ 62 w 91"/>
                  <a:gd name="T3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204">
                    <a:moveTo>
                      <a:pt x="62" y="0"/>
                    </a:moveTo>
                    <a:lnTo>
                      <a:pt x="74" y="2"/>
                    </a:lnTo>
                    <a:lnTo>
                      <a:pt x="83" y="25"/>
                    </a:lnTo>
                    <a:lnTo>
                      <a:pt x="52" y="47"/>
                    </a:lnTo>
                    <a:lnTo>
                      <a:pt x="54" y="74"/>
                    </a:lnTo>
                    <a:lnTo>
                      <a:pt x="81" y="111"/>
                    </a:lnTo>
                    <a:lnTo>
                      <a:pt x="87" y="146"/>
                    </a:lnTo>
                    <a:lnTo>
                      <a:pt x="72" y="157"/>
                    </a:lnTo>
                    <a:lnTo>
                      <a:pt x="91" y="190"/>
                    </a:lnTo>
                    <a:lnTo>
                      <a:pt x="35" y="204"/>
                    </a:lnTo>
                    <a:lnTo>
                      <a:pt x="7" y="179"/>
                    </a:lnTo>
                    <a:lnTo>
                      <a:pt x="35" y="167"/>
                    </a:lnTo>
                    <a:lnTo>
                      <a:pt x="17" y="149"/>
                    </a:lnTo>
                    <a:lnTo>
                      <a:pt x="0" y="103"/>
                    </a:lnTo>
                    <a:lnTo>
                      <a:pt x="4" y="80"/>
                    </a:lnTo>
                    <a:lnTo>
                      <a:pt x="13" y="49"/>
                    </a:lnTo>
                    <a:lnTo>
                      <a:pt x="41" y="12"/>
                    </a:lnTo>
                    <a:lnTo>
                      <a:pt x="62" y="0"/>
                    </a:lnTo>
                    <a:lnTo>
                      <a:pt x="62" y="0"/>
                    </a:lnTo>
                    <a:close/>
                  </a:path>
                </a:pathLst>
              </a:custGeom>
              <a:solidFill>
                <a:srgbClr val="B87D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0" name="Freeform 36"/>
              <p:cNvSpPr>
                <a:spLocks/>
              </p:cNvSpPr>
              <p:nvPr/>
            </p:nvSpPr>
            <p:spPr bwMode="auto">
              <a:xfrm>
                <a:off x="2296" y="1058"/>
                <a:ext cx="192" cy="235"/>
              </a:xfrm>
              <a:custGeom>
                <a:avLst/>
                <a:gdLst>
                  <a:gd name="T0" fmla="*/ 0 w 192"/>
                  <a:gd name="T1" fmla="*/ 105 h 235"/>
                  <a:gd name="T2" fmla="*/ 72 w 192"/>
                  <a:gd name="T3" fmla="*/ 99 h 235"/>
                  <a:gd name="T4" fmla="*/ 116 w 192"/>
                  <a:gd name="T5" fmla="*/ 41 h 235"/>
                  <a:gd name="T6" fmla="*/ 136 w 192"/>
                  <a:gd name="T7" fmla="*/ 0 h 235"/>
                  <a:gd name="T8" fmla="*/ 138 w 192"/>
                  <a:gd name="T9" fmla="*/ 37 h 235"/>
                  <a:gd name="T10" fmla="*/ 142 w 192"/>
                  <a:gd name="T11" fmla="*/ 66 h 235"/>
                  <a:gd name="T12" fmla="*/ 173 w 192"/>
                  <a:gd name="T13" fmla="*/ 79 h 235"/>
                  <a:gd name="T14" fmla="*/ 173 w 192"/>
                  <a:gd name="T15" fmla="*/ 109 h 235"/>
                  <a:gd name="T16" fmla="*/ 192 w 192"/>
                  <a:gd name="T17" fmla="*/ 130 h 235"/>
                  <a:gd name="T18" fmla="*/ 136 w 192"/>
                  <a:gd name="T19" fmla="*/ 235 h 235"/>
                  <a:gd name="T20" fmla="*/ 99 w 192"/>
                  <a:gd name="T21" fmla="*/ 233 h 235"/>
                  <a:gd name="T22" fmla="*/ 79 w 192"/>
                  <a:gd name="T23" fmla="*/ 190 h 235"/>
                  <a:gd name="T24" fmla="*/ 48 w 192"/>
                  <a:gd name="T25" fmla="*/ 149 h 235"/>
                  <a:gd name="T26" fmla="*/ 0 w 192"/>
                  <a:gd name="T27" fmla="*/ 105 h 235"/>
                  <a:gd name="T28" fmla="*/ 0 w 192"/>
                  <a:gd name="T29" fmla="*/ 10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35">
                    <a:moveTo>
                      <a:pt x="0" y="105"/>
                    </a:moveTo>
                    <a:lnTo>
                      <a:pt x="72" y="99"/>
                    </a:lnTo>
                    <a:lnTo>
                      <a:pt x="116" y="41"/>
                    </a:lnTo>
                    <a:lnTo>
                      <a:pt x="136" y="0"/>
                    </a:lnTo>
                    <a:lnTo>
                      <a:pt x="138" y="37"/>
                    </a:lnTo>
                    <a:lnTo>
                      <a:pt x="142" y="66"/>
                    </a:lnTo>
                    <a:lnTo>
                      <a:pt x="173" y="79"/>
                    </a:lnTo>
                    <a:lnTo>
                      <a:pt x="173" y="109"/>
                    </a:lnTo>
                    <a:lnTo>
                      <a:pt x="192" y="130"/>
                    </a:lnTo>
                    <a:lnTo>
                      <a:pt x="136" y="235"/>
                    </a:lnTo>
                    <a:lnTo>
                      <a:pt x="99" y="233"/>
                    </a:lnTo>
                    <a:lnTo>
                      <a:pt x="79" y="190"/>
                    </a:lnTo>
                    <a:lnTo>
                      <a:pt x="48" y="149"/>
                    </a:lnTo>
                    <a:lnTo>
                      <a:pt x="0" y="105"/>
                    </a:lnTo>
                    <a:lnTo>
                      <a:pt x="0" y="105"/>
                    </a:lnTo>
                    <a:close/>
                  </a:path>
                </a:pathLst>
              </a:custGeom>
              <a:solidFill>
                <a:srgbClr val="8585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1" name="Freeform 37"/>
              <p:cNvSpPr>
                <a:spLocks/>
              </p:cNvSpPr>
              <p:nvPr/>
            </p:nvSpPr>
            <p:spPr bwMode="auto">
              <a:xfrm>
                <a:off x="2498" y="627"/>
                <a:ext cx="33" cy="31"/>
              </a:xfrm>
              <a:custGeom>
                <a:avLst/>
                <a:gdLst>
                  <a:gd name="T0" fmla="*/ 2 w 33"/>
                  <a:gd name="T1" fmla="*/ 10 h 31"/>
                  <a:gd name="T2" fmla="*/ 14 w 33"/>
                  <a:gd name="T3" fmla="*/ 4 h 31"/>
                  <a:gd name="T4" fmla="*/ 33 w 33"/>
                  <a:gd name="T5" fmla="*/ 0 h 31"/>
                  <a:gd name="T6" fmla="*/ 31 w 33"/>
                  <a:gd name="T7" fmla="*/ 28 h 31"/>
                  <a:gd name="T8" fmla="*/ 4 w 33"/>
                  <a:gd name="T9" fmla="*/ 31 h 31"/>
                  <a:gd name="T10" fmla="*/ 0 w 33"/>
                  <a:gd name="T11" fmla="*/ 31 h 31"/>
                  <a:gd name="T12" fmla="*/ 2 w 33"/>
                  <a:gd name="T13" fmla="*/ 10 h 31"/>
                  <a:gd name="T14" fmla="*/ 2 w 33"/>
                  <a:gd name="T15" fmla="*/ 1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1">
                    <a:moveTo>
                      <a:pt x="2" y="10"/>
                    </a:moveTo>
                    <a:lnTo>
                      <a:pt x="14" y="4"/>
                    </a:lnTo>
                    <a:lnTo>
                      <a:pt x="33" y="0"/>
                    </a:lnTo>
                    <a:lnTo>
                      <a:pt x="31" y="28"/>
                    </a:lnTo>
                    <a:lnTo>
                      <a:pt x="4" y="31"/>
                    </a:lnTo>
                    <a:lnTo>
                      <a:pt x="0" y="31"/>
                    </a:lnTo>
                    <a:lnTo>
                      <a:pt x="2" y="10"/>
                    </a:lnTo>
                    <a:lnTo>
                      <a:pt x="2" y="10"/>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2" name="Freeform 38"/>
              <p:cNvSpPr>
                <a:spLocks/>
              </p:cNvSpPr>
              <p:nvPr/>
            </p:nvSpPr>
            <p:spPr bwMode="auto">
              <a:xfrm>
                <a:off x="2354" y="798"/>
                <a:ext cx="29" cy="21"/>
              </a:xfrm>
              <a:custGeom>
                <a:avLst/>
                <a:gdLst>
                  <a:gd name="T0" fmla="*/ 2 w 29"/>
                  <a:gd name="T1" fmla="*/ 4 h 21"/>
                  <a:gd name="T2" fmla="*/ 12 w 29"/>
                  <a:gd name="T3" fmla="*/ 6 h 21"/>
                  <a:gd name="T4" fmla="*/ 23 w 29"/>
                  <a:gd name="T5" fmla="*/ 0 h 21"/>
                  <a:gd name="T6" fmla="*/ 29 w 29"/>
                  <a:gd name="T7" fmla="*/ 10 h 21"/>
                  <a:gd name="T8" fmla="*/ 19 w 29"/>
                  <a:gd name="T9" fmla="*/ 21 h 21"/>
                  <a:gd name="T10" fmla="*/ 0 w 29"/>
                  <a:gd name="T11" fmla="*/ 16 h 21"/>
                  <a:gd name="T12" fmla="*/ 2 w 29"/>
                  <a:gd name="T13" fmla="*/ 4 h 21"/>
                  <a:gd name="T14" fmla="*/ 2 w 29"/>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2" y="4"/>
                    </a:moveTo>
                    <a:lnTo>
                      <a:pt x="12" y="6"/>
                    </a:lnTo>
                    <a:lnTo>
                      <a:pt x="23" y="0"/>
                    </a:lnTo>
                    <a:lnTo>
                      <a:pt x="29" y="10"/>
                    </a:lnTo>
                    <a:lnTo>
                      <a:pt x="19" y="21"/>
                    </a:lnTo>
                    <a:lnTo>
                      <a:pt x="0" y="16"/>
                    </a:lnTo>
                    <a:lnTo>
                      <a:pt x="2" y="4"/>
                    </a:lnTo>
                    <a:lnTo>
                      <a:pt x="2" y="4"/>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3" name="Freeform 39"/>
              <p:cNvSpPr>
                <a:spLocks/>
              </p:cNvSpPr>
              <p:nvPr/>
            </p:nvSpPr>
            <p:spPr bwMode="auto">
              <a:xfrm>
                <a:off x="2393" y="808"/>
                <a:ext cx="29" cy="23"/>
              </a:xfrm>
              <a:custGeom>
                <a:avLst/>
                <a:gdLst>
                  <a:gd name="T0" fmla="*/ 2 w 29"/>
                  <a:gd name="T1" fmla="*/ 6 h 23"/>
                  <a:gd name="T2" fmla="*/ 10 w 29"/>
                  <a:gd name="T3" fmla="*/ 9 h 23"/>
                  <a:gd name="T4" fmla="*/ 12 w 29"/>
                  <a:gd name="T5" fmla="*/ 0 h 23"/>
                  <a:gd name="T6" fmla="*/ 29 w 29"/>
                  <a:gd name="T7" fmla="*/ 0 h 23"/>
                  <a:gd name="T8" fmla="*/ 29 w 29"/>
                  <a:gd name="T9" fmla="*/ 13 h 23"/>
                  <a:gd name="T10" fmla="*/ 12 w 29"/>
                  <a:gd name="T11" fmla="*/ 23 h 23"/>
                  <a:gd name="T12" fmla="*/ 4 w 29"/>
                  <a:gd name="T13" fmla="*/ 21 h 23"/>
                  <a:gd name="T14" fmla="*/ 0 w 29"/>
                  <a:gd name="T15" fmla="*/ 13 h 23"/>
                  <a:gd name="T16" fmla="*/ 2 w 29"/>
                  <a:gd name="T17" fmla="*/ 6 h 23"/>
                  <a:gd name="T18" fmla="*/ 2 w 29"/>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2" y="6"/>
                    </a:moveTo>
                    <a:lnTo>
                      <a:pt x="10" y="9"/>
                    </a:lnTo>
                    <a:lnTo>
                      <a:pt x="12" y="0"/>
                    </a:lnTo>
                    <a:lnTo>
                      <a:pt x="29" y="0"/>
                    </a:lnTo>
                    <a:lnTo>
                      <a:pt x="29" y="13"/>
                    </a:lnTo>
                    <a:lnTo>
                      <a:pt x="12" y="23"/>
                    </a:lnTo>
                    <a:lnTo>
                      <a:pt x="4" y="21"/>
                    </a:lnTo>
                    <a:lnTo>
                      <a:pt x="0" y="13"/>
                    </a:lnTo>
                    <a:lnTo>
                      <a:pt x="2" y="6"/>
                    </a:lnTo>
                    <a:lnTo>
                      <a:pt x="2" y="6"/>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4" name="Freeform 40"/>
              <p:cNvSpPr>
                <a:spLocks/>
              </p:cNvSpPr>
              <p:nvPr/>
            </p:nvSpPr>
            <p:spPr bwMode="auto">
              <a:xfrm>
                <a:off x="2432" y="783"/>
                <a:ext cx="21" cy="29"/>
              </a:xfrm>
              <a:custGeom>
                <a:avLst/>
                <a:gdLst>
                  <a:gd name="T0" fmla="*/ 2 w 21"/>
                  <a:gd name="T1" fmla="*/ 15 h 29"/>
                  <a:gd name="T2" fmla="*/ 8 w 21"/>
                  <a:gd name="T3" fmla="*/ 13 h 29"/>
                  <a:gd name="T4" fmla="*/ 6 w 21"/>
                  <a:gd name="T5" fmla="*/ 0 h 29"/>
                  <a:gd name="T6" fmla="*/ 17 w 21"/>
                  <a:gd name="T7" fmla="*/ 9 h 29"/>
                  <a:gd name="T8" fmla="*/ 21 w 21"/>
                  <a:gd name="T9" fmla="*/ 21 h 29"/>
                  <a:gd name="T10" fmla="*/ 8 w 21"/>
                  <a:gd name="T11" fmla="*/ 29 h 29"/>
                  <a:gd name="T12" fmla="*/ 0 w 21"/>
                  <a:gd name="T13" fmla="*/ 25 h 29"/>
                  <a:gd name="T14" fmla="*/ 2 w 21"/>
                  <a:gd name="T15" fmla="*/ 15 h 29"/>
                  <a:gd name="T16" fmla="*/ 2 w 21"/>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2" y="15"/>
                    </a:moveTo>
                    <a:lnTo>
                      <a:pt x="8" y="13"/>
                    </a:lnTo>
                    <a:lnTo>
                      <a:pt x="6" y="0"/>
                    </a:lnTo>
                    <a:lnTo>
                      <a:pt x="17" y="9"/>
                    </a:lnTo>
                    <a:lnTo>
                      <a:pt x="21" y="21"/>
                    </a:lnTo>
                    <a:lnTo>
                      <a:pt x="8" y="29"/>
                    </a:lnTo>
                    <a:lnTo>
                      <a:pt x="0" y="25"/>
                    </a:lnTo>
                    <a:lnTo>
                      <a:pt x="2" y="15"/>
                    </a:lnTo>
                    <a:lnTo>
                      <a:pt x="2" y="15"/>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5" name="Freeform 41"/>
              <p:cNvSpPr>
                <a:spLocks/>
              </p:cNvSpPr>
              <p:nvPr/>
            </p:nvSpPr>
            <p:spPr bwMode="auto">
              <a:xfrm>
                <a:off x="2354" y="707"/>
                <a:ext cx="58" cy="31"/>
              </a:xfrm>
              <a:custGeom>
                <a:avLst/>
                <a:gdLst>
                  <a:gd name="T0" fmla="*/ 0 w 58"/>
                  <a:gd name="T1" fmla="*/ 8 h 31"/>
                  <a:gd name="T2" fmla="*/ 10 w 58"/>
                  <a:gd name="T3" fmla="*/ 0 h 31"/>
                  <a:gd name="T4" fmla="*/ 27 w 58"/>
                  <a:gd name="T5" fmla="*/ 8 h 31"/>
                  <a:gd name="T6" fmla="*/ 41 w 58"/>
                  <a:gd name="T7" fmla="*/ 0 h 31"/>
                  <a:gd name="T8" fmla="*/ 58 w 58"/>
                  <a:gd name="T9" fmla="*/ 4 h 31"/>
                  <a:gd name="T10" fmla="*/ 51 w 58"/>
                  <a:gd name="T11" fmla="*/ 19 h 31"/>
                  <a:gd name="T12" fmla="*/ 35 w 58"/>
                  <a:gd name="T13" fmla="*/ 31 h 31"/>
                  <a:gd name="T14" fmla="*/ 4 w 58"/>
                  <a:gd name="T15" fmla="*/ 21 h 31"/>
                  <a:gd name="T16" fmla="*/ 0 w 58"/>
                  <a:gd name="T17" fmla="*/ 8 h 31"/>
                  <a:gd name="T18" fmla="*/ 0 w 58"/>
                  <a:gd name="T1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1">
                    <a:moveTo>
                      <a:pt x="0" y="8"/>
                    </a:moveTo>
                    <a:lnTo>
                      <a:pt x="10" y="0"/>
                    </a:lnTo>
                    <a:lnTo>
                      <a:pt x="27" y="8"/>
                    </a:lnTo>
                    <a:lnTo>
                      <a:pt x="41" y="0"/>
                    </a:lnTo>
                    <a:lnTo>
                      <a:pt x="58" y="4"/>
                    </a:lnTo>
                    <a:lnTo>
                      <a:pt x="51" y="19"/>
                    </a:lnTo>
                    <a:lnTo>
                      <a:pt x="35" y="31"/>
                    </a:lnTo>
                    <a:lnTo>
                      <a:pt x="4" y="21"/>
                    </a:lnTo>
                    <a:lnTo>
                      <a:pt x="0" y="8"/>
                    </a:lnTo>
                    <a:lnTo>
                      <a:pt x="0" y="8"/>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6" name="Freeform 42"/>
              <p:cNvSpPr>
                <a:spLocks/>
              </p:cNvSpPr>
              <p:nvPr/>
            </p:nvSpPr>
            <p:spPr bwMode="auto">
              <a:xfrm>
                <a:off x="3265" y="798"/>
                <a:ext cx="146" cy="116"/>
              </a:xfrm>
              <a:custGeom>
                <a:avLst/>
                <a:gdLst>
                  <a:gd name="T0" fmla="*/ 24 w 146"/>
                  <a:gd name="T1" fmla="*/ 78 h 116"/>
                  <a:gd name="T2" fmla="*/ 0 w 146"/>
                  <a:gd name="T3" fmla="*/ 91 h 116"/>
                  <a:gd name="T4" fmla="*/ 4 w 146"/>
                  <a:gd name="T5" fmla="*/ 105 h 116"/>
                  <a:gd name="T6" fmla="*/ 33 w 146"/>
                  <a:gd name="T7" fmla="*/ 116 h 116"/>
                  <a:gd name="T8" fmla="*/ 68 w 146"/>
                  <a:gd name="T9" fmla="*/ 109 h 116"/>
                  <a:gd name="T10" fmla="*/ 86 w 146"/>
                  <a:gd name="T11" fmla="*/ 89 h 116"/>
                  <a:gd name="T12" fmla="*/ 115 w 146"/>
                  <a:gd name="T13" fmla="*/ 85 h 116"/>
                  <a:gd name="T14" fmla="*/ 96 w 146"/>
                  <a:gd name="T15" fmla="*/ 72 h 116"/>
                  <a:gd name="T16" fmla="*/ 119 w 146"/>
                  <a:gd name="T17" fmla="*/ 58 h 116"/>
                  <a:gd name="T18" fmla="*/ 105 w 146"/>
                  <a:gd name="T19" fmla="*/ 41 h 116"/>
                  <a:gd name="T20" fmla="*/ 146 w 146"/>
                  <a:gd name="T21" fmla="*/ 4 h 116"/>
                  <a:gd name="T22" fmla="*/ 113 w 146"/>
                  <a:gd name="T23" fmla="*/ 0 h 116"/>
                  <a:gd name="T24" fmla="*/ 82 w 146"/>
                  <a:gd name="T25" fmla="*/ 21 h 116"/>
                  <a:gd name="T26" fmla="*/ 61 w 146"/>
                  <a:gd name="T27" fmla="*/ 31 h 116"/>
                  <a:gd name="T28" fmla="*/ 68 w 146"/>
                  <a:gd name="T29" fmla="*/ 52 h 116"/>
                  <a:gd name="T30" fmla="*/ 16 w 146"/>
                  <a:gd name="T31" fmla="*/ 66 h 116"/>
                  <a:gd name="T32" fmla="*/ 24 w 146"/>
                  <a:gd name="T33" fmla="*/ 78 h 116"/>
                  <a:gd name="T34" fmla="*/ 24 w 146"/>
                  <a:gd name="T35" fmla="*/ 7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16">
                    <a:moveTo>
                      <a:pt x="24" y="78"/>
                    </a:moveTo>
                    <a:lnTo>
                      <a:pt x="0" y="91"/>
                    </a:lnTo>
                    <a:lnTo>
                      <a:pt x="4" y="105"/>
                    </a:lnTo>
                    <a:lnTo>
                      <a:pt x="33" y="116"/>
                    </a:lnTo>
                    <a:lnTo>
                      <a:pt x="68" y="109"/>
                    </a:lnTo>
                    <a:lnTo>
                      <a:pt x="86" y="89"/>
                    </a:lnTo>
                    <a:lnTo>
                      <a:pt x="115" y="85"/>
                    </a:lnTo>
                    <a:lnTo>
                      <a:pt x="96" y="72"/>
                    </a:lnTo>
                    <a:lnTo>
                      <a:pt x="119" y="58"/>
                    </a:lnTo>
                    <a:lnTo>
                      <a:pt x="105" y="41"/>
                    </a:lnTo>
                    <a:lnTo>
                      <a:pt x="146" y="4"/>
                    </a:lnTo>
                    <a:lnTo>
                      <a:pt x="113" y="0"/>
                    </a:lnTo>
                    <a:lnTo>
                      <a:pt x="82" y="21"/>
                    </a:lnTo>
                    <a:lnTo>
                      <a:pt x="61" y="31"/>
                    </a:lnTo>
                    <a:lnTo>
                      <a:pt x="68" y="52"/>
                    </a:lnTo>
                    <a:lnTo>
                      <a:pt x="16" y="66"/>
                    </a:lnTo>
                    <a:lnTo>
                      <a:pt x="24" y="78"/>
                    </a:lnTo>
                    <a:lnTo>
                      <a:pt x="24" y="78"/>
                    </a:lnTo>
                    <a:close/>
                  </a:path>
                </a:pathLst>
              </a:custGeom>
              <a:solidFill>
                <a:srgbClr val="836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7" name="Freeform 43"/>
              <p:cNvSpPr>
                <a:spLocks/>
              </p:cNvSpPr>
              <p:nvPr/>
            </p:nvSpPr>
            <p:spPr bwMode="auto">
              <a:xfrm>
                <a:off x="2414" y="604"/>
                <a:ext cx="20" cy="16"/>
              </a:xfrm>
              <a:custGeom>
                <a:avLst/>
                <a:gdLst>
                  <a:gd name="T0" fmla="*/ 4 w 20"/>
                  <a:gd name="T1" fmla="*/ 14 h 16"/>
                  <a:gd name="T2" fmla="*/ 10 w 20"/>
                  <a:gd name="T3" fmla="*/ 6 h 16"/>
                  <a:gd name="T4" fmla="*/ 18 w 20"/>
                  <a:gd name="T5" fmla="*/ 16 h 16"/>
                  <a:gd name="T6" fmla="*/ 20 w 20"/>
                  <a:gd name="T7" fmla="*/ 4 h 16"/>
                  <a:gd name="T8" fmla="*/ 0 w 20"/>
                  <a:gd name="T9" fmla="*/ 0 h 16"/>
                  <a:gd name="T10" fmla="*/ 4 w 20"/>
                  <a:gd name="T11" fmla="*/ 14 h 16"/>
                  <a:gd name="T12" fmla="*/ 4 w 20"/>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4" y="14"/>
                    </a:moveTo>
                    <a:lnTo>
                      <a:pt x="10" y="6"/>
                    </a:lnTo>
                    <a:lnTo>
                      <a:pt x="18" y="16"/>
                    </a:lnTo>
                    <a:lnTo>
                      <a:pt x="20" y="4"/>
                    </a:lnTo>
                    <a:lnTo>
                      <a:pt x="0" y="0"/>
                    </a:lnTo>
                    <a:lnTo>
                      <a:pt x="4" y="14"/>
                    </a:lnTo>
                    <a:lnTo>
                      <a:pt x="4" y="14"/>
                    </a:lnTo>
                    <a:close/>
                  </a:path>
                </a:pathLst>
              </a:custGeom>
              <a:solidFill>
                <a:srgbClr val="8B9D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8" name="Freeform 44"/>
              <p:cNvSpPr>
                <a:spLocks/>
              </p:cNvSpPr>
              <p:nvPr/>
            </p:nvSpPr>
            <p:spPr bwMode="auto">
              <a:xfrm>
                <a:off x="1597" y="1372"/>
                <a:ext cx="202" cy="74"/>
              </a:xfrm>
              <a:custGeom>
                <a:avLst/>
                <a:gdLst>
                  <a:gd name="T0" fmla="*/ 0 w 202"/>
                  <a:gd name="T1" fmla="*/ 47 h 74"/>
                  <a:gd name="T2" fmla="*/ 163 w 202"/>
                  <a:gd name="T3" fmla="*/ 0 h 74"/>
                  <a:gd name="T4" fmla="*/ 202 w 202"/>
                  <a:gd name="T5" fmla="*/ 27 h 74"/>
                  <a:gd name="T6" fmla="*/ 202 w 202"/>
                  <a:gd name="T7" fmla="*/ 49 h 74"/>
                  <a:gd name="T8" fmla="*/ 165 w 202"/>
                  <a:gd name="T9" fmla="*/ 74 h 74"/>
                  <a:gd name="T10" fmla="*/ 0 w 202"/>
                  <a:gd name="T11" fmla="*/ 47 h 74"/>
                  <a:gd name="T12" fmla="*/ 0 w 202"/>
                  <a:gd name="T13" fmla="*/ 47 h 74"/>
                </a:gdLst>
                <a:ahLst/>
                <a:cxnLst>
                  <a:cxn ang="0">
                    <a:pos x="T0" y="T1"/>
                  </a:cxn>
                  <a:cxn ang="0">
                    <a:pos x="T2" y="T3"/>
                  </a:cxn>
                  <a:cxn ang="0">
                    <a:pos x="T4" y="T5"/>
                  </a:cxn>
                  <a:cxn ang="0">
                    <a:pos x="T6" y="T7"/>
                  </a:cxn>
                  <a:cxn ang="0">
                    <a:pos x="T8" y="T9"/>
                  </a:cxn>
                  <a:cxn ang="0">
                    <a:pos x="T10" y="T11"/>
                  </a:cxn>
                  <a:cxn ang="0">
                    <a:pos x="T12" y="T13"/>
                  </a:cxn>
                </a:cxnLst>
                <a:rect l="0" t="0" r="r" b="b"/>
                <a:pathLst>
                  <a:path w="202" h="74">
                    <a:moveTo>
                      <a:pt x="0" y="47"/>
                    </a:moveTo>
                    <a:lnTo>
                      <a:pt x="163" y="0"/>
                    </a:lnTo>
                    <a:lnTo>
                      <a:pt x="202" y="27"/>
                    </a:lnTo>
                    <a:lnTo>
                      <a:pt x="202" y="49"/>
                    </a:lnTo>
                    <a:lnTo>
                      <a:pt x="165" y="74"/>
                    </a:lnTo>
                    <a:lnTo>
                      <a:pt x="0" y="47"/>
                    </a:lnTo>
                    <a:lnTo>
                      <a:pt x="0" y="47"/>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89" name="Freeform 45"/>
              <p:cNvSpPr>
                <a:spLocks/>
              </p:cNvSpPr>
              <p:nvPr/>
            </p:nvSpPr>
            <p:spPr bwMode="auto">
              <a:xfrm>
                <a:off x="2039" y="1469"/>
                <a:ext cx="138" cy="62"/>
              </a:xfrm>
              <a:custGeom>
                <a:avLst/>
                <a:gdLst>
                  <a:gd name="T0" fmla="*/ 0 w 138"/>
                  <a:gd name="T1" fmla="*/ 8 h 62"/>
                  <a:gd name="T2" fmla="*/ 97 w 138"/>
                  <a:gd name="T3" fmla="*/ 0 h 62"/>
                  <a:gd name="T4" fmla="*/ 138 w 138"/>
                  <a:gd name="T5" fmla="*/ 62 h 62"/>
                  <a:gd name="T6" fmla="*/ 79 w 138"/>
                  <a:gd name="T7" fmla="*/ 52 h 62"/>
                  <a:gd name="T8" fmla="*/ 0 w 138"/>
                  <a:gd name="T9" fmla="*/ 8 h 62"/>
                  <a:gd name="T10" fmla="*/ 0 w 138"/>
                  <a:gd name="T11" fmla="*/ 8 h 62"/>
                </a:gdLst>
                <a:ahLst/>
                <a:cxnLst>
                  <a:cxn ang="0">
                    <a:pos x="T0" y="T1"/>
                  </a:cxn>
                  <a:cxn ang="0">
                    <a:pos x="T2" y="T3"/>
                  </a:cxn>
                  <a:cxn ang="0">
                    <a:pos x="T4" y="T5"/>
                  </a:cxn>
                  <a:cxn ang="0">
                    <a:pos x="T6" y="T7"/>
                  </a:cxn>
                  <a:cxn ang="0">
                    <a:pos x="T8" y="T9"/>
                  </a:cxn>
                  <a:cxn ang="0">
                    <a:pos x="T10" y="T11"/>
                  </a:cxn>
                </a:cxnLst>
                <a:rect l="0" t="0" r="r" b="b"/>
                <a:pathLst>
                  <a:path w="138" h="62">
                    <a:moveTo>
                      <a:pt x="0" y="8"/>
                    </a:moveTo>
                    <a:lnTo>
                      <a:pt x="97" y="0"/>
                    </a:lnTo>
                    <a:lnTo>
                      <a:pt x="138" y="62"/>
                    </a:lnTo>
                    <a:lnTo>
                      <a:pt x="79" y="52"/>
                    </a:lnTo>
                    <a:lnTo>
                      <a:pt x="0" y="8"/>
                    </a:lnTo>
                    <a:lnTo>
                      <a:pt x="0" y="8"/>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0" name="Freeform 46"/>
              <p:cNvSpPr>
                <a:spLocks/>
              </p:cNvSpPr>
              <p:nvPr/>
            </p:nvSpPr>
            <p:spPr bwMode="auto">
              <a:xfrm>
                <a:off x="1910" y="1516"/>
                <a:ext cx="308" cy="170"/>
              </a:xfrm>
              <a:custGeom>
                <a:avLst/>
                <a:gdLst>
                  <a:gd name="T0" fmla="*/ 0 w 308"/>
                  <a:gd name="T1" fmla="*/ 170 h 170"/>
                  <a:gd name="T2" fmla="*/ 62 w 308"/>
                  <a:gd name="T3" fmla="*/ 153 h 170"/>
                  <a:gd name="T4" fmla="*/ 308 w 308"/>
                  <a:gd name="T5" fmla="*/ 33 h 170"/>
                  <a:gd name="T6" fmla="*/ 253 w 308"/>
                  <a:gd name="T7" fmla="*/ 0 h 170"/>
                  <a:gd name="T8" fmla="*/ 0 w 308"/>
                  <a:gd name="T9" fmla="*/ 170 h 170"/>
                  <a:gd name="T10" fmla="*/ 0 w 308"/>
                  <a:gd name="T11" fmla="*/ 170 h 170"/>
                </a:gdLst>
                <a:ahLst/>
                <a:cxnLst>
                  <a:cxn ang="0">
                    <a:pos x="T0" y="T1"/>
                  </a:cxn>
                  <a:cxn ang="0">
                    <a:pos x="T2" y="T3"/>
                  </a:cxn>
                  <a:cxn ang="0">
                    <a:pos x="T4" y="T5"/>
                  </a:cxn>
                  <a:cxn ang="0">
                    <a:pos x="T6" y="T7"/>
                  </a:cxn>
                  <a:cxn ang="0">
                    <a:pos x="T8" y="T9"/>
                  </a:cxn>
                  <a:cxn ang="0">
                    <a:pos x="T10" y="T11"/>
                  </a:cxn>
                </a:cxnLst>
                <a:rect l="0" t="0" r="r" b="b"/>
                <a:pathLst>
                  <a:path w="308" h="170">
                    <a:moveTo>
                      <a:pt x="0" y="170"/>
                    </a:moveTo>
                    <a:lnTo>
                      <a:pt x="62" y="153"/>
                    </a:lnTo>
                    <a:lnTo>
                      <a:pt x="308" y="33"/>
                    </a:lnTo>
                    <a:lnTo>
                      <a:pt x="253" y="0"/>
                    </a:lnTo>
                    <a:lnTo>
                      <a:pt x="0" y="170"/>
                    </a:lnTo>
                    <a:lnTo>
                      <a:pt x="0" y="170"/>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1" name="Freeform 47"/>
              <p:cNvSpPr>
                <a:spLocks/>
              </p:cNvSpPr>
              <p:nvPr/>
            </p:nvSpPr>
            <p:spPr bwMode="auto">
              <a:xfrm>
                <a:off x="2839" y="1529"/>
                <a:ext cx="510" cy="217"/>
              </a:xfrm>
              <a:custGeom>
                <a:avLst/>
                <a:gdLst>
                  <a:gd name="T0" fmla="*/ 0 w 510"/>
                  <a:gd name="T1" fmla="*/ 122 h 217"/>
                  <a:gd name="T2" fmla="*/ 4 w 510"/>
                  <a:gd name="T3" fmla="*/ 99 h 217"/>
                  <a:gd name="T4" fmla="*/ 25 w 510"/>
                  <a:gd name="T5" fmla="*/ 89 h 217"/>
                  <a:gd name="T6" fmla="*/ 43 w 510"/>
                  <a:gd name="T7" fmla="*/ 91 h 217"/>
                  <a:gd name="T8" fmla="*/ 84 w 510"/>
                  <a:gd name="T9" fmla="*/ 107 h 217"/>
                  <a:gd name="T10" fmla="*/ 158 w 510"/>
                  <a:gd name="T11" fmla="*/ 124 h 217"/>
                  <a:gd name="T12" fmla="*/ 210 w 510"/>
                  <a:gd name="T13" fmla="*/ 163 h 217"/>
                  <a:gd name="T14" fmla="*/ 245 w 510"/>
                  <a:gd name="T15" fmla="*/ 171 h 217"/>
                  <a:gd name="T16" fmla="*/ 274 w 510"/>
                  <a:gd name="T17" fmla="*/ 161 h 217"/>
                  <a:gd name="T18" fmla="*/ 311 w 510"/>
                  <a:gd name="T19" fmla="*/ 171 h 217"/>
                  <a:gd name="T20" fmla="*/ 333 w 510"/>
                  <a:gd name="T21" fmla="*/ 150 h 217"/>
                  <a:gd name="T22" fmla="*/ 432 w 510"/>
                  <a:gd name="T23" fmla="*/ 93 h 217"/>
                  <a:gd name="T24" fmla="*/ 422 w 510"/>
                  <a:gd name="T25" fmla="*/ 0 h 217"/>
                  <a:gd name="T26" fmla="*/ 492 w 510"/>
                  <a:gd name="T27" fmla="*/ 62 h 217"/>
                  <a:gd name="T28" fmla="*/ 510 w 510"/>
                  <a:gd name="T29" fmla="*/ 82 h 217"/>
                  <a:gd name="T30" fmla="*/ 461 w 510"/>
                  <a:gd name="T31" fmla="*/ 109 h 217"/>
                  <a:gd name="T32" fmla="*/ 411 w 510"/>
                  <a:gd name="T33" fmla="*/ 140 h 217"/>
                  <a:gd name="T34" fmla="*/ 374 w 510"/>
                  <a:gd name="T35" fmla="*/ 167 h 217"/>
                  <a:gd name="T36" fmla="*/ 335 w 510"/>
                  <a:gd name="T37" fmla="*/ 214 h 217"/>
                  <a:gd name="T38" fmla="*/ 292 w 510"/>
                  <a:gd name="T39" fmla="*/ 217 h 217"/>
                  <a:gd name="T40" fmla="*/ 270 w 510"/>
                  <a:gd name="T41" fmla="*/ 217 h 217"/>
                  <a:gd name="T42" fmla="*/ 230 w 510"/>
                  <a:gd name="T43" fmla="*/ 204 h 217"/>
                  <a:gd name="T44" fmla="*/ 107 w 510"/>
                  <a:gd name="T45" fmla="*/ 157 h 217"/>
                  <a:gd name="T46" fmla="*/ 27 w 510"/>
                  <a:gd name="T47" fmla="*/ 142 h 217"/>
                  <a:gd name="T48" fmla="*/ 0 w 510"/>
                  <a:gd name="T49" fmla="*/ 122 h 217"/>
                  <a:gd name="T50" fmla="*/ 0 w 510"/>
                  <a:gd name="T51"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217">
                    <a:moveTo>
                      <a:pt x="0" y="122"/>
                    </a:moveTo>
                    <a:lnTo>
                      <a:pt x="4" y="99"/>
                    </a:lnTo>
                    <a:lnTo>
                      <a:pt x="25" y="89"/>
                    </a:lnTo>
                    <a:lnTo>
                      <a:pt x="43" y="91"/>
                    </a:lnTo>
                    <a:lnTo>
                      <a:pt x="84" y="107"/>
                    </a:lnTo>
                    <a:lnTo>
                      <a:pt x="158" y="124"/>
                    </a:lnTo>
                    <a:lnTo>
                      <a:pt x="210" y="163"/>
                    </a:lnTo>
                    <a:lnTo>
                      <a:pt x="245" y="171"/>
                    </a:lnTo>
                    <a:lnTo>
                      <a:pt x="274" y="161"/>
                    </a:lnTo>
                    <a:lnTo>
                      <a:pt x="311" y="171"/>
                    </a:lnTo>
                    <a:lnTo>
                      <a:pt x="333" y="150"/>
                    </a:lnTo>
                    <a:lnTo>
                      <a:pt x="432" y="93"/>
                    </a:lnTo>
                    <a:lnTo>
                      <a:pt x="422" y="0"/>
                    </a:lnTo>
                    <a:lnTo>
                      <a:pt x="492" y="62"/>
                    </a:lnTo>
                    <a:lnTo>
                      <a:pt x="510" y="82"/>
                    </a:lnTo>
                    <a:lnTo>
                      <a:pt x="461" y="109"/>
                    </a:lnTo>
                    <a:lnTo>
                      <a:pt x="411" y="140"/>
                    </a:lnTo>
                    <a:lnTo>
                      <a:pt x="374" y="167"/>
                    </a:lnTo>
                    <a:lnTo>
                      <a:pt x="335" y="214"/>
                    </a:lnTo>
                    <a:lnTo>
                      <a:pt x="292" y="217"/>
                    </a:lnTo>
                    <a:lnTo>
                      <a:pt x="270" y="217"/>
                    </a:lnTo>
                    <a:lnTo>
                      <a:pt x="230" y="204"/>
                    </a:lnTo>
                    <a:lnTo>
                      <a:pt x="107" y="157"/>
                    </a:lnTo>
                    <a:lnTo>
                      <a:pt x="27" y="142"/>
                    </a:lnTo>
                    <a:lnTo>
                      <a:pt x="0" y="122"/>
                    </a:lnTo>
                    <a:lnTo>
                      <a:pt x="0" y="122"/>
                    </a:lnTo>
                    <a:close/>
                  </a:path>
                </a:pathLst>
              </a:custGeom>
              <a:solidFill>
                <a:srgbClr val="CCC4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2" name="Freeform 48"/>
              <p:cNvSpPr>
                <a:spLocks/>
              </p:cNvSpPr>
              <p:nvPr/>
            </p:nvSpPr>
            <p:spPr bwMode="auto">
              <a:xfrm>
                <a:off x="1575" y="1450"/>
                <a:ext cx="602" cy="223"/>
              </a:xfrm>
              <a:custGeom>
                <a:avLst/>
                <a:gdLst>
                  <a:gd name="T0" fmla="*/ 249 w 602"/>
                  <a:gd name="T1" fmla="*/ 0 h 223"/>
                  <a:gd name="T2" fmla="*/ 230 w 602"/>
                  <a:gd name="T3" fmla="*/ 11 h 223"/>
                  <a:gd name="T4" fmla="*/ 228 w 602"/>
                  <a:gd name="T5" fmla="*/ 21 h 223"/>
                  <a:gd name="T6" fmla="*/ 325 w 602"/>
                  <a:gd name="T7" fmla="*/ 40 h 223"/>
                  <a:gd name="T8" fmla="*/ 458 w 602"/>
                  <a:gd name="T9" fmla="*/ 44 h 223"/>
                  <a:gd name="T10" fmla="*/ 497 w 602"/>
                  <a:gd name="T11" fmla="*/ 79 h 223"/>
                  <a:gd name="T12" fmla="*/ 261 w 602"/>
                  <a:gd name="T13" fmla="*/ 97 h 223"/>
                  <a:gd name="T14" fmla="*/ 220 w 602"/>
                  <a:gd name="T15" fmla="*/ 104 h 223"/>
                  <a:gd name="T16" fmla="*/ 234 w 602"/>
                  <a:gd name="T17" fmla="*/ 112 h 223"/>
                  <a:gd name="T18" fmla="*/ 382 w 602"/>
                  <a:gd name="T19" fmla="*/ 122 h 223"/>
                  <a:gd name="T20" fmla="*/ 501 w 602"/>
                  <a:gd name="T21" fmla="*/ 97 h 223"/>
                  <a:gd name="T22" fmla="*/ 497 w 602"/>
                  <a:gd name="T23" fmla="*/ 112 h 223"/>
                  <a:gd name="T24" fmla="*/ 329 w 602"/>
                  <a:gd name="T25" fmla="*/ 182 h 223"/>
                  <a:gd name="T26" fmla="*/ 302 w 602"/>
                  <a:gd name="T27" fmla="*/ 192 h 223"/>
                  <a:gd name="T28" fmla="*/ 0 w 602"/>
                  <a:gd name="T29" fmla="*/ 75 h 223"/>
                  <a:gd name="T30" fmla="*/ 12 w 602"/>
                  <a:gd name="T31" fmla="*/ 91 h 223"/>
                  <a:gd name="T32" fmla="*/ 199 w 602"/>
                  <a:gd name="T33" fmla="*/ 170 h 223"/>
                  <a:gd name="T34" fmla="*/ 321 w 602"/>
                  <a:gd name="T35" fmla="*/ 223 h 223"/>
                  <a:gd name="T36" fmla="*/ 464 w 602"/>
                  <a:gd name="T37" fmla="*/ 149 h 223"/>
                  <a:gd name="T38" fmla="*/ 575 w 602"/>
                  <a:gd name="T39" fmla="*/ 97 h 223"/>
                  <a:gd name="T40" fmla="*/ 602 w 602"/>
                  <a:gd name="T41" fmla="*/ 81 h 223"/>
                  <a:gd name="T42" fmla="*/ 567 w 602"/>
                  <a:gd name="T43" fmla="*/ 79 h 223"/>
                  <a:gd name="T44" fmla="*/ 469 w 602"/>
                  <a:gd name="T45" fmla="*/ 27 h 223"/>
                  <a:gd name="T46" fmla="*/ 351 w 602"/>
                  <a:gd name="T47" fmla="*/ 7 h 223"/>
                  <a:gd name="T48" fmla="*/ 335 w 602"/>
                  <a:gd name="T49" fmla="*/ 17 h 223"/>
                  <a:gd name="T50" fmla="*/ 271 w 602"/>
                  <a:gd name="T51" fmla="*/ 13 h 223"/>
                  <a:gd name="T52" fmla="*/ 249 w 602"/>
                  <a:gd name="T53" fmla="*/ 0 h 223"/>
                  <a:gd name="T54" fmla="*/ 249 w 602"/>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223">
                    <a:moveTo>
                      <a:pt x="249" y="0"/>
                    </a:moveTo>
                    <a:lnTo>
                      <a:pt x="230" y="11"/>
                    </a:lnTo>
                    <a:lnTo>
                      <a:pt x="228" y="21"/>
                    </a:lnTo>
                    <a:lnTo>
                      <a:pt x="325" y="40"/>
                    </a:lnTo>
                    <a:lnTo>
                      <a:pt x="458" y="44"/>
                    </a:lnTo>
                    <a:lnTo>
                      <a:pt x="497" y="79"/>
                    </a:lnTo>
                    <a:lnTo>
                      <a:pt x="261" y="97"/>
                    </a:lnTo>
                    <a:lnTo>
                      <a:pt x="220" y="104"/>
                    </a:lnTo>
                    <a:lnTo>
                      <a:pt x="234" y="112"/>
                    </a:lnTo>
                    <a:lnTo>
                      <a:pt x="382" y="122"/>
                    </a:lnTo>
                    <a:lnTo>
                      <a:pt x="501" y="97"/>
                    </a:lnTo>
                    <a:lnTo>
                      <a:pt x="497" y="112"/>
                    </a:lnTo>
                    <a:lnTo>
                      <a:pt x="329" y="182"/>
                    </a:lnTo>
                    <a:lnTo>
                      <a:pt x="302" y="192"/>
                    </a:lnTo>
                    <a:lnTo>
                      <a:pt x="0" y="75"/>
                    </a:lnTo>
                    <a:lnTo>
                      <a:pt x="12" y="91"/>
                    </a:lnTo>
                    <a:lnTo>
                      <a:pt x="199" y="170"/>
                    </a:lnTo>
                    <a:lnTo>
                      <a:pt x="321" y="223"/>
                    </a:lnTo>
                    <a:lnTo>
                      <a:pt x="464" y="149"/>
                    </a:lnTo>
                    <a:lnTo>
                      <a:pt x="575" y="97"/>
                    </a:lnTo>
                    <a:lnTo>
                      <a:pt x="602" y="81"/>
                    </a:lnTo>
                    <a:lnTo>
                      <a:pt x="567" y="79"/>
                    </a:lnTo>
                    <a:lnTo>
                      <a:pt x="469" y="27"/>
                    </a:lnTo>
                    <a:lnTo>
                      <a:pt x="351" y="7"/>
                    </a:lnTo>
                    <a:lnTo>
                      <a:pt x="335" y="17"/>
                    </a:lnTo>
                    <a:lnTo>
                      <a:pt x="271" y="13"/>
                    </a:lnTo>
                    <a:lnTo>
                      <a:pt x="249" y="0"/>
                    </a:lnTo>
                    <a:lnTo>
                      <a:pt x="249" y="0"/>
                    </a:lnTo>
                    <a:close/>
                  </a:path>
                </a:pathLst>
              </a:custGeom>
              <a:solidFill>
                <a:srgbClr val="D6D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3" name="Freeform 49"/>
              <p:cNvSpPr>
                <a:spLocks/>
              </p:cNvSpPr>
              <p:nvPr/>
            </p:nvSpPr>
            <p:spPr bwMode="auto">
              <a:xfrm>
                <a:off x="1799" y="1521"/>
                <a:ext cx="257" cy="33"/>
              </a:xfrm>
              <a:custGeom>
                <a:avLst/>
                <a:gdLst>
                  <a:gd name="T0" fmla="*/ 2 w 257"/>
                  <a:gd name="T1" fmla="*/ 12 h 33"/>
                  <a:gd name="T2" fmla="*/ 101 w 257"/>
                  <a:gd name="T3" fmla="*/ 12 h 33"/>
                  <a:gd name="T4" fmla="*/ 214 w 257"/>
                  <a:gd name="T5" fmla="*/ 0 h 33"/>
                  <a:gd name="T6" fmla="*/ 257 w 257"/>
                  <a:gd name="T7" fmla="*/ 10 h 33"/>
                  <a:gd name="T8" fmla="*/ 230 w 257"/>
                  <a:gd name="T9" fmla="*/ 24 h 33"/>
                  <a:gd name="T10" fmla="*/ 127 w 257"/>
                  <a:gd name="T11" fmla="*/ 33 h 33"/>
                  <a:gd name="T12" fmla="*/ 47 w 257"/>
                  <a:gd name="T13" fmla="*/ 28 h 33"/>
                  <a:gd name="T14" fmla="*/ 0 w 257"/>
                  <a:gd name="T15" fmla="*/ 24 h 33"/>
                  <a:gd name="T16" fmla="*/ 2 w 257"/>
                  <a:gd name="T17" fmla="*/ 12 h 33"/>
                  <a:gd name="T18" fmla="*/ 2 w 25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3">
                    <a:moveTo>
                      <a:pt x="2" y="12"/>
                    </a:moveTo>
                    <a:lnTo>
                      <a:pt x="101" y="12"/>
                    </a:lnTo>
                    <a:lnTo>
                      <a:pt x="214" y="0"/>
                    </a:lnTo>
                    <a:lnTo>
                      <a:pt x="257" y="10"/>
                    </a:lnTo>
                    <a:lnTo>
                      <a:pt x="230" y="24"/>
                    </a:lnTo>
                    <a:lnTo>
                      <a:pt x="127" y="33"/>
                    </a:lnTo>
                    <a:lnTo>
                      <a:pt x="47" y="28"/>
                    </a:lnTo>
                    <a:lnTo>
                      <a:pt x="0" y="24"/>
                    </a:lnTo>
                    <a:lnTo>
                      <a:pt x="2" y="12"/>
                    </a:lnTo>
                    <a:lnTo>
                      <a:pt x="2" y="12"/>
                    </a:lnTo>
                    <a:close/>
                  </a:path>
                </a:pathLst>
              </a:custGeom>
              <a:solidFill>
                <a:srgbClr val="FFDB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4" name="Freeform 50"/>
              <p:cNvSpPr>
                <a:spLocks/>
              </p:cNvSpPr>
              <p:nvPr/>
            </p:nvSpPr>
            <p:spPr bwMode="auto">
              <a:xfrm>
                <a:off x="2444" y="422"/>
                <a:ext cx="114" cy="192"/>
              </a:xfrm>
              <a:custGeom>
                <a:avLst/>
                <a:gdLst>
                  <a:gd name="T0" fmla="*/ 3 w 114"/>
                  <a:gd name="T1" fmla="*/ 2 h 192"/>
                  <a:gd name="T2" fmla="*/ 42 w 114"/>
                  <a:gd name="T3" fmla="*/ 0 h 192"/>
                  <a:gd name="T4" fmla="*/ 58 w 114"/>
                  <a:gd name="T5" fmla="*/ 4 h 192"/>
                  <a:gd name="T6" fmla="*/ 72 w 114"/>
                  <a:gd name="T7" fmla="*/ 15 h 192"/>
                  <a:gd name="T8" fmla="*/ 83 w 114"/>
                  <a:gd name="T9" fmla="*/ 31 h 192"/>
                  <a:gd name="T10" fmla="*/ 85 w 114"/>
                  <a:gd name="T11" fmla="*/ 48 h 192"/>
                  <a:gd name="T12" fmla="*/ 83 w 114"/>
                  <a:gd name="T13" fmla="*/ 83 h 192"/>
                  <a:gd name="T14" fmla="*/ 99 w 114"/>
                  <a:gd name="T15" fmla="*/ 108 h 192"/>
                  <a:gd name="T16" fmla="*/ 99 w 114"/>
                  <a:gd name="T17" fmla="*/ 122 h 192"/>
                  <a:gd name="T18" fmla="*/ 105 w 114"/>
                  <a:gd name="T19" fmla="*/ 134 h 192"/>
                  <a:gd name="T20" fmla="*/ 114 w 114"/>
                  <a:gd name="T21" fmla="*/ 161 h 192"/>
                  <a:gd name="T22" fmla="*/ 111 w 114"/>
                  <a:gd name="T23" fmla="*/ 172 h 192"/>
                  <a:gd name="T24" fmla="*/ 105 w 114"/>
                  <a:gd name="T25" fmla="*/ 180 h 192"/>
                  <a:gd name="T26" fmla="*/ 97 w 114"/>
                  <a:gd name="T27" fmla="*/ 186 h 192"/>
                  <a:gd name="T28" fmla="*/ 87 w 114"/>
                  <a:gd name="T29" fmla="*/ 192 h 192"/>
                  <a:gd name="T30" fmla="*/ 83 w 114"/>
                  <a:gd name="T31" fmla="*/ 188 h 192"/>
                  <a:gd name="T32" fmla="*/ 97 w 114"/>
                  <a:gd name="T33" fmla="*/ 161 h 192"/>
                  <a:gd name="T34" fmla="*/ 93 w 114"/>
                  <a:gd name="T35" fmla="*/ 147 h 192"/>
                  <a:gd name="T36" fmla="*/ 87 w 114"/>
                  <a:gd name="T37" fmla="*/ 134 h 192"/>
                  <a:gd name="T38" fmla="*/ 83 w 114"/>
                  <a:gd name="T39" fmla="*/ 105 h 192"/>
                  <a:gd name="T40" fmla="*/ 77 w 114"/>
                  <a:gd name="T41" fmla="*/ 97 h 192"/>
                  <a:gd name="T42" fmla="*/ 66 w 114"/>
                  <a:gd name="T43" fmla="*/ 89 h 192"/>
                  <a:gd name="T44" fmla="*/ 66 w 114"/>
                  <a:gd name="T45" fmla="*/ 85 h 192"/>
                  <a:gd name="T46" fmla="*/ 64 w 114"/>
                  <a:gd name="T47" fmla="*/ 23 h 192"/>
                  <a:gd name="T48" fmla="*/ 58 w 114"/>
                  <a:gd name="T49" fmla="*/ 17 h 192"/>
                  <a:gd name="T50" fmla="*/ 52 w 114"/>
                  <a:gd name="T51" fmla="*/ 13 h 192"/>
                  <a:gd name="T52" fmla="*/ 37 w 114"/>
                  <a:gd name="T53" fmla="*/ 6 h 192"/>
                  <a:gd name="T54" fmla="*/ 5 w 114"/>
                  <a:gd name="T55" fmla="*/ 8 h 192"/>
                  <a:gd name="T56" fmla="*/ 0 w 114"/>
                  <a:gd name="T57" fmla="*/ 6 h 192"/>
                  <a:gd name="T58" fmla="*/ 3 w 114"/>
                  <a:gd name="T59" fmla="*/ 2 h 192"/>
                  <a:gd name="T60" fmla="*/ 3 w 114"/>
                  <a:gd name="T61" fmla="*/ 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92">
                    <a:moveTo>
                      <a:pt x="3" y="2"/>
                    </a:moveTo>
                    <a:lnTo>
                      <a:pt x="42" y="0"/>
                    </a:lnTo>
                    <a:lnTo>
                      <a:pt x="58" y="4"/>
                    </a:lnTo>
                    <a:lnTo>
                      <a:pt x="72" y="15"/>
                    </a:lnTo>
                    <a:lnTo>
                      <a:pt x="83" y="31"/>
                    </a:lnTo>
                    <a:lnTo>
                      <a:pt x="85" y="48"/>
                    </a:lnTo>
                    <a:lnTo>
                      <a:pt x="83" y="83"/>
                    </a:lnTo>
                    <a:lnTo>
                      <a:pt x="99" y="108"/>
                    </a:lnTo>
                    <a:lnTo>
                      <a:pt x="99" y="122"/>
                    </a:lnTo>
                    <a:lnTo>
                      <a:pt x="105" y="134"/>
                    </a:lnTo>
                    <a:lnTo>
                      <a:pt x="114" y="161"/>
                    </a:lnTo>
                    <a:lnTo>
                      <a:pt x="111" y="172"/>
                    </a:lnTo>
                    <a:lnTo>
                      <a:pt x="105" y="180"/>
                    </a:lnTo>
                    <a:lnTo>
                      <a:pt x="97" y="186"/>
                    </a:lnTo>
                    <a:lnTo>
                      <a:pt x="87" y="192"/>
                    </a:lnTo>
                    <a:lnTo>
                      <a:pt x="83" y="188"/>
                    </a:lnTo>
                    <a:lnTo>
                      <a:pt x="97" y="161"/>
                    </a:lnTo>
                    <a:lnTo>
                      <a:pt x="93" y="147"/>
                    </a:lnTo>
                    <a:lnTo>
                      <a:pt x="87" y="134"/>
                    </a:lnTo>
                    <a:lnTo>
                      <a:pt x="83" y="105"/>
                    </a:lnTo>
                    <a:lnTo>
                      <a:pt x="77" y="97"/>
                    </a:lnTo>
                    <a:lnTo>
                      <a:pt x="66" y="89"/>
                    </a:lnTo>
                    <a:lnTo>
                      <a:pt x="66" y="85"/>
                    </a:lnTo>
                    <a:lnTo>
                      <a:pt x="64" y="23"/>
                    </a:lnTo>
                    <a:lnTo>
                      <a:pt x="58" y="17"/>
                    </a:lnTo>
                    <a:lnTo>
                      <a:pt x="52" y="13"/>
                    </a:lnTo>
                    <a:lnTo>
                      <a:pt x="37" y="6"/>
                    </a:lnTo>
                    <a:lnTo>
                      <a:pt x="5" y="8"/>
                    </a:lnTo>
                    <a:lnTo>
                      <a:pt x="0" y="6"/>
                    </a:lnTo>
                    <a:lnTo>
                      <a:pt x="3" y="2"/>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5" name="Freeform 51"/>
              <p:cNvSpPr>
                <a:spLocks/>
              </p:cNvSpPr>
              <p:nvPr/>
            </p:nvSpPr>
            <p:spPr bwMode="auto">
              <a:xfrm>
                <a:off x="1893" y="763"/>
                <a:ext cx="237" cy="89"/>
              </a:xfrm>
              <a:custGeom>
                <a:avLst/>
                <a:gdLst>
                  <a:gd name="T0" fmla="*/ 235 w 237"/>
                  <a:gd name="T1" fmla="*/ 6 h 89"/>
                  <a:gd name="T2" fmla="*/ 214 w 237"/>
                  <a:gd name="T3" fmla="*/ 14 h 89"/>
                  <a:gd name="T4" fmla="*/ 206 w 237"/>
                  <a:gd name="T5" fmla="*/ 20 h 89"/>
                  <a:gd name="T6" fmla="*/ 196 w 237"/>
                  <a:gd name="T7" fmla="*/ 25 h 89"/>
                  <a:gd name="T8" fmla="*/ 173 w 237"/>
                  <a:gd name="T9" fmla="*/ 25 h 89"/>
                  <a:gd name="T10" fmla="*/ 153 w 237"/>
                  <a:gd name="T11" fmla="*/ 23 h 89"/>
                  <a:gd name="T12" fmla="*/ 136 w 237"/>
                  <a:gd name="T13" fmla="*/ 27 h 89"/>
                  <a:gd name="T14" fmla="*/ 122 w 237"/>
                  <a:gd name="T15" fmla="*/ 37 h 89"/>
                  <a:gd name="T16" fmla="*/ 109 w 237"/>
                  <a:gd name="T17" fmla="*/ 49 h 89"/>
                  <a:gd name="T18" fmla="*/ 93 w 237"/>
                  <a:gd name="T19" fmla="*/ 60 h 89"/>
                  <a:gd name="T20" fmla="*/ 64 w 237"/>
                  <a:gd name="T21" fmla="*/ 56 h 89"/>
                  <a:gd name="T22" fmla="*/ 37 w 237"/>
                  <a:gd name="T23" fmla="*/ 62 h 89"/>
                  <a:gd name="T24" fmla="*/ 27 w 237"/>
                  <a:gd name="T25" fmla="*/ 84 h 89"/>
                  <a:gd name="T26" fmla="*/ 13 w 237"/>
                  <a:gd name="T27" fmla="*/ 89 h 89"/>
                  <a:gd name="T28" fmla="*/ 0 w 237"/>
                  <a:gd name="T29" fmla="*/ 84 h 89"/>
                  <a:gd name="T30" fmla="*/ 0 w 237"/>
                  <a:gd name="T31" fmla="*/ 80 h 89"/>
                  <a:gd name="T32" fmla="*/ 5 w 237"/>
                  <a:gd name="T33" fmla="*/ 74 h 89"/>
                  <a:gd name="T34" fmla="*/ 11 w 237"/>
                  <a:gd name="T35" fmla="*/ 70 h 89"/>
                  <a:gd name="T36" fmla="*/ 23 w 237"/>
                  <a:gd name="T37" fmla="*/ 49 h 89"/>
                  <a:gd name="T38" fmla="*/ 42 w 237"/>
                  <a:gd name="T39" fmla="*/ 43 h 89"/>
                  <a:gd name="T40" fmla="*/ 56 w 237"/>
                  <a:gd name="T41" fmla="*/ 39 h 89"/>
                  <a:gd name="T42" fmla="*/ 91 w 237"/>
                  <a:gd name="T43" fmla="*/ 39 h 89"/>
                  <a:gd name="T44" fmla="*/ 120 w 237"/>
                  <a:gd name="T45" fmla="*/ 20 h 89"/>
                  <a:gd name="T46" fmla="*/ 132 w 237"/>
                  <a:gd name="T47" fmla="*/ 10 h 89"/>
                  <a:gd name="T48" fmla="*/ 149 w 237"/>
                  <a:gd name="T49" fmla="*/ 6 h 89"/>
                  <a:gd name="T50" fmla="*/ 171 w 237"/>
                  <a:gd name="T51" fmla="*/ 10 h 89"/>
                  <a:gd name="T52" fmla="*/ 192 w 237"/>
                  <a:gd name="T53" fmla="*/ 12 h 89"/>
                  <a:gd name="T54" fmla="*/ 212 w 237"/>
                  <a:gd name="T55" fmla="*/ 4 h 89"/>
                  <a:gd name="T56" fmla="*/ 235 w 237"/>
                  <a:gd name="T57" fmla="*/ 0 h 89"/>
                  <a:gd name="T58" fmla="*/ 237 w 237"/>
                  <a:gd name="T59" fmla="*/ 2 h 89"/>
                  <a:gd name="T60" fmla="*/ 235 w 237"/>
                  <a:gd name="T61" fmla="*/ 6 h 89"/>
                  <a:gd name="T62" fmla="*/ 235 w 237"/>
                  <a:gd name="T63"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89">
                    <a:moveTo>
                      <a:pt x="235" y="6"/>
                    </a:moveTo>
                    <a:lnTo>
                      <a:pt x="214" y="14"/>
                    </a:lnTo>
                    <a:lnTo>
                      <a:pt x="206" y="20"/>
                    </a:lnTo>
                    <a:lnTo>
                      <a:pt x="196" y="25"/>
                    </a:lnTo>
                    <a:lnTo>
                      <a:pt x="173" y="25"/>
                    </a:lnTo>
                    <a:lnTo>
                      <a:pt x="153" y="23"/>
                    </a:lnTo>
                    <a:lnTo>
                      <a:pt x="136" y="27"/>
                    </a:lnTo>
                    <a:lnTo>
                      <a:pt x="122" y="37"/>
                    </a:lnTo>
                    <a:lnTo>
                      <a:pt x="109" y="49"/>
                    </a:lnTo>
                    <a:lnTo>
                      <a:pt x="93" y="60"/>
                    </a:lnTo>
                    <a:lnTo>
                      <a:pt x="64" y="56"/>
                    </a:lnTo>
                    <a:lnTo>
                      <a:pt x="37" y="62"/>
                    </a:lnTo>
                    <a:lnTo>
                      <a:pt x="27" y="84"/>
                    </a:lnTo>
                    <a:lnTo>
                      <a:pt x="13" y="89"/>
                    </a:lnTo>
                    <a:lnTo>
                      <a:pt x="0" y="84"/>
                    </a:lnTo>
                    <a:lnTo>
                      <a:pt x="0" y="80"/>
                    </a:lnTo>
                    <a:lnTo>
                      <a:pt x="5" y="74"/>
                    </a:lnTo>
                    <a:lnTo>
                      <a:pt x="11" y="70"/>
                    </a:lnTo>
                    <a:lnTo>
                      <a:pt x="23" y="49"/>
                    </a:lnTo>
                    <a:lnTo>
                      <a:pt x="42" y="43"/>
                    </a:lnTo>
                    <a:lnTo>
                      <a:pt x="56" y="39"/>
                    </a:lnTo>
                    <a:lnTo>
                      <a:pt x="91" y="39"/>
                    </a:lnTo>
                    <a:lnTo>
                      <a:pt x="120" y="20"/>
                    </a:lnTo>
                    <a:lnTo>
                      <a:pt x="132" y="10"/>
                    </a:lnTo>
                    <a:lnTo>
                      <a:pt x="149" y="6"/>
                    </a:lnTo>
                    <a:lnTo>
                      <a:pt x="171" y="10"/>
                    </a:lnTo>
                    <a:lnTo>
                      <a:pt x="192" y="12"/>
                    </a:lnTo>
                    <a:lnTo>
                      <a:pt x="212" y="4"/>
                    </a:lnTo>
                    <a:lnTo>
                      <a:pt x="235" y="0"/>
                    </a:lnTo>
                    <a:lnTo>
                      <a:pt x="237" y="2"/>
                    </a:lnTo>
                    <a:lnTo>
                      <a:pt x="235" y="6"/>
                    </a:lnTo>
                    <a:lnTo>
                      <a:pt x="23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6" name="Freeform 52"/>
              <p:cNvSpPr>
                <a:spLocks/>
              </p:cNvSpPr>
              <p:nvPr/>
            </p:nvSpPr>
            <p:spPr bwMode="auto">
              <a:xfrm>
                <a:off x="1867" y="709"/>
                <a:ext cx="259" cy="46"/>
              </a:xfrm>
              <a:custGeom>
                <a:avLst/>
                <a:gdLst>
                  <a:gd name="T0" fmla="*/ 255 w 259"/>
                  <a:gd name="T1" fmla="*/ 33 h 46"/>
                  <a:gd name="T2" fmla="*/ 220 w 259"/>
                  <a:gd name="T3" fmla="*/ 29 h 46"/>
                  <a:gd name="T4" fmla="*/ 185 w 259"/>
                  <a:gd name="T5" fmla="*/ 19 h 46"/>
                  <a:gd name="T6" fmla="*/ 152 w 259"/>
                  <a:gd name="T7" fmla="*/ 17 h 46"/>
                  <a:gd name="T8" fmla="*/ 117 w 259"/>
                  <a:gd name="T9" fmla="*/ 19 h 46"/>
                  <a:gd name="T10" fmla="*/ 96 w 259"/>
                  <a:gd name="T11" fmla="*/ 15 h 46"/>
                  <a:gd name="T12" fmla="*/ 76 w 259"/>
                  <a:gd name="T13" fmla="*/ 13 h 46"/>
                  <a:gd name="T14" fmla="*/ 37 w 259"/>
                  <a:gd name="T15" fmla="*/ 27 h 46"/>
                  <a:gd name="T16" fmla="*/ 8 w 259"/>
                  <a:gd name="T17" fmla="*/ 46 h 46"/>
                  <a:gd name="T18" fmla="*/ 0 w 259"/>
                  <a:gd name="T19" fmla="*/ 46 h 46"/>
                  <a:gd name="T20" fmla="*/ 0 w 259"/>
                  <a:gd name="T21" fmla="*/ 39 h 46"/>
                  <a:gd name="T22" fmla="*/ 6 w 259"/>
                  <a:gd name="T23" fmla="*/ 33 h 46"/>
                  <a:gd name="T24" fmla="*/ 12 w 259"/>
                  <a:gd name="T25" fmla="*/ 27 h 46"/>
                  <a:gd name="T26" fmla="*/ 29 w 259"/>
                  <a:gd name="T27" fmla="*/ 19 h 46"/>
                  <a:gd name="T28" fmla="*/ 41 w 259"/>
                  <a:gd name="T29" fmla="*/ 13 h 46"/>
                  <a:gd name="T30" fmla="*/ 53 w 259"/>
                  <a:gd name="T31" fmla="*/ 6 h 46"/>
                  <a:gd name="T32" fmla="*/ 74 w 259"/>
                  <a:gd name="T33" fmla="*/ 0 h 46"/>
                  <a:gd name="T34" fmla="*/ 121 w 259"/>
                  <a:gd name="T35" fmla="*/ 2 h 46"/>
                  <a:gd name="T36" fmla="*/ 189 w 259"/>
                  <a:gd name="T37" fmla="*/ 8 h 46"/>
                  <a:gd name="T38" fmla="*/ 222 w 259"/>
                  <a:gd name="T39" fmla="*/ 21 h 46"/>
                  <a:gd name="T40" fmla="*/ 236 w 259"/>
                  <a:gd name="T41" fmla="*/ 27 h 46"/>
                  <a:gd name="T42" fmla="*/ 255 w 259"/>
                  <a:gd name="T43" fmla="*/ 27 h 46"/>
                  <a:gd name="T44" fmla="*/ 259 w 259"/>
                  <a:gd name="T45" fmla="*/ 31 h 46"/>
                  <a:gd name="T46" fmla="*/ 255 w 259"/>
                  <a:gd name="T47" fmla="*/ 33 h 46"/>
                  <a:gd name="T48" fmla="*/ 255 w 259"/>
                  <a:gd name="T4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46">
                    <a:moveTo>
                      <a:pt x="255" y="33"/>
                    </a:moveTo>
                    <a:lnTo>
                      <a:pt x="220" y="29"/>
                    </a:lnTo>
                    <a:lnTo>
                      <a:pt x="185" y="19"/>
                    </a:lnTo>
                    <a:lnTo>
                      <a:pt x="152" y="17"/>
                    </a:lnTo>
                    <a:lnTo>
                      <a:pt x="117" y="19"/>
                    </a:lnTo>
                    <a:lnTo>
                      <a:pt x="96" y="15"/>
                    </a:lnTo>
                    <a:lnTo>
                      <a:pt x="76" y="13"/>
                    </a:lnTo>
                    <a:lnTo>
                      <a:pt x="37" y="27"/>
                    </a:lnTo>
                    <a:lnTo>
                      <a:pt x="8" y="46"/>
                    </a:lnTo>
                    <a:lnTo>
                      <a:pt x="0" y="46"/>
                    </a:lnTo>
                    <a:lnTo>
                      <a:pt x="0" y="39"/>
                    </a:lnTo>
                    <a:lnTo>
                      <a:pt x="6" y="33"/>
                    </a:lnTo>
                    <a:lnTo>
                      <a:pt x="12" y="27"/>
                    </a:lnTo>
                    <a:lnTo>
                      <a:pt x="29" y="19"/>
                    </a:lnTo>
                    <a:lnTo>
                      <a:pt x="41" y="13"/>
                    </a:lnTo>
                    <a:lnTo>
                      <a:pt x="53" y="6"/>
                    </a:lnTo>
                    <a:lnTo>
                      <a:pt x="74" y="0"/>
                    </a:lnTo>
                    <a:lnTo>
                      <a:pt x="121" y="2"/>
                    </a:lnTo>
                    <a:lnTo>
                      <a:pt x="189" y="8"/>
                    </a:lnTo>
                    <a:lnTo>
                      <a:pt x="222" y="21"/>
                    </a:lnTo>
                    <a:lnTo>
                      <a:pt x="236" y="27"/>
                    </a:lnTo>
                    <a:lnTo>
                      <a:pt x="255" y="27"/>
                    </a:lnTo>
                    <a:lnTo>
                      <a:pt x="259" y="31"/>
                    </a:lnTo>
                    <a:lnTo>
                      <a:pt x="255" y="33"/>
                    </a:lnTo>
                    <a:lnTo>
                      <a:pt x="25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7" name="Freeform 53"/>
              <p:cNvSpPr>
                <a:spLocks/>
              </p:cNvSpPr>
              <p:nvPr/>
            </p:nvSpPr>
            <p:spPr bwMode="auto">
              <a:xfrm>
                <a:off x="1846" y="761"/>
                <a:ext cx="21" cy="105"/>
              </a:xfrm>
              <a:custGeom>
                <a:avLst/>
                <a:gdLst>
                  <a:gd name="T0" fmla="*/ 13 w 21"/>
                  <a:gd name="T1" fmla="*/ 6 h 105"/>
                  <a:gd name="T2" fmla="*/ 6 w 21"/>
                  <a:gd name="T3" fmla="*/ 20 h 105"/>
                  <a:gd name="T4" fmla="*/ 10 w 21"/>
                  <a:gd name="T5" fmla="*/ 49 h 105"/>
                  <a:gd name="T6" fmla="*/ 17 w 21"/>
                  <a:gd name="T7" fmla="*/ 80 h 105"/>
                  <a:gd name="T8" fmla="*/ 21 w 21"/>
                  <a:gd name="T9" fmla="*/ 97 h 105"/>
                  <a:gd name="T10" fmla="*/ 19 w 21"/>
                  <a:gd name="T11" fmla="*/ 103 h 105"/>
                  <a:gd name="T12" fmla="*/ 15 w 21"/>
                  <a:gd name="T13" fmla="*/ 105 h 105"/>
                  <a:gd name="T14" fmla="*/ 6 w 21"/>
                  <a:gd name="T15" fmla="*/ 101 h 105"/>
                  <a:gd name="T16" fmla="*/ 0 w 21"/>
                  <a:gd name="T17" fmla="*/ 82 h 105"/>
                  <a:gd name="T18" fmla="*/ 0 w 21"/>
                  <a:gd name="T19" fmla="*/ 20 h 105"/>
                  <a:gd name="T20" fmla="*/ 2 w 21"/>
                  <a:gd name="T21" fmla="*/ 4 h 105"/>
                  <a:gd name="T22" fmla="*/ 8 w 21"/>
                  <a:gd name="T23" fmla="*/ 0 h 105"/>
                  <a:gd name="T24" fmla="*/ 13 w 21"/>
                  <a:gd name="T25" fmla="*/ 6 h 105"/>
                  <a:gd name="T26" fmla="*/ 13 w 21"/>
                  <a:gd name="T27" fmla="*/ 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05">
                    <a:moveTo>
                      <a:pt x="13" y="6"/>
                    </a:moveTo>
                    <a:lnTo>
                      <a:pt x="6" y="20"/>
                    </a:lnTo>
                    <a:lnTo>
                      <a:pt x="10" y="49"/>
                    </a:lnTo>
                    <a:lnTo>
                      <a:pt x="17" y="80"/>
                    </a:lnTo>
                    <a:lnTo>
                      <a:pt x="21" y="97"/>
                    </a:lnTo>
                    <a:lnTo>
                      <a:pt x="19" y="103"/>
                    </a:lnTo>
                    <a:lnTo>
                      <a:pt x="15" y="105"/>
                    </a:lnTo>
                    <a:lnTo>
                      <a:pt x="6" y="101"/>
                    </a:lnTo>
                    <a:lnTo>
                      <a:pt x="0" y="82"/>
                    </a:lnTo>
                    <a:lnTo>
                      <a:pt x="0" y="20"/>
                    </a:lnTo>
                    <a:lnTo>
                      <a:pt x="2" y="4"/>
                    </a:lnTo>
                    <a:lnTo>
                      <a:pt x="8" y="0"/>
                    </a:lnTo>
                    <a:lnTo>
                      <a:pt x="13" y="6"/>
                    </a:lnTo>
                    <a:lnTo>
                      <a:pt x="1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8" name="Freeform 54"/>
              <p:cNvSpPr>
                <a:spLocks/>
              </p:cNvSpPr>
              <p:nvPr/>
            </p:nvSpPr>
            <p:spPr bwMode="auto">
              <a:xfrm>
                <a:off x="1863" y="878"/>
                <a:ext cx="47" cy="89"/>
              </a:xfrm>
              <a:custGeom>
                <a:avLst/>
                <a:gdLst>
                  <a:gd name="T0" fmla="*/ 16 w 47"/>
                  <a:gd name="T1" fmla="*/ 7 h 89"/>
                  <a:gd name="T2" fmla="*/ 8 w 47"/>
                  <a:gd name="T3" fmla="*/ 9 h 89"/>
                  <a:gd name="T4" fmla="*/ 6 w 47"/>
                  <a:gd name="T5" fmla="*/ 15 h 89"/>
                  <a:gd name="T6" fmla="*/ 10 w 47"/>
                  <a:gd name="T7" fmla="*/ 29 h 89"/>
                  <a:gd name="T8" fmla="*/ 16 w 47"/>
                  <a:gd name="T9" fmla="*/ 40 h 89"/>
                  <a:gd name="T10" fmla="*/ 22 w 47"/>
                  <a:gd name="T11" fmla="*/ 50 h 89"/>
                  <a:gd name="T12" fmla="*/ 35 w 47"/>
                  <a:gd name="T13" fmla="*/ 69 h 89"/>
                  <a:gd name="T14" fmla="*/ 39 w 47"/>
                  <a:gd name="T15" fmla="*/ 77 h 89"/>
                  <a:gd name="T16" fmla="*/ 45 w 47"/>
                  <a:gd name="T17" fmla="*/ 83 h 89"/>
                  <a:gd name="T18" fmla="*/ 47 w 47"/>
                  <a:gd name="T19" fmla="*/ 87 h 89"/>
                  <a:gd name="T20" fmla="*/ 43 w 47"/>
                  <a:gd name="T21" fmla="*/ 89 h 89"/>
                  <a:gd name="T22" fmla="*/ 22 w 47"/>
                  <a:gd name="T23" fmla="*/ 75 h 89"/>
                  <a:gd name="T24" fmla="*/ 10 w 47"/>
                  <a:gd name="T25" fmla="*/ 52 h 89"/>
                  <a:gd name="T26" fmla="*/ 2 w 47"/>
                  <a:gd name="T27" fmla="*/ 29 h 89"/>
                  <a:gd name="T28" fmla="*/ 0 w 47"/>
                  <a:gd name="T29" fmla="*/ 11 h 89"/>
                  <a:gd name="T30" fmla="*/ 6 w 47"/>
                  <a:gd name="T31" fmla="*/ 3 h 89"/>
                  <a:gd name="T32" fmla="*/ 14 w 47"/>
                  <a:gd name="T33" fmla="*/ 0 h 89"/>
                  <a:gd name="T34" fmla="*/ 18 w 47"/>
                  <a:gd name="T35" fmla="*/ 3 h 89"/>
                  <a:gd name="T36" fmla="*/ 16 w 47"/>
                  <a:gd name="T37" fmla="*/ 7 h 89"/>
                  <a:gd name="T38" fmla="*/ 16 w 47"/>
                  <a:gd name="T39"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89">
                    <a:moveTo>
                      <a:pt x="16" y="7"/>
                    </a:moveTo>
                    <a:lnTo>
                      <a:pt x="8" y="9"/>
                    </a:lnTo>
                    <a:lnTo>
                      <a:pt x="6" y="15"/>
                    </a:lnTo>
                    <a:lnTo>
                      <a:pt x="10" y="29"/>
                    </a:lnTo>
                    <a:lnTo>
                      <a:pt x="16" y="40"/>
                    </a:lnTo>
                    <a:lnTo>
                      <a:pt x="22" y="50"/>
                    </a:lnTo>
                    <a:lnTo>
                      <a:pt x="35" y="69"/>
                    </a:lnTo>
                    <a:lnTo>
                      <a:pt x="39" y="77"/>
                    </a:lnTo>
                    <a:lnTo>
                      <a:pt x="45" y="83"/>
                    </a:lnTo>
                    <a:lnTo>
                      <a:pt x="47" y="87"/>
                    </a:lnTo>
                    <a:lnTo>
                      <a:pt x="43" y="89"/>
                    </a:lnTo>
                    <a:lnTo>
                      <a:pt x="22" y="75"/>
                    </a:lnTo>
                    <a:lnTo>
                      <a:pt x="10" y="52"/>
                    </a:lnTo>
                    <a:lnTo>
                      <a:pt x="2" y="29"/>
                    </a:lnTo>
                    <a:lnTo>
                      <a:pt x="0" y="11"/>
                    </a:lnTo>
                    <a:lnTo>
                      <a:pt x="6" y="3"/>
                    </a:lnTo>
                    <a:lnTo>
                      <a:pt x="14" y="0"/>
                    </a:lnTo>
                    <a:lnTo>
                      <a:pt x="18" y="3"/>
                    </a:lnTo>
                    <a:lnTo>
                      <a:pt x="16" y="7"/>
                    </a:lnTo>
                    <a:lnTo>
                      <a:pt x="16"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799" name="Freeform 55"/>
              <p:cNvSpPr>
                <a:spLocks/>
              </p:cNvSpPr>
              <p:nvPr/>
            </p:nvSpPr>
            <p:spPr bwMode="auto">
              <a:xfrm>
                <a:off x="2101" y="783"/>
                <a:ext cx="58" cy="269"/>
              </a:xfrm>
              <a:custGeom>
                <a:avLst/>
                <a:gdLst>
                  <a:gd name="T0" fmla="*/ 35 w 58"/>
                  <a:gd name="T1" fmla="*/ 3 h 269"/>
                  <a:gd name="T2" fmla="*/ 47 w 58"/>
                  <a:gd name="T3" fmla="*/ 77 h 269"/>
                  <a:gd name="T4" fmla="*/ 58 w 58"/>
                  <a:gd name="T5" fmla="*/ 108 h 269"/>
                  <a:gd name="T6" fmla="*/ 56 w 58"/>
                  <a:gd name="T7" fmla="*/ 139 h 269"/>
                  <a:gd name="T8" fmla="*/ 45 w 58"/>
                  <a:gd name="T9" fmla="*/ 203 h 269"/>
                  <a:gd name="T10" fmla="*/ 39 w 58"/>
                  <a:gd name="T11" fmla="*/ 226 h 269"/>
                  <a:gd name="T12" fmla="*/ 29 w 58"/>
                  <a:gd name="T13" fmla="*/ 248 h 269"/>
                  <a:gd name="T14" fmla="*/ 12 w 58"/>
                  <a:gd name="T15" fmla="*/ 267 h 269"/>
                  <a:gd name="T16" fmla="*/ 2 w 58"/>
                  <a:gd name="T17" fmla="*/ 269 h 269"/>
                  <a:gd name="T18" fmla="*/ 0 w 58"/>
                  <a:gd name="T19" fmla="*/ 261 h 269"/>
                  <a:gd name="T20" fmla="*/ 8 w 58"/>
                  <a:gd name="T21" fmla="*/ 250 h 269"/>
                  <a:gd name="T22" fmla="*/ 19 w 58"/>
                  <a:gd name="T23" fmla="*/ 240 h 269"/>
                  <a:gd name="T24" fmla="*/ 31 w 58"/>
                  <a:gd name="T25" fmla="*/ 203 h 269"/>
                  <a:gd name="T26" fmla="*/ 33 w 58"/>
                  <a:gd name="T27" fmla="*/ 168 h 269"/>
                  <a:gd name="T28" fmla="*/ 41 w 58"/>
                  <a:gd name="T29" fmla="*/ 135 h 269"/>
                  <a:gd name="T30" fmla="*/ 47 w 58"/>
                  <a:gd name="T31" fmla="*/ 106 h 269"/>
                  <a:gd name="T32" fmla="*/ 39 w 58"/>
                  <a:gd name="T33" fmla="*/ 77 h 269"/>
                  <a:gd name="T34" fmla="*/ 39 w 58"/>
                  <a:gd name="T35" fmla="*/ 40 h 269"/>
                  <a:gd name="T36" fmla="*/ 29 w 58"/>
                  <a:gd name="T37" fmla="*/ 5 h 269"/>
                  <a:gd name="T38" fmla="*/ 31 w 58"/>
                  <a:gd name="T39" fmla="*/ 0 h 269"/>
                  <a:gd name="T40" fmla="*/ 35 w 58"/>
                  <a:gd name="T41" fmla="*/ 3 h 269"/>
                  <a:gd name="T42" fmla="*/ 35 w 58"/>
                  <a:gd name="T43" fmla="*/ 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269">
                    <a:moveTo>
                      <a:pt x="35" y="3"/>
                    </a:moveTo>
                    <a:lnTo>
                      <a:pt x="47" y="77"/>
                    </a:lnTo>
                    <a:lnTo>
                      <a:pt x="58" y="108"/>
                    </a:lnTo>
                    <a:lnTo>
                      <a:pt x="56" y="139"/>
                    </a:lnTo>
                    <a:lnTo>
                      <a:pt x="45" y="203"/>
                    </a:lnTo>
                    <a:lnTo>
                      <a:pt x="39" y="226"/>
                    </a:lnTo>
                    <a:lnTo>
                      <a:pt x="29" y="248"/>
                    </a:lnTo>
                    <a:lnTo>
                      <a:pt x="12" y="267"/>
                    </a:lnTo>
                    <a:lnTo>
                      <a:pt x="2" y="269"/>
                    </a:lnTo>
                    <a:lnTo>
                      <a:pt x="0" y="261"/>
                    </a:lnTo>
                    <a:lnTo>
                      <a:pt x="8" y="250"/>
                    </a:lnTo>
                    <a:lnTo>
                      <a:pt x="19" y="240"/>
                    </a:lnTo>
                    <a:lnTo>
                      <a:pt x="31" y="203"/>
                    </a:lnTo>
                    <a:lnTo>
                      <a:pt x="33" y="168"/>
                    </a:lnTo>
                    <a:lnTo>
                      <a:pt x="41" y="135"/>
                    </a:lnTo>
                    <a:lnTo>
                      <a:pt x="47" y="106"/>
                    </a:lnTo>
                    <a:lnTo>
                      <a:pt x="39" y="77"/>
                    </a:lnTo>
                    <a:lnTo>
                      <a:pt x="39" y="40"/>
                    </a:lnTo>
                    <a:lnTo>
                      <a:pt x="29" y="5"/>
                    </a:lnTo>
                    <a:lnTo>
                      <a:pt x="31" y="0"/>
                    </a:lnTo>
                    <a:lnTo>
                      <a:pt x="35" y="3"/>
                    </a:lnTo>
                    <a:lnTo>
                      <a:pt x="3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0" name="Freeform 56"/>
              <p:cNvSpPr>
                <a:spLocks/>
              </p:cNvSpPr>
              <p:nvPr/>
            </p:nvSpPr>
            <p:spPr bwMode="auto">
              <a:xfrm>
                <a:off x="1945" y="1002"/>
                <a:ext cx="131" cy="60"/>
              </a:xfrm>
              <a:custGeom>
                <a:avLst/>
                <a:gdLst>
                  <a:gd name="T0" fmla="*/ 4 w 131"/>
                  <a:gd name="T1" fmla="*/ 0 h 60"/>
                  <a:gd name="T2" fmla="*/ 27 w 131"/>
                  <a:gd name="T3" fmla="*/ 11 h 60"/>
                  <a:gd name="T4" fmla="*/ 47 w 131"/>
                  <a:gd name="T5" fmla="*/ 21 h 60"/>
                  <a:gd name="T6" fmla="*/ 66 w 131"/>
                  <a:gd name="T7" fmla="*/ 31 h 60"/>
                  <a:gd name="T8" fmla="*/ 90 w 131"/>
                  <a:gd name="T9" fmla="*/ 40 h 60"/>
                  <a:gd name="T10" fmla="*/ 127 w 131"/>
                  <a:gd name="T11" fmla="*/ 48 h 60"/>
                  <a:gd name="T12" fmla="*/ 131 w 131"/>
                  <a:gd name="T13" fmla="*/ 54 h 60"/>
                  <a:gd name="T14" fmla="*/ 129 w 131"/>
                  <a:gd name="T15" fmla="*/ 58 h 60"/>
                  <a:gd name="T16" fmla="*/ 125 w 131"/>
                  <a:gd name="T17" fmla="*/ 60 h 60"/>
                  <a:gd name="T18" fmla="*/ 86 w 131"/>
                  <a:gd name="T19" fmla="*/ 54 h 60"/>
                  <a:gd name="T20" fmla="*/ 43 w 131"/>
                  <a:gd name="T21" fmla="*/ 33 h 60"/>
                  <a:gd name="T22" fmla="*/ 35 w 131"/>
                  <a:gd name="T23" fmla="*/ 25 h 60"/>
                  <a:gd name="T24" fmla="*/ 25 w 131"/>
                  <a:gd name="T25" fmla="*/ 19 h 60"/>
                  <a:gd name="T26" fmla="*/ 14 w 131"/>
                  <a:gd name="T27" fmla="*/ 13 h 60"/>
                  <a:gd name="T28" fmla="*/ 2 w 131"/>
                  <a:gd name="T29" fmla="*/ 7 h 60"/>
                  <a:gd name="T30" fmla="*/ 0 w 131"/>
                  <a:gd name="T31" fmla="*/ 2 h 60"/>
                  <a:gd name="T32" fmla="*/ 4 w 131"/>
                  <a:gd name="T33" fmla="*/ 0 h 60"/>
                  <a:gd name="T34" fmla="*/ 4 w 131"/>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60">
                    <a:moveTo>
                      <a:pt x="4" y="0"/>
                    </a:moveTo>
                    <a:lnTo>
                      <a:pt x="27" y="11"/>
                    </a:lnTo>
                    <a:lnTo>
                      <a:pt x="47" y="21"/>
                    </a:lnTo>
                    <a:lnTo>
                      <a:pt x="66" y="31"/>
                    </a:lnTo>
                    <a:lnTo>
                      <a:pt x="90" y="40"/>
                    </a:lnTo>
                    <a:lnTo>
                      <a:pt x="127" y="48"/>
                    </a:lnTo>
                    <a:lnTo>
                      <a:pt x="131" y="54"/>
                    </a:lnTo>
                    <a:lnTo>
                      <a:pt x="129" y="58"/>
                    </a:lnTo>
                    <a:lnTo>
                      <a:pt x="125" y="60"/>
                    </a:lnTo>
                    <a:lnTo>
                      <a:pt x="86" y="54"/>
                    </a:lnTo>
                    <a:lnTo>
                      <a:pt x="43" y="33"/>
                    </a:lnTo>
                    <a:lnTo>
                      <a:pt x="35" y="25"/>
                    </a:lnTo>
                    <a:lnTo>
                      <a:pt x="25" y="19"/>
                    </a:lnTo>
                    <a:lnTo>
                      <a:pt x="14" y="13"/>
                    </a:lnTo>
                    <a:lnTo>
                      <a:pt x="2" y="7"/>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1" name="Freeform 57"/>
              <p:cNvSpPr>
                <a:spLocks/>
              </p:cNvSpPr>
              <p:nvPr/>
            </p:nvSpPr>
            <p:spPr bwMode="auto">
              <a:xfrm>
                <a:off x="1957" y="1027"/>
                <a:ext cx="95" cy="87"/>
              </a:xfrm>
              <a:custGeom>
                <a:avLst/>
                <a:gdLst>
                  <a:gd name="T0" fmla="*/ 6 w 95"/>
                  <a:gd name="T1" fmla="*/ 0 h 87"/>
                  <a:gd name="T2" fmla="*/ 25 w 95"/>
                  <a:gd name="T3" fmla="*/ 19 h 87"/>
                  <a:gd name="T4" fmla="*/ 37 w 95"/>
                  <a:gd name="T5" fmla="*/ 37 h 87"/>
                  <a:gd name="T6" fmla="*/ 52 w 95"/>
                  <a:gd name="T7" fmla="*/ 54 h 87"/>
                  <a:gd name="T8" fmla="*/ 62 w 95"/>
                  <a:gd name="T9" fmla="*/ 62 h 87"/>
                  <a:gd name="T10" fmla="*/ 72 w 95"/>
                  <a:gd name="T11" fmla="*/ 68 h 87"/>
                  <a:gd name="T12" fmla="*/ 91 w 95"/>
                  <a:gd name="T13" fmla="*/ 76 h 87"/>
                  <a:gd name="T14" fmla="*/ 95 w 95"/>
                  <a:gd name="T15" fmla="*/ 83 h 87"/>
                  <a:gd name="T16" fmla="*/ 87 w 95"/>
                  <a:gd name="T17" fmla="*/ 87 h 87"/>
                  <a:gd name="T18" fmla="*/ 68 w 95"/>
                  <a:gd name="T19" fmla="*/ 83 h 87"/>
                  <a:gd name="T20" fmla="*/ 48 w 95"/>
                  <a:gd name="T21" fmla="*/ 66 h 87"/>
                  <a:gd name="T22" fmla="*/ 33 w 95"/>
                  <a:gd name="T23" fmla="*/ 46 h 87"/>
                  <a:gd name="T24" fmla="*/ 27 w 95"/>
                  <a:gd name="T25" fmla="*/ 37 h 87"/>
                  <a:gd name="T26" fmla="*/ 19 w 95"/>
                  <a:gd name="T27" fmla="*/ 25 h 87"/>
                  <a:gd name="T28" fmla="*/ 10 w 95"/>
                  <a:gd name="T29" fmla="*/ 15 h 87"/>
                  <a:gd name="T30" fmla="*/ 0 w 95"/>
                  <a:gd name="T31" fmla="*/ 4 h 87"/>
                  <a:gd name="T32" fmla="*/ 0 w 95"/>
                  <a:gd name="T33" fmla="*/ 0 h 87"/>
                  <a:gd name="T34" fmla="*/ 6 w 95"/>
                  <a:gd name="T35" fmla="*/ 0 h 87"/>
                  <a:gd name="T36" fmla="*/ 6 w 95"/>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87">
                    <a:moveTo>
                      <a:pt x="6" y="0"/>
                    </a:moveTo>
                    <a:lnTo>
                      <a:pt x="25" y="19"/>
                    </a:lnTo>
                    <a:lnTo>
                      <a:pt x="37" y="37"/>
                    </a:lnTo>
                    <a:lnTo>
                      <a:pt x="52" y="54"/>
                    </a:lnTo>
                    <a:lnTo>
                      <a:pt x="62" y="62"/>
                    </a:lnTo>
                    <a:lnTo>
                      <a:pt x="72" y="68"/>
                    </a:lnTo>
                    <a:lnTo>
                      <a:pt x="91" y="76"/>
                    </a:lnTo>
                    <a:lnTo>
                      <a:pt x="95" y="83"/>
                    </a:lnTo>
                    <a:lnTo>
                      <a:pt x="87" y="87"/>
                    </a:lnTo>
                    <a:lnTo>
                      <a:pt x="68" y="83"/>
                    </a:lnTo>
                    <a:lnTo>
                      <a:pt x="48" y="66"/>
                    </a:lnTo>
                    <a:lnTo>
                      <a:pt x="33" y="46"/>
                    </a:lnTo>
                    <a:lnTo>
                      <a:pt x="27" y="37"/>
                    </a:lnTo>
                    <a:lnTo>
                      <a:pt x="19" y="25"/>
                    </a:lnTo>
                    <a:lnTo>
                      <a:pt x="10" y="15"/>
                    </a:lnTo>
                    <a:lnTo>
                      <a:pt x="0"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2" name="Freeform 58"/>
              <p:cNvSpPr>
                <a:spLocks/>
              </p:cNvSpPr>
              <p:nvPr/>
            </p:nvSpPr>
            <p:spPr bwMode="auto">
              <a:xfrm>
                <a:off x="1904" y="1015"/>
                <a:ext cx="80" cy="140"/>
              </a:xfrm>
              <a:custGeom>
                <a:avLst/>
                <a:gdLst>
                  <a:gd name="T0" fmla="*/ 8 w 80"/>
                  <a:gd name="T1" fmla="*/ 2 h 140"/>
                  <a:gd name="T2" fmla="*/ 14 w 80"/>
                  <a:gd name="T3" fmla="*/ 14 h 140"/>
                  <a:gd name="T4" fmla="*/ 22 w 80"/>
                  <a:gd name="T5" fmla="*/ 27 h 140"/>
                  <a:gd name="T6" fmla="*/ 37 w 80"/>
                  <a:gd name="T7" fmla="*/ 49 h 140"/>
                  <a:gd name="T8" fmla="*/ 51 w 80"/>
                  <a:gd name="T9" fmla="*/ 82 h 140"/>
                  <a:gd name="T10" fmla="*/ 59 w 80"/>
                  <a:gd name="T11" fmla="*/ 97 h 140"/>
                  <a:gd name="T12" fmla="*/ 70 w 80"/>
                  <a:gd name="T13" fmla="*/ 113 h 140"/>
                  <a:gd name="T14" fmla="*/ 80 w 80"/>
                  <a:gd name="T15" fmla="*/ 132 h 140"/>
                  <a:gd name="T16" fmla="*/ 78 w 80"/>
                  <a:gd name="T17" fmla="*/ 140 h 140"/>
                  <a:gd name="T18" fmla="*/ 68 w 80"/>
                  <a:gd name="T19" fmla="*/ 138 h 140"/>
                  <a:gd name="T20" fmla="*/ 55 w 80"/>
                  <a:gd name="T21" fmla="*/ 122 h 140"/>
                  <a:gd name="T22" fmla="*/ 39 w 80"/>
                  <a:gd name="T23" fmla="*/ 88 h 140"/>
                  <a:gd name="T24" fmla="*/ 26 w 80"/>
                  <a:gd name="T25" fmla="*/ 53 h 140"/>
                  <a:gd name="T26" fmla="*/ 20 w 80"/>
                  <a:gd name="T27" fmla="*/ 39 h 140"/>
                  <a:gd name="T28" fmla="*/ 12 w 80"/>
                  <a:gd name="T29" fmla="*/ 29 h 140"/>
                  <a:gd name="T30" fmla="*/ 0 w 80"/>
                  <a:gd name="T31" fmla="*/ 4 h 140"/>
                  <a:gd name="T32" fmla="*/ 4 w 80"/>
                  <a:gd name="T33" fmla="*/ 0 h 140"/>
                  <a:gd name="T34" fmla="*/ 8 w 80"/>
                  <a:gd name="T35" fmla="*/ 2 h 140"/>
                  <a:gd name="T36" fmla="*/ 8 w 80"/>
                  <a:gd name="T37"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40">
                    <a:moveTo>
                      <a:pt x="8" y="2"/>
                    </a:moveTo>
                    <a:lnTo>
                      <a:pt x="14" y="14"/>
                    </a:lnTo>
                    <a:lnTo>
                      <a:pt x="22" y="27"/>
                    </a:lnTo>
                    <a:lnTo>
                      <a:pt x="37" y="49"/>
                    </a:lnTo>
                    <a:lnTo>
                      <a:pt x="51" y="82"/>
                    </a:lnTo>
                    <a:lnTo>
                      <a:pt x="59" y="97"/>
                    </a:lnTo>
                    <a:lnTo>
                      <a:pt x="70" y="113"/>
                    </a:lnTo>
                    <a:lnTo>
                      <a:pt x="80" y="132"/>
                    </a:lnTo>
                    <a:lnTo>
                      <a:pt x="78" y="140"/>
                    </a:lnTo>
                    <a:lnTo>
                      <a:pt x="68" y="138"/>
                    </a:lnTo>
                    <a:lnTo>
                      <a:pt x="55" y="122"/>
                    </a:lnTo>
                    <a:lnTo>
                      <a:pt x="39" y="88"/>
                    </a:lnTo>
                    <a:lnTo>
                      <a:pt x="26" y="53"/>
                    </a:lnTo>
                    <a:lnTo>
                      <a:pt x="20" y="39"/>
                    </a:lnTo>
                    <a:lnTo>
                      <a:pt x="12" y="29"/>
                    </a:lnTo>
                    <a:lnTo>
                      <a:pt x="0" y="4"/>
                    </a:lnTo>
                    <a:lnTo>
                      <a:pt x="4"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3" name="Freeform 59"/>
              <p:cNvSpPr>
                <a:spLocks/>
              </p:cNvSpPr>
              <p:nvPr/>
            </p:nvSpPr>
            <p:spPr bwMode="auto">
              <a:xfrm>
                <a:off x="1992" y="1116"/>
                <a:ext cx="68" cy="72"/>
              </a:xfrm>
              <a:custGeom>
                <a:avLst/>
                <a:gdLst>
                  <a:gd name="T0" fmla="*/ 68 w 68"/>
                  <a:gd name="T1" fmla="*/ 6 h 72"/>
                  <a:gd name="T2" fmla="*/ 50 w 68"/>
                  <a:gd name="T3" fmla="*/ 23 h 72"/>
                  <a:gd name="T4" fmla="*/ 35 w 68"/>
                  <a:gd name="T5" fmla="*/ 39 h 72"/>
                  <a:gd name="T6" fmla="*/ 21 w 68"/>
                  <a:gd name="T7" fmla="*/ 56 h 72"/>
                  <a:gd name="T8" fmla="*/ 6 w 68"/>
                  <a:gd name="T9" fmla="*/ 70 h 72"/>
                  <a:gd name="T10" fmla="*/ 0 w 68"/>
                  <a:gd name="T11" fmla="*/ 72 h 72"/>
                  <a:gd name="T12" fmla="*/ 0 w 68"/>
                  <a:gd name="T13" fmla="*/ 68 h 72"/>
                  <a:gd name="T14" fmla="*/ 8 w 68"/>
                  <a:gd name="T15" fmla="*/ 47 h 72"/>
                  <a:gd name="T16" fmla="*/ 23 w 68"/>
                  <a:gd name="T17" fmla="*/ 29 h 72"/>
                  <a:gd name="T18" fmla="*/ 39 w 68"/>
                  <a:gd name="T19" fmla="*/ 10 h 72"/>
                  <a:gd name="T20" fmla="*/ 50 w 68"/>
                  <a:gd name="T21" fmla="*/ 6 h 72"/>
                  <a:gd name="T22" fmla="*/ 64 w 68"/>
                  <a:gd name="T23" fmla="*/ 0 h 72"/>
                  <a:gd name="T24" fmla="*/ 68 w 68"/>
                  <a:gd name="T25" fmla="*/ 2 h 72"/>
                  <a:gd name="T26" fmla="*/ 68 w 68"/>
                  <a:gd name="T27" fmla="*/ 6 h 72"/>
                  <a:gd name="T28" fmla="*/ 68 w 68"/>
                  <a:gd name="T2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2">
                    <a:moveTo>
                      <a:pt x="68" y="6"/>
                    </a:moveTo>
                    <a:lnTo>
                      <a:pt x="50" y="23"/>
                    </a:lnTo>
                    <a:lnTo>
                      <a:pt x="35" y="39"/>
                    </a:lnTo>
                    <a:lnTo>
                      <a:pt x="21" y="56"/>
                    </a:lnTo>
                    <a:lnTo>
                      <a:pt x="6" y="70"/>
                    </a:lnTo>
                    <a:lnTo>
                      <a:pt x="0" y="72"/>
                    </a:lnTo>
                    <a:lnTo>
                      <a:pt x="0" y="68"/>
                    </a:lnTo>
                    <a:lnTo>
                      <a:pt x="8" y="47"/>
                    </a:lnTo>
                    <a:lnTo>
                      <a:pt x="23" y="29"/>
                    </a:lnTo>
                    <a:lnTo>
                      <a:pt x="39" y="10"/>
                    </a:lnTo>
                    <a:lnTo>
                      <a:pt x="50" y="6"/>
                    </a:lnTo>
                    <a:lnTo>
                      <a:pt x="64" y="0"/>
                    </a:lnTo>
                    <a:lnTo>
                      <a:pt x="68" y="2"/>
                    </a:lnTo>
                    <a:lnTo>
                      <a:pt x="68" y="6"/>
                    </a:lnTo>
                    <a:lnTo>
                      <a:pt x="6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4" name="Freeform 60"/>
              <p:cNvSpPr>
                <a:spLocks/>
              </p:cNvSpPr>
              <p:nvPr/>
            </p:nvSpPr>
            <p:spPr bwMode="auto">
              <a:xfrm>
                <a:off x="2056" y="1056"/>
                <a:ext cx="25" cy="60"/>
              </a:xfrm>
              <a:custGeom>
                <a:avLst/>
                <a:gdLst>
                  <a:gd name="T0" fmla="*/ 0 w 25"/>
                  <a:gd name="T1" fmla="*/ 56 h 60"/>
                  <a:gd name="T2" fmla="*/ 4 w 25"/>
                  <a:gd name="T3" fmla="*/ 31 h 60"/>
                  <a:gd name="T4" fmla="*/ 18 w 25"/>
                  <a:gd name="T5" fmla="*/ 2 h 60"/>
                  <a:gd name="T6" fmla="*/ 23 w 25"/>
                  <a:gd name="T7" fmla="*/ 0 h 60"/>
                  <a:gd name="T8" fmla="*/ 25 w 25"/>
                  <a:gd name="T9" fmla="*/ 4 h 60"/>
                  <a:gd name="T10" fmla="*/ 16 w 25"/>
                  <a:gd name="T11" fmla="*/ 35 h 60"/>
                  <a:gd name="T12" fmla="*/ 8 w 25"/>
                  <a:gd name="T13" fmla="*/ 56 h 60"/>
                  <a:gd name="T14" fmla="*/ 4 w 25"/>
                  <a:gd name="T15" fmla="*/ 60 h 60"/>
                  <a:gd name="T16" fmla="*/ 0 w 25"/>
                  <a:gd name="T17" fmla="*/ 56 h 60"/>
                  <a:gd name="T18" fmla="*/ 0 w 25"/>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0">
                    <a:moveTo>
                      <a:pt x="0" y="56"/>
                    </a:moveTo>
                    <a:lnTo>
                      <a:pt x="4" y="31"/>
                    </a:lnTo>
                    <a:lnTo>
                      <a:pt x="18" y="2"/>
                    </a:lnTo>
                    <a:lnTo>
                      <a:pt x="23" y="0"/>
                    </a:lnTo>
                    <a:lnTo>
                      <a:pt x="25" y="4"/>
                    </a:lnTo>
                    <a:lnTo>
                      <a:pt x="16" y="35"/>
                    </a:lnTo>
                    <a:lnTo>
                      <a:pt x="8" y="56"/>
                    </a:lnTo>
                    <a:lnTo>
                      <a:pt x="4" y="60"/>
                    </a:lnTo>
                    <a:lnTo>
                      <a:pt x="0" y="56"/>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5" name="Freeform 61"/>
              <p:cNvSpPr>
                <a:spLocks/>
              </p:cNvSpPr>
              <p:nvPr/>
            </p:nvSpPr>
            <p:spPr bwMode="auto">
              <a:xfrm>
                <a:off x="1842" y="971"/>
                <a:ext cx="54" cy="52"/>
              </a:xfrm>
              <a:custGeom>
                <a:avLst/>
                <a:gdLst>
                  <a:gd name="T0" fmla="*/ 54 w 54"/>
                  <a:gd name="T1" fmla="*/ 4 h 52"/>
                  <a:gd name="T2" fmla="*/ 23 w 54"/>
                  <a:gd name="T3" fmla="*/ 29 h 52"/>
                  <a:gd name="T4" fmla="*/ 6 w 54"/>
                  <a:gd name="T5" fmla="*/ 50 h 52"/>
                  <a:gd name="T6" fmla="*/ 2 w 54"/>
                  <a:gd name="T7" fmla="*/ 52 h 52"/>
                  <a:gd name="T8" fmla="*/ 0 w 54"/>
                  <a:gd name="T9" fmla="*/ 48 h 52"/>
                  <a:gd name="T10" fmla="*/ 14 w 54"/>
                  <a:gd name="T11" fmla="*/ 23 h 52"/>
                  <a:gd name="T12" fmla="*/ 21 w 54"/>
                  <a:gd name="T13" fmla="*/ 15 h 52"/>
                  <a:gd name="T14" fmla="*/ 31 w 54"/>
                  <a:gd name="T15" fmla="*/ 11 h 52"/>
                  <a:gd name="T16" fmla="*/ 49 w 54"/>
                  <a:gd name="T17" fmla="*/ 0 h 52"/>
                  <a:gd name="T18" fmla="*/ 54 w 54"/>
                  <a:gd name="T19" fmla="*/ 0 h 52"/>
                  <a:gd name="T20" fmla="*/ 54 w 54"/>
                  <a:gd name="T21" fmla="*/ 4 h 52"/>
                  <a:gd name="T22" fmla="*/ 54 w 54"/>
                  <a:gd name="T2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54" y="4"/>
                    </a:moveTo>
                    <a:lnTo>
                      <a:pt x="23" y="29"/>
                    </a:lnTo>
                    <a:lnTo>
                      <a:pt x="6" y="50"/>
                    </a:lnTo>
                    <a:lnTo>
                      <a:pt x="2" y="52"/>
                    </a:lnTo>
                    <a:lnTo>
                      <a:pt x="0" y="48"/>
                    </a:lnTo>
                    <a:lnTo>
                      <a:pt x="14" y="23"/>
                    </a:lnTo>
                    <a:lnTo>
                      <a:pt x="21" y="15"/>
                    </a:lnTo>
                    <a:lnTo>
                      <a:pt x="31" y="11"/>
                    </a:lnTo>
                    <a:lnTo>
                      <a:pt x="49" y="0"/>
                    </a:lnTo>
                    <a:lnTo>
                      <a:pt x="54" y="0"/>
                    </a:lnTo>
                    <a:lnTo>
                      <a:pt x="54" y="4"/>
                    </a:lnTo>
                    <a:lnTo>
                      <a:pt x="54"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6" name="Freeform 62"/>
              <p:cNvSpPr>
                <a:spLocks/>
              </p:cNvSpPr>
              <p:nvPr/>
            </p:nvSpPr>
            <p:spPr bwMode="auto">
              <a:xfrm>
                <a:off x="1493" y="988"/>
                <a:ext cx="347" cy="407"/>
              </a:xfrm>
              <a:custGeom>
                <a:avLst/>
                <a:gdLst>
                  <a:gd name="T0" fmla="*/ 347 w 347"/>
                  <a:gd name="T1" fmla="*/ 6 h 407"/>
                  <a:gd name="T2" fmla="*/ 318 w 347"/>
                  <a:gd name="T3" fmla="*/ 21 h 407"/>
                  <a:gd name="T4" fmla="*/ 289 w 347"/>
                  <a:gd name="T5" fmla="*/ 31 h 407"/>
                  <a:gd name="T6" fmla="*/ 267 w 347"/>
                  <a:gd name="T7" fmla="*/ 41 h 407"/>
                  <a:gd name="T8" fmla="*/ 255 w 347"/>
                  <a:gd name="T9" fmla="*/ 47 h 407"/>
                  <a:gd name="T10" fmla="*/ 242 w 347"/>
                  <a:gd name="T11" fmla="*/ 54 h 407"/>
                  <a:gd name="T12" fmla="*/ 213 w 347"/>
                  <a:gd name="T13" fmla="*/ 60 h 407"/>
                  <a:gd name="T14" fmla="*/ 203 w 347"/>
                  <a:gd name="T15" fmla="*/ 68 h 407"/>
                  <a:gd name="T16" fmla="*/ 195 w 347"/>
                  <a:gd name="T17" fmla="*/ 78 h 407"/>
                  <a:gd name="T18" fmla="*/ 185 w 347"/>
                  <a:gd name="T19" fmla="*/ 85 h 407"/>
                  <a:gd name="T20" fmla="*/ 176 w 347"/>
                  <a:gd name="T21" fmla="*/ 93 h 407"/>
                  <a:gd name="T22" fmla="*/ 166 w 347"/>
                  <a:gd name="T23" fmla="*/ 101 h 407"/>
                  <a:gd name="T24" fmla="*/ 156 w 347"/>
                  <a:gd name="T25" fmla="*/ 107 h 407"/>
                  <a:gd name="T26" fmla="*/ 146 w 347"/>
                  <a:gd name="T27" fmla="*/ 115 h 407"/>
                  <a:gd name="T28" fmla="*/ 133 w 347"/>
                  <a:gd name="T29" fmla="*/ 124 h 407"/>
                  <a:gd name="T30" fmla="*/ 117 w 347"/>
                  <a:gd name="T31" fmla="*/ 140 h 407"/>
                  <a:gd name="T32" fmla="*/ 109 w 347"/>
                  <a:gd name="T33" fmla="*/ 159 h 407"/>
                  <a:gd name="T34" fmla="*/ 102 w 347"/>
                  <a:gd name="T35" fmla="*/ 200 h 407"/>
                  <a:gd name="T36" fmla="*/ 96 w 347"/>
                  <a:gd name="T37" fmla="*/ 221 h 407"/>
                  <a:gd name="T38" fmla="*/ 86 w 347"/>
                  <a:gd name="T39" fmla="*/ 266 h 407"/>
                  <a:gd name="T40" fmla="*/ 80 w 347"/>
                  <a:gd name="T41" fmla="*/ 287 h 407"/>
                  <a:gd name="T42" fmla="*/ 72 w 347"/>
                  <a:gd name="T43" fmla="*/ 303 h 407"/>
                  <a:gd name="T44" fmla="*/ 63 w 347"/>
                  <a:gd name="T45" fmla="*/ 318 h 407"/>
                  <a:gd name="T46" fmla="*/ 55 w 347"/>
                  <a:gd name="T47" fmla="*/ 334 h 407"/>
                  <a:gd name="T48" fmla="*/ 45 w 347"/>
                  <a:gd name="T49" fmla="*/ 349 h 407"/>
                  <a:gd name="T50" fmla="*/ 37 w 347"/>
                  <a:gd name="T51" fmla="*/ 365 h 407"/>
                  <a:gd name="T52" fmla="*/ 18 w 347"/>
                  <a:gd name="T53" fmla="*/ 400 h 407"/>
                  <a:gd name="T54" fmla="*/ 12 w 347"/>
                  <a:gd name="T55" fmla="*/ 407 h 407"/>
                  <a:gd name="T56" fmla="*/ 4 w 347"/>
                  <a:gd name="T57" fmla="*/ 405 h 407"/>
                  <a:gd name="T58" fmla="*/ 0 w 347"/>
                  <a:gd name="T59" fmla="*/ 392 h 407"/>
                  <a:gd name="T60" fmla="*/ 8 w 347"/>
                  <a:gd name="T61" fmla="*/ 374 h 407"/>
                  <a:gd name="T62" fmla="*/ 18 w 347"/>
                  <a:gd name="T63" fmla="*/ 357 h 407"/>
                  <a:gd name="T64" fmla="*/ 26 w 347"/>
                  <a:gd name="T65" fmla="*/ 343 h 407"/>
                  <a:gd name="T66" fmla="*/ 35 w 347"/>
                  <a:gd name="T67" fmla="*/ 328 h 407"/>
                  <a:gd name="T68" fmla="*/ 53 w 347"/>
                  <a:gd name="T69" fmla="*/ 299 h 407"/>
                  <a:gd name="T70" fmla="*/ 65 w 347"/>
                  <a:gd name="T71" fmla="*/ 262 h 407"/>
                  <a:gd name="T72" fmla="*/ 76 w 347"/>
                  <a:gd name="T73" fmla="*/ 217 h 407"/>
                  <a:gd name="T74" fmla="*/ 80 w 347"/>
                  <a:gd name="T75" fmla="*/ 196 h 407"/>
                  <a:gd name="T76" fmla="*/ 86 w 347"/>
                  <a:gd name="T77" fmla="*/ 173 h 407"/>
                  <a:gd name="T78" fmla="*/ 94 w 347"/>
                  <a:gd name="T79" fmla="*/ 153 h 407"/>
                  <a:gd name="T80" fmla="*/ 109 w 347"/>
                  <a:gd name="T81" fmla="*/ 136 h 407"/>
                  <a:gd name="T82" fmla="*/ 119 w 347"/>
                  <a:gd name="T83" fmla="*/ 128 h 407"/>
                  <a:gd name="T84" fmla="*/ 129 w 347"/>
                  <a:gd name="T85" fmla="*/ 120 h 407"/>
                  <a:gd name="T86" fmla="*/ 139 w 347"/>
                  <a:gd name="T87" fmla="*/ 111 h 407"/>
                  <a:gd name="T88" fmla="*/ 152 w 347"/>
                  <a:gd name="T89" fmla="*/ 103 h 407"/>
                  <a:gd name="T90" fmla="*/ 162 w 347"/>
                  <a:gd name="T91" fmla="*/ 95 h 407"/>
                  <a:gd name="T92" fmla="*/ 172 w 347"/>
                  <a:gd name="T93" fmla="*/ 89 h 407"/>
                  <a:gd name="T94" fmla="*/ 181 w 347"/>
                  <a:gd name="T95" fmla="*/ 80 h 407"/>
                  <a:gd name="T96" fmla="*/ 191 w 347"/>
                  <a:gd name="T97" fmla="*/ 72 h 407"/>
                  <a:gd name="T98" fmla="*/ 201 w 347"/>
                  <a:gd name="T99" fmla="*/ 64 h 407"/>
                  <a:gd name="T100" fmla="*/ 211 w 347"/>
                  <a:gd name="T101" fmla="*/ 54 h 407"/>
                  <a:gd name="T102" fmla="*/ 224 w 347"/>
                  <a:gd name="T103" fmla="*/ 45 h 407"/>
                  <a:gd name="T104" fmla="*/ 236 w 347"/>
                  <a:gd name="T105" fmla="*/ 37 h 407"/>
                  <a:gd name="T106" fmla="*/ 259 w 347"/>
                  <a:gd name="T107" fmla="*/ 25 h 407"/>
                  <a:gd name="T108" fmla="*/ 271 w 347"/>
                  <a:gd name="T109" fmla="*/ 18 h 407"/>
                  <a:gd name="T110" fmla="*/ 283 w 347"/>
                  <a:gd name="T111" fmla="*/ 14 h 407"/>
                  <a:gd name="T112" fmla="*/ 343 w 347"/>
                  <a:gd name="T113" fmla="*/ 0 h 407"/>
                  <a:gd name="T114" fmla="*/ 347 w 347"/>
                  <a:gd name="T115" fmla="*/ 6 h 407"/>
                  <a:gd name="T116" fmla="*/ 347 w 347"/>
                  <a:gd name="T117" fmla="*/ 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7" h="407">
                    <a:moveTo>
                      <a:pt x="347" y="6"/>
                    </a:moveTo>
                    <a:lnTo>
                      <a:pt x="318" y="21"/>
                    </a:lnTo>
                    <a:lnTo>
                      <a:pt x="289" y="31"/>
                    </a:lnTo>
                    <a:lnTo>
                      <a:pt x="267" y="41"/>
                    </a:lnTo>
                    <a:lnTo>
                      <a:pt x="255" y="47"/>
                    </a:lnTo>
                    <a:lnTo>
                      <a:pt x="242" y="54"/>
                    </a:lnTo>
                    <a:lnTo>
                      <a:pt x="213" y="60"/>
                    </a:lnTo>
                    <a:lnTo>
                      <a:pt x="203" y="68"/>
                    </a:lnTo>
                    <a:lnTo>
                      <a:pt x="195" y="78"/>
                    </a:lnTo>
                    <a:lnTo>
                      <a:pt x="185" y="85"/>
                    </a:lnTo>
                    <a:lnTo>
                      <a:pt x="176" y="93"/>
                    </a:lnTo>
                    <a:lnTo>
                      <a:pt x="166" y="101"/>
                    </a:lnTo>
                    <a:lnTo>
                      <a:pt x="156" y="107"/>
                    </a:lnTo>
                    <a:lnTo>
                      <a:pt x="146" y="115"/>
                    </a:lnTo>
                    <a:lnTo>
                      <a:pt x="133" y="124"/>
                    </a:lnTo>
                    <a:lnTo>
                      <a:pt x="117" y="140"/>
                    </a:lnTo>
                    <a:lnTo>
                      <a:pt x="109" y="159"/>
                    </a:lnTo>
                    <a:lnTo>
                      <a:pt x="102" y="200"/>
                    </a:lnTo>
                    <a:lnTo>
                      <a:pt x="96" y="221"/>
                    </a:lnTo>
                    <a:lnTo>
                      <a:pt x="86" y="266"/>
                    </a:lnTo>
                    <a:lnTo>
                      <a:pt x="80" y="287"/>
                    </a:lnTo>
                    <a:lnTo>
                      <a:pt x="72" y="303"/>
                    </a:lnTo>
                    <a:lnTo>
                      <a:pt x="63" y="318"/>
                    </a:lnTo>
                    <a:lnTo>
                      <a:pt x="55" y="334"/>
                    </a:lnTo>
                    <a:lnTo>
                      <a:pt x="45" y="349"/>
                    </a:lnTo>
                    <a:lnTo>
                      <a:pt x="37" y="365"/>
                    </a:lnTo>
                    <a:lnTo>
                      <a:pt x="18" y="400"/>
                    </a:lnTo>
                    <a:lnTo>
                      <a:pt x="12" y="407"/>
                    </a:lnTo>
                    <a:lnTo>
                      <a:pt x="4" y="405"/>
                    </a:lnTo>
                    <a:lnTo>
                      <a:pt x="0" y="392"/>
                    </a:lnTo>
                    <a:lnTo>
                      <a:pt x="8" y="374"/>
                    </a:lnTo>
                    <a:lnTo>
                      <a:pt x="18" y="357"/>
                    </a:lnTo>
                    <a:lnTo>
                      <a:pt x="26" y="343"/>
                    </a:lnTo>
                    <a:lnTo>
                      <a:pt x="35" y="328"/>
                    </a:lnTo>
                    <a:lnTo>
                      <a:pt x="53" y="299"/>
                    </a:lnTo>
                    <a:lnTo>
                      <a:pt x="65" y="262"/>
                    </a:lnTo>
                    <a:lnTo>
                      <a:pt x="76" y="217"/>
                    </a:lnTo>
                    <a:lnTo>
                      <a:pt x="80" y="196"/>
                    </a:lnTo>
                    <a:lnTo>
                      <a:pt x="86" y="173"/>
                    </a:lnTo>
                    <a:lnTo>
                      <a:pt x="94" y="153"/>
                    </a:lnTo>
                    <a:lnTo>
                      <a:pt x="109" y="136"/>
                    </a:lnTo>
                    <a:lnTo>
                      <a:pt x="119" y="128"/>
                    </a:lnTo>
                    <a:lnTo>
                      <a:pt x="129" y="120"/>
                    </a:lnTo>
                    <a:lnTo>
                      <a:pt x="139" y="111"/>
                    </a:lnTo>
                    <a:lnTo>
                      <a:pt x="152" y="103"/>
                    </a:lnTo>
                    <a:lnTo>
                      <a:pt x="162" y="95"/>
                    </a:lnTo>
                    <a:lnTo>
                      <a:pt x="172" y="89"/>
                    </a:lnTo>
                    <a:lnTo>
                      <a:pt x="181" y="80"/>
                    </a:lnTo>
                    <a:lnTo>
                      <a:pt x="191" y="72"/>
                    </a:lnTo>
                    <a:lnTo>
                      <a:pt x="201" y="64"/>
                    </a:lnTo>
                    <a:lnTo>
                      <a:pt x="211" y="54"/>
                    </a:lnTo>
                    <a:lnTo>
                      <a:pt x="224" y="45"/>
                    </a:lnTo>
                    <a:lnTo>
                      <a:pt x="236" y="37"/>
                    </a:lnTo>
                    <a:lnTo>
                      <a:pt x="259" y="25"/>
                    </a:lnTo>
                    <a:lnTo>
                      <a:pt x="271" y="18"/>
                    </a:lnTo>
                    <a:lnTo>
                      <a:pt x="283" y="14"/>
                    </a:lnTo>
                    <a:lnTo>
                      <a:pt x="343" y="0"/>
                    </a:lnTo>
                    <a:lnTo>
                      <a:pt x="347" y="6"/>
                    </a:lnTo>
                    <a:lnTo>
                      <a:pt x="34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7" name="Freeform 63"/>
              <p:cNvSpPr>
                <a:spLocks/>
              </p:cNvSpPr>
              <p:nvPr/>
            </p:nvSpPr>
            <p:spPr bwMode="auto">
              <a:xfrm>
                <a:off x="1686" y="1153"/>
                <a:ext cx="290" cy="112"/>
              </a:xfrm>
              <a:custGeom>
                <a:avLst/>
                <a:gdLst>
                  <a:gd name="T0" fmla="*/ 6 w 290"/>
                  <a:gd name="T1" fmla="*/ 0 h 112"/>
                  <a:gd name="T2" fmla="*/ 18 w 290"/>
                  <a:gd name="T3" fmla="*/ 14 h 112"/>
                  <a:gd name="T4" fmla="*/ 33 w 290"/>
                  <a:gd name="T5" fmla="*/ 23 h 112"/>
                  <a:gd name="T6" fmla="*/ 66 w 290"/>
                  <a:gd name="T7" fmla="*/ 31 h 112"/>
                  <a:gd name="T8" fmla="*/ 144 w 290"/>
                  <a:gd name="T9" fmla="*/ 29 h 112"/>
                  <a:gd name="T10" fmla="*/ 195 w 290"/>
                  <a:gd name="T11" fmla="*/ 39 h 112"/>
                  <a:gd name="T12" fmla="*/ 218 w 290"/>
                  <a:gd name="T13" fmla="*/ 50 h 112"/>
                  <a:gd name="T14" fmla="*/ 240 w 290"/>
                  <a:gd name="T15" fmla="*/ 64 h 112"/>
                  <a:gd name="T16" fmla="*/ 255 w 290"/>
                  <a:gd name="T17" fmla="*/ 74 h 112"/>
                  <a:gd name="T18" fmla="*/ 265 w 290"/>
                  <a:gd name="T19" fmla="*/ 85 h 112"/>
                  <a:gd name="T20" fmla="*/ 277 w 290"/>
                  <a:gd name="T21" fmla="*/ 95 h 112"/>
                  <a:gd name="T22" fmla="*/ 290 w 290"/>
                  <a:gd name="T23" fmla="*/ 107 h 112"/>
                  <a:gd name="T24" fmla="*/ 290 w 290"/>
                  <a:gd name="T25" fmla="*/ 112 h 112"/>
                  <a:gd name="T26" fmla="*/ 286 w 290"/>
                  <a:gd name="T27" fmla="*/ 112 h 112"/>
                  <a:gd name="T28" fmla="*/ 271 w 290"/>
                  <a:gd name="T29" fmla="*/ 103 h 112"/>
                  <a:gd name="T30" fmla="*/ 259 w 290"/>
                  <a:gd name="T31" fmla="*/ 95 h 112"/>
                  <a:gd name="T32" fmla="*/ 230 w 290"/>
                  <a:gd name="T33" fmla="*/ 81 h 112"/>
                  <a:gd name="T34" fmla="*/ 207 w 290"/>
                  <a:gd name="T35" fmla="*/ 68 h 112"/>
                  <a:gd name="T36" fmla="*/ 189 w 290"/>
                  <a:gd name="T37" fmla="*/ 58 h 112"/>
                  <a:gd name="T38" fmla="*/ 168 w 290"/>
                  <a:gd name="T39" fmla="*/ 52 h 112"/>
                  <a:gd name="T40" fmla="*/ 142 w 290"/>
                  <a:gd name="T41" fmla="*/ 48 h 112"/>
                  <a:gd name="T42" fmla="*/ 62 w 290"/>
                  <a:gd name="T43" fmla="*/ 43 h 112"/>
                  <a:gd name="T44" fmla="*/ 27 w 290"/>
                  <a:gd name="T45" fmla="*/ 31 h 112"/>
                  <a:gd name="T46" fmla="*/ 0 w 290"/>
                  <a:gd name="T47" fmla="*/ 4 h 112"/>
                  <a:gd name="T48" fmla="*/ 2 w 290"/>
                  <a:gd name="T49" fmla="*/ 0 h 112"/>
                  <a:gd name="T50" fmla="*/ 6 w 290"/>
                  <a:gd name="T51" fmla="*/ 0 h 112"/>
                  <a:gd name="T52" fmla="*/ 6 w 290"/>
                  <a:gd name="T5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 h="112">
                    <a:moveTo>
                      <a:pt x="6" y="0"/>
                    </a:moveTo>
                    <a:lnTo>
                      <a:pt x="18" y="14"/>
                    </a:lnTo>
                    <a:lnTo>
                      <a:pt x="33" y="23"/>
                    </a:lnTo>
                    <a:lnTo>
                      <a:pt x="66" y="31"/>
                    </a:lnTo>
                    <a:lnTo>
                      <a:pt x="144" y="29"/>
                    </a:lnTo>
                    <a:lnTo>
                      <a:pt x="195" y="39"/>
                    </a:lnTo>
                    <a:lnTo>
                      <a:pt x="218" y="50"/>
                    </a:lnTo>
                    <a:lnTo>
                      <a:pt x="240" y="64"/>
                    </a:lnTo>
                    <a:lnTo>
                      <a:pt x="255" y="74"/>
                    </a:lnTo>
                    <a:lnTo>
                      <a:pt x="265" y="85"/>
                    </a:lnTo>
                    <a:lnTo>
                      <a:pt x="277" y="95"/>
                    </a:lnTo>
                    <a:lnTo>
                      <a:pt x="290" y="107"/>
                    </a:lnTo>
                    <a:lnTo>
                      <a:pt x="290" y="112"/>
                    </a:lnTo>
                    <a:lnTo>
                      <a:pt x="286" y="112"/>
                    </a:lnTo>
                    <a:lnTo>
                      <a:pt x="271" y="103"/>
                    </a:lnTo>
                    <a:lnTo>
                      <a:pt x="259" y="95"/>
                    </a:lnTo>
                    <a:lnTo>
                      <a:pt x="230" y="81"/>
                    </a:lnTo>
                    <a:lnTo>
                      <a:pt x="207" y="68"/>
                    </a:lnTo>
                    <a:lnTo>
                      <a:pt x="189" y="58"/>
                    </a:lnTo>
                    <a:lnTo>
                      <a:pt x="168" y="52"/>
                    </a:lnTo>
                    <a:lnTo>
                      <a:pt x="142" y="48"/>
                    </a:lnTo>
                    <a:lnTo>
                      <a:pt x="62" y="43"/>
                    </a:lnTo>
                    <a:lnTo>
                      <a:pt x="27" y="31"/>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8" name="Freeform 64"/>
              <p:cNvSpPr>
                <a:spLocks/>
              </p:cNvSpPr>
              <p:nvPr/>
            </p:nvSpPr>
            <p:spPr bwMode="auto">
              <a:xfrm>
                <a:off x="1663" y="1056"/>
                <a:ext cx="159" cy="50"/>
              </a:xfrm>
              <a:custGeom>
                <a:avLst/>
                <a:gdLst>
                  <a:gd name="T0" fmla="*/ 2 w 159"/>
                  <a:gd name="T1" fmla="*/ 43 h 50"/>
                  <a:gd name="T2" fmla="*/ 15 w 159"/>
                  <a:gd name="T3" fmla="*/ 31 h 50"/>
                  <a:gd name="T4" fmla="*/ 27 w 159"/>
                  <a:gd name="T5" fmla="*/ 21 h 50"/>
                  <a:gd name="T6" fmla="*/ 37 w 159"/>
                  <a:gd name="T7" fmla="*/ 12 h 50"/>
                  <a:gd name="T8" fmla="*/ 54 w 159"/>
                  <a:gd name="T9" fmla="*/ 2 h 50"/>
                  <a:gd name="T10" fmla="*/ 105 w 159"/>
                  <a:gd name="T11" fmla="*/ 0 h 50"/>
                  <a:gd name="T12" fmla="*/ 156 w 159"/>
                  <a:gd name="T13" fmla="*/ 14 h 50"/>
                  <a:gd name="T14" fmla="*/ 159 w 159"/>
                  <a:gd name="T15" fmla="*/ 19 h 50"/>
                  <a:gd name="T16" fmla="*/ 154 w 159"/>
                  <a:gd name="T17" fmla="*/ 21 h 50"/>
                  <a:gd name="T18" fmla="*/ 130 w 159"/>
                  <a:gd name="T19" fmla="*/ 14 h 50"/>
                  <a:gd name="T20" fmla="*/ 107 w 159"/>
                  <a:gd name="T21" fmla="*/ 12 h 50"/>
                  <a:gd name="T22" fmla="*/ 60 w 159"/>
                  <a:gd name="T23" fmla="*/ 17 h 50"/>
                  <a:gd name="T24" fmla="*/ 11 w 159"/>
                  <a:gd name="T25" fmla="*/ 50 h 50"/>
                  <a:gd name="T26" fmla="*/ 2 w 159"/>
                  <a:gd name="T27" fmla="*/ 50 h 50"/>
                  <a:gd name="T28" fmla="*/ 0 w 159"/>
                  <a:gd name="T29" fmla="*/ 47 h 50"/>
                  <a:gd name="T30" fmla="*/ 2 w 159"/>
                  <a:gd name="T31" fmla="*/ 43 h 50"/>
                  <a:gd name="T32" fmla="*/ 2 w 159"/>
                  <a:gd name="T33"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50">
                    <a:moveTo>
                      <a:pt x="2" y="43"/>
                    </a:moveTo>
                    <a:lnTo>
                      <a:pt x="15" y="31"/>
                    </a:lnTo>
                    <a:lnTo>
                      <a:pt x="27" y="21"/>
                    </a:lnTo>
                    <a:lnTo>
                      <a:pt x="37" y="12"/>
                    </a:lnTo>
                    <a:lnTo>
                      <a:pt x="54" y="2"/>
                    </a:lnTo>
                    <a:lnTo>
                      <a:pt x="105" y="0"/>
                    </a:lnTo>
                    <a:lnTo>
                      <a:pt x="156" y="14"/>
                    </a:lnTo>
                    <a:lnTo>
                      <a:pt x="159" y="19"/>
                    </a:lnTo>
                    <a:lnTo>
                      <a:pt x="154" y="21"/>
                    </a:lnTo>
                    <a:lnTo>
                      <a:pt x="130" y="14"/>
                    </a:lnTo>
                    <a:lnTo>
                      <a:pt x="107" y="12"/>
                    </a:lnTo>
                    <a:lnTo>
                      <a:pt x="60" y="17"/>
                    </a:lnTo>
                    <a:lnTo>
                      <a:pt x="11" y="50"/>
                    </a:lnTo>
                    <a:lnTo>
                      <a:pt x="2" y="50"/>
                    </a:lnTo>
                    <a:lnTo>
                      <a:pt x="0" y="47"/>
                    </a:lnTo>
                    <a:lnTo>
                      <a:pt x="2" y="43"/>
                    </a:lnTo>
                    <a:lnTo>
                      <a:pt x="2"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09" name="Freeform 65"/>
              <p:cNvSpPr>
                <a:spLocks/>
              </p:cNvSpPr>
              <p:nvPr/>
            </p:nvSpPr>
            <p:spPr bwMode="auto">
              <a:xfrm>
                <a:off x="1639" y="1153"/>
                <a:ext cx="156" cy="248"/>
              </a:xfrm>
              <a:custGeom>
                <a:avLst/>
                <a:gdLst>
                  <a:gd name="T0" fmla="*/ 6 w 156"/>
                  <a:gd name="T1" fmla="*/ 2 h 248"/>
                  <a:gd name="T2" fmla="*/ 16 w 156"/>
                  <a:gd name="T3" fmla="*/ 21 h 248"/>
                  <a:gd name="T4" fmla="*/ 26 w 156"/>
                  <a:gd name="T5" fmla="*/ 39 h 248"/>
                  <a:gd name="T6" fmla="*/ 37 w 156"/>
                  <a:gd name="T7" fmla="*/ 56 h 248"/>
                  <a:gd name="T8" fmla="*/ 47 w 156"/>
                  <a:gd name="T9" fmla="*/ 70 h 248"/>
                  <a:gd name="T10" fmla="*/ 57 w 156"/>
                  <a:gd name="T11" fmla="*/ 85 h 248"/>
                  <a:gd name="T12" fmla="*/ 69 w 156"/>
                  <a:gd name="T13" fmla="*/ 99 h 248"/>
                  <a:gd name="T14" fmla="*/ 82 w 156"/>
                  <a:gd name="T15" fmla="*/ 116 h 248"/>
                  <a:gd name="T16" fmla="*/ 94 w 156"/>
                  <a:gd name="T17" fmla="*/ 134 h 248"/>
                  <a:gd name="T18" fmla="*/ 111 w 156"/>
                  <a:gd name="T19" fmla="*/ 157 h 248"/>
                  <a:gd name="T20" fmla="*/ 123 w 156"/>
                  <a:gd name="T21" fmla="*/ 180 h 248"/>
                  <a:gd name="T22" fmla="*/ 133 w 156"/>
                  <a:gd name="T23" fmla="*/ 202 h 248"/>
                  <a:gd name="T24" fmla="*/ 139 w 156"/>
                  <a:gd name="T25" fmla="*/ 215 h 248"/>
                  <a:gd name="T26" fmla="*/ 150 w 156"/>
                  <a:gd name="T27" fmla="*/ 227 h 248"/>
                  <a:gd name="T28" fmla="*/ 156 w 156"/>
                  <a:gd name="T29" fmla="*/ 233 h 248"/>
                  <a:gd name="T30" fmla="*/ 156 w 156"/>
                  <a:gd name="T31" fmla="*/ 246 h 248"/>
                  <a:gd name="T32" fmla="*/ 143 w 156"/>
                  <a:gd name="T33" fmla="*/ 248 h 248"/>
                  <a:gd name="T34" fmla="*/ 131 w 156"/>
                  <a:gd name="T35" fmla="*/ 242 h 248"/>
                  <a:gd name="T36" fmla="*/ 115 w 156"/>
                  <a:gd name="T37" fmla="*/ 217 h 248"/>
                  <a:gd name="T38" fmla="*/ 104 w 156"/>
                  <a:gd name="T39" fmla="*/ 194 h 248"/>
                  <a:gd name="T40" fmla="*/ 92 w 156"/>
                  <a:gd name="T41" fmla="*/ 171 h 248"/>
                  <a:gd name="T42" fmla="*/ 84 w 156"/>
                  <a:gd name="T43" fmla="*/ 159 h 248"/>
                  <a:gd name="T44" fmla="*/ 76 w 156"/>
                  <a:gd name="T45" fmla="*/ 147 h 248"/>
                  <a:gd name="T46" fmla="*/ 63 w 156"/>
                  <a:gd name="T47" fmla="*/ 128 h 248"/>
                  <a:gd name="T48" fmla="*/ 51 w 156"/>
                  <a:gd name="T49" fmla="*/ 112 h 248"/>
                  <a:gd name="T50" fmla="*/ 35 w 156"/>
                  <a:gd name="T51" fmla="*/ 78 h 248"/>
                  <a:gd name="T52" fmla="*/ 26 w 156"/>
                  <a:gd name="T53" fmla="*/ 62 h 248"/>
                  <a:gd name="T54" fmla="*/ 18 w 156"/>
                  <a:gd name="T55" fmla="*/ 43 h 248"/>
                  <a:gd name="T56" fmla="*/ 10 w 156"/>
                  <a:gd name="T57" fmla="*/ 25 h 248"/>
                  <a:gd name="T58" fmla="*/ 0 w 156"/>
                  <a:gd name="T59" fmla="*/ 4 h 248"/>
                  <a:gd name="T60" fmla="*/ 2 w 156"/>
                  <a:gd name="T61" fmla="*/ 0 h 248"/>
                  <a:gd name="T62" fmla="*/ 6 w 156"/>
                  <a:gd name="T63" fmla="*/ 2 h 248"/>
                  <a:gd name="T64" fmla="*/ 6 w 156"/>
                  <a:gd name="T65"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48">
                    <a:moveTo>
                      <a:pt x="6" y="2"/>
                    </a:moveTo>
                    <a:lnTo>
                      <a:pt x="16" y="21"/>
                    </a:lnTo>
                    <a:lnTo>
                      <a:pt x="26" y="39"/>
                    </a:lnTo>
                    <a:lnTo>
                      <a:pt x="37" y="56"/>
                    </a:lnTo>
                    <a:lnTo>
                      <a:pt x="47" y="70"/>
                    </a:lnTo>
                    <a:lnTo>
                      <a:pt x="57" y="85"/>
                    </a:lnTo>
                    <a:lnTo>
                      <a:pt x="69" y="99"/>
                    </a:lnTo>
                    <a:lnTo>
                      <a:pt x="82" y="116"/>
                    </a:lnTo>
                    <a:lnTo>
                      <a:pt x="94" y="134"/>
                    </a:lnTo>
                    <a:lnTo>
                      <a:pt x="111" y="157"/>
                    </a:lnTo>
                    <a:lnTo>
                      <a:pt x="123" y="180"/>
                    </a:lnTo>
                    <a:lnTo>
                      <a:pt x="133" y="202"/>
                    </a:lnTo>
                    <a:lnTo>
                      <a:pt x="139" y="215"/>
                    </a:lnTo>
                    <a:lnTo>
                      <a:pt x="150" y="227"/>
                    </a:lnTo>
                    <a:lnTo>
                      <a:pt x="156" y="233"/>
                    </a:lnTo>
                    <a:lnTo>
                      <a:pt x="156" y="246"/>
                    </a:lnTo>
                    <a:lnTo>
                      <a:pt x="143" y="248"/>
                    </a:lnTo>
                    <a:lnTo>
                      <a:pt x="131" y="242"/>
                    </a:lnTo>
                    <a:lnTo>
                      <a:pt x="115" y="217"/>
                    </a:lnTo>
                    <a:lnTo>
                      <a:pt x="104" y="194"/>
                    </a:lnTo>
                    <a:lnTo>
                      <a:pt x="92" y="171"/>
                    </a:lnTo>
                    <a:lnTo>
                      <a:pt x="84" y="159"/>
                    </a:lnTo>
                    <a:lnTo>
                      <a:pt x="76" y="147"/>
                    </a:lnTo>
                    <a:lnTo>
                      <a:pt x="63" y="128"/>
                    </a:lnTo>
                    <a:lnTo>
                      <a:pt x="51" y="112"/>
                    </a:lnTo>
                    <a:lnTo>
                      <a:pt x="35" y="78"/>
                    </a:lnTo>
                    <a:lnTo>
                      <a:pt x="26" y="62"/>
                    </a:lnTo>
                    <a:lnTo>
                      <a:pt x="18" y="43"/>
                    </a:lnTo>
                    <a:lnTo>
                      <a:pt x="10" y="25"/>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0" name="Freeform 66"/>
              <p:cNvSpPr>
                <a:spLocks/>
              </p:cNvSpPr>
              <p:nvPr/>
            </p:nvSpPr>
            <p:spPr bwMode="auto">
              <a:xfrm>
                <a:off x="1620" y="1289"/>
                <a:ext cx="107" cy="93"/>
              </a:xfrm>
              <a:custGeom>
                <a:avLst/>
                <a:gdLst>
                  <a:gd name="T0" fmla="*/ 107 w 107"/>
                  <a:gd name="T1" fmla="*/ 6 h 93"/>
                  <a:gd name="T2" fmla="*/ 91 w 107"/>
                  <a:gd name="T3" fmla="*/ 15 h 93"/>
                  <a:gd name="T4" fmla="*/ 80 w 107"/>
                  <a:gd name="T5" fmla="*/ 29 h 93"/>
                  <a:gd name="T6" fmla="*/ 70 w 107"/>
                  <a:gd name="T7" fmla="*/ 46 h 93"/>
                  <a:gd name="T8" fmla="*/ 60 w 107"/>
                  <a:gd name="T9" fmla="*/ 62 h 93"/>
                  <a:gd name="T10" fmla="*/ 47 w 107"/>
                  <a:gd name="T11" fmla="*/ 73 h 93"/>
                  <a:gd name="T12" fmla="*/ 35 w 107"/>
                  <a:gd name="T13" fmla="*/ 81 h 93"/>
                  <a:gd name="T14" fmla="*/ 6 w 107"/>
                  <a:gd name="T15" fmla="*/ 93 h 93"/>
                  <a:gd name="T16" fmla="*/ 0 w 107"/>
                  <a:gd name="T17" fmla="*/ 93 h 93"/>
                  <a:gd name="T18" fmla="*/ 2 w 107"/>
                  <a:gd name="T19" fmla="*/ 87 h 93"/>
                  <a:gd name="T20" fmla="*/ 25 w 107"/>
                  <a:gd name="T21" fmla="*/ 70 h 93"/>
                  <a:gd name="T22" fmla="*/ 41 w 107"/>
                  <a:gd name="T23" fmla="*/ 50 h 93"/>
                  <a:gd name="T24" fmla="*/ 56 w 107"/>
                  <a:gd name="T25" fmla="*/ 33 h 93"/>
                  <a:gd name="T26" fmla="*/ 70 w 107"/>
                  <a:gd name="T27" fmla="*/ 21 h 93"/>
                  <a:gd name="T28" fmla="*/ 84 w 107"/>
                  <a:gd name="T29" fmla="*/ 9 h 93"/>
                  <a:gd name="T30" fmla="*/ 105 w 107"/>
                  <a:gd name="T31" fmla="*/ 0 h 93"/>
                  <a:gd name="T32" fmla="*/ 107 w 107"/>
                  <a:gd name="T33" fmla="*/ 6 h 93"/>
                  <a:gd name="T34" fmla="*/ 107 w 107"/>
                  <a:gd name="T35"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93">
                    <a:moveTo>
                      <a:pt x="107" y="6"/>
                    </a:moveTo>
                    <a:lnTo>
                      <a:pt x="91" y="15"/>
                    </a:lnTo>
                    <a:lnTo>
                      <a:pt x="80" y="29"/>
                    </a:lnTo>
                    <a:lnTo>
                      <a:pt x="70" y="46"/>
                    </a:lnTo>
                    <a:lnTo>
                      <a:pt x="60" y="62"/>
                    </a:lnTo>
                    <a:lnTo>
                      <a:pt x="47" y="73"/>
                    </a:lnTo>
                    <a:lnTo>
                      <a:pt x="35" y="81"/>
                    </a:lnTo>
                    <a:lnTo>
                      <a:pt x="6" y="93"/>
                    </a:lnTo>
                    <a:lnTo>
                      <a:pt x="0" y="93"/>
                    </a:lnTo>
                    <a:lnTo>
                      <a:pt x="2" y="87"/>
                    </a:lnTo>
                    <a:lnTo>
                      <a:pt x="25" y="70"/>
                    </a:lnTo>
                    <a:lnTo>
                      <a:pt x="41" y="50"/>
                    </a:lnTo>
                    <a:lnTo>
                      <a:pt x="56" y="33"/>
                    </a:lnTo>
                    <a:lnTo>
                      <a:pt x="70" y="21"/>
                    </a:lnTo>
                    <a:lnTo>
                      <a:pt x="84" y="9"/>
                    </a:lnTo>
                    <a:lnTo>
                      <a:pt x="105" y="0"/>
                    </a:lnTo>
                    <a:lnTo>
                      <a:pt x="107" y="6"/>
                    </a:lnTo>
                    <a:lnTo>
                      <a:pt x="10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1" name="Freeform 67"/>
              <p:cNvSpPr>
                <a:spLocks/>
              </p:cNvSpPr>
              <p:nvPr/>
            </p:nvSpPr>
            <p:spPr bwMode="auto">
              <a:xfrm>
                <a:off x="2157" y="965"/>
                <a:ext cx="207" cy="271"/>
              </a:xfrm>
              <a:custGeom>
                <a:avLst/>
                <a:gdLst>
                  <a:gd name="T0" fmla="*/ 4 w 207"/>
                  <a:gd name="T1" fmla="*/ 0 h 271"/>
                  <a:gd name="T2" fmla="*/ 37 w 207"/>
                  <a:gd name="T3" fmla="*/ 17 h 271"/>
                  <a:gd name="T4" fmla="*/ 49 w 207"/>
                  <a:gd name="T5" fmla="*/ 27 h 271"/>
                  <a:gd name="T6" fmla="*/ 59 w 207"/>
                  <a:gd name="T7" fmla="*/ 37 h 271"/>
                  <a:gd name="T8" fmla="*/ 78 w 207"/>
                  <a:gd name="T9" fmla="*/ 64 h 271"/>
                  <a:gd name="T10" fmla="*/ 92 w 207"/>
                  <a:gd name="T11" fmla="*/ 97 h 271"/>
                  <a:gd name="T12" fmla="*/ 100 w 207"/>
                  <a:gd name="T13" fmla="*/ 114 h 271"/>
                  <a:gd name="T14" fmla="*/ 117 w 207"/>
                  <a:gd name="T15" fmla="*/ 138 h 271"/>
                  <a:gd name="T16" fmla="*/ 123 w 207"/>
                  <a:gd name="T17" fmla="*/ 151 h 271"/>
                  <a:gd name="T18" fmla="*/ 131 w 207"/>
                  <a:gd name="T19" fmla="*/ 163 h 271"/>
                  <a:gd name="T20" fmla="*/ 144 w 207"/>
                  <a:gd name="T21" fmla="*/ 182 h 271"/>
                  <a:gd name="T22" fmla="*/ 156 w 207"/>
                  <a:gd name="T23" fmla="*/ 198 h 271"/>
                  <a:gd name="T24" fmla="*/ 168 w 207"/>
                  <a:gd name="T25" fmla="*/ 213 h 271"/>
                  <a:gd name="T26" fmla="*/ 176 w 207"/>
                  <a:gd name="T27" fmla="*/ 219 h 271"/>
                  <a:gd name="T28" fmla="*/ 185 w 207"/>
                  <a:gd name="T29" fmla="*/ 227 h 271"/>
                  <a:gd name="T30" fmla="*/ 201 w 207"/>
                  <a:gd name="T31" fmla="*/ 244 h 271"/>
                  <a:gd name="T32" fmla="*/ 207 w 207"/>
                  <a:gd name="T33" fmla="*/ 266 h 271"/>
                  <a:gd name="T34" fmla="*/ 205 w 207"/>
                  <a:gd name="T35" fmla="*/ 271 h 271"/>
                  <a:gd name="T36" fmla="*/ 201 w 207"/>
                  <a:gd name="T37" fmla="*/ 269 h 271"/>
                  <a:gd name="T38" fmla="*/ 197 w 207"/>
                  <a:gd name="T39" fmla="*/ 258 h 271"/>
                  <a:gd name="T40" fmla="*/ 191 w 207"/>
                  <a:gd name="T41" fmla="*/ 252 h 271"/>
                  <a:gd name="T42" fmla="*/ 172 w 207"/>
                  <a:gd name="T43" fmla="*/ 242 h 271"/>
                  <a:gd name="T44" fmla="*/ 139 w 207"/>
                  <a:gd name="T45" fmla="*/ 211 h 271"/>
                  <a:gd name="T46" fmla="*/ 127 w 207"/>
                  <a:gd name="T47" fmla="*/ 192 h 271"/>
                  <a:gd name="T48" fmla="*/ 113 w 207"/>
                  <a:gd name="T49" fmla="*/ 174 h 271"/>
                  <a:gd name="T50" fmla="*/ 104 w 207"/>
                  <a:gd name="T51" fmla="*/ 159 h 271"/>
                  <a:gd name="T52" fmla="*/ 96 w 207"/>
                  <a:gd name="T53" fmla="*/ 149 h 271"/>
                  <a:gd name="T54" fmla="*/ 78 w 207"/>
                  <a:gd name="T55" fmla="*/ 124 h 271"/>
                  <a:gd name="T56" fmla="*/ 67 w 207"/>
                  <a:gd name="T57" fmla="*/ 105 h 271"/>
                  <a:gd name="T58" fmla="*/ 57 w 207"/>
                  <a:gd name="T59" fmla="*/ 77 h 271"/>
                  <a:gd name="T60" fmla="*/ 45 w 207"/>
                  <a:gd name="T61" fmla="*/ 48 h 271"/>
                  <a:gd name="T62" fmla="*/ 39 w 207"/>
                  <a:gd name="T63" fmla="*/ 33 h 271"/>
                  <a:gd name="T64" fmla="*/ 28 w 207"/>
                  <a:gd name="T65" fmla="*/ 23 h 271"/>
                  <a:gd name="T66" fmla="*/ 18 w 207"/>
                  <a:gd name="T67" fmla="*/ 13 h 271"/>
                  <a:gd name="T68" fmla="*/ 2 w 207"/>
                  <a:gd name="T69" fmla="*/ 6 h 271"/>
                  <a:gd name="T70" fmla="*/ 0 w 207"/>
                  <a:gd name="T71" fmla="*/ 2 h 271"/>
                  <a:gd name="T72" fmla="*/ 4 w 207"/>
                  <a:gd name="T73" fmla="*/ 0 h 271"/>
                  <a:gd name="T74" fmla="*/ 4 w 207"/>
                  <a:gd name="T7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271">
                    <a:moveTo>
                      <a:pt x="4" y="0"/>
                    </a:moveTo>
                    <a:lnTo>
                      <a:pt x="37" y="17"/>
                    </a:lnTo>
                    <a:lnTo>
                      <a:pt x="49" y="27"/>
                    </a:lnTo>
                    <a:lnTo>
                      <a:pt x="59" y="37"/>
                    </a:lnTo>
                    <a:lnTo>
                      <a:pt x="78" y="64"/>
                    </a:lnTo>
                    <a:lnTo>
                      <a:pt x="92" y="97"/>
                    </a:lnTo>
                    <a:lnTo>
                      <a:pt x="100" y="114"/>
                    </a:lnTo>
                    <a:lnTo>
                      <a:pt x="117" y="138"/>
                    </a:lnTo>
                    <a:lnTo>
                      <a:pt x="123" y="151"/>
                    </a:lnTo>
                    <a:lnTo>
                      <a:pt x="131" y="163"/>
                    </a:lnTo>
                    <a:lnTo>
                      <a:pt x="144" y="182"/>
                    </a:lnTo>
                    <a:lnTo>
                      <a:pt x="156" y="198"/>
                    </a:lnTo>
                    <a:lnTo>
                      <a:pt x="168" y="213"/>
                    </a:lnTo>
                    <a:lnTo>
                      <a:pt x="176" y="219"/>
                    </a:lnTo>
                    <a:lnTo>
                      <a:pt x="185" y="227"/>
                    </a:lnTo>
                    <a:lnTo>
                      <a:pt x="201" y="244"/>
                    </a:lnTo>
                    <a:lnTo>
                      <a:pt x="207" y="266"/>
                    </a:lnTo>
                    <a:lnTo>
                      <a:pt x="205" y="271"/>
                    </a:lnTo>
                    <a:lnTo>
                      <a:pt x="201" y="269"/>
                    </a:lnTo>
                    <a:lnTo>
                      <a:pt x="197" y="258"/>
                    </a:lnTo>
                    <a:lnTo>
                      <a:pt x="191" y="252"/>
                    </a:lnTo>
                    <a:lnTo>
                      <a:pt x="172" y="242"/>
                    </a:lnTo>
                    <a:lnTo>
                      <a:pt x="139" y="211"/>
                    </a:lnTo>
                    <a:lnTo>
                      <a:pt x="127" y="192"/>
                    </a:lnTo>
                    <a:lnTo>
                      <a:pt x="113" y="174"/>
                    </a:lnTo>
                    <a:lnTo>
                      <a:pt x="104" y="159"/>
                    </a:lnTo>
                    <a:lnTo>
                      <a:pt x="96" y="149"/>
                    </a:lnTo>
                    <a:lnTo>
                      <a:pt x="78" y="124"/>
                    </a:lnTo>
                    <a:lnTo>
                      <a:pt x="67" y="105"/>
                    </a:lnTo>
                    <a:lnTo>
                      <a:pt x="57" y="77"/>
                    </a:lnTo>
                    <a:lnTo>
                      <a:pt x="45" y="48"/>
                    </a:lnTo>
                    <a:lnTo>
                      <a:pt x="39" y="33"/>
                    </a:lnTo>
                    <a:lnTo>
                      <a:pt x="28" y="23"/>
                    </a:lnTo>
                    <a:lnTo>
                      <a:pt x="18" y="13"/>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2" name="Freeform 68"/>
              <p:cNvSpPr>
                <a:spLocks/>
              </p:cNvSpPr>
              <p:nvPr/>
            </p:nvSpPr>
            <p:spPr bwMode="auto">
              <a:xfrm>
                <a:off x="2035" y="1124"/>
                <a:ext cx="46" cy="50"/>
              </a:xfrm>
              <a:custGeom>
                <a:avLst/>
                <a:gdLst>
                  <a:gd name="T0" fmla="*/ 44 w 46"/>
                  <a:gd name="T1" fmla="*/ 2 h 50"/>
                  <a:gd name="T2" fmla="*/ 46 w 46"/>
                  <a:gd name="T3" fmla="*/ 17 h 50"/>
                  <a:gd name="T4" fmla="*/ 44 w 46"/>
                  <a:gd name="T5" fmla="*/ 29 h 50"/>
                  <a:gd name="T6" fmla="*/ 33 w 46"/>
                  <a:gd name="T7" fmla="*/ 39 h 50"/>
                  <a:gd name="T8" fmla="*/ 21 w 46"/>
                  <a:gd name="T9" fmla="*/ 46 h 50"/>
                  <a:gd name="T10" fmla="*/ 13 w 46"/>
                  <a:gd name="T11" fmla="*/ 50 h 50"/>
                  <a:gd name="T12" fmla="*/ 0 w 46"/>
                  <a:gd name="T13" fmla="*/ 50 h 50"/>
                  <a:gd name="T14" fmla="*/ 2 w 46"/>
                  <a:gd name="T15" fmla="*/ 37 h 50"/>
                  <a:gd name="T16" fmla="*/ 15 w 46"/>
                  <a:gd name="T17" fmla="*/ 31 h 50"/>
                  <a:gd name="T18" fmla="*/ 33 w 46"/>
                  <a:gd name="T19" fmla="*/ 21 h 50"/>
                  <a:gd name="T20" fmla="*/ 37 w 46"/>
                  <a:gd name="T21" fmla="*/ 4 h 50"/>
                  <a:gd name="T22" fmla="*/ 39 w 46"/>
                  <a:gd name="T23" fmla="*/ 0 h 50"/>
                  <a:gd name="T24" fmla="*/ 44 w 46"/>
                  <a:gd name="T25" fmla="*/ 2 h 50"/>
                  <a:gd name="T26" fmla="*/ 44 w 46"/>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44" y="2"/>
                    </a:moveTo>
                    <a:lnTo>
                      <a:pt x="46" y="17"/>
                    </a:lnTo>
                    <a:lnTo>
                      <a:pt x="44" y="29"/>
                    </a:lnTo>
                    <a:lnTo>
                      <a:pt x="33" y="39"/>
                    </a:lnTo>
                    <a:lnTo>
                      <a:pt x="21" y="46"/>
                    </a:lnTo>
                    <a:lnTo>
                      <a:pt x="13" y="50"/>
                    </a:lnTo>
                    <a:lnTo>
                      <a:pt x="0" y="50"/>
                    </a:lnTo>
                    <a:lnTo>
                      <a:pt x="2" y="37"/>
                    </a:lnTo>
                    <a:lnTo>
                      <a:pt x="15" y="31"/>
                    </a:lnTo>
                    <a:lnTo>
                      <a:pt x="33" y="21"/>
                    </a:lnTo>
                    <a:lnTo>
                      <a:pt x="37" y="4"/>
                    </a:lnTo>
                    <a:lnTo>
                      <a:pt x="39" y="0"/>
                    </a:lnTo>
                    <a:lnTo>
                      <a:pt x="44" y="2"/>
                    </a:lnTo>
                    <a:lnTo>
                      <a:pt x="4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3" name="Freeform 69"/>
              <p:cNvSpPr>
                <a:spLocks/>
              </p:cNvSpPr>
              <p:nvPr/>
            </p:nvSpPr>
            <p:spPr bwMode="auto">
              <a:xfrm>
                <a:off x="2076" y="1147"/>
                <a:ext cx="37" cy="25"/>
              </a:xfrm>
              <a:custGeom>
                <a:avLst/>
                <a:gdLst>
                  <a:gd name="T0" fmla="*/ 5 w 37"/>
                  <a:gd name="T1" fmla="*/ 0 h 25"/>
                  <a:gd name="T2" fmla="*/ 19 w 37"/>
                  <a:gd name="T3" fmla="*/ 10 h 25"/>
                  <a:gd name="T4" fmla="*/ 25 w 37"/>
                  <a:gd name="T5" fmla="*/ 16 h 25"/>
                  <a:gd name="T6" fmla="*/ 35 w 37"/>
                  <a:gd name="T7" fmla="*/ 18 h 25"/>
                  <a:gd name="T8" fmla="*/ 37 w 37"/>
                  <a:gd name="T9" fmla="*/ 23 h 25"/>
                  <a:gd name="T10" fmla="*/ 35 w 37"/>
                  <a:gd name="T11" fmla="*/ 25 h 25"/>
                  <a:gd name="T12" fmla="*/ 9 w 37"/>
                  <a:gd name="T13" fmla="*/ 16 h 25"/>
                  <a:gd name="T14" fmla="*/ 0 w 37"/>
                  <a:gd name="T15" fmla="*/ 6 h 25"/>
                  <a:gd name="T16" fmla="*/ 0 w 37"/>
                  <a:gd name="T17" fmla="*/ 0 h 25"/>
                  <a:gd name="T18" fmla="*/ 5 w 37"/>
                  <a:gd name="T19" fmla="*/ 0 h 25"/>
                  <a:gd name="T20" fmla="*/ 5 w 37"/>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5">
                    <a:moveTo>
                      <a:pt x="5" y="0"/>
                    </a:moveTo>
                    <a:lnTo>
                      <a:pt x="19" y="10"/>
                    </a:lnTo>
                    <a:lnTo>
                      <a:pt x="25" y="16"/>
                    </a:lnTo>
                    <a:lnTo>
                      <a:pt x="35" y="18"/>
                    </a:lnTo>
                    <a:lnTo>
                      <a:pt x="37" y="23"/>
                    </a:lnTo>
                    <a:lnTo>
                      <a:pt x="35" y="25"/>
                    </a:lnTo>
                    <a:lnTo>
                      <a:pt x="9" y="16"/>
                    </a:lnTo>
                    <a:lnTo>
                      <a:pt x="0" y="6"/>
                    </a:lnTo>
                    <a:lnTo>
                      <a:pt x="0" y="0"/>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4" name="Freeform 70"/>
              <p:cNvSpPr>
                <a:spLocks/>
              </p:cNvSpPr>
              <p:nvPr/>
            </p:nvSpPr>
            <p:spPr bwMode="auto">
              <a:xfrm>
                <a:off x="2113" y="1139"/>
                <a:ext cx="31" cy="105"/>
              </a:xfrm>
              <a:custGeom>
                <a:avLst/>
                <a:gdLst>
                  <a:gd name="T0" fmla="*/ 29 w 31"/>
                  <a:gd name="T1" fmla="*/ 2 h 105"/>
                  <a:gd name="T2" fmla="*/ 31 w 31"/>
                  <a:gd name="T3" fmla="*/ 24 h 105"/>
                  <a:gd name="T4" fmla="*/ 25 w 31"/>
                  <a:gd name="T5" fmla="*/ 49 h 105"/>
                  <a:gd name="T6" fmla="*/ 25 w 31"/>
                  <a:gd name="T7" fmla="*/ 68 h 105"/>
                  <a:gd name="T8" fmla="*/ 31 w 31"/>
                  <a:gd name="T9" fmla="*/ 101 h 105"/>
                  <a:gd name="T10" fmla="*/ 31 w 31"/>
                  <a:gd name="T11" fmla="*/ 105 h 105"/>
                  <a:gd name="T12" fmla="*/ 27 w 31"/>
                  <a:gd name="T13" fmla="*/ 103 h 105"/>
                  <a:gd name="T14" fmla="*/ 0 w 31"/>
                  <a:gd name="T15" fmla="*/ 76 h 105"/>
                  <a:gd name="T16" fmla="*/ 0 w 31"/>
                  <a:gd name="T17" fmla="*/ 43 h 105"/>
                  <a:gd name="T18" fmla="*/ 7 w 31"/>
                  <a:gd name="T19" fmla="*/ 33 h 105"/>
                  <a:gd name="T20" fmla="*/ 15 w 31"/>
                  <a:gd name="T21" fmla="*/ 24 h 105"/>
                  <a:gd name="T22" fmla="*/ 23 w 31"/>
                  <a:gd name="T23" fmla="*/ 4 h 105"/>
                  <a:gd name="T24" fmla="*/ 25 w 31"/>
                  <a:gd name="T25" fmla="*/ 0 h 105"/>
                  <a:gd name="T26" fmla="*/ 29 w 31"/>
                  <a:gd name="T27" fmla="*/ 2 h 105"/>
                  <a:gd name="T28" fmla="*/ 29 w 31"/>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05">
                    <a:moveTo>
                      <a:pt x="29" y="2"/>
                    </a:moveTo>
                    <a:lnTo>
                      <a:pt x="31" y="24"/>
                    </a:lnTo>
                    <a:lnTo>
                      <a:pt x="25" y="49"/>
                    </a:lnTo>
                    <a:lnTo>
                      <a:pt x="25" y="68"/>
                    </a:lnTo>
                    <a:lnTo>
                      <a:pt x="31" y="101"/>
                    </a:lnTo>
                    <a:lnTo>
                      <a:pt x="31" y="105"/>
                    </a:lnTo>
                    <a:lnTo>
                      <a:pt x="27" y="103"/>
                    </a:lnTo>
                    <a:lnTo>
                      <a:pt x="0" y="76"/>
                    </a:lnTo>
                    <a:lnTo>
                      <a:pt x="0" y="43"/>
                    </a:lnTo>
                    <a:lnTo>
                      <a:pt x="7" y="33"/>
                    </a:lnTo>
                    <a:lnTo>
                      <a:pt x="15" y="24"/>
                    </a:lnTo>
                    <a:lnTo>
                      <a:pt x="23" y="4"/>
                    </a:lnTo>
                    <a:lnTo>
                      <a:pt x="25" y="0"/>
                    </a:lnTo>
                    <a:lnTo>
                      <a:pt x="29" y="2"/>
                    </a:lnTo>
                    <a:lnTo>
                      <a:pt x="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5" name="Freeform 71"/>
              <p:cNvSpPr>
                <a:spLocks/>
              </p:cNvSpPr>
              <p:nvPr/>
            </p:nvSpPr>
            <p:spPr bwMode="auto">
              <a:xfrm>
                <a:off x="2157" y="1221"/>
                <a:ext cx="135" cy="35"/>
              </a:xfrm>
              <a:custGeom>
                <a:avLst/>
                <a:gdLst>
                  <a:gd name="T0" fmla="*/ 0 w 135"/>
                  <a:gd name="T1" fmla="*/ 31 h 35"/>
                  <a:gd name="T2" fmla="*/ 14 w 135"/>
                  <a:gd name="T3" fmla="*/ 19 h 35"/>
                  <a:gd name="T4" fmla="*/ 28 w 135"/>
                  <a:gd name="T5" fmla="*/ 8 h 35"/>
                  <a:gd name="T6" fmla="*/ 45 w 135"/>
                  <a:gd name="T7" fmla="*/ 2 h 35"/>
                  <a:gd name="T8" fmla="*/ 61 w 135"/>
                  <a:gd name="T9" fmla="*/ 0 h 35"/>
                  <a:gd name="T10" fmla="*/ 92 w 135"/>
                  <a:gd name="T11" fmla="*/ 6 h 35"/>
                  <a:gd name="T12" fmla="*/ 111 w 135"/>
                  <a:gd name="T13" fmla="*/ 8 h 35"/>
                  <a:gd name="T14" fmla="*/ 131 w 135"/>
                  <a:gd name="T15" fmla="*/ 10 h 35"/>
                  <a:gd name="T16" fmla="*/ 135 w 135"/>
                  <a:gd name="T17" fmla="*/ 13 h 35"/>
                  <a:gd name="T18" fmla="*/ 131 w 135"/>
                  <a:gd name="T19" fmla="*/ 17 h 35"/>
                  <a:gd name="T20" fmla="*/ 111 w 135"/>
                  <a:gd name="T21" fmla="*/ 23 h 35"/>
                  <a:gd name="T22" fmla="*/ 90 w 135"/>
                  <a:gd name="T23" fmla="*/ 25 h 35"/>
                  <a:gd name="T24" fmla="*/ 59 w 135"/>
                  <a:gd name="T25" fmla="*/ 19 h 35"/>
                  <a:gd name="T26" fmla="*/ 30 w 135"/>
                  <a:gd name="T27" fmla="*/ 21 h 35"/>
                  <a:gd name="T28" fmla="*/ 6 w 135"/>
                  <a:gd name="T29" fmla="*/ 35 h 35"/>
                  <a:gd name="T30" fmla="*/ 0 w 135"/>
                  <a:gd name="T31" fmla="*/ 31 h 35"/>
                  <a:gd name="T32" fmla="*/ 0 w 135"/>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35">
                    <a:moveTo>
                      <a:pt x="0" y="31"/>
                    </a:moveTo>
                    <a:lnTo>
                      <a:pt x="14" y="19"/>
                    </a:lnTo>
                    <a:lnTo>
                      <a:pt x="28" y="8"/>
                    </a:lnTo>
                    <a:lnTo>
                      <a:pt x="45" y="2"/>
                    </a:lnTo>
                    <a:lnTo>
                      <a:pt x="61" y="0"/>
                    </a:lnTo>
                    <a:lnTo>
                      <a:pt x="92" y="6"/>
                    </a:lnTo>
                    <a:lnTo>
                      <a:pt x="111" y="8"/>
                    </a:lnTo>
                    <a:lnTo>
                      <a:pt x="131" y="10"/>
                    </a:lnTo>
                    <a:lnTo>
                      <a:pt x="135" y="13"/>
                    </a:lnTo>
                    <a:lnTo>
                      <a:pt x="131" y="17"/>
                    </a:lnTo>
                    <a:lnTo>
                      <a:pt x="111" y="23"/>
                    </a:lnTo>
                    <a:lnTo>
                      <a:pt x="90" y="25"/>
                    </a:lnTo>
                    <a:lnTo>
                      <a:pt x="59" y="19"/>
                    </a:lnTo>
                    <a:lnTo>
                      <a:pt x="30" y="21"/>
                    </a:lnTo>
                    <a:lnTo>
                      <a:pt x="6" y="35"/>
                    </a:lnTo>
                    <a:lnTo>
                      <a:pt x="0" y="31"/>
                    </a:lnTo>
                    <a:lnTo>
                      <a:pt x="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6" name="Freeform 72"/>
              <p:cNvSpPr>
                <a:spLocks/>
              </p:cNvSpPr>
              <p:nvPr/>
            </p:nvSpPr>
            <p:spPr bwMode="auto">
              <a:xfrm>
                <a:off x="2329" y="1223"/>
                <a:ext cx="72" cy="79"/>
              </a:xfrm>
              <a:custGeom>
                <a:avLst/>
                <a:gdLst>
                  <a:gd name="T0" fmla="*/ 4 w 72"/>
                  <a:gd name="T1" fmla="*/ 0 h 79"/>
                  <a:gd name="T2" fmla="*/ 31 w 72"/>
                  <a:gd name="T3" fmla="*/ 4 h 79"/>
                  <a:gd name="T4" fmla="*/ 56 w 72"/>
                  <a:gd name="T5" fmla="*/ 17 h 79"/>
                  <a:gd name="T6" fmla="*/ 68 w 72"/>
                  <a:gd name="T7" fmla="*/ 37 h 79"/>
                  <a:gd name="T8" fmla="*/ 72 w 72"/>
                  <a:gd name="T9" fmla="*/ 60 h 79"/>
                  <a:gd name="T10" fmla="*/ 64 w 72"/>
                  <a:gd name="T11" fmla="*/ 79 h 79"/>
                  <a:gd name="T12" fmla="*/ 58 w 72"/>
                  <a:gd name="T13" fmla="*/ 79 h 79"/>
                  <a:gd name="T14" fmla="*/ 52 w 72"/>
                  <a:gd name="T15" fmla="*/ 60 h 79"/>
                  <a:gd name="T16" fmla="*/ 48 w 72"/>
                  <a:gd name="T17" fmla="*/ 44 h 79"/>
                  <a:gd name="T18" fmla="*/ 39 w 72"/>
                  <a:gd name="T19" fmla="*/ 29 h 79"/>
                  <a:gd name="T20" fmla="*/ 31 w 72"/>
                  <a:gd name="T21" fmla="*/ 23 h 79"/>
                  <a:gd name="T22" fmla="*/ 23 w 72"/>
                  <a:gd name="T23" fmla="*/ 15 h 79"/>
                  <a:gd name="T24" fmla="*/ 15 w 72"/>
                  <a:gd name="T25" fmla="*/ 11 h 79"/>
                  <a:gd name="T26" fmla="*/ 4 w 72"/>
                  <a:gd name="T27" fmla="*/ 6 h 79"/>
                  <a:gd name="T28" fmla="*/ 0 w 72"/>
                  <a:gd name="T29" fmla="*/ 4 h 79"/>
                  <a:gd name="T30" fmla="*/ 4 w 72"/>
                  <a:gd name="T31" fmla="*/ 0 h 79"/>
                  <a:gd name="T32" fmla="*/ 4 w 72"/>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9">
                    <a:moveTo>
                      <a:pt x="4" y="0"/>
                    </a:moveTo>
                    <a:lnTo>
                      <a:pt x="31" y="4"/>
                    </a:lnTo>
                    <a:lnTo>
                      <a:pt x="56" y="17"/>
                    </a:lnTo>
                    <a:lnTo>
                      <a:pt x="68" y="37"/>
                    </a:lnTo>
                    <a:lnTo>
                      <a:pt x="72" y="60"/>
                    </a:lnTo>
                    <a:lnTo>
                      <a:pt x="64" y="79"/>
                    </a:lnTo>
                    <a:lnTo>
                      <a:pt x="58" y="79"/>
                    </a:lnTo>
                    <a:lnTo>
                      <a:pt x="52" y="60"/>
                    </a:lnTo>
                    <a:lnTo>
                      <a:pt x="48" y="44"/>
                    </a:lnTo>
                    <a:lnTo>
                      <a:pt x="39" y="29"/>
                    </a:lnTo>
                    <a:lnTo>
                      <a:pt x="31" y="23"/>
                    </a:lnTo>
                    <a:lnTo>
                      <a:pt x="23" y="15"/>
                    </a:lnTo>
                    <a:lnTo>
                      <a:pt x="15" y="11"/>
                    </a:lnTo>
                    <a:lnTo>
                      <a:pt x="4" y="6"/>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7" name="Freeform 73"/>
              <p:cNvSpPr>
                <a:spLocks/>
              </p:cNvSpPr>
              <p:nvPr/>
            </p:nvSpPr>
            <p:spPr bwMode="auto">
              <a:xfrm>
                <a:off x="1793" y="1283"/>
                <a:ext cx="259" cy="93"/>
              </a:xfrm>
              <a:custGeom>
                <a:avLst/>
                <a:gdLst>
                  <a:gd name="T0" fmla="*/ 0 w 259"/>
                  <a:gd name="T1" fmla="*/ 89 h 93"/>
                  <a:gd name="T2" fmla="*/ 8 w 259"/>
                  <a:gd name="T3" fmla="*/ 79 h 93"/>
                  <a:gd name="T4" fmla="*/ 18 w 259"/>
                  <a:gd name="T5" fmla="*/ 68 h 93"/>
                  <a:gd name="T6" fmla="*/ 26 w 259"/>
                  <a:gd name="T7" fmla="*/ 62 h 93"/>
                  <a:gd name="T8" fmla="*/ 37 w 259"/>
                  <a:gd name="T9" fmla="*/ 54 h 93"/>
                  <a:gd name="T10" fmla="*/ 57 w 259"/>
                  <a:gd name="T11" fmla="*/ 43 h 93"/>
                  <a:gd name="T12" fmla="*/ 84 w 259"/>
                  <a:gd name="T13" fmla="*/ 33 h 93"/>
                  <a:gd name="T14" fmla="*/ 98 w 259"/>
                  <a:gd name="T15" fmla="*/ 23 h 93"/>
                  <a:gd name="T16" fmla="*/ 103 w 259"/>
                  <a:gd name="T17" fmla="*/ 19 h 93"/>
                  <a:gd name="T18" fmla="*/ 109 w 259"/>
                  <a:gd name="T19" fmla="*/ 15 h 93"/>
                  <a:gd name="T20" fmla="*/ 121 w 259"/>
                  <a:gd name="T21" fmla="*/ 8 h 93"/>
                  <a:gd name="T22" fmla="*/ 152 w 259"/>
                  <a:gd name="T23" fmla="*/ 4 h 93"/>
                  <a:gd name="T24" fmla="*/ 195 w 259"/>
                  <a:gd name="T25" fmla="*/ 0 h 93"/>
                  <a:gd name="T26" fmla="*/ 216 w 259"/>
                  <a:gd name="T27" fmla="*/ 2 h 93"/>
                  <a:gd name="T28" fmla="*/ 230 w 259"/>
                  <a:gd name="T29" fmla="*/ 15 h 93"/>
                  <a:gd name="T30" fmla="*/ 251 w 259"/>
                  <a:gd name="T31" fmla="*/ 37 h 93"/>
                  <a:gd name="T32" fmla="*/ 257 w 259"/>
                  <a:gd name="T33" fmla="*/ 54 h 93"/>
                  <a:gd name="T34" fmla="*/ 259 w 259"/>
                  <a:gd name="T35" fmla="*/ 58 h 93"/>
                  <a:gd name="T36" fmla="*/ 253 w 259"/>
                  <a:gd name="T37" fmla="*/ 58 h 93"/>
                  <a:gd name="T38" fmla="*/ 236 w 259"/>
                  <a:gd name="T39" fmla="*/ 46 h 93"/>
                  <a:gd name="T40" fmla="*/ 228 w 259"/>
                  <a:gd name="T41" fmla="*/ 35 h 93"/>
                  <a:gd name="T42" fmla="*/ 218 w 259"/>
                  <a:gd name="T43" fmla="*/ 25 h 93"/>
                  <a:gd name="T44" fmla="*/ 212 w 259"/>
                  <a:gd name="T45" fmla="*/ 19 h 93"/>
                  <a:gd name="T46" fmla="*/ 205 w 259"/>
                  <a:gd name="T47" fmla="*/ 15 h 93"/>
                  <a:gd name="T48" fmla="*/ 189 w 259"/>
                  <a:gd name="T49" fmla="*/ 12 h 93"/>
                  <a:gd name="T50" fmla="*/ 154 w 259"/>
                  <a:gd name="T51" fmla="*/ 15 h 93"/>
                  <a:gd name="T52" fmla="*/ 129 w 259"/>
                  <a:gd name="T53" fmla="*/ 19 h 93"/>
                  <a:gd name="T54" fmla="*/ 113 w 259"/>
                  <a:gd name="T55" fmla="*/ 33 h 93"/>
                  <a:gd name="T56" fmla="*/ 103 w 259"/>
                  <a:gd name="T57" fmla="*/ 43 h 93"/>
                  <a:gd name="T58" fmla="*/ 92 w 259"/>
                  <a:gd name="T59" fmla="*/ 50 h 93"/>
                  <a:gd name="T60" fmla="*/ 43 w 259"/>
                  <a:gd name="T61" fmla="*/ 64 h 93"/>
                  <a:gd name="T62" fmla="*/ 22 w 259"/>
                  <a:gd name="T63" fmla="*/ 74 h 93"/>
                  <a:gd name="T64" fmla="*/ 6 w 259"/>
                  <a:gd name="T65" fmla="*/ 93 h 93"/>
                  <a:gd name="T66" fmla="*/ 2 w 259"/>
                  <a:gd name="T67" fmla="*/ 93 h 93"/>
                  <a:gd name="T68" fmla="*/ 0 w 259"/>
                  <a:gd name="T69" fmla="*/ 89 h 93"/>
                  <a:gd name="T70" fmla="*/ 0 w 259"/>
                  <a:gd name="T7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93">
                    <a:moveTo>
                      <a:pt x="0" y="89"/>
                    </a:moveTo>
                    <a:lnTo>
                      <a:pt x="8" y="79"/>
                    </a:lnTo>
                    <a:lnTo>
                      <a:pt x="18" y="68"/>
                    </a:lnTo>
                    <a:lnTo>
                      <a:pt x="26" y="62"/>
                    </a:lnTo>
                    <a:lnTo>
                      <a:pt x="37" y="54"/>
                    </a:lnTo>
                    <a:lnTo>
                      <a:pt x="57" y="43"/>
                    </a:lnTo>
                    <a:lnTo>
                      <a:pt x="84" y="33"/>
                    </a:lnTo>
                    <a:lnTo>
                      <a:pt x="98" y="23"/>
                    </a:lnTo>
                    <a:lnTo>
                      <a:pt x="103" y="19"/>
                    </a:lnTo>
                    <a:lnTo>
                      <a:pt x="109" y="15"/>
                    </a:lnTo>
                    <a:lnTo>
                      <a:pt x="121" y="8"/>
                    </a:lnTo>
                    <a:lnTo>
                      <a:pt x="152" y="4"/>
                    </a:lnTo>
                    <a:lnTo>
                      <a:pt x="195" y="0"/>
                    </a:lnTo>
                    <a:lnTo>
                      <a:pt x="216" y="2"/>
                    </a:lnTo>
                    <a:lnTo>
                      <a:pt x="230" y="15"/>
                    </a:lnTo>
                    <a:lnTo>
                      <a:pt x="251" y="37"/>
                    </a:lnTo>
                    <a:lnTo>
                      <a:pt x="257" y="54"/>
                    </a:lnTo>
                    <a:lnTo>
                      <a:pt x="259" y="58"/>
                    </a:lnTo>
                    <a:lnTo>
                      <a:pt x="253" y="58"/>
                    </a:lnTo>
                    <a:lnTo>
                      <a:pt x="236" y="46"/>
                    </a:lnTo>
                    <a:lnTo>
                      <a:pt x="228" y="35"/>
                    </a:lnTo>
                    <a:lnTo>
                      <a:pt x="218" y="25"/>
                    </a:lnTo>
                    <a:lnTo>
                      <a:pt x="212" y="19"/>
                    </a:lnTo>
                    <a:lnTo>
                      <a:pt x="205" y="15"/>
                    </a:lnTo>
                    <a:lnTo>
                      <a:pt x="189" y="12"/>
                    </a:lnTo>
                    <a:lnTo>
                      <a:pt x="154" y="15"/>
                    </a:lnTo>
                    <a:lnTo>
                      <a:pt x="129" y="19"/>
                    </a:lnTo>
                    <a:lnTo>
                      <a:pt x="113" y="33"/>
                    </a:lnTo>
                    <a:lnTo>
                      <a:pt x="103" y="43"/>
                    </a:lnTo>
                    <a:lnTo>
                      <a:pt x="92" y="50"/>
                    </a:lnTo>
                    <a:lnTo>
                      <a:pt x="43" y="64"/>
                    </a:lnTo>
                    <a:lnTo>
                      <a:pt x="22" y="74"/>
                    </a:lnTo>
                    <a:lnTo>
                      <a:pt x="6" y="93"/>
                    </a:lnTo>
                    <a:lnTo>
                      <a:pt x="2" y="93"/>
                    </a:lnTo>
                    <a:lnTo>
                      <a:pt x="0" y="89"/>
                    </a:lnTo>
                    <a:lnTo>
                      <a:pt x="0"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8" name="Freeform 74"/>
              <p:cNvSpPr>
                <a:spLocks/>
              </p:cNvSpPr>
              <p:nvPr/>
            </p:nvSpPr>
            <p:spPr bwMode="auto">
              <a:xfrm>
                <a:off x="1889" y="1326"/>
                <a:ext cx="109" cy="91"/>
              </a:xfrm>
              <a:custGeom>
                <a:avLst/>
                <a:gdLst>
                  <a:gd name="T0" fmla="*/ 105 w 109"/>
                  <a:gd name="T1" fmla="*/ 7 h 91"/>
                  <a:gd name="T2" fmla="*/ 85 w 109"/>
                  <a:gd name="T3" fmla="*/ 13 h 91"/>
                  <a:gd name="T4" fmla="*/ 76 w 109"/>
                  <a:gd name="T5" fmla="*/ 19 h 91"/>
                  <a:gd name="T6" fmla="*/ 66 w 109"/>
                  <a:gd name="T7" fmla="*/ 25 h 91"/>
                  <a:gd name="T8" fmla="*/ 48 w 109"/>
                  <a:gd name="T9" fmla="*/ 40 h 91"/>
                  <a:gd name="T10" fmla="*/ 33 w 109"/>
                  <a:gd name="T11" fmla="*/ 54 h 91"/>
                  <a:gd name="T12" fmla="*/ 21 w 109"/>
                  <a:gd name="T13" fmla="*/ 71 h 91"/>
                  <a:gd name="T14" fmla="*/ 7 w 109"/>
                  <a:gd name="T15" fmla="*/ 91 h 91"/>
                  <a:gd name="T16" fmla="*/ 0 w 109"/>
                  <a:gd name="T17" fmla="*/ 91 h 91"/>
                  <a:gd name="T18" fmla="*/ 0 w 109"/>
                  <a:gd name="T19" fmla="*/ 87 h 91"/>
                  <a:gd name="T20" fmla="*/ 25 w 109"/>
                  <a:gd name="T21" fmla="*/ 42 h 91"/>
                  <a:gd name="T22" fmla="*/ 35 w 109"/>
                  <a:gd name="T23" fmla="*/ 21 h 91"/>
                  <a:gd name="T24" fmla="*/ 44 w 109"/>
                  <a:gd name="T25" fmla="*/ 13 h 91"/>
                  <a:gd name="T26" fmla="*/ 54 w 109"/>
                  <a:gd name="T27" fmla="*/ 5 h 91"/>
                  <a:gd name="T28" fmla="*/ 78 w 109"/>
                  <a:gd name="T29" fmla="*/ 0 h 91"/>
                  <a:gd name="T30" fmla="*/ 105 w 109"/>
                  <a:gd name="T31" fmla="*/ 0 h 91"/>
                  <a:gd name="T32" fmla="*/ 109 w 109"/>
                  <a:gd name="T33" fmla="*/ 3 h 91"/>
                  <a:gd name="T34" fmla="*/ 105 w 109"/>
                  <a:gd name="T35" fmla="*/ 7 h 91"/>
                  <a:gd name="T36" fmla="*/ 105 w 109"/>
                  <a:gd name="T37"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91">
                    <a:moveTo>
                      <a:pt x="105" y="7"/>
                    </a:moveTo>
                    <a:lnTo>
                      <a:pt x="85" y="13"/>
                    </a:lnTo>
                    <a:lnTo>
                      <a:pt x="76" y="19"/>
                    </a:lnTo>
                    <a:lnTo>
                      <a:pt x="66" y="25"/>
                    </a:lnTo>
                    <a:lnTo>
                      <a:pt x="48" y="40"/>
                    </a:lnTo>
                    <a:lnTo>
                      <a:pt x="33" y="54"/>
                    </a:lnTo>
                    <a:lnTo>
                      <a:pt x="21" y="71"/>
                    </a:lnTo>
                    <a:lnTo>
                      <a:pt x="7" y="91"/>
                    </a:lnTo>
                    <a:lnTo>
                      <a:pt x="0" y="91"/>
                    </a:lnTo>
                    <a:lnTo>
                      <a:pt x="0" y="87"/>
                    </a:lnTo>
                    <a:lnTo>
                      <a:pt x="25" y="42"/>
                    </a:lnTo>
                    <a:lnTo>
                      <a:pt x="35" y="21"/>
                    </a:lnTo>
                    <a:lnTo>
                      <a:pt x="44" y="13"/>
                    </a:lnTo>
                    <a:lnTo>
                      <a:pt x="54" y="5"/>
                    </a:lnTo>
                    <a:lnTo>
                      <a:pt x="78" y="0"/>
                    </a:lnTo>
                    <a:lnTo>
                      <a:pt x="105" y="0"/>
                    </a:lnTo>
                    <a:lnTo>
                      <a:pt x="109" y="3"/>
                    </a:lnTo>
                    <a:lnTo>
                      <a:pt x="105" y="7"/>
                    </a:lnTo>
                    <a:lnTo>
                      <a:pt x="10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19" name="Freeform 75"/>
              <p:cNvSpPr>
                <a:spLocks/>
              </p:cNvSpPr>
              <p:nvPr/>
            </p:nvSpPr>
            <p:spPr bwMode="auto">
              <a:xfrm>
                <a:off x="1787" y="1393"/>
                <a:ext cx="143" cy="76"/>
              </a:xfrm>
              <a:custGeom>
                <a:avLst/>
                <a:gdLst>
                  <a:gd name="T0" fmla="*/ 12 w 143"/>
                  <a:gd name="T1" fmla="*/ 0 h 76"/>
                  <a:gd name="T2" fmla="*/ 18 w 143"/>
                  <a:gd name="T3" fmla="*/ 14 h 76"/>
                  <a:gd name="T4" fmla="*/ 22 w 143"/>
                  <a:gd name="T5" fmla="*/ 30 h 76"/>
                  <a:gd name="T6" fmla="*/ 24 w 143"/>
                  <a:gd name="T7" fmla="*/ 39 h 76"/>
                  <a:gd name="T8" fmla="*/ 45 w 143"/>
                  <a:gd name="T9" fmla="*/ 47 h 76"/>
                  <a:gd name="T10" fmla="*/ 61 w 143"/>
                  <a:gd name="T11" fmla="*/ 57 h 76"/>
                  <a:gd name="T12" fmla="*/ 78 w 143"/>
                  <a:gd name="T13" fmla="*/ 64 h 76"/>
                  <a:gd name="T14" fmla="*/ 94 w 143"/>
                  <a:gd name="T15" fmla="*/ 70 h 76"/>
                  <a:gd name="T16" fmla="*/ 115 w 143"/>
                  <a:gd name="T17" fmla="*/ 72 h 76"/>
                  <a:gd name="T18" fmla="*/ 137 w 143"/>
                  <a:gd name="T19" fmla="*/ 61 h 76"/>
                  <a:gd name="T20" fmla="*/ 141 w 143"/>
                  <a:gd name="T21" fmla="*/ 61 h 76"/>
                  <a:gd name="T22" fmla="*/ 143 w 143"/>
                  <a:gd name="T23" fmla="*/ 66 h 76"/>
                  <a:gd name="T24" fmla="*/ 137 w 143"/>
                  <a:gd name="T25" fmla="*/ 72 h 76"/>
                  <a:gd name="T26" fmla="*/ 131 w 143"/>
                  <a:gd name="T27" fmla="*/ 74 h 76"/>
                  <a:gd name="T28" fmla="*/ 115 w 143"/>
                  <a:gd name="T29" fmla="*/ 76 h 76"/>
                  <a:gd name="T30" fmla="*/ 74 w 143"/>
                  <a:gd name="T31" fmla="*/ 76 h 76"/>
                  <a:gd name="T32" fmla="*/ 35 w 143"/>
                  <a:gd name="T33" fmla="*/ 64 h 76"/>
                  <a:gd name="T34" fmla="*/ 18 w 143"/>
                  <a:gd name="T35" fmla="*/ 57 h 76"/>
                  <a:gd name="T36" fmla="*/ 12 w 143"/>
                  <a:gd name="T37" fmla="*/ 53 h 76"/>
                  <a:gd name="T38" fmla="*/ 0 w 143"/>
                  <a:gd name="T39" fmla="*/ 30 h 76"/>
                  <a:gd name="T40" fmla="*/ 6 w 143"/>
                  <a:gd name="T41" fmla="*/ 0 h 76"/>
                  <a:gd name="T42" fmla="*/ 12 w 143"/>
                  <a:gd name="T43" fmla="*/ 0 h 76"/>
                  <a:gd name="T44" fmla="*/ 12 w 143"/>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76">
                    <a:moveTo>
                      <a:pt x="12" y="0"/>
                    </a:moveTo>
                    <a:lnTo>
                      <a:pt x="18" y="14"/>
                    </a:lnTo>
                    <a:lnTo>
                      <a:pt x="22" y="30"/>
                    </a:lnTo>
                    <a:lnTo>
                      <a:pt x="24" y="39"/>
                    </a:lnTo>
                    <a:lnTo>
                      <a:pt x="45" y="47"/>
                    </a:lnTo>
                    <a:lnTo>
                      <a:pt x="61" y="57"/>
                    </a:lnTo>
                    <a:lnTo>
                      <a:pt x="78" y="64"/>
                    </a:lnTo>
                    <a:lnTo>
                      <a:pt x="94" y="70"/>
                    </a:lnTo>
                    <a:lnTo>
                      <a:pt x="115" y="72"/>
                    </a:lnTo>
                    <a:lnTo>
                      <a:pt x="137" y="61"/>
                    </a:lnTo>
                    <a:lnTo>
                      <a:pt x="141" y="61"/>
                    </a:lnTo>
                    <a:lnTo>
                      <a:pt x="143" y="66"/>
                    </a:lnTo>
                    <a:lnTo>
                      <a:pt x="137" y="72"/>
                    </a:lnTo>
                    <a:lnTo>
                      <a:pt x="131" y="74"/>
                    </a:lnTo>
                    <a:lnTo>
                      <a:pt x="115" y="76"/>
                    </a:lnTo>
                    <a:lnTo>
                      <a:pt x="74" y="76"/>
                    </a:lnTo>
                    <a:lnTo>
                      <a:pt x="35" y="64"/>
                    </a:lnTo>
                    <a:lnTo>
                      <a:pt x="18" y="57"/>
                    </a:lnTo>
                    <a:lnTo>
                      <a:pt x="12" y="53"/>
                    </a:lnTo>
                    <a:lnTo>
                      <a:pt x="0" y="30"/>
                    </a:lnTo>
                    <a:lnTo>
                      <a:pt x="6"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0" name="Freeform 76"/>
              <p:cNvSpPr>
                <a:spLocks/>
              </p:cNvSpPr>
              <p:nvPr/>
            </p:nvSpPr>
            <p:spPr bwMode="auto">
              <a:xfrm>
                <a:off x="1922" y="1452"/>
                <a:ext cx="202" cy="29"/>
              </a:xfrm>
              <a:custGeom>
                <a:avLst/>
                <a:gdLst>
                  <a:gd name="T0" fmla="*/ 2 w 202"/>
                  <a:gd name="T1" fmla="*/ 0 h 29"/>
                  <a:gd name="T2" fmla="*/ 80 w 202"/>
                  <a:gd name="T3" fmla="*/ 9 h 29"/>
                  <a:gd name="T4" fmla="*/ 124 w 202"/>
                  <a:gd name="T5" fmla="*/ 11 h 29"/>
                  <a:gd name="T6" fmla="*/ 196 w 202"/>
                  <a:gd name="T7" fmla="*/ 13 h 29"/>
                  <a:gd name="T8" fmla="*/ 202 w 202"/>
                  <a:gd name="T9" fmla="*/ 17 h 29"/>
                  <a:gd name="T10" fmla="*/ 200 w 202"/>
                  <a:gd name="T11" fmla="*/ 21 h 29"/>
                  <a:gd name="T12" fmla="*/ 196 w 202"/>
                  <a:gd name="T13" fmla="*/ 23 h 29"/>
                  <a:gd name="T14" fmla="*/ 117 w 202"/>
                  <a:gd name="T15" fmla="*/ 29 h 29"/>
                  <a:gd name="T16" fmla="*/ 93 w 202"/>
                  <a:gd name="T17" fmla="*/ 27 h 29"/>
                  <a:gd name="T18" fmla="*/ 48 w 202"/>
                  <a:gd name="T19" fmla="*/ 17 h 29"/>
                  <a:gd name="T20" fmla="*/ 27 w 202"/>
                  <a:gd name="T21" fmla="*/ 11 h 29"/>
                  <a:gd name="T22" fmla="*/ 2 w 202"/>
                  <a:gd name="T23" fmla="*/ 7 h 29"/>
                  <a:gd name="T24" fmla="*/ 0 w 202"/>
                  <a:gd name="T25" fmla="*/ 5 h 29"/>
                  <a:gd name="T26" fmla="*/ 2 w 202"/>
                  <a:gd name="T27" fmla="*/ 0 h 29"/>
                  <a:gd name="T28" fmla="*/ 2 w 202"/>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9">
                    <a:moveTo>
                      <a:pt x="2" y="0"/>
                    </a:moveTo>
                    <a:lnTo>
                      <a:pt x="80" y="9"/>
                    </a:lnTo>
                    <a:lnTo>
                      <a:pt x="124" y="11"/>
                    </a:lnTo>
                    <a:lnTo>
                      <a:pt x="196" y="13"/>
                    </a:lnTo>
                    <a:lnTo>
                      <a:pt x="202" y="17"/>
                    </a:lnTo>
                    <a:lnTo>
                      <a:pt x="200" y="21"/>
                    </a:lnTo>
                    <a:lnTo>
                      <a:pt x="196" y="23"/>
                    </a:lnTo>
                    <a:lnTo>
                      <a:pt x="117" y="29"/>
                    </a:lnTo>
                    <a:lnTo>
                      <a:pt x="93" y="27"/>
                    </a:lnTo>
                    <a:lnTo>
                      <a:pt x="48" y="17"/>
                    </a:lnTo>
                    <a:lnTo>
                      <a:pt x="27" y="11"/>
                    </a:lnTo>
                    <a:lnTo>
                      <a:pt x="2" y="7"/>
                    </a:lnTo>
                    <a:lnTo>
                      <a:pt x="0" y="5"/>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1" name="Freeform 77"/>
              <p:cNvSpPr>
                <a:spLocks/>
              </p:cNvSpPr>
              <p:nvPr/>
            </p:nvSpPr>
            <p:spPr bwMode="auto">
              <a:xfrm>
                <a:off x="2009" y="1331"/>
                <a:ext cx="104" cy="43"/>
              </a:xfrm>
              <a:custGeom>
                <a:avLst/>
                <a:gdLst>
                  <a:gd name="T0" fmla="*/ 6 w 104"/>
                  <a:gd name="T1" fmla="*/ 0 h 43"/>
                  <a:gd name="T2" fmla="*/ 98 w 104"/>
                  <a:gd name="T3" fmla="*/ 22 h 43"/>
                  <a:gd name="T4" fmla="*/ 104 w 104"/>
                  <a:gd name="T5" fmla="*/ 28 h 43"/>
                  <a:gd name="T6" fmla="*/ 102 w 104"/>
                  <a:gd name="T7" fmla="*/ 37 h 43"/>
                  <a:gd name="T8" fmla="*/ 96 w 104"/>
                  <a:gd name="T9" fmla="*/ 43 h 43"/>
                  <a:gd name="T10" fmla="*/ 88 w 104"/>
                  <a:gd name="T11" fmla="*/ 43 h 43"/>
                  <a:gd name="T12" fmla="*/ 63 w 104"/>
                  <a:gd name="T13" fmla="*/ 33 h 43"/>
                  <a:gd name="T14" fmla="*/ 45 w 104"/>
                  <a:gd name="T15" fmla="*/ 22 h 43"/>
                  <a:gd name="T16" fmla="*/ 24 w 104"/>
                  <a:gd name="T17" fmla="*/ 14 h 43"/>
                  <a:gd name="T18" fmla="*/ 2 w 104"/>
                  <a:gd name="T19" fmla="*/ 6 h 43"/>
                  <a:gd name="T20" fmla="*/ 0 w 104"/>
                  <a:gd name="T21" fmla="*/ 2 h 43"/>
                  <a:gd name="T22" fmla="*/ 6 w 104"/>
                  <a:gd name="T23" fmla="*/ 0 h 43"/>
                  <a:gd name="T24" fmla="*/ 6 w 104"/>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43">
                    <a:moveTo>
                      <a:pt x="6" y="0"/>
                    </a:moveTo>
                    <a:lnTo>
                      <a:pt x="98" y="22"/>
                    </a:lnTo>
                    <a:lnTo>
                      <a:pt x="104" y="28"/>
                    </a:lnTo>
                    <a:lnTo>
                      <a:pt x="102" y="37"/>
                    </a:lnTo>
                    <a:lnTo>
                      <a:pt x="96" y="43"/>
                    </a:lnTo>
                    <a:lnTo>
                      <a:pt x="88" y="43"/>
                    </a:lnTo>
                    <a:lnTo>
                      <a:pt x="63" y="33"/>
                    </a:lnTo>
                    <a:lnTo>
                      <a:pt x="45" y="22"/>
                    </a:lnTo>
                    <a:lnTo>
                      <a:pt x="24" y="14"/>
                    </a:lnTo>
                    <a:lnTo>
                      <a:pt x="2" y="6"/>
                    </a:lnTo>
                    <a:lnTo>
                      <a:pt x="0"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2" name="Freeform 78"/>
              <p:cNvSpPr>
                <a:spLocks/>
              </p:cNvSpPr>
              <p:nvPr/>
            </p:nvSpPr>
            <p:spPr bwMode="auto">
              <a:xfrm>
                <a:off x="2048" y="1176"/>
                <a:ext cx="37" cy="82"/>
              </a:xfrm>
              <a:custGeom>
                <a:avLst/>
                <a:gdLst>
                  <a:gd name="T0" fmla="*/ 6 w 37"/>
                  <a:gd name="T1" fmla="*/ 0 h 82"/>
                  <a:gd name="T2" fmla="*/ 10 w 37"/>
                  <a:gd name="T3" fmla="*/ 12 h 82"/>
                  <a:gd name="T4" fmla="*/ 18 w 37"/>
                  <a:gd name="T5" fmla="*/ 22 h 82"/>
                  <a:gd name="T6" fmla="*/ 35 w 37"/>
                  <a:gd name="T7" fmla="*/ 41 h 82"/>
                  <a:gd name="T8" fmla="*/ 37 w 37"/>
                  <a:gd name="T9" fmla="*/ 60 h 82"/>
                  <a:gd name="T10" fmla="*/ 37 w 37"/>
                  <a:gd name="T11" fmla="*/ 78 h 82"/>
                  <a:gd name="T12" fmla="*/ 35 w 37"/>
                  <a:gd name="T13" fmla="*/ 82 h 82"/>
                  <a:gd name="T14" fmla="*/ 31 w 37"/>
                  <a:gd name="T15" fmla="*/ 80 h 82"/>
                  <a:gd name="T16" fmla="*/ 24 w 37"/>
                  <a:gd name="T17" fmla="*/ 64 h 82"/>
                  <a:gd name="T18" fmla="*/ 16 w 37"/>
                  <a:gd name="T19" fmla="*/ 49 h 82"/>
                  <a:gd name="T20" fmla="*/ 0 w 37"/>
                  <a:gd name="T21" fmla="*/ 0 h 82"/>
                  <a:gd name="T22" fmla="*/ 6 w 37"/>
                  <a:gd name="T23" fmla="*/ 0 h 82"/>
                  <a:gd name="T24" fmla="*/ 6 w 37"/>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2">
                    <a:moveTo>
                      <a:pt x="6" y="0"/>
                    </a:moveTo>
                    <a:lnTo>
                      <a:pt x="10" y="12"/>
                    </a:lnTo>
                    <a:lnTo>
                      <a:pt x="18" y="22"/>
                    </a:lnTo>
                    <a:lnTo>
                      <a:pt x="35" y="41"/>
                    </a:lnTo>
                    <a:lnTo>
                      <a:pt x="37" y="60"/>
                    </a:lnTo>
                    <a:lnTo>
                      <a:pt x="37" y="78"/>
                    </a:lnTo>
                    <a:lnTo>
                      <a:pt x="35" y="82"/>
                    </a:lnTo>
                    <a:lnTo>
                      <a:pt x="31" y="80"/>
                    </a:lnTo>
                    <a:lnTo>
                      <a:pt x="24" y="64"/>
                    </a:lnTo>
                    <a:lnTo>
                      <a:pt x="16" y="49"/>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3" name="Freeform 79"/>
              <p:cNvSpPr>
                <a:spLocks/>
              </p:cNvSpPr>
              <p:nvPr/>
            </p:nvSpPr>
            <p:spPr bwMode="auto">
              <a:xfrm>
                <a:off x="1972" y="1172"/>
                <a:ext cx="39" cy="109"/>
              </a:xfrm>
              <a:custGeom>
                <a:avLst/>
                <a:gdLst>
                  <a:gd name="T0" fmla="*/ 39 w 39"/>
                  <a:gd name="T1" fmla="*/ 4 h 109"/>
                  <a:gd name="T2" fmla="*/ 26 w 39"/>
                  <a:gd name="T3" fmla="*/ 66 h 109"/>
                  <a:gd name="T4" fmla="*/ 14 w 39"/>
                  <a:gd name="T5" fmla="*/ 103 h 109"/>
                  <a:gd name="T6" fmla="*/ 10 w 39"/>
                  <a:gd name="T7" fmla="*/ 107 h 109"/>
                  <a:gd name="T8" fmla="*/ 6 w 39"/>
                  <a:gd name="T9" fmla="*/ 109 h 109"/>
                  <a:gd name="T10" fmla="*/ 0 w 39"/>
                  <a:gd name="T11" fmla="*/ 101 h 109"/>
                  <a:gd name="T12" fmla="*/ 4 w 39"/>
                  <a:gd name="T13" fmla="*/ 80 h 109"/>
                  <a:gd name="T14" fmla="*/ 10 w 39"/>
                  <a:gd name="T15" fmla="*/ 59 h 109"/>
                  <a:gd name="T16" fmla="*/ 30 w 39"/>
                  <a:gd name="T17" fmla="*/ 2 h 109"/>
                  <a:gd name="T18" fmla="*/ 37 w 39"/>
                  <a:gd name="T19" fmla="*/ 0 h 109"/>
                  <a:gd name="T20" fmla="*/ 39 w 39"/>
                  <a:gd name="T21" fmla="*/ 4 h 109"/>
                  <a:gd name="T22" fmla="*/ 39 w 39"/>
                  <a:gd name="T23"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9">
                    <a:moveTo>
                      <a:pt x="39" y="4"/>
                    </a:moveTo>
                    <a:lnTo>
                      <a:pt x="26" y="66"/>
                    </a:lnTo>
                    <a:lnTo>
                      <a:pt x="14" y="103"/>
                    </a:lnTo>
                    <a:lnTo>
                      <a:pt x="10" y="107"/>
                    </a:lnTo>
                    <a:lnTo>
                      <a:pt x="6" y="109"/>
                    </a:lnTo>
                    <a:lnTo>
                      <a:pt x="0" y="101"/>
                    </a:lnTo>
                    <a:lnTo>
                      <a:pt x="4" y="80"/>
                    </a:lnTo>
                    <a:lnTo>
                      <a:pt x="10" y="59"/>
                    </a:lnTo>
                    <a:lnTo>
                      <a:pt x="30" y="2"/>
                    </a:lnTo>
                    <a:lnTo>
                      <a:pt x="37" y="0"/>
                    </a:lnTo>
                    <a:lnTo>
                      <a:pt x="39" y="4"/>
                    </a:lnTo>
                    <a:lnTo>
                      <a:pt x="3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4" name="Freeform 80"/>
              <p:cNvSpPr>
                <a:spLocks/>
              </p:cNvSpPr>
              <p:nvPr/>
            </p:nvSpPr>
            <p:spPr bwMode="auto">
              <a:xfrm>
                <a:off x="2009" y="1194"/>
                <a:ext cx="45" cy="64"/>
              </a:xfrm>
              <a:custGeom>
                <a:avLst/>
                <a:gdLst>
                  <a:gd name="T0" fmla="*/ 6 w 45"/>
                  <a:gd name="T1" fmla="*/ 62 h 64"/>
                  <a:gd name="T2" fmla="*/ 0 w 45"/>
                  <a:gd name="T3" fmla="*/ 35 h 64"/>
                  <a:gd name="T4" fmla="*/ 4 w 45"/>
                  <a:gd name="T5" fmla="*/ 17 h 64"/>
                  <a:gd name="T6" fmla="*/ 18 w 45"/>
                  <a:gd name="T7" fmla="*/ 0 h 64"/>
                  <a:gd name="T8" fmla="*/ 26 w 45"/>
                  <a:gd name="T9" fmla="*/ 2 h 64"/>
                  <a:gd name="T10" fmla="*/ 37 w 45"/>
                  <a:gd name="T11" fmla="*/ 15 h 64"/>
                  <a:gd name="T12" fmla="*/ 45 w 45"/>
                  <a:gd name="T13" fmla="*/ 40 h 64"/>
                  <a:gd name="T14" fmla="*/ 43 w 45"/>
                  <a:gd name="T15" fmla="*/ 42 h 64"/>
                  <a:gd name="T16" fmla="*/ 39 w 45"/>
                  <a:gd name="T17" fmla="*/ 40 h 64"/>
                  <a:gd name="T18" fmla="*/ 33 w 45"/>
                  <a:gd name="T19" fmla="*/ 29 h 64"/>
                  <a:gd name="T20" fmla="*/ 26 w 45"/>
                  <a:gd name="T21" fmla="*/ 21 h 64"/>
                  <a:gd name="T22" fmla="*/ 20 w 45"/>
                  <a:gd name="T23" fmla="*/ 13 h 64"/>
                  <a:gd name="T24" fmla="*/ 16 w 45"/>
                  <a:gd name="T25" fmla="*/ 35 h 64"/>
                  <a:gd name="T26" fmla="*/ 12 w 45"/>
                  <a:gd name="T27" fmla="*/ 62 h 64"/>
                  <a:gd name="T28" fmla="*/ 10 w 45"/>
                  <a:gd name="T29" fmla="*/ 64 h 64"/>
                  <a:gd name="T30" fmla="*/ 6 w 45"/>
                  <a:gd name="T31" fmla="*/ 62 h 64"/>
                  <a:gd name="T32" fmla="*/ 6 w 45"/>
                  <a:gd name="T33"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4">
                    <a:moveTo>
                      <a:pt x="6" y="62"/>
                    </a:moveTo>
                    <a:lnTo>
                      <a:pt x="0" y="35"/>
                    </a:lnTo>
                    <a:lnTo>
                      <a:pt x="4" y="17"/>
                    </a:lnTo>
                    <a:lnTo>
                      <a:pt x="18" y="0"/>
                    </a:lnTo>
                    <a:lnTo>
                      <a:pt x="26" y="2"/>
                    </a:lnTo>
                    <a:lnTo>
                      <a:pt x="37" y="15"/>
                    </a:lnTo>
                    <a:lnTo>
                      <a:pt x="45" y="40"/>
                    </a:lnTo>
                    <a:lnTo>
                      <a:pt x="43" y="42"/>
                    </a:lnTo>
                    <a:lnTo>
                      <a:pt x="39" y="40"/>
                    </a:lnTo>
                    <a:lnTo>
                      <a:pt x="33" y="29"/>
                    </a:lnTo>
                    <a:lnTo>
                      <a:pt x="26" y="21"/>
                    </a:lnTo>
                    <a:lnTo>
                      <a:pt x="20" y="13"/>
                    </a:lnTo>
                    <a:lnTo>
                      <a:pt x="16" y="35"/>
                    </a:lnTo>
                    <a:lnTo>
                      <a:pt x="12" y="62"/>
                    </a:lnTo>
                    <a:lnTo>
                      <a:pt x="10" y="64"/>
                    </a:lnTo>
                    <a:lnTo>
                      <a:pt x="6" y="62"/>
                    </a:lnTo>
                    <a:lnTo>
                      <a:pt x="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5" name="Freeform 81"/>
              <p:cNvSpPr>
                <a:spLocks/>
              </p:cNvSpPr>
              <p:nvPr/>
            </p:nvSpPr>
            <p:spPr bwMode="auto">
              <a:xfrm>
                <a:off x="1896" y="860"/>
                <a:ext cx="43" cy="25"/>
              </a:xfrm>
              <a:custGeom>
                <a:avLst/>
                <a:gdLst>
                  <a:gd name="T0" fmla="*/ 0 w 43"/>
                  <a:gd name="T1" fmla="*/ 23 h 25"/>
                  <a:gd name="T2" fmla="*/ 4 w 43"/>
                  <a:gd name="T3" fmla="*/ 14 h 25"/>
                  <a:gd name="T4" fmla="*/ 10 w 43"/>
                  <a:gd name="T5" fmla="*/ 10 h 25"/>
                  <a:gd name="T6" fmla="*/ 26 w 43"/>
                  <a:gd name="T7" fmla="*/ 0 h 25"/>
                  <a:gd name="T8" fmla="*/ 39 w 43"/>
                  <a:gd name="T9" fmla="*/ 0 h 25"/>
                  <a:gd name="T10" fmla="*/ 43 w 43"/>
                  <a:gd name="T11" fmla="*/ 6 h 25"/>
                  <a:gd name="T12" fmla="*/ 39 w 43"/>
                  <a:gd name="T13" fmla="*/ 12 h 25"/>
                  <a:gd name="T14" fmla="*/ 20 w 43"/>
                  <a:gd name="T15" fmla="*/ 16 h 25"/>
                  <a:gd name="T16" fmla="*/ 8 w 43"/>
                  <a:gd name="T17" fmla="*/ 23 h 25"/>
                  <a:gd name="T18" fmla="*/ 4 w 43"/>
                  <a:gd name="T19" fmla="*/ 25 h 25"/>
                  <a:gd name="T20" fmla="*/ 0 w 43"/>
                  <a:gd name="T21" fmla="*/ 23 h 25"/>
                  <a:gd name="T22" fmla="*/ 0 w 43"/>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5">
                    <a:moveTo>
                      <a:pt x="0" y="23"/>
                    </a:moveTo>
                    <a:lnTo>
                      <a:pt x="4" y="14"/>
                    </a:lnTo>
                    <a:lnTo>
                      <a:pt x="10" y="10"/>
                    </a:lnTo>
                    <a:lnTo>
                      <a:pt x="26" y="0"/>
                    </a:lnTo>
                    <a:lnTo>
                      <a:pt x="39" y="0"/>
                    </a:lnTo>
                    <a:lnTo>
                      <a:pt x="43" y="6"/>
                    </a:lnTo>
                    <a:lnTo>
                      <a:pt x="39" y="12"/>
                    </a:lnTo>
                    <a:lnTo>
                      <a:pt x="20" y="16"/>
                    </a:lnTo>
                    <a:lnTo>
                      <a:pt x="8" y="23"/>
                    </a:lnTo>
                    <a:lnTo>
                      <a:pt x="4" y="25"/>
                    </a:lnTo>
                    <a:lnTo>
                      <a:pt x="0" y="23"/>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6" name="Freeform 82"/>
              <p:cNvSpPr>
                <a:spLocks/>
              </p:cNvSpPr>
              <p:nvPr/>
            </p:nvSpPr>
            <p:spPr bwMode="auto">
              <a:xfrm>
                <a:off x="1896" y="885"/>
                <a:ext cx="41" cy="20"/>
              </a:xfrm>
              <a:custGeom>
                <a:avLst/>
                <a:gdLst>
                  <a:gd name="T0" fmla="*/ 0 w 41"/>
                  <a:gd name="T1" fmla="*/ 16 h 20"/>
                  <a:gd name="T2" fmla="*/ 6 w 41"/>
                  <a:gd name="T3" fmla="*/ 12 h 20"/>
                  <a:gd name="T4" fmla="*/ 12 w 41"/>
                  <a:gd name="T5" fmla="*/ 8 h 20"/>
                  <a:gd name="T6" fmla="*/ 28 w 41"/>
                  <a:gd name="T7" fmla="*/ 0 h 20"/>
                  <a:gd name="T8" fmla="*/ 39 w 41"/>
                  <a:gd name="T9" fmla="*/ 4 h 20"/>
                  <a:gd name="T10" fmla="*/ 41 w 41"/>
                  <a:gd name="T11" fmla="*/ 10 h 20"/>
                  <a:gd name="T12" fmla="*/ 34 w 41"/>
                  <a:gd name="T13" fmla="*/ 14 h 20"/>
                  <a:gd name="T14" fmla="*/ 6 w 41"/>
                  <a:gd name="T15" fmla="*/ 20 h 20"/>
                  <a:gd name="T16" fmla="*/ 2 w 41"/>
                  <a:gd name="T17" fmla="*/ 20 h 20"/>
                  <a:gd name="T18" fmla="*/ 0 w 41"/>
                  <a:gd name="T19" fmla="*/ 16 h 20"/>
                  <a:gd name="T20" fmla="*/ 0 w 41"/>
                  <a:gd name="T2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0">
                    <a:moveTo>
                      <a:pt x="0" y="16"/>
                    </a:moveTo>
                    <a:lnTo>
                      <a:pt x="6" y="12"/>
                    </a:lnTo>
                    <a:lnTo>
                      <a:pt x="12" y="8"/>
                    </a:lnTo>
                    <a:lnTo>
                      <a:pt x="28" y="0"/>
                    </a:lnTo>
                    <a:lnTo>
                      <a:pt x="39" y="4"/>
                    </a:lnTo>
                    <a:lnTo>
                      <a:pt x="41" y="10"/>
                    </a:lnTo>
                    <a:lnTo>
                      <a:pt x="34" y="14"/>
                    </a:lnTo>
                    <a:lnTo>
                      <a:pt x="6" y="20"/>
                    </a:lnTo>
                    <a:lnTo>
                      <a:pt x="2" y="20"/>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7" name="Freeform 83"/>
              <p:cNvSpPr>
                <a:spLocks/>
              </p:cNvSpPr>
              <p:nvPr/>
            </p:nvSpPr>
            <p:spPr bwMode="auto">
              <a:xfrm>
                <a:off x="1974" y="841"/>
                <a:ext cx="70" cy="31"/>
              </a:xfrm>
              <a:custGeom>
                <a:avLst/>
                <a:gdLst>
                  <a:gd name="T0" fmla="*/ 0 w 70"/>
                  <a:gd name="T1" fmla="*/ 27 h 31"/>
                  <a:gd name="T2" fmla="*/ 8 w 70"/>
                  <a:gd name="T3" fmla="*/ 15 h 31"/>
                  <a:gd name="T4" fmla="*/ 14 w 70"/>
                  <a:gd name="T5" fmla="*/ 9 h 31"/>
                  <a:gd name="T6" fmla="*/ 20 w 70"/>
                  <a:gd name="T7" fmla="*/ 6 h 31"/>
                  <a:gd name="T8" fmla="*/ 45 w 70"/>
                  <a:gd name="T9" fmla="*/ 0 h 31"/>
                  <a:gd name="T10" fmla="*/ 65 w 70"/>
                  <a:gd name="T11" fmla="*/ 6 h 31"/>
                  <a:gd name="T12" fmla="*/ 70 w 70"/>
                  <a:gd name="T13" fmla="*/ 9 h 31"/>
                  <a:gd name="T14" fmla="*/ 65 w 70"/>
                  <a:gd name="T15" fmla="*/ 13 h 31"/>
                  <a:gd name="T16" fmla="*/ 45 w 70"/>
                  <a:gd name="T17" fmla="*/ 13 h 31"/>
                  <a:gd name="T18" fmla="*/ 26 w 70"/>
                  <a:gd name="T19" fmla="*/ 19 h 31"/>
                  <a:gd name="T20" fmla="*/ 4 w 70"/>
                  <a:gd name="T21" fmla="*/ 31 h 31"/>
                  <a:gd name="T22" fmla="*/ 0 w 70"/>
                  <a:gd name="T23" fmla="*/ 31 h 31"/>
                  <a:gd name="T24" fmla="*/ 0 w 70"/>
                  <a:gd name="T25" fmla="*/ 27 h 31"/>
                  <a:gd name="T26" fmla="*/ 0 w 70"/>
                  <a:gd name="T2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1">
                    <a:moveTo>
                      <a:pt x="0" y="27"/>
                    </a:moveTo>
                    <a:lnTo>
                      <a:pt x="8" y="15"/>
                    </a:lnTo>
                    <a:lnTo>
                      <a:pt x="14" y="9"/>
                    </a:lnTo>
                    <a:lnTo>
                      <a:pt x="20" y="6"/>
                    </a:lnTo>
                    <a:lnTo>
                      <a:pt x="45" y="0"/>
                    </a:lnTo>
                    <a:lnTo>
                      <a:pt x="65" y="6"/>
                    </a:lnTo>
                    <a:lnTo>
                      <a:pt x="70" y="9"/>
                    </a:lnTo>
                    <a:lnTo>
                      <a:pt x="65" y="13"/>
                    </a:lnTo>
                    <a:lnTo>
                      <a:pt x="45" y="13"/>
                    </a:lnTo>
                    <a:lnTo>
                      <a:pt x="26" y="19"/>
                    </a:lnTo>
                    <a:lnTo>
                      <a:pt x="4" y="31"/>
                    </a:lnTo>
                    <a:lnTo>
                      <a:pt x="0" y="31"/>
                    </a:lnTo>
                    <a:lnTo>
                      <a:pt x="0" y="27"/>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8" name="Freeform 84"/>
              <p:cNvSpPr>
                <a:spLocks/>
              </p:cNvSpPr>
              <p:nvPr/>
            </p:nvSpPr>
            <p:spPr bwMode="auto">
              <a:xfrm>
                <a:off x="2144" y="1252"/>
                <a:ext cx="340" cy="74"/>
              </a:xfrm>
              <a:custGeom>
                <a:avLst/>
                <a:gdLst>
                  <a:gd name="T0" fmla="*/ 4 w 340"/>
                  <a:gd name="T1" fmla="*/ 0 h 74"/>
                  <a:gd name="T2" fmla="*/ 48 w 340"/>
                  <a:gd name="T3" fmla="*/ 4 h 74"/>
                  <a:gd name="T4" fmla="*/ 93 w 340"/>
                  <a:gd name="T5" fmla="*/ 15 h 74"/>
                  <a:gd name="T6" fmla="*/ 146 w 340"/>
                  <a:gd name="T7" fmla="*/ 23 h 74"/>
                  <a:gd name="T8" fmla="*/ 192 w 340"/>
                  <a:gd name="T9" fmla="*/ 27 h 74"/>
                  <a:gd name="T10" fmla="*/ 290 w 340"/>
                  <a:gd name="T11" fmla="*/ 39 h 74"/>
                  <a:gd name="T12" fmla="*/ 321 w 340"/>
                  <a:gd name="T13" fmla="*/ 50 h 74"/>
                  <a:gd name="T14" fmla="*/ 335 w 340"/>
                  <a:gd name="T15" fmla="*/ 60 h 74"/>
                  <a:gd name="T16" fmla="*/ 340 w 340"/>
                  <a:gd name="T17" fmla="*/ 70 h 74"/>
                  <a:gd name="T18" fmla="*/ 335 w 340"/>
                  <a:gd name="T19" fmla="*/ 74 h 74"/>
                  <a:gd name="T20" fmla="*/ 329 w 340"/>
                  <a:gd name="T21" fmla="*/ 72 h 74"/>
                  <a:gd name="T22" fmla="*/ 315 w 340"/>
                  <a:gd name="T23" fmla="*/ 70 h 74"/>
                  <a:gd name="T24" fmla="*/ 284 w 340"/>
                  <a:gd name="T25" fmla="*/ 62 h 74"/>
                  <a:gd name="T26" fmla="*/ 233 w 340"/>
                  <a:gd name="T27" fmla="*/ 50 h 74"/>
                  <a:gd name="T28" fmla="*/ 187 w 340"/>
                  <a:gd name="T29" fmla="*/ 41 h 74"/>
                  <a:gd name="T30" fmla="*/ 142 w 340"/>
                  <a:gd name="T31" fmla="*/ 31 h 74"/>
                  <a:gd name="T32" fmla="*/ 91 w 340"/>
                  <a:gd name="T33" fmla="*/ 23 h 74"/>
                  <a:gd name="T34" fmla="*/ 48 w 340"/>
                  <a:gd name="T35" fmla="*/ 13 h 74"/>
                  <a:gd name="T36" fmla="*/ 4 w 340"/>
                  <a:gd name="T37" fmla="*/ 6 h 74"/>
                  <a:gd name="T38" fmla="*/ 0 w 340"/>
                  <a:gd name="T39" fmla="*/ 2 h 74"/>
                  <a:gd name="T40" fmla="*/ 4 w 340"/>
                  <a:gd name="T41" fmla="*/ 0 h 74"/>
                  <a:gd name="T42" fmla="*/ 4 w 34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74">
                    <a:moveTo>
                      <a:pt x="4" y="0"/>
                    </a:moveTo>
                    <a:lnTo>
                      <a:pt x="48" y="4"/>
                    </a:lnTo>
                    <a:lnTo>
                      <a:pt x="93" y="15"/>
                    </a:lnTo>
                    <a:lnTo>
                      <a:pt x="146" y="23"/>
                    </a:lnTo>
                    <a:lnTo>
                      <a:pt x="192" y="27"/>
                    </a:lnTo>
                    <a:lnTo>
                      <a:pt x="290" y="39"/>
                    </a:lnTo>
                    <a:lnTo>
                      <a:pt x="321" y="50"/>
                    </a:lnTo>
                    <a:lnTo>
                      <a:pt x="335" y="60"/>
                    </a:lnTo>
                    <a:lnTo>
                      <a:pt x="340" y="70"/>
                    </a:lnTo>
                    <a:lnTo>
                      <a:pt x="335" y="74"/>
                    </a:lnTo>
                    <a:lnTo>
                      <a:pt x="329" y="72"/>
                    </a:lnTo>
                    <a:lnTo>
                      <a:pt x="315" y="70"/>
                    </a:lnTo>
                    <a:lnTo>
                      <a:pt x="284" y="62"/>
                    </a:lnTo>
                    <a:lnTo>
                      <a:pt x="233" y="50"/>
                    </a:lnTo>
                    <a:lnTo>
                      <a:pt x="187" y="41"/>
                    </a:lnTo>
                    <a:lnTo>
                      <a:pt x="142" y="31"/>
                    </a:lnTo>
                    <a:lnTo>
                      <a:pt x="91" y="23"/>
                    </a:lnTo>
                    <a:lnTo>
                      <a:pt x="48" y="13"/>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29" name="Freeform 85"/>
              <p:cNvSpPr>
                <a:spLocks/>
              </p:cNvSpPr>
              <p:nvPr/>
            </p:nvSpPr>
            <p:spPr bwMode="auto">
              <a:xfrm>
                <a:off x="2070" y="1248"/>
                <a:ext cx="60" cy="27"/>
              </a:xfrm>
              <a:custGeom>
                <a:avLst/>
                <a:gdLst>
                  <a:gd name="T0" fmla="*/ 56 w 60"/>
                  <a:gd name="T1" fmla="*/ 8 h 27"/>
                  <a:gd name="T2" fmla="*/ 33 w 60"/>
                  <a:gd name="T3" fmla="*/ 14 h 27"/>
                  <a:gd name="T4" fmla="*/ 23 w 60"/>
                  <a:gd name="T5" fmla="*/ 21 h 27"/>
                  <a:gd name="T6" fmla="*/ 11 w 60"/>
                  <a:gd name="T7" fmla="*/ 27 h 27"/>
                  <a:gd name="T8" fmla="*/ 0 w 60"/>
                  <a:gd name="T9" fmla="*/ 23 h 27"/>
                  <a:gd name="T10" fmla="*/ 2 w 60"/>
                  <a:gd name="T11" fmla="*/ 14 h 27"/>
                  <a:gd name="T12" fmla="*/ 29 w 60"/>
                  <a:gd name="T13" fmla="*/ 4 h 27"/>
                  <a:gd name="T14" fmla="*/ 56 w 60"/>
                  <a:gd name="T15" fmla="*/ 0 h 27"/>
                  <a:gd name="T16" fmla="*/ 60 w 60"/>
                  <a:gd name="T17" fmla="*/ 4 h 27"/>
                  <a:gd name="T18" fmla="*/ 56 w 60"/>
                  <a:gd name="T19" fmla="*/ 8 h 27"/>
                  <a:gd name="T20" fmla="*/ 56 w 60"/>
                  <a:gd name="T21"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7">
                    <a:moveTo>
                      <a:pt x="56" y="8"/>
                    </a:moveTo>
                    <a:lnTo>
                      <a:pt x="33" y="14"/>
                    </a:lnTo>
                    <a:lnTo>
                      <a:pt x="23" y="21"/>
                    </a:lnTo>
                    <a:lnTo>
                      <a:pt x="11" y="27"/>
                    </a:lnTo>
                    <a:lnTo>
                      <a:pt x="0" y="23"/>
                    </a:lnTo>
                    <a:lnTo>
                      <a:pt x="2" y="14"/>
                    </a:lnTo>
                    <a:lnTo>
                      <a:pt x="29" y="4"/>
                    </a:lnTo>
                    <a:lnTo>
                      <a:pt x="56" y="0"/>
                    </a:lnTo>
                    <a:lnTo>
                      <a:pt x="60" y="4"/>
                    </a:lnTo>
                    <a:lnTo>
                      <a:pt x="56" y="8"/>
                    </a:lnTo>
                    <a:lnTo>
                      <a:pt x="5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0" name="Freeform 86"/>
              <p:cNvSpPr>
                <a:spLocks/>
              </p:cNvSpPr>
              <p:nvPr/>
            </p:nvSpPr>
            <p:spPr bwMode="auto">
              <a:xfrm>
                <a:off x="2093" y="1283"/>
                <a:ext cx="329" cy="81"/>
              </a:xfrm>
              <a:custGeom>
                <a:avLst/>
                <a:gdLst>
                  <a:gd name="T0" fmla="*/ 4 w 329"/>
                  <a:gd name="T1" fmla="*/ 0 h 81"/>
                  <a:gd name="T2" fmla="*/ 80 w 329"/>
                  <a:gd name="T3" fmla="*/ 10 h 81"/>
                  <a:gd name="T4" fmla="*/ 117 w 329"/>
                  <a:gd name="T5" fmla="*/ 19 h 81"/>
                  <a:gd name="T6" fmla="*/ 158 w 329"/>
                  <a:gd name="T7" fmla="*/ 31 h 81"/>
                  <a:gd name="T8" fmla="*/ 199 w 329"/>
                  <a:gd name="T9" fmla="*/ 39 h 81"/>
                  <a:gd name="T10" fmla="*/ 232 w 329"/>
                  <a:gd name="T11" fmla="*/ 50 h 81"/>
                  <a:gd name="T12" fmla="*/ 267 w 329"/>
                  <a:gd name="T13" fmla="*/ 56 h 81"/>
                  <a:gd name="T14" fmla="*/ 308 w 329"/>
                  <a:gd name="T15" fmla="*/ 66 h 81"/>
                  <a:gd name="T16" fmla="*/ 327 w 329"/>
                  <a:gd name="T17" fmla="*/ 74 h 81"/>
                  <a:gd name="T18" fmla="*/ 329 w 329"/>
                  <a:gd name="T19" fmla="*/ 79 h 81"/>
                  <a:gd name="T20" fmla="*/ 325 w 329"/>
                  <a:gd name="T21" fmla="*/ 81 h 81"/>
                  <a:gd name="T22" fmla="*/ 304 w 329"/>
                  <a:gd name="T23" fmla="*/ 81 h 81"/>
                  <a:gd name="T24" fmla="*/ 263 w 329"/>
                  <a:gd name="T25" fmla="*/ 72 h 81"/>
                  <a:gd name="T26" fmla="*/ 230 w 329"/>
                  <a:gd name="T27" fmla="*/ 64 h 81"/>
                  <a:gd name="T28" fmla="*/ 195 w 329"/>
                  <a:gd name="T29" fmla="*/ 54 h 81"/>
                  <a:gd name="T30" fmla="*/ 154 w 329"/>
                  <a:gd name="T31" fmla="*/ 43 h 81"/>
                  <a:gd name="T32" fmla="*/ 113 w 329"/>
                  <a:gd name="T33" fmla="*/ 31 h 81"/>
                  <a:gd name="T34" fmla="*/ 78 w 329"/>
                  <a:gd name="T35" fmla="*/ 19 h 81"/>
                  <a:gd name="T36" fmla="*/ 43 w 329"/>
                  <a:gd name="T37" fmla="*/ 10 h 81"/>
                  <a:gd name="T38" fmla="*/ 4 w 329"/>
                  <a:gd name="T39" fmla="*/ 8 h 81"/>
                  <a:gd name="T40" fmla="*/ 0 w 329"/>
                  <a:gd name="T41" fmla="*/ 4 h 81"/>
                  <a:gd name="T42" fmla="*/ 4 w 329"/>
                  <a:gd name="T43" fmla="*/ 0 h 81"/>
                  <a:gd name="T44" fmla="*/ 4 w 329"/>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81">
                    <a:moveTo>
                      <a:pt x="4" y="0"/>
                    </a:moveTo>
                    <a:lnTo>
                      <a:pt x="80" y="10"/>
                    </a:lnTo>
                    <a:lnTo>
                      <a:pt x="117" y="19"/>
                    </a:lnTo>
                    <a:lnTo>
                      <a:pt x="158" y="31"/>
                    </a:lnTo>
                    <a:lnTo>
                      <a:pt x="199" y="39"/>
                    </a:lnTo>
                    <a:lnTo>
                      <a:pt x="232" y="50"/>
                    </a:lnTo>
                    <a:lnTo>
                      <a:pt x="267" y="56"/>
                    </a:lnTo>
                    <a:lnTo>
                      <a:pt x="308" y="66"/>
                    </a:lnTo>
                    <a:lnTo>
                      <a:pt x="327" y="74"/>
                    </a:lnTo>
                    <a:lnTo>
                      <a:pt x="329" y="79"/>
                    </a:lnTo>
                    <a:lnTo>
                      <a:pt x="325" y="81"/>
                    </a:lnTo>
                    <a:lnTo>
                      <a:pt x="304" y="81"/>
                    </a:lnTo>
                    <a:lnTo>
                      <a:pt x="263" y="72"/>
                    </a:lnTo>
                    <a:lnTo>
                      <a:pt x="230" y="64"/>
                    </a:lnTo>
                    <a:lnTo>
                      <a:pt x="195" y="54"/>
                    </a:lnTo>
                    <a:lnTo>
                      <a:pt x="154" y="43"/>
                    </a:lnTo>
                    <a:lnTo>
                      <a:pt x="113" y="31"/>
                    </a:lnTo>
                    <a:lnTo>
                      <a:pt x="78" y="19"/>
                    </a:lnTo>
                    <a:lnTo>
                      <a:pt x="43" y="10"/>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1" name="Freeform 87"/>
              <p:cNvSpPr>
                <a:spLocks/>
              </p:cNvSpPr>
              <p:nvPr/>
            </p:nvSpPr>
            <p:spPr bwMode="auto">
              <a:xfrm>
                <a:off x="2081" y="1291"/>
                <a:ext cx="94" cy="238"/>
              </a:xfrm>
              <a:custGeom>
                <a:avLst/>
                <a:gdLst>
                  <a:gd name="T0" fmla="*/ 6 w 94"/>
                  <a:gd name="T1" fmla="*/ 0 h 238"/>
                  <a:gd name="T2" fmla="*/ 20 w 94"/>
                  <a:gd name="T3" fmla="*/ 27 h 238"/>
                  <a:gd name="T4" fmla="*/ 30 w 94"/>
                  <a:gd name="T5" fmla="*/ 50 h 238"/>
                  <a:gd name="T6" fmla="*/ 47 w 94"/>
                  <a:gd name="T7" fmla="*/ 104 h 238"/>
                  <a:gd name="T8" fmla="*/ 57 w 94"/>
                  <a:gd name="T9" fmla="*/ 137 h 238"/>
                  <a:gd name="T10" fmla="*/ 67 w 94"/>
                  <a:gd name="T11" fmla="*/ 166 h 238"/>
                  <a:gd name="T12" fmla="*/ 80 w 94"/>
                  <a:gd name="T13" fmla="*/ 196 h 238"/>
                  <a:gd name="T14" fmla="*/ 94 w 94"/>
                  <a:gd name="T15" fmla="*/ 230 h 238"/>
                  <a:gd name="T16" fmla="*/ 88 w 94"/>
                  <a:gd name="T17" fmla="*/ 238 h 238"/>
                  <a:gd name="T18" fmla="*/ 80 w 94"/>
                  <a:gd name="T19" fmla="*/ 234 h 238"/>
                  <a:gd name="T20" fmla="*/ 65 w 94"/>
                  <a:gd name="T21" fmla="*/ 199 h 238"/>
                  <a:gd name="T22" fmla="*/ 53 w 94"/>
                  <a:gd name="T23" fmla="*/ 170 h 238"/>
                  <a:gd name="T24" fmla="*/ 41 w 94"/>
                  <a:gd name="T25" fmla="*/ 141 h 238"/>
                  <a:gd name="T26" fmla="*/ 28 w 94"/>
                  <a:gd name="T27" fmla="*/ 108 h 238"/>
                  <a:gd name="T28" fmla="*/ 18 w 94"/>
                  <a:gd name="T29" fmla="*/ 54 h 238"/>
                  <a:gd name="T30" fmla="*/ 12 w 94"/>
                  <a:gd name="T31" fmla="*/ 29 h 238"/>
                  <a:gd name="T32" fmla="*/ 8 w 94"/>
                  <a:gd name="T33" fmla="*/ 17 h 238"/>
                  <a:gd name="T34" fmla="*/ 0 w 94"/>
                  <a:gd name="T35" fmla="*/ 4 h 238"/>
                  <a:gd name="T36" fmla="*/ 2 w 94"/>
                  <a:gd name="T37" fmla="*/ 0 h 238"/>
                  <a:gd name="T38" fmla="*/ 6 w 94"/>
                  <a:gd name="T39" fmla="*/ 0 h 238"/>
                  <a:gd name="T40" fmla="*/ 6 w 94"/>
                  <a:gd name="T4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38">
                    <a:moveTo>
                      <a:pt x="6" y="0"/>
                    </a:moveTo>
                    <a:lnTo>
                      <a:pt x="20" y="27"/>
                    </a:lnTo>
                    <a:lnTo>
                      <a:pt x="30" y="50"/>
                    </a:lnTo>
                    <a:lnTo>
                      <a:pt x="47" y="104"/>
                    </a:lnTo>
                    <a:lnTo>
                      <a:pt x="57" y="137"/>
                    </a:lnTo>
                    <a:lnTo>
                      <a:pt x="67" y="166"/>
                    </a:lnTo>
                    <a:lnTo>
                      <a:pt x="80" y="196"/>
                    </a:lnTo>
                    <a:lnTo>
                      <a:pt x="94" y="230"/>
                    </a:lnTo>
                    <a:lnTo>
                      <a:pt x="88" y="238"/>
                    </a:lnTo>
                    <a:lnTo>
                      <a:pt x="80" y="234"/>
                    </a:lnTo>
                    <a:lnTo>
                      <a:pt x="65" y="199"/>
                    </a:lnTo>
                    <a:lnTo>
                      <a:pt x="53" y="170"/>
                    </a:lnTo>
                    <a:lnTo>
                      <a:pt x="41" y="141"/>
                    </a:lnTo>
                    <a:lnTo>
                      <a:pt x="28" y="108"/>
                    </a:lnTo>
                    <a:lnTo>
                      <a:pt x="18" y="54"/>
                    </a:lnTo>
                    <a:lnTo>
                      <a:pt x="12" y="29"/>
                    </a:lnTo>
                    <a:lnTo>
                      <a:pt x="8" y="17"/>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2" name="Freeform 88"/>
              <p:cNvSpPr>
                <a:spLocks/>
              </p:cNvSpPr>
              <p:nvPr/>
            </p:nvSpPr>
            <p:spPr bwMode="auto">
              <a:xfrm>
                <a:off x="2165" y="1521"/>
                <a:ext cx="275" cy="111"/>
              </a:xfrm>
              <a:custGeom>
                <a:avLst/>
                <a:gdLst>
                  <a:gd name="T0" fmla="*/ 10 w 275"/>
                  <a:gd name="T1" fmla="*/ 0 h 111"/>
                  <a:gd name="T2" fmla="*/ 59 w 275"/>
                  <a:gd name="T3" fmla="*/ 16 h 111"/>
                  <a:gd name="T4" fmla="*/ 82 w 275"/>
                  <a:gd name="T5" fmla="*/ 26 h 111"/>
                  <a:gd name="T6" fmla="*/ 105 w 275"/>
                  <a:gd name="T7" fmla="*/ 37 h 111"/>
                  <a:gd name="T8" fmla="*/ 127 w 275"/>
                  <a:gd name="T9" fmla="*/ 45 h 111"/>
                  <a:gd name="T10" fmla="*/ 148 w 275"/>
                  <a:gd name="T11" fmla="*/ 55 h 111"/>
                  <a:gd name="T12" fmla="*/ 168 w 275"/>
                  <a:gd name="T13" fmla="*/ 64 h 111"/>
                  <a:gd name="T14" fmla="*/ 187 w 275"/>
                  <a:gd name="T15" fmla="*/ 74 h 111"/>
                  <a:gd name="T16" fmla="*/ 205 w 275"/>
                  <a:gd name="T17" fmla="*/ 82 h 111"/>
                  <a:gd name="T18" fmla="*/ 226 w 275"/>
                  <a:gd name="T19" fmla="*/ 88 h 111"/>
                  <a:gd name="T20" fmla="*/ 249 w 275"/>
                  <a:gd name="T21" fmla="*/ 97 h 111"/>
                  <a:gd name="T22" fmla="*/ 273 w 275"/>
                  <a:gd name="T23" fmla="*/ 105 h 111"/>
                  <a:gd name="T24" fmla="*/ 275 w 275"/>
                  <a:gd name="T25" fmla="*/ 109 h 111"/>
                  <a:gd name="T26" fmla="*/ 271 w 275"/>
                  <a:gd name="T27" fmla="*/ 111 h 111"/>
                  <a:gd name="T28" fmla="*/ 224 w 275"/>
                  <a:gd name="T29" fmla="*/ 97 h 111"/>
                  <a:gd name="T30" fmla="*/ 183 w 275"/>
                  <a:gd name="T31" fmla="*/ 84 h 111"/>
                  <a:gd name="T32" fmla="*/ 162 w 275"/>
                  <a:gd name="T33" fmla="*/ 76 h 111"/>
                  <a:gd name="T34" fmla="*/ 142 w 275"/>
                  <a:gd name="T35" fmla="*/ 70 h 111"/>
                  <a:gd name="T36" fmla="*/ 121 w 275"/>
                  <a:gd name="T37" fmla="*/ 61 h 111"/>
                  <a:gd name="T38" fmla="*/ 96 w 275"/>
                  <a:gd name="T39" fmla="*/ 51 h 111"/>
                  <a:gd name="T40" fmla="*/ 53 w 275"/>
                  <a:gd name="T41" fmla="*/ 30 h 111"/>
                  <a:gd name="T42" fmla="*/ 31 w 275"/>
                  <a:gd name="T43" fmla="*/ 20 h 111"/>
                  <a:gd name="T44" fmla="*/ 8 w 275"/>
                  <a:gd name="T45" fmla="*/ 16 h 111"/>
                  <a:gd name="T46" fmla="*/ 0 w 275"/>
                  <a:gd name="T47" fmla="*/ 6 h 111"/>
                  <a:gd name="T48" fmla="*/ 4 w 275"/>
                  <a:gd name="T49" fmla="*/ 0 h 111"/>
                  <a:gd name="T50" fmla="*/ 10 w 275"/>
                  <a:gd name="T51" fmla="*/ 0 h 111"/>
                  <a:gd name="T52" fmla="*/ 10 w 275"/>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5" h="111">
                    <a:moveTo>
                      <a:pt x="10" y="0"/>
                    </a:moveTo>
                    <a:lnTo>
                      <a:pt x="59" y="16"/>
                    </a:lnTo>
                    <a:lnTo>
                      <a:pt x="82" y="26"/>
                    </a:lnTo>
                    <a:lnTo>
                      <a:pt x="105" y="37"/>
                    </a:lnTo>
                    <a:lnTo>
                      <a:pt x="127" y="45"/>
                    </a:lnTo>
                    <a:lnTo>
                      <a:pt x="148" y="55"/>
                    </a:lnTo>
                    <a:lnTo>
                      <a:pt x="168" y="64"/>
                    </a:lnTo>
                    <a:lnTo>
                      <a:pt x="187" y="74"/>
                    </a:lnTo>
                    <a:lnTo>
                      <a:pt x="205" y="82"/>
                    </a:lnTo>
                    <a:lnTo>
                      <a:pt x="226" y="88"/>
                    </a:lnTo>
                    <a:lnTo>
                      <a:pt x="249" y="97"/>
                    </a:lnTo>
                    <a:lnTo>
                      <a:pt x="273" y="105"/>
                    </a:lnTo>
                    <a:lnTo>
                      <a:pt x="275" y="109"/>
                    </a:lnTo>
                    <a:lnTo>
                      <a:pt x="271" y="111"/>
                    </a:lnTo>
                    <a:lnTo>
                      <a:pt x="224" y="97"/>
                    </a:lnTo>
                    <a:lnTo>
                      <a:pt x="183" y="84"/>
                    </a:lnTo>
                    <a:lnTo>
                      <a:pt x="162" y="76"/>
                    </a:lnTo>
                    <a:lnTo>
                      <a:pt x="142" y="70"/>
                    </a:lnTo>
                    <a:lnTo>
                      <a:pt x="121" y="61"/>
                    </a:lnTo>
                    <a:lnTo>
                      <a:pt x="96" y="51"/>
                    </a:lnTo>
                    <a:lnTo>
                      <a:pt x="53" y="30"/>
                    </a:lnTo>
                    <a:lnTo>
                      <a:pt x="31" y="20"/>
                    </a:lnTo>
                    <a:lnTo>
                      <a:pt x="8" y="16"/>
                    </a:lnTo>
                    <a:lnTo>
                      <a:pt x="0" y="6"/>
                    </a:lnTo>
                    <a:lnTo>
                      <a:pt x="4"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3" name="Freeform 89"/>
              <p:cNvSpPr>
                <a:spLocks/>
              </p:cNvSpPr>
              <p:nvPr/>
            </p:nvSpPr>
            <p:spPr bwMode="auto">
              <a:xfrm>
                <a:off x="2212" y="1541"/>
                <a:ext cx="17" cy="56"/>
              </a:xfrm>
              <a:custGeom>
                <a:avLst/>
                <a:gdLst>
                  <a:gd name="T0" fmla="*/ 15 w 17"/>
                  <a:gd name="T1" fmla="*/ 4 h 56"/>
                  <a:gd name="T2" fmla="*/ 17 w 17"/>
                  <a:gd name="T3" fmla="*/ 27 h 56"/>
                  <a:gd name="T4" fmla="*/ 17 w 17"/>
                  <a:gd name="T5" fmla="*/ 46 h 56"/>
                  <a:gd name="T6" fmla="*/ 12 w 17"/>
                  <a:gd name="T7" fmla="*/ 52 h 56"/>
                  <a:gd name="T8" fmla="*/ 8 w 17"/>
                  <a:gd name="T9" fmla="*/ 56 h 56"/>
                  <a:gd name="T10" fmla="*/ 2 w 17"/>
                  <a:gd name="T11" fmla="*/ 52 h 56"/>
                  <a:gd name="T12" fmla="*/ 0 w 17"/>
                  <a:gd name="T13" fmla="*/ 46 h 56"/>
                  <a:gd name="T14" fmla="*/ 0 w 17"/>
                  <a:gd name="T15" fmla="*/ 25 h 56"/>
                  <a:gd name="T16" fmla="*/ 4 w 17"/>
                  <a:gd name="T17" fmla="*/ 4 h 56"/>
                  <a:gd name="T18" fmla="*/ 6 w 17"/>
                  <a:gd name="T19" fmla="*/ 0 h 56"/>
                  <a:gd name="T20" fmla="*/ 10 w 17"/>
                  <a:gd name="T21" fmla="*/ 0 h 56"/>
                  <a:gd name="T22" fmla="*/ 15 w 17"/>
                  <a:gd name="T23" fmla="*/ 4 h 56"/>
                  <a:gd name="T24" fmla="*/ 15 w 17"/>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6">
                    <a:moveTo>
                      <a:pt x="15" y="4"/>
                    </a:moveTo>
                    <a:lnTo>
                      <a:pt x="17" y="27"/>
                    </a:lnTo>
                    <a:lnTo>
                      <a:pt x="17" y="46"/>
                    </a:lnTo>
                    <a:lnTo>
                      <a:pt x="12" y="52"/>
                    </a:lnTo>
                    <a:lnTo>
                      <a:pt x="8" y="56"/>
                    </a:lnTo>
                    <a:lnTo>
                      <a:pt x="2" y="52"/>
                    </a:lnTo>
                    <a:lnTo>
                      <a:pt x="0" y="46"/>
                    </a:lnTo>
                    <a:lnTo>
                      <a:pt x="0" y="25"/>
                    </a:lnTo>
                    <a:lnTo>
                      <a:pt x="4" y="4"/>
                    </a:lnTo>
                    <a:lnTo>
                      <a:pt x="6" y="0"/>
                    </a:lnTo>
                    <a:lnTo>
                      <a:pt x="10" y="0"/>
                    </a:lnTo>
                    <a:lnTo>
                      <a:pt x="15" y="4"/>
                    </a:lnTo>
                    <a:lnTo>
                      <a:pt x="15"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4" name="Freeform 90"/>
              <p:cNvSpPr>
                <a:spLocks/>
              </p:cNvSpPr>
              <p:nvPr/>
            </p:nvSpPr>
            <p:spPr bwMode="auto">
              <a:xfrm>
                <a:off x="2516" y="1630"/>
                <a:ext cx="23" cy="49"/>
              </a:xfrm>
              <a:custGeom>
                <a:avLst/>
                <a:gdLst>
                  <a:gd name="T0" fmla="*/ 23 w 23"/>
                  <a:gd name="T1" fmla="*/ 10 h 49"/>
                  <a:gd name="T2" fmla="*/ 19 w 23"/>
                  <a:gd name="T3" fmla="*/ 31 h 49"/>
                  <a:gd name="T4" fmla="*/ 15 w 23"/>
                  <a:gd name="T5" fmla="*/ 49 h 49"/>
                  <a:gd name="T6" fmla="*/ 7 w 23"/>
                  <a:gd name="T7" fmla="*/ 49 h 49"/>
                  <a:gd name="T8" fmla="*/ 5 w 23"/>
                  <a:gd name="T9" fmla="*/ 31 h 49"/>
                  <a:gd name="T10" fmla="*/ 0 w 23"/>
                  <a:gd name="T11" fmla="*/ 10 h 49"/>
                  <a:gd name="T12" fmla="*/ 5 w 23"/>
                  <a:gd name="T13" fmla="*/ 2 h 49"/>
                  <a:gd name="T14" fmla="*/ 11 w 23"/>
                  <a:gd name="T15" fmla="*/ 0 h 49"/>
                  <a:gd name="T16" fmla="*/ 19 w 23"/>
                  <a:gd name="T17" fmla="*/ 2 h 49"/>
                  <a:gd name="T18" fmla="*/ 23 w 23"/>
                  <a:gd name="T19" fmla="*/ 10 h 49"/>
                  <a:gd name="T20" fmla="*/ 23 w 23"/>
                  <a:gd name="T21"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9">
                    <a:moveTo>
                      <a:pt x="23" y="10"/>
                    </a:moveTo>
                    <a:lnTo>
                      <a:pt x="19" y="31"/>
                    </a:lnTo>
                    <a:lnTo>
                      <a:pt x="15" y="49"/>
                    </a:lnTo>
                    <a:lnTo>
                      <a:pt x="7" y="49"/>
                    </a:lnTo>
                    <a:lnTo>
                      <a:pt x="5" y="31"/>
                    </a:lnTo>
                    <a:lnTo>
                      <a:pt x="0" y="10"/>
                    </a:lnTo>
                    <a:lnTo>
                      <a:pt x="5" y="2"/>
                    </a:lnTo>
                    <a:lnTo>
                      <a:pt x="11" y="0"/>
                    </a:lnTo>
                    <a:lnTo>
                      <a:pt x="19" y="2"/>
                    </a:lnTo>
                    <a:lnTo>
                      <a:pt x="23" y="10"/>
                    </a:lnTo>
                    <a:lnTo>
                      <a:pt x="2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5" name="Freeform 91"/>
              <p:cNvSpPr>
                <a:spLocks/>
              </p:cNvSpPr>
              <p:nvPr/>
            </p:nvSpPr>
            <p:spPr bwMode="auto">
              <a:xfrm>
                <a:off x="2782" y="1545"/>
                <a:ext cx="20" cy="58"/>
              </a:xfrm>
              <a:custGeom>
                <a:avLst/>
                <a:gdLst>
                  <a:gd name="T0" fmla="*/ 12 w 20"/>
                  <a:gd name="T1" fmla="*/ 4 h 58"/>
                  <a:gd name="T2" fmla="*/ 18 w 20"/>
                  <a:gd name="T3" fmla="*/ 17 h 58"/>
                  <a:gd name="T4" fmla="*/ 20 w 20"/>
                  <a:gd name="T5" fmla="*/ 42 h 58"/>
                  <a:gd name="T6" fmla="*/ 16 w 20"/>
                  <a:gd name="T7" fmla="*/ 58 h 58"/>
                  <a:gd name="T8" fmla="*/ 10 w 20"/>
                  <a:gd name="T9" fmla="*/ 58 h 58"/>
                  <a:gd name="T10" fmla="*/ 4 w 20"/>
                  <a:gd name="T11" fmla="*/ 44 h 58"/>
                  <a:gd name="T12" fmla="*/ 0 w 20"/>
                  <a:gd name="T13" fmla="*/ 17 h 58"/>
                  <a:gd name="T14" fmla="*/ 2 w 20"/>
                  <a:gd name="T15" fmla="*/ 6 h 58"/>
                  <a:gd name="T16" fmla="*/ 6 w 20"/>
                  <a:gd name="T17" fmla="*/ 0 h 58"/>
                  <a:gd name="T18" fmla="*/ 12 w 20"/>
                  <a:gd name="T19" fmla="*/ 4 h 58"/>
                  <a:gd name="T20" fmla="*/ 12 w 20"/>
                  <a:gd name="T2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8">
                    <a:moveTo>
                      <a:pt x="12" y="4"/>
                    </a:moveTo>
                    <a:lnTo>
                      <a:pt x="18" y="17"/>
                    </a:lnTo>
                    <a:lnTo>
                      <a:pt x="20" y="42"/>
                    </a:lnTo>
                    <a:lnTo>
                      <a:pt x="16" y="58"/>
                    </a:lnTo>
                    <a:lnTo>
                      <a:pt x="10" y="58"/>
                    </a:lnTo>
                    <a:lnTo>
                      <a:pt x="4" y="44"/>
                    </a:lnTo>
                    <a:lnTo>
                      <a:pt x="0" y="17"/>
                    </a:lnTo>
                    <a:lnTo>
                      <a:pt x="2" y="6"/>
                    </a:lnTo>
                    <a:lnTo>
                      <a:pt x="6" y="0"/>
                    </a:lnTo>
                    <a:lnTo>
                      <a:pt x="12"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6" name="Freeform 92"/>
              <p:cNvSpPr>
                <a:spLocks/>
              </p:cNvSpPr>
              <p:nvPr/>
            </p:nvSpPr>
            <p:spPr bwMode="auto">
              <a:xfrm>
                <a:off x="2461" y="1039"/>
                <a:ext cx="158" cy="186"/>
              </a:xfrm>
              <a:custGeom>
                <a:avLst/>
                <a:gdLst>
                  <a:gd name="T0" fmla="*/ 39 w 158"/>
                  <a:gd name="T1" fmla="*/ 9 h 186"/>
                  <a:gd name="T2" fmla="*/ 31 w 158"/>
                  <a:gd name="T3" fmla="*/ 13 h 186"/>
                  <a:gd name="T4" fmla="*/ 16 w 158"/>
                  <a:gd name="T5" fmla="*/ 40 h 186"/>
                  <a:gd name="T6" fmla="*/ 23 w 158"/>
                  <a:gd name="T7" fmla="*/ 69 h 186"/>
                  <a:gd name="T8" fmla="*/ 16 w 158"/>
                  <a:gd name="T9" fmla="*/ 122 h 186"/>
                  <a:gd name="T10" fmla="*/ 14 w 158"/>
                  <a:gd name="T11" fmla="*/ 131 h 186"/>
                  <a:gd name="T12" fmla="*/ 16 w 158"/>
                  <a:gd name="T13" fmla="*/ 137 h 186"/>
                  <a:gd name="T14" fmla="*/ 39 w 158"/>
                  <a:gd name="T15" fmla="*/ 143 h 186"/>
                  <a:gd name="T16" fmla="*/ 64 w 158"/>
                  <a:gd name="T17" fmla="*/ 149 h 186"/>
                  <a:gd name="T18" fmla="*/ 88 w 158"/>
                  <a:gd name="T19" fmla="*/ 159 h 186"/>
                  <a:gd name="T20" fmla="*/ 99 w 158"/>
                  <a:gd name="T21" fmla="*/ 166 h 186"/>
                  <a:gd name="T22" fmla="*/ 113 w 158"/>
                  <a:gd name="T23" fmla="*/ 170 h 186"/>
                  <a:gd name="T24" fmla="*/ 136 w 158"/>
                  <a:gd name="T25" fmla="*/ 172 h 186"/>
                  <a:gd name="T26" fmla="*/ 154 w 158"/>
                  <a:gd name="T27" fmla="*/ 170 h 186"/>
                  <a:gd name="T28" fmla="*/ 158 w 158"/>
                  <a:gd name="T29" fmla="*/ 176 h 186"/>
                  <a:gd name="T30" fmla="*/ 136 w 158"/>
                  <a:gd name="T31" fmla="*/ 184 h 186"/>
                  <a:gd name="T32" fmla="*/ 111 w 158"/>
                  <a:gd name="T33" fmla="*/ 186 h 186"/>
                  <a:gd name="T34" fmla="*/ 53 w 158"/>
                  <a:gd name="T35" fmla="*/ 168 h 186"/>
                  <a:gd name="T36" fmla="*/ 31 w 158"/>
                  <a:gd name="T37" fmla="*/ 155 h 186"/>
                  <a:gd name="T38" fmla="*/ 8 w 158"/>
                  <a:gd name="T39" fmla="*/ 143 h 186"/>
                  <a:gd name="T40" fmla="*/ 0 w 158"/>
                  <a:gd name="T41" fmla="*/ 124 h 186"/>
                  <a:gd name="T42" fmla="*/ 0 w 158"/>
                  <a:gd name="T43" fmla="*/ 95 h 186"/>
                  <a:gd name="T44" fmla="*/ 4 w 158"/>
                  <a:gd name="T45" fmla="*/ 69 h 186"/>
                  <a:gd name="T46" fmla="*/ 8 w 158"/>
                  <a:gd name="T47" fmla="*/ 40 h 186"/>
                  <a:gd name="T48" fmla="*/ 14 w 158"/>
                  <a:gd name="T49" fmla="*/ 21 h 186"/>
                  <a:gd name="T50" fmla="*/ 27 w 158"/>
                  <a:gd name="T51" fmla="*/ 7 h 186"/>
                  <a:gd name="T52" fmla="*/ 33 w 158"/>
                  <a:gd name="T53" fmla="*/ 0 h 186"/>
                  <a:gd name="T54" fmla="*/ 41 w 158"/>
                  <a:gd name="T55" fmla="*/ 3 h 186"/>
                  <a:gd name="T56" fmla="*/ 39 w 158"/>
                  <a:gd name="T57" fmla="*/ 9 h 186"/>
                  <a:gd name="T58" fmla="*/ 39 w 158"/>
                  <a:gd name="T59"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86">
                    <a:moveTo>
                      <a:pt x="39" y="9"/>
                    </a:moveTo>
                    <a:lnTo>
                      <a:pt x="31" y="13"/>
                    </a:lnTo>
                    <a:lnTo>
                      <a:pt x="16" y="40"/>
                    </a:lnTo>
                    <a:lnTo>
                      <a:pt x="23" y="69"/>
                    </a:lnTo>
                    <a:lnTo>
                      <a:pt x="16" y="122"/>
                    </a:lnTo>
                    <a:lnTo>
                      <a:pt x="14" y="131"/>
                    </a:lnTo>
                    <a:lnTo>
                      <a:pt x="16" y="137"/>
                    </a:lnTo>
                    <a:lnTo>
                      <a:pt x="39" y="143"/>
                    </a:lnTo>
                    <a:lnTo>
                      <a:pt x="64" y="149"/>
                    </a:lnTo>
                    <a:lnTo>
                      <a:pt x="88" y="159"/>
                    </a:lnTo>
                    <a:lnTo>
                      <a:pt x="99" y="166"/>
                    </a:lnTo>
                    <a:lnTo>
                      <a:pt x="113" y="170"/>
                    </a:lnTo>
                    <a:lnTo>
                      <a:pt x="136" y="172"/>
                    </a:lnTo>
                    <a:lnTo>
                      <a:pt x="154" y="170"/>
                    </a:lnTo>
                    <a:lnTo>
                      <a:pt x="158" y="176"/>
                    </a:lnTo>
                    <a:lnTo>
                      <a:pt x="136" y="184"/>
                    </a:lnTo>
                    <a:lnTo>
                      <a:pt x="111" y="186"/>
                    </a:lnTo>
                    <a:lnTo>
                      <a:pt x="53" y="168"/>
                    </a:lnTo>
                    <a:lnTo>
                      <a:pt x="31" y="155"/>
                    </a:lnTo>
                    <a:lnTo>
                      <a:pt x="8" y="143"/>
                    </a:lnTo>
                    <a:lnTo>
                      <a:pt x="0" y="124"/>
                    </a:lnTo>
                    <a:lnTo>
                      <a:pt x="0" y="95"/>
                    </a:lnTo>
                    <a:lnTo>
                      <a:pt x="4" y="69"/>
                    </a:lnTo>
                    <a:lnTo>
                      <a:pt x="8" y="40"/>
                    </a:lnTo>
                    <a:lnTo>
                      <a:pt x="14" y="21"/>
                    </a:lnTo>
                    <a:lnTo>
                      <a:pt x="27" y="7"/>
                    </a:lnTo>
                    <a:lnTo>
                      <a:pt x="33" y="0"/>
                    </a:lnTo>
                    <a:lnTo>
                      <a:pt x="41" y="3"/>
                    </a:lnTo>
                    <a:lnTo>
                      <a:pt x="39" y="9"/>
                    </a:lnTo>
                    <a:lnTo>
                      <a:pt x="3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7" name="Freeform 93"/>
              <p:cNvSpPr>
                <a:spLocks/>
              </p:cNvSpPr>
              <p:nvPr/>
            </p:nvSpPr>
            <p:spPr bwMode="auto">
              <a:xfrm>
                <a:off x="2521" y="1068"/>
                <a:ext cx="176" cy="60"/>
              </a:xfrm>
              <a:custGeom>
                <a:avLst/>
                <a:gdLst>
                  <a:gd name="T0" fmla="*/ 6 w 176"/>
                  <a:gd name="T1" fmla="*/ 0 h 60"/>
                  <a:gd name="T2" fmla="*/ 41 w 176"/>
                  <a:gd name="T3" fmla="*/ 19 h 60"/>
                  <a:gd name="T4" fmla="*/ 67 w 176"/>
                  <a:gd name="T5" fmla="*/ 27 h 60"/>
                  <a:gd name="T6" fmla="*/ 94 w 176"/>
                  <a:gd name="T7" fmla="*/ 35 h 60"/>
                  <a:gd name="T8" fmla="*/ 133 w 176"/>
                  <a:gd name="T9" fmla="*/ 44 h 60"/>
                  <a:gd name="T10" fmla="*/ 172 w 176"/>
                  <a:gd name="T11" fmla="*/ 42 h 60"/>
                  <a:gd name="T12" fmla="*/ 176 w 176"/>
                  <a:gd name="T13" fmla="*/ 44 h 60"/>
                  <a:gd name="T14" fmla="*/ 174 w 176"/>
                  <a:gd name="T15" fmla="*/ 48 h 60"/>
                  <a:gd name="T16" fmla="*/ 131 w 176"/>
                  <a:gd name="T17" fmla="*/ 58 h 60"/>
                  <a:gd name="T18" fmla="*/ 90 w 176"/>
                  <a:gd name="T19" fmla="*/ 60 h 60"/>
                  <a:gd name="T20" fmla="*/ 28 w 176"/>
                  <a:gd name="T21" fmla="*/ 40 h 60"/>
                  <a:gd name="T22" fmla="*/ 16 w 176"/>
                  <a:gd name="T23" fmla="*/ 21 h 60"/>
                  <a:gd name="T24" fmla="*/ 12 w 176"/>
                  <a:gd name="T25" fmla="*/ 13 h 60"/>
                  <a:gd name="T26" fmla="*/ 2 w 176"/>
                  <a:gd name="T27" fmla="*/ 7 h 60"/>
                  <a:gd name="T28" fmla="*/ 0 w 176"/>
                  <a:gd name="T29" fmla="*/ 2 h 60"/>
                  <a:gd name="T30" fmla="*/ 6 w 176"/>
                  <a:gd name="T31" fmla="*/ 0 h 60"/>
                  <a:gd name="T32" fmla="*/ 6 w 176"/>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60">
                    <a:moveTo>
                      <a:pt x="6" y="0"/>
                    </a:moveTo>
                    <a:lnTo>
                      <a:pt x="41" y="19"/>
                    </a:lnTo>
                    <a:lnTo>
                      <a:pt x="67" y="27"/>
                    </a:lnTo>
                    <a:lnTo>
                      <a:pt x="94" y="35"/>
                    </a:lnTo>
                    <a:lnTo>
                      <a:pt x="133" y="44"/>
                    </a:lnTo>
                    <a:lnTo>
                      <a:pt x="172" y="42"/>
                    </a:lnTo>
                    <a:lnTo>
                      <a:pt x="176" y="44"/>
                    </a:lnTo>
                    <a:lnTo>
                      <a:pt x="174" y="48"/>
                    </a:lnTo>
                    <a:lnTo>
                      <a:pt x="131" y="58"/>
                    </a:lnTo>
                    <a:lnTo>
                      <a:pt x="90" y="60"/>
                    </a:lnTo>
                    <a:lnTo>
                      <a:pt x="28" y="40"/>
                    </a:lnTo>
                    <a:lnTo>
                      <a:pt x="16" y="21"/>
                    </a:lnTo>
                    <a:lnTo>
                      <a:pt x="12" y="13"/>
                    </a:lnTo>
                    <a:lnTo>
                      <a:pt x="2" y="7"/>
                    </a:lnTo>
                    <a:lnTo>
                      <a:pt x="0"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8" name="Freeform 94"/>
              <p:cNvSpPr>
                <a:spLocks/>
              </p:cNvSpPr>
              <p:nvPr/>
            </p:nvSpPr>
            <p:spPr bwMode="auto">
              <a:xfrm>
                <a:off x="2708" y="1013"/>
                <a:ext cx="65" cy="109"/>
              </a:xfrm>
              <a:custGeom>
                <a:avLst/>
                <a:gdLst>
                  <a:gd name="T0" fmla="*/ 63 w 65"/>
                  <a:gd name="T1" fmla="*/ 6 h 109"/>
                  <a:gd name="T2" fmla="*/ 55 w 65"/>
                  <a:gd name="T3" fmla="*/ 20 h 109"/>
                  <a:gd name="T4" fmla="*/ 51 w 65"/>
                  <a:gd name="T5" fmla="*/ 39 h 109"/>
                  <a:gd name="T6" fmla="*/ 45 w 65"/>
                  <a:gd name="T7" fmla="*/ 60 h 109"/>
                  <a:gd name="T8" fmla="*/ 35 w 65"/>
                  <a:gd name="T9" fmla="*/ 76 h 109"/>
                  <a:gd name="T10" fmla="*/ 20 w 65"/>
                  <a:gd name="T11" fmla="*/ 90 h 109"/>
                  <a:gd name="T12" fmla="*/ 6 w 65"/>
                  <a:gd name="T13" fmla="*/ 107 h 109"/>
                  <a:gd name="T14" fmla="*/ 0 w 65"/>
                  <a:gd name="T15" fmla="*/ 109 h 109"/>
                  <a:gd name="T16" fmla="*/ 0 w 65"/>
                  <a:gd name="T17" fmla="*/ 103 h 109"/>
                  <a:gd name="T18" fmla="*/ 18 w 65"/>
                  <a:gd name="T19" fmla="*/ 72 h 109"/>
                  <a:gd name="T20" fmla="*/ 26 w 65"/>
                  <a:gd name="T21" fmla="*/ 37 h 109"/>
                  <a:gd name="T22" fmla="*/ 30 w 65"/>
                  <a:gd name="T23" fmla="*/ 24 h 109"/>
                  <a:gd name="T24" fmla="*/ 39 w 65"/>
                  <a:gd name="T25" fmla="*/ 16 h 109"/>
                  <a:gd name="T26" fmla="*/ 47 w 65"/>
                  <a:gd name="T27" fmla="*/ 8 h 109"/>
                  <a:gd name="T28" fmla="*/ 57 w 65"/>
                  <a:gd name="T29" fmla="*/ 0 h 109"/>
                  <a:gd name="T30" fmla="*/ 63 w 65"/>
                  <a:gd name="T31" fmla="*/ 0 h 109"/>
                  <a:gd name="T32" fmla="*/ 65 w 65"/>
                  <a:gd name="T33" fmla="*/ 4 h 109"/>
                  <a:gd name="T34" fmla="*/ 63 w 65"/>
                  <a:gd name="T35" fmla="*/ 6 h 109"/>
                  <a:gd name="T36" fmla="*/ 63 w 65"/>
                  <a:gd name="T37"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109">
                    <a:moveTo>
                      <a:pt x="63" y="6"/>
                    </a:moveTo>
                    <a:lnTo>
                      <a:pt x="55" y="20"/>
                    </a:lnTo>
                    <a:lnTo>
                      <a:pt x="51" y="39"/>
                    </a:lnTo>
                    <a:lnTo>
                      <a:pt x="45" y="60"/>
                    </a:lnTo>
                    <a:lnTo>
                      <a:pt x="35" y="76"/>
                    </a:lnTo>
                    <a:lnTo>
                      <a:pt x="20" y="90"/>
                    </a:lnTo>
                    <a:lnTo>
                      <a:pt x="6" y="107"/>
                    </a:lnTo>
                    <a:lnTo>
                      <a:pt x="0" y="109"/>
                    </a:lnTo>
                    <a:lnTo>
                      <a:pt x="0" y="103"/>
                    </a:lnTo>
                    <a:lnTo>
                      <a:pt x="18" y="72"/>
                    </a:lnTo>
                    <a:lnTo>
                      <a:pt x="26" y="37"/>
                    </a:lnTo>
                    <a:lnTo>
                      <a:pt x="30" y="24"/>
                    </a:lnTo>
                    <a:lnTo>
                      <a:pt x="39" y="16"/>
                    </a:lnTo>
                    <a:lnTo>
                      <a:pt x="47" y="8"/>
                    </a:lnTo>
                    <a:lnTo>
                      <a:pt x="57" y="0"/>
                    </a:lnTo>
                    <a:lnTo>
                      <a:pt x="63" y="0"/>
                    </a:lnTo>
                    <a:lnTo>
                      <a:pt x="65" y="4"/>
                    </a:lnTo>
                    <a:lnTo>
                      <a:pt x="63" y="6"/>
                    </a:lnTo>
                    <a:lnTo>
                      <a:pt x="6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39" name="Freeform 95"/>
              <p:cNvSpPr>
                <a:spLocks/>
              </p:cNvSpPr>
              <p:nvPr/>
            </p:nvSpPr>
            <p:spPr bwMode="auto">
              <a:xfrm>
                <a:off x="2617" y="1118"/>
                <a:ext cx="117" cy="105"/>
              </a:xfrm>
              <a:custGeom>
                <a:avLst/>
                <a:gdLst>
                  <a:gd name="T0" fmla="*/ 117 w 117"/>
                  <a:gd name="T1" fmla="*/ 0 h 105"/>
                  <a:gd name="T2" fmla="*/ 113 w 117"/>
                  <a:gd name="T3" fmla="*/ 33 h 105"/>
                  <a:gd name="T4" fmla="*/ 107 w 117"/>
                  <a:gd name="T5" fmla="*/ 47 h 105"/>
                  <a:gd name="T6" fmla="*/ 99 w 117"/>
                  <a:gd name="T7" fmla="*/ 60 h 105"/>
                  <a:gd name="T8" fmla="*/ 89 w 117"/>
                  <a:gd name="T9" fmla="*/ 72 h 105"/>
                  <a:gd name="T10" fmla="*/ 76 w 117"/>
                  <a:gd name="T11" fmla="*/ 83 h 105"/>
                  <a:gd name="T12" fmla="*/ 64 w 117"/>
                  <a:gd name="T13" fmla="*/ 91 h 105"/>
                  <a:gd name="T14" fmla="*/ 47 w 117"/>
                  <a:gd name="T15" fmla="*/ 101 h 105"/>
                  <a:gd name="T16" fmla="*/ 29 w 117"/>
                  <a:gd name="T17" fmla="*/ 105 h 105"/>
                  <a:gd name="T18" fmla="*/ 4 w 117"/>
                  <a:gd name="T19" fmla="*/ 105 h 105"/>
                  <a:gd name="T20" fmla="*/ 0 w 117"/>
                  <a:gd name="T21" fmla="*/ 101 h 105"/>
                  <a:gd name="T22" fmla="*/ 4 w 117"/>
                  <a:gd name="T23" fmla="*/ 99 h 105"/>
                  <a:gd name="T24" fmla="*/ 21 w 117"/>
                  <a:gd name="T25" fmla="*/ 93 h 105"/>
                  <a:gd name="T26" fmla="*/ 35 w 117"/>
                  <a:gd name="T27" fmla="*/ 83 h 105"/>
                  <a:gd name="T28" fmla="*/ 50 w 117"/>
                  <a:gd name="T29" fmla="*/ 74 h 105"/>
                  <a:gd name="T30" fmla="*/ 62 w 117"/>
                  <a:gd name="T31" fmla="*/ 66 h 105"/>
                  <a:gd name="T32" fmla="*/ 76 w 117"/>
                  <a:gd name="T33" fmla="*/ 58 h 105"/>
                  <a:gd name="T34" fmla="*/ 87 w 117"/>
                  <a:gd name="T35" fmla="*/ 49 h 105"/>
                  <a:gd name="T36" fmla="*/ 103 w 117"/>
                  <a:gd name="T37" fmla="*/ 29 h 105"/>
                  <a:gd name="T38" fmla="*/ 111 w 117"/>
                  <a:gd name="T39" fmla="*/ 0 h 105"/>
                  <a:gd name="T40" fmla="*/ 117 w 117"/>
                  <a:gd name="T41" fmla="*/ 0 h 105"/>
                  <a:gd name="T42" fmla="*/ 117 w 117"/>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05">
                    <a:moveTo>
                      <a:pt x="117" y="0"/>
                    </a:moveTo>
                    <a:lnTo>
                      <a:pt x="113" y="33"/>
                    </a:lnTo>
                    <a:lnTo>
                      <a:pt x="107" y="47"/>
                    </a:lnTo>
                    <a:lnTo>
                      <a:pt x="99" y="60"/>
                    </a:lnTo>
                    <a:lnTo>
                      <a:pt x="89" y="72"/>
                    </a:lnTo>
                    <a:lnTo>
                      <a:pt x="76" y="83"/>
                    </a:lnTo>
                    <a:lnTo>
                      <a:pt x="64" y="91"/>
                    </a:lnTo>
                    <a:lnTo>
                      <a:pt x="47" y="101"/>
                    </a:lnTo>
                    <a:lnTo>
                      <a:pt x="29" y="105"/>
                    </a:lnTo>
                    <a:lnTo>
                      <a:pt x="4" y="105"/>
                    </a:lnTo>
                    <a:lnTo>
                      <a:pt x="0" y="101"/>
                    </a:lnTo>
                    <a:lnTo>
                      <a:pt x="4" y="99"/>
                    </a:lnTo>
                    <a:lnTo>
                      <a:pt x="21" y="93"/>
                    </a:lnTo>
                    <a:lnTo>
                      <a:pt x="35" y="83"/>
                    </a:lnTo>
                    <a:lnTo>
                      <a:pt x="50" y="74"/>
                    </a:lnTo>
                    <a:lnTo>
                      <a:pt x="62" y="66"/>
                    </a:lnTo>
                    <a:lnTo>
                      <a:pt x="76" y="58"/>
                    </a:lnTo>
                    <a:lnTo>
                      <a:pt x="87" y="49"/>
                    </a:lnTo>
                    <a:lnTo>
                      <a:pt x="103" y="29"/>
                    </a:lnTo>
                    <a:lnTo>
                      <a:pt x="111" y="0"/>
                    </a:lnTo>
                    <a:lnTo>
                      <a:pt x="117" y="0"/>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0" name="Freeform 96"/>
              <p:cNvSpPr>
                <a:spLocks/>
              </p:cNvSpPr>
              <p:nvPr/>
            </p:nvSpPr>
            <p:spPr bwMode="auto">
              <a:xfrm>
                <a:off x="2430" y="1188"/>
                <a:ext cx="60" cy="114"/>
              </a:xfrm>
              <a:custGeom>
                <a:avLst/>
                <a:gdLst>
                  <a:gd name="T0" fmla="*/ 60 w 60"/>
                  <a:gd name="T1" fmla="*/ 0 h 114"/>
                  <a:gd name="T2" fmla="*/ 60 w 60"/>
                  <a:gd name="T3" fmla="*/ 29 h 114"/>
                  <a:gd name="T4" fmla="*/ 47 w 60"/>
                  <a:gd name="T5" fmla="*/ 48 h 114"/>
                  <a:gd name="T6" fmla="*/ 43 w 60"/>
                  <a:gd name="T7" fmla="*/ 58 h 114"/>
                  <a:gd name="T8" fmla="*/ 35 w 60"/>
                  <a:gd name="T9" fmla="*/ 74 h 114"/>
                  <a:gd name="T10" fmla="*/ 27 w 60"/>
                  <a:gd name="T11" fmla="*/ 87 h 114"/>
                  <a:gd name="T12" fmla="*/ 17 w 60"/>
                  <a:gd name="T13" fmla="*/ 99 h 114"/>
                  <a:gd name="T14" fmla="*/ 6 w 60"/>
                  <a:gd name="T15" fmla="*/ 114 h 114"/>
                  <a:gd name="T16" fmla="*/ 0 w 60"/>
                  <a:gd name="T17" fmla="*/ 114 h 114"/>
                  <a:gd name="T18" fmla="*/ 0 w 60"/>
                  <a:gd name="T19" fmla="*/ 110 h 114"/>
                  <a:gd name="T20" fmla="*/ 12 w 60"/>
                  <a:gd name="T21" fmla="*/ 81 h 114"/>
                  <a:gd name="T22" fmla="*/ 23 w 60"/>
                  <a:gd name="T23" fmla="*/ 52 h 114"/>
                  <a:gd name="T24" fmla="*/ 27 w 60"/>
                  <a:gd name="T25" fmla="*/ 41 h 114"/>
                  <a:gd name="T26" fmla="*/ 37 w 60"/>
                  <a:gd name="T27" fmla="*/ 21 h 114"/>
                  <a:gd name="T28" fmla="*/ 45 w 60"/>
                  <a:gd name="T29" fmla="*/ 10 h 114"/>
                  <a:gd name="T30" fmla="*/ 54 w 60"/>
                  <a:gd name="T31" fmla="*/ 0 h 114"/>
                  <a:gd name="T32" fmla="*/ 60 w 60"/>
                  <a:gd name="T33" fmla="*/ 0 h 114"/>
                  <a:gd name="T34" fmla="*/ 60 w 60"/>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4">
                    <a:moveTo>
                      <a:pt x="60" y="0"/>
                    </a:moveTo>
                    <a:lnTo>
                      <a:pt x="60" y="29"/>
                    </a:lnTo>
                    <a:lnTo>
                      <a:pt x="47" y="48"/>
                    </a:lnTo>
                    <a:lnTo>
                      <a:pt x="43" y="58"/>
                    </a:lnTo>
                    <a:lnTo>
                      <a:pt x="35" y="74"/>
                    </a:lnTo>
                    <a:lnTo>
                      <a:pt x="27" y="87"/>
                    </a:lnTo>
                    <a:lnTo>
                      <a:pt x="17" y="99"/>
                    </a:lnTo>
                    <a:lnTo>
                      <a:pt x="6" y="114"/>
                    </a:lnTo>
                    <a:lnTo>
                      <a:pt x="0" y="114"/>
                    </a:lnTo>
                    <a:lnTo>
                      <a:pt x="0" y="110"/>
                    </a:lnTo>
                    <a:lnTo>
                      <a:pt x="12" y="81"/>
                    </a:lnTo>
                    <a:lnTo>
                      <a:pt x="23" y="52"/>
                    </a:lnTo>
                    <a:lnTo>
                      <a:pt x="27" y="41"/>
                    </a:lnTo>
                    <a:lnTo>
                      <a:pt x="37" y="21"/>
                    </a:lnTo>
                    <a:lnTo>
                      <a:pt x="45" y="10"/>
                    </a:lnTo>
                    <a:lnTo>
                      <a:pt x="54" y="0"/>
                    </a:lnTo>
                    <a:lnTo>
                      <a:pt x="60" y="0"/>
                    </a:lnTo>
                    <a:lnTo>
                      <a:pt x="6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1" name="Freeform 97"/>
              <p:cNvSpPr>
                <a:spLocks/>
              </p:cNvSpPr>
              <p:nvPr/>
            </p:nvSpPr>
            <p:spPr bwMode="auto">
              <a:xfrm>
                <a:off x="2518" y="1221"/>
                <a:ext cx="118" cy="126"/>
              </a:xfrm>
              <a:custGeom>
                <a:avLst/>
                <a:gdLst>
                  <a:gd name="T0" fmla="*/ 118 w 118"/>
                  <a:gd name="T1" fmla="*/ 6 h 126"/>
                  <a:gd name="T2" fmla="*/ 107 w 118"/>
                  <a:gd name="T3" fmla="*/ 17 h 126"/>
                  <a:gd name="T4" fmla="*/ 95 w 118"/>
                  <a:gd name="T5" fmla="*/ 25 h 126"/>
                  <a:gd name="T6" fmla="*/ 74 w 118"/>
                  <a:gd name="T7" fmla="*/ 46 h 126"/>
                  <a:gd name="T8" fmla="*/ 58 w 118"/>
                  <a:gd name="T9" fmla="*/ 81 h 126"/>
                  <a:gd name="T10" fmla="*/ 50 w 118"/>
                  <a:gd name="T11" fmla="*/ 95 h 126"/>
                  <a:gd name="T12" fmla="*/ 35 w 118"/>
                  <a:gd name="T13" fmla="*/ 112 h 126"/>
                  <a:gd name="T14" fmla="*/ 5 w 118"/>
                  <a:gd name="T15" fmla="*/ 126 h 126"/>
                  <a:gd name="T16" fmla="*/ 0 w 118"/>
                  <a:gd name="T17" fmla="*/ 120 h 126"/>
                  <a:gd name="T18" fmla="*/ 13 w 118"/>
                  <a:gd name="T19" fmla="*/ 110 h 126"/>
                  <a:gd name="T20" fmla="*/ 19 w 118"/>
                  <a:gd name="T21" fmla="*/ 103 h 126"/>
                  <a:gd name="T22" fmla="*/ 25 w 118"/>
                  <a:gd name="T23" fmla="*/ 97 h 126"/>
                  <a:gd name="T24" fmla="*/ 48 w 118"/>
                  <a:gd name="T25" fmla="*/ 70 h 126"/>
                  <a:gd name="T26" fmla="*/ 56 w 118"/>
                  <a:gd name="T27" fmla="*/ 58 h 126"/>
                  <a:gd name="T28" fmla="*/ 66 w 118"/>
                  <a:gd name="T29" fmla="*/ 41 h 126"/>
                  <a:gd name="T30" fmla="*/ 77 w 118"/>
                  <a:gd name="T31" fmla="*/ 31 h 126"/>
                  <a:gd name="T32" fmla="*/ 89 w 118"/>
                  <a:gd name="T33" fmla="*/ 21 h 126"/>
                  <a:gd name="T34" fmla="*/ 109 w 118"/>
                  <a:gd name="T35" fmla="*/ 2 h 126"/>
                  <a:gd name="T36" fmla="*/ 116 w 118"/>
                  <a:gd name="T37" fmla="*/ 0 h 126"/>
                  <a:gd name="T38" fmla="*/ 118 w 118"/>
                  <a:gd name="T39" fmla="*/ 6 h 126"/>
                  <a:gd name="T40" fmla="*/ 118 w 118"/>
                  <a:gd name="T4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
                    <a:moveTo>
                      <a:pt x="118" y="6"/>
                    </a:moveTo>
                    <a:lnTo>
                      <a:pt x="107" y="17"/>
                    </a:lnTo>
                    <a:lnTo>
                      <a:pt x="95" y="25"/>
                    </a:lnTo>
                    <a:lnTo>
                      <a:pt x="74" y="46"/>
                    </a:lnTo>
                    <a:lnTo>
                      <a:pt x="58" y="81"/>
                    </a:lnTo>
                    <a:lnTo>
                      <a:pt x="50" y="95"/>
                    </a:lnTo>
                    <a:lnTo>
                      <a:pt x="35" y="112"/>
                    </a:lnTo>
                    <a:lnTo>
                      <a:pt x="5" y="126"/>
                    </a:lnTo>
                    <a:lnTo>
                      <a:pt x="0" y="120"/>
                    </a:lnTo>
                    <a:lnTo>
                      <a:pt x="13" y="110"/>
                    </a:lnTo>
                    <a:lnTo>
                      <a:pt x="19" y="103"/>
                    </a:lnTo>
                    <a:lnTo>
                      <a:pt x="25" y="97"/>
                    </a:lnTo>
                    <a:lnTo>
                      <a:pt x="48" y="70"/>
                    </a:lnTo>
                    <a:lnTo>
                      <a:pt x="56" y="58"/>
                    </a:lnTo>
                    <a:lnTo>
                      <a:pt x="66" y="41"/>
                    </a:lnTo>
                    <a:lnTo>
                      <a:pt x="77" y="31"/>
                    </a:lnTo>
                    <a:lnTo>
                      <a:pt x="89" y="21"/>
                    </a:lnTo>
                    <a:lnTo>
                      <a:pt x="109" y="2"/>
                    </a:lnTo>
                    <a:lnTo>
                      <a:pt x="116" y="0"/>
                    </a:lnTo>
                    <a:lnTo>
                      <a:pt x="118" y="6"/>
                    </a:lnTo>
                    <a:lnTo>
                      <a:pt x="11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2" name="Freeform 98"/>
              <p:cNvSpPr>
                <a:spLocks/>
              </p:cNvSpPr>
              <p:nvPr/>
            </p:nvSpPr>
            <p:spPr bwMode="auto">
              <a:xfrm>
                <a:off x="2747" y="1370"/>
                <a:ext cx="125" cy="130"/>
              </a:xfrm>
              <a:custGeom>
                <a:avLst/>
                <a:gdLst>
                  <a:gd name="T0" fmla="*/ 121 w 125"/>
                  <a:gd name="T1" fmla="*/ 12 h 130"/>
                  <a:gd name="T2" fmla="*/ 100 w 125"/>
                  <a:gd name="T3" fmla="*/ 12 h 130"/>
                  <a:gd name="T4" fmla="*/ 84 w 125"/>
                  <a:gd name="T5" fmla="*/ 23 h 130"/>
                  <a:gd name="T6" fmla="*/ 78 w 125"/>
                  <a:gd name="T7" fmla="*/ 27 h 130"/>
                  <a:gd name="T8" fmla="*/ 59 w 125"/>
                  <a:gd name="T9" fmla="*/ 25 h 130"/>
                  <a:gd name="T10" fmla="*/ 47 w 125"/>
                  <a:gd name="T11" fmla="*/ 27 h 130"/>
                  <a:gd name="T12" fmla="*/ 43 w 125"/>
                  <a:gd name="T13" fmla="*/ 41 h 130"/>
                  <a:gd name="T14" fmla="*/ 37 w 125"/>
                  <a:gd name="T15" fmla="*/ 51 h 130"/>
                  <a:gd name="T16" fmla="*/ 12 w 125"/>
                  <a:gd name="T17" fmla="*/ 66 h 130"/>
                  <a:gd name="T18" fmla="*/ 6 w 125"/>
                  <a:gd name="T19" fmla="*/ 84 h 130"/>
                  <a:gd name="T20" fmla="*/ 8 w 125"/>
                  <a:gd name="T21" fmla="*/ 105 h 130"/>
                  <a:gd name="T22" fmla="*/ 14 w 125"/>
                  <a:gd name="T23" fmla="*/ 117 h 130"/>
                  <a:gd name="T24" fmla="*/ 20 w 125"/>
                  <a:gd name="T25" fmla="*/ 126 h 130"/>
                  <a:gd name="T26" fmla="*/ 22 w 125"/>
                  <a:gd name="T27" fmla="*/ 128 h 130"/>
                  <a:gd name="T28" fmla="*/ 20 w 125"/>
                  <a:gd name="T29" fmla="*/ 130 h 130"/>
                  <a:gd name="T30" fmla="*/ 16 w 125"/>
                  <a:gd name="T31" fmla="*/ 130 h 130"/>
                  <a:gd name="T32" fmla="*/ 0 w 125"/>
                  <a:gd name="T33" fmla="*/ 107 h 130"/>
                  <a:gd name="T34" fmla="*/ 2 w 125"/>
                  <a:gd name="T35" fmla="*/ 60 h 130"/>
                  <a:gd name="T36" fmla="*/ 12 w 125"/>
                  <a:gd name="T37" fmla="*/ 49 h 130"/>
                  <a:gd name="T38" fmla="*/ 24 w 125"/>
                  <a:gd name="T39" fmla="*/ 39 h 130"/>
                  <a:gd name="T40" fmla="*/ 37 w 125"/>
                  <a:gd name="T41" fmla="*/ 25 h 130"/>
                  <a:gd name="T42" fmla="*/ 43 w 125"/>
                  <a:gd name="T43" fmla="*/ 16 h 130"/>
                  <a:gd name="T44" fmla="*/ 51 w 125"/>
                  <a:gd name="T45" fmla="*/ 12 h 130"/>
                  <a:gd name="T46" fmla="*/ 72 w 125"/>
                  <a:gd name="T47" fmla="*/ 8 h 130"/>
                  <a:gd name="T48" fmla="*/ 82 w 125"/>
                  <a:gd name="T49" fmla="*/ 2 h 130"/>
                  <a:gd name="T50" fmla="*/ 96 w 125"/>
                  <a:gd name="T51" fmla="*/ 0 h 130"/>
                  <a:gd name="T52" fmla="*/ 125 w 125"/>
                  <a:gd name="T53" fmla="*/ 6 h 130"/>
                  <a:gd name="T54" fmla="*/ 125 w 125"/>
                  <a:gd name="T55" fmla="*/ 12 h 130"/>
                  <a:gd name="T56" fmla="*/ 121 w 125"/>
                  <a:gd name="T57" fmla="*/ 12 h 130"/>
                  <a:gd name="T58" fmla="*/ 121 w 125"/>
                  <a:gd name="T59"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30">
                    <a:moveTo>
                      <a:pt x="121" y="12"/>
                    </a:moveTo>
                    <a:lnTo>
                      <a:pt x="100" y="12"/>
                    </a:lnTo>
                    <a:lnTo>
                      <a:pt x="84" y="23"/>
                    </a:lnTo>
                    <a:lnTo>
                      <a:pt x="78" y="27"/>
                    </a:lnTo>
                    <a:lnTo>
                      <a:pt x="59" y="25"/>
                    </a:lnTo>
                    <a:lnTo>
                      <a:pt x="47" y="27"/>
                    </a:lnTo>
                    <a:lnTo>
                      <a:pt x="43" y="41"/>
                    </a:lnTo>
                    <a:lnTo>
                      <a:pt x="37" y="51"/>
                    </a:lnTo>
                    <a:lnTo>
                      <a:pt x="12" y="66"/>
                    </a:lnTo>
                    <a:lnTo>
                      <a:pt x="6" y="84"/>
                    </a:lnTo>
                    <a:lnTo>
                      <a:pt x="8" y="105"/>
                    </a:lnTo>
                    <a:lnTo>
                      <a:pt x="14" y="117"/>
                    </a:lnTo>
                    <a:lnTo>
                      <a:pt x="20" y="126"/>
                    </a:lnTo>
                    <a:lnTo>
                      <a:pt x="22" y="128"/>
                    </a:lnTo>
                    <a:lnTo>
                      <a:pt x="20" y="130"/>
                    </a:lnTo>
                    <a:lnTo>
                      <a:pt x="16" y="130"/>
                    </a:lnTo>
                    <a:lnTo>
                      <a:pt x="0" y="107"/>
                    </a:lnTo>
                    <a:lnTo>
                      <a:pt x="2" y="60"/>
                    </a:lnTo>
                    <a:lnTo>
                      <a:pt x="12" y="49"/>
                    </a:lnTo>
                    <a:lnTo>
                      <a:pt x="24" y="39"/>
                    </a:lnTo>
                    <a:lnTo>
                      <a:pt x="37" y="25"/>
                    </a:lnTo>
                    <a:lnTo>
                      <a:pt x="43" y="16"/>
                    </a:lnTo>
                    <a:lnTo>
                      <a:pt x="51" y="12"/>
                    </a:lnTo>
                    <a:lnTo>
                      <a:pt x="72" y="8"/>
                    </a:lnTo>
                    <a:lnTo>
                      <a:pt x="82" y="2"/>
                    </a:lnTo>
                    <a:lnTo>
                      <a:pt x="96" y="0"/>
                    </a:lnTo>
                    <a:lnTo>
                      <a:pt x="125" y="6"/>
                    </a:lnTo>
                    <a:lnTo>
                      <a:pt x="125" y="12"/>
                    </a:lnTo>
                    <a:lnTo>
                      <a:pt x="121" y="12"/>
                    </a:lnTo>
                    <a:lnTo>
                      <a:pt x="121"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3" name="Freeform 99"/>
              <p:cNvSpPr>
                <a:spLocks/>
              </p:cNvSpPr>
              <p:nvPr/>
            </p:nvSpPr>
            <p:spPr bwMode="auto">
              <a:xfrm>
                <a:off x="2780" y="1421"/>
                <a:ext cx="20" cy="102"/>
              </a:xfrm>
              <a:custGeom>
                <a:avLst/>
                <a:gdLst>
                  <a:gd name="T0" fmla="*/ 20 w 20"/>
                  <a:gd name="T1" fmla="*/ 5 h 102"/>
                  <a:gd name="T2" fmla="*/ 14 w 20"/>
                  <a:gd name="T3" fmla="*/ 64 h 102"/>
                  <a:gd name="T4" fmla="*/ 14 w 20"/>
                  <a:gd name="T5" fmla="*/ 87 h 102"/>
                  <a:gd name="T6" fmla="*/ 18 w 20"/>
                  <a:gd name="T7" fmla="*/ 95 h 102"/>
                  <a:gd name="T8" fmla="*/ 18 w 20"/>
                  <a:gd name="T9" fmla="*/ 100 h 102"/>
                  <a:gd name="T10" fmla="*/ 14 w 20"/>
                  <a:gd name="T11" fmla="*/ 102 h 102"/>
                  <a:gd name="T12" fmla="*/ 0 w 20"/>
                  <a:gd name="T13" fmla="*/ 89 h 102"/>
                  <a:gd name="T14" fmla="*/ 0 w 20"/>
                  <a:gd name="T15" fmla="*/ 64 h 102"/>
                  <a:gd name="T16" fmla="*/ 4 w 20"/>
                  <a:gd name="T17" fmla="*/ 33 h 102"/>
                  <a:gd name="T18" fmla="*/ 12 w 20"/>
                  <a:gd name="T19" fmla="*/ 2 h 102"/>
                  <a:gd name="T20" fmla="*/ 18 w 20"/>
                  <a:gd name="T21" fmla="*/ 0 h 102"/>
                  <a:gd name="T22" fmla="*/ 20 w 20"/>
                  <a:gd name="T23" fmla="*/ 5 h 102"/>
                  <a:gd name="T24" fmla="*/ 20 w 20"/>
                  <a:gd name="T25"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2">
                    <a:moveTo>
                      <a:pt x="20" y="5"/>
                    </a:moveTo>
                    <a:lnTo>
                      <a:pt x="14" y="64"/>
                    </a:lnTo>
                    <a:lnTo>
                      <a:pt x="14" y="87"/>
                    </a:lnTo>
                    <a:lnTo>
                      <a:pt x="18" y="95"/>
                    </a:lnTo>
                    <a:lnTo>
                      <a:pt x="18" y="100"/>
                    </a:lnTo>
                    <a:lnTo>
                      <a:pt x="14" y="102"/>
                    </a:lnTo>
                    <a:lnTo>
                      <a:pt x="0" y="89"/>
                    </a:lnTo>
                    <a:lnTo>
                      <a:pt x="0" y="64"/>
                    </a:lnTo>
                    <a:lnTo>
                      <a:pt x="4" y="33"/>
                    </a:lnTo>
                    <a:lnTo>
                      <a:pt x="12" y="2"/>
                    </a:lnTo>
                    <a:lnTo>
                      <a:pt x="18" y="0"/>
                    </a:lnTo>
                    <a:lnTo>
                      <a:pt x="20" y="5"/>
                    </a:lnTo>
                    <a:lnTo>
                      <a:pt x="2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4" name="Freeform 100"/>
              <p:cNvSpPr>
                <a:spLocks/>
              </p:cNvSpPr>
              <p:nvPr/>
            </p:nvSpPr>
            <p:spPr bwMode="auto">
              <a:xfrm>
                <a:off x="2852" y="1337"/>
                <a:ext cx="67" cy="101"/>
              </a:xfrm>
              <a:custGeom>
                <a:avLst/>
                <a:gdLst>
                  <a:gd name="T0" fmla="*/ 0 w 67"/>
                  <a:gd name="T1" fmla="*/ 97 h 101"/>
                  <a:gd name="T2" fmla="*/ 16 w 67"/>
                  <a:gd name="T3" fmla="*/ 53 h 101"/>
                  <a:gd name="T4" fmla="*/ 30 w 67"/>
                  <a:gd name="T5" fmla="*/ 35 h 101"/>
                  <a:gd name="T6" fmla="*/ 45 w 67"/>
                  <a:gd name="T7" fmla="*/ 18 h 101"/>
                  <a:gd name="T8" fmla="*/ 61 w 67"/>
                  <a:gd name="T9" fmla="*/ 2 h 101"/>
                  <a:gd name="T10" fmla="*/ 65 w 67"/>
                  <a:gd name="T11" fmla="*/ 0 h 101"/>
                  <a:gd name="T12" fmla="*/ 67 w 67"/>
                  <a:gd name="T13" fmla="*/ 4 h 101"/>
                  <a:gd name="T14" fmla="*/ 55 w 67"/>
                  <a:gd name="T15" fmla="*/ 27 h 101"/>
                  <a:gd name="T16" fmla="*/ 26 w 67"/>
                  <a:gd name="T17" fmla="*/ 60 h 101"/>
                  <a:gd name="T18" fmla="*/ 16 w 67"/>
                  <a:gd name="T19" fmla="*/ 80 h 101"/>
                  <a:gd name="T20" fmla="*/ 6 w 67"/>
                  <a:gd name="T21" fmla="*/ 99 h 101"/>
                  <a:gd name="T22" fmla="*/ 2 w 67"/>
                  <a:gd name="T23" fmla="*/ 101 h 101"/>
                  <a:gd name="T24" fmla="*/ 0 w 67"/>
                  <a:gd name="T25" fmla="*/ 97 h 101"/>
                  <a:gd name="T26" fmla="*/ 0 w 67"/>
                  <a:gd name="T27"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01">
                    <a:moveTo>
                      <a:pt x="0" y="97"/>
                    </a:moveTo>
                    <a:lnTo>
                      <a:pt x="16" y="53"/>
                    </a:lnTo>
                    <a:lnTo>
                      <a:pt x="30" y="35"/>
                    </a:lnTo>
                    <a:lnTo>
                      <a:pt x="45" y="18"/>
                    </a:lnTo>
                    <a:lnTo>
                      <a:pt x="61" y="2"/>
                    </a:lnTo>
                    <a:lnTo>
                      <a:pt x="65" y="0"/>
                    </a:lnTo>
                    <a:lnTo>
                      <a:pt x="67" y="4"/>
                    </a:lnTo>
                    <a:lnTo>
                      <a:pt x="55" y="27"/>
                    </a:lnTo>
                    <a:lnTo>
                      <a:pt x="26" y="60"/>
                    </a:lnTo>
                    <a:lnTo>
                      <a:pt x="16" y="80"/>
                    </a:lnTo>
                    <a:lnTo>
                      <a:pt x="6" y="99"/>
                    </a:lnTo>
                    <a:lnTo>
                      <a:pt x="2" y="101"/>
                    </a:lnTo>
                    <a:lnTo>
                      <a:pt x="0" y="97"/>
                    </a:lnTo>
                    <a:lnTo>
                      <a:pt x="0" y="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5" name="Freeform 101"/>
              <p:cNvSpPr>
                <a:spLocks/>
              </p:cNvSpPr>
              <p:nvPr/>
            </p:nvSpPr>
            <p:spPr bwMode="auto">
              <a:xfrm>
                <a:off x="2870" y="1318"/>
                <a:ext cx="84" cy="130"/>
              </a:xfrm>
              <a:custGeom>
                <a:avLst/>
                <a:gdLst>
                  <a:gd name="T0" fmla="*/ 78 w 84"/>
                  <a:gd name="T1" fmla="*/ 0 h 130"/>
                  <a:gd name="T2" fmla="*/ 84 w 84"/>
                  <a:gd name="T3" fmla="*/ 8 h 130"/>
                  <a:gd name="T4" fmla="*/ 82 w 84"/>
                  <a:gd name="T5" fmla="*/ 19 h 130"/>
                  <a:gd name="T6" fmla="*/ 72 w 84"/>
                  <a:gd name="T7" fmla="*/ 39 h 130"/>
                  <a:gd name="T8" fmla="*/ 66 w 84"/>
                  <a:gd name="T9" fmla="*/ 52 h 130"/>
                  <a:gd name="T10" fmla="*/ 60 w 84"/>
                  <a:gd name="T11" fmla="*/ 62 h 130"/>
                  <a:gd name="T12" fmla="*/ 45 w 84"/>
                  <a:gd name="T13" fmla="*/ 81 h 130"/>
                  <a:gd name="T14" fmla="*/ 33 w 84"/>
                  <a:gd name="T15" fmla="*/ 97 h 130"/>
                  <a:gd name="T16" fmla="*/ 16 w 84"/>
                  <a:gd name="T17" fmla="*/ 120 h 130"/>
                  <a:gd name="T18" fmla="*/ 10 w 84"/>
                  <a:gd name="T19" fmla="*/ 126 h 130"/>
                  <a:gd name="T20" fmla="*/ 0 w 84"/>
                  <a:gd name="T21" fmla="*/ 130 h 130"/>
                  <a:gd name="T22" fmla="*/ 0 w 84"/>
                  <a:gd name="T23" fmla="*/ 120 h 130"/>
                  <a:gd name="T24" fmla="*/ 4 w 84"/>
                  <a:gd name="T25" fmla="*/ 114 h 130"/>
                  <a:gd name="T26" fmla="*/ 21 w 84"/>
                  <a:gd name="T27" fmla="*/ 93 h 130"/>
                  <a:gd name="T28" fmla="*/ 37 w 84"/>
                  <a:gd name="T29" fmla="*/ 77 h 130"/>
                  <a:gd name="T30" fmla="*/ 51 w 84"/>
                  <a:gd name="T31" fmla="*/ 58 h 130"/>
                  <a:gd name="T32" fmla="*/ 66 w 84"/>
                  <a:gd name="T33" fmla="*/ 35 h 130"/>
                  <a:gd name="T34" fmla="*/ 74 w 84"/>
                  <a:gd name="T35" fmla="*/ 6 h 130"/>
                  <a:gd name="T36" fmla="*/ 74 w 84"/>
                  <a:gd name="T37" fmla="*/ 2 h 130"/>
                  <a:gd name="T38" fmla="*/ 78 w 84"/>
                  <a:gd name="T39" fmla="*/ 0 h 130"/>
                  <a:gd name="T40" fmla="*/ 78 w 84"/>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30">
                    <a:moveTo>
                      <a:pt x="78" y="0"/>
                    </a:moveTo>
                    <a:lnTo>
                      <a:pt x="84" y="8"/>
                    </a:lnTo>
                    <a:lnTo>
                      <a:pt x="82" y="19"/>
                    </a:lnTo>
                    <a:lnTo>
                      <a:pt x="72" y="39"/>
                    </a:lnTo>
                    <a:lnTo>
                      <a:pt x="66" y="52"/>
                    </a:lnTo>
                    <a:lnTo>
                      <a:pt x="60" y="62"/>
                    </a:lnTo>
                    <a:lnTo>
                      <a:pt x="45" y="81"/>
                    </a:lnTo>
                    <a:lnTo>
                      <a:pt x="33" y="97"/>
                    </a:lnTo>
                    <a:lnTo>
                      <a:pt x="16" y="120"/>
                    </a:lnTo>
                    <a:lnTo>
                      <a:pt x="10" y="126"/>
                    </a:lnTo>
                    <a:lnTo>
                      <a:pt x="0" y="130"/>
                    </a:lnTo>
                    <a:lnTo>
                      <a:pt x="0" y="120"/>
                    </a:lnTo>
                    <a:lnTo>
                      <a:pt x="4" y="114"/>
                    </a:lnTo>
                    <a:lnTo>
                      <a:pt x="21" y="93"/>
                    </a:lnTo>
                    <a:lnTo>
                      <a:pt x="37" y="77"/>
                    </a:lnTo>
                    <a:lnTo>
                      <a:pt x="51" y="58"/>
                    </a:lnTo>
                    <a:lnTo>
                      <a:pt x="66" y="35"/>
                    </a:lnTo>
                    <a:lnTo>
                      <a:pt x="74" y="6"/>
                    </a:lnTo>
                    <a:lnTo>
                      <a:pt x="74" y="2"/>
                    </a:lnTo>
                    <a:lnTo>
                      <a:pt x="78" y="0"/>
                    </a:lnTo>
                    <a:lnTo>
                      <a:pt x="7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6" name="Freeform 102"/>
              <p:cNvSpPr>
                <a:spLocks/>
              </p:cNvSpPr>
              <p:nvPr/>
            </p:nvSpPr>
            <p:spPr bwMode="auto">
              <a:xfrm>
                <a:off x="2831" y="1438"/>
                <a:ext cx="74" cy="62"/>
              </a:xfrm>
              <a:custGeom>
                <a:avLst/>
                <a:gdLst>
                  <a:gd name="T0" fmla="*/ 55 w 74"/>
                  <a:gd name="T1" fmla="*/ 6 h 62"/>
                  <a:gd name="T2" fmla="*/ 14 w 74"/>
                  <a:gd name="T3" fmla="*/ 29 h 62"/>
                  <a:gd name="T4" fmla="*/ 23 w 74"/>
                  <a:gd name="T5" fmla="*/ 37 h 62"/>
                  <a:gd name="T6" fmla="*/ 35 w 74"/>
                  <a:gd name="T7" fmla="*/ 43 h 62"/>
                  <a:gd name="T8" fmla="*/ 70 w 74"/>
                  <a:gd name="T9" fmla="*/ 35 h 62"/>
                  <a:gd name="T10" fmla="*/ 74 w 74"/>
                  <a:gd name="T11" fmla="*/ 41 h 62"/>
                  <a:gd name="T12" fmla="*/ 55 w 74"/>
                  <a:gd name="T13" fmla="*/ 52 h 62"/>
                  <a:gd name="T14" fmla="*/ 47 w 74"/>
                  <a:gd name="T15" fmla="*/ 58 h 62"/>
                  <a:gd name="T16" fmla="*/ 37 w 74"/>
                  <a:gd name="T17" fmla="*/ 62 h 62"/>
                  <a:gd name="T18" fmla="*/ 31 w 74"/>
                  <a:gd name="T19" fmla="*/ 62 h 62"/>
                  <a:gd name="T20" fmla="*/ 8 w 74"/>
                  <a:gd name="T21" fmla="*/ 49 h 62"/>
                  <a:gd name="T22" fmla="*/ 0 w 74"/>
                  <a:gd name="T23" fmla="*/ 35 h 62"/>
                  <a:gd name="T24" fmla="*/ 2 w 74"/>
                  <a:gd name="T25" fmla="*/ 21 h 62"/>
                  <a:gd name="T26" fmla="*/ 8 w 74"/>
                  <a:gd name="T27" fmla="*/ 16 h 62"/>
                  <a:gd name="T28" fmla="*/ 12 w 74"/>
                  <a:gd name="T29" fmla="*/ 12 h 62"/>
                  <a:gd name="T30" fmla="*/ 25 w 74"/>
                  <a:gd name="T31" fmla="*/ 6 h 62"/>
                  <a:gd name="T32" fmla="*/ 53 w 74"/>
                  <a:gd name="T33" fmla="*/ 0 h 62"/>
                  <a:gd name="T34" fmla="*/ 58 w 74"/>
                  <a:gd name="T35" fmla="*/ 2 h 62"/>
                  <a:gd name="T36" fmla="*/ 55 w 74"/>
                  <a:gd name="T37" fmla="*/ 6 h 62"/>
                  <a:gd name="T38" fmla="*/ 55 w 74"/>
                  <a:gd name="T3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2">
                    <a:moveTo>
                      <a:pt x="55" y="6"/>
                    </a:moveTo>
                    <a:lnTo>
                      <a:pt x="14" y="29"/>
                    </a:lnTo>
                    <a:lnTo>
                      <a:pt x="23" y="37"/>
                    </a:lnTo>
                    <a:lnTo>
                      <a:pt x="35" y="43"/>
                    </a:lnTo>
                    <a:lnTo>
                      <a:pt x="70" y="35"/>
                    </a:lnTo>
                    <a:lnTo>
                      <a:pt x="74" y="41"/>
                    </a:lnTo>
                    <a:lnTo>
                      <a:pt x="55" y="52"/>
                    </a:lnTo>
                    <a:lnTo>
                      <a:pt x="47" y="58"/>
                    </a:lnTo>
                    <a:lnTo>
                      <a:pt x="37" y="62"/>
                    </a:lnTo>
                    <a:lnTo>
                      <a:pt x="31" y="62"/>
                    </a:lnTo>
                    <a:lnTo>
                      <a:pt x="8" y="49"/>
                    </a:lnTo>
                    <a:lnTo>
                      <a:pt x="0" y="35"/>
                    </a:lnTo>
                    <a:lnTo>
                      <a:pt x="2" y="21"/>
                    </a:lnTo>
                    <a:lnTo>
                      <a:pt x="8" y="16"/>
                    </a:lnTo>
                    <a:lnTo>
                      <a:pt x="12" y="12"/>
                    </a:lnTo>
                    <a:lnTo>
                      <a:pt x="25" y="6"/>
                    </a:lnTo>
                    <a:lnTo>
                      <a:pt x="53" y="0"/>
                    </a:lnTo>
                    <a:lnTo>
                      <a:pt x="58" y="2"/>
                    </a:lnTo>
                    <a:lnTo>
                      <a:pt x="55" y="6"/>
                    </a:lnTo>
                    <a:lnTo>
                      <a:pt x="5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7" name="Freeform 103"/>
              <p:cNvSpPr>
                <a:spLocks/>
              </p:cNvSpPr>
              <p:nvPr/>
            </p:nvSpPr>
            <p:spPr bwMode="auto">
              <a:xfrm>
                <a:off x="2884" y="1430"/>
                <a:ext cx="50" cy="68"/>
              </a:xfrm>
              <a:custGeom>
                <a:avLst/>
                <a:gdLst>
                  <a:gd name="T0" fmla="*/ 48 w 50"/>
                  <a:gd name="T1" fmla="*/ 4 h 68"/>
                  <a:gd name="T2" fmla="*/ 50 w 50"/>
                  <a:gd name="T3" fmla="*/ 53 h 68"/>
                  <a:gd name="T4" fmla="*/ 42 w 50"/>
                  <a:gd name="T5" fmla="*/ 62 h 68"/>
                  <a:gd name="T6" fmla="*/ 29 w 50"/>
                  <a:gd name="T7" fmla="*/ 66 h 68"/>
                  <a:gd name="T8" fmla="*/ 2 w 50"/>
                  <a:gd name="T9" fmla="*/ 68 h 68"/>
                  <a:gd name="T10" fmla="*/ 0 w 50"/>
                  <a:gd name="T11" fmla="*/ 64 h 68"/>
                  <a:gd name="T12" fmla="*/ 2 w 50"/>
                  <a:gd name="T13" fmla="*/ 62 h 68"/>
                  <a:gd name="T14" fmla="*/ 23 w 50"/>
                  <a:gd name="T15" fmla="*/ 57 h 68"/>
                  <a:gd name="T16" fmla="*/ 35 w 50"/>
                  <a:gd name="T17" fmla="*/ 43 h 68"/>
                  <a:gd name="T18" fmla="*/ 42 w 50"/>
                  <a:gd name="T19" fmla="*/ 24 h 68"/>
                  <a:gd name="T20" fmla="*/ 39 w 50"/>
                  <a:gd name="T21" fmla="*/ 4 h 68"/>
                  <a:gd name="T22" fmla="*/ 44 w 50"/>
                  <a:gd name="T23" fmla="*/ 0 h 68"/>
                  <a:gd name="T24" fmla="*/ 48 w 50"/>
                  <a:gd name="T25" fmla="*/ 4 h 68"/>
                  <a:gd name="T26" fmla="*/ 48 w 50"/>
                  <a:gd name="T2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8">
                    <a:moveTo>
                      <a:pt x="48" y="4"/>
                    </a:moveTo>
                    <a:lnTo>
                      <a:pt x="50" y="53"/>
                    </a:lnTo>
                    <a:lnTo>
                      <a:pt x="42" y="62"/>
                    </a:lnTo>
                    <a:lnTo>
                      <a:pt x="29" y="66"/>
                    </a:lnTo>
                    <a:lnTo>
                      <a:pt x="2" y="68"/>
                    </a:lnTo>
                    <a:lnTo>
                      <a:pt x="0" y="64"/>
                    </a:lnTo>
                    <a:lnTo>
                      <a:pt x="2" y="62"/>
                    </a:lnTo>
                    <a:lnTo>
                      <a:pt x="23" y="57"/>
                    </a:lnTo>
                    <a:lnTo>
                      <a:pt x="35" y="43"/>
                    </a:lnTo>
                    <a:lnTo>
                      <a:pt x="42" y="24"/>
                    </a:lnTo>
                    <a:lnTo>
                      <a:pt x="39" y="4"/>
                    </a:lnTo>
                    <a:lnTo>
                      <a:pt x="44" y="0"/>
                    </a:lnTo>
                    <a:lnTo>
                      <a:pt x="48" y="4"/>
                    </a:lnTo>
                    <a:lnTo>
                      <a:pt x="4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8" name="Freeform 104"/>
              <p:cNvSpPr>
                <a:spLocks/>
              </p:cNvSpPr>
              <p:nvPr/>
            </p:nvSpPr>
            <p:spPr bwMode="auto">
              <a:xfrm>
                <a:off x="2944" y="1438"/>
                <a:ext cx="119" cy="23"/>
              </a:xfrm>
              <a:custGeom>
                <a:avLst/>
                <a:gdLst>
                  <a:gd name="T0" fmla="*/ 0 w 119"/>
                  <a:gd name="T1" fmla="*/ 16 h 23"/>
                  <a:gd name="T2" fmla="*/ 27 w 119"/>
                  <a:gd name="T3" fmla="*/ 6 h 23"/>
                  <a:gd name="T4" fmla="*/ 56 w 119"/>
                  <a:gd name="T5" fmla="*/ 0 h 23"/>
                  <a:gd name="T6" fmla="*/ 115 w 119"/>
                  <a:gd name="T7" fmla="*/ 2 h 23"/>
                  <a:gd name="T8" fmla="*/ 119 w 119"/>
                  <a:gd name="T9" fmla="*/ 4 h 23"/>
                  <a:gd name="T10" fmla="*/ 115 w 119"/>
                  <a:gd name="T11" fmla="*/ 8 h 23"/>
                  <a:gd name="T12" fmla="*/ 86 w 119"/>
                  <a:gd name="T13" fmla="*/ 10 h 23"/>
                  <a:gd name="T14" fmla="*/ 58 w 119"/>
                  <a:gd name="T15" fmla="*/ 16 h 23"/>
                  <a:gd name="T16" fmla="*/ 2 w 119"/>
                  <a:gd name="T17" fmla="*/ 23 h 23"/>
                  <a:gd name="T18" fmla="*/ 0 w 119"/>
                  <a:gd name="T19" fmla="*/ 16 h 23"/>
                  <a:gd name="T20" fmla="*/ 0 w 119"/>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3">
                    <a:moveTo>
                      <a:pt x="0" y="16"/>
                    </a:moveTo>
                    <a:lnTo>
                      <a:pt x="27" y="6"/>
                    </a:lnTo>
                    <a:lnTo>
                      <a:pt x="56" y="0"/>
                    </a:lnTo>
                    <a:lnTo>
                      <a:pt x="115" y="2"/>
                    </a:lnTo>
                    <a:lnTo>
                      <a:pt x="119" y="4"/>
                    </a:lnTo>
                    <a:lnTo>
                      <a:pt x="115" y="8"/>
                    </a:lnTo>
                    <a:lnTo>
                      <a:pt x="86" y="10"/>
                    </a:lnTo>
                    <a:lnTo>
                      <a:pt x="58" y="16"/>
                    </a:lnTo>
                    <a:lnTo>
                      <a:pt x="2" y="23"/>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49" name="Freeform 105"/>
              <p:cNvSpPr>
                <a:spLocks/>
              </p:cNvSpPr>
              <p:nvPr/>
            </p:nvSpPr>
            <p:spPr bwMode="auto">
              <a:xfrm>
                <a:off x="2909" y="1372"/>
                <a:ext cx="56" cy="23"/>
              </a:xfrm>
              <a:custGeom>
                <a:avLst/>
                <a:gdLst>
                  <a:gd name="T0" fmla="*/ 0 w 56"/>
                  <a:gd name="T1" fmla="*/ 16 h 23"/>
                  <a:gd name="T2" fmla="*/ 17 w 56"/>
                  <a:gd name="T3" fmla="*/ 8 h 23"/>
                  <a:gd name="T4" fmla="*/ 29 w 56"/>
                  <a:gd name="T5" fmla="*/ 0 h 23"/>
                  <a:gd name="T6" fmla="*/ 51 w 56"/>
                  <a:gd name="T7" fmla="*/ 0 h 23"/>
                  <a:gd name="T8" fmla="*/ 56 w 56"/>
                  <a:gd name="T9" fmla="*/ 4 h 23"/>
                  <a:gd name="T10" fmla="*/ 51 w 56"/>
                  <a:gd name="T11" fmla="*/ 6 h 23"/>
                  <a:gd name="T12" fmla="*/ 35 w 56"/>
                  <a:gd name="T13" fmla="*/ 14 h 23"/>
                  <a:gd name="T14" fmla="*/ 2 w 56"/>
                  <a:gd name="T15" fmla="*/ 23 h 23"/>
                  <a:gd name="T16" fmla="*/ 0 w 56"/>
                  <a:gd name="T17" fmla="*/ 16 h 23"/>
                  <a:gd name="T18" fmla="*/ 0 w 56"/>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3">
                    <a:moveTo>
                      <a:pt x="0" y="16"/>
                    </a:moveTo>
                    <a:lnTo>
                      <a:pt x="17" y="8"/>
                    </a:lnTo>
                    <a:lnTo>
                      <a:pt x="29" y="0"/>
                    </a:lnTo>
                    <a:lnTo>
                      <a:pt x="51" y="0"/>
                    </a:lnTo>
                    <a:lnTo>
                      <a:pt x="56" y="4"/>
                    </a:lnTo>
                    <a:lnTo>
                      <a:pt x="51" y="6"/>
                    </a:lnTo>
                    <a:lnTo>
                      <a:pt x="35" y="14"/>
                    </a:lnTo>
                    <a:lnTo>
                      <a:pt x="2" y="23"/>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0" name="Freeform 106"/>
              <p:cNvSpPr>
                <a:spLocks/>
              </p:cNvSpPr>
              <p:nvPr/>
            </p:nvSpPr>
            <p:spPr bwMode="auto">
              <a:xfrm>
                <a:off x="2954" y="1372"/>
                <a:ext cx="60" cy="39"/>
              </a:xfrm>
              <a:custGeom>
                <a:avLst/>
                <a:gdLst>
                  <a:gd name="T0" fmla="*/ 4 w 60"/>
                  <a:gd name="T1" fmla="*/ 0 h 39"/>
                  <a:gd name="T2" fmla="*/ 29 w 60"/>
                  <a:gd name="T3" fmla="*/ 2 h 39"/>
                  <a:gd name="T4" fmla="*/ 50 w 60"/>
                  <a:gd name="T5" fmla="*/ 12 h 39"/>
                  <a:gd name="T6" fmla="*/ 60 w 60"/>
                  <a:gd name="T7" fmla="*/ 35 h 39"/>
                  <a:gd name="T8" fmla="*/ 58 w 60"/>
                  <a:gd name="T9" fmla="*/ 39 h 39"/>
                  <a:gd name="T10" fmla="*/ 54 w 60"/>
                  <a:gd name="T11" fmla="*/ 37 h 39"/>
                  <a:gd name="T12" fmla="*/ 41 w 60"/>
                  <a:gd name="T13" fmla="*/ 23 h 39"/>
                  <a:gd name="T14" fmla="*/ 23 w 60"/>
                  <a:gd name="T15" fmla="*/ 12 h 39"/>
                  <a:gd name="T16" fmla="*/ 4 w 60"/>
                  <a:gd name="T17" fmla="*/ 8 h 39"/>
                  <a:gd name="T18" fmla="*/ 0 w 60"/>
                  <a:gd name="T19" fmla="*/ 4 h 39"/>
                  <a:gd name="T20" fmla="*/ 4 w 60"/>
                  <a:gd name="T21" fmla="*/ 0 h 39"/>
                  <a:gd name="T22" fmla="*/ 4 w 6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9">
                    <a:moveTo>
                      <a:pt x="4" y="0"/>
                    </a:moveTo>
                    <a:lnTo>
                      <a:pt x="29" y="2"/>
                    </a:lnTo>
                    <a:lnTo>
                      <a:pt x="50" y="12"/>
                    </a:lnTo>
                    <a:lnTo>
                      <a:pt x="60" y="35"/>
                    </a:lnTo>
                    <a:lnTo>
                      <a:pt x="58" y="39"/>
                    </a:lnTo>
                    <a:lnTo>
                      <a:pt x="54" y="37"/>
                    </a:lnTo>
                    <a:lnTo>
                      <a:pt x="41" y="23"/>
                    </a:lnTo>
                    <a:lnTo>
                      <a:pt x="23" y="12"/>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1" name="Freeform 107"/>
              <p:cNvSpPr>
                <a:spLocks/>
              </p:cNvSpPr>
              <p:nvPr/>
            </p:nvSpPr>
            <p:spPr bwMode="auto">
              <a:xfrm>
                <a:off x="2944" y="1314"/>
                <a:ext cx="165" cy="132"/>
              </a:xfrm>
              <a:custGeom>
                <a:avLst/>
                <a:gdLst>
                  <a:gd name="T0" fmla="*/ 4 w 165"/>
                  <a:gd name="T1" fmla="*/ 21 h 132"/>
                  <a:gd name="T2" fmla="*/ 21 w 165"/>
                  <a:gd name="T3" fmla="*/ 6 h 132"/>
                  <a:gd name="T4" fmla="*/ 27 w 165"/>
                  <a:gd name="T5" fmla="*/ 2 h 132"/>
                  <a:gd name="T6" fmla="*/ 39 w 165"/>
                  <a:gd name="T7" fmla="*/ 0 h 132"/>
                  <a:gd name="T8" fmla="*/ 84 w 165"/>
                  <a:gd name="T9" fmla="*/ 0 h 132"/>
                  <a:gd name="T10" fmla="*/ 115 w 165"/>
                  <a:gd name="T11" fmla="*/ 17 h 132"/>
                  <a:gd name="T12" fmla="*/ 140 w 165"/>
                  <a:gd name="T13" fmla="*/ 41 h 132"/>
                  <a:gd name="T14" fmla="*/ 152 w 165"/>
                  <a:gd name="T15" fmla="*/ 62 h 132"/>
                  <a:gd name="T16" fmla="*/ 156 w 165"/>
                  <a:gd name="T17" fmla="*/ 83 h 132"/>
                  <a:gd name="T18" fmla="*/ 165 w 165"/>
                  <a:gd name="T19" fmla="*/ 126 h 132"/>
                  <a:gd name="T20" fmla="*/ 160 w 165"/>
                  <a:gd name="T21" fmla="*/ 132 h 132"/>
                  <a:gd name="T22" fmla="*/ 154 w 165"/>
                  <a:gd name="T23" fmla="*/ 128 h 132"/>
                  <a:gd name="T24" fmla="*/ 144 w 165"/>
                  <a:gd name="T25" fmla="*/ 89 h 132"/>
                  <a:gd name="T26" fmla="*/ 138 w 165"/>
                  <a:gd name="T27" fmla="*/ 70 h 132"/>
                  <a:gd name="T28" fmla="*/ 132 w 165"/>
                  <a:gd name="T29" fmla="*/ 62 h 132"/>
                  <a:gd name="T30" fmla="*/ 125 w 165"/>
                  <a:gd name="T31" fmla="*/ 52 h 132"/>
                  <a:gd name="T32" fmla="*/ 111 w 165"/>
                  <a:gd name="T33" fmla="*/ 33 h 132"/>
                  <a:gd name="T34" fmla="*/ 103 w 165"/>
                  <a:gd name="T35" fmla="*/ 27 h 132"/>
                  <a:gd name="T36" fmla="*/ 91 w 165"/>
                  <a:gd name="T37" fmla="*/ 21 h 132"/>
                  <a:gd name="T38" fmla="*/ 64 w 165"/>
                  <a:gd name="T39" fmla="*/ 15 h 132"/>
                  <a:gd name="T40" fmla="*/ 53 w 165"/>
                  <a:gd name="T41" fmla="*/ 10 h 132"/>
                  <a:gd name="T42" fmla="*/ 39 w 165"/>
                  <a:gd name="T43" fmla="*/ 8 h 132"/>
                  <a:gd name="T44" fmla="*/ 21 w 165"/>
                  <a:gd name="T45" fmla="*/ 19 h 132"/>
                  <a:gd name="T46" fmla="*/ 2 w 165"/>
                  <a:gd name="T47" fmla="*/ 37 h 132"/>
                  <a:gd name="T48" fmla="*/ 0 w 165"/>
                  <a:gd name="T49" fmla="*/ 31 h 132"/>
                  <a:gd name="T50" fmla="*/ 4 w 165"/>
                  <a:gd name="T51" fmla="*/ 21 h 132"/>
                  <a:gd name="T52" fmla="*/ 4 w 165"/>
                  <a:gd name="T53"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132">
                    <a:moveTo>
                      <a:pt x="4" y="21"/>
                    </a:moveTo>
                    <a:lnTo>
                      <a:pt x="21" y="6"/>
                    </a:lnTo>
                    <a:lnTo>
                      <a:pt x="27" y="2"/>
                    </a:lnTo>
                    <a:lnTo>
                      <a:pt x="39" y="0"/>
                    </a:lnTo>
                    <a:lnTo>
                      <a:pt x="84" y="0"/>
                    </a:lnTo>
                    <a:lnTo>
                      <a:pt x="115" y="17"/>
                    </a:lnTo>
                    <a:lnTo>
                      <a:pt x="140" y="41"/>
                    </a:lnTo>
                    <a:lnTo>
                      <a:pt x="152" y="62"/>
                    </a:lnTo>
                    <a:lnTo>
                      <a:pt x="156" y="83"/>
                    </a:lnTo>
                    <a:lnTo>
                      <a:pt x="165" y="126"/>
                    </a:lnTo>
                    <a:lnTo>
                      <a:pt x="160" y="132"/>
                    </a:lnTo>
                    <a:lnTo>
                      <a:pt x="154" y="128"/>
                    </a:lnTo>
                    <a:lnTo>
                      <a:pt x="144" y="89"/>
                    </a:lnTo>
                    <a:lnTo>
                      <a:pt x="138" y="70"/>
                    </a:lnTo>
                    <a:lnTo>
                      <a:pt x="132" y="62"/>
                    </a:lnTo>
                    <a:lnTo>
                      <a:pt x="125" y="52"/>
                    </a:lnTo>
                    <a:lnTo>
                      <a:pt x="111" y="33"/>
                    </a:lnTo>
                    <a:lnTo>
                      <a:pt x="103" y="27"/>
                    </a:lnTo>
                    <a:lnTo>
                      <a:pt x="91" y="21"/>
                    </a:lnTo>
                    <a:lnTo>
                      <a:pt x="64" y="15"/>
                    </a:lnTo>
                    <a:lnTo>
                      <a:pt x="53" y="10"/>
                    </a:lnTo>
                    <a:lnTo>
                      <a:pt x="39" y="8"/>
                    </a:lnTo>
                    <a:lnTo>
                      <a:pt x="21" y="19"/>
                    </a:lnTo>
                    <a:lnTo>
                      <a:pt x="2" y="37"/>
                    </a:lnTo>
                    <a:lnTo>
                      <a:pt x="0" y="31"/>
                    </a:lnTo>
                    <a:lnTo>
                      <a:pt x="4" y="21"/>
                    </a:lnTo>
                    <a:lnTo>
                      <a:pt x="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2" name="Freeform 108"/>
              <p:cNvSpPr>
                <a:spLocks/>
              </p:cNvSpPr>
              <p:nvPr/>
            </p:nvSpPr>
            <p:spPr bwMode="auto">
              <a:xfrm>
                <a:off x="3133" y="1192"/>
                <a:ext cx="70" cy="205"/>
              </a:xfrm>
              <a:custGeom>
                <a:avLst/>
                <a:gdLst>
                  <a:gd name="T0" fmla="*/ 70 w 70"/>
                  <a:gd name="T1" fmla="*/ 4 h 205"/>
                  <a:gd name="T2" fmla="*/ 54 w 70"/>
                  <a:gd name="T3" fmla="*/ 17 h 205"/>
                  <a:gd name="T4" fmla="*/ 41 w 70"/>
                  <a:gd name="T5" fmla="*/ 29 h 205"/>
                  <a:gd name="T6" fmla="*/ 27 w 70"/>
                  <a:gd name="T7" fmla="*/ 58 h 205"/>
                  <a:gd name="T8" fmla="*/ 21 w 70"/>
                  <a:gd name="T9" fmla="*/ 91 h 205"/>
                  <a:gd name="T10" fmla="*/ 25 w 70"/>
                  <a:gd name="T11" fmla="*/ 128 h 205"/>
                  <a:gd name="T12" fmla="*/ 23 w 70"/>
                  <a:gd name="T13" fmla="*/ 165 h 205"/>
                  <a:gd name="T14" fmla="*/ 17 w 70"/>
                  <a:gd name="T15" fmla="*/ 203 h 205"/>
                  <a:gd name="T16" fmla="*/ 13 w 70"/>
                  <a:gd name="T17" fmla="*/ 205 h 205"/>
                  <a:gd name="T18" fmla="*/ 10 w 70"/>
                  <a:gd name="T19" fmla="*/ 201 h 205"/>
                  <a:gd name="T20" fmla="*/ 8 w 70"/>
                  <a:gd name="T21" fmla="*/ 165 h 205"/>
                  <a:gd name="T22" fmla="*/ 2 w 70"/>
                  <a:gd name="T23" fmla="*/ 130 h 205"/>
                  <a:gd name="T24" fmla="*/ 0 w 70"/>
                  <a:gd name="T25" fmla="*/ 91 h 205"/>
                  <a:gd name="T26" fmla="*/ 4 w 70"/>
                  <a:gd name="T27" fmla="*/ 73 h 205"/>
                  <a:gd name="T28" fmla="*/ 10 w 70"/>
                  <a:gd name="T29" fmla="*/ 56 h 205"/>
                  <a:gd name="T30" fmla="*/ 21 w 70"/>
                  <a:gd name="T31" fmla="*/ 42 h 205"/>
                  <a:gd name="T32" fmla="*/ 33 w 70"/>
                  <a:gd name="T33" fmla="*/ 25 h 205"/>
                  <a:gd name="T34" fmla="*/ 39 w 70"/>
                  <a:gd name="T35" fmla="*/ 19 h 205"/>
                  <a:gd name="T36" fmla="*/ 47 w 70"/>
                  <a:gd name="T37" fmla="*/ 13 h 205"/>
                  <a:gd name="T38" fmla="*/ 56 w 70"/>
                  <a:gd name="T39" fmla="*/ 6 h 205"/>
                  <a:gd name="T40" fmla="*/ 66 w 70"/>
                  <a:gd name="T41" fmla="*/ 0 h 205"/>
                  <a:gd name="T42" fmla="*/ 70 w 70"/>
                  <a:gd name="T43" fmla="*/ 0 h 205"/>
                  <a:gd name="T44" fmla="*/ 70 w 70"/>
                  <a:gd name="T45" fmla="*/ 4 h 205"/>
                  <a:gd name="T46" fmla="*/ 70 w 70"/>
                  <a:gd name="T47"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205">
                    <a:moveTo>
                      <a:pt x="70" y="4"/>
                    </a:moveTo>
                    <a:lnTo>
                      <a:pt x="54" y="17"/>
                    </a:lnTo>
                    <a:lnTo>
                      <a:pt x="41" y="29"/>
                    </a:lnTo>
                    <a:lnTo>
                      <a:pt x="27" y="58"/>
                    </a:lnTo>
                    <a:lnTo>
                      <a:pt x="21" y="91"/>
                    </a:lnTo>
                    <a:lnTo>
                      <a:pt x="25" y="128"/>
                    </a:lnTo>
                    <a:lnTo>
                      <a:pt x="23" y="165"/>
                    </a:lnTo>
                    <a:lnTo>
                      <a:pt x="17" y="203"/>
                    </a:lnTo>
                    <a:lnTo>
                      <a:pt x="13" y="205"/>
                    </a:lnTo>
                    <a:lnTo>
                      <a:pt x="10" y="201"/>
                    </a:lnTo>
                    <a:lnTo>
                      <a:pt x="8" y="165"/>
                    </a:lnTo>
                    <a:lnTo>
                      <a:pt x="2" y="130"/>
                    </a:lnTo>
                    <a:lnTo>
                      <a:pt x="0" y="91"/>
                    </a:lnTo>
                    <a:lnTo>
                      <a:pt x="4" y="73"/>
                    </a:lnTo>
                    <a:lnTo>
                      <a:pt x="10" y="56"/>
                    </a:lnTo>
                    <a:lnTo>
                      <a:pt x="21" y="42"/>
                    </a:lnTo>
                    <a:lnTo>
                      <a:pt x="33" y="25"/>
                    </a:lnTo>
                    <a:lnTo>
                      <a:pt x="39" y="19"/>
                    </a:lnTo>
                    <a:lnTo>
                      <a:pt x="47" y="13"/>
                    </a:lnTo>
                    <a:lnTo>
                      <a:pt x="56" y="6"/>
                    </a:lnTo>
                    <a:lnTo>
                      <a:pt x="66" y="0"/>
                    </a:lnTo>
                    <a:lnTo>
                      <a:pt x="70" y="0"/>
                    </a:lnTo>
                    <a:lnTo>
                      <a:pt x="70" y="4"/>
                    </a:lnTo>
                    <a:lnTo>
                      <a:pt x="7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3" name="Freeform 109"/>
              <p:cNvSpPr>
                <a:spLocks/>
              </p:cNvSpPr>
              <p:nvPr/>
            </p:nvSpPr>
            <p:spPr bwMode="auto">
              <a:xfrm>
                <a:off x="3018" y="1116"/>
                <a:ext cx="243" cy="202"/>
              </a:xfrm>
              <a:custGeom>
                <a:avLst/>
                <a:gdLst>
                  <a:gd name="T0" fmla="*/ 2 w 243"/>
                  <a:gd name="T1" fmla="*/ 196 h 202"/>
                  <a:gd name="T2" fmla="*/ 35 w 243"/>
                  <a:gd name="T3" fmla="*/ 177 h 202"/>
                  <a:gd name="T4" fmla="*/ 58 w 243"/>
                  <a:gd name="T5" fmla="*/ 153 h 202"/>
                  <a:gd name="T6" fmla="*/ 70 w 243"/>
                  <a:gd name="T7" fmla="*/ 136 h 202"/>
                  <a:gd name="T8" fmla="*/ 91 w 243"/>
                  <a:gd name="T9" fmla="*/ 103 h 202"/>
                  <a:gd name="T10" fmla="*/ 109 w 243"/>
                  <a:gd name="T11" fmla="*/ 82 h 202"/>
                  <a:gd name="T12" fmla="*/ 119 w 243"/>
                  <a:gd name="T13" fmla="*/ 72 h 202"/>
                  <a:gd name="T14" fmla="*/ 132 w 243"/>
                  <a:gd name="T15" fmla="*/ 66 h 202"/>
                  <a:gd name="T16" fmla="*/ 140 w 243"/>
                  <a:gd name="T17" fmla="*/ 58 h 202"/>
                  <a:gd name="T18" fmla="*/ 150 w 243"/>
                  <a:gd name="T19" fmla="*/ 49 h 202"/>
                  <a:gd name="T20" fmla="*/ 160 w 243"/>
                  <a:gd name="T21" fmla="*/ 43 h 202"/>
                  <a:gd name="T22" fmla="*/ 171 w 243"/>
                  <a:gd name="T23" fmla="*/ 35 h 202"/>
                  <a:gd name="T24" fmla="*/ 181 w 243"/>
                  <a:gd name="T25" fmla="*/ 29 h 202"/>
                  <a:gd name="T26" fmla="*/ 193 w 243"/>
                  <a:gd name="T27" fmla="*/ 21 h 202"/>
                  <a:gd name="T28" fmla="*/ 202 w 243"/>
                  <a:gd name="T29" fmla="*/ 12 h 202"/>
                  <a:gd name="T30" fmla="*/ 236 w 243"/>
                  <a:gd name="T31" fmla="*/ 0 h 202"/>
                  <a:gd name="T32" fmla="*/ 243 w 243"/>
                  <a:gd name="T33" fmla="*/ 4 h 202"/>
                  <a:gd name="T34" fmla="*/ 239 w 243"/>
                  <a:gd name="T35" fmla="*/ 8 h 202"/>
                  <a:gd name="T36" fmla="*/ 224 w 243"/>
                  <a:gd name="T37" fmla="*/ 14 h 202"/>
                  <a:gd name="T38" fmla="*/ 210 w 243"/>
                  <a:gd name="T39" fmla="*/ 25 h 202"/>
                  <a:gd name="T40" fmla="*/ 204 w 243"/>
                  <a:gd name="T41" fmla="*/ 31 h 202"/>
                  <a:gd name="T42" fmla="*/ 191 w 243"/>
                  <a:gd name="T43" fmla="*/ 39 h 202"/>
                  <a:gd name="T44" fmla="*/ 181 w 243"/>
                  <a:gd name="T45" fmla="*/ 47 h 202"/>
                  <a:gd name="T46" fmla="*/ 171 w 243"/>
                  <a:gd name="T47" fmla="*/ 54 h 202"/>
                  <a:gd name="T48" fmla="*/ 162 w 243"/>
                  <a:gd name="T49" fmla="*/ 62 h 202"/>
                  <a:gd name="T50" fmla="*/ 152 w 243"/>
                  <a:gd name="T51" fmla="*/ 68 h 202"/>
                  <a:gd name="T52" fmla="*/ 144 w 243"/>
                  <a:gd name="T53" fmla="*/ 76 h 202"/>
                  <a:gd name="T54" fmla="*/ 134 w 243"/>
                  <a:gd name="T55" fmla="*/ 85 h 202"/>
                  <a:gd name="T56" fmla="*/ 123 w 243"/>
                  <a:gd name="T57" fmla="*/ 93 h 202"/>
                  <a:gd name="T58" fmla="*/ 105 w 243"/>
                  <a:gd name="T59" fmla="*/ 115 h 202"/>
                  <a:gd name="T60" fmla="*/ 80 w 243"/>
                  <a:gd name="T61" fmla="*/ 140 h 202"/>
                  <a:gd name="T62" fmla="*/ 70 w 243"/>
                  <a:gd name="T63" fmla="*/ 159 h 202"/>
                  <a:gd name="T64" fmla="*/ 58 w 243"/>
                  <a:gd name="T65" fmla="*/ 175 h 202"/>
                  <a:gd name="T66" fmla="*/ 49 w 243"/>
                  <a:gd name="T67" fmla="*/ 182 h 202"/>
                  <a:gd name="T68" fmla="*/ 43 w 243"/>
                  <a:gd name="T69" fmla="*/ 186 h 202"/>
                  <a:gd name="T70" fmla="*/ 25 w 243"/>
                  <a:gd name="T71" fmla="*/ 194 h 202"/>
                  <a:gd name="T72" fmla="*/ 6 w 243"/>
                  <a:gd name="T73" fmla="*/ 202 h 202"/>
                  <a:gd name="T74" fmla="*/ 0 w 243"/>
                  <a:gd name="T75" fmla="*/ 200 h 202"/>
                  <a:gd name="T76" fmla="*/ 2 w 243"/>
                  <a:gd name="T77" fmla="*/ 196 h 202"/>
                  <a:gd name="T78" fmla="*/ 2 w 243"/>
                  <a:gd name="T79" fmla="*/ 19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3" h="202">
                    <a:moveTo>
                      <a:pt x="2" y="196"/>
                    </a:moveTo>
                    <a:lnTo>
                      <a:pt x="35" y="177"/>
                    </a:lnTo>
                    <a:lnTo>
                      <a:pt x="58" y="153"/>
                    </a:lnTo>
                    <a:lnTo>
                      <a:pt x="70" y="136"/>
                    </a:lnTo>
                    <a:lnTo>
                      <a:pt x="91" y="103"/>
                    </a:lnTo>
                    <a:lnTo>
                      <a:pt x="109" y="82"/>
                    </a:lnTo>
                    <a:lnTo>
                      <a:pt x="119" y="72"/>
                    </a:lnTo>
                    <a:lnTo>
                      <a:pt x="132" y="66"/>
                    </a:lnTo>
                    <a:lnTo>
                      <a:pt x="140" y="58"/>
                    </a:lnTo>
                    <a:lnTo>
                      <a:pt x="150" y="49"/>
                    </a:lnTo>
                    <a:lnTo>
                      <a:pt x="160" y="43"/>
                    </a:lnTo>
                    <a:lnTo>
                      <a:pt x="171" y="35"/>
                    </a:lnTo>
                    <a:lnTo>
                      <a:pt x="181" y="29"/>
                    </a:lnTo>
                    <a:lnTo>
                      <a:pt x="193" y="21"/>
                    </a:lnTo>
                    <a:lnTo>
                      <a:pt x="202" y="12"/>
                    </a:lnTo>
                    <a:lnTo>
                      <a:pt x="236" y="0"/>
                    </a:lnTo>
                    <a:lnTo>
                      <a:pt x="243" y="4"/>
                    </a:lnTo>
                    <a:lnTo>
                      <a:pt x="239" y="8"/>
                    </a:lnTo>
                    <a:lnTo>
                      <a:pt x="224" y="14"/>
                    </a:lnTo>
                    <a:lnTo>
                      <a:pt x="210" y="25"/>
                    </a:lnTo>
                    <a:lnTo>
                      <a:pt x="204" y="31"/>
                    </a:lnTo>
                    <a:lnTo>
                      <a:pt x="191" y="39"/>
                    </a:lnTo>
                    <a:lnTo>
                      <a:pt x="181" y="47"/>
                    </a:lnTo>
                    <a:lnTo>
                      <a:pt x="171" y="54"/>
                    </a:lnTo>
                    <a:lnTo>
                      <a:pt x="162" y="62"/>
                    </a:lnTo>
                    <a:lnTo>
                      <a:pt x="152" y="68"/>
                    </a:lnTo>
                    <a:lnTo>
                      <a:pt x="144" y="76"/>
                    </a:lnTo>
                    <a:lnTo>
                      <a:pt x="134" y="85"/>
                    </a:lnTo>
                    <a:lnTo>
                      <a:pt x="123" y="93"/>
                    </a:lnTo>
                    <a:lnTo>
                      <a:pt x="105" y="115"/>
                    </a:lnTo>
                    <a:lnTo>
                      <a:pt x="80" y="140"/>
                    </a:lnTo>
                    <a:lnTo>
                      <a:pt x="70" y="159"/>
                    </a:lnTo>
                    <a:lnTo>
                      <a:pt x="58" y="175"/>
                    </a:lnTo>
                    <a:lnTo>
                      <a:pt x="49" y="182"/>
                    </a:lnTo>
                    <a:lnTo>
                      <a:pt x="43" y="186"/>
                    </a:lnTo>
                    <a:lnTo>
                      <a:pt x="25" y="194"/>
                    </a:lnTo>
                    <a:lnTo>
                      <a:pt x="6" y="202"/>
                    </a:lnTo>
                    <a:lnTo>
                      <a:pt x="0" y="200"/>
                    </a:lnTo>
                    <a:lnTo>
                      <a:pt x="2" y="196"/>
                    </a:lnTo>
                    <a:lnTo>
                      <a:pt x="2" y="1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4" name="Freeform 110"/>
              <p:cNvSpPr>
                <a:spLocks/>
              </p:cNvSpPr>
              <p:nvPr/>
            </p:nvSpPr>
            <p:spPr bwMode="auto">
              <a:xfrm>
                <a:off x="3228" y="1227"/>
                <a:ext cx="31" cy="174"/>
              </a:xfrm>
              <a:custGeom>
                <a:avLst/>
                <a:gdLst>
                  <a:gd name="T0" fmla="*/ 22 w 31"/>
                  <a:gd name="T1" fmla="*/ 4 h 174"/>
                  <a:gd name="T2" fmla="*/ 12 w 31"/>
                  <a:gd name="T3" fmla="*/ 27 h 174"/>
                  <a:gd name="T4" fmla="*/ 12 w 31"/>
                  <a:gd name="T5" fmla="*/ 50 h 174"/>
                  <a:gd name="T6" fmla="*/ 18 w 31"/>
                  <a:gd name="T7" fmla="*/ 75 h 174"/>
                  <a:gd name="T8" fmla="*/ 29 w 31"/>
                  <a:gd name="T9" fmla="*/ 102 h 174"/>
                  <a:gd name="T10" fmla="*/ 31 w 31"/>
                  <a:gd name="T11" fmla="*/ 137 h 174"/>
                  <a:gd name="T12" fmla="*/ 24 w 31"/>
                  <a:gd name="T13" fmla="*/ 174 h 174"/>
                  <a:gd name="T14" fmla="*/ 18 w 31"/>
                  <a:gd name="T15" fmla="*/ 172 h 174"/>
                  <a:gd name="T16" fmla="*/ 16 w 31"/>
                  <a:gd name="T17" fmla="*/ 139 h 174"/>
                  <a:gd name="T18" fmla="*/ 10 w 31"/>
                  <a:gd name="T19" fmla="*/ 106 h 174"/>
                  <a:gd name="T20" fmla="*/ 0 w 31"/>
                  <a:gd name="T21" fmla="*/ 50 h 174"/>
                  <a:gd name="T22" fmla="*/ 4 w 31"/>
                  <a:gd name="T23" fmla="*/ 25 h 174"/>
                  <a:gd name="T24" fmla="*/ 10 w 31"/>
                  <a:gd name="T25" fmla="*/ 13 h 174"/>
                  <a:gd name="T26" fmla="*/ 16 w 31"/>
                  <a:gd name="T27" fmla="*/ 0 h 174"/>
                  <a:gd name="T28" fmla="*/ 20 w 31"/>
                  <a:gd name="T29" fmla="*/ 0 h 174"/>
                  <a:gd name="T30" fmla="*/ 22 w 31"/>
                  <a:gd name="T31" fmla="*/ 4 h 174"/>
                  <a:gd name="T32" fmla="*/ 22 w 31"/>
                  <a:gd name="T33"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74">
                    <a:moveTo>
                      <a:pt x="22" y="4"/>
                    </a:moveTo>
                    <a:lnTo>
                      <a:pt x="12" y="27"/>
                    </a:lnTo>
                    <a:lnTo>
                      <a:pt x="12" y="50"/>
                    </a:lnTo>
                    <a:lnTo>
                      <a:pt x="18" y="75"/>
                    </a:lnTo>
                    <a:lnTo>
                      <a:pt x="29" y="102"/>
                    </a:lnTo>
                    <a:lnTo>
                      <a:pt x="31" y="137"/>
                    </a:lnTo>
                    <a:lnTo>
                      <a:pt x="24" y="174"/>
                    </a:lnTo>
                    <a:lnTo>
                      <a:pt x="18" y="172"/>
                    </a:lnTo>
                    <a:lnTo>
                      <a:pt x="16" y="139"/>
                    </a:lnTo>
                    <a:lnTo>
                      <a:pt x="10" y="106"/>
                    </a:lnTo>
                    <a:lnTo>
                      <a:pt x="0" y="50"/>
                    </a:lnTo>
                    <a:lnTo>
                      <a:pt x="4" y="25"/>
                    </a:lnTo>
                    <a:lnTo>
                      <a:pt x="10" y="13"/>
                    </a:lnTo>
                    <a:lnTo>
                      <a:pt x="16" y="0"/>
                    </a:lnTo>
                    <a:lnTo>
                      <a:pt x="20" y="0"/>
                    </a:lnTo>
                    <a:lnTo>
                      <a:pt x="22" y="4"/>
                    </a:lnTo>
                    <a:lnTo>
                      <a:pt x="2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5" name="Freeform 111"/>
              <p:cNvSpPr>
                <a:spLocks/>
              </p:cNvSpPr>
              <p:nvPr/>
            </p:nvSpPr>
            <p:spPr bwMode="auto">
              <a:xfrm>
                <a:off x="3160" y="1351"/>
                <a:ext cx="94" cy="79"/>
              </a:xfrm>
              <a:custGeom>
                <a:avLst/>
                <a:gdLst>
                  <a:gd name="T0" fmla="*/ 92 w 94"/>
                  <a:gd name="T1" fmla="*/ 6 h 79"/>
                  <a:gd name="T2" fmla="*/ 72 w 94"/>
                  <a:gd name="T3" fmla="*/ 19 h 79"/>
                  <a:gd name="T4" fmla="*/ 62 w 94"/>
                  <a:gd name="T5" fmla="*/ 25 h 79"/>
                  <a:gd name="T6" fmla="*/ 51 w 94"/>
                  <a:gd name="T7" fmla="*/ 33 h 79"/>
                  <a:gd name="T8" fmla="*/ 29 w 94"/>
                  <a:gd name="T9" fmla="*/ 56 h 79"/>
                  <a:gd name="T10" fmla="*/ 18 w 94"/>
                  <a:gd name="T11" fmla="*/ 66 h 79"/>
                  <a:gd name="T12" fmla="*/ 6 w 94"/>
                  <a:gd name="T13" fmla="*/ 79 h 79"/>
                  <a:gd name="T14" fmla="*/ 0 w 94"/>
                  <a:gd name="T15" fmla="*/ 79 h 79"/>
                  <a:gd name="T16" fmla="*/ 0 w 94"/>
                  <a:gd name="T17" fmla="*/ 77 h 79"/>
                  <a:gd name="T18" fmla="*/ 0 w 94"/>
                  <a:gd name="T19" fmla="*/ 75 h 79"/>
                  <a:gd name="T20" fmla="*/ 23 w 94"/>
                  <a:gd name="T21" fmla="*/ 50 h 79"/>
                  <a:gd name="T22" fmla="*/ 33 w 94"/>
                  <a:gd name="T23" fmla="*/ 37 h 79"/>
                  <a:gd name="T24" fmla="*/ 45 w 94"/>
                  <a:gd name="T25" fmla="*/ 23 h 79"/>
                  <a:gd name="T26" fmla="*/ 66 w 94"/>
                  <a:gd name="T27" fmla="*/ 11 h 79"/>
                  <a:gd name="T28" fmla="*/ 88 w 94"/>
                  <a:gd name="T29" fmla="*/ 0 h 79"/>
                  <a:gd name="T30" fmla="*/ 94 w 94"/>
                  <a:gd name="T31" fmla="*/ 2 h 79"/>
                  <a:gd name="T32" fmla="*/ 92 w 94"/>
                  <a:gd name="T33" fmla="*/ 6 h 79"/>
                  <a:gd name="T34" fmla="*/ 92 w 94"/>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79">
                    <a:moveTo>
                      <a:pt x="92" y="6"/>
                    </a:moveTo>
                    <a:lnTo>
                      <a:pt x="72" y="19"/>
                    </a:lnTo>
                    <a:lnTo>
                      <a:pt x="62" y="25"/>
                    </a:lnTo>
                    <a:lnTo>
                      <a:pt x="51" y="33"/>
                    </a:lnTo>
                    <a:lnTo>
                      <a:pt x="29" y="56"/>
                    </a:lnTo>
                    <a:lnTo>
                      <a:pt x="18" y="66"/>
                    </a:lnTo>
                    <a:lnTo>
                      <a:pt x="6" y="79"/>
                    </a:lnTo>
                    <a:lnTo>
                      <a:pt x="0" y="79"/>
                    </a:lnTo>
                    <a:lnTo>
                      <a:pt x="0" y="77"/>
                    </a:lnTo>
                    <a:lnTo>
                      <a:pt x="0" y="75"/>
                    </a:lnTo>
                    <a:lnTo>
                      <a:pt x="23" y="50"/>
                    </a:lnTo>
                    <a:lnTo>
                      <a:pt x="33" y="37"/>
                    </a:lnTo>
                    <a:lnTo>
                      <a:pt x="45" y="23"/>
                    </a:lnTo>
                    <a:lnTo>
                      <a:pt x="66" y="11"/>
                    </a:lnTo>
                    <a:lnTo>
                      <a:pt x="88" y="0"/>
                    </a:lnTo>
                    <a:lnTo>
                      <a:pt x="94" y="2"/>
                    </a:lnTo>
                    <a:lnTo>
                      <a:pt x="92" y="6"/>
                    </a:lnTo>
                    <a:lnTo>
                      <a:pt x="9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6" name="Freeform 112"/>
              <p:cNvSpPr>
                <a:spLocks/>
              </p:cNvSpPr>
              <p:nvPr/>
            </p:nvSpPr>
            <p:spPr bwMode="auto">
              <a:xfrm>
                <a:off x="3281" y="1407"/>
                <a:ext cx="35" cy="60"/>
              </a:xfrm>
              <a:custGeom>
                <a:avLst/>
                <a:gdLst>
                  <a:gd name="T0" fmla="*/ 23 w 35"/>
                  <a:gd name="T1" fmla="*/ 56 h 60"/>
                  <a:gd name="T2" fmla="*/ 25 w 35"/>
                  <a:gd name="T3" fmla="*/ 39 h 60"/>
                  <a:gd name="T4" fmla="*/ 21 w 35"/>
                  <a:gd name="T5" fmla="*/ 23 h 60"/>
                  <a:gd name="T6" fmla="*/ 15 w 35"/>
                  <a:gd name="T7" fmla="*/ 12 h 60"/>
                  <a:gd name="T8" fmla="*/ 2 w 35"/>
                  <a:gd name="T9" fmla="*/ 6 h 60"/>
                  <a:gd name="T10" fmla="*/ 0 w 35"/>
                  <a:gd name="T11" fmla="*/ 2 h 60"/>
                  <a:gd name="T12" fmla="*/ 4 w 35"/>
                  <a:gd name="T13" fmla="*/ 0 h 60"/>
                  <a:gd name="T14" fmla="*/ 21 w 35"/>
                  <a:gd name="T15" fmla="*/ 8 h 60"/>
                  <a:gd name="T16" fmla="*/ 35 w 35"/>
                  <a:gd name="T17" fmla="*/ 21 h 60"/>
                  <a:gd name="T18" fmla="*/ 29 w 35"/>
                  <a:gd name="T19" fmla="*/ 58 h 60"/>
                  <a:gd name="T20" fmla="*/ 25 w 35"/>
                  <a:gd name="T21" fmla="*/ 60 h 60"/>
                  <a:gd name="T22" fmla="*/ 23 w 35"/>
                  <a:gd name="T23" fmla="*/ 56 h 60"/>
                  <a:gd name="T24" fmla="*/ 23 w 35"/>
                  <a:gd name="T2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0">
                    <a:moveTo>
                      <a:pt x="23" y="56"/>
                    </a:moveTo>
                    <a:lnTo>
                      <a:pt x="25" y="39"/>
                    </a:lnTo>
                    <a:lnTo>
                      <a:pt x="21" y="23"/>
                    </a:lnTo>
                    <a:lnTo>
                      <a:pt x="15" y="12"/>
                    </a:lnTo>
                    <a:lnTo>
                      <a:pt x="2" y="6"/>
                    </a:lnTo>
                    <a:lnTo>
                      <a:pt x="0" y="2"/>
                    </a:lnTo>
                    <a:lnTo>
                      <a:pt x="4" y="0"/>
                    </a:lnTo>
                    <a:lnTo>
                      <a:pt x="21" y="8"/>
                    </a:lnTo>
                    <a:lnTo>
                      <a:pt x="35" y="21"/>
                    </a:lnTo>
                    <a:lnTo>
                      <a:pt x="29" y="58"/>
                    </a:lnTo>
                    <a:lnTo>
                      <a:pt x="25" y="60"/>
                    </a:lnTo>
                    <a:lnTo>
                      <a:pt x="23" y="56"/>
                    </a:lnTo>
                    <a:lnTo>
                      <a:pt x="23"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7" name="Freeform 113"/>
              <p:cNvSpPr>
                <a:spLocks/>
              </p:cNvSpPr>
              <p:nvPr/>
            </p:nvSpPr>
            <p:spPr bwMode="auto">
              <a:xfrm>
                <a:off x="3139" y="1384"/>
                <a:ext cx="152" cy="141"/>
              </a:xfrm>
              <a:custGeom>
                <a:avLst/>
                <a:gdLst>
                  <a:gd name="T0" fmla="*/ 144 w 152"/>
                  <a:gd name="T1" fmla="*/ 44 h 141"/>
                  <a:gd name="T2" fmla="*/ 142 w 152"/>
                  <a:gd name="T3" fmla="*/ 31 h 141"/>
                  <a:gd name="T4" fmla="*/ 136 w 152"/>
                  <a:gd name="T5" fmla="*/ 19 h 141"/>
                  <a:gd name="T6" fmla="*/ 128 w 152"/>
                  <a:gd name="T7" fmla="*/ 15 h 141"/>
                  <a:gd name="T8" fmla="*/ 118 w 152"/>
                  <a:gd name="T9" fmla="*/ 15 h 141"/>
                  <a:gd name="T10" fmla="*/ 95 w 152"/>
                  <a:gd name="T11" fmla="*/ 23 h 141"/>
                  <a:gd name="T12" fmla="*/ 68 w 152"/>
                  <a:gd name="T13" fmla="*/ 29 h 141"/>
                  <a:gd name="T14" fmla="*/ 62 w 152"/>
                  <a:gd name="T15" fmla="*/ 37 h 141"/>
                  <a:gd name="T16" fmla="*/ 54 w 152"/>
                  <a:gd name="T17" fmla="*/ 44 h 141"/>
                  <a:gd name="T18" fmla="*/ 23 w 152"/>
                  <a:gd name="T19" fmla="*/ 54 h 141"/>
                  <a:gd name="T20" fmla="*/ 15 w 152"/>
                  <a:gd name="T21" fmla="*/ 79 h 141"/>
                  <a:gd name="T22" fmla="*/ 7 w 152"/>
                  <a:gd name="T23" fmla="*/ 99 h 141"/>
                  <a:gd name="T24" fmla="*/ 15 w 152"/>
                  <a:gd name="T25" fmla="*/ 108 h 141"/>
                  <a:gd name="T26" fmla="*/ 21 w 152"/>
                  <a:gd name="T27" fmla="*/ 112 h 141"/>
                  <a:gd name="T28" fmla="*/ 37 w 152"/>
                  <a:gd name="T29" fmla="*/ 118 h 141"/>
                  <a:gd name="T30" fmla="*/ 74 w 152"/>
                  <a:gd name="T31" fmla="*/ 128 h 141"/>
                  <a:gd name="T32" fmla="*/ 93 w 152"/>
                  <a:gd name="T33" fmla="*/ 132 h 141"/>
                  <a:gd name="T34" fmla="*/ 113 w 152"/>
                  <a:gd name="T35" fmla="*/ 134 h 141"/>
                  <a:gd name="T36" fmla="*/ 115 w 152"/>
                  <a:gd name="T37" fmla="*/ 139 h 141"/>
                  <a:gd name="T38" fmla="*/ 113 w 152"/>
                  <a:gd name="T39" fmla="*/ 141 h 141"/>
                  <a:gd name="T40" fmla="*/ 72 w 152"/>
                  <a:gd name="T41" fmla="*/ 137 h 141"/>
                  <a:gd name="T42" fmla="*/ 33 w 152"/>
                  <a:gd name="T43" fmla="*/ 128 h 141"/>
                  <a:gd name="T44" fmla="*/ 17 w 152"/>
                  <a:gd name="T45" fmla="*/ 118 h 141"/>
                  <a:gd name="T46" fmla="*/ 0 w 152"/>
                  <a:gd name="T47" fmla="*/ 101 h 141"/>
                  <a:gd name="T48" fmla="*/ 0 w 152"/>
                  <a:gd name="T49" fmla="*/ 75 h 141"/>
                  <a:gd name="T50" fmla="*/ 7 w 152"/>
                  <a:gd name="T51" fmla="*/ 60 h 141"/>
                  <a:gd name="T52" fmla="*/ 15 w 152"/>
                  <a:gd name="T53" fmla="*/ 46 h 141"/>
                  <a:gd name="T54" fmla="*/ 48 w 152"/>
                  <a:gd name="T55" fmla="*/ 31 h 141"/>
                  <a:gd name="T56" fmla="*/ 58 w 152"/>
                  <a:gd name="T57" fmla="*/ 23 h 141"/>
                  <a:gd name="T58" fmla="*/ 66 w 152"/>
                  <a:gd name="T59" fmla="*/ 15 h 141"/>
                  <a:gd name="T60" fmla="*/ 72 w 152"/>
                  <a:gd name="T61" fmla="*/ 11 h 141"/>
                  <a:gd name="T62" fmla="*/ 93 w 152"/>
                  <a:gd name="T63" fmla="*/ 6 h 141"/>
                  <a:gd name="T64" fmla="*/ 122 w 152"/>
                  <a:gd name="T65" fmla="*/ 0 h 141"/>
                  <a:gd name="T66" fmla="*/ 146 w 152"/>
                  <a:gd name="T67" fmla="*/ 13 h 141"/>
                  <a:gd name="T68" fmla="*/ 152 w 152"/>
                  <a:gd name="T69" fmla="*/ 27 h 141"/>
                  <a:gd name="T70" fmla="*/ 152 w 152"/>
                  <a:gd name="T71" fmla="*/ 35 h 141"/>
                  <a:gd name="T72" fmla="*/ 152 w 152"/>
                  <a:gd name="T73" fmla="*/ 44 h 141"/>
                  <a:gd name="T74" fmla="*/ 144 w 152"/>
                  <a:gd name="T75" fmla="*/ 44 h 141"/>
                  <a:gd name="T76" fmla="*/ 144 w 152"/>
                  <a:gd name="T77"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41">
                    <a:moveTo>
                      <a:pt x="144" y="44"/>
                    </a:moveTo>
                    <a:lnTo>
                      <a:pt x="142" y="31"/>
                    </a:lnTo>
                    <a:lnTo>
                      <a:pt x="136" y="19"/>
                    </a:lnTo>
                    <a:lnTo>
                      <a:pt x="128" y="15"/>
                    </a:lnTo>
                    <a:lnTo>
                      <a:pt x="118" y="15"/>
                    </a:lnTo>
                    <a:lnTo>
                      <a:pt x="95" y="23"/>
                    </a:lnTo>
                    <a:lnTo>
                      <a:pt x="68" y="29"/>
                    </a:lnTo>
                    <a:lnTo>
                      <a:pt x="62" y="37"/>
                    </a:lnTo>
                    <a:lnTo>
                      <a:pt x="54" y="44"/>
                    </a:lnTo>
                    <a:lnTo>
                      <a:pt x="23" y="54"/>
                    </a:lnTo>
                    <a:lnTo>
                      <a:pt x="15" y="79"/>
                    </a:lnTo>
                    <a:lnTo>
                      <a:pt x="7" y="99"/>
                    </a:lnTo>
                    <a:lnTo>
                      <a:pt x="15" y="108"/>
                    </a:lnTo>
                    <a:lnTo>
                      <a:pt x="21" y="112"/>
                    </a:lnTo>
                    <a:lnTo>
                      <a:pt x="37" y="118"/>
                    </a:lnTo>
                    <a:lnTo>
                      <a:pt x="74" y="128"/>
                    </a:lnTo>
                    <a:lnTo>
                      <a:pt x="93" y="132"/>
                    </a:lnTo>
                    <a:lnTo>
                      <a:pt x="113" y="134"/>
                    </a:lnTo>
                    <a:lnTo>
                      <a:pt x="115" y="139"/>
                    </a:lnTo>
                    <a:lnTo>
                      <a:pt x="113" y="141"/>
                    </a:lnTo>
                    <a:lnTo>
                      <a:pt x="72" y="137"/>
                    </a:lnTo>
                    <a:lnTo>
                      <a:pt x="33" y="128"/>
                    </a:lnTo>
                    <a:lnTo>
                      <a:pt x="17" y="118"/>
                    </a:lnTo>
                    <a:lnTo>
                      <a:pt x="0" y="101"/>
                    </a:lnTo>
                    <a:lnTo>
                      <a:pt x="0" y="75"/>
                    </a:lnTo>
                    <a:lnTo>
                      <a:pt x="7" y="60"/>
                    </a:lnTo>
                    <a:lnTo>
                      <a:pt x="15" y="46"/>
                    </a:lnTo>
                    <a:lnTo>
                      <a:pt x="48" y="31"/>
                    </a:lnTo>
                    <a:lnTo>
                      <a:pt x="58" y="23"/>
                    </a:lnTo>
                    <a:lnTo>
                      <a:pt x="66" y="15"/>
                    </a:lnTo>
                    <a:lnTo>
                      <a:pt x="72" y="11"/>
                    </a:lnTo>
                    <a:lnTo>
                      <a:pt x="93" y="6"/>
                    </a:lnTo>
                    <a:lnTo>
                      <a:pt x="122" y="0"/>
                    </a:lnTo>
                    <a:lnTo>
                      <a:pt x="146" y="13"/>
                    </a:lnTo>
                    <a:lnTo>
                      <a:pt x="152" y="27"/>
                    </a:lnTo>
                    <a:lnTo>
                      <a:pt x="152" y="35"/>
                    </a:lnTo>
                    <a:lnTo>
                      <a:pt x="152" y="44"/>
                    </a:lnTo>
                    <a:lnTo>
                      <a:pt x="144" y="44"/>
                    </a:lnTo>
                    <a:lnTo>
                      <a:pt x="144"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8" name="Freeform 114"/>
              <p:cNvSpPr>
                <a:spLocks/>
              </p:cNvSpPr>
              <p:nvPr/>
            </p:nvSpPr>
            <p:spPr bwMode="auto">
              <a:xfrm>
                <a:off x="3277" y="1475"/>
                <a:ext cx="56" cy="58"/>
              </a:xfrm>
              <a:custGeom>
                <a:avLst/>
                <a:gdLst>
                  <a:gd name="T0" fmla="*/ 51 w 56"/>
                  <a:gd name="T1" fmla="*/ 8 h 58"/>
                  <a:gd name="T2" fmla="*/ 37 w 56"/>
                  <a:gd name="T3" fmla="*/ 15 h 58"/>
                  <a:gd name="T4" fmla="*/ 27 w 56"/>
                  <a:gd name="T5" fmla="*/ 25 h 58"/>
                  <a:gd name="T6" fmla="*/ 14 w 56"/>
                  <a:gd name="T7" fmla="*/ 54 h 58"/>
                  <a:gd name="T8" fmla="*/ 10 w 56"/>
                  <a:gd name="T9" fmla="*/ 58 h 58"/>
                  <a:gd name="T10" fmla="*/ 4 w 56"/>
                  <a:gd name="T11" fmla="*/ 58 h 58"/>
                  <a:gd name="T12" fmla="*/ 0 w 56"/>
                  <a:gd name="T13" fmla="*/ 50 h 58"/>
                  <a:gd name="T14" fmla="*/ 8 w 56"/>
                  <a:gd name="T15" fmla="*/ 31 h 58"/>
                  <a:gd name="T16" fmla="*/ 19 w 56"/>
                  <a:gd name="T17" fmla="*/ 17 h 58"/>
                  <a:gd name="T18" fmla="*/ 25 w 56"/>
                  <a:gd name="T19" fmla="*/ 12 h 58"/>
                  <a:gd name="T20" fmla="*/ 31 w 56"/>
                  <a:gd name="T21" fmla="*/ 6 h 58"/>
                  <a:gd name="T22" fmla="*/ 49 w 56"/>
                  <a:gd name="T23" fmla="*/ 0 h 58"/>
                  <a:gd name="T24" fmla="*/ 56 w 56"/>
                  <a:gd name="T25" fmla="*/ 2 h 58"/>
                  <a:gd name="T26" fmla="*/ 51 w 56"/>
                  <a:gd name="T27" fmla="*/ 8 h 58"/>
                  <a:gd name="T28" fmla="*/ 51 w 56"/>
                  <a:gd name="T2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8">
                    <a:moveTo>
                      <a:pt x="51" y="8"/>
                    </a:moveTo>
                    <a:lnTo>
                      <a:pt x="37" y="15"/>
                    </a:lnTo>
                    <a:lnTo>
                      <a:pt x="27" y="25"/>
                    </a:lnTo>
                    <a:lnTo>
                      <a:pt x="14" y="54"/>
                    </a:lnTo>
                    <a:lnTo>
                      <a:pt x="10" y="58"/>
                    </a:lnTo>
                    <a:lnTo>
                      <a:pt x="4" y="58"/>
                    </a:lnTo>
                    <a:lnTo>
                      <a:pt x="0" y="50"/>
                    </a:lnTo>
                    <a:lnTo>
                      <a:pt x="8" y="31"/>
                    </a:lnTo>
                    <a:lnTo>
                      <a:pt x="19" y="17"/>
                    </a:lnTo>
                    <a:lnTo>
                      <a:pt x="25" y="12"/>
                    </a:lnTo>
                    <a:lnTo>
                      <a:pt x="31" y="6"/>
                    </a:lnTo>
                    <a:lnTo>
                      <a:pt x="49" y="0"/>
                    </a:lnTo>
                    <a:lnTo>
                      <a:pt x="56" y="2"/>
                    </a:lnTo>
                    <a:lnTo>
                      <a:pt x="51" y="8"/>
                    </a:lnTo>
                    <a:lnTo>
                      <a:pt x="5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59" name="Freeform 115"/>
              <p:cNvSpPr>
                <a:spLocks/>
              </p:cNvSpPr>
              <p:nvPr/>
            </p:nvSpPr>
            <p:spPr bwMode="auto">
              <a:xfrm>
                <a:off x="3259" y="1490"/>
                <a:ext cx="30" cy="20"/>
              </a:xfrm>
              <a:custGeom>
                <a:avLst/>
                <a:gdLst>
                  <a:gd name="T0" fmla="*/ 10 w 30"/>
                  <a:gd name="T1" fmla="*/ 0 h 20"/>
                  <a:gd name="T2" fmla="*/ 18 w 30"/>
                  <a:gd name="T3" fmla="*/ 8 h 20"/>
                  <a:gd name="T4" fmla="*/ 28 w 30"/>
                  <a:gd name="T5" fmla="*/ 14 h 20"/>
                  <a:gd name="T6" fmla="*/ 30 w 30"/>
                  <a:gd name="T7" fmla="*/ 20 h 20"/>
                  <a:gd name="T8" fmla="*/ 24 w 30"/>
                  <a:gd name="T9" fmla="*/ 20 h 20"/>
                  <a:gd name="T10" fmla="*/ 2 w 30"/>
                  <a:gd name="T11" fmla="*/ 10 h 20"/>
                  <a:gd name="T12" fmla="*/ 0 w 30"/>
                  <a:gd name="T13" fmla="*/ 2 h 20"/>
                  <a:gd name="T14" fmla="*/ 10 w 30"/>
                  <a:gd name="T15" fmla="*/ 0 h 20"/>
                  <a:gd name="T16" fmla="*/ 10 w 3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0">
                    <a:moveTo>
                      <a:pt x="10" y="0"/>
                    </a:moveTo>
                    <a:lnTo>
                      <a:pt x="18" y="8"/>
                    </a:lnTo>
                    <a:lnTo>
                      <a:pt x="28" y="14"/>
                    </a:lnTo>
                    <a:lnTo>
                      <a:pt x="30" y="20"/>
                    </a:lnTo>
                    <a:lnTo>
                      <a:pt x="24" y="20"/>
                    </a:lnTo>
                    <a:lnTo>
                      <a:pt x="2" y="10"/>
                    </a:lnTo>
                    <a:lnTo>
                      <a:pt x="0" y="2"/>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0" name="Freeform 116"/>
              <p:cNvSpPr>
                <a:spLocks/>
              </p:cNvSpPr>
              <p:nvPr/>
            </p:nvSpPr>
            <p:spPr bwMode="auto">
              <a:xfrm>
                <a:off x="3310" y="1198"/>
                <a:ext cx="37" cy="85"/>
              </a:xfrm>
              <a:custGeom>
                <a:avLst/>
                <a:gdLst>
                  <a:gd name="T0" fmla="*/ 37 w 37"/>
                  <a:gd name="T1" fmla="*/ 7 h 85"/>
                  <a:gd name="T2" fmla="*/ 21 w 37"/>
                  <a:gd name="T3" fmla="*/ 52 h 85"/>
                  <a:gd name="T4" fmla="*/ 6 w 37"/>
                  <a:gd name="T5" fmla="*/ 85 h 85"/>
                  <a:gd name="T6" fmla="*/ 0 w 37"/>
                  <a:gd name="T7" fmla="*/ 85 h 85"/>
                  <a:gd name="T8" fmla="*/ 0 w 37"/>
                  <a:gd name="T9" fmla="*/ 46 h 85"/>
                  <a:gd name="T10" fmla="*/ 6 w 37"/>
                  <a:gd name="T11" fmla="*/ 33 h 85"/>
                  <a:gd name="T12" fmla="*/ 14 w 37"/>
                  <a:gd name="T13" fmla="*/ 23 h 85"/>
                  <a:gd name="T14" fmla="*/ 31 w 37"/>
                  <a:gd name="T15" fmla="*/ 3 h 85"/>
                  <a:gd name="T16" fmla="*/ 37 w 37"/>
                  <a:gd name="T17" fmla="*/ 0 h 85"/>
                  <a:gd name="T18" fmla="*/ 37 w 37"/>
                  <a:gd name="T19" fmla="*/ 7 h 85"/>
                  <a:gd name="T20" fmla="*/ 37 w 37"/>
                  <a:gd name="T21"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5">
                    <a:moveTo>
                      <a:pt x="37" y="7"/>
                    </a:moveTo>
                    <a:lnTo>
                      <a:pt x="21" y="52"/>
                    </a:lnTo>
                    <a:lnTo>
                      <a:pt x="6" y="85"/>
                    </a:lnTo>
                    <a:lnTo>
                      <a:pt x="0" y="85"/>
                    </a:lnTo>
                    <a:lnTo>
                      <a:pt x="0" y="46"/>
                    </a:lnTo>
                    <a:lnTo>
                      <a:pt x="6" y="33"/>
                    </a:lnTo>
                    <a:lnTo>
                      <a:pt x="14" y="23"/>
                    </a:lnTo>
                    <a:lnTo>
                      <a:pt x="31" y="3"/>
                    </a:lnTo>
                    <a:lnTo>
                      <a:pt x="37" y="0"/>
                    </a:lnTo>
                    <a:lnTo>
                      <a:pt x="37" y="7"/>
                    </a:lnTo>
                    <a:lnTo>
                      <a:pt x="3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1" name="Freeform 117"/>
              <p:cNvSpPr>
                <a:spLocks/>
              </p:cNvSpPr>
              <p:nvPr/>
            </p:nvSpPr>
            <p:spPr bwMode="auto">
              <a:xfrm>
                <a:off x="3357" y="1205"/>
                <a:ext cx="52" cy="66"/>
              </a:xfrm>
              <a:custGeom>
                <a:avLst/>
                <a:gdLst>
                  <a:gd name="T0" fmla="*/ 4 w 52"/>
                  <a:gd name="T1" fmla="*/ 0 h 66"/>
                  <a:gd name="T2" fmla="*/ 19 w 52"/>
                  <a:gd name="T3" fmla="*/ 4 h 66"/>
                  <a:gd name="T4" fmla="*/ 27 w 52"/>
                  <a:gd name="T5" fmla="*/ 12 h 66"/>
                  <a:gd name="T6" fmla="*/ 39 w 52"/>
                  <a:gd name="T7" fmla="*/ 37 h 66"/>
                  <a:gd name="T8" fmla="*/ 52 w 52"/>
                  <a:gd name="T9" fmla="*/ 62 h 66"/>
                  <a:gd name="T10" fmla="*/ 50 w 52"/>
                  <a:gd name="T11" fmla="*/ 66 h 66"/>
                  <a:gd name="T12" fmla="*/ 46 w 52"/>
                  <a:gd name="T13" fmla="*/ 66 h 66"/>
                  <a:gd name="T14" fmla="*/ 39 w 52"/>
                  <a:gd name="T15" fmla="*/ 60 h 66"/>
                  <a:gd name="T16" fmla="*/ 33 w 52"/>
                  <a:gd name="T17" fmla="*/ 55 h 66"/>
                  <a:gd name="T18" fmla="*/ 21 w 52"/>
                  <a:gd name="T19" fmla="*/ 45 h 66"/>
                  <a:gd name="T20" fmla="*/ 17 w 52"/>
                  <a:gd name="T21" fmla="*/ 20 h 66"/>
                  <a:gd name="T22" fmla="*/ 13 w 52"/>
                  <a:gd name="T23" fmla="*/ 12 h 66"/>
                  <a:gd name="T24" fmla="*/ 2 w 52"/>
                  <a:gd name="T25" fmla="*/ 6 h 66"/>
                  <a:gd name="T26" fmla="*/ 0 w 52"/>
                  <a:gd name="T27" fmla="*/ 2 h 66"/>
                  <a:gd name="T28" fmla="*/ 4 w 52"/>
                  <a:gd name="T29" fmla="*/ 0 h 66"/>
                  <a:gd name="T30" fmla="*/ 4 w 52"/>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6">
                    <a:moveTo>
                      <a:pt x="4" y="0"/>
                    </a:moveTo>
                    <a:lnTo>
                      <a:pt x="19" y="4"/>
                    </a:lnTo>
                    <a:lnTo>
                      <a:pt x="27" y="12"/>
                    </a:lnTo>
                    <a:lnTo>
                      <a:pt x="39" y="37"/>
                    </a:lnTo>
                    <a:lnTo>
                      <a:pt x="52" y="62"/>
                    </a:lnTo>
                    <a:lnTo>
                      <a:pt x="50" y="66"/>
                    </a:lnTo>
                    <a:lnTo>
                      <a:pt x="46" y="66"/>
                    </a:lnTo>
                    <a:lnTo>
                      <a:pt x="39" y="60"/>
                    </a:lnTo>
                    <a:lnTo>
                      <a:pt x="33" y="55"/>
                    </a:lnTo>
                    <a:lnTo>
                      <a:pt x="21" y="45"/>
                    </a:lnTo>
                    <a:lnTo>
                      <a:pt x="17" y="20"/>
                    </a:lnTo>
                    <a:lnTo>
                      <a:pt x="13" y="12"/>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2" name="Freeform 118"/>
              <p:cNvSpPr>
                <a:spLocks/>
              </p:cNvSpPr>
              <p:nvPr/>
            </p:nvSpPr>
            <p:spPr bwMode="auto">
              <a:xfrm>
                <a:off x="3353" y="1099"/>
                <a:ext cx="138" cy="106"/>
              </a:xfrm>
              <a:custGeom>
                <a:avLst/>
                <a:gdLst>
                  <a:gd name="T0" fmla="*/ 2 w 138"/>
                  <a:gd name="T1" fmla="*/ 99 h 106"/>
                  <a:gd name="T2" fmla="*/ 21 w 138"/>
                  <a:gd name="T3" fmla="*/ 85 h 106"/>
                  <a:gd name="T4" fmla="*/ 29 w 138"/>
                  <a:gd name="T5" fmla="*/ 79 h 106"/>
                  <a:gd name="T6" fmla="*/ 39 w 138"/>
                  <a:gd name="T7" fmla="*/ 73 h 106"/>
                  <a:gd name="T8" fmla="*/ 54 w 138"/>
                  <a:gd name="T9" fmla="*/ 60 h 106"/>
                  <a:gd name="T10" fmla="*/ 64 w 138"/>
                  <a:gd name="T11" fmla="*/ 52 h 106"/>
                  <a:gd name="T12" fmla="*/ 76 w 138"/>
                  <a:gd name="T13" fmla="*/ 44 h 106"/>
                  <a:gd name="T14" fmla="*/ 87 w 138"/>
                  <a:gd name="T15" fmla="*/ 38 h 106"/>
                  <a:gd name="T16" fmla="*/ 97 w 138"/>
                  <a:gd name="T17" fmla="*/ 29 h 106"/>
                  <a:gd name="T18" fmla="*/ 109 w 138"/>
                  <a:gd name="T19" fmla="*/ 21 h 106"/>
                  <a:gd name="T20" fmla="*/ 119 w 138"/>
                  <a:gd name="T21" fmla="*/ 11 h 106"/>
                  <a:gd name="T22" fmla="*/ 132 w 138"/>
                  <a:gd name="T23" fmla="*/ 0 h 106"/>
                  <a:gd name="T24" fmla="*/ 136 w 138"/>
                  <a:gd name="T25" fmla="*/ 0 h 106"/>
                  <a:gd name="T26" fmla="*/ 138 w 138"/>
                  <a:gd name="T27" fmla="*/ 2 h 106"/>
                  <a:gd name="T28" fmla="*/ 136 w 138"/>
                  <a:gd name="T29" fmla="*/ 4 h 106"/>
                  <a:gd name="T30" fmla="*/ 113 w 138"/>
                  <a:gd name="T31" fmla="*/ 27 h 106"/>
                  <a:gd name="T32" fmla="*/ 95 w 138"/>
                  <a:gd name="T33" fmla="*/ 48 h 106"/>
                  <a:gd name="T34" fmla="*/ 76 w 138"/>
                  <a:gd name="T35" fmla="*/ 66 h 106"/>
                  <a:gd name="T36" fmla="*/ 64 w 138"/>
                  <a:gd name="T37" fmla="*/ 77 h 106"/>
                  <a:gd name="T38" fmla="*/ 52 w 138"/>
                  <a:gd name="T39" fmla="*/ 87 h 106"/>
                  <a:gd name="T40" fmla="*/ 6 w 138"/>
                  <a:gd name="T41" fmla="*/ 106 h 106"/>
                  <a:gd name="T42" fmla="*/ 0 w 138"/>
                  <a:gd name="T43" fmla="*/ 104 h 106"/>
                  <a:gd name="T44" fmla="*/ 2 w 138"/>
                  <a:gd name="T45" fmla="*/ 99 h 106"/>
                  <a:gd name="T46" fmla="*/ 2 w 138"/>
                  <a:gd name="T4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06">
                    <a:moveTo>
                      <a:pt x="2" y="99"/>
                    </a:moveTo>
                    <a:lnTo>
                      <a:pt x="21" y="85"/>
                    </a:lnTo>
                    <a:lnTo>
                      <a:pt x="29" y="79"/>
                    </a:lnTo>
                    <a:lnTo>
                      <a:pt x="39" y="73"/>
                    </a:lnTo>
                    <a:lnTo>
                      <a:pt x="54" y="60"/>
                    </a:lnTo>
                    <a:lnTo>
                      <a:pt x="64" y="52"/>
                    </a:lnTo>
                    <a:lnTo>
                      <a:pt x="76" y="44"/>
                    </a:lnTo>
                    <a:lnTo>
                      <a:pt x="87" y="38"/>
                    </a:lnTo>
                    <a:lnTo>
                      <a:pt x="97" y="29"/>
                    </a:lnTo>
                    <a:lnTo>
                      <a:pt x="109" y="21"/>
                    </a:lnTo>
                    <a:lnTo>
                      <a:pt x="119" y="11"/>
                    </a:lnTo>
                    <a:lnTo>
                      <a:pt x="132" y="0"/>
                    </a:lnTo>
                    <a:lnTo>
                      <a:pt x="136" y="0"/>
                    </a:lnTo>
                    <a:lnTo>
                      <a:pt x="138" y="2"/>
                    </a:lnTo>
                    <a:lnTo>
                      <a:pt x="136" y="4"/>
                    </a:lnTo>
                    <a:lnTo>
                      <a:pt x="113" y="27"/>
                    </a:lnTo>
                    <a:lnTo>
                      <a:pt x="95" y="48"/>
                    </a:lnTo>
                    <a:lnTo>
                      <a:pt x="76" y="66"/>
                    </a:lnTo>
                    <a:lnTo>
                      <a:pt x="64" y="77"/>
                    </a:lnTo>
                    <a:lnTo>
                      <a:pt x="52" y="87"/>
                    </a:lnTo>
                    <a:lnTo>
                      <a:pt x="6" y="106"/>
                    </a:lnTo>
                    <a:lnTo>
                      <a:pt x="0" y="104"/>
                    </a:lnTo>
                    <a:lnTo>
                      <a:pt x="2" y="99"/>
                    </a:lnTo>
                    <a:lnTo>
                      <a:pt x="2"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3" name="Freeform 119"/>
              <p:cNvSpPr>
                <a:spLocks/>
              </p:cNvSpPr>
              <p:nvPr/>
            </p:nvSpPr>
            <p:spPr bwMode="auto">
              <a:xfrm>
                <a:off x="3425" y="1112"/>
                <a:ext cx="115" cy="173"/>
              </a:xfrm>
              <a:custGeom>
                <a:avLst/>
                <a:gdLst>
                  <a:gd name="T0" fmla="*/ 115 w 115"/>
                  <a:gd name="T1" fmla="*/ 6 h 173"/>
                  <a:gd name="T2" fmla="*/ 86 w 115"/>
                  <a:gd name="T3" fmla="*/ 25 h 173"/>
                  <a:gd name="T4" fmla="*/ 76 w 115"/>
                  <a:gd name="T5" fmla="*/ 37 h 173"/>
                  <a:gd name="T6" fmla="*/ 66 w 115"/>
                  <a:gd name="T7" fmla="*/ 51 h 173"/>
                  <a:gd name="T8" fmla="*/ 49 w 115"/>
                  <a:gd name="T9" fmla="*/ 82 h 173"/>
                  <a:gd name="T10" fmla="*/ 41 w 115"/>
                  <a:gd name="T11" fmla="*/ 107 h 173"/>
                  <a:gd name="T12" fmla="*/ 31 w 115"/>
                  <a:gd name="T13" fmla="*/ 128 h 173"/>
                  <a:gd name="T14" fmla="*/ 21 w 115"/>
                  <a:gd name="T15" fmla="*/ 148 h 173"/>
                  <a:gd name="T16" fmla="*/ 6 w 115"/>
                  <a:gd name="T17" fmla="*/ 171 h 173"/>
                  <a:gd name="T18" fmla="*/ 2 w 115"/>
                  <a:gd name="T19" fmla="*/ 173 h 173"/>
                  <a:gd name="T20" fmla="*/ 0 w 115"/>
                  <a:gd name="T21" fmla="*/ 169 h 173"/>
                  <a:gd name="T22" fmla="*/ 21 w 115"/>
                  <a:gd name="T23" fmla="*/ 124 h 173"/>
                  <a:gd name="T24" fmla="*/ 35 w 115"/>
                  <a:gd name="T25" fmla="*/ 76 h 173"/>
                  <a:gd name="T26" fmla="*/ 43 w 115"/>
                  <a:gd name="T27" fmla="*/ 62 h 173"/>
                  <a:gd name="T28" fmla="*/ 52 w 115"/>
                  <a:gd name="T29" fmla="*/ 45 h 173"/>
                  <a:gd name="T30" fmla="*/ 64 w 115"/>
                  <a:gd name="T31" fmla="*/ 29 h 173"/>
                  <a:gd name="T32" fmla="*/ 70 w 115"/>
                  <a:gd name="T33" fmla="*/ 22 h 173"/>
                  <a:gd name="T34" fmla="*/ 78 w 115"/>
                  <a:gd name="T35" fmla="*/ 16 h 173"/>
                  <a:gd name="T36" fmla="*/ 93 w 115"/>
                  <a:gd name="T37" fmla="*/ 8 h 173"/>
                  <a:gd name="T38" fmla="*/ 111 w 115"/>
                  <a:gd name="T39" fmla="*/ 0 h 173"/>
                  <a:gd name="T40" fmla="*/ 115 w 115"/>
                  <a:gd name="T41" fmla="*/ 6 h 173"/>
                  <a:gd name="T42" fmla="*/ 115 w 115"/>
                  <a:gd name="T43"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73">
                    <a:moveTo>
                      <a:pt x="115" y="6"/>
                    </a:moveTo>
                    <a:lnTo>
                      <a:pt x="86" y="25"/>
                    </a:lnTo>
                    <a:lnTo>
                      <a:pt x="76" y="37"/>
                    </a:lnTo>
                    <a:lnTo>
                      <a:pt x="66" y="51"/>
                    </a:lnTo>
                    <a:lnTo>
                      <a:pt x="49" y="82"/>
                    </a:lnTo>
                    <a:lnTo>
                      <a:pt x="41" y="107"/>
                    </a:lnTo>
                    <a:lnTo>
                      <a:pt x="31" y="128"/>
                    </a:lnTo>
                    <a:lnTo>
                      <a:pt x="21" y="148"/>
                    </a:lnTo>
                    <a:lnTo>
                      <a:pt x="6" y="171"/>
                    </a:lnTo>
                    <a:lnTo>
                      <a:pt x="2" y="173"/>
                    </a:lnTo>
                    <a:lnTo>
                      <a:pt x="0" y="169"/>
                    </a:lnTo>
                    <a:lnTo>
                      <a:pt x="21" y="124"/>
                    </a:lnTo>
                    <a:lnTo>
                      <a:pt x="35" y="76"/>
                    </a:lnTo>
                    <a:lnTo>
                      <a:pt x="43" y="62"/>
                    </a:lnTo>
                    <a:lnTo>
                      <a:pt x="52" y="45"/>
                    </a:lnTo>
                    <a:lnTo>
                      <a:pt x="64" y="29"/>
                    </a:lnTo>
                    <a:lnTo>
                      <a:pt x="70" y="22"/>
                    </a:lnTo>
                    <a:lnTo>
                      <a:pt x="78" y="16"/>
                    </a:lnTo>
                    <a:lnTo>
                      <a:pt x="93" y="8"/>
                    </a:lnTo>
                    <a:lnTo>
                      <a:pt x="111" y="0"/>
                    </a:lnTo>
                    <a:lnTo>
                      <a:pt x="115" y="6"/>
                    </a:lnTo>
                    <a:lnTo>
                      <a:pt x="1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4" name="Freeform 120"/>
              <p:cNvSpPr>
                <a:spLocks/>
              </p:cNvSpPr>
              <p:nvPr/>
            </p:nvSpPr>
            <p:spPr bwMode="auto">
              <a:xfrm>
                <a:off x="3361" y="1246"/>
                <a:ext cx="33" cy="47"/>
              </a:xfrm>
              <a:custGeom>
                <a:avLst/>
                <a:gdLst>
                  <a:gd name="T0" fmla="*/ 33 w 33"/>
                  <a:gd name="T1" fmla="*/ 8 h 47"/>
                  <a:gd name="T2" fmla="*/ 19 w 33"/>
                  <a:gd name="T3" fmla="*/ 41 h 47"/>
                  <a:gd name="T4" fmla="*/ 7 w 33"/>
                  <a:gd name="T5" fmla="*/ 47 h 47"/>
                  <a:gd name="T6" fmla="*/ 2 w 33"/>
                  <a:gd name="T7" fmla="*/ 47 h 47"/>
                  <a:gd name="T8" fmla="*/ 0 w 33"/>
                  <a:gd name="T9" fmla="*/ 41 h 47"/>
                  <a:gd name="T10" fmla="*/ 5 w 33"/>
                  <a:gd name="T11" fmla="*/ 31 h 47"/>
                  <a:gd name="T12" fmla="*/ 23 w 33"/>
                  <a:gd name="T13" fmla="*/ 4 h 47"/>
                  <a:gd name="T14" fmla="*/ 29 w 33"/>
                  <a:gd name="T15" fmla="*/ 0 h 47"/>
                  <a:gd name="T16" fmla="*/ 33 w 33"/>
                  <a:gd name="T17" fmla="*/ 8 h 47"/>
                  <a:gd name="T18" fmla="*/ 33 w 33"/>
                  <a:gd name="T19"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33" y="8"/>
                    </a:moveTo>
                    <a:lnTo>
                      <a:pt x="19" y="41"/>
                    </a:lnTo>
                    <a:lnTo>
                      <a:pt x="7" y="47"/>
                    </a:lnTo>
                    <a:lnTo>
                      <a:pt x="2" y="47"/>
                    </a:lnTo>
                    <a:lnTo>
                      <a:pt x="0" y="41"/>
                    </a:lnTo>
                    <a:lnTo>
                      <a:pt x="5" y="31"/>
                    </a:lnTo>
                    <a:lnTo>
                      <a:pt x="23" y="4"/>
                    </a:lnTo>
                    <a:lnTo>
                      <a:pt x="29" y="0"/>
                    </a:lnTo>
                    <a:lnTo>
                      <a:pt x="33" y="8"/>
                    </a:lnTo>
                    <a:lnTo>
                      <a:pt x="3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5" name="Freeform 121"/>
              <p:cNvSpPr>
                <a:spLocks/>
              </p:cNvSpPr>
              <p:nvPr/>
            </p:nvSpPr>
            <p:spPr bwMode="auto">
              <a:xfrm>
                <a:off x="3363" y="1289"/>
                <a:ext cx="54" cy="165"/>
              </a:xfrm>
              <a:custGeom>
                <a:avLst/>
                <a:gdLst>
                  <a:gd name="T0" fmla="*/ 7 w 54"/>
                  <a:gd name="T1" fmla="*/ 2 h 165"/>
                  <a:gd name="T2" fmla="*/ 23 w 54"/>
                  <a:gd name="T3" fmla="*/ 23 h 165"/>
                  <a:gd name="T4" fmla="*/ 37 w 54"/>
                  <a:gd name="T5" fmla="*/ 44 h 165"/>
                  <a:gd name="T6" fmla="*/ 52 w 54"/>
                  <a:gd name="T7" fmla="*/ 89 h 165"/>
                  <a:gd name="T8" fmla="*/ 54 w 54"/>
                  <a:gd name="T9" fmla="*/ 114 h 165"/>
                  <a:gd name="T10" fmla="*/ 50 w 54"/>
                  <a:gd name="T11" fmla="*/ 165 h 165"/>
                  <a:gd name="T12" fmla="*/ 44 w 54"/>
                  <a:gd name="T13" fmla="*/ 165 h 165"/>
                  <a:gd name="T14" fmla="*/ 42 w 54"/>
                  <a:gd name="T15" fmla="*/ 141 h 165"/>
                  <a:gd name="T16" fmla="*/ 37 w 54"/>
                  <a:gd name="T17" fmla="*/ 116 h 165"/>
                  <a:gd name="T18" fmla="*/ 33 w 54"/>
                  <a:gd name="T19" fmla="*/ 89 h 165"/>
                  <a:gd name="T20" fmla="*/ 33 w 54"/>
                  <a:gd name="T21" fmla="*/ 64 h 165"/>
                  <a:gd name="T22" fmla="*/ 25 w 54"/>
                  <a:gd name="T23" fmla="*/ 46 h 165"/>
                  <a:gd name="T24" fmla="*/ 15 w 54"/>
                  <a:gd name="T25" fmla="*/ 25 h 165"/>
                  <a:gd name="T26" fmla="*/ 0 w 54"/>
                  <a:gd name="T27" fmla="*/ 4 h 165"/>
                  <a:gd name="T28" fmla="*/ 0 w 54"/>
                  <a:gd name="T29" fmla="*/ 0 h 165"/>
                  <a:gd name="T30" fmla="*/ 7 w 54"/>
                  <a:gd name="T31" fmla="*/ 2 h 165"/>
                  <a:gd name="T32" fmla="*/ 7 w 54"/>
                  <a:gd name="T33"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65">
                    <a:moveTo>
                      <a:pt x="7" y="2"/>
                    </a:moveTo>
                    <a:lnTo>
                      <a:pt x="23" y="23"/>
                    </a:lnTo>
                    <a:lnTo>
                      <a:pt x="37" y="44"/>
                    </a:lnTo>
                    <a:lnTo>
                      <a:pt x="52" y="89"/>
                    </a:lnTo>
                    <a:lnTo>
                      <a:pt x="54" y="114"/>
                    </a:lnTo>
                    <a:lnTo>
                      <a:pt x="50" y="165"/>
                    </a:lnTo>
                    <a:lnTo>
                      <a:pt x="44" y="165"/>
                    </a:lnTo>
                    <a:lnTo>
                      <a:pt x="42" y="141"/>
                    </a:lnTo>
                    <a:lnTo>
                      <a:pt x="37" y="116"/>
                    </a:lnTo>
                    <a:lnTo>
                      <a:pt x="33" y="89"/>
                    </a:lnTo>
                    <a:lnTo>
                      <a:pt x="33" y="64"/>
                    </a:lnTo>
                    <a:lnTo>
                      <a:pt x="25" y="46"/>
                    </a:lnTo>
                    <a:lnTo>
                      <a:pt x="15" y="25"/>
                    </a:lnTo>
                    <a:lnTo>
                      <a:pt x="0" y="4"/>
                    </a:lnTo>
                    <a:lnTo>
                      <a:pt x="0"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6" name="Freeform 122"/>
              <p:cNvSpPr>
                <a:spLocks/>
              </p:cNvSpPr>
              <p:nvPr/>
            </p:nvSpPr>
            <p:spPr bwMode="auto">
              <a:xfrm>
                <a:off x="3306" y="1291"/>
                <a:ext cx="64" cy="128"/>
              </a:xfrm>
              <a:custGeom>
                <a:avLst/>
                <a:gdLst>
                  <a:gd name="T0" fmla="*/ 0 w 64"/>
                  <a:gd name="T1" fmla="*/ 128 h 128"/>
                  <a:gd name="T2" fmla="*/ 6 w 64"/>
                  <a:gd name="T3" fmla="*/ 27 h 128"/>
                  <a:gd name="T4" fmla="*/ 14 w 64"/>
                  <a:gd name="T5" fmla="*/ 11 h 128"/>
                  <a:gd name="T6" fmla="*/ 20 w 64"/>
                  <a:gd name="T7" fmla="*/ 7 h 128"/>
                  <a:gd name="T8" fmla="*/ 29 w 64"/>
                  <a:gd name="T9" fmla="*/ 0 h 128"/>
                  <a:gd name="T10" fmla="*/ 33 w 64"/>
                  <a:gd name="T11" fmla="*/ 0 h 128"/>
                  <a:gd name="T12" fmla="*/ 51 w 64"/>
                  <a:gd name="T13" fmla="*/ 19 h 128"/>
                  <a:gd name="T14" fmla="*/ 64 w 64"/>
                  <a:gd name="T15" fmla="*/ 56 h 128"/>
                  <a:gd name="T16" fmla="*/ 55 w 64"/>
                  <a:gd name="T17" fmla="*/ 87 h 128"/>
                  <a:gd name="T18" fmla="*/ 49 w 64"/>
                  <a:gd name="T19" fmla="*/ 87 h 128"/>
                  <a:gd name="T20" fmla="*/ 41 w 64"/>
                  <a:gd name="T21" fmla="*/ 56 h 128"/>
                  <a:gd name="T22" fmla="*/ 39 w 64"/>
                  <a:gd name="T23" fmla="*/ 40 h 128"/>
                  <a:gd name="T24" fmla="*/ 31 w 64"/>
                  <a:gd name="T25" fmla="*/ 23 h 128"/>
                  <a:gd name="T26" fmla="*/ 31 w 64"/>
                  <a:gd name="T27" fmla="*/ 9 h 128"/>
                  <a:gd name="T28" fmla="*/ 22 w 64"/>
                  <a:gd name="T29" fmla="*/ 19 h 128"/>
                  <a:gd name="T30" fmla="*/ 22 w 64"/>
                  <a:gd name="T31" fmla="*/ 31 h 128"/>
                  <a:gd name="T32" fmla="*/ 10 w 64"/>
                  <a:gd name="T33" fmla="*/ 79 h 128"/>
                  <a:gd name="T34" fmla="*/ 6 w 64"/>
                  <a:gd name="T35" fmla="*/ 128 h 128"/>
                  <a:gd name="T36" fmla="*/ 0 w 64"/>
                  <a:gd name="T37" fmla="*/ 128 h 128"/>
                  <a:gd name="T38" fmla="*/ 0 w 64"/>
                  <a:gd name="T3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28">
                    <a:moveTo>
                      <a:pt x="0" y="128"/>
                    </a:moveTo>
                    <a:lnTo>
                      <a:pt x="6" y="27"/>
                    </a:lnTo>
                    <a:lnTo>
                      <a:pt x="14" y="11"/>
                    </a:lnTo>
                    <a:lnTo>
                      <a:pt x="20" y="7"/>
                    </a:lnTo>
                    <a:lnTo>
                      <a:pt x="29" y="0"/>
                    </a:lnTo>
                    <a:lnTo>
                      <a:pt x="33" y="0"/>
                    </a:lnTo>
                    <a:lnTo>
                      <a:pt x="51" y="19"/>
                    </a:lnTo>
                    <a:lnTo>
                      <a:pt x="64" y="56"/>
                    </a:lnTo>
                    <a:lnTo>
                      <a:pt x="55" y="87"/>
                    </a:lnTo>
                    <a:lnTo>
                      <a:pt x="49" y="87"/>
                    </a:lnTo>
                    <a:lnTo>
                      <a:pt x="41" y="56"/>
                    </a:lnTo>
                    <a:lnTo>
                      <a:pt x="39" y="40"/>
                    </a:lnTo>
                    <a:lnTo>
                      <a:pt x="31" y="23"/>
                    </a:lnTo>
                    <a:lnTo>
                      <a:pt x="31" y="9"/>
                    </a:lnTo>
                    <a:lnTo>
                      <a:pt x="22" y="19"/>
                    </a:lnTo>
                    <a:lnTo>
                      <a:pt x="22" y="31"/>
                    </a:lnTo>
                    <a:lnTo>
                      <a:pt x="10" y="79"/>
                    </a:lnTo>
                    <a:lnTo>
                      <a:pt x="6" y="128"/>
                    </a:lnTo>
                    <a:lnTo>
                      <a:pt x="0" y="128"/>
                    </a:lnTo>
                    <a:lnTo>
                      <a:pt x="0"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7" name="Freeform 123"/>
              <p:cNvSpPr>
                <a:spLocks/>
              </p:cNvSpPr>
              <p:nvPr/>
            </p:nvSpPr>
            <p:spPr bwMode="auto">
              <a:xfrm>
                <a:off x="3322" y="1244"/>
                <a:ext cx="17" cy="41"/>
              </a:xfrm>
              <a:custGeom>
                <a:avLst/>
                <a:gdLst>
                  <a:gd name="T0" fmla="*/ 6 w 17"/>
                  <a:gd name="T1" fmla="*/ 2 h 41"/>
                  <a:gd name="T2" fmla="*/ 13 w 17"/>
                  <a:gd name="T3" fmla="*/ 8 h 41"/>
                  <a:gd name="T4" fmla="*/ 17 w 17"/>
                  <a:gd name="T5" fmla="*/ 39 h 41"/>
                  <a:gd name="T6" fmla="*/ 15 w 17"/>
                  <a:gd name="T7" fmla="*/ 41 h 41"/>
                  <a:gd name="T8" fmla="*/ 11 w 17"/>
                  <a:gd name="T9" fmla="*/ 39 h 41"/>
                  <a:gd name="T10" fmla="*/ 6 w 17"/>
                  <a:gd name="T11" fmla="*/ 25 h 41"/>
                  <a:gd name="T12" fmla="*/ 0 w 17"/>
                  <a:gd name="T13" fmla="*/ 12 h 41"/>
                  <a:gd name="T14" fmla="*/ 0 w 17"/>
                  <a:gd name="T15" fmla="*/ 2 h 41"/>
                  <a:gd name="T16" fmla="*/ 4 w 17"/>
                  <a:gd name="T17" fmla="*/ 0 h 41"/>
                  <a:gd name="T18" fmla="*/ 6 w 17"/>
                  <a:gd name="T19" fmla="*/ 2 h 41"/>
                  <a:gd name="T20" fmla="*/ 6 w 17"/>
                  <a:gd name="T2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1">
                    <a:moveTo>
                      <a:pt x="6" y="2"/>
                    </a:moveTo>
                    <a:lnTo>
                      <a:pt x="13" y="8"/>
                    </a:lnTo>
                    <a:lnTo>
                      <a:pt x="17" y="39"/>
                    </a:lnTo>
                    <a:lnTo>
                      <a:pt x="15" y="41"/>
                    </a:lnTo>
                    <a:lnTo>
                      <a:pt x="11" y="39"/>
                    </a:lnTo>
                    <a:lnTo>
                      <a:pt x="6" y="25"/>
                    </a:lnTo>
                    <a:lnTo>
                      <a:pt x="0" y="12"/>
                    </a:lnTo>
                    <a:lnTo>
                      <a:pt x="0" y="2"/>
                    </a:lnTo>
                    <a:lnTo>
                      <a:pt x="4"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8" name="Freeform 124"/>
              <p:cNvSpPr>
                <a:spLocks/>
              </p:cNvSpPr>
              <p:nvPr/>
            </p:nvSpPr>
            <p:spPr bwMode="auto">
              <a:xfrm>
                <a:off x="3322" y="1070"/>
                <a:ext cx="140" cy="112"/>
              </a:xfrm>
              <a:custGeom>
                <a:avLst/>
                <a:gdLst>
                  <a:gd name="T0" fmla="*/ 140 w 140"/>
                  <a:gd name="T1" fmla="*/ 5 h 112"/>
                  <a:gd name="T2" fmla="*/ 136 w 140"/>
                  <a:gd name="T3" fmla="*/ 15 h 112"/>
                  <a:gd name="T4" fmla="*/ 132 w 140"/>
                  <a:gd name="T5" fmla="*/ 23 h 112"/>
                  <a:gd name="T6" fmla="*/ 118 w 140"/>
                  <a:gd name="T7" fmla="*/ 40 h 112"/>
                  <a:gd name="T8" fmla="*/ 109 w 140"/>
                  <a:gd name="T9" fmla="*/ 46 h 112"/>
                  <a:gd name="T10" fmla="*/ 101 w 140"/>
                  <a:gd name="T11" fmla="*/ 54 h 112"/>
                  <a:gd name="T12" fmla="*/ 85 w 140"/>
                  <a:gd name="T13" fmla="*/ 71 h 112"/>
                  <a:gd name="T14" fmla="*/ 66 w 140"/>
                  <a:gd name="T15" fmla="*/ 83 h 112"/>
                  <a:gd name="T16" fmla="*/ 50 w 140"/>
                  <a:gd name="T17" fmla="*/ 93 h 112"/>
                  <a:gd name="T18" fmla="*/ 31 w 140"/>
                  <a:gd name="T19" fmla="*/ 104 h 112"/>
                  <a:gd name="T20" fmla="*/ 11 w 140"/>
                  <a:gd name="T21" fmla="*/ 112 h 112"/>
                  <a:gd name="T22" fmla="*/ 0 w 140"/>
                  <a:gd name="T23" fmla="*/ 108 h 112"/>
                  <a:gd name="T24" fmla="*/ 4 w 140"/>
                  <a:gd name="T25" fmla="*/ 100 h 112"/>
                  <a:gd name="T26" fmla="*/ 39 w 140"/>
                  <a:gd name="T27" fmla="*/ 81 h 112"/>
                  <a:gd name="T28" fmla="*/ 56 w 140"/>
                  <a:gd name="T29" fmla="*/ 71 h 112"/>
                  <a:gd name="T30" fmla="*/ 72 w 140"/>
                  <a:gd name="T31" fmla="*/ 58 h 112"/>
                  <a:gd name="T32" fmla="*/ 81 w 140"/>
                  <a:gd name="T33" fmla="*/ 50 h 112"/>
                  <a:gd name="T34" fmla="*/ 89 w 140"/>
                  <a:gd name="T35" fmla="*/ 44 h 112"/>
                  <a:gd name="T36" fmla="*/ 107 w 140"/>
                  <a:gd name="T37" fmla="*/ 33 h 112"/>
                  <a:gd name="T38" fmla="*/ 132 w 140"/>
                  <a:gd name="T39" fmla="*/ 3 h 112"/>
                  <a:gd name="T40" fmla="*/ 136 w 140"/>
                  <a:gd name="T41" fmla="*/ 0 h 112"/>
                  <a:gd name="T42" fmla="*/ 140 w 140"/>
                  <a:gd name="T43" fmla="*/ 5 h 112"/>
                  <a:gd name="T44" fmla="*/ 140 w 140"/>
                  <a:gd name="T4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12">
                    <a:moveTo>
                      <a:pt x="140" y="5"/>
                    </a:moveTo>
                    <a:lnTo>
                      <a:pt x="136" y="15"/>
                    </a:lnTo>
                    <a:lnTo>
                      <a:pt x="132" y="23"/>
                    </a:lnTo>
                    <a:lnTo>
                      <a:pt x="118" y="40"/>
                    </a:lnTo>
                    <a:lnTo>
                      <a:pt x="109" y="46"/>
                    </a:lnTo>
                    <a:lnTo>
                      <a:pt x="101" y="54"/>
                    </a:lnTo>
                    <a:lnTo>
                      <a:pt x="85" y="71"/>
                    </a:lnTo>
                    <a:lnTo>
                      <a:pt x="66" y="83"/>
                    </a:lnTo>
                    <a:lnTo>
                      <a:pt x="50" y="93"/>
                    </a:lnTo>
                    <a:lnTo>
                      <a:pt x="31" y="104"/>
                    </a:lnTo>
                    <a:lnTo>
                      <a:pt x="11" y="112"/>
                    </a:lnTo>
                    <a:lnTo>
                      <a:pt x="0" y="108"/>
                    </a:lnTo>
                    <a:lnTo>
                      <a:pt x="4" y="100"/>
                    </a:lnTo>
                    <a:lnTo>
                      <a:pt x="39" y="81"/>
                    </a:lnTo>
                    <a:lnTo>
                      <a:pt x="56" y="71"/>
                    </a:lnTo>
                    <a:lnTo>
                      <a:pt x="72" y="58"/>
                    </a:lnTo>
                    <a:lnTo>
                      <a:pt x="81" y="50"/>
                    </a:lnTo>
                    <a:lnTo>
                      <a:pt x="89" y="44"/>
                    </a:lnTo>
                    <a:lnTo>
                      <a:pt x="107" y="33"/>
                    </a:lnTo>
                    <a:lnTo>
                      <a:pt x="132" y="3"/>
                    </a:lnTo>
                    <a:lnTo>
                      <a:pt x="136" y="0"/>
                    </a:lnTo>
                    <a:lnTo>
                      <a:pt x="140" y="5"/>
                    </a:lnTo>
                    <a:lnTo>
                      <a:pt x="14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69" name="Freeform 125"/>
              <p:cNvSpPr>
                <a:spLocks/>
              </p:cNvSpPr>
              <p:nvPr/>
            </p:nvSpPr>
            <p:spPr bwMode="auto">
              <a:xfrm>
                <a:off x="3314" y="963"/>
                <a:ext cx="72" cy="29"/>
              </a:xfrm>
              <a:custGeom>
                <a:avLst/>
                <a:gdLst>
                  <a:gd name="T0" fmla="*/ 4 w 72"/>
                  <a:gd name="T1" fmla="*/ 4 h 29"/>
                  <a:gd name="T2" fmla="*/ 17 w 72"/>
                  <a:gd name="T3" fmla="*/ 0 h 29"/>
                  <a:gd name="T4" fmla="*/ 31 w 72"/>
                  <a:gd name="T5" fmla="*/ 0 h 29"/>
                  <a:gd name="T6" fmla="*/ 56 w 72"/>
                  <a:gd name="T7" fmla="*/ 6 h 29"/>
                  <a:gd name="T8" fmla="*/ 72 w 72"/>
                  <a:gd name="T9" fmla="*/ 25 h 29"/>
                  <a:gd name="T10" fmla="*/ 72 w 72"/>
                  <a:gd name="T11" fmla="*/ 29 h 29"/>
                  <a:gd name="T12" fmla="*/ 68 w 72"/>
                  <a:gd name="T13" fmla="*/ 29 h 29"/>
                  <a:gd name="T14" fmla="*/ 49 w 72"/>
                  <a:gd name="T15" fmla="*/ 19 h 29"/>
                  <a:gd name="T16" fmla="*/ 29 w 72"/>
                  <a:gd name="T17" fmla="*/ 12 h 29"/>
                  <a:gd name="T18" fmla="*/ 4 w 72"/>
                  <a:gd name="T19" fmla="*/ 10 h 29"/>
                  <a:gd name="T20" fmla="*/ 0 w 72"/>
                  <a:gd name="T21" fmla="*/ 8 h 29"/>
                  <a:gd name="T22" fmla="*/ 4 w 72"/>
                  <a:gd name="T23" fmla="*/ 4 h 29"/>
                  <a:gd name="T24" fmla="*/ 4 w 72"/>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29">
                    <a:moveTo>
                      <a:pt x="4" y="4"/>
                    </a:moveTo>
                    <a:lnTo>
                      <a:pt x="17" y="0"/>
                    </a:lnTo>
                    <a:lnTo>
                      <a:pt x="31" y="0"/>
                    </a:lnTo>
                    <a:lnTo>
                      <a:pt x="56" y="6"/>
                    </a:lnTo>
                    <a:lnTo>
                      <a:pt x="72" y="25"/>
                    </a:lnTo>
                    <a:lnTo>
                      <a:pt x="72" y="29"/>
                    </a:lnTo>
                    <a:lnTo>
                      <a:pt x="68" y="29"/>
                    </a:lnTo>
                    <a:lnTo>
                      <a:pt x="49" y="19"/>
                    </a:lnTo>
                    <a:lnTo>
                      <a:pt x="29" y="12"/>
                    </a:lnTo>
                    <a:lnTo>
                      <a:pt x="4" y="10"/>
                    </a:lnTo>
                    <a:lnTo>
                      <a:pt x="0" y="8"/>
                    </a:lnTo>
                    <a:lnTo>
                      <a:pt x="4" y="4"/>
                    </a:lnTo>
                    <a:lnTo>
                      <a:pt x="4"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0" name="Freeform 126"/>
              <p:cNvSpPr>
                <a:spLocks/>
              </p:cNvSpPr>
              <p:nvPr/>
            </p:nvSpPr>
            <p:spPr bwMode="auto">
              <a:xfrm>
                <a:off x="3314" y="1002"/>
                <a:ext cx="64" cy="21"/>
              </a:xfrm>
              <a:custGeom>
                <a:avLst/>
                <a:gdLst>
                  <a:gd name="T0" fmla="*/ 6 w 64"/>
                  <a:gd name="T1" fmla="*/ 0 h 21"/>
                  <a:gd name="T2" fmla="*/ 35 w 64"/>
                  <a:gd name="T3" fmla="*/ 7 h 21"/>
                  <a:gd name="T4" fmla="*/ 60 w 64"/>
                  <a:gd name="T5" fmla="*/ 4 h 21"/>
                  <a:gd name="T6" fmla="*/ 64 w 64"/>
                  <a:gd name="T7" fmla="*/ 7 h 21"/>
                  <a:gd name="T8" fmla="*/ 60 w 64"/>
                  <a:gd name="T9" fmla="*/ 11 h 21"/>
                  <a:gd name="T10" fmla="*/ 45 w 64"/>
                  <a:gd name="T11" fmla="*/ 17 h 21"/>
                  <a:gd name="T12" fmla="*/ 33 w 64"/>
                  <a:gd name="T13" fmla="*/ 21 h 21"/>
                  <a:gd name="T14" fmla="*/ 19 w 64"/>
                  <a:gd name="T15" fmla="*/ 15 h 21"/>
                  <a:gd name="T16" fmla="*/ 6 w 64"/>
                  <a:gd name="T17" fmla="*/ 11 h 21"/>
                  <a:gd name="T18" fmla="*/ 0 w 64"/>
                  <a:gd name="T19" fmla="*/ 7 h 21"/>
                  <a:gd name="T20" fmla="*/ 2 w 64"/>
                  <a:gd name="T21" fmla="*/ 2 h 21"/>
                  <a:gd name="T22" fmla="*/ 6 w 64"/>
                  <a:gd name="T23" fmla="*/ 0 h 21"/>
                  <a:gd name="T24" fmla="*/ 6 w 6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1">
                    <a:moveTo>
                      <a:pt x="6" y="0"/>
                    </a:moveTo>
                    <a:lnTo>
                      <a:pt x="35" y="7"/>
                    </a:lnTo>
                    <a:lnTo>
                      <a:pt x="60" y="4"/>
                    </a:lnTo>
                    <a:lnTo>
                      <a:pt x="64" y="7"/>
                    </a:lnTo>
                    <a:lnTo>
                      <a:pt x="60" y="11"/>
                    </a:lnTo>
                    <a:lnTo>
                      <a:pt x="45" y="17"/>
                    </a:lnTo>
                    <a:lnTo>
                      <a:pt x="33" y="21"/>
                    </a:lnTo>
                    <a:lnTo>
                      <a:pt x="19" y="15"/>
                    </a:lnTo>
                    <a:lnTo>
                      <a:pt x="6" y="11"/>
                    </a:lnTo>
                    <a:lnTo>
                      <a:pt x="0" y="7"/>
                    </a:lnTo>
                    <a:lnTo>
                      <a:pt x="2"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1" name="Freeform 127"/>
              <p:cNvSpPr>
                <a:spLocks/>
              </p:cNvSpPr>
              <p:nvPr/>
            </p:nvSpPr>
            <p:spPr bwMode="auto">
              <a:xfrm>
                <a:off x="3250" y="775"/>
                <a:ext cx="319" cy="256"/>
              </a:xfrm>
              <a:custGeom>
                <a:avLst/>
                <a:gdLst>
                  <a:gd name="T0" fmla="*/ 11 w 319"/>
                  <a:gd name="T1" fmla="*/ 62 h 256"/>
                  <a:gd name="T2" fmla="*/ 46 w 319"/>
                  <a:gd name="T3" fmla="*/ 42 h 256"/>
                  <a:gd name="T4" fmla="*/ 56 w 319"/>
                  <a:gd name="T5" fmla="*/ 23 h 256"/>
                  <a:gd name="T6" fmla="*/ 76 w 319"/>
                  <a:gd name="T7" fmla="*/ 15 h 256"/>
                  <a:gd name="T8" fmla="*/ 116 w 319"/>
                  <a:gd name="T9" fmla="*/ 0 h 256"/>
                  <a:gd name="T10" fmla="*/ 192 w 319"/>
                  <a:gd name="T11" fmla="*/ 0 h 256"/>
                  <a:gd name="T12" fmla="*/ 237 w 319"/>
                  <a:gd name="T13" fmla="*/ 15 h 256"/>
                  <a:gd name="T14" fmla="*/ 266 w 319"/>
                  <a:gd name="T15" fmla="*/ 42 h 256"/>
                  <a:gd name="T16" fmla="*/ 284 w 319"/>
                  <a:gd name="T17" fmla="*/ 58 h 256"/>
                  <a:gd name="T18" fmla="*/ 305 w 319"/>
                  <a:gd name="T19" fmla="*/ 85 h 256"/>
                  <a:gd name="T20" fmla="*/ 309 w 319"/>
                  <a:gd name="T21" fmla="*/ 126 h 256"/>
                  <a:gd name="T22" fmla="*/ 317 w 319"/>
                  <a:gd name="T23" fmla="*/ 157 h 256"/>
                  <a:gd name="T24" fmla="*/ 303 w 319"/>
                  <a:gd name="T25" fmla="*/ 198 h 256"/>
                  <a:gd name="T26" fmla="*/ 288 w 319"/>
                  <a:gd name="T27" fmla="*/ 244 h 256"/>
                  <a:gd name="T28" fmla="*/ 276 w 319"/>
                  <a:gd name="T29" fmla="*/ 256 h 256"/>
                  <a:gd name="T30" fmla="*/ 270 w 319"/>
                  <a:gd name="T31" fmla="*/ 246 h 256"/>
                  <a:gd name="T32" fmla="*/ 282 w 319"/>
                  <a:gd name="T33" fmla="*/ 223 h 256"/>
                  <a:gd name="T34" fmla="*/ 303 w 319"/>
                  <a:gd name="T35" fmla="*/ 176 h 256"/>
                  <a:gd name="T36" fmla="*/ 292 w 319"/>
                  <a:gd name="T37" fmla="*/ 126 h 256"/>
                  <a:gd name="T38" fmla="*/ 292 w 319"/>
                  <a:gd name="T39" fmla="*/ 87 h 256"/>
                  <a:gd name="T40" fmla="*/ 282 w 319"/>
                  <a:gd name="T41" fmla="*/ 70 h 256"/>
                  <a:gd name="T42" fmla="*/ 266 w 319"/>
                  <a:gd name="T43" fmla="*/ 56 h 256"/>
                  <a:gd name="T44" fmla="*/ 247 w 319"/>
                  <a:gd name="T45" fmla="*/ 42 h 256"/>
                  <a:gd name="T46" fmla="*/ 220 w 319"/>
                  <a:gd name="T47" fmla="*/ 17 h 256"/>
                  <a:gd name="T48" fmla="*/ 187 w 319"/>
                  <a:gd name="T49" fmla="*/ 11 h 256"/>
                  <a:gd name="T50" fmla="*/ 118 w 319"/>
                  <a:gd name="T51" fmla="*/ 11 h 256"/>
                  <a:gd name="T52" fmla="*/ 93 w 319"/>
                  <a:gd name="T53" fmla="*/ 23 h 256"/>
                  <a:gd name="T54" fmla="*/ 64 w 319"/>
                  <a:gd name="T55" fmla="*/ 33 h 256"/>
                  <a:gd name="T56" fmla="*/ 48 w 319"/>
                  <a:gd name="T57" fmla="*/ 58 h 256"/>
                  <a:gd name="T58" fmla="*/ 35 w 319"/>
                  <a:gd name="T59" fmla="*/ 68 h 256"/>
                  <a:gd name="T60" fmla="*/ 9 w 319"/>
                  <a:gd name="T61" fmla="*/ 87 h 256"/>
                  <a:gd name="T62" fmla="*/ 2 w 319"/>
                  <a:gd name="T63" fmla="*/ 106 h 256"/>
                  <a:gd name="T64" fmla="*/ 0 w 319"/>
                  <a:gd name="T65" fmla="*/ 1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56">
                    <a:moveTo>
                      <a:pt x="0" y="103"/>
                    </a:moveTo>
                    <a:lnTo>
                      <a:pt x="11" y="62"/>
                    </a:lnTo>
                    <a:lnTo>
                      <a:pt x="29" y="56"/>
                    </a:lnTo>
                    <a:lnTo>
                      <a:pt x="46" y="42"/>
                    </a:lnTo>
                    <a:lnTo>
                      <a:pt x="50" y="31"/>
                    </a:lnTo>
                    <a:lnTo>
                      <a:pt x="56" y="23"/>
                    </a:lnTo>
                    <a:lnTo>
                      <a:pt x="64" y="17"/>
                    </a:lnTo>
                    <a:lnTo>
                      <a:pt x="76" y="15"/>
                    </a:lnTo>
                    <a:lnTo>
                      <a:pt x="99" y="4"/>
                    </a:lnTo>
                    <a:lnTo>
                      <a:pt x="116" y="0"/>
                    </a:lnTo>
                    <a:lnTo>
                      <a:pt x="140" y="2"/>
                    </a:lnTo>
                    <a:lnTo>
                      <a:pt x="192" y="0"/>
                    </a:lnTo>
                    <a:lnTo>
                      <a:pt x="214" y="4"/>
                    </a:lnTo>
                    <a:lnTo>
                      <a:pt x="237" y="15"/>
                    </a:lnTo>
                    <a:lnTo>
                      <a:pt x="255" y="33"/>
                    </a:lnTo>
                    <a:lnTo>
                      <a:pt x="266" y="42"/>
                    </a:lnTo>
                    <a:lnTo>
                      <a:pt x="276" y="50"/>
                    </a:lnTo>
                    <a:lnTo>
                      <a:pt x="284" y="58"/>
                    </a:lnTo>
                    <a:lnTo>
                      <a:pt x="292" y="66"/>
                    </a:lnTo>
                    <a:lnTo>
                      <a:pt x="305" y="85"/>
                    </a:lnTo>
                    <a:lnTo>
                      <a:pt x="309" y="108"/>
                    </a:lnTo>
                    <a:lnTo>
                      <a:pt x="309" y="126"/>
                    </a:lnTo>
                    <a:lnTo>
                      <a:pt x="311" y="143"/>
                    </a:lnTo>
                    <a:lnTo>
                      <a:pt x="317" y="157"/>
                    </a:lnTo>
                    <a:lnTo>
                      <a:pt x="319" y="182"/>
                    </a:lnTo>
                    <a:lnTo>
                      <a:pt x="303" y="198"/>
                    </a:lnTo>
                    <a:lnTo>
                      <a:pt x="296" y="231"/>
                    </a:lnTo>
                    <a:lnTo>
                      <a:pt x="288" y="244"/>
                    </a:lnTo>
                    <a:lnTo>
                      <a:pt x="282" y="250"/>
                    </a:lnTo>
                    <a:lnTo>
                      <a:pt x="276" y="256"/>
                    </a:lnTo>
                    <a:lnTo>
                      <a:pt x="266" y="254"/>
                    </a:lnTo>
                    <a:lnTo>
                      <a:pt x="270" y="246"/>
                    </a:lnTo>
                    <a:lnTo>
                      <a:pt x="280" y="236"/>
                    </a:lnTo>
                    <a:lnTo>
                      <a:pt x="282" y="223"/>
                    </a:lnTo>
                    <a:lnTo>
                      <a:pt x="286" y="194"/>
                    </a:lnTo>
                    <a:lnTo>
                      <a:pt x="303" y="176"/>
                    </a:lnTo>
                    <a:lnTo>
                      <a:pt x="303" y="161"/>
                    </a:lnTo>
                    <a:lnTo>
                      <a:pt x="292" y="126"/>
                    </a:lnTo>
                    <a:lnTo>
                      <a:pt x="296" y="108"/>
                    </a:lnTo>
                    <a:lnTo>
                      <a:pt x="292" y="87"/>
                    </a:lnTo>
                    <a:lnTo>
                      <a:pt x="288" y="79"/>
                    </a:lnTo>
                    <a:lnTo>
                      <a:pt x="282" y="70"/>
                    </a:lnTo>
                    <a:lnTo>
                      <a:pt x="274" y="62"/>
                    </a:lnTo>
                    <a:lnTo>
                      <a:pt x="266" y="56"/>
                    </a:lnTo>
                    <a:lnTo>
                      <a:pt x="255" y="50"/>
                    </a:lnTo>
                    <a:lnTo>
                      <a:pt x="247" y="42"/>
                    </a:lnTo>
                    <a:lnTo>
                      <a:pt x="231" y="23"/>
                    </a:lnTo>
                    <a:lnTo>
                      <a:pt x="220" y="17"/>
                    </a:lnTo>
                    <a:lnTo>
                      <a:pt x="210" y="13"/>
                    </a:lnTo>
                    <a:lnTo>
                      <a:pt x="187" y="11"/>
                    </a:lnTo>
                    <a:lnTo>
                      <a:pt x="138" y="13"/>
                    </a:lnTo>
                    <a:lnTo>
                      <a:pt x="118" y="11"/>
                    </a:lnTo>
                    <a:lnTo>
                      <a:pt x="105" y="15"/>
                    </a:lnTo>
                    <a:lnTo>
                      <a:pt x="93" y="23"/>
                    </a:lnTo>
                    <a:lnTo>
                      <a:pt x="76" y="29"/>
                    </a:lnTo>
                    <a:lnTo>
                      <a:pt x="64" y="33"/>
                    </a:lnTo>
                    <a:lnTo>
                      <a:pt x="56" y="46"/>
                    </a:lnTo>
                    <a:lnTo>
                      <a:pt x="48" y="58"/>
                    </a:lnTo>
                    <a:lnTo>
                      <a:pt x="41" y="64"/>
                    </a:lnTo>
                    <a:lnTo>
                      <a:pt x="35" y="68"/>
                    </a:lnTo>
                    <a:lnTo>
                      <a:pt x="15" y="72"/>
                    </a:lnTo>
                    <a:lnTo>
                      <a:pt x="9" y="87"/>
                    </a:lnTo>
                    <a:lnTo>
                      <a:pt x="7" y="106"/>
                    </a:lnTo>
                    <a:lnTo>
                      <a:pt x="2" y="106"/>
                    </a:lnTo>
                    <a:lnTo>
                      <a:pt x="0" y="103"/>
                    </a:lnTo>
                    <a:lnTo>
                      <a:pt x="0"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2" name="Freeform 128"/>
              <p:cNvSpPr>
                <a:spLocks/>
              </p:cNvSpPr>
              <p:nvPr/>
            </p:nvSpPr>
            <p:spPr bwMode="auto">
              <a:xfrm>
                <a:off x="3277" y="878"/>
                <a:ext cx="171" cy="46"/>
              </a:xfrm>
              <a:custGeom>
                <a:avLst/>
                <a:gdLst>
                  <a:gd name="T0" fmla="*/ 4 w 171"/>
                  <a:gd name="T1" fmla="*/ 27 h 46"/>
                  <a:gd name="T2" fmla="*/ 33 w 171"/>
                  <a:gd name="T3" fmla="*/ 27 h 46"/>
                  <a:gd name="T4" fmla="*/ 51 w 171"/>
                  <a:gd name="T5" fmla="*/ 19 h 46"/>
                  <a:gd name="T6" fmla="*/ 66 w 171"/>
                  <a:gd name="T7" fmla="*/ 13 h 46"/>
                  <a:gd name="T8" fmla="*/ 82 w 171"/>
                  <a:gd name="T9" fmla="*/ 5 h 46"/>
                  <a:gd name="T10" fmla="*/ 101 w 171"/>
                  <a:gd name="T11" fmla="*/ 0 h 46"/>
                  <a:gd name="T12" fmla="*/ 115 w 171"/>
                  <a:gd name="T13" fmla="*/ 9 h 46"/>
                  <a:gd name="T14" fmla="*/ 142 w 171"/>
                  <a:gd name="T15" fmla="*/ 23 h 46"/>
                  <a:gd name="T16" fmla="*/ 154 w 171"/>
                  <a:gd name="T17" fmla="*/ 29 h 46"/>
                  <a:gd name="T18" fmla="*/ 169 w 171"/>
                  <a:gd name="T19" fmla="*/ 33 h 46"/>
                  <a:gd name="T20" fmla="*/ 171 w 171"/>
                  <a:gd name="T21" fmla="*/ 36 h 46"/>
                  <a:gd name="T22" fmla="*/ 169 w 171"/>
                  <a:gd name="T23" fmla="*/ 38 h 46"/>
                  <a:gd name="T24" fmla="*/ 138 w 171"/>
                  <a:gd name="T25" fmla="*/ 31 h 46"/>
                  <a:gd name="T26" fmla="*/ 126 w 171"/>
                  <a:gd name="T27" fmla="*/ 25 h 46"/>
                  <a:gd name="T28" fmla="*/ 109 w 171"/>
                  <a:gd name="T29" fmla="*/ 17 h 46"/>
                  <a:gd name="T30" fmla="*/ 99 w 171"/>
                  <a:gd name="T31" fmla="*/ 9 h 46"/>
                  <a:gd name="T32" fmla="*/ 80 w 171"/>
                  <a:gd name="T33" fmla="*/ 13 h 46"/>
                  <a:gd name="T34" fmla="*/ 68 w 171"/>
                  <a:gd name="T35" fmla="*/ 25 h 46"/>
                  <a:gd name="T36" fmla="*/ 56 w 171"/>
                  <a:gd name="T37" fmla="*/ 36 h 46"/>
                  <a:gd name="T38" fmla="*/ 49 w 171"/>
                  <a:gd name="T39" fmla="*/ 42 h 46"/>
                  <a:gd name="T40" fmla="*/ 39 w 171"/>
                  <a:gd name="T41" fmla="*/ 46 h 46"/>
                  <a:gd name="T42" fmla="*/ 21 w 171"/>
                  <a:gd name="T43" fmla="*/ 44 h 46"/>
                  <a:gd name="T44" fmla="*/ 2 w 171"/>
                  <a:gd name="T45" fmla="*/ 36 h 46"/>
                  <a:gd name="T46" fmla="*/ 0 w 171"/>
                  <a:gd name="T47" fmla="*/ 29 h 46"/>
                  <a:gd name="T48" fmla="*/ 4 w 171"/>
                  <a:gd name="T49" fmla="*/ 27 h 46"/>
                  <a:gd name="T50" fmla="*/ 4 w 171"/>
                  <a:gd name="T5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46">
                    <a:moveTo>
                      <a:pt x="4" y="27"/>
                    </a:moveTo>
                    <a:lnTo>
                      <a:pt x="33" y="27"/>
                    </a:lnTo>
                    <a:lnTo>
                      <a:pt x="51" y="19"/>
                    </a:lnTo>
                    <a:lnTo>
                      <a:pt x="66" y="13"/>
                    </a:lnTo>
                    <a:lnTo>
                      <a:pt x="82" y="5"/>
                    </a:lnTo>
                    <a:lnTo>
                      <a:pt x="101" y="0"/>
                    </a:lnTo>
                    <a:lnTo>
                      <a:pt x="115" y="9"/>
                    </a:lnTo>
                    <a:lnTo>
                      <a:pt x="142" y="23"/>
                    </a:lnTo>
                    <a:lnTo>
                      <a:pt x="154" y="29"/>
                    </a:lnTo>
                    <a:lnTo>
                      <a:pt x="169" y="33"/>
                    </a:lnTo>
                    <a:lnTo>
                      <a:pt x="171" y="36"/>
                    </a:lnTo>
                    <a:lnTo>
                      <a:pt x="169" y="38"/>
                    </a:lnTo>
                    <a:lnTo>
                      <a:pt x="138" y="31"/>
                    </a:lnTo>
                    <a:lnTo>
                      <a:pt x="126" y="25"/>
                    </a:lnTo>
                    <a:lnTo>
                      <a:pt x="109" y="17"/>
                    </a:lnTo>
                    <a:lnTo>
                      <a:pt x="99" y="9"/>
                    </a:lnTo>
                    <a:lnTo>
                      <a:pt x="80" y="13"/>
                    </a:lnTo>
                    <a:lnTo>
                      <a:pt x="68" y="25"/>
                    </a:lnTo>
                    <a:lnTo>
                      <a:pt x="56" y="36"/>
                    </a:lnTo>
                    <a:lnTo>
                      <a:pt x="49" y="42"/>
                    </a:lnTo>
                    <a:lnTo>
                      <a:pt x="39" y="46"/>
                    </a:lnTo>
                    <a:lnTo>
                      <a:pt x="21" y="44"/>
                    </a:lnTo>
                    <a:lnTo>
                      <a:pt x="2" y="36"/>
                    </a:lnTo>
                    <a:lnTo>
                      <a:pt x="0" y="29"/>
                    </a:lnTo>
                    <a:lnTo>
                      <a:pt x="4" y="27"/>
                    </a:lnTo>
                    <a:lnTo>
                      <a:pt x="4"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3" name="Freeform 129"/>
              <p:cNvSpPr>
                <a:spLocks/>
              </p:cNvSpPr>
              <p:nvPr/>
            </p:nvSpPr>
            <p:spPr bwMode="auto">
              <a:xfrm>
                <a:off x="3415" y="928"/>
                <a:ext cx="33" cy="70"/>
              </a:xfrm>
              <a:custGeom>
                <a:avLst/>
                <a:gdLst>
                  <a:gd name="T0" fmla="*/ 2 w 33"/>
                  <a:gd name="T1" fmla="*/ 0 h 70"/>
                  <a:gd name="T2" fmla="*/ 31 w 33"/>
                  <a:gd name="T3" fmla="*/ 12 h 70"/>
                  <a:gd name="T4" fmla="*/ 33 w 33"/>
                  <a:gd name="T5" fmla="*/ 23 h 70"/>
                  <a:gd name="T6" fmla="*/ 29 w 33"/>
                  <a:gd name="T7" fmla="*/ 35 h 70"/>
                  <a:gd name="T8" fmla="*/ 31 w 33"/>
                  <a:gd name="T9" fmla="*/ 62 h 70"/>
                  <a:gd name="T10" fmla="*/ 29 w 33"/>
                  <a:gd name="T11" fmla="*/ 70 h 70"/>
                  <a:gd name="T12" fmla="*/ 22 w 33"/>
                  <a:gd name="T13" fmla="*/ 66 h 70"/>
                  <a:gd name="T14" fmla="*/ 10 w 33"/>
                  <a:gd name="T15" fmla="*/ 31 h 70"/>
                  <a:gd name="T16" fmla="*/ 20 w 33"/>
                  <a:gd name="T17" fmla="*/ 17 h 70"/>
                  <a:gd name="T18" fmla="*/ 12 w 33"/>
                  <a:gd name="T19" fmla="*/ 10 h 70"/>
                  <a:gd name="T20" fmla="*/ 2 w 33"/>
                  <a:gd name="T21" fmla="*/ 8 h 70"/>
                  <a:gd name="T22" fmla="*/ 0 w 33"/>
                  <a:gd name="T23" fmla="*/ 4 h 70"/>
                  <a:gd name="T24" fmla="*/ 2 w 33"/>
                  <a:gd name="T25" fmla="*/ 0 h 70"/>
                  <a:gd name="T26" fmla="*/ 2 w 33"/>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70">
                    <a:moveTo>
                      <a:pt x="2" y="0"/>
                    </a:moveTo>
                    <a:lnTo>
                      <a:pt x="31" y="12"/>
                    </a:lnTo>
                    <a:lnTo>
                      <a:pt x="33" y="23"/>
                    </a:lnTo>
                    <a:lnTo>
                      <a:pt x="29" y="35"/>
                    </a:lnTo>
                    <a:lnTo>
                      <a:pt x="31" y="62"/>
                    </a:lnTo>
                    <a:lnTo>
                      <a:pt x="29" y="70"/>
                    </a:lnTo>
                    <a:lnTo>
                      <a:pt x="22" y="66"/>
                    </a:lnTo>
                    <a:lnTo>
                      <a:pt x="10" y="31"/>
                    </a:lnTo>
                    <a:lnTo>
                      <a:pt x="20" y="17"/>
                    </a:lnTo>
                    <a:lnTo>
                      <a:pt x="12" y="10"/>
                    </a:lnTo>
                    <a:lnTo>
                      <a:pt x="2" y="8"/>
                    </a:lnTo>
                    <a:lnTo>
                      <a:pt x="0" y="4"/>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4" name="Freeform 130"/>
              <p:cNvSpPr>
                <a:spLocks/>
              </p:cNvSpPr>
              <p:nvPr/>
            </p:nvSpPr>
            <p:spPr bwMode="auto">
              <a:xfrm>
                <a:off x="3468" y="953"/>
                <a:ext cx="54" cy="84"/>
              </a:xfrm>
              <a:custGeom>
                <a:avLst/>
                <a:gdLst>
                  <a:gd name="T0" fmla="*/ 4 w 54"/>
                  <a:gd name="T1" fmla="*/ 0 h 84"/>
                  <a:gd name="T2" fmla="*/ 43 w 54"/>
                  <a:gd name="T3" fmla="*/ 10 h 84"/>
                  <a:gd name="T4" fmla="*/ 54 w 54"/>
                  <a:gd name="T5" fmla="*/ 29 h 84"/>
                  <a:gd name="T6" fmla="*/ 50 w 54"/>
                  <a:gd name="T7" fmla="*/ 49 h 84"/>
                  <a:gd name="T8" fmla="*/ 35 w 54"/>
                  <a:gd name="T9" fmla="*/ 68 h 84"/>
                  <a:gd name="T10" fmla="*/ 31 w 54"/>
                  <a:gd name="T11" fmla="*/ 78 h 84"/>
                  <a:gd name="T12" fmla="*/ 21 w 54"/>
                  <a:gd name="T13" fmla="*/ 84 h 84"/>
                  <a:gd name="T14" fmla="*/ 13 w 54"/>
                  <a:gd name="T15" fmla="*/ 84 h 84"/>
                  <a:gd name="T16" fmla="*/ 15 w 54"/>
                  <a:gd name="T17" fmla="*/ 76 h 84"/>
                  <a:gd name="T18" fmla="*/ 19 w 54"/>
                  <a:gd name="T19" fmla="*/ 64 h 84"/>
                  <a:gd name="T20" fmla="*/ 27 w 54"/>
                  <a:gd name="T21" fmla="*/ 53 h 84"/>
                  <a:gd name="T22" fmla="*/ 33 w 54"/>
                  <a:gd name="T23" fmla="*/ 41 h 84"/>
                  <a:gd name="T24" fmla="*/ 39 w 54"/>
                  <a:gd name="T25" fmla="*/ 14 h 84"/>
                  <a:gd name="T26" fmla="*/ 23 w 54"/>
                  <a:gd name="T27" fmla="*/ 8 h 84"/>
                  <a:gd name="T28" fmla="*/ 4 w 54"/>
                  <a:gd name="T29" fmla="*/ 6 h 84"/>
                  <a:gd name="T30" fmla="*/ 0 w 54"/>
                  <a:gd name="T31" fmla="*/ 2 h 84"/>
                  <a:gd name="T32" fmla="*/ 4 w 54"/>
                  <a:gd name="T33" fmla="*/ 0 h 84"/>
                  <a:gd name="T34" fmla="*/ 4 w 54"/>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4">
                    <a:moveTo>
                      <a:pt x="4" y="0"/>
                    </a:moveTo>
                    <a:lnTo>
                      <a:pt x="43" y="10"/>
                    </a:lnTo>
                    <a:lnTo>
                      <a:pt x="54" y="29"/>
                    </a:lnTo>
                    <a:lnTo>
                      <a:pt x="50" y="49"/>
                    </a:lnTo>
                    <a:lnTo>
                      <a:pt x="35" y="68"/>
                    </a:lnTo>
                    <a:lnTo>
                      <a:pt x="31" y="78"/>
                    </a:lnTo>
                    <a:lnTo>
                      <a:pt x="21" y="84"/>
                    </a:lnTo>
                    <a:lnTo>
                      <a:pt x="13" y="84"/>
                    </a:lnTo>
                    <a:lnTo>
                      <a:pt x="15" y="76"/>
                    </a:lnTo>
                    <a:lnTo>
                      <a:pt x="19" y="64"/>
                    </a:lnTo>
                    <a:lnTo>
                      <a:pt x="27" y="53"/>
                    </a:lnTo>
                    <a:lnTo>
                      <a:pt x="33" y="41"/>
                    </a:lnTo>
                    <a:lnTo>
                      <a:pt x="39" y="14"/>
                    </a:lnTo>
                    <a:lnTo>
                      <a:pt x="23" y="8"/>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5" name="Freeform 131"/>
              <p:cNvSpPr>
                <a:spLocks/>
              </p:cNvSpPr>
              <p:nvPr/>
            </p:nvSpPr>
            <p:spPr bwMode="auto">
              <a:xfrm>
                <a:off x="2874" y="798"/>
                <a:ext cx="21" cy="70"/>
              </a:xfrm>
              <a:custGeom>
                <a:avLst/>
                <a:gdLst>
                  <a:gd name="T0" fmla="*/ 21 w 21"/>
                  <a:gd name="T1" fmla="*/ 4 h 70"/>
                  <a:gd name="T2" fmla="*/ 17 w 21"/>
                  <a:gd name="T3" fmla="*/ 25 h 70"/>
                  <a:gd name="T4" fmla="*/ 17 w 21"/>
                  <a:gd name="T5" fmla="*/ 37 h 70"/>
                  <a:gd name="T6" fmla="*/ 12 w 21"/>
                  <a:gd name="T7" fmla="*/ 52 h 70"/>
                  <a:gd name="T8" fmla="*/ 6 w 21"/>
                  <a:gd name="T9" fmla="*/ 70 h 70"/>
                  <a:gd name="T10" fmla="*/ 2 w 21"/>
                  <a:gd name="T11" fmla="*/ 70 h 70"/>
                  <a:gd name="T12" fmla="*/ 0 w 21"/>
                  <a:gd name="T13" fmla="*/ 66 h 70"/>
                  <a:gd name="T14" fmla="*/ 2 w 21"/>
                  <a:gd name="T15" fmla="*/ 37 h 70"/>
                  <a:gd name="T16" fmla="*/ 4 w 21"/>
                  <a:gd name="T17" fmla="*/ 21 h 70"/>
                  <a:gd name="T18" fmla="*/ 8 w 21"/>
                  <a:gd name="T19" fmla="*/ 4 h 70"/>
                  <a:gd name="T20" fmla="*/ 10 w 21"/>
                  <a:gd name="T21" fmla="*/ 2 h 70"/>
                  <a:gd name="T22" fmla="*/ 15 w 21"/>
                  <a:gd name="T23" fmla="*/ 0 h 70"/>
                  <a:gd name="T24" fmla="*/ 21 w 21"/>
                  <a:gd name="T25" fmla="*/ 4 h 70"/>
                  <a:gd name="T26" fmla="*/ 21 w 21"/>
                  <a:gd name="T2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70">
                    <a:moveTo>
                      <a:pt x="21" y="4"/>
                    </a:moveTo>
                    <a:lnTo>
                      <a:pt x="17" y="25"/>
                    </a:lnTo>
                    <a:lnTo>
                      <a:pt x="17" y="37"/>
                    </a:lnTo>
                    <a:lnTo>
                      <a:pt x="12" y="52"/>
                    </a:lnTo>
                    <a:lnTo>
                      <a:pt x="6" y="70"/>
                    </a:lnTo>
                    <a:lnTo>
                      <a:pt x="2" y="70"/>
                    </a:lnTo>
                    <a:lnTo>
                      <a:pt x="0" y="66"/>
                    </a:lnTo>
                    <a:lnTo>
                      <a:pt x="2" y="37"/>
                    </a:lnTo>
                    <a:lnTo>
                      <a:pt x="4" y="21"/>
                    </a:lnTo>
                    <a:lnTo>
                      <a:pt x="8" y="4"/>
                    </a:lnTo>
                    <a:lnTo>
                      <a:pt x="10" y="2"/>
                    </a:lnTo>
                    <a:lnTo>
                      <a:pt x="15" y="0"/>
                    </a:lnTo>
                    <a:lnTo>
                      <a:pt x="21" y="4"/>
                    </a:lnTo>
                    <a:lnTo>
                      <a:pt x="2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6" name="Freeform 132"/>
              <p:cNvSpPr>
                <a:spLocks/>
              </p:cNvSpPr>
              <p:nvPr/>
            </p:nvSpPr>
            <p:spPr bwMode="auto">
              <a:xfrm>
                <a:off x="2921" y="825"/>
                <a:ext cx="37" cy="74"/>
              </a:xfrm>
              <a:custGeom>
                <a:avLst/>
                <a:gdLst>
                  <a:gd name="T0" fmla="*/ 37 w 37"/>
                  <a:gd name="T1" fmla="*/ 0 h 74"/>
                  <a:gd name="T2" fmla="*/ 33 w 37"/>
                  <a:gd name="T3" fmla="*/ 25 h 74"/>
                  <a:gd name="T4" fmla="*/ 27 w 37"/>
                  <a:gd name="T5" fmla="*/ 49 h 74"/>
                  <a:gd name="T6" fmla="*/ 15 w 37"/>
                  <a:gd name="T7" fmla="*/ 70 h 74"/>
                  <a:gd name="T8" fmla="*/ 11 w 37"/>
                  <a:gd name="T9" fmla="*/ 74 h 74"/>
                  <a:gd name="T10" fmla="*/ 5 w 37"/>
                  <a:gd name="T11" fmla="*/ 74 h 74"/>
                  <a:gd name="T12" fmla="*/ 0 w 37"/>
                  <a:gd name="T13" fmla="*/ 64 h 74"/>
                  <a:gd name="T14" fmla="*/ 11 w 37"/>
                  <a:gd name="T15" fmla="*/ 43 h 74"/>
                  <a:gd name="T16" fmla="*/ 31 w 37"/>
                  <a:gd name="T17" fmla="*/ 0 h 74"/>
                  <a:gd name="T18" fmla="*/ 37 w 37"/>
                  <a:gd name="T19" fmla="*/ 0 h 74"/>
                  <a:gd name="T20" fmla="*/ 37 w 3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74">
                    <a:moveTo>
                      <a:pt x="37" y="0"/>
                    </a:moveTo>
                    <a:lnTo>
                      <a:pt x="33" y="25"/>
                    </a:lnTo>
                    <a:lnTo>
                      <a:pt x="27" y="49"/>
                    </a:lnTo>
                    <a:lnTo>
                      <a:pt x="15" y="70"/>
                    </a:lnTo>
                    <a:lnTo>
                      <a:pt x="11" y="74"/>
                    </a:lnTo>
                    <a:lnTo>
                      <a:pt x="5" y="74"/>
                    </a:lnTo>
                    <a:lnTo>
                      <a:pt x="0" y="64"/>
                    </a:lnTo>
                    <a:lnTo>
                      <a:pt x="11" y="43"/>
                    </a:lnTo>
                    <a:lnTo>
                      <a:pt x="31" y="0"/>
                    </a:lnTo>
                    <a:lnTo>
                      <a:pt x="37" y="0"/>
                    </a:lnTo>
                    <a:lnTo>
                      <a:pt x="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7" name="Freeform 133"/>
              <p:cNvSpPr>
                <a:spLocks/>
              </p:cNvSpPr>
              <p:nvPr/>
            </p:nvSpPr>
            <p:spPr bwMode="auto">
              <a:xfrm>
                <a:off x="2913" y="796"/>
                <a:ext cx="68" cy="66"/>
              </a:xfrm>
              <a:custGeom>
                <a:avLst/>
                <a:gdLst>
                  <a:gd name="T0" fmla="*/ 2 w 68"/>
                  <a:gd name="T1" fmla="*/ 0 h 66"/>
                  <a:gd name="T2" fmla="*/ 33 w 68"/>
                  <a:gd name="T3" fmla="*/ 6 h 66"/>
                  <a:gd name="T4" fmla="*/ 54 w 68"/>
                  <a:gd name="T5" fmla="*/ 27 h 66"/>
                  <a:gd name="T6" fmla="*/ 68 w 68"/>
                  <a:gd name="T7" fmla="*/ 62 h 66"/>
                  <a:gd name="T8" fmla="*/ 66 w 68"/>
                  <a:gd name="T9" fmla="*/ 66 h 66"/>
                  <a:gd name="T10" fmla="*/ 62 w 68"/>
                  <a:gd name="T11" fmla="*/ 66 h 66"/>
                  <a:gd name="T12" fmla="*/ 56 w 68"/>
                  <a:gd name="T13" fmla="*/ 58 h 66"/>
                  <a:gd name="T14" fmla="*/ 47 w 68"/>
                  <a:gd name="T15" fmla="*/ 51 h 66"/>
                  <a:gd name="T16" fmla="*/ 33 w 68"/>
                  <a:gd name="T17" fmla="*/ 39 h 66"/>
                  <a:gd name="T18" fmla="*/ 21 w 68"/>
                  <a:gd name="T19" fmla="*/ 16 h 66"/>
                  <a:gd name="T20" fmla="*/ 15 w 68"/>
                  <a:gd name="T21" fmla="*/ 10 h 66"/>
                  <a:gd name="T22" fmla="*/ 2 w 68"/>
                  <a:gd name="T23" fmla="*/ 6 h 66"/>
                  <a:gd name="T24" fmla="*/ 0 w 68"/>
                  <a:gd name="T25" fmla="*/ 2 h 66"/>
                  <a:gd name="T26" fmla="*/ 2 w 68"/>
                  <a:gd name="T27" fmla="*/ 0 h 66"/>
                  <a:gd name="T28" fmla="*/ 2 w 68"/>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6">
                    <a:moveTo>
                      <a:pt x="2" y="0"/>
                    </a:moveTo>
                    <a:lnTo>
                      <a:pt x="33" y="6"/>
                    </a:lnTo>
                    <a:lnTo>
                      <a:pt x="54" y="27"/>
                    </a:lnTo>
                    <a:lnTo>
                      <a:pt x="68" y="62"/>
                    </a:lnTo>
                    <a:lnTo>
                      <a:pt x="66" y="66"/>
                    </a:lnTo>
                    <a:lnTo>
                      <a:pt x="62" y="66"/>
                    </a:lnTo>
                    <a:lnTo>
                      <a:pt x="56" y="58"/>
                    </a:lnTo>
                    <a:lnTo>
                      <a:pt x="47" y="51"/>
                    </a:lnTo>
                    <a:lnTo>
                      <a:pt x="33" y="39"/>
                    </a:lnTo>
                    <a:lnTo>
                      <a:pt x="21" y="16"/>
                    </a:lnTo>
                    <a:lnTo>
                      <a:pt x="15" y="10"/>
                    </a:lnTo>
                    <a:lnTo>
                      <a:pt x="2" y="6"/>
                    </a:lnTo>
                    <a:lnTo>
                      <a:pt x="0" y="2"/>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8" name="Freeform 134"/>
              <p:cNvSpPr>
                <a:spLocks/>
              </p:cNvSpPr>
              <p:nvPr/>
            </p:nvSpPr>
            <p:spPr bwMode="auto">
              <a:xfrm>
                <a:off x="2854" y="878"/>
                <a:ext cx="57" cy="451"/>
              </a:xfrm>
              <a:custGeom>
                <a:avLst/>
                <a:gdLst>
                  <a:gd name="T0" fmla="*/ 55 w 57"/>
                  <a:gd name="T1" fmla="*/ 7 h 451"/>
                  <a:gd name="T2" fmla="*/ 43 w 57"/>
                  <a:gd name="T3" fmla="*/ 15 h 451"/>
                  <a:gd name="T4" fmla="*/ 39 w 57"/>
                  <a:gd name="T5" fmla="*/ 29 h 451"/>
                  <a:gd name="T6" fmla="*/ 32 w 57"/>
                  <a:gd name="T7" fmla="*/ 60 h 451"/>
                  <a:gd name="T8" fmla="*/ 22 w 57"/>
                  <a:gd name="T9" fmla="*/ 95 h 451"/>
                  <a:gd name="T10" fmla="*/ 16 w 57"/>
                  <a:gd name="T11" fmla="*/ 133 h 451"/>
                  <a:gd name="T12" fmla="*/ 14 w 57"/>
                  <a:gd name="T13" fmla="*/ 145 h 451"/>
                  <a:gd name="T14" fmla="*/ 18 w 57"/>
                  <a:gd name="T15" fmla="*/ 172 h 451"/>
                  <a:gd name="T16" fmla="*/ 24 w 57"/>
                  <a:gd name="T17" fmla="*/ 199 h 451"/>
                  <a:gd name="T18" fmla="*/ 26 w 57"/>
                  <a:gd name="T19" fmla="*/ 221 h 451"/>
                  <a:gd name="T20" fmla="*/ 30 w 57"/>
                  <a:gd name="T21" fmla="*/ 248 h 451"/>
                  <a:gd name="T22" fmla="*/ 35 w 57"/>
                  <a:gd name="T23" fmla="*/ 277 h 451"/>
                  <a:gd name="T24" fmla="*/ 35 w 57"/>
                  <a:gd name="T25" fmla="*/ 302 h 451"/>
                  <a:gd name="T26" fmla="*/ 30 w 57"/>
                  <a:gd name="T27" fmla="*/ 325 h 451"/>
                  <a:gd name="T28" fmla="*/ 22 w 57"/>
                  <a:gd name="T29" fmla="*/ 372 h 451"/>
                  <a:gd name="T30" fmla="*/ 14 w 57"/>
                  <a:gd name="T31" fmla="*/ 405 h 451"/>
                  <a:gd name="T32" fmla="*/ 22 w 57"/>
                  <a:gd name="T33" fmla="*/ 413 h 451"/>
                  <a:gd name="T34" fmla="*/ 30 w 57"/>
                  <a:gd name="T35" fmla="*/ 422 h 451"/>
                  <a:gd name="T36" fmla="*/ 39 w 57"/>
                  <a:gd name="T37" fmla="*/ 444 h 451"/>
                  <a:gd name="T38" fmla="*/ 41 w 57"/>
                  <a:gd name="T39" fmla="*/ 448 h 451"/>
                  <a:gd name="T40" fmla="*/ 35 w 57"/>
                  <a:gd name="T41" fmla="*/ 451 h 451"/>
                  <a:gd name="T42" fmla="*/ 12 w 57"/>
                  <a:gd name="T43" fmla="*/ 428 h 451"/>
                  <a:gd name="T44" fmla="*/ 8 w 57"/>
                  <a:gd name="T45" fmla="*/ 405 h 451"/>
                  <a:gd name="T46" fmla="*/ 14 w 57"/>
                  <a:gd name="T47" fmla="*/ 370 h 451"/>
                  <a:gd name="T48" fmla="*/ 20 w 57"/>
                  <a:gd name="T49" fmla="*/ 279 h 451"/>
                  <a:gd name="T50" fmla="*/ 10 w 57"/>
                  <a:gd name="T51" fmla="*/ 223 h 451"/>
                  <a:gd name="T52" fmla="*/ 6 w 57"/>
                  <a:gd name="T53" fmla="*/ 199 h 451"/>
                  <a:gd name="T54" fmla="*/ 0 w 57"/>
                  <a:gd name="T55" fmla="*/ 145 h 451"/>
                  <a:gd name="T56" fmla="*/ 0 w 57"/>
                  <a:gd name="T57" fmla="*/ 131 h 451"/>
                  <a:gd name="T58" fmla="*/ 18 w 57"/>
                  <a:gd name="T59" fmla="*/ 52 h 451"/>
                  <a:gd name="T60" fmla="*/ 30 w 57"/>
                  <a:gd name="T61" fmla="*/ 21 h 451"/>
                  <a:gd name="T62" fmla="*/ 39 w 57"/>
                  <a:gd name="T63" fmla="*/ 9 h 451"/>
                  <a:gd name="T64" fmla="*/ 53 w 57"/>
                  <a:gd name="T65" fmla="*/ 0 h 451"/>
                  <a:gd name="T66" fmla="*/ 57 w 57"/>
                  <a:gd name="T67" fmla="*/ 3 h 451"/>
                  <a:gd name="T68" fmla="*/ 55 w 57"/>
                  <a:gd name="T69" fmla="*/ 7 h 451"/>
                  <a:gd name="T70" fmla="*/ 55 w 57"/>
                  <a:gd name="T71" fmla="*/ 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451">
                    <a:moveTo>
                      <a:pt x="55" y="7"/>
                    </a:moveTo>
                    <a:lnTo>
                      <a:pt x="43" y="15"/>
                    </a:lnTo>
                    <a:lnTo>
                      <a:pt x="39" y="29"/>
                    </a:lnTo>
                    <a:lnTo>
                      <a:pt x="32" y="60"/>
                    </a:lnTo>
                    <a:lnTo>
                      <a:pt x="22" y="95"/>
                    </a:lnTo>
                    <a:lnTo>
                      <a:pt x="16" y="133"/>
                    </a:lnTo>
                    <a:lnTo>
                      <a:pt x="14" y="145"/>
                    </a:lnTo>
                    <a:lnTo>
                      <a:pt x="18" y="172"/>
                    </a:lnTo>
                    <a:lnTo>
                      <a:pt x="24" y="199"/>
                    </a:lnTo>
                    <a:lnTo>
                      <a:pt x="26" y="221"/>
                    </a:lnTo>
                    <a:lnTo>
                      <a:pt x="30" y="248"/>
                    </a:lnTo>
                    <a:lnTo>
                      <a:pt x="35" y="277"/>
                    </a:lnTo>
                    <a:lnTo>
                      <a:pt x="35" y="302"/>
                    </a:lnTo>
                    <a:lnTo>
                      <a:pt x="30" y="325"/>
                    </a:lnTo>
                    <a:lnTo>
                      <a:pt x="22" y="372"/>
                    </a:lnTo>
                    <a:lnTo>
                      <a:pt x="14" y="405"/>
                    </a:lnTo>
                    <a:lnTo>
                      <a:pt x="22" y="413"/>
                    </a:lnTo>
                    <a:lnTo>
                      <a:pt x="30" y="422"/>
                    </a:lnTo>
                    <a:lnTo>
                      <a:pt x="39" y="444"/>
                    </a:lnTo>
                    <a:lnTo>
                      <a:pt x="41" y="448"/>
                    </a:lnTo>
                    <a:lnTo>
                      <a:pt x="35" y="451"/>
                    </a:lnTo>
                    <a:lnTo>
                      <a:pt x="12" y="428"/>
                    </a:lnTo>
                    <a:lnTo>
                      <a:pt x="8" y="405"/>
                    </a:lnTo>
                    <a:lnTo>
                      <a:pt x="14" y="370"/>
                    </a:lnTo>
                    <a:lnTo>
                      <a:pt x="20" y="279"/>
                    </a:lnTo>
                    <a:lnTo>
                      <a:pt x="10" y="223"/>
                    </a:lnTo>
                    <a:lnTo>
                      <a:pt x="6" y="199"/>
                    </a:lnTo>
                    <a:lnTo>
                      <a:pt x="0" y="145"/>
                    </a:lnTo>
                    <a:lnTo>
                      <a:pt x="0" y="131"/>
                    </a:lnTo>
                    <a:lnTo>
                      <a:pt x="18" y="52"/>
                    </a:lnTo>
                    <a:lnTo>
                      <a:pt x="30" y="21"/>
                    </a:lnTo>
                    <a:lnTo>
                      <a:pt x="39" y="9"/>
                    </a:lnTo>
                    <a:lnTo>
                      <a:pt x="53" y="0"/>
                    </a:lnTo>
                    <a:lnTo>
                      <a:pt x="57" y="3"/>
                    </a:lnTo>
                    <a:lnTo>
                      <a:pt x="55" y="7"/>
                    </a:lnTo>
                    <a:lnTo>
                      <a:pt x="5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79" name="Freeform 135"/>
              <p:cNvSpPr>
                <a:spLocks/>
              </p:cNvSpPr>
              <p:nvPr/>
            </p:nvSpPr>
            <p:spPr bwMode="auto">
              <a:xfrm>
                <a:off x="2919" y="891"/>
                <a:ext cx="60" cy="285"/>
              </a:xfrm>
              <a:custGeom>
                <a:avLst/>
                <a:gdLst>
                  <a:gd name="T0" fmla="*/ 7 w 60"/>
                  <a:gd name="T1" fmla="*/ 0 h 285"/>
                  <a:gd name="T2" fmla="*/ 25 w 60"/>
                  <a:gd name="T3" fmla="*/ 58 h 285"/>
                  <a:gd name="T4" fmla="*/ 23 w 60"/>
                  <a:gd name="T5" fmla="*/ 70 h 285"/>
                  <a:gd name="T6" fmla="*/ 23 w 60"/>
                  <a:gd name="T7" fmla="*/ 84 h 285"/>
                  <a:gd name="T8" fmla="*/ 31 w 60"/>
                  <a:gd name="T9" fmla="*/ 134 h 285"/>
                  <a:gd name="T10" fmla="*/ 35 w 60"/>
                  <a:gd name="T11" fmla="*/ 153 h 285"/>
                  <a:gd name="T12" fmla="*/ 39 w 60"/>
                  <a:gd name="T13" fmla="*/ 169 h 285"/>
                  <a:gd name="T14" fmla="*/ 52 w 60"/>
                  <a:gd name="T15" fmla="*/ 202 h 285"/>
                  <a:gd name="T16" fmla="*/ 58 w 60"/>
                  <a:gd name="T17" fmla="*/ 241 h 285"/>
                  <a:gd name="T18" fmla="*/ 60 w 60"/>
                  <a:gd name="T19" fmla="*/ 281 h 285"/>
                  <a:gd name="T20" fmla="*/ 58 w 60"/>
                  <a:gd name="T21" fmla="*/ 285 h 285"/>
                  <a:gd name="T22" fmla="*/ 54 w 60"/>
                  <a:gd name="T23" fmla="*/ 281 h 285"/>
                  <a:gd name="T24" fmla="*/ 50 w 60"/>
                  <a:gd name="T25" fmla="*/ 262 h 285"/>
                  <a:gd name="T26" fmla="*/ 46 w 60"/>
                  <a:gd name="T27" fmla="*/ 246 h 285"/>
                  <a:gd name="T28" fmla="*/ 31 w 60"/>
                  <a:gd name="T29" fmla="*/ 208 h 285"/>
                  <a:gd name="T30" fmla="*/ 25 w 60"/>
                  <a:gd name="T31" fmla="*/ 188 h 285"/>
                  <a:gd name="T32" fmla="*/ 19 w 60"/>
                  <a:gd name="T33" fmla="*/ 173 h 285"/>
                  <a:gd name="T34" fmla="*/ 11 w 60"/>
                  <a:gd name="T35" fmla="*/ 136 h 285"/>
                  <a:gd name="T36" fmla="*/ 9 w 60"/>
                  <a:gd name="T37" fmla="*/ 111 h 285"/>
                  <a:gd name="T38" fmla="*/ 11 w 60"/>
                  <a:gd name="T39" fmla="*/ 84 h 285"/>
                  <a:gd name="T40" fmla="*/ 11 w 60"/>
                  <a:gd name="T41" fmla="*/ 68 h 285"/>
                  <a:gd name="T42" fmla="*/ 11 w 60"/>
                  <a:gd name="T43" fmla="*/ 60 h 285"/>
                  <a:gd name="T44" fmla="*/ 0 w 60"/>
                  <a:gd name="T45" fmla="*/ 2 h 285"/>
                  <a:gd name="T46" fmla="*/ 2 w 60"/>
                  <a:gd name="T47" fmla="*/ 0 h 285"/>
                  <a:gd name="T48" fmla="*/ 7 w 60"/>
                  <a:gd name="T49" fmla="*/ 0 h 285"/>
                  <a:gd name="T50" fmla="*/ 7 w 60"/>
                  <a:gd name="T5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85">
                    <a:moveTo>
                      <a:pt x="7" y="0"/>
                    </a:moveTo>
                    <a:lnTo>
                      <a:pt x="25" y="58"/>
                    </a:lnTo>
                    <a:lnTo>
                      <a:pt x="23" y="70"/>
                    </a:lnTo>
                    <a:lnTo>
                      <a:pt x="23" y="84"/>
                    </a:lnTo>
                    <a:lnTo>
                      <a:pt x="31" y="134"/>
                    </a:lnTo>
                    <a:lnTo>
                      <a:pt x="35" y="153"/>
                    </a:lnTo>
                    <a:lnTo>
                      <a:pt x="39" y="169"/>
                    </a:lnTo>
                    <a:lnTo>
                      <a:pt x="52" y="202"/>
                    </a:lnTo>
                    <a:lnTo>
                      <a:pt x="58" y="241"/>
                    </a:lnTo>
                    <a:lnTo>
                      <a:pt x="60" y="281"/>
                    </a:lnTo>
                    <a:lnTo>
                      <a:pt x="58" y="285"/>
                    </a:lnTo>
                    <a:lnTo>
                      <a:pt x="54" y="281"/>
                    </a:lnTo>
                    <a:lnTo>
                      <a:pt x="50" y="262"/>
                    </a:lnTo>
                    <a:lnTo>
                      <a:pt x="46" y="246"/>
                    </a:lnTo>
                    <a:lnTo>
                      <a:pt x="31" y="208"/>
                    </a:lnTo>
                    <a:lnTo>
                      <a:pt x="25" y="188"/>
                    </a:lnTo>
                    <a:lnTo>
                      <a:pt x="19" y="173"/>
                    </a:lnTo>
                    <a:lnTo>
                      <a:pt x="11" y="136"/>
                    </a:lnTo>
                    <a:lnTo>
                      <a:pt x="9" y="111"/>
                    </a:lnTo>
                    <a:lnTo>
                      <a:pt x="11" y="84"/>
                    </a:lnTo>
                    <a:lnTo>
                      <a:pt x="11" y="68"/>
                    </a:lnTo>
                    <a:lnTo>
                      <a:pt x="11" y="60"/>
                    </a:lnTo>
                    <a:lnTo>
                      <a:pt x="0" y="2"/>
                    </a:lnTo>
                    <a:lnTo>
                      <a:pt x="2" y="0"/>
                    </a:lnTo>
                    <a:lnTo>
                      <a:pt x="7" y="0"/>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0" name="Freeform 136"/>
              <p:cNvSpPr>
                <a:spLocks/>
              </p:cNvSpPr>
              <p:nvPr/>
            </p:nvSpPr>
            <p:spPr bwMode="auto">
              <a:xfrm>
                <a:off x="3008" y="627"/>
                <a:ext cx="92" cy="249"/>
              </a:xfrm>
              <a:custGeom>
                <a:avLst/>
                <a:gdLst>
                  <a:gd name="T0" fmla="*/ 92 w 92"/>
                  <a:gd name="T1" fmla="*/ 6 h 249"/>
                  <a:gd name="T2" fmla="*/ 80 w 92"/>
                  <a:gd name="T3" fmla="*/ 14 h 249"/>
                  <a:gd name="T4" fmla="*/ 68 w 92"/>
                  <a:gd name="T5" fmla="*/ 22 h 249"/>
                  <a:gd name="T6" fmla="*/ 51 w 92"/>
                  <a:gd name="T7" fmla="*/ 41 h 249"/>
                  <a:gd name="T8" fmla="*/ 33 w 92"/>
                  <a:gd name="T9" fmla="*/ 88 h 249"/>
                  <a:gd name="T10" fmla="*/ 22 w 92"/>
                  <a:gd name="T11" fmla="*/ 115 h 249"/>
                  <a:gd name="T12" fmla="*/ 20 w 92"/>
                  <a:gd name="T13" fmla="*/ 179 h 249"/>
                  <a:gd name="T14" fmla="*/ 27 w 92"/>
                  <a:gd name="T15" fmla="*/ 245 h 249"/>
                  <a:gd name="T16" fmla="*/ 24 w 92"/>
                  <a:gd name="T17" fmla="*/ 249 h 249"/>
                  <a:gd name="T18" fmla="*/ 20 w 92"/>
                  <a:gd name="T19" fmla="*/ 245 h 249"/>
                  <a:gd name="T20" fmla="*/ 0 w 92"/>
                  <a:gd name="T21" fmla="*/ 111 h 249"/>
                  <a:gd name="T22" fmla="*/ 10 w 92"/>
                  <a:gd name="T23" fmla="*/ 84 h 249"/>
                  <a:gd name="T24" fmla="*/ 14 w 92"/>
                  <a:gd name="T25" fmla="*/ 70 h 249"/>
                  <a:gd name="T26" fmla="*/ 18 w 92"/>
                  <a:gd name="T27" fmla="*/ 55 h 249"/>
                  <a:gd name="T28" fmla="*/ 27 w 92"/>
                  <a:gd name="T29" fmla="*/ 45 h 249"/>
                  <a:gd name="T30" fmla="*/ 37 w 92"/>
                  <a:gd name="T31" fmla="*/ 35 h 249"/>
                  <a:gd name="T32" fmla="*/ 47 w 92"/>
                  <a:gd name="T33" fmla="*/ 26 h 249"/>
                  <a:gd name="T34" fmla="*/ 59 w 92"/>
                  <a:gd name="T35" fmla="*/ 18 h 249"/>
                  <a:gd name="T36" fmla="*/ 74 w 92"/>
                  <a:gd name="T37" fmla="*/ 10 h 249"/>
                  <a:gd name="T38" fmla="*/ 88 w 92"/>
                  <a:gd name="T39" fmla="*/ 0 h 249"/>
                  <a:gd name="T40" fmla="*/ 92 w 92"/>
                  <a:gd name="T41" fmla="*/ 2 h 249"/>
                  <a:gd name="T42" fmla="*/ 92 w 92"/>
                  <a:gd name="T43" fmla="*/ 6 h 249"/>
                  <a:gd name="T44" fmla="*/ 92 w 92"/>
                  <a:gd name="T45"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249">
                    <a:moveTo>
                      <a:pt x="92" y="6"/>
                    </a:moveTo>
                    <a:lnTo>
                      <a:pt x="80" y="14"/>
                    </a:lnTo>
                    <a:lnTo>
                      <a:pt x="68" y="22"/>
                    </a:lnTo>
                    <a:lnTo>
                      <a:pt x="51" y="41"/>
                    </a:lnTo>
                    <a:lnTo>
                      <a:pt x="33" y="88"/>
                    </a:lnTo>
                    <a:lnTo>
                      <a:pt x="22" y="115"/>
                    </a:lnTo>
                    <a:lnTo>
                      <a:pt x="20" y="179"/>
                    </a:lnTo>
                    <a:lnTo>
                      <a:pt x="27" y="245"/>
                    </a:lnTo>
                    <a:lnTo>
                      <a:pt x="24" y="249"/>
                    </a:lnTo>
                    <a:lnTo>
                      <a:pt x="20" y="245"/>
                    </a:lnTo>
                    <a:lnTo>
                      <a:pt x="0" y="111"/>
                    </a:lnTo>
                    <a:lnTo>
                      <a:pt x="10" y="84"/>
                    </a:lnTo>
                    <a:lnTo>
                      <a:pt x="14" y="70"/>
                    </a:lnTo>
                    <a:lnTo>
                      <a:pt x="18" y="55"/>
                    </a:lnTo>
                    <a:lnTo>
                      <a:pt x="27" y="45"/>
                    </a:lnTo>
                    <a:lnTo>
                      <a:pt x="37" y="35"/>
                    </a:lnTo>
                    <a:lnTo>
                      <a:pt x="47" y="26"/>
                    </a:lnTo>
                    <a:lnTo>
                      <a:pt x="59" y="18"/>
                    </a:lnTo>
                    <a:lnTo>
                      <a:pt x="74" y="10"/>
                    </a:lnTo>
                    <a:lnTo>
                      <a:pt x="88" y="0"/>
                    </a:lnTo>
                    <a:lnTo>
                      <a:pt x="92" y="2"/>
                    </a:lnTo>
                    <a:lnTo>
                      <a:pt x="92" y="6"/>
                    </a:lnTo>
                    <a:lnTo>
                      <a:pt x="9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1" name="Freeform 137"/>
              <p:cNvSpPr>
                <a:spLocks/>
              </p:cNvSpPr>
              <p:nvPr/>
            </p:nvSpPr>
            <p:spPr bwMode="auto">
              <a:xfrm>
                <a:off x="3014" y="728"/>
                <a:ext cx="80" cy="380"/>
              </a:xfrm>
              <a:custGeom>
                <a:avLst/>
                <a:gdLst>
                  <a:gd name="T0" fmla="*/ 80 w 80"/>
                  <a:gd name="T1" fmla="*/ 4 h 380"/>
                  <a:gd name="T2" fmla="*/ 55 w 80"/>
                  <a:gd name="T3" fmla="*/ 37 h 380"/>
                  <a:gd name="T4" fmla="*/ 43 w 80"/>
                  <a:gd name="T5" fmla="*/ 68 h 380"/>
                  <a:gd name="T6" fmla="*/ 37 w 80"/>
                  <a:gd name="T7" fmla="*/ 101 h 380"/>
                  <a:gd name="T8" fmla="*/ 27 w 80"/>
                  <a:gd name="T9" fmla="*/ 140 h 380"/>
                  <a:gd name="T10" fmla="*/ 21 w 80"/>
                  <a:gd name="T11" fmla="*/ 165 h 380"/>
                  <a:gd name="T12" fmla="*/ 21 w 80"/>
                  <a:gd name="T13" fmla="*/ 192 h 380"/>
                  <a:gd name="T14" fmla="*/ 25 w 80"/>
                  <a:gd name="T15" fmla="*/ 227 h 380"/>
                  <a:gd name="T16" fmla="*/ 31 w 80"/>
                  <a:gd name="T17" fmla="*/ 268 h 380"/>
                  <a:gd name="T18" fmla="*/ 35 w 80"/>
                  <a:gd name="T19" fmla="*/ 293 h 380"/>
                  <a:gd name="T20" fmla="*/ 31 w 80"/>
                  <a:gd name="T21" fmla="*/ 309 h 380"/>
                  <a:gd name="T22" fmla="*/ 27 w 80"/>
                  <a:gd name="T23" fmla="*/ 328 h 380"/>
                  <a:gd name="T24" fmla="*/ 12 w 80"/>
                  <a:gd name="T25" fmla="*/ 378 h 380"/>
                  <a:gd name="T26" fmla="*/ 8 w 80"/>
                  <a:gd name="T27" fmla="*/ 380 h 380"/>
                  <a:gd name="T28" fmla="*/ 6 w 80"/>
                  <a:gd name="T29" fmla="*/ 375 h 380"/>
                  <a:gd name="T30" fmla="*/ 8 w 80"/>
                  <a:gd name="T31" fmla="*/ 351 h 380"/>
                  <a:gd name="T32" fmla="*/ 10 w 80"/>
                  <a:gd name="T33" fmla="*/ 326 h 380"/>
                  <a:gd name="T34" fmla="*/ 16 w 80"/>
                  <a:gd name="T35" fmla="*/ 293 h 380"/>
                  <a:gd name="T36" fmla="*/ 16 w 80"/>
                  <a:gd name="T37" fmla="*/ 270 h 380"/>
                  <a:gd name="T38" fmla="*/ 10 w 80"/>
                  <a:gd name="T39" fmla="*/ 227 h 380"/>
                  <a:gd name="T40" fmla="*/ 0 w 80"/>
                  <a:gd name="T41" fmla="*/ 192 h 380"/>
                  <a:gd name="T42" fmla="*/ 0 w 80"/>
                  <a:gd name="T43" fmla="*/ 163 h 380"/>
                  <a:gd name="T44" fmla="*/ 8 w 80"/>
                  <a:gd name="T45" fmla="*/ 134 h 380"/>
                  <a:gd name="T46" fmla="*/ 21 w 80"/>
                  <a:gd name="T47" fmla="*/ 95 h 380"/>
                  <a:gd name="T48" fmla="*/ 31 w 80"/>
                  <a:gd name="T49" fmla="*/ 62 h 380"/>
                  <a:gd name="T50" fmla="*/ 37 w 80"/>
                  <a:gd name="T51" fmla="*/ 47 h 380"/>
                  <a:gd name="T52" fmla="*/ 47 w 80"/>
                  <a:gd name="T53" fmla="*/ 33 h 380"/>
                  <a:gd name="T54" fmla="*/ 60 w 80"/>
                  <a:gd name="T55" fmla="*/ 16 h 380"/>
                  <a:gd name="T56" fmla="*/ 74 w 80"/>
                  <a:gd name="T57" fmla="*/ 0 h 380"/>
                  <a:gd name="T58" fmla="*/ 80 w 80"/>
                  <a:gd name="T59" fmla="*/ 0 h 380"/>
                  <a:gd name="T60" fmla="*/ 80 w 80"/>
                  <a:gd name="T61" fmla="*/ 2 h 380"/>
                  <a:gd name="T62" fmla="*/ 80 w 80"/>
                  <a:gd name="T63" fmla="*/ 4 h 380"/>
                  <a:gd name="T64" fmla="*/ 80 w 80"/>
                  <a:gd name="T65" fmla="*/ 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380">
                    <a:moveTo>
                      <a:pt x="80" y="4"/>
                    </a:moveTo>
                    <a:lnTo>
                      <a:pt x="55" y="37"/>
                    </a:lnTo>
                    <a:lnTo>
                      <a:pt x="43" y="68"/>
                    </a:lnTo>
                    <a:lnTo>
                      <a:pt x="37" y="101"/>
                    </a:lnTo>
                    <a:lnTo>
                      <a:pt x="27" y="140"/>
                    </a:lnTo>
                    <a:lnTo>
                      <a:pt x="21" y="165"/>
                    </a:lnTo>
                    <a:lnTo>
                      <a:pt x="21" y="192"/>
                    </a:lnTo>
                    <a:lnTo>
                      <a:pt x="25" y="227"/>
                    </a:lnTo>
                    <a:lnTo>
                      <a:pt x="31" y="268"/>
                    </a:lnTo>
                    <a:lnTo>
                      <a:pt x="35" y="293"/>
                    </a:lnTo>
                    <a:lnTo>
                      <a:pt x="31" y="309"/>
                    </a:lnTo>
                    <a:lnTo>
                      <a:pt x="27" y="328"/>
                    </a:lnTo>
                    <a:lnTo>
                      <a:pt x="12" y="378"/>
                    </a:lnTo>
                    <a:lnTo>
                      <a:pt x="8" y="380"/>
                    </a:lnTo>
                    <a:lnTo>
                      <a:pt x="6" y="375"/>
                    </a:lnTo>
                    <a:lnTo>
                      <a:pt x="8" y="351"/>
                    </a:lnTo>
                    <a:lnTo>
                      <a:pt x="10" y="326"/>
                    </a:lnTo>
                    <a:lnTo>
                      <a:pt x="16" y="293"/>
                    </a:lnTo>
                    <a:lnTo>
                      <a:pt x="16" y="270"/>
                    </a:lnTo>
                    <a:lnTo>
                      <a:pt x="10" y="227"/>
                    </a:lnTo>
                    <a:lnTo>
                      <a:pt x="0" y="192"/>
                    </a:lnTo>
                    <a:lnTo>
                      <a:pt x="0" y="163"/>
                    </a:lnTo>
                    <a:lnTo>
                      <a:pt x="8" y="134"/>
                    </a:lnTo>
                    <a:lnTo>
                      <a:pt x="21" y="95"/>
                    </a:lnTo>
                    <a:lnTo>
                      <a:pt x="31" y="62"/>
                    </a:lnTo>
                    <a:lnTo>
                      <a:pt x="37" y="47"/>
                    </a:lnTo>
                    <a:lnTo>
                      <a:pt x="47" y="33"/>
                    </a:lnTo>
                    <a:lnTo>
                      <a:pt x="60" y="16"/>
                    </a:lnTo>
                    <a:lnTo>
                      <a:pt x="74" y="0"/>
                    </a:lnTo>
                    <a:lnTo>
                      <a:pt x="80" y="0"/>
                    </a:lnTo>
                    <a:lnTo>
                      <a:pt x="80" y="2"/>
                    </a:lnTo>
                    <a:lnTo>
                      <a:pt x="80" y="4"/>
                    </a:lnTo>
                    <a:lnTo>
                      <a:pt x="8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2" name="Freeform 138"/>
              <p:cNvSpPr>
                <a:spLocks/>
              </p:cNvSpPr>
              <p:nvPr/>
            </p:nvSpPr>
            <p:spPr bwMode="auto">
              <a:xfrm>
                <a:off x="3131" y="1091"/>
                <a:ext cx="54" cy="83"/>
              </a:xfrm>
              <a:custGeom>
                <a:avLst/>
                <a:gdLst>
                  <a:gd name="T0" fmla="*/ 43 w 54"/>
                  <a:gd name="T1" fmla="*/ 83 h 83"/>
                  <a:gd name="T2" fmla="*/ 25 w 54"/>
                  <a:gd name="T3" fmla="*/ 68 h 83"/>
                  <a:gd name="T4" fmla="*/ 10 w 54"/>
                  <a:gd name="T5" fmla="*/ 52 h 83"/>
                  <a:gd name="T6" fmla="*/ 0 w 54"/>
                  <a:gd name="T7" fmla="*/ 10 h 83"/>
                  <a:gd name="T8" fmla="*/ 2 w 54"/>
                  <a:gd name="T9" fmla="*/ 2 h 83"/>
                  <a:gd name="T10" fmla="*/ 10 w 54"/>
                  <a:gd name="T11" fmla="*/ 0 h 83"/>
                  <a:gd name="T12" fmla="*/ 19 w 54"/>
                  <a:gd name="T13" fmla="*/ 2 h 83"/>
                  <a:gd name="T14" fmla="*/ 23 w 54"/>
                  <a:gd name="T15" fmla="*/ 10 h 83"/>
                  <a:gd name="T16" fmla="*/ 29 w 54"/>
                  <a:gd name="T17" fmla="*/ 46 h 83"/>
                  <a:gd name="T18" fmla="*/ 37 w 54"/>
                  <a:gd name="T19" fmla="*/ 60 h 83"/>
                  <a:gd name="T20" fmla="*/ 43 w 54"/>
                  <a:gd name="T21" fmla="*/ 66 h 83"/>
                  <a:gd name="T22" fmla="*/ 52 w 54"/>
                  <a:gd name="T23" fmla="*/ 70 h 83"/>
                  <a:gd name="T24" fmla="*/ 54 w 54"/>
                  <a:gd name="T25" fmla="*/ 81 h 83"/>
                  <a:gd name="T26" fmla="*/ 43 w 54"/>
                  <a:gd name="T27" fmla="*/ 83 h 83"/>
                  <a:gd name="T28" fmla="*/ 43 w 54"/>
                  <a:gd name="T2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83"/>
                    </a:moveTo>
                    <a:lnTo>
                      <a:pt x="25" y="68"/>
                    </a:lnTo>
                    <a:lnTo>
                      <a:pt x="10" y="52"/>
                    </a:lnTo>
                    <a:lnTo>
                      <a:pt x="0" y="10"/>
                    </a:lnTo>
                    <a:lnTo>
                      <a:pt x="2" y="2"/>
                    </a:lnTo>
                    <a:lnTo>
                      <a:pt x="10" y="0"/>
                    </a:lnTo>
                    <a:lnTo>
                      <a:pt x="19" y="2"/>
                    </a:lnTo>
                    <a:lnTo>
                      <a:pt x="23" y="10"/>
                    </a:lnTo>
                    <a:lnTo>
                      <a:pt x="29" y="46"/>
                    </a:lnTo>
                    <a:lnTo>
                      <a:pt x="37" y="60"/>
                    </a:lnTo>
                    <a:lnTo>
                      <a:pt x="43" y="66"/>
                    </a:lnTo>
                    <a:lnTo>
                      <a:pt x="52" y="70"/>
                    </a:lnTo>
                    <a:lnTo>
                      <a:pt x="54" y="81"/>
                    </a:lnTo>
                    <a:lnTo>
                      <a:pt x="43" y="83"/>
                    </a:lnTo>
                    <a:lnTo>
                      <a:pt x="43"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3" name="Freeform 139"/>
              <p:cNvSpPr>
                <a:spLocks/>
              </p:cNvSpPr>
              <p:nvPr/>
            </p:nvSpPr>
            <p:spPr bwMode="auto">
              <a:xfrm>
                <a:off x="2971" y="1093"/>
                <a:ext cx="164" cy="153"/>
              </a:xfrm>
              <a:custGeom>
                <a:avLst/>
                <a:gdLst>
                  <a:gd name="T0" fmla="*/ 160 w 164"/>
                  <a:gd name="T1" fmla="*/ 6 h 153"/>
                  <a:gd name="T2" fmla="*/ 142 w 164"/>
                  <a:gd name="T3" fmla="*/ 17 h 153"/>
                  <a:gd name="T4" fmla="*/ 135 w 164"/>
                  <a:gd name="T5" fmla="*/ 23 h 153"/>
                  <a:gd name="T6" fmla="*/ 125 w 164"/>
                  <a:gd name="T7" fmla="*/ 31 h 153"/>
                  <a:gd name="T8" fmla="*/ 111 w 164"/>
                  <a:gd name="T9" fmla="*/ 37 h 153"/>
                  <a:gd name="T10" fmla="*/ 98 w 164"/>
                  <a:gd name="T11" fmla="*/ 41 h 153"/>
                  <a:gd name="T12" fmla="*/ 66 w 164"/>
                  <a:gd name="T13" fmla="*/ 46 h 153"/>
                  <a:gd name="T14" fmla="*/ 47 w 164"/>
                  <a:gd name="T15" fmla="*/ 37 h 153"/>
                  <a:gd name="T16" fmla="*/ 29 w 164"/>
                  <a:gd name="T17" fmla="*/ 31 h 153"/>
                  <a:gd name="T18" fmla="*/ 18 w 164"/>
                  <a:gd name="T19" fmla="*/ 72 h 153"/>
                  <a:gd name="T20" fmla="*/ 18 w 164"/>
                  <a:gd name="T21" fmla="*/ 103 h 153"/>
                  <a:gd name="T22" fmla="*/ 24 w 164"/>
                  <a:gd name="T23" fmla="*/ 118 h 153"/>
                  <a:gd name="T24" fmla="*/ 35 w 164"/>
                  <a:gd name="T25" fmla="*/ 132 h 153"/>
                  <a:gd name="T26" fmla="*/ 70 w 164"/>
                  <a:gd name="T27" fmla="*/ 143 h 153"/>
                  <a:gd name="T28" fmla="*/ 103 w 164"/>
                  <a:gd name="T29" fmla="*/ 143 h 153"/>
                  <a:gd name="T30" fmla="*/ 107 w 164"/>
                  <a:gd name="T31" fmla="*/ 145 h 153"/>
                  <a:gd name="T32" fmla="*/ 105 w 164"/>
                  <a:gd name="T33" fmla="*/ 149 h 153"/>
                  <a:gd name="T34" fmla="*/ 64 w 164"/>
                  <a:gd name="T35" fmla="*/ 153 h 153"/>
                  <a:gd name="T36" fmla="*/ 24 w 164"/>
                  <a:gd name="T37" fmla="*/ 145 h 153"/>
                  <a:gd name="T38" fmla="*/ 12 w 164"/>
                  <a:gd name="T39" fmla="*/ 126 h 153"/>
                  <a:gd name="T40" fmla="*/ 2 w 164"/>
                  <a:gd name="T41" fmla="*/ 110 h 153"/>
                  <a:gd name="T42" fmla="*/ 0 w 164"/>
                  <a:gd name="T43" fmla="*/ 70 h 153"/>
                  <a:gd name="T44" fmla="*/ 4 w 164"/>
                  <a:gd name="T45" fmla="*/ 58 h 153"/>
                  <a:gd name="T46" fmla="*/ 10 w 164"/>
                  <a:gd name="T47" fmla="*/ 48 h 153"/>
                  <a:gd name="T48" fmla="*/ 20 w 164"/>
                  <a:gd name="T49" fmla="*/ 27 h 153"/>
                  <a:gd name="T50" fmla="*/ 26 w 164"/>
                  <a:gd name="T51" fmla="*/ 23 h 153"/>
                  <a:gd name="T52" fmla="*/ 68 w 164"/>
                  <a:gd name="T53" fmla="*/ 25 h 153"/>
                  <a:gd name="T54" fmla="*/ 94 w 164"/>
                  <a:gd name="T55" fmla="*/ 25 h 153"/>
                  <a:gd name="T56" fmla="*/ 115 w 164"/>
                  <a:gd name="T57" fmla="*/ 17 h 153"/>
                  <a:gd name="T58" fmla="*/ 135 w 164"/>
                  <a:gd name="T59" fmla="*/ 6 h 153"/>
                  <a:gd name="T60" fmla="*/ 160 w 164"/>
                  <a:gd name="T61" fmla="*/ 0 h 153"/>
                  <a:gd name="T62" fmla="*/ 164 w 164"/>
                  <a:gd name="T63" fmla="*/ 2 h 153"/>
                  <a:gd name="T64" fmla="*/ 160 w 164"/>
                  <a:gd name="T65" fmla="*/ 6 h 153"/>
                  <a:gd name="T66" fmla="*/ 160 w 164"/>
                  <a:gd name="T67"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53">
                    <a:moveTo>
                      <a:pt x="160" y="6"/>
                    </a:moveTo>
                    <a:lnTo>
                      <a:pt x="142" y="17"/>
                    </a:lnTo>
                    <a:lnTo>
                      <a:pt x="135" y="23"/>
                    </a:lnTo>
                    <a:lnTo>
                      <a:pt x="125" y="31"/>
                    </a:lnTo>
                    <a:lnTo>
                      <a:pt x="111" y="37"/>
                    </a:lnTo>
                    <a:lnTo>
                      <a:pt x="98" y="41"/>
                    </a:lnTo>
                    <a:lnTo>
                      <a:pt x="66" y="46"/>
                    </a:lnTo>
                    <a:lnTo>
                      <a:pt x="47" y="37"/>
                    </a:lnTo>
                    <a:lnTo>
                      <a:pt x="29" y="31"/>
                    </a:lnTo>
                    <a:lnTo>
                      <a:pt x="18" y="72"/>
                    </a:lnTo>
                    <a:lnTo>
                      <a:pt x="18" y="103"/>
                    </a:lnTo>
                    <a:lnTo>
                      <a:pt x="24" y="118"/>
                    </a:lnTo>
                    <a:lnTo>
                      <a:pt x="35" y="132"/>
                    </a:lnTo>
                    <a:lnTo>
                      <a:pt x="70" y="143"/>
                    </a:lnTo>
                    <a:lnTo>
                      <a:pt x="103" y="143"/>
                    </a:lnTo>
                    <a:lnTo>
                      <a:pt x="107" y="145"/>
                    </a:lnTo>
                    <a:lnTo>
                      <a:pt x="105" y="149"/>
                    </a:lnTo>
                    <a:lnTo>
                      <a:pt x="64" y="153"/>
                    </a:lnTo>
                    <a:lnTo>
                      <a:pt x="24" y="145"/>
                    </a:lnTo>
                    <a:lnTo>
                      <a:pt x="12" y="126"/>
                    </a:lnTo>
                    <a:lnTo>
                      <a:pt x="2" y="110"/>
                    </a:lnTo>
                    <a:lnTo>
                      <a:pt x="0" y="70"/>
                    </a:lnTo>
                    <a:lnTo>
                      <a:pt x="4" y="58"/>
                    </a:lnTo>
                    <a:lnTo>
                      <a:pt x="10" y="48"/>
                    </a:lnTo>
                    <a:lnTo>
                      <a:pt x="20" y="27"/>
                    </a:lnTo>
                    <a:lnTo>
                      <a:pt x="26" y="23"/>
                    </a:lnTo>
                    <a:lnTo>
                      <a:pt x="68" y="25"/>
                    </a:lnTo>
                    <a:lnTo>
                      <a:pt x="94" y="25"/>
                    </a:lnTo>
                    <a:lnTo>
                      <a:pt x="115" y="17"/>
                    </a:lnTo>
                    <a:lnTo>
                      <a:pt x="135" y="6"/>
                    </a:lnTo>
                    <a:lnTo>
                      <a:pt x="160" y="0"/>
                    </a:lnTo>
                    <a:lnTo>
                      <a:pt x="164" y="2"/>
                    </a:lnTo>
                    <a:lnTo>
                      <a:pt x="160" y="6"/>
                    </a:lnTo>
                    <a:lnTo>
                      <a:pt x="16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4" name="Freeform 140"/>
              <p:cNvSpPr>
                <a:spLocks/>
              </p:cNvSpPr>
              <p:nvPr/>
            </p:nvSpPr>
            <p:spPr bwMode="auto">
              <a:xfrm>
                <a:off x="2969" y="1227"/>
                <a:ext cx="35" cy="91"/>
              </a:xfrm>
              <a:custGeom>
                <a:avLst/>
                <a:gdLst>
                  <a:gd name="T0" fmla="*/ 35 w 35"/>
                  <a:gd name="T1" fmla="*/ 9 h 91"/>
                  <a:gd name="T2" fmla="*/ 24 w 35"/>
                  <a:gd name="T3" fmla="*/ 66 h 91"/>
                  <a:gd name="T4" fmla="*/ 16 w 35"/>
                  <a:gd name="T5" fmla="*/ 85 h 91"/>
                  <a:gd name="T6" fmla="*/ 10 w 35"/>
                  <a:gd name="T7" fmla="*/ 89 h 91"/>
                  <a:gd name="T8" fmla="*/ 4 w 35"/>
                  <a:gd name="T9" fmla="*/ 91 h 91"/>
                  <a:gd name="T10" fmla="*/ 0 w 35"/>
                  <a:gd name="T11" fmla="*/ 81 h 91"/>
                  <a:gd name="T12" fmla="*/ 4 w 35"/>
                  <a:gd name="T13" fmla="*/ 62 h 91"/>
                  <a:gd name="T14" fmla="*/ 20 w 35"/>
                  <a:gd name="T15" fmla="*/ 7 h 91"/>
                  <a:gd name="T16" fmla="*/ 24 w 35"/>
                  <a:gd name="T17" fmla="*/ 2 h 91"/>
                  <a:gd name="T18" fmla="*/ 28 w 35"/>
                  <a:gd name="T19" fmla="*/ 0 h 91"/>
                  <a:gd name="T20" fmla="*/ 35 w 35"/>
                  <a:gd name="T21" fmla="*/ 9 h 91"/>
                  <a:gd name="T22" fmla="*/ 35 w 35"/>
                  <a:gd name="T23"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1">
                    <a:moveTo>
                      <a:pt x="35" y="9"/>
                    </a:moveTo>
                    <a:lnTo>
                      <a:pt x="24" y="66"/>
                    </a:lnTo>
                    <a:lnTo>
                      <a:pt x="16" y="85"/>
                    </a:lnTo>
                    <a:lnTo>
                      <a:pt x="10" y="89"/>
                    </a:lnTo>
                    <a:lnTo>
                      <a:pt x="4" y="91"/>
                    </a:lnTo>
                    <a:lnTo>
                      <a:pt x="0" y="81"/>
                    </a:lnTo>
                    <a:lnTo>
                      <a:pt x="4" y="62"/>
                    </a:lnTo>
                    <a:lnTo>
                      <a:pt x="20" y="7"/>
                    </a:lnTo>
                    <a:lnTo>
                      <a:pt x="24" y="2"/>
                    </a:lnTo>
                    <a:lnTo>
                      <a:pt x="28" y="0"/>
                    </a:lnTo>
                    <a:lnTo>
                      <a:pt x="35" y="9"/>
                    </a:lnTo>
                    <a:lnTo>
                      <a:pt x="3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5" name="Freeform 141"/>
              <p:cNvSpPr>
                <a:spLocks/>
              </p:cNvSpPr>
              <p:nvPr/>
            </p:nvSpPr>
            <p:spPr bwMode="auto">
              <a:xfrm>
                <a:off x="3183" y="697"/>
                <a:ext cx="88" cy="322"/>
              </a:xfrm>
              <a:custGeom>
                <a:avLst/>
                <a:gdLst>
                  <a:gd name="T0" fmla="*/ 61 w 88"/>
                  <a:gd name="T1" fmla="*/ 2 h 322"/>
                  <a:gd name="T2" fmla="*/ 88 w 88"/>
                  <a:gd name="T3" fmla="*/ 103 h 322"/>
                  <a:gd name="T4" fmla="*/ 65 w 88"/>
                  <a:gd name="T5" fmla="*/ 150 h 322"/>
                  <a:gd name="T6" fmla="*/ 59 w 88"/>
                  <a:gd name="T7" fmla="*/ 163 h 322"/>
                  <a:gd name="T8" fmla="*/ 53 w 88"/>
                  <a:gd name="T9" fmla="*/ 171 h 322"/>
                  <a:gd name="T10" fmla="*/ 41 w 88"/>
                  <a:gd name="T11" fmla="*/ 192 h 322"/>
                  <a:gd name="T12" fmla="*/ 18 w 88"/>
                  <a:gd name="T13" fmla="*/ 248 h 322"/>
                  <a:gd name="T14" fmla="*/ 20 w 88"/>
                  <a:gd name="T15" fmla="*/ 266 h 322"/>
                  <a:gd name="T16" fmla="*/ 14 w 88"/>
                  <a:gd name="T17" fmla="*/ 293 h 322"/>
                  <a:gd name="T18" fmla="*/ 8 w 88"/>
                  <a:gd name="T19" fmla="*/ 322 h 322"/>
                  <a:gd name="T20" fmla="*/ 0 w 88"/>
                  <a:gd name="T21" fmla="*/ 322 h 322"/>
                  <a:gd name="T22" fmla="*/ 2 w 88"/>
                  <a:gd name="T23" fmla="*/ 293 h 322"/>
                  <a:gd name="T24" fmla="*/ 2 w 88"/>
                  <a:gd name="T25" fmla="*/ 266 h 322"/>
                  <a:gd name="T26" fmla="*/ 0 w 88"/>
                  <a:gd name="T27" fmla="*/ 245 h 322"/>
                  <a:gd name="T28" fmla="*/ 4 w 88"/>
                  <a:gd name="T29" fmla="*/ 229 h 322"/>
                  <a:gd name="T30" fmla="*/ 10 w 88"/>
                  <a:gd name="T31" fmla="*/ 214 h 322"/>
                  <a:gd name="T32" fmla="*/ 24 w 88"/>
                  <a:gd name="T33" fmla="*/ 186 h 322"/>
                  <a:gd name="T34" fmla="*/ 43 w 88"/>
                  <a:gd name="T35" fmla="*/ 144 h 322"/>
                  <a:gd name="T36" fmla="*/ 51 w 88"/>
                  <a:gd name="T37" fmla="*/ 117 h 322"/>
                  <a:gd name="T38" fmla="*/ 57 w 88"/>
                  <a:gd name="T39" fmla="*/ 105 h 322"/>
                  <a:gd name="T40" fmla="*/ 65 w 88"/>
                  <a:gd name="T41" fmla="*/ 93 h 322"/>
                  <a:gd name="T42" fmla="*/ 71 w 88"/>
                  <a:gd name="T43" fmla="*/ 70 h 322"/>
                  <a:gd name="T44" fmla="*/ 69 w 88"/>
                  <a:gd name="T45" fmla="*/ 47 h 322"/>
                  <a:gd name="T46" fmla="*/ 61 w 88"/>
                  <a:gd name="T47" fmla="*/ 29 h 322"/>
                  <a:gd name="T48" fmla="*/ 55 w 88"/>
                  <a:gd name="T49" fmla="*/ 4 h 322"/>
                  <a:gd name="T50" fmla="*/ 57 w 88"/>
                  <a:gd name="T51" fmla="*/ 0 h 322"/>
                  <a:gd name="T52" fmla="*/ 61 w 88"/>
                  <a:gd name="T53" fmla="*/ 2 h 322"/>
                  <a:gd name="T54" fmla="*/ 61 w 88"/>
                  <a:gd name="T55" fmla="*/ 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322">
                    <a:moveTo>
                      <a:pt x="61" y="2"/>
                    </a:moveTo>
                    <a:lnTo>
                      <a:pt x="88" y="103"/>
                    </a:lnTo>
                    <a:lnTo>
                      <a:pt x="65" y="150"/>
                    </a:lnTo>
                    <a:lnTo>
                      <a:pt x="59" y="163"/>
                    </a:lnTo>
                    <a:lnTo>
                      <a:pt x="53" y="171"/>
                    </a:lnTo>
                    <a:lnTo>
                      <a:pt x="41" y="192"/>
                    </a:lnTo>
                    <a:lnTo>
                      <a:pt x="18" y="248"/>
                    </a:lnTo>
                    <a:lnTo>
                      <a:pt x="20" y="266"/>
                    </a:lnTo>
                    <a:lnTo>
                      <a:pt x="14" y="293"/>
                    </a:lnTo>
                    <a:lnTo>
                      <a:pt x="8" y="322"/>
                    </a:lnTo>
                    <a:lnTo>
                      <a:pt x="0" y="322"/>
                    </a:lnTo>
                    <a:lnTo>
                      <a:pt x="2" y="293"/>
                    </a:lnTo>
                    <a:lnTo>
                      <a:pt x="2" y="266"/>
                    </a:lnTo>
                    <a:lnTo>
                      <a:pt x="0" y="245"/>
                    </a:lnTo>
                    <a:lnTo>
                      <a:pt x="4" y="229"/>
                    </a:lnTo>
                    <a:lnTo>
                      <a:pt x="10" y="214"/>
                    </a:lnTo>
                    <a:lnTo>
                      <a:pt x="24" y="186"/>
                    </a:lnTo>
                    <a:lnTo>
                      <a:pt x="43" y="144"/>
                    </a:lnTo>
                    <a:lnTo>
                      <a:pt x="51" y="117"/>
                    </a:lnTo>
                    <a:lnTo>
                      <a:pt x="57" y="105"/>
                    </a:lnTo>
                    <a:lnTo>
                      <a:pt x="65" y="93"/>
                    </a:lnTo>
                    <a:lnTo>
                      <a:pt x="71" y="70"/>
                    </a:lnTo>
                    <a:lnTo>
                      <a:pt x="69" y="47"/>
                    </a:lnTo>
                    <a:lnTo>
                      <a:pt x="61" y="29"/>
                    </a:lnTo>
                    <a:lnTo>
                      <a:pt x="55" y="4"/>
                    </a:lnTo>
                    <a:lnTo>
                      <a:pt x="57" y="0"/>
                    </a:lnTo>
                    <a:lnTo>
                      <a:pt x="61" y="2"/>
                    </a:lnTo>
                    <a:lnTo>
                      <a:pt x="6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6" name="Freeform 142"/>
              <p:cNvSpPr>
                <a:spLocks/>
              </p:cNvSpPr>
              <p:nvPr/>
            </p:nvSpPr>
            <p:spPr bwMode="auto">
              <a:xfrm>
                <a:off x="2699" y="852"/>
                <a:ext cx="183" cy="313"/>
              </a:xfrm>
              <a:custGeom>
                <a:avLst/>
                <a:gdLst>
                  <a:gd name="T0" fmla="*/ 5 w 183"/>
                  <a:gd name="T1" fmla="*/ 0 h 313"/>
                  <a:gd name="T2" fmla="*/ 27 w 183"/>
                  <a:gd name="T3" fmla="*/ 16 h 313"/>
                  <a:gd name="T4" fmla="*/ 37 w 183"/>
                  <a:gd name="T5" fmla="*/ 39 h 313"/>
                  <a:gd name="T6" fmla="*/ 44 w 183"/>
                  <a:gd name="T7" fmla="*/ 66 h 313"/>
                  <a:gd name="T8" fmla="*/ 48 w 183"/>
                  <a:gd name="T9" fmla="*/ 78 h 313"/>
                  <a:gd name="T10" fmla="*/ 54 w 183"/>
                  <a:gd name="T11" fmla="*/ 93 h 313"/>
                  <a:gd name="T12" fmla="*/ 74 w 183"/>
                  <a:gd name="T13" fmla="*/ 148 h 313"/>
                  <a:gd name="T14" fmla="*/ 91 w 183"/>
                  <a:gd name="T15" fmla="*/ 169 h 313"/>
                  <a:gd name="T16" fmla="*/ 103 w 183"/>
                  <a:gd name="T17" fmla="*/ 194 h 313"/>
                  <a:gd name="T18" fmla="*/ 113 w 183"/>
                  <a:gd name="T19" fmla="*/ 208 h 313"/>
                  <a:gd name="T20" fmla="*/ 122 w 183"/>
                  <a:gd name="T21" fmla="*/ 221 h 313"/>
                  <a:gd name="T22" fmla="*/ 132 w 183"/>
                  <a:gd name="T23" fmla="*/ 233 h 313"/>
                  <a:gd name="T24" fmla="*/ 146 w 183"/>
                  <a:gd name="T25" fmla="*/ 245 h 313"/>
                  <a:gd name="T26" fmla="*/ 169 w 183"/>
                  <a:gd name="T27" fmla="*/ 270 h 313"/>
                  <a:gd name="T28" fmla="*/ 179 w 183"/>
                  <a:gd name="T29" fmla="*/ 289 h 313"/>
                  <a:gd name="T30" fmla="*/ 183 w 183"/>
                  <a:gd name="T31" fmla="*/ 311 h 313"/>
                  <a:gd name="T32" fmla="*/ 179 w 183"/>
                  <a:gd name="T33" fmla="*/ 313 h 313"/>
                  <a:gd name="T34" fmla="*/ 175 w 183"/>
                  <a:gd name="T35" fmla="*/ 311 h 313"/>
                  <a:gd name="T36" fmla="*/ 169 w 183"/>
                  <a:gd name="T37" fmla="*/ 295 h 313"/>
                  <a:gd name="T38" fmla="*/ 157 w 183"/>
                  <a:gd name="T39" fmla="*/ 278 h 313"/>
                  <a:gd name="T40" fmla="*/ 136 w 183"/>
                  <a:gd name="T41" fmla="*/ 254 h 313"/>
                  <a:gd name="T42" fmla="*/ 93 w 183"/>
                  <a:gd name="T43" fmla="*/ 200 h 313"/>
                  <a:gd name="T44" fmla="*/ 85 w 183"/>
                  <a:gd name="T45" fmla="*/ 187 h 313"/>
                  <a:gd name="T46" fmla="*/ 76 w 183"/>
                  <a:gd name="T47" fmla="*/ 177 h 313"/>
                  <a:gd name="T48" fmla="*/ 58 w 183"/>
                  <a:gd name="T49" fmla="*/ 159 h 313"/>
                  <a:gd name="T50" fmla="*/ 35 w 183"/>
                  <a:gd name="T51" fmla="*/ 101 h 313"/>
                  <a:gd name="T52" fmla="*/ 27 w 183"/>
                  <a:gd name="T53" fmla="*/ 74 h 313"/>
                  <a:gd name="T54" fmla="*/ 25 w 183"/>
                  <a:gd name="T55" fmla="*/ 45 h 313"/>
                  <a:gd name="T56" fmla="*/ 21 w 183"/>
                  <a:gd name="T57" fmla="*/ 22 h 313"/>
                  <a:gd name="T58" fmla="*/ 15 w 183"/>
                  <a:gd name="T59" fmla="*/ 12 h 313"/>
                  <a:gd name="T60" fmla="*/ 0 w 183"/>
                  <a:gd name="T61" fmla="*/ 6 h 313"/>
                  <a:gd name="T62" fmla="*/ 0 w 183"/>
                  <a:gd name="T63" fmla="*/ 2 h 313"/>
                  <a:gd name="T64" fmla="*/ 5 w 183"/>
                  <a:gd name="T65" fmla="*/ 0 h 313"/>
                  <a:gd name="T66" fmla="*/ 5 w 183"/>
                  <a:gd name="T6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313">
                    <a:moveTo>
                      <a:pt x="5" y="0"/>
                    </a:moveTo>
                    <a:lnTo>
                      <a:pt x="27" y="16"/>
                    </a:lnTo>
                    <a:lnTo>
                      <a:pt x="37" y="39"/>
                    </a:lnTo>
                    <a:lnTo>
                      <a:pt x="44" y="66"/>
                    </a:lnTo>
                    <a:lnTo>
                      <a:pt x="48" y="78"/>
                    </a:lnTo>
                    <a:lnTo>
                      <a:pt x="54" y="93"/>
                    </a:lnTo>
                    <a:lnTo>
                      <a:pt x="74" y="148"/>
                    </a:lnTo>
                    <a:lnTo>
                      <a:pt x="91" y="169"/>
                    </a:lnTo>
                    <a:lnTo>
                      <a:pt x="103" y="194"/>
                    </a:lnTo>
                    <a:lnTo>
                      <a:pt x="113" y="208"/>
                    </a:lnTo>
                    <a:lnTo>
                      <a:pt x="122" y="221"/>
                    </a:lnTo>
                    <a:lnTo>
                      <a:pt x="132" y="233"/>
                    </a:lnTo>
                    <a:lnTo>
                      <a:pt x="146" y="245"/>
                    </a:lnTo>
                    <a:lnTo>
                      <a:pt x="169" y="270"/>
                    </a:lnTo>
                    <a:lnTo>
                      <a:pt x="179" y="289"/>
                    </a:lnTo>
                    <a:lnTo>
                      <a:pt x="183" y="311"/>
                    </a:lnTo>
                    <a:lnTo>
                      <a:pt x="179" y="313"/>
                    </a:lnTo>
                    <a:lnTo>
                      <a:pt x="175" y="311"/>
                    </a:lnTo>
                    <a:lnTo>
                      <a:pt x="169" y="295"/>
                    </a:lnTo>
                    <a:lnTo>
                      <a:pt x="157" y="278"/>
                    </a:lnTo>
                    <a:lnTo>
                      <a:pt x="136" y="254"/>
                    </a:lnTo>
                    <a:lnTo>
                      <a:pt x="93" y="200"/>
                    </a:lnTo>
                    <a:lnTo>
                      <a:pt x="85" y="187"/>
                    </a:lnTo>
                    <a:lnTo>
                      <a:pt x="76" y="177"/>
                    </a:lnTo>
                    <a:lnTo>
                      <a:pt x="58" y="159"/>
                    </a:lnTo>
                    <a:lnTo>
                      <a:pt x="35" y="101"/>
                    </a:lnTo>
                    <a:lnTo>
                      <a:pt x="27" y="74"/>
                    </a:lnTo>
                    <a:lnTo>
                      <a:pt x="25" y="45"/>
                    </a:lnTo>
                    <a:lnTo>
                      <a:pt x="21" y="22"/>
                    </a:lnTo>
                    <a:lnTo>
                      <a:pt x="15" y="12"/>
                    </a:lnTo>
                    <a:lnTo>
                      <a:pt x="0" y="6"/>
                    </a:lnTo>
                    <a:lnTo>
                      <a:pt x="0" y="2"/>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7" name="Freeform 143"/>
              <p:cNvSpPr>
                <a:spLocks/>
              </p:cNvSpPr>
              <p:nvPr/>
            </p:nvSpPr>
            <p:spPr bwMode="auto">
              <a:xfrm>
                <a:off x="2621" y="788"/>
                <a:ext cx="95" cy="268"/>
              </a:xfrm>
              <a:custGeom>
                <a:avLst/>
                <a:gdLst>
                  <a:gd name="T0" fmla="*/ 23 w 95"/>
                  <a:gd name="T1" fmla="*/ 0 h 268"/>
                  <a:gd name="T2" fmla="*/ 54 w 95"/>
                  <a:gd name="T3" fmla="*/ 16 h 268"/>
                  <a:gd name="T4" fmla="*/ 60 w 95"/>
                  <a:gd name="T5" fmla="*/ 37 h 268"/>
                  <a:gd name="T6" fmla="*/ 56 w 95"/>
                  <a:gd name="T7" fmla="*/ 62 h 268"/>
                  <a:gd name="T8" fmla="*/ 50 w 95"/>
                  <a:gd name="T9" fmla="*/ 78 h 268"/>
                  <a:gd name="T10" fmla="*/ 43 w 95"/>
                  <a:gd name="T11" fmla="*/ 95 h 268"/>
                  <a:gd name="T12" fmla="*/ 29 w 95"/>
                  <a:gd name="T13" fmla="*/ 121 h 268"/>
                  <a:gd name="T14" fmla="*/ 25 w 95"/>
                  <a:gd name="T15" fmla="*/ 150 h 268"/>
                  <a:gd name="T16" fmla="*/ 27 w 95"/>
                  <a:gd name="T17" fmla="*/ 163 h 268"/>
                  <a:gd name="T18" fmla="*/ 35 w 95"/>
                  <a:gd name="T19" fmla="*/ 179 h 268"/>
                  <a:gd name="T20" fmla="*/ 46 w 95"/>
                  <a:gd name="T21" fmla="*/ 194 h 268"/>
                  <a:gd name="T22" fmla="*/ 58 w 95"/>
                  <a:gd name="T23" fmla="*/ 206 h 268"/>
                  <a:gd name="T24" fmla="*/ 85 w 95"/>
                  <a:gd name="T25" fmla="*/ 231 h 268"/>
                  <a:gd name="T26" fmla="*/ 95 w 95"/>
                  <a:gd name="T27" fmla="*/ 260 h 268"/>
                  <a:gd name="T28" fmla="*/ 93 w 95"/>
                  <a:gd name="T29" fmla="*/ 268 h 268"/>
                  <a:gd name="T30" fmla="*/ 85 w 95"/>
                  <a:gd name="T31" fmla="*/ 266 h 268"/>
                  <a:gd name="T32" fmla="*/ 74 w 95"/>
                  <a:gd name="T33" fmla="*/ 256 h 268"/>
                  <a:gd name="T34" fmla="*/ 64 w 95"/>
                  <a:gd name="T35" fmla="*/ 245 h 268"/>
                  <a:gd name="T36" fmla="*/ 50 w 95"/>
                  <a:gd name="T37" fmla="*/ 231 h 268"/>
                  <a:gd name="T38" fmla="*/ 37 w 95"/>
                  <a:gd name="T39" fmla="*/ 221 h 268"/>
                  <a:gd name="T40" fmla="*/ 13 w 95"/>
                  <a:gd name="T41" fmla="*/ 192 h 268"/>
                  <a:gd name="T42" fmla="*/ 0 w 95"/>
                  <a:gd name="T43" fmla="*/ 159 h 268"/>
                  <a:gd name="T44" fmla="*/ 2 w 95"/>
                  <a:gd name="T45" fmla="*/ 142 h 268"/>
                  <a:gd name="T46" fmla="*/ 8 w 95"/>
                  <a:gd name="T47" fmla="*/ 128 h 268"/>
                  <a:gd name="T48" fmla="*/ 15 w 95"/>
                  <a:gd name="T49" fmla="*/ 111 h 268"/>
                  <a:gd name="T50" fmla="*/ 25 w 95"/>
                  <a:gd name="T51" fmla="*/ 95 h 268"/>
                  <a:gd name="T52" fmla="*/ 39 w 95"/>
                  <a:gd name="T53" fmla="*/ 57 h 268"/>
                  <a:gd name="T54" fmla="*/ 46 w 95"/>
                  <a:gd name="T55" fmla="*/ 24 h 268"/>
                  <a:gd name="T56" fmla="*/ 33 w 95"/>
                  <a:gd name="T57" fmla="*/ 14 h 268"/>
                  <a:gd name="T58" fmla="*/ 19 w 95"/>
                  <a:gd name="T59" fmla="*/ 8 h 268"/>
                  <a:gd name="T60" fmla="*/ 17 w 95"/>
                  <a:gd name="T61" fmla="*/ 2 h 268"/>
                  <a:gd name="T62" fmla="*/ 23 w 95"/>
                  <a:gd name="T63" fmla="*/ 0 h 268"/>
                  <a:gd name="T64" fmla="*/ 23 w 95"/>
                  <a:gd name="T6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268">
                    <a:moveTo>
                      <a:pt x="23" y="0"/>
                    </a:moveTo>
                    <a:lnTo>
                      <a:pt x="54" y="16"/>
                    </a:lnTo>
                    <a:lnTo>
                      <a:pt x="60" y="37"/>
                    </a:lnTo>
                    <a:lnTo>
                      <a:pt x="56" y="62"/>
                    </a:lnTo>
                    <a:lnTo>
                      <a:pt x="50" y="78"/>
                    </a:lnTo>
                    <a:lnTo>
                      <a:pt x="43" y="95"/>
                    </a:lnTo>
                    <a:lnTo>
                      <a:pt x="29" y="121"/>
                    </a:lnTo>
                    <a:lnTo>
                      <a:pt x="25" y="150"/>
                    </a:lnTo>
                    <a:lnTo>
                      <a:pt x="27" y="163"/>
                    </a:lnTo>
                    <a:lnTo>
                      <a:pt x="35" y="179"/>
                    </a:lnTo>
                    <a:lnTo>
                      <a:pt x="46" y="194"/>
                    </a:lnTo>
                    <a:lnTo>
                      <a:pt x="58" y="206"/>
                    </a:lnTo>
                    <a:lnTo>
                      <a:pt x="85" y="231"/>
                    </a:lnTo>
                    <a:lnTo>
                      <a:pt x="95" y="260"/>
                    </a:lnTo>
                    <a:lnTo>
                      <a:pt x="93" y="268"/>
                    </a:lnTo>
                    <a:lnTo>
                      <a:pt x="85" y="266"/>
                    </a:lnTo>
                    <a:lnTo>
                      <a:pt x="74" y="256"/>
                    </a:lnTo>
                    <a:lnTo>
                      <a:pt x="64" y="245"/>
                    </a:lnTo>
                    <a:lnTo>
                      <a:pt x="50" y="231"/>
                    </a:lnTo>
                    <a:lnTo>
                      <a:pt x="37" y="221"/>
                    </a:lnTo>
                    <a:lnTo>
                      <a:pt x="13" y="192"/>
                    </a:lnTo>
                    <a:lnTo>
                      <a:pt x="0" y="159"/>
                    </a:lnTo>
                    <a:lnTo>
                      <a:pt x="2" y="142"/>
                    </a:lnTo>
                    <a:lnTo>
                      <a:pt x="8" y="128"/>
                    </a:lnTo>
                    <a:lnTo>
                      <a:pt x="15" y="111"/>
                    </a:lnTo>
                    <a:lnTo>
                      <a:pt x="25" y="95"/>
                    </a:lnTo>
                    <a:lnTo>
                      <a:pt x="39" y="57"/>
                    </a:lnTo>
                    <a:lnTo>
                      <a:pt x="46" y="24"/>
                    </a:lnTo>
                    <a:lnTo>
                      <a:pt x="33" y="14"/>
                    </a:lnTo>
                    <a:lnTo>
                      <a:pt x="19" y="8"/>
                    </a:lnTo>
                    <a:lnTo>
                      <a:pt x="17" y="2"/>
                    </a:lnTo>
                    <a:lnTo>
                      <a:pt x="23" y="0"/>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8" name="Freeform 144"/>
              <p:cNvSpPr>
                <a:spLocks/>
              </p:cNvSpPr>
              <p:nvPr/>
            </p:nvSpPr>
            <p:spPr bwMode="auto">
              <a:xfrm>
                <a:off x="2521" y="637"/>
                <a:ext cx="232" cy="417"/>
              </a:xfrm>
              <a:custGeom>
                <a:avLst/>
                <a:gdLst>
                  <a:gd name="T0" fmla="*/ 232 w 232"/>
                  <a:gd name="T1" fmla="*/ 6 h 417"/>
                  <a:gd name="T2" fmla="*/ 199 w 232"/>
                  <a:gd name="T3" fmla="*/ 29 h 417"/>
                  <a:gd name="T4" fmla="*/ 189 w 232"/>
                  <a:gd name="T5" fmla="*/ 43 h 417"/>
                  <a:gd name="T6" fmla="*/ 176 w 232"/>
                  <a:gd name="T7" fmla="*/ 60 h 417"/>
                  <a:gd name="T8" fmla="*/ 164 w 232"/>
                  <a:gd name="T9" fmla="*/ 72 h 417"/>
                  <a:gd name="T10" fmla="*/ 152 w 232"/>
                  <a:gd name="T11" fmla="*/ 87 h 417"/>
                  <a:gd name="T12" fmla="*/ 131 w 232"/>
                  <a:gd name="T13" fmla="*/ 109 h 417"/>
                  <a:gd name="T14" fmla="*/ 123 w 232"/>
                  <a:gd name="T15" fmla="*/ 124 h 417"/>
                  <a:gd name="T16" fmla="*/ 115 w 232"/>
                  <a:gd name="T17" fmla="*/ 132 h 417"/>
                  <a:gd name="T18" fmla="*/ 96 w 232"/>
                  <a:gd name="T19" fmla="*/ 153 h 417"/>
                  <a:gd name="T20" fmla="*/ 86 w 232"/>
                  <a:gd name="T21" fmla="*/ 173 h 417"/>
                  <a:gd name="T22" fmla="*/ 82 w 232"/>
                  <a:gd name="T23" fmla="*/ 186 h 417"/>
                  <a:gd name="T24" fmla="*/ 78 w 232"/>
                  <a:gd name="T25" fmla="*/ 206 h 417"/>
                  <a:gd name="T26" fmla="*/ 69 w 232"/>
                  <a:gd name="T27" fmla="*/ 225 h 417"/>
                  <a:gd name="T28" fmla="*/ 53 w 232"/>
                  <a:gd name="T29" fmla="*/ 264 h 417"/>
                  <a:gd name="T30" fmla="*/ 47 w 232"/>
                  <a:gd name="T31" fmla="*/ 281 h 417"/>
                  <a:gd name="T32" fmla="*/ 41 w 232"/>
                  <a:gd name="T33" fmla="*/ 293 h 417"/>
                  <a:gd name="T34" fmla="*/ 28 w 232"/>
                  <a:gd name="T35" fmla="*/ 322 h 417"/>
                  <a:gd name="T36" fmla="*/ 22 w 232"/>
                  <a:gd name="T37" fmla="*/ 343 h 417"/>
                  <a:gd name="T38" fmla="*/ 22 w 232"/>
                  <a:gd name="T39" fmla="*/ 376 h 417"/>
                  <a:gd name="T40" fmla="*/ 16 w 232"/>
                  <a:gd name="T41" fmla="*/ 396 h 417"/>
                  <a:gd name="T42" fmla="*/ 6 w 232"/>
                  <a:gd name="T43" fmla="*/ 415 h 417"/>
                  <a:gd name="T44" fmla="*/ 2 w 232"/>
                  <a:gd name="T45" fmla="*/ 417 h 417"/>
                  <a:gd name="T46" fmla="*/ 0 w 232"/>
                  <a:gd name="T47" fmla="*/ 413 h 417"/>
                  <a:gd name="T48" fmla="*/ 6 w 232"/>
                  <a:gd name="T49" fmla="*/ 376 h 417"/>
                  <a:gd name="T50" fmla="*/ 10 w 232"/>
                  <a:gd name="T51" fmla="*/ 343 h 417"/>
                  <a:gd name="T52" fmla="*/ 10 w 232"/>
                  <a:gd name="T53" fmla="*/ 318 h 417"/>
                  <a:gd name="T54" fmla="*/ 16 w 232"/>
                  <a:gd name="T55" fmla="*/ 303 h 417"/>
                  <a:gd name="T56" fmla="*/ 22 w 232"/>
                  <a:gd name="T57" fmla="*/ 289 h 417"/>
                  <a:gd name="T58" fmla="*/ 37 w 232"/>
                  <a:gd name="T59" fmla="*/ 258 h 417"/>
                  <a:gd name="T60" fmla="*/ 49 w 232"/>
                  <a:gd name="T61" fmla="*/ 241 h 417"/>
                  <a:gd name="T62" fmla="*/ 63 w 232"/>
                  <a:gd name="T63" fmla="*/ 223 h 417"/>
                  <a:gd name="T64" fmla="*/ 74 w 232"/>
                  <a:gd name="T65" fmla="*/ 186 h 417"/>
                  <a:gd name="T66" fmla="*/ 76 w 232"/>
                  <a:gd name="T67" fmla="*/ 169 h 417"/>
                  <a:gd name="T68" fmla="*/ 90 w 232"/>
                  <a:gd name="T69" fmla="*/ 151 h 417"/>
                  <a:gd name="T70" fmla="*/ 125 w 232"/>
                  <a:gd name="T71" fmla="*/ 107 h 417"/>
                  <a:gd name="T72" fmla="*/ 135 w 232"/>
                  <a:gd name="T73" fmla="*/ 74 h 417"/>
                  <a:gd name="T74" fmla="*/ 158 w 232"/>
                  <a:gd name="T75" fmla="*/ 49 h 417"/>
                  <a:gd name="T76" fmla="*/ 172 w 232"/>
                  <a:gd name="T77" fmla="*/ 31 h 417"/>
                  <a:gd name="T78" fmla="*/ 178 w 232"/>
                  <a:gd name="T79" fmla="*/ 25 h 417"/>
                  <a:gd name="T80" fmla="*/ 187 w 232"/>
                  <a:gd name="T81" fmla="*/ 21 h 417"/>
                  <a:gd name="T82" fmla="*/ 203 w 232"/>
                  <a:gd name="T83" fmla="*/ 10 h 417"/>
                  <a:gd name="T84" fmla="*/ 224 w 232"/>
                  <a:gd name="T85" fmla="*/ 0 h 417"/>
                  <a:gd name="T86" fmla="*/ 232 w 232"/>
                  <a:gd name="T87" fmla="*/ 2 h 417"/>
                  <a:gd name="T88" fmla="*/ 232 w 232"/>
                  <a:gd name="T89" fmla="*/ 6 h 417"/>
                  <a:gd name="T90" fmla="*/ 232 w 232"/>
                  <a:gd name="T91" fmla="*/ 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417">
                    <a:moveTo>
                      <a:pt x="232" y="6"/>
                    </a:moveTo>
                    <a:lnTo>
                      <a:pt x="199" y="29"/>
                    </a:lnTo>
                    <a:lnTo>
                      <a:pt x="189" y="43"/>
                    </a:lnTo>
                    <a:lnTo>
                      <a:pt x="176" y="60"/>
                    </a:lnTo>
                    <a:lnTo>
                      <a:pt x="164" y="72"/>
                    </a:lnTo>
                    <a:lnTo>
                      <a:pt x="152" y="87"/>
                    </a:lnTo>
                    <a:lnTo>
                      <a:pt x="131" y="109"/>
                    </a:lnTo>
                    <a:lnTo>
                      <a:pt x="123" y="124"/>
                    </a:lnTo>
                    <a:lnTo>
                      <a:pt x="115" y="132"/>
                    </a:lnTo>
                    <a:lnTo>
                      <a:pt x="96" y="153"/>
                    </a:lnTo>
                    <a:lnTo>
                      <a:pt x="86" y="173"/>
                    </a:lnTo>
                    <a:lnTo>
                      <a:pt x="82" y="186"/>
                    </a:lnTo>
                    <a:lnTo>
                      <a:pt x="78" y="206"/>
                    </a:lnTo>
                    <a:lnTo>
                      <a:pt x="69" y="225"/>
                    </a:lnTo>
                    <a:lnTo>
                      <a:pt x="53" y="264"/>
                    </a:lnTo>
                    <a:lnTo>
                      <a:pt x="47" y="281"/>
                    </a:lnTo>
                    <a:lnTo>
                      <a:pt x="41" y="293"/>
                    </a:lnTo>
                    <a:lnTo>
                      <a:pt x="28" y="322"/>
                    </a:lnTo>
                    <a:lnTo>
                      <a:pt x="22" y="343"/>
                    </a:lnTo>
                    <a:lnTo>
                      <a:pt x="22" y="376"/>
                    </a:lnTo>
                    <a:lnTo>
                      <a:pt x="16" y="396"/>
                    </a:lnTo>
                    <a:lnTo>
                      <a:pt x="6" y="415"/>
                    </a:lnTo>
                    <a:lnTo>
                      <a:pt x="2" y="417"/>
                    </a:lnTo>
                    <a:lnTo>
                      <a:pt x="0" y="413"/>
                    </a:lnTo>
                    <a:lnTo>
                      <a:pt x="6" y="376"/>
                    </a:lnTo>
                    <a:lnTo>
                      <a:pt x="10" y="343"/>
                    </a:lnTo>
                    <a:lnTo>
                      <a:pt x="10" y="318"/>
                    </a:lnTo>
                    <a:lnTo>
                      <a:pt x="16" y="303"/>
                    </a:lnTo>
                    <a:lnTo>
                      <a:pt x="22" y="289"/>
                    </a:lnTo>
                    <a:lnTo>
                      <a:pt x="37" y="258"/>
                    </a:lnTo>
                    <a:lnTo>
                      <a:pt x="49" y="241"/>
                    </a:lnTo>
                    <a:lnTo>
                      <a:pt x="63" y="223"/>
                    </a:lnTo>
                    <a:lnTo>
                      <a:pt x="74" y="186"/>
                    </a:lnTo>
                    <a:lnTo>
                      <a:pt x="76" y="169"/>
                    </a:lnTo>
                    <a:lnTo>
                      <a:pt x="90" y="151"/>
                    </a:lnTo>
                    <a:lnTo>
                      <a:pt x="125" y="107"/>
                    </a:lnTo>
                    <a:lnTo>
                      <a:pt x="135" y="74"/>
                    </a:lnTo>
                    <a:lnTo>
                      <a:pt x="158" y="49"/>
                    </a:lnTo>
                    <a:lnTo>
                      <a:pt x="172" y="31"/>
                    </a:lnTo>
                    <a:lnTo>
                      <a:pt x="178" y="25"/>
                    </a:lnTo>
                    <a:lnTo>
                      <a:pt x="187" y="21"/>
                    </a:lnTo>
                    <a:lnTo>
                      <a:pt x="203" y="10"/>
                    </a:lnTo>
                    <a:lnTo>
                      <a:pt x="224" y="0"/>
                    </a:lnTo>
                    <a:lnTo>
                      <a:pt x="232" y="2"/>
                    </a:lnTo>
                    <a:lnTo>
                      <a:pt x="232" y="6"/>
                    </a:lnTo>
                    <a:lnTo>
                      <a:pt x="23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89" name="Freeform 145"/>
              <p:cNvSpPr>
                <a:spLocks/>
              </p:cNvSpPr>
              <p:nvPr/>
            </p:nvSpPr>
            <p:spPr bwMode="auto">
              <a:xfrm>
                <a:off x="2584" y="988"/>
                <a:ext cx="72" cy="80"/>
              </a:xfrm>
              <a:custGeom>
                <a:avLst/>
                <a:gdLst>
                  <a:gd name="T0" fmla="*/ 6 w 72"/>
                  <a:gd name="T1" fmla="*/ 2 h 80"/>
                  <a:gd name="T2" fmla="*/ 13 w 72"/>
                  <a:gd name="T3" fmla="*/ 18 h 80"/>
                  <a:gd name="T4" fmla="*/ 19 w 72"/>
                  <a:gd name="T5" fmla="*/ 33 h 80"/>
                  <a:gd name="T6" fmla="*/ 27 w 72"/>
                  <a:gd name="T7" fmla="*/ 45 h 80"/>
                  <a:gd name="T8" fmla="*/ 37 w 72"/>
                  <a:gd name="T9" fmla="*/ 58 h 80"/>
                  <a:gd name="T10" fmla="*/ 43 w 72"/>
                  <a:gd name="T11" fmla="*/ 64 h 80"/>
                  <a:gd name="T12" fmla="*/ 52 w 72"/>
                  <a:gd name="T13" fmla="*/ 70 h 80"/>
                  <a:gd name="T14" fmla="*/ 68 w 72"/>
                  <a:gd name="T15" fmla="*/ 72 h 80"/>
                  <a:gd name="T16" fmla="*/ 72 w 72"/>
                  <a:gd name="T17" fmla="*/ 76 h 80"/>
                  <a:gd name="T18" fmla="*/ 68 w 72"/>
                  <a:gd name="T19" fmla="*/ 80 h 80"/>
                  <a:gd name="T20" fmla="*/ 43 w 72"/>
                  <a:gd name="T21" fmla="*/ 80 h 80"/>
                  <a:gd name="T22" fmla="*/ 23 w 72"/>
                  <a:gd name="T23" fmla="*/ 72 h 80"/>
                  <a:gd name="T24" fmla="*/ 11 w 72"/>
                  <a:gd name="T25" fmla="*/ 56 h 80"/>
                  <a:gd name="T26" fmla="*/ 6 w 72"/>
                  <a:gd name="T27" fmla="*/ 41 h 80"/>
                  <a:gd name="T28" fmla="*/ 0 w 72"/>
                  <a:gd name="T29" fmla="*/ 2 h 80"/>
                  <a:gd name="T30" fmla="*/ 4 w 72"/>
                  <a:gd name="T31" fmla="*/ 0 h 80"/>
                  <a:gd name="T32" fmla="*/ 6 w 72"/>
                  <a:gd name="T33" fmla="*/ 2 h 80"/>
                  <a:gd name="T34" fmla="*/ 6 w 72"/>
                  <a:gd name="T35"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6" y="2"/>
                    </a:moveTo>
                    <a:lnTo>
                      <a:pt x="13" y="18"/>
                    </a:lnTo>
                    <a:lnTo>
                      <a:pt x="19" y="33"/>
                    </a:lnTo>
                    <a:lnTo>
                      <a:pt x="27" y="45"/>
                    </a:lnTo>
                    <a:lnTo>
                      <a:pt x="37" y="58"/>
                    </a:lnTo>
                    <a:lnTo>
                      <a:pt x="43" y="64"/>
                    </a:lnTo>
                    <a:lnTo>
                      <a:pt x="52" y="70"/>
                    </a:lnTo>
                    <a:lnTo>
                      <a:pt x="68" y="72"/>
                    </a:lnTo>
                    <a:lnTo>
                      <a:pt x="72" y="76"/>
                    </a:lnTo>
                    <a:lnTo>
                      <a:pt x="68" y="80"/>
                    </a:lnTo>
                    <a:lnTo>
                      <a:pt x="43" y="80"/>
                    </a:lnTo>
                    <a:lnTo>
                      <a:pt x="23" y="72"/>
                    </a:lnTo>
                    <a:lnTo>
                      <a:pt x="11" y="56"/>
                    </a:lnTo>
                    <a:lnTo>
                      <a:pt x="6" y="41"/>
                    </a:lnTo>
                    <a:lnTo>
                      <a:pt x="0" y="2"/>
                    </a:lnTo>
                    <a:lnTo>
                      <a:pt x="4"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0" name="Freeform 146"/>
              <p:cNvSpPr>
                <a:spLocks/>
              </p:cNvSpPr>
              <p:nvPr/>
            </p:nvSpPr>
            <p:spPr bwMode="auto">
              <a:xfrm>
                <a:off x="2699" y="369"/>
                <a:ext cx="210" cy="150"/>
              </a:xfrm>
              <a:custGeom>
                <a:avLst/>
                <a:gdLst>
                  <a:gd name="T0" fmla="*/ 208 w 210"/>
                  <a:gd name="T1" fmla="*/ 6 h 150"/>
                  <a:gd name="T2" fmla="*/ 165 w 210"/>
                  <a:gd name="T3" fmla="*/ 10 h 150"/>
                  <a:gd name="T4" fmla="*/ 126 w 210"/>
                  <a:gd name="T5" fmla="*/ 24 h 150"/>
                  <a:gd name="T6" fmla="*/ 113 w 210"/>
                  <a:gd name="T7" fmla="*/ 37 h 150"/>
                  <a:gd name="T8" fmla="*/ 107 w 210"/>
                  <a:gd name="T9" fmla="*/ 43 h 150"/>
                  <a:gd name="T10" fmla="*/ 101 w 210"/>
                  <a:gd name="T11" fmla="*/ 49 h 150"/>
                  <a:gd name="T12" fmla="*/ 93 w 210"/>
                  <a:gd name="T13" fmla="*/ 53 h 150"/>
                  <a:gd name="T14" fmla="*/ 74 w 210"/>
                  <a:gd name="T15" fmla="*/ 61 h 150"/>
                  <a:gd name="T16" fmla="*/ 60 w 210"/>
                  <a:gd name="T17" fmla="*/ 78 h 150"/>
                  <a:gd name="T18" fmla="*/ 46 w 210"/>
                  <a:gd name="T19" fmla="*/ 92 h 150"/>
                  <a:gd name="T20" fmla="*/ 25 w 210"/>
                  <a:gd name="T21" fmla="*/ 109 h 150"/>
                  <a:gd name="T22" fmla="*/ 21 w 210"/>
                  <a:gd name="T23" fmla="*/ 123 h 150"/>
                  <a:gd name="T24" fmla="*/ 15 w 210"/>
                  <a:gd name="T25" fmla="*/ 136 h 150"/>
                  <a:gd name="T26" fmla="*/ 7 w 210"/>
                  <a:gd name="T27" fmla="*/ 150 h 150"/>
                  <a:gd name="T28" fmla="*/ 0 w 210"/>
                  <a:gd name="T29" fmla="*/ 150 h 150"/>
                  <a:gd name="T30" fmla="*/ 2 w 210"/>
                  <a:gd name="T31" fmla="*/ 130 h 150"/>
                  <a:gd name="T32" fmla="*/ 7 w 210"/>
                  <a:gd name="T33" fmla="*/ 121 h 150"/>
                  <a:gd name="T34" fmla="*/ 13 w 210"/>
                  <a:gd name="T35" fmla="*/ 101 h 150"/>
                  <a:gd name="T36" fmla="*/ 25 w 210"/>
                  <a:gd name="T37" fmla="*/ 92 h 150"/>
                  <a:gd name="T38" fmla="*/ 37 w 210"/>
                  <a:gd name="T39" fmla="*/ 82 h 150"/>
                  <a:gd name="T40" fmla="*/ 66 w 210"/>
                  <a:gd name="T41" fmla="*/ 53 h 150"/>
                  <a:gd name="T42" fmla="*/ 76 w 210"/>
                  <a:gd name="T43" fmla="*/ 45 h 150"/>
                  <a:gd name="T44" fmla="*/ 89 w 210"/>
                  <a:gd name="T45" fmla="*/ 41 h 150"/>
                  <a:gd name="T46" fmla="*/ 97 w 210"/>
                  <a:gd name="T47" fmla="*/ 37 h 150"/>
                  <a:gd name="T48" fmla="*/ 103 w 210"/>
                  <a:gd name="T49" fmla="*/ 28 h 150"/>
                  <a:gd name="T50" fmla="*/ 111 w 210"/>
                  <a:gd name="T51" fmla="*/ 20 h 150"/>
                  <a:gd name="T52" fmla="*/ 120 w 210"/>
                  <a:gd name="T53" fmla="*/ 16 h 150"/>
                  <a:gd name="T54" fmla="*/ 140 w 210"/>
                  <a:gd name="T55" fmla="*/ 6 h 150"/>
                  <a:gd name="T56" fmla="*/ 163 w 210"/>
                  <a:gd name="T57" fmla="*/ 0 h 150"/>
                  <a:gd name="T58" fmla="*/ 208 w 210"/>
                  <a:gd name="T59" fmla="*/ 0 h 150"/>
                  <a:gd name="T60" fmla="*/ 210 w 210"/>
                  <a:gd name="T61" fmla="*/ 4 h 150"/>
                  <a:gd name="T62" fmla="*/ 208 w 210"/>
                  <a:gd name="T63" fmla="*/ 6 h 150"/>
                  <a:gd name="T64" fmla="*/ 208 w 210"/>
                  <a:gd name="T65"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150">
                    <a:moveTo>
                      <a:pt x="208" y="6"/>
                    </a:moveTo>
                    <a:lnTo>
                      <a:pt x="165" y="10"/>
                    </a:lnTo>
                    <a:lnTo>
                      <a:pt x="126" y="24"/>
                    </a:lnTo>
                    <a:lnTo>
                      <a:pt x="113" y="37"/>
                    </a:lnTo>
                    <a:lnTo>
                      <a:pt x="107" y="43"/>
                    </a:lnTo>
                    <a:lnTo>
                      <a:pt x="101" y="49"/>
                    </a:lnTo>
                    <a:lnTo>
                      <a:pt x="93" y="53"/>
                    </a:lnTo>
                    <a:lnTo>
                      <a:pt x="74" y="61"/>
                    </a:lnTo>
                    <a:lnTo>
                      <a:pt x="60" y="78"/>
                    </a:lnTo>
                    <a:lnTo>
                      <a:pt x="46" y="92"/>
                    </a:lnTo>
                    <a:lnTo>
                      <a:pt x="25" y="109"/>
                    </a:lnTo>
                    <a:lnTo>
                      <a:pt x="21" y="123"/>
                    </a:lnTo>
                    <a:lnTo>
                      <a:pt x="15" y="136"/>
                    </a:lnTo>
                    <a:lnTo>
                      <a:pt x="7" y="150"/>
                    </a:lnTo>
                    <a:lnTo>
                      <a:pt x="0" y="150"/>
                    </a:lnTo>
                    <a:lnTo>
                      <a:pt x="2" y="130"/>
                    </a:lnTo>
                    <a:lnTo>
                      <a:pt x="7" y="121"/>
                    </a:lnTo>
                    <a:lnTo>
                      <a:pt x="13" y="101"/>
                    </a:lnTo>
                    <a:lnTo>
                      <a:pt x="25" y="92"/>
                    </a:lnTo>
                    <a:lnTo>
                      <a:pt x="37" y="82"/>
                    </a:lnTo>
                    <a:lnTo>
                      <a:pt x="66" y="53"/>
                    </a:lnTo>
                    <a:lnTo>
                      <a:pt x="76" y="45"/>
                    </a:lnTo>
                    <a:lnTo>
                      <a:pt x="89" y="41"/>
                    </a:lnTo>
                    <a:lnTo>
                      <a:pt x="97" y="37"/>
                    </a:lnTo>
                    <a:lnTo>
                      <a:pt x="103" y="28"/>
                    </a:lnTo>
                    <a:lnTo>
                      <a:pt x="111" y="20"/>
                    </a:lnTo>
                    <a:lnTo>
                      <a:pt x="120" y="16"/>
                    </a:lnTo>
                    <a:lnTo>
                      <a:pt x="140" y="6"/>
                    </a:lnTo>
                    <a:lnTo>
                      <a:pt x="163" y="0"/>
                    </a:lnTo>
                    <a:lnTo>
                      <a:pt x="208" y="0"/>
                    </a:lnTo>
                    <a:lnTo>
                      <a:pt x="210" y="4"/>
                    </a:lnTo>
                    <a:lnTo>
                      <a:pt x="208" y="6"/>
                    </a:lnTo>
                    <a:lnTo>
                      <a:pt x="20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1" name="Freeform 147"/>
              <p:cNvSpPr>
                <a:spLocks/>
              </p:cNvSpPr>
              <p:nvPr/>
            </p:nvSpPr>
            <p:spPr bwMode="auto">
              <a:xfrm>
                <a:off x="2718" y="474"/>
                <a:ext cx="230" cy="89"/>
              </a:xfrm>
              <a:custGeom>
                <a:avLst/>
                <a:gdLst>
                  <a:gd name="T0" fmla="*/ 6 w 230"/>
                  <a:gd name="T1" fmla="*/ 64 h 89"/>
                  <a:gd name="T2" fmla="*/ 12 w 230"/>
                  <a:gd name="T3" fmla="*/ 70 h 89"/>
                  <a:gd name="T4" fmla="*/ 20 w 230"/>
                  <a:gd name="T5" fmla="*/ 74 h 89"/>
                  <a:gd name="T6" fmla="*/ 39 w 230"/>
                  <a:gd name="T7" fmla="*/ 78 h 89"/>
                  <a:gd name="T8" fmla="*/ 78 w 230"/>
                  <a:gd name="T9" fmla="*/ 76 h 89"/>
                  <a:gd name="T10" fmla="*/ 117 w 230"/>
                  <a:gd name="T11" fmla="*/ 68 h 89"/>
                  <a:gd name="T12" fmla="*/ 144 w 230"/>
                  <a:gd name="T13" fmla="*/ 39 h 89"/>
                  <a:gd name="T14" fmla="*/ 162 w 230"/>
                  <a:gd name="T15" fmla="*/ 31 h 89"/>
                  <a:gd name="T16" fmla="*/ 185 w 230"/>
                  <a:gd name="T17" fmla="*/ 25 h 89"/>
                  <a:gd name="T18" fmla="*/ 199 w 230"/>
                  <a:gd name="T19" fmla="*/ 14 h 89"/>
                  <a:gd name="T20" fmla="*/ 205 w 230"/>
                  <a:gd name="T21" fmla="*/ 8 h 89"/>
                  <a:gd name="T22" fmla="*/ 214 w 230"/>
                  <a:gd name="T23" fmla="*/ 0 h 89"/>
                  <a:gd name="T24" fmla="*/ 222 w 230"/>
                  <a:gd name="T25" fmla="*/ 0 h 89"/>
                  <a:gd name="T26" fmla="*/ 228 w 230"/>
                  <a:gd name="T27" fmla="*/ 4 h 89"/>
                  <a:gd name="T28" fmla="*/ 230 w 230"/>
                  <a:gd name="T29" fmla="*/ 10 h 89"/>
                  <a:gd name="T30" fmla="*/ 224 w 230"/>
                  <a:gd name="T31" fmla="*/ 16 h 89"/>
                  <a:gd name="T32" fmla="*/ 208 w 230"/>
                  <a:gd name="T33" fmla="*/ 31 h 89"/>
                  <a:gd name="T34" fmla="*/ 201 w 230"/>
                  <a:gd name="T35" fmla="*/ 37 h 89"/>
                  <a:gd name="T36" fmla="*/ 191 w 230"/>
                  <a:gd name="T37" fmla="*/ 43 h 89"/>
                  <a:gd name="T38" fmla="*/ 160 w 230"/>
                  <a:gd name="T39" fmla="*/ 51 h 89"/>
                  <a:gd name="T40" fmla="*/ 152 w 230"/>
                  <a:gd name="T41" fmla="*/ 62 h 89"/>
                  <a:gd name="T42" fmla="*/ 144 w 230"/>
                  <a:gd name="T43" fmla="*/ 70 h 89"/>
                  <a:gd name="T44" fmla="*/ 136 w 230"/>
                  <a:gd name="T45" fmla="*/ 76 h 89"/>
                  <a:gd name="T46" fmla="*/ 125 w 230"/>
                  <a:gd name="T47" fmla="*/ 80 h 89"/>
                  <a:gd name="T48" fmla="*/ 103 w 230"/>
                  <a:gd name="T49" fmla="*/ 87 h 89"/>
                  <a:gd name="T50" fmla="*/ 78 w 230"/>
                  <a:gd name="T51" fmla="*/ 89 h 89"/>
                  <a:gd name="T52" fmla="*/ 35 w 230"/>
                  <a:gd name="T53" fmla="*/ 87 h 89"/>
                  <a:gd name="T54" fmla="*/ 16 w 230"/>
                  <a:gd name="T55" fmla="*/ 80 h 89"/>
                  <a:gd name="T56" fmla="*/ 0 w 230"/>
                  <a:gd name="T57" fmla="*/ 68 h 89"/>
                  <a:gd name="T58" fmla="*/ 2 w 230"/>
                  <a:gd name="T59" fmla="*/ 62 h 89"/>
                  <a:gd name="T60" fmla="*/ 6 w 230"/>
                  <a:gd name="T61" fmla="*/ 64 h 89"/>
                  <a:gd name="T62" fmla="*/ 6 w 230"/>
                  <a:gd name="T63"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89">
                    <a:moveTo>
                      <a:pt x="6" y="64"/>
                    </a:moveTo>
                    <a:lnTo>
                      <a:pt x="12" y="70"/>
                    </a:lnTo>
                    <a:lnTo>
                      <a:pt x="20" y="74"/>
                    </a:lnTo>
                    <a:lnTo>
                      <a:pt x="39" y="78"/>
                    </a:lnTo>
                    <a:lnTo>
                      <a:pt x="78" y="76"/>
                    </a:lnTo>
                    <a:lnTo>
                      <a:pt x="117" y="68"/>
                    </a:lnTo>
                    <a:lnTo>
                      <a:pt x="144" y="39"/>
                    </a:lnTo>
                    <a:lnTo>
                      <a:pt x="162" y="31"/>
                    </a:lnTo>
                    <a:lnTo>
                      <a:pt x="185" y="25"/>
                    </a:lnTo>
                    <a:lnTo>
                      <a:pt x="199" y="14"/>
                    </a:lnTo>
                    <a:lnTo>
                      <a:pt x="205" y="8"/>
                    </a:lnTo>
                    <a:lnTo>
                      <a:pt x="214" y="0"/>
                    </a:lnTo>
                    <a:lnTo>
                      <a:pt x="222" y="0"/>
                    </a:lnTo>
                    <a:lnTo>
                      <a:pt x="228" y="4"/>
                    </a:lnTo>
                    <a:lnTo>
                      <a:pt x="230" y="10"/>
                    </a:lnTo>
                    <a:lnTo>
                      <a:pt x="224" y="16"/>
                    </a:lnTo>
                    <a:lnTo>
                      <a:pt x="208" y="31"/>
                    </a:lnTo>
                    <a:lnTo>
                      <a:pt x="201" y="37"/>
                    </a:lnTo>
                    <a:lnTo>
                      <a:pt x="191" y="43"/>
                    </a:lnTo>
                    <a:lnTo>
                      <a:pt x="160" y="51"/>
                    </a:lnTo>
                    <a:lnTo>
                      <a:pt x="152" y="62"/>
                    </a:lnTo>
                    <a:lnTo>
                      <a:pt x="144" y="70"/>
                    </a:lnTo>
                    <a:lnTo>
                      <a:pt x="136" y="76"/>
                    </a:lnTo>
                    <a:lnTo>
                      <a:pt x="125" y="80"/>
                    </a:lnTo>
                    <a:lnTo>
                      <a:pt x="103" y="87"/>
                    </a:lnTo>
                    <a:lnTo>
                      <a:pt x="78" y="89"/>
                    </a:lnTo>
                    <a:lnTo>
                      <a:pt x="35" y="87"/>
                    </a:lnTo>
                    <a:lnTo>
                      <a:pt x="16" y="80"/>
                    </a:lnTo>
                    <a:lnTo>
                      <a:pt x="0" y="68"/>
                    </a:lnTo>
                    <a:lnTo>
                      <a:pt x="2" y="62"/>
                    </a:lnTo>
                    <a:lnTo>
                      <a:pt x="6" y="64"/>
                    </a:lnTo>
                    <a:lnTo>
                      <a:pt x="6"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2" name="Freeform 148"/>
              <p:cNvSpPr>
                <a:spLocks/>
              </p:cNvSpPr>
              <p:nvPr/>
            </p:nvSpPr>
            <p:spPr bwMode="auto">
              <a:xfrm>
                <a:off x="2936" y="375"/>
                <a:ext cx="96" cy="152"/>
              </a:xfrm>
              <a:custGeom>
                <a:avLst/>
                <a:gdLst>
                  <a:gd name="T0" fmla="*/ 4 w 96"/>
                  <a:gd name="T1" fmla="*/ 0 h 152"/>
                  <a:gd name="T2" fmla="*/ 27 w 96"/>
                  <a:gd name="T3" fmla="*/ 2 h 152"/>
                  <a:gd name="T4" fmla="*/ 43 w 96"/>
                  <a:gd name="T5" fmla="*/ 10 h 152"/>
                  <a:gd name="T6" fmla="*/ 59 w 96"/>
                  <a:gd name="T7" fmla="*/ 22 h 152"/>
                  <a:gd name="T8" fmla="*/ 76 w 96"/>
                  <a:gd name="T9" fmla="*/ 39 h 152"/>
                  <a:gd name="T10" fmla="*/ 88 w 96"/>
                  <a:gd name="T11" fmla="*/ 49 h 152"/>
                  <a:gd name="T12" fmla="*/ 94 w 96"/>
                  <a:gd name="T13" fmla="*/ 62 h 152"/>
                  <a:gd name="T14" fmla="*/ 96 w 96"/>
                  <a:gd name="T15" fmla="*/ 95 h 152"/>
                  <a:gd name="T16" fmla="*/ 86 w 96"/>
                  <a:gd name="T17" fmla="*/ 119 h 152"/>
                  <a:gd name="T18" fmla="*/ 84 w 96"/>
                  <a:gd name="T19" fmla="*/ 134 h 152"/>
                  <a:gd name="T20" fmla="*/ 86 w 96"/>
                  <a:gd name="T21" fmla="*/ 148 h 152"/>
                  <a:gd name="T22" fmla="*/ 82 w 96"/>
                  <a:gd name="T23" fmla="*/ 152 h 152"/>
                  <a:gd name="T24" fmla="*/ 78 w 96"/>
                  <a:gd name="T25" fmla="*/ 148 h 152"/>
                  <a:gd name="T26" fmla="*/ 70 w 96"/>
                  <a:gd name="T27" fmla="*/ 117 h 152"/>
                  <a:gd name="T28" fmla="*/ 70 w 96"/>
                  <a:gd name="T29" fmla="*/ 105 h 152"/>
                  <a:gd name="T30" fmla="*/ 76 w 96"/>
                  <a:gd name="T31" fmla="*/ 88 h 152"/>
                  <a:gd name="T32" fmla="*/ 74 w 96"/>
                  <a:gd name="T33" fmla="*/ 70 h 152"/>
                  <a:gd name="T34" fmla="*/ 70 w 96"/>
                  <a:gd name="T35" fmla="*/ 62 h 152"/>
                  <a:gd name="T36" fmla="*/ 61 w 96"/>
                  <a:gd name="T37" fmla="*/ 55 h 152"/>
                  <a:gd name="T38" fmla="*/ 47 w 96"/>
                  <a:gd name="T39" fmla="*/ 39 h 152"/>
                  <a:gd name="T40" fmla="*/ 37 w 96"/>
                  <a:gd name="T41" fmla="*/ 22 h 152"/>
                  <a:gd name="T42" fmla="*/ 31 w 96"/>
                  <a:gd name="T43" fmla="*/ 16 h 152"/>
                  <a:gd name="T44" fmla="*/ 22 w 96"/>
                  <a:gd name="T45" fmla="*/ 10 h 152"/>
                  <a:gd name="T46" fmla="*/ 4 w 96"/>
                  <a:gd name="T47" fmla="*/ 6 h 152"/>
                  <a:gd name="T48" fmla="*/ 0 w 96"/>
                  <a:gd name="T49" fmla="*/ 2 h 152"/>
                  <a:gd name="T50" fmla="*/ 4 w 96"/>
                  <a:gd name="T51" fmla="*/ 0 h 152"/>
                  <a:gd name="T52" fmla="*/ 4 w 96"/>
                  <a:gd name="T5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52">
                    <a:moveTo>
                      <a:pt x="4" y="0"/>
                    </a:moveTo>
                    <a:lnTo>
                      <a:pt x="27" y="2"/>
                    </a:lnTo>
                    <a:lnTo>
                      <a:pt x="43" y="10"/>
                    </a:lnTo>
                    <a:lnTo>
                      <a:pt x="59" y="22"/>
                    </a:lnTo>
                    <a:lnTo>
                      <a:pt x="76" y="39"/>
                    </a:lnTo>
                    <a:lnTo>
                      <a:pt x="88" y="49"/>
                    </a:lnTo>
                    <a:lnTo>
                      <a:pt x="94" y="62"/>
                    </a:lnTo>
                    <a:lnTo>
                      <a:pt x="96" y="95"/>
                    </a:lnTo>
                    <a:lnTo>
                      <a:pt x="86" y="119"/>
                    </a:lnTo>
                    <a:lnTo>
                      <a:pt x="84" y="134"/>
                    </a:lnTo>
                    <a:lnTo>
                      <a:pt x="86" y="148"/>
                    </a:lnTo>
                    <a:lnTo>
                      <a:pt x="82" y="152"/>
                    </a:lnTo>
                    <a:lnTo>
                      <a:pt x="78" y="148"/>
                    </a:lnTo>
                    <a:lnTo>
                      <a:pt x="70" y="117"/>
                    </a:lnTo>
                    <a:lnTo>
                      <a:pt x="70" y="105"/>
                    </a:lnTo>
                    <a:lnTo>
                      <a:pt x="76" y="88"/>
                    </a:lnTo>
                    <a:lnTo>
                      <a:pt x="74" y="70"/>
                    </a:lnTo>
                    <a:lnTo>
                      <a:pt x="70" y="62"/>
                    </a:lnTo>
                    <a:lnTo>
                      <a:pt x="61" y="55"/>
                    </a:lnTo>
                    <a:lnTo>
                      <a:pt x="47" y="39"/>
                    </a:lnTo>
                    <a:lnTo>
                      <a:pt x="37" y="22"/>
                    </a:lnTo>
                    <a:lnTo>
                      <a:pt x="31" y="16"/>
                    </a:lnTo>
                    <a:lnTo>
                      <a:pt x="22" y="10"/>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3" name="Freeform 149"/>
              <p:cNvSpPr>
                <a:spLocks/>
              </p:cNvSpPr>
              <p:nvPr/>
            </p:nvSpPr>
            <p:spPr bwMode="auto">
              <a:xfrm>
                <a:off x="2934" y="517"/>
                <a:ext cx="33" cy="77"/>
              </a:xfrm>
              <a:custGeom>
                <a:avLst/>
                <a:gdLst>
                  <a:gd name="T0" fmla="*/ 4 w 33"/>
                  <a:gd name="T1" fmla="*/ 0 h 77"/>
                  <a:gd name="T2" fmla="*/ 16 w 33"/>
                  <a:gd name="T3" fmla="*/ 10 h 77"/>
                  <a:gd name="T4" fmla="*/ 18 w 33"/>
                  <a:gd name="T5" fmla="*/ 25 h 77"/>
                  <a:gd name="T6" fmla="*/ 22 w 33"/>
                  <a:gd name="T7" fmla="*/ 41 h 77"/>
                  <a:gd name="T8" fmla="*/ 26 w 33"/>
                  <a:gd name="T9" fmla="*/ 56 h 77"/>
                  <a:gd name="T10" fmla="*/ 33 w 33"/>
                  <a:gd name="T11" fmla="*/ 70 h 77"/>
                  <a:gd name="T12" fmla="*/ 33 w 33"/>
                  <a:gd name="T13" fmla="*/ 74 h 77"/>
                  <a:gd name="T14" fmla="*/ 29 w 33"/>
                  <a:gd name="T15" fmla="*/ 77 h 77"/>
                  <a:gd name="T16" fmla="*/ 12 w 33"/>
                  <a:gd name="T17" fmla="*/ 56 h 77"/>
                  <a:gd name="T18" fmla="*/ 4 w 33"/>
                  <a:gd name="T19" fmla="*/ 25 h 77"/>
                  <a:gd name="T20" fmla="*/ 6 w 33"/>
                  <a:gd name="T21" fmla="*/ 15 h 77"/>
                  <a:gd name="T22" fmla="*/ 0 w 33"/>
                  <a:gd name="T23" fmla="*/ 6 h 77"/>
                  <a:gd name="T24" fmla="*/ 0 w 33"/>
                  <a:gd name="T25" fmla="*/ 2 h 77"/>
                  <a:gd name="T26" fmla="*/ 4 w 33"/>
                  <a:gd name="T27" fmla="*/ 0 h 77"/>
                  <a:gd name="T28" fmla="*/ 4 w 33"/>
                  <a:gd name="T2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77">
                    <a:moveTo>
                      <a:pt x="4" y="0"/>
                    </a:moveTo>
                    <a:lnTo>
                      <a:pt x="16" y="10"/>
                    </a:lnTo>
                    <a:lnTo>
                      <a:pt x="18" y="25"/>
                    </a:lnTo>
                    <a:lnTo>
                      <a:pt x="22" y="41"/>
                    </a:lnTo>
                    <a:lnTo>
                      <a:pt x="26" y="56"/>
                    </a:lnTo>
                    <a:lnTo>
                      <a:pt x="33" y="70"/>
                    </a:lnTo>
                    <a:lnTo>
                      <a:pt x="33" y="74"/>
                    </a:lnTo>
                    <a:lnTo>
                      <a:pt x="29" y="77"/>
                    </a:lnTo>
                    <a:lnTo>
                      <a:pt x="12" y="56"/>
                    </a:lnTo>
                    <a:lnTo>
                      <a:pt x="4" y="25"/>
                    </a:lnTo>
                    <a:lnTo>
                      <a:pt x="6" y="15"/>
                    </a:lnTo>
                    <a:lnTo>
                      <a:pt x="0"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4" name="Freeform 150"/>
              <p:cNvSpPr>
                <a:spLocks/>
              </p:cNvSpPr>
              <p:nvPr/>
            </p:nvSpPr>
            <p:spPr bwMode="auto">
              <a:xfrm>
                <a:off x="2989" y="517"/>
                <a:ext cx="48" cy="103"/>
              </a:xfrm>
              <a:custGeom>
                <a:avLst/>
                <a:gdLst>
                  <a:gd name="T0" fmla="*/ 0 w 48"/>
                  <a:gd name="T1" fmla="*/ 23 h 103"/>
                  <a:gd name="T2" fmla="*/ 8 w 48"/>
                  <a:gd name="T3" fmla="*/ 8 h 103"/>
                  <a:gd name="T4" fmla="*/ 15 w 48"/>
                  <a:gd name="T5" fmla="*/ 2 h 103"/>
                  <a:gd name="T6" fmla="*/ 25 w 48"/>
                  <a:gd name="T7" fmla="*/ 0 h 103"/>
                  <a:gd name="T8" fmla="*/ 41 w 48"/>
                  <a:gd name="T9" fmla="*/ 8 h 103"/>
                  <a:gd name="T10" fmla="*/ 48 w 48"/>
                  <a:gd name="T11" fmla="*/ 25 h 103"/>
                  <a:gd name="T12" fmla="*/ 43 w 48"/>
                  <a:gd name="T13" fmla="*/ 35 h 103"/>
                  <a:gd name="T14" fmla="*/ 37 w 48"/>
                  <a:gd name="T15" fmla="*/ 48 h 103"/>
                  <a:gd name="T16" fmla="*/ 41 w 48"/>
                  <a:gd name="T17" fmla="*/ 81 h 103"/>
                  <a:gd name="T18" fmla="*/ 33 w 48"/>
                  <a:gd name="T19" fmla="*/ 91 h 103"/>
                  <a:gd name="T20" fmla="*/ 23 w 48"/>
                  <a:gd name="T21" fmla="*/ 103 h 103"/>
                  <a:gd name="T22" fmla="*/ 17 w 48"/>
                  <a:gd name="T23" fmla="*/ 103 h 103"/>
                  <a:gd name="T24" fmla="*/ 17 w 48"/>
                  <a:gd name="T25" fmla="*/ 99 h 103"/>
                  <a:gd name="T26" fmla="*/ 25 w 48"/>
                  <a:gd name="T27" fmla="*/ 77 h 103"/>
                  <a:gd name="T28" fmla="*/ 23 w 48"/>
                  <a:gd name="T29" fmla="*/ 46 h 103"/>
                  <a:gd name="T30" fmla="*/ 31 w 48"/>
                  <a:gd name="T31" fmla="*/ 23 h 103"/>
                  <a:gd name="T32" fmla="*/ 31 w 48"/>
                  <a:gd name="T33" fmla="*/ 15 h 103"/>
                  <a:gd name="T34" fmla="*/ 25 w 48"/>
                  <a:gd name="T35" fmla="*/ 10 h 103"/>
                  <a:gd name="T36" fmla="*/ 13 w 48"/>
                  <a:gd name="T37" fmla="*/ 15 h 103"/>
                  <a:gd name="T38" fmla="*/ 6 w 48"/>
                  <a:gd name="T39" fmla="*/ 25 h 103"/>
                  <a:gd name="T40" fmla="*/ 2 w 48"/>
                  <a:gd name="T41" fmla="*/ 27 h 103"/>
                  <a:gd name="T42" fmla="*/ 0 w 48"/>
                  <a:gd name="T43" fmla="*/ 23 h 103"/>
                  <a:gd name="T44" fmla="*/ 0 w 48"/>
                  <a:gd name="T45" fmla="*/ 2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03">
                    <a:moveTo>
                      <a:pt x="0" y="23"/>
                    </a:moveTo>
                    <a:lnTo>
                      <a:pt x="8" y="8"/>
                    </a:lnTo>
                    <a:lnTo>
                      <a:pt x="15" y="2"/>
                    </a:lnTo>
                    <a:lnTo>
                      <a:pt x="25" y="0"/>
                    </a:lnTo>
                    <a:lnTo>
                      <a:pt x="41" y="8"/>
                    </a:lnTo>
                    <a:lnTo>
                      <a:pt x="48" y="25"/>
                    </a:lnTo>
                    <a:lnTo>
                      <a:pt x="43" y="35"/>
                    </a:lnTo>
                    <a:lnTo>
                      <a:pt x="37" y="48"/>
                    </a:lnTo>
                    <a:lnTo>
                      <a:pt x="41" y="81"/>
                    </a:lnTo>
                    <a:lnTo>
                      <a:pt x="33" y="91"/>
                    </a:lnTo>
                    <a:lnTo>
                      <a:pt x="23" y="103"/>
                    </a:lnTo>
                    <a:lnTo>
                      <a:pt x="17" y="103"/>
                    </a:lnTo>
                    <a:lnTo>
                      <a:pt x="17" y="99"/>
                    </a:lnTo>
                    <a:lnTo>
                      <a:pt x="25" y="77"/>
                    </a:lnTo>
                    <a:lnTo>
                      <a:pt x="23" y="46"/>
                    </a:lnTo>
                    <a:lnTo>
                      <a:pt x="31" y="23"/>
                    </a:lnTo>
                    <a:lnTo>
                      <a:pt x="31" y="15"/>
                    </a:lnTo>
                    <a:lnTo>
                      <a:pt x="25" y="10"/>
                    </a:lnTo>
                    <a:lnTo>
                      <a:pt x="13" y="15"/>
                    </a:lnTo>
                    <a:lnTo>
                      <a:pt x="6" y="25"/>
                    </a:lnTo>
                    <a:lnTo>
                      <a:pt x="2" y="27"/>
                    </a:lnTo>
                    <a:lnTo>
                      <a:pt x="0" y="23"/>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5" name="Freeform 151"/>
              <p:cNvSpPr>
                <a:spLocks/>
              </p:cNvSpPr>
              <p:nvPr/>
            </p:nvSpPr>
            <p:spPr bwMode="auto">
              <a:xfrm>
                <a:off x="2726" y="573"/>
                <a:ext cx="154" cy="219"/>
              </a:xfrm>
              <a:custGeom>
                <a:avLst/>
                <a:gdLst>
                  <a:gd name="T0" fmla="*/ 6 w 154"/>
                  <a:gd name="T1" fmla="*/ 2 h 219"/>
                  <a:gd name="T2" fmla="*/ 15 w 154"/>
                  <a:gd name="T3" fmla="*/ 39 h 219"/>
                  <a:gd name="T4" fmla="*/ 21 w 154"/>
                  <a:gd name="T5" fmla="*/ 54 h 219"/>
                  <a:gd name="T6" fmla="*/ 27 w 154"/>
                  <a:gd name="T7" fmla="*/ 60 h 219"/>
                  <a:gd name="T8" fmla="*/ 35 w 154"/>
                  <a:gd name="T9" fmla="*/ 64 h 219"/>
                  <a:gd name="T10" fmla="*/ 47 w 154"/>
                  <a:gd name="T11" fmla="*/ 72 h 219"/>
                  <a:gd name="T12" fmla="*/ 56 w 154"/>
                  <a:gd name="T13" fmla="*/ 99 h 219"/>
                  <a:gd name="T14" fmla="*/ 56 w 154"/>
                  <a:gd name="T15" fmla="*/ 113 h 219"/>
                  <a:gd name="T16" fmla="*/ 62 w 154"/>
                  <a:gd name="T17" fmla="*/ 124 h 219"/>
                  <a:gd name="T18" fmla="*/ 70 w 154"/>
                  <a:gd name="T19" fmla="*/ 136 h 219"/>
                  <a:gd name="T20" fmla="*/ 80 w 154"/>
                  <a:gd name="T21" fmla="*/ 146 h 219"/>
                  <a:gd name="T22" fmla="*/ 86 w 154"/>
                  <a:gd name="T23" fmla="*/ 155 h 219"/>
                  <a:gd name="T24" fmla="*/ 101 w 154"/>
                  <a:gd name="T25" fmla="*/ 171 h 219"/>
                  <a:gd name="T26" fmla="*/ 109 w 154"/>
                  <a:gd name="T27" fmla="*/ 177 h 219"/>
                  <a:gd name="T28" fmla="*/ 115 w 154"/>
                  <a:gd name="T29" fmla="*/ 182 h 219"/>
                  <a:gd name="T30" fmla="*/ 128 w 154"/>
                  <a:gd name="T31" fmla="*/ 190 h 219"/>
                  <a:gd name="T32" fmla="*/ 150 w 154"/>
                  <a:gd name="T33" fmla="*/ 206 h 219"/>
                  <a:gd name="T34" fmla="*/ 154 w 154"/>
                  <a:gd name="T35" fmla="*/ 213 h 219"/>
                  <a:gd name="T36" fmla="*/ 154 w 154"/>
                  <a:gd name="T37" fmla="*/ 217 h 219"/>
                  <a:gd name="T38" fmla="*/ 150 w 154"/>
                  <a:gd name="T39" fmla="*/ 219 h 219"/>
                  <a:gd name="T40" fmla="*/ 142 w 154"/>
                  <a:gd name="T41" fmla="*/ 217 h 219"/>
                  <a:gd name="T42" fmla="*/ 132 w 154"/>
                  <a:gd name="T43" fmla="*/ 208 h 219"/>
                  <a:gd name="T44" fmla="*/ 119 w 154"/>
                  <a:gd name="T45" fmla="*/ 200 h 219"/>
                  <a:gd name="T46" fmla="*/ 109 w 154"/>
                  <a:gd name="T47" fmla="*/ 192 h 219"/>
                  <a:gd name="T48" fmla="*/ 101 w 154"/>
                  <a:gd name="T49" fmla="*/ 186 h 219"/>
                  <a:gd name="T50" fmla="*/ 93 w 154"/>
                  <a:gd name="T51" fmla="*/ 180 h 219"/>
                  <a:gd name="T52" fmla="*/ 76 w 154"/>
                  <a:gd name="T53" fmla="*/ 165 h 219"/>
                  <a:gd name="T54" fmla="*/ 68 w 154"/>
                  <a:gd name="T55" fmla="*/ 155 h 219"/>
                  <a:gd name="T56" fmla="*/ 41 w 154"/>
                  <a:gd name="T57" fmla="*/ 99 h 219"/>
                  <a:gd name="T58" fmla="*/ 39 w 154"/>
                  <a:gd name="T59" fmla="*/ 78 h 219"/>
                  <a:gd name="T60" fmla="*/ 31 w 154"/>
                  <a:gd name="T61" fmla="*/ 76 h 219"/>
                  <a:gd name="T62" fmla="*/ 15 w 154"/>
                  <a:gd name="T63" fmla="*/ 66 h 219"/>
                  <a:gd name="T64" fmla="*/ 6 w 154"/>
                  <a:gd name="T65" fmla="*/ 47 h 219"/>
                  <a:gd name="T66" fmla="*/ 0 w 154"/>
                  <a:gd name="T67" fmla="*/ 2 h 219"/>
                  <a:gd name="T68" fmla="*/ 2 w 154"/>
                  <a:gd name="T69" fmla="*/ 0 h 219"/>
                  <a:gd name="T70" fmla="*/ 6 w 154"/>
                  <a:gd name="T71" fmla="*/ 2 h 219"/>
                  <a:gd name="T72" fmla="*/ 6 w 154"/>
                  <a:gd name="T73"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219">
                    <a:moveTo>
                      <a:pt x="6" y="2"/>
                    </a:moveTo>
                    <a:lnTo>
                      <a:pt x="15" y="39"/>
                    </a:lnTo>
                    <a:lnTo>
                      <a:pt x="21" y="54"/>
                    </a:lnTo>
                    <a:lnTo>
                      <a:pt x="27" y="60"/>
                    </a:lnTo>
                    <a:lnTo>
                      <a:pt x="35" y="64"/>
                    </a:lnTo>
                    <a:lnTo>
                      <a:pt x="47" y="72"/>
                    </a:lnTo>
                    <a:lnTo>
                      <a:pt x="56" y="99"/>
                    </a:lnTo>
                    <a:lnTo>
                      <a:pt x="56" y="113"/>
                    </a:lnTo>
                    <a:lnTo>
                      <a:pt x="62" y="124"/>
                    </a:lnTo>
                    <a:lnTo>
                      <a:pt x="70" y="136"/>
                    </a:lnTo>
                    <a:lnTo>
                      <a:pt x="80" y="146"/>
                    </a:lnTo>
                    <a:lnTo>
                      <a:pt x="86" y="155"/>
                    </a:lnTo>
                    <a:lnTo>
                      <a:pt x="101" y="171"/>
                    </a:lnTo>
                    <a:lnTo>
                      <a:pt x="109" y="177"/>
                    </a:lnTo>
                    <a:lnTo>
                      <a:pt x="115" y="182"/>
                    </a:lnTo>
                    <a:lnTo>
                      <a:pt x="128" y="190"/>
                    </a:lnTo>
                    <a:lnTo>
                      <a:pt x="150" y="206"/>
                    </a:lnTo>
                    <a:lnTo>
                      <a:pt x="154" y="213"/>
                    </a:lnTo>
                    <a:lnTo>
                      <a:pt x="154" y="217"/>
                    </a:lnTo>
                    <a:lnTo>
                      <a:pt x="150" y="219"/>
                    </a:lnTo>
                    <a:lnTo>
                      <a:pt x="142" y="217"/>
                    </a:lnTo>
                    <a:lnTo>
                      <a:pt x="132" y="208"/>
                    </a:lnTo>
                    <a:lnTo>
                      <a:pt x="119" y="200"/>
                    </a:lnTo>
                    <a:lnTo>
                      <a:pt x="109" y="192"/>
                    </a:lnTo>
                    <a:lnTo>
                      <a:pt x="101" y="186"/>
                    </a:lnTo>
                    <a:lnTo>
                      <a:pt x="93" y="180"/>
                    </a:lnTo>
                    <a:lnTo>
                      <a:pt x="76" y="165"/>
                    </a:lnTo>
                    <a:lnTo>
                      <a:pt x="68" y="155"/>
                    </a:lnTo>
                    <a:lnTo>
                      <a:pt x="41" y="99"/>
                    </a:lnTo>
                    <a:lnTo>
                      <a:pt x="39" y="78"/>
                    </a:lnTo>
                    <a:lnTo>
                      <a:pt x="31" y="76"/>
                    </a:lnTo>
                    <a:lnTo>
                      <a:pt x="15" y="66"/>
                    </a:lnTo>
                    <a:lnTo>
                      <a:pt x="6" y="47"/>
                    </a:lnTo>
                    <a:lnTo>
                      <a:pt x="0" y="2"/>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6" name="Freeform 152"/>
              <p:cNvSpPr>
                <a:spLocks/>
              </p:cNvSpPr>
              <p:nvPr/>
            </p:nvSpPr>
            <p:spPr bwMode="auto">
              <a:xfrm>
                <a:off x="2903" y="639"/>
                <a:ext cx="103" cy="149"/>
              </a:xfrm>
              <a:custGeom>
                <a:avLst/>
                <a:gdLst>
                  <a:gd name="T0" fmla="*/ 103 w 103"/>
                  <a:gd name="T1" fmla="*/ 6 h 149"/>
                  <a:gd name="T2" fmla="*/ 78 w 103"/>
                  <a:gd name="T3" fmla="*/ 76 h 149"/>
                  <a:gd name="T4" fmla="*/ 62 w 103"/>
                  <a:gd name="T5" fmla="*/ 99 h 149"/>
                  <a:gd name="T6" fmla="*/ 53 w 103"/>
                  <a:gd name="T7" fmla="*/ 111 h 149"/>
                  <a:gd name="T8" fmla="*/ 47 w 103"/>
                  <a:gd name="T9" fmla="*/ 124 h 149"/>
                  <a:gd name="T10" fmla="*/ 37 w 103"/>
                  <a:gd name="T11" fmla="*/ 132 h 149"/>
                  <a:gd name="T12" fmla="*/ 27 w 103"/>
                  <a:gd name="T13" fmla="*/ 138 h 149"/>
                  <a:gd name="T14" fmla="*/ 4 w 103"/>
                  <a:gd name="T15" fmla="*/ 149 h 149"/>
                  <a:gd name="T16" fmla="*/ 0 w 103"/>
                  <a:gd name="T17" fmla="*/ 147 h 149"/>
                  <a:gd name="T18" fmla="*/ 2 w 103"/>
                  <a:gd name="T19" fmla="*/ 140 h 149"/>
                  <a:gd name="T20" fmla="*/ 16 w 103"/>
                  <a:gd name="T21" fmla="*/ 128 h 149"/>
                  <a:gd name="T22" fmla="*/ 31 w 103"/>
                  <a:gd name="T23" fmla="*/ 111 h 149"/>
                  <a:gd name="T24" fmla="*/ 45 w 103"/>
                  <a:gd name="T25" fmla="*/ 89 h 149"/>
                  <a:gd name="T26" fmla="*/ 51 w 103"/>
                  <a:gd name="T27" fmla="*/ 76 h 149"/>
                  <a:gd name="T28" fmla="*/ 60 w 103"/>
                  <a:gd name="T29" fmla="*/ 64 h 149"/>
                  <a:gd name="T30" fmla="*/ 70 w 103"/>
                  <a:gd name="T31" fmla="*/ 50 h 149"/>
                  <a:gd name="T32" fmla="*/ 78 w 103"/>
                  <a:gd name="T33" fmla="*/ 35 h 149"/>
                  <a:gd name="T34" fmla="*/ 97 w 103"/>
                  <a:gd name="T35" fmla="*/ 4 h 149"/>
                  <a:gd name="T36" fmla="*/ 101 w 103"/>
                  <a:gd name="T37" fmla="*/ 0 h 149"/>
                  <a:gd name="T38" fmla="*/ 103 w 103"/>
                  <a:gd name="T39" fmla="*/ 6 h 149"/>
                  <a:gd name="T40" fmla="*/ 103 w 103"/>
                  <a:gd name="T4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49">
                    <a:moveTo>
                      <a:pt x="103" y="6"/>
                    </a:moveTo>
                    <a:lnTo>
                      <a:pt x="78" y="76"/>
                    </a:lnTo>
                    <a:lnTo>
                      <a:pt x="62" y="99"/>
                    </a:lnTo>
                    <a:lnTo>
                      <a:pt x="53" y="111"/>
                    </a:lnTo>
                    <a:lnTo>
                      <a:pt x="47" y="124"/>
                    </a:lnTo>
                    <a:lnTo>
                      <a:pt x="37" y="132"/>
                    </a:lnTo>
                    <a:lnTo>
                      <a:pt x="27" y="138"/>
                    </a:lnTo>
                    <a:lnTo>
                      <a:pt x="4" y="149"/>
                    </a:lnTo>
                    <a:lnTo>
                      <a:pt x="0" y="147"/>
                    </a:lnTo>
                    <a:lnTo>
                      <a:pt x="2" y="140"/>
                    </a:lnTo>
                    <a:lnTo>
                      <a:pt x="16" y="128"/>
                    </a:lnTo>
                    <a:lnTo>
                      <a:pt x="31" y="111"/>
                    </a:lnTo>
                    <a:lnTo>
                      <a:pt x="45" y="89"/>
                    </a:lnTo>
                    <a:lnTo>
                      <a:pt x="51" y="76"/>
                    </a:lnTo>
                    <a:lnTo>
                      <a:pt x="60" y="64"/>
                    </a:lnTo>
                    <a:lnTo>
                      <a:pt x="70" y="50"/>
                    </a:lnTo>
                    <a:lnTo>
                      <a:pt x="78" y="35"/>
                    </a:lnTo>
                    <a:lnTo>
                      <a:pt x="97" y="4"/>
                    </a:lnTo>
                    <a:lnTo>
                      <a:pt x="101" y="0"/>
                    </a:lnTo>
                    <a:lnTo>
                      <a:pt x="103" y="6"/>
                    </a:lnTo>
                    <a:lnTo>
                      <a:pt x="10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7" name="Freeform 153"/>
              <p:cNvSpPr>
                <a:spLocks/>
              </p:cNvSpPr>
              <p:nvPr/>
            </p:nvSpPr>
            <p:spPr bwMode="auto">
              <a:xfrm>
                <a:off x="2841" y="715"/>
                <a:ext cx="64" cy="27"/>
              </a:xfrm>
              <a:custGeom>
                <a:avLst/>
                <a:gdLst>
                  <a:gd name="T0" fmla="*/ 4 w 64"/>
                  <a:gd name="T1" fmla="*/ 21 h 27"/>
                  <a:gd name="T2" fmla="*/ 27 w 64"/>
                  <a:gd name="T3" fmla="*/ 13 h 27"/>
                  <a:gd name="T4" fmla="*/ 39 w 64"/>
                  <a:gd name="T5" fmla="*/ 7 h 27"/>
                  <a:gd name="T6" fmla="*/ 54 w 64"/>
                  <a:gd name="T7" fmla="*/ 0 h 27"/>
                  <a:gd name="T8" fmla="*/ 64 w 64"/>
                  <a:gd name="T9" fmla="*/ 7 h 27"/>
                  <a:gd name="T10" fmla="*/ 64 w 64"/>
                  <a:gd name="T11" fmla="*/ 13 h 27"/>
                  <a:gd name="T12" fmla="*/ 58 w 64"/>
                  <a:gd name="T13" fmla="*/ 17 h 27"/>
                  <a:gd name="T14" fmla="*/ 31 w 64"/>
                  <a:gd name="T15" fmla="*/ 25 h 27"/>
                  <a:gd name="T16" fmla="*/ 4 w 64"/>
                  <a:gd name="T17" fmla="*/ 27 h 27"/>
                  <a:gd name="T18" fmla="*/ 0 w 64"/>
                  <a:gd name="T19" fmla="*/ 25 h 27"/>
                  <a:gd name="T20" fmla="*/ 4 w 64"/>
                  <a:gd name="T21" fmla="*/ 21 h 27"/>
                  <a:gd name="T22" fmla="*/ 4 w 64"/>
                  <a:gd name="T2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7">
                    <a:moveTo>
                      <a:pt x="4" y="21"/>
                    </a:moveTo>
                    <a:lnTo>
                      <a:pt x="27" y="13"/>
                    </a:lnTo>
                    <a:lnTo>
                      <a:pt x="39" y="7"/>
                    </a:lnTo>
                    <a:lnTo>
                      <a:pt x="54" y="0"/>
                    </a:lnTo>
                    <a:lnTo>
                      <a:pt x="64" y="7"/>
                    </a:lnTo>
                    <a:lnTo>
                      <a:pt x="64" y="13"/>
                    </a:lnTo>
                    <a:lnTo>
                      <a:pt x="58" y="17"/>
                    </a:lnTo>
                    <a:lnTo>
                      <a:pt x="31" y="25"/>
                    </a:lnTo>
                    <a:lnTo>
                      <a:pt x="4" y="27"/>
                    </a:lnTo>
                    <a:lnTo>
                      <a:pt x="0" y="25"/>
                    </a:lnTo>
                    <a:lnTo>
                      <a:pt x="4" y="21"/>
                    </a:lnTo>
                    <a:lnTo>
                      <a:pt x="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8" name="Freeform 154"/>
              <p:cNvSpPr>
                <a:spLocks/>
              </p:cNvSpPr>
              <p:nvPr/>
            </p:nvSpPr>
            <p:spPr bwMode="auto">
              <a:xfrm>
                <a:off x="2808" y="612"/>
                <a:ext cx="23" cy="93"/>
              </a:xfrm>
              <a:custGeom>
                <a:avLst/>
                <a:gdLst>
                  <a:gd name="T0" fmla="*/ 7 w 23"/>
                  <a:gd name="T1" fmla="*/ 2 h 93"/>
                  <a:gd name="T2" fmla="*/ 23 w 23"/>
                  <a:gd name="T3" fmla="*/ 56 h 93"/>
                  <a:gd name="T4" fmla="*/ 19 w 23"/>
                  <a:gd name="T5" fmla="*/ 89 h 93"/>
                  <a:gd name="T6" fmla="*/ 15 w 23"/>
                  <a:gd name="T7" fmla="*/ 93 h 93"/>
                  <a:gd name="T8" fmla="*/ 11 w 23"/>
                  <a:gd name="T9" fmla="*/ 89 h 93"/>
                  <a:gd name="T10" fmla="*/ 7 w 23"/>
                  <a:gd name="T11" fmla="*/ 56 h 93"/>
                  <a:gd name="T12" fmla="*/ 0 w 23"/>
                  <a:gd name="T13" fmla="*/ 4 h 93"/>
                  <a:gd name="T14" fmla="*/ 2 w 23"/>
                  <a:gd name="T15" fmla="*/ 0 h 93"/>
                  <a:gd name="T16" fmla="*/ 7 w 23"/>
                  <a:gd name="T17" fmla="*/ 2 h 93"/>
                  <a:gd name="T18" fmla="*/ 7 w 23"/>
                  <a:gd name="T1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3">
                    <a:moveTo>
                      <a:pt x="7" y="2"/>
                    </a:moveTo>
                    <a:lnTo>
                      <a:pt x="23" y="56"/>
                    </a:lnTo>
                    <a:lnTo>
                      <a:pt x="19" y="89"/>
                    </a:lnTo>
                    <a:lnTo>
                      <a:pt x="15" y="93"/>
                    </a:lnTo>
                    <a:lnTo>
                      <a:pt x="11" y="89"/>
                    </a:lnTo>
                    <a:lnTo>
                      <a:pt x="7" y="56"/>
                    </a:lnTo>
                    <a:lnTo>
                      <a:pt x="0" y="4"/>
                    </a:lnTo>
                    <a:lnTo>
                      <a:pt x="2"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899" name="Freeform 155"/>
              <p:cNvSpPr>
                <a:spLocks/>
              </p:cNvSpPr>
              <p:nvPr/>
            </p:nvSpPr>
            <p:spPr bwMode="auto">
              <a:xfrm>
                <a:off x="2835" y="686"/>
                <a:ext cx="43" cy="17"/>
              </a:xfrm>
              <a:custGeom>
                <a:avLst/>
                <a:gdLst>
                  <a:gd name="T0" fmla="*/ 4 w 43"/>
                  <a:gd name="T1" fmla="*/ 9 h 17"/>
                  <a:gd name="T2" fmla="*/ 27 w 43"/>
                  <a:gd name="T3" fmla="*/ 0 h 17"/>
                  <a:gd name="T4" fmla="*/ 33 w 43"/>
                  <a:gd name="T5" fmla="*/ 0 h 17"/>
                  <a:gd name="T6" fmla="*/ 43 w 43"/>
                  <a:gd name="T7" fmla="*/ 7 h 17"/>
                  <a:gd name="T8" fmla="*/ 37 w 43"/>
                  <a:gd name="T9" fmla="*/ 15 h 17"/>
                  <a:gd name="T10" fmla="*/ 29 w 43"/>
                  <a:gd name="T11" fmla="*/ 17 h 17"/>
                  <a:gd name="T12" fmla="*/ 4 w 43"/>
                  <a:gd name="T13" fmla="*/ 15 h 17"/>
                  <a:gd name="T14" fmla="*/ 0 w 43"/>
                  <a:gd name="T15" fmla="*/ 11 h 17"/>
                  <a:gd name="T16" fmla="*/ 4 w 43"/>
                  <a:gd name="T17" fmla="*/ 9 h 17"/>
                  <a:gd name="T18" fmla="*/ 4 w 43"/>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7">
                    <a:moveTo>
                      <a:pt x="4" y="9"/>
                    </a:moveTo>
                    <a:lnTo>
                      <a:pt x="27" y="0"/>
                    </a:lnTo>
                    <a:lnTo>
                      <a:pt x="33" y="0"/>
                    </a:lnTo>
                    <a:lnTo>
                      <a:pt x="43" y="7"/>
                    </a:lnTo>
                    <a:lnTo>
                      <a:pt x="37" y="15"/>
                    </a:lnTo>
                    <a:lnTo>
                      <a:pt x="29" y="17"/>
                    </a:lnTo>
                    <a:lnTo>
                      <a:pt x="4" y="15"/>
                    </a:lnTo>
                    <a:lnTo>
                      <a:pt x="0" y="11"/>
                    </a:lnTo>
                    <a:lnTo>
                      <a:pt x="4" y="9"/>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0" name="Freeform 156"/>
              <p:cNvSpPr>
                <a:spLocks/>
              </p:cNvSpPr>
              <p:nvPr/>
            </p:nvSpPr>
            <p:spPr bwMode="auto">
              <a:xfrm>
                <a:off x="2856" y="581"/>
                <a:ext cx="65" cy="19"/>
              </a:xfrm>
              <a:custGeom>
                <a:avLst/>
                <a:gdLst>
                  <a:gd name="T0" fmla="*/ 2 w 65"/>
                  <a:gd name="T1" fmla="*/ 6 h 19"/>
                  <a:gd name="T2" fmla="*/ 22 w 65"/>
                  <a:gd name="T3" fmla="*/ 0 h 19"/>
                  <a:gd name="T4" fmla="*/ 47 w 65"/>
                  <a:gd name="T5" fmla="*/ 4 h 19"/>
                  <a:gd name="T6" fmla="*/ 59 w 65"/>
                  <a:gd name="T7" fmla="*/ 6 h 19"/>
                  <a:gd name="T8" fmla="*/ 65 w 65"/>
                  <a:gd name="T9" fmla="*/ 15 h 19"/>
                  <a:gd name="T10" fmla="*/ 61 w 65"/>
                  <a:gd name="T11" fmla="*/ 19 h 19"/>
                  <a:gd name="T12" fmla="*/ 57 w 65"/>
                  <a:gd name="T13" fmla="*/ 19 h 19"/>
                  <a:gd name="T14" fmla="*/ 47 w 65"/>
                  <a:gd name="T15" fmla="*/ 19 h 19"/>
                  <a:gd name="T16" fmla="*/ 24 w 65"/>
                  <a:gd name="T17" fmla="*/ 10 h 19"/>
                  <a:gd name="T18" fmla="*/ 6 w 65"/>
                  <a:gd name="T19" fmla="*/ 13 h 19"/>
                  <a:gd name="T20" fmla="*/ 0 w 65"/>
                  <a:gd name="T21" fmla="*/ 10 h 19"/>
                  <a:gd name="T22" fmla="*/ 2 w 65"/>
                  <a:gd name="T23" fmla="*/ 6 h 19"/>
                  <a:gd name="T24" fmla="*/ 2 w 65"/>
                  <a:gd name="T25"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9">
                    <a:moveTo>
                      <a:pt x="2" y="6"/>
                    </a:moveTo>
                    <a:lnTo>
                      <a:pt x="22" y="0"/>
                    </a:lnTo>
                    <a:lnTo>
                      <a:pt x="47" y="4"/>
                    </a:lnTo>
                    <a:lnTo>
                      <a:pt x="59" y="6"/>
                    </a:lnTo>
                    <a:lnTo>
                      <a:pt x="65" y="15"/>
                    </a:lnTo>
                    <a:lnTo>
                      <a:pt x="61" y="19"/>
                    </a:lnTo>
                    <a:lnTo>
                      <a:pt x="57" y="19"/>
                    </a:lnTo>
                    <a:lnTo>
                      <a:pt x="47" y="19"/>
                    </a:lnTo>
                    <a:lnTo>
                      <a:pt x="24" y="10"/>
                    </a:lnTo>
                    <a:lnTo>
                      <a:pt x="6" y="13"/>
                    </a:lnTo>
                    <a:lnTo>
                      <a:pt x="0" y="10"/>
                    </a:lnTo>
                    <a:lnTo>
                      <a:pt x="2" y="6"/>
                    </a:lnTo>
                    <a:lnTo>
                      <a:pt x="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1" name="Freeform 157"/>
              <p:cNvSpPr>
                <a:spLocks/>
              </p:cNvSpPr>
              <p:nvPr/>
            </p:nvSpPr>
            <p:spPr bwMode="auto">
              <a:xfrm>
                <a:off x="2841" y="618"/>
                <a:ext cx="78" cy="15"/>
              </a:xfrm>
              <a:custGeom>
                <a:avLst/>
                <a:gdLst>
                  <a:gd name="T0" fmla="*/ 2 w 78"/>
                  <a:gd name="T1" fmla="*/ 9 h 15"/>
                  <a:gd name="T2" fmla="*/ 21 w 78"/>
                  <a:gd name="T3" fmla="*/ 0 h 15"/>
                  <a:gd name="T4" fmla="*/ 41 w 78"/>
                  <a:gd name="T5" fmla="*/ 0 h 15"/>
                  <a:gd name="T6" fmla="*/ 58 w 78"/>
                  <a:gd name="T7" fmla="*/ 4 h 15"/>
                  <a:gd name="T8" fmla="*/ 76 w 78"/>
                  <a:gd name="T9" fmla="*/ 2 h 15"/>
                  <a:gd name="T10" fmla="*/ 78 w 78"/>
                  <a:gd name="T11" fmla="*/ 9 h 15"/>
                  <a:gd name="T12" fmla="*/ 37 w 78"/>
                  <a:gd name="T13" fmla="*/ 13 h 15"/>
                  <a:gd name="T14" fmla="*/ 21 w 78"/>
                  <a:gd name="T15" fmla="*/ 11 h 15"/>
                  <a:gd name="T16" fmla="*/ 4 w 78"/>
                  <a:gd name="T17" fmla="*/ 15 h 15"/>
                  <a:gd name="T18" fmla="*/ 0 w 78"/>
                  <a:gd name="T19" fmla="*/ 13 h 15"/>
                  <a:gd name="T20" fmla="*/ 2 w 78"/>
                  <a:gd name="T21" fmla="*/ 9 h 15"/>
                  <a:gd name="T22" fmla="*/ 2 w 78"/>
                  <a:gd name="T2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5">
                    <a:moveTo>
                      <a:pt x="2" y="9"/>
                    </a:moveTo>
                    <a:lnTo>
                      <a:pt x="21" y="0"/>
                    </a:lnTo>
                    <a:lnTo>
                      <a:pt x="41" y="0"/>
                    </a:lnTo>
                    <a:lnTo>
                      <a:pt x="58" y="4"/>
                    </a:lnTo>
                    <a:lnTo>
                      <a:pt x="76" y="2"/>
                    </a:lnTo>
                    <a:lnTo>
                      <a:pt x="78" y="9"/>
                    </a:lnTo>
                    <a:lnTo>
                      <a:pt x="37" y="13"/>
                    </a:lnTo>
                    <a:lnTo>
                      <a:pt x="21" y="11"/>
                    </a:lnTo>
                    <a:lnTo>
                      <a:pt x="4" y="15"/>
                    </a:lnTo>
                    <a:lnTo>
                      <a:pt x="0" y="13"/>
                    </a:lnTo>
                    <a:lnTo>
                      <a:pt x="2" y="9"/>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2" name="Freeform 158"/>
              <p:cNvSpPr>
                <a:spLocks/>
              </p:cNvSpPr>
              <p:nvPr/>
            </p:nvSpPr>
            <p:spPr bwMode="auto">
              <a:xfrm>
                <a:off x="2753" y="631"/>
                <a:ext cx="39" cy="16"/>
              </a:xfrm>
              <a:custGeom>
                <a:avLst/>
                <a:gdLst>
                  <a:gd name="T0" fmla="*/ 2 w 39"/>
                  <a:gd name="T1" fmla="*/ 8 h 16"/>
                  <a:gd name="T2" fmla="*/ 8 w 39"/>
                  <a:gd name="T3" fmla="*/ 0 h 16"/>
                  <a:gd name="T4" fmla="*/ 35 w 39"/>
                  <a:gd name="T5" fmla="*/ 0 h 16"/>
                  <a:gd name="T6" fmla="*/ 39 w 39"/>
                  <a:gd name="T7" fmla="*/ 2 h 16"/>
                  <a:gd name="T8" fmla="*/ 37 w 39"/>
                  <a:gd name="T9" fmla="*/ 6 h 16"/>
                  <a:gd name="T10" fmla="*/ 16 w 39"/>
                  <a:gd name="T11" fmla="*/ 16 h 16"/>
                  <a:gd name="T12" fmla="*/ 4 w 39"/>
                  <a:gd name="T13" fmla="*/ 16 h 16"/>
                  <a:gd name="T14" fmla="*/ 0 w 39"/>
                  <a:gd name="T15" fmla="*/ 12 h 16"/>
                  <a:gd name="T16" fmla="*/ 2 w 39"/>
                  <a:gd name="T17" fmla="*/ 8 h 16"/>
                  <a:gd name="T18" fmla="*/ 2 w 39"/>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6">
                    <a:moveTo>
                      <a:pt x="2" y="8"/>
                    </a:moveTo>
                    <a:lnTo>
                      <a:pt x="8" y="0"/>
                    </a:lnTo>
                    <a:lnTo>
                      <a:pt x="35" y="0"/>
                    </a:lnTo>
                    <a:lnTo>
                      <a:pt x="39" y="2"/>
                    </a:lnTo>
                    <a:lnTo>
                      <a:pt x="37" y="6"/>
                    </a:lnTo>
                    <a:lnTo>
                      <a:pt x="16" y="16"/>
                    </a:lnTo>
                    <a:lnTo>
                      <a:pt x="4" y="16"/>
                    </a:lnTo>
                    <a:lnTo>
                      <a:pt x="0" y="12"/>
                    </a:lnTo>
                    <a:lnTo>
                      <a:pt x="2" y="8"/>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3" name="Freeform 159"/>
              <p:cNvSpPr>
                <a:spLocks/>
              </p:cNvSpPr>
              <p:nvPr/>
            </p:nvSpPr>
            <p:spPr bwMode="auto">
              <a:xfrm>
                <a:off x="2732" y="594"/>
                <a:ext cx="58" cy="22"/>
              </a:xfrm>
              <a:custGeom>
                <a:avLst/>
                <a:gdLst>
                  <a:gd name="T0" fmla="*/ 0 w 58"/>
                  <a:gd name="T1" fmla="*/ 16 h 22"/>
                  <a:gd name="T2" fmla="*/ 9 w 58"/>
                  <a:gd name="T3" fmla="*/ 10 h 22"/>
                  <a:gd name="T4" fmla="*/ 54 w 58"/>
                  <a:gd name="T5" fmla="*/ 0 h 22"/>
                  <a:gd name="T6" fmla="*/ 58 w 58"/>
                  <a:gd name="T7" fmla="*/ 4 h 22"/>
                  <a:gd name="T8" fmla="*/ 56 w 58"/>
                  <a:gd name="T9" fmla="*/ 6 h 22"/>
                  <a:gd name="T10" fmla="*/ 15 w 58"/>
                  <a:gd name="T11" fmla="*/ 18 h 22"/>
                  <a:gd name="T12" fmla="*/ 9 w 58"/>
                  <a:gd name="T13" fmla="*/ 22 h 22"/>
                  <a:gd name="T14" fmla="*/ 0 w 58"/>
                  <a:gd name="T15" fmla="*/ 22 h 22"/>
                  <a:gd name="T16" fmla="*/ 0 w 58"/>
                  <a:gd name="T17" fmla="*/ 20 h 22"/>
                  <a:gd name="T18" fmla="*/ 0 w 58"/>
                  <a:gd name="T19" fmla="*/ 16 h 22"/>
                  <a:gd name="T20" fmla="*/ 0 w 58"/>
                  <a:gd name="T2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2">
                    <a:moveTo>
                      <a:pt x="0" y="16"/>
                    </a:moveTo>
                    <a:lnTo>
                      <a:pt x="9" y="10"/>
                    </a:lnTo>
                    <a:lnTo>
                      <a:pt x="54" y="0"/>
                    </a:lnTo>
                    <a:lnTo>
                      <a:pt x="58" y="4"/>
                    </a:lnTo>
                    <a:lnTo>
                      <a:pt x="56" y="6"/>
                    </a:lnTo>
                    <a:lnTo>
                      <a:pt x="15" y="18"/>
                    </a:lnTo>
                    <a:lnTo>
                      <a:pt x="9" y="22"/>
                    </a:lnTo>
                    <a:lnTo>
                      <a:pt x="0" y="22"/>
                    </a:lnTo>
                    <a:lnTo>
                      <a:pt x="0" y="20"/>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4" name="Freeform 160"/>
              <p:cNvSpPr>
                <a:spLocks/>
              </p:cNvSpPr>
              <p:nvPr/>
            </p:nvSpPr>
            <p:spPr bwMode="auto">
              <a:xfrm>
                <a:off x="2743" y="439"/>
                <a:ext cx="176" cy="88"/>
              </a:xfrm>
              <a:custGeom>
                <a:avLst/>
                <a:gdLst>
                  <a:gd name="T0" fmla="*/ 4 w 176"/>
                  <a:gd name="T1" fmla="*/ 80 h 88"/>
                  <a:gd name="T2" fmla="*/ 43 w 176"/>
                  <a:gd name="T3" fmla="*/ 76 h 88"/>
                  <a:gd name="T4" fmla="*/ 61 w 176"/>
                  <a:gd name="T5" fmla="*/ 68 h 88"/>
                  <a:gd name="T6" fmla="*/ 78 w 176"/>
                  <a:gd name="T7" fmla="*/ 55 h 88"/>
                  <a:gd name="T8" fmla="*/ 86 w 176"/>
                  <a:gd name="T9" fmla="*/ 49 h 88"/>
                  <a:gd name="T10" fmla="*/ 94 w 176"/>
                  <a:gd name="T11" fmla="*/ 45 h 88"/>
                  <a:gd name="T12" fmla="*/ 113 w 176"/>
                  <a:gd name="T13" fmla="*/ 37 h 88"/>
                  <a:gd name="T14" fmla="*/ 129 w 176"/>
                  <a:gd name="T15" fmla="*/ 31 h 88"/>
                  <a:gd name="T16" fmla="*/ 141 w 176"/>
                  <a:gd name="T17" fmla="*/ 20 h 88"/>
                  <a:gd name="T18" fmla="*/ 154 w 176"/>
                  <a:gd name="T19" fmla="*/ 6 h 88"/>
                  <a:gd name="T20" fmla="*/ 172 w 176"/>
                  <a:gd name="T21" fmla="*/ 0 h 88"/>
                  <a:gd name="T22" fmla="*/ 176 w 176"/>
                  <a:gd name="T23" fmla="*/ 2 h 88"/>
                  <a:gd name="T24" fmla="*/ 172 w 176"/>
                  <a:gd name="T25" fmla="*/ 8 h 88"/>
                  <a:gd name="T26" fmla="*/ 156 w 176"/>
                  <a:gd name="T27" fmla="*/ 16 h 88"/>
                  <a:gd name="T28" fmla="*/ 146 w 176"/>
                  <a:gd name="T29" fmla="*/ 31 h 88"/>
                  <a:gd name="T30" fmla="*/ 133 w 176"/>
                  <a:gd name="T31" fmla="*/ 45 h 88"/>
                  <a:gd name="T32" fmla="*/ 125 w 176"/>
                  <a:gd name="T33" fmla="*/ 51 h 88"/>
                  <a:gd name="T34" fmla="*/ 117 w 176"/>
                  <a:gd name="T35" fmla="*/ 53 h 88"/>
                  <a:gd name="T36" fmla="*/ 92 w 176"/>
                  <a:gd name="T37" fmla="*/ 70 h 88"/>
                  <a:gd name="T38" fmla="*/ 82 w 176"/>
                  <a:gd name="T39" fmla="*/ 76 h 88"/>
                  <a:gd name="T40" fmla="*/ 72 w 176"/>
                  <a:gd name="T41" fmla="*/ 80 h 88"/>
                  <a:gd name="T42" fmla="*/ 51 w 176"/>
                  <a:gd name="T43" fmla="*/ 86 h 88"/>
                  <a:gd name="T44" fmla="*/ 4 w 176"/>
                  <a:gd name="T45" fmla="*/ 88 h 88"/>
                  <a:gd name="T46" fmla="*/ 0 w 176"/>
                  <a:gd name="T47" fmla="*/ 84 h 88"/>
                  <a:gd name="T48" fmla="*/ 4 w 176"/>
                  <a:gd name="T49" fmla="*/ 80 h 88"/>
                  <a:gd name="T50" fmla="*/ 4 w 176"/>
                  <a:gd name="T5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88">
                    <a:moveTo>
                      <a:pt x="4" y="80"/>
                    </a:moveTo>
                    <a:lnTo>
                      <a:pt x="43" y="76"/>
                    </a:lnTo>
                    <a:lnTo>
                      <a:pt x="61" y="68"/>
                    </a:lnTo>
                    <a:lnTo>
                      <a:pt x="78" y="55"/>
                    </a:lnTo>
                    <a:lnTo>
                      <a:pt x="86" y="49"/>
                    </a:lnTo>
                    <a:lnTo>
                      <a:pt x="94" y="45"/>
                    </a:lnTo>
                    <a:lnTo>
                      <a:pt x="113" y="37"/>
                    </a:lnTo>
                    <a:lnTo>
                      <a:pt x="129" y="31"/>
                    </a:lnTo>
                    <a:lnTo>
                      <a:pt x="141" y="20"/>
                    </a:lnTo>
                    <a:lnTo>
                      <a:pt x="154" y="6"/>
                    </a:lnTo>
                    <a:lnTo>
                      <a:pt x="172" y="0"/>
                    </a:lnTo>
                    <a:lnTo>
                      <a:pt x="176" y="2"/>
                    </a:lnTo>
                    <a:lnTo>
                      <a:pt x="172" y="8"/>
                    </a:lnTo>
                    <a:lnTo>
                      <a:pt x="156" y="16"/>
                    </a:lnTo>
                    <a:lnTo>
                      <a:pt x="146" y="31"/>
                    </a:lnTo>
                    <a:lnTo>
                      <a:pt x="133" y="45"/>
                    </a:lnTo>
                    <a:lnTo>
                      <a:pt x="125" y="51"/>
                    </a:lnTo>
                    <a:lnTo>
                      <a:pt x="117" y="53"/>
                    </a:lnTo>
                    <a:lnTo>
                      <a:pt x="92" y="70"/>
                    </a:lnTo>
                    <a:lnTo>
                      <a:pt x="82" y="76"/>
                    </a:lnTo>
                    <a:lnTo>
                      <a:pt x="72" y="80"/>
                    </a:lnTo>
                    <a:lnTo>
                      <a:pt x="51" y="86"/>
                    </a:lnTo>
                    <a:lnTo>
                      <a:pt x="4" y="88"/>
                    </a:lnTo>
                    <a:lnTo>
                      <a:pt x="0" y="84"/>
                    </a:lnTo>
                    <a:lnTo>
                      <a:pt x="4" y="80"/>
                    </a:lnTo>
                    <a:lnTo>
                      <a:pt x="4"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5" name="Freeform 161"/>
              <p:cNvSpPr>
                <a:spLocks/>
              </p:cNvSpPr>
              <p:nvPr/>
            </p:nvSpPr>
            <p:spPr bwMode="auto">
              <a:xfrm>
                <a:off x="2956" y="499"/>
                <a:ext cx="37" cy="16"/>
              </a:xfrm>
              <a:custGeom>
                <a:avLst/>
                <a:gdLst>
                  <a:gd name="T0" fmla="*/ 4 w 37"/>
                  <a:gd name="T1" fmla="*/ 0 h 16"/>
                  <a:gd name="T2" fmla="*/ 27 w 37"/>
                  <a:gd name="T3" fmla="*/ 0 h 16"/>
                  <a:gd name="T4" fmla="*/ 35 w 37"/>
                  <a:gd name="T5" fmla="*/ 2 h 16"/>
                  <a:gd name="T6" fmla="*/ 37 w 37"/>
                  <a:gd name="T7" fmla="*/ 8 h 16"/>
                  <a:gd name="T8" fmla="*/ 35 w 37"/>
                  <a:gd name="T9" fmla="*/ 12 h 16"/>
                  <a:gd name="T10" fmla="*/ 27 w 37"/>
                  <a:gd name="T11" fmla="*/ 16 h 16"/>
                  <a:gd name="T12" fmla="*/ 4 w 37"/>
                  <a:gd name="T13" fmla="*/ 8 h 16"/>
                  <a:gd name="T14" fmla="*/ 0 w 37"/>
                  <a:gd name="T15" fmla="*/ 4 h 16"/>
                  <a:gd name="T16" fmla="*/ 4 w 37"/>
                  <a:gd name="T17" fmla="*/ 0 h 16"/>
                  <a:gd name="T18" fmla="*/ 4 w 37"/>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
                    <a:moveTo>
                      <a:pt x="4" y="0"/>
                    </a:moveTo>
                    <a:lnTo>
                      <a:pt x="27" y="0"/>
                    </a:lnTo>
                    <a:lnTo>
                      <a:pt x="35" y="2"/>
                    </a:lnTo>
                    <a:lnTo>
                      <a:pt x="37" y="8"/>
                    </a:lnTo>
                    <a:lnTo>
                      <a:pt x="35" y="12"/>
                    </a:lnTo>
                    <a:lnTo>
                      <a:pt x="27" y="16"/>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6" name="Freeform 162"/>
              <p:cNvSpPr>
                <a:spLocks/>
              </p:cNvSpPr>
              <p:nvPr/>
            </p:nvSpPr>
            <p:spPr bwMode="auto">
              <a:xfrm>
                <a:off x="2958" y="527"/>
                <a:ext cx="25" cy="15"/>
              </a:xfrm>
              <a:custGeom>
                <a:avLst/>
                <a:gdLst>
                  <a:gd name="T0" fmla="*/ 9 w 25"/>
                  <a:gd name="T1" fmla="*/ 0 h 15"/>
                  <a:gd name="T2" fmla="*/ 13 w 25"/>
                  <a:gd name="T3" fmla="*/ 0 h 15"/>
                  <a:gd name="T4" fmla="*/ 25 w 25"/>
                  <a:gd name="T5" fmla="*/ 7 h 15"/>
                  <a:gd name="T6" fmla="*/ 25 w 25"/>
                  <a:gd name="T7" fmla="*/ 11 h 15"/>
                  <a:gd name="T8" fmla="*/ 21 w 25"/>
                  <a:gd name="T9" fmla="*/ 11 h 15"/>
                  <a:gd name="T10" fmla="*/ 7 w 25"/>
                  <a:gd name="T11" fmla="*/ 15 h 15"/>
                  <a:gd name="T12" fmla="*/ 0 w 25"/>
                  <a:gd name="T13" fmla="*/ 7 h 15"/>
                  <a:gd name="T14" fmla="*/ 2 w 25"/>
                  <a:gd name="T15" fmla="*/ 3 h 15"/>
                  <a:gd name="T16" fmla="*/ 9 w 25"/>
                  <a:gd name="T17" fmla="*/ 0 h 15"/>
                  <a:gd name="T18" fmla="*/ 9 w 2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
                    <a:moveTo>
                      <a:pt x="9" y="0"/>
                    </a:moveTo>
                    <a:lnTo>
                      <a:pt x="13" y="0"/>
                    </a:lnTo>
                    <a:lnTo>
                      <a:pt x="25" y="7"/>
                    </a:lnTo>
                    <a:lnTo>
                      <a:pt x="25" y="11"/>
                    </a:lnTo>
                    <a:lnTo>
                      <a:pt x="21" y="11"/>
                    </a:lnTo>
                    <a:lnTo>
                      <a:pt x="7" y="15"/>
                    </a:lnTo>
                    <a:lnTo>
                      <a:pt x="0" y="7"/>
                    </a:lnTo>
                    <a:lnTo>
                      <a:pt x="2" y="3"/>
                    </a:lnTo>
                    <a:lnTo>
                      <a:pt x="9" y="0"/>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7" name="Freeform 163"/>
              <p:cNvSpPr>
                <a:spLocks/>
              </p:cNvSpPr>
              <p:nvPr/>
            </p:nvSpPr>
            <p:spPr bwMode="auto">
              <a:xfrm>
                <a:off x="3030" y="540"/>
                <a:ext cx="107" cy="35"/>
              </a:xfrm>
              <a:custGeom>
                <a:avLst/>
                <a:gdLst>
                  <a:gd name="T0" fmla="*/ 5 w 107"/>
                  <a:gd name="T1" fmla="*/ 0 h 35"/>
                  <a:gd name="T2" fmla="*/ 39 w 107"/>
                  <a:gd name="T3" fmla="*/ 0 h 35"/>
                  <a:gd name="T4" fmla="*/ 68 w 107"/>
                  <a:gd name="T5" fmla="*/ 12 h 35"/>
                  <a:gd name="T6" fmla="*/ 105 w 107"/>
                  <a:gd name="T7" fmla="*/ 29 h 35"/>
                  <a:gd name="T8" fmla="*/ 107 w 107"/>
                  <a:gd name="T9" fmla="*/ 33 h 35"/>
                  <a:gd name="T10" fmla="*/ 101 w 107"/>
                  <a:gd name="T11" fmla="*/ 35 h 35"/>
                  <a:gd name="T12" fmla="*/ 60 w 107"/>
                  <a:gd name="T13" fmla="*/ 27 h 35"/>
                  <a:gd name="T14" fmla="*/ 48 w 107"/>
                  <a:gd name="T15" fmla="*/ 18 h 35"/>
                  <a:gd name="T16" fmla="*/ 33 w 107"/>
                  <a:gd name="T17" fmla="*/ 12 h 35"/>
                  <a:gd name="T18" fmla="*/ 5 w 107"/>
                  <a:gd name="T19" fmla="*/ 6 h 35"/>
                  <a:gd name="T20" fmla="*/ 0 w 107"/>
                  <a:gd name="T21" fmla="*/ 2 h 35"/>
                  <a:gd name="T22" fmla="*/ 5 w 107"/>
                  <a:gd name="T23" fmla="*/ 0 h 35"/>
                  <a:gd name="T24" fmla="*/ 5 w 10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35">
                    <a:moveTo>
                      <a:pt x="5" y="0"/>
                    </a:moveTo>
                    <a:lnTo>
                      <a:pt x="39" y="0"/>
                    </a:lnTo>
                    <a:lnTo>
                      <a:pt x="68" y="12"/>
                    </a:lnTo>
                    <a:lnTo>
                      <a:pt x="105" y="29"/>
                    </a:lnTo>
                    <a:lnTo>
                      <a:pt x="107" y="33"/>
                    </a:lnTo>
                    <a:lnTo>
                      <a:pt x="101" y="35"/>
                    </a:lnTo>
                    <a:lnTo>
                      <a:pt x="60" y="27"/>
                    </a:lnTo>
                    <a:lnTo>
                      <a:pt x="48" y="18"/>
                    </a:lnTo>
                    <a:lnTo>
                      <a:pt x="33" y="12"/>
                    </a:lnTo>
                    <a:lnTo>
                      <a:pt x="5" y="6"/>
                    </a:lnTo>
                    <a:lnTo>
                      <a:pt x="0" y="2"/>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8" name="Freeform 164"/>
              <p:cNvSpPr>
                <a:spLocks/>
              </p:cNvSpPr>
              <p:nvPr/>
            </p:nvSpPr>
            <p:spPr bwMode="auto">
              <a:xfrm>
                <a:off x="3100" y="577"/>
                <a:ext cx="253" cy="213"/>
              </a:xfrm>
              <a:custGeom>
                <a:avLst/>
                <a:gdLst>
                  <a:gd name="T0" fmla="*/ 4 w 253"/>
                  <a:gd name="T1" fmla="*/ 0 h 213"/>
                  <a:gd name="T2" fmla="*/ 80 w 253"/>
                  <a:gd name="T3" fmla="*/ 0 h 213"/>
                  <a:gd name="T4" fmla="*/ 103 w 253"/>
                  <a:gd name="T5" fmla="*/ 12 h 213"/>
                  <a:gd name="T6" fmla="*/ 122 w 253"/>
                  <a:gd name="T7" fmla="*/ 25 h 213"/>
                  <a:gd name="T8" fmla="*/ 132 w 253"/>
                  <a:gd name="T9" fmla="*/ 31 h 213"/>
                  <a:gd name="T10" fmla="*/ 140 w 253"/>
                  <a:gd name="T11" fmla="*/ 39 h 213"/>
                  <a:gd name="T12" fmla="*/ 148 w 253"/>
                  <a:gd name="T13" fmla="*/ 48 h 213"/>
                  <a:gd name="T14" fmla="*/ 159 w 253"/>
                  <a:gd name="T15" fmla="*/ 56 h 213"/>
                  <a:gd name="T16" fmla="*/ 165 w 253"/>
                  <a:gd name="T17" fmla="*/ 72 h 213"/>
                  <a:gd name="T18" fmla="*/ 175 w 253"/>
                  <a:gd name="T19" fmla="*/ 89 h 213"/>
                  <a:gd name="T20" fmla="*/ 191 w 253"/>
                  <a:gd name="T21" fmla="*/ 103 h 213"/>
                  <a:gd name="T22" fmla="*/ 208 w 253"/>
                  <a:gd name="T23" fmla="*/ 128 h 213"/>
                  <a:gd name="T24" fmla="*/ 220 w 253"/>
                  <a:gd name="T25" fmla="*/ 151 h 213"/>
                  <a:gd name="T26" fmla="*/ 235 w 253"/>
                  <a:gd name="T27" fmla="*/ 176 h 213"/>
                  <a:gd name="T28" fmla="*/ 243 w 253"/>
                  <a:gd name="T29" fmla="*/ 188 h 213"/>
                  <a:gd name="T30" fmla="*/ 251 w 253"/>
                  <a:gd name="T31" fmla="*/ 200 h 213"/>
                  <a:gd name="T32" fmla="*/ 253 w 253"/>
                  <a:gd name="T33" fmla="*/ 206 h 213"/>
                  <a:gd name="T34" fmla="*/ 249 w 253"/>
                  <a:gd name="T35" fmla="*/ 213 h 213"/>
                  <a:gd name="T36" fmla="*/ 237 w 253"/>
                  <a:gd name="T37" fmla="*/ 211 h 213"/>
                  <a:gd name="T38" fmla="*/ 220 w 253"/>
                  <a:gd name="T39" fmla="*/ 186 h 213"/>
                  <a:gd name="T40" fmla="*/ 208 w 253"/>
                  <a:gd name="T41" fmla="*/ 161 h 213"/>
                  <a:gd name="T42" fmla="*/ 196 w 253"/>
                  <a:gd name="T43" fmla="*/ 136 h 213"/>
                  <a:gd name="T44" fmla="*/ 189 w 253"/>
                  <a:gd name="T45" fmla="*/ 124 h 213"/>
                  <a:gd name="T46" fmla="*/ 179 w 253"/>
                  <a:gd name="T47" fmla="*/ 112 h 213"/>
                  <a:gd name="T48" fmla="*/ 150 w 253"/>
                  <a:gd name="T49" fmla="*/ 74 h 213"/>
                  <a:gd name="T50" fmla="*/ 144 w 253"/>
                  <a:gd name="T51" fmla="*/ 66 h 213"/>
                  <a:gd name="T52" fmla="*/ 128 w 253"/>
                  <a:gd name="T53" fmla="*/ 50 h 213"/>
                  <a:gd name="T54" fmla="*/ 122 w 253"/>
                  <a:gd name="T55" fmla="*/ 41 h 213"/>
                  <a:gd name="T56" fmla="*/ 113 w 253"/>
                  <a:gd name="T57" fmla="*/ 35 h 213"/>
                  <a:gd name="T58" fmla="*/ 105 w 253"/>
                  <a:gd name="T59" fmla="*/ 29 h 213"/>
                  <a:gd name="T60" fmla="*/ 97 w 253"/>
                  <a:gd name="T61" fmla="*/ 25 h 213"/>
                  <a:gd name="T62" fmla="*/ 76 w 253"/>
                  <a:gd name="T63" fmla="*/ 14 h 213"/>
                  <a:gd name="T64" fmla="*/ 41 w 253"/>
                  <a:gd name="T65" fmla="*/ 10 h 213"/>
                  <a:gd name="T66" fmla="*/ 4 w 253"/>
                  <a:gd name="T67" fmla="*/ 6 h 213"/>
                  <a:gd name="T68" fmla="*/ 0 w 253"/>
                  <a:gd name="T69" fmla="*/ 4 h 213"/>
                  <a:gd name="T70" fmla="*/ 4 w 253"/>
                  <a:gd name="T71" fmla="*/ 0 h 213"/>
                  <a:gd name="T72" fmla="*/ 4 w 253"/>
                  <a:gd name="T7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213">
                    <a:moveTo>
                      <a:pt x="4" y="0"/>
                    </a:moveTo>
                    <a:lnTo>
                      <a:pt x="80" y="0"/>
                    </a:lnTo>
                    <a:lnTo>
                      <a:pt x="103" y="12"/>
                    </a:lnTo>
                    <a:lnTo>
                      <a:pt x="122" y="25"/>
                    </a:lnTo>
                    <a:lnTo>
                      <a:pt x="132" y="31"/>
                    </a:lnTo>
                    <a:lnTo>
                      <a:pt x="140" y="39"/>
                    </a:lnTo>
                    <a:lnTo>
                      <a:pt x="148" y="48"/>
                    </a:lnTo>
                    <a:lnTo>
                      <a:pt x="159" y="56"/>
                    </a:lnTo>
                    <a:lnTo>
                      <a:pt x="165" y="72"/>
                    </a:lnTo>
                    <a:lnTo>
                      <a:pt x="175" y="89"/>
                    </a:lnTo>
                    <a:lnTo>
                      <a:pt x="191" y="103"/>
                    </a:lnTo>
                    <a:lnTo>
                      <a:pt x="208" y="128"/>
                    </a:lnTo>
                    <a:lnTo>
                      <a:pt x="220" y="151"/>
                    </a:lnTo>
                    <a:lnTo>
                      <a:pt x="235" y="176"/>
                    </a:lnTo>
                    <a:lnTo>
                      <a:pt x="243" y="188"/>
                    </a:lnTo>
                    <a:lnTo>
                      <a:pt x="251" y="200"/>
                    </a:lnTo>
                    <a:lnTo>
                      <a:pt x="253" y="206"/>
                    </a:lnTo>
                    <a:lnTo>
                      <a:pt x="249" y="213"/>
                    </a:lnTo>
                    <a:lnTo>
                      <a:pt x="237" y="211"/>
                    </a:lnTo>
                    <a:lnTo>
                      <a:pt x="220" y="186"/>
                    </a:lnTo>
                    <a:lnTo>
                      <a:pt x="208" y="161"/>
                    </a:lnTo>
                    <a:lnTo>
                      <a:pt x="196" y="136"/>
                    </a:lnTo>
                    <a:lnTo>
                      <a:pt x="189" y="124"/>
                    </a:lnTo>
                    <a:lnTo>
                      <a:pt x="179" y="112"/>
                    </a:lnTo>
                    <a:lnTo>
                      <a:pt x="150" y="74"/>
                    </a:lnTo>
                    <a:lnTo>
                      <a:pt x="144" y="66"/>
                    </a:lnTo>
                    <a:lnTo>
                      <a:pt x="128" y="50"/>
                    </a:lnTo>
                    <a:lnTo>
                      <a:pt x="122" y="41"/>
                    </a:lnTo>
                    <a:lnTo>
                      <a:pt x="113" y="35"/>
                    </a:lnTo>
                    <a:lnTo>
                      <a:pt x="105" y="29"/>
                    </a:lnTo>
                    <a:lnTo>
                      <a:pt x="97" y="25"/>
                    </a:lnTo>
                    <a:lnTo>
                      <a:pt x="76" y="14"/>
                    </a:lnTo>
                    <a:lnTo>
                      <a:pt x="41" y="10"/>
                    </a:lnTo>
                    <a:lnTo>
                      <a:pt x="4" y="6"/>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09" name="Freeform 165"/>
              <p:cNvSpPr>
                <a:spLocks/>
              </p:cNvSpPr>
              <p:nvPr/>
            </p:nvSpPr>
            <p:spPr bwMode="auto">
              <a:xfrm>
                <a:off x="2196" y="412"/>
                <a:ext cx="236" cy="248"/>
              </a:xfrm>
              <a:custGeom>
                <a:avLst/>
                <a:gdLst>
                  <a:gd name="T0" fmla="*/ 207 w 236"/>
                  <a:gd name="T1" fmla="*/ 16 h 248"/>
                  <a:gd name="T2" fmla="*/ 156 w 236"/>
                  <a:gd name="T3" fmla="*/ 16 h 248"/>
                  <a:gd name="T4" fmla="*/ 117 w 236"/>
                  <a:gd name="T5" fmla="*/ 35 h 248"/>
                  <a:gd name="T6" fmla="*/ 70 w 236"/>
                  <a:gd name="T7" fmla="*/ 54 h 248"/>
                  <a:gd name="T8" fmla="*/ 39 w 236"/>
                  <a:gd name="T9" fmla="*/ 95 h 248"/>
                  <a:gd name="T10" fmla="*/ 37 w 236"/>
                  <a:gd name="T11" fmla="*/ 128 h 248"/>
                  <a:gd name="T12" fmla="*/ 12 w 236"/>
                  <a:gd name="T13" fmla="*/ 169 h 248"/>
                  <a:gd name="T14" fmla="*/ 16 w 236"/>
                  <a:gd name="T15" fmla="*/ 206 h 248"/>
                  <a:gd name="T16" fmla="*/ 47 w 236"/>
                  <a:gd name="T17" fmla="*/ 235 h 248"/>
                  <a:gd name="T18" fmla="*/ 90 w 236"/>
                  <a:gd name="T19" fmla="*/ 219 h 248"/>
                  <a:gd name="T20" fmla="*/ 115 w 236"/>
                  <a:gd name="T21" fmla="*/ 196 h 248"/>
                  <a:gd name="T22" fmla="*/ 142 w 236"/>
                  <a:gd name="T23" fmla="*/ 169 h 248"/>
                  <a:gd name="T24" fmla="*/ 131 w 236"/>
                  <a:gd name="T25" fmla="*/ 138 h 248"/>
                  <a:gd name="T26" fmla="*/ 140 w 236"/>
                  <a:gd name="T27" fmla="*/ 115 h 248"/>
                  <a:gd name="T28" fmla="*/ 158 w 236"/>
                  <a:gd name="T29" fmla="*/ 99 h 248"/>
                  <a:gd name="T30" fmla="*/ 181 w 236"/>
                  <a:gd name="T31" fmla="*/ 87 h 248"/>
                  <a:gd name="T32" fmla="*/ 209 w 236"/>
                  <a:gd name="T33" fmla="*/ 78 h 248"/>
                  <a:gd name="T34" fmla="*/ 191 w 236"/>
                  <a:gd name="T35" fmla="*/ 91 h 248"/>
                  <a:gd name="T36" fmla="*/ 160 w 236"/>
                  <a:gd name="T37" fmla="*/ 118 h 248"/>
                  <a:gd name="T38" fmla="*/ 156 w 236"/>
                  <a:gd name="T39" fmla="*/ 169 h 248"/>
                  <a:gd name="T40" fmla="*/ 144 w 236"/>
                  <a:gd name="T41" fmla="*/ 192 h 248"/>
                  <a:gd name="T42" fmla="*/ 117 w 236"/>
                  <a:gd name="T43" fmla="*/ 221 h 248"/>
                  <a:gd name="T44" fmla="*/ 82 w 236"/>
                  <a:gd name="T45" fmla="*/ 239 h 248"/>
                  <a:gd name="T46" fmla="*/ 47 w 236"/>
                  <a:gd name="T47" fmla="*/ 248 h 248"/>
                  <a:gd name="T48" fmla="*/ 8 w 236"/>
                  <a:gd name="T49" fmla="*/ 235 h 248"/>
                  <a:gd name="T50" fmla="*/ 2 w 236"/>
                  <a:gd name="T51" fmla="*/ 165 h 248"/>
                  <a:gd name="T52" fmla="*/ 22 w 236"/>
                  <a:gd name="T53" fmla="*/ 140 h 248"/>
                  <a:gd name="T54" fmla="*/ 26 w 236"/>
                  <a:gd name="T55" fmla="*/ 93 h 248"/>
                  <a:gd name="T56" fmla="*/ 43 w 236"/>
                  <a:gd name="T57" fmla="*/ 68 h 248"/>
                  <a:gd name="T58" fmla="*/ 63 w 236"/>
                  <a:gd name="T59" fmla="*/ 47 h 248"/>
                  <a:gd name="T60" fmla="*/ 80 w 236"/>
                  <a:gd name="T61" fmla="*/ 35 h 248"/>
                  <a:gd name="T62" fmla="*/ 115 w 236"/>
                  <a:gd name="T63" fmla="*/ 27 h 248"/>
                  <a:gd name="T64" fmla="*/ 135 w 236"/>
                  <a:gd name="T65" fmla="*/ 16 h 248"/>
                  <a:gd name="T66" fmla="*/ 183 w 236"/>
                  <a:gd name="T67" fmla="*/ 0 h 248"/>
                  <a:gd name="T68" fmla="*/ 222 w 236"/>
                  <a:gd name="T69" fmla="*/ 10 h 248"/>
                  <a:gd name="T70" fmla="*/ 236 w 236"/>
                  <a:gd name="T71" fmla="*/ 21 h 248"/>
                  <a:gd name="T72" fmla="*/ 232 w 236"/>
                  <a:gd name="T73" fmla="*/ 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48">
                    <a:moveTo>
                      <a:pt x="232" y="23"/>
                    </a:moveTo>
                    <a:lnTo>
                      <a:pt x="207" y="16"/>
                    </a:lnTo>
                    <a:lnTo>
                      <a:pt x="181" y="12"/>
                    </a:lnTo>
                    <a:lnTo>
                      <a:pt x="156" y="16"/>
                    </a:lnTo>
                    <a:lnTo>
                      <a:pt x="123" y="33"/>
                    </a:lnTo>
                    <a:lnTo>
                      <a:pt x="117" y="35"/>
                    </a:lnTo>
                    <a:lnTo>
                      <a:pt x="86" y="45"/>
                    </a:lnTo>
                    <a:lnTo>
                      <a:pt x="70" y="54"/>
                    </a:lnTo>
                    <a:lnTo>
                      <a:pt x="51" y="72"/>
                    </a:lnTo>
                    <a:lnTo>
                      <a:pt x="39" y="95"/>
                    </a:lnTo>
                    <a:lnTo>
                      <a:pt x="39" y="113"/>
                    </a:lnTo>
                    <a:lnTo>
                      <a:pt x="37" y="128"/>
                    </a:lnTo>
                    <a:lnTo>
                      <a:pt x="33" y="144"/>
                    </a:lnTo>
                    <a:lnTo>
                      <a:pt x="12" y="169"/>
                    </a:lnTo>
                    <a:lnTo>
                      <a:pt x="12" y="188"/>
                    </a:lnTo>
                    <a:lnTo>
                      <a:pt x="16" y="206"/>
                    </a:lnTo>
                    <a:lnTo>
                      <a:pt x="20" y="229"/>
                    </a:lnTo>
                    <a:lnTo>
                      <a:pt x="47" y="235"/>
                    </a:lnTo>
                    <a:lnTo>
                      <a:pt x="76" y="229"/>
                    </a:lnTo>
                    <a:lnTo>
                      <a:pt x="90" y="219"/>
                    </a:lnTo>
                    <a:lnTo>
                      <a:pt x="102" y="208"/>
                    </a:lnTo>
                    <a:lnTo>
                      <a:pt x="115" y="196"/>
                    </a:lnTo>
                    <a:lnTo>
                      <a:pt x="127" y="186"/>
                    </a:lnTo>
                    <a:lnTo>
                      <a:pt x="142" y="169"/>
                    </a:lnTo>
                    <a:lnTo>
                      <a:pt x="135" y="153"/>
                    </a:lnTo>
                    <a:lnTo>
                      <a:pt x="131" y="138"/>
                    </a:lnTo>
                    <a:lnTo>
                      <a:pt x="133" y="126"/>
                    </a:lnTo>
                    <a:lnTo>
                      <a:pt x="140" y="115"/>
                    </a:lnTo>
                    <a:lnTo>
                      <a:pt x="148" y="107"/>
                    </a:lnTo>
                    <a:lnTo>
                      <a:pt x="158" y="99"/>
                    </a:lnTo>
                    <a:lnTo>
                      <a:pt x="168" y="93"/>
                    </a:lnTo>
                    <a:lnTo>
                      <a:pt x="181" y="87"/>
                    </a:lnTo>
                    <a:lnTo>
                      <a:pt x="205" y="72"/>
                    </a:lnTo>
                    <a:lnTo>
                      <a:pt x="209" y="78"/>
                    </a:lnTo>
                    <a:lnTo>
                      <a:pt x="199" y="85"/>
                    </a:lnTo>
                    <a:lnTo>
                      <a:pt x="191" y="91"/>
                    </a:lnTo>
                    <a:lnTo>
                      <a:pt x="172" y="103"/>
                    </a:lnTo>
                    <a:lnTo>
                      <a:pt x="160" y="118"/>
                    </a:lnTo>
                    <a:lnTo>
                      <a:pt x="154" y="138"/>
                    </a:lnTo>
                    <a:lnTo>
                      <a:pt x="156" y="169"/>
                    </a:lnTo>
                    <a:lnTo>
                      <a:pt x="150" y="186"/>
                    </a:lnTo>
                    <a:lnTo>
                      <a:pt x="144" y="192"/>
                    </a:lnTo>
                    <a:lnTo>
                      <a:pt x="137" y="196"/>
                    </a:lnTo>
                    <a:lnTo>
                      <a:pt x="117" y="221"/>
                    </a:lnTo>
                    <a:lnTo>
                      <a:pt x="100" y="233"/>
                    </a:lnTo>
                    <a:lnTo>
                      <a:pt x="82" y="239"/>
                    </a:lnTo>
                    <a:lnTo>
                      <a:pt x="63" y="246"/>
                    </a:lnTo>
                    <a:lnTo>
                      <a:pt x="47" y="248"/>
                    </a:lnTo>
                    <a:lnTo>
                      <a:pt x="12" y="239"/>
                    </a:lnTo>
                    <a:lnTo>
                      <a:pt x="8" y="235"/>
                    </a:lnTo>
                    <a:lnTo>
                      <a:pt x="0" y="208"/>
                    </a:lnTo>
                    <a:lnTo>
                      <a:pt x="2" y="165"/>
                    </a:lnTo>
                    <a:lnTo>
                      <a:pt x="12" y="153"/>
                    </a:lnTo>
                    <a:lnTo>
                      <a:pt x="22" y="140"/>
                    </a:lnTo>
                    <a:lnTo>
                      <a:pt x="26" y="113"/>
                    </a:lnTo>
                    <a:lnTo>
                      <a:pt x="26" y="93"/>
                    </a:lnTo>
                    <a:lnTo>
                      <a:pt x="33" y="78"/>
                    </a:lnTo>
                    <a:lnTo>
                      <a:pt x="43" y="68"/>
                    </a:lnTo>
                    <a:lnTo>
                      <a:pt x="53" y="58"/>
                    </a:lnTo>
                    <a:lnTo>
                      <a:pt x="63" y="47"/>
                    </a:lnTo>
                    <a:lnTo>
                      <a:pt x="72" y="41"/>
                    </a:lnTo>
                    <a:lnTo>
                      <a:pt x="80" y="35"/>
                    </a:lnTo>
                    <a:lnTo>
                      <a:pt x="96" y="29"/>
                    </a:lnTo>
                    <a:lnTo>
                      <a:pt x="115" y="27"/>
                    </a:lnTo>
                    <a:lnTo>
                      <a:pt x="119" y="25"/>
                    </a:lnTo>
                    <a:lnTo>
                      <a:pt x="135" y="16"/>
                    </a:lnTo>
                    <a:lnTo>
                      <a:pt x="154" y="8"/>
                    </a:lnTo>
                    <a:lnTo>
                      <a:pt x="183" y="0"/>
                    </a:lnTo>
                    <a:lnTo>
                      <a:pt x="214" y="2"/>
                    </a:lnTo>
                    <a:lnTo>
                      <a:pt x="222" y="10"/>
                    </a:lnTo>
                    <a:lnTo>
                      <a:pt x="232" y="16"/>
                    </a:lnTo>
                    <a:lnTo>
                      <a:pt x="236" y="21"/>
                    </a:lnTo>
                    <a:lnTo>
                      <a:pt x="232" y="23"/>
                    </a:lnTo>
                    <a:lnTo>
                      <a:pt x="232"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0" name="Freeform 166"/>
              <p:cNvSpPr>
                <a:spLocks/>
              </p:cNvSpPr>
              <p:nvPr/>
            </p:nvSpPr>
            <p:spPr bwMode="auto">
              <a:xfrm>
                <a:off x="2414" y="480"/>
                <a:ext cx="94" cy="128"/>
              </a:xfrm>
              <a:custGeom>
                <a:avLst/>
                <a:gdLst>
                  <a:gd name="T0" fmla="*/ 4 w 94"/>
                  <a:gd name="T1" fmla="*/ 0 h 128"/>
                  <a:gd name="T2" fmla="*/ 22 w 94"/>
                  <a:gd name="T3" fmla="*/ 0 h 128"/>
                  <a:gd name="T4" fmla="*/ 24 w 94"/>
                  <a:gd name="T5" fmla="*/ 2 h 128"/>
                  <a:gd name="T6" fmla="*/ 22 w 94"/>
                  <a:gd name="T7" fmla="*/ 23 h 128"/>
                  <a:gd name="T8" fmla="*/ 16 w 94"/>
                  <a:gd name="T9" fmla="*/ 41 h 128"/>
                  <a:gd name="T10" fmla="*/ 14 w 94"/>
                  <a:gd name="T11" fmla="*/ 58 h 128"/>
                  <a:gd name="T12" fmla="*/ 18 w 94"/>
                  <a:gd name="T13" fmla="*/ 64 h 128"/>
                  <a:gd name="T14" fmla="*/ 24 w 94"/>
                  <a:gd name="T15" fmla="*/ 72 h 128"/>
                  <a:gd name="T16" fmla="*/ 61 w 94"/>
                  <a:gd name="T17" fmla="*/ 78 h 128"/>
                  <a:gd name="T18" fmla="*/ 86 w 94"/>
                  <a:gd name="T19" fmla="*/ 93 h 128"/>
                  <a:gd name="T20" fmla="*/ 94 w 94"/>
                  <a:gd name="T21" fmla="*/ 120 h 128"/>
                  <a:gd name="T22" fmla="*/ 92 w 94"/>
                  <a:gd name="T23" fmla="*/ 124 h 128"/>
                  <a:gd name="T24" fmla="*/ 86 w 94"/>
                  <a:gd name="T25" fmla="*/ 128 h 128"/>
                  <a:gd name="T26" fmla="*/ 78 w 94"/>
                  <a:gd name="T27" fmla="*/ 120 h 128"/>
                  <a:gd name="T28" fmla="*/ 72 w 94"/>
                  <a:gd name="T29" fmla="*/ 103 h 128"/>
                  <a:gd name="T30" fmla="*/ 65 w 94"/>
                  <a:gd name="T31" fmla="*/ 99 h 128"/>
                  <a:gd name="T32" fmla="*/ 57 w 94"/>
                  <a:gd name="T33" fmla="*/ 95 h 128"/>
                  <a:gd name="T34" fmla="*/ 14 w 94"/>
                  <a:gd name="T35" fmla="*/ 87 h 128"/>
                  <a:gd name="T36" fmla="*/ 4 w 94"/>
                  <a:gd name="T37" fmla="*/ 70 h 128"/>
                  <a:gd name="T38" fmla="*/ 6 w 94"/>
                  <a:gd name="T39" fmla="*/ 50 h 128"/>
                  <a:gd name="T40" fmla="*/ 18 w 94"/>
                  <a:gd name="T41" fmla="*/ 6 h 128"/>
                  <a:gd name="T42" fmla="*/ 4 w 94"/>
                  <a:gd name="T43" fmla="*/ 6 h 128"/>
                  <a:gd name="T44" fmla="*/ 0 w 94"/>
                  <a:gd name="T45" fmla="*/ 2 h 128"/>
                  <a:gd name="T46" fmla="*/ 4 w 94"/>
                  <a:gd name="T47" fmla="*/ 0 h 128"/>
                  <a:gd name="T48" fmla="*/ 4 w 94"/>
                  <a:gd name="T4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28">
                    <a:moveTo>
                      <a:pt x="4" y="0"/>
                    </a:moveTo>
                    <a:lnTo>
                      <a:pt x="22" y="0"/>
                    </a:lnTo>
                    <a:lnTo>
                      <a:pt x="24" y="2"/>
                    </a:lnTo>
                    <a:lnTo>
                      <a:pt x="22" y="23"/>
                    </a:lnTo>
                    <a:lnTo>
                      <a:pt x="16" y="41"/>
                    </a:lnTo>
                    <a:lnTo>
                      <a:pt x="14" y="58"/>
                    </a:lnTo>
                    <a:lnTo>
                      <a:pt x="18" y="64"/>
                    </a:lnTo>
                    <a:lnTo>
                      <a:pt x="24" y="72"/>
                    </a:lnTo>
                    <a:lnTo>
                      <a:pt x="61" y="78"/>
                    </a:lnTo>
                    <a:lnTo>
                      <a:pt x="86" y="93"/>
                    </a:lnTo>
                    <a:lnTo>
                      <a:pt x="94" y="120"/>
                    </a:lnTo>
                    <a:lnTo>
                      <a:pt x="92" y="124"/>
                    </a:lnTo>
                    <a:lnTo>
                      <a:pt x="86" y="128"/>
                    </a:lnTo>
                    <a:lnTo>
                      <a:pt x="78" y="120"/>
                    </a:lnTo>
                    <a:lnTo>
                      <a:pt x="72" y="103"/>
                    </a:lnTo>
                    <a:lnTo>
                      <a:pt x="65" y="99"/>
                    </a:lnTo>
                    <a:lnTo>
                      <a:pt x="57" y="95"/>
                    </a:lnTo>
                    <a:lnTo>
                      <a:pt x="14" y="87"/>
                    </a:lnTo>
                    <a:lnTo>
                      <a:pt x="4" y="70"/>
                    </a:lnTo>
                    <a:lnTo>
                      <a:pt x="6" y="50"/>
                    </a:lnTo>
                    <a:lnTo>
                      <a:pt x="18" y="6"/>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1" name="Freeform 167"/>
              <p:cNvSpPr>
                <a:spLocks/>
              </p:cNvSpPr>
              <p:nvPr/>
            </p:nvSpPr>
            <p:spPr bwMode="auto">
              <a:xfrm>
                <a:off x="2286" y="637"/>
                <a:ext cx="214" cy="138"/>
              </a:xfrm>
              <a:custGeom>
                <a:avLst/>
                <a:gdLst>
                  <a:gd name="T0" fmla="*/ 6 w 214"/>
                  <a:gd name="T1" fmla="*/ 37 h 138"/>
                  <a:gd name="T2" fmla="*/ 15 w 214"/>
                  <a:gd name="T3" fmla="*/ 58 h 138"/>
                  <a:gd name="T4" fmla="*/ 25 w 214"/>
                  <a:gd name="T5" fmla="*/ 76 h 138"/>
                  <a:gd name="T6" fmla="*/ 37 w 214"/>
                  <a:gd name="T7" fmla="*/ 91 h 138"/>
                  <a:gd name="T8" fmla="*/ 45 w 214"/>
                  <a:gd name="T9" fmla="*/ 99 h 138"/>
                  <a:gd name="T10" fmla="*/ 56 w 214"/>
                  <a:gd name="T11" fmla="*/ 105 h 138"/>
                  <a:gd name="T12" fmla="*/ 74 w 214"/>
                  <a:gd name="T13" fmla="*/ 116 h 138"/>
                  <a:gd name="T14" fmla="*/ 91 w 214"/>
                  <a:gd name="T15" fmla="*/ 126 h 138"/>
                  <a:gd name="T16" fmla="*/ 109 w 214"/>
                  <a:gd name="T17" fmla="*/ 130 h 138"/>
                  <a:gd name="T18" fmla="*/ 126 w 214"/>
                  <a:gd name="T19" fmla="*/ 124 h 138"/>
                  <a:gd name="T20" fmla="*/ 136 w 214"/>
                  <a:gd name="T21" fmla="*/ 113 h 138"/>
                  <a:gd name="T22" fmla="*/ 144 w 214"/>
                  <a:gd name="T23" fmla="*/ 105 h 138"/>
                  <a:gd name="T24" fmla="*/ 154 w 214"/>
                  <a:gd name="T25" fmla="*/ 99 h 138"/>
                  <a:gd name="T26" fmla="*/ 167 w 214"/>
                  <a:gd name="T27" fmla="*/ 91 h 138"/>
                  <a:gd name="T28" fmla="*/ 177 w 214"/>
                  <a:gd name="T29" fmla="*/ 82 h 138"/>
                  <a:gd name="T30" fmla="*/ 200 w 214"/>
                  <a:gd name="T31" fmla="*/ 39 h 138"/>
                  <a:gd name="T32" fmla="*/ 208 w 214"/>
                  <a:gd name="T33" fmla="*/ 0 h 138"/>
                  <a:gd name="T34" fmla="*/ 214 w 214"/>
                  <a:gd name="T35" fmla="*/ 0 h 138"/>
                  <a:gd name="T36" fmla="*/ 212 w 214"/>
                  <a:gd name="T37" fmla="*/ 43 h 138"/>
                  <a:gd name="T38" fmla="*/ 200 w 214"/>
                  <a:gd name="T39" fmla="*/ 68 h 138"/>
                  <a:gd name="T40" fmla="*/ 193 w 214"/>
                  <a:gd name="T41" fmla="*/ 78 h 138"/>
                  <a:gd name="T42" fmla="*/ 183 w 214"/>
                  <a:gd name="T43" fmla="*/ 91 h 138"/>
                  <a:gd name="T44" fmla="*/ 173 w 214"/>
                  <a:gd name="T45" fmla="*/ 99 h 138"/>
                  <a:gd name="T46" fmla="*/ 163 w 214"/>
                  <a:gd name="T47" fmla="*/ 107 h 138"/>
                  <a:gd name="T48" fmla="*/ 152 w 214"/>
                  <a:gd name="T49" fmla="*/ 116 h 138"/>
                  <a:gd name="T50" fmla="*/ 144 w 214"/>
                  <a:gd name="T51" fmla="*/ 122 h 138"/>
                  <a:gd name="T52" fmla="*/ 134 w 214"/>
                  <a:gd name="T53" fmla="*/ 130 h 138"/>
                  <a:gd name="T54" fmla="*/ 124 w 214"/>
                  <a:gd name="T55" fmla="*/ 136 h 138"/>
                  <a:gd name="T56" fmla="*/ 113 w 214"/>
                  <a:gd name="T57" fmla="*/ 138 h 138"/>
                  <a:gd name="T58" fmla="*/ 93 w 214"/>
                  <a:gd name="T59" fmla="*/ 134 h 138"/>
                  <a:gd name="T60" fmla="*/ 72 w 214"/>
                  <a:gd name="T61" fmla="*/ 124 h 138"/>
                  <a:gd name="T62" fmla="*/ 62 w 214"/>
                  <a:gd name="T63" fmla="*/ 118 h 138"/>
                  <a:gd name="T64" fmla="*/ 52 w 214"/>
                  <a:gd name="T65" fmla="*/ 111 h 138"/>
                  <a:gd name="T66" fmla="*/ 33 w 214"/>
                  <a:gd name="T67" fmla="*/ 95 h 138"/>
                  <a:gd name="T68" fmla="*/ 21 w 214"/>
                  <a:gd name="T69" fmla="*/ 80 h 138"/>
                  <a:gd name="T70" fmla="*/ 0 w 214"/>
                  <a:gd name="T71" fmla="*/ 41 h 138"/>
                  <a:gd name="T72" fmla="*/ 2 w 214"/>
                  <a:gd name="T73" fmla="*/ 35 h 138"/>
                  <a:gd name="T74" fmla="*/ 6 w 214"/>
                  <a:gd name="T75" fmla="*/ 37 h 138"/>
                  <a:gd name="T76" fmla="*/ 6 w 214"/>
                  <a:gd name="T77"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38">
                    <a:moveTo>
                      <a:pt x="6" y="37"/>
                    </a:moveTo>
                    <a:lnTo>
                      <a:pt x="15" y="58"/>
                    </a:lnTo>
                    <a:lnTo>
                      <a:pt x="25" y="76"/>
                    </a:lnTo>
                    <a:lnTo>
                      <a:pt x="37" y="91"/>
                    </a:lnTo>
                    <a:lnTo>
                      <a:pt x="45" y="99"/>
                    </a:lnTo>
                    <a:lnTo>
                      <a:pt x="56" y="105"/>
                    </a:lnTo>
                    <a:lnTo>
                      <a:pt x="74" y="116"/>
                    </a:lnTo>
                    <a:lnTo>
                      <a:pt x="91" y="126"/>
                    </a:lnTo>
                    <a:lnTo>
                      <a:pt x="109" y="130"/>
                    </a:lnTo>
                    <a:lnTo>
                      <a:pt x="126" y="124"/>
                    </a:lnTo>
                    <a:lnTo>
                      <a:pt x="136" y="113"/>
                    </a:lnTo>
                    <a:lnTo>
                      <a:pt x="144" y="105"/>
                    </a:lnTo>
                    <a:lnTo>
                      <a:pt x="154" y="99"/>
                    </a:lnTo>
                    <a:lnTo>
                      <a:pt x="167" y="91"/>
                    </a:lnTo>
                    <a:lnTo>
                      <a:pt x="177" y="82"/>
                    </a:lnTo>
                    <a:lnTo>
                      <a:pt x="200" y="39"/>
                    </a:lnTo>
                    <a:lnTo>
                      <a:pt x="208" y="0"/>
                    </a:lnTo>
                    <a:lnTo>
                      <a:pt x="214" y="0"/>
                    </a:lnTo>
                    <a:lnTo>
                      <a:pt x="212" y="43"/>
                    </a:lnTo>
                    <a:lnTo>
                      <a:pt x="200" y="68"/>
                    </a:lnTo>
                    <a:lnTo>
                      <a:pt x="193" y="78"/>
                    </a:lnTo>
                    <a:lnTo>
                      <a:pt x="183" y="91"/>
                    </a:lnTo>
                    <a:lnTo>
                      <a:pt x="173" y="99"/>
                    </a:lnTo>
                    <a:lnTo>
                      <a:pt x="163" y="107"/>
                    </a:lnTo>
                    <a:lnTo>
                      <a:pt x="152" y="116"/>
                    </a:lnTo>
                    <a:lnTo>
                      <a:pt x="144" y="122"/>
                    </a:lnTo>
                    <a:lnTo>
                      <a:pt x="134" y="130"/>
                    </a:lnTo>
                    <a:lnTo>
                      <a:pt x="124" y="136"/>
                    </a:lnTo>
                    <a:lnTo>
                      <a:pt x="113" y="138"/>
                    </a:lnTo>
                    <a:lnTo>
                      <a:pt x="93" y="134"/>
                    </a:lnTo>
                    <a:lnTo>
                      <a:pt x="72" y="124"/>
                    </a:lnTo>
                    <a:lnTo>
                      <a:pt x="62" y="118"/>
                    </a:lnTo>
                    <a:lnTo>
                      <a:pt x="52" y="111"/>
                    </a:lnTo>
                    <a:lnTo>
                      <a:pt x="33" y="95"/>
                    </a:lnTo>
                    <a:lnTo>
                      <a:pt x="21" y="80"/>
                    </a:lnTo>
                    <a:lnTo>
                      <a:pt x="0" y="41"/>
                    </a:lnTo>
                    <a:lnTo>
                      <a:pt x="2" y="35"/>
                    </a:lnTo>
                    <a:lnTo>
                      <a:pt x="6" y="37"/>
                    </a:lnTo>
                    <a:lnTo>
                      <a:pt x="6"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2" name="Freeform 168"/>
              <p:cNvSpPr>
                <a:spLocks/>
              </p:cNvSpPr>
              <p:nvPr/>
            </p:nvSpPr>
            <p:spPr bwMode="auto">
              <a:xfrm>
                <a:off x="2317" y="746"/>
                <a:ext cx="84" cy="283"/>
              </a:xfrm>
              <a:custGeom>
                <a:avLst/>
                <a:gdLst>
                  <a:gd name="T0" fmla="*/ 6 w 84"/>
                  <a:gd name="T1" fmla="*/ 0 h 283"/>
                  <a:gd name="T2" fmla="*/ 43 w 84"/>
                  <a:gd name="T3" fmla="*/ 73 h 283"/>
                  <a:gd name="T4" fmla="*/ 47 w 84"/>
                  <a:gd name="T5" fmla="*/ 85 h 283"/>
                  <a:gd name="T6" fmla="*/ 53 w 84"/>
                  <a:gd name="T7" fmla="*/ 97 h 283"/>
                  <a:gd name="T8" fmla="*/ 60 w 84"/>
                  <a:gd name="T9" fmla="*/ 112 h 283"/>
                  <a:gd name="T10" fmla="*/ 70 w 84"/>
                  <a:gd name="T11" fmla="*/ 163 h 283"/>
                  <a:gd name="T12" fmla="*/ 76 w 84"/>
                  <a:gd name="T13" fmla="*/ 221 h 283"/>
                  <a:gd name="T14" fmla="*/ 76 w 84"/>
                  <a:gd name="T15" fmla="*/ 250 h 283"/>
                  <a:gd name="T16" fmla="*/ 84 w 84"/>
                  <a:gd name="T17" fmla="*/ 279 h 283"/>
                  <a:gd name="T18" fmla="*/ 82 w 84"/>
                  <a:gd name="T19" fmla="*/ 283 h 283"/>
                  <a:gd name="T20" fmla="*/ 78 w 84"/>
                  <a:gd name="T21" fmla="*/ 281 h 283"/>
                  <a:gd name="T22" fmla="*/ 66 w 84"/>
                  <a:gd name="T23" fmla="*/ 225 h 283"/>
                  <a:gd name="T24" fmla="*/ 58 w 84"/>
                  <a:gd name="T25" fmla="*/ 168 h 283"/>
                  <a:gd name="T26" fmla="*/ 47 w 84"/>
                  <a:gd name="T27" fmla="*/ 116 h 283"/>
                  <a:gd name="T28" fmla="*/ 39 w 84"/>
                  <a:gd name="T29" fmla="*/ 104 h 283"/>
                  <a:gd name="T30" fmla="*/ 27 w 84"/>
                  <a:gd name="T31" fmla="*/ 73 h 283"/>
                  <a:gd name="T32" fmla="*/ 19 w 84"/>
                  <a:gd name="T33" fmla="*/ 37 h 283"/>
                  <a:gd name="T34" fmla="*/ 10 w 84"/>
                  <a:gd name="T35" fmla="*/ 21 h 283"/>
                  <a:gd name="T36" fmla="*/ 0 w 84"/>
                  <a:gd name="T37" fmla="*/ 4 h 283"/>
                  <a:gd name="T38" fmla="*/ 0 w 84"/>
                  <a:gd name="T39" fmla="*/ 0 h 283"/>
                  <a:gd name="T40" fmla="*/ 6 w 84"/>
                  <a:gd name="T41" fmla="*/ 0 h 283"/>
                  <a:gd name="T42" fmla="*/ 6 w 84"/>
                  <a:gd name="T4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83">
                    <a:moveTo>
                      <a:pt x="6" y="0"/>
                    </a:moveTo>
                    <a:lnTo>
                      <a:pt x="43" y="73"/>
                    </a:lnTo>
                    <a:lnTo>
                      <a:pt x="47" y="85"/>
                    </a:lnTo>
                    <a:lnTo>
                      <a:pt x="53" y="97"/>
                    </a:lnTo>
                    <a:lnTo>
                      <a:pt x="60" y="112"/>
                    </a:lnTo>
                    <a:lnTo>
                      <a:pt x="70" y="163"/>
                    </a:lnTo>
                    <a:lnTo>
                      <a:pt x="76" y="221"/>
                    </a:lnTo>
                    <a:lnTo>
                      <a:pt x="76" y="250"/>
                    </a:lnTo>
                    <a:lnTo>
                      <a:pt x="84" y="279"/>
                    </a:lnTo>
                    <a:lnTo>
                      <a:pt x="82" y="283"/>
                    </a:lnTo>
                    <a:lnTo>
                      <a:pt x="78" y="281"/>
                    </a:lnTo>
                    <a:lnTo>
                      <a:pt x="66" y="225"/>
                    </a:lnTo>
                    <a:lnTo>
                      <a:pt x="58" y="168"/>
                    </a:lnTo>
                    <a:lnTo>
                      <a:pt x="47" y="116"/>
                    </a:lnTo>
                    <a:lnTo>
                      <a:pt x="39" y="104"/>
                    </a:lnTo>
                    <a:lnTo>
                      <a:pt x="27" y="73"/>
                    </a:lnTo>
                    <a:lnTo>
                      <a:pt x="19" y="37"/>
                    </a:lnTo>
                    <a:lnTo>
                      <a:pt x="10" y="21"/>
                    </a:lnTo>
                    <a:lnTo>
                      <a:pt x="0"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3" name="Freeform 169"/>
              <p:cNvSpPr>
                <a:spLocks/>
              </p:cNvSpPr>
              <p:nvPr/>
            </p:nvSpPr>
            <p:spPr bwMode="auto">
              <a:xfrm>
                <a:off x="2422" y="713"/>
                <a:ext cx="78" cy="273"/>
              </a:xfrm>
              <a:custGeom>
                <a:avLst/>
                <a:gdLst>
                  <a:gd name="T0" fmla="*/ 57 w 78"/>
                  <a:gd name="T1" fmla="*/ 2 h 273"/>
                  <a:gd name="T2" fmla="*/ 78 w 78"/>
                  <a:gd name="T3" fmla="*/ 48 h 273"/>
                  <a:gd name="T4" fmla="*/ 74 w 78"/>
                  <a:gd name="T5" fmla="*/ 64 h 273"/>
                  <a:gd name="T6" fmla="*/ 64 w 78"/>
                  <a:gd name="T7" fmla="*/ 85 h 273"/>
                  <a:gd name="T8" fmla="*/ 57 w 78"/>
                  <a:gd name="T9" fmla="*/ 110 h 273"/>
                  <a:gd name="T10" fmla="*/ 72 w 78"/>
                  <a:gd name="T11" fmla="*/ 157 h 273"/>
                  <a:gd name="T12" fmla="*/ 72 w 78"/>
                  <a:gd name="T13" fmla="*/ 180 h 273"/>
                  <a:gd name="T14" fmla="*/ 68 w 78"/>
                  <a:gd name="T15" fmla="*/ 192 h 273"/>
                  <a:gd name="T16" fmla="*/ 62 w 78"/>
                  <a:gd name="T17" fmla="*/ 205 h 273"/>
                  <a:gd name="T18" fmla="*/ 53 w 78"/>
                  <a:gd name="T19" fmla="*/ 213 h 273"/>
                  <a:gd name="T20" fmla="*/ 45 w 78"/>
                  <a:gd name="T21" fmla="*/ 219 h 273"/>
                  <a:gd name="T22" fmla="*/ 31 w 78"/>
                  <a:gd name="T23" fmla="*/ 236 h 273"/>
                  <a:gd name="T24" fmla="*/ 18 w 78"/>
                  <a:gd name="T25" fmla="*/ 252 h 273"/>
                  <a:gd name="T26" fmla="*/ 6 w 78"/>
                  <a:gd name="T27" fmla="*/ 271 h 273"/>
                  <a:gd name="T28" fmla="*/ 0 w 78"/>
                  <a:gd name="T29" fmla="*/ 273 h 273"/>
                  <a:gd name="T30" fmla="*/ 0 w 78"/>
                  <a:gd name="T31" fmla="*/ 269 h 273"/>
                  <a:gd name="T32" fmla="*/ 16 w 78"/>
                  <a:gd name="T33" fmla="*/ 225 h 273"/>
                  <a:gd name="T34" fmla="*/ 27 w 78"/>
                  <a:gd name="T35" fmla="*/ 207 h 273"/>
                  <a:gd name="T36" fmla="*/ 33 w 78"/>
                  <a:gd name="T37" fmla="*/ 198 h 273"/>
                  <a:gd name="T38" fmla="*/ 41 w 78"/>
                  <a:gd name="T39" fmla="*/ 190 h 273"/>
                  <a:gd name="T40" fmla="*/ 51 w 78"/>
                  <a:gd name="T41" fmla="*/ 170 h 273"/>
                  <a:gd name="T42" fmla="*/ 51 w 78"/>
                  <a:gd name="T43" fmla="*/ 153 h 273"/>
                  <a:gd name="T44" fmla="*/ 47 w 78"/>
                  <a:gd name="T45" fmla="*/ 134 h 273"/>
                  <a:gd name="T46" fmla="*/ 39 w 78"/>
                  <a:gd name="T47" fmla="*/ 114 h 273"/>
                  <a:gd name="T48" fmla="*/ 41 w 78"/>
                  <a:gd name="T49" fmla="*/ 97 h 273"/>
                  <a:gd name="T50" fmla="*/ 45 w 78"/>
                  <a:gd name="T51" fmla="*/ 79 h 273"/>
                  <a:gd name="T52" fmla="*/ 62 w 78"/>
                  <a:gd name="T53" fmla="*/ 48 h 273"/>
                  <a:gd name="T54" fmla="*/ 59 w 78"/>
                  <a:gd name="T55" fmla="*/ 25 h 273"/>
                  <a:gd name="T56" fmla="*/ 51 w 78"/>
                  <a:gd name="T57" fmla="*/ 4 h 273"/>
                  <a:gd name="T58" fmla="*/ 53 w 78"/>
                  <a:gd name="T59" fmla="*/ 0 h 273"/>
                  <a:gd name="T60" fmla="*/ 57 w 78"/>
                  <a:gd name="T61" fmla="*/ 2 h 273"/>
                  <a:gd name="T62" fmla="*/ 57 w 78"/>
                  <a:gd name="T63"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273">
                    <a:moveTo>
                      <a:pt x="57" y="2"/>
                    </a:moveTo>
                    <a:lnTo>
                      <a:pt x="78" y="48"/>
                    </a:lnTo>
                    <a:lnTo>
                      <a:pt x="74" y="64"/>
                    </a:lnTo>
                    <a:lnTo>
                      <a:pt x="64" y="85"/>
                    </a:lnTo>
                    <a:lnTo>
                      <a:pt x="57" y="110"/>
                    </a:lnTo>
                    <a:lnTo>
                      <a:pt x="72" y="157"/>
                    </a:lnTo>
                    <a:lnTo>
                      <a:pt x="72" y="180"/>
                    </a:lnTo>
                    <a:lnTo>
                      <a:pt x="68" y="192"/>
                    </a:lnTo>
                    <a:lnTo>
                      <a:pt x="62" y="205"/>
                    </a:lnTo>
                    <a:lnTo>
                      <a:pt x="53" y="213"/>
                    </a:lnTo>
                    <a:lnTo>
                      <a:pt x="45" y="219"/>
                    </a:lnTo>
                    <a:lnTo>
                      <a:pt x="31" y="236"/>
                    </a:lnTo>
                    <a:lnTo>
                      <a:pt x="18" y="252"/>
                    </a:lnTo>
                    <a:lnTo>
                      <a:pt x="6" y="271"/>
                    </a:lnTo>
                    <a:lnTo>
                      <a:pt x="0" y="273"/>
                    </a:lnTo>
                    <a:lnTo>
                      <a:pt x="0" y="269"/>
                    </a:lnTo>
                    <a:lnTo>
                      <a:pt x="16" y="225"/>
                    </a:lnTo>
                    <a:lnTo>
                      <a:pt x="27" y="207"/>
                    </a:lnTo>
                    <a:lnTo>
                      <a:pt x="33" y="198"/>
                    </a:lnTo>
                    <a:lnTo>
                      <a:pt x="41" y="190"/>
                    </a:lnTo>
                    <a:lnTo>
                      <a:pt x="51" y="170"/>
                    </a:lnTo>
                    <a:lnTo>
                      <a:pt x="51" y="153"/>
                    </a:lnTo>
                    <a:lnTo>
                      <a:pt x="47" y="134"/>
                    </a:lnTo>
                    <a:lnTo>
                      <a:pt x="39" y="114"/>
                    </a:lnTo>
                    <a:lnTo>
                      <a:pt x="41" y="97"/>
                    </a:lnTo>
                    <a:lnTo>
                      <a:pt x="45" y="79"/>
                    </a:lnTo>
                    <a:lnTo>
                      <a:pt x="62" y="48"/>
                    </a:lnTo>
                    <a:lnTo>
                      <a:pt x="59" y="25"/>
                    </a:lnTo>
                    <a:lnTo>
                      <a:pt x="51" y="4"/>
                    </a:lnTo>
                    <a:lnTo>
                      <a:pt x="53" y="0"/>
                    </a:lnTo>
                    <a:lnTo>
                      <a:pt x="57" y="2"/>
                    </a:lnTo>
                    <a:lnTo>
                      <a:pt x="5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4" name="Freeform 170"/>
              <p:cNvSpPr>
                <a:spLocks/>
              </p:cNvSpPr>
              <p:nvPr/>
            </p:nvSpPr>
            <p:spPr bwMode="auto">
              <a:xfrm>
                <a:off x="2395" y="850"/>
                <a:ext cx="80" cy="55"/>
              </a:xfrm>
              <a:custGeom>
                <a:avLst/>
                <a:gdLst>
                  <a:gd name="T0" fmla="*/ 6 w 80"/>
                  <a:gd name="T1" fmla="*/ 45 h 55"/>
                  <a:gd name="T2" fmla="*/ 33 w 80"/>
                  <a:gd name="T3" fmla="*/ 43 h 55"/>
                  <a:gd name="T4" fmla="*/ 43 w 80"/>
                  <a:gd name="T5" fmla="*/ 33 h 55"/>
                  <a:gd name="T6" fmla="*/ 54 w 80"/>
                  <a:gd name="T7" fmla="*/ 22 h 55"/>
                  <a:gd name="T8" fmla="*/ 74 w 80"/>
                  <a:gd name="T9" fmla="*/ 0 h 55"/>
                  <a:gd name="T10" fmla="*/ 80 w 80"/>
                  <a:gd name="T11" fmla="*/ 2 h 55"/>
                  <a:gd name="T12" fmla="*/ 76 w 80"/>
                  <a:gd name="T13" fmla="*/ 39 h 55"/>
                  <a:gd name="T14" fmla="*/ 68 w 80"/>
                  <a:gd name="T15" fmla="*/ 45 h 55"/>
                  <a:gd name="T16" fmla="*/ 60 w 80"/>
                  <a:gd name="T17" fmla="*/ 49 h 55"/>
                  <a:gd name="T18" fmla="*/ 43 w 80"/>
                  <a:gd name="T19" fmla="*/ 55 h 55"/>
                  <a:gd name="T20" fmla="*/ 4 w 80"/>
                  <a:gd name="T21" fmla="*/ 51 h 55"/>
                  <a:gd name="T22" fmla="*/ 0 w 80"/>
                  <a:gd name="T23" fmla="*/ 47 h 55"/>
                  <a:gd name="T24" fmla="*/ 6 w 80"/>
                  <a:gd name="T25" fmla="*/ 45 h 55"/>
                  <a:gd name="T26" fmla="*/ 6 w 80"/>
                  <a:gd name="T2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55">
                    <a:moveTo>
                      <a:pt x="6" y="45"/>
                    </a:moveTo>
                    <a:lnTo>
                      <a:pt x="33" y="43"/>
                    </a:lnTo>
                    <a:lnTo>
                      <a:pt x="43" y="33"/>
                    </a:lnTo>
                    <a:lnTo>
                      <a:pt x="54" y="22"/>
                    </a:lnTo>
                    <a:lnTo>
                      <a:pt x="74" y="0"/>
                    </a:lnTo>
                    <a:lnTo>
                      <a:pt x="80" y="2"/>
                    </a:lnTo>
                    <a:lnTo>
                      <a:pt x="76" y="39"/>
                    </a:lnTo>
                    <a:lnTo>
                      <a:pt x="68" y="45"/>
                    </a:lnTo>
                    <a:lnTo>
                      <a:pt x="60" y="49"/>
                    </a:lnTo>
                    <a:lnTo>
                      <a:pt x="43" y="55"/>
                    </a:lnTo>
                    <a:lnTo>
                      <a:pt x="4" y="51"/>
                    </a:lnTo>
                    <a:lnTo>
                      <a:pt x="0" y="47"/>
                    </a:lnTo>
                    <a:lnTo>
                      <a:pt x="6" y="45"/>
                    </a:lnTo>
                    <a:lnTo>
                      <a:pt x="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5" name="Freeform 171"/>
              <p:cNvSpPr>
                <a:spLocks/>
              </p:cNvSpPr>
              <p:nvPr/>
            </p:nvSpPr>
            <p:spPr bwMode="auto">
              <a:xfrm>
                <a:off x="2535" y="637"/>
                <a:ext cx="72" cy="23"/>
              </a:xfrm>
              <a:custGeom>
                <a:avLst/>
                <a:gdLst>
                  <a:gd name="T0" fmla="*/ 4 w 72"/>
                  <a:gd name="T1" fmla="*/ 0 h 23"/>
                  <a:gd name="T2" fmla="*/ 64 w 72"/>
                  <a:gd name="T3" fmla="*/ 6 h 23"/>
                  <a:gd name="T4" fmla="*/ 70 w 72"/>
                  <a:gd name="T5" fmla="*/ 10 h 23"/>
                  <a:gd name="T6" fmla="*/ 72 w 72"/>
                  <a:gd name="T7" fmla="*/ 14 h 23"/>
                  <a:gd name="T8" fmla="*/ 70 w 72"/>
                  <a:gd name="T9" fmla="*/ 21 h 23"/>
                  <a:gd name="T10" fmla="*/ 64 w 72"/>
                  <a:gd name="T11" fmla="*/ 23 h 23"/>
                  <a:gd name="T12" fmla="*/ 33 w 72"/>
                  <a:gd name="T13" fmla="*/ 16 h 23"/>
                  <a:gd name="T14" fmla="*/ 18 w 72"/>
                  <a:gd name="T15" fmla="*/ 10 h 23"/>
                  <a:gd name="T16" fmla="*/ 4 w 72"/>
                  <a:gd name="T17" fmla="*/ 6 h 23"/>
                  <a:gd name="T18" fmla="*/ 0 w 72"/>
                  <a:gd name="T19" fmla="*/ 2 h 23"/>
                  <a:gd name="T20" fmla="*/ 4 w 72"/>
                  <a:gd name="T21" fmla="*/ 0 h 23"/>
                  <a:gd name="T22" fmla="*/ 4 w 7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23">
                    <a:moveTo>
                      <a:pt x="4" y="0"/>
                    </a:moveTo>
                    <a:lnTo>
                      <a:pt x="64" y="6"/>
                    </a:lnTo>
                    <a:lnTo>
                      <a:pt x="70" y="10"/>
                    </a:lnTo>
                    <a:lnTo>
                      <a:pt x="72" y="14"/>
                    </a:lnTo>
                    <a:lnTo>
                      <a:pt x="70" y="21"/>
                    </a:lnTo>
                    <a:lnTo>
                      <a:pt x="64" y="23"/>
                    </a:lnTo>
                    <a:lnTo>
                      <a:pt x="33" y="16"/>
                    </a:lnTo>
                    <a:lnTo>
                      <a:pt x="18" y="10"/>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6" name="Freeform 172"/>
              <p:cNvSpPr>
                <a:spLocks/>
              </p:cNvSpPr>
              <p:nvPr/>
            </p:nvSpPr>
            <p:spPr bwMode="auto">
              <a:xfrm>
                <a:off x="2615" y="643"/>
                <a:ext cx="52" cy="83"/>
              </a:xfrm>
              <a:custGeom>
                <a:avLst/>
                <a:gdLst>
                  <a:gd name="T0" fmla="*/ 12 w 52"/>
                  <a:gd name="T1" fmla="*/ 0 h 83"/>
                  <a:gd name="T2" fmla="*/ 31 w 52"/>
                  <a:gd name="T3" fmla="*/ 6 h 83"/>
                  <a:gd name="T4" fmla="*/ 45 w 52"/>
                  <a:gd name="T5" fmla="*/ 25 h 83"/>
                  <a:gd name="T6" fmla="*/ 52 w 52"/>
                  <a:gd name="T7" fmla="*/ 50 h 83"/>
                  <a:gd name="T8" fmla="*/ 49 w 52"/>
                  <a:gd name="T9" fmla="*/ 83 h 83"/>
                  <a:gd name="T10" fmla="*/ 41 w 52"/>
                  <a:gd name="T11" fmla="*/ 83 h 83"/>
                  <a:gd name="T12" fmla="*/ 39 w 52"/>
                  <a:gd name="T13" fmla="*/ 52 h 83"/>
                  <a:gd name="T14" fmla="*/ 35 w 52"/>
                  <a:gd name="T15" fmla="*/ 31 h 83"/>
                  <a:gd name="T16" fmla="*/ 31 w 52"/>
                  <a:gd name="T17" fmla="*/ 25 h 83"/>
                  <a:gd name="T18" fmla="*/ 25 w 52"/>
                  <a:gd name="T19" fmla="*/ 19 h 83"/>
                  <a:gd name="T20" fmla="*/ 6 w 52"/>
                  <a:gd name="T21" fmla="*/ 15 h 83"/>
                  <a:gd name="T22" fmla="*/ 0 w 52"/>
                  <a:gd name="T23" fmla="*/ 4 h 83"/>
                  <a:gd name="T24" fmla="*/ 4 w 52"/>
                  <a:gd name="T25" fmla="*/ 0 h 83"/>
                  <a:gd name="T26" fmla="*/ 12 w 52"/>
                  <a:gd name="T27" fmla="*/ 0 h 83"/>
                  <a:gd name="T28" fmla="*/ 12 w 52"/>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83">
                    <a:moveTo>
                      <a:pt x="12" y="0"/>
                    </a:moveTo>
                    <a:lnTo>
                      <a:pt x="31" y="6"/>
                    </a:lnTo>
                    <a:lnTo>
                      <a:pt x="45" y="25"/>
                    </a:lnTo>
                    <a:lnTo>
                      <a:pt x="52" y="50"/>
                    </a:lnTo>
                    <a:lnTo>
                      <a:pt x="49" y="83"/>
                    </a:lnTo>
                    <a:lnTo>
                      <a:pt x="41" y="83"/>
                    </a:lnTo>
                    <a:lnTo>
                      <a:pt x="39" y="52"/>
                    </a:lnTo>
                    <a:lnTo>
                      <a:pt x="35" y="31"/>
                    </a:lnTo>
                    <a:lnTo>
                      <a:pt x="31" y="25"/>
                    </a:lnTo>
                    <a:lnTo>
                      <a:pt x="25" y="19"/>
                    </a:lnTo>
                    <a:lnTo>
                      <a:pt x="6" y="15"/>
                    </a:lnTo>
                    <a:lnTo>
                      <a:pt x="0" y="4"/>
                    </a:lnTo>
                    <a:lnTo>
                      <a:pt x="4"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7" name="Freeform 173"/>
              <p:cNvSpPr>
                <a:spLocks/>
              </p:cNvSpPr>
              <p:nvPr/>
            </p:nvSpPr>
            <p:spPr bwMode="auto">
              <a:xfrm>
                <a:off x="2597" y="678"/>
                <a:ext cx="28" cy="110"/>
              </a:xfrm>
              <a:custGeom>
                <a:avLst/>
                <a:gdLst>
                  <a:gd name="T0" fmla="*/ 4 w 28"/>
                  <a:gd name="T1" fmla="*/ 0 h 110"/>
                  <a:gd name="T2" fmla="*/ 22 w 28"/>
                  <a:gd name="T3" fmla="*/ 29 h 110"/>
                  <a:gd name="T4" fmla="*/ 28 w 28"/>
                  <a:gd name="T5" fmla="*/ 64 h 110"/>
                  <a:gd name="T6" fmla="*/ 24 w 28"/>
                  <a:gd name="T7" fmla="*/ 87 h 110"/>
                  <a:gd name="T8" fmla="*/ 20 w 28"/>
                  <a:gd name="T9" fmla="*/ 110 h 110"/>
                  <a:gd name="T10" fmla="*/ 12 w 28"/>
                  <a:gd name="T11" fmla="*/ 110 h 110"/>
                  <a:gd name="T12" fmla="*/ 10 w 28"/>
                  <a:gd name="T13" fmla="*/ 87 h 110"/>
                  <a:gd name="T14" fmla="*/ 6 w 28"/>
                  <a:gd name="T15" fmla="*/ 64 h 110"/>
                  <a:gd name="T16" fmla="*/ 0 w 28"/>
                  <a:gd name="T17" fmla="*/ 4 h 110"/>
                  <a:gd name="T18" fmla="*/ 0 w 28"/>
                  <a:gd name="T19" fmla="*/ 0 h 110"/>
                  <a:gd name="T20" fmla="*/ 4 w 28"/>
                  <a:gd name="T21" fmla="*/ 0 h 110"/>
                  <a:gd name="T22" fmla="*/ 4 w 28"/>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10">
                    <a:moveTo>
                      <a:pt x="4" y="0"/>
                    </a:moveTo>
                    <a:lnTo>
                      <a:pt x="22" y="29"/>
                    </a:lnTo>
                    <a:lnTo>
                      <a:pt x="28" y="64"/>
                    </a:lnTo>
                    <a:lnTo>
                      <a:pt x="24" y="87"/>
                    </a:lnTo>
                    <a:lnTo>
                      <a:pt x="20" y="110"/>
                    </a:lnTo>
                    <a:lnTo>
                      <a:pt x="12" y="110"/>
                    </a:lnTo>
                    <a:lnTo>
                      <a:pt x="10" y="87"/>
                    </a:lnTo>
                    <a:lnTo>
                      <a:pt x="6" y="64"/>
                    </a:lnTo>
                    <a:lnTo>
                      <a:pt x="0" y="4"/>
                    </a:lnTo>
                    <a:lnTo>
                      <a:pt x="0" y="0"/>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8" name="Freeform 174"/>
              <p:cNvSpPr>
                <a:spLocks/>
              </p:cNvSpPr>
              <p:nvPr/>
            </p:nvSpPr>
            <p:spPr bwMode="auto">
              <a:xfrm>
                <a:off x="2132" y="655"/>
                <a:ext cx="121" cy="77"/>
              </a:xfrm>
              <a:custGeom>
                <a:avLst/>
                <a:gdLst>
                  <a:gd name="T0" fmla="*/ 117 w 121"/>
                  <a:gd name="T1" fmla="*/ 7 h 77"/>
                  <a:gd name="T2" fmla="*/ 92 w 121"/>
                  <a:gd name="T3" fmla="*/ 13 h 77"/>
                  <a:gd name="T4" fmla="*/ 80 w 121"/>
                  <a:gd name="T5" fmla="*/ 21 h 77"/>
                  <a:gd name="T6" fmla="*/ 70 w 121"/>
                  <a:gd name="T7" fmla="*/ 29 h 77"/>
                  <a:gd name="T8" fmla="*/ 49 w 121"/>
                  <a:gd name="T9" fmla="*/ 40 h 77"/>
                  <a:gd name="T10" fmla="*/ 35 w 121"/>
                  <a:gd name="T11" fmla="*/ 50 h 77"/>
                  <a:gd name="T12" fmla="*/ 18 w 121"/>
                  <a:gd name="T13" fmla="*/ 62 h 77"/>
                  <a:gd name="T14" fmla="*/ 4 w 121"/>
                  <a:gd name="T15" fmla="*/ 77 h 77"/>
                  <a:gd name="T16" fmla="*/ 0 w 121"/>
                  <a:gd name="T17" fmla="*/ 77 h 77"/>
                  <a:gd name="T18" fmla="*/ 0 w 121"/>
                  <a:gd name="T19" fmla="*/ 73 h 77"/>
                  <a:gd name="T20" fmla="*/ 14 w 121"/>
                  <a:gd name="T21" fmla="*/ 56 h 77"/>
                  <a:gd name="T22" fmla="*/ 27 w 121"/>
                  <a:gd name="T23" fmla="*/ 42 h 77"/>
                  <a:gd name="T24" fmla="*/ 33 w 121"/>
                  <a:gd name="T25" fmla="*/ 34 h 77"/>
                  <a:gd name="T26" fmla="*/ 41 w 121"/>
                  <a:gd name="T27" fmla="*/ 27 h 77"/>
                  <a:gd name="T28" fmla="*/ 49 w 121"/>
                  <a:gd name="T29" fmla="*/ 21 h 77"/>
                  <a:gd name="T30" fmla="*/ 60 w 121"/>
                  <a:gd name="T31" fmla="*/ 15 h 77"/>
                  <a:gd name="T32" fmla="*/ 74 w 121"/>
                  <a:gd name="T33" fmla="*/ 7 h 77"/>
                  <a:gd name="T34" fmla="*/ 86 w 121"/>
                  <a:gd name="T35" fmla="*/ 3 h 77"/>
                  <a:gd name="T36" fmla="*/ 117 w 121"/>
                  <a:gd name="T37" fmla="*/ 0 h 77"/>
                  <a:gd name="T38" fmla="*/ 121 w 121"/>
                  <a:gd name="T39" fmla="*/ 3 h 77"/>
                  <a:gd name="T40" fmla="*/ 117 w 121"/>
                  <a:gd name="T41" fmla="*/ 7 h 77"/>
                  <a:gd name="T42" fmla="*/ 117 w 121"/>
                  <a:gd name="T4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77">
                    <a:moveTo>
                      <a:pt x="117" y="7"/>
                    </a:moveTo>
                    <a:lnTo>
                      <a:pt x="92" y="13"/>
                    </a:lnTo>
                    <a:lnTo>
                      <a:pt x="80" y="21"/>
                    </a:lnTo>
                    <a:lnTo>
                      <a:pt x="70" y="29"/>
                    </a:lnTo>
                    <a:lnTo>
                      <a:pt x="49" y="40"/>
                    </a:lnTo>
                    <a:lnTo>
                      <a:pt x="35" y="50"/>
                    </a:lnTo>
                    <a:lnTo>
                      <a:pt x="18" y="62"/>
                    </a:lnTo>
                    <a:lnTo>
                      <a:pt x="4" y="77"/>
                    </a:lnTo>
                    <a:lnTo>
                      <a:pt x="0" y="77"/>
                    </a:lnTo>
                    <a:lnTo>
                      <a:pt x="0" y="73"/>
                    </a:lnTo>
                    <a:lnTo>
                      <a:pt x="14" y="56"/>
                    </a:lnTo>
                    <a:lnTo>
                      <a:pt x="27" y="42"/>
                    </a:lnTo>
                    <a:lnTo>
                      <a:pt x="33" y="34"/>
                    </a:lnTo>
                    <a:lnTo>
                      <a:pt x="41" y="27"/>
                    </a:lnTo>
                    <a:lnTo>
                      <a:pt x="49" y="21"/>
                    </a:lnTo>
                    <a:lnTo>
                      <a:pt x="60" y="15"/>
                    </a:lnTo>
                    <a:lnTo>
                      <a:pt x="74" y="7"/>
                    </a:lnTo>
                    <a:lnTo>
                      <a:pt x="86" y="3"/>
                    </a:lnTo>
                    <a:lnTo>
                      <a:pt x="117" y="0"/>
                    </a:lnTo>
                    <a:lnTo>
                      <a:pt x="121" y="3"/>
                    </a:lnTo>
                    <a:lnTo>
                      <a:pt x="117" y="7"/>
                    </a:lnTo>
                    <a:lnTo>
                      <a:pt x="11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19" name="Freeform 175"/>
              <p:cNvSpPr>
                <a:spLocks/>
              </p:cNvSpPr>
              <p:nvPr/>
            </p:nvSpPr>
            <p:spPr bwMode="auto">
              <a:xfrm>
                <a:off x="2157" y="736"/>
                <a:ext cx="135" cy="353"/>
              </a:xfrm>
              <a:custGeom>
                <a:avLst/>
                <a:gdLst>
                  <a:gd name="T0" fmla="*/ 4 w 135"/>
                  <a:gd name="T1" fmla="*/ 0 h 353"/>
                  <a:gd name="T2" fmla="*/ 24 w 135"/>
                  <a:gd name="T3" fmla="*/ 4 h 353"/>
                  <a:gd name="T4" fmla="*/ 41 w 135"/>
                  <a:gd name="T5" fmla="*/ 17 h 353"/>
                  <a:gd name="T6" fmla="*/ 53 w 135"/>
                  <a:gd name="T7" fmla="*/ 31 h 353"/>
                  <a:gd name="T8" fmla="*/ 65 w 135"/>
                  <a:gd name="T9" fmla="*/ 50 h 353"/>
                  <a:gd name="T10" fmla="*/ 76 w 135"/>
                  <a:gd name="T11" fmla="*/ 64 h 353"/>
                  <a:gd name="T12" fmla="*/ 86 w 135"/>
                  <a:gd name="T13" fmla="*/ 78 h 353"/>
                  <a:gd name="T14" fmla="*/ 98 w 135"/>
                  <a:gd name="T15" fmla="*/ 118 h 353"/>
                  <a:gd name="T16" fmla="*/ 96 w 135"/>
                  <a:gd name="T17" fmla="*/ 130 h 353"/>
                  <a:gd name="T18" fmla="*/ 102 w 135"/>
                  <a:gd name="T19" fmla="*/ 165 h 353"/>
                  <a:gd name="T20" fmla="*/ 107 w 135"/>
                  <a:gd name="T21" fmla="*/ 202 h 353"/>
                  <a:gd name="T22" fmla="*/ 113 w 135"/>
                  <a:gd name="T23" fmla="*/ 215 h 353"/>
                  <a:gd name="T24" fmla="*/ 119 w 135"/>
                  <a:gd name="T25" fmla="*/ 225 h 353"/>
                  <a:gd name="T26" fmla="*/ 133 w 135"/>
                  <a:gd name="T27" fmla="*/ 248 h 353"/>
                  <a:gd name="T28" fmla="*/ 135 w 135"/>
                  <a:gd name="T29" fmla="*/ 275 h 353"/>
                  <a:gd name="T30" fmla="*/ 131 w 135"/>
                  <a:gd name="T31" fmla="*/ 299 h 353"/>
                  <a:gd name="T32" fmla="*/ 123 w 135"/>
                  <a:gd name="T33" fmla="*/ 322 h 353"/>
                  <a:gd name="T34" fmla="*/ 115 w 135"/>
                  <a:gd name="T35" fmla="*/ 351 h 353"/>
                  <a:gd name="T36" fmla="*/ 113 w 135"/>
                  <a:gd name="T37" fmla="*/ 353 h 353"/>
                  <a:gd name="T38" fmla="*/ 109 w 135"/>
                  <a:gd name="T39" fmla="*/ 349 h 353"/>
                  <a:gd name="T40" fmla="*/ 119 w 135"/>
                  <a:gd name="T41" fmla="*/ 299 h 353"/>
                  <a:gd name="T42" fmla="*/ 115 w 135"/>
                  <a:gd name="T43" fmla="*/ 252 h 353"/>
                  <a:gd name="T44" fmla="*/ 109 w 135"/>
                  <a:gd name="T45" fmla="*/ 239 h 353"/>
                  <a:gd name="T46" fmla="*/ 100 w 135"/>
                  <a:gd name="T47" fmla="*/ 229 h 353"/>
                  <a:gd name="T48" fmla="*/ 88 w 135"/>
                  <a:gd name="T49" fmla="*/ 206 h 353"/>
                  <a:gd name="T50" fmla="*/ 82 w 135"/>
                  <a:gd name="T51" fmla="*/ 167 h 353"/>
                  <a:gd name="T52" fmla="*/ 78 w 135"/>
                  <a:gd name="T53" fmla="*/ 130 h 353"/>
                  <a:gd name="T54" fmla="*/ 78 w 135"/>
                  <a:gd name="T55" fmla="*/ 118 h 353"/>
                  <a:gd name="T56" fmla="*/ 76 w 135"/>
                  <a:gd name="T57" fmla="*/ 101 h 353"/>
                  <a:gd name="T58" fmla="*/ 67 w 135"/>
                  <a:gd name="T59" fmla="*/ 87 h 353"/>
                  <a:gd name="T60" fmla="*/ 57 w 135"/>
                  <a:gd name="T61" fmla="*/ 72 h 353"/>
                  <a:gd name="T62" fmla="*/ 47 w 135"/>
                  <a:gd name="T63" fmla="*/ 58 h 353"/>
                  <a:gd name="T64" fmla="*/ 41 w 135"/>
                  <a:gd name="T65" fmla="*/ 41 h 353"/>
                  <a:gd name="T66" fmla="*/ 30 w 135"/>
                  <a:gd name="T67" fmla="*/ 25 h 353"/>
                  <a:gd name="T68" fmla="*/ 20 w 135"/>
                  <a:gd name="T69" fmla="*/ 12 h 353"/>
                  <a:gd name="T70" fmla="*/ 4 w 135"/>
                  <a:gd name="T71" fmla="*/ 6 h 353"/>
                  <a:gd name="T72" fmla="*/ 0 w 135"/>
                  <a:gd name="T73" fmla="*/ 2 h 353"/>
                  <a:gd name="T74" fmla="*/ 4 w 135"/>
                  <a:gd name="T75" fmla="*/ 0 h 353"/>
                  <a:gd name="T76" fmla="*/ 4 w 135"/>
                  <a:gd name="T7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353">
                    <a:moveTo>
                      <a:pt x="4" y="0"/>
                    </a:moveTo>
                    <a:lnTo>
                      <a:pt x="24" y="4"/>
                    </a:lnTo>
                    <a:lnTo>
                      <a:pt x="41" y="17"/>
                    </a:lnTo>
                    <a:lnTo>
                      <a:pt x="53" y="31"/>
                    </a:lnTo>
                    <a:lnTo>
                      <a:pt x="65" y="50"/>
                    </a:lnTo>
                    <a:lnTo>
                      <a:pt x="76" y="64"/>
                    </a:lnTo>
                    <a:lnTo>
                      <a:pt x="86" y="78"/>
                    </a:lnTo>
                    <a:lnTo>
                      <a:pt x="98" y="118"/>
                    </a:lnTo>
                    <a:lnTo>
                      <a:pt x="96" y="130"/>
                    </a:lnTo>
                    <a:lnTo>
                      <a:pt x="102" y="165"/>
                    </a:lnTo>
                    <a:lnTo>
                      <a:pt x="107" y="202"/>
                    </a:lnTo>
                    <a:lnTo>
                      <a:pt x="113" y="215"/>
                    </a:lnTo>
                    <a:lnTo>
                      <a:pt x="119" y="225"/>
                    </a:lnTo>
                    <a:lnTo>
                      <a:pt x="133" y="248"/>
                    </a:lnTo>
                    <a:lnTo>
                      <a:pt x="135" y="275"/>
                    </a:lnTo>
                    <a:lnTo>
                      <a:pt x="131" y="299"/>
                    </a:lnTo>
                    <a:lnTo>
                      <a:pt x="123" y="322"/>
                    </a:lnTo>
                    <a:lnTo>
                      <a:pt x="115" y="351"/>
                    </a:lnTo>
                    <a:lnTo>
                      <a:pt x="113" y="353"/>
                    </a:lnTo>
                    <a:lnTo>
                      <a:pt x="109" y="349"/>
                    </a:lnTo>
                    <a:lnTo>
                      <a:pt x="119" y="299"/>
                    </a:lnTo>
                    <a:lnTo>
                      <a:pt x="115" y="252"/>
                    </a:lnTo>
                    <a:lnTo>
                      <a:pt x="109" y="239"/>
                    </a:lnTo>
                    <a:lnTo>
                      <a:pt x="100" y="229"/>
                    </a:lnTo>
                    <a:lnTo>
                      <a:pt x="88" y="206"/>
                    </a:lnTo>
                    <a:lnTo>
                      <a:pt x="82" y="167"/>
                    </a:lnTo>
                    <a:lnTo>
                      <a:pt x="78" y="130"/>
                    </a:lnTo>
                    <a:lnTo>
                      <a:pt x="78" y="118"/>
                    </a:lnTo>
                    <a:lnTo>
                      <a:pt x="76" y="101"/>
                    </a:lnTo>
                    <a:lnTo>
                      <a:pt x="67" y="87"/>
                    </a:lnTo>
                    <a:lnTo>
                      <a:pt x="57" y="72"/>
                    </a:lnTo>
                    <a:lnTo>
                      <a:pt x="47" y="58"/>
                    </a:lnTo>
                    <a:lnTo>
                      <a:pt x="41" y="41"/>
                    </a:lnTo>
                    <a:lnTo>
                      <a:pt x="30" y="25"/>
                    </a:lnTo>
                    <a:lnTo>
                      <a:pt x="20" y="12"/>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0" name="Freeform 176"/>
              <p:cNvSpPr>
                <a:spLocks/>
              </p:cNvSpPr>
              <p:nvPr/>
            </p:nvSpPr>
            <p:spPr bwMode="auto">
              <a:xfrm>
                <a:off x="2276" y="854"/>
                <a:ext cx="41" cy="109"/>
              </a:xfrm>
              <a:custGeom>
                <a:avLst/>
                <a:gdLst>
                  <a:gd name="T0" fmla="*/ 35 w 41"/>
                  <a:gd name="T1" fmla="*/ 2 h 109"/>
                  <a:gd name="T2" fmla="*/ 41 w 41"/>
                  <a:gd name="T3" fmla="*/ 53 h 109"/>
                  <a:gd name="T4" fmla="*/ 31 w 41"/>
                  <a:gd name="T5" fmla="*/ 78 h 109"/>
                  <a:gd name="T6" fmla="*/ 25 w 41"/>
                  <a:gd name="T7" fmla="*/ 88 h 109"/>
                  <a:gd name="T8" fmla="*/ 16 w 41"/>
                  <a:gd name="T9" fmla="*/ 101 h 109"/>
                  <a:gd name="T10" fmla="*/ 8 w 41"/>
                  <a:gd name="T11" fmla="*/ 107 h 109"/>
                  <a:gd name="T12" fmla="*/ 4 w 41"/>
                  <a:gd name="T13" fmla="*/ 109 h 109"/>
                  <a:gd name="T14" fmla="*/ 2 w 41"/>
                  <a:gd name="T15" fmla="*/ 105 h 109"/>
                  <a:gd name="T16" fmla="*/ 0 w 41"/>
                  <a:gd name="T17" fmla="*/ 95 h 109"/>
                  <a:gd name="T18" fmla="*/ 25 w 41"/>
                  <a:gd name="T19" fmla="*/ 47 h 109"/>
                  <a:gd name="T20" fmla="*/ 31 w 41"/>
                  <a:gd name="T21" fmla="*/ 27 h 109"/>
                  <a:gd name="T22" fmla="*/ 29 w 41"/>
                  <a:gd name="T23" fmla="*/ 4 h 109"/>
                  <a:gd name="T24" fmla="*/ 31 w 41"/>
                  <a:gd name="T25" fmla="*/ 0 h 109"/>
                  <a:gd name="T26" fmla="*/ 35 w 41"/>
                  <a:gd name="T27" fmla="*/ 2 h 109"/>
                  <a:gd name="T28" fmla="*/ 35 w 41"/>
                  <a:gd name="T29"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9">
                    <a:moveTo>
                      <a:pt x="35" y="2"/>
                    </a:moveTo>
                    <a:lnTo>
                      <a:pt x="41" y="53"/>
                    </a:lnTo>
                    <a:lnTo>
                      <a:pt x="31" y="78"/>
                    </a:lnTo>
                    <a:lnTo>
                      <a:pt x="25" y="88"/>
                    </a:lnTo>
                    <a:lnTo>
                      <a:pt x="16" y="101"/>
                    </a:lnTo>
                    <a:lnTo>
                      <a:pt x="8" y="107"/>
                    </a:lnTo>
                    <a:lnTo>
                      <a:pt x="4" y="109"/>
                    </a:lnTo>
                    <a:lnTo>
                      <a:pt x="2" y="105"/>
                    </a:lnTo>
                    <a:lnTo>
                      <a:pt x="0" y="95"/>
                    </a:lnTo>
                    <a:lnTo>
                      <a:pt x="25" y="47"/>
                    </a:lnTo>
                    <a:lnTo>
                      <a:pt x="31" y="27"/>
                    </a:lnTo>
                    <a:lnTo>
                      <a:pt x="29" y="4"/>
                    </a:lnTo>
                    <a:lnTo>
                      <a:pt x="31" y="0"/>
                    </a:lnTo>
                    <a:lnTo>
                      <a:pt x="35" y="2"/>
                    </a:lnTo>
                    <a:lnTo>
                      <a:pt x="3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1" name="Freeform 177"/>
              <p:cNvSpPr>
                <a:spLocks/>
              </p:cNvSpPr>
              <p:nvPr/>
            </p:nvSpPr>
            <p:spPr bwMode="auto">
              <a:xfrm>
                <a:off x="2150" y="788"/>
                <a:ext cx="56" cy="101"/>
              </a:xfrm>
              <a:custGeom>
                <a:avLst/>
                <a:gdLst>
                  <a:gd name="T0" fmla="*/ 7 w 56"/>
                  <a:gd name="T1" fmla="*/ 2 h 101"/>
                  <a:gd name="T2" fmla="*/ 15 w 56"/>
                  <a:gd name="T3" fmla="*/ 20 h 101"/>
                  <a:gd name="T4" fmla="*/ 23 w 56"/>
                  <a:gd name="T5" fmla="*/ 37 h 101"/>
                  <a:gd name="T6" fmla="*/ 35 w 56"/>
                  <a:gd name="T7" fmla="*/ 51 h 101"/>
                  <a:gd name="T8" fmla="*/ 46 w 56"/>
                  <a:gd name="T9" fmla="*/ 68 h 101"/>
                  <a:gd name="T10" fmla="*/ 56 w 56"/>
                  <a:gd name="T11" fmla="*/ 97 h 101"/>
                  <a:gd name="T12" fmla="*/ 56 w 56"/>
                  <a:gd name="T13" fmla="*/ 101 h 101"/>
                  <a:gd name="T14" fmla="*/ 50 w 56"/>
                  <a:gd name="T15" fmla="*/ 101 h 101"/>
                  <a:gd name="T16" fmla="*/ 27 w 56"/>
                  <a:gd name="T17" fmla="*/ 76 h 101"/>
                  <a:gd name="T18" fmla="*/ 0 w 56"/>
                  <a:gd name="T19" fmla="*/ 2 h 101"/>
                  <a:gd name="T20" fmla="*/ 3 w 56"/>
                  <a:gd name="T21" fmla="*/ 0 h 101"/>
                  <a:gd name="T22" fmla="*/ 7 w 56"/>
                  <a:gd name="T23" fmla="*/ 2 h 101"/>
                  <a:gd name="T24" fmla="*/ 7 w 56"/>
                  <a:gd name="T25"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01">
                    <a:moveTo>
                      <a:pt x="7" y="2"/>
                    </a:moveTo>
                    <a:lnTo>
                      <a:pt x="15" y="20"/>
                    </a:lnTo>
                    <a:lnTo>
                      <a:pt x="23" y="37"/>
                    </a:lnTo>
                    <a:lnTo>
                      <a:pt x="35" y="51"/>
                    </a:lnTo>
                    <a:lnTo>
                      <a:pt x="46" y="68"/>
                    </a:lnTo>
                    <a:lnTo>
                      <a:pt x="56" y="97"/>
                    </a:lnTo>
                    <a:lnTo>
                      <a:pt x="56" y="101"/>
                    </a:lnTo>
                    <a:lnTo>
                      <a:pt x="50" y="101"/>
                    </a:lnTo>
                    <a:lnTo>
                      <a:pt x="27" y="76"/>
                    </a:lnTo>
                    <a:lnTo>
                      <a:pt x="0" y="2"/>
                    </a:lnTo>
                    <a:lnTo>
                      <a:pt x="3"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2" name="Freeform 178"/>
              <p:cNvSpPr>
                <a:spLocks/>
              </p:cNvSpPr>
              <p:nvPr/>
            </p:nvSpPr>
            <p:spPr bwMode="auto">
              <a:xfrm>
                <a:off x="2356" y="620"/>
                <a:ext cx="12" cy="64"/>
              </a:xfrm>
              <a:custGeom>
                <a:avLst/>
                <a:gdLst>
                  <a:gd name="T0" fmla="*/ 8 w 12"/>
                  <a:gd name="T1" fmla="*/ 0 h 64"/>
                  <a:gd name="T2" fmla="*/ 8 w 12"/>
                  <a:gd name="T3" fmla="*/ 27 h 64"/>
                  <a:gd name="T4" fmla="*/ 10 w 12"/>
                  <a:gd name="T5" fmla="*/ 60 h 64"/>
                  <a:gd name="T6" fmla="*/ 12 w 12"/>
                  <a:gd name="T7" fmla="*/ 62 h 64"/>
                  <a:gd name="T8" fmla="*/ 10 w 12"/>
                  <a:gd name="T9" fmla="*/ 64 h 64"/>
                  <a:gd name="T10" fmla="*/ 6 w 12"/>
                  <a:gd name="T11" fmla="*/ 64 h 64"/>
                  <a:gd name="T12" fmla="*/ 0 w 12"/>
                  <a:gd name="T13" fmla="*/ 48 h 64"/>
                  <a:gd name="T14" fmla="*/ 2 w 12"/>
                  <a:gd name="T15" fmla="*/ 27 h 64"/>
                  <a:gd name="T16" fmla="*/ 2 w 12"/>
                  <a:gd name="T17" fmla="*/ 0 h 64"/>
                  <a:gd name="T18" fmla="*/ 8 w 12"/>
                  <a:gd name="T19" fmla="*/ 0 h 64"/>
                  <a:gd name="T20" fmla="*/ 8 w 12"/>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4">
                    <a:moveTo>
                      <a:pt x="8" y="0"/>
                    </a:moveTo>
                    <a:lnTo>
                      <a:pt x="8" y="27"/>
                    </a:lnTo>
                    <a:lnTo>
                      <a:pt x="10" y="60"/>
                    </a:lnTo>
                    <a:lnTo>
                      <a:pt x="12" y="62"/>
                    </a:lnTo>
                    <a:lnTo>
                      <a:pt x="10" y="64"/>
                    </a:lnTo>
                    <a:lnTo>
                      <a:pt x="6" y="64"/>
                    </a:lnTo>
                    <a:lnTo>
                      <a:pt x="0" y="48"/>
                    </a:lnTo>
                    <a:lnTo>
                      <a:pt x="2" y="27"/>
                    </a:lnTo>
                    <a:lnTo>
                      <a:pt x="2" y="0"/>
                    </a:lnTo>
                    <a:lnTo>
                      <a:pt x="8" y="0"/>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3" name="Freeform 179"/>
              <p:cNvSpPr>
                <a:spLocks/>
              </p:cNvSpPr>
              <p:nvPr/>
            </p:nvSpPr>
            <p:spPr bwMode="auto">
              <a:xfrm>
                <a:off x="2375" y="680"/>
                <a:ext cx="26" cy="11"/>
              </a:xfrm>
              <a:custGeom>
                <a:avLst/>
                <a:gdLst>
                  <a:gd name="T0" fmla="*/ 2 w 26"/>
                  <a:gd name="T1" fmla="*/ 2 h 11"/>
                  <a:gd name="T2" fmla="*/ 14 w 26"/>
                  <a:gd name="T3" fmla="*/ 0 h 11"/>
                  <a:gd name="T4" fmla="*/ 22 w 26"/>
                  <a:gd name="T5" fmla="*/ 0 h 11"/>
                  <a:gd name="T6" fmla="*/ 26 w 26"/>
                  <a:gd name="T7" fmla="*/ 4 h 11"/>
                  <a:gd name="T8" fmla="*/ 14 w 26"/>
                  <a:gd name="T9" fmla="*/ 11 h 11"/>
                  <a:gd name="T10" fmla="*/ 2 w 26"/>
                  <a:gd name="T11" fmla="*/ 9 h 11"/>
                  <a:gd name="T12" fmla="*/ 0 w 26"/>
                  <a:gd name="T13" fmla="*/ 4 h 11"/>
                  <a:gd name="T14" fmla="*/ 2 w 26"/>
                  <a:gd name="T15" fmla="*/ 2 h 11"/>
                  <a:gd name="T16" fmla="*/ 2 w 26"/>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2" y="2"/>
                    </a:moveTo>
                    <a:lnTo>
                      <a:pt x="14" y="0"/>
                    </a:lnTo>
                    <a:lnTo>
                      <a:pt x="22" y="0"/>
                    </a:lnTo>
                    <a:lnTo>
                      <a:pt x="26" y="4"/>
                    </a:lnTo>
                    <a:lnTo>
                      <a:pt x="14" y="11"/>
                    </a:lnTo>
                    <a:lnTo>
                      <a:pt x="2" y="9"/>
                    </a:lnTo>
                    <a:lnTo>
                      <a:pt x="0" y="4"/>
                    </a:lnTo>
                    <a:lnTo>
                      <a:pt x="2" y="2"/>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4" name="Freeform 180"/>
              <p:cNvSpPr>
                <a:spLocks/>
              </p:cNvSpPr>
              <p:nvPr/>
            </p:nvSpPr>
            <p:spPr bwMode="auto">
              <a:xfrm>
                <a:off x="2352" y="703"/>
                <a:ext cx="70" cy="14"/>
              </a:xfrm>
              <a:custGeom>
                <a:avLst/>
                <a:gdLst>
                  <a:gd name="T0" fmla="*/ 2 w 70"/>
                  <a:gd name="T1" fmla="*/ 8 h 14"/>
                  <a:gd name="T2" fmla="*/ 14 w 70"/>
                  <a:gd name="T3" fmla="*/ 0 h 14"/>
                  <a:gd name="T4" fmla="*/ 18 w 70"/>
                  <a:gd name="T5" fmla="*/ 0 h 14"/>
                  <a:gd name="T6" fmla="*/ 25 w 70"/>
                  <a:gd name="T7" fmla="*/ 6 h 14"/>
                  <a:gd name="T8" fmla="*/ 37 w 70"/>
                  <a:gd name="T9" fmla="*/ 0 h 14"/>
                  <a:gd name="T10" fmla="*/ 51 w 70"/>
                  <a:gd name="T11" fmla="*/ 2 h 14"/>
                  <a:gd name="T12" fmla="*/ 60 w 70"/>
                  <a:gd name="T13" fmla="*/ 4 h 14"/>
                  <a:gd name="T14" fmla="*/ 66 w 70"/>
                  <a:gd name="T15" fmla="*/ 4 h 14"/>
                  <a:gd name="T16" fmla="*/ 70 w 70"/>
                  <a:gd name="T17" fmla="*/ 6 h 14"/>
                  <a:gd name="T18" fmla="*/ 68 w 70"/>
                  <a:gd name="T19" fmla="*/ 10 h 14"/>
                  <a:gd name="T20" fmla="*/ 58 w 70"/>
                  <a:gd name="T21" fmla="*/ 14 h 14"/>
                  <a:gd name="T22" fmla="*/ 55 w 70"/>
                  <a:gd name="T23" fmla="*/ 14 h 14"/>
                  <a:gd name="T24" fmla="*/ 47 w 70"/>
                  <a:gd name="T25" fmla="*/ 12 h 14"/>
                  <a:gd name="T26" fmla="*/ 39 w 70"/>
                  <a:gd name="T27" fmla="*/ 8 h 14"/>
                  <a:gd name="T28" fmla="*/ 35 w 70"/>
                  <a:gd name="T29" fmla="*/ 12 h 14"/>
                  <a:gd name="T30" fmla="*/ 29 w 70"/>
                  <a:gd name="T31" fmla="*/ 14 h 14"/>
                  <a:gd name="T32" fmla="*/ 25 w 70"/>
                  <a:gd name="T33" fmla="*/ 14 h 14"/>
                  <a:gd name="T34" fmla="*/ 23 w 70"/>
                  <a:gd name="T35" fmla="*/ 14 h 14"/>
                  <a:gd name="T36" fmla="*/ 14 w 70"/>
                  <a:gd name="T37" fmla="*/ 8 h 14"/>
                  <a:gd name="T38" fmla="*/ 4 w 70"/>
                  <a:gd name="T39" fmla="*/ 14 h 14"/>
                  <a:gd name="T40" fmla="*/ 0 w 70"/>
                  <a:gd name="T41" fmla="*/ 12 h 14"/>
                  <a:gd name="T42" fmla="*/ 2 w 70"/>
                  <a:gd name="T43" fmla="*/ 8 h 14"/>
                  <a:gd name="T44" fmla="*/ 2 w 70"/>
                  <a:gd name="T4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14">
                    <a:moveTo>
                      <a:pt x="2" y="8"/>
                    </a:moveTo>
                    <a:lnTo>
                      <a:pt x="14" y="0"/>
                    </a:lnTo>
                    <a:lnTo>
                      <a:pt x="18" y="0"/>
                    </a:lnTo>
                    <a:lnTo>
                      <a:pt x="25" y="6"/>
                    </a:lnTo>
                    <a:lnTo>
                      <a:pt x="37" y="0"/>
                    </a:lnTo>
                    <a:lnTo>
                      <a:pt x="51" y="2"/>
                    </a:lnTo>
                    <a:lnTo>
                      <a:pt x="60" y="4"/>
                    </a:lnTo>
                    <a:lnTo>
                      <a:pt x="66" y="4"/>
                    </a:lnTo>
                    <a:lnTo>
                      <a:pt x="70" y="6"/>
                    </a:lnTo>
                    <a:lnTo>
                      <a:pt x="68" y="10"/>
                    </a:lnTo>
                    <a:lnTo>
                      <a:pt x="58" y="14"/>
                    </a:lnTo>
                    <a:lnTo>
                      <a:pt x="55" y="14"/>
                    </a:lnTo>
                    <a:lnTo>
                      <a:pt x="47" y="12"/>
                    </a:lnTo>
                    <a:lnTo>
                      <a:pt x="39" y="8"/>
                    </a:lnTo>
                    <a:lnTo>
                      <a:pt x="35" y="12"/>
                    </a:lnTo>
                    <a:lnTo>
                      <a:pt x="29" y="14"/>
                    </a:lnTo>
                    <a:lnTo>
                      <a:pt x="25" y="14"/>
                    </a:lnTo>
                    <a:lnTo>
                      <a:pt x="23" y="14"/>
                    </a:lnTo>
                    <a:lnTo>
                      <a:pt x="14" y="8"/>
                    </a:lnTo>
                    <a:lnTo>
                      <a:pt x="4" y="14"/>
                    </a:lnTo>
                    <a:lnTo>
                      <a:pt x="0" y="12"/>
                    </a:lnTo>
                    <a:lnTo>
                      <a:pt x="2" y="8"/>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5" name="Freeform 181"/>
              <p:cNvSpPr>
                <a:spLocks/>
              </p:cNvSpPr>
              <p:nvPr/>
            </p:nvSpPr>
            <p:spPr bwMode="auto">
              <a:xfrm>
                <a:off x="2360" y="717"/>
                <a:ext cx="52" cy="23"/>
              </a:xfrm>
              <a:custGeom>
                <a:avLst/>
                <a:gdLst>
                  <a:gd name="T0" fmla="*/ 4 w 52"/>
                  <a:gd name="T1" fmla="*/ 5 h 23"/>
                  <a:gd name="T2" fmla="*/ 29 w 52"/>
                  <a:gd name="T3" fmla="*/ 9 h 23"/>
                  <a:gd name="T4" fmla="*/ 45 w 52"/>
                  <a:gd name="T5" fmla="*/ 0 h 23"/>
                  <a:gd name="T6" fmla="*/ 50 w 52"/>
                  <a:gd name="T7" fmla="*/ 0 h 23"/>
                  <a:gd name="T8" fmla="*/ 52 w 52"/>
                  <a:gd name="T9" fmla="*/ 5 h 23"/>
                  <a:gd name="T10" fmla="*/ 35 w 52"/>
                  <a:gd name="T11" fmla="*/ 21 h 23"/>
                  <a:gd name="T12" fmla="*/ 31 w 52"/>
                  <a:gd name="T13" fmla="*/ 23 h 23"/>
                  <a:gd name="T14" fmla="*/ 17 w 52"/>
                  <a:gd name="T15" fmla="*/ 19 h 23"/>
                  <a:gd name="T16" fmla="*/ 0 w 52"/>
                  <a:gd name="T17" fmla="*/ 11 h 23"/>
                  <a:gd name="T18" fmla="*/ 0 w 52"/>
                  <a:gd name="T19" fmla="*/ 7 h 23"/>
                  <a:gd name="T20" fmla="*/ 4 w 52"/>
                  <a:gd name="T21" fmla="*/ 5 h 23"/>
                  <a:gd name="T22" fmla="*/ 4 w 52"/>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3">
                    <a:moveTo>
                      <a:pt x="4" y="5"/>
                    </a:moveTo>
                    <a:lnTo>
                      <a:pt x="29" y="9"/>
                    </a:lnTo>
                    <a:lnTo>
                      <a:pt x="45" y="0"/>
                    </a:lnTo>
                    <a:lnTo>
                      <a:pt x="50" y="0"/>
                    </a:lnTo>
                    <a:lnTo>
                      <a:pt x="52" y="5"/>
                    </a:lnTo>
                    <a:lnTo>
                      <a:pt x="35" y="21"/>
                    </a:lnTo>
                    <a:lnTo>
                      <a:pt x="31" y="23"/>
                    </a:lnTo>
                    <a:lnTo>
                      <a:pt x="17" y="19"/>
                    </a:lnTo>
                    <a:lnTo>
                      <a:pt x="0" y="11"/>
                    </a:lnTo>
                    <a:lnTo>
                      <a:pt x="0" y="7"/>
                    </a:lnTo>
                    <a:lnTo>
                      <a:pt x="4" y="5"/>
                    </a:lnTo>
                    <a:lnTo>
                      <a:pt x="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6" name="Freeform 182"/>
              <p:cNvSpPr>
                <a:spLocks/>
              </p:cNvSpPr>
              <p:nvPr/>
            </p:nvSpPr>
            <p:spPr bwMode="auto">
              <a:xfrm>
                <a:off x="2249" y="521"/>
                <a:ext cx="72" cy="97"/>
              </a:xfrm>
              <a:custGeom>
                <a:avLst/>
                <a:gdLst>
                  <a:gd name="T0" fmla="*/ 70 w 72"/>
                  <a:gd name="T1" fmla="*/ 6 h 97"/>
                  <a:gd name="T2" fmla="*/ 62 w 72"/>
                  <a:gd name="T3" fmla="*/ 17 h 97"/>
                  <a:gd name="T4" fmla="*/ 64 w 72"/>
                  <a:gd name="T5" fmla="*/ 25 h 97"/>
                  <a:gd name="T6" fmla="*/ 68 w 72"/>
                  <a:gd name="T7" fmla="*/ 35 h 97"/>
                  <a:gd name="T8" fmla="*/ 72 w 72"/>
                  <a:gd name="T9" fmla="*/ 54 h 97"/>
                  <a:gd name="T10" fmla="*/ 68 w 72"/>
                  <a:gd name="T11" fmla="*/ 60 h 97"/>
                  <a:gd name="T12" fmla="*/ 60 w 72"/>
                  <a:gd name="T13" fmla="*/ 64 h 97"/>
                  <a:gd name="T14" fmla="*/ 47 w 72"/>
                  <a:gd name="T15" fmla="*/ 75 h 97"/>
                  <a:gd name="T16" fmla="*/ 37 w 72"/>
                  <a:gd name="T17" fmla="*/ 89 h 97"/>
                  <a:gd name="T18" fmla="*/ 27 w 72"/>
                  <a:gd name="T19" fmla="*/ 93 h 97"/>
                  <a:gd name="T20" fmla="*/ 19 w 72"/>
                  <a:gd name="T21" fmla="*/ 97 h 97"/>
                  <a:gd name="T22" fmla="*/ 0 w 72"/>
                  <a:gd name="T23" fmla="*/ 91 h 97"/>
                  <a:gd name="T24" fmla="*/ 0 w 72"/>
                  <a:gd name="T25" fmla="*/ 87 h 97"/>
                  <a:gd name="T26" fmla="*/ 6 w 72"/>
                  <a:gd name="T27" fmla="*/ 87 h 97"/>
                  <a:gd name="T28" fmla="*/ 15 w 72"/>
                  <a:gd name="T29" fmla="*/ 87 h 97"/>
                  <a:gd name="T30" fmla="*/ 25 w 72"/>
                  <a:gd name="T31" fmla="*/ 77 h 97"/>
                  <a:gd name="T32" fmla="*/ 33 w 72"/>
                  <a:gd name="T33" fmla="*/ 66 h 97"/>
                  <a:gd name="T34" fmla="*/ 37 w 72"/>
                  <a:gd name="T35" fmla="*/ 60 h 97"/>
                  <a:gd name="T36" fmla="*/ 43 w 72"/>
                  <a:gd name="T37" fmla="*/ 58 h 97"/>
                  <a:gd name="T38" fmla="*/ 56 w 72"/>
                  <a:gd name="T39" fmla="*/ 48 h 97"/>
                  <a:gd name="T40" fmla="*/ 56 w 72"/>
                  <a:gd name="T41" fmla="*/ 17 h 97"/>
                  <a:gd name="T42" fmla="*/ 58 w 72"/>
                  <a:gd name="T43" fmla="*/ 9 h 97"/>
                  <a:gd name="T44" fmla="*/ 66 w 72"/>
                  <a:gd name="T45" fmla="*/ 0 h 97"/>
                  <a:gd name="T46" fmla="*/ 70 w 72"/>
                  <a:gd name="T47" fmla="*/ 0 h 97"/>
                  <a:gd name="T48" fmla="*/ 70 w 72"/>
                  <a:gd name="T49" fmla="*/ 6 h 97"/>
                  <a:gd name="T50" fmla="*/ 70 w 72"/>
                  <a:gd name="T51"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97">
                    <a:moveTo>
                      <a:pt x="70" y="6"/>
                    </a:moveTo>
                    <a:lnTo>
                      <a:pt x="62" y="17"/>
                    </a:lnTo>
                    <a:lnTo>
                      <a:pt x="64" y="25"/>
                    </a:lnTo>
                    <a:lnTo>
                      <a:pt x="68" y="35"/>
                    </a:lnTo>
                    <a:lnTo>
                      <a:pt x="72" y="54"/>
                    </a:lnTo>
                    <a:lnTo>
                      <a:pt x="68" y="60"/>
                    </a:lnTo>
                    <a:lnTo>
                      <a:pt x="60" y="64"/>
                    </a:lnTo>
                    <a:lnTo>
                      <a:pt x="47" y="75"/>
                    </a:lnTo>
                    <a:lnTo>
                      <a:pt x="37" y="89"/>
                    </a:lnTo>
                    <a:lnTo>
                      <a:pt x="27" y="93"/>
                    </a:lnTo>
                    <a:lnTo>
                      <a:pt x="19" y="97"/>
                    </a:lnTo>
                    <a:lnTo>
                      <a:pt x="0" y="91"/>
                    </a:lnTo>
                    <a:lnTo>
                      <a:pt x="0" y="87"/>
                    </a:lnTo>
                    <a:lnTo>
                      <a:pt x="6" y="87"/>
                    </a:lnTo>
                    <a:lnTo>
                      <a:pt x="15" y="87"/>
                    </a:lnTo>
                    <a:lnTo>
                      <a:pt x="25" y="77"/>
                    </a:lnTo>
                    <a:lnTo>
                      <a:pt x="33" y="66"/>
                    </a:lnTo>
                    <a:lnTo>
                      <a:pt x="37" y="60"/>
                    </a:lnTo>
                    <a:lnTo>
                      <a:pt x="43" y="58"/>
                    </a:lnTo>
                    <a:lnTo>
                      <a:pt x="56" y="48"/>
                    </a:lnTo>
                    <a:lnTo>
                      <a:pt x="56" y="17"/>
                    </a:lnTo>
                    <a:lnTo>
                      <a:pt x="58" y="9"/>
                    </a:lnTo>
                    <a:lnTo>
                      <a:pt x="66" y="0"/>
                    </a:lnTo>
                    <a:lnTo>
                      <a:pt x="70" y="0"/>
                    </a:lnTo>
                    <a:lnTo>
                      <a:pt x="70" y="6"/>
                    </a:lnTo>
                    <a:lnTo>
                      <a:pt x="7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7" name="Freeform 183"/>
              <p:cNvSpPr>
                <a:spLocks/>
              </p:cNvSpPr>
              <p:nvPr/>
            </p:nvSpPr>
            <p:spPr bwMode="auto">
              <a:xfrm>
                <a:off x="2492" y="616"/>
                <a:ext cx="43" cy="52"/>
              </a:xfrm>
              <a:custGeom>
                <a:avLst/>
                <a:gdLst>
                  <a:gd name="T0" fmla="*/ 29 w 43"/>
                  <a:gd name="T1" fmla="*/ 0 h 52"/>
                  <a:gd name="T2" fmla="*/ 39 w 43"/>
                  <a:gd name="T3" fmla="*/ 6 h 52"/>
                  <a:gd name="T4" fmla="*/ 43 w 43"/>
                  <a:gd name="T5" fmla="*/ 17 h 52"/>
                  <a:gd name="T6" fmla="*/ 43 w 43"/>
                  <a:gd name="T7" fmla="*/ 35 h 52"/>
                  <a:gd name="T8" fmla="*/ 39 w 43"/>
                  <a:gd name="T9" fmla="*/ 44 h 52"/>
                  <a:gd name="T10" fmla="*/ 29 w 43"/>
                  <a:gd name="T11" fmla="*/ 50 h 52"/>
                  <a:gd name="T12" fmla="*/ 24 w 43"/>
                  <a:gd name="T13" fmla="*/ 52 h 52"/>
                  <a:gd name="T14" fmla="*/ 8 w 43"/>
                  <a:gd name="T15" fmla="*/ 50 h 52"/>
                  <a:gd name="T16" fmla="*/ 2 w 43"/>
                  <a:gd name="T17" fmla="*/ 46 h 52"/>
                  <a:gd name="T18" fmla="*/ 0 w 43"/>
                  <a:gd name="T19" fmla="*/ 39 h 52"/>
                  <a:gd name="T20" fmla="*/ 4 w 43"/>
                  <a:gd name="T21" fmla="*/ 33 h 52"/>
                  <a:gd name="T22" fmla="*/ 12 w 43"/>
                  <a:gd name="T23" fmla="*/ 33 h 52"/>
                  <a:gd name="T24" fmla="*/ 22 w 43"/>
                  <a:gd name="T25" fmla="*/ 33 h 52"/>
                  <a:gd name="T26" fmla="*/ 37 w 43"/>
                  <a:gd name="T27" fmla="*/ 19 h 52"/>
                  <a:gd name="T28" fmla="*/ 35 w 43"/>
                  <a:gd name="T29" fmla="*/ 11 h 52"/>
                  <a:gd name="T30" fmla="*/ 29 w 43"/>
                  <a:gd name="T31" fmla="*/ 9 h 52"/>
                  <a:gd name="T32" fmla="*/ 24 w 43"/>
                  <a:gd name="T33" fmla="*/ 4 h 52"/>
                  <a:gd name="T34" fmla="*/ 29 w 43"/>
                  <a:gd name="T35" fmla="*/ 0 h 52"/>
                  <a:gd name="T36" fmla="*/ 29 w 43"/>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2">
                    <a:moveTo>
                      <a:pt x="29" y="0"/>
                    </a:moveTo>
                    <a:lnTo>
                      <a:pt x="39" y="6"/>
                    </a:lnTo>
                    <a:lnTo>
                      <a:pt x="43" y="17"/>
                    </a:lnTo>
                    <a:lnTo>
                      <a:pt x="43" y="35"/>
                    </a:lnTo>
                    <a:lnTo>
                      <a:pt x="39" y="44"/>
                    </a:lnTo>
                    <a:lnTo>
                      <a:pt x="29" y="50"/>
                    </a:lnTo>
                    <a:lnTo>
                      <a:pt x="24" y="52"/>
                    </a:lnTo>
                    <a:lnTo>
                      <a:pt x="8" y="50"/>
                    </a:lnTo>
                    <a:lnTo>
                      <a:pt x="2" y="46"/>
                    </a:lnTo>
                    <a:lnTo>
                      <a:pt x="0" y="39"/>
                    </a:lnTo>
                    <a:lnTo>
                      <a:pt x="4" y="33"/>
                    </a:lnTo>
                    <a:lnTo>
                      <a:pt x="12" y="33"/>
                    </a:lnTo>
                    <a:lnTo>
                      <a:pt x="22" y="33"/>
                    </a:lnTo>
                    <a:lnTo>
                      <a:pt x="37" y="19"/>
                    </a:lnTo>
                    <a:lnTo>
                      <a:pt x="35" y="11"/>
                    </a:lnTo>
                    <a:lnTo>
                      <a:pt x="29" y="9"/>
                    </a:lnTo>
                    <a:lnTo>
                      <a:pt x="24" y="4"/>
                    </a:lnTo>
                    <a:lnTo>
                      <a:pt x="29" y="0"/>
                    </a:lnTo>
                    <a:lnTo>
                      <a:pt x="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8" name="Freeform 184"/>
              <p:cNvSpPr>
                <a:spLocks/>
              </p:cNvSpPr>
              <p:nvPr/>
            </p:nvSpPr>
            <p:spPr bwMode="auto">
              <a:xfrm>
                <a:off x="2097" y="833"/>
                <a:ext cx="51" cy="23"/>
              </a:xfrm>
              <a:custGeom>
                <a:avLst/>
                <a:gdLst>
                  <a:gd name="T0" fmla="*/ 2 w 51"/>
                  <a:gd name="T1" fmla="*/ 4 h 23"/>
                  <a:gd name="T2" fmla="*/ 21 w 51"/>
                  <a:gd name="T3" fmla="*/ 0 h 23"/>
                  <a:gd name="T4" fmla="*/ 37 w 51"/>
                  <a:gd name="T5" fmla="*/ 2 h 23"/>
                  <a:gd name="T6" fmla="*/ 45 w 51"/>
                  <a:gd name="T7" fmla="*/ 8 h 23"/>
                  <a:gd name="T8" fmla="*/ 47 w 51"/>
                  <a:gd name="T9" fmla="*/ 8 h 23"/>
                  <a:gd name="T10" fmla="*/ 49 w 51"/>
                  <a:gd name="T11" fmla="*/ 10 h 23"/>
                  <a:gd name="T12" fmla="*/ 51 w 51"/>
                  <a:gd name="T13" fmla="*/ 17 h 23"/>
                  <a:gd name="T14" fmla="*/ 49 w 51"/>
                  <a:gd name="T15" fmla="*/ 23 h 23"/>
                  <a:gd name="T16" fmla="*/ 37 w 51"/>
                  <a:gd name="T17" fmla="*/ 23 h 23"/>
                  <a:gd name="T18" fmla="*/ 33 w 51"/>
                  <a:gd name="T19" fmla="*/ 21 h 23"/>
                  <a:gd name="T20" fmla="*/ 37 w 51"/>
                  <a:gd name="T21" fmla="*/ 23 h 23"/>
                  <a:gd name="T22" fmla="*/ 27 w 51"/>
                  <a:gd name="T23" fmla="*/ 17 h 23"/>
                  <a:gd name="T24" fmla="*/ 16 w 51"/>
                  <a:gd name="T25" fmla="*/ 10 h 23"/>
                  <a:gd name="T26" fmla="*/ 2 w 51"/>
                  <a:gd name="T27" fmla="*/ 10 h 23"/>
                  <a:gd name="T28" fmla="*/ 0 w 51"/>
                  <a:gd name="T29" fmla="*/ 6 h 23"/>
                  <a:gd name="T30" fmla="*/ 2 w 51"/>
                  <a:gd name="T31" fmla="*/ 4 h 23"/>
                  <a:gd name="T32" fmla="*/ 2 w 51"/>
                  <a:gd name="T3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3">
                    <a:moveTo>
                      <a:pt x="2" y="4"/>
                    </a:moveTo>
                    <a:lnTo>
                      <a:pt x="21" y="0"/>
                    </a:lnTo>
                    <a:lnTo>
                      <a:pt x="37" y="2"/>
                    </a:lnTo>
                    <a:lnTo>
                      <a:pt x="45" y="8"/>
                    </a:lnTo>
                    <a:lnTo>
                      <a:pt x="47" y="8"/>
                    </a:lnTo>
                    <a:lnTo>
                      <a:pt x="49" y="10"/>
                    </a:lnTo>
                    <a:lnTo>
                      <a:pt x="51" y="17"/>
                    </a:lnTo>
                    <a:lnTo>
                      <a:pt x="49" y="23"/>
                    </a:lnTo>
                    <a:lnTo>
                      <a:pt x="37" y="23"/>
                    </a:lnTo>
                    <a:lnTo>
                      <a:pt x="33" y="21"/>
                    </a:lnTo>
                    <a:lnTo>
                      <a:pt x="37" y="23"/>
                    </a:lnTo>
                    <a:lnTo>
                      <a:pt x="27" y="17"/>
                    </a:lnTo>
                    <a:lnTo>
                      <a:pt x="16" y="10"/>
                    </a:lnTo>
                    <a:lnTo>
                      <a:pt x="2" y="10"/>
                    </a:lnTo>
                    <a:lnTo>
                      <a:pt x="0" y="6"/>
                    </a:lnTo>
                    <a:lnTo>
                      <a:pt x="2" y="4"/>
                    </a:lnTo>
                    <a:lnTo>
                      <a:pt x="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29" name="Freeform 185"/>
              <p:cNvSpPr>
                <a:spLocks/>
              </p:cNvSpPr>
              <p:nvPr/>
            </p:nvSpPr>
            <p:spPr bwMode="auto">
              <a:xfrm>
                <a:off x="1998" y="872"/>
                <a:ext cx="66" cy="19"/>
              </a:xfrm>
              <a:custGeom>
                <a:avLst/>
                <a:gdLst>
                  <a:gd name="T0" fmla="*/ 2 w 66"/>
                  <a:gd name="T1" fmla="*/ 11 h 19"/>
                  <a:gd name="T2" fmla="*/ 21 w 66"/>
                  <a:gd name="T3" fmla="*/ 6 h 19"/>
                  <a:gd name="T4" fmla="*/ 37 w 66"/>
                  <a:gd name="T5" fmla="*/ 0 h 19"/>
                  <a:gd name="T6" fmla="*/ 52 w 66"/>
                  <a:gd name="T7" fmla="*/ 6 h 19"/>
                  <a:gd name="T8" fmla="*/ 64 w 66"/>
                  <a:gd name="T9" fmla="*/ 13 h 19"/>
                  <a:gd name="T10" fmla="*/ 66 w 66"/>
                  <a:gd name="T11" fmla="*/ 17 h 19"/>
                  <a:gd name="T12" fmla="*/ 62 w 66"/>
                  <a:gd name="T13" fmla="*/ 19 h 19"/>
                  <a:gd name="T14" fmla="*/ 39 w 66"/>
                  <a:gd name="T15" fmla="*/ 15 h 19"/>
                  <a:gd name="T16" fmla="*/ 2 w 66"/>
                  <a:gd name="T17" fmla="*/ 19 h 19"/>
                  <a:gd name="T18" fmla="*/ 0 w 66"/>
                  <a:gd name="T19" fmla="*/ 15 h 19"/>
                  <a:gd name="T20" fmla="*/ 2 w 66"/>
                  <a:gd name="T21" fmla="*/ 11 h 19"/>
                  <a:gd name="T22" fmla="*/ 2 w 66"/>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9">
                    <a:moveTo>
                      <a:pt x="2" y="11"/>
                    </a:moveTo>
                    <a:lnTo>
                      <a:pt x="21" y="6"/>
                    </a:lnTo>
                    <a:lnTo>
                      <a:pt x="37" y="0"/>
                    </a:lnTo>
                    <a:lnTo>
                      <a:pt x="52" y="6"/>
                    </a:lnTo>
                    <a:lnTo>
                      <a:pt x="64" y="13"/>
                    </a:lnTo>
                    <a:lnTo>
                      <a:pt x="66" y="17"/>
                    </a:lnTo>
                    <a:lnTo>
                      <a:pt x="62" y="19"/>
                    </a:lnTo>
                    <a:lnTo>
                      <a:pt x="39" y="15"/>
                    </a:lnTo>
                    <a:lnTo>
                      <a:pt x="2" y="19"/>
                    </a:lnTo>
                    <a:lnTo>
                      <a:pt x="0" y="15"/>
                    </a:lnTo>
                    <a:lnTo>
                      <a:pt x="2" y="11"/>
                    </a:lnTo>
                    <a:lnTo>
                      <a:pt x="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0" name="Freeform 186"/>
              <p:cNvSpPr>
                <a:spLocks/>
              </p:cNvSpPr>
              <p:nvPr/>
            </p:nvSpPr>
            <p:spPr bwMode="auto">
              <a:xfrm>
                <a:off x="2033" y="885"/>
                <a:ext cx="17" cy="10"/>
              </a:xfrm>
              <a:custGeom>
                <a:avLst/>
                <a:gdLst>
                  <a:gd name="T0" fmla="*/ 6 w 17"/>
                  <a:gd name="T1" fmla="*/ 0 h 10"/>
                  <a:gd name="T2" fmla="*/ 15 w 17"/>
                  <a:gd name="T3" fmla="*/ 2 h 10"/>
                  <a:gd name="T4" fmla="*/ 17 w 17"/>
                  <a:gd name="T5" fmla="*/ 6 h 10"/>
                  <a:gd name="T6" fmla="*/ 13 w 17"/>
                  <a:gd name="T7" fmla="*/ 10 h 10"/>
                  <a:gd name="T8" fmla="*/ 0 w 17"/>
                  <a:gd name="T9" fmla="*/ 4 h 10"/>
                  <a:gd name="T10" fmla="*/ 2 w 17"/>
                  <a:gd name="T11" fmla="*/ 0 h 10"/>
                  <a:gd name="T12" fmla="*/ 6 w 17"/>
                  <a:gd name="T13" fmla="*/ 0 h 10"/>
                  <a:gd name="T14" fmla="*/ 6 w 1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6" y="0"/>
                    </a:moveTo>
                    <a:lnTo>
                      <a:pt x="15" y="2"/>
                    </a:lnTo>
                    <a:lnTo>
                      <a:pt x="17" y="6"/>
                    </a:lnTo>
                    <a:lnTo>
                      <a:pt x="13" y="10"/>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1" name="Freeform 187"/>
              <p:cNvSpPr>
                <a:spLocks/>
              </p:cNvSpPr>
              <p:nvPr/>
            </p:nvSpPr>
            <p:spPr bwMode="auto">
              <a:xfrm>
                <a:off x="2099" y="870"/>
                <a:ext cx="41" cy="15"/>
              </a:xfrm>
              <a:custGeom>
                <a:avLst/>
                <a:gdLst>
                  <a:gd name="T0" fmla="*/ 4 w 41"/>
                  <a:gd name="T1" fmla="*/ 6 h 15"/>
                  <a:gd name="T2" fmla="*/ 21 w 41"/>
                  <a:gd name="T3" fmla="*/ 0 h 15"/>
                  <a:gd name="T4" fmla="*/ 41 w 41"/>
                  <a:gd name="T5" fmla="*/ 8 h 15"/>
                  <a:gd name="T6" fmla="*/ 41 w 41"/>
                  <a:gd name="T7" fmla="*/ 13 h 15"/>
                  <a:gd name="T8" fmla="*/ 37 w 41"/>
                  <a:gd name="T9" fmla="*/ 15 h 15"/>
                  <a:gd name="T10" fmla="*/ 23 w 41"/>
                  <a:gd name="T11" fmla="*/ 11 h 15"/>
                  <a:gd name="T12" fmla="*/ 4 w 41"/>
                  <a:gd name="T13" fmla="*/ 13 h 15"/>
                  <a:gd name="T14" fmla="*/ 0 w 41"/>
                  <a:gd name="T15" fmla="*/ 11 h 15"/>
                  <a:gd name="T16" fmla="*/ 4 w 41"/>
                  <a:gd name="T17" fmla="*/ 6 h 15"/>
                  <a:gd name="T18" fmla="*/ 4 w 41"/>
                  <a:gd name="T1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5">
                    <a:moveTo>
                      <a:pt x="4" y="6"/>
                    </a:moveTo>
                    <a:lnTo>
                      <a:pt x="21" y="0"/>
                    </a:lnTo>
                    <a:lnTo>
                      <a:pt x="41" y="8"/>
                    </a:lnTo>
                    <a:lnTo>
                      <a:pt x="41" y="13"/>
                    </a:lnTo>
                    <a:lnTo>
                      <a:pt x="37" y="15"/>
                    </a:lnTo>
                    <a:lnTo>
                      <a:pt x="23" y="11"/>
                    </a:lnTo>
                    <a:lnTo>
                      <a:pt x="4" y="13"/>
                    </a:lnTo>
                    <a:lnTo>
                      <a:pt x="0" y="11"/>
                    </a:lnTo>
                    <a:lnTo>
                      <a:pt x="4" y="6"/>
                    </a:lnTo>
                    <a:lnTo>
                      <a:pt x="4"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2" name="Freeform 188"/>
              <p:cNvSpPr>
                <a:spLocks/>
              </p:cNvSpPr>
              <p:nvPr/>
            </p:nvSpPr>
            <p:spPr bwMode="auto">
              <a:xfrm>
                <a:off x="2122" y="881"/>
                <a:ext cx="12" cy="10"/>
              </a:xfrm>
              <a:custGeom>
                <a:avLst/>
                <a:gdLst>
                  <a:gd name="T0" fmla="*/ 4 w 12"/>
                  <a:gd name="T1" fmla="*/ 0 h 10"/>
                  <a:gd name="T2" fmla="*/ 12 w 12"/>
                  <a:gd name="T3" fmla="*/ 0 h 10"/>
                  <a:gd name="T4" fmla="*/ 12 w 12"/>
                  <a:gd name="T5" fmla="*/ 8 h 10"/>
                  <a:gd name="T6" fmla="*/ 4 w 12"/>
                  <a:gd name="T7" fmla="*/ 10 h 10"/>
                  <a:gd name="T8" fmla="*/ 0 w 12"/>
                  <a:gd name="T9" fmla="*/ 8 h 10"/>
                  <a:gd name="T10" fmla="*/ 0 w 12"/>
                  <a:gd name="T11" fmla="*/ 2 h 10"/>
                  <a:gd name="T12" fmla="*/ 4 w 12"/>
                  <a:gd name="T13" fmla="*/ 0 h 10"/>
                  <a:gd name="T14" fmla="*/ 4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0"/>
                    </a:moveTo>
                    <a:lnTo>
                      <a:pt x="12" y="0"/>
                    </a:lnTo>
                    <a:lnTo>
                      <a:pt x="12" y="8"/>
                    </a:lnTo>
                    <a:lnTo>
                      <a:pt x="4" y="10"/>
                    </a:lnTo>
                    <a:lnTo>
                      <a:pt x="0" y="8"/>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3" name="Freeform 189"/>
              <p:cNvSpPr>
                <a:spLocks/>
              </p:cNvSpPr>
              <p:nvPr/>
            </p:nvSpPr>
            <p:spPr bwMode="auto">
              <a:xfrm>
                <a:off x="2079" y="858"/>
                <a:ext cx="34" cy="89"/>
              </a:xfrm>
              <a:custGeom>
                <a:avLst/>
                <a:gdLst>
                  <a:gd name="T0" fmla="*/ 8 w 34"/>
                  <a:gd name="T1" fmla="*/ 2 h 89"/>
                  <a:gd name="T2" fmla="*/ 20 w 34"/>
                  <a:gd name="T3" fmla="*/ 25 h 89"/>
                  <a:gd name="T4" fmla="*/ 24 w 34"/>
                  <a:gd name="T5" fmla="*/ 51 h 89"/>
                  <a:gd name="T6" fmla="*/ 30 w 34"/>
                  <a:gd name="T7" fmla="*/ 70 h 89"/>
                  <a:gd name="T8" fmla="*/ 34 w 34"/>
                  <a:gd name="T9" fmla="*/ 89 h 89"/>
                  <a:gd name="T10" fmla="*/ 26 w 34"/>
                  <a:gd name="T11" fmla="*/ 89 h 89"/>
                  <a:gd name="T12" fmla="*/ 22 w 34"/>
                  <a:gd name="T13" fmla="*/ 70 h 89"/>
                  <a:gd name="T14" fmla="*/ 16 w 34"/>
                  <a:gd name="T15" fmla="*/ 51 h 89"/>
                  <a:gd name="T16" fmla="*/ 12 w 34"/>
                  <a:gd name="T17" fmla="*/ 27 h 89"/>
                  <a:gd name="T18" fmla="*/ 0 w 34"/>
                  <a:gd name="T19" fmla="*/ 4 h 89"/>
                  <a:gd name="T20" fmla="*/ 2 w 34"/>
                  <a:gd name="T21" fmla="*/ 0 h 89"/>
                  <a:gd name="T22" fmla="*/ 8 w 34"/>
                  <a:gd name="T23" fmla="*/ 2 h 89"/>
                  <a:gd name="T24" fmla="*/ 8 w 34"/>
                  <a:gd name="T25"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9">
                    <a:moveTo>
                      <a:pt x="8" y="2"/>
                    </a:moveTo>
                    <a:lnTo>
                      <a:pt x="20" y="25"/>
                    </a:lnTo>
                    <a:lnTo>
                      <a:pt x="24" y="51"/>
                    </a:lnTo>
                    <a:lnTo>
                      <a:pt x="30" y="70"/>
                    </a:lnTo>
                    <a:lnTo>
                      <a:pt x="34" y="89"/>
                    </a:lnTo>
                    <a:lnTo>
                      <a:pt x="26" y="89"/>
                    </a:lnTo>
                    <a:lnTo>
                      <a:pt x="22" y="70"/>
                    </a:lnTo>
                    <a:lnTo>
                      <a:pt x="16" y="51"/>
                    </a:lnTo>
                    <a:lnTo>
                      <a:pt x="12" y="27"/>
                    </a:lnTo>
                    <a:lnTo>
                      <a:pt x="0" y="4"/>
                    </a:lnTo>
                    <a:lnTo>
                      <a:pt x="2"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4" name="Freeform 190"/>
              <p:cNvSpPr>
                <a:spLocks/>
              </p:cNvSpPr>
              <p:nvPr/>
            </p:nvSpPr>
            <p:spPr bwMode="auto">
              <a:xfrm>
                <a:off x="2052" y="945"/>
                <a:ext cx="41" cy="14"/>
              </a:xfrm>
              <a:custGeom>
                <a:avLst/>
                <a:gdLst>
                  <a:gd name="T0" fmla="*/ 6 w 41"/>
                  <a:gd name="T1" fmla="*/ 2 h 14"/>
                  <a:gd name="T2" fmla="*/ 29 w 41"/>
                  <a:gd name="T3" fmla="*/ 0 h 14"/>
                  <a:gd name="T4" fmla="*/ 35 w 41"/>
                  <a:gd name="T5" fmla="*/ 0 h 14"/>
                  <a:gd name="T6" fmla="*/ 41 w 41"/>
                  <a:gd name="T7" fmla="*/ 6 h 14"/>
                  <a:gd name="T8" fmla="*/ 41 w 41"/>
                  <a:gd name="T9" fmla="*/ 10 h 14"/>
                  <a:gd name="T10" fmla="*/ 35 w 41"/>
                  <a:gd name="T11" fmla="*/ 14 h 14"/>
                  <a:gd name="T12" fmla="*/ 31 w 41"/>
                  <a:gd name="T13" fmla="*/ 14 h 14"/>
                  <a:gd name="T14" fmla="*/ 16 w 41"/>
                  <a:gd name="T15" fmla="*/ 14 h 14"/>
                  <a:gd name="T16" fmla="*/ 2 w 41"/>
                  <a:gd name="T17" fmla="*/ 6 h 14"/>
                  <a:gd name="T18" fmla="*/ 0 w 41"/>
                  <a:gd name="T19" fmla="*/ 4 h 14"/>
                  <a:gd name="T20" fmla="*/ 6 w 41"/>
                  <a:gd name="T21" fmla="*/ 2 h 14"/>
                  <a:gd name="T22" fmla="*/ 6 w 41"/>
                  <a:gd name="T2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4">
                    <a:moveTo>
                      <a:pt x="6" y="2"/>
                    </a:moveTo>
                    <a:lnTo>
                      <a:pt x="29" y="0"/>
                    </a:lnTo>
                    <a:lnTo>
                      <a:pt x="35" y="0"/>
                    </a:lnTo>
                    <a:lnTo>
                      <a:pt x="41" y="6"/>
                    </a:lnTo>
                    <a:lnTo>
                      <a:pt x="41" y="10"/>
                    </a:lnTo>
                    <a:lnTo>
                      <a:pt x="35" y="14"/>
                    </a:lnTo>
                    <a:lnTo>
                      <a:pt x="31" y="14"/>
                    </a:lnTo>
                    <a:lnTo>
                      <a:pt x="16" y="14"/>
                    </a:lnTo>
                    <a:lnTo>
                      <a:pt x="2" y="6"/>
                    </a:lnTo>
                    <a:lnTo>
                      <a:pt x="0" y="4"/>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5" name="Freeform 191"/>
              <p:cNvSpPr>
                <a:spLocks/>
              </p:cNvSpPr>
              <p:nvPr/>
            </p:nvSpPr>
            <p:spPr bwMode="auto">
              <a:xfrm>
                <a:off x="3534" y="1064"/>
                <a:ext cx="278" cy="434"/>
              </a:xfrm>
              <a:custGeom>
                <a:avLst/>
                <a:gdLst>
                  <a:gd name="T0" fmla="*/ 6 w 278"/>
                  <a:gd name="T1" fmla="*/ 0 h 434"/>
                  <a:gd name="T2" fmla="*/ 21 w 278"/>
                  <a:gd name="T3" fmla="*/ 13 h 434"/>
                  <a:gd name="T4" fmla="*/ 35 w 278"/>
                  <a:gd name="T5" fmla="*/ 23 h 434"/>
                  <a:gd name="T6" fmla="*/ 49 w 278"/>
                  <a:gd name="T7" fmla="*/ 35 h 434"/>
                  <a:gd name="T8" fmla="*/ 62 w 278"/>
                  <a:gd name="T9" fmla="*/ 46 h 434"/>
                  <a:gd name="T10" fmla="*/ 84 w 278"/>
                  <a:gd name="T11" fmla="*/ 68 h 434"/>
                  <a:gd name="T12" fmla="*/ 105 w 278"/>
                  <a:gd name="T13" fmla="*/ 89 h 434"/>
                  <a:gd name="T14" fmla="*/ 115 w 278"/>
                  <a:gd name="T15" fmla="*/ 101 h 434"/>
                  <a:gd name="T16" fmla="*/ 125 w 278"/>
                  <a:gd name="T17" fmla="*/ 114 h 434"/>
                  <a:gd name="T18" fmla="*/ 136 w 278"/>
                  <a:gd name="T19" fmla="*/ 126 h 434"/>
                  <a:gd name="T20" fmla="*/ 144 w 278"/>
                  <a:gd name="T21" fmla="*/ 139 h 434"/>
                  <a:gd name="T22" fmla="*/ 154 w 278"/>
                  <a:gd name="T23" fmla="*/ 151 h 434"/>
                  <a:gd name="T24" fmla="*/ 165 w 278"/>
                  <a:gd name="T25" fmla="*/ 165 h 434"/>
                  <a:gd name="T26" fmla="*/ 177 w 278"/>
                  <a:gd name="T27" fmla="*/ 180 h 434"/>
                  <a:gd name="T28" fmla="*/ 189 w 278"/>
                  <a:gd name="T29" fmla="*/ 194 h 434"/>
                  <a:gd name="T30" fmla="*/ 208 w 278"/>
                  <a:gd name="T31" fmla="*/ 215 h 434"/>
                  <a:gd name="T32" fmla="*/ 222 w 278"/>
                  <a:gd name="T33" fmla="*/ 236 h 434"/>
                  <a:gd name="T34" fmla="*/ 232 w 278"/>
                  <a:gd name="T35" fmla="*/ 260 h 434"/>
                  <a:gd name="T36" fmla="*/ 243 w 278"/>
                  <a:gd name="T37" fmla="*/ 285 h 434"/>
                  <a:gd name="T38" fmla="*/ 251 w 278"/>
                  <a:gd name="T39" fmla="*/ 306 h 434"/>
                  <a:gd name="T40" fmla="*/ 259 w 278"/>
                  <a:gd name="T41" fmla="*/ 322 h 434"/>
                  <a:gd name="T42" fmla="*/ 271 w 278"/>
                  <a:gd name="T43" fmla="*/ 359 h 434"/>
                  <a:gd name="T44" fmla="*/ 278 w 278"/>
                  <a:gd name="T45" fmla="*/ 428 h 434"/>
                  <a:gd name="T46" fmla="*/ 274 w 278"/>
                  <a:gd name="T47" fmla="*/ 434 h 434"/>
                  <a:gd name="T48" fmla="*/ 269 w 278"/>
                  <a:gd name="T49" fmla="*/ 430 h 434"/>
                  <a:gd name="T50" fmla="*/ 261 w 278"/>
                  <a:gd name="T51" fmla="*/ 395 h 434"/>
                  <a:gd name="T52" fmla="*/ 253 w 278"/>
                  <a:gd name="T53" fmla="*/ 362 h 434"/>
                  <a:gd name="T54" fmla="*/ 247 w 278"/>
                  <a:gd name="T55" fmla="*/ 343 h 434"/>
                  <a:gd name="T56" fmla="*/ 241 w 278"/>
                  <a:gd name="T57" fmla="*/ 326 h 434"/>
                  <a:gd name="T58" fmla="*/ 224 w 278"/>
                  <a:gd name="T59" fmla="*/ 291 h 434"/>
                  <a:gd name="T60" fmla="*/ 214 w 278"/>
                  <a:gd name="T61" fmla="*/ 269 h 434"/>
                  <a:gd name="T62" fmla="*/ 204 w 278"/>
                  <a:gd name="T63" fmla="*/ 246 h 434"/>
                  <a:gd name="T64" fmla="*/ 200 w 278"/>
                  <a:gd name="T65" fmla="*/ 236 h 434"/>
                  <a:gd name="T66" fmla="*/ 191 w 278"/>
                  <a:gd name="T67" fmla="*/ 225 h 434"/>
                  <a:gd name="T68" fmla="*/ 183 w 278"/>
                  <a:gd name="T69" fmla="*/ 215 h 434"/>
                  <a:gd name="T70" fmla="*/ 173 w 278"/>
                  <a:gd name="T71" fmla="*/ 207 h 434"/>
                  <a:gd name="T72" fmla="*/ 160 w 278"/>
                  <a:gd name="T73" fmla="*/ 190 h 434"/>
                  <a:gd name="T74" fmla="*/ 150 w 278"/>
                  <a:gd name="T75" fmla="*/ 178 h 434"/>
                  <a:gd name="T76" fmla="*/ 142 w 278"/>
                  <a:gd name="T77" fmla="*/ 163 h 434"/>
                  <a:gd name="T78" fmla="*/ 132 w 278"/>
                  <a:gd name="T79" fmla="*/ 149 h 434"/>
                  <a:gd name="T80" fmla="*/ 123 w 278"/>
                  <a:gd name="T81" fmla="*/ 137 h 434"/>
                  <a:gd name="T82" fmla="*/ 113 w 278"/>
                  <a:gd name="T83" fmla="*/ 124 h 434"/>
                  <a:gd name="T84" fmla="*/ 105 w 278"/>
                  <a:gd name="T85" fmla="*/ 112 h 434"/>
                  <a:gd name="T86" fmla="*/ 97 w 278"/>
                  <a:gd name="T87" fmla="*/ 99 h 434"/>
                  <a:gd name="T88" fmla="*/ 86 w 278"/>
                  <a:gd name="T89" fmla="*/ 87 h 434"/>
                  <a:gd name="T90" fmla="*/ 76 w 278"/>
                  <a:gd name="T91" fmla="*/ 75 h 434"/>
                  <a:gd name="T92" fmla="*/ 66 w 278"/>
                  <a:gd name="T93" fmla="*/ 64 h 434"/>
                  <a:gd name="T94" fmla="*/ 56 w 278"/>
                  <a:gd name="T95" fmla="*/ 52 h 434"/>
                  <a:gd name="T96" fmla="*/ 43 w 278"/>
                  <a:gd name="T97" fmla="*/ 39 h 434"/>
                  <a:gd name="T98" fmla="*/ 31 w 278"/>
                  <a:gd name="T99" fmla="*/ 29 h 434"/>
                  <a:gd name="T100" fmla="*/ 17 w 278"/>
                  <a:gd name="T101" fmla="*/ 17 h 434"/>
                  <a:gd name="T102" fmla="*/ 2 w 278"/>
                  <a:gd name="T103" fmla="*/ 4 h 434"/>
                  <a:gd name="T104" fmla="*/ 0 w 278"/>
                  <a:gd name="T105" fmla="*/ 0 h 434"/>
                  <a:gd name="T106" fmla="*/ 6 w 278"/>
                  <a:gd name="T107" fmla="*/ 0 h 434"/>
                  <a:gd name="T108" fmla="*/ 6 w 278"/>
                  <a:gd name="T10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434">
                    <a:moveTo>
                      <a:pt x="6" y="0"/>
                    </a:moveTo>
                    <a:lnTo>
                      <a:pt x="21" y="13"/>
                    </a:lnTo>
                    <a:lnTo>
                      <a:pt x="35" y="23"/>
                    </a:lnTo>
                    <a:lnTo>
                      <a:pt x="49" y="35"/>
                    </a:lnTo>
                    <a:lnTo>
                      <a:pt x="62" y="46"/>
                    </a:lnTo>
                    <a:lnTo>
                      <a:pt x="84" y="68"/>
                    </a:lnTo>
                    <a:lnTo>
                      <a:pt x="105" y="89"/>
                    </a:lnTo>
                    <a:lnTo>
                      <a:pt x="115" y="101"/>
                    </a:lnTo>
                    <a:lnTo>
                      <a:pt x="125" y="114"/>
                    </a:lnTo>
                    <a:lnTo>
                      <a:pt x="136" y="126"/>
                    </a:lnTo>
                    <a:lnTo>
                      <a:pt x="144" y="139"/>
                    </a:lnTo>
                    <a:lnTo>
                      <a:pt x="154" y="151"/>
                    </a:lnTo>
                    <a:lnTo>
                      <a:pt x="165" y="165"/>
                    </a:lnTo>
                    <a:lnTo>
                      <a:pt x="177" y="180"/>
                    </a:lnTo>
                    <a:lnTo>
                      <a:pt x="189" y="194"/>
                    </a:lnTo>
                    <a:lnTo>
                      <a:pt x="208" y="215"/>
                    </a:lnTo>
                    <a:lnTo>
                      <a:pt x="222" y="236"/>
                    </a:lnTo>
                    <a:lnTo>
                      <a:pt x="232" y="260"/>
                    </a:lnTo>
                    <a:lnTo>
                      <a:pt x="243" y="285"/>
                    </a:lnTo>
                    <a:lnTo>
                      <a:pt x="251" y="306"/>
                    </a:lnTo>
                    <a:lnTo>
                      <a:pt x="259" y="322"/>
                    </a:lnTo>
                    <a:lnTo>
                      <a:pt x="271" y="359"/>
                    </a:lnTo>
                    <a:lnTo>
                      <a:pt x="278" y="428"/>
                    </a:lnTo>
                    <a:lnTo>
                      <a:pt x="274" y="434"/>
                    </a:lnTo>
                    <a:lnTo>
                      <a:pt x="269" y="430"/>
                    </a:lnTo>
                    <a:lnTo>
                      <a:pt x="261" y="395"/>
                    </a:lnTo>
                    <a:lnTo>
                      <a:pt x="253" y="362"/>
                    </a:lnTo>
                    <a:lnTo>
                      <a:pt x="247" y="343"/>
                    </a:lnTo>
                    <a:lnTo>
                      <a:pt x="241" y="326"/>
                    </a:lnTo>
                    <a:lnTo>
                      <a:pt x="224" y="291"/>
                    </a:lnTo>
                    <a:lnTo>
                      <a:pt x="214" y="269"/>
                    </a:lnTo>
                    <a:lnTo>
                      <a:pt x="204" y="246"/>
                    </a:lnTo>
                    <a:lnTo>
                      <a:pt x="200" y="236"/>
                    </a:lnTo>
                    <a:lnTo>
                      <a:pt x="191" y="225"/>
                    </a:lnTo>
                    <a:lnTo>
                      <a:pt x="183" y="215"/>
                    </a:lnTo>
                    <a:lnTo>
                      <a:pt x="173" y="207"/>
                    </a:lnTo>
                    <a:lnTo>
                      <a:pt x="160" y="190"/>
                    </a:lnTo>
                    <a:lnTo>
                      <a:pt x="150" y="178"/>
                    </a:lnTo>
                    <a:lnTo>
                      <a:pt x="142" y="163"/>
                    </a:lnTo>
                    <a:lnTo>
                      <a:pt x="132" y="149"/>
                    </a:lnTo>
                    <a:lnTo>
                      <a:pt x="123" y="137"/>
                    </a:lnTo>
                    <a:lnTo>
                      <a:pt x="113" y="124"/>
                    </a:lnTo>
                    <a:lnTo>
                      <a:pt x="105" y="112"/>
                    </a:lnTo>
                    <a:lnTo>
                      <a:pt x="97" y="99"/>
                    </a:lnTo>
                    <a:lnTo>
                      <a:pt x="86" y="87"/>
                    </a:lnTo>
                    <a:lnTo>
                      <a:pt x="76" y="75"/>
                    </a:lnTo>
                    <a:lnTo>
                      <a:pt x="66" y="64"/>
                    </a:lnTo>
                    <a:lnTo>
                      <a:pt x="56" y="52"/>
                    </a:lnTo>
                    <a:lnTo>
                      <a:pt x="43" y="39"/>
                    </a:lnTo>
                    <a:lnTo>
                      <a:pt x="31" y="29"/>
                    </a:lnTo>
                    <a:lnTo>
                      <a:pt x="17" y="17"/>
                    </a:lnTo>
                    <a:lnTo>
                      <a:pt x="2"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6" name="Freeform 192"/>
              <p:cNvSpPr>
                <a:spLocks/>
              </p:cNvSpPr>
              <p:nvPr/>
            </p:nvSpPr>
            <p:spPr bwMode="auto">
              <a:xfrm>
                <a:off x="3464" y="1250"/>
                <a:ext cx="109" cy="275"/>
              </a:xfrm>
              <a:custGeom>
                <a:avLst/>
                <a:gdLst>
                  <a:gd name="T0" fmla="*/ 105 w 109"/>
                  <a:gd name="T1" fmla="*/ 6 h 275"/>
                  <a:gd name="T2" fmla="*/ 80 w 109"/>
                  <a:gd name="T3" fmla="*/ 17 h 275"/>
                  <a:gd name="T4" fmla="*/ 62 w 109"/>
                  <a:gd name="T5" fmla="*/ 31 h 275"/>
                  <a:gd name="T6" fmla="*/ 45 w 109"/>
                  <a:gd name="T7" fmla="*/ 50 h 275"/>
                  <a:gd name="T8" fmla="*/ 31 w 109"/>
                  <a:gd name="T9" fmla="*/ 72 h 275"/>
                  <a:gd name="T10" fmla="*/ 25 w 109"/>
                  <a:gd name="T11" fmla="*/ 87 h 275"/>
                  <a:gd name="T12" fmla="*/ 27 w 109"/>
                  <a:gd name="T13" fmla="*/ 103 h 275"/>
                  <a:gd name="T14" fmla="*/ 33 w 109"/>
                  <a:gd name="T15" fmla="*/ 136 h 275"/>
                  <a:gd name="T16" fmla="*/ 31 w 109"/>
                  <a:gd name="T17" fmla="*/ 207 h 275"/>
                  <a:gd name="T18" fmla="*/ 21 w 109"/>
                  <a:gd name="T19" fmla="*/ 237 h 275"/>
                  <a:gd name="T20" fmla="*/ 15 w 109"/>
                  <a:gd name="T21" fmla="*/ 254 h 275"/>
                  <a:gd name="T22" fmla="*/ 6 w 109"/>
                  <a:gd name="T23" fmla="*/ 273 h 275"/>
                  <a:gd name="T24" fmla="*/ 0 w 109"/>
                  <a:gd name="T25" fmla="*/ 275 h 275"/>
                  <a:gd name="T26" fmla="*/ 0 w 109"/>
                  <a:gd name="T27" fmla="*/ 271 h 275"/>
                  <a:gd name="T28" fmla="*/ 13 w 109"/>
                  <a:gd name="T29" fmla="*/ 235 h 275"/>
                  <a:gd name="T30" fmla="*/ 15 w 109"/>
                  <a:gd name="T31" fmla="*/ 204 h 275"/>
                  <a:gd name="T32" fmla="*/ 10 w 109"/>
                  <a:gd name="T33" fmla="*/ 134 h 275"/>
                  <a:gd name="T34" fmla="*/ 15 w 109"/>
                  <a:gd name="T35" fmla="*/ 64 h 275"/>
                  <a:gd name="T36" fmla="*/ 25 w 109"/>
                  <a:gd name="T37" fmla="*/ 52 h 275"/>
                  <a:gd name="T38" fmla="*/ 33 w 109"/>
                  <a:gd name="T39" fmla="*/ 41 h 275"/>
                  <a:gd name="T40" fmla="*/ 41 w 109"/>
                  <a:gd name="T41" fmla="*/ 31 h 275"/>
                  <a:gd name="T42" fmla="*/ 52 w 109"/>
                  <a:gd name="T43" fmla="*/ 25 h 275"/>
                  <a:gd name="T44" fmla="*/ 62 w 109"/>
                  <a:gd name="T45" fmla="*/ 17 h 275"/>
                  <a:gd name="T46" fmla="*/ 76 w 109"/>
                  <a:gd name="T47" fmla="*/ 10 h 275"/>
                  <a:gd name="T48" fmla="*/ 105 w 109"/>
                  <a:gd name="T49" fmla="*/ 0 h 275"/>
                  <a:gd name="T50" fmla="*/ 109 w 109"/>
                  <a:gd name="T51" fmla="*/ 2 h 275"/>
                  <a:gd name="T52" fmla="*/ 105 w 109"/>
                  <a:gd name="T53" fmla="*/ 6 h 275"/>
                  <a:gd name="T54" fmla="*/ 105 w 109"/>
                  <a:gd name="T55" fmla="*/ 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275">
                    <a:moveTo>
                      <a:pt x="105" y="6"/>
                    </a:moveTo>
                    <a:lnTo>
                      <a:pt x="80" y="17"/>
                    </a:lnTo>
                    <a:lnTo>
                      <a:pt x="62" y="31"/>
                    </a:lnTo>
                    <a:lnTo>
                      <a:pt x="45" y="50"/>
                    </a:lnTo>
                    <a:lnTo>
                      <a:pt x="31" y="72"/>
                    </a:lnTo>
                    <a:lnTo>
                      <a:pt x="25" y="87"/>
                    </a:lnTo>
                    <a:lnTo>
                      <a:pt x="27" y="103"/>
                    </a:lnTo>
                    <a:lnTo>
                      <a:pt x="33" y="136"/>
                    </a:lnTo>
                    <a:lnTo>
                      <a:pt x="31" y="207"/>
                    </a:lnTo>
                    <a:lnTo>
                      <a:pt x="21" y="237"/>
                    </a:lnTo>
                    <a:lnTo>
                      <a:pt x="15" y="254"/>
                    </a:lnTo>
                    <a:lnTo>
                      <a:pt x="6" y="273"/>
                    </a:lnTo>
                    <a:lnTo>
                      <a:pt x="0" y="275"/>
                    </a:lnTo>
                    <a:lnTo>
                      <a:pt x="0" y="271"/>
                    </a:lnTo>
                    <a:lnTo>
                      <a:pt x="13" y="235"/>
                    </a:lnTo>
                    <a:lnTo>
                      <a:pt x="15" y="204"/>
                    </a:lnTo>
                    <a:lnTo>
                      <a:pt x="10" y="134"/>
                    </a:lnTo>
                    <a:lnTo>
                      <a:pt x="15" y="64"/>
                    </a:lnTo>
                    <a:lnTo>
                      <a:pt x="25" y="52"/>
                    </a:lnTo>
                    <a:lnTo>
                      <a:pt x="33" y="41"/>
                    </a:lnTo>
                    <a:lnTo>
                      <a:pt x="41" y="31"/>
                    </a:lnTo>
                    <a:lnTo>
                      <a:pt x="52" y="25"/>
                    </a:lnTo>
                    <a:lnTo>
                      <a:pt x="62" y="17"/>
                    </a:lnTo>
                    <a:lnTo>
                      <a:pt x="76" y="10"/>
                    </a:lnTo>
                    <a:lnTo>
                      <a:pt x="105" y="0"/>
                    </a:lnTo>
                    <a:lnTo>
                      <a:pt x="109" y="2"/>
                    </a:lnTo>
                    <a:lnTo>
                      <a:pt x="105" y="6"/>
                    </a:lnTo>
                    <a:lnTo>
                      <a:pt x="10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7" name="Freeform 193"/>
              <p:cNvSpPr>
                <a:spLocks/>
              </p:cNvSpPr>
              <p:nvPr/>
            </p:nvSpPr>
            <p:spPr bwMode="auto">
              <a:xfrm>
                <a:off x="3581" y="1374"/>
                <a:ext cx="142" cy="268"/>
              </a:xfrm>
              <a:custGeom>
                <a:avLst/>
                <a:gdLst>
                  <a:gd name="T0" fmla="*/ 142 w 142"/>
                  <a:gd name="T1" fmla="*/ 0 h 268"/>
                  <a:gd name="T2" fmla="*/ 142 w 142"/>
                  <a:gd name="T3" fmla="*/ 31 h 268"/>
                  <a:gd name="T4" fmla="*/ 132 w 142"/>
                  <a:gd name="T5" fmla="*/ 43 h 268"/>
                  <a:gd name="T6" fmla="*/ 122 w 142"/>
                  <a:gd name="T7" fmla="*/ 54 h 268"/>
                  <a:gd name="T8" fmla="*/ 120 w 142"/>
                  <a:gd name="T9" fmla="*/ 76 h 268"/>
                  <a:gd name="T10" fmla="*/ 122 w 142"/>
                  <a:gd name="T11" fmla="*/ 99 h 268"/>
                  <a:gd name="T12" fmla="*/ 118 w 142"/>
                  <a:gd name="T13" fmla="*/ 128 h 268"/>
                  <a:gd name="T14" fmla="*/ 109 w 142"/>
                  <a:gd name="T15" fmla="*/ 153 h 268"/>
                  <a:gd name="T16" fmla="*/ 103 w 142"/>
                  <a:gd name="T17" fmla="*/ 165 h 268"/>
                  <a:gd name="T18" fmla="*/ 95 w 142"/>
                  <a:gd name="T19" fmla="*/ 177 h 268"/>
                  <a:gd name="T20" fmla="*/ 87 w 142"/>
                  <a:gd name="T21" fmla="*/ 190 h 268"/>
                  <a:gd name="T22" fmla="*/ 76 w 142"/>
                  <a:gd name="T23" fmla="*/ 202 h 268"/>
                  <a:gd name="T24" fmla="*/ 39 w 142"/>
                  <a:gd name="T25" fmla="*/ 239 h 268"/>
                  <a:gd name="T26" fmla="*/ 29 w 142"/>
                  <a:gd name="T27" fmla="*/ 254 h 268"/>
                  <a:gd name="T28" fmla="*/ 25 w 142"/>
                  <a:gd name="T29" fmla="*/ 260 h 268"/>
                  <a:gd name="T30" fmla="*/ 17 w 142"/>
                  <a:gd name="T31" fmla="*/ 266 h 268"/>
                  <a:gd name="T32" fmla="*/ 9 w 142"/>
                  <a:gd name="T33" fmla="*/ 268 h 268"/>
                  <a:gd name="T34" fmla="*/ 2 w 142"/>
                  <a:gd name="T35" fmla="*/ 264 h 268"/>
                  <a:gd name="T36" fmla="*/ 0 w 142"/>
                  <a:gd name="T37" fmla="*/ 258 h 268"/>
                  <a:gd name="T38" fmla="*/ 4 w 142"/>
                  <a:gd name="T39" fmla="*/ 252 h 268"/>
                  <a:gd name="T40" fmla="*/ 21 w 142"/>
                  <a:gd name="T41" fmla="*/ 229 h 268"/>
                  <a:gd name="T42" fmla="*/ 39 w 142"/>
                  <a:gd name="T43" fmla="*/ 208 h 268"/>
                  <a:gd name="T44" fmla="*/ 60 w 142"/>
                  <a:gd name="T45" fmla="*/ 190 h 268"/>
                  <a:gd name="T46" fmla="*/ 78 w 142"/>
                  <a:gd name="T47" fmla="*/ 167 h 268"/>
                  <a:gd name="T48" fmla="*/ 93 w 142"/>
                  <a:gd name="T49" fmla="*/ 147 h 268"/>
                  <a:gd name="T50" fmla="*/ 101 w 142"/>
                  <a:gd name="T51" fmla="*/ 126 h 268"/>
                  <a:gd name="T52" fmla="*/ 105 w 142"/>
                  <a:gd name="T53" fmla="*/ 99 h 268"/>
                  <a:gd name="T54" fmla="*/ 107 w 142"/>
                  <a:gd name="T55" fmla="*/ 49 h 268"/>
                  <a:gd name="T56" fmla="*/ 113 w 142"/>
                  <a:gd name="T57" fmla="*/ 43 h 268"/>
                  <a:gd name="T58" fmla="*/ 122 w 142"/>
                  <a:gd name="T59" fmla="*/ 39 h 268"/>
                  <a:gd name="T60" fmla="*/ 134 w 142"/>
                  <a:gd name="T61" fmla="*/ 29 h 268"/>
                  <a:gd name="T62" fmla="*/ 136 w 142"/>
                  <a:gd name="T63" fmla="*/ 14 h 268"/>
                  <a:gd name="T64" fmla="*/ 134 w 142"/>
                  <a:gd name="T65" fmla="*/ 0 h 268"/>
                  <a:gd name="T66" fmla="*/ 142 w 142"/>
                  <a:gd name="T67" fmla="*/ 0 h 268"/>
                  <a:gd name="T68" fmla="*/ 142 w 142"/>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268">
                    <a:moveTo>
                      <a:pt x="142" y="0"/>
                    </a:moveTo>
                    <a:lnTo>
                      <a:pt x="142" y="31"/>
                    </a:lnTo>
                    <a:lnTo>
                      <a:pt x="132" y="43"/>
                    </a:lnTo>
                    <a:lnTo>
                      <a:pt x="122" y="54"/>
                    </a:lnTo>
                    <a:lnTo>
                      <a:pt x="120" y="76"/>
                    </a:lnTo>
                    <a:lnTo>
                      <a:pt x="122" y="99"/>
                    </a:lnTo>
                    <a:lnTo>
                      <a:pt x="118" y="128"/>
                    </a:lnTo>
                    <a:lnTo>
                      <a:pt x="109" y="153"/>
                    </a:lnTo>
                    <a:lnTo>
                      <a:pt x="103" y="165"/>
                    </a:lnTo>
                    <a:lnTo>
                      <a:pt x="95" y="177"/>
                    </a:lnTo>
                    <a:lnTo>
                      <a:pt x="87" y="190"/>
                    </a:lnTo>
                    <a:lnTo>
                      <a:pt x="76" y="202"/>
                    </a:lnTo>
                    <a:lnTo>
                      <a:pt x="39" y="239"/>
                    </a:lnTo>
                    <a:lnTo>
                      <a:pt x="29" y="254"/>
                    </a:lnTo>
                    <a:lnTo>
                      <a:pt x="25" y="260"/>
                    </a:lnTo>
                    <a:lnTo>
                      <a:pt x="17" y="266"/>
                    </a:lnTo>
                    <a:lnTo>
                      <a:pt x="9" y="268"/>
                    </a:lnTo>
                    <a:lnTo>
                      <a:pt x="2" y="264"/>
                    </a:lnTo>
                    <a:lnTo>
                      <a:pt x="0" y="258"/>
                    </a:lnTo>
                    <a:lnTo>
                      <a:pt x="4" y="252"/>
                    </a:lnTo>
                    <a:lnTo>
                      <a:pt x="21" y="229"/>
                    </a:lnTo>
                    <a:lnTo>
                      <a:pt x="39" y="208"/>
                    </a:lnTo>
                    <a:lnTo>
                      <a:pt x="60" y="190"/>
                    </a:lnTo>
                    <a:lnTo>
                      <a:pt x="78" y="167"/>
                    </a:lnTo>
                    <a:lnTo>
                      <a:pt x="93" y="147"/>
                    </a:lnTo>
                    <a:lnTo>
                      <a:pt x="101" y="126"/>
                    </a:lnTo>
                    <a:lnTo>
                      <a:pt x="105" y="99"/>
                    </a:lnTo>
                    <a:lnTo>
                      <a:pt x="107" y="49"/>
                    </a:lnTo>
                    <a:lnTo>
                      <a:pt x="113" y="43"/>
                    </a:lnTo>
                    <a:lnTo>
                      <a:pt x="122" y="39"/>
                    </a:lnTo>
                    <a:lnTo>
                      <a:pt x="134" y="29"/>
                    </a:lnTo>
                    <a:lnTo>
                      <a:pt x="136" y="14"/>
                    </a:lnTo>
                    <a:lnTo>
                      <a:pt x="134" y="0"/>
                    </a:lnTo>
                    <a:lnTo>
                      <a:pt x="142" y="0"/>
                    </a:lnTo>
                    <a:lnTo>
                      <a:pt x="1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8" name="Freeform 194"/>
              <p:cNvSpPr>
                <a:spLocks/>
              </p:cNvSpPr>
              <p:nvPr/>
            </p:nvSpPr>
            <p:spPr bwMode="auto">
              <a:xfrm>
                <a:off x="3343" y="1469"/>
                <a:ext cx="154" cy="215"/>
              </a:xfrm>
              <a:custGeom>
                <a:avLst/>
                <a:gdLst>
                  <a:gd name="T0" fmla="*/ 129 w 154"/>
                  <a:gd name="T1" fmla="*/ 16 h 215"/>
                  <a:gd name="T2" fmla="*/ 109 w 154"/>
                  <a:gd name="T3" fmla="*/ 12 h 215"/>
                  <a:gd name="T4" fmla="*/ 92 w 154"/>
                  <a:gd name="T5" fmla="*/ 12 h 215"/>
                  <a:gd name="T6" fmla="*/ 80 w 154"/>
                  <a:gd name="T7" fmla="*/ 27 h 215"/>
                  <a:gd name="T8" fmla="*/ 72 w 154"/>
                  <a:gd name="T9" fmla="*/ 39 h 215"/>
                  <a:gd name="T10" fmla="*/ 57 w 154"/>
                  <a:gd name="T11" fmla="*/ 64 h 215"/>
                  <a:gd name="T12" fmla="*/ 49 w 154"/>
                  <a:gd name="T13" fmla="*/ 76 h 215"/>
                  <a:gd name="T14" fmla="*/ 43 w 154"/>
                  <a:gd name="T15" fmla="*/ 89 h 215"/>
                  <a:gd name="T16" fmla="*/ 35 w 154"/>
                  <a:gd name="T17" fmla="*/ 101 h 215"/>
                  <a:gd name="T18" fmla="*/ 25 w 154"/>
                  <a:gd name="T19" fmla="*/ 116 h 215"/>
                  <a:gd name="T20" fmla="*/ 16 w 154"/>
                  <a:gd name="T21" fmla="*/ 130 h 215"/>
                  <a:gd name="T22" fmla="*/ 20 w 154"/>
                  <a:gd name="T23" fmla="*/ 151 h 215"/>
                  <a:gd name="T24" fmla="*/ 31 w 154"/>
                  <a:gd name="T25" fmla="*/ 171 h 215"/>
                  <a:gd name="T26" fmla="*/ 39 w 154"/>
                  <a:gd name="T27" fmla="*/ 175 h 215"/>
                  <a:gd name="T28" fmla="*/ 49 w 154"/>
                  <a:gd name="T29" fmla="*/ 180 h 215"/>
                  <a:gd name="T30" fmla="*/ 70 w 154"/>
                  <a:gd name="T31" fmla="*/ 186 h 215"/>
                  <a:gd name="T32" fmla="*/ 80 w 154"/>
                  <a:gd name="T33" fmla="*/ 192 h 215"/>
                  <a:gd name="T34" fmla="*/ 88 w 154"/>
                  <a:gd name="T35" fmla="*/ 198 h 215"/>
                  <a:gd name="T36" fmla="*/ 109 w 154"/>
                  <a:gd name="T37" fmla="*/ 204 h 215"/>
                  <a:gd name="T38" fmla="*/ 150 w 154"/>
                  <a:gd name="T39" fmla="*/ 204 h 215"/>
                  <a:gd name="T40" fmla="*/ 154 w 154"/>
                  <a:gd name="T41" fmla="*/ 206 h 215"/>
                  <a:gd name="T42" fmla="*/ 152 w 154"/>
                  <a:gd name="T43" fmla="*/ 210 h 215"/>
                  <a:gd name="T44" fmla="*/ 103 w 154"/>
                  <a:gd name="T45" fmla="*/ 215 h 215"/>
                  <a:gd name="T46" fmla="*/ 82 w 154"/>
                  <a:gd name="T47" fmla="*/ 210 h 215"/>
                  <a:gd name="T48" fmla="*/ 60 w 154"/>
                  <a:gd name="T49" fmla="*/ 198 h 215"/>
                  <a:gd name="T50" fmla="*/ 16 w 154"/>
                  <a:gd name="T51" fmla="*/ 182 h 215"/>
                  <a:gd name="T52" fmla="*/ 4 w 154"/>
                  <a:gd name="T53" fmla="*/ 157 h 215"/>
                  <a:gd name="T54" fmla="*/ 0 w 154"/>
                  <a:gd name="T55" fmla="*/ 128 h 215"/>
                  <a:gd name="T56" fmla="*/ 6 w 154"/>
                  <a:gd name="T57" fmla="*/ 107 h 215"/>
                  <a:gd name="T58" fmla="*/ 16 w 154"/>
                  <a:gd name="T59" fmla="*/ 93 h 215"/>
                  <a:gd name="T60" fmla="*/ 27 w 154"/>
                  <a:gd name="T61" fmla="*/ 80 h 215"/>
                  <a:gd name="T62" fmla="*/ 37 w 154"/>
                  <a:gd name="T63" fmla="*/ 68 h 215"/>
                  <a:gd name="T64" fmla="*/ 45 w 154"/>
                  <a:gd name="T65" fmla="*/ 58 h 215"/>
                  <a:gd name="T66" fmla="*/ 55 w 154"/>
                  <a:gd name="T67" fmla="*/ 45 h 215"/>
                  <a:gd name="T68" fmla="*/ 66 w 154"/>
                  <a:gd name="T69" fmla="*/ 35 h 215"/>
                  <a:gd name="T70" fmla="*/ 76 w 154"/>
                  <a:gd name="T71" fmla="*/ 23 h 215"/>
                  <a:gd name="T72" fmla="*/ 88 w 154"/>
                  <a:gd name="T73" fmla="*/ 8 h 215"/>
                  <a:gd name="T74" fmla="*/ 109 w 154"/>
                  <a:gd name="T75" fmla="*/ 2 h 215"/>
                  <a:gd name="T76" fmla="*/ 129 w 154"/>
                  <a:gd name="T77" fmla="*/ 0 h 215"/>
                  <a:gd name="T78" fmla="*/ 138 w 154"/>
                  <a:gd name="T79" fmla="*/ 8 h 215"/>
                  <a:gd name="T80" fmla="*/ 136 w 154"/>
                  <a:gd name="T81" fmla="*/ 12 h 215"/>
                  <a:gd name="T82" fmla="*/ 129 w 154"/>
                  <a:gd name="T83" fmla="*/ 16 h 215"/>
                  <a:gd name="T84" fmla="*/ 129 w 154"/>
                  <a:gd name="T85" fmla="*/ 1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15">
                    <a:moveTo>
                      <a:pt x="129" y="16"/>
                    </a:moveTo>
                    <a:lnTo>
                      <a:pt x="109" y="12"/>
                    </a:lnTo>
                    <a:lnTo>
                      <a:pt x="92" y="12"/>
                    </a:lnTo>
                    <a:lnTo>
                      <a:pt x="80" y="27"/>
                    </a:lnTo>
                    <a:lnTo>
                      <a:pt x="72" y="39"/>
                    </a:lnTo>
                    <a:lnTo>
                      <a:pt x="57" y="64"/>
                    </a:lnTo>
                    <a:lnTo>
                      <a:pt x="49" y="76"/>
                    </a:lnTo>
                    <a:lnTo>
                      <a:pt x="43" y="89"/>
                    </a:lnTo>
                    <a:lnTo>
                      <a:pt x="35" y="101"/>
                    </a:lnTo>
                    <a:lnTo>
                      <a:pt x="25" y="116"/>
                    </a:lnTo>
                    <a:lnTo>
                      <a:pt x="16" y="130"/>
                    </a:lnTo>
                    <a:lnTo>
                      <a:pt x="20" y="151"/>
                    </a:lnTo>
                    <a:lnTo>
                      <a:pt x="31" y="171"/>
                    </a:lnTo>
                    <a:lnTo>
                      <a:pt x="39" y="175"/>
                    </a:lnTo>
                    <a:lnTo>
                      <a:pt x="49" y="180"/>
                    </a:lnTo>
                    <a:lnTo>
                      <a:pt x="70" y="186"/>
                    </a:lnTo>
                    <a:lnTo>
                      <a:pt x="80" y="192"/>
                    </a:lnTo>
                    <a:lnTo>
                      <a:pt x="88" y="198"/>
                    </a:lnTo>
                    <a:lnTo>
                      <a:pt x="109" y="204"/>
                    </a:lnTo>
                    <a:lnTo>
                      <a:pt x="150" y="204"/>
                    </a:lnTo>
                    <a:lnTo>
                      <a:pt x="154" y="206"/>
                    </a:lnTo>
                    <a:lnTo>
                      <a:pt x="152" y="210"/>
                    </a:lnTo>
                    <a:lnTo>
                      <a:pt x="103" y="215"/>
                    </a:lnTo>
                    <a:lnTo>
                      <a:pt x="82" y="210"/>
                    </a:lnTo>
                    <a:lnTo>
                      <a:pt x="60" y="198"/>
                    </a:lnTo>
                    <a:lnTo>
                      <a:pt x="16" y="182"/>
                    </a:lnTo>
                    <a:lnTo>
                      <a:pt x="4" y="157"/>
                    </a:lnTo>
                    <a:lnTo>
                      <a:pt x="0" y="128"/>
                    </a:lnTo>
                    <a:lnTo>
                      <a:pt x="6" y="107"/>
                    </a:lnTo>
                    <a:lnTo>
                      <a:pt x="16" y="93"/>
                    </a:lnTo>
                    <a:lnTo>
                      <a:pt x="27" y="80"/>
                    </a:lnTo>
                    <a:lnTo>
                      <a:pt x="37" y="68"/>
                    </a:lnTo>
                    <a:lnTo>
                      <a:pt x="45" y="58"/>
                    </a:lnTo>
                    <a:lnTo>
                      <a:pt x="55" y="45"/>
                    </a:lnTo>
                    <a:lnTo>
                      <a:pt x="66" y="35"/>
                    </a:lnTo>
                    <a:lnTo>
                      <a:pt x="76" y="23"/>
                    </a:lnTo>
                    <a:lnTo>
                      <a:pt x="88" y="8"/>
                    </a:lnTo>
                    <a:lnTo>
                      <a:pt x="109" y="2"/>
                    </a:lnTo>
                    <a:lnTo>
                      <a:pt x="129" y="0"/>
                    </a:lnTo>
                    <a:lnTo>
                      <a:pt x="138" y="8"/>
                    </a:lnTo>
                    <a:lnTo>
                      <a:pt x="136" y="12"/>
                    </a:lnTo>
                    <a:lnTo>
                      <a:pt x="129" y="16"/>
                    </a:lnTo>
                    <a:lnTo>
                      <a:pt x="129"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39" name="Freeform 195"/>
              <p:cNvSpPr>
                <a:spLocks/>
              </p:cNvSpPr>
              <p:nvPr/>
            </p:nvSpPr>
            <p:spPr bwMode="auto">
              <a:xfrm>
                <a:off x="3446" y="1564"/>
                <a:ext cx="84" cy="111"/>
              </a:xfrm>
              <a:custGeom>
                <a:avLst/>
                <a:gdLst>
                  <a:gd name="T0" fmla="*/ 12 w 84"/>
                  <a:gd name="T1" fmla="*/ 0 h 111"/>
                  <a:gd name="T2" fmla="*/ 16 w 84"/>
                  <a:gd name="T3" fmla="*/ 35 h 111"/>
                  <a:gd name="T4" fmla="*/ 20 w 84"/>
                  <a:gd name="T5" fmla="*/ 51 h 111"/>
                  <a:gd name="T6" fmla="*/ 33 w 84"/>
                  <a:gd name="T7" fmla="*/ 66 h 111"/>
                  <a:gd name="T8" fmla="*/ 37 w 84"/>
                  <a:gd name="T9" fmla="*/ 76 h 111"/>
                  <a:gd name="T10" fmla="*/ 45 w 84"/>
                  <a:gd name="T11" fmla="*/ 85 h 111"/>
                  <a:gd name="T12" fmla="*/ 59 w 84"/>
                  <a:gd name="T13" fmla="*/ 91 h 111"/>
                  <a:gd name="T14" fmla="*/ 72 w 84"/>
                  <a:gd name="T15" fmla="*/ 99 h 111"/>
                  <a:gd name="T16" fmla="*/ 82 w 84"/>
                  <a:gd name="T17" fmla="*/ 105 h 111"/>
                  <a:gd name="T18" fmla="*/ 84 w 84"/>
                  <a:gd name="T19" fmla="*/ 111 h 111"/>
                  <a:gd name="T20" fmla="*/ 80 w 84"/>
                  <a:gd name="T21" fmla="*/ 111 h 111"/>
                  <a:gd name="T22" fmla="*/ 53 w 84"/>
                  <a:gd name="T23" fmla="*/ 99 h 111"/>
                  <a:gd name="T24" fmla="*/ 41 w 84"/>
                  <a:gd name="T25" fmla="*/ 93 h 111"/>
                  <a:gd name="T26" fmla="*/ 18 w 84"/>
                  <a:gd name="T27" fmla="*/ 74 h 111"/>
                  <a:gd name="T28" fmla="*/ 6 w 84"/>
                  <a:gd name="T29" fmla="*/ 58 h 111"/>
                  <a:gd name="T30" fmla="*/ 0 w 84"/>
                  <a:gd name="T31" fmla="*/ 35 h 111"/>
                  <a:gd name="T32" fmla="*/ 6 w 84"/>
                  <a:gd name="T33" fmla="*/ 0 h 111"/>
                  <a:gd name="T34" fmla="*/ 12 w 84"/>
                  <a:gd name="T35" fmla="*/ 0 h 111"/>
                  <a:gd name="T36" fmla="*/ 12 w 84"/>
                  <a:gd name="T3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11">
                    <a:moveTo>
                      <a:pt x="12" y="0"/>
                    </a:moveTo>
                    <a:lnTo>
                      <a:pt x="16" y="35"/>
                    </a:lnTo>
                    <a:lnTo>
                      <a:pt x="20" y="51"/>
                    </a:lnTo>
                    <a:lnTo>
                      <a:pt x="33" y="66"/>
                    </a:lnTo>
                    <a:lnTo>
                      <a:pt x="37" y="76"/>
                    </a:lnTo>
                    <a:lnTo>
                      <a:pt x="45" y="85"/>
                    </a:lnTo>
                    <a:lnTo>
                      <a:pt x="59" y="91"/>
                    </a:lnTo>
                    <a:lnTo>
                      <a:pt x="72" y="99"/>
                    </a:lnTo>
                    <a:lnTo>
                      <a:pt x="82" y="105"/>
                    </a:lnTo>
                    <a:lnTo>
                      <a:pt x="84" y="111"/>
                    </a:lnTo>
                    <a:lnTo>
                      <a:pt x="80" y="111"/>
                    </a:lnTo>
                    <a:lnTo>
                      <a:pt x="53" y="99"/>
                    </a:lnTo>
                    <a:lnTo>
                      <a:pt x="41" y="93"/>
                    </a:lnTo>
                    <a:lnTo>
                      <a:pt x="18" y="74"/>
                    </a:lnTo>
                    <a:lnTo>
                      <a:pt x="6" y="58"/>
                    </a:lnTo>
                    <a:lnTo>
                      <a:pt x="0" y="35"/>
                    </a:lnTo>
                    <a:lnTo>
                      <a:pt x="6"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0" name="Freeform 196"/>
              <p:cNvSpPr>
                <a:spLocks/>
              </p:cNvSpPr>
              <p:nvPr/>
            </p:nvSpPr>
            <p:spPr bwMode="auto">
              <a:xfrm>
                <a:off x="3259" y="1523"/>
                <a:ext cx="82" cy="72"/>
              </a:xfrm>
              <a:custGeom>
                <a:avLst/>
                <a:gdLst>
                  <a:gd name="T0" fmla="*/ 4 w 82"/>
                  <a:gd name="T1" fmla="*/ 0 h 72"/>
                  <a:gd name="T2" fmla="*/ 14 w 82"/>
                  <a:gd name="T3" fmla="*/ 8 h 72"/>
                  <a:gd name="T4" fmla="*/ 24 w 82"/>
                  <a:gd name="T5" fmla="*/ 16 h 72"/>
                  <a:gd name="T6" fmla="*/ 32 w 82"/>
                  <a:gd name="T7" fmla="*/ 22 h 72"/>
                  <a:gd name="T8" fmla="*/ 43 w 82"/>
                  <a:gd name="T9" fmla="*/ 28 h 72"/>
                  <a:gd name="T10" fmla="*/ 59 w 82"/>
                  <a:gd name="T11" fmla="*/ 43 h 72"/>
                  <a:gd name="T12" fmla="*/ 69 w 82"/>
                  <a:gd name="T13" fmla="*/ 51 h 72"/>
                  <a:gd name="T14" fmla="*/ 80 w 82"/>
                  <a:gd name="T15" fmla="*/ 59 h 72"/>
                  <a:gd name="T16" fmla="*/ 82 w 82"/>
                  <a:gd name="T17" fmla="*/ 68 h 72"/>
                  <a:gd name="T18" fmla="*/ 80 w 82"/>
                  <a:gd name="T19" fmla="*/ 72 h 72"/>
                  <a:gd name="T20" fmla="*/ 65 w 82"/>
                  <a:gd name="T21" fmla="*/ 72 h 72"/>
                  <a:gd name="T22" fmla="*/ 49 w 82"/>
                  <a:gd name="T23" fmla="*/ 55 h 72"/>
                  <a:gd name="T24" fmla="*/ 32 w 82"/>
                  <a:gd name="T25" fmla="*/ 39 h 72"/>
                  <a:gd name="T26" fmla="*/ 18 w 82"/>
                  <a:gd name="T27" fmla="*/ 22 h 72"/>
                  <a:gd name="T28" fmla="*/ 10 w 82"/>
                  <a:gd name="T29" fmla="*/ 14 h 72"/>
                  <a:gd name="T30" fmla="*/ 0 w 82"/>
                  <a:gd name="T31" fmla="*/ 6 h 72"/>
                  <a:gd name="T32" fmla="*/ 0 w 82"/>
                  <a:gd name="T33" fmla="*/ 2 h 72"/>
                  <a:gd name="T34" fmla="*/ 4 w 82"/>
                  <a:gd name="T35" fmla="*/ 0 h 72"/>
                  <a:gd name="T36" fmla="*/ 4 w 82"/>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72">
                    <a:moveTo>
                      <a:pt x="4" y="0"/>
                    </a:moveTo>
                    <a:lnTo>
                      <a:pt x="14" y="8"/>
                    </a:lnTo>
                    <a:lnTo>
                      <a:pt x="24" y="16"/>
                    </a:lnTo>
                    <a:lnTo>
                      <a:pt x="32" y="22"/>
                    </a:lnTo>
                    <a:lnTo>
                      <a:pt x="43" y="28"/>
                    </a:lnTo>
                    <a:lnTo>
                      <a:pt x="59" y="43"/>
                    </a:lnTo>
                    <a:lnTo>
                      <a:pt x="69" y="51"/>
                    </a:lnTo>
                    <a:lnTo>
                      <a:pt x="80" y="59"/>
                    </a:lnTo>
                    <a:lnTo>
                      <a:pt x="82" y="68"/>
                    </a:lnTo>
                    <a:lnTo>
                      <a:pt x="80" y="72"/>
                    </a:lnTo>
                    <a:lnTo>
                      <a:pt x="65" y="72"/>
                    </a:lnTo>
                    <a:lnTo>
                      <a:pt x="49" y="55"/>
                    </a:lnTo>
                    <a:lnTo>
                      <a:pt x="32" y="39"/>
                    </a:lnTo>
                    <a:lnTo>
                      <a:pt x="18" y="22"/>
                    </a:lnTo>
                    <a:lnTo>
                      <a:pt x="10" y="14"/>
                    </a:lnTo>
                    <a:lnTo>
                      <a:pt x="0"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1" name="Freeform 197"/>
              <p:cNvSpPr>
                <a:spLocks/>
              </p:cNvSpPr>
              <p:nvPr/>
            </p:nvSpPr>
            <p:spPr bwMode="auto">
              <a:xfrm>
                <a:off x="3004" y="1444"/>
                <a:ext cx="144" cy="35"/>
              </a:xfrm>
              <a:custGeom>
                <a:avLst/>
                <a:gdLst>
                  <a:gd name="T0" fmla="*/ 35 w 144"/>
                  <a:gd name="T1" fmla="*/ 0 h 35"/>
                  <a:gd name="T2" fmla="*/ 139 w 144"/>
                  <a:gd name="T3" fmla="*/ 23 h 35"/>
                  <a:gd name="T4" fmla="*/ 144 w 144"/>
                  <a:gd name="T5" fmla="*/ 31 h 35"/>
                  <a:gd name="T6" fmla="*/ 139 w 144"/>
                  <a:gd name="T7" fmla="*/ 35 h 35"/>
                  <a:gd name="T8" fmla="*/ 131 w 144"/>
                  <a:gd name="T9" fmla="*/ 35 h 35"/>
                  <a:gd name="T10" fmla="*/ 98 w 144"/>
                  <a:gd name="T11" fmla="*/ 27 h 35"/>
                  <a:gd name="T12" fmla="*/ 68 w 144"/>
                  <a:gd name="T13" fmla="*/ 19 h 35"/>
                  <a:gd name="T14" fmla="*/ 35 w 144"/>
                  <a:gd name="T15" fmla="*/ 13 h 35"/>
                  <a:gd name="T16" fmla="*/ 4 w 144"/>
                  <a:gd name="T17" fmla="*/ 8 h 35"/>
                  <a:gd name="T18" fmla="*/ 0 w 144"/>
                  <a:gd name="T19" fmla="*/ 6 h 35"/>
                  <a:gd name="T20" fmla="*/ 10 w 144"/>
                  <a:gd name="T21" fmla="*/ 2 h 35"/>
                  <a:gd name="T22" fmla="*/ 35 w 144"/>
                  <a:gd name="T23" fmla="*/ 0 h 35"/>
                  <a:gd name="T24" fmla="*/ 35 w 144"/>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35">
                    <a:moveTo>
                      <a:pt x="35" y="0"/>
                    </a:moveTo>
                    <a:lnTo>
                      <a:pt x="139" y="23"/>
                    </a:lnTo>
                    <a:lnTo>
                      <a:pt x="144" y="31"/>
                    </a:lnTo>
                    <a:lnTo>
                      <a:pt x="139" y="35"/>
                    </a:lnTo>
                    <a:lnTo>
                      <a:pt x="131" y="35"/>
                    </a:lnTo>
                    <a:lnTo>
                      <a:pt x="98" y="27"/>
                    </a:lnTo>
                    <a:lnTo>
                      <a:pt x="68" y="19"/>
                    </a:lnTo>
                    <a:lnTo>
                      <a:pt x="35" y="13"/>
                    </a:lnTo>
                    <a:lnTo>
                      <a:pt x="4" y="8"/>
                    </a:lnTo>
                    <a:lnTo>
                      <a:pt x="0" y="6"/>
                    </a:lnTo>
                    <a:lnTo>
                      <a:pt x="10" y="2"/>
                    </a:lnTo>
                    <a:lnTo>
                      <a:pt x="35" y="0"/>
                    </a:lnTo>
                    <a:lnTo>
                      <a:pt x="3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2" name="Freeform 198"/>
              <p:cNvSpPr>
                <a:spLocks/>
              </p:cNvSpPr>
              <p:nvPr/>
            </p:nvSpPr>
            <p:spPr bwMode="auto">
              <a:xfrm>
                <a:off x="2510" y="1335"/>
                <a:ext cx="263" cy="60"/>
              </a:xfrm>
              <a:custGeom>
                <a:avLst/>
                <a:gdLst>
                  <a:gd name="T0" fmla="*/ 19 w 263"/>
                  <a:gd name="T1" fmla="*/ 0 h 60"/>
                  <a:gd name="T2" fmla="*/ 115 w 263"/>
                  <a:gd name="T3" fmla="*/ 16 h 60"/>
                  <a:gd name="T4" fmla="*/ 157 w 263"/>
                  <a:gd name="T5" fmla="*/ 24 h 60"/>
                  <a:gd name="T6" fmla="*/ 200 w 263"/>
                  <a:gd name="T7" fmla="*/ 33 h 60"/>
                  <a:gd name="T8" fmla="*/ 231 w 263"/>
                  <a:gd name="T9" fmla="*/ 43 h 60"/>
                  <a:gd name="T10" fmla="*/ 245 w 263"/>
                  <a:gd name="T11" fmla="*/ 49 h 60"/>
                  <a:gd name="T12" fmla="*/ 261 w 263"/>
                  <a:gd name="T13" fmla="*/ 53 h 60"/>
                  <a:gd name="T14" fmla="*/ 263 w 263"/>
                  <a:gd name="T15" fmla="*/ 58 h 60"/>
                  <a:gd name="T16" fmla="*/ 259 w 263"/>
                  <a:gd name="T17" fmla="*/ 60 h 60"/>
                  <a:gd name="T18" fmla="*/ 204 w 263"/>
                  <a:gd name="T19" fmla="*/ 49 h 60"/>
                  <a:gd name="T20" fmla="*/ 165 w 263"/>
                  <a:gd name="T21" fmla="*/ 41 h 60"/>
                  <a:gd name="T22" fmla="*/ 128 w 263"/>
                  <a:gd name="T23" fmla="*/ 35 h 60"/>
                  <a:gd name="T24" fmla="*/ 95 w 263"/>
                  <a:gd name="T25" fmla="*/ 27 h 60"/>
                  <a:gd name="T26" fmla="*/ 64 w 263"/>
                  <a:gd name="T27" fmla="*/ 22 h 60"/>
                  <a:gd name="T28" fmla="*/ 0 w 263"/>
                  <a:gd name="T29" fmla="*/ 12 h 60"/>
                  <a:gd name="T30" fmla="*/ 6 w 263"/>
                  <a:gd name="T31" fmla="*/ 6 h 60"/>
                  <a:gd name="T32" fmla="*/ 19 w 263"/>
                  <a:gd name="T33" fmla="*/ 0 h 60"/>
                  <a:gd name="T34" fmla="*/ 19 w 263"/>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60">
                    <a:moveTo>
                      <a:pt x="19" y="0"/>
                    </a:moveTo>
                    <a:lnTo>
                      <a:pt x="115" y="16"/>
                    </a:lnTo>
                    <a:lnTo>
                      <a:pt x="157" y="24"/>
                    </a:lnTo>
                    <a:lnTo>
                      <a:pt x="200" y="33"/>
                    </a:lnTo>
                    <a:lnTo>
                      <a:pt x="231" y="43"/>
                    </a:lnTo>
                    <a:lnTo>
                      <a:pt x="245" y="49"/>
                    </a:lnTo>
                    <a:lnTo>
                      <a:pt x="261" y="53"/>
                    </a:lnTo>
                    <a:lnTo>
                      <a:pt x="263" y="58"/>
                    </a:lnTo>
                    <a:lnTo>
                      <a:pt x="259" y="60"/>
                    </a:lnTo>
                    <a:lnTo>
                      <a:pt x="204" y="49"/>
                    </a:lnTo>
                    <a:lnTo>
                      <a:pt x="165" y="41"/>
                    </a:lnTo>
                    <a:lnTo>
                      <a:pt x="128" y="35"/>
                    </a:lnTo>
                    <a:lnTo>
                      <a:pt x="95" y="27"/>
                    </a:lnTo>
                    <a:lnTo>
                      <a:pt x="64" y="22"/>
                    </a:lnTo>
                    <a:lnTo>
                      <a:pt x="0" y="12"/>
                    </a:lnTo>
                    <a:lnTo>
                      <a:pt x="6" y="6"/>
                    </a:lnTo>
                    <a:lnTo>
                      <a:pt x="19" y="0"/>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3" name="Freeform 199"/>
              <p:cNvSpPr>
                <a:spLocks/>
              </p:cNvSpPr>
              <p:nvPr/>
            </p:nvSpPr>
            <p:spPr bwMode="auto">
              <a:xfrm>
                <a:off x="3238" y="911"/>
                <a:ext cx="27" cy="124"/>
              </a:xfrm>
              <a:custGeom>
                <a:avLst/>
                <a:gdLst>
                  <a:gd name="T0" fmla="*/ 12 w 27"/>
                  <a:gd name="T1" fmla="*/ 0 h 124"/>
                  <a:gd name="T2" fmla="*/ 8 w 27"/>
                  <a:gd name="T3" fmla="*/ 48 h 124"/>
                  <a:gd name="T4" fmla="*/ 10 w 27"/>
                  <a:gd name="T5" fmla="*/ 56 h 124"/>
                  <a:gd name="T6" fmla="*/ 14 w 27"/>
                  <a:gd name="T7" fmla="*/ 62 h 124"/>
                  <a:gd name="T8" fmla="*/ 25 w 27"/>
                  <a:gd name="T9" fmla="*/ 75 h 124"/>
                  <a:gd name="T10" fmla="*/ 27 w 27"/>
                  <a:gd name="T11" fmla="*/ 106 h 124"/>
                  <a:gd name="T12" fmla="*/ 21 w 27"/>
                  <a:gd name="T13" fmla="*/ 124 h 124"/>
                  <a:gd name="T14" fmla="*/ 12 w 27"/>
                  <a:gd name="T15" fmla="*/ 124 h 124"/>
                  <a:gd name="T16" fmla="*/ 12 w 27"/>
                  <a:gd name="T17" fmla="*/ 106 h 124"/>
                  <a:gd name="T18" fmla="*/ 12 w 27"/>
                  <a:gd name="T19" fmla="*/ 81 h 124"/>
                  <a:gd name="T20" fmla="*/ 0 w 27"/>
                  <a:gd name="T21" fmla="*/ 48 h 124"/>
                  <a:gd name="T22" fmla="*/ 4 w 27"/>
                  <a:gd name="T23" fmla="*/ 0 h 124"/>
                  <a:gd name="T24" fmla="*/ 12 w 27"/>
                  <a:gd name="T25" fmla="*/ 0 h 124"/>
                  <a:gd name="T26" fmla="*/ 12 w 2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24">
                    <a:moveTo>
                      <a:pt x="12" y="0"/>
                    </a:moveTo>
                    <a:lnTo>
                      <a:pt x="8" y="48"/>
                    </a:lnTo>
                    <a:lnTo>
                      <a:pt x="10" y="56"/>
                    </a:lnTo>
                    <a:lnTo>
                      <a:pt x="14" y="62"/>
                    </a:lnTo>
                    <a:lnTo>
                      <a:pt x="25" y="75"/>
                    </a:lnTo>
                    <a:lnTo>
                      <a:pt x="27" y="106"/>
                    </a:lnTo>
                    <a:lnTo>
                      <a:pt x="21" y="124"/>
                    </a:lnTo>
                    <a:lnTo>
                      <a:pt x="12" y="124"/>
                    </a:lnTo>
                    <a:lnTo>
                      <a:pt x="12" y="106"/>
                    </a:lnTo>
                    <a:lnTo>
                      <a:pt x="12" y="81"/>
                    </a:lnTo>
                    <a:lnTo>
                      <a:pt x="0" y="48"/>
                    </a:lnTo>
                    <a:lnTo>
                      <a:pt x="4"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4" name="Freeform 200"/>
              <p:cNvSpPr>
                <a:spLocks/>
              </p:cNvSpPr>
              <p:nvPr/>
            </p:nvSpPr>
            <p:spPr bwMode="auto">
              <a:xfrm>
                <a:off x="3250" y="1070"/>
                <a:ext cx="56" cy="19"/>
              </a:xfrm>
              <a:custGeom>
                <a:avLst/>
                <a:gdLst>
                  <a:gd name="T0" fmla="*/ 4 w 56"/>
                  <a:gd name="T1" fmla="*/ 0 h 19"/>
                  <a:gd name="T2" fmla="*/ 37 w 56"/>
                  <a:gd name="T3" fmla="*/ 7 h 19"/>
                  <a:gd name="T4" fmla="*/ 50 w 56"/>
                  <a:gd name="T5" fmla="*/ 5 h 19"/>
                  <a:gd name="T6" fmla="*/ 56 w 56"/>
                  <a:gd name="T7" fmla="*/ 7 h 19"/>
                  <a:gd name="T8" fmla="*/ 54 w 56"/>
                  <a:gd name="T9" fmla="*/ 11 h 19"/>
                  <a:gd name="T10" fmla="*/ 39 w 56"/>
                  <a:gd name="T11" fmla="*/ 19 h 19"/>
                  <a:gd name="T12" fmla="*/ 2 w 56"/>
                  <a:gd name="T13" fmla="*/ 9 h 19"/>
                  <a:gd name="T14" fmla="*/ 0 w 56"/>
                  <a:gd name="T15" fmla="*/ 5 h 19"/>
                  <a:gd name="T16" fmla="*/ 4 w 56"/>
                  <a:gd name="T17" fmla="*/ 0 h 19"/>
                  <a:gd name="T18" fmla="*/ 4 w 5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9">
                    <a:moveTo>
                      <a:pt x="4" y="0"/>
                    </a:moveTo>
                    <a:lnTo>
                      <a:pt x="37" y="7"/>
                    </a:lnTo>
                    <a:lnTo>
                      <a:pt x="50" y="5"/>
                    </a:lnTo>
                    <a:lnTo>
                      <a:pt x="56" y="7"/>
                    </a:lnTo>
                    <a:lnTo>
                      <a:pt x="54" y="11"/>
                    </a:lnTo>
                    <a:lnTo>
                      <a:pt x="39" y="19"/>
                    </a:lnTo>
                    <a:lnTo>
                      <a:pt x="2" y="9"/>
                    </a:lnTo>
                    <a:lnTo>
                      <a:pt x="0" y="5"/>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5" name="Freeform 201"/>
              <p:cNvSpPr>
                <a:spLocks/>
              </p:cNvSpPr>
              <p:nvPr/>
            </p:nvSpPr>
            <p:spPr bwMode="auto">
              <a:xfrm>
                <a:off x="3265" y="1079"/>
                <a:ext cx="41" cy="93"/>
              </a:xfrm>
              <a:custGeom>
                <a:avLst/>
                <a:gdLst>
                  <a:gd name="T0" fmla="*/ 6 w 41"/>
                  <a:gd name="T1" fmla="*/ 2 h 93"/>
                  <a:gd name="T2" fmla="*/ 16 w 41"/>
                  <a:gd name="T3" fmla="*/ 35 h 93"/>
                  <a:gd name="T4" fmla="*/ 24 w 41"/>
                  <a:gd name="T5" fmla="*/ 49 h 93"/>
                  <a:gd name="T6" fmla="*/ 35 w 41"/>
                  <a:gd name="T7" fmla="*/ 68 h 93"/>
                  <a:gd name="T8" fmla="*/ 39 w 41"/>
                  <a:gd name="T9" fmla="*/ 88 h 93"/>
                  <a:gd name="T10" fmla="*/ 41 w 41"/>
                  <a:gd name="T11" fmla="*/ 91 h 93"/>
                  <a:gd name="T12" fmla="*/ 39 w 41"/>
                  <a:gd name="T13" fmla="*/ 93 h 93"/>
                  <a:gd name="T14" fmla="*/ 35 w 41"/>
                  <a:gd name="T15" fmla="*/ 93 h 93"/>
                  <a:gd name="T16" fmla="*/ 18 w 41"/>
                  <a:gd name="T17" fmla="*/ 76 h 93"/>
                  <a:gd name="T18" fmla="*/ 6 w 41"/>
                  <a:gd name="T19" fmla="*/ 41 h 93"/>
                  <a:gd name="T20" fmla="*/ 0 w 41"/>
                  <a:gd name="T21" fmla="*/ 4 h 93"/>
                  <a:gd name="T22" fmla="*/ 2 w 41"/>
                  <a:gd name="T23" fmla="*/ 0 h 93"/>
                  <a:gd name="T24" fmla="*/ 6 w 41"/>
                  <a:gd name="T25" fmla="*/ 2 h 93"/>
                  <a:gd name="T26" fmla="*/ 6 w 41"/>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3">
                    <a:moveTo>
                      <a:pt x="6" y="2"/>
                    </a:moveTo>
                    <a:lnTo>
                      <a:pt x="16" y="35"/>
                    </a:lnTo>
                    <a:lnTo>
                      <a:pt x="24" y="49"/>
                    </a:lnTo>
                    <a:lnTo>
                      <a:pt x="35" y="68"/>
                    </a:lnTo>
                    <a:lnTo>
                      <a:pt x="39" y="88"/>
                    </a:lnTo>
                    <a:lnTo>
                      <a:pt x="41" y="91"/>
                    </a:lnTo>
                    <a:lnTo>
                      <a:pt x="39" y="93"/>
                    </a:lnTo>
                    <a:lnTo>
                      <a:pt x="35" y="93"/>
                    </a:lnTo>
                    <a:lnTo>
                      <a:pt x="18" y="76"/>
                    </a:lnTo>
                    <a:lnTo>
                      <a:pt x="6" y="41"/>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6" name="Freeform 202"/>
              <p:cNvSpPr>
                <a:spLocks/>
              </p:cNvSpPr>
              <p:nvPr/>
            </p:nvSpPr>
            <p:spPr bwMode="auto">
              <a:xfrm>
                <a:off x="3296" y="1108"/>
                <a:ext cx="51" cy="12"/>
              </a:xfrm>
              <a:custGeom>
                <a:avLst/>
                <a:gdLst>
                  <a:gd name="T0" fmla="*/ 4 w 51"/>
                  <a:gd name="T1" fmla="*/ 2 h 12"/>
                  <a:gd name="T2" fmla="*/ 24 w 51"/>
                  <a:gd name="T3" fmla="*/ 2 h 12"/>
                  <a:gd name="T4" fmla="*/ 43 w 51"/>
                  <a:gd name="T5" fmla="*/ 0 h 12"/>
                  <a:gd name="T6" fmla="*/ 51 w 51"/>
                  <a:gd name="T7" fmla="*/ 6 h 12"/>
                  <a:gd name="T8" fmla="*/ 47 w 51"/>
                  <a:gd name="T9" fmla="*/ 10 h 12"/>
                  <a:gd name="T10" fmla="*/ 43 w 51"/>
                  <a:gd name="T11" fmla="*/ 12 h 12"/>
                  <a:gd name="T12" fmla="*/ 2 w 51"/>
                  <a:gd name="T13" fmla="*/ 8 h 12"/>
                  <a:gd name="T14" fmla="*/ 0 w 51"/>
                  <a:gd name="T15" fmla="*/ 4 h 12"/>
                  <a:gd name="T16" fmla="*/ 4 w 51"/>
                  <a:gd name="T17" fmla="*/ 2 h 12"/>
                  <a:gd name="T18" fmla="*/ 4 w 51"/>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
                    <a:moveTo>
                      <a:pt x="4" y="2"/>
                    </a:moveTo>
                    <a:lnTo>
                      <a:pt x="24" y="2"/>
                    </a:lnTo>
                    <a:lnTo>
                      <a:pt x="43" y="0"/>
                    </a:lnTo>
                    <a:lnTo>
                      <a:pt x="51" y="6"/>
                    </a:lnTo>
                    <a:lnTo>
                      <a:pt x="47" y="10"/>
                    </a:lnTo>
                    <a:lnTo>
                      <a:pt x="43" y="12"/>
                    </a:lnTo>
                    <a:lnTo>
                      <a:pt x="2" y="8"/>
                    </a:lnTo>
                    <a:lnTo>
                      <a:pt x="0" y="4"/>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7" name="Freeform 203"/>
              <p:cNvSpPr>
                <a:spLocks/>
              </p:cNvSpPr>
              <p:nvPr/>
            </p:nvSpPr>
            <p:spPr bwMode="auto">
              <a:xfrm>
                <a:off x="1468" y="1368"/>
                <a:ext cx="314" cy="107"/>
              </a:xfrm>
              <a:custGeom>
                <a:avLst/>
                <a:gdLst>
                  <a:gd name="T0" fmla="*/ 0 w 314"/>
                  <a:gd name="T1" fmla="*/ 99 h 107"/>
                  <a:gd name="T2" fmla="*/ 62 w 314"/>
                  <a:gd name="T3" fmla="*/ 78 h 107"/>
                  <a:gd name="T4" fmla="*/ 84 w 314"/>
                  <a:gd name="T5" fmla="*/ 68 h 107"/>
                  <a:gd name="T6" fmla="*/ 101 w 314"/>
                  <a:gd name="T7" fmla="*/ 62 h 107"/>
                  <a:gd name="T8" fmla="*/ 125 w 314"/>
                  <a:gd name="T9" fmla="*/ 53 h 107"/>
                  <a:gd name="T10" fmla="*/ 154 w 314"/>
                  <a:gd name="T11" fmla="*/ 41 h 107"/>
                  <a:gd name="T12" fmla="*/ 166 w 314"/>
                  <a:gd name="T13" fmla="*/ 35 h 107"/>
                  <a:gd name="T14" fmla="*/ 181 w 314"/>
                  <a:gd name="T15" fmla="*/ 31 h 107"/>
                  <a:gd name="T16" fmla="*/ 195 w 314"/>
                  <a:gd name="T17" fmla="*/ 27 h 107"/>
                  <a:gd name="T18" fmla="*/ 224 w 314"/>
                  <a:gd name="T19" fmla="*/ 18 h 107"/>
                  <a:gd name="T20" fmla="*/ 249 w 314"/>
                  <a:gd name="T21" fmla="*/ 12 h 107"/>
                  <a:gd name="T22" fmla="*/ 273 w 314"/>
                  <a:gd name="T23" fmla="*/ 6 h 107"/>
                  <a:gd name="T24" fmla="*/ 302 w 314"/>
                  <a:gd name="T25" fmla="*/ 0 h 107"/>
                  <a:gd name="T26" fmla="*/ 310 w 314"/>
                  <a:gd name="T27" fmla="*/ 2 h 107"/>
                  <a:gd name="T28" fmla="*/ 314 w 314"/>
                  <a:gd name="T29" fmla="*/ 8 h 107"/>
                  <a:gd name="T30" fmla="*/ 312 w 314"/>
                  <a:gd name="T31" fmla="*/ 14 h 107"/>
                  <a:gd name="T32" fmla="*/ 306 w 314"/>
                  <a:gd name="T33" fmla="*/ 18 h 107"/>
                  <a:gd name="T34" fmla="*/ 201 w 314"/>
                  <a:gd name="T35" fmla="*/ 43 h 107"/>
                  <a:gd name="T36" fmla="*/ 187 w 314"/>
                  <a:gd name="T37" fmla="*/ 49 h 107"/>
                  <a:gd name="T38" fmla="*/ 129 w 314"/>
                  <a:gd name="T39" fmla="*/ 66 h 107"/>
                  <a:gd name="T40" fmla="*/ 72 w 314"/>
                  <a:gd name="T41" fmla="*/ 89 h 107"/>
                  <a:gd name="T42" fmla="*/ 53 w 314"/>
                  <a:gd name="T43" fmla="*/ 95 h 107"/>
                  <a:gd name="T44" fmla="*/ 14 w 314"/>
                  <a:gd name="T45" fmla="*/ 107 h 107"/>
                  <a:gd name="T46" fmla="*/ 0 w 314"/>
                  <a:gd name="T47" fmla="*/ 99 h 107"/>
                  <a:gd name="T48" fmla="*/ 0 w 314"/>
                  <a:gd name="T49"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107">
                    <a:moveTo>
                      <a:pt x="0" y="99"/>
                    </a:moveTo>
                    <a:lnTo>
                      <a:pt x="62" y="78"/>
                    </a:lnTo>
                    <a:lnTo>
                      <a:pt x="84" y="68"/>
                    </a:lnTo>
                    <a:lnTo>
                      <a:pt x="101" y="62"/>
                    </a:lnTo>
                    <a:lnTo>
                      <a:pt x="125" y="53"/>
                    </a:lnTo>
                    <a:lnTo>
                      <a:pt x="154" y="41"/>
                    </a:lnTo>
                    <a:lnTo>
                      <a:pt x="166" y="35"/>
                    </a:lnTo>
                    <a:lnTo>
                      <a:pt x="181" y="31"/>
                    </a:lnTo>
                    <a:lnTo>
                      <a:pt x="195" y="27"/>
                    </a:lnTo>
                    <a:lnTo>
                      <a:pt x="224" y="18"/>
                    </a:lnTo>
                    <a:lnTo>
                      <a:pt x="249" y="12"/>
                    </a:lnTo>
                    <a:lnTo>
                      <a:pt x="273" y="6"/>
                    </a:lnTo>
                    <a:lnTo>
                      <a:pt x="302" y="0"/>
                    </a:lnTo>
                    <a:lnTo>
                      <a:pt x="310" y="2"/>
                    </a:lnTo>
                    <a:lnTo>
                      <a:pt x="314" y="8"/>
                    </a:lnTo>
                    <a:lnTo>
                      <a:pt x="312" y="14"/>
                    </a:lnTo>
                    <a:lnTo>
                      <a:pt x="306" y="18"/>
                    </a:lnTo>
                    <a:lnTo>
                      <a:pt x="201" y="43"/>
                    </a:lnTo>
                    <a:lnTo>
                      <a:pt x="187" y="49"/>
                    </a:lnTo>
                    <a:lnTo>
                      <a:pt x="129" y="66"/>
                    </a:lnTo>
                    <a:lnTo>
                      <a:pt x="72" y="89"/>
                    </a:lnTo>
                    <a:lnTo>
                      <a:pt x="53" y="95"/>
                    </a:lnTo>
                    <a:lnTo>
                      <a:pt x="14" y="107"/>
                    </a:lnTo>
                    <a:lnTo>
                      <a:pt x="0" y="99"/>
                    </a:lnTo>
                    <a:lnTo>
                      <a:pt x="0"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8" name="Freeform 204"/>
              <p:cNvSpPr>
                <a:spLocks/>
              </p:cNvSpPr>
              <p:nvPr/>
            </p:nvSpPr>
            <p:spPr bwMode="auto">
              <a:xfrm>
                <a:off x="2025" y="1308"/>
                <a:ext cx="47" cy="21"/>
              </a:xfrm>
              <a:custGeom>
                <a:avLst/>
                <a:gdLst>
                  <a:gd name="T0" fmla="*/ 8 w 47"/>
                  <a:gd name="T1" fmla="*/ 2 h 21"/>
                  <a:gd name="T2" fmla="*/ 43 w 47"/>
                  <a:gd name="T3" fmla="*/ 0 h 21"/>
                  <a:gd name="T4" fmla="*/ 47 w 47"/>
                  <a:gd name="T5" fmla="*/ 2 h 21"/>
                  <a:gd name="T6" fmla="*/ 45 w 47"/>
                  <a:gd name="T7" fmla="*/ 6 h 21"/>
                  <a:gd name="T8" fmla="*/ 29 w 47"/>
                  <a:gd name="T9" fmla="*/ 14 h 21"/>
                  <a:gd name="T10" fmla="*/ 10 w 47"/>
                  <a:gd name="T11" fmla="*/ 21 h 21"/>
                  <a:gd name="T12" fmla="*/ 2 w 47"/>
                  <a:gd name="T13" fmla="*/ 18 h 21"/>
                  <a:gd name="T14" fmla="*/ 0 w 47"/>
                  <a:gd name="T15" fmla="*/ 12 h 21"/>
                  <a:gd name="T16" fmla="*/ 0 w 47"/>
                  <a:gd name="T17" fmla="*/ 6 h 21"/>
                  <a:gd name="T18" fmla="*/ 8 w 47"/>
                  <a:gd name="T19" fmla="*/ 2 h 21"/>
                  <a:gd name="T20" fmla="*/ 8 w 47"/>
                  <a:gd name="T2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1">
                    <a:moveTo>
                      <a:pt x="8" y="2"/>
                    </a:moveTo>
                    <a:lnTo>
                      <a:pt x="43" y="0"/>
                    </a:lnTo>
                    <a:lnTo>
                      <a:pt x="47" y="2"/>
                    </a:lnTo>
                    <a:lnTo>
                      <a:pt x="45" y="6"/>
                    </a:lnTo>
                    <a:lnTo>
                      <a:pt x="29" y="14"/>
                    </a:lnTo>
                    <a:lnTo>
                      <a:pt x="10" y="21"/>
                    </a:lnTo>
                    <a:lnTo>
                      <a:pt x="2" y="18"/>
                    </a:lnTo>
                    <a:lnTo>
                      <a:pt x="0" y="12"/>
                    </a:lnTo>
                    <a:lnTo>
                      <a:pt x="0" y="6"/>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49" name="Freeform 205"/>
              <p:cNvSpPr>
                <a:spLocks/>
              </p:cNvSpPr>
              <p:nvPr/>
            </p:nvSpPr>
            <p:spPr bwMode="auto">
              <a:xfrm>
                <a:off x="1544" y="1423"/>
                <a:ext cx="253" cy="87"/>
              </a:xfrm>
              <a:custGeom>
                <a:avLst/>
                <a:gdLst>
                  <a:gd name="T0" fmla="*/ 253 w 253"/>
                  <a:gd name="T1" fmla="*/ 7 h 87"/>
                  <a:gd name="T2" fmla="*/ 228 w 253"/>
                  <a:gd name="T3" fmla="*/ 17 h 87"/>
                  <a:gd name="T4" fmla="*/ 208 w 253"/>
                  <a:gd name="T5" fmla="*/ 27 h 87"/>
                  <a:gd name="T6" fmla="*/ 185 w 253"/>
                  <a:gd name="T7" fmla="*/ 36 h 87"/>
                  <a:gd name="T8" fmla="*/ 160 w 253"/>
                  <a:gd name="T9" fmla="*/ 44 h 87"/>
                  <a:gd name="T10" fmla="*/ 4 w 253"/>
                  <a:gd name="T11" fmla="*/ 87 h 87"/>
                  <a:gd name="T12" fmla="*/ 0 w 253"/>
                  <a:gd name="T13" fmla="*/ 85 h 87"/>
                  <a:gd name="T14" fmla="*/ 2 w 253"/>
                  <a:gd name="T15" fmla="*/ 81 h 87"/>
                  <a:gd name="T16" fmla="*/ 23 w 253"/>
                  <a:gd name="T17" fmla="*/ 73 h 87"/>
                  <a:gd name="T18" fmla="*/ 43 w 253"/>
                  <a:gd name="T19" fmla="*/ 67 h 87"/>
                  <a:gd name="T20" fmla="*/ 78 w 253"/>
                  <a:gd name="T21" fmla="*/ 52 h 87"/>
                  <a:gd name="T22" fmla="*/ 113 w 253"/>
                  <a:gd name="T23" fmla="*/ 42 h 87"/>
                  <a:gd name="T24" fmla="*/ 154 w 253"/>
                  <a:gd name="T25" fmla="*/ 29 h 87"/>
                  <a:gd name="T26" fmla="*/ 249 w 253"/>
                  <a:gd name="T27" fmla="*/ 0 h 87"/>
                  <a:gd name="T28" fmla="*/ 253 w 253"/>
                  <a:gd name="T29" fmla="*/ 7 h 87"/>
                  <a:gd name="T30" fmla="*/ 253 w 253"/>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87">
                    <a:moveTo>
                      <a:pt x="253" y="7"/>
                    </a:moveTo>
                    <a:lnTo>
                      <a:pt x="228" y="17"/>
                    </a:lnTo>
                    <a:lnTo>
                      <a:pt x="208" y="27"/>
                    </a:lnTo>
                    <a:lnTo>
                      <a:pt x="185" y="36"/>
                    </a:lnTo>
                    <a:lnTo>
                      <a:pt x="160" y="44"/>
                    </a:lnTo>
                    <a:lnTo>
                      <a:pt x="4" y="87"/>
                    </a:lnTo>
                    <a:lnTo>
                      <a:pt x="0" y="85"/>
                    </a:lnTo>
                    <a:lnTo>
                      <a:pt x="2" y="81"/>
                    </a:lnTo>
                    <a:lnTo>
                      <a:pt x="23" y="73"/>
                    </a:lnTo>
                    <a:lnTo>
                      <a:pt x="43" y="67"/>
                    </a:lnTo>
                    <a:lnTo>
                      <a:pt x="78" y="52"/>
                    </a:lnTo>
                    <a:lnTo>
                      <a:pt x="113" y="42"/>
                    </a:lnTo>
                    <a:lnTo>
                      <a:pt x="154" y="29"/>
                    </a:lnTo>
                    <a:lnTo>
                      <a:pt x="249" y="0"/>
                    </a:lnTo>
                    <a:lnTo>
                      <a:pt x="253" y="7"/>
                    </a:lnTo>
                    <a:lnTo>
                      <a:pt x="253"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0" name="Freeform 206"/>
              <p:cNvSpPr>
                <a:spLocks/>
              </p:cNvSpPr>
              <p:nvPr/>
            </p:nvSpPr>
            <p:spPr bwMode="auto">
              <a:xfrm>
                <a:off x="1799" y="1510"/>
                <a:ext cx="150" cy="17"/>
              </a:xfrm>
              <a:custGeom>
                <a:avLst/>
                <a:gdLst>
                  <a:gd name="T0" fmla="*/ 2 w 150"/>
                  <a:gd name="T1" fmla="*/ 11 h 17"/>
                  <a:gd name="T2" fmla="*/ 49 w 150"/>
                  <a:gd name="T3" fmla="*/ 2 h 17"/>
                  <a:gd name="T4" fmla="*/ 97 w 150"/>
                  <a:gd name="T5" fmla="*/ 0 h 17"/>
                  <a:gd name="T6" fmla="*/ 146 w 150"/>
                  <a:gd name="T7" fmla="*/ 4 h 17"/>
                  <a:gd name="T8" fmla="*/ 150 w 150"/>
                  <a:gd name="T9" fmla="*/ 8 h 17"/>
                  <a:gd name="T10" fmla="*/ 146 w 150"/>
                  <a:gd name="T11" fmla="*/ 11 h 17"/>
                  <a:gd name="T12" fmla="*/ 97 w 150"/>
                  <a:gd name="T13" fmla="*/ 15 h 17"/>
                  <a:gd name="T14" fmla="*/ 49 w 150"/>
                  <a:gd name="T15" fmla="*/ 15 h 17"/>
                  <a:gd name="T16" fmla="*/ 4 w 150"/>
                  <a:gd name="T17" fmla="*/ 17 h 17"/>
                  <a:gd name="T18" fmla="*/ 0 w 150"/>
                  <a:gd name="T19" fmla="*/ 15 h 17"/>
                  <a:gd name="T20" fmla="*/ 2 w 150"/>
                  <a:gd name="T21" fmla="*/ 11 h 17"/>
                  <a:gd name="T22" fmla="*/ 2 w 150"/>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7">
                    <a:moveTo>
                      <a:pt x="2" y="11"/>
                    </a:moveTo>
                    <a:lnTo>
                      <a:pt x="49" y="2"/>
                    </a:lnTo>
                    <a:lnTo>
                      <a:pt x="97" y="0"/>
                    </a:lnTo>
                    <a:lnTo>
                      <a:pt x="146" y="4"/>
                    </a:lnTo>
                    <a:lnTo>
                      <a:pt x="150" y="8"/>
                    </a:lnTo>
                    <a:lnTo>
                      <a:pt x="146" y="11"/>
                    </a:lnTo>
                    <a:lnTo>
                      <a:pt x="97" y="15"/>
                    </a:lnTo>
                    <a:lnTo>
                      <a:pt x="49" y="15"/>
                    </a:lnTo>
                    <a:lnTo>
                      <a:pt x="4" y="17"/>
                    </a:lnTo>
                    <a:lnTo>
                      <a:pt x="0" y="15"/>
                    </a:lnTo>
                    <a:lnTo>
                      <a:pt x="2" y="11"/>
                    </a:lnTo>
                    <a:lnTo>
                      <a:pt x="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1" name="Freeform 207"/>
              <p:cNvSpPr>
                <a:spLocks/>
              </p:cNvSpPr>
              <p:nvPr/>
            </p:nvSpPr>
            <p:spPr bwMode="auto">
              <a:xfrm>
                <a:off x="1953" y="1500"/>
                <a:ext cx="130" cy="37"/>
              </a:xfrm>
              <a:custGeom>
                <a:avLst/>
                <a:gdLst>
                  <a:gd name="T0" fmla="*/ 4 w 130"/>
                  <a:gd name="T1" fmla="*/ 2 h 37"/>
                  <a:gd name="T2" fmla="*/ 31 w 130"/>
                  <a:gd name="T3" fmla="*/ 4 h 37"/>
                  <a:gd name="T4" fmla="*/ 60 w 130"/>
                  <a:gd name="T5" fmla="*/ 0 h 37"/>
                  <a:gd name="T6" fmla="*/ 82 w 130"/>
                  <a:gd name="T7" fmla="*/ 10 h 37"/>
                  <a:gd name="T8" fmla="*/ 95 w 130"/>
                  <a:gd name="T9" fmla="*/ 16 h 37"/>
                  <a:gd name="T10" fmla="*/ 107 w 130"/>
                  <a:gd name="T11" fmla="*/ 21 h 37"/>
                  <a:gd name="T12" fmla="*/ 126 w 130"/>
                  <a:gd name="T13" fmla="*/ 25 h 37"/>
                  <a:gd name="T14" fmla="*/ 130 w 130"/>
                  <a:gd name="T15" fmla="*/ 27 h 37"/>
                  <a:gd name="T16" fmla="*/ 126 w 130"/>
                  <a:gd name="T17" fmla="*/ 31 h 37"/>
                  <a:gd name="T18" fmla="*/ 105 w 130"/>
                  <a:gd name="T19" fmla="*/ 37 h 37"/>
                  <a:gd name="T20" fmla="*/ 82 w 130"/>
                  <a:gd name="T21" fmla="*/ 23 h 37"/>
                  <a:gd name="T22" fmla="*/ 72 w 130"/>
                  <a:gd name="T23" fmla="*/ 14 h 37"/>
                  <a:gd name="T24" fmla="*/ 60 w 130"/>
                  <a:gd name="T25" fmla="*/ 12 h 37"/>
                  <a:gd name="T26" fmla="*/ 31 w 130"/>
                  <a:gd name="T27" fmla="*/ 12 h 37"/>
                  <a:gd name="T28" fmla="*/ 2 w 130"/>
                  <a:gd name="T29" fmla="*/ 8 h 37"/>
                  <a:gd name="T30" fmla="*/ 0 w 130"/>
                  <a:gd name="T31" fmla="*/ 4 h 37"/>
                  <a:gd name="T32" fmla="*/ 4 w 130"/>
                  <a:gd name="T33" fmla="*/ 2 h 37"/>
                  <a:gd name="T34" fmla="*/ 4 w 130"/>
                  <a:gd name="T3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37">
                    <a:moveTo>
                      <a:pt x="4" y="2"/>
                    </a:moveTo>
                    <a:lnTo>
                      <a:pt x="31" y="4"/>
                    </a:lnTo>
                    <a:lnTo>
                      <a:pt x="60" y="0"/>
                    </a:lnTo>
                    <a:lnTo>
                      <a:pt x="82" y="10"/>
                    </a:lnTo>
                    <a:lnTo>
                      <a:pt x="95" y="16"/>
                    </a:lnTo>
                    <a:lnTo>
                      <a:pt x="107" y="21"/>
                    </a:lnTo>
                    <a:lnTo>
                      <a:pt x="126" y="25"/>
                    </a:lnTo>
                    <a:lnTo>
                      <a:pt x="130" y="27"/>
                    </a:lnTo>
                    <a:lnTo>
                      <a:pt x="126" y="31"/>
                    </a:lnTo>
                    <a:lnTo>
                      <a:pt x="105" y="37"/>
                    </a:lnTo>
                    <a:lnTo>
                      <a:pt x="82" y="23"/>
                    </a:lnTo>
                    <a:lnTo>
                      <a:pt x="72" y="14"/>
                    </a:lnTo>
                    <a:lnTo>
                      <a:pt x="60" y="12"/>
                    </a:lnTo>
                    <a:lnTo>
                      <a:pt x="31" y="12"/>
                    </a:lnTo>
                    <a:lnTo>
                      <a:pt x="2" y="8"/>
                    </a:lnTo>
                    <a:lnTo>
                      <a:pt x="0" y="4"/>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2" name="Freeform 208"/>
              <p:cNvSpPr>
                <a:spLocks/>
              </p:cNvSpPr>
              <p:nvPr/>
            </p:nvSpPr>
            <p:spPr bwMode="auto">
              <a:xfrm>
                <a:off x="1791" y="1537"/>
                <a:ext cx="255" cy="23"/>
              </a:xfrm>
              <a:custGeom>
                <a:avLst/>
                <a:gdLst>
                  <a:gd name="T0" fmla="*/ 4 w 255"/>
                  <a:gd name="T1" fmla="*/ 2 h 23"/>
                  <a:gd name="T2" fmla="*/ 61 w 255"/>
                  <a:gd name="T3" fmla="*/ 8 h 23"/>
                  <a:gd name="T4" fmla="*/ 117 w 255"/>
                  <a:gd name="T5" fmla="*/ 6 h 23"/>
                  <a:gd name="T6" fmla="*/ 164 w 255"/>
                  <a:gd name="T7" fmla="*/ 6 h 23"/>
                  <a:gd name="T8" fmla="*/ 251 w 255"/>
                  <a:gd name="T9" fmla="*/ 0 h 23"/>
                  <a:gd name="T10" fmla="*/ 255 w 255"/>
                  <a:gd name="T11" fmla="*/ 2 h 23"/>
                  <a:gd name="T12" fmla="*/ 251 w 255"/>
                  <a:gd name="T13" fmla="*/ 6 h 23"/>
                  <a:gd name="T14" fmla="*/ 207 w 255"/>
                  <a:gd name="T15" fmla="*/ 14 h 23"/>
                  <a:gd name="T16" fmla="*/ 166 w 255"/>
                  <a:gd name="T17" fmla="*/ 23 h 23"/>
                  <a:gd name="T18" fmla="*/ 121 w 255"/>
                  <a:gd name="T19" fmla="*/ 23 h 23"/>
                  <a:gd name="T20" fmla="*/ 61 w 255"/>
                  <a:gd name="T21" fmla="*/ 19 h 23"/>
                  <a:gd name="T22" fmla="*/ 35 w 255"/>
                  <a:gd name="T23" fmla="*/ 12 h 23"/>
                  <a:gd name="T24" fmla="*/ 4 w 255"/>
                  <a:gd name="T25" fmla="*/ 10 h 23"/>
                  <a:gd name="T26" fmla="*/ 0 w 255"/>
                  <a:gd name="T27" fmla="*/ 6 h 23"/>
                  <a:gd name="T28" fmla="*/ 4 w 255"/>
                  <a:gd name="T29" fmla="*/ 2 h 23"/>
                  <a:gd name="T30" fmla="*/ 4 w 255"/>
                  <a:gd name="T3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23">
                    <a:moveTo>
                      <a:pt x="4" y="2"/>
                    </a:moveTo>
                    <a:lnTo>
                      <a:pt x="61" y="8"/>
                    </a:lnTo>
                    <a:lnTo>
                      <a:pt x="117" y="6"/>
                    </a:lnTo>
                    <a:lnTo>
                      <a:pt x="164" y="6"/>
                    </a:lnTo>
                    <a:lnTo>
                      <a:pt x="251" y="0"/>
                    </a:lnTo>
                    <a:lnTo>
                      <a:pt x="255" y="2"/>
                    </a:lnTo>
                    <a:lnTo>
                      <a:pt x="251" y="6"/>
                    </a:lnTo>
                    <a:lnTo>
                      <a:pt x="207" y="14"/>
                    </a:lnTo>
                    <a:lnTo>
                      <a:pt x="166" y="23"/>
                    </a:lnTo>
                    <a:lnTo>
                      <a:pt x="121" y="23"/>
                    </a:lnTo>
                    <a:lnTo>
                      <a:pt x="61" y="19"/>
                    </a:lnTo>
                    <a:lnTo>
                      <a:pt x="35" y="12"/>
                    </a:lnTo>
                    <a:lnTo>
                      <a:pt x="4" y="10"/>
                    </a:lnTo>
                    <a:lnTo>
                      <a:pt x="0" y="6"/>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3" name="Freeform 209"/>
              <p:cNvSpPr>
                <a:spLocks/>
              </p:cNvSpPr>
              <p:nvPr/>
            </p:nvSpPr>
            <p:spPr bwMode="auto">
              <a:xfrm>
                <a:off x="2023" y="1473"/>
                <a:ext cx="134" cy="60"/>
              </a:xfrm>
              <a:custGeom>
                <a:avLst/>
                <a:gdLst>
                  <a:gd name="T0" fmla="*/ 4 w 134"/>
                  <a:gd name="T1" fmla="*/ 0 h 60"/>
                  <a:gd name="T2" fmla="*/ 31 w 134"/>
                  <a:gd name="T3" fmla="*/ 6 h 60"/>
                  <a:gd name="T4" fmla="*/ 53 w 134"/>
                  <a:gd name="T5" fmla="*/ 17 h 60"/>
                  <a:gd name="T6" fmla="*/ 78 w 134"/>
                  <a:gd name="T7" fmla="*/ 31 h 60"/>
                  <a:gd name="T8" fmla="*/ 105 w 134"/>
                  <a:gd name="T9" fmla="*/ 43 h 60"/>
                  <a:gd name="T10" fmla="*/ 132 w 134"/>
                  <a:gd name="T11" fmla="*/ 52 h 60"/>
                  <a:gd name="T12" fmla="*/ 134 w 134"/>
                  <a:gd name="T13" fmla="*/ 56 h 60"/>
                  <a:gd name="T14" fmla="*/ 130 w 134"/>
                  <a:gd name="T15" fmla="*/ 60 h 60"/>
                  <a:gd name="T16" fmla="*/ 72 w 134"/>
                  <a:gd name="T17" fmla="*/ 41 h 60"/>
                  <a:gd name="T18" fmla="*/ 47 w 134"/>
                  <a:gd name="T19" fmla="*/ 27 h 60"/>
                  <a:gd name="T20" fmla="*/ 27 w 134"/>
                  <a:gd name="T21" fmla="*/ 14 h 60"/>
                  <a:gd name="T22" fmla="*/ 16 w 134"/>
                  <a:gd name="T23" fmla="*/ 8 h 60"/>
                  <a:gd name="T24" fmla="*/ 4 w 134"/>
                  <a:gd name="T25" fmla="*/ 6 h 60"/>
                  <a:gd name="T26" fmla="*/ 0 w 134"/>
                  <a:gd name="T27" fmla="*/ 2 h 60"/>
                  <a:gd name="T28" fmla="*/ 4 w 134"/>
                  <a:gd name="T29" fmla="*/ 0 h 60"/>
                  <a:gd name="T30" fmla="*/ 4 w 134"/>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60">
                    <a:moveTo>
                      <a:pt x="4" y="0"/>
                    </a:moveTo>
                    <a:lnTo>
                      <a:pt x="31" y="6"/>
                    </a:lnTo>
                    <a:lnTo>
                      <a:pt x="53" y="17"/>
                    </a:lnTo>
                    <a:lnTo>
                      <a:pt x="78" y="31"/>
                    </a:lnTo>
                    <a:lnTo>
                      <a:pt x="105" y="43"/>
                    </a:lnTo>
                    <a:lnTo>
                      <a:pt x="132" y="52"/>
                    </a:lnTo>
                    <a:lnTo>
                      <a:pt x="134" y="56"/>
                    </a:lnTo>
                    <a:lnTo>
                      <a:pt x="130" y="60"/>
                    </a:lnTo>
                    <a:lnTo>
                      <a:pt x="72" y="41"/>
                    </a:lnTo>
                    <a:lnTo>
                      <a:pt x="47" y="27"/>
                    </a:lnTo>
                    <a:lnTo>
                      <a:pt x="27" y="14"/>
                    </a:lnTo>
                    <a:lnTo>
                      <a:pt x="16" y="8"/>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4" name="Freeform 210"/>
              <p:cNvSpPr>
                <a:spLocks/>
              </p:cNvSpPr>
              <p:nvPr/>
            </p:nvSpPr>
            <p:spPr bwMode="auto">
              <a:xfrm>
                <a:off x="2481" y="1331"/>
                <a:ext cx="87" cy="299"/>
              </a:xfrm>
              <a:custGeom>
                <a:avLst/>
                <a:gdLst>
                  <a:gd name="T0" fmla="*/ 7 w 87"/>
                  <a:gd name="T1" fmla="*/ 2 h 299"/>
                  <a:gd name="T2" fmla="*/ 25 w 87"/>
                  <a:gd name="T3" fmla="*/ 66 h 299"/>
                  <a:gd name="T4" fmla="*/ 37 w 87"/>
                  <a:gd name="T5" fmla="*/ 123 h 299"/>
                  <a:gd name="T6" fmla="*/ 48 w 87"/>
                  <a:gd name="T7" fmla="*/ 173 h 299"/>
                  <a:gd name="T8" fmla="*/ 54 w 87"/>
                  <a:gd name="T9" fmla="*/ 198 h 299"/>
                  <a:gd name="T10" fmla="*/ 62 w 87"/>
                  <a:gd name="T11" fmla="*/ 223 h 299"/>
                  <a:gd name="T12" fmla="*/ 72 w 87"/>
                  <a:gd name="T13" fmla="*/ 247 h 299"/>
                  <a:gd name="T14" fmla="*/ 87 w 87"/>
                  <a:gd name="T15" fmla="*/ 274 h 299"/>
                  <a:gd name="T16" fmla="*/ 85 w 87"/>
                  <a:gd name="T17" fmla="*/ 291 h 299"/>
                  <a:gd name="T18" fmla="*/ 83 w 87"/>
                  <a:gd name="T19" fmla="*/ 297 h 299"/>
                  <a:gd name="T20" fmla="*/ 77 w 87"/>
                  <a:gd name="T21" fmla="*/ 299 h 299"/>
                  <a:gd name="T22" fmla="*/ 70 w 87"/>
                  <a:gd name="T23" fmla="*/ 291 h 299"/>
                  <a:gd name="T24" fmla="*/ 68 w 87"/>
                  <a:gd name="T25" fmla="*/ 278 h 299"/>
                  <a:gd name="T26" fmla="*/ 56 w 87"/>
                  <a:gd name="T27" fmla="*/ 251 h 299"/>
                  <a:gd name="T28" fmla="*/ 46 w 87"/>
                  <a:gd name="T29" fmla="*/ 225 h 299"/>
                  <a:gd name="T30" fmla="*/ 35 w 87"/>
                  <a:gd name="T31" fmla="*/ 177 h 299"/>
                  <a:gd name="T32" fmla="*/ 29 w 87"/>
                  <a:gd name="T33" fmla="*/ 126 h 299"/>
                  <a:gd name="T34" fmla="*/ 23 w 87"/>
                  <a:gd name="T35" fmla="*/ 97 h 299"/>
                  <a:gd name="T36" fmla="*/ 17 w 87"/>
                  <a:gd name="T37" fmla="*/ 66 h 299"/>
                  <a:gd name="T38" fmla="*/ 0 w 87"/>
                  <a:gd name="T39" fmla="*/ 4 h 299"/>
                  <a:gd name="T40" fmla="*/ 3 w 87"/>
                  <a:gd name="T41" fmla="*/ 0 h 299"/>
                  <a:gd name="T42" fmla="*/ 7 w 87"/>
                  <a:gd name="T43" fmla="*/ 2 h 299"/>
                  <a:gd name="T44" fmla="*/ 7 w 87"/>
                  <a:gd name="T45"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299">
                    <a:moveTo>
                      <a:pt x="7" y="2"/>
                    </a:moveTo>
                    <a:lnTo>
                      <a:pt x="25" y="66"/>
                    </a:lnTo>
                    <a:lnTo>
                      <a:pt x="37" y="123"/>
                    </a:lnTo>
                    <a:lnTo>
                      <a:pt x="48" y="173"/>
                    </a:lnTo>
                    <a:lnTo>
                      <a:pt x="54" y="198"/>
                    </a:lnTo>
                    <a:lnTo>
                      <a:pt x="62" y="223"/>
                    </a:lnTo>
                    <a:lnTo>
                      <a:pt x="72" y="247"/>
                    </a:lnTo>
                    <a:lnTo>
                      <a:pt x="87" y="274"/>
                    </a:lnTo>
                    <a:lnTo>
                      <a:pt x="85" y="291"/>
                    </a:lnTo>
                    <a:lnTo>
                      <a:pt x="83" y="297"/>
                    </a:lnTo>
                    <a:lnTo>
                      <a:pt x="77" y="299"/>
                    </a:lnTo>
                    <a:lnTo>
                      <a:pt x="70" y="291"/>
                    </a:lnTo>
                    <a:lnTo>
                      <a:pt x="68" y="278"/>
                    </a:lnTo>
                    <a:lnTo>
                      <a:pt x="56" y="251"/>
                    </a:lnTo>
                    <a:lnTo>
                      <a:pt x="46" y="225"/>
                    </a:lnTo>
                    <a:lnTo>
                      <a:pt x="35" y="177"/>
                    </a:lnTo>
                    <a:lnTo>
                      <a:pt x="29" y="126"/>
                    </a:lnTo>
                    <a:lnTo>
                      <a:pt x="23" y="97"/>
                    </a:lnTo>
                    <a:lnTo>
                      <a:pt x="17" y="66"/>
                    </a:lnTo>
                    <a:lnTo>
                      <a:pt x="0" y="4"/>
                    </a:lnTo>
                    <a:lnTo>
                      <a:pt x="3"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grpSp>
        <p:sp>
          <p:nvSpPr>
            <p:cNvPr id="31955" name="Freeform 211"/>
            <p:cNvSpPr>
              <a:spLocks/>
            </p:cNvSpPr>
            <p:nvPr/>
          </p:nvSpPr>
          <p:spPr bwMode="auto">
            <a:xfrm>
              <a:off x="2426" y="1362"/>
              <a:ext cx="78" cy="278"/>
            </a:xfrm>
            <a:custGeom>
              <a:avLst/>
              <a:gdLst>
                <a:gd name="T0" fmla="*/ 6 w 78"/>
                <a:gd name="T1" fmla="*/ 2 h 278"/>
                <a:gd name="T2" fmla="*/ 16 w 78"/>
                <a:gd name="T3" fmla="*/ 43 h 278"/>
                <a:gd name="T4" fmla="*/ 23 w 78"/>
                <a:gd name="T5" fmla="*/ 82 h 278"/>
                <a:gd name="T6" fmla="*/ 29 w 78"/>
                <a:gd name="T7" fmla="*/ 119 h 278"/>
                <a:gd name="T8" fmla="*/ 35 w 78"/>
                <a:gd name="T9" fmla="*/ 150 h 278"/>
                <a:gd name="T10" fmla="*/ 47 w 78"/>
                <a:gd name="T11" fmla="*/ 181 h 278"/>
                <a:gd name="T12" fmla="*/ 53 w 78"/>
                <a:gd name="T13" fmla="*/ 198 h 278"/>
                <a:gd name="T14" fmla="*/ 62 w 78"/>
                <a:gd name="T15" fmla="*/ 214 h 278"/>
                <a:gd name="T16" fmla="*/ 70 w 78"/>
                <a:gd name="T17" fmla="*/ 241 h 278"/>
                <a:gd name="T18" fmla="*/ 78 w 78"/>
                <a:gd name="T19" fmla="*/ 268 h 278"/>
                <a:gd name="T20" fmla="*/ 76 w 78"/>
                <a:gd name="T21" fmla="*/ 276 h 278"/>
                <a:gd name="T22" fmla="*/ 72 w 78"/>
                <a:gd name="T23" fmla="*/ 278 h 278"/>
                <a:gd name="T24" fmla="*/ 60 w 78"/>
                <a:gd name="T25" fmla="*/ 272 h 278"/>
                <a:gd name="T26" fmla="*/ 53 w 78"/>
                <a:gd name="T27" fmla="*/ 245 h 278"/>
                <a:gd name="T28" fmla="*/ 43 w 78"/>
                <a:gd name="T29" fmla="*/ 220 h 278"/>
                <a:gd name="T30" fmla="*/ 21 w 78"/>
                <a:gd name="T31" fmla="*/ 152 h 278"/>
                <a:gd name="T32" fmla="*/ 12 w 78"/>
                <a:gd name="T33" fmla="*/ 82 h 278"/>
                <a:gd name="T34" fmla="*/ 6 w 78"/>
                <a:gd name="T35" fmla="*/ 43 h 278"/>
                <a:gd name="T36" fmla="*/ 0 w 78"/>
                <a:gd name="T37" fmla="*/ 2 h 278"/>
                <a:gd name="T38" fmla="*/ 2 w 78"/>
                <a:gd name="T39" fmla="*/ 0 h 278"/>
                <a:gd name="T40" fmla="*/ 6 w 78"/>
                <a:gd name="T41" fmla="*/ 2 h 278"/>
                <a:gd name="T42" fmla="*/ 6 w 78"/>
                <a:gd name="T43" fmla="*/ 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278">
                  <a:moveTo>
                    <a:pt x="6" y="2"/>
                  </a:moveTo>
                  <a:lnTo>
                    <a:pt x="16" y="43"/>
                  </a:lnTo>
                  <a:lnTo>
                    <a:pt x="23" y="82"/>
                  </a:lnTo>
                  <a:lnTo>
                    <a:pt x="29" y="119"/>
                  </a:lnTo>
                  <a:lnTo>
                    <a:pt x="35" y="150"/>
                  </a:lnTo>
                  <a:lnTo>
                    <a:pt x="47" y="181"/>
                  </a:lnTo>
                  <a:lnTo>
                    <a:pt x="53" y="198"/>
                  </a:lnTo>
                  <a:lnTo>
                    <a:pt x="62" y="214"/>
                  </a:lnTo>
                  <a:lnTo>
                    <a:pt x="70" y="241"/>
                  </a:lnTo>
                  <a:lnTo>
                    <a:pt x="78" y="268"/>
                  </a:lnTo>
                  <a:lnTo>
                    <a:pt x="76" y="276"/>
                  </a:lnTo>
                  <a:lnTo>
                    <a:pt x="72" y="278"/>
                  </a:lnTo>
                  <a:lnTo>
                    <a:pt x="60" y="272"/>
                  </a:lnTo>
                  <a:lnTo>
                    <a:pt x="53" y="245"/>
                  </a:lnTo>
                  <a:lnTo>
                    <a:pt x="43" y="220"/>
                  </a:lnTo>
                  <a:lnTo>
                    <a:pt x="21" y="152"/>
                  </a:lnTo>
                  <a:lnTo>
                    <a:pt x="12" y="82"/>
                  </a:lnTo>
                  <a:lnTo>
                    <a:pt x="6" y="43"/>
                  </a:lnTo>
                  <a:lnTo>
                    <a:pt x="0" y="2"/>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6" name="Freeform 212"/>
            <p:cNvSpPr>
              <a:spLocks/>
            </p:cNvSpPr>
            <p:nvPr/>
          </p:nvSpPr>
          <p:spPr bwMode="auto">
            <a:xfrm>
              <a:off x="2486" y="1630"/>
              <a:ext cx="41" cy="23"/>
            </a:xfrm>
            <a:custGeom>
              <a:avLst/>
              <a:gdLst>
                <a:gd name="T0" fmla="*/ 6 w 41"/>
                <a:gd name="T1" fmla="*/ 8 h 23"/>
                <a:gd name="T2" fmla="*/ 39 w 41"/>
                <a:gd name="T3" fmla="*/ 0 h 23"/>
                <a:gd name="T4" fmla="*/ 41 w 41"/>
                <a:gd name="T5" fmla="*/ 6 h 23"/>
                <a:gd name="T6" fmla="*/ 26 w 41"/>
                <a:gd name="T7" fmla="*/ 14 h 23"/>
                <a:gd name="T8" fmla="*/ 12 w 41"/>
                <a:gd name="T9" fmla="*/ 23 h 23"/>
                <a:gd name="T10" fmla="*/ 0 w 41"/>
                <a:gd name="T11" fmla="*/ 19 h 23"/>
                <a:gd name="T12" fmla="*/ 0 w 41"/>
                <a:gd name="T13" fmla="*/ 12 h 23"/>
                <a:gd name="T14" fmla="*/ 6 w 41"/>
                <a:gd name="T15" fmla="*/ 8 h 23"/>
                <a:gd name="T16" fmla="*/ 6 w 41"/>
                <a:gd name="T1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6" y="8"/>
                  </a:moveTo>
                  <a:lnTo>
                    <a:pt x="39" y="0"/>
                  </a:lnTo>
                  <a:lnTo>
                    <a:pt x="41" y="6"/>
                  </a:lnTo>
                  <a:lnTo>
                    <a:pt x="26" y="14"/>
                  </a:lnTo>
                  <a:lnTo>
                    <a:pt x="12" y="23"/>
                  </a:lnTo>
                  <a:lnTo>
                    <a:pt x="0" y="19"/>
                  </a:lnTo>
                  <a:lnTo>
                    <a:pt x="0" y="12"/>
                  </a:lnTo>
                  <a:lnTo>
                    <a:pt x="6" y="8"/>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7" name="Freeform 213"/>
            <p:cNvSpPr>
              <a:spLocks/>
            </p:cNvSpPr>
            <p:nvPr/>
          </p:nvSpPr>
          <p:spPr bwMode="auto">
            <a:xfrm>
              <a:off x="2231" y="1597"/>
              <a:ext cx="290" cy="122"/>
            </a:xfrm>
            <a:custGeom>
              <a:avLst/>
              <a:gdLst>
                <a:gd name="T0" fmla="*/ 4 w 290"/>
                <a:gd name="T1" fmla="*/ 0 h 122"/>
                <a:gd name="T2" fmla="*/ 37 w 290"/>
                <a:gd name="T3" fmla="*/ 12 h 122"/>
                <a:gd name="T4" fmla="*/ 63 w 290"/>
                <a:gd name="T5" fmla="*/ 23 h 122"/>
                <a:gd name="T6" fmla="*/ 90 w 290"/>
                <a:gd name="T7" fmla="*/ 35 h 122"/>
                <a:gd name="T8" fmla="*/ 117 w 290"/>
                <a:gd name="T9" fmla="*/ 45 h 122"/>
                <a:gd name="T10" fmla="*/ 142 w 290"/>
                <a:gd name="T11" fmla="*/ 56 h 122"/>
                <a:gd name="T12" fmla="*/ 168 w 290"/>
                <a:gd name="T13" fmla="*/ 64 h 122"/>
                <a:gd name="T14" fmla="*/ 197 w 290"/>
                <a:gd name="T15" fmla="*/ 74 h 122"/>
                <a:gd name="T16" fmla="*/ 228 w 290"/>
                <a:gd name="T17" fmla="*/ 85 h 122"/>
                <a:gd name="T18" fmla="*/ 255 w 290"/>
                <a:gd name="T19" fmla="*/ 93 h 122"/>
                <a:gd name="T20" fmla="*/ 283 w 290"/>
                <a:gd name="T21" fmla="*/ 103 h 122"/>
                <a:gd name="T22" fmla="*/ 290 w 290"/>
                <a:gd name="T23" fmla="*/ 107 h 122"/>
                <a:gd name="T24" fmla="*/ 290 w 290"/>
                <a:gd name="T25" fmla="*/ 116 h 122"/>
                <a:gd name="T26" fmla="*/ 285 w 290"/>
                <a:gd name="T27" fmla="*/ 122 h 122"/>
                <a:gd name="T28" fmla="*/ 277 w 290"/>
                <a:gd name="T29" fmla="*/ 122 h 122"/>
                <a:gd name="T30" fmla="*/ 250 w 290"/>
                <a:gd name="T31" fmla="*/ 111 h 122"/>
                <a:gd name="T32" fmla="*/ 238 w 290"/>
                <a:gd name="T33" fmla="*/ 105 h 122"/>
                <a:gd name="T34" fmla="*/ 224 w 290"/>
                <a:gd name="T35" fmla="*/ 99 h 122"/>
                <a:gd name="T36" fmla="*/ 191 w 290"/>
                <a:gd name="T37" fmla="*/ 89 h 122"/>
                <a:gd name="T38" fmla="*/ 162 w 290"/>
                <a:gd name="T39" fmla="*/ 78 h 122"/>
                <a:gd name="T40" fmla="*/ 135 w 290"/>
                <a:gd name="T41" fmla="*/ 68 h 122"/>
                <a:gd name="T42" fmla="*/ 113 w 290"/>
                <a:gd name="T43" fmla="*/ 56 h 122"/>
                <a:gd name="T44" fmla="*/ 88 w 290"/>
                <a:gd name="T45" fmla="*/ 43 h 122"/>
                <a:gd name="T46" fmla="*/ 61 w 290"/>
                <a:gd name="T47" fmla="*/ 31 h 122"/>
                <a:gd name="T48" fmla="*/ 33 w 290"/>
                <a:gd name="T49" fmla="*/ 18 h 122"/>
                <a:gd name="T50" fmla="*/ 2 w 290"/>
                <a:gd name="T51" fmla="*/ 6 h 122"/>
                <a:gd name="T52" fmla="*/ 0 w 290"/>
                <a:gd name="T53" fmla="*/ 2 h 122"/>
                <a:gd name="T54" fmla="*/ 4 w 290"/>
                <a:gd name="T55" fmla="*/ 0 h 122"/>
                <a:gd name="T56" fmla="*/ 4 w 290"/>
                <a:gd name="T5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122">
                  <a:moveTo>
                    <a:pt x="4" y="0"/>
                  </a:moveTo>
                  <a:lnTo>
                    <a:pt x="37" y="12"/>
                  </a:lnTo>
                  <a:lnTo>
                    <a:pt x="63" y="23"/>
                  </a:lnTo>
                  <a:lnTo>
                    <a:pt x="90" y="35"/>
                  </a:lnTo>
                  <a:lnTo>
                    <a:pt x="117" y="45"/>
                  </a:lnTo>
                  <a:lnTo>
                    <a:pt x="142" y="56"/>
                  </a:lnTo>
                  <a:lnTo>
                    <a:pt x="168" y="64"/>
                  </a:lnTo>
                  <a:lnTo>
                    <a:pt x="197" y="74"/>
                  </a:lnTo>
                  <a:lnTo>
                    <a:pt x="228" y="85"/>
                  </a:lnTo>
                  <a:lnTo>
                    <a:pt x="255" y="93"/>
                  </a:lnTo>
                  <a:lnTo>
                    <a:pt x="283" y="103"/>
                  </a:lnTo>
                  <a:lnTo>
                    <a:pt x="290" y="107"/>
                  </a:lnTo>
                  <a:lnTo>
                    <a:pt x="290" y="116"/>
                  </a:lnTo>
                  <a:lnTo>
                    <a:pt x="285" y="122"/>
                  </a:lnTo>
                  <a:lnTo>
                    <a:pt x="277" y="122"/>
                  </a:lnTo>
                  <a:lnTo>
                    <a:pt x="250" y="111"/>
                  </a:lnTo>
                  <a:lnTo>
                    <a:pt x="238" y="105"/>
                  </a:lnTo>
                  <a:lnTo>
                    <a:pt x="224" y="99"/>
                  </a:lnTo>
                  <a:lnTo>
                    <a:pt x="191" y="89"/>
                  </a:lnTo>
                  <a:lnTo>
                    <a:pt x="162" y="78"/>
                  </a:lnTo>
                  <a:lnTo>
                    <a:pt x="135" y="68"/>
                  </a:lnTo>
                  <a:lnTo>
                    <a:pt x="113" y="56"/>
                  </a:lnTo>
                  <a:lnTo>
                    <a:pt x="88" y="43"/>
                  </a:lnTo>
                  <a:lnTo>
                    <a:pt x="61" y="31"/>
                  </a:lnTo>
                  <a:lnTo>
                    <a:pt x="33" y="18"/>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8" name="Freeform 214"/>
            <p:cNvSpPr>
              <a:spLocks/>
            </p:cNvSpPr>
            <p:nvPr/>
          </p:nvSpPr>
          <p:spPr bwMode="auto">
            <a:xfrm>
              <a:off x="2531" y="1605"/>
              <a:ext cx="257" cy="116"/>
            </a:xfrm>
            <a:custGeom>
              <a:avLst/>
              <a:gdLst>
                <a:gd name="T0" fmla="*/ 257 w 257"/>
                <a:gd name="T1" fmla="*/ 6 h 116"/>
                <a:gd name="T2" fmla="*/ 232 w 257"/>
                <a:gd name="T3" fmla="*/ 17 h 116"/>
                <a:gd name="T4" fmla="*/ 212 w 257"/>
                <a:gd name="T5" fmla="*/ 27 h 116"/>
                <a:gd name="T6" fmla="*/ 185 w 257"/>
                <a:gd name="T7" fmla="*/ 39 h 116"/>
                <a:gd name="T8" fmla="*/ 162 w 257"/>
                <a:gd name="T9" fmla="*/ 50 h 116"/>
                <a:gd name="T10" fmla="*/ 142 w 257"/>
                <a:gd name="T11" fmla="*/ 60 h 116"/>
                <a:gd name="T12" fmla="*/ 119 w 257"/>
                <a:gd name="T13" fmla="*/ 70 h 116"/>
                <a:gd name="T14" fmla="*/ 98 w 257"/>
                <a:gd name="T15" fmla="*/ 79 h 116"/>
                <a:gd name="T16" fmla="*/ 76 w 257"/>
                <a:gd name="T17" fmla="*/ 91 h 116"/>
                <a:gd name="T18" fmla="*/ 53 w 257"/>
                <a:gd name="T19" fmla="*/ 99 h 116"/>
                <a:gd name="T20" fmla="*/ 27 w 257"/>
                <a:gd name="T21" fmla="*/ 112 h 116"/>
                <a:gd name="T22" fmla="*/ 12 w 257"/>
                <a:gd name="T23" fmla="*/ 116 h 116"/>
                <a:gd name="T24" fmla="*/ 4 w 257"/>
                <a:gd name="T25" fmla="*/ 116 h 116"/>
                <a:gd name="T26" fmla="*/ 0 w 257"/>
                <a:gd name="T27" fmla="*/ 110 h 116"/>
                <a:gd name="T28" fmla="*/ 0 w 257"/>
                <a:gd name="T29" fmla="*/ 103 h 116"/>
                <a:gd name="T30" fmla="*/ 6 w 257"/>
                <a:gd name="T31" fmla="*/ 97 h 116"/>
                <a:gd name="T32" fmla="*/ 18 w 257"/>
                <a:gd name="T33" fmla="*/ 93 h 116"/>
                <a:gd name="T34" fmla="*/ 45 w 257"/>
                <a:gd name="T35" fmla="*/ 81 h 116"/>
                <a:gd name="T36" fmla="*/ 68 w 257"/>
                <a:gd name="T37" fmla="*/ 72 h 116"/>
                <a:gd name="T38" fmla="*/ 90 w 257"/>
                <a:gd name="T39" fmla="*/ 62 h 116"/>
                <a:gd name="T40" fmla="*/ 113 w 257"/>
                <a:gd name="T41" fmla="*/ 56 h 116"/>
                <a:gd name="T42" fmla="*/ 136 w 257"/>
                <a:gd name="T43" fmla="*/ 48 h 116"/>
                <a:gd name="T44" fmla="*/ 156 w 257"/>
                <a:gd name="T45" fmla="*/ 37 h 116"/>
                <a:gd name="T46" fmla="*/ 181 w 257"/>
                <a:gd name="T47" fmla="*/ 29 h 116"/>
                <a:gd name="T48" fmla="*/ 205 w 257"/>
                <a:gd name="T49" fmla="*/ 17 h 116"/>
                <a:gd name="T50" fmla="*/ 230 w 257"/>
                <a:gd name="T51" fmla="*/ 8 h 116"/>
                <a:gd name="T52" fmla="*/ 253 w 257"/>
                <a:gd name="T53" fmla="*/ 0 h 116"/>
                <a:gd name="T54" fmla="*/ 257 w 257"/>
                <a:gd name="T55" fmla="*/ 6 h 116"/>
                <a:gd name="T56" fmla="*/ 257 w 257"/>
                <a:gd name="T57" fmla="*/ 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116">
                  <a:moveTo>
                    <a:pt x="257" y="6"/>
                  </a:moveTo>
                  <a:lnTo>
                    <a:pt x="232" y="17"/>
                  </a:lnTo>
                  <a:lnTo>
                    <a:pt x="212" y="27"/>
                  </a:lnTo>
                  <a:lnTo>
                    <a:pt x="185" y="39"/>
                  </a:lnTo>
                  <a:lnTo>
                    <a:pt x="162" y="50"/>
                  </a:lnTo>
                  <a:lnTo>
                    <a:pt x="142" y="60"/>
                  </a:lnTo>
                  <a:lnTo>
                    <a:pt x="119" y="70"/>
                  </a:lnTo>
                  <a:lnTo>
                    <a:pt x="98" y="79"/>
                  </a:lnTo>
                  <a:lnTo>
                    <a:pt x="76" y="91"/>
                  </a:lnTo>
                  <a:lnTo>
                    <a:pt x="53" y="99"/>
                  </a:lnTo>
                  <a:lnTo>
                    <a:pt x="27" y="112"/>
                  </a:lnTo>
                  <a:lnTo>
                    <a:pt x="12" y="116"/>
                  </a:lnTo>
                  <a:lnTo>
                    <a:pt x="4" y="116"/>
                  </a:lnTo>
                  <a:lnTo>
                    <a:pt x="0" y="110"/>
                  </a:lnTo>
                  <a:lnTo>
                    <a:pt x="0" y="103"/>
                  </a:lnTo>
                  <a:lnTo>
                    <a:pt x="6" y="97"/>
                  </a:lnTo>
                  <a:lnTo>
                    <a:pt x="18" y="93"/>
                  </a:lnTo>
                  <a:lnTo>
                    <a:pt x="45" y="81"/>
                  </a:lnTo>
                  <a:lnTo>
                    <a:pt x="68" y="72"/>
                  </a:lnTo>
                  <a:lnTo>
                    <a:pt x="90" y="62"/>
                  </a:lnTo>
                  <a:lnTo>
                    <a:pt x="113" y="56"/>
                  </a:lnTo>
                  <a:lnTo>
                    <a:pt x="136" y="48"/>
                  </a:lnTo>
                  <a:lnTo>
                    <a:pt x="156" y="37"/>
                  </a:lnTo>
                  <a:lnTo>
                    <a:pt x="181" y="29"/>
                  </a:lnTo>
                  <a:lnTo>
                    <a:pt x="205" y="17"/>
                  </a:lnTo>
                  <a:lnTo>
                    <a:pt x="230" y="8"/>
                  </a:lnTo>
                  <a:lnTo>
                    <a:pt x="253" y="0"/>
                  </a:lnTo>
                  <a:lnTo>
                    <a:pt x="257" y="6"/>
                  </a:lnTo>
                  <a:lnTo>
                    <a:pt x="25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59" name="Freeform 215"/>
            <p:cNvSpPr>
              <a:spLocks/>
            </p:cNvSpPr>
            <p:nvPr/>
          </p:nvSpPr>
          <p:spPr bwMode="auto">
            <a:xfrm>
              <a:off x="2558" y="1554"/>
              <a:ext cx="205" cy="99"/>
            </a:xfrm>
            <a:custGeom>
              <a:avLst/>
              <a:gdLst>
                <a:gd name="T0" fmla="*/ 203 w 205"/>
                <a:gd name="T1" fmla="*/ 6 h 99"/>
                <a:gd name="T2" fmla="*/ 176 w 205"/>
                <a:gd name="T3" fmla="*/ 20 h 99"/>
                <a:gd name="T4" fmla="*/ 154 w 205"/>
                <a:gd name="T5" fmla="*/ 33 h 99"/>
                <a:gd name="T6" fmla="*/ 131 w 205"/>
                <a:gd name="T7" fmla="*/ 45 h 99"/>
                <a:gd name="T8" fmla="*/ 104 w 205"/>
                <a:gd name="T9" fmla="*/ 57 h 99"/>
                <a:gd name="T10" fmla="*/ 12 w 205"/>
                <a:gd name="T11" fmla="*/ 99 h 99"/>
                <a:gd name="T12" fmla="*/ 0 w 205"/>
                <a:gd name="T13" fmla="*/ 99 h 99"/>
                <a:gd name="T14" fmla="*/ 2 w 205"/>
                <a:gd name="T15" fmla="*/ 86 h 99"/>
                <a:gd name="T16" fmla="*/ 12 w 205"/>
                <a:gd name="T17" fmla="*/ 78 h 99"/>
                <a:gd name="T18" fmla="*/ 24 w 205"/>
                <a:gd name="T19" fmla="*/ 72 h 99"/>
                <a:gd name="T20" fmla="*/ 49 w 205"/>
                <a:gd name="T21" fmla="*/ 64 h 99"/>
                <a:gd name="T22" fmla="*/ 98 w 205"/>
                <a:gd name="T23" fmla="*/ 45 h 99"/>
                <a:gd name="T24" fmla="*/ 127 w 205"/>
                <a:gd name="T25" fmla="*/ 35 h 99"/>
                <a:gd name="T26" fmla="*/ 150 w 205"/>
                <a:gd name="T27" fmla="*/ 24 h 99"/>
                <a:gd name="T28" fmla="*/ 172 w 205"/>
                <a:gd name="T29" fmla="*/ 14 h 99"/>
                <a:gd name="T30" fmla="*/ 199 w 205"/>
                <a:gd name="T31" fmla="*/ 0 h 99"/>
                <a:gd name="T32" fmla="*/ 205 w 205"/>
                <a:gd name="T33" fmla="*/ 2 h 99"/>
                <a:gd name="T34" fmla="*/ 203 w 205"/>
                <a:gd name="T35" fmla="*/ 6 h 99"/>
                <a:gd name="T36" fmla="*/ 203 w 205"/>
                <a:gd name="T37"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99">
                  <a:moveTo>
                    <a:pt x="203" y="6"/>
                  </a:moveTo>
                  <a:lnTo>
                    <a:pt x="176" y="20"/>
                  </a:lnTo>
                  <a:lnTo>
                    <a:pt x="154" y="33"/>
                  </a:lnTo>
                  <a:lnTo>
                    <a:pt x="131" y="45"/>
                  </a:lnTo>
                  <a:lnTo>
                    <a:pt x="104" y="57"/>
                  </a:lnTo>
                  <a:lnTo>
                    <a:pt x="12" y="99"/>
                  </a:lnTo>
                  <a:lnTo>
                    <a:pt x="0" y="99"/>
                  </a:lnTo>
                  <a:lnTo>
                    <a:pt x="2" y="86"/>
                  </a:lnTo>
                  <a:lnTo>
                    <a:pt x="12" y="78"/>
                  </a:lnTo>
                  <a:lnTo>
                    <a:pt x="24" y="72"/>
                  </a:lnTo>
                  <a:lnTo>
                    <a:pt x="49" y="64"/>
                  </a:lnTo>
                  <a:lnTo>
                    <a:pt x="98" y="45"/>
                  </a:lnTo>
                  <a:lnTo>
                    <a:pt x="127" y="35"/>
                  </a:lnTo>
                  <a:lnTo>
                    <a:pt x="150" y="24"/>
                  </a:lnTo>
                  <a:lnTo>
                    <a:pt x="172" y="14"/>
                  </a:lnTo>
                  <a:lnTo>
                    <a:pt x="199" y="0"/>
                  </a:lnTo>
                  <a:lnTo>
                    <a:pt x="205" y="2"/>
                  </a:lnTo>
                  <a:lnTo>
                    <a:pt x="203" y="6"/>
                  </a:lnTo>
                  <a:lnTo>
                    <a:pt x="20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0" name="Freeform 216"/>
            <p:cNvSpPr>
              <a:spLocks/>
            </p:cNvSpPr>
            <p:nvPr/>
          </p:nvSpPr>
          <p:spPr bwMode="auto">
            <a:xfrm>
              <a:off x="2510" y="1459"/>
              <a:ext cx="272" cy="82"/>
            </a:xfrm>
            <a:custGeom>
              <a:avLst/>
              <a:gdLst>
                <a:gd name="T0" fmla="*/ 13 w 272"/>
                <a:gd name="T1" fmla="*/ 0 h 82"/>
                <a:gd name="T2" fmla="*/ 31 w 272"/>
                <a:gd name="T3" fmla="*/ 8 h 82"/>
                <a:gd name="T4" fmla="*/ 48 w 272"/>
                <a:gd name="T5" fmla="*/ 16 h 82"/>
                <a:gd name="T6" fmla="*/ 78 w 272"/>
                <a:gd name="T7" fmla="*/ 26 h 82"/>
                <a:gd name="T8" fmla="*/ 109 w 272"/>
                <a:gd name="T9" fmla="*/ 35 h 82"/>
                <a:gd name="T10" fmla="*/ 146 w 272"/>
                <a:gd name="T11" fmla="*/ 45 h 82"/>
                <a:gd name="T12" fmla="*/ 212 w 272"/>
                <a:gd name="T13" fmla="*/ 55 h 82"/>
                <a:gd name="T14" fmla="*/ 263 w 272"/>
                <a:gd name="T15" fmla="*/ 72 h 82"/>
                <a:gd name="T16" fmla="*/ 270 w 272"/>
                <a:gd name="T17" fmla="*/ 74 h 82"/>
                <a:gd name="T18" fmla="*/ 272 w 272"/>
                <a:gd name="T19" fmla="*/ 76 h 82"/>
                <a:gd name="T20" fmla="*/ 270 w 272"/>
                <a:gd name="T21" fmla="*/ 80 h 82"/>
                <a:gd name="T22" fmla="*/ 261 w 272"/>
                <a:gd name="T23" fmla="*/ 82 h 82"/>
                <a:gd name="T24" fmla="*/ 210 w 272"/>
                <a:gd name="T25" fmla="*/ 66 h 82"/>
                <a:gd name="T26" fmla="*/ 177 w 272"/>
                <a:gd name="T27" fmla="*/ 57 h 82"/>
                <a:gd name="T28" fmla="*/ 144 w 272"/>
                <a:gd name="T29" fmla="*/ 51 h 82"/>
                <a:gd name="T30" fmla="*/ 4 w 272"/>
                <a:gd name="T31" fmla="*/ 16 h 82"/>
                <a:gd name="T32" fmla="*/ 0 w 272"/>
                <a:gd name="T33" fmla="*/ 10 h 82"/>
                <a:gd name="T34" fmla="*/ 0 w 272"/>
                <a:gd name="T35" fmla="*/ 6 h 82"/>
                <a:gd name="T36" fmla="*/ 4 w 272"/>
                <a:gd name="T37" fmla="*/ 0 h 82"/>
                <a:gd name="T38" fmla="*/ 13 w 272"/>
                <a:gd name="T39" fmla="*/ 0 h 82"/>
                <a:gd name="T40" fmla="*/ 13 w 272"/>
                <a:gd name="T4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82">
                  <a:moveTo>
                    <a:pt x="13" y="0"/>
                  </a:moveTo>
                  <a:lnTo>
                    <a:pt x="31" y="8"/>
                  </a:lnTo>
                  <a:lnTo>
                    <a:pt x="48" y="16"/>
                  </a:lnTo>
                  <a:lnTo>
                    <a:pt x="78" y="26"/>
                  </a:lnTo>
                  <a:lnTo>
                    <a:pt x="109" y="35"/>
                  </a:lnTo>
                  <a:lnTo>
                    <a:pt x="146" y="45"/>
                  </a:lnTo>
                  <a:lnTo>
                    <a:pt x="212" y="55"/>
                  </a:lnTo>
                  <a:lnTo>
                    <a:pt x="263" y="72"/>
                  </a:lnTo>
                  <a:lnTo>
                    <a:pt x="270" y="74"/>
                  </a:lnTo>
                  <a:lnTo>
                    <a:pt x="272" y="76"/>
                  </a:lnTo>
                  <a:lnTo>
                    <a:pt x="270" y="80"/>
                  </a:lnTo>
                  <a:lnTo>
                    <a:pt x="261" y="82"/>
                  </a:lnTo>
                  <a:lnTo>
                    <a:pt x="210" y="66"/>
                  </a:lnTo>
                  <a:lnTo>
                    <a:pt x="177" y="57"/>
                  </a:lnTo>
                  <a:lnTo>
                    <a:pt x="144" y="51"/>
                  </a:lnTo>
                  <a:lnTo>
                    <a:pt x="4" y="16"/>
                  </a:lnTo>
                  <a:lnTo>
                    <a:pt x="0" y="10"/>
                  </a:lnTo>
                  <a:lnTo>
                    <a:pt x="0" y="6"/>
                  </a:lnTo>
                  <a:lnTo>
                    <a:pt x="4" y="0"/>
                  </a:lnTo>
                  <a:lnTo>
                    <a:pt x="13" y="0"/>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1" name="Freeform 217"/>
            <p:cNvSpPr>
              <a:spLocks/>
            </p:cNvSpPr>
            <p:nvPr/>
          </p:nvSpPr>
          <p:spPr bwMode="auto">
            <a:xfrm>
              <a:off x="2529" y="1510"/>
              <a:ext cx="144" cy="46"/>
            </a:xfrm>
            <a:custGeom>
              <a:avLst/>
              <a:gdLst>
                <a:gd name="T0" fmla="*/ 4 w 144"/>
                <a:gd name="T1" fmla="*/ 0 h 46"/>
                <a:gd name="T2" fmla="*/ 55 w 144"/>
                <a:gd name="T3" fmla="*/ 13 h 46"/>
                <a:gd name="T4" fmla="*/ 72 w 144"/>
                <a:gd name="T5" fmla="*/ 21 h 46"/>
                <a:gd name="T6" fmla="*/ 88 w 144"/>
                <a:gd name="T7" fmla="*/ 25 h 46"/>
                <a:gd name="T8" fmla="*/ 113 w 144"/>
                <a:gd name="T9" fmla="*/ 33 h 46"/>
                <a:gd name="T10" fmla="*/ 140 w 144"/>
                <a:gd name="T11" fmla="*/ 37 h 46"/>
                <a:gd name="T12" fmla="*/ 144 w 144"/>
                <a:gd name="T13" fmla="*/ 41 h 46"/>
                <a:gd name="T14" fmla="*/ 140 w 144"/>
                <a:gd name="T15" fmla="*/ 46 h 46"/>
                <a:gd name="T16" fmla="*/ 86 w 144"/>
                <a:gd name="T17" fmla="*/ 35 h 46"/>
                <a:gd name="T18" fmla="*/ 51 w 144"/>
                <a:gd name="T19" fmla="*/ 23 h 46"/>
                <a:gd name="T20" fmla="*/ 29 w 144"/>
                <a:gd name="T21" fmla="*/ 13 h 46"/>
                <a:gd name="T22" fmla="*/ 2 w 144"/>
                <a:gd name="T23" fmla="*/ 4 h 46"/>
                <a:gd name="T24" fmla="*/ 0 w 144"/>
                <a:gd name="T25" fmla="*/ 2 h 46"/>
                <a:gd name="T26" fmla="*/ 4 w 144"/>
                <a:gd name="T27" fmla="*/ 0 h 46"/>
                <a:gd name="T28" fmla="*/ 4 w 144"/>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46">
                  <a:moveTo>
                    <a:pt x="4" y="0"/>
                  </a:moveTo>
                  <a:lnTo>
                    <a:pt x="55" y="13"/>
                  </a:lnTo>
                  <a:lnTo>
                    <a:pt x="72" y="21"/>
                  </a:lnTo>
                  <a:lnTo>
                    <a:pt x="88" y="25"/>
                  </a:lnTo>
                  <a:lnTo>
                    <a:pt x="113" y="33"/>
                  </a:lnTo>
                  <a:lnTo>
                    <a:pt x="140" y="37"/>
                  </a:lnTo>
                  <a:lnTo>
                    <a:pt x="144" y="41"/>
                  </a:lnTo>
                  <a:lnTo>
                    <a:pt x="140" y="46"/>
                  </a:lnTo>
                  <a:lnTo>
                    <a:pt x="86" y="35"/>
                  </a:lnTo>
                  <a:lnTo>
                    <a:pt x="51" y="23"/>
                  </a:lnTo>
                  <a:lnTo>
                    <a:pt x="29" y="13"/>
                  </a:lnTo>
                  <a:lnTo>
                    <a:pt x="2" y="4"/>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2" name="Freeform 218"/>
            <p:cNvSpPr>
              <a:spLocks/>
            </p:cNvSpPr>
            <p:nvPr/>
          </p:nvSpPr>
          <p:spPr bwMode="auto">
            <a:xfrm>
              <a:off x="2529" y="1535"/>
              <a:ext cx="94" cy="43"/>
            </a:xfrm>
            <a:custGeom>
              <a:avLst/>
              <a:gdLst>
                <a:gd name="T0" fmla="*/ 4 w 94"/>
                <a:gd name="T1" fmla="*/ 0 h 43"/>
                <a:gd name="T2" fmla="*/ 45 w 94"/>
                <a:gd name="T3" fmla="*/ 10 h 43"/>
                <a:gd name="T4" fmla="*/ 70 w 94"/>
                <a:gd name="T5" fmla="*/ 25 h 43"/>
                <a:gd name="T6" fmla="*/ 92 w 94"/>
                <a:gd name="T7" fmla="*/ 37 h 43"/>
                <a:gd name="T8" fmla="*/ 94 w 94"/>
                <a:gd name="T9" fmla="*/ 43 h 43"/>
                <a:gd name="T10" fmla="*/ 88 w 94"/>
                <a:gd name="T11" fmla="*/ 43 h 43"/>
                <a:gd name="T12" fmla="*/ 39 w 94"/>
                <a:gd name="T13" fmla="*/ 23 h 43"/>
                <a:gd name="T14" fmla="*/ 20 w 94"/>
                <a:gd name="T15" fmla="*/ 14 h 43"/>
                <a:gd name="T16" fmla="*/ 2 w 94"/>
                <a:gd name="T17" fmla="*/ 8 h 43"/>
                <a:gd name="T18" fmla="*/ 0 w 94"/>
                <a:gd name="T19" fmla="*/ 4 h 43"/>
                <a:gd name="T20" fmla="*/ 4 w 94"/>
                <a:gd name="T21" fmla="*/ 0 h 43"/>
                <a:gd name="T22" fmla="*/ 4 w 94"/>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3">
                  <a:moveTo>
                    <a:pt x="4" y="0"/>
                  </a:moveTo>
                  <a:lnTo>
                    <a:pt x="45" y="10"/>
                  </a:lnTo>
                  <a:lnTo>
                    <a:pt x="70" y="25"/>
                  </a:lnTo>
                  <a:lnTo>
                    <a:pt x="92" y="37"/>
                  </a:lnTo>
                  <a:lnTo>
                    <a:pt x="94" y="43"/>
                  </a:lnTo>
                  <a:lnTo>
                    <a:pt x="88" y="43"/>
                  </a:lnTo>
                  <a:lnTo>
                    <a:pt x="39" y="23"/>
                  </a:lnTo>
                  <a:lnTo>
                    <a:pt x="20" y="14"/>
                  </a:lnTo>
                  <a:lnTo>
                    <a:pt x="2"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3" name="Freeform 219"/>
            <p:cNvSpPr>
              <a:spLocks/>
            </p:cNvSpPr>
            <p:nvPr/>
          </p:nvSpPr>
          <p:spPr bwMode="auto">
            <a:xfrm>
              <a:off x="2529" y="1560"/>
              <a:ext cx="63" cy="35"/>
            </a:xfrm>
            <a:custGeom>
              <a:avLst/>
              <a:gdLst>
                <a:gd name="T0" fmla="*/ 4 w 63"/>
                <a:gd name="T1" fmla="*/ 0 h 35"/>
                <a:gd name="T2" fmla="*/ 20 w 63"/>
                <a:gd name="T3" fmla="*/ 8 h 35"/>
                <a:gd name="T4" fmla="*/ 61 w 63"/>
                <a:gd name="T5" fmla="*/ 29 h 35"/>
                <a:gd name="T6" fmla="*/ 63 w 63"/>
                <a:gd name="T7" fmla="*/ 33 h 35"/>
                <a:gd name="T8" fmla="*/ 59 w 63"/>
                <a:gd name="T9" fmla="*/ 35 h 35"/>
                <a:gd name="T10" fmla="*/ 16 w 63"/>
                <a:gd name="T11" fmla="*/ 14 h 35"/>
                <a:gd name="T12" fmla="*/ 8 w 63"/>
                <a:gd name="T13" fmla="*/ 10 h 35"/>
                <a:gd name="T14" fmla="*/ 2 w 63"/>
                <a:gd name="T15" fmla="*/ 4 h 35"/>
                <a:gd name="T16" fmla="*/ 0 w 63"/>
                <a:gd name="T17" fmla="*/ 2 h 35"/>
                <a:gd name="T18" fmla="*/ 4 w 63"/>
                <a:gd name="T19" fmla="*/ 0 h 35"/>
                <a:gd name="T20" fmla="*/ 4 w 63"/>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35">
                  <a:moveTo>
                    <a:pt x="4" y="0"/>
                  </a:moveTo>
                  <a:lnTo>
                    <a:pt x="20" y="8"/>
                  </a:lnTo>
                  <a:lnTo>
                    <a:pt x="61" y="29"/>
                  </a:lnTo>
                  <a:lnTo>
                    <a:pt x="63" y="33"/>
                  </a:lnTo>
                  <a:lnTo>
                    <a:pt x="59" y="35"/>
                  </a:lnTo>
                  <a:lnTo>
                    <a:pt x="16" y="14"/>
                  </a:lnTo>
                  <a:lnTo>
                    <a:pt x="8" y="10"/>
                  </a:lnTo>
                  <a:lnTo>
                    <a:pt x="2" y="4"/>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4" name="Freeform 220"/>
            <p:cNvSpPr>
              <a:spLocks/>
            </p:cNvSpPr>
            <p:nvPr/>
          </p:nvSpPr>
          <p:spPr bwMode="auto">
            <a:xfrm>
              <a:off x="2578" y="1560"/>
              <a:ext cx="105" cy="45"/>
            </a:xfrm>
            <a:custGeom>
              <a:avLst/>
              <a:gdLst>
                <a:gd name="T0" fmla="*/ 105 w 105"/>
                <a:gd name="T1" fmla="*/ 6 h 45"/>
                <a:gd name="T2" fmla="*/ 93 w 105"/>
                <a:gd name="T3" fmla="*/ 12 h 45"/>
                <a:gd name="T4" fmla="*/ 80 w 105"/>
                <a:gd name="T5" fmla="*/ 18 h 45"/>
                <a:gd name="T6" fmla="*/ 60 w 105"/>
                <a:gd name="T7" fmla="*/ 27 h 45"/>
                <a:gd name="T8" fmla="*/ 37 w 105"/>
                <a:gd name="T9" fmla="*/ 35 h 45"/>
                <a:gd name="T10" fmla="*/ 10 w 105"/>
                <a:gd name="T11" fmla="*/ 45 h 45"/>
                <a:gd name="T12" fmla="*/ 0 w 105"/>
                <a:gd name="T13" fmla="*/ 41 h 45"/>
                <a:gd name="T14" fmla="*/ 0 w 105"/>
                <a:gd name="T15" fmla="*/ 35 h 45"/>
                <a:gd name="T16" fmla="*/ 4 w 105"/>
                <a:gd name="T17" fmla="*/ 31 h 45"/>
                <a:gd name="T18" fmla="*/ 101 w 105"/>
                <a:gd name="T19" fmla="*/ 0 h 45"/>
                <a:gd name="T20" fmla="*/ 105 w 105"/>
                <a:gd name="T21" fmla="*/ 2 h 45"/>
                <a:gd name="T22" fmla="*/ 105 w 105"/>
                <a:gd name="T23" fmla="*/ 6 h 45"/>
                <a:gd name="T24" fmla="*/ 105 w 105"/>
                <a:gd name="T25"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45">
                  <a:moveTo>
                    <a:pt x="105" y="6"/>
                  </a:moveTo>
                  <a:lnTo>
                    <a:pt x="93" y="12"/>
                  </a:lnTo>
                  <a:lnTo>
                    <a:pt x="80" y="18"/>
                  </a:lnTo>
                  <a:lnTo>
                    <a:pt x="60" y="27"/>
                  </a:lnTo>
                  <a:lnTo>
                    <a:pt x="37" y="35"/>
                  </a:lnTo>
                  <a:lnTo>
                    <a:pt x="10" y="45"/>
                  </a:lnTo>
                  <a:lnTo>
                    <a:pt x="0" y="41"/>
                  </a:lnTo>
                  <a:lnTo>
                    <a:pt x="0" y="35"/>
                  </a:lnTo>
                  <a:lnTo>
                    <a:pt x="4" y="31"/>
                  </a:lnTo>
                  <a:lnTo>
                    <a:pt x="101" y="0"/>
                  </a:lnTo>
                  <a:lnTo>
                    <a:pt x="105" y="2"/>
                  </a:lnTo>
                  <a:lnTo>
                    <a:pt x="105" y="6"/>
                  </a:lnTo>
                  <a:lnTo>
                    <a:pt x="10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5" name="Freeform 221"/>
            <p:cNvSpPr>
              <a:spLocks/>
            </p:cNvSpPr>
            <p:nvPr/>
          </p:nvSpPr>
          <p:spPr bwMode="auto">
            <a:xfrm>
              <a:off x="2537" y="1549"/>
              <a:ext cx="82" cy="38"/>
            </a:xfrm>
            <a:custGeom>
              <a:avLst/>
              <a:gdLst>
                <a:gd name="T0" fmla="*/ 6 w 82"/>
                <a:gd name="T1" fmla="*/ 25 h 38"/>
                <a:gd name="T2" fmla="*/ 41 w 82"/>
                <a:gd name="T3" fmla="*/ 13 h 38"/>
                <a:gd name="T4" fmla="*/ 78 w 82"/>
                <a:gd name="T5" fmla="*/ 0 h 38"/>
                <a:gd name="T6" fmla="*/ 82 w 82"/>
                <a:gd name="T7" fmla="*/ 2 h 38"/>
                <a:gd name="T8" fmla="*/ 80 w 82"/>
                <a:gd name="T9" fmla="*/ 7 h 38"/>
                <a:gd name="T10" fmla="*/ 45 w 82"/>
                <a:gd name="T11" fmla="*/ 23 h 38"/>
                <a:gd name="T12" fmla="*/ 31 w 82"/>
                <a:gd name="T13" fmla="*/ 31 h 38"/>
                <a:gd name="T14" fmla="*/ 10 w 82"/>
                <a:gd name="T15" fmla="*/ 38 h 38"/>
                <a:gd name="T16" fmla="*/ 0 w 82"/>
                <a:gd name="T17" fmla="*/ 36 h 38"/>
                <a:gd name="T18" fmla="*/ 6 w 82"/>
                <a:gd name="T19" fmla="*/ 25 h 38"/>
                <a:gd name="T20" fmla="*/ 6 w 82"/>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
                  <a:moveTo>
                    <a:pt x="6" y="25"/>
                  </a:moveTo>
                  <a:lnTo>
                    <a:pt x="41" y="13"/>
                  </a:lnTo>
                  <a:lnTo>
                    <a:pt x="78" y="0"/>
                  </a:lnTo>
                  <a:lnTo>
                    <a:pt x="82" y="2"/>
                  </a:lnTo>
                  <a:lnTo>
                    <a:pt x="80" y="7"/>
                  </a:lnTo>
                  <a:lnTo>
                    <a:pt x="45" y="23"/>
                  </a:lnTo>
                  <a:lnTo>
                    <a:pt x="31" y="31"/>
                  </a:lnTo>
                  <a:lnTo>
                    <a:pt x="10" y="38"/>
                  </a:lnTo>
                  <a:lnTo>
                    <a:pt x="0" y="36"/>
                  </a:lnTo>
                  <a:lnTo>
                    <a:pt x="6" y="25"/>
                  </a:lnTo>
                  <a:lnTo>
                    <a:pt x="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6" name="Freeform 222"/>
            <p:cNvSpPr>
              <a:spLocks/>
            </p:cNvSpPr>
            <p:nvPr/>
          </p:nvSpPr>
          <p:spPr bwMode="auto">
            <a:xfrm>
              <a:off x="2535" y="1523"/>
              <a:ext cx="53" cy="22"/>
            </a:xfrm>
            <a:custGeom>
              <a:avLst/>
              <a:gdLst>
                <a:gd name="T0" fmla="*/ 6 w 53"/>
                <a:gd name="T1" fmla="*/ 12 h 22"/>
                <a:gd name="T2" fmla="*/ 23 w 53"/>
                <a:gd name="T3" fmla="*/ 6 h 22"/>
                <a:gd name="T4" fmla="*/ 49 w 53"/>
                <a:gd name="T5" fmla="*/ 0 h 22"/>
                <a:gd name="T6" fmla="*/ 53 w 53"/>
                <a:gd name="T7" fmla="*/ 2 h 22"/>
                <a:gd name="T8" fmla="*/ 51 w 53"/>
                <a:gd name="T9" fmla="*/ 6 h 22"/>
                <a:gd name="T10" fmla="*/ 39 w 53"/>
                <a:gd name="T11" fmla="*/ 14 h 22"/>
                <a:gd name="T12" fmla="*/ 25 w 53"/>
                <a:gd name="T13" fmla="*/ 20 h 22"/>
                <a:gd name="T14" fmla="*/ 6 w 53"/>
                <a:gd name="T15" fmla="*/ 22 h 22"/>
                <a:gd name="T16" fmla="*/ 0 w 53"/>
                <a:gd name="T17" fmla="*/ 18 h 22"/>
                <a:gd name="T18" fmla="*/ 6 w 53"/>
                <a:gd name="T19" fmla="*/ 12 h 22"/>
                <a:gd name="T20" fmla="*/ 6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6" y="12"/>
                  </a:moveTo>
                  <a:lnTo>
                    <a:pt x="23" y="6"/>
                  </a:lnTo>
                  <a:lnTo>
                    <a:pt x="49" y="0"/>
                  </a:lnTo>
                  <a:lnTo>
                    <a:pt x="53" y="2"/>
                  </a:lnTo>
                  <a:lnTo>
                    <a:pt x="51" y="6"/>
                  </a:lnTo>
                  <a:lnTo>
                    <a:pt x="39" y="14"/>
                  </a:lnTo>
                  <a:lnTo>
                    <a:pt x="25" y="20"/>
                  </a:lnTo>
                  <a:lnTo>
                    <a:pt x="6" y="22"/>
                  </a:lnTo>
                  <a:lnTo>
                    <a:pt x="0" y="18"/>
                  </a:lnTo>
                  <a:lnTo>
                    <a:pt x="6" y="12"/>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7" name="Freeform 223"/>
            <p:cNvSpPr>
              <a:spLocks/>
            </p:cNvSpPr>
            <p:nvPr/>
          </p:nvSpPr>
          <p:spPr bwMode="auto">
            <a:xfrm>
              <a:off x="2537" y="1494"/>
              <a:ext cx="195" cy="60"/>
            </a:xfrm>
            <a:custGeom>
              <a:avLst/>
              <a:gdLst>
                <a:gd name="T0" fmla="*/ 4 w 195"/>
                <a:gd name="T1" fmla="*/ 0 h 60"/>
                <a:gd name="T2" fmla="*/ 58 w 195"/>
                <a:gd name="T3" fmla="*/ 18 h 60"/>
                <a:gd name="T4" fmla="*/ 92 w 195"/>
                <a:gd name="T5" fmla="*/ 29 h 60"/>
                <a:gd name="T6" fmla="*/ 125 w 195"/>
                <a:gd name="T7" fmla="*/ 33 h 60"/>
                <a:gd name="T8" fmla="*/ 189 w 195"/>
                <a:gd name="T9" fmla="*/ 47 h 60"/>
                <a:gd name="T10" fmla="*/ 195 w 195"/>
                <a:gd name="T11" fmla="*/ 55 h 60"/>
                <a:gd name="T12" fmla="*/ 191 w 195"/>
                <a:gd name="T13" fmla="*/ 60 h 60"/>
                <a:gd name="T14" fmla="*/ 185 w 195"/>
                <a:gd name="T15" fmla="*/ 60 h 60"/>
                <a:gd name="T16" fmla="*/ 152 w 195"/>
                <a:gd name="T17" fmla="*/ 49 h 60"/>
                <a:gd name="T18" fmla="*/ 121 w 195"/>
                <a:gd name="T19" fmla="*/ 43 h 60"/>
                <a:gd name="T20" fmla="*/ 55 w 195"/>
                <a:gd name="T21" fmla="*/ 24 h 60"/>
                <a:gd name="T22" fmla="*/ 29 w 195"/>
                <a:gd name="T23" fmla="*/ 16 h 60"/>
                <a:gd name="T24" fmla="*/ 4 w 195"/>
                <a:gd name="T25" fmla="*/ 6 h 60"/>
                <a:gd name="T26" fmla="*/ 0 w 195"/>
                <a:gd name="T27" fmla="*/ 2 h 60"/>
                <a:gd name="T28" fmla="*/ 4 w 195"/>
                <a:gd name="T29" fmla="*/ 0 h 60"/>
                <a:gd name="T30" fmla="*/ 4 w 195"/>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60">
                  <a:moveTo>
                    <a:pt x="4" y="0"/>
                  </a:moveTo>
                  <a:lnTo>
                    <a:pt x="58" y="18"/>
                  </a:lnTo>
                  <a:lnTo>
                    <a:pt x="92" y="29"/>
                  </a:lnTo>
                  <a:lnTo>
                    <a:pt x="125" y="33"/>
                  </a:lnTo>
                  <a:lnTo>
                    <a:pt x="189" y="47"/>
                  </a:lnTo>
                  <a:lnTo>
                    <a:pt x="195" y="55"/>
                  </a:lnTo>
                  <a:lnTo>
                    <a:pt x="191" y="60"/>
                  </a:lnTo>
                  <a:lnTo>
                    <a:pt x="185" y="60"/>
                  </a:lnTo>
                  <a:lnTo>
                    <a:pt x="152" y="49"/>
                  </a:lnTo>
                  <a:lnTo>
                    <a:pt x="121" y="43"/>
                  </a:lnTo>
                  <a:lnTo>
                    <a:pt x="55" y="24"/>
                  </a:lnTo>
                  <a:lnTo>
                    <a:pt x="29" y="16"/>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8" name="Freeform 224"/>
            <p:cNvSpPr>
              <a:spLocks/>
            </p:cNvSpPr>
            <p:nvPr/>
          </p:nvSpPr>
          <p:spPr bwMode="auto">
            <a:xfrm>
              <a:off x="2782" y="711"/>
              <a:ext cx="39" cy="163"/>
            </a:xfrm>
            <a:custGeom>
              <a:avLst/>
              <a:gdLst>
                <a:gd name="T0" fmla="*/ 12 w 39"/>
                <a:gd name="T1" fmla="*/ 0 h 163"/>
                <a:gd name="T2" fmla="*/ 18 w 39"/>
                <a:gd name="T3" fmla="*/ 15 h 163"/>
                <a:gd name="T4" fmla="*/ 20 w 39"/>
                <a:gd name="T5" fmla="*/ 29 h 163"/>
                <a:gd name="T6" fmla="*/ 18 w 39"/>
                <a:gd name="T7" fmla="*/ 44 h 163"/>
                <a:gd name="T8" fmla="*/ 20 w 39"/>
                <a:gd name="T9" fmla="*/ 60 h 163"/>
                <a:gd name="T10" fmla="*/ 28 w 39"/>
                <a:gd name="T11" fmla="*/ 77 h 163"/>
                <a:gd name="T12" fmla="*/ 39 w 39"/>
                <a:gd name="T13" fmla="*/ 95 h 163"/>
                <a:gd name="T14" fmla="*/ 37 w 39"/>
                <a:gd name="T15" fmla="*/ 126 h 163"/>
                <a:gd name="T16" fmla="*/ 30 w 39"/>
                <a:gd name="T17" fmla="*/ 159 h 163"/>
                <a:gd name="T18" fmla="*/ 28 w 39"/>
                <a:gd name="T19" fmla="*/ 163 h 163"/>
                <a:gd name="T20" fmla="*/ 24 w 39"/>
                <a:gd name="T21" fmla="*/ 159 h 163"/>
                <a:gd name="T22" fmla="*/ 20 w 39"/>
                <a:gd name="T23" fmla="*/ 130 h 163"/>
                <a:gd name="T24" fmla="*/ 16 w 39"/>
                <a:gd name="T25" fmla="*/ 101 h 163"/>
                <a:gd name="T26" fmla="*/ 0 w 39"/>
                <a:gd name="T27" fmla="*/ 62 h 163"/>
                <a:gd name="T28" fmla="*/ 0 w 39"/>
                <a:gd name="T29" fmla="*/ 46 h 163"/>
                <a:gd name="T30" fmla="*/ 6 w 39"/>
                <a:gd name="T31" fmla="*/ 31 h 163"/>
                <a:gd name="T32" fmla="*/ 10 w 39"/>
                <a:gd name="T33" fmla="*/ 19 h 163"/>
                <a:gd name="T34" fmla="*/ 6 w 39"/>
                <a:gd name="T35" fmla="*/ 4 h 163"/>
                <a:gd name="T36" fmla="*/ 8 w 39"/>
                <a:gd name="T37" fmla="*/ 0 h 163"/>
                <a:gd name="T38" fmla="*/ 12 w 39"/>
                <a:gd name="T39" fmla="*/ 0 h 163"/>
                <a:gd name="T40" fmla="*/ 12 w 39"/>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63">
                  <a:moveTo>
                    <a:pt x="12" y="0"/>
                  </a:moveTo>
                  <a:lnTo>
                    <a:pt x="18" y="15"/>
                  </a:lnTo>
                  <a:lnTo>
                    <a:pt x="20" y="29"/>
                  </a:lnTo>
                  <a:lnTo>
                    <a:pt x="18" y="44"/>
                  </a:lnTo>
                  <a:lnTo>
                    <a:pt x="20" y="60"/>
                  </a:lnTo>
                  <a:lnTo>
                    <a:pt x="28" y="77"/>
                  </a:lnTo>
                  <a:lnTo>
                    <a:pt x="39" y="95"/>
                  </a:lnTo>
                  <a:lnTo>
                    <a:pt x="37" y="126"/>
                  </a:lnTo>
                  <a:lnTo>
                    <a:pt x="30" y="159"/>
                  </a:lnTo>
                  <a:lnTo>
                    <a:pt x="28" y="163"/>
                  </a:lnTo>
                  <a:lnTo>
                    <a:pt x="24" y="159"/>
                  </a:lnTo>
                  <a:lnTo>
                    <a:pt x="20" y="130"/>
                  </a:lnTo>
                  <a:lnTo>
                    <a:pt x="16" y="101"/>
                  </a:lnTo>
                  <a:lnTo>
                    <a:pt x="0" y="62"/>
                  </a:lnTo>
                  <a:lnTo>
                    <a:pt x="0" y="46"/>
                  </a:lnTo>
                  <a:lnTo>
                    <a:pt x="6" y="31"/>
                  </a:lnTo>
                  <a:lnTo>
                    <a:pt x="10" y="19"/>
                  </a:lnTo>
                  <a:lnTo>
                    <a:pt x="6" y="4"/>
                  </a:lnTo>
                  <a:lnTo>
                    <a:pt x="8"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69" name="Freeform 225"/>
            <p:cNvSpPr>
              <a:spLocks/>
            </p:cNvSpPr>
            <p:nvPr/>
          </p:nvSpPr>
          <p:spPr bwMode="auto">
            <a:xfrm>
              <a:off x="2847" y="812"/>
              <a:ext cx="42" cy="48"/>
            </a:xfrm>
            <a:custGeom>
              <a:avLst/>
              <a:gdLst>
                <a:gd name="T0" fmla="*/ 39 w 42"/>
                <a:gd name="T1" fmla="*/ 11 h 48"/>
                <a:gd name="T2" fmla="*/ 37 w 42"/>
                <a:gd name="T3" fmla="*/ 15 h 48"/>
                <a:gd name="T4" fmla="*/ 37 w 42"/>
                <a:gd name="T5" fmla="*/ 23 h 48"/>
                <a:gd name="T6" fmla="*/ 31 w 42"/>
                <a:gd name="T7" fmla="*/ 33 h 48"/>
                <a:gd name="T8" fmla="*/ 25 w 42"/>
                <a:gd name="T9" fmla="*/ 40 h 48"/>
                <a:gd name="T10" fmla="*/ 21 w 42"/>
                <a:gd name="T11" fmla="*/ 44 h 48"/>
                <a:gd name="T12" fmla="*/ 7 w 42"/>
                <a:gd name="T13" fmla="*/ 48 h 48"/>
                <a:gd name="T14" fmla="*/ 0 w 42"/>
                <a:gd name="T15" fmla="*/ 44 h 48"/>
                <a:gd name="T16" fmla="*/ 0 w 42"/>
                <a:gd name="T17" fmla="*/ 38 h 48"/>
                <a:gd name="T18" fmla="*/ 9 w 42"/>
                <a:gd name="T19" fmla="*/ 29 h 48"/>
                <a:gd name="T20" fmla="*/ 19 w 42"/>
                <a:gd name="T21" fmla="*/ 13 h 48"/>
                <a:gd name="T22" fmla="*/ 37 w 42"/>
                <a:gd name="T23" fmla="*/ 0 h 48"/>
                <a:gd name="T24" fmla="*/ 42 w 42"/>
                <a:gd name="T25" fmla="*/ 2 h 48"/>
                <a:gd name="T26" fmla="*/ 39 w 42"/>
                <a:gd name="T27" fmla="*/ 11 h 48"/>
                <a:gd name="T28" fmla="*/ 39 w 42"/>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39" y="11"/>
                  </a:moveTo>
                  <a:lnTo>
                    <a:pt x="37" y="15"/>
                  </a:lnTo>
                  <a:lnTo>
                    <a:pt x="37" y="23"/>
                  </a:lnTo>
                  <a:lnTo>
                    <a:pt x="31" y="33"/>
                  </a:lnTo>
                  <a:lnTo>
                    <a:pt x="25" y="40"/>
                  </a:lnTo>
                  <a:lnTo>
                    <a:pt x="21" y="44"/>
                  </a:lnTo>
                  <a:lnTo>
                    <a:pt x="7" y="48"/>
                  </a:lnTo>
                  <a:lnTo>
                    <a:pt x="0" y="44"/>
                  </a:lnTo>
                  <a:lnTo>
                    <a:pt x="0" y="38"/>
                  </a:lnTo>
                  <a:lnTo>
                    <a:pt x="9" y="29"/>
                  </a:lnTo>
                  <a:lnTo>
                    <a:pt x="19" y="13"/>
                  </a:lnTo>
                  <a:lnTo>
                    <a:pt x="37" y="0"/>
                  </a:lnTo>
                  <a:lnTo>
                    <a:pt x="42" y="2"/>
                  </a:lnTo>
                  <a:lnTo>
                    <a:pt x="39" y="11"/>
                  </a:lnTo>
                  <a:lnTo>
                    <a:pt x="3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0" name="Freeform 226"/>
            <p:cNvSpPr>
              <a:spLocks/>
            </p:cNvSpPr>
            <p:nvPr/>
          </p:nvSpPr>
          <p:spPr bwMode="auto">
            <a:xfrm>
              <a:off x="2841" y="767"/>
              <a:ext cx="17" cy="62"/>
            </a:xfrm>
            <a:custGeom>
              <a:avLst/>
              <a:gdLst>
                <a:gd name="T0" fmla="*/ 11 w 17"/>
                <a:gd name="T1" fmla="*/ 0 h 62"/>
                <a:gd name="T2" fmla="*/ 15 w 17"/>
                <a:gd name="T3" fmla="*/ 12 h 62"/>
                <a:gd name="T4" fmla="*/ 17 w 17"/>
                <a:gd name="T5" fmla="*/ 25 h 62"/>
                <a:gd name="T6" fmla="*/ 15 w 17"/>
                <a:gd name="T7" fmla="*/ 43 h 62"/>
                <a:gd name="T8" fmla="*/ 11 w 17"/>
                <a:gd name="T9" fmla="*/ 62 h 62"/>
                <a:gd name="T10" fmla="*/ 2 w 17"/>
                <a:gd name="T11" fmla="*/ 60 h 62"/>
                <a:gd name="T12" fmla="*/ 0 w 17"/>
                <a:gd name="T13" fmla="*/ 25 h 62"/>
                <a:gd name="T14" fmla="*/ 4 w 17"/>
                <a:gd name="T15" fmla="*/ 0 h 62"/>
                <a:gd name="T16" fmla="*/ 11 w 17"/>
                <a:gd name="T17" fmla="*/ 0 h 62"/>
                <a:gd name="T18" fmla="*/ 11 w 1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2">
                  <a:moveTo>
                    <a:pt x="11" y="0"/>
                  </a:moveTo>
                  <a:lnTo>
                    <a:pt x="15" y="12"/>
                  </a:lnTo>
                  <a:lnTo>
                    <a:pt x="17" y="25"/>
                  </a:lnTo>
                  <a:lnTo>
                    <a:pt x="15" y="43"/>
                  </a:lnTo>
                  <a:lnTo>
                    <a:pt x="11" y="62"/>
                  </a:lnTo>
                  <a:lnTo>
                    <a:pt x="2" y="60"/>
                  </a:lnTo>
                  <a:lnTo>
                    <a:pt x="0" y="25"/>
                  </a:lnTo>
                  <a:lnTo>
                    <a:pt x="4" y="0"/>
                  </a:lnTo>
                  <a:lnTo>
                    <a:pt x="11" y="0"/>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1" name="Freeform 227"/>
            <p:cNvSpPr>
              <a:spLocks/>
            </p:cNvSpPr>
            <p:nvPr/>
          </p:nvSpPr>
          <p:spPr bwMode="auto">
            <a:xfrm>
              <a:off x="2979" y="757"/>
              <a:ext cx="51" cy="99"/>
            </a:xfrm>
            <a:custGeom>
              <a:avLst/>
              <a:gdLst>
                <a:gd name="T0" fmla="*/ 51 w 51"/>
                <a:gd name="T1" fmla="*/ 4 h 99"/>
                <a:gd name="T2" fmla="*/ 39 w 51"/>
                <a:gd name="T3" fmla="*/ 29 h 99"/>
                <a:gd name="T4" fmla="*/ 33 w 51"/>
                <a:gd name="T5" fmla="*/ 55 h 99"/>
                <a:gd name="T6" fmla="*/ 23 w 51"/>
                <a:gd name="T7" fmla="*/ 78 h 99"/>
                <a:gd name="T8" fmla="*/ 6 w 51"/>
                <a:gd name="T9" fmla="*/ 97 h 99"/>
                <a:gd name="T10" fmla="*/ 2 w 51"/>
                <a:gd name="T11" fmla="*/ 99 h 99"/>
                <a:gd name="T12" fmla="*/ 0 w 51"/>
                <a:gd name="T13" fmla="*/ 95 h 99"/>
                <a:gd name="T14" fmla="*/ 4 w 51"/>
                <a:gd name="T15" fmla="*/ 70 h 99"/>
                <a:gd name="T16" fmla="*/ 14 w 51"/>
                <a:gd name="T17" fmla="*/ 49 h 99"/>
                <a:gd name="T18" fmla="*/ 21 w 51"/>
                <a:gd name="T19" fmla="*/ 35 h 99"/>
                <a:gd name="T20" fmla="*/ 29 w 51"/>
                <a:gd name="T21" fmla="*/ 22 h 99"/>
                <a:gd name="T22" fmla="*/ 37 w 51"/>
                <a:gd name="T23" fmla="*/ 12 h 99"/>
                <a:gd name="T24" fmla="*/ 47 w 51"/>
                <a:gd name="T25" fmla="*/ 0 h 99"/>
                <a:gd name="T26" fmla="*/ 51 w 51"/>
                <a:gd name="T27" fmla="*/ 0 h 99"/>
                <a:gd name="T28" fmla="*/ 51 w 51"/>
                <a:gd name="T29" fmla="*/ 4 h 99"/>
                <a:gd name="T30" fmla="*/ 51 w 51"/>
                <a:gd name="T31"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99">
                  <a:moveTo>
                    <a:pt x="51" y="4"/>
                  </a:moveTo>
                  <a:lnTo>
                    <a:pt x="39" y="29"/>
                  </a:lnTo>
                  <a:lnTo>
                    <a:pt x="33" y="55"/>
                  </a:lnTo>
                  <a:lnTo>
                    <a:pt x="23" y="78"/>
                  </a:lnTo>
                  <a:lnTo>
                    <a:pt x="6" y="97"/>
                  </a:lnTo>
                  <a:lnTo>
                    <a:pt x="2" y="99"/>
                  </a:lnTo>
                  <a:lnTo>
                    <a:pt x="0" y="95"/>
                  </a:lnTo>
                  <a:lnTo>
                    <a:pt x="4" y="70"/>
                  </a:lnTo>
                  <a:lnTo>
                    <a:pt x="14" y="49"/>
                  </a:lnTo>
                  <a:lnTo>
                    <a:pt x="21" y="35"/>
                  </a:lnTo>
                  <a:lnTo>
                    <a:pt x="29" y="22"/>
                  </a:lnTo>
                  <a:lnTo>
                    <a:pt x="37" y="12"/>
                  </a:lnTo>
                  <a:lnTo>
                    <a:pt x="47" y="0"/>
                  </a:lnTo>
                  <a:lnTo>
                    <a:pt x="51" y="0"/>
                  </a:lnTo>
                  <a:lnTo>
                    <a:pt x="51" y="4"/>
                  </a:lnTo>
                  <a:lnTo>
                    <a:pt x="5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2" name="Freeform 228"/>
            <p:cNvSpPr>
              <a:spLocks/>
            </p:cNvSpPr>
            <p:nvPr/>
          </p:nvSpPr>
          <p:spPr bwMode="auto">
            <a:xfrm>
              <a:off x="2052" y="996"/>
              <a:ext cx="55" cy="17"/>
            </a:xfrm>
            <a:custGeom>
              <a:avLst/>
              <a:gdLst>
                <a:gd name="T0" fmla="*/ 2 w 55"/>
                <a:gd name="T1" fmla="*/ 0 h 17"/>
                <a:gd name="T2" fmla="*/ 31 w 55"/>
                <a:gd name="T3" fmla="*/ 0 h 17"/>
                <a:gd name="T4" fmla="*/ 49 w 55"/>
                <a:gd name="T5" fmla="*/ 2 h 17"/>
                <a:gd name="T6" fmla="*/ 55 w 55"/>
                <a:gd name="T7" fmla="*/ 4 h 17"/>
                <a:gd name="T8" fmla="*/ 51 w 55"/>
                <a:gd name="T9" fmla="*/ 8 h 17"/>
                <a:gd name="T10" fmla="*/ 29 w 55"/>
                <a:gd name="T11" fmla="*/ 17 h 17"/>
                <a:gd name="T12" fmla="*/ 16 w 55"/>
                <a:gd name="T13" fmla="*/ 10 h 17"/>
                <a:gd name="T14" fmla="*/ 2 w 55"/>
                <a:gd name="T15" fmla="*/ 6 h 17"/>
                <a:gd name="T16" fmla="*/ 0 w 55"/>
                <a:gd name="T17" fmla="*/ 4 h 17"/>
                <a:gd name="T18" fmla="*/ 2 w 55"/>
                <a:gd name="T19" fmla="*/ 0 h 17"/>
                <a:gd name="T20" fmla="*/ 2 w 5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7">
                  <a:moveTo>
                    <a:pt x="2" y="0"/>
                  </a:moveTo>
                  <a:lnTo>
                    <a:pt x="31" y="0"/>
                  </a:lnTo>
                  <a:lnTo>
                    <a:pt x="49" y="2"/>
                  </a:lnTo>
                  <a:lnTo>
                    <a:pt x="55" y="4"/>
                  </a:lnTo>
                  <a:lnTo>
                    <a:pt x="51" y="8"/>
                  </a:lnTo>
                  <a:lnTo>
                    <a:pt x="29" y="17"/>
                  </a:lnTo>
                  <a:lnTo>
                    <a:pt x="16" y="10"/>
                  </a:lnTo>
                  <a:lnTo>
                    <a:pt x="2" y="6"/>
                  </a:lnTo>
                  <a:lnTo>
                    <a:pt x="0" y="4"/>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3" name="Freeform 229"/>
            <p:cNvSpPr>
              <a:spLocks/>
            </p:cNvSpPr>
            <p:nvPr/>
          </p:nvSpPr>
          <p:spPr bwMode="auto">
            <a:xfrm>
              <a:off x="2044" y="982"/>
              <a:ext cx="59" cy="20"/>
            </a:xfrm>
            <a:custGeom>
              <a:avLst/>
              <a:gdLst>
                <a:gd name="T0" fmla="*/ 0 w 59"/>
                <a:gd name="T1" fmla="*/ 14 h 20"/>
                <a:gd name="T2" fmla="*/ 28 w 59"/>
                <a:gd name="T3" fmla="*/ 2 h 20"/>
                <a:gd name="T4" fmla="*/ 55 w 59"/>
                <a:gd name="T5" fmla="*/ 0 h 20"/>
                <a:gd name="T6" fmla="*/ 59 w 59"/>
                <a:gd name="T7" fmla="*/ 2 h 20"/>
                <a:gd name="T8" fmla="*/ 55 w 59"/>
                <a:gd name="T9" fmla="*/ 6 h 20"/>
                <a:gd name="T10" fmla="*/ 32 w 59"/>
                <a:gd name="T11" fmla="*/ 12 h 20"/>
                <a:gd name="T12" fmla="*/ 2 w 59"/>
                <a:gd name="T13" fmla="*/ 20 h 20"/>
                <a:gd name="T14" fmla="*/ 0 w 59"/>
                <a:gd name="T15" fmla="*/ 14 h 20"/>
                <a:gd name="T16" fmla="*/ 0 w 59"/>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0">
                  <a:moveTo>
                    <a:pt x="0" y="14"/>
                  </a:moveTo>
                  <a:lnTo>
                    <a:pt x="28" y="2"/>
                  </a:lnTo>
                  <a:lnTo>
                    <a:pt x="55" y="0"/>
                  </a:lnTo>
                  <a:lnTo>
                    <a:pt x="59" y="2"/>
                  </a:lnTo>
                  <a:lnTo>
                    <a:pt x="55" y="6"/>
                  </a:lnTo>
                  <a:lnTo>
                    <a:pt x="32" y="12"/>
                  </a:lnTo>
                  <a:lnTo>
                    <a:pt x="2" y="20"/>
                  </a:lnTo>
                  <a:lnTo>
                    <a:pt x="0" y="14"/>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4" name="Freeform 230"/>
            <p:cNvSpPr>
              <a:spLocks/>
            </p:cNvSpPr>
            <p:nvPr/>
          </p:nvSpPr>
          <p:spPr bwMode="auto">
            <a:xfrm>
              <a:off x="2866" y="622"/>
              <a:ext cx="14" cy="19"/>
            </a:xfrm>
            <a:custGeom>
              <a:avLst/>
              <a:gdLst>
                <a:gd name="T0" fmla="*/ 10 w 14"/>
                <a:gd name="T1" fmla="*/ 0 h 19"/>
                <a:gd name="T2" fmla="*/ 10 w 14"/>
                <a:gd name="T3" fmla="*/ 9 h 19"/>
                <a:gd name="T4" fmla="*/ 12 w 14"/>
                <a:gd name="T5" fmla="*/ 13 h 19"/>
                <a:gd name="T6" fmla="*/ 14 w 14"/>
                <a:gd name="T7" fmla="*/ 17 h 19"/>
                <a:gd name="T8" fmla="*/ 10 w 14"/>
                <a:gd name="T9" fmla="*/ 19 h 19"/>
                <a:gd name="T10" fmla="*/ 0 w 14"/>
                <a:gd name="T11" fmla="*/ 9 h 19"/>
                <a:gd name="T12" fmla="*/ 2 w 14"/>
                <a:gd name="T13" fmla="*/ 0 h 19"/>
                <a:gd name="T14" fmla="*/ 10 w 14"/>
                <a:gd name="T15" fmla="*/ 0 h 19"/>
                <a:gd name="T16" fmla="*/ 1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0" y="0"/>
                  </a:moveTo>
                  <a:lnTo>
                    <a:pt x="10" y="9"/>
                  </a:lnTo>
                  <a:lnTo>
                    <a:pt x="12" y="13"/>
                  </a:lnTo>
                  <a:lnTo>
                    <a:pt x="14" y="17"/>
                  </a:lnTo>
                  <a:lnTo>
                    <a:pt x="10" y="19"/>
                  </a:lnTo>
                  <a:lnTo>
                    <a:pt x="0" y="9"/>
                  </a:lnTo>
                  <a:lnTo>
                    <a:pt x="2"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5" name="Freeform 231"/>
            <p:cNvSpPr>
              <a:spLocks/>
            </p:cNvSpPr>
            <p:nvPr/>
          </p:nvSpPr>
          <p:spPr bwMode="auto">
            <a:xfrm>
              <a:off x="2891" y="625"/>
              <a:ext cx="10" cy="18"/>
            </a:xfrm>
            <a:custGeom>
              <a:avLst/>
              <a:gdLst>
                <a:gd name="T0" fmla="*/ 8 w 10"/>
                <a:gd name="T1" fmla="*/ 2 h 18"/>
                <a:gd name="T2" fmla="*/ 10 w 10"/>
                <a:gd name="T3" fmla="*/ 10 h 18"/>
                <a:gd name="T4" fmla="*/ 8 w 10"/>
                <a:gd name="T5" fmla="*/ 12 h 18"/>
                <a:gd name="T6" fmla="*/ 6 w 10"/>
                <a:gd name="T7" fmla="*/ 18 h 18"/>
                <a:gd name="T8" fmla="*/ 0 w 10"/>
                <a:gd name="T9" fmla="*/ 12 h 18"/>
                <a:gd name="T10" fmla="*/ 0 w 10"/>
                <a:gd name="T11" fmla="*/ 10 h 18"/>
                <a:gd name="T12" fmla="*/ 2 w 10"/>
                <a:gd name="T13" fmla="*/ 4 h 18"/>
                <a:gd name="T14" fmla="*/ 4 w 10"/>
                <a:gd name="T15" fmla="*/ 0 h 18"/>
                <a:gd name="T16" fmla="*/ 8 w 10"/>
                <a:gd name="T17" fmla="*/ 2 h 18"/>
                <a:gd name="T18" fmla="*/ 8 w 10"/>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8">
                  <a:moveTo>
                    <a:pt x="8" y="2"/>
                  </a:moveTo>
                  <a:lnTo>
                    <a:pt x="10" y="10"/>
                  </a:lnTo>
                  <a:lnTo>
                    <a:pt x="8" y="12"/>
                  </a:lnTo>
                  <a:lnTo>
                    <a:pt x="6" y="18"/>
                  </a:lnTo>
                  <a:lnTo>
                    <a:pt x="0" y="12"/>
                  </a:lnTo>
                  <a:lnTo>
                    <a:pt x="0" y="10"/>
                  </a:lnTo>
                  <a:lnTo>
                    <a:pt x="2" y="4"/>
                  </a:lnTo>
                  <a:lnTo>
                    <a:pt x="4"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6" name="Freeform 232"/>
            <p:cNvSpPr>
              <a:spLocks/>
            </p:cNvSpPr>
            <p:nvPr/>
          </p:nvSpPr>
          <p:spPr bwMode="auto">
            <a:xfrm>
              <a:off x="2399" y="596"/>
              <a:ext cx="64" cy="16"/>
            </a:xfrm>
            <a:custGeom>
              <a:avLst/>
              <a:gdLst>
                <a:gd name="T0" fmla="*/ 0 w 64"/>
                <a:gd name="T1" fmla="*/ 12 h 16"/>
                <a:gd name="T2" fmla="*/ 21 w 64"/>
                <a:gd name="T3" fmla="*/ 6 h 16"/>
                <a:gd name="T4" fmla="*/ 43 w 64"/>
                <a:gd name="T5" fmla="*/ 4 h 16"/>
                <a:gd name="T6" fmla="*/ 58 w 64"/>
                <a:gd name="T7" fmla="*/ 0 h 16"/>
                <a:gd name="T8" fmla="*/ 64 w 64"/>
                <a:gd name="T9" fmla="*/ 0 h 16"/>
                <a:gd name="T10" fmla="*/ 64 w 64"/>
                <a:gd name="T11" fmla="*/ 4 h 16"/>
                <a:gd name="T12" fmla="*/ 56 w 64"/>
                <a:gd name="T13" fmla="*/ 8 h 16"/>
                <a:gd name="T14" fmla="*/ 48 w 64"/>
                <a:gd name="T15" fmla="*/ 14 h 16"/>
                <a:gd name="T16" fmla="*/ 25 w 64"/>
                <a:gd name="T17" fmla="*/ 14 h 16"/>
                <a:gd name="T18" fmla="*/ 2 w 64"/>
                <a:gd name="T19" fmla="*/ 16 h 16"/>
                <a:gd name="T20" fmla="*/ 0 w 64"/>
                <a:gd name="T21" fmla="*/ 12 h 16"/>
                <a:gd name="T22" fmla="*/ 0 w 6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
                  <a:moveTo>
                    <a:pt x="0" y="12"/>
                  </a:moveTo>
                  <a:lnTo>
                    <a:pt x="21" y="6"/>
                  </a:lnTo>
                  <a:lnTo>
                    <a:pt x="43" y="4"/>
                  </a:lnTo>
                  <a:lnTo>
                    <a:pt x="58" y="0"/>
                  </a:lnTo>
                  <a:lnTo>
                    <a:pt x="64" y="0"/>
                  </a:lnTo>
                  <a:lnTo>
                    <a:pt x="64" y="4"/>
                  </a:lnTo>
                  <a:lnTo>
                    <a:pt x="56" y="8"/>
                  </a:lnTo>
                  <a:lnTo>
                    <a:pt x="48" y="14"/>
                  </a:lnTo>
                  <a:lnTo>
                    <a:pt x="25" y="14"/>
                  </a:lnTo>
                  <a:lnTo>
                    <a:pt x="2" y="16"/>
                  </a:lnTo>
                  <a:lnTo>
                    <a:pt x="0"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7" name="Freeform 233"/>
            <p:cNvSpPr>
              <a:spLocks/>
            </p:cNvSpPr>
            <p:nvPr/>
          </p:nvSpPr>
          <p:spPr bwMode="auto">
            <a:xfrm>
              <a:off x="2410" y="616"/>
              <a:ext cx="37" cy="11"/>
            </a:xfrm>
            <a:custGeom>
              <a:avLst/>
              <a:gdLst>
                <a:gd name="T0" fmla="*/ 0 w 37"/>
                <a:gd name="T1" fmla="*/ 2 h 11"/>
                <a:gd name="T2" fmla="*/ 12 w 37"/>
                <a:gd name="T3" fmla="*/ 0 h 11"/>
                <a:gd name="T4" fmla="*/ 18 w 37"/>
                <a:gd name="T5" fmla="*/ 2 h 11"/>
                <a:gd name="T6" fmla="*/ 32 w 37"/>
                <a:gd name="T7" fmla="*/ 0 h 11"/>
                <a:gd name="T8" fmla="*/ 37 w 37"/>
                <a:gd name="T9" fmla="*/ 4 h 11"/>
                <a:gd name="T10" fmla="*/ 34 w 37"/>
                <a:gd name="T11" fmla="*/ 6 h 11"/>
                <a:gd name="T12" fmla="*/ 18 w 37"/>
                <a:gd name="T13" fmla="*/ 11 h 11"/>
                <a:gd name="T14" fmla="*/ 10 w 37"/>
                <a:gd name="T15" fmla="*/ 11 h 11"/>
                <a:gd name="T16" fmla="*/ 0 w 37"/>
                <a:gd name="T17" fmla="*/ 9 h 11"/>
                <a:gd name="T18" fmla="*/ 0 w 37"/>
                <a:gd name="T19" fmla="*/ 2 h 11"/>
                <a:gd name="T20" fmla="*/ 0 w 37"/>
                <a:gd name="T2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
                  <a:moveTo>
                    <a:pt x="0" y="2"/>
                  </a:moveTo>
                  <a:lnTo>
                    <a:pt x="12" y="0"/>
                  </a:lnTo>
                  <a:lnTo>
                    <a:pt x="18" y="2"/>
                  </a:lnTo>
                  <a:lnTo>
                    <a:pt x="32" y="0"/>
                  </a:lnTo>
                  <a:lnTo>
                    <a:pt x="37" y="4"/>
                  </a:lnTo>
                  <a:lnTo>
                    <a:pt x="34" y="6"/>
                  </a:lnTo>
                  <a:lnTo>
                    <a:pt x="18" y="11"/>
                  </a:lnTo>
                  <a:lnTo>
                    <a:pt x="10" y="11"/>
                  </a:lnTo>
                  <a:lnTo>
                    <a:pt x="0" y="9"/>
                  </a:lnTo>
                  <a:lnTo>
                    <a:pt x="0"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8" name="Freeform 234"/>
            <p:cNvSpPr>
              <a:spLocks/>
            </p:cNvSpPr>
            <p:nvPr/>
          </p:nvSpPr>
          <p:spPr bwMode="auto">
            <a:xfrm>
              <a:off x="2428" y="606"/>
              <a:ext cx="6" cy="12"/>
            </a:xfrm>
            <a:custGeom>
              <a:avLst/>
              <a:gdLst>
                <a:gd name="T0" fmla="*/ 6 w 6"/>
                <a:gd name="T1" fmla="*/ 2 h 12"/>
                <a:gd name="T2" fmla="*/ 6 w 6"/>
                <a:gd name="T3" fmla="*/ 12 h 12"/>
                <a:gd name="T4" fmla="*/ 0 w 6"/>
                <a:gd name="T5" fmla="*/ 10 h 12"/>
                <a:gd name="T6" fmla="*/ 0 w 6"/>
                <a:gd name="T7" fmla="*/ 4 h 12"/>
                <a:gd name="T8" fmla="*/ 2 w 6"/>
                <a:gd name="T9" fmla="*/ 0 h 12"/>
                <a:gd name="T10" fmla="*/ 6 w 6"/>
                <a:gd name="T11" fmla="*/ 2 h 12"/>
                <a:gd name="T12" fmla="*/ 6 w 6"/>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2"/>
                  </a:moveTo>
                  <a:lnTo>
                    <a:pt x="6" y="12"/>
                  </a:lnTo>
                  <a:lnTo>
                    <a:pt x="0" y="10"/>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79" name="Freeform 235"/>
            <p:cNvSpPr>
              <a:spLocks/>
            </p:cNvSpPr>
            <p:nvPr/>
          </p:nvSpPr>
          <p:spPr bwMode="auto">
            <a:xfrm>
              <a:off x="2412" y="604"/>
              <a:ext cx="6" cy="16"/>
            </a:xfrm>
            <a:custGeom>
              <a:avLst/>
              <a:gdLst>
                <a:gd name="T0" fmla="*/ 6 w 6"/>
                <a:gd name="T1" fmla="*/ 2 h 16"/>
                <a:gd name="T2" fmla="*/ 6 w 6"/>
                <a:gd name="T3" fmla="*/ 12 h 16"/>
                <a:gd name="T4" fmla="*/ 6 w 6"/>
                <a:gd name="T5" fmla="*/ 16 h 16"/>
                <a:gd name="T6" fmla="*/ 2 w 6"/>
                <a:gd name="T7" fmla="*/ 16 h 16"/>
                <a:gd name="T8" fmla="*/ 0 w 6"/>
                <a:gd name="T9" fmla="*/ 0 h 16"/>
                <a:gd name="T10" fmla="*/ 6 w 6"/>
                <a:gd name="T11" fmla="*/ 2 h 16"/>
                <a:gd name="T12" fmla="*/ 6 w 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2"/>
                  </a:moveTo>
                  <a:lnTo>
                    <a:pt x="6" y="12"/>
                  </a:lnTo>
                  <a:lnTo>
                    <a:pt x="6" y="16"/>
                  </a:lnTo>
                  <a:lnTo>
                    <a:pt x="2" y="16"/>
                  </a:lnTo>
                  <a:lnTo>
                    <a:pt x="0"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0" name="Freeform 236"/>
            <p:cNvSpPr>
              <a:spLocks/>
            </p:cNvSpPr>
            <p:nvPr/>
          </p:nvSpPr>
          <p:spPr bwMode="auto">
            <a:xfrm>
              <a:off x="3275" y="1465"/>
              <a:ext cx="37" cy="22"/>
            </a:xfrm>
            <a:custGeom>
              <a:avLst/>
              <a:gdLst>
                <a:gd name="T0" fmla="*/ 10 w 37"/>
                <a:gd name="T1" fmla="*/ 0 h 22"/>
                <a:gd name="T2" fmla="*/ 37 w 37"/>
                <a:gd name="T3" fmla="*/ 16 h 22"/>
                <a:gd name="T4" fmla="*/ 37 w 37"/>
                <a:gd name="T5" fmla="*/ 20 h 22"/>
                <a:gd name="T6" fmla="*/ 33 w 37"/>
                <a:gd name="T7" fmla="*/ 22 h 22"/>
                <a:gd name="T8" fmla="*/ 4 w 37"/>
                <a:gd name="T9" fmla="*/ 14 h 22"/>
                <a:gd name="T10" fmla="*/ 0 w 37"/>
                <a:gd name="T11" fmla="*/ 4 h 22"/>
                <a:gd name="T12" fmla="*/ 4 w 37"/>
                <a:gd name="T13" fmla="*/ 0 h 22"/>
                <a:gd name="T14" fmla="*/ 10 w 37"/>
                <a:gd name="T15" fmla="*/ 0 h 22"/>
                <a:gd name="T16" fmla="*/ 10 w 3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0" y="0"/>
                  </a:moveTo>
                  <a:lnTo>
                    <a:pt x="37" y="16"/>
                  </a:lnTo>
                  <a:lnTo>
                    <a:pt x="37" y="20"/>
                  </a:lnTo>
                  <a:lnTo>
                    <a:pt x="33" y="22"/>
                  </a:lnTo>
                  <a:lnTo>
                    <a:pt x="4" y="14"/>
                  </a:lnTo>
                  <a:lnTo>
                    <a:pt x="0" y="4"/>
                  </a:lnTo>
                  <a:lnTo>
                    <a:pt x="4"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1" name="Freeform 237"/>
            <p:cNvSpPr>
              <a:spLocks/>
            </p:cNvSpPr>
            <p:nvPr/>
          </p:nvSpPr>
          <p:spPr bwMode="auto">
            <a:xfrm>
              <a:off x="3254" y="1461"/>
              <a:ext cx="54" cy="49"/>
            </a:xfrm>
            <a:custGeom>
              <a:avLst/>
              <a:gdLst>
                <a:gd name="T0" fmla="*/ 50 w 54"/>
                <a:gd name="T1" fmla="*/ 6 h 49"/>
                <a:gd name="T2" fmla="*/ 35 w 54"/>
                <a:gd name="T3" fmla="*/ 10 h 49"/>
                <a:gd name="T4" fmla="*/ 23 w 54"/>
                <a:gd name="T5" fmla="*/ 20 h 49"/>
                <a:gd name="T6" fmla="*/ 9 w 54"/>
                <a:gd name="T7" fmla="*/ 49 h 49"/>
                <a:gd name="T8" fmla="*/ 0 w 54"/>
                <a:gd name="T9" fmla="*/ 49 h 49"/>
                <a:gd name="T10" fmla="*/ 5 w 54"/>
                <a:gd name="T11" fmla="*/ 29 h 49"/>
                <a:gd name="T12" fmla="*/ 13 w 54"/>
                <a:gd name="T13" fmla="*/ 12 h 49"/>
                <a:gd name="T14" fmla="*/ 31 w 54"/>
                <a:gd name="T15" fmla="*/ 2 h 49"/>
                <a:gd name="T16" fmla="*/ 50 w 54"/>
                <a:gd name="T17" fmla="*/ 0 h 49"/>
                <a:gd name="T18" fmla="*/ 54 w 54"/>
                <a:gd name="T19" fmla="*/ 2 h 49"/>
                <a:gd name="T20" fmla="*/ 50 w 54"/>
                <a:gd name="T21" fmla="*/ 6 h 49"/>
                <a:gd name="T22" fmla="*/ 50 w 54"/>
                <a:gd name="T23"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9">
                  <a:moveTo>
                    <a:pt x="50" y="6"/>
                  </a:moveTo>
                  <a:lnTo>
                    <a:pt x="35" y="10"/>
                  </a:lnTo>
                  <a:lnTo>
                    <a:pt x="23" y="20"/>
                  </a:lnTo>
                  <a:lnTo>
                    <a:pt x="9" y="49"/>
                  </a:lnTo>
                  <a:lnTo>
                    <a:pt x="0" y="49"/>
                  </a:lnTo>
                  <a:lnTo>
                    <a:pt x="5" y="29"/>
                  </a:lnTo>
                  <a:lnTo>
                    <a:pt x="13" y="12"/>
                  </a:lnTo>
                  <a:lnTo>
                    <a:pt x="31" y="2"/>
                  </a:lnTo>
                  <a:lnTo>
                    <a:pt x="50" y="0"/>
                  </a:lnTo>
                  <a:lnTo>
                    <a:pt x="54" y="2"/>
                  </a:lnTo>
                  <a:lnTo>
                    <a:pt x="50" y="6"/>
                  </a:lnTo>
                  <a:lnTo>
                    <a:pt x="5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2" name="Freeform 238"/>
            <p:cNvSpPr>
              <a:spLocks/>
            </p:cNvSpPr>
            <p:nvPr/>
          </p:nvSpPr>
          <p:spPr bwMode="auto">
            <a:xfrm>
              <a:off x="3318" y="1469"/>
              <a:ext cx="93" cy="41"/>
            </a:xfrm>
            <a:custGeom>
              <a:avLst/>
              <a:gdLst>
                <a:gd name="T0" fmla="*/ 4 w 93"/>
                <a:gd name="T1" fmla="*/ 0 h 41"/>
                <a:gd name="T2" fmla="*/ 62 w 93"/>
                <a:gd name="T3" fmla="*/ 21 h 41"/>
                <a:gd name="T4" fmla="*/ 82 w 93"/>
                <a:gd name="T5" fmla="*/ 29 h 41"/>
                <a:gd name="T6" fmla="*/ 89 w 93"/>
                <a:gd name="T7" fmla="*/ 33 h 41"/>
                <a:gd name="T8" fmla="*/ 93 w 93"/>
                <a:gd name="T9" fmla="*/ 39 h 41"/>
                <a:gd name="T10" fmla="*/ 87 w 93"/>
                <a:gd name="T11" fmla="*/ 41 h 41"/>
                <a:gd name="T12" fmla="*/ 78 w 93"/>
                <a:gd name="T13" fmla="*/ 41 h 41"/>
                <a:gd name="T14" fmla="*/ 56 w 93"/>
                <a:gd name="T15" fmla="*/ 33 h 41"/>
                <a:gd name="T16" fmla="*/ 29 w 93"/>
                <a:gd name="T17" fmla="*/ 18 h 41"/>
                <a:gd name="T18" fmla="*/ 17 w 93"/>
                <a:gd name="T19" fmla="*/ 12 h 41"/>
                <a:gd name="T20" fmla="*/ 2 w 93"/>
                <a:gd name="T21" fmla="*/ 8 h 41"/>
                <a:gd name="T22" fmla="*/ 0 w 93"/>
                <a:gd name="T23" fmla="*/ 4 h 41"/>
                <a:gd name="T24" fmla="*/ 4 w 93"/>
                <a:gd name="T25" fmla="*/ 0 h 41"/>
                <a:gd name="T26" fmla="*/ 4 w 93"/>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41">
                  <a:moveTo>
                    <a:pt x="4" y="0"/>
                  </a:moveTo>
                  <a:lnTo>
                    <a:pt x="62" y="21"/>
                  </a:lnTo>
                  <a:lnTo>
                    <a:pt x="82" y="29"/>
                  </a:lnTo>
                  <a:lnTo>
                    <a:pt x="89" y="33"/>
                  </a:lnTo>
                  <a:lnTo>
                    <a:pt x="93" y="39"/>
                  </a:lnTo>
                  <a:lnTo>
                    <a:pt x="87" y="41"/>
                  </a:lnTo>
                  <a:lnTo>
                    <a:pt x="78" y="41"/>
                  </a:lnTo>
                  <a:lnTo>
                    <a:pt x="56" y="33"/>
                  </a:lnTo>
                  <a:lnTo>
                    <a:pt x="29" y="18"/>
                  </a:lnTo>
                  <a:lnTo>
                    <a:pt x="17" y="12"/>
                  </a:lnTo>
                  <a:lnTo>
                    <a:pt x="2"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3" name="Freeform 239"/>
            <p:cNvSpPr>
              <a:spLocks/>
            </p:cNvSpPr>
            <p:nvPr/>
          </p:nvSpPr>
          <p:spPr bwMode="auto">
            <a:xfrm>
              <a:off x="3063" y="1485"/>
              <a:ext cx="144" cy="29"/>
            </a:xfrm>
            <a:custGeom>
              <a:avLst/>
              <a:gdLst>
                <a:gd name="T0" fmla="*/ 4 w 144"/>
                <a:gd name="T1" fmla="*/ 0 h 29"/>
                <a:gd name="T2" fmla="*/ 27 w 144"/>
                <a:gd name="T3" fmla="*/ 5 h 29"/>
                <a:gd name="T4" fmla="*/ 80 w 144"/>
                <a:gd name="T5" fmla="*/ 11 h 29"/>
                <a:gd name="T6" fmla="*/ 142 w 144"/>
                <a:gd name="T7" fmla="*/ 23 h 29"/>
                <a:gd name="T8" fmla="*/ 144 w 144"/>
                <a:gd name="T9" fmla="*/ 27 h 29"/>
                <a:gd name="T10" fmla="*/ 140 w 144"/>
                <a:gd name="T11" fmla="*/ 29 h 29"/>
                <a:gd name="T12" fmla="*/ 78 w 144"/>
                <a:gd name="T13" fmla="*/ 19 h 29"/>
                <a:gd name="T14" fmla="*/ 25 w 144"/>
                <a:gd name="T15" fmla="*/ 13 h 29"/>
                <a:gd name="T16" fmla="*/ 2 w 144"/>
                <a:gd name="T17" fmla="*/ 7 h 29"/>
                <a:gd name="T18" fmla="*/ 0 w 144"/>
                <a:gd name="T19" fmla="*/ 2 h 29"/>
                <a:gd name="T20" fmla="*/ 4 w 144"/>
                <a:gd name="T21" fmla="*/ 0 h 29"/>
                <a:gd name="T22" fmla="*/ 4 w 144"/>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9">
                  <a:moveTo>
                    <a:pt x="4" y="0"/>
                  </a:moveTo>
                  <a:lnTo>
                    <a:pt x="27" y="5"/>
                  </a:lnTo>
                  <a:lnTo>
                    <a:pt x="80" y="11"/>
                  </a:lnTo>
                  <a:lnTo>
                    <a:pt x="142" y="23"/>
                  </a:lnTo>
                  <a:lnTo>
                    <a:pt x="144" y="27"/>
                  </a:lnTo>
                  <a:lnTo>
                    <a:pt x="140" y="29"/>
                  </a:lnTo>
                  <a:lnTo>
                    <a:pt x="78" y="19"/>
                  </a:lnTo>
                  <a:lnTo>
                    <a:pt x="25" y="13"/>
                  </a:lnTo>
                  <a:lnTo>
                    <a:pt x="2" y="7"/>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4" name="Freeform 240"/>
            <p:cNvSpPr>
              <a:spLocks/>
            </p:cNvSpPr>
            <p:nvPr/>
          </p:nvSpPr>
          <p:spPr bwMode="auto">
            <a:xfrm>
              <a:off x="2808" y="1411"/>
              <a:ext cx="29" cy="64"/>
            </a:xfrm>
            <a:custGeom>
              <a:avLst/>
              <a:gdLst>
                <a:gd name="T0" fmla="*/ 29 w 29"/>
                <a:gd name="T1" fmla="*/ 4 h 64"/>
                <a:gd name="T2" fmla="*/ 19 w 29"/>
                <a:gd name="T3" fmla="*/ 31 h 64"/>
                <a:gd name="T4" fmla="*/ 15 w 29"/>
                <a:gd name="T5" fmla="*/ 41 h 64"/>
                <a:gd name="T6" fmla="*/ 7 w 29"/>
                <a:gd name="T7" fmla="*/ 64 h 64"/>
                <a:gd name="T8" fmla="*/ 0 w 29"/>
                <a:gd name="T9" fmla="*/ 64 h 64"/>
                <a:gd name="T10" fmla="*/ 2 w 29"/>
                <a:gd name="T11" fmla="*/ 39 h 64"/>
                <a:gd name="T12" fmla="*/ 7 w 29"/>
                <a:gd name="T13" fmla="*/ 27 h 64"/>
                <a:gd name="T14" fmla="*/ 9 w 29"/>
                <a:gd name="T15" fmla="*/ 23 h 64"/>
                <a:gd name="T16" fmla="*/ 21 w 29"/>
                <a:gd name="T17" fmla="*/ 2 h 64"/>
                <a:gd name="T18" fmla="*/ 27 w 29"/>
                <a:gd name="T19" fmla="*/ 0 h 64"/>
                <a:gd name="T20" fmla="*/ 29 w 29"/>
                <a:gd name="T21" fmla="*/ 4 h 64"/>
                <a:gd name="T22" fmla="*/ 29 w 29"/>
                <a:gd name="T2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4">
                  <a:moveTo>
                    <a:pt x="29" y="4"/>
                  </a:moveTo>
                  <a:lnTo>
                    <a:pt x="19" y="31"/>
                  </a:lnTo>
                  <a:lnTo>
                    <a:pt x="15" y="41"/>
                  </a:lnTo>
                  <a:lnTo>
                    <a:pt x="7" y="64"/>
                  </a:lnTo>
                  <a:lnTo>
                    <a:pt x="0" y="64"/>
                  </a:lnTo>
                  <a:lnTo>
                    <a:pt x="2" y="39"/>
                  </a:lnTo>
                  <a:lnTo>
                    <a:pt x="7" y="27"/>
                  </a:lnTo>
                  <a:lnTo>
                    <a:pt x="9" y="23"/>
                  </a:lnTo>
                  <a:lnTo>
                    <a:pt x="21" y="2"/>
                  </a:lnTo>
                  <a:lnTo>
                    <a:pt x="27" y="0"/>
                  </a:lnTo>
                  <a:lnTo>
                    <a:pt x="29" y="4"/>
                  </a:lnTo>
                  <a:lnTo>
                    <a:pt x="2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5" name="Freeform 241"/>
            <p:cNvSpPr>
              <a:spLocks/>
            </p:cNvSpPr>
            <p:nvPr/>
          </p:nvSpPr>
          <p:spPr bwMode="auto">
            <a:xfrm>
              <a:off x="2837" y="1485"/>
              <a:ext cx="25" cy="29"/>
            </a:xfrm>
            <a:custGeom>
              <a:avLst/>
              <a:gdLst>
                <a:gd name="T0" fmla="*/ 25 w 25"/>
                <a:gd name="T1" fmla="*/ 7 h 29"/>
                <a:gd name="T2" fmla="*/ 25 w 25"/>
                <a:gd name="T3" fmla="*/ 15 h 29"/>
                <a:gd name="T4" fmla="*/ 19 w 25"/>
                <a:gd name="T5" fmla="*/ 23 h 29"/>
                <a:gd name="T6" fmla="*/ 15 w 25"/>
                <a:gd name="T7" fmla="*/ 27 h 29"/>
                <a:gd name="T8" fmla="*/ 2 w 25"/>
                <a:gd name="T9" fmla="*/ 29 h 29"/>
                <a:gd name="T10" fmla="*/ 0 w 25"/>
                <a:gd name="T11" fmla="*/ 19 h 29"/>
                <a:gd name="T12" fmla="*/ 2 w 25"/>
                <a:gd name="T13" fmla="*/ 13 h 29"/>
                <a:gd name="T14" fmla="*/ 10 w 25"/>
                <a:gd name="T15" fmla="*/ 9 h 29"/>
                <a:gd name="T16" fmla="*/ 12 w 25"/>
                <a:gd name="T17" fmla="*/ 2 h 29"/>
                <a:gd name="T18" fmla="*/ 17 w 25"/>
                <a:gd name="T19" fmla="*/ 0 h 29"/>
                <a:gd name="T20" fmla="*/ 25 w 25"/>
                <a:gd name="T21" fmla="*/ 7 h 29"/>
                <a:gd name="T22" fmla="*/ 25 w 25"/>
                <a:gd name="T2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9">
                  <a:moveTo>
                    <a:pt x="25" y="7"/>
                  </a:moveTo>
                  <a:lnTo>
                    <a:pt x="25" y="15"/>
                  </a:lnTo>
                  <a:lnTo>
                    <a:pt x="19" y="23"/>
                  </a:lnTo>
                  <a:lnTo>
                    <a:pt x="15" y="27"/>
                  </a:lnTo>
                  <a:lnTo>
                    <a:pt x="2" y="29"/>
                  </a:lnTo>
                  <a:lnTo>
                    <a:pt x="0" y="19"/>
                  </a:lnTo>
                  <a:lnTo>
                    <a:pt x="2" y="13"/>
                  </a:lnTo>
                  <a:lnTo>
                    <a:pt x="10" y="9"/>
                  </a:lnTo>
                  <a:lnTo>
                    <a:pt x="12" y="2"/>
                  </a:lnTo>
                  <a:lnTo>
                    <a:pt x="17" y="0"/>
                  </a:lnTo>
                  <a:lnTo>
                    <a:pt x="25" y="7"/>
                  </a:lnTo>
                  <a:lnTo>
                    <a:pt x="2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6" name="Freeform 242"/>
            <p:cNvSpPr>
              <a:spLocks/>
            </p:cNvSpPr>
            <p:nvPr/>
          </p:nvSpPr>
          <p:spPr bwMode="auto">
            <a:xfrm>
              <a:off x="2792" y="1512"/>
              <a:ext cx="49" cy="27"/>
            </a:xfrm>
            <a:custGeom>
              <a:avLst/>
              <a:gdLst>
                <a:gd name="T0" fmla="*/ 6 w 49"/>
                <a:gd name="T1" fmla="*/ 17 h 27"/>
                <a:gd name="T2" fmla="*/ 16 w 49"/>
                <a:gd name="T3" fmla="*/ 19 h 27"/>
                <a:gd name="T4" fmla="*/ 29 w 49"/>
                <a:gd name="T5" fmla="*/ 11 h 27"/>
                <a:gd name="T6" fmla="*/ 43 w 49"/>
                <a:gd name="T7" fmla="*/ 0 h 27"/>
                <a:gd name="T8" fmla="*/ 49 w 49"/>
                <a:gd name="T9" fmla="*/ 0 h 27"/>
                <a:gd name="T10" fmla="*/ 49 w 49"/>
                <a:gd name="T11" fmla="*/ 4 h 27"/>
                <a:gd name="T12" fmla="*/ 37 w 49"/>
                <a:gd name="T13" fmla="*/ 21 h 27"/>
                <a:gd name="T14" fmla="*/ 16 w 49"/>
                <a:gd name="T15" fmla="*/ 27 h 27"/>
                <a:gd name="T16" fmla="*/ 0 w 49"/>
                <a:gd name="T17" fmla="*/ 21 h 27"/>
                <a:gd name="T18" fmla="*/ 0 w 49"/>
                <a:gd name="T19" fmla="*/ 15 h 27"/>
                <a:gd name="T20" fmla="*/ 6 w 49"/>
                <a:gd name="T21" fmla="*/ 17 h 27"/>
                <a:gd name="T22" fmla="*/ 6 w 49"/>
                <a:gd name="T2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7">
                  <a:moveTo>
                    <a:pt x="6" y="17"/>
                  </a:moveTo>
                  <a:lnTo>
                    <a:pt x="16" y="19"/>
                  </a:lnTo>
                  <a:lnTo>
                    <a:pt x="29" y="11"/>
                  </a:lnTo>
                  <a:lnTo>
                    <a:pt x="43" y="0"/>
                  </a:lnTo>
                  <a:lnTo>
                    <a:pt x="49" y="0"/>
                  </a:lnTo>
                  <a:lnTo>
                    <a:pt x="49" y="4"/>
                  </a:lnTo>
                  <a:lnTo>
                    <a:pt x="37" y="21"/>
                  </a:lnTo>
                  <a:lnTo>
                    <a:pt x="16" y="27"/>
                  </a:lnTo>
                  <a:lnTo>
                    <a:pt x="0" y="21"/>
                  </a:lnTo>
                  <a:lnTo>
                    <a:pt x="0" y="15"/>
                  </a:lnTo>
                  <a:lnTo>
                    <a:pt x="6" y="17"/>
                  </a:lnTo>
                  <a:lnTo>
                    <a:pt x="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7" name="Freeform 243"/>
            <p:cNvSpPr>
              <a:spLocks/>
            </p:cNvSpPr>
            <p:nvPr/>
          </p:nvSpPr>
          <p:spPr bwMode="auto">
            <a:xfrm>
              <a:off x="2895" y="1490"/>
              <a:ext cx="152" cy="101"/>
            </a:xfrm>
            <a:custGeom>
              <a:avLst/>
              <a:gdLst>
                <a:gd name="T0" fmla="*/ 150 w 152"/>
                <a:gd name="T1" fmla="*/ 8 h 101"/>
                <a:gd name="T2" fmla="*/ 140 w 152"/>
                <a:gd name="T3" fmla="*/ 14 h 101"/>
                <a:gd name="T4" fmla="*/ 131 w 152"/>
                <a:gd name="T5" fmla="*/ 22 h 101"/>
                <a:gd name="T6" fmla="*/ 113 w 152"/>
                <a:gd name="T7" fmla="*/ 33 h 101"/>
                <a:gd name="T8" fmla="*/ 96 w 152"/>
                <a:gd name="T9" fmla="*/ 45 h 101"/>
                <a:gd name="T10" fmla="*/ 80 w 152"/>
                <a:gd name="T11" fmla="*/ 55 h 101"/>
                <a:gd name="T12" fmla="*/ 63 w 152"/>
                <a:gd name="T13" fmla="*/ 66 h 101"/>
                <a:gd name="T14" fmla="*/ 45 w 152"/>
                <a:gd name="T15" fmla="*/ 78 h 101"/>
                <a:gd name="T16" fmla="*/ 28 w 152"/>
                <a:gd name="T17" fmla="*/ 88 h 101"/>
                <a:gd name="T18" fmla="*/ 6 w 152"/>
                <a:gd name="T19" fmla="*/ 101 h 101"/>
                <a:gd name="T20" fmla="*/ 0 w 152"/>
                <a:gd name="T21" fmla="*/ 99 h 101"/>
                <a:gd name="T22" fmla="*/ 2 w 152"/>
                <a:gd name="T23" fmla="*/ 92 h 101"/>
                <a:gd name="T24" fmla="*/ 22 w 152"/>
                <a:gd name="T25" fmla="*/ 80 h 101"/>
                <a:gd name="T26" fmla="*/ 41 w 152"/>
                <a:gd name="T27" fmla="*/ 68 h 101"/>
                <a:gd name="T28" fmla="*/ 59 w 152"/>
                <a:gd name="T29" fmla="*/ 57 h 101"/>
                <a:gd name="T30" fmla="*/ 76 w 152"/>
                <a:gd name="T31" fmla="*/ 47 h 101"/>
                <a:gd name="T32" fmla="*/ 92 w 152"/>
                <a:gd name="T33" fmla="*/ 37 h 101"/>
                <a:gd name="T34" fmla="*/ 109 w 152"/>
                <a:gd name="T35" fmla="*/ 24 h 101"/>
                <a:gd name="T36" fmla="*/ 127 w 152"/>
                <a:gd name="T37" fmla="*/ 14 h 101"/>
                <a:gd name="T38" fmla="*/ 146 w 152"/>
                <a:gd name="T39" fmla="*/ 0 h 101"/>
                <a:gd name="T40" fmla="*/ 152 w 152"/>
                <a:gd name="T41" fmla="*/ 2 h 101"/>
                <a:gd name="T42" fmla="*/ 150 w 152"/>
                <a:gd name="T43" fmla="*/ 8 h 101"/>
                <a:gd name="T44" fmla="*/ 150 w 152"/>
                <a:gd name="T4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1">
                  <a:moveTo>
                    <a:pt x="150" y="8"/>
                  </a:moveTo>
                  <a:lnTo>
                    <a:pt x="140" y="14"/>
                  </a:lnTo>
                  <a:lnTo>
                    <a:pt x="131" y="22"/>
                  </a:lnTo>
                  <a:lnTo>
                    <a:pt x="113" y="33"/>
                  </a:lnTo>
                  <a:lnTo>
                    <a:pt x="96" y="45"/>
                  </a:lnTo>
                  <a:lnTo>
                    <a:pt x="80" y="55"/>
                  </a:lnTo>
                  <a:lnTo>
                    <a:pt x="63" y="66"/>
                  </a:lnTo>
                  <a:lnTo>
                    <a:pt x="45" y="78"/>
                  </a:lnTo>
                  <a:lnTo>
                    <a:pt x="28" y="88"/>
                  </a:lnTo>
                  <a:lnTo>
                    <a:pt x="6" y="101"/>
                  </a:lnTo>
                  <a:lnTo>
                    <a:pt x="0" y="99"/>
                  </a:lnTo>
                  <a:lnTo>
                    <a:pt x="2" y="92"/>
                  </a:lnTo>
                  <a:lnTo>
                    <a:pt x="22" y="80"/>
                  </a:lnTo>
                  <a:lnTo>
                    <a:pt x="41" y="68"/>
                  </a:lnTo>
                  <a:lnTo>
                    <a:pt x="59" y="57"/>
                  </a:lnTo>
                  <a:lnTo>
                    <a:pt x="76" y="47"/>
                  </a:lnTo>
                  <a:lnTo>
                    <a:pt x="92" y="37"/>
                  </a:lnTo>
                  <a:lnTo>
                    <a:pt x="109" y="24"/>
                  </a:lnTo>
                  <a:lnTo>
                    <a:pt x="127" y="14"/>
                  </a:lnTo>
                  <a:lnTo>
                    <a:pt x="146" y="0"/>
                  </a:lnTo>
                  <a:lnTo>
                    <a:pt x="152" y="2"/>
                  </a:lnTo>
                  <a:lnTo>
                    <a:pt x="150" y="8"/>
                  </a:lnTo>
                  <a:lnTo>
                    <a:pt x="15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8" name="Freeform 244"/>
            <p:cNvSpPr>
              <a:spLocks/>
            </p:cNvSpPr>
            <p:nvPr/>
          </p:nvSpPr>
          <p:spPr bwMode="auto">
            <a:xfrm>
              <a:off x="2878" y="1599"/>
              <a:ext cx="276" cy="105"/>
            </a:xfrm>
            <a:custGeom>
              <a:avLst/>
              <a:gdLst>
                <a:gd name="T0" fmla="*/ 268 w 276"/>
                <a:gd name="T1" fmla="*/ 101 h 105"/>
                <a:gd name="T2" fmla="*/ 261 w 276"/>
                <a:gd name="T3" fmla="*/ 85 h 105"/>
                <a:gd name="T4" fmla="*/ 247 w 276"/>
                <a:gd name="T5" fmla="*/ 76 h 105"/>
                <a:gd name="T6" fmla="*/ 208 w 276"/>
                <a:gd name="T7" fmla="*/ 74 h 105"/>
                <a:gd name="T8" fmla="*/ 163 w 276"/>
                <a:gd name="T9" fmla="*/ 62 h 105"/>
                <a:gd name="T10" fmla="*/ 140 w 276"/>
                <a:gd name="T11" fmla="*/ 54 h 105"/>
                <a:gd name="T12" fmla="*/ 117 w 276"/>
                <a:gd name="T13" fmla="*/ 43 h 105"/>
                <a:gd name="T14" fmla="*/ 87 w 276"/>
                <a:gd name="T15" fmla="*/ 35 h 105"/>
                <a:gd name="T16" fmla="*/ 60 w 276"/>
                <a:gd name="T17" fmla="*/ 27 h 105"/>
                <a:gd name="T18" fmla="*/ 35 w 276"/>
                <a:gd name="T19" fmla="*/ 16 h 105"/>
                <a:gd name="T20" fmla="*/ 4 w 276"/>
                <a:gd name="T21" fmla="*/ 8 h 105"/>
                <a:gd name="T22" fmla="*/ 0 w 276"/>
                <a:gd name="T23" fmla="*/ 2 h 105"/>
                <a:gd name="T24" fmla="*/ 6 w 276"/>
                <a:gd name="T25" fmla="*/ 0 h 105"/>
                <a:gd name="T26" fmla="*/ 122 w 276"/>
                <a:gd name="T27" fmla="*/ 27 h 105"/>
                <a:gd name="T28" fmla="*/ 163 w 276"/>
                <a:gd name="T29" fmla="*/ 39 h 105"/>
                <a:gd name="T30" fmla="*/ 183 w 276"/>
                <a:gd name="T31" fmla="*/ 45 h 105"/>
                <a:gd name="T32" fmla="*/ 208 w 276"/>
                <a:gd name="T33" fmla="*/ 50 h 105"/>
                <a:gd name="T34" fmla="*/ 231 w 276"/>
                <a:gd name="T35" fmla="*/ 52 h 105"/>
                <a:gd name="T36" fmla="*/ 253 w 276"/>
                <a:gd name="T37" fmla="*/ 60 h 105"/>
                <a:gd name="T38" fmla="*/ 270 w 276"/>
                <a:gd name="T39" fmla="*/ 76 h 105"/>
                <a:gd name="T40" fmla="*/ 276 w 276"/>
                <a:gd name="T41" fmla="*/ 101 h 105"/>
                <a:gd name="T42" fmla="*/ 272 w 276"/>
                <a:gd name="T43" fmla="*/ 105 h 105"/>
                <a:gd name="T44" fmla="*/ 268 w 276"/>
                <a:gd name="T45" fmla="*/ 101 h 105"/>
                <a:gd name="T46" fmla="*/ 268 w 276"/>
                <a:gd name="T4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105">
                  <a:moveTo>
                    <a:pt x="268" y="101"/>
                  </a:moveTo>
                  <a:lnTo>
                    <a:pt x="261" y="85"/>
                  </a:lnTo>
                  <a:lnTo>
                    <a:pt x="247" y="76"/>
                  </a:lnTo>
                  <a:lnTo>
                    <a:pt x="208" y="74"/>
                  </a:lnTo>
                  <a:lnTo>
                    <a:pt x="163" y="62"/>
                  </a:lnTo>
                  <a:lnTo>
                    <a:pt x="140" y="54"/>
                  </a:lnTo>
                  <a:lnTo>
                    <a:pt x="117" y="43"/>
                  </a:lnTo>
                  <a:lnTo>
                    <a:pt x="87" y="35"/>
                  </a:lnTo>
                  <a:lnTo>
                    <a:pt x="60" y="27"/>
                  </a:lnTo>
                  <a:lnTo>
                    <a:pt x="35" y="16"/>
                  </a:lnTo>
                  <a:lnTo>
                    <a:pt x="4" y="8"/>
                  </a:lnTo>
                  <a:lnTo>
                    <a:pt x="0" y="2"/>
                  </a:lnTo>
                  <a:lnTo>
                    <a:pt x="6" y="0"/>
                  </a:lnTo>
                  <a:lnTo>
                    <a:pt x="122" y="27"/>
                  </a:lnTo>
                  <a:lnTo>
                    <a:pt x="163" y="39"/>
                  </a:lnTo>
                  <a:lnTo>
                    <a:pt x="183" y="45"/>
                  </a:lnTo>
                  <a:lnTo>
                    <a:pt x="208" y="50"/>
                  </a:lnTo>
                  <a:lnTo>
                    <a:pt x="231" y="52"/>
                  </a:lnTo>
                  <a:lnTo>
                    <a:pt x="253" y="60"/>
                  </a:lnTo>
                  <a:lnTo>
                    <a:pt x="270" y="76"/>
                  </a:lnTo>
                  <a:lnTo>
                    <a:pt x="276" y="101"/>
                  </a:lnTo>
                  <a:lnTo>
                    <a:pt x="272" y="105"/>
                  </a:lnTo>
                  <a:lnTo>
                    <a:pt x="268" y="101"/>
                  </a:lnTo>
                  <a:lnTo>
                    <a:pt x="268"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89" name="Freeform 245"/>
            <p:cNvSpPr>
              <a:spLocks/>
            </p:cNvSpPr>
            <p:nvPr/>
          </p:nvSpPr>
          <p:spPr bwMode="auto">
            <a:xfrm>
              <a:off x="3160" y="1593"/>
              <a:ext cx="166" cy="101"/>
            </a:xfrm>
            <a:custGeom>
              <a:avLst/>
              <a:gdLst>
                <a:gd name="T0" fmla="*/ 162 w 166"/>
                <a:gd name="T1" fmla="*/ 10 h 101"/>
                <a:gd name="T2" fmla="*/ 123 w 166"/>
                <a:gd name="T3" fmla="*/ 29 h 101"/>
                <a:gd name="T4" fmla="*/ 107 w 166"/>
                <a:gd name="T5" fmla="*/ 41 h 101"/>
                <a:gd name="T6" fmla="*/ 97 w 166"/>
                <a:gd name="T7" fmla="*/ 49 h 101"/>
                <a:gd name="T8" fmla="*/ 86 w 166"/>
                <a:gd name="T9" fmla="*/ 56 h 101"/>
                <a:gd name="T10" fmla="*/ 72 w 166"/>
                <a:gd name="T11" fmla="*/ 64 h 101"/>
                <a:gd name="T12" fmla="*/ 60 w 166"/>
                <a:gd name="T13" fmla="*/ 70 h 101"/>
                <a:gd name="T14" fmla="*/ 47 w 166"/>
                <a:gd name="T15" fmla="*/ 76 h 101"/>
                <a:gd name="T16" fmla="*/ 31 w 166"/>
                <a:gd name="T17" fmla="*/ 84 h 101"/>
                <a:gd name="T18" fmla="*/ 4 w 166"/>
                <a:gd name="T19" fmla="*/ 101 h 101"/>
                <a:gd name="T20" fmla="*/ 0 w 166"/>
                <a:gd name="T21" fmla="*/ 101 h 101"/>
                <a:gd name="T22" fmla="*/ 0 w 166"/>
                <a:gd name="T23" fmla="*/ 95 h 101"/>
                <a:gd name="T24" fmla="*/ 12 w 166"/>
                <a:gd name="T25" fmla="*/ 80 h 101"/>
                <a:gd name="T26" fmla="*/ 16 w 166"/>
                <a:gd name="T27" fmla="*/ 74 h 101"/>
                <a:gd name="T28" fmla="*/ 25 w 166"/>
                <a:gd name="T29" fmla="*/ 70 h 101"/>
                <a:gd name="T30" fmla="*/ 51 w 166"/>
                <a:gd name="T31" fmla="*/ 56 h 101"/>
                <a:gd name="T32" fmla="*/ 78 w 166"/>
                <a:gd name="T33" fmla="*/ 41 h 101"/>
                <a:gd name="T34" fmla="*/ 90 w 166"/>
                <a:gd name="T35" fmla="*/ 33 h 101"/>
                <a:gd name="T36" fmla="*/ 101 w 166"/>
                <a:gd name="T37" fmla="*/ 27 h 101"/>
                <a:gd name="T38" fmla="*/ 119 w 166"/>
                <a:gd name="T39" fmla="*/ 16 h 101"/>
                <a:gd name="T40" fmla="*/ 140 w 166"/>
                <a:gd name="T41" fmla="*/ 8 h 101"/>
                <a:gd name="T42" fmla="*/ 160 w 166"/>
                <a:gd name="T43" fmla="*/ 0 h 101"/>
                <a:gd name="T44" fmla="*/ 166 w 166"/>
                <a:gd name="T45" fmla="*/ 4 h 101"/>
                <a:gd name="T46" fmla="*/ 162 w 166"/>
                <a:gd name="T47" fmla="*/ 10 h 101"/>
                <a:gd name="T48" fmla="*/ 162 w 166"/>
                <a:gd name="T4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101">
                  <a:moveTo>
                    <a:pt x="162" y="10"/>
                  </a:moveTo>
                  <a:lnTo>
                    <a:pt x="123" y="29"/>
                  </a:lnTo>
                  <a:lnTo>
                    <a:pt x="107" y="41"/>
                  </a:lnTo>
                  <a:lnTo>
                    <a:pt x="97" y="49"/>
                  </a:lnTo>
                  <a:lnTo>
                    <a:pt x="86" y="56"/>
                  </a:lnTo>
                  <a:lnTo>
                    <a:pt x="72" y="64"/>
                  </a:lnTo>
                  <a:lnTo>
                    <a:pt x="60" y="70"/>
                  </a:lnTo>
                  <a:lnTo>
                    <a:pt x="47" y="76"/>
                  </a:lnTo>
                  <a:lnTo>
                    <a:pt x="31" y="84"/>
                  </a:lnTo>
                  <a:lnTo>
                    <a:pt x="4" y="101"/>
                  </a:lnTo>
                  <a:lnTo>
                    <a:pt x="0" y="101"/>
                  </a:lnTo>
                  <a:lnTo>
                    <a:pt x="0" y="95"/>
                  </a:lnTo>
                  <a:lnTo>
                    <a:pt x="12" y="80"/>
                  </a:lnTo>
                  <a:lnTo>
                    <a:pt x="16" y="74"/>
                  </a:lnTo>
                  <a:lnTo>
                    <a:pt x="25" y="70"/>
                  </a:lnTo>
                  <a:lnTo>
                    <a:pt x="51" y="56"/>
                  </a:lnTo>
                  <a:lnTo>
                    <a:pt x="78" y="41"/>
                  </a:lnTo>
                  <a:lnTo>
                    <a:pt x="90" y="33"/>
                  </a:lnTo>
                  <a:lnTo>
                    <a:pt x="101" y="27"/>
                  </a:lnTo>
                  <a:lnTo>
                    <a:pt x="119" y="16"/>
                  </a:lnTo>
                  <a:lnTo>
                    <a:pt x="140" y="8"/>
                  </a:lnTo>
                  <a:lnTo>
                    <a:pt x="160" y="0"/>
                  </a:lnTo>
                  <a:lnTo>
                    <a:pt x="166" y="4"/>
                  </a:lnTo>
                  <a:lnTo>
                    <a:pt x="162" y="10"/>
                  </a:lnTo>
                  <a:lnTo>
                    <a:pt x="16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0" name="Freeform 246"/>
            <p:cNvSpPr>
              <a:spLocks/>
            </p:cNvSpPr>
            <p:nvPr/>
          </p:nvSpPr>
          <p:spPr bwMode="auto">
            <a:xfrm>
              <a:off x="2815" y="1580"/>
              <a:ext cx="265" cy="157"/>
            </a:xfrm>
            <a:custGeom>
              <a:avLst/>
              <a:gdLst>
                <a:gd name="T0" fmla="*/ 55 w 265"/>
                <a:gd name="T1" fmla="*/ 15 h 157"/>
                <a:gd name="T2" fmla="*/ 45 w 265"/>
                <a:gd name="T3" fmla="*/ 11 h 157"/>
                <a:gd name="T4" fmla="*/ 37 w 265"/>
                <a:gd name="T5" fmla="*/ 11 h 157"/>
                <a:gd name="T6" fmla="*/ 20 w 265"/>
                <a:gd name="T7" fmla="*/ 27 h 157"/>
                <a:gd name="T8" fmla="*/ 16 w 265"/>
                <a:gd name="T9" fmla="*/ 42 h 157"/>
                <a:gd name="T10" fmla="*/ 20 w 265"/>
                <a:gd name="T11" fmla="*/ 56 h 157"/>
                <a:gd name="T12" fmla="*/ 37 w 265"/>
                <a:gd name="T13" fmla="*/ 73 h 157"/>
                <a:gd name="T14" fmla="*/ 57 w 265"/>
                <a:gd name="T15" fmla="*/ 83 h 157"/>
                <a:gd name="T16" fmla="*/ 98 w 265"/>
                <a:gd name="T17" fmla="*/ 87 h 157"/>
                <a:gd name="T18" fmla="*/ 137 w 265"/>
                <a:gd name="T19" fmla="*/ 95 h 157"/>
                <a:gd name="T20" fmla="*/ 172 w 265"/>
                <a:gd name="T21" fmla="*/ 112 h 157"/>
                <a:gd name="T22" fmla="*/ 187 w 265"/>
                <a:gd name="T23" fmla="*/ 118 h 157"/>
                <a:gd name="T24" fmla="*/ 199 w 265"/>
                <a:gd name="T25" fmla="*/ 126 h 157"/>
                <a:gd name="T26" fmla="*/ 213 w 265"/>
                <a:gd name="T27" fmla="*/ 133 h 157"/>
                <a:gd name="T28" fmla="*/ 228 w 265"/>
                <a:gd name="T29" fmla="*/ 139 h 157"/>
                <a:gd name="T30" fmla="*/ 263 w 265"/>
                <a:gd name="T31" fmla="*/ 147 h 157"/>
                <a:gd name="T32" fmla="*/ 265 w 265"/>
                <a:gd name="T33" fmla="*/ 153 h 157"/>
                <a:gd name="T34" fmla="*/ 261 w 265"/>
                <a:gd name="T35" fmla="*/ 157 h 157"/>
                <a:gd name="T36" fmla="*/ 195 w 265"/>
                <a:gd name="T37" fmla="*/ 143 h 157"/>
                <a:gd name="T38" fmla="*/ 164 w 265"/>
                <a:gd name="T39" fmla="*/ 133 h 157"/>
                <a:gd name="T40" fmla="*/ 129 w 265"/>
                <a:gd name="T41" fmla="*/ 120 h 157"/>
                <a:gd name="T42" fmla="*/ 108 w 265"/>
                <a:gd name="T43" fmla="*/ 112 h 157"/>
                <a:gd name="T44" fmla="*/ 92 w 265"/>
                <a:gd name="T45" fmla="*/ 106 h 157"/>
                <a:gd name="T46" fmla="*/ 55 w 265"/>
                <a:gd name="T47" fmla="*/ 95 h 157"/>
                <a:gd name="T48" fmla="*/ 4 w 265"/>
                <a:gd name="T49" fmla="*/ 69 h 157"/>
                <a:gd name="T50" fmla="*/ 0 w 265"/>
                <a:gd name="T51" fmla="*/ 48 h 157"/>
                <a:gd name="T52" fmla="*/ 6 w 265"/>
                <a:gd name="T53" fmla="*/ 27 h 157"/>
                <a:gd name="T54" fmla="*/ 12 w 265"/>
                <a:gd name="T55" fmla="*/ 19 h 157"/>
                <a:gd name="T56" fmla="*/ 18 w 265"/>
                <a:gd name="T57" fmla="*/ 11 h 157"/>
                <a:gd name="T58" fmla="*/ 26 w 265"/>
                <a:gd name="T59" fmla="*/ 5 h 157"/>
                <a:gd name="T60" fmla="*/ 34 w 265"/>
                <a:gd name="T61" fmla="*/ 2 h 157"/>
                <a:gd name="T62" fmla="*/ 45 w 265"/>
                <a:gd name="T63" fmla="*/ 0 h 157"/>
                <a:gd name="T64" fmla="*/ 57 w 265"/>
                <a:gd name="T65" fmla="*/ 5 h 157"/>
                <a:gd name="T66" fmla="*/ 61 w 265"/>
                <a:gd name="T67" fmla="*/ 11 h 157"/>
                <a:gd name="T68" fmla="*/ 55 w 265"/>
                <a:gd name="T69" fmla="*/ 15 h 157"/>
                <a:gd name="T70" fmla="*/ 55 w 265"/>
                <a:gd name="T71" fmla="*/ 1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157">
                  <a:moveTo>
                    <a:pt x="55" y="15"/>
                  </a:moveTo>
                  <a:lnTo>
                    <a:pt x="45" y="11"/>
                  </a:lnTo>
                  <a:lnTo>
                    <a:pt x="37" y="11"/>
                  </a:lnTo>
                  <a:lnTo>
                    <a:pt x="20" y="27"/>
                  </a:lnTo>
                  <a:lnTo>
                    <a:pt x="16" y="42"/>
                  </a:lnTo>
                  <a:lnTo>
                    <a:pt x="20" y="56"/>
                  </a:lnTo>
                  <a:lnTo>
                    <a:pt x="37" y="73"/>
                  </a:lnTo>
                  <a:lnTo>
                    <a:pt x="57" y="83"/>
                  </a:lnTo>
                  <a:lnTo>
                    <a:pt x="98" y="87"/>
                  </a:lnTo>
                  <a:lnTo>
                    <a:pt x="137" y="95"/>
                  </a:lnTo>
                  <a:lnTo>
                    <a:pt x="172" y="112"/>
                  </a:lnTo>
                  <a:lnTo>
                    <a:pt x="187" y="118"/>
                  </a:lnTo>
                  <a:lnTo>
                    <a:pt x="199" y="126"/>
                  </a:lnTo>
                  <a:lnTo>
                    <a:pt x="213" y="133"/>
                  </a:lnTo>
                  <a:lnTo>
                    <a:pt x="228" y="139"/>
                  </a:lnTo>
                  <a:lnTo>
                    <a:pt x="263" y="147"/>
                  </a:lnTo>
                  <a:lnTo>
                    <a:pt x="265" y="153"/>
                  </a:lnTo>
                  <a:lnTo>
                    <a:pt x="261" y="157"/>
                  </a:lnTo>
                  <a:lnTo>
                    <a:pt x="195" y="143"/>
                  </a:lnTo>
                  <a:lnTo>
                    <a:pt x="164" y="133"/>
                  </a:lnTo>
                  <a:lnTo>
                    <a:pt x="129" y="120"/>
                  </a:lnTo>
                  <a:lnTo>
                    <a:pt x="108" y="112"/>
                  </a:lnTo>
                  <a:lnTo>
                    <a:pt x="92" y="106"/>
                  </a:lnTo>
                  <a:lnTo>
                    <a:pt x="55" y="95"/>
                  </a:lnTo>
                  <a:lnTo>
                    <a:pt x="4" y="69"/>
                  </a:lnTo>
                  <a:lnTo>
                    <a:pt x="0" y="48"/>
                  </a:lnTo>
                  <a:lnTo>
                    <a:pt x="6" y="27"/>
                  </a:lnTo>
                  <a:lnTo>
                    <a:pt x="12" y="19"/>
                  </a:lnTo>
                  <a:lnTo>
                    <a:pt x="18" y="11"/>
                  </a:lnTo>
                  <a:lnTo>
                    <a:pt x="26" y="5"/>
                  </a:lnTo>
                  <a:lnTo>
                    <a:pt x="34" y="2"/>
                  </a:lnTo>
                  <a:lnTo>
                    <a:pt x="45" y="0"/>
                  </a:lnTo>
                  <a:lnTo>
                    <a:pt x="57" y="5"/>
                  </a:lnTo>
                  <a:lnTo>
                    <a:pt x="61" y="11"/>
                  </a:lnTo>
                  <a:lnTo>
                    <a:pt x="55" y="15"/>
                  </a:lnTo>
                  <a:lnTo>
                    <a:pt x="5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1" name="Freeform 247"/>
            <p:cNvSpPr>
              <a:spLocks/>
            </p:cNvSpPr>
            <p:nvPr/>
          </p:nvSpPr>
          <p:spPr bwMode="auto">
            <a:xfrm>
              <a:off x="3113" y="1630"/>
              <a:ext cx="191" cy="124"/>
            </a:xfrm>
            <a:custGeom>
              <a:avLst/>
              <a:gdLst>
                <a:gd name="T0" fmla="*/ 4 w 191"/>
                <a:gd name="T1" fmla="*/ 111 h 124"/>
                <a:gd name="T2" fmla="*/ 37 w 191"/>
                <a:gd name="T3" fmla="*/ 109 h 124"/>
                <a:gd name="T4" fmla="*/ 53 w 191"/>
                <a:gd name="T5" fmla="*/ 99 h 124"/>
                <a:gd name="T6" fmla="*/ 67 w 191"/>
                <a:gd name="T7" fmla="*/ 85 h 124"/>
                <a:gd name="T8" fmla="*/ 78 w 191"/>
                <a:gd name="T9" fmla="*/ 68 h 124"/>
                <a:gd name="T10" fmla="*/ 88 w 191"/>
                <a:gd name="T11" fmla="*/ 58 h 124"/>
                <a:gd name="T12" fmla="*/ 98 w 191"/>
                <a:gd name="T13" fmla="*/ 52 h 124"/>
                <a:gd name="T14" fmla="*/ 121 w 191"/>
                <a:gd name="T15" fmla="*/ 41 h 124"/>
                <a:gd name="T16" fmla="*/ 129 w 191"/>
                <a:gd name="T17" fmla="*/ 35 h 124"/>
                <a:gd name="T18" fmla="*/ 137 w 191"/>
                <a:gd name="T19" fmla="*/ 27 h 124"/>
                <a:gd name="T20" fmla="*/ 152 w 191"/>
                <a:gd name="T21" fmla="*/ 16 h 124"/>
                <a:gd name="T22" fmla="*/ 168 w 191"/>
                <a:gd name="T23" fmla="*/ 8 h 124"/>
                <a:gd name="T24" fmla="*/ 187 w 191"/>
                <a:gd name="T25" fmla="*/ 0 h 124"/>
                <a:gd name="T26" fmla="*/ 191 w 191"/>
                <a:gd name="T27" fmla="*/ 2 h 124"/>
                <a:gd name="T28" fmla="*/ 189 w 191"/>
                <a:gd name="T29" fmla="*/ 8 h 124"/>
                <a:gd name="T30" fmla="*/ 156 w 191"/>
                <a:gd name="T31" fmla="*/ 25 h 124"/>
                <a:gd name="T32" fmla="*/ 141 w 191"/>
                <a:gd name="T33" fmla="*/ 35 h 124"/>
                <a:gd name="T34" fmla="*/ 125 w 191"/>
                <a:gd name="T35" fmla="*/ 49 h 124"/>
                <a:gd name="T36" fmla="*/ 96 w 191"/>
                <a:gd name="T37" fmla="*/ 83 h 124"/>
                <a:gd name="T38" fmla="*/ 84 w 191"/>
                <a:gd name="T39" fmla="*/ 101 h 124"/>
                <a:gd name="T40" fmla="*/ 76 w 191"/>
                <a:gd name="T41" fmla="*/ 109 h 124"/>
                <a:gd name="T42" fmla="*/ 65 w 191"/>
                <a:gd name="T43" fmla="*/ 116 h 124"/>
                <a:gd name="T44" fmla="*/ 45 w 191"/>
                <a:gd name="T45" fmla="*/ 124 h 124"/>
                <a:gd name="T46" fmla="*/ 4 w 191"/>
                <a:gd name="T47" fmla="*/ 120 h 124"/>
                <a:gd name="T48" fmla="*/ 0 w 191"/>
                <a:gd name="T49" fmla="*/ 116 h 124"/>
                <a:gd name="T50" fmla="*/ 4 w 191"/>
                <a:gd name="T51" fmla="*/ 111 h 124"/>
                <a:gd name="T52" fmla="*/ 4 w 191"/>
                <a:gd name="T53" fmla="*/ 1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124">
                  <a:moveTo>
                    <a:pt x="4" y="111"/>
                  </a:moveTo>
                  <a:lnTo>
                    <a:pt x="37" y="109"/>
                  </a:lnTo>
                  <a:lnTo>
                    <a:pt x="53" y="99"/>
                  </a:lnTo>
                  <a:lnTo>
                    <a:pt x="67" y="85"/>
                  </a:lnTo>
                  <a:lnTo>
                    <a:pt x="78" y="68"/>
                  </a:lnTo>
                  <a:lnTo>
                    <a:pt x="88" y="58"/>
                  </a:lnTo>
                  <a:lnTo>
                    <a:pt x="98" y="52"/>
                  </a:lnTo>
                  <a:lnTo>
                    <a:pt x="121" y="41"/>
                  </a:lnTo>
                  <a:lnTo>
                    <a:pt x="129" y="35"/>
                  </a:lnTo>
                  <a:lnTo>
                    <a:pt x="137" y="27"/>
                  </a:lnTo>
                  <a:lnTo>
                    <a:pt x="152" y="16"/>
                  </a:lnTo>
                  <a:lnTo>
                    <a:pt x="168" y="8"/>
                  </a:lnTo>
                  <a:lnTo>
                    <a:pt x="187" y="0"/>
                  </a:lnTo>
                  <a:lnTo>
                    <a:pt x="191" y="2"/>
                  </a:lnTo>
                  <a:lnTo>
                    <a:pt x="189" y="8"/>
                  </a:lnTo>
                  <a:lnTo>
                    <a:pt x="156" y="25"/>
                  </a:lnTo>
                  <a:lnTo>
                    <a:pt x="141" y="35"/>
                  </a:lnTo>
                  <a:lnTo>
                    <a:pt x="125" y="49"/>
                  </a:lnTo>
                  <a:lnTo>
                    <a:pt x="96" y="83"/>
                  </a:lnTo>
                  <a:lnTo>
                    <a:pt x="84" y="101"/>
                  </a:lnTo>
                  <a:lnTo>
                    <a:pt x="76" y="109"/>
                  </a:lnTo>
                  <a:lnTo>
                    <a:pt x="65" y="116"/>
                  </a:lnTo>
                  <a:lnTo>
                    <a:pt x="45" y="124"/>
                  </a:lnTo>
                  <a:lnTo>
                    <a:pt x="4" y="120"/>
                  </a:lnTo>
                  <a:lnTo>
                    <a:pt x="0" y="116"/>
                  </a:lnTo>
                  <a:lnTo>
                    <a:pt x="4" y="111"/>
                  </a:lnTo>
                  <a:lnTo>
                    <a:pt x="4"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2" name="Freeform 248"/>
            <p:cNvSpPr>
              <a:spLocks/>
            </p:cNvSpPr>
            <p:nvPr/>
          </p:nvSpPr>
          <p:spPr bwMode="auto">
            <a:xfrm>
              <a:off x="3084" y="1688"/>
              <a:ext cx="66" cy="62"/>
            </a:xfrm>
            <a:custGeom>
              <a:avLst/>
              <a:gdLst>
                <a:gd name="T0" fmla="*/ 62 w 66"/>
                <a:gd name="T1" fmla="*/ 16 h 62"/>
                <a:gd name="T2" fmla="*/ 41 w 66"/>
                <a:gd name="T3" fmla="*/ 16 h 62"/>
                <a:gd name="T4" fmla="*/ 22 w 66"/>
                <a:gd name="T5" fmla="*/ 33 h 62"/>
                <a:gd name="T6" fmla="*/ 22 w 66"/>
                <a:gd name="T7" fmla="*/ 39 h 62"/>
                <a:gd name="T8" fmla="*/ 22 w 66"/>
                <a:gd name="T9" fmla="*/ 45 h 62"/>
                <a:gd name="T10" fmla="*/ 29 w 66"/>
                <a:gd name="T11" fmla="*/ 55 h 62"/>
                <a:gd name="T12" fmla="*/ 29 w 66"/>
                <a:gd name="T13" fmla="*/ 60 h 62"/>
                <a:gd name="T14" fmla="*/ 25 w 66"/>
                <a:gd name="T15" fmla="*/ 62 h 62"/>
                <a:gd name="T16" fmla="*/ 14 w 66"/>
                <a:gd name="T17" fmla="*/ 53 h 62"/>
                <a:gd name="T18" fmla="*/ 4 w 66"/>
                <a:gd name="T19" fmla="*/ 43 h 62"/>
                <a:gd name="T20" fmla="*/ 0 w 66"/>
                <a:gd name="T21" fmla="*/ 20 h 62"/>
                <a:gd name="T22" fmla="*/ 2 w 66"/>
                <a:gd name="T23" fmla="*/ 16 h 62"/>
                <a:gd name="T24" fmla="*/ 14 w 66"/>
                <a:gd name="T25" fmla="*/ 4 h 62"/>
                <a:gd name="T26" fmla="*/ 31 w 66"/>
                <a:gd name="T27" fmla="*/ 0 h 62"/>
                <a:gd name="T28" fmla="*/ 66 w 66"/>
                <a:gd name="T29" fmla="*/ 8 h 62"/>
                <a:gd name="T30" fmla="*/ 66 w 66"/>
                <a:gd name="T31" fmla="*/ 14 h 62"/>
                <a:gd name="T32" fmla="*/ 62 w 66"/>
                <a:gd name="T33" fmla="*/ 16 h 62"/>
                <a:gd name="T34" fmla="*/ 62 w 66"/>
                <a:gd name="T3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2">
                  <a:moveTo>
                    <a:pt x="62" y="16"/>
                  </a:moveTo>
                  <a:lnTo>
                    <a:pt x="41" y="16"/>
                  </a:lnTo>
                  <a:lnTo>
                    <a:pt x="22" y="33"/>
                  </a:lnTo>
                  <a:lnTo>
                    <a:pt x="22" y="39"/>
                  </a:lnTo>
                  <a:lnTo>
                    <a:pt x="22" y="45"/>
                  </a:lnTo>
                  <a:lnTo>
                    <a:pt x="29" y="55"/>
                  </a:lnTo>
                  <a:lnTo>
                    <a:pt x="29" y="60"/>
                  </a:lnTo>
                  <a:lnTo>
                    <a:pt x="25" y="62"/>
                  </a:lnTo>
                  <a:lnTo>
                    <a:pt x="14" y="53"/>
                  </a:lnTo>
                  <a:lnTo>
                    <a:pt x="4" y="43"/>
                  </a:lnTo>
                  <a:lnTo>
                    <a:pt x="0" y="20"/>
                  </a:lnTo>
                  <a:lnTo>
                    <a:pt x="2" y="16"/>
                  </a:lnTo>
                  <a:lnTo>
                    <a:pt x="14" y="4"/>
                  </a:lnTo>
                  <a:lnTo>
                    <a:pt x="31" y="0"/>
                  </a:lnTo>
                  <a:lnTo>
                    <a:pt x="66" y="8"/>
                  </a:lnTo>
                  <a:lnTo>
                    <a:pt x="66" y="14"/>
                  </a:lnTo>
                  <a:lnTo>
                    <a:pt x="62" y="16"/>
                  </a:lnTo>
                  <a:lnTo>
                    <a:pt x="62"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3" name="Freeform 249"/>
            <p:cNvSpPr>
              <a:spLocks/>
            </p:cNvSpPr>
            <p:nvPr/>
          </p:nvSpPr>
          <p:spPr bwMode="auto">
            <a:xfrm>
              <a:off x="1573" y="1521"/>
              <a:ext cx="329" cy="136"/>
            </a:xfrm>
            <a:custGeom>
              <a:avLst/>
              <a:gdLst>
                <a:gd name="T0" fmla="*/ 4 w 329"/>
                <a:gd name="T1" fmla="*/ 0 h 136"/>
                <a:gd name="T2" fmla="*/ 33 w 329"/>
                <a:gd name="T3" fmla="*/ 10 h 136"/>
                <a:gd name="T4" fmla="*/ 55 w 329"/>
                <a:gd name="T5" fmla="*/ 22 h 136"/>
                <a:gd name="T6" fmla="*/ 80 w 329"/>
                <a:gd name="T7" fmla="*/ 30 h 136"/>
                <a:gd name="T8" fmla="*/ 107 w 329"/>
                <a:gd name="T9" fmla="*/ 43 h 136"/>
                <a:gd name="T10" fmla="*/ 144 w 329"/>
                <a:gd name="T11" fmla="*/ 53 h 136"/>
                <a:gd name="T12" fmla="*/ 179 w 329"/>
                <a:gd name="T13" fmla="*/ 64 h 136"/>
                <a:gd name="T14" fmla="*/ 212 w 329"/>
                <a:gd name="T15" fmla="*/ 74 h 136"/>
                <a:gd name="T16" fmla="*/ 249 w 329"/>
                <a:gd name="T17" fmla="*/ 90 h 136"/>
                <a:gd name="T18" fmla="*/ 302 w 329"/>
                <a:gd name="T19" fmla="*/ 115 h 136"/>
                <a:gd name="T20" fmla="*/ 314 w 329"/>
                <a:gd name="T21" fmla="*/ 123 h 136"/>
                <a:gd name="T22" fmla="*/ 325 w 329"/>
                <a:gd name="T23" fmla="*/ 130 h 136"/>
                <a:gd name="T24" fmla="*/ 329 w 329"/>
                <a:gd name="T25" fmla="*/ 132 h 136"/>
                <a:gd name="T26" fmla="*/ 325 w 329"/>
                <a:gd name="T27" fmla="*/ 136 h 136"/>
                <a:gd name="T28" fmla="*/ 290 w 329"/>
                <a:gd name="T29" fmla="*/ 132 h 136"/>
                <a:gd name="T30" fmla="*/ 277 w 329"/>
                <a:gd name="T31" fmla="*/ 123 h 136"/>
                <a:gd name="T32" fmla="*/ 265 w 329"/>
                <a:gd name="T33" fmla="*/ 119 h 136"/>
                <a:gd name="T34" fmla="*/ 240 w 329"/>
                <a:gd name="T35" fmla="*/ 107 h 136"/>
                <a:gd name="T36" fmla="*/ 220 w 329"/>
                <a:gd name="T37" fmla="*/ 99 h 136"/>
                <a:gd name="T38" fmla="*/ 203 w 329"/>
                <a:gd name="T39" fmla="*/ 92 h 136"/>
                <a:gd name="T40" fmla="*/ 187 w 329"/>
                <a:gd name="T41" fmla="*/ 84 h 136"/>
                <a:gd name="T42" fmla="*/ 170 w 329"/>
                <a:gd name="T43" fmla="*/ 78 h 136"/>
                <a:gd name="T44" fmla="*/ 140 w 329"/>
                <a:gd name="T45" fmla="*/ 66 h 136"/>
                <a:gd name="T46" fmla="*/ 121 w 329"/>
                <a:gd name="T47" fmla="*/ 59 h 136"/>
                <a:gd name="T48" fmla="*/ 103 w 329"/>
                <a:gd name="T49" fmla="*/ 51 h 136"/>
                <a:gd name="T50" fmla="*/ 76 w 329"/>
                <a:gd name="T51" fmla="*/ 41 h 136"/>
                <a:gd name="T52" fmla="*/ 53 w 329"/>
                <a:gd name="T53" fmla="*/ 28 h 136"/>
                <a:gd name="T54" fmla="*/ 29 w 329"/>
                <a:gd name="T55" fmla="*/ 16 h 136"/>
                <a:gd name="T56" fmla="*/ 2 w 329"/>
                <a:gd name="T57" fmla="*/ 6 h 136"/>
                <a:gd name="T58" fmla="*/ 0 w 329"/>
                <a:gd name="T59" fmla="*/ 2 h 136"/>
                <a:gd name="T60" fmla="*/ 4 w 329"/>
                <a:gd name="T61" fmla="*/ 0 h 136"/>
                <a:gd name="T62" fmla="*/ 4 w 329"/>
                <a:gd name="T6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136">
                  <a:moveTo>
                    <a:pt x="4" y="0"/>
                  </a:moveTo>
                  <a:lnTo>
                    <a:pt x="33" y="10"/>
                  </a:lnTo>
                  <a:lnTo>
                    <a:pt x="55" y="22"/>
                  </a:lnTo>
                  <a:lnTo>
                    <a:pt x="80" y="30"/>
                  </a:lnTo>
                  <a:lnTo>
                    <a:pt x="107" y="43"/>
                  </a:lnTo>
                  <a:lnTo>
                    <a:pt x="144" y="53"/>
                  </a:lnTo>
                  <a:lnTo>
                    <a:pt x="179" y="64"/>
                  </a:lnTo>
                  <a:lnTo>
                    <a:pt x="212" y="74"/>
                  </a:lnTo>
                  <a:lnTo>
                    <a:pt x="249" y="90"/>
                  </a:lnTo>
                  <a:lnTo>
                    <a:pt x="302" y="115"/>
                  </a:lnTo>
                  <a:lnTo>
                    <a:pt x="314" y="123"/>
                  </a:lnTo>
                  <a:lnTo>
                    <a:pt x="325" y="130"/>
                  </a:lnTo>
                  <a:lnTo>
                    <a:pt x="329" y="132"/>
                  </a:lnTo>
                  <a:lnTo>
                    <a:pt x="325" y="136"/>
                  </a:lnTo>
                  <a:lnTo>
                    <a:pt x="290" y="132"/>
                  </a:lnTo>
                  <a:lnTo>
                    <a:pt x="277" y="123"/>
                  </a:lnTo>
                  <a:lnTo>
                    <a:pt x="265" y="119"/>
                  </a:lnTo>
                  <a:lnTo>
                    <a:pt x="240" y="107"/>
                  </a:lnTo>
                  <a:lnTo>
                    <a:pt x="220" y="99"/>
                  </a:lnTo>
                  <a:lnTo>
                    <a:pt x="203" y="92"/>
                  </a:lnTo>
                  <a:lnTo>
                    <a:pt x="187" y="84"/>
                  </a:lnTo>
                  <a:lnTo>
                    <a:pt x="170" y="78"/>
                  </a:lnTo>
                  <a:lnTo>
                    <a:pt x="140" y="66"/>
                  </a:lnTo>
                  <a:lnTo>
                    <a:pt x="121" y="59"/>
                  </a:lnTo>
                  <a:lnTo>
                    <a:pt x="103" y="51"/>
                  </a:lnTo>
                  <a:lnTo>
                    <a:pt x="76" y="41"/>
                  </a:lnTo>
                  <a:lnTo>
                    <a:pt x="53" y="28"/>
                  </a:lnTo>
                  <a:lnTo>
                    <a:pt x="29" y="16"/>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4" name="Freeform 250"/>
            <p:cNvSpPr>
              <a:spLocks/>
            </p:cNvSpPr>
            <p:nvPr/>
          </p:nvSpPr>
          <p:spPr bwMode="auto">
            <a:xfrm>
              <a:off x="1935" y="1545"/>
              <a:ext cx="215" cy="87"/>
            </a:xfrm>
            <a:custGeom>
              <a:avLst/>
              <a:gdLst>
                <a:gd name="T0" fmla="*/ 215 w 215"/>
                <a:gd name="T1" fmla="*/ 6 h 87"/>
                <a:gd name="T2" fmla="*/ 197 w 215"/>
                <a:gd name="T3" fmla="*/ 15 h 87"/>
                <a:gd name="T4" fmla="*/ 181 w 215"/>
                <a:gd name="T5" fmla="*/ 23 h 87"/>
                <a:gd name="T6" fmla="*/ 164 w 215"/>
                <a:gd name="T7" fmla="*/ 29 h 87"/>
                <a:gd name="T8" fmla="*/ 150 w 215"/>
                <a:gd name="T9" fmla="*/ 37 h 87"/>
                <a:gd name="T10" fmla="*/ 133 w 215"/>
                <a:gd name="T11" fmla="*/ 44 h 87"/>
                <a:gd name="T12" fmla="*/ 117 w 215"/>
                <a:gd name="T13" fmla="*/ 52 h 87"/>
                <a:gd name="T14" fmla="*/ 100 w 215"/>
                <a:gd name="T15" fmla="*/ 58 h 87"/>
                <a:gd name="T16" fmla="*/ 82 w 215"/>
                <a:gd name="T17" fmla="*/ 64 h 87"/>
                <a:gd name="T18" fmla="*/ 47 w 215"/>
                <a:gd name="T19" fmla="*/ 79 h 87"/>
                <a:gd name="T20" fmla="*/ 2 w 215"/>
                <a:gd name="T21" fmla="*/ 87 h 87"/>
                <a:gd name="T22" fmla="*/ 0 w 215"/>
                <a:gd name="T23" fmla="*/ 83 h 87"/>
                <a:gd name="T24" fmla="*/ 20 w 215"/>
                <a:gd name="T25" fmla="*/ 73 h 87"/>
                <a:gd name="T26" fmla="*/ 28 w 215"/>
                <a:gd name="T27" fmla="*/ 66 h 87"/>
                <a:gd name="T28" fmla="*/ 41 w 215"/>
                <a:gd name="T29" fmla="*/ 62 h 87"/>
                <a:gd name="T30" fmla="*/ 74 w 215"/>
                <a:gd name="T31" fmla="*/ 50 h 87"/>
                <a:gd name="T32" fmla="*/ 111 w 215"/>
                <a:gd name="T33" fmla="*/ 37 h 87"/>
                <a:gd name="T34" fmla="*/ 144 w 215"/>
                <a:gd name="T35" fmla="*/ 27 h 87"/>
                <a:gd name="T36" fmla="*/ 176 w 215"/>
                <a:gd name="T37" fmla="*/ 15 h 87"/>
                <a:gd name="T38" fmla="*/ 213 w 215"/>
                <a:gd name="T39" fmla="*/ 0 h 87"/>
                <a:gd name="T40" fmla="*/ 215 w 215"/>
                <a:gd name="T41" fmla="*/ 6 h 87"/>
                <a:gd name="T42" fmla="*/ 215 w 215"/>
                <a:gd name="T43"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 h="87">
                  <a:moveTo>
                    <a:pt x="215" y="6"/>
                  </a:moveTo>
                  <a:lnTo>
                    <a:pt x="197" y="15"/>
                  </a:lnTo>
                  <a:lnTo>
                    <a:pt x="181" y="23"/>
                  </a:lnTo>
                  <a:lnTo>
                    <a:pt x="164" y="29"/>
                  </a:lnTo>
                  <a:lnTo>
                    <a:pt x="150" y="37"/>
                  </a:lnTo>
                  <a:lnTo>
                    <a:pt x="133" y="44"/>
                  </a:lnTo>
                  <a:lnTo>
                    <a:pt x="117" y="52"/>
                  </a:lnTo>
                  <a:lnTo>
                    <a:pt x="100" y="58"/>
                  </a:lnTo>
                  <a:lnTo>
                    <a:pt x="82" y="64"/>
                  </a:lnTo>
                  <a:lnTo>
                    <a:pt x="47" y="79"/>
                  </a:lnTo>
                  <a:lnTo>
                    <a:pt x="2" y="87"/>
                  </a:lnTo>
                  <a:lnTo>
                    <a:pt x="0" y="83"/>
                  </a:lnTo>
                  <a:lnTo>
                    <a:pt x="20" y="73"/>
                  </a:lnTo>
                  <a:lnTo>
                    <a:pt x="28" y="66"/>
                  </a:lnTo>
                  <a:lnTo>
                    <a:pt x="41" y="62"/>
                  </a:lnTo>
                  <a:lnTo>
                    <a:pt x="74" y="50"/>
                  </a:lnTo>
                  <a:lnTo>
                    <a:pt x="111" y="37"/>
                  </a:lnTo>
                  <a:lnTo>
                    <a:pt x="144" y="27"/>
                  </a:lnTo>
                  <a:lnTo>
                    <a:pt x="176" y="15"/>
                  </a:lnTo>
                  <a:lnTo>
                    <a:pt x="213" y="0"/>
                  </a:lnTo>
                  <a:lnTo>
                    <a:pt x="215" y="6"/>
                  </a:lnTo>
                  <a:lnTo>
                    <a:pt x="2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5" name="Freeform 251"/>
            <p:cNvSpPr>
              <a:spLocks/>
            </p:cNvSpPr>
            <p:nvPr/>
          </p:nvSpPr>
          <p:spPr bwMode="auto">
            <a:xfrm>
              <a:off x="1507" y="1514"/>
              <a:ext cx="378" cy="174"/>
            </a:xfrm>
            <a:custGeom>
              <a:avLst/>
              <a:gdLst>
                <a:gd name="T0" fmla="*/ 43 w 378"/>
                <a:gd name="T1" fmla="*/ 7 h 174"/>
                <a:gd name="T2" fmla="*/ 18 w 378"/>
                <a:gd name="T3" fmla="*/ 19 h 174"/>
                <a:gd name="T4" fmla="*/ 43 w 378"/>
                <a:gd name="T5" fmla="*/ 23 h 174"/>
                <a:gd name="T6" fmla="*/ 74 w 378"/>
                <a:gd name="T7" fmla="*/ 35 h 174"/>
                <a:gd name="T8" fmla="*/ 101 w 378"/>
                <a:gd name="T9" fmla="*/ 48 h 174"/>
                <a:gd name="T10" fmla="*/ 129 w 378"/>
                <a:gd name="T11" fmla="*/ 62 h 174"/>
                <a:gd name="T12" fmla="*/ 144 w 378"/>
                <a:gd name="T13" fmla="*/ 68 h 174"/>
                <a:gd name="T14" fmla="*/ 160 w 378"/>
                <a:gd name="T15" fmla="*/ 77 h 174"/>
                <a:gd name="T16" fmla="*/ 189 w 378"/>
                <a:gd name="T17" fmla="*/ 89 h 174"/>
                <a:gd name="T18" fmla="*/ 218 w 378"/>
                <a:gd name="T19" fmla="*/ 101 h 174"/>
                <a:gd name="T20" fmla="*/ 245 w 378"/>
                <a:gd name="T21" fmla="*/ 112 h 174"/>
                <a:gd name="T22" fmla="*/ 267 w 378"/>
                <a:gd name="T23" fmla="*/ 122 h 174"/>
                <a:gd name="T24" fmla="*/ 294 w 378"/>
                <a:gd name="T25" fmla="*/ 132 h 174"/>
                <a:gd name="T26" fmla="*/ 319 w 378"/>
                <a:gd name="T27" fmla="*/ 143 h 174"/>
                <a:gd name="T28" fmla="*/ 347 w 378"/>
                <a:gd name="T29" fmla="*/ 155 h 174"/>
                <a:gd name="T30" fmla="*/ 376 w 378"/>
                <a:gd name="T31" fmla="*/ 168 h 174"/>
                <a:gd name="T32" fmla="*/ 378 w 378"/>
                <a:gd name="T33" fmla="*/ 172 h 174"/>
                <a:gd name="T34" fmla="*/ 374 w 378"/>
                <a:gd name="T35" fmla="*/ 174 h 174"/>
                <a:gd name="T36" fmla="*/ 343 w 378"/>
                <a:gd name="T37" fmla="*/ 161 h 174"/>
                <a:gd name="T38" fmla="*/ 317 w 378"/>
                <a:gd name="T39" fmla="*/ 151 h 174"/>
                <a:gd name="T40" fmla="*/ 290 w 378"/>
                <a:gd name="T41" fmla="*/ 141 h 174"/>
                <a:gd name="T42" fmla="*/ 263 w 378"/>
                <a:gd name="T43" fmla="*/ 132 h 174"/>
                <a:gd name="T44" fmla="*/ 238 w 378"/>
                <a:gd name="T45" fmla="*/ 124 h 174"/>
                <a:gd name="T46" fmla="*/ 212 w 378"/>
                <a:gd name="T47" fmla="*/ 114 h 174"/>
                <a:gd name="T48" fmla="*/ 183 w 378"/>
                <a:gd name="T49" fmla="*/ 104 h 174"/>
                <a:gd name="T50" fmla="*/ 152 w 378"/>
                <a:gd name="T51" fmla="*/ 91 h 174"/>
                <a:gd name="T52" fmla="*/ 136 w 378"/>
                <a:gd name="T53" fmla="*/ 83 h 174"/>
                <a:gd name="T54" fmla="*/ 121 w 378"/>
                <a:gd name="T55" fmla="*/ 75 h 174"/>
                <a:gd name="T56" fmla="*/ 109 w 378"/>
                <a:gd name="T57" fmla="*/ 68 h 174"/>
                <a:gd name="T58" fmla="*/ 97 w 378"/>
                <a:gd name="T59" fmla="*/ 60 h 174"/>
                <a:gd name="T60" fmla="*/ 82 w 378"/>
                <a:gd name="T61" fmla="*/ 54 h 174"/>
                <a:gd name="T62" fmla="*/ 70 w 378"/>
                <a:gd name="T63" fmla="*/ 48 h 174"/>
                <a:gd name="T64" fmla="*/ 53 w 378"/>
                <a:gd name="T65" fmla="*/ 42 h 174"/>
                <a:gd name="T66" fmla="*/ 39 w 378"/>
                <a:gd name="T67" fmla="*/ 33 h 174"/>
                <a:gd name="T68" fmla="*/ 4 w 378"/>
                <a:gd name="T69" fmla="*/ 21 h 174"/>
                <a:gd name="T70" fmla="*/ 0 w 378"/>
                <a:gd name="T71" fmla="*/ 17 h 174"/>
                <a:gd name="T72" fmla="*/ 4 w 378"/>
                <a:gd name="T73" fmla="*/ 13 h 174"/>
                <a:gd name="T74" fmla="*/ 39 w 378"/>
                <a:gd name="T75" fmla="*/ 0 h 174"/>
                <a:gd name="T76" fmla="*/ 43 w 378"/>
                <a:gd name="T77" fmla="*/ 2 h 174"/>
                <a:gd name="T78" fmla="*/ 43 w 378"/>
                <a:gd name="T79" fmla="*/ 7 h 174"/>
                <a:gd name="T80" fmla="*/ 43 w 378"/>
                <a:gd name="T81" fmla="*/ 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74">
                  <a:moveTo>
                    <a:pt x="43" y="7"/>
                  </a:moveTo>
                  <a:lnTo>
                    <a:pt x="18" y="19"/>
                  </a:lnTo>
                  <a:lnTo>
                    <a:pt x="43" y="23"/>
                  </a:lnTo>
                  <a:lnTo>
                    <a:pt x="74" y="35"/>
                  </a:lnTo>
                  <a:lnTo>
                    <a:pt x="101" y="48"/>
                  </a:lnTo>
                  <a:lnTo>
                    <a:pt x="129" y="62"/>
                  </a:lnTo>
                  <a:lnTo>
                    <a:pt x="144" y="68"/>
                  </a:lnTo>
                  <a:lnTo>
                    <a:pt x="160" y="77"/>
                  </a:lnTo>
                  <a:lnTo>
                    <a:pt x="189" y="89"/>
                  </a:lnTo>
                  <a:lnTo>
                    <a:pt x="218" y="101"/>
                  </a:lnTo>
                  <a:lnTo>
                    <a:pt x="245" y="112"/>
                  </a:lnTo>
                  <a:lnTo>
                    <a:pt x="267" y="122"/>
                  </a:lnTo>
                  <a:lnTo>
                    <a:pt x="294" y="132"/>
                  </a:lnTo>
                  <a:lnTo>
                    <a:pt x="319" y="143"/>
                  </a:lnTo>
                  <a:lnTo>
                    <a:pt x="347" y="155"/>
                  </a:lnTo>
                  <a:lnTo>
                    <a:pt x="376" y="168"/>
                  </a:lnTo>
                  <a:lnTo>
                    <a:pt x="378" y="172"/>
                  </a:lnTo>
                  <a:lnTo>
                    <a:pt x="374" y="174"/>
                  </a:lnTo>
                  <a:lnTo>
                    <a:pt x="343" y="161"/>
                  </a:lnTo>
                  <a:lnTo>
                    <a:pt x="317" y="151"/>
                  </a:lnTo>
                  <a:lnTo>
                    <a:pt x="290" y="141"/>
                  </a:lnTo>
                  <a:lnTo>
                    <a:pt x="263" y="132"/>
                  </a:lnTo>
                  <a:lnTo>
                    <a:pt x="238" y="124"/>
                  </a:lnTo>
                  <a:lnTo>
                    <a:pt x="212" y="114"/>
                  </a:lnTo>
                  <a:lnTo>
                    <a:pt x="183" y="104"/>
                  </a:lnTo>
                  <a:lnTo>
                    <a:pt x="152" y="91"/>
                  </a:lnTo>
                  <a:lnTo>
                    <a:pt x="136" y="83"/>
                  </a:lnTo>
                  <a:lnTo>
                    <a:pt x="121" y="75"/>
                  </a:lnTo>
                  <a:lnTo>
                    <a:pt x="109" y="68"/>
                  </a:lnTo>
                  <a:lnTo>
                    <a:pt x="97" y="60"/>
                  </a:lnTo>
                  <a:lnTo>
                    <a:pt x="82" y="54"/>
                  </a:lnTo>
                  <a:lnTo>
                    <a:pt x="70" y="48"/>
                  </a:lnTo>
                  <a:lnTo>
                    <a:pt x="53" y="42"/>
                  </a:lnTo>
                  <a:lnTo>
                    <a:pt x="39" y="33"/>
                  </a:lnTo>
                  <a:lnTo>
                    <a:pt x="4" y="21"/>
                  </a:lnTo>
                  <a:lnTo>
                    <a:pt x="0" y="17"/>
                  </a:lnTo>
                  <a:lnTo>
                    <a:pt x="4" y="13"/>
                  </a:lnTo>
                  <a:lnTo>
                    <a:pt x="39" y="0"/>
                  </a:lnTo>
                  <a:lnTo>
                    <a:pt x="43" y="2"/>
                  </a:lnTo>
                  <a:lnTo>
                    <a:pt x="43" y="7"/>
                  </a:lnTo>
                  <a:lnTo>
                    <a:pt x="43"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6" name="Freeform 252"/>
            <p:cNvSpPr>
              <a:spLocks/>
            </p:cNvSpPr>
            <p:nvPr/>
          </p:nvSpPr>
          <p:spPr bwMode="auto">
            <a:xfrm>
              <a:off x="1900" y="1574"/>
              <a:ext cx="191" cy="116"/>
            </a:xfrm>
            <a:custGeom>
              <a:avLst/>
              <a:gdLst>
                <a:gd name="T0" fmla="*/ 2 w 191"/>
                <a:gd name="T1" fmla="*/ 110 h 116"/>
                <a:gd name="T2" fmla="*/ 26 w 191"/>
                <a:gd name="T3" fmla="*/ 95 h 116"/>
                <a:gd name="T4" fmla="*/ 37 w 191"/>
                <a:gd name="T5" fmla="*/ 87 h 116"/>
                <a:gd name="T6" fmla="*/ 45 w 191"/>
                <a:gd name="T7" fmla="*/ 79 h 116"/>
                <a:gd name="T8" fmla="*/ 55 w 191"/>
                <a:gd name="T9" fmla="*/ 70 h 116"/>
                <a:gd name="T10" fmla="*/ 67 w 191"/>
                <a:gd name="T11" fmla="*/ 62 h 116"/>
                <a:gd name="T12" fmla="*/ 78 w 191"/>
                <a:gd name="T13" fmla="*/ 54 h 116"/>
                <a:gd name="T14" fmla="*/ 92 w 191"/>
                <a:gd name="T15" fmla="*/ 48 h 116"/>
                <a:gd name="T16" fmla="*/ 111 w 191"/>
                <a:gd name="T17" fmla="*/ 37 h 116"/>
                <a:gd name="T18" fmla="*/ 131 w 191"/>
                <a:gd name="T19" fmla="*/ 27 h 116"/>
                <a:gd name="T20" fmla="*/ 146 w 191"/>
                <a:gd name="T21" fmla="*/ 19 h 116"/>
                <a:gd name="T22" fmla="*/ 158 w 191"/>
                <a:gd name="T23" fmla="*/ 13 h 116"/>
                <a:gd name="T24" fmla="*/ 187 w 191"/>
                <a:gd name="T25" fmla="*/ 0 h 116"/>
                <a:gd name="T26" fmla="*/ 191 w 191"/>
                <a:gd name="T27" fmla="*/ 0 h 116"/>
                <a:gd name="T28" fmla="*/ 189 w 191"/>
                <a:gd name="T29" fmla="*/ 4 h 116"/>
                <a:gd name="T30" fmla="*/ 164 w 191"/>
                <a:gd name="T31" fmla="*/ 21 h 116"/>
                <a:gd name="T32" fmla="*/ 152 w 191"/>
                <a:gd name="T33" fmla="*/ 31 h 116"/>
                <a:gd name="T34" fmla="*/ 139 w 191"/>
                <a:gd name="T35" fmla="*/ 39 h 116"/>
                <a:gd name="T36" fmla="*/ 119 w 191"/>
                <a:gd name="T37" fmla="*/ 50 h 116"/>
                <a:gd name="T38" fmla="*/ 98 w 191"/>
                <a:gd name="T39" fmla="*/ 60 h 116"/>
                <a:gd name="T40" fmla="*/ 74 w 191"/>
                <a:gd name="T41" fmla="*/ 75 h 116"/>
                <a:gd name="T42" fmla="*/ 51 w 191"/>
                <a:gd name="T43" fmla="*/ 89 h 116"/>
                <a:gd name="T44" fmla="*/ 41 w 191"/>
                <a:gd name="T45" fmla="*/ 95 h 116"/>
                <a:gd name="T46" fmla="*/ 30 w 191"/>
                <a:gd name="T47" fmla="*/ 101 h 116"/>
                <a:gd name="T48" fmla="*/ 16 w 191"/>
                <a:gd name="T49" fmla="*/ 110 h 116"/>
                <a:gd name="T50" fmla="*/ 4 w 191"/>
                <a:gd name="T51" fmla="*/ 116 h 116"/>
                <a:gd name="T52" fmla="*/ 0 w 191"/>
                <a:gd name="T53" fmla="*/ 114 h 116"/>
                <a:gd name="T54" fmla="*/ 2 w 191"/>
                <a:gd name="T55" fmla="*/ 110 h 116"/>
                <a:gd name="T56" fmla="*/ 2 w 191"/>
                <a:gd name="T57"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116">
                  <a:moveTo>
                    <a:pt x="2" y="110"/>
                  </a:moveTo>
                  <a:lnTo>
                    <a:pt x="26" y="95"/>
                  </a:lnTo>
                  <a:lnTo>
                    <a:pt x="37" y="87"/>
                  </a:lnTo>
                  <a:lnTo>
                    <a:pt x="45" y="79"/>
                  </a:lnTo>
                  <a:lnTo>
                    <a:pt x="55" y="70"/>
                  </a:lnTo>
                  <a:lnTo>
                    <a:pt x="67" y="62"/>
                  </a:lnTo>
                  <a:lnTo>
                    <a:pt x="78" y="54"/>
                  </a:lnTo>
                  <a:lnTo>
                    <a:pt x="92" y="48"/>
                  </a:lnTo>
                  <a:lnTo>
                    <a:pt x="111" y="37"/>
                  </a:lnTo>
                  <a:lnTo>
                    <a:pt x="131" y="27"/>
                  </a:lnTo>
                  <a:lnTo>
                    <a:pt x="146" y="19"/>
                  </a:lnTo>
                  <a:lnTo>
                    <a:pt x="158" y="13"/>
                  </a:lnTo>
                  <a:lnTo>
                    <a:pt x="187" y="0"/>
                  </a:lnTo>
                  <a:lnTo>
                    <a:pt x="191" y="0"/>
                  </a:lnTo>
                  <a:lnTo>
                    <a:pt x="189" y="4"/>
                  </a:lnTo>
                  <a:lnTo>
                    <a:pt x="164" y="21"/>
                  </a:lnTo>
                  <a:lnTo>
                    <a:pt x="152" y="31"/>
                  </a:lnTo>
                  <a:lnTo>
                    <a:pt x="139" y="39"/>
                  </a:lnTo>
                  <a:lnTo>
                    <a:pt x="119" y="50"/>
                  </a:lnTo>
                  <a:lnTo>
                    <a:pt x="98" y="60"/>
                  </a:lnTo>
                  <a:lnTo>
                    <a:pt x="74" y="75"/>
                  </a:lnTo>
                  <a:lnTo>
                    <a:pt x="51" y="89"/>
                  </a:lnTo>
                  <a:lnTo>
                    <a:pt x="41" y="95"/>
                  </a:lnTo>
                  <a:lnTo>
                    <a:pt x="30" y="101"/>
                  </a:lnTo>
                  <a:lnTo>
                    <a:pt x="16" y="110"/>
                  </a:lnTo>
                  <a:lnTo>
                    <a:pt x="4" y="116"/>
                  </a:lnTo>
                  <a:lnTo>
                    <a:pt x="0" y="114"/>
                  </a:lnTo>
                  <a:lnTo>
                    <a:pt x="2" y="110"/>
                  </a:lnTo>
                  <a:lnTo>
                    <a:pt x="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7" name="Freeform 253"/>
            <p:cNvSpPr>
              <a:spLocks/>
            </p:cNvSpPr>
            <p:nvPr/>
          </p:nvSpPr>
          <p:spPr bwMode="auto">
            <a:xfrm>
              <a:off x="1961" y="1523"/>
              <a:ext cx="17" cy="35"/>
            </a:xfrm>
            <a:custGeom>
              <a:avLst/>
              <a:gdLst>
                <a:gd name="T0" fmla="*/ 11 w 17"/>
                <a:gd name="T1" fmla="*/ 2 h 35"/>
                <a:gd name="T2" fmla="*/ 17 w 17"/>
                <a:gd name="T3" fmla="*/ 22 h 35"/>
                <a:gd name="T4" fmla="*/ 9 w 17"/>
                <a:gd name="T5" fmla="*/ 33 h 35"/>
                <a:gd name="T6" fmla="*/ 4 w 17"/>
                <a:gd name="T7" fmla="*/ 35 h 35"/>
                <a:gd name="T8" fmla="*/ 2 w 17"/>
                <a:gd name="T9" fmla="*/ 31 h 35"/>
                <a:gd name="T10" fmla="*/ 0 w 17"/>
                <a:gd name="T11" fmla="*/ 20 h 35"/>
                <a:gd name="T12" fmla="*/ 4 w 17"/>
                <a:gd name="T13" fmla="*/ 2 h 35"/>
                <a:gd name="T14" fmla="*/ 6 w 17"/>
                <a:gd name="T15" fmla="*/ 0 h 35"/>
                <a:gd name="T16" fmla="*/ 11 w 17"/>
                <a:gd name="T17" fmla="*/ 2 h 35"/>
                <a:gd name="T18" fmla="*/ 11 w 17"/>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11" y="2"/>
                  </a:moveTo>
                  <a:lnTo>
                    <a:pt x="17" y="22"/>
                  </a:lnTo>
                  <a:lnTo>
                    <a:pt x="9" y="33"/>
                  </a:lnTo>
                  <a:lnTo>
                    <a:pt x="4" y="35"/>
                  </a:lnTo>
                  <a:lnTo>
                    <a:pt x="2" y="31"/>
                  </a:lnTo>
                  <a:lnTo>
                    <a:pt x="0" y="20"/>
                  </a:lnTo>
                  <a:lnTo>
                    <a:pt x="4" y="2"/>
                  </a:lnTo>
                  <a:lnTo>
                    <a:pt x="6" y="0"/>
                  </a:lnTo>
                  <a:lnTo>
                    <a:pt x="11" y="2"/>
                  </a:lnTo>
                  <a:lnTo>
                    <a:pt x="1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8" name="Freeform 254"/>
            <p:cNvSpPr>
              <a:spLocks/>
            </p:cNvSpPr>
            <p:nvPr/>
          </p:nvSpPr>
          <p:spPr bwMode="auto">
            <a:xfrm>
              <a:off x="2303" y="1077"/>
              <a:ext cx="121" cy="88"/>
            </a:xfrm>
            <a:custGeom>
              <a:avLst/>
              <a:gdLst>
                <a:gd name="T0" fmla="*/ 4 w 121"/>
                <a:gd name="T1" fmla="*/ 80 h 88"/>
                <a:gd name="T2" fmla="*/ 35 w 121"/>
                <a:gd name="T3" fmla="*/ 80 h 88"/>
                <a:gd name="T4" fmla="*/ 63 w 121"/>
                <a:gd name="T5" fmla="*/ 74 h 88"/>
                <a:gd name="T6" fmla="*/ 78 w 121"/>
                <a:gd name="T7" fmla="*/ 53 h 88"/>
                <a:gd name="T8" fmla="*/ 86 w 121"/>
                <a:gd name="T9" fmla="*/ 31 h 88"/>
                <a:gd name="T10" fmla="*/ 100 w 121"/>
                <a:gd name="T11" fmla="*/ 16 h 88"/>
                <a:gd name="T12" fmla="*/ 115 w 121"/>
                <a:gd name="T13" fmla="*/ 0 h 88"/>
                <a:gd name="T14" fmla="*/ 121 w 121"/>
                <a:gd name="T15" fmla="*/ 0 h 88"/>
                <a:gd name="T16" fmla="*/ 121 w 121"/>
                <a:gd name="T17" fmla="*/ 4 h 88"/>
                <a:gd name="T18" fmla="*/ 100 w 121"/>
                <a:gd name="T19" fmla="*/ 39 h 88"/>
                <a:gd name="T20" fmla="*/ 88 w 121"/>
                <a:gd name="T21" fmla="*/ 64 h 88"/>
                <a:gd name="T22" fmla="*/ 80 w 121"/>
                <a:gd name="T23" fmla="*/ 74 h 88"/>
                <a:gd name="T24" fmla="*/ 70 w 121"/>
                <a:gd name="T25" fmla="*/ 82 h 88"/>
                <a:gd name="T26" fmla="*/ 53 w 121"/>
                <a:gd name="T27" fmla="*/ 88 h 88"/>
                <a:gd name="T28" fmla="*/ 37 w 121"/>
                <a:gd name="T29" fmla="*/ 88 h 88"/>
                <a:gd name="T30" fmla="*/ 4 w 121"/>
                <a:gd name="T31" fmla="*/ 86 h 88"/>
                <a:gd name="T32" fmla="*/ 0 w 121"/>
                <a:gd name="T33" fmla="*/ 82 h 88"/>
                <a:gd name="T34" fmla="*/ 4 w 121"/>
                <a:gd name="T35" fmla="*/ 80 h 88"/>
                <a:gd name="T36" fmla="*/ 4 w 121"/>
                <a:gd name="T3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88">
                  <a:moveTo>
                    <a:pt x="4" y="80"/>
                  </a:moveTo>
                  <a:lnTo>
                    <a:pt x="35" y="80"/>
                  </a:lnTo>
                  <a:lnTo>
                    <a:pt x="63" y="74"/>
                  </a:lnTo>
                  <a:lnTo>
                    <a:pt x="78" y="53"/>
                  </a:lnTo>
                  <a:lnTo>
                    <a:pt x="86" y="31"/>
                  </a:lnTo>
                  <a:lnTo>
                    <a:pt x="100" y="16"/>
                  </a:lnTo>
                  <a:lnTo>
                    <a:pt x="115" y="0"/>
                  </a:lnTo>
                  <a:lnTo>
                    <a:pt x="121" y="0"/>
                  </a:lnTo>
                  <a:lnTo>
                    <a:pt x="121" y="4"/>
                  </a:lnTo>
                  <a:lnTo>
                    <a:pt x="100" y="39"/>
                  </a:lnTo>
                  <a:lnTo>
                    <a:pt x="88" y="64"/>
                  </a:lnTo>
                  <a:lnTo>
                    <a:pt x="80" y="74"/>
                  </a:lnTo>
                  <a:lnTo>
                    <a:pt x="70" y="82"/>
                  </a:lnTo>
                  <a:lnTo>
                    <a:pt x="53" y="88"/>
                  </a:lnTo>
                  <a:lnTo>
                    <a:pt x="37" y="88"/>
                  </a:lnTo>
                  <a:lnTo>
                    <a:pt x="4" y="86"/>
                  </a:lnTo>
                  <a:lnTo>
                    <a:pt x="0" y="82"/>
                  </a:lnTo>
                  <a:lnTo>
                    <a:pt x="4" y="80"/>
                  </a:lnTo>
                  <a:lnTo>
                    <a:pt x="4"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1999" name="Freeform 255"/>
            <p:cNvSpPr>
              <a:spLocks/>
            </p:cNvSpPr>
            <p:nvPr/>
          </p:nvSpPr>
          <p:spPr bwMode="auto">
            <a:xfrm>
              <a:off x="2407" y="1110"/>
              <a:ext cx="58" cy="47"/>
            </a:xfrm>
            <a:custGeom>
              <a:avLst/>
              <a:gdLst>
                <a:gd name="T0" fmla="*/ 7 w 58"/>
                <a:gd name="T1" fmla="*/ 2 h 47"/>
                <a:gd name="T2" fmla="*/ 33 w 58"/>
                <a:gd name="T3" fmla="*/ 31 h 47"/>
                <a:gd name="T4" fmla="*/ 54 w 58"/>
                <a:gd name="T5" fmla="*/ 31 h 47"/>
                <a:gd name="T6" fmla="*/ 58 w 58"/>
                <a:gd name="T7" fmla="*/ 33 h 47"/>
                <a:gd name="T8" fmla="*/ 56 w 58"/>
                <a:gd name="T9" fmla="*/ 37 h 47"/>
                <a:gd name="T10" fmla="*/ 42 w 58"/>
                <a:gd name="T11" fmla="*/ 43 h 47"/>
                <a:gd name="T12" fmla="*/ 29 w 58"/>
                <a:gd name="T13" fmla="*/ 47 h 47"/>
                <a:gd name="T14" fmla="*/ 19 w 58"/>
                <a:gd name="T15" fmla="*/ 43 h 47"/>
                <a:gd name="T16" fmla="*/ 11 w 58"/>
                <a:gd name="T17" fmla="*/ 22 h 47"/>
                <a:gd name="T18" fmla="*/ 7 w 58"/>
                <a:gd name="T19" fmla="*/ 14 h 47"/>
                <a:gd name="T20" fmla="*/ 0 w 58"/>
                <a:gd name="T21" fmla="*/ 6 h 47"/>
                <a:gd name="T22" fmla="*/ 0 w 58"/>
                <a:gd name="T23" fmla="*/ 0 h 47"/>
                <a:gd name="T24" fmla="*/ 7 w 58"/>
                <a:gd name="T25" fmla="*/ 2 h 47"/>
                <a:gd name="T26" fmla="*/ 7 w 58"/>
                <a:gd name="T2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7">
                  <a:moveTo>
                    <a:pt x="7" y="2"/>
                  </a:moveTo>
                  <a:lnTo>
                    <a:pt x="33" y="31"/>
                  </a:lnTo>
                  <a:lnTo>
                    <a:pt x="54" y="31"/>
                  </a:lnTo>
                  <a:lnTo>
                    <a:pt x="58" y="33"/>
                  </a:lnTo>
                  <a:lnTo>
                    <a:pt x="56" y="37"/>
                  </a:lnTo>
                  <a:lnTo>
                    <a:pt x="42" y="43"/>
                  </a:lnTo>
                  <a:lnTo>
                    <a:pt x="29" y="47"/>
                  </a:lnTo>
                  <a:lnTo>
                    <a:pt x="19" y="43"/>
                  </a:lnTo>
                  <a:lnTo>
                    <a:pt x="11" y="22"/>
                  </a:lnTo>
                  <a:lnTo>
                    <a:pt x="7" y="14"/>
                  </a:lnTo>
                  <a:lnTo>
                    <a:pt x="0" y="6"/>
                  </a:lnTo>
                  <a:lnTo>
                    <a:pt x="0"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2000" name="Freeform 256"/>
            <p:cNvSpPr>
              <a:spLocks/>
            </p:cNvSpPr>
            <p:nvPr/>
          </p:nvSpPr>
          <p:spPr bwMode="auto">
            <a:xfrm>
              <a:off x="2352" y="798"/>
              <a:ext cx="35" cy="29"/>
            </a:xfrm>
            <a:custGeom>
              <a:avLst/>
              <a:gdLst>
                <a:gd name="T0" fmla="*/ 6 w 35"/>
                <a:gd name="T1" fmla="*/ 4 h 29"/>
                <a:gd name="T2" fmla="*/ 8 w 35"/>
                <a:gd name="T3" fmla="*/ 10 h 29"/>
                <a:gd name="T4" fmla="*/ 12 w 35"/>
                <a:gd name="T5" fmla="*/ 14 h 29"/>
                <a:gd name="T6" fmla="*/ 25 w 35"/>
                <a:gd name="T7" fmla="*/ 8 h 29"/>
                <a:gd name="T8" fmla="*/ 23 w 35"/>
                <a:gd name="T9" fmla="*/ 4 h 29"/>
                <a:gd name="T10" fmla="*/ 23 w 35"/>
                <a:gd name="T11" fmla="*/ 0 h 29"/>
                <a:gd name="T12" fmla="*/ 27 w 35"/>
                <a:gd name="T13" fmla="*/ 0 h 29"/>
                <a:gd name="T14" fmla="*/ 35 w 35"/>
                <a:gd name="T15" fmla="*/ 4 h 29"/>
                <a:gd name="T16" fmla="*/ 35 w 35"/>
                <a:gd name="T17" fmla="*/ 16 h 29"/>
                <a:gd name="T18" fmla="*/ 29 w 35"/>
                <a:gd name="T19" fmla="*/ 27 h 29"/>
                <a:gd name="T20" fmla="*/ 14 w 35"/>
                <a:gd name="T21" fmla="*/ 29 h 29"/>
                <a:gd name="T22" fmla="*/ 6 w 35"/>
                <a:gd name="T23" fmla="*/ 21 h 29"/>
                <a:gd name="T24" fmla="*/ 0 w 35"/>
                <a:gd name="T25" fmla="*/ 6 h 29"/>
                <a:gd name="T26" fmla="*/ 2 w 35"/>
                <a:gd name="T27" fmla="*/ 2 h 29"/>
                <a:gd name="T28" fmla="*/ 6 w 35"/>
                <a:gd name="T29" fmla="*/ 4 h 29"/>
                <a:gd name="T30" fmla="*/ 6 w 35"/>
                <a:gd name="T3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9">
                  <a:moveTo>
                    <a:pt x="6" y="4"/>
                  </a:moveTo>
                  <a:lnTo>
                    <a:pt x="8" y="10"/>
                  </a:lnTo>
                  <a:lnTo>
                    <a:pt x="12" y="14"/>
                  </a:lnTo>
                  <a:lnTo>
                    <a:pt x="25" y="8"/>
                  </a:lnTo>
                  <a:lnTo>
                    <a:pt x="23" y="4"/>
                  </a:lnTo>
                  <a:lnTo>
                    <a:pt x="23" y="0"/>
                  </a:lnTo>
                  <a:lnTo>
                    <a:pt x="27" y="0"/>
                  </a:lnTo>
                  <a:lnTo>
                    <a:pt x="35" y="4"/>
                  </a:lnTo>
                  <a:lnTo>
                    <a:pt x="35" y="16"/>
                  </a:lnTo>
                  <a:lnTo>
                    <a:pt x="29" y="27"/>
                  </a:lnTo>
                  <a:lnTo>
                    <a:pt x="14" y="29"/>
                  </a:lnTo>
                  <a:lnTo>
                    <a:pt x="6" y="21"/>
                  </a:lnTo>
                  <a:lnTo>
                    <a:pt x="0" y="6"/>
                  </a:lnTo>
                  <a:lnTo>
                    <a:pt x="2" y="2"/>
                  </a:lnTo>
                  <a:lnTo>
                    <a:pt x="6" y="4"/>
                  </a:lnTo>
                  <a:lnTo>
                    <a:pt x="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2001" name="Freeform 257"/>
            <p:cNvSpPr>
              <a:spLocks/>
            </p:cNvSpPr>
            <p:nvPr/>
          </p:nvSpPr>
          <p:spPr bwMode="auto">
            <a:xfrm>
              <a:off x="2389" y="806"/>
              <a:ext cx="41" cy="29"/>
            </a:xfrm>
            <a:custGeom>
              <a:avLst/>
              <a:gdLst>
                <a:gd name="T0" fmla="*/ 8 w 41"/>
                <a:gd name="T1" fmla="*/ 13 h 29"/>
                <a:gd name="T2" fmla="*/ 8 w 41"/>
                <a:gd name="T3" fmla="*/ 17 h 29"/>
                <a:gd name="T4" fmla="*/ 21 w 41"/>
                <a:gd name="T5" fmla="*/ 17 h 29"/>
                <a:gd name="T6" fmla="*/ 27 w 41"/>
                <a:gd name="T7" fmla="*/ 8 h 29"/>
                <a:gd name="T8" fmla="*/ 23 w 41"/>
                <a:gd name="T9" fmla="*/ 6 h 29"/>
                <a:gd name="T10" fmla="*/ 21 w 41"/>
                <a:gd name="T11" fmla="*/ 2 h 29"/>
                <a:gd name="T12" fmla="*/ 23 w 41"/>
                <a:gd name="T13" fmla="*/ 0 h 29"/>
                <a:gd name="T14" fmla="*/ 41 w 41"/>
                <a:gd name="T15" fmla="*/ 6 h 29"/>
                <a:gd name="T16" fmla="*/ 41 w 41"/>
                <a:gd name="T17" fmla="*/ 8 h 29"/>
                <a:gd name="T18" fmla="*/ 37 w 41"/>
                <a:gd name="T19" fmla="*/ 19 h 29"/>
                <a:gd name="T20" fmla="*/ 29 w 41"/>
                <a:gd name="T21" fmla="*/ 27 h 29"/>
                <a:gd name="T22" fmla="*/ 18 w 41"/>
                <a:gd name="T23" fmla="*/ 29 h 29"/>
                <a:gd name="T24" fmla="*/ 8 w 41"/>
                <a:gd name="T25" fmla="*/ 29 h 29"/>
                <a:gd name="T26" fmla="*/ 0 w 41"/>
                <a:gd name="T27" fmla="*/ 13 h 29"/>
                <a:gd name="T28" fmla="*/ 8 w 41"/>
                <a:gd name="T29" fmla="*/ 13 h 29"/>
                <a:gd name="T30" fmla="*/ 8 w 41"/>
                <a:gd name="T31"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9">
                  <a:moveTo>
                    <a:pt x="8" y="13"/>
                  </a:moveTo>
                  <a:lnTo>
                    <a:pt x="8" y="17"/>
                  </a:lnTo>
                  <a:lnTo>
                    <a:pt x="21" y="17"/>
                  </a:lnTo>
                  <a:lnTo>
                    <a:pt x="27" y="8"/>
                  </a:lnTo>
                  <a:lnTo>
                    <a:pt x="23" y="6"/>
                  </a:lnTo>
                  <a:lnTo>
                    <a:pt x="21" y="2"/>
                  </a:lnTo>
                  <a:lnTo>
                    <a:pt x="23" y="0"/>
                  </a:lnTo>
                  <a:lnTo>
                    <a:pt x="41" y="6"/>
                  </a:lnTo>
                  <a:lnTo>
                    <a:pt x="41" y="8"/>
                  </a:lnTo>
                  <a:lnTo>
                    <a:pt x="37" y="19"/>
                  </a:lnTo>
                  <a:lnTo>
                    <a:pt x="29" y="27"/>
                  </a:lnTo>
                  <a:lnTo>
                    <a:pt x="18" y="29"/>
                  </a:lnTo>
                  <a:lnTo>
                    <a:pt x="8" y="29"/>
                  </a:lnTo>
                  <a:lnTo>
                    <a:pt x="0" y="13"/>
                  </a:lnTo>
                  <a:lnTo>
                    <a:pt x="8" y="13"/>
                  </a:lnTo>
                  <a:lnTo>
                    <a:pt x="8"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32002" name="Freeform 258"/>
            <p:cNvSpPr>
              <a:spLocks/>
            </p:cNvSpPr>
            <p:nvPr/>
          </p:nvSpPr>
          <p:spPr bwMode="auto">
            <a:xfrm>
              <a:off x="2432" y="781"/>
              <a:ext cx="27" cy="33"/>
            </a:xfrm>
            <a:custGeom>
              <a:avLst/>
              <a:gdLst>
                <a:gd name="T0" fmla="*/ 4 w 27"/>
                <a:gd name="T1" fmla="*/ 25 h 33"/>
                <a:gd name="T2" fmla="*/ 12 w 27"/>
                <a:gd name="T3" fmla="*/ 23 h 33"/>
                <a:gd name="T4" fmla="*/ 17 w 27"/>
                <a:gd name="T5" fmla="*/ 15 h 33"/>
                <a:gd name="T6" fmla="*/ 12 w 27"/>
                <a:gd name="T7" fmla="*/ 9 h 33"/>
                <a:gd name="T8" fmla="*/ 6 w 27"/>
                <a:gd name="T9" fmla="*/ 7 h 33"/>
                <a:gd name="T10" fmla="*/ 4 w 27"/>
                <a:gd name="T11" fmla="*/ 2 h 33"/>
                <a:gd name="T12" fmla="*/ 8 w 27"/>
                <a:gd name="T13" fmla="*/ 0 h 33"/>
                <a:gd name="T14" fmla="*/ 27 w 27"/>
                <a:gd name="T15" fmla="*/ 17 h 33"/>
                <a:gd name="T16" fmla="*/ 25 w 27"/>
                <a:gd name="T17" fmla="*/ 27 h 33"/>
                <a:gd name="T18" fmla="*/ 19 w 27"/>
                <a:gd name="T19" fmla="*/ 33 h 33"/>
                <a:gd name="T20" fmla="*/ 8 w 27"/>
                <a:gd name="T21" fmla="*/ 33 h 33"/>
                <a:gd name="T22" fmla="*/ 0 w 27"/>
                <a:gd name="T23" fmla="*/ 27 h 33"/>
                <a:gd name="T24" fmla="*/ 0 w 27"/>
                <a:gd name="T25" fmla="*/ 23 h 33"/>
                <a:gd name="T26" fmla="*/ 4 w 27"/>
                <a:gd name="T27" fmla="*/ 25 h 33"/>
                <a:gd name="T28" fmla="*/ 4 w 27"/>
                <a:gd name="T2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3">
                  <a:moveTo>
                    <a:pt x="4" y="25"/>
                  </a:moveTo>
                  <a:lnTo>
                    <a:pt x="12" y="23"/>
                  </a:lnTo>
                  <a:lnTo>
                    <a:pt x="17" y="15"/>
                  </a:lnTo>
                  <a:lnTo>
                    <a:pt x="12" y="9"/>
                  </a:lnTo>
                  <a:lnTo>
                    <a:pt x="6" y="7"/>
                  </a:lnTo>
                  <a:lnTo>
                    <a:pt x="4" y="2"/>
                  </a:lnTo>
                  <a:lnTo>
                    <a:pt x="8" y="0"/>
                  </a:lnTo>
                  <a:lnTo>
                    <a:pt x="27" y="17"/>
                  </a:lnTo>
                  <a:lnTo>
                    <a:pt x="25" y="27"/>
                  </a:lnTo>
                  <a:lnTo>
                    <a:pt x="19" y="33"/>
                  </a:lnTo>
                  <a:lnTo>
                    <a:pt x="8" y="33"/>
                  </a:lnTo>
                  <a:lnTo>
                    <a:pt x="0" y="27"/>
                  </a:lnTo>
                  <a:lnTo>
                    <a:pt x="0" y="23"/>
                  </a:lnTo>
                  <a:lnTo>
                    <a:pt x="4" y="25"/>
                  </a:lnTo>
                  <a:lnTo>
                    <a:pt x="4"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grpSp>
      <p:pic>
        <p:nvPicPr>
          <p:cNvPr id="32003" name="Picture 259" descr="p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48200" y="4267200"/>
            <a:ext cx="2209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004" name="Picture 260" descr="صورة 5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5105400"/>
            <a:ext cx="2514600" cy="1671638"/>
          </a:xfrm>
          <a:prstGeom prst="rect">
            <a:avLst/>
          </a:prstGeom>
          <a:noFill/>
          <a:extLst>
            <a:ext uri="{909E8E84-426E-40DD-AFC4-6F175D3DCCD1}">
              <a14:hiddenFill xmlns:a14="http://schemas.microsoft.com/office/drawing/2010/main" xmlns="">
                <a:solidFill>
                  <a:srgbClr val="FFFFFF"/>
                </a:solidFill>
              </a14:hiddenFill>
            </a:ext>
          </a:extLst>
        </p:spPr>
      </p:pic>
      <p:pic>
        <p:nvPicPr>
          <p:cNvPr id="32005" name="Picture 261" descr="قصاصة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0"/>
            <a:ext cx="2362200" cy="2238375"/>
          </a:xfrm>
          <a:prstGeom prst="rect">
            <a:avLst/>
          </a:prstGeom>
          <a:noFill/>
          <a:extLst>
            <a:ext uri="{909E8E84-426E-40DD-AFC4-6F175D3DCCD1}">
              <a14:hiddenFill xmlns:a14="http://schemas.microsoft.com/office/drawing/2010/main" xmlns="">
                <a:solidFill>
                  <a:srgbClr val="FFFFFF"/>
                </a:solidFill>
              </a14:hiddenFill>
            </a:ext>
          </a:extLst>
        </p:spPr>
      </p:pic>
      <p:pic>
        <p:nvPicPr>
          <p:cNvPr id="32006" name="Picture 262" descr="صورة 5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67000" y="1905000"/>
            <a:ext cx="2227263" cy="248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851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ChangeArrowheads="1"/>
          </p:cNvSpPr>
          <p:nvPr/>
        </p:nvSpPr>
        <p:spPr bwMode="auto">
          <a:xfrm>
            <a:off x="1828800" y="685800"/>
            <a:ext cx="5353050" cy="1143000"/>
          </a:xfrm>
          <a:prstGeom prst="foldedCorner">
            <a:avLst>
              <a:gd name="adj" fmla="val 24560"/>
            </a:avLst>
          </a:prstGeom>
          <a:solidFill>
            <a:schemeClr val="hlink"/>
          </a:solidFill>
          <a:ln w="12700">
            <a:solidFill>
              <a:srgbClr val="FF3300"/>
            </a:solidFill>
            <a:round/>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nchor="ctr"/>
          <a:lstStyle/>
          <a:p>
            <a:pPr algn="ctr" fontAlgn="base">
              <a:spcBef>
                <a:spcPct val="0"/>
              </a:spcBef>
              <a:spcAft>
                <a:spcPct val="0"/>
              </a:spcAft>
            </a:pPr>
            <a:r>
              <a:rPr lang="ar-SA" sz="6000" b="1" dirty="0" smtClean="0">
                <a:solidFill>
                  <a:srgbClr val="0000CC"/>
                </a:solidFill>
                <a:latin typeface="Arial" pitchFamily="34" charset="0"/>
              </a:rPr>
              <a:t>ماهية القيــــادة</a:t>
            </a:r>
            <a:r>
              <a:rPr lang="en-US" sz="6000" b="1" dirty="0">
                <a:solidFill>
                  <a:srgbClr val="0000CC"/>
                </a:solidFill>
                <a:latin typeface="Arial" pitchFamily="34" charset="0"/>
              </a:rPr>
              <a:t> </a:t>
            </a:r>
            <a:r>
              <a:rPr lang="ar-YE" sz="6000" b="1" dirty="0" smtClean="0">
                <a:solidFill>
                  <a:srgbClr val="0000CC"/>
                </a:solidFill>
                <a:latin typeface="Arial" pitchFamily="34" charset="0"/>
              </a:rPr>
              <a:t>؟</a:t>
            </a:r>
            <a:endParaRPr lang="en-US" sz="6000" b="1" dirty="0" smtClean="0">
              <a:solidFill>
                <a:srgbClr val="0000CC"/>
              </a:solidFill>
              <a:latin typeface="Arial" pitchFamily="34" charset="0"/>
            </a:endParaRPr>
          </a:p>
        </p:txBody>
      </p:sp>
      <p:sp>
        <p:nvSpPr>
          <p:cNvPr id="681987" name="AutoShape 3"/>
          <p:cNvSpPr>
            <a:spLocks noChangeArrowheads="1"/>
          </p:cNvSpPr>
          <p:nvPr/>
        </p:nvSpPr>
        <p:spPr bwMode="auto">
          <a:xfrm>
            <a:off x="990600" y="2371725"/>
            <a:ext cx="7086600" cy="3560007"/>
          </a:xfrm>
          <a:prstGeom prst="bracePair">
            <a:avLst>
              <a:gd name="adj" fmla="val 8333"/>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140000"/>
              </a:lnSpc>
              <a:spcBef>
                <a:spcPct val="50000"/>
              </a:spcBef>
              <a:spcAft>
                <a:spcPct val="0"/>
              </a:spcAft>
            </a:pPr>
            <a:r>
              <a:rPr lang="ar-YE" sz="3600" b="1" dirty="0" smtClean="0">
                <a:solidFill>
                  <a:srgbClr val="0000CC"/>
                </a:solidFill>
                <a:latin typeface="Times New Roman" pitchFamily="18" charset="0"/>
                <a:cs typeface="Times New Roman" pitchFamily="18" charset="0"/>
              </a:rPr>
              <a:t>1- </a:t>
            </a:r>
            <a:r>
              <a:rPr lang="ar-SA" sz="3600" b="1" dirty="0" smtClean="0">
                <a:solidFill>
                  <a:srgbClr val="0000CC"/>
                </a:solidFill>
                <a:latin typeface="Times New Roman" pitchFamily="18" charset="0"/>
                <a:cs typeface="Times New Roman" pitchFamily="18" charset="0"/>
              </a:rPr>
              <a:t>هي عملية التأثير على نشاطات وسلوك الآخرين، جماعات كانوا أم أفراد، للقيام بما يراد منهم القيام به عن رضا وطاعة، لتحقيق أهداف محددة في وضع معين</a:t>
            </a:r>
            <a:r>
              <a:rPr lang="en-US" sz="3600" b="1" dirty="0" smtClean="0">
                <a:solidFill>
                  <a:srgbClr val="0000CC"/>
                </a:solidFill>
                <a:latin typeface="Times New Roman" pitchFamily="18" charset="0"/>
              </a:rPr>
              <a:t>.</a:t>
            </a:r>
          </a:p>
        </p:txBody>
      </p:sp>
    </p:spTree>
    <p:extLst>
      <p:ext uri="{BB962C8B-B14F-4D97-AF65-F5344CB8AC3E}">
        <p14:creationId xmlns:p14="http://schemas.microsoft.com/office/powerpoint/2010/main" xmlns="" val="289269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pPr>
              <a:defRPr/>
            </a:pPr>
            <a:fld id="{7D29D730-0D50-4DE6-96F2-4CBBEBB68A7F}" type="slidenum">
              <a:rPr lang="ar-SA" altLang="en-US">
                <a:solidFill>
                  <a:srgbClr val="000000"/>
                </a:solidFill>
              </a:rPr>
              <a:pPr>
                <a:defRPr/>
              </a:pPr>
              <a:t>14</a:t>
            </a:fld>
            <a:endParaRPr lang="en-US" altLang="en-US">
              <a:solidFill>
                <a:srgbClr val="000000"/>
              </a:solidFill>
            </a:endParaRPr>
          </a:p>
        </p:txBody>
      </p:sp>
      <p:sp>
        <p:nvSpPr>
          <p:cNvPr id="848898" name="Rectangle 2"/>
          <p:cNvSpPr>
            <a:spLocks noGrp="1" noChangeArrowheads="1"/>
          </p:cNvSpPr>
          <p:nvPr>
            <p:ph type="title"/>
          </p:nvPr>
        </p:nvSpPr>
        <p:spPr>
          <a:xfrm>
            <a:off x="2411761" y="277813"/>
            <a:ext cx="6275040" cy="1139825"/>
          </a:xfrm>
          <a:solidFill>
            <a:schemeClr val="hlink"/>
          </a:solidFill>
          <a:ln w="76200">
            <a:solidFill>
              <a:schemeClr val="tx1"/>
            </a:solidFill>
            <a:miter lim="800000"/>
            <a:headEnd/>
            <a:tailEnd/>
          </a:ln>
        </p:spPr>
        <p:txBody>
          <a:bodyPr/>
          <a:lstStyle/>
          <a:p>
            <a:pPr algn="ctr" eaLnBrk="1" hangingPunct="1"/>
            <a:r>
              <a:rPr lang="ar-EG" sz="5400" b="1" dirty="0" smtClean="0">
                <a:solidFill>
                  <a:srgbClr val="FFFF99"/>
                </a:solidFill>
              </a:rPr>
              <a:t>   </a:t>
            </a:r>
            <a:r>
              <a:rPr lang="ar-YE" sz="5400" b="1" dirty="0" smtClean="0">
                <a:solidFill>
                  <a:srgbClr val="FFFF99"/>
                </a:solidFill>
              </a:rPr>
              <a:t>2- </a:t>
            </a:r>
            <a:r>
              <a:rPr lang="ar-EG" sz="5400" b="1" dirty="0" smtClean="0">
                <a:solidFill>
                  <a:srgbClr val="FFFF99"/>
                </a:solidFill>
              </a:rPr>
              <a:t>القيادة</a:t>
            </a:r>
            <a:r>
              <a:rPr lang="ar-YE" sz="5400" b="1" dirty="0" smtClean="0">
                <a:solidFill>
                  <a:srgbClr val="FFFF99"/>
                </a:solidFill>
              </a:rPr>
              <a:t> هي </a:t>
            </a:r>
            <a:r>
              <a:rPr lang="ar-EG" sz="5400" b="1" dirty="0" smtClean="0">
                <a:solidFill>
                  <a:srgbClr val="FFFF99"/>
                </a:solidFill>
              </a:rPr>
              <a:t> </a:t>
            </a:r>
            <a:endParaRPr lang="en-US" sz="5400" b="1" dirty="0" smtClean="0">
              <a:solidFill>
                <a:srgbClr val="FFFF99"/>
              </a:solidFill>
            </a:endParaRPr>
          </a:p>
        </p:txBody>
      </p:sp>
      <p:sp>
        <p:nvSpPr>
          <p:cNvPr id="25604" name="Rectangle 3"/>
          <p:cNvSpPr>
            <a:spLocks noChangeArrowheads="1"/>
          </p:cNvSpPr>
          <p:nvPr/>
        </p:nvSpPr>
        <p:spPr bwMode="auto">
          <a:xfrm>
            <a:off x="323850" y="2565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fontAlgn="base">
              <a:spcBef>
                <a:spcPct val="0"/>
              </a:spcBef>
              <a:spcAft>
                <a:spcPct val="0"/>
              </a:spcAft>
            </a:pPr>
            <a:endParaRPr lang="ar-YE" sz="4200" smtClean="0">
              <a:solidFill>
                <a:srgbClr val="006633"/>
              </a:solidFill>
              <a:latin typeface="Garamond" pitchFamily="18" charset="0"/>
            </a:endParaRPr>
          </a:p>
        </p:txBody>
      </p:sp>
      <p:sp>
        <p:nvSpPr>
          <p:cNvPr id="848900" name="Rectangle 4"/>
          <p:cNvSpPr>
            <a:spLocks noChangeArrowheads="1"/>
          </p:cNvSpPr>
          <p:nvPr/>
        </p:nvSpPr>
        <p:spPr bwMode="auto">
          <a:xfrm>
            <a:off x="611188" y="2133600"/>
            <a:ext cx="8075612" cy="2087563"/>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fontAlgn="base">
              <a:spcBef>
                <a:spcPct val="0"/>
              </a:spcBef>
              <a:spcAft>
                <a:spcPct val="0"/>
              </a:spcAft>
            </a:pPr>
            <a:r>
              <a:rPr lang="ar-EG" sz="4400" b="1" smtClean="0">
                <a:solidFill>
                  <a:srgbClr val="006633"/>
                </a:solidFill>
                <a:latin typeface="Garamond" pitchFamily="18" charset="0"/>
              </a:rPr>
              <a:t>عبارة عن فن يجعل الآخرين راغبين فى القيام بعمل ما أنت مقتنع بضرورة القيام به </a:t>
            </a:r>
            <a:endParaRPr lang="en-US" sz="4400" b="1" smtClean="0">
              <a:solidFill>
                <a:srgbClr val="006633"/>
              </a:solidFill>
              <a:latin typeface="Garamond" pitchFamily="18" charset="0"/>
            </a:endParaRPr>
          </a:p>
        </p:txBody>
      </p:sp>
      <p:sp>
        <p:nvSpPr>
          <p:cNvPr id="848901" name="Line 5"/>
          <p:cNvSpPr>
            <a:spLocks noChangeShapeType="1"/>
          </p:cNvSpPr>
          <p:nvPr/>
        </p:nvSpPr>
        <p:spPr bwMode="auto">
          <a:xfrm>
            <a:off x="6804025" y="1412875"/>
            <a:ext cx="0" cy="7207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848902" name="Rectangle 6"/>
          <p:cNvSpPr>
            <a:spLocks noChangeArrowheads="1"/>
          </p:cNvSpPr>
          <p:nvPr/>
        </p:nvSpPr>
        <p:spPr bwMode="auto">
          <a:xfrm>
            <a:off x="666750" y="4437063"/>
            <a:ext cx="8020050" cy="1800249"/>
          </a:xfrm>
          <a:prstGeom prst="rect">
            <a:avLst/>
          </a:prstGeom>
          <a:noFill/>
          <a:ln w="762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fontAlgn="base">
              <a:spcBef>
                <a:spcPct val="0"/>
              </a:spcBef>
              <a:spcAft>
                <a:spcPct val="0"/>
              </a:spcAft>
              <a:buFontTx/>
              <a:buChar char="•"/>
            </a:pPr>
            <a:r>
              <a:rPr lang="ar-EG" sz="2100" b="1" dirty="0" smtClean="0">
                <a:solidFill>
                  <a:srgbClr val="FF0000"/>
                </a:solidFill>
                <a:latin typeface="Tahoma" pitchFamily="34" charset="0"/>
                <a:cs typeface="Tahoma" pitchFamily="34" charset="0"/>
              </a:rPr>
              <a:t>الكلمات الأساسية</a:t>
            </a:r>
            <a:br>
              <a:rPr lang="ar-EG" sz="2100" b="1" dirty="0" smtClean="0">
                <a:solidFill>
                  <a:srgbClr val="FF0000"/>
                </a:solidFill>
                <a:latin typeface="Tahoma" pitchFamily="34" charset="0"/>
                <a:cs typeface="Tahoma" pitchFamily="34" charset="0"/>
              </a:rPr>
            </a:br>
            <a:r>
              <a:rPr lang="ar-EG" sz="2100" b="1" dirty="0" smtClean="0">
                <a:solidFill>
                  <a:srgbClr val="006633"/>
                </a:solidFill>
                <a:latin typeface="Garamond" pitchFamily="18" charset="0"/>
              </a:rPr>
              <a:t> </a:t>
            </a:r>
            <a:r>
              <a:rPr lang="ar-EG" sz="2100" b="1" dirty="0" smtClean="0">
                <a:solidFill>
                  <a:srgbClr val="006633"/>
                </a:solidFill>
                <a:latin typeface="Tahoma" pitchFamily="34" charset="0"/>
                <a:cs typeface="Tahoma" pitchFamily="34" charset="0"/>
              </a:rPr>
              <a:t>راغبين </a:t>
            </a:r>
            <a:br>
              <a:rPr lang="ar-EG" sz="2100" b="1" dirty="0" smtClean="0">
                <a:solidFill>
                  <a:srgbClr val="006633"/>
                </a:solidFill>
                <a:latin typeface="Tahoma" pitchFamily="34" charset="0"/>
                <a:cs typeface="Tahoma" pitchFamily="34" charset="0"/>
              </a:rPr>
            </a:br>
            <a:r>
              <a:rPr lang="ar-EG" sz="2100" b="1" dirty="0" smtClean="0">
                <a:solidFill>
                  <a:srgbClr val="006633"/>
                </a:solidFill>
                <a:latin typeface="Garamond" pitchFamily="18" charset="0"/>
              </a:rPr>
              <a:t> </a:t>
            </a:r>
            <a:r>
              <a:rPr lang="ar-EG" sz="2100" b="1" dirty="0" smtClean="0">
                <a:solidFill>
                  <a:srgbClr val="006633"/>
                </a:solidFill>
                <a:latin typeface="Tahoma" pitchFamily="34" charset="0"/>
                <a:cs typeface="Tahoma" pitchFamily="34" charset="0"/>
              </a:rPr>
              <a:t>الفن  :</a:t>
            </a:r>
            <a:r>
              <a:rPr lang="ar-EG" sz="2100" b="1" dirty="0" smtClean="0">
                <a:solidFill>
                  <a:srgbClr val="006633"/>
                </a:solidFill>
                <a:latin typeface="Garamond" pitchFamily="18" charset="0"/>
              </a:rPr>
              <a:t> وليس العلم </a:t>
            </a:r>
            <a:br>
              <a:rPr lang="ar-EG" sz="2100" b="1" dirty="0" smtClean="0">
                <a:solidFill>
                  <a:srgbClr val="006633"/>
                </a:solidFill>
                <a:latin typeface="Garamond" pitchFamily="18" charset="0"/>
              </a:rPr>
            </a:br>
            <a:r>
              <a:rPr lang="ar-EG" sz="2100" b="1" dirty="0" smtClean="0">
                <a:solidFill>
                  <a:srgbClr val="006633"/>
                </a:solidFill>
                <a:latin typeface="Tahoma" pitchFamily="34" charset="0"/>
                <a:cs typeface="Tahoma" pitchFamily="34" charset="0"/>
              </a:rPr>
              <a:t> الآخرين :</a:t>
            </a:r>
            <a:r>
              <a:rPr lang="ar-EG" sz="2100" b="1" dirty="0" smtClean="0">
                <a:solidFill>
                  <a:srgbClr val="006633"/>
                </a:solidFill>
                <a:latin typeface="Garamond" pitchFamily="18" charset="0"/>
              </a:rPr>
              <a:t> لا يمكنك العمل بمفردك </a:t>
            </a:r>
            <a:br>
              <a:rPr lang="ar-EG" sz="2100" b="1" dirty="0" smtClean="0">
                <a:solidFill>
                  <a:srgbClr val="006633"/>
                </a:solidFill>
                <a:latin typeface="Garamond" pitchFamily="18" charset="0"/>
              </a:rPr>
            </a:br>
            <a:r>
              <a:rPr lang="ar-EG" sz="2100" b="1" dirty="0" smtClean="0">
                <a:solidFill>
                  <a:srgbClr val="006633"/>
                </a:solidFill>
                <a:latin typeface="Garamond" pitchFamily="18" charset="0"/>
              </a:rPr>
              <a:t> </a:t>
            </a:r>
            <a:r>
              <a:rPr lang="ar-EG" sz="2100" b="1" dirty="0" smtClean="0">
                <a:solidFill>
                  <a:srgbClr val="006633"/>
                </a:solidFill>
                <a:latin typeface="Tahoma" pitchFamily="34" charset="0"/>
                <a:cs typeface="Tahoma" pitchFamily="34" charset="0"/>
              </a:rPr>
              <a:t>الاقتناع :</a:t>
            </a:r>
            <a:r>
              <a:rPr lang="ar-EG" sz="2100" b="1" dirty="0" smtClean="0">
                <a:solidFill>
                  <a:srgbClr val="006633"/>
                </a:solidFill>
                <a:latin typeface="Garamond" pitchFamily="18" charset="0"/>
              </a:rPr>
              <a:t> والقيادة تطلب الالتزام والإخلاص والقناعة </a:t>
            </a:r>
            <a:endParaRPr lang="en-US" sz="2100" b="1" dirty="0" smtClean="0">
              <a:solidFill>
                <a:srgbClr val="006633"/>
              </a:solidFill>
              <a:latin typeface="Garamond" pitchFamily="18" charset="0"/>
            </a:endParaRPr>
          </a:p>
        </p:txBody>
      </p:sp>
    </p:spTree>
    <p:extLst>
      <p:ext uri="{BB962C8B-B14F-4D97-AF65-F5344CB8AC3E}">
        <p14:creationId xmlns:p14="http://schemas.microsoft.com/office/powerpoint/2010/main" xmlns="" val="187528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Effect transition="in" filter="plus(in)">
                                      <p:cBhvr>
                                        <p:cTn id="7" dur="2000"/>
                                        <p:tgtEl>
                                          <p:spTgt spid="848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48901"/>
                                        </p:tgtEl>
                                        <p:attrNameLst>
                                          <p:attrName>style.visibility</p:attrName>
                                        </p:attrNameLst>
                                      </p:cBhvr>
                                      <p:to>
                                        <p:strVal val="visible"/>
                                      </p:to>
                                    </p:set>
                                    <p:animEffect transition="in" filter="strips(downLeft)">
                                      <p:cBhvr>
                                        <p:cTn id="12" dur="500"/>
                                        <p:tgtEl>
                                          <p:spTgt spid="848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48900"/>
                                        </p:tgtEl>
                                        <p:attrNameLst>
                                          <p:attrName>style.visibility</p:attrName>
                                        </p:attrNameLst>
                                      </p:cBhvr>
                                      <p:to>
                                        <p:strVal val="visible"/>
                                      </p:to>
                                    </p:set>
                                    <p:animEffect transition="in" filter="plus(in)">
                                      <p:cBhvr>
                                        <p:cTn id="17" dur="2000"/>
                                        <p:tgtEl>
                                          <p:spTgt spid="848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848902"/>
                                        </p:tgtEl>
                                        <p:attrNameLst>
                                          <p:attrName>style.visibility</p:attrName>
                                        </p:attrNameLst>
                                      </p:cBhvr>
                                      <p:to>
                                        <p:strVal val="visible"/>
                                      </p:to>
                                    </p:set>
                                    <p:anim calcmode="lin" valueType="num">
                                      <p:cBhvr>
                                        <p:cTn id="22" dur="500" fill="hold"/>
                                        <p:tgtEl>
                                          <p:spTgt spid="848902"/>
                                        </p:tgtEl>
                                        <p:attrNameLst>
                                          <p:attrName>ppt_w</p:attrName>
                                        </p:attrNameLst>
                                      </p:cBhvr>
                                      <p:tavLst>
                                        <p:tav tm="0">
                                          <p:val>
                                            <p:fltVal val="0"/>
                                          </p:val>
                                        </p:tav>
                                        <p:tav tm="100000">
                                          <p:val>
                                            <p:strVal val="#ppt_w"/>
                                          </p:val>
                                        </p:tav>
                                      </p:tavLst>
                                    </p:anim>
                                    <p:anim calcmode="lin" valueType="num">
                                      <p:cBhvr>
                                        <p:cTn id="23" dur="500" fill="hold"/>
                                        <p:tgtEl>
                                          <p:spTgt spid="848902"/>
                                        </p:tgtEl>
                                        <p:attrNameLst>
                                          <p:attrName>ppt_h</p:attrName>
                                        </p:attrNameLst>
                                      </p:cBhvr>
                                      <p:tavLst>
                                        <p:tav tm="0">
                                          <p:val>
                                            <p:fltVal val="0"/>
                                          </p:val>
                                        </p:tav>
                                        <p:tav tm="100000">
                                          <p:val>
                                            <p:strVal val="#ppt_h"/>
                                          </p:val>
                                        </p:tav>
                                      </p:tavLst>
                                    </p:anim>
                                    <p:anim calcmode="lin" valueType="num">
                                      <p:cBhvr>
                                        <p:cTn id="24" dur="500" fill="hold"/>
                                        <p:tgtEl>
                                          <p:spTgt spid="848902"/>
                                        </p:tgtEl>
                                        <p:attrNameLst>
                                          <p:attrName>style.rotation</p:attrName>
                                        </p:attrNameLst>
                                      </p:cBhvr>
                                      <p:tavLst>
                                        <p:tav tm="0">
                                          <p:val>
                                            <p:fltVal val="360"/>
                                          </p:val>
                                        </p:tav>
                                        <p:tav tm="100000">
                                          <p:val>
                                            <p:fltVal val="0"/>
                                          </p:val>
                                        </p:tav>
                                      </p:tavLst>
                                    </p:anim>
                                    <p:animEffect transition="in" filter="fade">
                                      <p:cBhvr>
                                        <p:cTn id="25" dur="500"/>
                                        <p:tgtEl>
                                          <p:spTgt spid="8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animBg="1"/>
      <p:bldP spid="848900" grpId="0" animBg="1"/>
      <p:bldP spid="848901" grpId="0" animBg="1"/>
      <p:bldP spid="8489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fld id="{F254BEB3-EB3C-41A5-9A3B-C883E2A17ACD}" type="slidenum">
              <a:rPr lang="ar-SA">
                <a:solidFill>
                  <a:srgbClr val="000000"/>
                </a:solidFill>
              </a:rPr>
              <a:pPr/>
              <a:t>15</a:t>
            </a:fld>
            <a:endParaRPr lang="en-US">
              <a:solidFill>
                <a:srgbClr val="000000"/>
              </a:solidFill>
            </a:endParaRPr>
          </a:p>
        </p:txBody>
      </p:sp>
      <p:sp>
        <p:nvSpPr>
          <p:cNvPr id="23564" name="WordArt 12" descr="كيس ورق"/>
          <p:cNvSpPr>
            <a:spLocks noChangeArrowheads="1" noChangeShapeType="1" noTextEdit="1"/>
          </p:cNvSpPr>
          <p:nvPr/>
        </p:nvSpPr>
        <p:spPr bwMode="auto">
          <a:xfrm>
            <a:off x="1619672" y="116632"/>
            <a:ext cx="4628728" cy="1649413"/>
          </a:xfrm>
          <a:prstGeom prst="rect">
            <a:avLst/>
          </a:prstGeom>
        </p:spPr>
        <p:txBody>
          <a:bodyPr wrap="none" fromWordArt="1">
            <a:prstTxWarp prst="textCascadeUp">
              <a:avLst>
                <a:gd name="adj" fmla="val 44444"/>
              </a:avLst>
            </a:prstTxWarp>
          </a:bodyPr>
          <a:lstStyle/>
          <a:p>
            <a:pPr algn="ctr" fontAlgn="base">
              <a:spcBef>
                <a:spcPct val="0"/>
              </a:spcBef>
              <a:spcAft>
                <a:spcPct val="0"/>
              </a:spcAft>
            </a:pPr>
            <a:r>
              <a:rPr lang="ar-YE" sz="6000" b="1" kern="10" dirty="0" smtClean="0">
                <a:ln w="9525">
                  <a:solidFill>
                    <a:srgbClr val="000000"/>
                  </a:solidFill>
                  <a:round/>
                  <a:headEnd/>
                  <a:tailEnd/>
                </a:ln>
                <a:blipFill dpi="0" rotWithShape="0">
                  <a:blip r:embed="rId2"/>
                  <a:srcRect/>
                  <a:tile tx="0" ty="0" sx="100000" sy="100000" flip="none" algn="tl"/>
                </a:blipFill>
                <a:effectLst>
                  <a:outerShdw sy="50000" kx="2453608" algn="bl" rotWithShape="0">
                    <a:srgbClr val="868686">
                      <a:alpha val="50000"/>
                    </a:srgbClr>
                  </a:outerShdw>
                </a:effectLst>
                <a:latin typeface="Arial Black"/>
              </a:rPr>
              <a:t>القيادة هي</a:t>
            </a:r>
          </a:p>
        </p:txBody>
      </p:sp>
      <p:sp>
        <p:nvSpPr>
          <p:cNvPr id="23565" name="Rectangle 13"/>
          <p:cNvSpPr>
            <a:spLocks noChangeArrowheads="1"/>
          </p:cNvSpPr>
          <p:nvPr/>
        </p:nvSpPr>
        <p:spPr bwMode="auto">
          <a:xfrm>
            <a:off x="533400" y="1524000"/>
            <a:ext cx="8503096"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63538" indent="-363538" fontAlgn="base">
              <a:spcBef>
                <a:spcPct val="0"/>
              </a:spcBef>
              <a:spcAft>
                <a:spcPct val="0"/>
              </a:spcAft>
              <a:buClr>
                <a:srgbClr val="FF0066"/>
              </a:buClr>
              <a:buSzPts val="2200"/>
              <a:buFont typeface="Wingdings" pitchFamily="2" charset="2"/>
              <a:buChar char="{"/>
            </a:pPr>
            <a:r>
              <a:rPr lang="ar-YE" sz="3600" b="1" dirty="0" smtClean="0">
                <a:solidFill>
                  <a:srgbClr val="000000"/>
                </a:solidFill>
                <a:effectLst>
                  <a:outerShdw blurRad="38100" dist="38100" dir="2700000" algn="tl">
                    <a:srgbClr val="FFFFFF"/>
                  </a:outerShdw>
                </a:effectLst>
                <a:latin typeface="Garamond" pitchFamily="18" charset="0"/>
              </a:rPr>
              <a:t>3- القدرة على التأثير في الأفراد والجماعات ودفعهم نحو تحقيق هدف أو مجموعة من الأهداف المحددة.</a:t>
            </a:r>
            <a:endParaRPr lang="en-US" sz="3600" b="1" dirty="0" smtClean="0">
              <a:solidFill>
                <a:srgbClr val="000000"/>
              </a:solidFill>
              <a:effectLst>
                <a:outerShdw blurRad="38100" dist="38100" dir="2700000" algn="tl">
                  <a:srgbClr val="FFFFFF"/>
                </a:outerShdw>
              </a:effectLst>
              <a:latin typeface="Garamond" pitchFamily="18" charset="0"/>
            </a:endParaRPr>
          </a:p>
          <a:p>
            <a:pPr marL="363538" indent="-363538" fontAlgn="base">
              <a:spcBef>
                <a:spcPct val="0"/>
              </a:spcBef>
              <a:spcAft>
                <a:spcPct val="0"/>
              </a:spcAft>
              <a:buClr>
                <a:srgbClr val="FF0066"/>
              </a:buClr>
              <a:buSzPts val="2200"/>
              <a:buFont typeface="Wingdings" pitchFamily="2" charset="2"/>
              <a:buNone/>
            </a:pPr>
            <a:endParaRPr lang="ar-YE" sz="3600" b="1" dirty="0" smtClean="0">
              <a:solidFill>
                <a:srgbClr val="000000"/>
              </a:solidFill>
              <a:effectLst>
                <a:outerShdw blurRad="38100" dist="38100" dir="2700000" algn="tl">
                  <a:srgbClr val="FFFFFF"/>
                </a:outerShdw>
              </a:effectLst>
              <a:latin typeface="Garamond" pitchFamily="18" charset="0"/>
            </a:endParaRPr>
          </a:p>
          <a:p>
            <a:pPr marL="363538" indent="-363538" fontAlgn="base">
              <a:spcBef>
                <a:spcPct val="0"/>
              </a:spcBef>
              <a:spcAft>
                <a:spcPct val="0"/>
              </a:spcAft>
              <a:buClr>
                <a:srgbClr val="FF0066"/>
              </a:buClr>
              <a:buSzPts val="2200"/>
              <a:buFont typeface="Wingdings" pitchFamily="2" charset="2"/>
              <a:buChar char="{"/>
            </a:pPr>
            <a:r>
              <a:rPr lang="ar-YE" sz="3600" b="1" dirty="0" smtClean="0">
                <a:solidFill>
                  <a:srgbClr val="000000"/>
                </a:solidFill>
                <a:effectLst>
                  <a:outerShdw blurRad="38100" dist="38100" dir="2700000" algn="tl">
                    <a:srgbClr val="FFFFFF"/>
                  </a:outerShdw>
                </a:effectLst>
                <a:latin typeface="Garamond" pitchFamily="18" charset="0"/>
              </a:rPr>
              <a:t>4- صفات تميز الفرد وتؤثر</a:t>
            </a:r>
          </a:p>
          <a:p>
            <a:pPr marL="363538" indent="-363538" fontAlgn="base">
              <a:spcBef>
                <a:spcPct val="0"/>
              </a:spcBef>
              <a:spcAft>
                <a:spcPct val="0"/>
              </a:spcAft>
              <a:buClr>
                <a:srgbClr val="FF0066"/>
              </a:buClr>
              <a:buSzPts val="2200"/>
              <a:buFont typeface="Wingdings" pitchFamily="2" charset="2"/>
              <a:buChar char="{"/>
            </a:pPr>
            <a:r>
              <a:rPr lang="ar-YE" sz="3600" b="1" dirty="0" smtClean="0">
                <a:solidFill>
                  <a:srgbClr val="000000"/>
                </a:solidFill>
                <a:effectLst>
                  <a:outerShdw blurRad="38100" dist="38100" dir="2700000" algn="tl">
                    <a:srgbClr val="FFFFFF"/>
                  </a:outerShdw>
                </a:effectLst>
                <a:latin typeface="Garamond" pitchFamily="18" charset="0"/>
              </a:rPr>
              <a:t> في الآخرين من حوله.</a:t>
            </a:r>
          </a:p>
          <a:p>
            <a:pPr marL="363538" indent="-363538" fontAlgn="base">
              <a:spcBef>
                <a:spcPct val="0"/>
              </a:spcBef>
              <a:spcAft>
                <a:spcPct val="0"/>
              </a:spcAft>
              <a:buClr>
                <a:srgbClr val="FF0066"/>
              </a:buClr>
              <a:buSzPts val="2200"/>
              <a:buFont typeface="Wingdings" pitchFamily="2" charset="2"/>
              <a:buNone/>
            </a:pPr>
            <a:endParaRPr lang="ar-YE" sz="3600" b="1" dirty="0" smtClean="0">
              <a:solidFill>
                <a:srgbClr val="000000"/>
              </a:solidFill>
              <a:effectLst>
                <a:outerShdw blurRad="38100" dist="38100" dir="2700000" algn="tl">
                  <a:srgbClr val="FFFFFF"/>
                </a:outerShdw>
              </a:effectLst>
              <a:latin typeface="Garamond" pitchFamily="18" charset="0"/>
            </a:endParaRPr>
          </a:p>
          <a:p>
            <a:pPr marL="363538" indent="-363538" fontAlgn="base">
              <a:spcBef>
                <a:spcPct val="0"/>
              </a:spcBef>
              <a:spcAft>
                <a:spcPct val="0"/>
              </a:spcAft>
              <a:buClr>
                <a:srgbClr val="FF0066"/>
              </a:buClr>
              <a:buSzPts val="2200"/>
              <a:buFont typeface="Wingdings" pitchFamily="2" charset="2"/>
              <a:buChar char="{"/>
            </a:pPr>
            <a:r>
              <a:rPr lang="ar-YE" sz="3600" b="1" dirty="0" smtClean="0">
                <a:solidFill>
                  <a:srgbClr val="000000"/>
                </a:solidFill>
                <a:effectLst>
                  <a:outerShdw blurRad="38100" dist="38100" dir="2700000" algn="tl">
                    <a:srgbClr val="FFFFFF"/>
                  </a:outerShdw>
                </a:effectLst>
                <a:latin typeface="Garamond" pitchFamily="18" charset="0"/>
              </a:rPr>
              <a:t>5- شخص خبير ذو صفات وقدرات </a:t>
            </a:r>
            <a:endParaRPr lang="ar-YE" sz="3600" b="1" dirty="0">
              <a:solidFill>
                <a:srgbClr val="000000"/>
              </a:solidFill>
              <a:effectLst>
                <a:outerShdw blurRad="38100" dist="38100" dir="2700000" algn="tl">
                  <a:srgbClr val="FFFFFF"/>
                </a:outerShdw>
              </a:effectLst>
              <a:latin typeface="Garamond" pitchFamily="18" charset="0"/>
            </a:endParaRPr>
          </a:p>
          <a:p>
            <a:pPr marL="363538" indent="-363538" fontAlgn="base">
              <a:spcBef>
                <a:spcPct val="0"/>
              </a:spcBef>
              <a:spcAft>
                <a:spcPct val="0"/>
              </a:spcAft>
              <a:buClr>
                <a:srgbClr val="FF0066"/>
              </a:buClr>
              <a:buSzPts val="2200"/>
              <a:buFont typeface="Wingdings" pitchFamily="2" charset="2"/>
              <a:buChar char="{"/>
            </a:pPr>
            <a:r>
              <a:rPr lang="ar-YE" sz="3600" b="1" dirty="0" err="1" smtClean="0">
                <a:solidFill>
                  <a:srgbClr val="000000"/>
                </a:solidFill>
                <a:effectLst>
                  <a:outerShdw blurRad="38100" dist="38100" dir="2700000" algn="tl">
                    <a:srgbClr val="FFFFFF"/>
                  </a:outerShdw>
                </a:effectLst>
                <a:latin typeface="Garamond" pitchFamily="18" charset="0"/>
              </a:rPr>
              <a:t>خاصة.و</a:t>
            </a:r>
            <a:r>
              <a:rPr lang="ar-YE" sz="3600" b="1" dirty="0" smtClean="0">
                <a:solidFill>
                  <a:srgbClr val="000000"/>
                </a:solidFill>
                <a:effectLst>
                  <a:outerShdw blurRad="38100" dist="38100" dir="2700000" algn="tl">
                    <a:srgbClr val="FFFFFF"/>
                  </a:outerShdw>
                </a:effectLst>
                <a:latin typeface="Garamond" pitchFamily="18" charset="0"/>
              </a:rPr>
              <a:t> يمتلك قدرات غير عادية يؤثر في الآخرين لتحقيق أهداف معينة.</a:t>
            </a:r>
            <a:endParaRPr lang="en-US" sz="3600" b="1" dirty="0" smtClean="0">
              <a:solidFill>
                <a:srgbClr val="000000"/>
              </a:solidFill>
              <a:latin typeface="Garamond" pitchFamily="18" charset="0"/>
              <a:cs typeface="Tahoma" pitchFamily="34" charset="0"/>
            </a:endParaRPr>
          </a:p>
        </p:txBody>
      </p:sp>
      <p:pic>
        <p:nvPicPr>
          <p:cNvPr id="23567" name="Picture 15" descr="EDCN0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8674" y="2708920"/>
            <a:ext cx="4111625"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56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عنصر نائب لرقم الشريحة 5"/>
          <p:cNvSpPr>
            <a:spLocks noGrp="1"/>
          </p:cNvSpPr>
          <p:nvPr>
            <p:ph type="sldNum" sz="quarter" idx="12"/>
          </p:nvPr>
        </p:nvSpPr>
        <p:spPr/>
        <p:txBody>
          <a:bodyPr/>
          <a:lstStyle/>
          <a:p>
            <a:fld id="{9D3D30FA-C5A5-4E3F-9C48-CF0015B1A0FA}" type="slidenum">
              <a:rPr lang="ar-SA">
                <a:solidFill>
                  <a:srgbClr val="000000"/>
                </a:solidFill>
              </a:rPr>
              <a:pPr/>
              <a:t>16</a:t>
            </a:fld>
            <a:endParaRPr lang="en-US">
              <a:solidFill>
                <a:srgbClr val="000000"/>
              </a:solidFill>
            </a:endParaRPr>
          </a:p>
        </p:txBody>
      </p:sp>
      <p:sp>
        <p:nvSpPr>
          <p:cNvPr id="96258" name="WordArt 2" descr="كيس ورق"/>
          <p:cNvSpPr>
            <a:spLocks noChangeArrowheads="1" noChangeShapeType="1" noTextEdit="1"/>
          </p:cNvSpPr>
          <p:nvPr/>
        </p:nvSpPr>
        <p:spPr bwMode="auto">
          <a:xfrm>
            <a:off x="3276600" y="304800"/>
            <a:ext cx="2971800" cy="1649413"/>
          </a:xfrm>
          <a:prstGeom prst="rect">
            <a:avLst/>
          </a:prstGeom>
        </p:spPr>
        <p:txBody>
          <a:bodyPr wrap="none" fromWordArt="1">
            <a:prstTxWarp prst="textCascadeUp">
              <a:avLst>
                <a:gd name="adj" fmla="val 44444"/>
              </a:avLst>
            </a:prstTxWarp>
          </a:bodyPr>
          <a:lstStyle/>
          <a:p>
            <a:pPr algn="ctr" fontAlgn="base">
              <a:spcBef>
                <a:spcPct val="0"/>
              </a:spcBef>
              <a:spcAft>
                <a:spcPct val="0"/>
              </a:spcAft>
            </a:pPr>
            <a:r>
              <a:rPr lang="ar-YE" sz="6000" b="1" kern="10" smtClean="0">
                <a:ln w="9525">
                  <a:solidFill>
                    <a:srgbClr val="000000"/>
                  </a:solidFill>
                  <a:round/>
                  <a:headEnd/>
                  <a:tailEnd/>
                </a:ln>
                <a:blipFill dpi="0" rotWithShape="0">
                  <a:blip r:embed="rId2"/>
                  <a:srcRect/>
                  <a:tile tx="0" ty="0" sx="100000" sy="100000" flip="none" algn="tl"/>
                </a:blipFill>
                <a:effectLst>
                  <a:outerShdw sy="50000" rotWithShape="0">
                    <a:srgbClr val="868686">
                      <a:alpha val="50000"/>
                    </a:srgbClr>
                  </a:outerShdw>
                </a:effectLst>
                <a:latin typeface="Arial Black"/>
              </a:rPr>
              <a:t>مفهوم القيادة</a:t>
            </a:r>
          </a:p>
        </p:txBody>
      </p:sp>
      <p:sp>
        <p:nvSpPr>
          <p:cNvPr id="96259" name="Rectangle 3"/>
          <p:cNvSpPr>
            <a:spLocks noChangeArrowheads="1"/>
          </p:cNvSpPr>
          <p:nvPr/>
        </p:nvSpPr>
        <p:spPr bwMode="auto">
          <a:xfrm>
            <a:off x="457200" y="2057400"/>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buClr>
                <a:srgbClr val="FF0066"/>
              </a:buClr>
              <a:buSzPts val="2200"/>
              <a:buFont typeface="Wingdings" pitchFamily="2" charset="2"/>
              <a:buNone/>
            </a:pPr>
            <a:r>
              <a:rPr lang="ar-YE" sz="4400" b="1" dirty="0" smtClean="0">
                <a:solidFill>
                  <a:srgbClr val="000000"/>
                </a:solidFill>
                <a:effectLst>
                  <a:outerShdw blurRad="38100" dist="38100" dir="2700000" algn="tl">
                    <a:srgbClr val="FFFFFF"/>
                  </a:outerShdw>
                </a:effectLst>
                <a:latin typeface="Garamond" pitchFamily="18" charset="0"/>
                <a:cs typeface="Simplified Arabic" pitchFamily="18" charset="-78"/>
              </a:rPr>
              <a:t>6- عملية يؤثر من خلالها فرد في مجموعة من الأفراد لتحقيق هدف مشترك.</a:t>
            </a:r>
            <a:endParaRPr lang="en-US" sz="4400" b="1" dirty="0" smtClean="0">
              <a:solidFill>
                <a:srgbClr val="000000"/>
              </a:solidFill>
              <a:effectLst>
                <a:outerShdw blurRad="38100" dist="38100" dir="2700000" algn="tl">
                  <a:srgbClr val="FFFFFF"/>
                </a:outerShdw>
              </a:effectLst>
              <a:latin typeface="Garamond" pitchFamily="18" charset="0"/>
              <a:cs typeface="Simplified Arabic" pitchFamily="18" charset="-78"/>
            </a:endParaRPr>
          </a:p>
        </p:txBody>
      </p:sp>
      <p:grpSp>
        <p:nvGrpSpPr>
          <p:cNvPr id="96840" name="Group 584"/>
          <p:cNvGrpSpPr>
            <a:grpSpLocks/>
          </p:cNvGrpSpPr>
          <p:nvPr/>
        </p:nvGrpSpPr>
        <p:grpSpPr bwMode="auto">
          <a:xfrm>
            <a:off x="2330450" y="4267200"/>
            <a:ext cx="3721100" cy="2198688"/>
            <a:chOff x="1468" y="369"/>
            <a:chExt cx="2344" cy="1385"/>
          </a:xfrm>
        </p:grpSpPr>
        <p:grpSp>
          <p:nvGrpSpPr>
            <p:cNvPr id="96463" name="Group 207"/>
            <p:cNvGrpSpPr>
              <a:grpSpLocks/>
            </p:cNvGrpSpPr>
            <p:nvPr/>
          </p:nvGrpSpPr>
          <p:grpSpPr bwMode="auto">
            <a:xfrm>
              <a:off x="1468" y="369"/>
              <a:ext cx="2344" cy="1377"/>
              <a:chOff x="1468" y="369"/>
              <a:chExt cx="2344" cy="1377"/>
            </a:xfrm>
          </p:grpSpPr>
          <p:sp>
            <p:nvSpPr>
              <p:cNvPr id="96464" name="Freeform 208"/>
              <p:cNvSpPr>
                <a:spLocks/>
              </p:cNvSpPr>
              <p:nvPr/>
            </p:nvSpPr>
            <p:spPr bwMode="auto">
              <a:xfrm>
                <a:off x="3431" y="841"/>
                <a:ext cx="115" cy="137"/>
              </a:xfrm>
              <a:custGeom>
                <a:avLst/>
                <a:gdLst>
                  <a:gd name="T0" fmla="*/ 0 w 115"/>
                  <a:gd name="T1" fmla="*/ 68 h 137"/>
                  <a:gd name="T2" fmla="*/ 23 w 115"/>
                  <a:gd name="T3" fmla="*/ 56 h 137"/>
                  <a:gd name="T4" fmla="*/ 21 w 115"/>
                  <a:gd name="T5" fmla="*/ 27 h 137"/>
                  <a:gd name="T6" fmla="*/ 31 w 115"/>
                  <a:gd name="T7" fmla="*/ 0 h 137"/>
                  <a:gd name="T8" fmla="*/ 54 w 115"/>
                  <a:gd name="T9" fmla="*/ 17 h 137"/>
                  <a:gd name="T10" fmla="*/ 64 w 115"/>
                  <a:gd name="T11" fmla="*/ 0 h 137"/>
                  <a:gd name="T12" fmla="*/ 99 w 115"/>
                  <a:gd name="T13" fmla="*/ 27 h 137"/>
                  <a:gd name="T14" fmla="*/ 93 w 115"/>
                  <a:gd name="T15" fmla="*/ 62 h 137"/>
                  <a:gd name="T16" fmla="*/ 115 w 115"/>
                  <a:gd name="T17" fmla="*/ 106 h 137"/>
                  <a:gd name="T18" fmla="*/ 91 w 115"/>
                  <a:gd name="T19" fmla="*/ 122 h 137"/>
                  <a:gd name="T20" fmla="*/ 85 w 115"/>
                  <a:gd name="T21" fmla="*/ 137 h 137"/>
                  <a:gd name="T22" fmla="*/ 68 w 115"/>
                  <a:gd name="T23" fmla="*/ 114 h 137"/>
                  <a:gd name="T24" fmla="*/ 37 w 115"/>
                  <a:gd name="T25" fmla="*/ 116 h 137"/>
                  <a:gd name="T26" fmla="*/ 48 w 115"/>
                  <a:gd name="T27" fmla="*/ 95 h 137"/>
                  <a:gd name="T28" fmla="*/ 27 w 115"/>
                  <a:gd name="T29" fmla="*/ 87 h 137"/>
                  <a:gd name="T30" fmla="*/ 0 w 115"/>
                  <a:gd name="T31" fmla="*/ 68 h 137"/>
                  <a:gd name="T32" fmla="*/ 0 w 115"/>
                  <a:gd name="T33"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37">
                    <a:moveTo>
                      <a:pt x="0" y="68"/>
                    </a:moveTo>
                    <a:lnTo>
                      <a:pt x="23" y="56"/>
                    </a:lnTo>
                    <a:lnTo>
                      <a:pt x="21" y="27"/>
                    </a:lnTo>
                    <a:lnTo>
                      <a:pt x="31" y="0"/>
                    </a:lnTo>
                    <a:lnTo>
                      <a:pt x="54" y="17"/>
                    </a:lnTo>
                    <a:lnTo>
                      <a:pt x="64" y="0"/>
                    </a:lnTo>
                    <a:lnTo>
                      <a:pt x="99" y="27"/>
                    </a:lnTo>
                    <a:lnTo>
                      <a:pt x="93" y="62"/>
                    </a:lnTo>
                    <a:lnTo>
                      <a:pt x="115" y="106"/>
                    </a:lnTo>
                    <a:lnTo>
                      <a:pt x="91" y="122"/>
                    </a:lnTo>
                    <a:lnTo>
                      <a:pt x="85" y="137"/>
                    </a:lnTo>
                    <a:lnTo>
                      <a:pt x="68" y="114"/>
                    </a:lnTo>
                    <a:lnTo>
                      <a:pt x="37" y="116"/>
                    </a:lnTo>
                    <a:lnTo>
                      <a:pt x="48" y="95"/>
                    </a:lnTo>
                    <a:lnTo>
                      <a:pt x="27" y="87"/>
                    </a:lnTo>
                    <a:lnTo>
                      <a:pt x="0" y="68"/>
                    </a:lnTo>
                    <a:lnTo>
                      <a:pt x="0" y="68"/>
                    </a:lnTo>
                    <a:close/>
                  </a:path>
                </a:pathLst>
              </a:custGeom>
              <a:solidFill>
                <a:srgbClr val="836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65" name="Freeform 209"/>
              <p:cNvSpPr>
                <a:spLocks/>
              </p:cNvSpPr>
              <p:nvPr/>
            </p:nvSpPr>
            <p:spPr bwMode="auto">
              <a:xfrm>
                <a:off x="2498" y="730"/>
                <a:ext cx="395" cy="493"/>
              </a:xfrm>
              <a:custGeom>
                <a:avLst/>
                <a:gdLst>
                  <a:gd name="T0" fmla="*/ 0 w 395"/>
                  <a:gd name="T1" fmla="*/ 456 h 493"/>
                  <a:gd name="T2" fmla="*/ 0 w 395"/>
                  <a:gd name="T3" fmla="*/ 427 h 493"/>
                  <a:gd name="T4" fmla="*/ 14 w 395"/>
                  <a:gd name="T5" fmla="*/ 394 h 493"/>
                  <a:gd name="T6" fmla="*/ 60 w 395"/>
                  <a:gd name="T7" fmla="*/ 404 h 493"/>
                  <a:gd name="T8" fmla="*/ 113 w 395"/>
                  <a:gd name="T9" fmla="*/ 413 h 493"/>
                  <a:gd name="T10" fmla="*/ 140 w 395"/>
                  <a:gd name="T11" fmla="*/ 380 h 493"/>
                  <a:gd name="T12" fmla="*/ 62 w 395"/>
                  <a:gd name="T13" fmla="*/ 373 h 493"/>
                  <a:gd name="T14" fmla="*/ 41 w 395"/>
                  <a:gd name="T15" fmla="*/ 351 h 493"/>
                  <a:gd name="T16" fmla="*/ 72 w 395"/>
                  <a:gd name="T17" fmla="*/ 343 h 493"/>
                  <a:gd name="T18" fmla="*/ 115 w 395"/>
                  <a:gd name="T19" fmla="*/ 353 h 493"/>
                  <a:gd name="T20" fmla="*/ 125 w 395"/>
                  <a:gd name="T21" fmla="*/ 328 h 493"/>
                  <a:gd name="T22" fmla="*/ 101 w 395"/>
                  <a:gd name="T23" fmla="*/ 305 h 493"/>
                  <a:gd name="T24" fmla="*/ 86 w 395"/>
                  <a:gd name="T25" fmla="*/ 258 h 493"/>
                  <a:gd name="T26" fmla="*/ 131 w 395"/>
                  <a:gd name="T27" fmla="*/ 293 h 493"/>
                  <a:gd name="T28" fmla="*/ 175 w 395"/>
                  <a:gd name="T29" fmla="*/ 303 h 493"/>
                  <a:gd name="T30" fmla="*/ 181 w 395"/>
                  <a:gd name="T31" fmla="*/ 272 h 493"/>
                  <a:gd name="T32" fmla="*/ 129 w 395"/>
                  <a:gd name="T33" fmla="*/ 225 h 493"/>
                  <a:gd name="T34" fmla="*/ 144 w 395"/>
                  <a:gd name="T35" fmla="*/ 175 h 493"/>
                  <a:gd name="T36" fmla="*/ 177 w 395"/>
                  <a:gd name="T37" fmla="*/ 97 h 493"/>
                  <a:gd name="T38" fmla="*/ 166 w 395"/>
                  <a:gd name="T39" fmla="*/ 72 h 493"/>
                  <a:gd name="T40" fmla="*/ 185 w 395"/>
                  <a:gd name="T41" fmla="*/ 66 h 493"/>
                  <a:gd name="T42" fmla="*/ 222 w 395"/>
                  <a:gd name="T43" fmla="*/ 87 h 493"/>
                  <a:gd name="T44" fmla="*/ 249 w 395"/>
                  <a:gd name="T45" fmla="*/ 76 h 493"/>
                  <a:gd name="T46" fmla="*/ 273 w 395"/>
                  <a:gd name="T47" fmla="*/ 105 h 493"/>
                  <a:gd name="T48" fmla="*/ 304 w 395"/>
                  <a:gd name="T49" fmla="*/ 167 h 493"/>
                  <a:gd name="T50" fmla="*/ 317 w 395"/>
                  <a:gd name="T51" fmla="*/ 95 h 493"/>
                  <a:gd name="T52" fmla="*/ 294 w 395"/>
                  <a:gd name="T53" fmla="*/ 33 h 493"/>
                  <a:gd name="T54" fmla="*/ 302 w 395"/>
                  <a:gd name="T55" fmla="*/ 0 h 493"/>
                  <a:gd name="T56" fmla="*/ 354 w 395"/>
                  <a:gd name="T57" fmla="*/ 45 h 493"/>
                  <a:gd name="T58" fmla="*/ 349 w 395"/>
                  <a:gd name="T59" fmla="*/ 82 h 493"/>
                  <a:gd name="T60" fmla="*/ 358 w 395"/>
                  <a:gd name="T61" fmla="*/ 126 h 493"/>
                  <a:gd name="T62" fmla="*/ 380 w 395"/>
                  <a:gd name="T63" fmla="*/ 95 h 493"/>
                  <a:gd name="T64" fmla="*/ 384 w 395"/>
                  <a:gd name="T65" fmla="*/ 138 h 493"/>
                  <a:gd name="T66" fmla="*/ 395 w 395"/>
                  <a:gd name="T67" fmla="*/ 161 h 493"/>
                  <a:gd name="T68" fmla="*/ 362 w 395"/>
                  <a:gd name="T69" fmla="*/ 295 h 493"/>
                  <a:gd name="T70" fmla="*/ 376 w 395"/>
                  <a:gd name="T71" fmla="*/ 400 h 493"/>
                  <a:gd name="T72" fmla="*/ 312 w 395"/>
                  <a:gd name="T73" fmla="*/ 343 h 493"/>
                  <a:gd name="T74" fmla="*/ 271 w 395"/>
                  <a:gd name="T75" fmla="*/ 274 h 493"/>
                  <a:gd name="T76" fmla="*/ 249 w 395"/>
                  <a:gd name="T77" fmla="*/ 314 h 493"/>
                  <a:gd name="T78" fmla="*/ 238 w 395"/>
                  <a:gd name="T79" fmla="*/ 349 h 493"/>
                  <a:gd name="T80" fmla="*/ 193 w 395"/>
                  <a:gd name="T81" fmla="*/ 388 h 493"/>
                  <a:gd name="T82" fmla="*/ 216 w 395"/>
                  <a:gd name="T83" fmla="*/ 409 h 493"/>
                  <a:gd name="T84" fmla="*/ 175 w 395"/>
                  <a:gd name="T85" fmla="*/ 429 h 493"/>
                  <a:gd name="T86" fmla="*/ 169 w 395"/>
                  <a:gd name="T87" fmla="*/ 471 h 493"/>
                  <a:gd name="T88" fmla="*/ 131 w 395"/>
                  <a:gd name="T89" fmla="*/ 493 h 493"/>
                  <a:gd name="T90" fmla="*/ 74 w 395"/>
                  <a:gd name="T91" fmla="*/ 491 h 493"/>
                  <a:gd name="T92" fmla="*/ 0 w 395"/>
                  <a:gd name="T93" fmla="*/ 456 h 493"/>
                  <a:gd name="T94" fmla="*/ 0 w 395"/>
                  <a:gd name="T95" fmla="*/ 45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493">
                    <a:moveTo>
                      <a:pt x="0" y="456"/>
                    </a:moveTo>
                    <a:lnTo>
                      <a:pt x="0" y="427"/>
                    </a:lnTo>
                    <a:lnTo>
                      <a:pt x="14" y="394"/>
                    </a:lnTo>
                    <a:lnTo>
                      <a:pt x="60" y="404"/>
                    </a:lnTo>
                    <a:lnTo>
                      <a:pt x="113" y="413"/>
                    </a:lnTo>
                    <a:lnTo>
                      <a:pt x="140" y="380"/>
                    </a:lnTo>
                    <a:lnTo>
                      <a:pt x="62" y="373"/>
                    </a:lnTo>
                    <a:lnTo>
                      <a:pt x="41" y="351"/>
                    </a:lnTo>
                    <a:lnTo>
                      <a:pt x="72" y="343"/>
                    </a:lnTo>
                    <a:lnTo>
                      <a:pt x="115" y="353"/>
                    </a:lnTo>
                    <a:lnTo>
                      <a:pt x="125" y="328"/>
                    </a:lnTo>
                    <a:lnTo>
                      <a:pt x="101" y="305"/>
                    </a:lnTo>
                    <a:lnTo>
                      <a:pt x="86" y="258"/>
                    </a:lnTo>
                    <a:lnTo>
                      <a:pt x="131" y="293"/>
                    </a:lnTo>
                    <a:lnTo>
                      <a:pt x="175" y="303"/>
                    </a:lnTo>
                    <a:lnTo>
                      <a:pt x="181" y="272"/>
                    </a:lnTo>
                    <a:lnTo>
                      <a:pt x="129" y="225"/>
                    </a:lnTo>
                    <a:lnTo>
                      <a:pt x="144" y="175"/>
                    </a:lnTo>
                    <a:lnTo>
                      <a:pt x="177" y="97"/>
                    </a:lnTo>
                    <a:lnTo>
                      <a:pt x="166" y="72"/>
                    </a:lnTo>
                    <a:lnTo>
                      <a:pt x="185" y="66"/>
                    </a:lnTo>
                    <a:lnTo>
                      <a:pt x="222" y="87"/>
                    </a:lnTo>
                    <a:lnTo>
                      <a:pt x="249" y="76"/>
                    </a:lnTo>
                    <a:lnTo>
                      <a:pt x="273" y="105"/>
                    </a:lnTo>
                    <a:lnTo>
                      <a:pt x="304" y="167"/>
                    </a:lnTo>
                    <a:lnTo>
                      <a:pt x="317" y="95"/>
                    </a:lnTo>
                    <a:lnTo>
                      <a:pt x="294" y="33"/>
                    </a:lnTo>
                    <a:lnTo>
                      <a:pt x="302" y="0"/>
                    </a:lnTo>
                    <a:lnTo>
                      <a:pt x="354" y="45"/>
                    </a:lnTo>
                    <a:lnTo>
                      <a:pt x="349" y="82"/>
                    </a:lnTo>
                    <a:lnTo>
                      <a:pt x="358" y="126"/>
                    </a:lnTo>
                    <a:lnTo>
                      <a:pt x="380" y="95"/>
                    </a:lnTo>
                    <a:lnTo>
                      <a:pt x="384" y="138"/>
                    </a:lnTo>
                    <a:lnTo>
                      <a:pt x="395" y="161"/>
                    </a:lnTo>
                    <a:lnTo>
                      <a:pt x="362" y="295"/>
                    </a:lnTo>
                    <a:lnTo>
                      <a:pt x="376" y="400"/>
                    </a:lnTo>
                    <a:lnTo>
                      <a:pt x="312" y="343"/>
                    </a:lnTo>
                    <a:lnTo>
                      <a:pt x="271" y="274"/>
                    </a:lnTo>
                    <a:lnTo>
                      <a:pt x="249" y="314"/>
                    </a:lnTo>
                    <a:lnTo>
                      <a:pt x="238" y="349"/>
                    </a:lnTo>
                    <a:lnTo>
                      <a:pt x="193" y="388"/>
                    </a:lnTo>
                    <a:lnTo>
                      <a:pt x="216" y="409"/>
                    </a:lnTo>
                    <a:lnTo>
                      <a:pt x="175" y="429"/>
                    </a:lnTo>
                    <a:lnTo>
                      <a:pt x="169" y="471"/>
                    </a:lnTo>
                    <a:lnTo>
                      <a:pt x="131" y="493"/>
                    </a:lnTo>
                    <a:lnTo>
                      <a:pt x="74" y="491"/>
                    </a:lnTo>
                    <a:lnTo>
                      <a:pt x="0" y="456"/>
                    </a:lnTo>
                    <a:lnTo>
                      <a:pt x="0" y="456"/>
                    </a:lnTo>
                    <a:close/>
                  </a:path>
                </a:pathLst>
              </a:custGeom>
              <a:solidFill>
                <a:srgbClr val="D1D1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66" name="Freeform 210"/>
              <p:cNvSpPr>
                <a:spLocks/>
              </p:cNvSpPr>
              <p:nvPr/>
            </p:nvSpPr>
            <p:spPr bwMode="auto">
              <a:xfrm>
                <a:off x="2926" y="569"/>
                <a:ext cx="402" cy="667"/>
              </a:xfrm>
              <a:custGeom>
                <a:avLst/>
                <a:gdLst>
                  <a:gd name="T0" fmla="*/ 123 w 402"/>
                  <a:gd name="T1" fmla="*/ 2 h 667"/>
                  <a:gd name="T2" fmla="*/ 117 w 402"/>
                  <a:gd name="T3" fmla="*/ 33 h 667"/>
                  <a:gd name="T4" fmla="*/ 176 w 402"/>
                  <a:gd name="T5" fmla="*/ 33 h 667"/>
                  <a:gd name="T6" fmla="*/ 187 w 402"/>
                  <a:gd name="T7" fmla="*/ 56 h 667"/>
                  <a:gd name="T8" fmla="*/ 240 w 402"/>
                  <a:gd name="T9" fmla="*/ 66 h 667"/>
                  <a:gd name="T10" fmla="*/ 283 w 402"/>
                  <a:gd name="T11" fmla="*/ 122 h 667"/>
                  <a:gd name="T12" fmla="*/ 308 w 402"/>
                  <a:gd name="T13" fmla="*/ 256 h 667"/>
                  <a:gd name="T14" fmla="*/ 333 w 402"/>
                  <a:gd name="T15" fmla="*/ 184 h 667"/>
                  <a:gd name="T16" fmla="*/ 345 w 402"/>
                  <a:gd name="T17" fmla="*/ 153 h 667"/>
                  <a:gd name="T18" fmla="*/ 402 w 402"/>
                  <a:gd name="T19" fmla="*/ 227 h 667"/>
                  <a:gd name="T20" fmla="*/ 361 w 402"/>
                  <a:gd name="T21" fmla="*/ 266 h 667"/>
                  <a:gd name="T22" fmla="*/ 328 w 402"/>
                  <a:gd name="T23" fmla="*/ 307 h 667"/>
                  <a:gd name="T24" fmla="*/ 320 w 402"/>
                  <a:gd name="T25" fmla="*/ 338 h 667"/>
                  <a:gd name="T26" fmla="*/ 333 w 402"/>
                  <a:gd name="T27" fmla="*/ 429 h 667"/>
                  <a:gd name="T28" fmla="*/ 322 w 402"/>
                  <a:gd name="T29" fmla="*/ 506 h 667"/>
                  <a:gd name="T30" fmla="*/ 345 w 402"/>
                  <a:gd name="T31" fmla="*/ 549 h 667"/>
                  <a:gd name="T32" fmla="*/ 248 w 402"/>
                  <a:gd name="T33" fmla="*/ 598 h 667"/>
                  <a:gd name="T34" fmla="*/ 123 w 402"/>
                  <a:gd name="T35" fmla="*/ 667 h 667"/>
                  <a:gd name="T36" fmla="*/ 80 w 402"/>
                  <a:gd name="T37" fmla="*/ 621 h 667"/>
                  <a:gd name="T38" fmla="*/ 129 w 402"/>
                  <a:gd name="T39" fmla="*/ 588 h 667"/>
                  <a:gd name="T40" fmla="*/ 180 w 402"/>
                  <a:gd name="T41" fmla="*/ 539 h 667"/>
                  <a:gd name="T42" fmla="*/ 129 w 402"/>
                  <a:gd name="T43" fmla="*/ 539 h 667"/>
                  <a:gd name="T44" fmla="*/ 143 w 402"/>
                  <a:gd name="T45" fmla="*/ 376 h 667"/>
                  <a:gd name="T46" fmla="*/ 150 w 402"/>
                  <a:gd name="T47" fmla="*/ 210 h 667"/>
                  <a:gd name="T48" fmla="*/ 129 w 402"/>
                  <a:gd name="T49" fmla="*/ 208 h 667"/>
                  <a:gd name="T50" fmla="*/ 104 w 402"/>
                  <a:gd name="T51" fmla="*/ 359 h 667"/>
                  <a:gd name="T52" fmla="*/ 94 w 402"/>
                  <a:gd name="T53" fmla="*/ 547 h 667"/>
                  <a:gd name="T54" fmla="*/ 51 w 402"/>
                  <a:gd name="T55" fmla="*/ 590 h 667"/>
                  <a:gd name="T56" fmla="*/ 6 w 402"/>
                  <a:gd name="T57" fmla="*/ 357 h 667"/>
                  <a:gd name="T58" fmla="*/ 32 w 402"/>
                  <a:gd name="T59" fmla="*/ 262 h 667"/>
                  <a:gd name="T60" fmla="*/ 43 w 402"/>
                  <a:gd name="T61" fmla="*/ 235 h 667"/>
                  <a:gd name="T62" fmla="*/ 45 w 402"/>
                  <a:gd name="T63" fmla="*/ 153 h 667"/>
                  <a:gd name="T64" fmla="*/ 98 w 402"/>
                  <a:gd name="T6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2" h="667">
                    <a:moveTo>
                      <a:pt x="98" y="0"/>
                    </a:moveTo>
                    <a:lnTo>
                      <a:pt x="123" y="2"/>
                    </a:lnTo>
                    <a:lnTo>
                      <a:pt x="135" y="10"/>
                    </a:lnTo>
                    <a:lnTo>
                      <a:pt x="117" y="33"/>
                    </a:lnTo>
                    <a:lnTo>
                      <a:pt x="125" y="62"/>
                    </a:lnTo>
                    <a:lnTo>
                      <a:pt x="176" y="33"/>
                    </a:lnTo>
                    <a:lnTo>
                      <a:pt x="217" y="41"/>
                    </a:lnTo>
                    <a:lnTo>
                      <a:pt x="187" y="56"/>
                    </a:lnTo>
                    <a:lnTo>
                      <a:pt x="199" y="80"/>
                    </a:lnTo>
                    <a:lnTo>
                      <a:pt x="240" y="66"/>
                    </a:lnTo>
                    <a:lnTo>
                      <a:pt x="271" y="80"/>
                    </a:lnTo>
                    <a:lnTo>
                      <a:pt x="283" y="122"/>
                    </a:lnTo>
                    <a:lnTo>
                      <a:pt x="310" y="175"/>
                    </a:lnTo>
                    <a:lnTo>
                      <a:pt x="308" y="256"/>
                    </a:lnTo>
                    <a:lnTo>
                      <a:pt x="333" y="223"/>
                    </a:lnTo>
                    <a:lnTo>
                      <a:pt x="333" y="184"/>
                    </a:lnTo>
                    <a:lnTo>
                      <a:pt x="316" y="128"/>
                    </a:lnTo>
                    <a:lnTo>
                      <a:pt x="345" y="153"/>
                    </a:lnTo>
                    <a:lnTo>
                      <a:pt x="384" y="194"/>
                    </a:lnTo>
                    <a:lnTo>
                      <a:pt x="402" y="227"/>
                    </a:lnTo>
                    <a:lnTo>
                      <a:pt x="380" y="239"/>
                    </a:lnTo>
                    <a:lnTo>
                      <a:pt x="361" y="266"/>
                    </a:lnTo>
                    <a:lnTo>
                      <a:pt x="333" y="278"/>
                    </a:lnTo>
                    <a:lnTo>
                      <a:pt x="328" y="307"/>
                    </a:lnTo>
                    <a:lnTo>
                      <a:pt x="328" y="324"/>
                    </a:lnTo>
                    <a:lnTo>
                      <a:pt x="320" y="338"/>
                    </a:lnTo>
                    <a:lnTo>
                      <a:pt x="316" y="402"/>
                    </a:lnTo>
                    <a:lnTo>
                      <a:pt x="333" y="429"/>
                    </a:lnTo>
                    <a:lnTo>
                      <a:pt x="324" y="489"/>
                    </a:lnTo>
                    <a:lnTo>
                      <a:pt x="322" y="506"/>
                    </a:lnTo>
                    <a:lnTo>
                      <a:pt x="339" y="508"/>
                    </a:lnTo>
                    <a:lnTo>
                      <a:pt x="345" y="549"/>
                    </a:lnTo>
                    <a:lnTo>
                      <a:pt x="314" y="559"/>
                    </a:lnTo>
                    <a:lnTo>
                      <a:pt x="248" y="598"/>
                    </a:lnTo>
                    <a:lnTo>
                      <a:pt x="172" y="665"/>
                    </a:lnTo>
                    <a:lnTo>
                      <a:pt x="123" y="667"/>
                    </a:lnTo>
                    <a:lnTo>
                      <a:pt x="78" y="667"/>
                    </a:lnTo>
                    <a:lnTo>
                      <a:pt x="80" y="621"/>
                    </a:lnTo>
                    <a:lnTo>
                      <a:pt x="86" y="584"/>
                    </a:lnTo>
                    <a:lnTo>
                      <a:pt x="129" y="588"/>
                    </a:lnTo>
                    <a:lnTo>
                      <a:pt x="170" y="572"/>
                    </a:lnTo>
                    <a:lnTo>
                      <a:pt x="180" y="539"/>
                    </a:lnTo>
                    <a:lnTo>
                      <a:pt x="133" y="559"/>
                    </a:lnTo>
                    <a:lnTo>
                      <a:pt x="129" y="539"/>
                    </a:lnTo>
                    <a:lnTo>
                      <a:pt x="150" y="493"/>
                    </a:lnTo>
                    <a:lnTo>
                      <a:pt x="143" y="376"/>
                    </a:lnTo>
                    <a:lnTo>
                      <a:pt x="143" y="258"/>
                    </a:lnTo>
                    <a:lnTo>
                      <a:pt x="150" y="210"/>
                    </a:lnTo>
                    <a:lnTo>
                      <a:pt x="166" y="153"/>
                    </a:lnTo>
                    <a:lnTo>
                      <a:pt x="129" y="208"/>
                    </a:lnTo>
                    <a:lnTo>
                      <a:pt x="104" y="287"/>
                    </a:lnTo>
                    <a:lnTo>
                      <a:pt x="104" y="359"/>
                    </a:lnTo>
                    <a:lnTo>
                      <a:pt x="113" y="466"/>
                    </a:lnTo>
                    <a:lnTo>
                      <a:pt x="94" y="547"/>
                    </a:lnTo>
                    <a:lnTo>
                      <a:pt x="69" y="555"/>
                    </a:lnTo>
                    <a:lnTo>
                      <a:pt x="51" y="590"/>
                    </a:lnTo>
                    <a:lnTo>
                      <a:pt x="22" y="483"/>
                    </a:lnTo>
                    <a:lnTo>
                      <a:pt x="6" y="357"/>
                    </a:lnTo>
                    <a:lnTo>
                      <a:pt x="0" y="326"/>
                    </a:lnTo>
                    <a:lnTo>
                      <a:pt x="32" y="262"/>
                    </a:lnTo>
                    <a:lnTo>
                      <a:pt x="0" y="229"/>
                    </a:lnTo>
                    <a:lnTo>
                      <a:pt x="43" y="235"/>
                    </a:lnTo>
                    <a:lnTo>
                      <a:pt x="49" y="200"/>
                    </a:lnTo>
                    <a:lnTo>
                      <a:pt x="45" y="153"/>
                    </a:lnTo>
                    <a:lnTo>
                      <a:pt x="92" y="29"/>
                    </a:lnTo>
                    <a:lnTo>
                      <a:pt x="98" y="0"/>
                    </a:lnTo>
                    <a:lnTo>
                      <a:pt x="98" y="0"/>
                    </a:lnTo>
                    <a:close/>
                  </a:path>
                </a:pathLst>
              </a:custGeom>
              <a:solidFill>
                <a:srgbClr val="D1D1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67" name="Freeform 211"/>
              <p:cNvSpPr>
                <a:spLocks/>
              </p:cNvSpPr>
              <p:nvPr/>
            </p:nvSpPr>
            <p:spPr bwMode="auto">
              <a:xfrm>
                <a:off x="3326" y="1114"/>
                <a:ext cx="461" cy="563"/>
              </a:xfrm>
              <a:custGeom>
                <a:avLst/>
                <a:gdLst>
                  <a:gd name="T0" fmla="*/ 54 w 461"/>
                  <a:gd name="T1" fmla="*/ 103 h 563"/>
                  <a:gd name="T2" fmla="*/ 91 w 461"/>
                  <a:gd name="T3" fmla="*/ 126 h 563"/>
                  <a:gd name="T4" fmla="*/ 120 w 461"/>
                  <a:gd name="T5" fmla="*/ 72 h 563"/>
                  <a:gd name="T6" fmla="*/ 109 w 461"/>
                  <a:gd name="T7" fmla="*/ 41 h 563"/>
                  <a:gd name="T8" fmla="*/ 132 w 461"/>
                  <a:gd name="T9" fmla="*/ 10 h 563"/>
                  <a:gd name="T10" fmla="*/ 163 w 461"/>
                  <a:gd name="T11" fmla="*/ 4 h 563"/>
                  <a:gd name="T12" fmla="*/ 159 w 461"/>
                  <a:gd name="T13" fmla="*/ 35 h 563"/>
                  <a:gd name="T14" fmla="*/ 202 w 461"/>
                  <a:gd name="T15" fmla="*/ 8 h 563"/>
                  <a:gd name="T16" fmla="*/ 220 w 461"/>
                  <a:gd name="T17" fmla="*/ 0 h 563"/>
                  <a:gd name="T18" fmla="*/ 259 w 461"/>
                  <a:gd name="T19" fmla="*/ 29 h 563"/>
                  <a:gd name="T20" fmla="*/ 276 w 461"/>
                  <a:gd name="T21" fmla="*/ 84 h 563"/>
                  <a:gd name="T22" fmla="*/ 327 w 461"/>
                  <a:gd name="T23" fmla="*/ 130 h 563"/>
                  <a:gd name="T24" fmla="*/ 282 w 461"/>
                  <a:gd name="T25" fmla="*/ 132 h 563"/>
                  <a:gd name="T26" fmla="*/ 247 w 461"/>
                  <a:gd name="T27" fmla="*/ 167 h 563"/>
                  <a:gd name="T28" fmla="*/ 299 w 461"/>
                  <a:gd name="T29" fmla="*/ 161 h 563"/>
                  <a:gd name="T30" fmla="*/ 358 w 461"/>
                  <a:gd name="T31" fmla="*/ 171 h 563"/>
                  <a:gd name="T32" fmla="*/ 381 w 461"/>
                  <a:gd name="T33" fmla="*/ 219 h 563"/>
                  <a:gd name="T34" fmla="*/ 377 w 461"/>
                  <a:gd name="T35" fmla="*/ 252 h 563"/>
                  <a:gd name="T36" fmla="*/ 366 w 461"/>
                  <a:gd name="T37" fmla="*/ 283 h 563"/>
                  <a:gd name="T38" fmla="*/ 342 w 461"/>
                  <a:gd name="T39" fmla="*/ 283 h 563"/>
                  <a:gd name="T40" fmla="*/ 336 w 461"/>
                  <a:gd name="T41" fmla="*/ 314 h 563"/>
                  <a:gd name="T42" fmla="*/ 344 w 461"/>
                  <a:gd name="T43" fmla="*/ 349 h 563"/>
                  <a:gd name="T44" fmla="*/ 358 w 461"/>
                  <a:gd name="T45" fmla="*/ 396 h 563"/>
                  <a:gd name="T46" fmla="*/ 371 w 461"/>
                  <a:gd name="T47" fmla="*/ 318 h 563"/>
                  <a:gd name="T48" fmla="*/ 395 w 461"/>
                  <a:gd name="T49" fmla="*/ 289 h 563"/>
                  <a:gd name="T50" fmla="*/ 393 w 461"/>
                  <a:gd name="T51" fmla="*/ 264 h 563"/>
                  <a:gd name="T52" fmla="*/ 399 w 461"/>
                  <a:gd name="T53" fmla="*/ 237 h 563"/>
                  <a:gd name="T54" fmla="*/ 428 w 461"/>
                  <a:gd name="T55" fmla="*/ 285 h 563"/>
                  <a:gd name="T56" fmla="*/ 455 w 461"/>
                  <a:gd name="T57" fmla="*/ 351 h 563"/>
                  <a:gd name="T58" fmla="*/ 461 w 461"/>
                  <a:gd name="T59" fmla="*/ 411 h 563"/>
                  <a:gd name="T60" fmla="*/ 457 w 461"/>
                  <a:gd name="T61" fmla="*/ 454 h 563"/>
                  <a:gd name="T62" fmla="*/ 358 w 461"/>
                  <a:gd name="T63" fmla="*/ 435 h 563"/>
                  <a:gd name="T64" fmla="*/ 288 w 461"/>
                  <a:gd name="T65" fmla="*/ 487 h 563"/>
                  <a:gd name="T66" fmla="*/ 262 w 461"/>
                  <a:gd name="T67" fmla="*/ 526 h 563"/>
                  <a:gd name="T68" fmla="*/ 212 w 461"/>
                  <a:gd name="T69" fmla="*/ 563 h 563"/>
                  <a:gd name="T70" fmla="*/ 198 w 461"/>
                  <a:gd name="T71" fmla="*/ 555 h 563"/>
                  <a:gd name="T72" fmla="*/ 161 w 461"/>
                  <a:gd name="T73" fmla="*/ 563 h 563"/>
                  <a:gd name="T74" fmla="*/ 105 w 461"/>
                  <a:gd name="T75" fmla="*/ 559 h 563"/>
                  <a:gd name="T76" fmla="*/ 44 w 461"/>
                  <a:gd name="T77" fmla="*/ 530 h 563"/>
                  <a:gd name="T78" fmla="*/ 50 w 461"/>
                  <a:gd name="T79" fmla="*/ 489 h 563"/>
                  <a:gd name="T80" fmla="*/ 85 w 461"/>
                  <a:gd name="T81" fmla="*/ 454 h 563"/>
                  <a:gd name="T82" fmla="*/ 109 w 461"/>
                  <a:gd name="T83" fmla="*/ 415 h 563"/>
                  <a:gd name="T84" fmla="*/ 148 w 461"/>
                  <a:gd name="T85" fmla="*/ 388 h 563"/>
                  <a:gd name="T86" fmla="*/ 138 w 461"/>
                  <a:gd name="T87" fmla="*/ 423 h 563"/>
                  <a:gd name="T88" fmla="*/ 159 w 461"/>
                  <a:gd name="T89" fmla="*/ 450 h 563"/>
                  <a:gd name="T90" fmla="*/ 192 w 461"/>
                  <a:gd name="T91" fmla="*/ 402 h 563"/>
                  <a:gd name="T92" fmla="*/ 210 w 461"/>
                  <a:gd name="T93" fmla="*/ 307 h 563"/>
                  <a:gd name="T94" fmla="*/ 183 w 461"/>
                  <a:gd name="T95" fmla="*/ 229 h 563"/>
                  <a:gd name="T96" fmla="*/ 200 w 461"/>
                  <a:gd name="T97" fmla="*/ 163 h 563"/>
                  <a:gd name="T98" fmla="*/ 175 w 461"/>
                  <a:gd name="T99" fmla="*/ 184 h 563"/>
                  <a:gd name="T100" fmla="*/ 146 w 461"/>
                  <a:gd name="T101" fmla="*/ 227 h 563"/>
                  <a:gd name="T102" fmla="*/ 163 w 461"/>
                  <a:gd name="T103" fmla="*/ 316 h 563"/>
                  <a:gd name="T104" fmla="*/ 153 w 461"/>
                  <a:gd name="T105" fmla="*/ 361 h 563"/>
                  <a:gd name="T106" fmla="*/ 109 w 461"/>
                  <a:gd name="T107" fmla="*/ 361 h 563"/>
                  <a:gd name="T108" fmla="*/ 85 w 461"/>
                  <a:gd name="T109" fmla="*/ 394 h 563"/>
                  <a:gd name="T110" fmla="*/ 0 w 461"/>
                  <a:gd name="T111" fmla="*/ 359 h 563"/>
                  <a:gd name="T112" fmla="*/ 83 w 461"/>
                  <a:gd name="T113" fmla="*/ 332 h 563"/>
                  <a:gd name="T114" fmla="*/ 40 w 461"/>
                  <a:gd name="T115" fmla="*/ 169 h 563"/>
                  <a:gd name="T116" fmla="*/ 54 w 461"/>
                  <a:gd name="T117" fmla="*/ 103 h 563"/>
                  <a:gd name="T118" fmla="*/ 54 w 461"/>
                  <a:gd name="T119" fmla="*/ 10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563">
                    <a:moveTo>
                      <a:pt x="54" y="103"/>
                    </a:moveTo>
                    <a:lnTo>
                      <a:pt x="91" y="126"/>
                    </a:lnTo>
                    <a:lnTo>
                      <a:pt x="120" y="72"/>
                    </a:lnTo>
                    <a:lnTo>
                      <a:pt x="109" y="41"/>
                    </a:lnTo>
                    <a:lnTo>
                      <a:pt x="132" y="10"/>
                    </a:lnTo>
                    <a:lnTo>
                      <a:pt x="163" y="4"/>
                    </a:lnTo>
                    <a:lnTo>
                      <a:pt x="159" y="35"/>
                    </a:lnTo>
                    <a:lnTo>
                      <a:pt x="202" y="8"/>
                    </a:lnTo>
                    <a:lnTo>
                      <a:pt x="220" y="0"/>
                    </a:lnTo>
                    <a:lnTo>
                      <a:pt x="259" y="29"/>
                    </a:lnTo>
                    <a:lnTo>
                      <a:pt x="276" y="84"/>
                    </a:lnTo>
                    <a:lnTo>
                      <a:pt x="327" y="130"/>
                    </a:lnTo>
                    <a:lnTo>
                      <a:pt x="282" y="132"/>
                    </a:lnTo>
                    <a:lnTo>
                      <a:pt x="247" y="167"/>
                    </a:lnTo>
                    <a:lnTo>
                      <a:pt x="299" y="161"/>
                    </a:lnTo>
                    <a:lnTo>
                      <a:pt x="358" y="171"/>
                    </a:lnTo>
                    <a:lnTo>
                      <a:pt x="381" y="219"/>
                    </a:lnTo>
                    <a:lnTo>
                      <a:pt x="377" y="252"/>
                    </a:lnTo>
                    <a:lnTo>
                      <a:pt x="366" y="283"/>
                    </a:lnTo>
                    <a:lnTo>
                      <a:pt x="342" y="283"/>
                    </a:lnTo>
                    <a:lnTo>
                      <a:pt x="336" y="314"/>
                    </a:lnTo>
                    <a:lnTo>
                      <a:pt x="344" y="349"/>
                    </a:lnTo>
                    <a:lnTo>
                      <a:pt x="358" y="396"/>
                    </a:lnTo>
                    <a:lnTo>
                      <a:pt x="371" y="318"/>
                    </a:lnTo>
                    <a:lnTo>
                      <a:pt x="395" y="289"/>
                    </a:lnTo>
                    <a:lnTo>
                      <a:pt x="393" y="264"/>
                    </a:lnTo>
                    <a:lnTo>
                      <a:pt x="399" y="237"/>
                    </a:lnTo>
                    <a:lnTo>
                      <a:pt x="428" y="285"/>
                    </a:lnTo>
                    <a:lnTo>
                      <a:pt x="455" y="351"/>
                    </a:lnTo>
                    <a:lnTo>
                      <a:pt x="461" y="411"/>
                    </a:lnTo>
                    <a:lnTo>
                      <a:pt x="457" y="454"/>
                    </a:lnTo>
                    <a:lnTo>
                      <a:pt x="358" y="435"/>
                    </a:lnTo>
                    <a:lnTo>
                      <a:pt x="288" y="487"/>
                    </a:lnTo>
                    <a:lnTo>
                      <a:pt x="262" y="526"/>
                    </a:lnTo>
                    <a:lnTo>
                      <a:pt x="212" y="563"/>
                    </a:lnTo>
                    <a:lnTo>
                      <a:pt x="198" y="555"/>
                    </a:lnTo>
                    <a:lnTo>
                      <a:pt x="161" y="563"/>
                    </a:lnTo>
                    <a:lnTo>
                      <a:pt x="105" y="559"/>
                    </a:lnTo>
                    <a:lnTo>
                      <a:pt x="44" y="530"/>
                    </a:lnTo>
                    <a:lnTo>
                      <a:pt x="50" y="489"/>
                    </a:lnTo>
                    <a:lnTo>
                      <a:pt x="85" y="454"/>
                    </a:lnTo>
                    <a:lnTo>
                      <a:pt x="109" y="415"/>
                    </a:lnTo>
                    <a:lnTo>
                      <a:pt x="148" y="388"/>
                    </a:lnTo>
                    <a:lnTo>
                      <a:pt x="138" y="423"/>
                    </a:lnTo>
                    <a:lnTo>
                      <a:pt x="159" y="450"/>
                    </a:lnTo>
                    <a:lnTo>
                      <a:pt x="192" y="402"/>
                    </a:lnTo>
                    <a:lnTo>
                      <a:pt x="210" y="307"/>
                    </a:lnTo>
                    <a:lnTo>
                      <a:pt x="183" y="229"/>
                    </a:lnTo>
                    <a:lnTo>
                      <a:pt x="200" y="163"/>
                    </a:lnTo>
                    <a:lnTo>
                      <a:pt x="175" y="184"/>
                    </a:lnTo>
                    <a:lnTo>
                      <a:pt x="146" y="227"/>
                    </a:lnTo>
                    <a:lnTo>
                      <a:pt x="163" y="316"/>
                    </a:lnTo>
                    <a:lnTo>
                      <a:pt x="153" y="361"/>
                    </a:lnTo>
                    <a:lnTo>
                      <a:pt x="109" y="361"/>
                    </a:lnTo>
                    <a:lnTo>
                      <a:pt x="85" y="394"/>
                    </a:lnTo>
                    <a:lnTo>
                      <a:pt x="0" y="359"/>
                    </a:lnTo>
                    <a:lnTo>
                      <a:pt x="83" y="332"/>
                    </a:lnTo>
                    <a:lnTo>
                      <a:pt x="40" y="169"/>
                    </a:lnTo>
                    <a:lnTo>
                      <a:pt x="54" y="103"/>
                    </a:lnTo>
                    <a:lnTo>
                      <a:pt x="54" y="103"/>
                    </a:lnTo>
                    <a:close/>
                  </a:path>
                </a:pathLst>
              </a:custGeom>
              <a:solidFill>
                <a:srgbClr val="B2DC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68" name="Freeform 212"/>
              <p:cNvSpPr>
                <a:spLocks/>
              </p:cNvSpPr>
              <p:nvPr/>
            </p:nvSpPr>
            <p:spPr bwMode="auto">
              <a:xfrm>
                <a:off x="3326" y="1207"/>
                <a:ext cx="83" cy="295"/>
              </a:xfrm>
              <a:custGeom>
                <a:avLst/>
                <a:gdLst>
                  <a:gd name="T0" fmla="*/ 33 w 83"/>
                  <a:gd name="T1" fmla="*/ 0 h 295"/>
                  <a:gd name="T2" fmla="*/ 25 w 83"/>
                  <a:gd name="T3" fmla="*/ 29 h 295"/>
                  <a:gd name="T4" fmla="*/ 35 w 83"/>
                  <a:gd name="T5" fmla="*/ 58 h 295"/>
                  <a:gd name="T6" fmla="*/ 17 w 83"/>
                  <a:gd name="T7" fmla="*/ 91 h 295"/>
                  <a:gd name="T8" fmla="*/ 40 w 83"/>
                  <a:gd name="T9" fmla="*/ 134 h 295"/>
                  <a:gd name="T10" fmla="*/ 31 w 83"/>
                  <a:gd name="T11" fmla="*/ 159 h 295"/>
                  <a:gd name="T12" fmla="*/ 17 w 83"/>
                  <a:gd name="T13" fmla="*/ 119 h 295"/>
                  <a:gd name="T14" fmla="*/ 11 w 83"/>
                  <a:gd name="T15" fmla="*/ 150 h 295"/>
                  <a:gd name="T16" fmla="*/ 2 w 83"/>
                  <a:gd name="T17" fmla="*/ 192 h 295"/>
                  <a:gd name="T18" fmla="*/ 21 w 83"/>
                  <a:gd name="T19" fmla="*/ 237 h 295"/>
                  <a:gd name="T20" fmla="*/ 0 w 83"/>
                  <a:gd name="T21" fmla="*/ 266 h 295"/>
                  <a:gd name="T22" fmla="*/ 74 w 83"/>
                  <a:gd name="T23" fmla="*/ 295 h 295"/>
                  <a:gd name="T24" fmla="*/ 83 w 83"/>
                  <a:gd name="T25" fmla="*/ 239 h 295"/>
                  <a:gd name="T26" fmla="*/ 74 w 83"/>
                  <a:gd name="T27" fmla="*/ 140 h 295"/>
                  <a:gd name="T28" fmla="*/ 40 w 83"/>
                  <a:gd name="T29" fmla="*/ 76 h 295"/>
                  <a:gd name="T30" fmla="*/ 64 w 83"/>
                  <a:gd name="T31" fmla="*/ 41 h 295"/>
                  <a:gd name="T32" fmla="*/ 44 w 83"/>
                  <a:gd name="T33" fmla="*/ 4 h 295"/>
                  <a:gd name="T34" fmla="*/ 33 w 83"/>
                  <a:gd name="T35" fmla="*/ 0 h 295"/>
                  <a:gd name="T36" fmla="*/ 33 w 83"/>
                  <a:gd name="T3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295">
                    <a:moveTo>
                      <a:pt x="33" y="0"/>
                    </a:moveTo>
                    <a:lnTo>
                      <a:pt x="25" y="29"/>
                    </a:lnTo>
                    <a:lnTo>
                      <a:pt x="35" y="58"/>
                    </a:lnTo>
                    <a:lnTo>
                      <a:pt x="17" y="91"/>
                    </a:lnTo>
                    <a:lnTo>
                      <a:pt x="40" y="134"/>
                    </a:lnTo>
                    <a:lnTo>
                      <a:pt x="31" y="159"/>
                    </a:lnTo>
                    <a:lnTo>
                      <a:pt x="17" y="119"/>
                    </a:lnTo>
                    <a:lnTo>
                      <a:pt x="11" y="150"/>
                    </a:lnTo>
                    <a:lnTo>
                      <a:pt x="2" y="192"/>
                    </a:lnTo>
                    <a:lnTo>
                      <a:pt x="21" y="237"/>
                    </a:lnTo>
                    <a:lnTo>
                      <a:pt x="0" y="266"/>
                    </a:lnTo>
                    <a:lnTo>
                      <a:pt x="74" y="295"/>
                    </a:lnTo>
                    <a:lnTo>
                      <a:pt x="83" y="239"/>
                    </a:lnTo>
                    <a:lnTo>
                      <a:pt x="74" y="140"/>
                    </a:lnTo>
                    <a:lnTo>
                      <a:pt x="40" y="76"/>
                    </a:lnTo>
                    <a:lnTo>
                      <a:pt x="64" y="41"/>
                    </a:lnTo>
                    <a:lnTo>
                      <a:pt x="44" y="4"/>
                    </a:lnTo>
                    <a:lnTo>
                      <a:pt x="33" y="0"/>
                    </a:lnTo>
                    <a:lnTo>
                      <a:pt x="33" y="0"/>
                    </a:lnTo>
                    <a:close/>
                  </a:path>
                </a:pathLst>
              </a:custGeom>
              <a:solidFill>
                <a:srgbClr val="DE85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69" name="Freeform 213"/>
              <p:cNvSpPr>
                <a:spLocks/>
              </p:cNvSpPr>
              <p:nvPr/>
            </p:nvSpPr>
            <p:spPr bwMode="auto">
              <a:xfrm>
                <a:off x="2963" y="1186"/>
                <a:ext cx="378" cy="283"/>
              </a:xfrm>
              <a:custGeom>
                <a:avLst/>
                <a:gdLst>
                  <a:gd name="T0" fmla="*/ 0 w 378"/>
                  <a:gd name="T1" fmla="*/ 182 h 283"/>
                  <a:gd name="T2" fmla="*/ 24 w 378"/>
                  <a:gd name="T3" fmla="*/ 167 h 283"/>
                  <a:gd name="T4" fmla="*/ 76 w 378"/>
                  <a:gd name="T5" fmla="*/ 178 h 283"/>
                  <a:gd name="T6" fmla="*/ 111 w 378"/>
                  <a:gd name="T7" fmla="*/ 225 h 283"/>
                  <a:gd name="T8" fmla="*/ 129 w 378"/>
                  <a:gd name="T9" fmla="*/ 190 h 283"/>
                  <a:gd name="T10" fmla="*/ 106 w 378"/>
                  <a:gd name="T11" fmla="*/ 157 h 283"/>
                  <a:gd name="T12" fmla="*/ 133 w 378"/>
                  <a:gd name="T13" fmla="*/ 132 h 283"/>
                  <a:gd name="T14" fmla="*/ 154 w 378"/>
                  <a:gd name="T15" fmla="*/ 173 h 283"/>
                  <a:gd name="T16" fmla="*/ 185 w 378"/>
                  <a:gd name="T17" fmla="*/ 163 h 283"/>
                  <a:gd name="T18" fmla="*/ 176 w 378"/>
                  <a:gd name="T19" fmla="*/ 87 h 283"/>
                  <a:gd name="T20" fmla="*/ 197 w 378"/>
                  <a:gd name="T21" fmla="*/ 43 h 283"/>
                  <a:gd name="T22" fmla="*/ 234 w 378"/>
                  <a:gd name="T23" fmla="*/ 12 h 283"/>
                  <a:gd name="T24" fmla="*/ 224 w 378"/>
                  <a:gd name="T25" fmla="*/ 50 h 283"/>
                  <a:gd name="T26" fmla="*/ 250 w 378"/>
                  <a:gd name="T27" fmla="*/ 66 h 283"/>
                  <a:gd name="T28" fmla="*/ 273 w 378"/>
                  <a:gd name="T29" fmla="*/ 23 h 283"/>
                  <a:gd name="T30" fmla="*/ 312 w 378"/>
                  <a:gd name="T31" fmla="*/ 0 h 283"/>
                  <a:gd name="T32" fmla="*/ 281 w 378"/>
                  <a:gd name="T33" fmla="*/ 50 h 283"/>
                  <a:gd name="T34" fmla="*/ 271 w 378"/>
                  <a:gd name="T35" fmla="*/ 83 h 283"/>
                  <a:gd name="T36" fmla="*/ 298 w 378"/>
                  <a:gd name="T37" fmla="*/ 138 h 283"/>
                  <a:gd name="T38" fmla="*/ 322 w 378"/>
                  <a:gd name="T39" fmla="*/ 66 h 283"/>
                  <a:gd name="T40" fmla="*/ 349 w 378"/>
                  <a:gd name="T41" fmla="*/ 23 h 283"/>
                  <a:gd name="T42" fmla="*/ 349 w 378"/>
                  <a:gd name="T43" fmla="*/ 79 h 283"/>
                  <a:gd name="T44" fmla="*/ 361 w 378"/>
                  <a:gd name="T45" fmla="*/ 60 h 283"/>
                  <a:gd name="T46" fmla="*/ 378 w 378"/>
                  <a:gd name="T47" fmla="*/ 101 h 283"/>
                  <a:gd name="T48" fmla="*/ 359 w 378"/>
                  <a:gd name="T49" fmla="*/ 126 h 283"/>
                  <a:gd name="T50" fmla="*/ 343 w 378"/>
                  <a:gd name="T51" fmla="*/ 240 h 283"/>
                  <a:gd name="T52" fmla="*/ 328 w 378"/>
                  <a:gd name="T53" fmla="*/ 229 h 283"/>
                  <a:gd name="T54" fmla="*/ 312 w 378"/>
                  <a:gd name="T55" fmla="*/ 204 h 283"/>
                  <a:gd name="T56" fmla="*/ 291 w 378"/>
                  <a:gd name="T57" fmla="*/ 207 h 283"/>
                  <a:gd name="T58" fmla="*/ 287 w 378"/>
                  <a:gd name="T59" fmla="*/ 163 h 283"/>
                  <a:gd name="T60" fmla="*/ 250 w 378"/>
                  <a:gd name="T61" fmla="*/ 190 h 283"/>
                  <a:gd name="T62" fmla="*/ 217 w 378"/>
                  <a:gd name="T63" fmla="*/ 219 h 283"/>
                  <a:gd name="T64" fmla="*/ 195 w 378"/>
                  <a:gd name="T65" fmla="*/ 242 h 283"/>
                  <a:gd name="T66" fmla="*/ 176 w 378"/>
                  <a:gd name="T67" fmla="*/ 283 h 283"/>
                  <a:gd name="T68" fmla="*/ 76 w 378"/>
                  <a:gd name="T69" fmla="*/ 264 h 283"/>
                  <a:gd name="T70" fmla="*/ 39 w 378"/>
                  <a:gd name="T71" fmla="*/ 258 h 283"/>
                  <a:gd name="T72" fmla="*/ 0 w 378"/>
                  <a:gd name="T73" fmla="*/ 182 h 283"/>
                  <a:gd name="T74" fmla="*/ 0 w 378"/>
                  <a:gd name="T75" fmla="*/ 1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 h="283">
                    <a:moveTo>
                      <a:pt x="0" y="182"/>
                    </a:moveTo>
                    <a:lnTo>
                      <a:pt x="24" y="167"/>
                    </a:lnTo>
                    <a:lnTo>
                      <a:pt x="76" y="178"/>
                    </a:lnTo>
                    <a:lnTo>
                      <a:pt x="111" y="225"/>
                    </a:lnTo>
                    <a:lnTo>
                      <a:pt x="129" y="190"/>
                    </a:lnTo>
                    <a:lnTo>
                      <a:pt x="106" y="157"/>
                    </a:lnTo>
                    <a:lnTo>
                      <a:pt x="133" y="132"/>
                    </a:lnTo>
                    <a:lnTo>
                      <a:pt x="154" y="173"/>
                    </a:lnTo>
                    <a:lnTo>
                      <a:pt x="185" y="163"/>
                    </a:lnTo>
                    <a:lnTo>
                      <a:pt x="176" y="87"/>
                    </a:lnTo>
                    <a:lnTo>
                      <a:pt x="197" y="43"/>
                    </a:lnTo>
                    <a:lnTo>
                      <a:pt x="234" y="12"/>
                    </a:lnTo>
                    <a:lnTo>
                      <a:pt x="224" y="50"/>
                    </a:lnTo>
                    <a:lnTo>
                      <a:pt x="250" y="66"/>
                    </a:lnTo>
                    <a:lnTo>
                      <a:pt x="273" y="23"/>
                    </a:lnTo>
                    <a:lnTo>
                      <a:pt x="312" y="0"/>
                    </a:lnTo>
                    <a:lnTo>
                      <a:pt x="281" y="50"/>
                    </a:lnTo>
                    <a:lnTo>
                      <a:pt x="271" y="83"/>
                    </a:lnTo>
                    <a:lnTo>
                      <a:pt x="298" y="138"/>
                    </a:lnTo>
                    <a:lnTo>
                      <a:pt x="322" y="66"/>
                    </a:lnTo>
                    <a:lnTo>
                      <a:pt x="349" y="23"/>
                    </a:lnTo>
                    <a:lnTo>
                      <a:pt x="349" y="79"/>
                    </a:lnTo>
                    <a:lnTo>
                      <a:pt x="361" y="60"/>
                    </a:lnTo>
                    <a:lnTo>
                      <a:pt x="378" y="101"/>
                    </a:lnTo>
                    <a:lnTo>
                      <a:pt x="359" y="126"/>
                    </a:lnTo>
                    <a:lnTo>
                      <a:pt x="343" y="240"/>
                    </a:lnTo>
                    <a:lnTo>
                      <a:pt x="328" y="229"/>
                    </a:lnTo>
                    <a:lnTo>
                      <a:pt x="312" y="204"/>
                    </a:lnTo>
                    <a:lnTo>
                      <a:pt x="291" y="207"/>
                    </a:lnTo>
                    <a:lnTo>
                      <a:pt x="287" y="163"/>
                    </a:lnTo>
                    <a:lnTo>
                      <a:pt x="250" y="190"/>
                    </a:lnTo>
                    <a:lnTo>
                      <a:pt x="217" y="219"/>
                    </a:lnTo>
                    <a:lnTo>
                      <a:pt x="195" y="242"/>
                    </a:lnTo>
                    <a:lnTo>
                      <a:pt x="176" y="283"/>
                    </a:lnTo>
                    <a:lnTo>
                      <a:pt x="76" y="264"/>
                    </a:lnTo>
                    <a:lnTo>
                      <a:pt x="39" y="258"/>
                    </a:lnTo>
                    <a:lnTo>
                      <a:pt x="0" y="182"/>
                    </a:lnTo>
                    <a:lnTo>
                      <a:pt x="0" y="182"/>
                    </a:lnTo>
                    <a:close/>
                  </a:path>
                </a:pathLst>
              </a:custGeom>
              <a:solidFill>
                <a:srgbClr val="B2DC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0" name="Freeform 214"/>
              <p:cNvSpPr>
                <a:spLocks/>
              </p:cNvSpPr>
              <p:nvPr/>
            </p:nvSpPr>
            <p:spPr bwMode="auto">
              <a:xfrm>
                <a:off x="2387" y="878"/>
                <a:ext cx="99" cy="147"/>
              </a:xfrm>
              <a:custGeom>
                <a:avLst/>
                <a:gdLst>
                  <a:gd name="T0" fmla="*/ 18 w 99"/>
                  <a:gd name="T1" fmla="*/ 87 h 147"/>
                  <a:gd name="T2" fmla="*/ 37 w 99"/>
                  <a:gd name="T3" fmla="*/ 46 h 147"/>
                  <a:gd name="T4" fmla="*/ 68 w 99"/>
                  <a:gd name="T5" fmla="*/ 13 h 147"/>
                  <a:gd name="T6" fmla="*/ 88 w 99"/>
                  <a:gd name="T7" fmla="*/ 0 h 147"/>
                  <a:gd name="T8" fmla="*/ 99 w 99"/>
                  <a:gd name="T9" fmla="*/ 13 h 147"/>
                  <a:gd name="T10" fmla="*/ 72 w 99"/>
                  <a:gd name="T11" fmla="*/ 52 h 147"/>
                  <a:gd name="T12" fmla="*/ 35 w 99"/>
                  <a:gd name="T13" fmla="*/ 100 h 147"/>
                  <a:gd name="T14" fmla="*/ 8 w 99"/>
                  <a:gd name="T15" fmla="*/ 147 h 147"/>
                  <a:gd name="T16" fmla="*/ 0 w 99"/>
                  <a:gd name="T17" fmla="*/ 71 h 147"/>
                  <a:gd name="T18" fmla="*/ 18 w 99"/>
                  <a:gd name="T19" fmla="*/ 87 h 147"/>
                  <a:gd name="T20" fmla="*/ 18 w 99"/>
                  <a:gd name="T21" fmla="*/ 8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47">
                    <a:moveTo>
                      <a:pt x="18" y="87"/>
                    </a:moveTo>
                    <a:lnTo>
                      <a:pt x="37" y="46"/>
                    </a:lnTo>
                    <a:lnTo>
                      <a:pt x="68" y="13"/>
                    </a:lnTo>
                    <a:lnTo>
                      <a:pt x="88" y="0"/>
                    </a:lnTo>
                    <a:lnTo>
                      <a:pt x="99" y="13"/>
                    </a:lnTo>
                    <a:lnTo>
                      <a:pt x="72" y="52"/>
                    </a:lnTo>
                    <a:lnTo>
                      <a:pt x="35" y="100"/>
                    </a:lnTo>
                    <a:lnTo>
                      <a:pt x="8" y="147"/>
                    </a:lnTo>
                    <a:lnTo>
                      <a:pt x="0" y="71"/>
                    </a:lnTo>
                    <a:lnTo>
                      <a:pt x="18" y="87"/>
                    </a:lnTo>
                    <a:lnTo>
                      <a:pt x="18" y="87"/>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1" name="Freeform 215"/>
              <p:cNvSpPr>
                <a:spLocks/>
              </p:cNvSpPr>
              <p:nvPr/>
            </p:nvSpPr>
            <p:spPr bwMode="auto">
              <a:xfrm>
                <a:off x="2136" y="647"/>
                <a:ext cx="512" cy="646"/>
              </a:xfrm>
              <a:custGeom>
                <a:avLst/>
                <a:gdLst>
                  <a:gd name="T0" fmla="*/ 0 w 512"/>
                  <a:gd name="T1" fmla="*/ 145 h 646"/>
                  <a:gd name="T2" fmla="*/ 14 w 512"/>
                  <a:gd name="T3" fmla="*/ 134 h 646"/>
                  <a:gd name="T4" fmla="*/ 37 w 512"/>
                  <a:gd name="T5" fmla="*/ 178 h 646"/>
                  <a:gd name="T6" fmla="*/ 78 w 512"/>
                  <a:gd name="T7" fmla="*/ 211 h 646"/>
                  <a:gd name="T8" fmla="*/ 74 w 512"/>
                  <a:gd name="T9" fmla="*/ 167 h 646"/>
                  <a:gd name="T10" fmla="*/ 58 w 512"/>
                  <a:gd name="T11" fmla="*/ 116 h 646"/>
                  <a:gd name="T12" fmla="*/ 35 w 512"/>
                  <a:gd name="T13" fmla="*/ 91 h 646"/>
                  <a:gd name="T14" fmla="*/ 62 w 512"/>
                  <a:gd name="T15" fmla="*/ 83 h 646"/>
                  <a:gd name="T16" fmla="*/ 109 w 512"/>
                  <a:gd name="T17" fmla="*/ 95 h 646"/>
                  <a:gd name="T18" fmla="*/ 134 w 512"/>
                  <a:gd name="T19" fmla="*/ 70 h 646"/>
                  <a:gd name="T20" fmla="*/ 123 w 512"/>
                  <a:gd name="T21" fmla="*/ 35 h 646"/>
                  <a:gd name="T22" fmla="*/ 146 w 512"/>
                  <a:gd name="T23" fmla="*/ 0 h 646"/>
                  <a:gd name="T24" fmla="*/ 156 w 512"/>
                  <a:gd name="T25" fmla="*/ 27 h 646"/>
                  <a:gd name="T26" fmla="*/ 177 w 512"/>
                  <a:gd name="T27" fmla="*/ 77 h 646"/>
                  <a:gd name="T28" fmla="*/ 183 w 512"/>
                  <a:gd name="T29" fmla="*/ 87 h 646"/>
                  <a:gd name="T30" fmla="*/ 185 w 512"/>
                  <a:gd name="T31" fmla="*/ 108 h 646"/>
                  <a:gd name="T32" fmla="*/ 216 w 512"/>
                  <a:gd name="T33" fmla="*/ 151 h 646"/>
                  <a:gd name="T34" fmla="*/ 222 w 512"/>
                  <a:gd name="T35" fmla="*/ 200 h 646"/>
                  <a:gd name="T36" fmla="*/ 249 w 512"/>
                  <a:gd name="T37" fmla="*/ 254 h 646"/>
                  <a:gd name="T38" fmla="*/ 251 w 512"/>
                  <a:gd name="T39" fmla="*/ 310 h 646"/>
                  <a:gd name="T40" fmla="*/ 259 w 512"/>
                  <a:gd name="T41" fmla="*/ 378 h 646"/>
                  <a:gd name="T42" fmla="*/ 294 w 512"/>
                  <a:gd name="T43" fmla="*/ 324 h 646"/>
                  <a:gd name="T44" fmla="*/ 350 w 512"/>
                  <a:gd name="T45" fmla="*/ 254 h 646"/>
                  <a:gd name="T46" fmla="*/ 348 w 512"/>
                  <a:gd name="T47" fmla="*/ 205 h 646"/>
                  <a:gd name="T48" fmla="*/ 331 w 512"/>
                  <a:gd name="T49" fmla="*/ 165 h 646"/>
                  <a:gd name="T50" fmla="*/ 356 w 512"/>
                  <a:gd name="T51" fmla="*/ 108 h 646"/>
                  <a:gd name="T52" fmla="*/ 339 w 512"/>
                  <a:gd name="T53" fmla="*/ 64 h 646"/>
                  <a:gd name="T54" fmla="*/ 366 w 512"/>
                  <a:gd name="T55" fmla="*/ 11 h 646"/>
                  <a:gd name="T56" fmla="*/ 399 w 512"/>
                  <a:gd name="T57" fmla="*/ 8 h 646"/>
                  <a:gd name="T58" fmla="*/ 428 w 512"/>
                  <a:gd name="T59" fmla="*/ 21 h 646"/>
                  <a:gd name="T60" fmla="*/ 454 w 512"/>
                  <a:gd name="T61" fmla="*/ 50 h 646"/>
                  <a:gd name="T62" fmla="*/ 479 w 512"/>
                  <a:gd name="T63" fmla="*/ 77 h 646"/>
                  <a:gd name="T64" fmla="*/ 471 w 512"/>
                  <a:gd name="T65" fmla="*/ 33 h 646"/>
                  <a:gd name="T66" fmla="*/ 496 w 512"/>
                  <a:gd name="T67" fmla="*/ 33 h 646"/>
                  <a:gd name="T68" fmla="*/ 493 w 512"/>
                  <a:gd name="T69" fmla="*/ 50 h 646"/>
                  <a:gd name="T70" fmla="*/ 504 w 512"/>
                  <a:gd name="T71" fmla="*/ 64 h 646"/>
                  <a:gd name="T72" fmla="*/ 500 w 512"/>
                  <a:gd name="T73" fmla="*/ 91 h 646"/>
                  <a:gd name="T74" fmla="*/ 512 w 512"/>
                  <a:gd name="T75" fmla="*/ 108 h 646"/>
                  <a:gd name="T76" fmla="*/ 481 w 512"/>
                  <a:gd name="T77" fmla="*/ 136 h 646"/>
                  <a:gd name="T78" fmla="*/ 469 w 512"/>
                  <a:gd name="T79" fmla="*/ 163 h 646"/>
                  <a:gd name="T80" fmla="*/ 454 w 512"/>
                  <a:gd name="T81" fmla="*/ 205 h 646"/>
                  <a:gd name="T82" fmla="*/ 434 w 512"/>
                  <a:gd name="T83" fmla="*/ 244 h 646"/>
                  <a:gd name="T84" fmla="*/ 397 w 512"/>
                  <a:gd name="T85" fmla="*/ 316 h 646"/>
                  <a:gd name="T86" fmla="*/ 397 w 512"/>
                  <a:gd name="T87" fmla="*/ 378 h 646"/>
                  <a:gd name="T88" fmla="*/ 387 w 512"/>
                  <a:gd name="T89" fmla="*/ 397 h 646"/>
                  <a:gd name="T90" fmla="*/ 362 w 512"/>
                  <a:gd name="T91" fmla="*/ 397 h 646"/>
                  <a:gd name="T92" fmla="*/ 339 w 512"/>
                  <a:gd name="T93" fmla="*/ 423 h 646"/>
                  <a:gd name="T94" fmla="*/ 333 w 512"/>
                  <a:gd name="T95" fmla="*/ 490 h 646"/>
                  <a:gd name="T96" fmla="*/ 333 w 512"/>
                  <a:gd name="T97" fmla="*/ 520 h 646"/>
                  <a:gd name="T98" fmla="*/ 352 w 512"/>
                  <a:gd name="T99" fmla="*/ 541 h 646"/>
                  <a:gd name="T100" fmla="*/ 296 w 512"/>
                  <a:gd name="T101" fmla="*/ 646 h 646"/>
                  <a:gd name="T102" fmla="*/ 259 w 512"/>
                  <a:gd name="T103" fmla="*/ 644 h 646"/>
                  <a:gd name="T104" fmla="*/ 230 w 512"/>
                  <a:gd name="T105" fmla="*/ 591 h 646"/>
                  <a:gd name="T106" fmla="*/ 224 w 512"/>
                  <a:gd name="T107" fmla="*/ 564 h 646"/>
                  <a:gd name="T108" fmla="*/ 167 w 512"/>
                  <a:gd name="T109" fmla="*/ 529 h 646"/>
                  <a:gd name="T110" fmla="*/ 107 w 512"/>
                  <a:gd name="T111" fmla="*/ 438 h 646"/>
                  <a:gd name="T112" fmla="*/ 60 w 512"/>
                  <a:gd name="T113" fmla="*/ 341 h 646"/>
                  <a:gd name="T114" fmla="*/ 4 w 512"/>
                  <a:gd name="T115" fmla="*/ 316 h 646"/>
                  <a:gd name="T116" fmla="*/ 19 w 512"/>
                  <a:gd name="T117" fmla="*/ 248 h 646"/>
                  <a:gd name="T118" fmla="*/ 8 w 512"/>
                  <a:gd name="T119" fmla="*/ 205 h 646"/>
                  <a:gd name="T120" fmla="*/ 12 w 512"/>
                  <a:gd name="T121" fmla="*/ 180 h 646"/>
                  <a:gd name="T122" fmla="*/ 0 w 512"/>
                  <a:gd name="T123" fmla="*/ 145 h 646"/>
                  <a:gd name="T124" fmla="*/ 0 w 512"/>
                  <a:gd name="T125" fmla="*/ 1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646">
                    <a:moveTo>
                      <a:pt x="0" y="145"/>
                    </a:moveTo>
                    <a:lnTo>
                      <a:pt x="14" y="134"/>
                    </a:lnTo>
                    <a:lnTo>
                      <a:pt x="37" y="178"/>
                    </a:lnTo>
                    <a:lnTo>
                      <a:pt x="78" y="211"/>
                    </a:lnTo>
                    <a:lnTo>
                      <a:pt x="74" y="167"/>
                    </a:lnTo>
                    <a:lnTo>
                      <a:pt x="58" y="116"/>
                    </a:lnTo>
                    <a:lnTo>
                      <a:pt x="35" y="91"/>
                    </a:lnTo>
                    <a:lnTo>
                      <a:pt x="62" y="83"/>
                    </a:lnTo>
                    <a:lnTo>
                      <a:pt x="109" y="95"/>
                    </a:lnTo>
                    <a:lnTo>
                      <a:pt x="134" y="70"/>
                    </a:lnTo>
                    <a:lnTo>
                      <a:pt x="123" y="35"/>
                    </a:lnTo>
                    <a:lnTo>
                      <a:pt x="146" y="0"/>
                    </a:lnTo>
                    <a:lnTo>
                      <a:pt x="156" y="27"/>
                    </a:lnTo>
                    <a:lnTo>
                      <a:pt x="177" y="77"/>
                    </a:lnTo>
                    <a:lnTo>
                      <a:pt x="183" y="87"/>
                    </a:lnTo>
                    <a:lnTo>
                      <a:pt x="185" y="108"/>
                    </a:lnTo>
                    <a:lnTo>
                      <a:pt x="216" y="151"/>
                    </a:lnTo>
                    <a:lnTo>
                      <a:pt x="222" y="200"/>
                    </a:lnTo>
                    <a:lnTo>
                      <a:pt x="249" y="254"/>
                    </a:lnTo>
                    <a:lnTo>
                      <a:pt x="251" y="310"/>
                    </a:lnTo>
                    <a:lnTo>
                      <a:pt x="259" y="378"/>
                    </a:lnTo>
                    <a:lnTo>
                      <a:pt x="294" y="324"/>
                    </a:lnTo>
                    <a:lnTo>
                      <a:pt x="350" y="254"/>
                    </a:lnTo>
                    <a:lnTo>
                      <a:pt x="348" y="205"/>
                    </a:lnTo>
                    <a:lnTo>
                      <a:pt x="331" y="165"/>
                    </a:lnTo>
                    <a:lnTo>
                      <a:pt x="356" y="108"/>
                    </a:lnTo>
                    <a:lnTo>
                      <a:pt x="339" y="64"/>
                    </a:lnTo>
                    <a:lnTo>
                      <a:pt x="366" y="11"/>
                    </a:lnTo>
                    <a:lnTo>
                      <a:pt x="399" y="8"/>
                    </a:lnTo>
                    <a:lnTo>
                      <a:pt x="428" y="21"/>
                    </a:lnTo>
                    <a:lnTo>
                      <a:pt x="454" y="50"/>
                    </a:lnTo>
                    <a:lnTo>
                      <a:pt x="479" y="77"/>
                    </a:lnTo>
                    <a:lnTo>
                      <a:pt x="471" y="33"/>
                    </a:lnTo>
                    <a:lnTo>
                      <a:pt x="496" y="33"/>
                    </a:lnTo>
                    <a:lnTo>
                      <a:pt x="493" y="50"/>
                    </a:lnTo>
                    <a:lnTo>
                      <a:pt x="504" y="64"/>
                    </a:lnTo>
                    <a:lnTo>
                      <a:pt x="500" y="91"/>
                    </a:lnTo>
                    <a:lnTo>
                      <a:pt x="512" y="108"/>
                    </a:lnTo>
                    <a:lnTo>
                      <a:pt x="481" y="136"/>
                    </a:lnTo>
                    <a:lnTo>
                      <a:pt x="469" y="163"/>
                    </a:lnTo>
                    <a:lnTo>
                      <a:pt x="454" y="205"/>
                    </a:lnTo>
                    <a:lnTo>
                      <a:pt x="434" y="244"/>
                    </a:lnTo>
                    <a:lnTo>
                      <a:pt x="397" y="316"/>
                    </a:lnTo>
                    <a:lnTo>
                      <a:pt x="397" y="378"/>
                    </a:lnTo>
                    <a:lnTo>
                      <a:pt x="387" y="397"/>
                    </a:lnTo>
                    <a:lnTo>
                      <a:pt x="362" y="397"/>
                    </a:lnTo>
                    <a:lnTo>
                      <a:pt x="339" y="423"/>
                    </a:lnTo>
                    <a:lnTo>
                      <a:pt x="333" y="490"/>
                    </a:lnTo>
                    <a:lnTo>
                      <a:pt x="333" y="520"/>
                    </a:lnTo>
                    <a:lnTo>
                      <a:pt x="352" y="541"/>
                    </a:lnTo>
                    <a:lnTo>
                      <a:pt x="296" y="646"/>
                    </a:lnTo>
                    <a:lnTo>
                      <a:pt x="259" y="644"/>
                    </a:lnTo>
                    <a:lnTo>
                      <a:pt x="230" y="591"/>
                    </a:lnTo>
                    <a:lnTo>
                      <a:pt x="224" y="564"/>
                    </a:lnTo>
                    <a:lnTo>
                      <a:pt x="167" y="529"/>
                    </a:lnTo>
                    <a:lnTo>
                      <a:pt x="107" y="438"/>
                    </a:lnTo>
                    <a:lnTo>
                      <a:pt x="60" y="341"/>
                    </a:lnTo>
                    <a:lnTo>
                      <a:pt x="4" y="316"/>
                    </a:lnTo>
                    <a:lnTo>
                      <a:pt x="19" y="248"/>
                    </a:lnTo>
                    <a:lnTo>
                      <a:pt x="8" y="205"/>
                    </a:lnTo>
                    <a:lnTo>
                      <a:pt x="12" y="180"/>
                    </a:lnTo>
                    <a:lnTo>
                      <a:pt x="0" y="145"/>
                    </a:lnTo>
                    <a:lnTo>
                      <a:pt x="0" y="145"/>
                    </a:lnTo>
                    <a:close/>
                  </a:path>
                </a:pathLst>
              </a:custGeom>
              <a:solidFill>
                <a:srgbClr val="B8B88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2" name="Freeform 216"/>
              <p:cNvSpPr>
                <a:spLocks/>
              </p:cNvSpPr>
              <p:nvPr/>
            </p:nvSpPr>
            <p:spPr bwMode="auto">
              <a:xfrm>
                <a:off x="2428" y="451"/>
                <a:ext cx="103" cy="159"/>
              </a:xfrm>
              <a:custGeom>
                <a:avLst/>
                <a:gdLst>
                  <a:gd name="T0" fmla="*/ 82 w 103"/>
                  <a:gd name="T1" fmla="*/ 159 h 159"/>
                  <a:gd name="T2" fmla="*/ 103 w 103"/>
                  <a:gd name="T3" fmla="*/ 138 h 159"/>
                  <a:gd name="T4" fmla="*/ 95 w 103"/>
                  <a:gd name="T5" fmla="*/ 105 h 159"/>
                  <a:gd name="T6" fmla="*/ 58 w 103"/>
                  <a:gd name="T7" fmla="*/ 83 h 159"/>
                  <a:gd name="T8" fmla="*/ 68 w 103"/>
                  <a:gd name="T9" fmla="*/ 70 h 159"/>
                  <a:gd name="T10" fmla="*/ 51 w 103"/>
                  <a:gd name="T11" fmla="*/ 52 h 159"/>
                  <a:gd name="T12" fmla="*/ 58 w 103"/>
                  <a:gd name="T13" fmla="*/ 23 h 159"/>
                  <a:gd name="T14" fmla="*/ 25 w 103"/>
                  <a:gd name="T15" fmla="*/ 0 h 159"/>
                  <a:gd name="T16" fmla="*/ 6 w 103"/>
                  <a:gd name="T17" fmla="*/ 6 h 159"/>
                  <a:gd name="T18" fmla="*/ 19 w 103"/>
                  <a:gd name="T19" fmla="*/ 17 h 159"/>
                  <a:gd name="T20" fmla="*/ 31 w 103"/>
                  <a:gd name="T21" fmla="*/ 31 h 159"/>
                  <a:gd name="T22" fmla="*/ 16 w 103"/>
                  <a:gd name="T23" fmla="*/ 64 h 159"/>
                  <a:gd name="T24" fmla="*/ 10 w 103"/>
                  <a:gd name="T25" fmla="*/ 33 h 159"/>
                  <a:gd name="T26" fmla="*/ 0 w 103"/>
                  <a:gd name="T27" fmla="*/ 70 h 159"/>
                  <a:gd name="T28" fmla="*/ 4 w 103"/>
                  <a:gd name="T29" fmla="*/ 103 h 159"/>
                  <a:gd name="T30" fmla="*/ 60 w 103"/>
                  <a:gd name="T31" fmla="*/ 118 h 159"/>
                  <a:gd name="T32" fmla="*/ 82 w 103"/>
                  <a:gd name="T33" fmla="*/ 159 h 159"/>
                  <a:gd name="T34" fmla="*/ 82 w 103"/>
                  <a:gd name="T3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159">
                    <a:moveTo>
                      <a:pt x="82" y="159"/>
                    </a:moveTo>
                    <a:lnTo>
                      <a:pt x="103" y="138"/>
                    </a:lnTo>
                    <a:lnTo>
                      <a:pt x="95" y="105"/>
                    </a:lnTo>
                    <a:lnTo>
                      <a:pt x="58" y="83"/>
                    </a:lnTo>
                    <a:lnTo>
                      <a:pt x="68" y="70"/>
                    </a:lnTo>
                    <a:lnTo>
                      <a:pt x="51" y="52"/>
                    </a:lnTo>
                    <a:lnTo>
                      <a:pt x="58" y="23"/>
                    </a:lnTo>
                    <a:lnTo>
                      <a:pt x="25" y="0"/>
                    </a:lnTo>
                    <a:lnTo>
                      <a:pt x="6" y="6"/>
                    </a:lnTo>
                    <a:lnTo>
                      <a:pt x="19" y="17"/>
                    </a:lnTo>
                    <a:lnTo>
                      <a:pt x="31" y="31"/>
                    </a:lnTo>
                    <a:lnTo>
                      <a:pt x="16" y="64"/>
                    </a:lnTo>
                    <a:lnTo>
                      <a:pt x="10" y="33"/>
                    </a:lnTo>
                    <a:lnTo>
                      <a:pt x="0" y="70"/>
                    </a:lnTo>
                    <a:lnTo>
                      <a:pt x="4" y="103"/>
                    </a:lnTo>
                    <a:lnTo>
                      <a:pt x="60" y="118"/>
                    </a:lnTo>
                    <a:lnTo>
                      <a:pt x="82" y="159"/>
                    </a:lnTo>
                    <a:lnTo>
                      <a:pt x="82" y="159"/>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3" name="Freeform 217"/>
              <p:cNvSpPr>
                <a:spLocks/>
              </p:cNvSpPr>
              <p:nvPr/>
            </p:nvSpPr>
            <p:spPr bwMode="auto">
              <a:xfrm>
                <a:off x="2229" y="453"/>
                <a:ext cx="189" cy="196"/>
              </a:xfrm>
              <a:custGeom>
                <a:avLst/>
                <a:gdLst>
                  <a:gd name="T0" fmla="*/ 189 w 189"/>
                  <a:gd name="T1" fmla="*/ 25 h 196"/>
                  <a:gd name="T2" fmla="*/ 150 w 189"/>
                  <a:gd name="T3" fmla="*/ 48 h 196"/>
                  <a:gd name="T4" fmla="*/ 115 w 189"/>
                  <a:gd name="T5" fmla="*/ 77 h 196"/>
                  <a:gd name="T6" fmla="*/ 115 w 189"/>
                  <a:gd name="T7" fmla="*/ 141 h 196"/>
                  <a:gd name="T8" fmla="*/ 94 w 189"/>
                  <a:gd name="T9" fmla="*/ 161 h 196"/>
                  <a:gd name="T10" fmla="*/ 53 w 189"/>
                  <a:gd name="T11" fmla="*/ 194 h 196"/>
                  <a:gd name="T12" fmla="*/ 14 w 189"/>
                  <a:gd name="T13" fmla="*/ 196 h 196"/>
                  <a:gd name="T14" fmla="*/ 0 w 189"/>
                  <a:gd name="T15" fmla="*/ 180 h 196"/>
                  <a:gd name="T16" fmla="*/ 16 w 189"/>
                  <a:gd name="T17" fmla="*/ 169 h 196"/>
                  <a:gd name="T18" fmla="*/ 4 w 189"/>
                  <a:gd name="T19" fmla="*/ 151 h 196"/>
                  <a:gd name="T20" fmla="*/ 10 w 189"/>
                  <a:gd name="T21" fmla="*/ 130 h 196"/>
                  <a:gd name="T22" fmla="*/ 26 w 189"/>
                  <a:gd name="T23" fmla="*/ 134 h 196"/>
                  <a:gd name="T24" fmla="*/ 49 w 189"/>
                  <a:gd name="T25" fmla="*/ 108 h 196"/>
                  <a:gd name="T26" fmla="*/ 45 w 189"/>
                  <a:gd name="T27" fmla="*/ 77 h 196"/>
                  <a:gd name="T28" fmla="*/ 32 w 189"/>
                  <a:gd name="T29" fmla="*/ 70 h 196"/>
                  <a:gd name="T30" fmla="*/ 43 w 189"/>
                  <a:gd name="T31" fmla="*/ 50 h 196"/>
                  <a:gd name="T32" fmla="*/ 69 w 189"/>
                  <a:gd name="T33" fmla="*/ 25 h 196"/>
                  <a:gd name="T34" fmla="*/ 115 w 189"/>
                  <a:gd name="T35" fmla="*/ 21 h 196"/>
                  <a:gd name="T36" fmla="*/ 150 w 189"/>
                  <a:gd name="T37" fmla="*/ 0 h 196"/>
                  <a:gd name="T38" fmla="*/ 174 w 189"/>
                  <a:gd name="T39" fmla="*/ 10 h 196"/>
                  <a:gd name="T40" fmla="*/ 189 w 189"/>
                  <a:gd name="T41" fmla="*/ 25 h 196"/>
                  <a:gd name="T42" fmla="*/ 189 w 189"/>
                  <a:gd name="T43"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96">
                    <a:moveTo>
                      <a:pt x="189" y="25"/>
                    </a:moveTo>
                    <a:lnTo>
                      <a:pt x="150" y="48"/>
                    </a:lnTo>
                    <a:lnTo>
                      <a:pt x="115" y="77"/>
                    </a:lnTo>
                    <a:lnTo>
                      <a:pt x="115" y="141"/>
                    </a:lnTo>
                    <a:lnTo>
                      <a:pt x="94" y="161"/>
                    </a:lnTo>
                    <a:lnTo>
                      <a:pt x="53" y="194"/>
                    </a:lnTo>
                    <a:lnTo>
                      <a:pt x="14" y="196"/>
                    </a:lnTo>
                    <a:lnTo>
                      <a:pt x="0" y="180"/>
                    </a:lnTo>
                    <a:lnTo>
                      <a:pt x="16" y="169"/>
                    </a:lnTo>
                    <a:lnTo>
                      <a:pt x="4" y="151"/>
                    </a:lnTo>
                    <a:lnTo>
                      <a:pt x="10" y="130"/>
                    </a:lnTo>
                    <a:lnTo>
                      <a:pt x="26" y="134"/>
                    </a:lnTo>
                    <a:lnTo>
                      <a:pt x="49" y="108"/>
                    </a:lnTo>
                    <a:lnTo>
                      <a:pt x="45" y="77"/>
                    </a:lnTo>
                    <a:lnTo>
                      <a:pt x="32" y="70"/>
                    </a:lnTo>
                    <a:lnTo>
                      <a:pt x="43" y="50"/>
                    </a:lnTo>
                    <a:lnTo>
                      <a:pt x="69" y="25"/>
                    </a:lnTo>
                    <a:lnTo>
                      <a:pt x="115" y="21"/>
                    </a:lnTo>
                    <a:lnTo>
                      <a:pt x="150" y="0"/>
                    </a:lnTo>
                    <a:lnTo>
                      <a:pt x="174" y="10"/>
                    </a:lnTo>
                    <a:lnTo>
                      <a:pt x="189" y="25"/>
                    </a:lnTo>
                    <a:lnTo>
                      <a:pt x="189" y="25"/>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4" name="Freeform 218"/>
              <p:cNvSpPr>
                <a:spLocks/>
              </p:cNvSpPr>
              <p:nvPr/>
            </p:nvSpPr>
            <p:spPr bwMode="auto">
              <a:xfrm>
                <a:off x="1871" y="744"/>
                <a:ext cx="257" cy="124"/>
              </a:xfrm>
              <a:custGeom>
                <a:avLst/>
                <a:gdLst>
                  <a:gd name="T0" fmla="*/ 16 w 257"/>
                  <a:gd name="T1" fmla="*/ 124 h 124"/>
                  <a:gd name="T2" fmla="*/ 37 w 257"/>
                  <a:gd name="T3" fmla="*/ 99 h 124"/>
                  <a:gd name="T4" fmla="*/ 59 w 257"/>
                  <a:gd name="T5" fmla="*/ 68 h 124"/>
                  <a:gd name="T6" fmla="*/ 123 w 257"/>
                  <a:gd name="T7" fmla="*/ 64 h 124"/>
                  <a:gd name="T8" fmla="*/ 168 w 257"/>
                  <a:gd name="T9" fmla="*/ 33 h 124"/>
                  <a:gd name="T10" fmla="*/ 214 w 257"/>
                  <a:gd name="T11" fmla="*/ 37 h 124"/>
                  <a:gd name="T12" fmla="*/ 257 w 257"/>
                  <a:gd name="T13" fmla="*/ 13 h 124"/>
                  <a:gd name="T14" fmla="*/ 218 w 257"/>
                  <a:gd name="T15" fmla="*/ 13 h 124"/>
                  <a:gd name="T16" fmla="*/ 191 w 257"/>
                  <a:gd name="T17" fmla="*/ 0 h 124"/>
                  <a:gd name="T18" fmla="*/ 154 w 257"/>
                  <a:gd name="T19" fmla="*/ 4 h 124"/>
                  <a:gd name="T20" fmla="*/ 125 w 257"/>
                  <a:gd name="T21" fmla="*/ 23 h 124"/>
                  <a:gd name="T22" fmla="*/ 92 w 257"/>
                  <a:gd name="T23" fmla="*/ 33 h 124"/>
                  <a:gd name="T24" fmla="*/ 66 w 257"/>
                  <a:gd name="T25" fmla="*/ 27 h 124"/>
                  <a:gd name="T26" fmla="*/ 86 w 257"/>
                  <a:gd name="T27" fmla="*/ 17 h 124"/>
                  <a:gd name="T28" fmla="*/ 113 w 257"/>
                  <a:gd name="T29" fmla="*/ 4 h 124"/>
                  <a:gd name="T30" fmla="*/ 80 w 257"/>
                  <a:gd name="T31" fmla="*/ 0 h 124"/>
                  <a:gd name="T32" fmla="*/ 51 w 257"/>
                  <a:gd name="T33" fmla="*/ 11 h 124"/>
                  <a:gd name="T34" fmla="*/ 29 w 257"/>
                  <a:gd name="T35" fmla="*/ 29 h 124"/>
                  <a:gd name="T36" fmla="*/ 8 w 257"/>
                  <a:gd name="T37" fmla="*/ 39 h 124"/>
                  <a:gd name="T38" fmla="*/ 2 w 257"/>
                  <a:gd name="T39" fmla="*/ 54 h 124"/>
                  <a:gd name="T40" fmla="*/ 22 w 257"/>
                  <a:gd name="T41" fmla="*/ 58 h 124"/>
                  <a:gd name="T42" fmla="*/ 8 w 257"/>
                  <a:gd name="T43" fmla="*/ 81 h 124"/>
                  <a:gd name="T44" fmla="*/ 2 w 257"/>
                  <a:gd name="T45" fmla="*/ 93 h 124"/>
                  <a:gd name="T46" fmla="*/ 0 w 257"/>
                  <a:gd name="T47" fmla="*/ 124 h 124"/>
                  <a:gd name="T48" fmla="*/ 16 w 257"/>
                  <a:gd name="T49" fmla="*/ 124 h 124"/>
                  <a:gd name="T50" fmla="*/ 16 w 257"/>
                  <a:gd name="T5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 h="124">
                    <a:moveTo>
                      <a:pt x="16" y="124"/>
                    </a:moveTo>
                    <a:lnTo>
                      <a:pt x="37" y="99"/>
                    </a:lnTo>
                    <a:lnTo>
                      <a:pt x="59" y="68"/>
                    </a:lnTo>
                    <a:lnTo>
                      <a:pt x="123" y="64"/>
                    </a:lnTo>
                    <a:lnTo>
                      <a:pt x="168" y="33"/>
                    </a:lnTo>
                    <a:lnTo>
                      <a:pt x="214" y="37"/>
                    </a:lnTo>
                    <a:lnTo>
                      <a:pt x="257" y="13"/>
                    </a:lnTo>
                    <a:lnTo>
                      <a:pt x="218" y="13"/>
                    </a:lnTo>
                    <a:lnTo>
                      <a:pt x="191" y="0"/>
                    </a:lnTo>
                    <a:lnTo>
                      <a:pt x="154" y="4"/>
                    </a:lnTo>
                    <a:lnTo>
                      <a:pt x="125" y="23"/>
                    </a:lnTo>
                    <a:lnTo>
                      <a:pt x="92" y="33"/>
                    </a:lnTo>
                    <a:lnTo>
                      <a:pt x="66" y="27"/>
                    </a:lnTo>
                    <a:lnTo>
                      <a:pt x="86" y="17"/>
                    </a:lnTo>
                    <a:lnTo>
                      <a:pt x="113" y="4"/>
                    </a:lnTo>
                    <a:lnTo>
                      <a:pt x="80" y="0"/>
                    </a:lnTo>
                    <a:lnTo>
                      <a:pt x="51" y="11"/>
                    </a:lnTo>
                    <a:lnTo>
                      <a:pt x="29" y="29"/>
                    </a:lnTo>
                    <a:lnTo>
                      <a:pt x="8" y="39"/>
                    </a:lnTo>
                    <a:lnTo>
                      <a:pt x="2" y="54"/>
                    </a:lnTo>
                    <a:lnTo>
                      <a:pt x="22" y="58"/>
                    </a:lnTo>
                    <a:lnTo>
                      <a:pt x="8" y="81"/>
                    </a:lnTo>
                    <a:lnTo>
                      <a:pt x="2" y="93"/>
                    </a:lnTo>
                    <a:lnTo>
                      <a:pt x="0" y="124"/>
                    </a:lnTo>
                    <a:lnTo>
                      <a:pt x="16" y="124"/>
                    </a:lnTo>
                    <a:lnTo>
                      <a:pt x="16" y="124"/>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5" name="Freeform 219"/>
              <p:cNvSpPr>
                <a:spLocks/>
              </p:cNvSpPr>
              <p:nvPr/>
            </p:nvSpPr>
            <p:spPr bwMode="auto">
              <a:xfrm>
                <a:off x="1682" y="998"/>
                <a:ext cx="678" cy="473"/>
              </a:xfrm>
              <a:custGeom>
                <a:avLst/>
                <a:gdLst>
                  <a:gd name="T0" fmla="*/ 41 w 678"/>
                  <a:gd name="T1" fmla="*/ 153 h 473"/>
                  <a:gd name="T2" fmla="*/ 88 w 678"/>
                  <a:gd name="T3" fmla="*/ 105 h 473"/>
                  <a:gd name="T4" fmla="*/ 125 w 678"/>
                  <a:gd name="T5" fmla="*/ 79 h 473"/>
                  <a:gd name="T6" fmla="*/ 107 w 678"/>
                  <a:gd name="T7" fmla="*/ 56 h 473"/>
                  <a:gd name="T8" fmla="*/ 179 w 678"/>
                  <a:gd name="T9" fmla="*/ 37 h 473"/>
                  <a:gd name="T10" fmla="*/ 207 w 678"/>
                  <a:gd name="T11" fmla="*/ 0 h 473"/>
                  <a:gd name="T12" fmla="*/ 255 w 678"/>
                  <a:gd name="T13" fmla="*/ 77 h 473"/>
                  <a:gd name="T14" fmla="*/ 285 w 678"/>
                  <a:gd name="T15" fmla="*/ 54 h 473"/>
                  <a:gd name="T16" fmla="*/ 370 w 678"/>
                  <a:gd name="T17" fmla="*/ 114 h 473"/>
                  <a:gd name="T18" fmla="*/ 425 w 678"/>
                  <a:gd name="T19" fmla="*/ 46 h 473"/>
                  <a:gd name="T20" fmla="*/ 473 w 678"/>
                  <a:gd name="T21" fmla="*/ 2 h 473"/>
                  <a:gd name="T22" fmla="*/ 495 w 678"/>
                  <a:gd name="T23" fmla="*/ 68 h 473"/>
                  <a:gd name="T24" fmla="*/ 584 w 678"/>
                  <a:gd name="T25" fmla="*/ 186 h 473"/>
                  <a:gd name="T26" fmla="*/ 608 w 678"/>
                  <a:gd name="T27" fmla="*/ 233 h 473"/>
                  <a:gd name="T28" fmla="*/ 678 w 678"/>
                  <a:gd name="T29" fmla="*/ 291 h 473"/>
                  <a:gd name="T30" fmla="*/ 434 w 678"/>
                  <a:gd name="T31" fmla="*/ 252 h 473"/>
                  <a:gd name="T32" fmla="*/ 378 w 678"/>
                  <a:gd name="T33" fmla="*/ 277 h 473"/>
                  <a:gd name="T34" fmla="*/ 345 w 678"/>
                  <a:gd name="T35" fmla="*/ 318 h 473"/>
                  <a:gd name="T36" fmla="*/ 290 w 678"/>
                  <a:gd name="T37" fmla="*/ 339 h 473"/>
                  <a:gd name="T38" fmla="*/ 218 w 678"/>
                  <a:gd name="T39" fmla="*/ 419 h 473"/>
                  <a:gd name="T40" fmla="*/ 216 w 678"/>
                  <a:gd name="T41" fmla="*/ 473 h 473"/>
                  <a:gd name="T42" fmla="*/ 123 w 678"/>
                  <a:gd name="T43" fmla="*/ 448 h 473"/>
                  <a:gd name="T44" fmla="*/ 185 w 678"/>
                  <a:gd name="T45" fmla="*/ 384 h 473"/>
                  <a:gd name="T46" fmla="*/ 236 w 678"/>
                  <a:gd name="T47" fmla="*/ 328 h 473"/>
                  <a:gd name="T48" fmla="*/ 271 w 678"/>
                  <a:gd name="T49" fmla="*/ 293 h 473"/>
                  <a:gd name="T50" fmla="*/ 197 w 678"/>
                  <a:gd name="T51" fmla="*/ 324 h 473"/>
                  <a:gd name="T52" fmla="*/ 129 w 678"/>
                  <a:gd name="T53" fmla="*/ 324 h 473"/>
                  <a:gd name="T54" fmla="*/ 172 w 678"/>
                  <a:gd name="T55" fmla="*/ 252 h 473"/>
                  <a:gd name="T56" fmla="*/ 66 w 678"/>
                  <a:gd name="T57" fmla="*/ 252 h 473"/>
                  <a:gd name="T58" fmla="*/ 80 w 678"/>
                  <a:gd name="T59" fmla="*/ 227 h 473"/>
                  <a:gd name="T60" fmla="*/ 218 w 678"/>
                  <a:gd name="T61" fmla="*/ 246 h 473"/>
                  <a:gd name="T62" fmla="*/ 156 w 678"/>
                  <a:gd name="T63" fmla="*/ 194 h 473"/>
                  <a:gd name="T64" fmla="*/ 12 w 678"/>
                  <a:gd name="T65" fmla="*/ 180 h 473"/>
                  <a:gd name="T66" fmla="*/ 0 w 678"/>
                  <a:gd name="T67" fmla="*/ 15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473">
                    <a:moveTo>
                      <a:pt x="0" y="155"/>
                    </a:moveTo>
                    <a:lnTo>
                      <a:pt x="41" y="153"/>
                    </a:lnTo>
                    <a:lnTo>
                      <a:pt x="86" y="132"/>
                    </a:lnTo>
                    <a:lnTo>
                      <a:pt x="88" y="105"/>
                    </a:lnTo>
                    <a:lnTo>
                      <a:pt x="144" y="93"/>
                    </a:lnTo>
                    <a:lnTo>
                      <a:pt x="125" y="79"/>
                    </a:lnTo>
                    <a:lnTo>
                      <a:pt x="80" y="72"/>
                    </a:lnTo>
                    <a:lnTo>
                      <a:pt x="107" y="56"/>
                    </a:lnTo>
                    <a:lnTo>
                      <a:pt x="150" y="58"/>
                    </a:lnTo>
                    <a:lnTo>
                      <a:pt x="179" y="37"/>
                    </a:lnTo>
                    <a:lnTo>
                      <a:pt x="193" y="19"/>
                    </a:lnTo>
                    <a:lnTo>
                      <a:pt x="207" y="0"/>
                    </a:lnTo>
                    <a:lnTo>
                      <a:pt x="220" y="33"/>
                    </a:lnTo>
                    <a:lnTo>
                      <a:pt x="255" y="77"/>
                    </a:lnTo>
                    <a:lnTo>
                      <a:pt x="285" y="110"/>
                    </a:lnTo>
                    <a:lnTo>
                      <a:pt x="285" y="54"/>
                    </a:lnTo>
                    <a:lnTo>
                      <a:pt x="323" y="99"/>
                    </a:lnTo>
                    <a:lnTo>
                      <a:pt x="370" y="114"/>
                    </a:lnTo>
                    <a:lnTo>
                      <a:pt x="386" y="66"/>
                    </a:lnTo>
                    <a:lnTo>
                      <a:pt x="425" y="46"/>
                    </a:lnTo>
                    <a:lnTo>
                      <a:pt x="448" y="0"/>
                    </a:lnTo>
                    <a:lnTo>
                      <a:pt x="473" y="2"/>
                    </a:lnTo>
                    <a:lnTo>
                      <a:pt x="491" y="29"/>
                    </a:lnTo>
                    <a:lnTo>
                      <a:pt x="495" y="68"/>
                    </a:lnTo>
                    <a:lnTo>
                      <a:pt x="547" y="132"/>
                    </a:lnTo>
                    <a:lnTo>
                      <a:pt x="584" y="186"/>
                    </a:lnTo>
                    <a:lnTo>
                      <a:pt x="577" y="215"/>
                    </a:lnTo>
                    <a:lnTo>
                      <a:pt x="608" y="233"/>
                    </a:lnTo>
                    <a:lnTo>
                      <a:pt x="645" y="244"/>
                    </a:lnTo>
                    <a:lnTo>
                      <a:pt x="678" y="291"/>
                    </a:lnTo>
                    <a:lnTo>
                      <a:pt x="466" y="258"/>
                    </a:lnTo>
                    <a:lnTo>
                      <a:pt x="434" y="252"/>
                    </a:lnTo>
                    <a:lnTo>
                      <a:pt x="392" y="267"/>
                    </a:lnTo>
                    <a:lnTo>
                      <a:pt x="378" y="277"/>
                    </a:lnTo>
                    <a:lnTo>
                      <a:pt x="397" y="310"/>
                    </a:lnTo>
                    <a:lnTo>
                      <a:pt x="345" y="318"/>
                    </a:lnTo>
                    <a:lnTo>
                      <a:pt x="351" y="343"/>
                    </a:lnTo>
                    <a:lnTo>
                      <a:pt x="290" y="339"/>
                    </a:lnTo>
                    <a:lnTo>
                      <a:pt x="257" y="345"/>
                    </a:lnTo>
                    <a:lnTo>
                      <a:pt x="218" y="419"/>
                    </a:lnTo>
                    <a:lnTo>
                      <a:pt x="232" y="461"/>
                    </a:lnTo>
                    <a:lnTo>
                      <a:pt x="216" y="473"/>
                    </a:lnTo>
                    <a:lnTo>
                      <a:pt x="150" y="463"/>
                    </a:lnTo>
                    <a:lnTo>
                      <a:pt x="123" y="448"/>
                    </a:lnTo>
                    <a:lnTo>
                      <a:pt x="129" y="409"/>
                    </a:lnTo>
                    <a:lnTo>
                      <a:pt x="185" y="384"/>
                    </a:lnTo>
                    <a:lnTo>
                      <a:pt x="191" y="357"/>
                    </a:lnTo>
                    <a:lnTo>
                      <a:pt x="236" y="328"/>
                    </a:lnTo>
                    <a:lnTo>
                      <a:pt x="288" y="310"/>
                    </a:lnTo>
                    <a:lnTo>
                      <a:pt x="271" y="293"/>
                    </a:lnTo>
                    <a:lnTo>
                      <a:pt x="222" y="295"/>
                    </a:lnTo>
                    <a:lnTo>
                      <a:pt x="197" y="324"/>
                    </a:lnTo>
                    <a:lnTo>
                      <a:pt x="129" y="347"/>
                    </a:lnTo>
                    <a:lnTo>
                      <a:pt x="129" y="324"/>
                    </a:lnTo>
                    <a:lnTo>
                      <a:pt x="177" y="287"/>
                    </a:lnTo>
                    <a:lnTo>
                      <a:pt x="172" y="252"/>
                    </a:lnTo>
                    <a:lnTo>
                      <a:pt x="107" y="242"/>
                    </a:lnTo>
                    <a:lnTo>
                      <a:pt x="66" y="252"/>
                    </a:lnTo>
                    <a:lnTo>
                      <a:pt x="41" y="238"/>
                    </a:lnTo>
                    <a:lnTo>
                      <a:pt x="80" y="227"/>
                    </a:lnTo>
                    <a:lnTo>
                      <a:pt x="152" y="223"/>
                    </a:lnTo>
                    <a:lnTo>
                      <a:pt x="218" y="246"/>
                    </a:lnTo>
                    <a:lnTo>
                      <a:pt x="207" y="223"/>
                    </a:lnTo>
                    <a:lnTo>
                      <a:pt x="156" y="194"/>
                    </a:lnTo>
                    <a:lnTo>
                      <a:pt x="55" y="192"/>
                    </a:lnTo>
                    <a:lnTo>
                      <a:pt x="12" y="180"/>
                    </a:lnTo>
                    <a:lnTo>
                      <a:pt x="0" y="155"/>
                    </a:lnTo>
                    <a:lnTo>
                      <a:pt x="0" y="155"/>
                    </a:lnTo>
                    <a:close/>
                  </a:path>
                </a:pathLst>
              </a:custGeom>
              <a:solidFill>
                <a:srgbClr val="DAC8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6" name="Freeform 220"/>
              <p:cNvSpPr>
                <a:spLocks/>
              </p:cNvSpPr>
              <p:nvPr/>
            </p:nvSpPr>
            <p:spPr bwMode="auto">
              <a:xfrm>
                <a:off x="1538" y="1178"/>
                <a:ext cx="232" cy="264"/>
              </a:xfrm>
              <a:custGeom>
                <a:avLst/>
                <a:gdLst>
                  <a:gd name="T0" fmla="*/ 0 w 232"/>
                  <a:gd name="T1" fmla="*/ 264 h 264"/>
                  <a:gd name="T2" fmla="*/ 27 w 232"/>
                  <a:gd name="T3" fmla="*/ 196 h 264"/>
                  <a:gd name="T4" fmla="*/ 76 w 232"/>
                  <a:gd name="T5" fmla="*/ 163 h 264"/>
                  <a:gd name="T6" fmla="*/ 109 w 232"/>
                  <a:gd name="T7" fmla="*/ 122 h 264"/>
                  <a:gd name="T8" fmla="*/ 117 w 232"/>
                  <a:gd name="T9" fmla="*/ 72 h 264"/>
                  <a:gd name="T10" fmla="*/ 121 w 232"/>
                  <a:gd name="T11" fmla="*/ 0 h 264"/>
                  <a:gd name="T12" fmla="*/ 173 w 232"/>
                  <a:gd name="T13" fmla="*/ 97 h 264"/>
                  <a:gd name="T14" fmla="*/ 232 w 232"/>
                  <a:gd name="T15" fmla="*/ 194 h 264"/>
                  <a:gd name="T16" fmla="*/ 86 w 232"/>
                  <a:gd name="T17" fmla="*/ 237 h 264"/>
                  <a:gd name="T18" fmla="*/ 0 w 232"/>
                  <a:gd name="T19" fmla="*/ 264 h 264"/>
                  <a:gd name="T20" fmla="*/ 0 w 232"/>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64">
                    <a:moveTo>
                      <a:pt x="0" y="264"/>
                    </a:moveTo>
                    <a:lnTo>
                      <a:pt x="27" y="196"/>
                    </a:lnTo>
                    <a:lnTo>
                      <a:pt x="76" y="163"/>
                    </a:lnTo>
                    <a:lnTo>
                      <a:pt x="109" y="122"/>
                    </a:lnTo>
                    <a:lnTo>
                      <a:pt x="117" y="72"/>
                    </a:lnTo>
                    <a:lnTo>
                      <a:pt x="121" y="0"/>
                    </a:lnTo>
                    <a:lnTo>
                      <a:pt x="173" y="97"/>
                    </a:lnTo>
                    <a:lnTo>
                      <a:pt x="232" y="194"/>
                    </a:lnTo>
                    <a:lnTo>
                      <a:pt x="86" y="237"/>
                    </a:lnTo>
                    <a:lnTo>
                      <a:pt x="0" y="264"/>
                    </a:lnTo>
                    <a:lnTo>
                      <a:pt x="0" y="264"/>
                    </a:lnTo>
                    <a:close/>
                  </a:path>
                </a:pathLst>
              </a:custGeom>
              <a:solidFill>
                <a:srgbClr val="DAC8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7" name="Freeform 221"/>
              <p:cNvSpPr>
                <a:spLocks/>
              </p:cNvSpPr>
              <p:nvPr/>
            </p:nvSpPr>
            <p:spPr bwMode="auto">
              <a:xfrm>
                <a:off x="2854" y="1374"/>
                <a:ext cx="160" cy="120"/>
              </a:xfrm>
              <a:custGeom>
                <a:avLst/>
                <a:gdLst>
                  <a:gd name="T0" fmla="*/ 106 w 160"/>
                  <a:gd name="T1" fmla="*/ 0 h 120"/>
                  <a:gd name="T2" fmla="*/ 141 w 160"/>
                  <a:gd name="T3" fmla="*/ 10 h 120"/>
                  <a:gd name="T4" fmla="*/ 160 w 160"/>
                  <a:gd name="T5" fmla="*/ 41 h 120"/>
                  <a:gd name="T6" fmla="*/ 160 w 160"/>
                  <a:gd name="T7" fmla="*/ 64 h 120"/>
                  <a:gd name="T8" fmla="*/ 123 w 160"/>
                  <a:gd name="T9" fmla="*/ 70 h 120"/>
                  <a:gd name="T10" fmla="*/ 80 w 160"/>
                  <a:gd name="T11" fmla="*/ 89 h 120"/>
                  <a:gd name="T12" fmla="*/ 65 w 160"/>
                  <a:gd name="T13" fmla="*/ 116 h 120"/>
                  <a:gd name="T14" fmla="*/ 39 w 160"/>
                  <a:gd name="T15" fmla="*/ 120 h 120"/>
                  <a:gd name="T16" fmla="*/ 0 w 160"/>
                  <a:gd name="T17" fmla="*/ 116 h 120"/>
                  <a:gd name="T18" fmla="*/ 4 w 160"/>
                  <a:gd name="T19" fmla="*/ 89 h 120"/>
                  <a:gd name="T20" fmla="*/ 30 w 160"/>
                  <a:gd name="T21" fmla="*/ 78 h 120"/>
                  <a:gd name="T22" fmla="*/ 22 w 160"/>
                  <a:gd name="T23" fmla="*/ 64 h 120"/>
                  <a:gd name="T24" fmla="*/ 65 w 160"/>
                  <a:gd name="T25" fmla="*/ 12 h 120"/>
                  <a:gd name="T26" fmla="*/ 106 w 160"/>
                  <a:gd name="T27" fmla="*/ 0 h 120"/>
                  <a:gd name="T28" fmla="*/ 106 w 160"/>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20">
                    <a:moveTo>
                      <a:pt x="106" y="0"/>
                    </a:moveTo>
                    <a:lnTo>
                      <a:pt x="141" y="10"/>
                    </a:lnTo>
                    <a:lnTo>
                      <a:pt x="160" y="41"/>
                    </a:lnTo>
                    <a:lnTo>
                      <a:pt x="160" y="64"/>
                    </a:lnTo>
                    <a:lnTo>
                      <a:pt x="123" y="70"/>
                    </a:lnTo>
                    <a:lnTo>
                      <a:pt x="80" y="89"/>
                    </a:lnTo>
                    <a:lnTo>
                      <a:pt x="65" y="116"/>
                    </a:lnTo>
                    <a:lnTo>
                      <a:pt x="39" y="120"/>
                    </a:lnTo>
                    <a:lnTo>
                      <a:pt x="0" y="116"/>
                    </a:lnTo>
                    <a:lnTo>
                      <a:pt x="4" y="89"/>
                    </a:lnTo>
                    <a:lnTo>
                      <a:pt x="30" y="78"/>
                    </a:lnTo>
                    <a:lnTo>
                      <a:pt x="22" y="64"/>
                    </a:lnTo>
                    <a:lnTo>
                      <a:pt x="65" y="12"/>
                    </a:lnTo>
                    <a:lnTo>
                      <a:pt x="106" y="0"/>
                    </a:lnTo>
                    <a:lnTo>
                      <a:pt x="106"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8" name="Freeform 222"/>
              <p:cNvSpPr>
                <a:spLocks/>
              </p:cNvSpPr>
              <p:nvPr/>
            </p:nvSpPr>
            <p:spPr bwMode="auto">
              <a:xfrm>
                <a:off x="2751" y="1384"/>
                <a:ext cx="129" cy="147"/>
              </a:xfrm>
              <a:custGeom>
                <a:avLst/>
                <a:gdLst>
                  <a:gd name="T0" fmla="*/ 129 w 129"/>
                  <a:gd name="T1" fmla="*/ 0 h 147"/>
                  <a:gd name="T2" fmla="*/ 107 w 129"/>
                  <a:gd name="T3" fmla="*/ 35 h 147"/>
                  <a:gd name="T4" fmla="*/ 101 w 129"/>
                  <a:gd name="T5" fmla="*/ 60 h 147"/>
                  <a:gd name="T6" fmla="*/ 86 w 129"/>
                  <a:gd name="T7" fmla="*/ 79 h 147"/>
                  <a:gd name="T8" fmla="*/ 103 w 129"/>
                  <a:gd name="T9" fmla="*/ 106 h 147"/>
                  <a:gd name="T10" fmla="*/ 84 w 129"/>
                  <a:gd name="T11" fmla="*/ 132 h 147"/>
                  <a:gd name="T12" fmla="*/ 59 w 129"/>
                  <a:gd name="T13" fmla="*/ 147 h 147"/>
                  <a:gd name="T14" fmla="*/ 55 w 129"/>
                  <a:gd name="T15" fmla="*/ 134 h 147"/>
                  <a:gd name="T16" fmla="*/ 70 w 129"/>
                  <a:gd name="T17" fmla="*/ 95 h 147"/>
                  <a:gd name="T18" fmla="*/ 68 w 129"/>
                  <a:gd name="T19" fmla="*/ 58 h 147"/>
                  <a:gd name="T20" fmla="*/ 41 w 129"/>
                  <a:gd name="T21" fmla="*/ 126 h 147"/>
                  <a:gd name="T22" fmla="*/ 37 w 129"/>
                  <a:gd name="T23" fmla="*/ 81 h 147"/>
                  <a:gd name="T24" fmla="*/ 27 w 129"/>
                  <a:gd name="T25" fmla="*/ 118 h 147"/>
                  <a:gd name="T26" fmla="*/ 10 w 129"/>
                  <a:gd name="T27" fmla="*/ 114 h 147"/>
                  <a:gd name="T28" fmla="*/ 0 w 129"/>
                  <a:gd name="T29" fmla="*/ 73 h 147"/>
                  <a:gd name="T30" fmla="*/ 20 w 129"/>
                  <a:gd name="T31" fmla="*/ 58 h 147"/>
                  <a:gd name="T32" fmla="*/ 41 w 129"/>
                  <a:gd name="T33" fmla="*/ 37 h 147"/>
                  <a:gd name="T34" fmla="*/ 55 w 129"/>
                  <a:gd name="T35" fmla="*/ 21 h 147"/>
                  <a:gd name="T36" fmla="*/ 76 w 129"/>
                  <a:gd name="T37" fmla="*/ 23 h 147"/>
                  <a:gd name="T38" fmla="*/ 96 w 129"/>
                  <a:gd name="T39" fmla="*/ 4 h 147"/>
                  <a:gd name="T40" fmla="*/ 129 w 129"/>
                  <a:gd name="T41" fmla="*/ 0 h 147"/>
                  <a:gd name="T42" fmla="*/ 129 w 129"/>
                  <a:gd name="T4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47">
                    <a:moveTo>
                      <a:pt x="129" y="0"/>
                    </a:moveTo>
                    <a:lnTo>
                      <a:pt x="107" y="35"/>
                    </a:lnTo>
                    <a:lnTo>
                      <a:pt x="101" y="60"/>
                    </a:lnTo>
                    <a:lnTo>
                      <a:pt x="86" y="79"/>
                    </a:lnTo>
                    <a:lnTo>
                      <a:pt x="103" y="106"/>
                    </a:lnTo>
                    <a:lnTo>
                      <a:pt x="84" y="132"/>
                    </a:lnTo>
                    <a:lnTo>
                      <a:pt x="59" y="147"/>
                    </a:lnTo>
                    <a:lnTo>
                      <a:pt x="55" y="134"/>
                    </a:lnTo>
                    <a:lnTo>
                      <a:pt x="70" y="95"/>
                    </a:lnTo>
                    <a:lnTo>
                      <a:pt x="68" y="58"/>
                    </a:lnTo>
                    <a:lnTo>
                      <a:pt x="41" y="126"/>
                    </a:lnTo>
                    <a:lnTo>
                      <a:pt x="37" y="81"/>
                    </a:lnTo>
                    <a:lnTo>
                      <a:pt x="27" y="118"/>
                    </a:lnTo>
                    <a:lnTo>
                      <a:pt x="10" y="114"/>
                    </a:lnTo>
                    <a:lnTo>
                      <a:pt x="0" y="73"/>
                    </a:lnTo>
                    <a:lnTo>
                      <a:pt x="20" y="58"/>
                    </a:lnTo>
                    <a:lnTo>
                      <a:pt x="41" y="37"/>
                    </a:lnTo>
                    <a:lnTo>
                      <a:pt x="55" y="21"/>
                    </a:lnTo>
                    <a:lnTo>
                      <a:pt x="76" y="23"/>
                    </a:lnTo>
                    <a:lnTo>
                      <a:pt x="96" y="4"/>
                    </a:lnTo>
                    <a:lnTo>
                      <a:pt x="129" y="0"/>
                    </a:lnTo>
                    <a:lnTo>
                      <a:pt x="129"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79" name="Freeform 223"/>
              <p:cNvSpPr>
                <a:spLocks/>
              </p:cNvSpPr>
              <p:nvPr/>
            </p:nvSpPr>
            <p:spPr bwMode="auto">
              <a:xfrm>
                <a:off x="3150" y="1415"/>
                <a:ext cx="156" cy="106"/>
              </a:xfrm>
              <a:custGeom>
                <a:avLst/>
                <a:gdLst>
                  <a:gd name="T0" fmla="*/ 0 w 156"/>
                  <a:gd name="T1" fmla="*/ 70 h 106"/>
                  <a:gd name="T2" fmla="*/ 16 w 156"/>
                  <a:gd name="T3" fmla="*/ 39 h 106"/>
                  <a:gd name="T4" fmla="*/ 45 w 156"/>
                  <a:gd name="T5" fmla="*/ 33 h 106"/>
                  <a:gd name="T6" fmla="*/ 65 w 156"/>
                  <a:gd name="T7" fmla="*/ 15 h 106"/>
                  <a:gd name="T8" fmla="*/ 76 w 156"/>
                  <a:gd name="T9" fmla="*/ 6 h 106"/>
                  <a:gd name="T10" fmla="*/ 104 w 156"/>
                  <a:gd name="T11" fmla="*/ 0 h 106"/>
                  <a:gd name="T12" fmla="*/ 123 w 156"/>
                  <a:gd name="T13" fmla="*/ 13 h 106"/>
                  <a:gd name="T14" fmla="*/ 141 w 156"/>
                  <a:gd name="T15" fmla="*/ 0 h 106"/>
                  <a:gd name="T16" fmla="*/ 156 w 156"/>
                  <a:gd name="T17" fmla="*/ 11 h 106"/>
                  <a:gd name="T18" fmla="*/ 156 w 156"/>
                  <a:gd name="T19" fmla="*/ 42 h 106"/>
                  <a:gd name="T20" fmla="*/ 125 w 156"/>
                  <a:gd name="T21" fmla="*/ 58 h 106"/>
                  <a:gd name="T22" fmla="*/ 109 w 156"/>
                  <a:gd name="T23" fmla="*/ 85 h 106"/>
                  <a:gd name="T24" fmla="*/ 104 w 156"/>
                  <a:gd name="T25" fmla="*/ 101 h 106"/>
                  <a:gd name="T26" fmla="*/ 80 w 156"/>
                  <a:gd name="T27" fmla="*/ 106 h 106"/>
                  <a:gd name="T28" fmla="*/ 20 w 156"/>
                  <a:gd name="T29" fmla="*/ 93 h 106"/>
                  <a:gd name="T30" fmla="*/ 0 w 156"/>
                  <a:gd name="T31" fmla="*/ 70 h 106"/>
                  <a:gd name="T32" fmla="*/ 0 w 156"/>
                  <a:gd name="T33"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6">
                    <a:moveTo>
                      <a:pt x="0" y="70"/>
                    </a:moveTo>
                    <a:lnTo>
                      <a:pt x="16" y="39"/>
                    </a:lnTo>
                    <a:lnTo>
                      <a:pt x="45" y="33"/>
                    </a:lnTo>
                    <a:lnTo>
                      <a:pt x="65" y="15"/>
                    </a:lnTo>
                    <a:lnTo>
                      <a:pt x="76" y="6"/>
                    </a:lnTo>
                    <a:lnTo>
                      <a:pt x="104" y="0"/>
                    </a:lnTo>
                    <a:lnTo>
                      <a:pt x="123" y="13"/>
                    </a:lnTo>
                    <a:lnTo>
                      <a:pt x="141" y="0"/>
                    </a:lnTo>
                    <a:lnTo>
                      <a:pt x="156" y="11"/>
                    </a:lnTo>
                    <a:lnTo>
                      <a:pt x="156" y="42"/>
                    </a:lnTo>
                    <a:lnTo>
                      <a:pt x="125" y="58"/>
                    </a:lnTo>
                    <a:lnTo>
                      <a:pt x="109" y="85"/>
                    </a:lnTo>
                    <a:lnTo>
                      <a:pt x="104" y="101"/>
                    </a:lnTo>
                    <a:lnTo>
                      <a:pt x="80" y="106"/>
                    </a:lnTo>
                    <a:lnTo>
                      <a:pt x="20" y="93"/>
                    </a:lnTo>
                    <a:lnTo>
                      <a:pt x="0" y="70"/>
                    </a:lnTo>
                    <a:lnTo>
                      <a:pt x="0" y="7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0" name="Freeform 224"/>
              <p:cNvSpPr>
                <a:spLocks/>
              </p:cNvSpPr>
              <p:nvPr/>
            </p:nvSpPr>
            <p:spPr bwMode="auto">
              <a:xfrm>
                <a:off x="3281" y="1483"/>
                <a:ext cx="122" cy="114"/>
              </a:xfrm>
              <a:custGeom>
                <a:avLst/>
                <a:gdLst>
                  <a:gd name="T0" fmla="*/ 39 w 122"/>
                  <a:gd name="T1" fmla="*/ 0 h 114"/>
                  <a:gd name="T2" fmla="*/ 62 w 122"/>
                  <a:gd name="T3" fmla="*/ 19 h 114"/>
                  <a:gd name="T4" fmla="*/ 109 w 122"/>
                  <a:gd name="T5" fmla="*/ 33 h 114"/>
                  <a:gd name="T6" fmla="*/ 122 w 122"/>
                  <a:gd name="T7" fmla="*/ 33 h 114"/>
                  <a:gd name="T8" fmla="*/ 70 w 122"/>
                  <a:gd name="T9" fmla="*/ 114 h 114"/>
                  <a:gd name="T10" fmla="*/ 47 w 122"/>
                  <a:gd name="T11" fmla="*/ 95 h 114"/>
                  <a:gd name="T12" fmla="*/ 0 w 122"/>
                  <a:gd name="T13" fmla="*/ 60 h 114"/>
                  <a:gd name="T14" fmla="*/ 6 w 122"/>
                  <a:gd name="T15" fmla="*/ 38 h 114"/>
                  <a:gd name="T16" fmla="*/ 21 w 122"/>
                  <a:gd name="T17" fmla="*/ 4 h 114"/>
                  <a:gd name="T18" fmla="*/ 39 w 122"/>
                  <a:gd name="T19" fmla="*/ 0 h 114"/>
                  <a:gd name="T20" fmla="*/ 39 w 122"/>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4">
                    <a:moveTo>
                      <a:pt x="39" y="0"/>
                    </a:moveTo>
                    <a:lnTo>
                      <a:pt x="62" y="19"/>
                    </a:lnTo>
                    <a:lnTo>
                      <a:pt x="109" y="33"/>
                    </a:lnTo>
                    <a:lnTo>
                      <a:pt x="122" y="33"/>
                    </a:lnTo>
                    <a:lnTo>
                      <a:pt x="70" y="114"/>
                    </a:lnTo>
                    <a:lnTo>
                      <a:pt x="47" y="95"/>
                    </a:lnTo>
                    <a:lnTo>
                      <a:pt x="0" y="60"/>
                    </a:lnTo>
                    <a:lnTo>
                      <a:pt x="6" y="38"/>
                    </a:lnTo>
                    <a:lnTo>
                      <a:pt x="21" y="4"/>
                    </a:lnTo>
                    <a:lnTo>
                      <a:pt x="39" y="0"/>
                    </a:lnTo>
                    <a:lnTo>
                      <a:pt x="39" y="0"/>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1" name="Freeform 225"/>
              <p:cNvSpPr>
                <a:spLocks/>
              </p:cNvSpPr>
              <p:nvPr/>
            </p:nvSpPr>
            <p:spPr bwMode="auto">
              <a:xfrm>
                <a:off x="3259" y="883"/>
                <a:ext cx="199" cy="318"/>
              </a:xfrm>
              <a:custGeom>
                <a:avLst/>
                <a:gdLst>
                  <a:gd name="T0" fmla="*/ 8 w 199"/>
                  <a:gd name="T1" fmla="*/ 26 h 318"/>
                  <a:gd name="T2" fmla="*/ 0 w 199"/>
                  <a:gd name="T3" fmla="*/ 72 h 318"/>
                  <a:gd name="T4" fmla="*/ 18 w 199"/>
                  <a:gd name="T5" fmla="*/ 99 h 318"/>
                  <a:gd name="T6" fmla="*/ 22 w 199"/>
                  <a:gd name="T7" fmla="*/ 126 h 318"/>
                  <a:gd name="T8" fmla="*/ 12 w 199"/>
                  <a:gd name="T9" fmla="*/ 156 h 318"/>
                  <a:gd name="T10" fmla="*/ 32 w 199"/>
                  <a:gd name="T11" fmla="*/ 194 h 318"/>
                  <a:gd name="T12" fmla="*/ 12 w 199"/>
                  <a:gd name="T13" fmla="*/ 200 h 318"/>
                  <a:gd name="T14" fmla="*/ 28 w 199"/>
                  <a:gd name="T15" fmla="*/ 227 h 318"/>
                  <a:gd name="T16" fmla="*/ 47 w 199"/>
                  <a:gd name="T17" fmla="*/ 233 h 318"/>
                  <a:gd name="T18" fmla="*/ 53 w 199"/>
                  <a:gd name="T19" fmla="*/ 258 h 318"/>
                  <a:gd name="T20" fmla="*/ 51 w 199"/>
                  <a:gd name="T21" fmla="*/ 282 h 318"/>
                  <a:gd name="T22" fmla="*/ 63 w 199"/>
                  <a:gd name="T23" fmla="*/ 295 h 318"/>
                  <a:gd name="T24" fmla="*/ 88 w 199"/>
                  <a:gd name="T25" fmla="*/ 291 h 318"/>
                  <a:gd name="T26" fmla="*/ 88 w 199"/>
                  <a:gd name="T27" fmla="*/ 318 h 318"/>
                  <a:gd name="T28" fmla="*/ 104 w 199"/>
                  <a:gd name="T29" fmla="*/ 313 h 318"/>
                  <a:gd name="T30" fmla="*/ 162 w 199"/>
                  <a:gd name="T31" fmla="*/ 270 h 318"/>
                  <a:gd name="T32" fmla="*/ 199 w 199"/>
                  <a:gd name="T33" fmla="*/ 241 h 318"/>
                  <a:gd name="T34" fmla="*/ 193 w 199"/>
                  <a:gd name="T35" fmla="*/ 210 h 318"/>
                  <a:gd name="T36" fmla="*/ 162 w 199"/>
                  <a:gd name="T37" fmla="*/ 227 h 318"/>
                  <a:gd name="T38" fmla="*/ 160 w 199"/>
                  <a:gd name="T39" fmla="*/ 200 h 318"/>
                  <a:gd name="T40" fmla="*/ 176 w 199"/>
                  <a:gd name="T41" fmla="*/ 169 h 318"/>
                  <a:gd name="T42" fmla="*/ 158 w 199"/>
                  <a:gd name="T43" fmla="*/ 136 h 318"/>
                  <a:gd name="T44" fmla="*/ 152 w 199"/>
                  <a:gd name="T45" fmla="*/ 113 h 318"/>
                  <a:gd name="T46" fmla="*/ 148 w 199"/>
                  <a:gd name="T47" fmla="*/ 95 h 318"/>
                  <a:gd name="T48" fmla="*/ 183 w 199"/>
                  <a:gd name="T49" fmla="*/ 64 h 318"/>
                  <a:gd name="T50" fmla="*/ 160 w 199"/>
                  <a:gd name="T51" fmla="*/ 47 h 318"/>
                  <a:gd name="T52" fmla="*/ 150 w 199"/>
                  <a:gd name="T53" fmla="*/ 18 h 318"/>
                  <a:gd name="T54" fmla="*/ 111 w 199"/>
                  <a:gd name="T55" fmla="*/ 0 h 318"/>
                  <a:gd name="T56" fmla="*/ 55 w 199"/>
                  <a:gd name="T57" fmla="*/ 35 h 318"/>
                  <a:gd name="T58" fmla="*/ 8 w 199"/>
                  <a:gd name="T59" fmla="*/ 26 h 318"/>
                  <a:gd name="T60" fmla="*/ 8 w 199"/>
                  <a:gd name="T61"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18">
                    <a:moveTo>
                      <a:pt x="8" y="26"/>
                    </a:moveTo>
                    <a:lnTo>
                      <a:pt x="0" y="72"/>
                    </a:lnTo>
                    <a:lnTo>
                      <a:pt x="18" y="99"/>
                    </a:lnTo>
                    <a:lnTo>
                      <a:pt x="22" y="126"/>
                    </a:lnTo>
                    <a:lnTo>
                      <a:pt x="12" y="156"/>
                    </a:lnTo>
                    <a:lnTo>
                      <a:pt x="32" y="194"/>
                    </a:lnTo>
                    <a:lnTo>
                      <a:pt x="12" y="200"/>
                    </a:lnTo>
                    <a:lnTo>
                      <a:pt x="28" y="227"/>
                    </a:lnTo>
                    <a:lnTo>
                      <a:pt x="47" y="233"/>
                    </a:lnTo>
                    <a:lnTo>
                      <a:pt x="53" y="258"/>
                    </a:lnTo>
                    <a:lnTo>
                      <a:pt x="51" y="282"/>
                    </a:lnTo>
                    <a:lnTo>
                      <a:pt x="63" y="295"/>
                    </a:lnTo>
                    <a:lnTo>
                      <a:pt x="88" y="291"/>
                    </a:lnTo>
                    <a:lnTo>
                      <a:pt x="88" y="318"/>
                    </a:lnTo>
                    <a:lnTo>
                      <a:pt x="104" y="313"/>
                    </a:lnTo>
                    <a:lnTo>
                      <a:pt x="162" y="270"/>
                    </a:lnTo>
                    <a:lnTo>
                      <a:pt x="199" y="241"/>
                    </a:lnTo>
                    <a:lnTo>
                      <a:pt x="193" y="210"/>
                    </a:lnTo>
                    <a:lnTo>
                      <a:pt x="162" y="227"/>
                    </a:lnTo>
                    <a:lnTo>
                      <a:pt x="160" y="200"/>
                    </a:lnTo>
                    <a:lnTo>
                      <a:pt x="176" y="169"/>
                    </a:lnTo>
                    <a:lnTo>
                      <a:pt x="158" y="136"/>
                    </a:lnTo>
                    <a:lnTo>
                      <a:pt x="152" y="113"/>
                    </a:lnTo>
                    <a:lnTo>
                      <a:pt x="148" y="95"/>
                    </a:lnTo>
                    <a:lnTo>
                      <a:pt x="183" y="64"/>
                    </a:lnTo>
                    <a:lnTo>
                      <a:pt x="160" y="47"/>
                    </a:lnTo>
                    <a:lnTo>
                      <a:pt x="150" y="18"/>
                    </a:lnTo>
                    <a:lnTo>
                      <a:pt x="111" y="0"/>
                    </a:lnTo>
                    <a:lnTo>
                      <a:pt x="55" y="35"/>
                    </a:lnTo>
                    <a:lnTo>
                      <a:pt x="8" y="26"/>
                    </a:lnTo>
                    <a:lnTo>
                      <a:pt x="8" y="26"/>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2" name="Freeform 226"/>
              <p:cNvSpPr>
                <a:spLocks/>
              </p:cNvSpPr>
              <p:nvPr/>
            </p:nvSpPr>
            <p:spPr bwMode="auto">
              <a:xfrm>
                <a:off x="3456" y="971"/>
                <a:ext cx="47" cy="87"/>
              </a:xfrm>
              <a:custGeom>
                <a:avLst/>
                <a:gdLst>
                  <a:gd name="T0" fmla="*/ 0 w 47"/>
                  <a:gd name="T1" fmla="*/ 31 h 87"/>
                  <a:gd name="T2" fmla="*/ 12 w 47"/>
                  <a:gd name="T3" fmla="*/ 15 h 87"/>
                  <a:gd name="T4" fmla="*/ 10 w 47"/>
                  <a:gd name="T5" fmla="*/ 0 h 87"/>
                  <a:gd name="T6" fmla="*/ 43 w 47"/>
                  <a:gd name="T7" fmla="*/ 0 h 87"/>
                  <a:gd name="T8" fmla="*/ 33 w 47"/>
                  <a:gd name="T9" fmla="*/ 23 h 87"/>
                  <a:gd name="T10" fmla="*/ 43 w 47"/>
                  <a:gd name="T11" fmla="*/ 46 h 87"/>
                  <a:gd name="T12" fmla="*/ 29 w 47"/>
                  <a:gd name="T13" fmla="*/ 64 h 87"/>
                  <a:gd name="T14" fmla="*/ 47 w 47"/>
                  <a:gd name="T15" fmla="*/ 68 h 87"/>
                  <a:gd name="T16" fmla="*/ 29 w 47"/>
                  <a:gd name="T17" fmla="*/ 87 h 87"/>
                  <a:gd name="T18" fmla="*/ 12 w 47"/>
                  <a:gd name="T19" fmla="*/ 87 h 87"/>
                  <a:gd name="T20" fmla="*/ 6 w 47"/>
                  <a:gd name="T21" fmla="*/ 60 h 87"/>
                  <a:gd name="T22" fmla="*/ 16 w 47"/>
                  <a:gd name="T23" fmla="*/ 40 h 87"/>
                  <a:gd name="T24" fmla="*/ 0 w 47"/>
                  <a:gd name="T25" fmla="*/ 31 h 87"/>
                  <a:gd name="T26" fmla="*/ 0 w 47"/>
                  <a:gd name="T27"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7">
                    <a:moveTo>
                      <a:pt x="0" y="31"/>
                    </a:moveTo>
                    <a:lnTo>
                      <a:pt x="12" y="15"/>
                    </a:lnTo>
                    <a:lnTo>
                      <a:pt x="10" y="0"/>
                    </a:lnTo>
                    <a:lnTo>
                      <a:pt x="43" y="0"/>
                    </a:lnTo>
                    <a:lnTo>
                      <a:pt x="33" y="23"/>
                    </a:lnTo>
                    <a:lnTo>
                      <a:pt x="43" y="46"/>
                    </a:lnTo>
                    <a:lnTo>
                      <a:pt x="29" y="64"/>
                    </a:lnTo>
                    <a:lnTo>
                      <a:pt x="47" y="68"/>
                    </a:lnTo>
                    <a:lnTo>
                      <a:pt x="29" y="87"/>
                    </a:lnTo>
                    <a:lnTo>
                      <a:pt x="12" y="87"/>
                    </a:lnTo>
                    <a:lnTo>
                      <a:pt x="6" y="60"/>
                    </a:lnTo>
                    <a:lnTo>
                      <a:pt x="16" y="40"/>
                    </a:lnTo>
                    <a:lnTo>
                      <a:pt x="0" y="31"/>
                    </a:lnTo>
                    <a:lnTo>
                      <a:pt x="0" y="31"/>
                    </a:lnTo>
                    <a:close/>
                  </a:path>
                </a:pathLst>
              </a:custGeom>
              <a:solidFill>
                <a:srgbClr val="DCA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3" name="Freeform 227"/>
              <p:cNvSpPr>
                <a:spLocks/>
              </p:cNvSpPr>
              <p:nvPr/>
            </p:nvSpPr>
            <p:spPr bwMode="auto">
              <a:xfrm>
                <a:off x="3000" y="1227"/>
                <a:ext cx="102" cy="89"/>
              </a:xfrm>
              <a:custGeom>
                <a:avLst/>
                <a:gdLst>
                  <a:gd name="T0" fmla="*/ 24 w 102"/>
                  <a:gd name="T1" fmla="*/ 13 h 89"/>
                  <a:gd name="T2" fmla="*/ 0 w 102"/>
                  <a:gd name="T3" fmla="*/ 85 h 89"/>
                  <a:gd name="T4" fmla="*/ 32 w 102"/>
                  <a:gd name="T5" fmla="*/ 89 h 89"/>
                  <a:gd name="T6" fmla="*/ 78 w 102"/>
                  <a:gd name="T7" fmla="*/ 54 h 89"/>
                  <a:gd name="T8" fmla="*/ 102 w 102"/>
                  <a:gd name="T9" fmla="*/ 0 h 89"/>
                  <a:gd name="T10" fmla="*/ 65 w 102"/>
                  <a:gd name="T11" fmla="*/ 15 h 89"/>
                  <a:gd name="T12" fmla="*/ 24 w 102"/>
                  <a:gd name="T13" fmla="*/ 13 h 89"/>
                  <a:gd name="T14" fmla="*/ 24 w 102"/>
                  <a:gd name="T15" fmla="*/ 13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89">
                    <a:moveTo>
                      <a:pt x="24" y="13"/>
                    </a:moveTo>
                    <a:lnTo>
                      <a:pt x="0" y="85"/>
                    </a:lnTo>
                    <a:lnTo>
                      <a:pt x="32" y="89"/>
                    </a:lnTo>
                    <a:lnTo>
                      <a:pt x="78" y="54"/>
                    </a:lnTo>
                    <a:lnTo>
                      <a:pt x="102" y="0"/>
                    </a:lnTo>
                    <a:lnTo>
                      <a:pt x="65" y="15"/>
                    </a:lnTo>
                    <a:lnTo>
                      <a:pt x="24" y="13"/>
                    </a:lnTo>
                    <a:lnTo>
                      <a:pt x="24" y="13"/>
                    </a:lnTo>
                    <a:close/>
                  </a:path>
                </a:pathLst>
              </a:custGeom>
              <a:solidFill>
                <a:srgbClr val="FFD9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4" name="Freeform 228"/>
              <p:cNvSpPr>
                <a:spLocks/>
              </p:cNvSpPr>
              <p:nvPr/>
            </p:nvSpPr>
            <p:spPr bwMode="auto">
              <a:xfrm>
                <a:off x="2455" y="1188"/>
                <a:ext cx="187" cy="163"/>
              </a:xfrm>
              <a:custGeom>
                <a:avLst/>
                <a:gdLst>
                  <a:gd name="T0" fmla="*/ 33 w 187"/>
                  <a:gd name="T1" fmla="*/ 0 h 163"/>
                  <a:gd name="T2" fmla="*/ 20 w 187"/>
                  <a:gd name="T3" fmla="*/ 39 h 163"/>
                  <a:gd name="T4" fmla="*/ 33 w 187"/>
                  <a:gd name="T5" fmla="*/ 70 h 163"/>
                  <a:gd name="T6" fmla="*/ 16 w 187"/>
                  <a:gd name="T7" fmla="*/ 97 h 163"/>
                  <a:gd name="T8" fmla="*/ 0 w 187"/>
                  <a:gd name="T9" fmla="*/ 118 h 163"/>
                  <a:gd name="T10" fmla="*/ 22 w 187"/>
                  <a:gd name="T11" fmla="*/ 130 h 163"/>
                  <a:gd name="T12" fmla="*/ 35 w 187"/>
                  <a:gd name="T13" fmla="*/ 163 h 163"/>
                  <a:gd name="T14" fmla="*/ 80 w 187"/>
                  <a:gd name="T15" fmla="*/ 145 h 163"/>
                  <a:gd name="T16" fmla="*/ 121 w 187"/>
                  <a:gd name="T17" fmla="*/ 91 h 163"/>
                  <a:gd name="T18" fmla="*/ 146 w 187"/>
                  <a:gd name="T19" fmla="*/ 58 h 163"/>
                  <a:gd name="T20" fmla="*/ 187 w 187"/>
                  <a:gd name="T21" fmla="*/ 29 h 163"/>
                  <a:gd name="T22" fmla="*/ 150 w 187"/>
                  <a:gd name="T23" fmla="*/ 25 h 163"/>
                  <a:gd name="T24" fmla="*/ 135 w 187"/>
                  <a:gd name="T25" fmla="*/ 29 h 163"/>
                  <a:gd name="T26" fmla="*/ 117 w 187"/>
                  <a:gd name="T27" fmla="*/ 33 h 163"/>
                  <a:gd name="T28" fmla="*/ 105 w 187"/>
                  <a:gd name="T29" fmla="*/ 29 h 163"/>
                  <a:gd name="T30" fmla="*/ 86 w 187"/>
                  <a:gd name="T31" fmla="*/ 19 h 163"/>
                  <a:gd name="T32" fmla="*/ 68 w 187"/>
                  <a:gd name="T33" fmla="*/ 8 h 163"/>
                  <a:gd name="T34" fmla="*/ 59 w 187"/>
                  <a:gd name="T35" fmla="*/ 4 h 163"/>
                  <a:gd name="T36" fmla="*/ 33 w 187"/>
                  <a:gd name="T37" fmla="*/ 0 h 163"/>
                  <a:gd name="T38" fmla="*/ 33 w 187"/>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163">
                    <a:moveTo>
                      <a:pt x="33" y="0"/>
                    </a:moveTo>
                    <a:lnTo>
                      <a:pt x="20" y="39"/>
                    </a:lnTo>
                    <a:lnTo>
                      <a:pt x="33" y="70"/>
                    </a:lnTo>
                    <a:lnTo>
                      <a:pt x="16" y="97"/>
                    </a:lnTo>
                    <a:lnTo>
                      <a:pt x="0" y="118"/>
                    </a:lnTo>
                    <a:lnTo>
                      <a:pt x="22" y="130"/>
                    </a:lnTo>
                    <a:lnTo>
                      <a:pt x="35" y="163"/>
                    </a:lnTo>
                    <a:lnTo>
                      <a:pt x="80" y="145"/>
                    </a:lnTo>
                    <a:lnTo>
                      <a:pt x="121" y="91"/>
                    </a:lnTo>
                    <a:lnTo>
                      <a:pt x="146" y="58"/>
                    </a:lnTo>
                    <a:lnTo>
                      <a:pt x="187" y="29"/>
                    </a:lnTo>
                    <a:lnTo>
                      <a:pt x="150" y="25"/>
                    </a:lnTo>
                    <a:lnTo>
                      <a:pt x="135" y="29"/>
                    </a:lnTo>
                    <a:lnTo>
                      <a:pt x="117" y="33"/>
                    </a:lnTo>
                    <a:lnTo>
                      <a:pt x="105" y="29"/>
                    </a:lnTo>
                    <a:lnTo>
                      <a:pt x="86" y="19"/>
                    </a:lnTo>
                    <a:lnTo>
                      <a:pt x="68" y="8"/>
                    </a:lnTo>
                    <a:lnTo>
                      <a:pt x="59" y="4"/>
                    </a:lnTo>
                    <a:lnTo>
                      <a:pt x="33" y="0"/>
                    </a:lnTo>
                    <a:lnTo>
                      <a:pt x="33" y="0"/>
                    </a:lnTo>
                    <a:close/>
                  </a:path>
                </a:pathLst>
              </a:custGeom>
              <a:solidFill>
                <a:srgbClr val="FFD9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5" name="Freeform 229"/>
              <p:cNvSpPr>
                <a:spLocks/>
              </p:cNvSpPr>
              <p:nvPr/>
            </p:nvSpPr>
            <p:spPr bwMode="auto">
              <a:xfrm>
                <a:off x="1889" y="1333"/>
                <a:ext cx="247" cy="138"/>
              </a:xfrm>
              <a:custGeom>
                <a:avLst/>
                <a:gdLst>
                  <a:gd name="T0" fmla="*/ 93 w 247"/>
                  <a:gd name="T1" fmla="*/ 0 h 138"/>
                  <a:gd name="T2" fmla="*/ 85 w 247"/>
                  <a:gd name="T3" fmla="*/ 31 h 138"/>
                  <a:gd name="T4" fmla="*/ 118 w 247"/>
                  <a:gd name="T5" fmla="*/ 51 h 138"/>
                  <a:gd name="T6" fmla="*/ 187 w 247"/>
                  <a:gd name="T7" fmla="*/ 57 h 138"/>
                  <a:gd name="T8" fmla="*/ 233 w 247"/>
                  <a:gd name="T9" fmla="*/ 62 h 138"/>
                  <a:gd name="T10" fmla="*/ 247 w 247"/>
                  <a:gd name="T11" fmla="*/ 136 h 138"/>
                  <a:gd name="T12" fmla="*/ 208 w 247"/>
                  <a:gd name="T13" fmla="*/ 138 h 138"/>
                  <a:gd name="T14" fmla="*/ 93 w 247"/>
                  <a:gd name="T15" fmla="*/ 132 h 138"/>
                  <a:gd name="T16" fmla="*/ 29 w 247"/>
                  <a:gd name="T17" fmla="*/ 124 h 138"/>
                  <a:gd name="T18" fmla="*/ 13 w 247"/>
                  <a:gd name="T19" fmla="*/ 109 h 138"/>
                  <a:gd name="T20" fmla="*/ 0 w 247"/>
                  <a:gd name="T21" fmla="*/ 84 h 138"/>
                  <a:gd name="T22" fmla="*/ 41 w 247"/>
                  <a:gd name="T23" fmla="*/ 24 h 138"/>
                  <a:gd name="T24" fmla="*/ 93 w 247"/>
                  <a:gd name="T25" fmla="*/ 0 h 138"/>
                  <a:gd name="T26" fmla="*/ 93 w 247"/>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38">
                    <a:moveTo>
                      <a:pt x="93" y="0"/>
                    </a:moveTo>
                    <a:lnTo>
                      <a:pt x="85" y="31"/>
                    </a:lnTo>
                    <a:lnTo>
                      <a:pt x="118" y="51"/>
                    </a:lnTo>
                    <a:lnTo>
                      <a:pt x="187" y="57"/>
                    </a:lnTo>
                    <a:lnTo>
                      <a:pt x="233" y="62"/>
                    </a:lnTo>
                    <a:lnTo>
                      <a:pt x="247" y="136"/>
                    </a:lnTo>
                    <a:lnTo>
                      <a:pt x="208" y="138"/>
                    </a:lnTo>
                    <a:lnTo>
                      <a:pt x="93" y="132"/>
                    </a:lnTo>
                    <a:lnTo>
                      <a:pt x="29" y="124"/>
                    </a:lnTo>
                    <a:lnTo>
                      <a:pt x="13" y="109"/>
                    </a:lnTo>
                    <a:lnTo>
                      <a:pt x="0" y="84"/>
                    </a:lnTo>
                    <a:lnTo>
                      <a:pt x="41" y="24"/>
                    </a:lnTo>
                    <a:lnTo>
                      <a:pt x="93" y="0"/>
                    </a:lnTo>
                    <a:lnTo>
                      <a:pt x="93" y="0"/>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6" name="Freeform 230"/>
              <p:cNvSpPr>
                <a:spLocks/>
              </p:cNvSpPr>
              <p:nvPr/>
            </p:nvSpPr>
            <p:spPr bwMode="auto">
              <a:xfrm>
                <a:off x="1879" y="883"/>
                <a:ext cx="54" cy="90"/>
              </a:xfrm>
              <a:custGeom>
                <a:avLst/>
                <a:gdLst>
                  <a:gd name="T0" fmla="*/ 27 w 54"/>
                  <a:gd name="T1" fmla="*/ 14 h 90"/>
                  <a:gd name="T2" fmla="*/ 14 w 54"/>
                  <a:gd name="T3" fmla="*/ 0 h 90"/>
                  <a:gd name="T4" fmla="*/ 0 w 54"/>
                  <a:gd name="T5" fmla="*/ 10 h 90"/>
                  <a:gd name="T6" fmla="*/ 14 w 54"/>
                  <a:gd name="T7" fmla="*/ 41 h 90"/>
                  <a:gd name="T8" fmla="*/ 27 w 54"/>
                  <a:gd name="T9" fmla="*/ 80 h 90"/>
                  <a:gd name="T10" fmla="*/ 45 w 54"/>
                  <a:gd name="T11" fmla="*/ 90 h 90"/>
                  <a:gd name="T12" fmla="*/ 37 w 54"/>
                  <a:gd name="T13" fmla="*/ 49 h 90"/>
                  <a:gd name="T14" fmla="*/ 54 w 54"/>
                  <a:gd name="T15" fmla="*/ 26 h 90"/>
                  <a:gd name="T16" fmla="*/ 45 w 54"/>
                  <a:gd name="T17" fmla="*/ 14 h 90"/>
                  <a:gd name="T18" fmla="*/ 27 w 54"/>
                  <a:gd name="T19" fmla="*/ 14 h 90"/>
                  <a:gd name="T20" fmla="*/ 27 w 54"/>
                  <a:gd name="T2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0">
                    <a:moveTo>
                      <a:pt x="27" y="14"/>
                    </a:moveTo>
                    <a:lnTo>
                      <a:pt x="14" y="0"/>
                    </a:lnTo>
                    <a:lnTo>
                      <a:pt x="0" y="10"/>
                    </a:lnTo>
                    <a:lnTo>
                      <a:pt x="14" y="41"/>
                    </a:lnTo>
                    <a:lnTo>
                      <a:pt x="27" y="80"/>
                    </a:lnTo>
                    <a:lnTo>
                      <a:pt x="45" y="90"/>
                    </a:lnTo>
                    <a:lnTo>
                      <a:pt x="37" y="49"/>
                    </a:lnTo>
                    <a:lnTo>
                      <a:pt x="54" y="26"/>
                    </a:lnTo>
                    <a:lnTo>
                      <a:pt x="45" y="14"/>
                    </a:lnTo>
                    <a:lnTo>
                      <a:pt x="27" y="14"/>
                    </a:lnTo>
                    <a:lnTo>
                      <a:pt x="27" y="14"/>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7" name="Freeform 231"/>
              <p:cNvSpPr>
                <a:spLocks/>
              </p:cNvSpPr>
              <p:nvPr/>
            </p:nvSpPr>
            <p:spPr bwMode="auto">
              <a:xfrm>
                <a:off x="1951" y="777"/>
                <a:ext cx="181" cy="322"/>
              </a:xfrm>
              <a:custGeom>
                <a:avLst/>
                <a:gdLst>
                  <a:gd name="T0" fmla="*/ 148 w 181"/>
                  <a:gd name="T1" fmla="*/ 2 h 322"/>
                  <a:gd name="T2" fmla="*/ 171 w 181"/>
                  <a:gd name="T3" fmla="*/ 29 h 322"/>
                  <a:gd name="T4" fmla="*/ 162 w 181"/>
                  <a:gd name="T5" fmla="*/ 58 h 322"/>
                  <a:gd name="T6" fmla="*/ 173 w 181"/>
                  <a:gd name="T7" fmla="*/ 89 h 322"/>
                  <a:gd name="T8" fmla="*/ 181 w 181"/>
                  <a:gd name="T9" fmla="*/ 112 h 322"/>
                  <a:gd name="T10" fmla="*/ 167 w 181"/>
                  <a:gd name="T11" fmla="*/ 161 h 322"/>
                  <a:gd name="T12" fmla="*/ 162 w 181"/>
                  <a:gd name="T13" fmla="*/ 196 h 322"/>
                  <a:gd name="T14" fmla="*/ 167 w 181"/>
                  <a:gd name="T15" fmla="*/ 223 h 322"/>
                  <a:gd name="T16" fmla="*/ 146 w 181"/>
                  <a:gd name="T17" fmla="*/ 248 h 322"/>
                  <a:gd name="T18" fmla="*/ 138 w 181"/>
                  <a:gd name="T19" fmla="*/ 273 h 322"/>
                  <a:gd name="T20" fmla="*/ 111 w 181"/>
                  <a:gd name="T21" fmla="*/ 279 h 322"/>
                  <a:gd name="T22" fmla="*/ 72 w 181"/>
                  <a:gd name="T23" fmla="*/ 322 h 322"/>
                  <a:gd name="T24" fmla="*/ 47 w 181"/>
                  <a:gd name="T25" fmla="*/ 302 h 322"/>
                  <a:gd name="T26" fmla="*/ 14 w 181"/>
                  <a:gd name="T27" fmla="*/ 254 h 322"/>
                  <a:gd name="T28" fmla="*/ 0 w 181"/>
                  <a:gd name="T29" fmla="*/ 223 h 322"/>
                  <a:gd name="T30" fmla="*/ 37 w 181"/>
                  <a:gd name="T31" fmla="*/ 225 h 322"/>
                  <a:gd name="T32" fmla="*/ 43 w 181"/>
                  <a:gd name="T33" fmla="*/ 201 h 322"/>
                  <a:gd name="T34" fmla="*/ 23 w 181"/>
                  <a:gd name="T35" fmla="*/ 170 h 322"/>
                  <a:gd name="T36" fmla="*/ 31 w 181"/>
                  <a:gd name="T37" fmla="*/ 126 h 322"/>
                  <a:gd name="T38" fmla="*/ 0 w 181"/>
                  <a:gd name="T39" fmla="*/ 91 h 322"/>
                  <a:gd name="T40" fmla="*/ 14 w 181"/>
                  <a:gd name="T41" fmla="*/ 52 h 322"/>
                  <a:gd name="T42" fmla="*/ 12 w 181"/>
                  <a:gd name="T43" fmla="*/ 33 h 322"/>
                  <a:gd name="T44" fmla="*/ 43 w 181"/>
                  <a:gd name="T45" fmla="*/ 31 h 322"/>
                  <a:gd name="T46" fmla="*/ 88 w 181"/>
                  <a:gd name="T47" fmla="*/ 0 h 322"/>
                  <a:gd name="T48" fmla="*/ 125 w 181"/>
                  <a:gd name="T49" fmla="*/ 4 h 322"/>
                  <a:gd name="T50" fmla="*/ 148 w 181"/>
                  <a:gd name="T51" fmla="*/ 2 h 322"/>
                  <a:gd name="T52" fmla="*/ 148 w 181"/>
                  <a:gd name="T53" fmla="*/ 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322">
                    <a:moveTo>
                      <a:pt x="148" y="2"/>
                    </a:moveTo>
                    <a:lnTo>
                      <a:pt x="171" y="29"/>
                    </a:lnTo>
                    <a:lnTo>
                      <a:pt x="162" y="58"/>
                    </a:lnTo>
                    <a:lnTo>
                      <a:pt x="173" y="89"/>
                    </a:lnTo>
                    <a:lnTo>
                      <a:pt x="181" y="112"/>
                    </a:lnTo>
                    <a:lnTo>
                      <a:pt x="167" y="161"/>
                    </a:lnTo>
                    <a:lnTo>
                      <a:pt x="162" y="196"/>
                    </a:lnTo>
                    <a:lnTo>
                      <a:pt x="167" y="223"/>
                    </a:lnTo>
                    <a:lnTo>
                      <a:pt x="146" y="248"/>
                    </a:lnTo>
                    <a:lnTo>
                      <a:pt x="138" y="273"/>
                    </a:lnTo>
                    <a:lnTo>
                      <a:pt x="111" y="279"/>
                    </a:lnTo>
                    <a:lnTo>
                      <a:pt x="72" y="322"/>
                    </a:lnTo>
                    <a:lnTo>
                      <a:pt x="47" y="302"/>
                    </a:lnTo>
                    <a:lnTo>
                      <a:pt x="14" y="254"/>
                    </a:lnTo>
                    <a:lnTo>
                      <a:pt x="0" y="223"/>
                    </a:lnTo>
                    <a:lnTo>
                      <a:pt x="37" y="225"/>
                    </a:lnTo>
                    <a:lnTo>
                      <a:pt x="43" y="201"/>
                    </a:lnTo>
                    <a:lnTo>
                      <a:pt x="23" y="170"/>
                    </a:lnTo>
                    <a:lnTo>
                      <a:pt x="31" y="126"/>
                    </a:lnTo>
                    <a:lnTo>
                      <a:pt x="0" y="91"/>
                    </a:lnTo>
                    <a:lnTo>
                      <a:pt x="14" y="52"/>
                    </a:lnTo>
                    <a:lnTo>
                      <a:pt x="12" y="33"/>
                    </a:lnTo>
                    <a:lnTo>
                      <a:pt x="43" y="31"/>
                    </a:lnTo>
                    <a:lnTo>
                      <a:pt x="88" y="0"/>
                    </a:lnTo>
                    <a:lnTo>
                      <a:pt x="125" y="4"/>
                    </a:lnTo>
                    <a:lnTo>
                      <a:pt x="148" y="2"/>
                    </a:lnTo>
                    <a:lnTo>
                      <a:pt x="148" y="2"/>
                    </a:lnTo>
                    <a:close/>
                  </a:path>
                </a:pathLst>
              </a:custGeom>
              <a:solidFill>
                <a:srgbClr val="FFED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8" name="Freeform 232"/>
              <p:cNvSpPr>
                <a:spLocks/>
              </p:cNvSpPr>
              <p:nvPr/>
            </p:nvSpPr>
            <p:spPr bwMode="auto">
              <a:xfrm>
                <a:off x="1998" y="1116"/>
                <a:ext cx="91" cy="204"/>
              </a:xfrm>
              <a:custGeom>
                <a:avLst/>
                <a:gdLst>
                  <a:gd name="T0" fmla="*/ 62 w 91"/>
                  <a:gd name="T1" fmla="*/ 0 h 204"/>
                  <a:gd name="T2" fmla="*/ 74 w 91"/>
                  <a:gd name="T3" fmla="*/ 2 h 204"/>
                  <a:gd name="T4" fmla="*/ 83 w 91"/>
                  <a:gd name="T5" fmla="*/ 25 h 204"/>
                  <a:gd name="T6" fmla="*/ 52 w 91"/>
                  <a:gd name="T7" fmla="*/ 47 h 204"/>
                  <a:gd name="T8" fmla="*/ 54 w 91"/>
                  <a:gd name="T9" fmla="*/ 74 h 204"/>
                  <a:gd name="T10" fmla="*/ 81 w 91"/>
                  <a:gd name="T11" fmla="*/ 111 h 204"/>
                  <a:gd name="T12" fmla="*/ 87 w 91"/>
                  <a:gd name="T13" fmla="*/ 146 h 204"/>
                  <a:gd name="T14" fmla="*/ 72 w 91"/>
                  <a:gd name="T15" fmla="*/ 157 h 204"/>
                  <a:gd name="T16" fmla="*/ 91 w 91"/>
                  <a:gd name="T17" fmla="*/ 190 h 204"/>
                  <a:gd name="T18" fmla="*/ 35 w 91"/>
                  <a:gd name="T19" fmla="*/ 204 h 204"/>
                  <a:gd name="T20" fmla="*/ 7 w 91"/>
                  <a:gd name="T21" fmla="*/ 179 h 204"/>
                  <a:gd name="T22" fmla="*/ 35 w 91"/>
                  <a:gd name="T23" fmla="*/ 167 h 204"/>
                  <a:gd name="T24" fmla="*/ 17 w 91"/>
                  <a:gd name="T25" fmla="*/ 149 h 204"/>
                  <a:gd name="T26" fmla="*/ 0 w 91"/>
                  <a:gd name="T27" fmla="*/ 103 h 204"/>
                  <a:gd name="T28" fmla="*/ 4 w 91"/>
                  <a:gd name="T29" fmla="*/ 80 h 204"/>
                  <a:gd name="T30" fmla="*/ 13 w 91"/>
                  <a:gd name="T31" fmla="*/ 49 h 204"/>
                  <a:gd name="T32" fmla="*/ 41 w 91"/>
                  <a:gd name="T33" fmla="*/ 12 h 204"/>
                  <a:gd name="T34" fmla="*/ 62 w 91"/>
                  <a:gd name="T35" fmla="*/ 0 h 204"/>
                  <a:gd name="T36" fmla="*/ 62 w 91"/>
                  <a:gd name="T3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204">
                    <a:moveTo>
                      <a:pt x="62" y="0"/>
                    </a:moveTo>
                    <a:lnTo>
                      <a:pt x="74" y="2"/>
                    </a:lnTo>
                    <a:lnTo>
                      <a:pt x="83" y="25"/>
                    </a:lnTo>
                    <a:lnTo>
                      <a:pt x="52" y="47"/>
                    </a:lnTo>
                    <a:lnTo>
                      <a:pt x="54" y="74"/>
                    </a:lnTo>
                    <a:lnTo>
                      <a:pt x="81" y="111"/>
                    </a:lnTo>
                    <a:lnTo>
                      <a:pt x="87" y="146"/>
                    </a:lnTo>
                    <a:lnTo>
                      <a:pt x="72" y="157"/>
                    </a:lnTo>
                    <a:lnTo>
                      <a:pt x="91" y="190"/>
                    </a:lnTo>
                    <a:lnTo>
                      <a:pt x="35" y="204"/>
                    </a:lnTo>
                    <a:lnTo>
                      <a:pt x="7" y="179"/>
                    </a:lnTo>
                    <a:lnTo>
                      <a:pt x="35" y="167"/>
                    </a:lnTo>
                    <a:lnTo>
                      <a:pt x="17" y="149"/>
                    </a:lnTo>
                    <a:lnTo>
                      <a:pt x="0" y="103"/>
                    </a:lnTo>
                    <a:lnTo>
                      <a:pt x="4" y="80"/>
                    </a:lnTo>
                    <a:lnTo>
                      <a:pt x="13" y="49"/>
                    </a:lnTo>
                    <a:lnTo>
                      <a:pt x="41" y="12"/>
                    </a:lnTo>
                    <a:lnTo>
                      <a:pt x="62" y="0"/>
                    </a:lnTo>
                    <a:lnTo>
                      <a:pt x="62" y="0"/>
                    </a:lnTo>
                    <a:close/>
                  </a:path>
                </a:pathLst>
              </a:custGeom>
              <a:solidFill>
                <a:srgbClr val="B87D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89" name="Freeform 233"/>
              <p:cNvSpPr>
                <a:spLocks/>
              </p:cNvSpPr>
              <p:nvPr/>
            </p:nvSpPr>
            <p:spPr bwMode="auto">
              <a:xfrm>
                <a:off x="2296" y="1058"/>
                <a:ext cx="192" cy="235"/>
              </a:xfrm>
              <a:custGeom>
                <a:avLst/>
                <a:gdLst>
                  <a:gd name="T0" fmla="*/ 0 w 192"/>
                  <a:gd name="T1" fmla="*/ 105 h 235"/>
                  <a:gd name="T2" fmla="*/ 72 w 192"/>
                  <a:gd name="T3" fmla="*/ 99 h 235"/>
                  <a:gd name="T4" fmla="*/ 116 w 192"/>
                  <a:gd name="T5" fmla="*/ 41 h 235"/>
                  <a:gd name="T6" fmla="*/ 136 w 192"/>
                  <a:gd name="T7" fmla="*/ 0 h 235"/>
                  <a:gd name="T8" fmla="*/ 138 w 192"/>
                  <a:gd name="T9" fmla="*/ 37 h 235"/>
                  <a:gd name="T10" fmla="*/ 142 w 192"/>
                  <a:gd name="T11" fmla="*/ 66 h 235"/>
                  <a:gd name="T12" fmla="*/ 173 w 192"/>
                  <a:gd name="T13" fmla="*/ 79 h 235"/>
                  <a:gd name="T14" fmla="*/ 173 w 192"/>
                  <a:gd name="T15" fmla="*/ 109 h 235"/>
                  <a:gd name="T16" fmla="*/ 192 w 192"/>
                  <a:gd name="T17" fmla="*/ 130 h 235"/>
                  <a:gd name="T18" fmla="*/ 136 w 192"/>
                  <a:gd name="T19" fmla="*/ 235 h 235"/>
                  <a:gd name="T20" fmla="*/ 99 w 192"/>
                  <a:gd name="T21" fmla="*/ 233 h 235"/>
                  <a:gd name="T22" fmla="*/ 79 w 192"/>
                  <a:gd name="T23" fmla="*/ 190 h 235"/>
                  <a:gd name="T24" fmla="*/ 48 w 192"/>
                  <a:gd name="T25" fmla="*/ 149 h 235"/>
                  <a:gd name="T26" fmla="*/ 0 w 192"/>
                  <a:gd name="T27" fmla="*/ 105 h 235"/>
                  <a:gd name="T28" fmla="*/ 0 w 192"/>
                  <a:gd name="T29" fmla="*/ 10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35">
                    <a:moveTo>
                      <a:pt x="0" y="105"/>
                    </a:moveTo>
                    <a:lnTo>
                      <a:pt x="72" y="99"/>
                    </a:lnTo>
                    <a:lnTo>
                      <a:pt x="116" y="41"/>
                    </a:lnTo>
                    <a:lnTo>
                      <a:pt x="136" y="0"/>
                    </a:lnTo>
                    <a:lnTo>
                      <a:pt x="138" y="37"/>
                    </a:lnTo>
                    <a:lnTo>
                      <a:pt x="142" y="66"/>
                    </a:lnTo>
                    <a:lnTo>
                      <a:pt x="173" y="79"/>
                    </a:lnTo>
                    <a:lnTo>
                      <a:pt x="173" y="109"/>
                    </a:lnTo>
                    <a:lnTo>
                      <a:pt x="192" y="130"/>
                    </a:lnTo>
                    <a:lnTo>
                      <a:pt x="136" y="235"/>
                    </a:lnTo>
                    <a:lnTo>
                      <a:pt x="99" y="233"/>
                    </a:lnTo>
                    <a:lnTo>
                      <a:pt x="79" y="190"/>
                    </a:lnTo>
                    <a:lnTo>
                      <a:pt x="48" y="149"/>
                    </a:lnTo>
                    <a:lnTo>
                      <a:pt x="0" y="105"/>
                    </a:lnTo>
                    <a:lnTo>
                      <a:pt x="0" y="105"/>
                    </a:lnTo>
                    <a:close/>
                  </a:path>
                </a:pathLst>
              </a:custGeom>
              <a:solidFill>
                <a:srgbClr val="8585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0" name="Freeform 234"/>
              <p:cNvSpPr>
                <a:spLocks/>
              </p:cNvSpPr>
              <p:nvPr/>
            </p:nvSpPr>
            <p:spPr bwMode="auto">
              <a:xfrm>
                <a:off x="2498" y="627"/>
                <a:ext cx="33" cy="31"/>
              </a:xfrm>
              <a:custGeom>
                <a:avLst/>
                <a:gdLst>
                  <a:gd name="T0" fmla="*/ 2 w 33"/>
                  <a:gd name="T1" fmla="*/ 10 h 31"/>
                  <a:gd name="T2" fmla="*/ 14 w 33"/>
                  <a:gd name="T3" fmla="*/ 4 h 31"/>
                  <a:gd name="T4" fmla="*/ 33 w 33"/>
                  <a:gd name="T5" fmla="*/ 0 h 31"/>
                  <a:gd name="T6" fmla="*/ 31 w 33"/>
                  <a:gd name="T7" fmla="*/ 28 h 31"/>
                  <a:gd name="T8" fmla="*/ 4 w 33"/>
                  <a:gd name="T9" fmla="*/ 31 h 31"/>
                  <a:gd name="T10" fmla="*/ 0 w 33"/>
                  <a:gd name="T11" fmla="*/ 31 h 31"/>
                  <a:gd name="T12" fmla="*/ 2 w 33"/>
                  <a:gd name="T13" fmla="*/ 10 h 31"/>
                  <a:gd name="T14" fmla="*/ 2 w 33"/>
                  <a:gd name="T15" fmla="*/ 1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1">
                    <a:moveTo>
                      <a:pt x="2" y="10"/>
                    </a:moveTo>
                    <a:lnTo>
                      <a:pt x="14" y="4"/>
                    </a:lnTo>
                    <a:lnTo>
                      <a:pt x="33" y="0"/>
                    </a:lnTo>
                    <a:lnTo>
                      <a:pt x="31" y="28"/>
                    </a:lnTo>
                    <a:lnTo>
                      <a:pt x="4" y="31"/>
                    </a:lnTo>
                    <a:lnTo>
                      <a:pt x="0" y="31"/>
                    </a:lnTo>
                    <a:lnTo>
                      <a:pt x="2" y="10"/>
                    </a:lnTo>
                    <a:lnTo>
                      <a:pt x="2" y="10"/>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1" name="Freeform 235"/>
              <p:cNvSpPr>
                <a:spLocks/>
              </p:cNvSpPr>
              <p:nvPr/>
            </p:nvSpPr>
            <p:spPr bwMode="auto">
              <a:xfrm>
                <a:off x="2354" y="798"/>
                <a:ext cx="29" cy="21"/>
              </a:xfrm>
              <a:custGeom>
                <a:avLst/>
                <a:gdLst>
                  <a:gd name="T0" fmla="*/ 2 w 29"/>
                  <a:gd name="T1" fmla="*/ 4 h 21"/>
                  <a:gd name="T2" fmla="*/ 12 w 29"/>
                  <a:gd name="T3" fmla="*/ 6 h 21"/>
                  <a:gd name="T4" fmla="*/ 23 w 29"/>
                  <a:gd name="T5" fmla="*/ 0 h 21"/>
                  <a:gd name="T6" fmla="*/ 29 w 29"/>
                  <a:gd name="T7" fmla="*/ 10 h 21"/>
                  <a:gd name="T8" fmla="*/ 19 w 29"/>
                  <a:gd name="T9" fmla="*/ 21 h 21"/>
                  <a:gd name="T10" fmla="*/ 0 w 29"/>
                  <a:gd name="T11" fmla="*/ 16 h 21"/>
                  <a:gd name="T12" fmla="*/ 2 w 29"/>
                  <a:gd name="T13" fmla="*/ 4 h 21"/>
                  <a:gd name="T14" fmla="*/ 2 w 29"/>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2" y="4"/>
                    </a:moveTo>
                    <a:lnTo>
                      <a:pt x="12" y="6"/>
                    </a:lnTo>
                    <a:lnTo>
                      <a:pt x="23" y="0"/>
                    </a:lnTo>
                    <a:lnTo>
                      <a:pt x="29" y="10"/>
                    </a:lnTo>
                    <a:lnTo>
                      <a:pt x="19" y="21"/>
                    </a:lnTo>
                    <a:lnTo>
                      <a:pt x="0" y="16"/>
                    </a:lnTo>
                    <a:lnTo>
                      <a:pt x="2" y="4"/>
                    </a:lnTo>
                    <a:lnTo>
                      <a:pt x="2" y="4"/>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2" name="Freeform 236"/>
              <p:cNvSpPr>
                <a:spLocks/>
              </p:cNvSpPr>
              <p:nvPr/>
            </p:nvSpPr>
            <p:spPr bwMode="auto">
              <a:xfrm>
                <a:off x="2393" y="808"/>
                <a:ext cx="29" cy="23"/>
              </a:xfrm>
              <a:custGeom>
                <a:avLst/>
                <a:gdLst>
                  <a:gd name="T0" fmla="*/ 2 w 29"/>
                  <a:gd name="T1" fmla="*/ 6 h 23"/>
                  <a:gd name="T2" fmla="*/ 10 w 29"/>
                  <a:gd name="T3" fmla="*/ 9 h 23"/>
                  <a:gd name="T4" fmla="*/ 12 w 29"/>
                  <a:gd name="T5" fmla="*/ 0 h 23"/>
                  <a:gd name="T6" fmla="*/ 29 w 29"/>
                  <a:gd name="T7" fmla="*/ 0 h 23"/>
                  <a:gd name="T8" fmla="*/ 29 w 29"/>
                  <a:gd name="T9" fmla="*/ 13 h 23"/>
                  <a:gd name="T10" fmla="*/ 12 w 29"/>
                  <a:gd name="T11" fmla="*/ 23 h 23"/>
                  <a:gd name="T12" fmla="*/ 4 w 29"/>
                  <a:gd name="T13" fmla="*/ 21 h 23"/>
                  <a:gd name="T14" fmla="*/ 0 w 29"/>
                  <a:gd name="T15" fmla="*/ 13 h 23"/>
                  <a:gd name="T16" fmla="*/ 2 w 29"/>
                  <a:gd name="T17" fmla="*/ 6 h 23"/>
                  <a:gd name="T18" fmla="*/ 2 w 29"/>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2" y="6"/>
                    </a:moveTo>
                    <a:lnTo>
                      <a:pt x="10" y="9"/>
                    </a:lnTo>
                    <a:lnTo>
                      <a:pt x="12" y="0"/>
                    </a:lnTo>
                    <a:lnTo>
                      <a:pt x="29" y="0"/>
                    </a:lnTo>
                    <a:lnTo>
                      <a:pt x="29" y="13"/>
                    </a:lnTo>
                    <a:lnTo>
                      <a:pt x="12" y="23"/>
                    </a:lnTo>
                    <a:lnTo>
                      <a:pt x="4" y="21"/>
                    </a:lnTo>
                    <a:lnTo>
                      <a:pt x="0" y="13"/>
                    </a:lnTo>
                    <a:lnTo>
                      <a:pt x="2" y="6"/>
                    </a:lnTo>
                    <a:lnTo>
                      <a:pt x="2" y="6"/>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3" name="Freeform 237"/>
              <p:cNvSpPr>
                <a:spLocks/>
              </p:cNvSpPr>
              <p:nvPr/>
            </p:nvSpPr>
            <p:spPr bwMode="auto">
              <a:xfrm>
                <a:off x="2432" y="783"/>
                <a:ext cx="21" cy="29"/>
              </a:xfrm>
              <a:custGeom>
                <a:avLst/>
                <a:gdLst>
                  <a:gd name="T0" fmla="*/ 2 w 21"/>
                  <a:gd name="T1" fmla="*/ 15 h 29"/>
                  <a:gd name="T2" fmla="*/ 8 w 21"/>
                  <a:gd name="T3" fmla="*/ 13 h 29"/>
                  <a:gd name="T4" fmla="*/ 6 w 21"/>
                  <a:gd name="T5" fmla="*/ 0 h 29"/>
                  <a:gd name="T6" fmla="*/ 17 w 21"/>
                  <a:gd name="T7" fmla="*/ 9 h 29"/>
                  <a:gd name="T8" fmla="*/ 21 w 21"/>
                  <a:gd name="T9" fmla="*/ 21 h 29"/>
                  <a:gd name="T10" fmla="*/ 8 w 21"/>
                  <a:gd name="T11" fmla="*/ 29 h 29"/>
                  <a:gd name="T12" fmla="*/ 0 w 21"/>
                  <a:gd name="T13" fmla="*/ 25 h 29"/>
                  <a:gd name="T14" fmla="*/ 2 w 21"/>
                  <a:gd name="T15" fmla="*/ 15 h 29"/>
                  <a:gd name="T16" fmla="*/ 2 w 21"/>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2" y="15"/>
                    </a:moveTo>
                    <a:lnTo>
                      <a:pt x="8" y="13"/>
                    </a:lnTo>
                    <a:lnTo>
                      <a:pt x="6" y="0"/>
                    </a:lnTo>
                    <a:lnTo>
                      <a:pt x="17" y="9"/>
                    </a:lnTo>
                    <a:lnTo>
                      <a:pt x="21" y="21"/>
                    </a:lnTo>
                    <a:lnTo>
                      <a:pt x="8" y="29"/>
                    </a:lnTo>
                    <a:lnTo>
                      <a:pt x="0" y="25"/>
                    </a:lnTo>
                    <a:lnTo>
                      <a:pt x="2" y="15"/>
                    </a:lnTo>
                    <a:lnTo>
                      <a:pt x="2" y="15"/>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4" name="Freeform 238"/>
              <p:cNvSpPr>
                <a:spLocks/>
              </p:cNvSpPr>
              <p:nvPr/>
            </p:nvSpPr>
            <p:spPr bwMode="auto">
              <a:xfrm>
                <a:off x="2354" y="707"/>
                <a:ext cx="58" cy="31"/>
              </a:xfrm>
              <a:custGeom>
                <a:avLst/>
                <a:gdLst>
                  <a:gd name="T0" fmla="*/ 0 w 58"/>
                  <a:gd name="T1" fmla="*/ 8 h 31"/>
                  <a:gd name="T2" fmla="*/ 10 w 58"/>
                  <a:gd name="T3" fmla="*/ 0 h 31"/>
                  <a:gd name="T4" fmla="*/ 27 w 58"/>
                  <a:gd name="T5" fmla="*/ 8 h 31"/>
                  <a:gd name="T6" fmla="*/ 41 w 58"/>
                  <a:gd name="T7" fmla="*/ 0 h 31"/>
                  <a:gd name="T8" fmla="*/ 58 w 58"/>
                  <a:gd name="T9" fmla="*/ 4 h 31"/>
                  <a:gd name="T10" fmla="*/ 51 w 58"/>
                  <a:gd name="T11" fmla="*/ 19 h 31"/>
                  <a:gd name="T12" fmla="*/ 35 w 58"/>
                  <a:gd name="T13" fmla="*/ 31 h 31"/>
                  <a:gd name="T14" fmla="*/ 4 w 58"/>
                  <a:gd name="T15" fmla="*/ 21 h 31"/>
                  <a:gd name="T16" fmla="*/ 0 w 58"/>
                  <a:gd name="T17" fmla="*/ 8 h 31"/>
                  <a:gd name="T18" fmla="*/ 0 w 58"/>
                  <a:gd name="T1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1">
                    <a:moveTo>
                      <a:pt x="0" y="8"/>
                    </a:moveTo>
                    <a:lnTo>
                      <a:pt x="10" y="0"/>
                    </a:lnTo>
                    <a:lnTo>
                      <a:pt x="27" y="8"/>
                    </a:lnTo>
                    <a:lnTo>
                      <a:pt x="41" y="0"/>
                    </a:lnTo>
                    <a:lnTo>
                      <a:pt x="58" y="4"/>
                    </a:lnTo>
                    <a:lnTo>
                      <a:pt x="51" y="19"/>
                    </a:lnTo>
                    <a:lnTo>
                      <a:pt x="35" y="31"/>
                    </a:lnTo>
                    <a:lnTo>
                      <a:pt x="4" y="21"/>
                    </a:lnTo>
                    <a:lnTo>
                      <a:pt x="0" y="8"/>
                    </a:lnTo>
                    <a:lnTo>
                      <a:pt x="0" y="8"/>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5" name="Freeform 239"/>
              <p:cNvSpPr>
                <a:spLocks/>
              </p:cNvSpPr>
              <p:nvPr/>
            </p:nvSpPr>
            <p:spPr bwMode="auto">
              <a:xfrm>
                <a:off x="3265" y="798"/>
                <a:ext cx="146" cy="116"/>
              </a:xfrm>
              <a:custGeom>
                <a:avLst/>
                <a:gdLst>
                  <a:gd name="T0" fmla="*/ 24 w 146"/>
                  <a:gd name="T1" fmla="*/ 78 h 116"/>
                  <a:gd name="T2" fmla="*/ 0 w 146"/>
                  <a:gd name="T3" fmla="*/ 91 h 116"/>
                  <a:gd name="T4" fmla="*/ 4 w 146"/>
                  <a:gd name="T5" fmla="*/ 105 h 116"/>
                  <a:gd name="T6" fmla="*/ 33 w 146"/>
                  <a:gd name="T7" fmla="*/ 116 h 116"/>
                  <a:gd name="T8" fmla="*/ 68 w 146"/>
                  <a:gd name="T9" fmla="*/ 109 h 116"/>
                  <a:gd name="T10" fmla="*/ 86 w 146"/>
                  <a:gd name="T11" fmla="*/ 89 h 116"/>
                  <a:gd name="T12" fmla="*/ 115 w 146"/>
                  <a:gd name="T13" fmla="*/ 85 h 116"/>
                  <a:gd name="T14" fmla="*/ 96 w 146"/>
                  <a:gd name="T15" fmla="*/ 72 h 116"/>
                  <a:gd name="T16" fmla="*/ 119 w 146"/>
                  <a:gd name="T17" fmla="*/ 58 h 116"/>
                  <a:gd name="T18" fmla="*/ 105 w 146"/>
                  <a:gd name="T19" fmla="*/ 41 h 116"/>
                  <a:gd name="T20" fmla="*/ 146 w 146"/>
                  <a:gd name="T21" fmla="*/ 4 h 116"/>
                  <a:gd name="T22" fmla="*/ 113 w 146"/>
                  <a:gd name="T23" fmla="*/ 0 h 116"/>
                  <a:gd name="T24" fmla="*/ 82 w 146"/>
                  <a:gd name="T25" fmla="*/ 21 h 116"/>
                  <a:gd name="T26" fmla="*/ 61 w 146"/>
                  <a:gd name="T27" fmla="*/ 31 h 116"/>
                  <a:gd name="T28" fmla="*/ 68 w 146"/>
                  <a:gd name="T29" fmla="*/ 52 h 116"/>
                  <a:gd name="T30" fmla="*/ 16 w 146"/>
                  <a:gd name="T31" fmla="*/ 66 h 116"/>
                  <a:gd name="T32" fmla="*/ 24 w 146"/>
                  <a:gd name="T33" fmla="*/ 78 h 116"/>
                  <a:gd name="T34" fmla="*/ 24 w 146"/>
                  <a:gd name="T35" fmla="*/ 7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16">
                    <a:moveTo>
                      <a:pt x="24" y="78"/>
                    </a:moveTo>
                    <a:lnTo>
                      <a:pt x="0" y="91"/>
                    </a:lnTo>
                    <a:lnTo>
                      <a:pt x="4" y="105"/>
                    </a:lnTo>
                    <a:lnTo>
                      <a:pt x="33" y="116"/>
                    </a:lnTo>
                    <a:lnTo>
                      <a:pt x="68" y="109"/>
                    </a:lnTo>
                    <a:lnTo>
                      <a:pt x="86" y="89"/>
                    </a:lnTo>
                    <a:lnTo>
                      <a:pt x="115" y="85"/>
                    </a:lnTo>
                    <a:lnTo>
                      <a:pt x="96" y="72"/>
                    </a:lnTo>
                    <a:lnTo>
                      <a:pt x="119" y="58"/>
                    </a:lnTo>
                    <a:lnTo>
                      <a:pt x="105" y="41"/>
                    </a:lnTo>
                    <a:lnTo>
                      <a:pt x="146" y="4"/>
                    </a:lnTo>
                    <a:lnTo>
                      <a:pt x="113" y="0"/>
                    </a:lnTo>
                    <a:lnTo>
                      <a:pt x="82" y="21"/>
                    </a:lnTo>
                    <a:lnTo>
                      <a:pt x="61" y="31"/>
                    </a:lnTo>
                    <a:lnTo>
                      <a:pt x="68" y="52"/>
                    </a:lnTo>
                    <a:lnTo>
                      <a:pt x="16" y="66"/>
                    </a:lnTo>
                    <a:lnTo>
                      <a:pt x="24" y="78"/>
                    </a:lnTo>
                    <a:lnTo>
                      <a:pt x="24" y="78"/>
                    </a:lnTo>
                    <a:close/>
                  </a:path>
                </a:pathLst>
              </a:custGeom>
              <a:solidFill>
                <a:srgbClr val="836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6" name="Freeform 240"/>
              <p:cNvSpPr>
                <a:spLocks/>
              </p:cNvSpPr>
              <p:nvPr/>
            </p:nvSpPr>
            <p:spPr bwMode="auto">
              <a:xfrm>
                <a:off x="2414" y="604"/>
                <a:ext cx="20" cy="16"/>
              </a:xfrm>
              <a:custGeom>
                <a:avLst/>
                <a:gdLst>
                  <a:gd name="T0" fmla="*/ 4 w 20"/>
                  <a:gd name="T1" fmla="*/ 14 h 16"/>
                  <a:gd name="T2" fmla="*/ 10 w 20"/>
                  <a:gd name="T3" fmla="*/ 6 h 16"/>
                  <a:gd name="T4" fmla="*/ 18 w 20"/>
                  <a:gd name="T5" fmla="*/ 16 h 16"/>
                  <a:gd name="T6" fmla="*/ 20 w 20"/>
                  <a:gd name="T7" fmla="*/ 4 h 16"/>
                  <a:gd name="T8" fmla="*/ 0 w 20"/>
                  <a:gd name="T9" fmla="*/ 0 h 16"/>
                  <a:gd name="T10" fmla="*/ 4 w 20"/>
                  <a:gd name="T11" fmla="*/ 14 h 16"/>
                  <a:gd name="T12" fmla="*/ 4 w 20"/>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4" y="14"/>
                    </a:moveTo>
                    <a:lnTo>
                      <a:pt x="10" y="6"/>
                    </a:lnTo>
                    <a:lnTo>
                      <a:pt x="18" y="16"/>
                    </a:lnTo>
                    <a:lnTo>
                      <a:pt x="20" y="4"/>
                    </a:lnTo>
                    <a:lnTo>
                      <a:pt x="0" y="0"/>
                    </a:lnTo>
                    <a:lnTo>
                      <a:pt x="4" y="14"/>
                    </a:lnTo>
                    <a:lnTo>
                      <a:pt x="4" y="14"/>
                    </a:lnTo>
                    <a:close/>
                  </a:path>
                </a:pathLst>
              </a:custGeom>
              <a:solidFill>
                <a:srgbClr val="8B9D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7" name="Freeform 241"/>
              <p:cNvSpPr>
                <a:spLocks/>
              </p:cNvSpPr>
              <p:nvPr/>
            </p:nvSpPr>
            <p:spPr bwMode="auto">
              <a:xfrm>
                <a:off x="1597" y="1372"/>
                <a:ext cx="202" cy="74"/>
              </a:xfrm>
              <a:custGeom>
                <a:avLst/>
                <a:gdLst>
                  <a:gd name="T0" fmla="*/ 0 w 202"/>
                  <a:gd name="T1" fmla="*/ 47 h 74"/>
                  <a:gd name="T2" fmla="*/ 163 w 202"/>
                  <a:gd name="T3" fmla="*/ 0 h 74"/>
                  <a:gd name="T4" fmla="*/ 202 w 202"/>
                  <a:gd name="T5" fmla="*/ 27 h 74"/>
                  <a:gd name="T6" fmla="*/ 202 w 202"/>
                  <a:gd name="T7" fmla="*/ 49 h 74"/>
                  <a:gd name="T8" fmla="*/ 165 w 202"/>
                  <a:gd name="T9" fmla="*/ 74 h 74"/>
                  <a:gd name="T10" fmla="*/ 0 w 202"/>
                  <a:gd name="T11" fmla="*/ 47 h 74"/>
                  <a:gd name="T12" fmla="*/ 0 w 202"/>
                  <a:gd name="T13" fmla="*/ 47 h 74"/>
                </a:gdLst>
                <a:ahLst/>
                <a:cxnLst>
                  <a:cxn ang="0">
                    <a:pos x="T0" y="T1"/>
                  </a:cxn>
                  <a:cxn ang="0">
                    <a:pos x="T2" y="T3"/>
                  </a:cxn>
                  <a:cxn ang="0">
                    <a:pos x="T4" y="T5"/>
                  </a:cxn>
                  <a:cxn ang="0">
                    <a:pos x="T6" y="T7"/>
                  </a:cxn>
                  <a:cxn ang="0">
                    <a:pos x="T8" y="T9"/>
                  </a:cxn>
                  <a:cxn ang="0">
                    <a:pos x="T10" y="T11"/>
                  </a:cxn>
                  <a:cxn ang="0">
                    <a:pos x="T12" y="T13"/>
                  </a:cxn>
                </a:cxnLst>
                <a:rect l="0" t="0" r="r" b="b"/>
                <a:pathLst>
                  <a:path w="202" h="74">
                    <a:moveTo>
                      <a:pt x="0" y="47"/>
                    </a:moveTo>
                    <a:lnTo>
                      <a:pt x="163" y="0"/>
                    </a:lnTo>
                    <a:lnTo>
                      <a:pt x="202" y="27"/>
                    </a:lnTo>
                    <a:lnTo>
                      <a:pt x="202" y="49"/>
                    </a:lnTo>
                    <a:lnTo>
                      <a:pt x="165" y="74"/>
                    </a:lnTo>
                    <a:lnTo>
                      <a:pt x="0" y="47"/>
                    </a:lnTo>
                    <a:lnTo>
                      <a:pt x="0" y="47"/>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8" name="Freeform 242"/>
              <p:cNvSpPr>
                <a:spLocks/>
              </p:cNvSpPr>
              <p:nvPr/>
            </p:nvSpPr>
            <p:spPr bwMode="auto">
              <a:xfrm>
                <a:off x="2039" y="1469"/>
                <a:ext cx="138" cy="62"/>
              </a:xfrm>
              <a:custGeom>
                <a:avLst/>
                <a:gdLst>
                  <a:gd name="T0" fmla="*/ 0 w 138"/>
                  <a:gd name="T1" fmla="*/ 8 h 62"/>
                  <a:gd name="T2" fmla="*/ 97 w 138"/>
                  <a:gd name="T3" fmla="*/ 0 h 62"/>
                  <a:gd name="T4" fmla="*/ 138 w 138"/>
                  <a:gd name="T5" fmla="*/ 62 h 62"/>
                  <a:gd name="T6" fmla="*/ 79 w 138"/>
                  <a:gd name="T7" fmla="*/ 52 h 62"/>
                  <a:gd name="T8" fmla="*/ 0 w 138"/>
                  <a:gd name="T9" fmla="*/ 8 h 62"/>
                  <a:gd name="T10" fmla="*/ 0 w 138"/>
                  <a:gd name="T11" fmla="*/ 8 h 62"/>
                </a:gdLst>
                <a:ahLst/>
                <a:cxnLst>
                  <a:cxn ang="0">
                    <a:pos x="T0" y="T1"/>
                  </a:cxn>
                  <a:cxn ang="0">
                    <a:pos x="T2" y="T3"/>
                  </a:cxn>
                  <a:cxn ang="0">
                    <a:pos x="T4" y="T5"/>
                  </a:cxn>
                  <a:cxn ang="0">
                    <a:pos x="T6" y="T7"/>
                  </a:cxn>
                  <a:cxn ang="0">
                    <a:pos x="T8" y="T9"/>
                  </a:cxn>
                  <a:cxn ang="0">
                    <a:pos x="T10" y="T11"/>
                  </a:cxn>
                </a:cxnLst>
                <a:rect l="0" t="0" r="r" b="b"/>
                <a:pathLst>
                  <a:path w="138" h="62">
                    <a:moveTo>
                      <a:pt x="0" y="8"/>
                    </a:moveTo>
                    <a:lnTo>
                      <a:pt x="97" y="0"/>
                    </a:lnTo>
                    <a:lnTo>
                      <a:pt x="138" y="62"/>
                    </a:lnTo>
                    <a:lnTo>
                      <a:pt x="79" y="52"/>
                    </a:lnTo>
                    <a:lnTo>
                      <a:pt x="0" y="8"/>
                    </a:lnTo>
                    <a:lnTo>
                      <a:pt x="0" y="8"/>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499" name="Freeform 243"/>
              <p:cNvSpPr>
                <a:spLocks/>
              </p:cNvSpPr>
              <p:nvPr/>
            </p:nvSpPr>
            <p:spPr bwMode="auto">
              <a:xfrm>
                <a:off x="1910" y="1516"/>
                <a:ext cx="308" cy="170"/>
              </a:xfrm>
              <a:custGeom>
                <a:avLst/>
                <a:gdLst>
                  <a:gd name="T0" fmla="*/ 0 w 308"/>
                  <a:gd name="T1" fmla="*/ 170 h 170"/>
                  <a:gd name="T2" fmla="*/ 62 w 308"/>
                  <a:gd name="T3" fmla="*/ 153 h 170"/>
                  <a:gd name="T4" fmla="*/ 308 w 308"/>
                  <a:gd name="T5" fmla="*/ 33 h 170"/>
                  <a:gd name="T6" fmla="*/ 253 w 308"/>
                  <a:gd name="T7" fmla="*/ 0 h 170"/>
                  <a:gd name="T8" fmla="*/ 0 w 308"/>
                  <a:gd name="T9" fmla="*/ 170 h 170"/>
                  <a:gd name="T10" fmla="*/ 0 w 308"/>
                  <a:gd name="T11" fmla="*/ 170 h 170"/>
                </a:gdLst>
                <a:ahLst/>
                <a:cxnLst>
                  <a:cxn ang="0">
                    <a:pos x="T0" y="T1"/>
                  </a:cxn>
                  <a:cxn ang="0">
                    <a:pos x="T2" y="T3"/>
                  </a:cxn>
                  <a:cxn ang="0">
                    <a:pos x="T4" y="T5"/>
                  </a:cxn>
                  <a:cxn ang="0">
                    <a:pos x="T6" y="T7"/>
                  </a:cxn>
                  <a:cxn ang="0">
                    <a:pos x="T8" y="T9"/>
                  </a:cxn>
                  <a:cxn ang="0">
                    <a:pos x="T10" y="T11"/>
                  </a:cxn>
                </a:cxnLst>
                <a:rect l="0" t="0" r="r" b="b"/>
                <a:pathLst>
                  <a:path w="308" h="170">
                    <a:moveTo>
                      <a:pt x="0" y="170"/>
                    </a:moveTo>
                    <a:lnTo>
                      <a:pt x="62" y="153"/>
                    </a:lnTo>
                    <a:lnTo>
                      <a:pt x="308" y="33"/>
                    </a:lnTo>
                    <a:lnTo>
                      <a:pt x="253" y="0"/>
                    </a:lnTo>
                    <a:lnTo>
                      <a:pt x="0" y="170"/>
                    </a:lnTo>
                    <a:lnTo>
                      <a:pt x="0" y="170"/>
                    </a:lnTo>
                    <a:close/>
                  </a:path>
                </a:pathLst>
              </a:custGeom>
              <a:solidFill>
                <a:srgbClr val="C2AB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0" name="Freeform 244"/>
              <p:cNvSpPr>
                <a:spLocks/>
              </p:cNvSpPr>
              <p:nvPr/>
            </p:nvSpPr>
            <p:spPr bwMode="auto">
              <a:xfrm>
                <a:off x="2839" y="1529"/>
                <a:ext cx="510" cy="217"/>
              </a:xfrm>
              <a:custGeom>
                <a:avLst/>
                <a:gdLst>
                  <a:gd name="T0" fmla="*/ 0 w 510"/>
                  <a:gd name="T1" fmla="*/ 122 h 217"/>
                  <a:gd name="T2" fmla="*/ 4 w 510"/>
                  <a:gd name="T3" fmla="*/ 99 h 217"/>
                  <a:gd name="T4" fmla="*/ 25 w 510"/>
                  <a:gd name="T5" fmla="*/ 89 h 217"/>
                  <a:gd name="T6" fmla="*/ 43 w 510"/>
                  <a:gd name="T7" fmla="*/ 91 h 217"/>
                  <a:gd name="T8" fmla="*/ 84 w 510"/>
                  <a:gd name="T9" fmla="*/ 107 h 217"/>
                  <a:gd name="T10" fmla="*/ 158 w 510"/>
                  <a:gd name="T11" fmla="*/ 124 h 217"/>
                  <a:gd name="T12" fmla="*/ 210 w 510"/>
                  <a:gd name="T13" fmla="*/ 163 h 217"/>
                  <a:gd name="T14" fmla="*/ 245 w 510"/>
                  <a:gd name="T15" fmla="*/ 171 h 217"/>
                  <a:gd name="T16" fmla="*/ 274 w 510"/>
                  <a:gd name="T17" fmla="*/ 161 h 217"/>
                  <a:gd name="T18" fmla="*/ 311 w 510"/>
                  <a:gd name="T19" fmla="*/ 171 h 217"/>
                  <a:gd name="T20" fmla="*/ 333 w 510"/>
                  <a:gd name="T21" fmla="*/ 150 h 217"/>
                  <a:gd name="T22" fmla="*/ 432 w 510"/>
                  <a:gd name="T23" fmla="*/ 93 h 217"/>
                  <a:gd name="T24" fmla="*/ 422 w 510"/>
                  <a:gd name="T25" fmla="*/ 0 h 217"/>
                  <a:gd name="T26" fmla="*/ 492 w 510"/>
                  <a:gd name="T27" fmla="*/ 62 h 217"/>
                  <a:gd name="T28" fmla="*/ 510 w 510"/>
                  <a:gd name="T29" fmla="*/ 82 h 217"/>
                  <a:gd name="T30" fmla="*/ 461 w 510"/>
                  <a:gd name="T31" fmla="*/ 109 h 217"/>
                  <a:gd name="T32" fmla="*/ 411 w 510"/>
                  <a:gd name="T33" fmla="*/ 140 h 217"/>
                  <a:gd name="T34" fmla="*/ 374 w 510"/>
                  <a:gd name="T35" fmla="*/ 167 h 217"/>
                  <a:gd name="T36" fmla="*/ 335 w 510"/>
                  <a:gd name="T37" fmla="*/ 214 h 217"/>
                  <a:gd name="T38" fmla="*/ 292 w 510"/>
                  <a:gd name="T39" fmla="*/ 217 h 217"/>
                  <a:gd name="T40" fmla="*/ 270 w 510"/>
                  <a:gd name="T41" fmla="*/ 217 h 217"/>
                  <a:gd name="T42" fmla="*/ 230 w 510"/>
                  <a:gd name="T43" fmla="*/ 204 h 217"/>
                  <a:gd name="T44" fmla="*/ 107 w 510"/>
                  <a:gd name="T45" fmla="*/ 157 h 217"/>
                  <a:gd name="T46" fmla="*/ 27 w 510"/>
                  <a:gd name="T47" fmla="*/ 142 h 217"/>
                  <a:gd name="T48" fmla="*/ 0 w 510"/>
                  <a:gd name="T49" fmla="*/ 122 h 217"/>
                  <a:gd name="T50" fmla="*/ 0 w 510"/>
                  <a:gd name="T51"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217">
                    <a:moveTo>
                      <a:pt x="0" y="122"/>
                    </a:moveTo>
                    <a:lnTo>
                      <a:pt x="4" y="99"/>
                    </a:lnTo>
                    <a:lnTo>
                      <a:pt x="25" y="89"/>
                    </a:lnTo>
                    <a:lnTo>
                      <a:pt x="43" y="91"/>
                    </a:lnTo>
                    <a:lnTo>
                      <a:pt x="84" y="107"/>
                    </a:lnTo>
                    <a:lnTo>
                      <a:pt x="158" y="124"/>
                    </a:lnTo>
                    <a:lnTo>
                      <a:pt x="210" y="163"/>
                    </a:lnTo>
                    <a:lnTo>
                      <a:pt x="245" y="171"/>
                    </a:lnTo>
                    <a:lnTo>
                      <a:pt x="274" y="161"/>
                    </a:lnTo>
                    <a:lnTo>
                      <a:pt x="311" y="171"/>
                    </a:lnTo>
                    <a:lnTo>
                      <a:pt x="333" y="150"/>
                    </a:lnTo>
                    <a:lnTo>
                      <a:pt x="432" y="93"/>
                    </a:lnTo>
                    <a:lnTo>
                      <a:pt x="422" y="0"/>
                    </a:lnTo>
                    <a:lnTo>
                      <a:pt x="492" y="62"/>
                    </a:lnTo>
                    <a:lnTo>
                      <a:pt x="510" y="82"/>
                    </a:lnTo>
                    <a:lnTo>
                      <a:pt x="461" y="109"/>
                    </a:lnTo>
                    <a:lnTo>
                      <a:pt x="411" y="140"/>
                    </a:lnTo>
                    <a:lnTo>
                      <a:pt x="374" y="167"/>
                    </a:lnTo>
                    <a:lnTo>
                      <a:pt x="335" y="214"/>
                    </a:lnTo>
                    <a:lnTo>
                      <a:pt x="292" y="217"/>
                    </a:lnTo>
                    <a:lnTo>
                      <a:pt x="270" y="217"/>
                    </a:lnTo>
                    <a:lnTo>
                      <a:pt x="230" y="204"/>
                    </a:lnTo>
                    <a:lnTo>
                      <a:pt x="107" y="157"/>
                    </a:lnTo>
                    <a:lnTo>
                      <a:pt x="27" y="142"/>
                    </a:lnTo>
                    <a:lnTo>
                      <a:pt x="0" y="122"/>
                    </a:lnTo>
                    <a:lnTo>
                      <a:pt x="0" y="122"/>
                    </a:lnTo>
                    <a:close/>
                  </a:path>
                </a:pathLst>
              </a:custGeom>
              <a:solidFill>
                <a:srgbClr val="CCC4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1" name="Freeform 245"/>
              <p:cNvSpPr>
                <a:spLocks/>
              </p:cNvSpPr>
              <p:nvPr/>
            </p:nvSpPr>
            <p:spPr bwMode="auto">
              <a:xfrm>
                <a:off x="1575" y="1450"/>
                <a:ext cx="602" cy="223"/>
              </a:xfrm>
              <a:custGeom>
                <a:avLst/>
                <a:gdLst>
                  <a:gd name="T0" fmla="*/ 249 w 602"/>
                  <a:gd name="T1" fmla="*/ 0 h 223"/>
                  <a:gd name="T2" fmla="*/ 230 w 602"/>
                  <a:gd name="T3" fmla="*/ 11 h 223"/>
                  <a:gd name="T4" fmla="*/ 228 w 602"/>
                  <a:gd name="T5" fmla="*/ 21 h 223"/>
                  <a:gd name="T6" fmla="*/ 325 w 602"/>
                  <a:gd name="T7" fmla="*/ 40 h 223"/>
                  <a:gd name="T8" fmla="*/ 458 w 602"/>
                  <a:gd name="T9" fmla="*/ 44 h 223"/>
                  <a:gd name="T10" fmla="*/ 497 w 602"/>
                  <a:gd name="T11" fmla="*/ 79 h 223"/>
                  <a:gd name="T12" fmla="*/ 261 w 602"/>
                  <a:gd name="T13" fmla="*/ 97 h 223"/>
                  <a:gd name="T14" fmla="*/ 220 w 602"/>
                  <a:gd name="T15" fmla="*/ 104 h 223"/>
                  <a:gd name="T16" fmla="*/ 234 w 602"/>
                  <a:gd name="T17" fmla="*/ 112 h 223"/>
                  <a:gd name="T18" fmla="*/ 382 w 602"/>
                  <a:gd name="T19" fmla="*/ 122 h 223"/>
                  <a:gd name="T20" fmla="*/ 501 w 602"/>
                  <a:gd name="T21" fmla="*/ 97 h 223"/>
                  <a:gd name="T22" fmla="*/ 497 w 602"/>
                  <a:gd name="T23" fmla="*/ 112 h 223"/>
                  <a:gd name="T24" fmla="*/ 329 w 602"/>
                  <a:gd name="T25" fmla="*/ 182 h 223"/>
                  <a:gd name="T26" fmla="*/ 302 w 602"/>
                  <a:gd name="T27" fmla="*/ 192 h 223"/>
                  <a:gd name="T28" fmla="*/ 0 w 602"/>
                  <a:gd name="T29" fmla="*/ 75 h 223"/>
                  <a:gd name="T30" fmla="*/ 12 w 602"/>
                  <a:gd name="T31" fmla="*/ 91 h 223"/>
                  <a:gd name="T32" fmla="*/ 199 w 602"/>
                  <a:gd name="T33" fmla="*/ 170 h 223"/>
                  <a:gd name="T34" fmla="*/ 321 w 602"/>
                  <a:gd name="T35" fmla="*/ 223 h 223"/>
                  <a:gd name="T36" fmla="*/ 464 w 602"/>
                  <a:gd name="T37" fmla="*/ 149 h 223"/>
                  <a:gd name="T38" fmla="*/ 575 w 602"/>
                  <a:gd name="T39" fmla="*/ 97 h 223"/>
                  <a:gd name="T40" fmla="*/ 602 w 602"/>
                  <a:gd name="T41" fmla="*/ 81 h 223"/>
                  <a:gd name="T42" fmla="*/ 567 w 602"/>
                  <a:gd name="T43" fmla="*/ 79 h 223"/>
                  <a:gd name="T44" fmla="*/ 469 w 602"/>
                  <a:gd name="T45" fmla="*/ 27 h 223"/>
                  <a:gd name="T46" fmla="*/ 351 w 602"/>
                  <a:gd name="T47" fmla="*/ 7 h 223"/>
                  <a:gd name="T48" fmla="*/ 335 w 602"/>
                  <a:gd name="T49" fmla="*/ 17 h 223"/>
                  <a:gd name="T50" fmla="*/ 271 w 602"/>
                  <a:gd name="T51" fmla="*/ 13 h 223"/>
                  <a:gd name="T52" fmla="*/ 249 w 602"/>
                  <a:gd name="T53" fmla="*/ 0 h 223"/>
                  <a:gd name="T54" fmla="*/ 249 w 602"/>
                  <a:gd name="T5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223">
                    <a:moveTo>
                      <a:pt x="249" y="0"/>
                    </a:moveTo>
                    <a:lnTo>
                      <a:pt x="230" y="11"/>
                    </a:lnTo>
                    <a:lnTo>
                      <a:pt x="228" y="21"/>
                    </a:lnTo>
                    <a:lnTo>
                      <a:pt x="325" y="40"/>
                    </a:lnTo>
                    <a:lnTo>
                      <a:pt x="458" y="44"/>
                    </a:lnTo>
                    <a:lnTo>
                      <a:pt x="497" y="79"/>
                    </a:lnTo>
                    <a:lnTo>
                      <a:pt x="261" y="97"/>
                    </a:lnTo>
                    <a:lnTo>
                      <a:pt x="220" y="104"/>
                    </a:lnTo>
                    <a:lnTo>
                      <a:pt x="234" y="112"/>
                    </a:lnTo>
                    <a:lnTo>
                      <a:pt x="382" y="122"/>
                    </a:lnTo>
                    <a:lnTo>
                      <a:pt x="501" y="97"/>
                    </a:lnTo>
                    <a:lnTo>
                      <a:pt x="497" y="112"/>
                    </a:lnTo>
                    <a:lnTo>
                      <a:pt x="329" y="182"/>
                    </a:lnTo>
                    <a:lnTo>
                      <a:pt x="302" y="192"/>
                    </a:lnTo>
                    <a:lnTo>
                      <a:pt x="0" y="75"/>
                    </a:lnTo>
                    <a:lnTo>
                      <a:pt x="12" y="91"/>
                    </a:lnTo>
                    <a:lnTo>
                      <a:pt x="199" y="170"/>
                    </a:lnTo>
                    <a:lnTo>
                      <a:pt x="321" y="223"/>
                    </a:lnTo>
                    <a:lnTo>
                      <a:pt x="464" y="149"/>
                    </a:lnTo>
                    <a:lnTo>
                      <a:pt x="575" y="97"/>
                    </a:lnTo>
                    <a:lnTo>
                      <a:pt x="602" y="81"/>
                    </a:lnTo>
                    <a:lnTo>
                      <a:pt x="567" y="79"/>
                    </a:lnTo>
                    <a:lnTo>
                      <a:pt x="469" y="27"/>
                    </a:lnTo>
                    <a:lnTo>
                      <a:pt x="351" y="7"/>
                    </a:lnTo>
                    <a:lnTo>
                      <a:pt x="335" y="17"/>
                    </a:lnTo>
                    <a:lnTo>
                      <a:pt x="271" y="13"/>
                    </a:lnTo>
                    <a:lnTo>
                      <a:pt x="249" y="0"/>
                    </a:lnTo>
                    <a:lnTo>
                      <a:pt x="249" y="0"/>
                    </a:lnTo>
                    <a:close/>
                  </a:path>
                </a:pathLst>
              </a:custGeom>
              <a:solidFill>
                <a:srgbClr val="D6D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2" name="Freeform 246"/>
              <p:cNvSpPr>
                <a:spLocks/>
              </p:cNvSpPr>
              <p:nvPr/>
            </p:nvSpPr>
            <p:spPr bwMode="auto">
              <a:xfrm>
                <a:off x="1799" y="1521"/>
                <a:ext cx="257" cy="33"/>
              </a:xfrm>
              <a:custGeom>
                <a:avLst/>
                <a:gdLst>
                  <a:gd name="T0" fmla="*/ 2 w 257"/>
                  <a:gd name="T1" fmla="*/ 12 h 33"/>
                  <a:gd name="T2" fmla="*/ 101 w 257"/>
                  <a:gd name="T3" fmla="*/ 12 h 33"/>
                  <a:gd name="T4" fmla="*/ 214 w 257"/>
                  <a:gd name="T5" fmla="*/ 0 h 33"/>
                  <a:gd name="T6" fmla="*/ 257 w 257"/>
                  <a:gd name="T7" fmla="*/ 10 h 33"/>
                  <a:gd name="T8" fmla="*/ 230 w 257"/>
                  <a:gd name="T9" fmla="*/ 24 h 33"/>
                  <a:gd name="T10" fmla="*/ 127 w 257"/>
                  <a:gd name="T11" fmla="*/ 33 h 33"/>
                  <a:gd name="T12" fmla="*/ 47 w 257"/>
                  <a:gd name="T13" fmla="*/ 28 h 33"/>
                  <a:gd name="T14" fmla="*/ 0 w 257"/>
                  <a:gd name="T15" fmla="*/ 24 h 33"/>
                  <a:gd name="T16" fmla="*/ 2 w 257"/>
                  <a:gd name="T17" fmla="*/ 12 h 33"/>
                  <a:gd name="T18" fmla="*/ 2 w 25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3">
                    <a:moveTo>
                      <a:pt x="2" y="12"/>
                    </a:moveTo>
                    <a:lnTo>
                      <a:pt x="101" y="12"/>
                    </a:lnTo>
                    <a:lnTo>
                      <a:pt x="214" y="0"/>
                    </a:lnTo>
                    <a:lnTo>
                      <a:pt x="257" y="10"/>
                    </a:lnTo>
                    <a:lnTo>
                      <a:pt x="230" y="24"/>
                    </a:lnTo>
                    <a:lnTo>
                      <a:pt x="127" y="33"/>
                    </a:lnTo>
                    <a:lnTo>
                      <a:pt x="47" y="28"/>
                    </a:lnTo>
                    <a:lnTo>
                      <a:pt x="0" y="24"/>
                    </a:lnTo>
                    <a:lnTo>
                      <a:pt x="2" y="12"/>
                    </a:lnTo>
                    <a:lnTo>
                      <a:pt x="2" y="12"/>
                    </a:lnTo>
                    <a:close/>
                  </a:path>
                </a:pathLst>
              </a:custGeom>
              <a:solidFill>
                <a:srgbClr val="FFDB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3" name="Freeform 247"/>
              <p:cNvSpPr>
                <a:spLocks/>
              </p:cNvSpPr>
              <p:nvPr/>
            </p:nvSpPr>
            <p:spPr bwMode="auto">
              <a:xfrm>
                <a:off x="2444" y="422"/>
                <a:ext cx="114" cy="192"/>
              </a:xfrm>
              <a:custGeom>
                <a:avLst/>
                <a:gdLst>
                  <a:gd name="T0" fmla="*/ 3 w 114"/>
                  <a:gd name="T1" fmla="*/ 2 h 192"/>
                  <a:gd name="T2" fmla="*/ 42 w 114"/>
                  <a:gd name="T3" fmla="*/ 0 h 192"/>
                  <a:gd name="T4" fmla="*/ 58 w 114"/>
                  <a:gd name="T5" fmla="*/ 4 h 192"/>
                  <a:gd name="T6" fmla="*/ 72 w 114"/>
                  <a:gd name="T7" fmla="*/ 15 h 192"/>
                  <a:gd name="T8" fmla="*/ 83 w 114"/>
                  <a:gd name="T9" fmla="*/ 31 h 192"/>
                  <a:gd name="T10" fmla="*/ 85 w 114"/>
                  <a:gd name="T11" fmla="*/ 48 h 192"/>
                  <a:gd name="T12" fmla="*/ 83 w 114"/>
                  <a:gd name="T13" fmla="*/ 83 h 192"/>
                  <a:gd name="T14" fmla="*/ 99 w 114"/>
                  <a:gd name="T15" fmla="*/ 108 h 192"/>
                  <a:gd name="T16" fmla="*/ 99 w 114"/>
                  <a:gd name="T17" fmla="*/ 122 h 192"/>
                  <a:gd name="T18" fmla="*/ 105 w 114"/>
                  <a:gd name="T19" fmla="*/ 134 h 192"/>
                  <a:gd name="T20" fmla="*/ 114 w 114"/>
                  <a:gd name="T21" fmla="*/ 161 h 192"/>
                  <a:gd name="T22" fmla="*/ 111 w 114"/>
                  <a:gd name="T23" fmla="*/ 172 h 192"/>
                  <a:gd name="T24" fmla="*/ 105 w 114"/>
                  <a:gd name="T25" fmla="*/ 180 h 192"/>
                  <a:gd name="T26" fmla="*/ 97 w 114"/>
                  <a:gd name="T27" fmla="*/ 186 h 192"/>
                  <a:gd name="T28" fmla="*/ 87 w 114"/>
                  <a:gd name="T29" fmla="*/ 192 h 192"/>
                  <a:gd name="T30" fmla="*/ 83 w 114"/>
                  <a:gd name="T31" fmla="*/ 188 h 192"/>
                  <a:gd name="T32" fmla="*/ 97 w 114"/>
                  <a:gd name="T33" fmla="*/ 161 h 192"/>
                  <a:gd name="T34" fmla="*/ 93 w 114"/>
                  <a:gd name="T35" fmla="*/ 147 h 192"/>
                  <a:gd name="T36" fmla="*/ 87 w 114"/>
                  <a:gd name="T37" fmla="*/ 134 h 192"/>
                  <a:gd name="T38" fmla="*/ 83 w 114"/>
                  <a:gd name="T39" fmla="*/ 105 h 192"/>
                  <a:gd name="T40" fmla="*/ 77 w 114"/>
                  <a:gd name="T41" fmla="*/ 97 h 192"/>
                  <a:gd name="T42" fmla="*/ 66 w 114"/>
                  <a:gd name="T43" fmla="*/ 89 h 192"/>
                  <a:gd name="T44" fmla="*/ 66 w 114"/>
                  <a:gd name="T45" fmla="*/ 85 h 192"/>
                  <a:gd name="T46" fmla="*/ 64 w 114"/>
                  <a:gd name="T47" fmla="*/ 23 h 192"/>
                  <a:gd name="T48" fmla="*/ 58 w 114"/>
                  <a:gd name="T49" fmla="*/ 17 h 192"/>
                  <a:gd name="T50" fmla="*/ 52 w 114"/>
                  <a:gd name="T51" fmla="*/ 13 h 192"/>
                  <a:gd name="T52" fmla="*/ 37 w 114"/>
                  <a:gd name="T53" fmla="*/ 6 h 192"/>
                  <a:gd name="T54" fmla="*/ 5 w 114"/>
                  <a:gd name="T55" fmla="*/ 8 h 192"/>
                  <a:gd name="T56" fmla="*/ 0 w 114"/>
                  <a:gd name="T57" fmla="*/ 6 h 192"/>
                  <a:gd name="T58" fmla="*/ 3 w 114"/>
                  <a:gd name="T59" fmla="*/ 2 h 192"/>
                  <a:gd name="T60" fmla="*/ 3 w 114"/>
                  <a:gd name="T61" fmla="*/ 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92">
                    <a:moveTo>
                      <a:pt x="3" y="2"/>
                    </a:moveTo>
                    <a:lnTo>
                      <a:pt x="42" y="0"/>
                    </a:lnTo>
                    <a:lnTo>
                      <a:pt x="58" y="4"/>
                    </a:lnTo>
                    <a:lnTo>
                      <a:pt x="72" y="15"/>
                    </a:lnTo>
                    <a:lnTo>
                      <a:pt x="83" y="31"/>
                    </a:lnTo>
                    <a:lnTo>
                      <a:pt x="85" y="48"/>
                    </a:lnTo>
                    <a:lnTo>
                      <a:pt x="83" y="83"/>
                    </a:lnTo>
                    <a:lnTo>
                      <a:pt x="99" y="108"/>
                    </a:lnTo>
                    <a:lnTo>
                      <a:pt x="99" y="122"/>
                    </a:lnTo>
                    <a:lnTo>
                      <a:pt x="105" y="134"/>
                    </a:lnTo>
                    <a:lnTo>
                      <a:pt x="114" y="161"/>
                    </a:lnTo>
                    <a:lnTo>
                      <a:pt x="111" y="172"/>
                    </a:lnTo>
                    <a:lnTo>
                      <a:pt x="105" y="180"/>
                    </a:lnTo>
                    <a:lnTo>
                      <a:pt x="97" y="186"/>
                    </a:lnTo>
                    <a:lnTo>
                      <a:pt x="87" y="192"/>
                    </a:lnTo>
                    <a:lnTo>
                      <a:pt x="83" y="188"/>
                    </a:lnTo>
                    <a:lnTo>
                      <a:pt x="97" y="161"/>
                    </a:lnTo>
                    <a:lnTo>
                      <a:pt x="93" y="147"/>
                    </a:lnTo>
                    <a:lnTo>
                      <a:pt x="87" y="134"/>
                    </a:lnTo>
                    <a:lnTo>
                      <a:pt x="83" y="105"/>
                    </a:lnTo>
                    <a:lnTo>
                      <a:pt x="77" y="97"/>
                    </a:lnTo>
                    <a:lnTo>
                      <a:pt x="66" y="89"/>
                    </a:lnTo>
                    <a:lnTo>
                      <a:pt x="66" y="85"/>
                    </a:lnTo>
                    <a:lnTo>
                      <a:pt x="64" y="23"/>
                    </a:lnTo>
                    <a:lnTo>
                      <a:pt x="58" y="17"/>
                    </a:lnTo>
                    <a:lnTo>
                      <a:pt x="52" y="13"/>
                    </a:lnTo>
                    <a:lnTo>
                      <a:pt x="37" y="6"/>
                    </a:lnTo>
                    <a:lnTo>
                      <a:pt x="5" y="8"/>
                    </a:lnTo>
                    <a:lnTo>
                      <a:pt x="0" y="6"/>
                    </a:lnTo>
                    <a:lnTo>
                      <a:pt x="3" y="2"/>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4" name="Freeform 248"/>
              <p:cNvSpPr>
                <a:spLocks/>
              </p:cNvSpPr>
              <p:nvPr/>
            </p:nvSpPr>
            <p:spPr bwMode="auto">
              <a:xfrm>
                <a:off x="1893" y="763"/>
                <a:ext cx="237" cy="89"/>
              </a:xfrm>
              <a:custGeom>
                <a:avLst/>
                <a:gdLst>
                  <a:gd name="T0" fmla="*/ 235 w 237"/>
                  <a:gd name="T1" fmla="*/ 6 h 89"/>
                  <a:gd name="T2" fmla="*/ 214 w 237"/>
                  <a:gd name="T3" fmla="*/ 14 h 89"/>
                  <a:gd name="T4" fmla="*/ 206 w 237"/>
                  <a:gd name="T5" fmla="*/ 20 h 89"/>
                  <a:gd name="T6" fmla="*/ 196 w 237"/>
                  <a:gd name="T7" fmla="*/ 25 h 89"/>
                  <a:gd name="T8" fmla="*/ 173 w 237"/>
                  <a:gd name="T9" fmla="*/ 25 h 89"/>
                  <a:gd name="T10" fmla="*/ 153 w 237"/>
                  <a:gd name="T11" fmla="*/ 23 h 89"/>
                  <a:gd name="T12" fmla="*/ 136 w 237"/>
                  <a:gd name="T13" fmla="*/ 27 h 89"/>
                  <a:gd name="T14" fmla="*/ 122 w 237"/>
                  <a:gd name="T15" fmla="*/ 37 h 89"/>
                  <a:gd name="T16" fmla="*/ 109 w 237"/>
                  <a:gd name="T17" fmla="*/ 49 h 89"/>
                  <a:gd name="T18" fmla="*/ 93 w 237"/>
                  <a:gd name="T19" fmla="*/ 60 h 89"/>
                  <a:gd name="T20" fmla="*/ 64 w 237"/>
                  <a:gd name="T21" fmla="*/ 56 h 89"/>
                  <a:gd name="T22" fmla="*/ 37 w 237"/>
                  <a:gd name="T23" fmla="*/ 62 h 89"/>
                  <a:gd name="T24" fmla="*/ 27 w 237"/>
                  <a:gd name="T25" fmla="*/ 84 h 89"/>
                  <a:gd name="T26" fmla="*/ 13 w 237"/>
                  <a:gd name="T27" fmla="*/ 89 h 89"/>
                  <a:gd name="T28" fmla="*/ 0 w 237"/>
                  <a:gd name="T29" fmla="*/ 84 h 89"/>
                  <a:gd name="T30" fmla="*/ 0 w 237"/>
                  <a:gd name="T31" fmla="*/ 80 h 89"/>
                  <a:gd name="T32" fmla="*/ 5 w 237"/>
                  <a:gd name="T33" fmla="*/ 74 h 89"/>
                  <a:gd name="T34" fmla="*/ 11 w 237"/>
                  <a:gd name="T35" fmla="*/ 70 h 89"/>
                  <a:gd name="T36" fmla="*/ 23 w 237"/>
                  <a:gd name="T37" fmla="*/ 49 h 89"/>
                  <a:gd name="T38" fmla="*/ 42 w 237"/>
                  <a:gd name="T39" fmla="*/ 43 h 89"/>
                  <a:gd name="T40" fmla="*/ 56 w 237"/>
                  <a:gd name="T41" fmla="*/ 39 h 89"/>
                  <a:gd name="T42" fmla="*/ 91 w 237"/>
                  <a:gd name="T43" fmla="*/ 39 h 89"/>
                  <a:gd name="T44" fmla="*/ 120 w 237"/>
                  <a:gd name="T45" fmla="*/ 20 h 89"/>
                  <a:gd name="T46" fmla="*/ 132 w 237"/>
                  <a:gd name="T47" fmla="*/ 10 h 89"/>
                  <a:gd name="T48" fmla="*/ 149 w 237"/>
                  <a:gd name="T49" fmla="*/ 6 h 89"/>
                  <a:gd name="T50" fmla="*/ 171 w 237"/>
                  <a:gd name="T51" fmla="*/ 10 h 89"/>
                  <a:gd name="T52" fmla="*/ 192 w 237"/>
                  <a:gd name="T53" fmla="*/ 12 h 89"/>
                  <a:gd name="T54" fmla="*/ 212 w 237"/>
                  <a:gd name="T55" fmla="*/ 4 h 89"/>
                  <a:gd name="T56" fmla="*/ 235 w 237"/>
                  <a:gd name="T57" fmla="*/ 0 h 89"/>
                  <a:gd name="T58" fmla="*/ 237 w 237"/>
                  <a:gd name="T59" fmla="*/ 2 h 89"/>
                  <a:gd name="T60" fmla="*/ 235 w 237"/>
                  <a:gd name="T61" fmla="*/ 6 h 89"/>
                  <a:gd name="T62" fmla="*/ 235 w 237"/>
                  <a:gd name="T63"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89">
                    <a:moveTo>
                      <a:pt x="235" y="6"/>
                    </a:moveTo>
                    <a:lnTo>
                      <a:pt x="214" y="14"/>
                    </a:lnTo>
                    <a:lnTo>
                      <a:pt x="206" y="20"/>
                    </a:lnTo>
                    <a:lnTo>
                      <a:pt x="196" y="25"/>
                    </a:lnTo>
                    <a:lnTo>
                      <a:pt x="173" y="25"/>
                    </a:lnTo>
                    <a:lnTo>
                      <a:pt x="153" y="23"/>
                    </a:lnTo>
                    <a:lnTo>
                      <a:pt x="136" y="27"/>
                    </a:lnTo>
                    <a:lnTo>
                      <a:pt x="122" y="37"/>
                    </a:lnTo>
                    <a:lnTo>
                      <a:pt x="109" y="49"/>
                    </a:lnTo>
                    <a:lnTo>
                      <a:pt x="93" y="60"/>
                    </a:lnTo>
                    <a:lnTo>
                      <a:pt x="64" y="56"/>
                    </a:lnTo>
                    <a:lnTo>
                      <a:pt x="37" y="62"/>
                    </a:lnTo>
                    <a:lnTo>
                      <a:pt x="27" y="84"/>
                    </a:lnTo>
                    <a:lnTo>
                      <a:pt x="13" y="89"/>
                    </a:lnTo>
                    <a:lnTo>
                      <a:pt x="0" y="84"/>
                    </a:lnTo>
                    <a:lnTo>
                      <a:pt x="0" y="80"/>
                    </a:lnTo>
                    <a:lnTo>
                      <a:pt x="5" y="74"/>
                    </a:lnTo>
                    <a:lnTo>
                      <a:pt x="11" y="70"/>
                    </a:lnTo>
                    <a:lnTo>
                      <a:pt x="23" y="49"/>
                    </a:lnTo>
                    <a:lnTo>
                      <a:pt x="42" y="43"/>
                    </a:lnTo>
                    <a:lnTo>
                      <a:pt x="56" y="39"/>
                    </a:lnTo>
                    <a:lnTo>
                      <a:pt x="91" y="39"/>
                    </a:lnTo>
                    <a:lnTo>
                      <a:pt x="120" y="20"/>
                    </a:lnTo>
                    <a:lnTo>
                      <a:pt x="132" y="10"/>
                    </a:lnTo>
                    <a:lnTo>
                      <a:pt x="149" y="6"/>
                    </a:lnTo>
                    <a:lnTo>
                      <a:pt x="171" y="10"/>
                    </a:lnTo>
                    <a:lnTo>
                      <a:pt x="192" y="12"/>
                    </a:lnTo>
                    <a:lnTo>
                      <a:pt x="212" y="4"/>
                    </a:lnTo>
                    <a:lnTo>
                      <a:pt x="235" y="0"/>
                    </a:lnTo>
                    <a:lnTo>
                      <a:pt x="237" y="2"/>
                    </a:lnTo>
                    <a:lnTo>
                      <a:pt x="235" y="6"/>
                    </a:lnTo>
                    <a:lnTo>
                      <a:pt x="23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5" name="Freeform 249"/>
              <p:cNvSpPr>
                <a:spLocks/>
              </p:cNvSpPr>
              <p:nvPr/>
            </p:nvSpPr>
            <p:spPr bwMode="auto">
              <a:xfrm>
                <a:off x="1867" y="709"/>
                <a:ext cx="259" cy="46"/>
              </a:xfrm>
              <a:custGeom>
                <a:avLst/>
                <a:gdLst>
                  <a:gd name="T0" fmla="*/ 255 w 259"/>
                  <a:gd name="T1" fmla="*/ 33 h 46"/>
                  <a:gd name="T2" fmla="*/ 220 w 259"/>
                  <a:gd name="T3" fmla="*/ 29 h 46"/>
                  <a:gd name="T4" fmla="*/ 185 w 259"/>
                  <a:gd name="T5" fmla="*/ 19 h 46"/>
                  <a:gd name="T6" fmla="*/ 152 w 259"/>
                  <a:gd name="T7" fmla="*/ 17 h 46"/>
                  <a:gd name="T8" fmla="*/ 117 w 259"/>
                  <a:gd name="T9" fmla="*/ 19 h 46"/>
                  <a:gd name="T10" fmla="*/ 96 w 259"/>
                  <a:gd name="T11" fmla="*/ 15 h 46"/>
                  <a:gd name="T12" fmla="*/ 76 w 259"/>
                  <a:gd name="T13" fmla="*/ 13 h 46"/>
                  <a:gd name="T14" fmla="*/ 37 w 259"/>
                  <a:gd name="T15" fmla="*/ 27 h 46"/>
                  <a:gd name="T16" fmla="*/ 8 w 259"/>
                  <a:gd name="T17" fmla="*/ 46 h 46"/>
                  <a:gd name="T18" fmla="*/ 0 w 259"/>
                  <a:gd name="T19" fmla="*/ 46 h 46"/>
                  <a:gd name="T20" fmla="*/ 0 w 259"/>
                  <a:gd name="T21" fmla="*/ 39 h 46"/>
                  <a:gd name="T22" fmla="*/ 6 w 259"/>
                  <a:gd name="T23" fmla="*/ 33 h 46"/>
                  <a:gd name="T24" fmla="*/ 12 w 259"/>
                  <a:gd name="T25" fmla="*/ 27 h 46"/>
                  <a:gd name="T26" fmla="*/ 29 w 259"/>
                  <a:gd name="T27" fmla="*/ 19 h 46"/>
                  <a:gd name="T28" fmla="*/ 41 w 259"/>
                  <a:gd name="T29" fmla="*/ 13 h 46"/>
                  <a:gd name="T30" fmla="*/ 53 w 259"/>
                  <a:gd name="T31" fmla="*/ 6 h 46"/>
                  <a:gd name="T32" fmla="*/ 74 w 259"/>
                  <a:gd name="T33" fmla="*/ 0 h 46"/>
                  <a:gd name="T34" fmla="*/ 121 w 259"/>
                  <a:gd name="T35" fmla="*/ 2 h 46"/>
                  <a:gd name="T36" fmla="*/ 189 w 259"/>
                  <a:gd name="T37" fmla="*/ 8 h 46"/>
                  <a:gd name="T38" fmla="*/ 222 w 259"/>
                  <a:gd name="T39" fmla="*/ 21 h 46"/>
                  <a:gd name="T40" fmla="*/ 236 w 259"/>
                  <a:gd name="T41" fmla="*/ 27 h 46"/>
                  <a:gd name="T42" fmla="*/ 255 w 259"/>
                  <a:gd name="T43" fmla="*/ 27 h 46"/>
                  <a:gd name="T44" fmla="*/ 259 w 259"/>
                  <a:gd name="T45" fmla="*/ 31 h 46"/>
                  <a:gd name="T46" fmla="*/ 255 w 259"/>
                  <a:gd name="T47" fmla="*/ 33 h 46"/>
                  <a:gd name="T48" fmla="*/ 255 w 259"/>
                  <a:gd name="T4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46">
                    <a:moveTo>
                      <a:pt x="255" y="33"/>
                    </a:moveTo>
                    <a:lnTo>
                      <a:pt x="220" y="29"/>
                    </a:lnTo>
                    <a:lnTo>
                      <a:pt x="185" y="19"/>
                    </a:lnTo>
                    <a:lnTo>
                      <a:pt x="152" y="17"/>
                    </a:lnTo>
                    <a:lnTo>
                      <a:pt x="117" y="19"/>
                    </a:lnTo>
                    <a:lnTo>
                      <a:pt x="96" y="15"/>
                    </a:lnTo>
                    <a:lnTo>
                      <a:pt x="76" y="13"/>
                    </a:lnTo>
                    <a:lnTo>
                      <a:pt x="37" y="27"/>
                    </a:lnTo>
                    <a:lnTo>
                      <a:pt x="8" y="46"/>
                    </a:lnTo>
                    <a:lnTo>
                      <a:pt x="0" y="46"/>
                    </a:lnTo>
                    <a:lnTo>
                      <a:pt x="0" y="39"/>
                    </a:lnTo>
                    <a:lnTo>
                      <a:pt x="6" y="33"/>
                    </a:lnTo>
                    <a:lnTo>
                      <a:pt x="12" y="27"/>
                    </a:lnTo>
                    <a:lnTo>
                      <a:pt x="29" y="19"/>
                    </a:lnTo>
                    <a:lnTo>
                      <a:pt x="41" y="13"/>
                    </a:lnTo>
                    <a:lnTo>
                      <a:pt x="53" y="6"/>
                    </a:lnTo>
                    <a:lnTo>
                      <a:pt x="74" y="0"/>
                    </a:lnTo>
                    <a:lnTo>
                      <a:pt x="121" y="2"/>
                    </a:lnTo>
                    <a:lnTo>
                      <a:pt x="189" y="8"/>
                    </a:lnTo>
                    <a:lnTo>
                      <a:pt x="222" y="21"/>
                    </a:lnTo>
                    <a:lnTo>
                      <a:pt x="236" y="27"/>
                    </a:lnTo>
                    <a:lnTo>
                      <a:pt x="255" y="27"/>
                    </a:lnTo>
                    <a:lnTo>
                      <a:pt x="259" y="31"/>
                    </a:lnTo>
                    <a:lnTo>
                      <a:pt x="255" y="33"/>
                    </a:lnTo>
                    <a:lnTo>
                      <a:pt x="25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6" name="Freeform 250"/>
              <p:cNvSpPr>
                <a:spLocks/>
              </p:cNvSpPr>
              <p:nvPr/>
            </p:nvSpPr>
            <p:spPr bwMode="auto">
              <a:xfrm>
                <a:off x="1846" y="761"/>
                <a:ext cx="21" cy="105"/>
              </a:xfrm>
              <a:custGeom>
                <a:avLst/>
                <a:gdLst>
                  <a:gd name="T0" fmla="*/ 13 w 21"/>
                  <a:gd name="T1" fmla="*/ 6 h 105"/>
                  <a:gd name="T2" fmla="*/ 6 w 21"/>
                  <a:gd name="T3" fmla="*/ 20 h 105"/>
                  <a:gd name="T4" fmla="*/ 10 w 21"/>
                  <a:gd name="T5" fmla="*/ 49 h 105"/>
                  <a:gd name="T6" fmla="*/ 17 w 21"/>
                  <a:gd name="T7" fmla="*/ 80 h 105"/>
                  <a:gd name="T8" fmla="*/ 21 w 21"/>
                  <a:gd name="T9" fmla="*/ 97 h 105"/>
                  <a:gd name="T10" fmla="*/ 19 w 21"/>
                  <a:gd name="T11" fmla="*/ 103 h 105"/>
                  <a:gd name="T12" fmla="*/ 15 w 21"/>
                  <a:gd name="T13" fmla="*/ 105 h 105"/>
                  <a:gd name="T14" fmla="*/ 6 w 21"/>
                  <a:gd name="T15" fmla="*/ 101 h 105"/>
                  <a:gd name="T16" fmla="*/ 0 w 21"/>
                  <a:gd name="T17" fmla="*/ 82 h 105"/>
                  <a:gd name="T18" fmla="*/ 0 w 21"/>
                  <a:gd name="T19" fmla="*/ 20 h 105"/>
                  <a:gd name="T20" fmla="*/ 2 w 21"/>
                  <a:gd name="T21" fmla="*/ 4 h 105"/>
                  <a:gd name="T22" fmla="*/ 8 w 21"/>
                  <a:gd name="T23" fmla="*/ 0 h 105"/>
                  <a:gd name="T24" fmla="*/ 13 w 21"/>
                  <a:gd name="T25" fmla="*/ 6 h 105"/>
                  <a:gd name="T26" fmla="*/ 13 w 21"/>
                  <a:gd name="T27" fmla="*/ 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05">
                    <a:moveTo>
                      <a:pt x="13" y="6"/>
                    </a:moveTo>
                    <a:lnTo>
                      <a:pt x="6" y="20"/>
                    </a:lnTo>
                    <a:lnTo>
                      <a:pt x="10" y="49"/>
                    </a:lnTo>
                    <a:lnTo>
                      <a:pt x="17" y="80"/>
                    </a:lnTo>
                    <a:lnTo>
                      <a:pt x="21" y="97"/>
                    </a:lnTo>
                    <a:lnTo>
                      <a:pt x="19" y="103"/>
                    </a:lnTo>
                    <a:lnTo>
                      <a:pt x="15" y="105"/>
                    </a:lnTo>
                    <a:lnTo>
                      <a:pt x="6" y="101"/>
                    </a:lnTo>
                    <a:lnTo>
                      <a:pt x="0" y="82"/>
                    </a:lnTo>
                    <a:lnTo>
                      <a:pt x="0" y="20"/>
                    </a:lnTo>
                    <a:lnTo>
                      <a:pt x="2" y="4"/>
                    </a:lnTo>
                    <a:lnTo>
                      <a:pt x="8" y="0"/>
                    </a:lnTo>
                    <a:lnTo>
                      <a:pt x="13" y="6"/>
                    </a:lnTo>
                    <a:lnTo>
                      <a:pt x="1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7" name="Freeform 251"/>
              <p:cNvSpPr>
                <a:spLocks/>
              </p:cNvSpPr>
              <p:nvPr/>
            </p:nvSpPr>
            <p:spPr bwMode="auto">
              <a:xfrm>
                <a:off x="1863" y="878"/>
                <a:ext cx="47" cy="89"/>
              </a:xfrm>
              <a:custGeom>
                <a:avLst/>
                <a:gdLst>
                  <a:gd name="T0" fmla="*/ 16 w 47"/>
                  <a:gd name="T1" fmla="*/ 7 h 89"/>
                  <a:gd name="T2" fmla="*/ 8 w 47"/>
                  <a:gd name="T3" fmla="*/ 9 h 89"/>
                  <a:gd name="T4" fmla="*/ 6 w 47"/>
                  <a:gd name="T5" fmla="*/ 15 h 89"/>
                  <a:gd name="T6" fmla="*/ 10 w 47"/>
                  <a:gd name="T7" fmla="*/ 29 h 89"/>
                  <a:gd name="T8" fmla="*/ 16 w 47"/>
                  <a:gd name="T9" fmla="*/ 40 h 89"/>
                  <a:gd name="T10" fmla="*/ 22 w 47"/>
                  <a:gd name="T11" fmla="*/ 50 h 89"/>
                  <a:gd name="T12" fmla="*/ 35 w 47"/>
                  <a:gd name="T13" fmla="*/ 69 h 89"/>
                  <a:gd name="T14" fmla="*/ 39 w 47"/>
                  <a:gd name="T15" fmla="*/ 77 h 89"/>
                  <a:gd name="T16" fmla="*/ 45 w 47"/>
                  <a:gd name="T17" fmla="*/ 83 h 89"/>
                  <a:gd name="T18" fmla="*/ 47 w 47"/>
                  <a:gd name="T19" fmla="*/ 87 h 89"/>
                  <a:gd name="T20" fmla="*/ 43 w 47"/>
                  <a:gd name="T21" fmla="*/ 89 h 89"/>
                  <a:gd name="T22" fmla="*/ 22 w 47"/>
                  <a:gd name="T23" fmla="*/ 75 h 89"/>
                  <a:gd name="T24" fmla="*/ 10 w 47"/>
                  <a:gd name="T25" fmla="*/ 52 h 89"/>
                  <a:gd name="T26" fmla="*/ 2 w 47"/>
                  <a:gd name="T27" fmla="*/ 29 h 89"/>
                  <a:gd name="T28" fmla="*/ 0 w 47"/>
                  <a:gd name="T29" fmla="*/ 11 h 89"/>
                  <a:gd name="T30" fmla="*/ 6 w 47"/>
                  <a:gd name="T31" fmla="*/ 3 h 89"/>
                  <a:gd name="T32" fmla="*/ 14 w 47"/>
                  <a:gd name="T33" fmla="*/ 0 h 89"/>
                  <a:gd name="T34" fmla="*/ 18 w 47"/>
                  <a:gd name="T35" fmla="*/ 3 h 89"/>
                  <a:gd name="T36" fmla="*/ 16 w 47"/>
                  <a:gd name="T37" fmla="*/ 7 h 89"/>
                  <a:gd name="T38" fmla="*/ 16 w 47"/>
                  <a:gd name="T39"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89">
                    <a:moveTo>
                      <a:pt x="16" y="7"/>
                    </a:moveTo>
                    <a:lnTo>
                      <a:pt x="8" y="9"/>
                    </a:lnTo>
                    <a:lnTo>
                      <a:pt x="6" y="15"/>
                    </a:lnTo>
                    <a:lnTo>
                      <a:pt x="10" y="29"/>
                    </a:lnTo>
                    <a:lnTo>
                      <a:pt x="16" y="40"/>
                    </a:lnTo>
                    <a:lnTo>
                      <a:pt x="22" y="50"/>
                    </a:lnTo>
                    <a:lnTo>
                      <a:pt x="35" y="69"/>
                    </a:lnTo>
                    <a:lnTo>
                      <a:pt x="39" y="77"/>
                    </a:lnTo>
                    <a:lnTo>
                      <a:pt x="45" y="83"/>
                    </a:lnTo>
                    <a:lnTo>
                      <a:pt x="47" y="87"/>
                    </a:lnTo>
                    <a:lnTo>
                      <a:pt x="43" y="89"/>
                    </a:lnTo>
                    <a:lnTo>
                      <a:pt x="22" y="75"/>
                    </a:lnTo>
                    <a:lnTo>
                      <a:pt x="10" y="52"/>
                    </a:lnTo>
                    <a:lnTo>
                      <a:pt x="2" y="29"/>
                    </a:lnTo>
                    <a:lnTo>
                      <a:pt x="0" y="11"/>
                    </a:lnTo>
                    <a:lnTo>
                      <a:pt x="6" y="3"/>
                    </a:lnTo>
                    <a:lnTo>
                      <a:pt x="14" y="0"/>
                    </a:lnTo>
                    <a:lnTo>
                      <a:pt x="18" y="3"/>
                    </a:lnTo>
                    <a:lnTo>
                      <a:pt x="16" y="7"/>
                    </a:lnTo>
                    <a:lnTo>
                      <a:pt x="16"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8" name="Freeform 252"/>
              <p:cNvSpPr>
                <a:spLocks/>
              </p:cNvSpPr>
              <p:nvPr/>
            </p:nvSpPr>
            <p:spPr bwMode="auto">
              <a:xfrm>
                <a:off x="2101" y="783"/>
                <a:ext cx="58" cy="269"/>
              </a:xfrm>
              <a:custGeom>
                <a:avLst/>
                <a:gdLst>
                  <a:gd name="T0" fmla="*/ 35 w 58"/>
                  <a:gd name="T1" fmla="*/ 3 h 269"/>
                  <a:gd name="T2" fmla="*/ 47 w 58"/>
                  <a:gd name="T3" fmla="*/ 77 h 269"/>
                  <a:gd name="T4" fmla="*/ 58 w 58"/>
                  <a:gd name="T5" fmla="*/ 108 h 269"/>
                  <a:gd name="T6" fmla="*/ 56 w 58"/>
                  <a:gd name="T7" fmla="*/ 139 h 269"/>
                  <a:gd name="T8" fmla="*/ 45 w 58"/>
                  <a:gd name="T9" fmla="*/ 203 h 269"/>
                  <a:gd name="T10" fmla="*/ 39 w 58"/>
                  <a:gd name="T11" fmla="*/ 226 h 269"/>
                  <a:gd name="T12" fmla="*/ 29 w 58"/>
                  <a:gd name="T13" fmla="*/ 248 h 269"/>
                  <a:gd name="T14" fmla="*/ 12 w 58"/>
                  <a:gd name="T15" fmla="*/ 267 h 269"/>
                  <a:gd name="T16" fmla="*/ 2 w 58"/>
                  <a:gd name="T17" fmla="*/ 269 h 269"/>
                  <a:gd name="T18" fmla="*/ 0 w 58"/>
                  <a:gd name="T19" fmla="*/ 261 h 269"/>
                  <a:gd name="T20" fmla="*/ 8 w 58"/>
                  <a:gd name="T21" fmla="*/ 250 h 269"/>
                  <a:gd name="T22" fmla="*/ 19 w 58"/>
                  <a:gd name="T23" fmla="*/ 240 h 269"/>
                  <a:gd name="T24" fmla="*/ 31 w 58"/>
                  <a:gd name="T25" fmla="*/ 203 h 269"/>
                  <a:gd name="T26" fmla="*/ 33 w 58"/>
                  <a:gd name="T27" fmla="*/ 168 h 269"/>
                  <a:gd name="T28" fmla="*/ 41 w 58"/>
                  <a:gd name="T29" fmla="*/ 135 h 269"/>
                  <a:gd name="T30" fmla="*/ 47 w 58"/>
                  <a:gd name="T31" fmla="*/ 106 h 269"/>
                  <a:gd name="T32" fmla="*/ 39 w 58"/>
                  <a:gd name="T33" fmla="*/ 77 h 269"/>
                  <a:gd name="T34" fmla="*/ 39 w 58"/>
                  <a:gd name="T35" fmla="*/ 40 h 269"/>
                  <a:gd name="T36" fmla="*/ 29 w 58"/>
                  <a:gd name="T37" fmla="*/ 5 h 269"/>
                  <a:gd name="T38" fmla="*/ 31 w 58"/>
                  <a:gd name="T39" fmla="*/ 0 h 269"/>
                  <a:gd name="T40" fmla="*/ 35 w 58"/>
                  <a:gd name="T41" fmla="*/ 3 h 269"/>
                  <a:gd name="T42" fmla="*/ 35 w 58"/>
                  <a:gd name="T43" fmla="*/ 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269">
                    <a:moveTo>
                      <a:pt x="35" y="3"/>
                    </a:moveTo>
                    <a:lnTo>
                      <a:pt x="47" y="77"/>
                    </a:lnTo>
                    <a:lnTo>
                      <a:pt x="58" y="108"/>
                    </a:lnTo>
                    <a:lnTo>
                      <a:pt x="56" y="139"/>
                    </a:lnTo>
                    <a:lnTo>
                      <a:pt x="45" y="203"/>
                    </a:lnTo>
                    <a:lnTo>
                      <a:pt x="39" y="226"/>
                    </a:lnTo>
                    <a:lnTo>
                      <a:pt x="29" y="248"/>
                    </a:lnTo>
                    <a:lnTo>
                      <a:pt x="12" y="267"/>
                    </a:lnTo>
                    <a:lnTo>
                      <a:pt x="2" y="269"/>
                    </a:lnTo>
                    <a:lnTo>
                      <a:pt x="0" y="261"/>
                    </a:lnTo>
                    <a:lnTo>
                      <a:pt x="8" y="250"/>
                    </a:lnTo>
                    <a:lnTo>
                      <a:pt x="19" y="240"/>
                    </a:lnTo>
                    <a:lnTo>
                      <a:pt x="31" y="203"/>
                    </a:lnTo>
                    <a:lnTo>
                      <a:pt x="33" y="168"/>
                    </a:lnTo>
                    <a:lnTo>
                      <a:pt x="41" y="135"/>
                    </a:lnTo>
                    <a:lnTo>
                      <a:pt x="47" y="106"/>
                    </a:lnTo>
                    <a:lnTo>
                      <a:pt x="39" y="77"/>
                    </a:lnTo>
                    <a:lnTo>
                      <a:pt x="39" y="40"/>
                    </a:lnTo>
                    <a:lnTo>
                      <a:pt x="29" y="5"/>
                    </a:lnTo>
                    <a:lnTo>
                      <a:pt x="31" y="0"/>
                    </a:lnTo>
                    <a:lnTo>
                      <a:pt x="35" y="3"/>
                    </a:lnTo>
                    <a:lnTo>
                      <a:pt x="3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09" name="Freeform 253"/>
              <p:cNvSpPr>
                <a:spLocks/>
              </p:cNvSpPr>
              <p:nvPr/>
            </p:nvSpPr>
            <p:spPr bwMode="auto">
              <a:xfrm>
                <a:off x="1945" y="1002"/>
                <a:ext cx="131" cy="60"/>
              </a:xfrm>
              <a:custGeom>
                <a:avLst/>
                <a:gdLst>
                  <a:gd name="T0" fmla="*/ 4 w 131"/>
                  <a:gd name="T1" fmla="*/ 0 h 60"/>
                  <a:gd name="T2" fmla="*/ 27 w 131"/>
                  <a:gd name="T3" fmla="*/ 11 h 60"/>
                  <a:gd name="T4" fmla="*/ 47 w 131"/>
                  <a:gd name="T5" fmla="*/ 21 h 60"/>
                  <a:gd name="T6" fmla="*/ 66 w 131"/>
                  <a:gd name="T7" fmla="*/ 31 h 60"/>
                  <a:gd name="T8" fmla="*/ 90 w 131"/>
                  <a:gd name="T9" fmla="*/ 40 h 60"/>
                  <a:gd name="T10" fmla="*/ 127 w 131"/>
                  <a:gd name="T11" fmla="*/ 48 h 60"/>
                  <a:gd name="T12" fmla="*/ 131 w 131"/>
                  <a:gd name="T13" fmla="*/ 54 h 60"/>
                  <a:gd name="T14" fmla="*/ 129 w 131"/>
                  <a:gd name="T15" fmla="*/ 58 h 60"/>
                  <a:gd name="T16" fmla="*/ 125 w 131"/>
                  <a:gd name="T17" fmla="*/ 60 h 60"/>
                  <a:gd name="T18" fmla="*/ 86 w 131"/>
                  <a:gd name="T19" fmla="*/ 54 h 60"/>
                  <a:gd name="T20" fmla="*/ 43 w 131"/>
                  <a:gd name="T21" fmla="*/ 33 h 60"/>
                  <a:gd name="T22" fmla="*/ 35 w 131"/>
                  <a:gd name="T23" fmla="*/ 25 h 60"/>
                  <a:gd name="T24" fmla="*/ 25 w 131"/>
                  <a:gd name="T25" fmla="*/ 19 h 60"/>
                  <a:gd name="T26" fmla="*/ 14 w 131"/>
                  <a:gd name="T27" fmla="*/ 13 h 60"/>
                  <a:gd name="T28" fmla="*/ 2 w 131"/>
                  <a:gd name="T29" fmla="*/ 7 h 60"/>
                  <a:gd name="T30" fmla="*/ 0 w 131"/>
                  <a:gd name="T31" fmla="*/ 2 h 60"/>
                  <a:gd name="T32" fmla="*/ 4 w 131"/>
                  <a:gd name="T33" fmla="*/ 0 h 60"/>
                  <a:gd name="T34" fmla="*/ 4 w 131"/>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60">
                    <a:moveTo>
                      <a:pt x="4" y="0"/>
                    </a:moveTo>
                    <a:lnTo>
                      <a:pt x="27" y="11"/>
                    </a:lnTo>
                    <a:lnTo>
                      <a:pt x="47" y="21"/>
                    </a:lnTo>
                    <a:lnTo>
                      <a:pt x="66" y="31"/>
                    </a:lnTo>
                    <a:lnTo>
                      <a:pt x="90" y="40"/>
                    </a:lnTo>
                    <a:lnTo>
                      <a:pt x="127" y="48"/>
                    </a:lnTo>
                    <a:lnTo>
                      <a:pt x="131" y="54"/>
                    </a:lnTo>
                    <a:lnTo>
                      <a:pt x="129" y="58"/>
                    </a:lnTo>
                    <a:lnTo>
                      <a:pt x="125" y="60"/>
                    </a:lnTo>
                    <a:lnTo>
                      <a:pt x="86" y="54"/>
                    </a:lnTo>
                    <a:lnTo>
                      <a:pt x="43" y="33"/>
                    </a:lnTo>
                    <a:lnTo>
                      <a:pt x="35" y="25"/>
                    </a:lnTo>
                    <a:lnTo>
                      <a:pt x="25" y="19"/>
                    </a:lnTo>
                    <a:lnTo>
                      <a:pt x="14" y="13"/>
                    </a:lnTo>
                    <a:lnTo>
                      <a:pt x="2" y="7"/>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0" name="Freeform 254"/>
              <p:cNvSpPr>
                <a:spLocks/>
              </p:cNvSpPr>
              <p:nvPr/>
            </p:nvSpPr>
            <p:spPr bwMode="auto">
              <a:xfrm>
                <a:off x="1957" y="1027"/>
                <a:ext cx="95" cy="87"/>
              </a:xfrm>
              <a:custGeom>
                <a:avLst/>
                <a:gdLst>
                  <a:gd name="T0" fmla="*/ 6 w 95"/>
                  <a:gd name="T1" fmla="*/ 0 h 87"/>
                  <a:gd name="T2" fmla="*/ 25 w 95"/>
                  <a:gd name="T3" fmla="*/ 19 h 87"/>
                  <a:gd name="T4" fmla="*/ 37 w 95"/>
                  <a:gd name="T5" fmla="*/ 37 h 87"/>
                  <a:gd name="T6" fmla="*/ 52 w 95"/>
                  <a:gd name="T7" fmla="*/ 54 h 87"/>
                  <a:gd name="T8" fmla="*/ 62 w 95"/>
                  <a:gd name="T9" fmla="*/ 62 h 87"/>
                  <a:gd name="T10" fmla="*/ 72 w 95"/>
                  <a:gd name="T11" fmla="*/ 68 h 87"/>
                  <a:gd name="T12" fmla="*/ 91 w 95"/>
                  <a:gd name="T13" fmla="*/ 76 h 87"/>
                  <a:gd name="T14" fmla="*/ 95 w 95"/>
                  <a:gd name="T15" fmla="*/ 83 h 87"/>
                  <a:gd name="T16" fmla="*/ 87 w 95"/>
                  <a:gd name="T17" fmla="*/ 87 h 87"/>
                  <a:gd name="T18" fmla="*/ 68 w 95"/>
                  <a:gd name="T19" fmla="*/ 83 h 87"/>
                  <a:gd name="T20" fmla="*/ 48 w 95"/>
                  <a:gd name="T21" fmla="*/ 66 h 87"/>
                  <a:gd name="T22" fmla="*/ 33 w 95"/>
                  <a:gd name="T23" fmla="*/ 46 h 87"/>
                  <a:gd name="T24" fmla="*/ 27 w 95"/>
                  <a:gd name="T25" fmla="*/ 37 h 87"/>
                  <a:gd name="T26" fmla="*/ 19 w 95"/>
                  <a:gd name="T27" fmla="*/ 25 h 87"/>
                  <a:gd name="T28" fmla="*/ 10 w 95"/>
                  <a:gd name="T29" fmla="*/ 15 h 87"/>
                  <a:gd name="T30" fmla="*/ 0 w 95"/>
                  <a:gd name="T31" fmla="*/ 4 h 87"/>
                  <a:gd name="T32" fmla="*/ 0 w 95"/>
                  <a:gd name="T33" fmla="*/ 0 h 87"/>
                  <a:gd name="T34" fmla="*/ 6 w 95"/>
                  <a:gd name="T35" fmla="*/ 0 h 87"/>
                  <a:gd name="T36" fmla="*/ 6 w 95"/>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87">
                    <a:moveTo>
                      <a:pt x="6" y="0"/>
                    </a:moveTo>
                    <a:lnTo>
                      <a:pt x="25" y="19"/>
                    </a:lnTo>
                    <a:lnTo>
                      <a:pt x="37" y="37"/>
                    </a:lnTo>
                    <a:lnTo>
                      <a:pt x="52" y="54"/>
                    </a:lnTo>
                    <a:lnTo>
                      <a:pt x="62" y="62"/>
                    </a:lnTo>
                    <a:lnTo>
                      <a:pt x="72" y="68"/>
                    </a:lnTo>
                    <a:lnTo>
                      <a:pt x="91" y="76"/>
                    </a:lnTo>
                    <a:lnTo>
                      <a:pt x="95" y="83"/>
                    </a:lnTo>
                    <a:lnTo>
                      <a:pt x="87" y="87"/>
                    </a:lnTo>
                    <a:lnTo>
                      <a:pt x="68" y="83"/>
                    </a:lnTo>
                    <a:lnTo>
                      <a:pt x="48" y="66"/>
                    </a:lnTo>
                    <a:lnTo>
                      <a:pt x="33" y="46"/>
                    </a:lnTo>
                    <a:lnTo>
                      <a:pt x="27" y="37"/>
                    </a:lnTo>
                    <a:lnTo>
                      <a:pt x="19" y="25"/>
                    </a:lnTo>
                    <a:lnTo>
                      <a:pt x="10" y="15"/>
                    </a:lnTo>
                    <a:lnTo>
                      <a:pt x="0"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1" name="Freeform 255"/>
              <p:cNvSpPr>
                <a:spLocks/>
              </p:cNvSpPr>
              <p:nvPr/>
            </p:nvSpPr>
            <p:spPr bwMode="auto">
              <a:xfrm>
                <a:off x="1904" y="1015"/>
                <a:ext cx="80" cy="140"/>
              </a:xfrm>
              <a:custGeom>
                <a:avLst/>
                <a:gdLst>
                  <a:gd name="T0" fmla="*/ 8 w 80"/>
                  <a:gd name="T1" fmla="*/ 2 h 140"/>
                  <a:gd name="T2" fmla="*/ 14 w 80"/>
                  <a:gd name="T3" fmla="*/ 14 h 140"/>
                  <a:gd name="T4" fmla="*/ 22 w 80"/>
                  <a:gd name="T5" fmla="*/ 27 h 140"/>
                  <a:gd name="T6" fmla="*/ 37 w 80"/>
                  <a:gd name="T7" fmla="*/ 49 h 140"/>
                  <a:gd name="T8" fmla="*/ 51 w 80"/>
                  <a:gd name="T9" fmla="*/ 82 h 140"/>
                  <a:gd name="T10" fmla="*/ 59 w 80"/>
                  <a:gd name="T11" fmla="*/ 97 h 140"/>
                  <a:gd name="T12" fmla="*/ 70 w 80"/>
                  <a:gd name="T13" fmla="*/ 113 h 140"/>
                  <a:gd name="T14" fmla="*/ 80 w 80"/>
                  <a:gd name="T15" fmla="*/ 132 h 140"/>
                  <a:gd name="T16" fmla="*/ 78 w 80"/>
                  <a:gd name="T17" fmla="*/ 140 h 140"/>
                  <a:gd name="T18" fmla="*/ 68 w 80"/>
                  <a:gd name="T19" fmla="*/ 138 h 140"/>
                  <a:gd name="T20" fmla="*/ 55 w 80"/>
                  <a:gd name="T21" fmla="*/ 122 h 140"/>
                  <a:gd name="T22" fmla="*/ 39 w 80"/>
                  <a:gd name="T23" fmla="*/ 88 h 140"/>
                  <a:gd name="T24" fmla="*/ 26 w 80"/>
                  <a:gd name="T25" fmla="*/ 53 h 140"/>
                  <a:gd name="T26" fmla="*/ 20 w 80"/>
                  <a:gd name="T27" fmla="*/ 39 h 140"/>
                  <a:gd name="T28" fmla="*/ 12 w 80"/>
                  <a:gd name="T29" fmla="*/ 29 h 140"/>
                  <a:gd name="T30" fmla="*/ 0 w 80"/>
                  <a:gd name="T31" fmla="*/ 4 h 140"/>
                  <a:gd name="T32" fmla="*/ 4 w 80"/>
                  <a:gd name="T33" fmla="*/ 0 h 140"/>
                  <a:gd name="T34" fmla="*/ 8 w 80"/>
                  <a:gd name="T35" fmla="*/ 2 h 140"/>
                  <a:gd name="T36" fmla="*/ 8 w 80"/>
                  <a:gd name="T37"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40">
                    <a:moveTo>
                      <a:pt x="8" y="2"/>
                    </a:moveTo>
                    <a:lnTo>
                      <a:pt x="14" y="14"/>
                    </a:lnTo>
                    <a:lnTo>
                      <a:pt x="22" y="27"/>
                    </a:lnTo>
                    <a:lnTo>
                      <a:pt x="37" y="49"/>
                    </a:lnTo>
                    <a:lnTo>
                      <a:pt x="51" y="82"/>
                    </a:lnTo>
                    <a:lnTo>
                      <a:pt x="59" y="97"/>
                    </a:lnTo>
                    <a:lnTo>
                      <a:pt x="70" y="113"/>
                    </a:lnTo>
                    <a:lnTo>
                      <a:pt x="80" y="132"/>
                    </a:lnTo>
                    <a:lnTo>
                      <a:pt x="78" y="140"/>
                    </a:lnTo>
                    <a:lnTo>
                      <a:pt x="68" y="138"/>
                    </a:lnTo>
                    <a:lnTo>
                      <a:pt x="55" y="122"/>
                    </a:lnTo>
                    <a:lnTo>
                      <a:pt x="39" y="88"/>
                    </a:lnTo>
                    <a:lnTo>
                      <a:pt x="26" y="53"/>
                    </a:lnTo>
                    <a:lnTo>
                      <a:pt x="20" y="39"/>
                    </a:lnTo>
                    <a:lnTo>
                      <a:pt x="12" y="29"/>
                    </a:lnTo>
                    <a:lnTo>
                      <a:pt x="0" y="4"/>
                    </a:lnTo>
                    <a:lnTo>
                      <a:pt x="4"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2" name="Freeform 256"/>
              <p:cNvSpPr>
                <a:spLocks/>
              </p:cNvSpPr>
              <p:nvPr/>
            </p:nvSpPr>
            <p:spPr bwMode="auto">
              <a:xfrm>
                <a:off x="1992" y="1116"/>
                <a:ext cx="68" cy="72"/>
              </a:xfrm>
              <a:custGeom>
                <a:avLst/>
                <a:gdLst>
                  <a:gd name="T0" fmla="*/ 68 w 68"/>
                  <a:gd name="T1" fmla="*/ 6 h 72"/>
                  <a:gd name="T2" fmla="*/ 50 w 68"/>
                  <a:gd name="T3" fmla="*/ 23 h 72"/>
                  <a:gd name="T4" fmla="*/ 35 w 68"/>
                  <a:gd name="T5" fmla="*/ 39 h 72"/>
                  <a:gd name="T6" fmla="*/ 21 w 68"/>
                  <a:gd name="T7" fmla="*/ 56 h 72"/>
                  <a:gd name="T8" fmla="*/ 6 w 68"/>
                  <a:gd name="T9" fmla="*/ 70 h 72"/>
                  <a:gd name="T10" fmla="*/ 0 w 68"/>
                  <a:gd name="T11" fmla="*/ 72 h 72"/>
                  <a:gd name="T12" fmla="*/ 0 w 68"/>
                  <a:gd name="T13" fmla="*/ 68 h 72"/>
                  <a:gd name="T14" fmla="*/ 8 w 68"/>
                  <a:gd name="T15" fmla="*/ 47 h 72"/>
                  <a:gd name="T16" fmla="*/ 23 w 68"/>
                  <a:gd name="T17" fmla="*/ 29 h 72"/>
                  <a:gd name="T18" fmla="*/ 39 w 68"/>
                  <a:gd name="T19" fmla="*/ 10 h 72"/>
                  <a:gd name="T20" fmla="*/ 50 w 68"/>
                  <a:gd name="T21" fmla="*/ 6 h 72"/>
                  <a:gd name="T22" fmla="*/ 64 w 68"/>
                  <a:gd name="T23" fmla="*/ 0 h 72"/>
                  <a:gd name="T24" fmla="*/ 68 w 68"/>
                  <a:gd name="T25" fmla="*/ 2 h 72"/>
                  <a:gd name="T26" fmla="*/ 68 w 68"/>
                  <a:gd name="T27" fmla="*/ 6 h 72"/>
                  <a:gd name="T28" fmla="*/ 68 w 68"/>
                  <a:gd name="T2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2">
                    <a:moveTo>
                      <a:pt x="68" y="6"/>
                    </a:moveTo>
                    <a:lnTo>
                      <a:pt x="50" y="23"/>
                    </a:lnTo>
                    <a:lnTo>
                      <a:pt x="35" y="39"/>
                    </a:lnTo>
                    <a:lnTo>
                      <a:pt x="21" y="56"/>
                    </a:lnTo>
                    <a:lnTo>
                      <a:pt x="6" y="70"/>
                    </a:lnTo>
                    <a:lnTo>
                      <a:pt x="0" y="72"/>
                    </a:lnTo>
                    <a:lnTo>
                      <a:pt x="0" y="68"/>
                    </a:lnTo>
                    <a:lnTo>
                      <a:pt x="8" y="47"/>
                    </a:lnTo>
                    <a:lnTo>
                      <a:pt x="23" y="29"/>
                    </a:lnTo>
                    <a:lnTo>
                      <a:pt x="39" y="10"/>
                    </a:lnTo>
                    <a:lnTo>
                      <a:pt x="50" y="6"/>
                    </a:lnTo>
                    <a:lnTo>
                      <a:pt x="64" y="0"/>
                    </a:lnTo>
                    <a:lnTo>
                      <a:pt x="68" y="2"/>
                    </a:lnTo>
                    <a:lnTo>
                      <a:pt x="68" y="6"/>
                    </a:lnTo>
                    <a:lnTo>
                      <a:pt x="6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3" name="Freeform 257"/>
              <p:cNvSpPr>
                <a:spLocks/>
              </p:cNvSpPr>
              <p:nvPr/>
            </p:nvSpPr>
            <p:spPr bwMode="auto">
              <a:xfrm>
                <a:off x="2056" y="1056"/>
                <a:ext cx="25" cy="60"/>
              </a:xfrm>
              <a:custGeom>
                <a:avLst/>
                <a:gdLst>
                  <a:gd name="T0" fmla="*/ 0 w 25"/>
                  <a:gd name="T1" fmla="*/ 56 h 60"/>
                  <a:gd name="T2" fmla="*/ 4 w 25"/>
                  <a:gd name="T3" fmla="*/ 31 h 60"/>
                  <a:gd name="T4" fmla="*/ 18 w 25"/>
                  <a:gd name="T5" fmla="*/ 2 h 60"/>
                  <a:gd name="T6" fmla="*/ 23 w 25"/>
                  <a:gd name="T7" fmla="*/ 0 h 60"/>
                  <a:gd name="T8" fmla="*/ 25 w 25"/>
                  <a:gd name="T9" fmla="*/ 4 h 60"/>
                  <a:gd name="T10" fmla="*/ 16 w 25"/>
                  <a:gd name="T11" fmla="*/ 35 h 60"/>
                  <a:gd name="T12" fmla="*/ 8 w 25"/>
                  <a:gd name="T13" fmla="*/ 56 h 60"/>
                  <a:gd name="T14" fmla="*/ 4 w 25"/>
                  <a:gd name="T15" fmla="*/ 60 h 60"/>
                  <a:gd name="T16" fmla="*/ 0 w 25"/>
                  <a:gd name="T17" fmla="*/ 56 h 60"/>
                  <a:gd name="T18" fmla="*/ 0 w 25"/>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0">
                    <a:moveTo>
                      <a:pt x="0" y="56"/>
                    </a:moveTo>
                    <a:lnTo>
                      <a:pt x="4" y="31"/>
                    </a:lnTo>
                    <a:lnTo>
                      <a:pt x="18" y="2"/>
                    </a:lnTo>
                    <a:lnTo>
                      <a:pt x="23" y="0"/>
                    </a:lnTo>
                    <a:lnTo>
                      <a:pt x="25" y="4"/>
                    </a:lnTo>
                    <a:lnTo>
                      <a:pt x="16" y="35"/>
                    </a:lnTo>
                    <a:lnTo>
                      <a:pt x="8" y="56"/>
                    </a:lnTo>
                    <a:lnTo>
                      <a:pt x="4" y="60"/>
                    </a:lnTo>
                    <a:lnTo>
                      <a:pt x="0" y="56"/>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4" name="Freeform 258"/>
              <p:cNvSpPr>
                <a:spLocks/>
              </p:cNvSpPr>
              <p:nvPr/>
            </p:nvSpPr>
            <p:spPr bwMode="auto">
              <a:xfrm>
                <a:off x="1842" y="971"/>
                <a:ext cx="54" cy="52"/>
              </a:xfrm>
              <a:custGeom>
                <a:avLst/>
                <a:gdLst>
                  <a:gd name="T0" fmla="*/ 54 w 54"/>
                  <a:gd name="T1" fmla="*/ 4 h 52"/>
                  <a:gd name="T2" fmla="*/ 23 w 54"/>
                  <a:gd name="T3" fmla="*/ 29 h 52"/>
                  <a:gd name="T4" fmla="*/ 6 w 54"/>
                  <a:gd name="T5" fmla="*/ 50 h 52"/>
                  <a:gd name="T6" fmla="*/ 2 w 54"/>
                  <a:gd name="T7" fmla="*/ 52 h 52"/>
                  <a:gd name="T8" fmla="*/ 0 w 54"/>
                  <a:gd name="T9" fmla="*/ 48 h 52"/>
                  <a:gd name="T10" fmla="*/ 14 w 54"/>
                  <a:gd name="T11" fmla="*/ 23 h 52"/>
                  <a:gd name="T12" fmla="*/ 21 w 54"/>
                  <a:gd name="T13" fmla="*/ 15 h 52"/>
                  <a:gd name="T14" fmla="*/ 31 w 54"/>
                  <a:gd name="T15" fmla="*/ 11 h 52"/>
                  <a:gd name="T16" fmla="*/ 49 w 54"/>
                  <a:gd name="T17" fmla="*/ 0 h 52"/>
                  <a:gd name="T18" fmla="*/ 54 w 54"/>
                  <a:gd name="T19" fmla="*/ 0 h 52"/>
                  <a:gd name="T20" fmla="*/ 54 w 54"/>
                  <a:gd name="T21" fmla="*/ 4 h 52"/>
                  <a:gd name="T22" fmla="*/ 54 w 54"/>
                  <a:gd name="T2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54" y="4"/>
                    </a:moveTo>
                    <a:lnTo>
                      <a:pt x="23" y="29"/>
                    </a:lnTo>
                    <a:lnTo>
                      <a:pt x="6" y="50"/>
                    </a:lnTo>
                    <a:lnTo>
                      <a:pt x="2" y="52"/>
                    </a:lnTo>
                    <a:lnTo>
                      <a:pt x="0" y="48"/>
                    </a:lnTo>
                    <a:lnTo>
                      <a:pt x="14" y="23"/>
                    </a:lnTo>
                    <a:lnTo>
                      <a:pt x="21" y="15"/>
                    </a:lnTo>
                    <a:lnTo>
                      <a:pt x="31" y="11"/>
                    </a:lnTo>
                    <a:lnTo>
                      <a:pt x="49" y="0"/>
                    </a:lnTo>
                    <a:lnTo>
                      <a:pt x="54" y="0"/>
                    </a:lnTo>
                    <a:lnTo>
                      <a:pt x="54" y="4"/>
                    </a:lnTo>
                    <a:lnTo>
                      <a:pt x="54"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5" name="Freeform 259"/>
              <p:cNvSpPr>
                <a:spLocks/>
              </p:cNvSpPr>
              <p:nvPr/>
            </p:nvSpPr>
            <p:spPr bwMode="auto">
              <a:xfrm>
                <a:off x="1493" y="988"/>
                <a:ext cx="347" cy="407"/>
              </a:xfrm>
              <a:custGeom>
                <a:avLst/>
                <a:gdLst>
                  <a:gd name="T0" fmla="*/ 347 w 347"/>
                  <a:gd name="T1" fmla="*/ 6 h 407"/>
                  <a:gd name="T2" fmla="*/ 318 w 347"/>
                  <a:gd name="T3" fmla="*/ 21 h 407"/>
                  <a:gd name="T4" fmla="*/ 289 w 347"/>
                  <a:gd name="T5" fmla="*/ 31 h 407"/>
                  <a:gd name="T6" fmla="*/ 267 w 347"/>
                  <a:gd name="T7" fmla="*/ 41 h 407"/>
                  <a:gd name="T8" fmla="*/ 255 w 347"/>
                  <a:gd name="T9" fmla="*/ 47 h 407"/>
                  <a:gd name="T10" fmla="*/ 242 w 347"/>
                  <a:gd name="T11" fmla="*/ 54 h 407"/>
                  <a:gd name="T12" fmla="*/ 213 w 347"/>
                  <a:gd name="T13" fmla="*/ 60 h 407"/>
                  <a:gd name="T14" fmla="*/ 203 w 347"/>
                  <a:gd name="T15" fmla="*/ 68 h 407"/>
                  <a:gd name="T16" fmla="*/ 195 w 347"/>
                  <a:gd name="T17" fmla="*/ 78 h 407"/>
                  <a:gd name="T18" fmla="*/ 185 w 347"/>
                  <a:gd name="T19" fmla="*/ 85 h 407"/>
                  <a:gd name="T20" fmla="*/ 176 w 347"/>
                  <a:gd name="T21" fmla="*/ 93 h 407"/>
                  <a:gd name="T22" fmla="*/ 166 w 347"/>
                  <a:gd name="T23" fmla="*/ 101 h 407"/>
                  <a:gd name="T24" fmla="*/ 156 w 347"/>
                  <a:gd name="T25" fmla="*/ 107 h 407"/>
                  <a:gd name="T26" fmla="*/ 146 w 347"/>
                  <a:gd name="T27" fmla="*/ 115 h 407"/>
                  <a:gd name="T28" fmla="*/ 133 w 347"/>
                  <a:gd name="T29" fmla="*/ 124 h 407"/>
                  <a:gd name="T30" fmla="*/ 117 w 347"/>
                  <a:gd name="T31" fmla="*/ 140 h 407"/>
                  <a:gd name="T32" fmla="*/ 109 w 347"/>
                  <a:gd name="T33" fmla="*/ 159 h 407"/>
                  <a:gd name="T34" fmla="*/ 102 w 347"/>
                  <a:gd name="T35" fmla="*/ 200 h 407"/>
                  <a:gd name="T36" fmla="*/ 96 w 347"/>
                  <a:gd name="T37" fmla="*/ 221 h 407"/>
                  <a:gd name="T38" fmla="*/ 86 w 347"/>
                  <a:gd name="T39" fmla="*/ 266 h 407"/>
                  <a:gd name="T40" fmla="*/ 80 w 347"/>
                  <a:gd name="T41" fmla="*/ 287 h 407"/>
                  <a:gd name="T42" fmla="*/ 72 w 347"/>
                  <a:gd name="T43" fmla="*/ 303 h 407"/>
                  <a:gd name="T44" fmla="*/ 63 w 347"/>
                  <a:gd name="T45" fmla="*/ 318 h 407"/>
                  <a:gd name="T46" fmla="*/ 55 w 347"/>
                  <a:gd name="T47" fmla="*/ 334 h 407"/>
                  <a:gd name="T48" fmla="*/ 45 w 347"/>
                  <a:gd name="T49" fmla="*/ 349 h 407"/>
                  <a:gd name="T50" fmla="*/ 37 w 347"/>
                  <a:gd name="T51" fmla="*/ 365 h 407"/>
                  <a:gd name="T52" fmla="*/ 18 w 347"/>
                  <a:gd name="T53" fmla="*/ 400 h 407"/>
                  <a:gd name="T54" fmla="*/ 12 w 347"/>
                  <a:gd name="T55" fmla="*/ 407 h 407"/>
                  <a:gd name="T56" fmla="*/ 4 w 347"/>
                  <a:gd name="T57" fmla="*/ 405 h 407"/>
                  <a:gd name="T58" fmla="*/ 0 w 347"/>
                  <a:gd name="T59" fmla="*/ 392 h 407"/>
                  <a:gd name="T60" fmla="*/ 8 w 347"/>
                  <a:gd name="T61" fmla="*/ 374 h 407"/>
                  <a:gd name="T62" fmla="*/ 18 w 347"/>
                  <a:gd name="T63" fmla="*/ 357 h 407"/>
                  <a:gd name="T64" fmla="*/ 26 w 347"/>
                  <a:gd name="T65" fmla="*/ 343 h 407"/>
                  <a:gd name="T66" fmla="*/ 35 w 347"/>
                  <a:gd name="T67" fmla="*/ 328 h 407"/>
                  <a:gd name="T68" fmla="*/ 53 w 347"/>
                  <a:gd name="T69" fmla="*/ 299 h 407"/>
                  <a:gd name="T70" fmla="*/ 65 w 347"/>
                  <a:gd name="T71" fmla="*/ 262 h 407"/>
                  <a:gd name="T72" fmla="*/ 76 w 347"/>
                  <a:gd name="T73" fmla="*/ 217 h 407"/>
                  <a:gd name="T74" fmla="*/ 80 w 347"/>
                  <a:gd name="T75" fmla="*/ 196 h 407"/>
                  <a:gd name="T76" fmla="*/ 86 w 347"/>
                  <a:gd name="T77" fmla="*/ 173 h 407"/>
                  <a:gd name="T78" fmla="*/ 94 w 347"/>
                  <a:gd name="T79" fmla="*/ 153 h 407"/>
                  <a:gd name="T80" fmla="*/ 109 w 347"/>
                  <a:gd name="T81" fmla="*/ 136 h 407"/>
                  <a:gd name="T82" fmla="*/ 119 w 347"/>
                  <a:gd name="T83" fmla="*/ 128 h 407"/>
                  <a:gd name="T84" fmla="*/ 129 w 347"/>
                  <a:gd name="T85" fmla="*/ 120 h 407"/>
                  <a:gd name="T86" fmla="*/ 139 w 347"/>
                  <a:gd name="T87" fmla="*/ 111 h 407"/>
                  <a:gd name="T88" fmla="*/ 152 w 347"/>
                  <a:gd name="T89" fmla="*/ 103 h 407"/>
                  <a:gd name="T90" fmla="*/ 162 w 347"/>
                  <a:gd name="T91" fmla="*/ 95 h 407"/>
                  <a:gd name="T92" fmla="*/ 172 w 347"/>
                  <a:gd name="T93" fmla="*/ 89 h 407"/>
                  <a:gd name="T94" fmla="*/ 181 w 347"/>
                  <a:gd name="T95" fmla="*/ 80 h 407"/>
                  <a:gd name="T96" fmla="*/ 191 w 347"/>
                  <a:gd name="T97" fmla="*/ 72 h 407"/>
                  <a:gd name="T98" fmla="*/ 201 w 347"/>
                  <a:gd name="T99" fmla="*/ 64 h 407"/>
                  <a:gd name="T100" fmla="*/ 211 w 347"/>
                  <a:gd name="T101" fmla="*/ 54 h 407"/>
                  <a:gd name="T102" fmla="*/ 224 w 347"/>
                  <a:gd name="T103" fmla="*/ 45 h 407"/>
                  <a:gd name="T104" fmla="*/ 236 w 347"/>
                  <a:gd name="T105" fmla="*/ 37 h 407"/>
                  <a:gd name="T106" fmla="*/ 259 w 347"/>
                  <a:gd name="T107" fmla="*/ 25 h 407"/>
                  <a:gd name="T108" fmla="*/ 271 w 347"/>
                  <a:gd name="T109" fmla="*/ 18 h 407"/>
                  <a:gd name="T110" fmla="*/ 283 w 347"/>
                  <a:gd name="T111" fmla="*/ 14 h 407"/>
                  <a:gd name="T112" fmla="*/ 343 w 347"/>
                  <a:gd name="T113" fmla="*/ 0 h 407"/>
                  <a:gd name="T114" fmla="*/ 347 w 347"/>
                  <a:gd name="T115" fmla="*/ 6 h 407"/>
                  <a:gd name="T116" fmla="*/ 347 w 347"/>
                  <a:gd name="T117" fmla="*/ 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7" h="407">
                    <a:moveTo>
                      <a:pt x="347" y="6"/>
                    </a:moveTo>
                    <a:lnTo>
                      <a:pt x="318" y="21"/>
                    </a:lnTo>
                    <a:lnTo>
                      <a:pt x="289" y="31"/>
                    </a:lnTo>
                    <a:lnTo>
                      <a:pt x="267" y="41"/>
                    </a:lnTo>
                    <a:lnTo>
                      <a:pt x="255" y="47"/>
                    </a:lnTo>
                    <a:lnTo>
                      <a:pt x="242" y="54"/>
                    </a:lnTo>
                    <a:lnTo>
                      <a:pt x="213" y="60"/>
                    </a:lnTo>
                    <a:lnTo>
                      <a:pt x="203" y="68"/>
                    </a:lnTo>
                    <a:lnTo>
                      <a:pt x="195" y="78"/>
                    </a:lnTo>
                    <a:lnTo>
                      <a:pt x="185" y="85"/>
                    </a:lnTo>
                    <a:lnTo>
                      <a:pt x="176" y="93"/>
                    </a:lnTo>
                    <a:lnTo>
                      <a:pt x="166" y="101"/>
                    </a:lnTo>
                    <a:lnTo>
                      <a:pt x="156" y="107"/>
                    </a:lnTo>
                    <a:lnTo>
                      <a:pt x="146" y="115"/>
                    </a:lnTo>
                    <a:lnTo>
                      <a:pt x="133" y="124"/>
                    </a:lnTo>
                    <a:lnTo>
                      <a:pt x="117" y="140"/>
                    </a:lnTo>
                    <a:lnTo>
                      <a:pt x="109" y="159"/>
                    </a:lnTo>
                    <a:lnTo>
                      <a:pt x="102" y="200"/>
                    </a:lnTo>
                    <a:lnTo>
                      <a:pt x="96" y="221"/>
                    </a:lnTo>
                    <a:lnTo>
                      <a:pt x="86" y="266"/>
                    </a:lnTo>
                    <a:lnTo>
                      <a:pt x="80" y="287"/>
                    </a:lnTo>
                    <a:lnTo>
                      <a:pt x="72" y="303"/>
                    </a:lnTo>
                    <a:lnTo>
                      <a:pt x="63" y="318"/>
                    </a:lnTo>
                    <a:lnTo>
                      <a:pt x="55" y="334"/>
                    </a:lnTo>
                    <a:lnTo>
                      <a:pt x="45" y="349"/>
                    </a:lnTo>
                    <a:lnTo>
                      <a:pt x="37" y="365"/>
                    </a:lnTo>
                    <a:lnTo>
                      <a:pt x="18" y="400"/>
                    </a:lnTo>
                    <a:lnTo>
                      <a:pt x="12" y="407"/>
                    </a:lnTo>
                    <a:lnTo>
                      <a:pt x="4" y="405"/>
                    </a:lnTo>
                    <a:lnTo>
                      <a:pt x="0" y="392"/>
                    </a:lnTo>
                    <a:lnTo>
                      <a:pt x="8" y="374"/>
                    </a:lnTo>
                    <a:lnTo>
                      <a:pt x="18" y="357"/>
                    </a:lnTo>
                    <a:lnTo>
                      <a:pt x="26" y="343"/>
                    </a:lnTo>
                    <a:lnTo>
                      <a:pt x="35" y="328"/>
                    </a:lnTo>
                    <a:lnTo>
                      <a:pt x="53" y="299"/>
                    </a:lnTo>
                    <a:lnTo>
                      <a:pt x="65" y="262"/>
                    </a:lnTo>
                    <a:lnTo>
                      <a:pt x="76" y="217"/>
                    </a:lnTo>
                    <a:lnTo>
                      <a:pt x="80" y="196"/>
                    </a:lnTo>
                    <a:lnTo>
                      <a:pt x="86" y="173"/>
                    </a:lnTo>
                    <a:lnTo>
                      <a:pt x="94" y="153"/>
                    </a:lnTo>
                    <a:lnTo>
                      <a:pt x="109" y="136"/>
                    </a:lnTo>
                    <a:lnTo>
                      <a:pt x="119" y="128"/>
                    </a:lnTo>
                    <a:lnTo>
                      <a:pt x="129" y="120"/>
                    </a:lnTo>
                    <a:lnTo>
                      <a:pt x="139" y="111"/>
                    </a:lnTo>
                    <a:lnTo>
                      <a:pt x="152" y="103"/>
                    </a:lnTo>
                    <a:lnTo>
                      <a:pt x="162" y="95"/>
                    </a:lnTo>
                    <a:lnTo>
                      <a:pt x="172" y="89"/>
                    </a:lnTo>
                    <a:lnTo>
                      <a:pt x="181" y="80"/>
                    </a:lnTo>
                    <a:lnTo>
                      <a:pt x="191" y="72"/>
                    </a:lnTo>
                    <a:lnTo>
                      <a:pt x="201" y="64"/>
                    </a:lnTo>
                    <a:lnTo>
                      <a:pt x="211" y="54"/>
                    </a:lnTo>
                    <a:lnTo>
                      <a:pt x="224" y="45"/>
                    </a:lnTo>
                    <a:lnTo>
                      <a:pt x="236" y="37"/>
                    </a:lnTo>
                    <a:lnTo>
                      <a:pt x="259" y="25"/>
                    </a:lnTo>
                    <a:lnTo>
                      <a:pt x="271" y="18"/>
                    </a:lnTo>
                    <a:lnTo>
                      <a:pt x="283" y="14"/>
                    </a:lnTo>
                    <a:lnTo>
                      <a:pt x="343" y="0"/>
                    </a:lnTo>
                    <a:lnTo>
                      <a:pt x="347" y="6"/>
                    </a:lnTo>
                    <a:lnTo>
                      <a:pt x="34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6" name="Freeform 260"/>
              <p:cNvSpPr>
                <a:spLocks/>
              </p:cNvSpPr>
              <p:nvPr/>
            </p:nvSpPr>
            <p:spPr bwMode="auto">
              <a:xfrm>
                <a:off x="1686" y="1153"/>
                <a:ext cx="290" cy="112"/>
              </a:xfrm>
              <a:custGeom>
                <a:avLst/>
                <a:gdLst>
                  <a:gd name="T0" fmla="*/ 6 w 290"/>
                  <a:gd name="T1" fmla="*/ 0 h 112"/>
                  <a:gd name="T2" fmla="*/ 18 w 290"/>
                  <a:gd name="T3" fmla="*/ 14 h 112"/>
                  <a:gd name="T4" fmla="*/ 33 w 290"/>
                  <a:gd name="T5" fmla="*/ 23 h 112"/>
                  <a:gd name="T6" fmla="*/ 66 w 290"/>
                  <a:gd name="T7" fmla="*/ 31 h 112"/>
                  <a:gd name="T8" fmla="*/ 144 w 290"/>
                  <a:gd name="T9" fmla="*/ 29 h 112"/>
                  <a:gd name="T10" fmla="*/ 195 w 290"/>
                  <a:gd name="T11" fmla="*/ 39 h 112"/>
                  <a:gd name="T12" fmla="*/ 218 w 290"/>
                  <a:gd name="T13" fmla="*/ 50 h 112"/>
                  <a:gd name="T14" fmla="*/ 240 w 290"/>
                  <a:gd name="T15" fmla="*/ 64 h 112"/>
                  <a:gd name="T16" fmla="*/ 255 w 290"/>
                  <a:gd name="T17" fmla="*/ 74 h 112"/>
                  <a:gd name="T18" fmla="*/ 265 w 290"/>
                  <a:gd name="T19" fmla="*/ 85 h 112"/>
                  <a:gd name="T20" fmla="*/ 277 w 290"/>
                  <a:gd name="T21" fmla="*/ 95 h 112"/>
                  <a:gd name="T22" fmla="*/ 290 w 290"/>
                  <a:gd name="T23" fmla="*/ 107 h 112"/>
                  <a:gd name="T24" fmla="*/ 290 w 290"/>
                  <a:gd name="T25" fmla="*/ 112 h 112"/>
                  <a:gd name="T26" fmla="*/ 286 w 290"/>
                  <a:gd name="T27" fmla="*/ 112 h 112"/>
                  <a:gd name="T28" fmla="*/ 271 w 290"/>
                  <a:gd name="T29" fmla="*/ 103 h 112"/>
                  <a:gd name="T30" fmla="*/ 259 w 290"/>
                  <a:gd name="T31" fmla="*/ 95 h 112"/>
                  <a:gd name="T32" fmla="*/ 230 w 290"/>
                  <a:gd name="T33" fmla="*/ 81 h 112"/>
                  <a:gd name="T34" fmla="*/ 207 w 290"/>
                  <a:gd name="T35" fmla="*/ 68 h 112"/>
                  <a:gd name="T36" fmla="*/ 189 w 290"/>
                  <a:gd name="T37" fmla="*/ 58 h 112"/>
                  <a:gd name="T38" fmla="*/ 168 w 290"/>
                  <a:gd name="T39" fmla="*/ 52 h 112"/>
                  <a:gd name="T40" fmla="*/ 142 w 290"/>
                  <a:gd name="T41" fmla="*/ 48 h 112"/>
                  <a:gd name="T42" fmla="*/ 62 w 290"/>
                  <a:gd name="T43" fmla="*/ 43 h 112"/>
                  <a:gd name="T44" fmla="*/ 27 w 290"/>
                  <a:gd name="T45" fmla="*/ 31 h 112"/>
                  <a:gd name="T46" fmla="*/ 0 w 290"/>
                  <a:gd name="T47" fmla="*/ 4 h 112"/>
                  <a:gd name="T48" fmla="*/ 2 w 290"/>
                  <a:gd name="T49" fmla="*/ 0 h 112"/>
                  <a:gd name="T50" fmla="*/ 6 w 290"/>
                  <a:gd name="T51" fmla="*/ 0 h 112"/>
                  <a:gd name="T52" fmla="*/ 6 w 290"/>
                  <a:gd name="T5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 h="112">
                    <a:moveTo>
                      <a:pt x="6" y="0"/>
                    </a:moveTo>
                    <a:lnTo>
                      <a:pt x="18" y="14"/>
                    </a:lnTo>
                    <a:lnTo>
                      <a:pt x="33" y="23"/>
                    </a:lnTo>
                    <a:lnTo>
                      <a:pt x="66" y="31"/>
                    </a:lnTo>
                    <a:lnTo>
                      <a:pt x="144" y="29"/>
                    </a:lnTo>
                    <a:lnTo>
                      <a:pt x="195" y="39"/>
                    </a:lnTo>
                    <a:lnTo>
                      <a:pt x="218" y="50"/>
                    </a:lnTo>
                    <a:lnTo>
                      <a:pt x="240" y="64"/>
                    </a:lnTo>
                    <a:lnTo>
                      <a:pt x="255" y="74"/>
                    </a:lnTo>
                    <a:lnTo>
                      <a:pt x="265" y="85"/>
                    </a:lnTo>
                    <a:lnTo>
                      <a:pt x="277" y="95"/>
                    </a:lnTo>
                    <a:lnTo>
                      <a:pt x="290" y="107"/>
                    </a:lnTo>
                    <a:lnTo>
                      <a:pt x="290" y="112"/>
                    </a:lnTo>
                    <a:lnTo>
                      <a:pt x="286" y="112"/>
                    </a:lnTo>
                    <a:lnTo>
                      <a:pt x="271" y="103"/>
                    </a:lnTo>
                    <a:lnTo>
                      <a:pt x="259" y="95"/>
                    </a:lnTo>
                    <a:lnTo>
                      <a:pt x="230" y="81"/>
                    </a:lnTo>
                    <a:lnTo>
                      <a:pt x="207" y="68"/>
                    </a:lnTo>
                    <a:lnTo>
                      <a:pt x="189" y="58"/>
                    </a:lnTo>
                    <a:lnTo>
                      <a:pt x="168" y="52"/>
                    </a:lnTo>
                    <a:lnTo>
                      <a:pt x="142" y="48"/>
                    </a:lnTo>
                    <a:lnTo>
                      <a:pt x="62" y="43"/>
                    </a:lnTo>
                    <a:lnTo>
                      <a:pt x="27" y="31"/>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7" name="Freeform 261"/>
              <p:cNvSpPr>
                <a:spLocks/>
              </p:cNvSpPr>
              <p:nvPr/>
            </p:nvSpPr>
            <p:spPr bwMode="auto">
              <a:xfrm>
                <a:off x="1663" y="1056"/>
                <a:ext cx="159" cy="50"/>
              </a:xfrm>
              <a:custGeom>
                <a:avLst/>
                <a:gdLst>
                  <a:gd name="T0" fmla="*/ 2 w 159"/>
                  <a:gd name="T1" fmla="*/ 43 h 50"/>
                  <a:gd name="T2" fmla="*/ 15 w 159"/>
                  <a:gd name="T3" fmla="*/ 31 h 50"/>
                  <a:gd name="T4" fmla="*/ 27 w 159"/>
                  <a:gd name="T5" fmla="*/ 21 h 50"/>
                  <a:gd name="T6" fmla="*/ 37 w 159"/>
                  <a:gd name="T7" fmla="*/ 12 h 50"/>
                  <a:gd name="T8" fmla="*/ 54 w 159"/>
                  <a:gd name="T9" fmla="*/ 2 h 50"/>
                  <a:gd name="T10" fmla="*/ 105 w 159"/>
                  <a:gd name="T11" fmla="*/ 0 h 50"/>
                  <a:gd name="T12" fmla="*/ 156 w 159"/>
                  <a:gd name="T13" fmla="*/ 14 h 50"/>
                  <a:gd name="T14" fmla="*/ 159 w 159"/>
                  <a:gd name="T15" fmla="*/ 19 h 50"/>
                  <a:gd name="T16" fmla="*/ 154 w 159"/>
                  <a:gd name="T17" fmla="*/ 21 h 50"/>
                  <a:gd name="T18" fmla="*/ 130 w 159"/>
                  <a:gd name="T19" fmla="*/ 14 h 50"/>
                  <a:gd name="T20" fmla="*/ 107 w 159"/>
                  <a:gd name="T21" fmla="*/ 12 h 50"/>
                  <a:gd name="T22" fmla="*/ 60 w 159"/>
                  <a:gd name="T23" fmla="*/ 17 h 50"/>
                  <a:gd name="T24" fmla="*/ 11 w 159"/>
                  <a:gd name="T25" fmla="*/ 50 h 50"/>
                  <a:gd name="T26" fmla="*/ 2 w 159"/>
                  <a:gd name="T27" fmla="*/ 50 h 50"/>
                  <a:gd name="T28" fmla="*/ 0 w 159"/>
                  <a:gd name="T29" fmla="*/ 47 h 50"/>
                  <a:gd name="T30" fmla="*/ 2 w 159"/>
                  <a:gd name="T31" fmla="*/ 43 h 50"/>
                  <a:gd name="T32" fmla="*/ 2 w 159"/>
                  <a:gd name="T33"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50">
                    <a:moveTo>
                      <a:pt x="2" y="43"/>
                    </a:moveTo>
                    <a:lnTo>
                      <a:pt x="15" y="31"/>
                    </a:lnTo>
                    <a:lnTo>
                      <a:pt x="27" y="21"/>
                    </a:lnTo>
                    <a:lnTo>
                      <a:pt x="37" y="12"/>
                    </a:lnTo>
                    <a:lnTo>
                      <a:pt x="54" y="2"/>
                    </a:lnTo>
                    <a:lnTo>
                      <a:pt x="105" y="0"/>
                    </a:lnTo>
                    <a:lnTo>
                      <a:pt x="156" y="14"/>
                    </a:lnTo>
                    <a:lnTo>
                      <a:pt x="159" y="19"/>
                    </a:lnTo>
                    <a:lnTo>
                      <a:pt x="154" y="21"/>
                    </a:lnTo>
                    <a:lnTo>
                      <a:pt x="130" y="14"/>
                    </a:lnTo>
                    <a:lnTo>
                      <a:pt x="107" y="12"/>
                    </a:lnTo>
                    <a:lnTo>
                      <a:pt x="60" y="17"/>
                    </a:lnTo>
                    <a:lnTo>
                      <a:pt x="11" y="50"/>
                    </a:lnTo>
                    <a:lnTo>
                      <a:pt x="2" y="50"/>
                    </a:lnTo>
                    <a:lnTo>
                      <a:pt x="0" y="47"/>
                    </a:lnTo>
                    <a:lnTo>
                      <a:pt x="2" y="43"/>
                    </a:lnTo>
                    <a:lnTo>
                      <a:pt x="2"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8" name="Freeform 262"/>
              <p:cNvSpPr>
                <a:spLocks/>
              </p:cNvSpPr>
              <p:nvPr/>
            </p:nvSpPr>
            <p:spPr bwMode="auto">
              <a:xfrm>
                <a:off x="1639" y="1153"/>
                <a:ext cx="156" cy="248"/>
              </a:xfrm>
              <a:custGeom>
                <a:avLst/>
                <a:gdLst>
                  <a:gd name="T0" fmla="*/ 6 w 156"/>
                  <a:gd name="T1" fmla="*/ 2 h 248"/>
                  <a:gd name="T2" fmla="*/ 16 w 156"/>
                  <a:gd name="T3" fmla="*/ 21 h 248"/>
                  <a:gd name="T4" fmla="*/ 26 w 156"/>
                  <a:gd name="T5" fmla="*/ 39 h 248"/>
                  <a:gd name="T6" fmla="*/ 37 w 156"/>
                  <a:gd name="T7" fmla="*/ 56 h 248"/>
                  <a:gd name="T8" fmla="*/ 47 w 156"/>
                  <a:gd name="T9" fmla="*/ 70 h 248"/>
                  <a:gd name="T10" fmla="*/ 57 w 156"/>
                  <a:gd name="T11" fmla="*/ 85 h 248"/>
                  <a:gd name="T12" fmla="*/ 69 w 156"/>
                  <a:gd name="T13" fmla="*/ 99 h 248"/>
                  <a:gd name="T14" fmla="*/ 82 w 156"/>
                  <a:gd name="T15" fmla="*/ 116 h 248"/>
                  <a:gd name="T16" fmla="*/ 94 w 156"/>
                  <a:gd name="T17" fmla="*/ 134 h 248"/>
                  <a:gd name="T18" fmla="*/ 111 w 156"/>
                  <a:gd name="T19" fmla="*/ 157 h 248"/>
                  <a:gd name="T20" fmla="*/ 123 w 156"/>
                  <a:gd name="T21" fmla="*/ 180 h 248"/>
                  <a:gd name="T22" fmla="*/ 133 w 156"/>
                  <a:gd name="T23" fmla="*/ 202 h 248"/>
                  <a:gd name="T24" fmla="*/ 139 w 156"/>
                  <a:gd name="T25" fmla="*/ 215 h 248"/>
                  <a:gd name="T26" fmla="*/ 150 w 156"/>
                  <a:gd name="T27" fmla="*/ 227 h 248"/>
                  <a:gd name="T28" fmla="*/ 156 w 156"/>
                  <a:gd name="T29" fmla="*/ 233 h 248"/>
                  <a:gd name="T30" fmla="*/ 156 w 156"/>
                  <a:gd name="T31" fmla="*/ 246 h 248"/>
                  <a:gd name="T32" fmla="*/ 143 w 156"/>
                  <a:gd name="T33" fmla="*/ 248 h 248"/>
                  <a:gd name="T34" fmla="*/ 131 w 156"/>
                  <a:gd name="T35" fmla="*/ 242 h 248"/>
                  <a:gd name="T36" fmla="*/ 115 w 156"/>
                  <a:gd name="T37" fmla="*/ 217 h 248"/>
                  <a:gd name="T38" fmla="*/ 104 w 156"/>
                  <a:gd name="T39" fmla="*/ 194 h 248"/>
                  <a:gd name="T40" fmla="*/ 92 w 156"/>
                  <a:gd name="T41" fmla="*/ 171 h 248"/>
                  <a:gd name="T42" fmla="*/ 84 w 156"/>
                  <a:gd name="T43" fmla="*/ 159 h 248"/>
                  <a:gd name="T44" fmla="*/ 76 w 156"/>
                  <a:gd name="T45" fmla="*/ 147 h 248"/>
                  <a:gd name="T46" fmla="*/ 63 w 156"/>
                  <a:gd name="T47" fmla="*/ 128 h 248"/>
                  <a:gd name="T48" fmla="*/ 51 w 156"/>
                  <a:gd name="T49" fmla="*/ 112 h 248"/>
                  <a:gd name="T50" fmla="*/ 35 w 156"/>
                  <a:gd name="T51" fmla="*/ 78 h 248"/>
                  <a:gd name="T52" fmla="*/ 26 w 156"/>
                  <a:gd name="T53" fmla="*/ 62 h 248"/>
                  <a:gd name="T54" fmla="*/ 18 w 156"/>
                  <a:gd name="T55" fmla="*/ 43 h 248"/>
                  <a:gd name="T56" fmla="*/ 10 w 156"/>
                  <a:gd name="T57" fmla="*/ 25 h 248"/>
                  <a:gd name="T58" fmla="*/ 0 w 156"/>
                  <a:gd name="T59" fmla="*/ 4 h 248"/>
                  <a:gd name="T60" fmla="*/ 2 w 156"/>
                  <a:gd name="T61" fmla="*/ 0 h 248"/>
                  <a:gd name="T62" fmla="*/ 6 w 156"/>
                  <a:gd name="T63" fmla="*/ 2 h 248"/>
                  <a:gd name="T64" fmla="*/ 6 w 156"/>
                  <a:gd name="T65"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48">
                    <a:moveTo>
                      <a:pt x="6" y="2"/>
                    </a:moveTo>
                    <a:lnTo>
                      <a:pt x="16" y="21"/>
                    </a:lnTo>
                    <a:lnTo>
                      <a:pt x="26" y="39"/>
                    </a:lnTo>
                    <a:lnTo>
                      <a:pt x="37" y="56"/>
                    </a:lnTo>
                    <a:lnTo>
                      <a:pt x="47" y="70"/>
                    </a:lnTo>
                    <a:lnTo>
                      <a:pt x="57" y="85"/>
                    </a:lnTo>
                    <a:lnTo>
                      <a:pt x="69" y="99"/>
                    </a:lnTo>
                    <a:lnTo>
                      <a:pt x="82" y="116"/>
                    </a:lnTo>
                    <a:lnTo>
                      <a:pt x="94" y="134"/>
                    </a:lnTo>
                    <a:lnTo>
                      <a:pt x="111" y="157"/>
                    </a:lnTo>
                    <a:lnTo>
                      <a:pt x="123" y="180"/>
                    </a:lnTo>
                    <a:lnTo>
                      <a:pt x="133" y="202"/>
                    </a:lnTo>
                    <a:lnTo>
                      <a:pt x="139" y="215"/>
                    </a:lnTo>
                    <a:lnTo>
                      <a:pt x="150" y="227"/>
                    </a:lnTo>
                    <a:lnTo>
                      <a:pt x="156" y="233"/>
                    </a:lnTo>
                    <a:lnTo>
                      <a:pt x="156" y="246"/>
                    </a:lnTo>
                    <a:lnTo>
                      <a:pt x="143" y="248"/>
                    </a:lnTo>
                    <a:lnTo>
                      <a:pt x="131" y="242"/>
                    </a:lnTo>
                    <a:lnTo>
                      <a:pt x="115" y="217"/>
                    </a:lnTo>
                    <a:lnTo>
                      <a:pt x="104" y="194"/>
                    </a:lnTo>
                    <a:lnTo>
                      <a:pt x="92" y="171"/>
                    </a:lnTo>
                    <a:lnTo>
                      <a:pt x="84" y="159"/>
                    </a:lnTo>
                    <a:lnTo>
                      <a:pt x="76" y="147"/>
                    </a:lnTo>
                    <a:lnTo>
                      <a:pt x="63" y="128"/>
                    </a:lnTo>
                    <a:lnTo>
                      <a:pt x="51" y="112"/>
                    </a:lnTo>
                    <a:lnTo>
                      <a:pt x="35" y="78"/>
                    </a:lnTo>
                    <a:lnTo>
                      <a:pt x="26" y="62"/>
                    </a:lnTo>
                    <a:lnTo>
                      <a:pt x="18" y="43"/>
                    </a:lnTo>
                    <a:lnTo>
                      <a:pt x="10" y="25"/>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19" name="Freeform 263"/>
              <p:cNvSpPr>
                <a:spLocks/>
              </p:cNvSpPr>
              <p:nvPr/>
            </p:nvSpPr>
            <p:spPr bwMode="auto">
              <a:xfrm>
                <a:off x="1620" y="1289"/>
                <a:ext cx="107" cy="93"/>
              </a:xfrm>
              <a:custGeom>
                <a:avLst/>
                <a:gdLst>
                  <a:gd name="T0" fmla="*/ 107 w 107"/>
                  <a:gd name="T1" fmla="*/ 6 h 93"/>
                  <a:gd name="T2" fmla="*/ 91 w 107"/>
                  <a:gd name="T3" fmla="*/ 15 h 93"/>
                  <a:gd name="T4" fmla="*/ 80 w 107"/>
                  <a:gd name="T5" fmla="*/ 29 h 93"/>
                  <a:gd name="T6" fmla="*/ 70 w 107"/>
                  <a:gd name="T7" fmla="*/ 46 h 93"/>
                  <a:gd name="T8" fmla="*/ 60 w 107"/>
                  <a:gd name="T9" fmla="*/ 62 h 93"/>
                  <a:gd name="T10" fmla="*/ 47 w 107"/>
                  <a:gd name="T11" fmla="*/ 73 h 93"/>
                  <a:gd name="T12" fmla="*/ 35 w 107"/>
                  <a:gd name="T13" fmla="*/ 81 h 93"/>
                  <a:gd name="T14" fmla="*/ 6 w 107"/>
                  <a:gd name="T15" fmla="*/ 93 h 93"/>
                  <a:gd name="T16" fmla="*/ 0 w 107"/>
                  <a:gd name="T17" fmla="*/ 93 h 93"/>
                  <a:gd name="T18" fmla="*/ 2 w 107"/>
                  <a:gd name="T19" fmla="*/ 87 h 93"/>
                  <a:gd name="T20" fmla="*/ 25 w 107"/>
                  <a:gd name="T21" fmla="*/ 70 h 93"/>
                  <a:gd name="T22" fmla="*/ 41 w 107"/>
                  <a:gd name="T23" fmla="*/ 50 h 93"/>
                  <a:gd name="T24" fmla="*/ 56 w 107"/>
                  <a:gd name="T25" fmla="*/ 33 h 93"/>
                  <a:gd name="T26" fmla="*/ 70 w 107"/>
                  <a:gd name="T27" fmla="*/ 21 h 93"/>
                  <a:gd name="T28" fmla="*/ 84 w 107"/>
                  <a:gd name="T29" fmla="*/ 9 h 93"/>
                  <a:gd name="T30" fmla="*/ 105 w 107"/>
                  <a:gd name="T31" fmla="*/ 0 h 93"/>
                  <a:gd name="T32" fmla="*/ 107 w 107"/>
                  <a:gd name="T33" fmla="*/ 6 h 93"/>
                  <a:gd name="T34" fmla="*/ 107 w 107"/>
                  <a:gd name="T35"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93">
                    <a:moveTo>
                      <a:pt x="107" y="6"/>
                    </a:moveTo>
                    <a:lnTo>
                      <a:pt x="91" y="15"/>
                    </a:lnTo>
                    <a:lnTo>
                      <a:pt x="80" y="29"/>
                    </a:lnTo>
                    <a:lnTo>
                      <a:pt x="70" y="46"/>
                    </a:lnTo>
                    <a:lnTo>
                      <a:pt x="60" y="62"/>
                    </a:lnTo>
                    <a:lnTo>
                      <a:pt x="47" y="73"/>
                    </a:lnTo>
                    <a:lnTo>
                      <a:pt x="35" y="81"/>
                    </a:lnTo>
                    <a:lnTo>
                      <a:pt x="6" y="93"/>
                    </a:lnTo>
                    <a:lnTo>
                      <a:pt x="0" y="93"/>
                    </a:lnTo>
                    <a:lnTo>
                      <a:pt x="2" y="87"/>
                    </a:lnTo>
                    <a:lnTo>
                      <a:pt x="25" y="70"/>
                    </a:lnTo>
                    <a:lnTo>
                      <a:pt x="41" y="50"/>
                    </a:lnTo>
                    <a:lnTo>
                      <a:pt x="56" y="33"/>
                    </a:lnTo>
                    <a:lnTo>
                      <a:pt x="70" y="21"/>
                    </a:lnTo>
                    <a:lnTo>
                      <a:pt x="84" y="9"/>
                    </a:lnTo>
                    <a:lnTo>
                      <a:pt x="105" y="0"/>
                    </a:lnTo>
                    <a:lnTo>
                      <a:pt x="107" y="6"/>
                    </a:lnTo>
                    <a:lnTo>
                      <a:pt x="10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0" name="Freeform 264"/>
              <p:cNvSpPr>
                <a:spLocks/>
              </p:cNvSpPr>
              <p:nvPr/>
            </p:nvSpPr>
            <p:spPr bwMode="auto">
              <a:xfrm>
                <a:off x="2157" y="965"/>
                <a:ext cx="207" cy="271"/>
              </a:xfrm>
              <a:custGeom>
                <a:avLst/>
                <a:gdLst>
                  <a:gd name="T0" fmla="*/ 4 w 207"/>
                  <a:gd name="T1" fmla="*/ 0 h 271"/>
                  <a:gd name="T2" fmla="*/ 37 w 207"/>
                  <a:gd name="T3" fmla="*/ 17 h 271"/>
                  <a:gd name="T4" fmla="*/ 49 w 207"/>
                  <a:gd name="T5" fmla="*/ 27 h 271"/>
                  <a:gd name="T6" fmla="*/ 59 w 207"/>
                  <a:gd name="T7" fmla="*/ 37 h 271"/>
                  <a:gd name="T8" fmla="*/ 78 w 207"/>
                  <a:gd name="T9" fmla="*/ 64 h 271"/>
                  <a:gd name="T10" fmla="*/ 92 w 207"/>
                  <a:gd name="T11" fmla="*/ 97 h 271"/>
                  <a:gd name="T12" fmla="*/ 100 w 207"/>
                  <a:gd name="T13" fmla="*/ 114 h 271"/>
                  <a:gd name="T14" fmla="*/ 117 w 207"/>
                  <a:gd name="T15" fmla="*/ 138 h 271"/>
                  <a:gd name="T16" fmla="*/ 123 w 207"/>
                  <a:gd name="T17" fmla="*/ 151 h 271"/>
                  <a:gd name="T18" fmla="*/ 131 w 207"/>
                  <a:gd name="T19" fmla="*/ 163 h 271"/>
                  <a:gd name="T20" fmla="*/ 144 w 207"/>
                  <a:gd name="T21" fmla="*/ 182 h 271"/>
                  <a:gd name="T22" fmla="*/ 156 w 207"/>
                  <a:gd name="T23" fmla="*/ 198 h 271"/>
                  <a:gd name="T24" fmla="*/ 168 w 207"/>
                  <a:gd name="T25" fmla="*/ 213 h 271"/>
                  <a:gd name="T26" fmla="*/ 176 w 207"/>
                  <a:gd name="T27" fmla="*/ 219 h 271"/>
                  <a:gd name="T28" fmla="*/ 185 w 207"/>
                  <a:gd name="T29" fmla="*/ 227 h 271"/>
                  <a:gd name="T30" fmla="*/ 201 w 207"/>
                  <a:gd name="T31" fmla="*/ 244 h 271"/>
                  <a:gd name="T32" fmla="*/ 207 w 207"/>
                  <a:gd name="T33" fmla="*/ 266 h 271"/>
                  <a:gd name="T34" fmla="*/ 205 w 207"/>
                  <a:gd name="T35" fmla="*/ 271 h 271"/>
                  <a:gd name="T36" fmla="*/ 201 w 207"/>
                  <a:gd name="T37" fmla="*/ 269 h 271"/>
                  <a:gd name="T38" fmla="*/ 197 w 207"/>
                  <a:gd name="T39" fmla="*/ 258 h 271"/>
                  <a:gd name="T40" fmla="*/ 191 w 207"/>
                  <a:gd name="T41" fmla="*/ 252 h 271"/>
                  <a:gd name="T42" fmla="*/ 172 w 207"/>
                  <a:gd name="T43" fmla="*/ 242 h 271"/>
                  <a:gd name="T44" fmla="*/ 139 w 207"/>
                  <a:gd name="T45" fmla="*/ 211 h 271"/>
                  <a:gd name="T46" fmla="*/ 127 w 207"/>
                  <a:gd name="T47" fmla="*/ 192 h 271"/>
                  <a:gd name="T48" fmla="*/ 113 w 207"/>
                  <a:gd name="T49" fmla="*/ 174 h 271"/>
                  <a:gd name="T50" fmla="*/ 104 w 207"/>
                  <a:gd name="T51" fmla="*/ 159 h 271"/>
                  <a:gd name="T52" fmla="*/ 96 w 207"/>
                  <a:gd name="T53" fmla="*/ 149 h 271"/>
                  <a:gd name="T54" fmla="*/ 78 w 207"/>
                  <a:gd name="T55" fmla="*/ 124 h 271"/>
                  <a:gd name="T56" fmla="*/ 67 w 207"/>
                  <a:gd name="T57" fmla="*/ 105 h 271"/>
                  <a:gd name="T58" fmla="*/ 57 w 207"/>
                  <a:gd name="T59" fmla="*/ 77 h 271"/>
                  <a:gd name="T60" fmla="*/ 45 w 207"/>
                  <a:gd name="T61" fmla="*/ 48 h 271"/>
                  <a:gd name="T62" fmla="*/ 39 w 207"/>
                  <a:gd name="T63" fmla="*/ 33 h 271"/>
                  <a:gd name="T64" fmla="*/ 28 w 207"/>
                  <a:gd name="T65" fmla="*/ 23 h 271"/>
                  <a:gd name="T66" fmla="*/ 18 w 207"/>
                  <a:gd name="T67" fmla="*/ 13 h 271"/>
                  <a:gd name="T68" fmla="*/ 2 w 207"/>
                  <a:gd name="T69" fmla="*/ 6 h 271"/>
                  <a:gd name="T70" fmla="*/ 0 w 207"/>
                  <a:gd name="T71" fmla="*/ 2 h 271"/>
                  <a:gd name="T72" fmla="*/ 4 w 207"/>
                  <a:gd name="T73" fmla="*/ 0 h 271"/>
                  <a:gd name="T74" fmla="*/ 4 w 207"/>
                  <a:gd name="T7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271">
                    <a:moveTo>
                      <a:pt x="4" y="0"/>
                    </a:moveTo>
                    <a:lnTo>
                      <a:pt x="37" y="17"/>
                    </a:lnTo>
                    <a:lnTo>
                      <a:pt x="49" y="27"/>
                    </a:lnTo>
                    <a:lnTo>
                      <a:pt x="59" y="37"/>
                    </a:lnTo>
                    <a:lnTo>
                      <a:pt x="78" y="64"/>
                    </a:lnTo>
                    <a:lnTo>
                      <a:pt x="92" y="97"/>
                    </a:lnTo>
                    <a:lnTo>
                      <a:pt x="100" y="114"/>
                    </a:lnTo>
                    <a:lnTo>
                      <a:pt x="117" y="138"/>
                    </a:lnTo>
                    <a:lnTo>
                      <a:pt x="123" y="151"/>
                    </a:lnTo>
                    <a:lnTo>
                      <a:pt x="131" y="163"/>
                    </a:lnTo>
                    <a:lnTo>
                      <a:pt x="144" y="182"/>
                    </a:lnTo>
                    <a:lnTo>
                      <a:pt x="156" y="198"/>
                    </a:lnTo>
                    <a:lnTo>
                      <a:pt x="168" y="213"/>
                    </a:lnTo>
                    <a:lnTo>
                      <a:pt x="176" y="219"/>
                    </a:lnTo>
                    <a:lnTo>
                      <a:pt x="185" y="227"/>
                    </a:lnTo>
                    <a:lnTo>
                      <a:pt x="201" y="244"/>
                    </a:lnTo>
                    <a:lnTo>
                      <a:pt x="207" y="266"/>
                    </a:lnTo>
                    <a:lnTo>
                      <a:pt x="205" y="271"/>
                    </a:lnTo>
                    <a:lnTo>
                      <a:pt x="201" y="269"/>
                    </a:lnTo>
                    <a:lnTo>
                      <a:pt x="197" y="258"/>
                    </a:lnTo>
                    <a:lnTo>
                      <a:pt x="191" y="252"/>
                    </a:lnTo>
                    <a:lnTo>
                      <a:pt x="172" y="242"/>
                    </a:lnTo>
                    <a:lnTo>
                      <a:pt x="139" y="211"/>
                    </a:lnTo>
                    <a:lnTo>
                      <a:pt x="127" y="192"/>
                    </a:lnTo>
                    <a:lnTo>
                      <a:pt x="113" y="174"/>
                    </a:lnTo>
                    <a:lnTo>
                      <a:pt x="104" y="159"/>
                    </a:lnTo>
                    <a:lnTo>
                      <a:pt x="96" y="149"/>
                    </a:lnTo>
                    <a:lnTo>
                      <a:pt x="78" y="124"/>
                    </a:lnTo>
                    <a:lnTo>
                      <a:pt x="67" y="105"/>
                    </a:lnTo>
                    <a:lnTo>
                      <a:pt x="57" y="77"/>
                    </a:lnTo>
                    <a:lnTo>
                      <a:pt x="45" y="48"/>
                    </a:lnTo>
                    <a:lnTo>
                      <a:pt x="39" y="33"/>
                    </a:lnTo>
                    <a:lnTo>
                      <a:pt x="28" y="23"/>
                    </a:lnTo>
                    <a:lnTo>
                      <a:pt x="18" y="13"/>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1" name="Freeform 265"/>
              <p:cNvSpPr>
                <a:spLocks/>
              </p:cNvSpPr>
              <p:nvPr/>
            </p:nvSpPr>
            <p:spPr bwMode="auto">
              <a:xfrm>
                <a:off x="2035" y="1124"/>
                <a:ext cx="46" cy="50"/>
              </a:xfrm>
              <a:custGeom>
                <a:avLst/>
                <a:gdLst>
                  <a:gd name="T0" fmla="*/ 44 w 46"/>
                  <a:gd name="T1" fmla="*/ 2 h 50"/>
                  <a:gd name="T2" fmla="*/ 46 w 46"/>
                  <a:gd name="T3" fmla="*/ 17 h 50"/>
                  <a:gd name="T4" fmla="*/ 44 w 46"/>
                  <a:gd name="T5" fmla="*/ 29 h 50"/>
                  <a:gd name="T6" fmla="*/ 33 w 46"/>
                  <a:gd name="T7" fmla="*/ 39 h 50"/>
                  <a:gd name="T8" fmla="*/ 21 w 46"/>
                  <a:gd name="T9" fmla="*/ 46 h 50"/>
                  <a:gd name="T10" fmla="*/ 13 w 46"/>
                  <a:gd name="T11" fmla="*/ 50 h 50"/>
                  <a:gd name="T12" fmla="*/ 0 w 46"/>
                  <a:gd name="T13" fmla="*/ 50 h 50"/>
                  <a:gd name="T14" fmla="*/ 2 w 46"/>
                  <a:gd name="T15" fmla="*/ 37 h 50"/>
                  <a:gd name="T16" fmla="*/ 15 w 46"/>
                  <a:gd name="T17" fmla="*/ 31 h 50"/>
                  <a:gd name="T18" fmla="*/ 33 w 46"/>
                  <a:gd name="T19" fmla="*/ 21 h 50"/>
                  <a:gd name="T20" fmla="*/ 37 w 46"/>
                  <a:gd name="T21" fmla="*/ 4 h 50"/>
                  <a:gd name="T22" fmla="*/ 39 w 46"/>
                  <a:gd name="T23" fmla="*/ 0 h 50"/>
                  <a:gd name="T24" fmla="*/ 44 w 46"/>
                  <a:gd name="T25" fmla="*/ 2 h 50"/>
                  <a:gd name="T26" fmla="*/ 44 w 46"/>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0">
                    <a:moveTo>
                      <a:pt x="44" y="2"/>
                    </a:moveTo>
                    <a:lnTo>
                      <a:pt x="46" y="17"/>
                    </a:lnTo>
                    <a:lnTo>
                      <a:pt x="44" y="29"/>
                    </a:lnTo>
                    <a:lnTo>
                      <a:pt x="33" y="39"/>
                    </a:lnTo>
                    <a:lnTo>
                      <a:pt x="21" y="46"/>
                    </a:lnTo>
                    <a:lnTo>
                      <a:pt x="13" y="50"/>
                    </a:lnTo>
                    <a:lnTo>
                      <a:pt x="0" y="50"/>
                    </a:lnTo>
                    <a:lnTo>
                      <a:pt x="2" y="37"/>
                    </a:lnTo>
                    <a:lnTo>
                      <a:pt x="15" y="31"/>
                    </a:lnTo>
                    <a:lnTo>
                      <a:pt x="33" y="21"/>
                    </a:lnTo>
                    <a:lnTo>
                      <a:pt x="37" y="4"/>
                    </a:lnTo>
                    <a:lnTo>
                      <a:pt x="39" y="0"/>
                    </a:lnTo>
                    <a:lnTo>
                      <a:pt x="44" y="2"/>
                    </a:lnTo>
                    <a:lnTo>
                      <a:pt x="4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2" name="Freeform 266"/>
              <p:cNvSpPr>
                <a:spLocks/>
              </p:cNvSpPr>
              <p:nvPr/>
            </p:nvSpPr>
            <p:spPr bwMode="auto">
              <a:xfrm>
                <a:off x="2076" y="1147"/>
                <a:ext cx="37" cy="25"/>
              </a:xfrm>
              <a:custGeom>
                <a:avLst/>
                <a:gdLst>
                  <a:gd name="T0" fmla="*/ 5 w 37"/>
                  <a:gd name="T1" fmla="*/ 0 h 25"/>
                  <a:gd name="T2" fmla="*/ 19 w 37"/>
                  <a:gd name="T3" fmla="*/ 10 h 25"/>
                  <a:gd name="T4" fmla="*/ 25 w 37"/>
                  <a:gd name="T5" fmla="*/ 16 h 25"/>
                  <a:gd name="T6" fmla="*/ 35 w 37"/>
                  <a:gd name="T7" fmla="*/ 18 h 25"/>
                  <a:gd name="T8" fmla="*/ 37 w 37"/>
                  <a:gd name="T9" fmla="*/ 23 h 25"/>
                  <a:gd name="T10" fmla="*/ 35 w 37"/>
                  <a:gd name="T11" fmla="*/ 25 h 25"/>
                  <a:gd name="T12" fmla="*/ 9 w 37"/>
                  <a:gd name="T13" fmla="*/ 16 h 25"/>
                  <a:gd name="T14" fmla="*/ 0 w 37"/>
                  <a:gd name="T15" fmla="*/ 6 h 25"/>
                  <a:gd name="T16" fmla="*/ 0 w 37"/>
                  <a:gd name="T17" fmla="*/ 0 h 25"/>
                  <a:gd name="T18" fmla="*/ 5 w 37"/>
                  <a:gd name="T19" fmla="*/ 0 h 25"/>
                  <a:gd name="T20" fmla="*/ 5 w 37"/>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5">
                    <a:moveTo>
                      <a:pt x="5" y="0"/>
                    </a:moveTo>
                    <a:lnTo>
                      <a:pt x="19" y="10"/>
                    </a:lnTo>
                    <a:lnTo>
                      <a:pt x="25" y="16"/>
                    </a:lnTo>
                    <a:lnTo>
                      <a:pt x="35" y="18"/>
                    </a:lnTo>
                    <a:lnTo>
                      <a:pt x="37" y="23"/>
                    </a:lnTo>
                    <a:lnTo>
                      <a:pt x="35" y="25"/>
                    </a:lnTo>
                    <a:lnTo>
                      <a:pt x="9" y="16"/>
                    </a:lnTo>
                    <a:lnTo>
                      <a:pt x="0" y="6"/>
                    </a:lnTo>
                    <a:lnTo>
                      <a:pt x="0" y="0"/>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3" name="Freeform 267"/>
              <p:cNvSpPr>
                <a:spLocks/>
              </p:cNvSpPr>
              <p:nvPr/>
            </p:nvSpPr>
            <p:spPr bwMode="auto">
              <a:xfrm>
                <a:off x="2113" y="1139"/>
                <a:ext cx="31" cy="105"/>
              </a:xfrm>
              <a:custGeom>
                <a:avLst/>
                <a:gdLst>
                  <a:gd name="T0" fmla="*/ 29 w 31"/>
                  <a:gd name="T1" fmla="*/ 2 h 105"/>
                  <a:gd name="T2" fmla="*/ 31 w 31"/>
                  <a:gd name="T3" fmla="*/ 24 h 105"/>
                  <a:gd name="T4" fmla="*/ 25 w 31"/>
                  <a:gd name="T5" fmla="*/ 49 h 105"/>
                  <a:gd name="T6" fmla="*/ 25 w 31"/>
                  <a:gd name="T7" fmla="*/ 68 h 105"/>
                  <a:gd name="T8" fmla="*/ 31 w 31"/>
                  <a:gd name="T9" fmla="*/ 101 h 105"/>
                  <a:gd name="T10" fmla="*/ 31 w 31"/>
                  <a:gd name="T11" fmla="*/ 105 h 105"/>
                  <a:gd name="T12" fmla="*/ 27 w 31"/>
                  <a:gd name="T13" fmla="*/ 103 h 105"/>
                  <a:gd name="T14" fmla="*/ 0 w 31"/>
                  <a:gd name="T15" fmla="*/ 76 h 105"/>
                  <a:gd name="T16" fmla="*/ 0 w 31"/>
                  <a:gd name="T17" fmla="*/ 43 h 105"/>
                  <a:gd name="T18" fmla="*/ 7 w 31"/>
                  <a:gd name="T19" fmla="*/ 33 h 105"/>
                  <a:gd name="T20" fmla="*/ 15 w 31"/>
                  <a:gd name="T21" fmla="*/ 24 h 105"/>
                  <a:gd name="T22" fmla="*/ 23 w 31"/>
                  <a:gd name="T23" fmla="*/ 4 h 105"/>
                  <a:gd name="T24" fmla="*/ 25 w 31"/>
                  <a:gd name="T25" fmla="*/ 0 h 105"/>
                  <a:gd name="T26" fmla="*/ 29 w 31"/>
                  <a:gd name="T27" fmla="*/ 2 h 105"/>
                  <a:gd name="T28" fmla="*/ 29 w 31"/>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05">
                    <a:moveTo>
                      <a:pt x="29" y="2"/>
                    </a:moveTo>
                    <a:lnTo>
                      <a:pt x="31" y="24"/>
                    </a:lnTo>
                    <a:lnTo>
                      <a:pt x="25" y="49"/>
                    </a:lnTo>
                    <a:lnTo>
                      <a:pt x="25" y="68"/>
                    </a:lnTo>
                    <a:lnTo>
                      <a:pt x="31" y="101"/>
                    </a:lnTo>
                    <a:lnTo>
                      <a:pt x="31" y="105"/>
                    </a:lnTo>
                    <a:lnTo>
                      <a:pt x="27" y="103"/>
                    </a:lnTo>
                    <a:lnTo>
                      <a:pt x="0" y="76"/>
                    </a:lnTo>
                    <a:lnTo>
                      <a:pt x="0" y="43"/>
                    </a:lnTo>
                    <a:lnTo>
                      <a:pt x="7" y="33"/>
                    </a:lnTo>
                    <a:lnTo>
                      <a:pt x="15" y="24"/>
                    </a:lnTo>
                    <a:lnTo>
                      <a:pt x="23" y="4"/>
                    </a:lnTo>
                    <a:lnTo>
                      <a:pt x="25" y="0"/>
                    </a:lnTo>
                    <a:lnTo>
                      <a:pt x="29" y="2"/>
                    </a:lnTo>
                    <a:lnTo>
                      <a:pt x="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4" name="Freeform 268"/>
              <p:cNvSpPr>
                <a:spLocks/>
              </p:cNvSpPr>
              <p:nvPr/>
            </p:nvSpPr>
            <p:spPr bwMode="auto">
              <a:xfrm>
                <a:off x="2157" y="1221"/>
                <a:ext cx="135" cy="35"/>
              </a:xfrm>
              <a:custGeom>
                <a:avLst/>
                <a:gdLst>
                  <a:gd name="T0" fmla="*/ 0 w 135"/>
                  <a:gd name="T1" fmla="*/ 31 h 35"/>
                  <a:gd name="T2" fmla="*/ 14 w 135"/>
                  <a:gd name="T3" fmla="*/ 19 h 35"/>
                  <a:gd name="T4" fmla="*/ 28 w 135"/>
                  <a:gd name="T5" fmla="*/ 8 h 35"/>
                  <a:gd name="T6" fmla="*/ 45 w 135"/>
                  <a:gd name="T7" fmla="*/ 2 h 35"/>
                  <a:gd name="T8" fmla="*/ 61 w 135"/>
                  <a:gd name="T9" fmla="*/ 0 h 35"/>
                  <a:gd name="T10" fmla="*/ 92 w 135"/>
                  <a:gd name="T11" fmla="*/ 6 h 35"/>
                  <a:gd name="T12" fmla="*/ 111 w 135"/>
                  <a:gd name="T13" fmla="*/ 8 h 35"/>
                  <a:gd name="T14" fmla="*/ 131 w 135"/>
                  <a:gd name="T15" fmla="*/ 10 h 35"/>
                  <a:gd name="T16" fmla="*/ 135 w 135"/>
                  <a:gd name="T17" fmla="*/ 13 h 35"/>
                  <a:gd name="T18" fmla="*/ 131 w 135"/>
                  <a:gd name="T19" fmla="*/ 17 h 35"/>
                  <a:gd name="T20" fmla="*/ 111 w 135"/>
                  <a:gd name="T21" fmla="*/ 23 h 35"/>
                  <a:gd name="T22" fmla="*/ 90 w 135"/>
                  <a:gd name="T23" fmla="*/ 25 h 35"/>
                  <a:gd name="T24" fmla="*/ 59 w 135"/>
                  <a:gd name="T25" fmla="*/ 19 h 35"/>
                  <a:gd name="T26" fmla="*/ 30 w 135"/>
                  <a:gd name="T27" fmla="*/ 21 h 35"/>
                  <a:gd name="T28" fmla="*/ 6 w 135"/>
                  <a:gd name="T29" fmla="*/ 35 h 35"/>
                  <a:gd name="T30" fmla="*/ 0 w 135"/>
                  <a:gd name="T31" fmla="*/ 31 h 35"/>
                  <a:gd name="T32" fmla="*/ 0 w 135"/>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35">
                    <a:moveTo>
                      <a:pt x="0" y="31"/>
                    </a:moveTo>
                    <a:lnTo>
                      <a:pt x="14" y="19"/>
                    </a:lnTo>
                    <a:lnTo>
                      <a:pt x="28" y="8"/>
                    </a:lnTo>
                    <a:lnTo>
                      <a:pt x="45" y="2"/>
                    </a:lnTo>
                    <a:lnTo>
                      <a:pt x="61" y="0"/>
                    </a:lnTo>
                    <a:lnTo>
                      <a:pt x="92" y="6"/>
                    </a:lnTo>
                    <a:lnTo>
                      <a:pt x="111" y="8"/>
                    </a:lnTo>
                    <a:lnTo>
                      <a:pt x="131" y="10"/>
                    </a:lnTo>
                    <a:lnTo>
                      <a:pt x="135" y="13"/>
                    </a:lnTo>
                    <a:lnTo>
                      <a:pt x="131" y="17"/>
                    </a:lnTo>
                    <a:lnTo>
                      <a:pt x="111" y="23"/>
                    </a:lnTo>
                    <a:lnTo>
                      <a:pt x="90" y="25"/>
                    </a:lnTo>
                    <a:lnTo>
                      <a:pt x="59" y="19"/>
                    </a:lnTo>
                    <a:lnTo>
                      <a:pt x="30" y="21"/>
                    </a:lnTo>
                    <a:lnTo>
                      <a:pt x="6" y="35"/>
                    </a:lnTo>
                    <a:lnTo>
                      <a:pt x="0" y="31"/>
                    </a:lnTo>
                    <a:lnTo>
                      <a:pt x="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5" name="Freeform 269"/>
              <p:cNvSpPr>
                <a:spLocks/>
              </p:cNvSpPr>
              <p:nvPr/>
            </p:nvSpPr>
            <p:spPr bwMode="auto">
              <a:xfrm>
                <a:off x="2329" y="1223"/>
                <a:ext cx="72" cy="79"/>
              </a:xfrm>
              <a:custGeom>
                <a:avLst/>
                <a:gdLst>
                  <a:gd name="T0" fmla="*/ 4 w 72"/>
                  <a:gd name="T1" fmla="*/ 0 h 79"/>
                  <a:gd name="T2" fmla="*/ 31 w 72"/>
                  <a:gd name="T3" fmla="*/ 4 h 79"/>
                  <a:gd name="T4" fmla="*/ 56 w 72"/>
                  <a:gd name="T5" fmla="*/ 17 h 79"/>
                  <a:gd name="T6" fmla="*/ 68 w 72"/>
                  <a:gd name="T7" fmla="*/ 37 h 79"/>
                  <a:gd name="T8" fmla="*/ 72 w 72"/>
                  <a:gd name="T9" fmla="*/ 60 h 79"/>
                  <a:gd name="T10" fmla="*/ 64 w 72"/>
                  <a:gd name="T11" fmla="*/ 79 h 79"/>
                  <a:gd name="T12" fmla="*/ 58 w 72"/>
                  <a:gd name="T13" fmla="*/ 79 h 79"/>
                  <a:gd name="T14" fmla="*/ 52 w 72"/>
                  <a:gd name="T15" fmla="*/ 60 h 79"/>
                  <a:gd name="T16" fmla="*/ 48 w 72"/>
                  <a:gd name="T17" fmla="*/ 44 h 79"/>
                  <a:gd name="T18" fmla="*/ 39 w 72"/>
                  <a:gd name="T19" fmla="*/ 29 h 79"/>
                  <a:gd name="T20" fmla="*/ 31 w 72"/>
                  <a:gd name="T21" fmla="*/ 23 h 79"/>
                  <a:gd name="T22" fmla="*/ 23 w 72"/>
                  <a:gd name="T23" fmla="*/ 15 h 79"/>
                  <a:gd name="T24" fmla="*/ 15 w 72"/>
                  <a:gd name="T25" fmla="*/ 11 h 79"/>
                  <a:gd name="T26" fmla="*/ 4 w 72"/>
                  <a:gd name="T27" fmla="*/ 6 h 79"/>
                  <a:gd name="T28" fmla="*/ 0 w 72"/>
                  <a:gd name="T29" fmla="*/ 4 h 79"/>
                  <a:gd name="T30" fmla="*/ 4 w 72"/>
                  <a:gd name="T31" fmla="*/ 0 h 79"/>
                  <a:gd name="T32" fmla="*/ 4 w 72"/>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9">
                    <a:moveTo>
                      <a:pt x="4" y="0"/>
                    </a:moveTo>
                    <a:lnTo>
                      <a:pt x="31" y="4"/>
                    </a:lnTo>
                    <a:lnTo>
                      <a:pt x="56" y="17"/>
                    </a:lnTo>
                    <a:lnTo>
                      <a:pt x="68" y="37"/>
                    </a:lnTo>
                    <a:lnTo>
                      <a:pt x="72" y="60"/>
                    </a:lnTo>
                    <a:lnTo>
                      <a:pt x="64" y="79"/>
                    </a:lnTo>
                    <a:lnTo>
                      <a:pt x="58" y="79"/>
                    </a:lnTo>
                    <a:lnTo>
                      <a:pt x="52" y="60"/>
                    </a:lnTo>
                    <a:lnTo>
                      <a:pt x="48" y="44"/>
                    </a:lnTo>
                    <a:lnTo>
                      <a:pt x="39" y="29"/>
                    </a:lnTo>
                    <a:lnTo>
                      <a:pt x="31" y="23"/>
                    </a:lnTo>
                    <a:lnTo>
                      <a:pt x="23" y="15"/>
                    </a:lnTo>
                    <a:lnTo>
                      <a:pt x="15" y="11"/>
                    </a:lnTo>
                    <a:lnTo>
                      <a:pt x="4" y="6"/>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6" name="Freeform 270"/>
              <p:cNvSpPr>
                <a:spLocks/>
              </p:cNvSpPr>
              <p:nvPr/>
            </p:nvSpPr>
            <p:spPr bwMode="auto">
              <a:xfrm>
                <a:off x="1793" y="1283"/>
                <a:ext cx="259" cy="93"/>
              </a:xfrm>
              <a:custGeom>
                <a:avLst/>
                <a:gdLst>
                  <a:gd name="T0" fmla="*/ 0 w 259"/>
                  <a:gd name="T1" fmla="*/ 89 h 93"/>
                  <a:gd name="T2" fmla="*/ 8 w 259"/>
                  <a:gd name="T3" fmla="*/ 79 h 93"/>
                  <a:gd name="T4" fmla="*/ 18 w 259"/>
                  <a:gd name="T5" fmla="*/ 68 h 93"/>
                  <a:gd name="T6" fmla="*/ 26 w 259"/>
                  <a:gd name="T7" fmla="*/ 62 h 93"/>
                  <a:gd name="T8" fmla="*/ 37 w 259"/>
                  <a:gd name="T9" fmla="*/ 54 h 93"/>
                  <a:gd name="T10" fmla="*/ 57 w 259"/>
                  <a:gd name="T11" fmla="*/ 43 h 93"/>
                  <a:gd name="T12" fmla="*/ 84 w 259"/>
                  <a:gd name="T13" fmla="*/ 33 h 93"/>
                  <a:gd name="T14" fmla="*/ 98 w 259"/>
                  <a:gd name="T15" fmla="*/ 23 h 93"/>
                  <a:gd name="T16" fmla="*/ 103 w 259"/>
                  <a:gd name="T17" fmla="*/ 19 h 93"/>
                  <a:gd name="T18" fmla="*/ 109 w 259"/>
                  <a:gd name="T19" fmla="*/ 15 h 93"/>
                  <a:gd name="T20" fmla="*/ 121 w 259"/>
                  <a:gd name="T21" fmla="*/ 8 h 93"/>
                  <a:gd name="T22" fmla="*/ 152 w 259"/>
                  <a:gd name="T23" fmla="*/ 4 h 93"/>
                  <a:gd name="T24" fmla="*/ 195 w 259"/>
                  <a:gd name="T25" fmla="*/ 0 h 93"/>
                  <a:gd name="T26" fmla="*/ 216 w 259"/>
                  <a:gd name="T27" fmla="*/ 2 h 93"/>
                  <a:gd name="T28" fmla="*/ 230 w 259"/>
                  <a:gd name="T29" fmla="*/ 15 h 93"/>
                  <a:gd name="T30" fmla="*/ 251 w 259"/>
                  <a:gd name="T31" fmla="*/ 37 h 93"/>
                  <a:gd name="T32" fmla="*/ 257 w 259"/>
                  <a:gd name="T33" fmla="*/ 54 h 93"/>
                  <a:gd name="T34" fmla="*/ 259 w 259"/>
                  <a:gd name="T35" fmla="*/ 58 h 93"/>
                  <a:gd name="T36" fmla="*/ 253 w 259"/>
                  <a:gd name="T37" fmla="*/ 58 h 93"/>
                  <a:gd name="T38" fmla="*/ 236 w 259"/>
                  <a:gd name="T39" fmla="*/ 46 h 93"/>
                  <a:gd name="T40" fmla="*/ 228 w 259"/>
                  <a:gd name="T41" fmla="*/ 35 h 93"/>
                  <a:gd name="T42" fmla="*/ 218 w 259"/>
                  <a:gd name="T43" fmla="*/ 25 h 93"/>
                  <a:gd name="T44" fmla="*/ 212 w 259"/>
                  <a:gd name="T45" fmla="*/ 19 h 93"/>
                  <a:gd name="T46" fmla="*/ 205 w 259"/>
                  <a:gd name="T47" fmla="*/ 15 h 93"/>
                  <a:gd name="T48" fmla="*/ 189 w 259"/>
                  <a:gd name="T49" fmla="*/ 12 h 93"/>
                  <a:gd name="T50" fmla="*/ 154 w 259"/>
                  <a:gd name="T51" fmla="*/ 15 h 93"/>
                  <a:gd name="T52" fmla="*/ 129 w 259"/>
                  <a:gd name="T53" fmla="*/ 19 h 93"/>
                  <a:gd name="T54" fmla="*/ 113 w 259"/>
                  <a:gd name="T55" fmla="*/ 33 h 93"/>
                  <a:gd name="T56" fmla="*/ 103 w 259"/>
                  <a:gd name="T57" fmla="*/ 43 h 93"/>
                  <a:gd name="T58" fmla="*/ 92 w 259"/>
                  <a:gd name="T59" fmla="*/ 50 h 93"/>
                  <a:gd name="T60" fmla="*/ 43 w 259"/>
                  <a:gd name="T61" fmla="*/ 64 h 93"/>
                  <a:gd name="T62" fmla="*/ 22 w 259"/>
                  <a:gd name="T63" fmla="*/ 74 h 93"/>
                  <a:gd name="T64" fmla="*/ 6 w 259"/>
                  <a:gd name="T65" fmla="*/ 93 h 93"/>
                  <a:gd name="T66" fmla="*/ 2 w 259"/>
                  <a:gd name="T67" fmla="*/ 93 h 93"/>
                  <a:gd name="T68" fmla="*/ 0 w 259"/>
                  <a:gd name="T69" fmla="*/ 89 h 93"/>
                  <a:gd name="T70" fmla="*/ 0 w 259"/>
                  <a:gd name="T7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93">
                    <a:moveTo>
                      <a:pt x="0" y="89"/>
                    </a:moveTo>
                    <a:lnTo>
                      <a:pt x="8" y="79"/>
                    </a:lnTo>
                    <a:lnTo>
                      <a:pt x="18" y="68"/>
                    </a:lnTo>
                    <a:lnTo>
                      <a:pt x="26" y="62"/>
                    </a:lnTo>
                    <a:lnTo>
                      <a:pt x="37" y="54"/>
                    </a:lnTo>
                    <a:lnTo>
                      <a:pt x="57" y="43"/>
                    </a:lnTo>
                    <a:lnTo>
                      <a:pt x="84" y="33"/>
                    </a:lnTo>
                    <a:lnTo>
                      <a:pt x="98" y="23"/>
                    </a:lnTo>
                    <a:lnTo>
                      <a:pt x="103" y="19"/>
                    </a:lnTo>
                    <a:lnTo>
                      <a:pt x="109" y="15"/>
                    </a:lnTo>
                    <a:lnTo>
                      <a:pt x="121" y="8"/>
                    </a:lnTo>
                    <a:lnTo>
                      <a:pt x="152" y="4"/>
                    </a:lnTo>
                    <a:lnTo>
                      <a:pt x="195" y="0"/>
                    </a:lnTo>
                    <a:lnTo>
                      <a:pt x="216" y="2"/>
                    </a:lnTo>
                    <a:lnTo>
                      <a:pt x="230" y="15"/>
                    </a:lnTo>
                    <a:lnTo>
                      <a:pt x="251" y="37"/>
                    </a:lnTo>
                    <a:lnTo>
                      <a:pt x="257" y="54"/>
                    </a:lnTo>
                    <a:lnTo>
                      <a:pt x="259" y="58"/>
                    </a:lnTo>
                    <a:lnTo>
                      <a:pt x="253" y="58"/>
                    </a:lnTo>
                    <a:lnTo>
                      <a:pt x="236" y="46"/>
                    </a:lnTo>
                    <a:lnTo>
                      <a:pt x="228" y="35"/>
                    </a:lnTo>
                    <a:lnTo>
                      <a:pt x="218" y="25"/>
                    </a:lnTo>
                    <a:lnTo>
                      <a:pt x="212" y="19"/>
                    </a:lnTo>
                    <a:lnTo>
                      <a:pt x="205" y="15"/>
                    </a:lnTo>
                    <a:lnTo>
                      <a:pt x="189" y="12"/>
                    </a:lnTo>
                    <a:lnTo>
                      <a:pt x="154" y="15"/>
                    </a:lnTo>
                    <a:lnTo>
                      <a:pt x="129" y="19"/>
                    </a:lnTo>
                    <a:lnTo>
                      <a:pt x="113" y="33"/>
                    </a:lnTo>
                    <a:lnTo>
                      <a:pt x="103" y="43"/>
                    </a:lnTo>
                    <a:lnTo>
                      <a:pt x="92" y="50"/>
                    </a:lnTo>
                    <a:lnTo>
                      <a:pt x="43" y="64"/>
                    </a:lnTo>
                    <a:lnTo>
                      <a:pt x="22" y="74"/>
                    </a:lnTo>
                    <a:lnTo>
                      <a:pt x="6" y="93"/>
                    </a:lnTo>
                    <a:lnTo>
                      <a:pt x="2" y="93"/>
                    </a:lnTo>
                    <a:lnTo>
                      <a:pt x="0" y="89"/>
                    </a:lnTo>
                    <a:lnTo>
                      <a:pt x="0"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7" name="Freeform 271"/>
              <p:cNvSpPr>
                <a:spLocks/>
              </p:cNvSpPr>
              <p:nvPr/>
            </p:nvSpPr>
            <p:spPr bwMode="auto">
              <a:xfrm>
                <a:off x="1889" y="1326"/>
                <a:ext cx="109" cy="91"/>
              </a:xfrm>
              <a:custGeom>
                <a:avLst/>
                <a:gdLst>
                  <a:gd name="T0" fmla="*/ 105 w 109"/>
                  <a:gd name="T1" fmla="*/ 7 h 91"/>
                  <a:gd name="T2" fmla="*/ 85 w 109"/>
                  <a:gd name="T3" fmla="*/ 13 h 91"/>
                  <a:gd name="T4" fmla="*/ 76 w 109"/>
                  <a:gd name="T5" fmla="*/ 19 h 91"/>
                  <a:gd name="T6" fmla="*/ 66 w 109"/>
                  <a:gd name="T7" fmla="*/ 25 h 91"/>
                  <a:gd name="T8" fmla="*/ 48 w 109"/>
                  <a:gd name="T9" fmla="*/ 40 h 91"/>
                  <a:gd name="T10" fmla="*/ 33 w 109"/>
                  <a:gd name="T11" fmla="*/ 54 h 91"/>
                  <a:gd name="T12" fmla="*/ 21 w 109"/>
                  <a:gd name="T13" fmla="*/ 71 h 91"/>
                  <a:gd name="T14" fmla="*/ 7 w 109"/>
                  <a:gd name="T15" fmla="*/ 91 h 91"/>
                  <a:gd name="T16" fmla="*/ 0 w 109"/>
                  <a:gd name="T17" fmla="*/ 91 h 91"/>
                  <a:gd name="T18" fmla="*/ 0 w 109"/>
                  <a:gd name="T19" fmla="*/ 87 h 91"/>
                  <a:gd name="T20" fmla="*/ 25 w 109"/>
                  <a:gd name="T21" fmla="*/ 42 h 91"/>
                  <a:gd name="T22" fmla="*/ 35 w 109"/>
                  <a:gd name="T23" fmla="*/ 21 h 91"/>
                  <a:gd name="T24" fmla="*/ 44 w 109"/>
                  <a:gd name="T25" fmla="*/ 13 h 91"/>
                  <a:gd name="T26" fmla="*/ 54 w 109"/>
                  <a:gd name="T27" fmla="*/ 5 h 91"/>
                  <a:gd name="T28" fmla="*/ 78 w 109"/>
                  <a:gd name="T29" fmla="*/ 0 h 91"/>
                  <a:gd name="T30" fmla="*/ 105 w 109"/>
                  <a:gd name="T31" fmla="*/ 0 h 91"/>
                  <a:gd name="T32" fmla="*/ 109 w 109"/>
                  <a:gd name="T33" fmla="*/ 3 h 91"/>
                  <a:gd name="T34" fmla="*/ 105 w 109"/>
                  <a:gd name="T35" fmla="*/ 7 h 91"/>
                  <a:gd name="T36" fmla="*/ 105 w 109"/>
                  <a:gd name="T37"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91">
                    <a:moveTo>
                      <a:pt x="105" y="7"/>
                    </a:moveTo>
                    <a:lnTo>
                      <a:pt x="85" y="13"/>
                    </a:lnTo>
                    <a:lnTo>
                      <a:pt x="76" y="19"/>
                    </a:lnTo>
                    <a:lnTo>
                      <a:pt x="66" y="25"/>
                    </a:lnTo>
                    <a:lnTo>
                      <a:pt x="48" y="40"/>
                    </a:lnTo>
                    <a:lnTo>
                      <a:pt x="33" y="54"/>
                    </a:lnTo>
                    <a:lnTo>
                      <a:pt x="21" y="71"/>
                    </a:lnTo>
                    <a:lnTo>
                      <a:pt x="7" y="91"/>
                    </a:lnTo>
                    <a:lnTo>
                      <a:pt x="0" y="91"/>
                    </a:lnTo>
                    <a:lnTo>
                      <a:pt x="0" y="87"/>
                    </a:lnTo>
                    <a:lnTo>
                      <a:pt x="25" y="42"/>
                    </a:lnTo>
                    <a:lnTo>
                      <a:pt x="35" y="21"/>
                    </a:lnTo>
                    <a:lnTo>
                      <a:pt x="44" y="13"/>
                    </a:lnTo>
                    <a:lnTo>
                      <a:pt x="54" y="5"/>
                    </a:lnTo>
                    <a:lnTo>
                      <a:pt x="78" y="0"/>
                    </a:lnTo>
                    <a:lnTo>
                      <a:pt x="105" y="0"/>
                    </a:lnTo>
                    <a:lnTo>
                      <a:pt x="109" y="3"/>
                    </a:lnTo>
                    <a:lnTo>
                      <a:pt x="105" y="7"/>
                    </a:lnTo>
                    <a:lnTo>
                      <a:pt x="10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8" name="Freeform 272"/>
              <p:cNvSpPr>
                <a:spLocks/>
              </p:cNvSpPr>
              <p:nvPr/>
            </p:nvSpPr>
            <p:spPr bwMode="auto">
              <a:xfrm>
                <a:off x="1787" y="1393"/>
                <a:ext cx="143" cy="76"/>
              </a:xfrm>
              <a:custGeom>
                <a:avLst/>
                <a:gdLst>
                  <a:gd name="T0" fmla="*/ 12 w 143"/>
                  <a:gd name="T1" fmla="*/ 0 h 76"/>
                  <a:gd name="T2" fmla="*/ 18 w 143"/>
                  <a:gd name="T3" fmla="*/ 14 h 76"/>
                  <a:gd name="T4" fmla="*/ 22 w 143"/>
                  <a:gd name="T5" fmla="*/ 30 h 76"/>
                  <a:gd name="T6" fmla="*/ 24 w 143"/>
                  <a:gd name="T7" fmla="*/ 39 h 76"/>
                  <a:gd name="T8" fmla="*/ 45 w 143"/>
                  <a:gd name="T9" fmla="*/ 47 h 76"/>
                  <a:gd name="T10" fmla="*/ 61 w 143"/>
                  <a:gd name="T11" fmla="*/ 57 h 76"/>
                  <a:gd name="T12" fmla="*/ 78 w 143"/>
                  <a:gd name="T13" fmla="*/ 64 h 76"/>
                  <a:gd name="T14" fmla="*/ 94 w 143"/>
                  <a:gd name="T15" fmla="*/ 70 h 76"/>
                  <a:gd name="T16" fmla="*/ 115 w 143"/>
                  <a:gd name="T17" fmla="*/ 72 h 76"/>
                  <a:gd name="T18" fmla="*/ 137 w 143"/>
                  <a:gd name="T19" fmla="*/ 61 h 76"/>
                  <a:gd name="T20" fmla="*/ 141 w 143"/>
                  <a:gd name="T21" fmla="*/ 61 h 76"/>
                  <a:gd name="T22" fmla="*/ 143 w 143"/>
                  <a:gd name="T23" fmla="*/ 66 h 76"/>
                  <a:gd name="T24" fmla="*/ 137 w 143"/>
                  <a:gd name="T25" fmla="*/ 72 h 76"/>
                  <a:gd name="T26" fmla="*/ 131 w 143"/>
                  <a:gd name="T27" fmla="*/ 74 h 76"/>
                  <a:gd name="T28" fmla="*/ 115 w 143"/>
                  <a:gd name="T29" fmla="*/ 76 h 76"/>
                  <a:gd name="T30" fmla="*/ 74 w 143"/>
                  <a:gd name="T31" fmla="*/ 76 h 76"/>
                  <a:gd name="T32" fmla="*/ 35 w 143"/>
                  <a:gd name="T33" fmla="*/ 64 h 76"/>
                  <a:gd name="T34" fmla="*/ 18 w 143"/>
                  <a:gd name="T35" fmla="*/ 57 h 76"/>
                  <a:gd name="T36" fmla="*/ 12 w 143"/>
                  <a:gd name="T37" fmla="*/ 53 h 76"/>
                  <a:gd name="T38" fmla="*/ 0 w 143"/>
                  <a:gd name="T39" fmla="*/ 30 h 76"/>
                  <a:gd name="T40" fmla="*/ 6 w 143"/>
                  <a:gd name="T41" fmla="*/ 0 h 76"/>
                  <a:gd name="T42" fmla="*/ 12 w 143"/>
                  <a:gd name="T43" fmla="*/ 0 h 76"/>
                  <a:gd name="T44" fmla="*/ 12 w 143"/>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76">
                    <a:moveTo>
                      <a:pt x="12" y="0"/>
                    </a:moveTo>
                    <a:lnTo>
                      <a:pt x="18" y="14"/>
                    </a:lnTo>
                    <a:lnTo>
                      <a:pt x="22" y="30"/>
                    </a:lnTo>
                    <a:lnTo>
                      <a:pt x="24" y="39"/>
                    </a:lnTo>
                    <a:lnTo>
                      <a:pt x="45" y="47"/>
                    </a:lnTo>
                    <a:lnTo>
                      <a:pt x="61" y="57"/>
                    </a:lnTo>
                    <a:lnTo>
                      <a:pt x="78" y="64"/>
                    </a:lnTo>
                    <a:lnTo>
                      <a:pt x="94" y="70"/>
                    </a:lnTo>
                    <a:lnTo>
                      <a:pt x="115" y="72"/>
                    </a:lnTo>
                    <a:lnTo>
                      <a:pt x="137" y="61"/>
                    </a:lnTo>
                    <a:lnTo>
                      <a:pt x="141" y="61"/>
                    </a:lnTo>
                    <a:lnTo>
                      <a:pt x="143" y="66"/>
                    </a:lnTo>
                    <a:lnTo>
                      <a:pt x="137" y="72"/>
                    </a:lnTo>
                    <a:lnTo>
                      <a:pt x="131" y="74"/>
                    </a:lnTo>
                    <a:lnTo>
                      <a:pt x="115" y="76"/>
                    </a:lnTo>
                    <a:lnTo>
                      <a:pt x="74" y="76"/>
                    </a:lnTo>
                    <a:lnTo>
                      <a:pt x="35" y="64"/>
                    </a:lnTo>
                    <a:lnTo>
                      <a:pt x="18" y="57"/>
                    </a:lnTo>
                    <a:lnTo>
                      <a:pt x="12" y="53"/>
                    </a:lnTo>
                    <a:lnTo>
                      <a:pt x="0" y="30"/>
                    </a:lnTo>
                    <a:lnTo>
                      <a:pt x="6"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29" name="Freeform 273"/>
              <p:cNvSpPr>
                <a:spLocks/>
              </p:cNvSpPr>
              <p:nvPr/>
            </p:nvSpPr>
            <p:spPr bwMode="auto">
              <a:xfrm>
                <a:off x="1922" y="1452"/>
                <a:ext cx="202" cy="29"/>
              </a:xfrm>
              <a:custGeom>
                <a:avLst/>
                <a:gdLst>
                  <a:gd name="T0" fmla="*/ 2 w 202"/>
                  <a:gd name="T1" fmla="*/ 0 h 29"/>
                  <a:gd name="T2" fmla="*/ 80 w 202"/>
                  <a:gd name="T3" fmla="*/ 9 h 29"/>
                  <a:gd name="T4" fmla="*/ 124 w 202"/>
                  <a:gd name="T5" fmla="*/ 11 h 29"/>
                  <a:gd name="T6" fmla="*/ 196 w 202"/>
                  <a:gd name="T7" fmla="*/ 13 h 29"/>
                  <a:gd name="T8" fmla="*/ 202 w 202"/>
                  <a:gd name="T9" fmla="*/ 17 h 29"/>
                  <a:gd name="T10" fmla="*/ 200 w 202"/>
                  <a:gd name="T11" fmla="*/ 21 h 29"/>
                  <a:gd name="T12" fmla="*/ 196 w 202"/>
                  <a:gd name="T13" fmla="*/ 23 h 29"/>
                  <a:gd name="T14" fmla="*/ 117 w 202"/>
                  <a:gd name="T15" fmla="*/ 29 h 29"/>
                  <a:gd name="T16" fmla="*/ 93 w 202"/>
                  <a:gd name="T17" fmla="*/ 27 h 29"/>
                  <a:gd name="T18" fmla="*/ 48 w 202"/>
                  <a:gd name="T19" fmla="*/ 17 h 29"/>
                  <a:gd name="T20" fmla="*/ 27 w 202"/>
                  <a:gd name="T21" fmla="*/ 11 h 29"/>
                  <a:gd name="T22" fmla="*/ 2 w 202"/>
                  <a:gd name="T23" fmla="*/ 7 h 29"/>
                  <a:gd name="T24" fmla="*/ 0 w 202"/>
                  <a:gd name="T25" fmla="*/ 5 h 29"/>
                  <a:gd name="T26" fmla="*/ 2 w 202"/>
                  <a:gd name="T27" fmla="*/ 0 h 29"/>
                  <a:gd name="T28" fmla="*/ 2 w 202"/>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9">
                    <a:moveTo>
                      <a:pt x="2" y="0"/>
                    </a:moveTo>
                    <a:lnTo>
                      <a:pt x="80" y="9"/>
                    </a:lnTo>
                    <a:lnTo>
                      <a:pt x="124" y="11"/>
                    </a:lnTo>
                    <a:lnTo>
                      <a:pt x="196" y="13"/>
                    </a:lnTo>
                    <a:lnTo>
                      <a:pt x="202" y="17"/>
                    </a:lnTo>
                    <a:lnTo>
                      <a:pt x="200" y="21"/>
                    </a:lnTo>
                    <a:lnTo>
                      <a:pt x="196" y="23"/>
                    </a:lnTo>
                    <a:lnTo>
                      <a:pt x="117" y="29"/>
                    </a:lnTo>
                    <a:lnTo>
                      <a:pt x="93" y="27"/>
                    </a:lnTo>
                    <a:lnTo>
                      <a:pt x="48" y="17"/>
                    </a:lnTo>
                    <a:lnTo>
                      <a:pt x="27" y="11"/>
                    </a:lnTo>
                    <a:lnTo>
                      <a:pt x="2" y="7"/>
                    </a:lnTo>
                    <a:lnTo>
                      <a:pt x="0" y="5"/>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0" name="Freeform 274"/>
              <p:cNvSpPr>
                <a:spLocks/>
              </p:cNvSpPr>
              <p:nvPr/>
            </p:nvSpPr>
            <p:spPr bwMode="auto">
              <a:xfrm>
                <a:off x="2009" y="1331"/>
                <a:ext cx="104" cy="43"/>
              </a:xfrm>
              <a:custGeom>
                <a:avLst/>
                <a:gdLst>
                  <a:gd name="T0" fmla="*/ 6 w 104"/>
                  <a:gd name="T1" fmla="*/ 0 h 43"/>
                  <a:gd name="T2" fmla="*/ 98 w 104"/>
                  <a:gd name="T3" fmla="*/ 22 h 43"/>
                  <a:gd name="T4" fmla="*/ 104 w 104"/>
                  <a:gd name="T5" fmla="*/ 28 h 43"/>
                  <a:gd name="T6" fmla="*/ 102 w 104"/>
                  <a:gd name="T7" fmla="*/ 37 h 43"/>
                  <a:gd name="T8" fmla="*/ 96 w 104"/>
                  <a:gd name="T9" fmla="*/ 43 h 43"/>
                  <a:gd name="T10" fmla="*/ 88 w 104"/>
                  <a:gd name="T11" fmla="*/ 43 h 43"/>
                  <a:gd name="T12" fmla="*/ 63 w 104"/>
                  <a:gd name="T13" fmla="*/ 33 h 43"/>
                  <a:gd name="T14" fmla="*/ 45 w 104"/>
                  <a:gd name="T15" fmla="*/ 22 h 43"/>
                  <a:gd name="T16" fmla="*/ 24 w 104"/>
                  <a:gd name="T17" fmla="*/ 14 h 43"/>
                  <a:gd name="T18" fmla="*/ 2 w 104"/>
                  <a:gd name="T19" fmla="*/ 6 h 43"/>
                  <a:gd name="T20" fmla="*/ 0 w 104"/>
                  <a:gd name="T21" fmla="*/ 2 h 43"/>
                  <a:gd name="T22" fmla="*/ 6 w 104"/>
                  <a:gd name="T23" fmla="*/ 0 h 43"/>
                  <a:gd name="T24" fmla="*/ 6 w 104"/>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43">
                    <a:moveTo>
                      <a:pt x="6" y="0"/>
                    </a:moveTo>
                    <a:lnTo>
                      <a:pt x="98" y="22"/>
                    </a:lnTo>
                    <a:lnTo>
                      <a:pt x="104" y="28"/>
                    </a:lnTo>
                    <a:lnTo>
                      <a:pt x="102" y="37"/>
                    </a:lnTo>
                    <a:lnTo>
                      <a:pt x="96" y="43"/>
                    </a:lnTo>
                    <a:lnTo>
                      <a:pt x="88" y="43"/>
                    </a:lnTo>
                    <a:lnTo>
                      <a:pt x="63" y="33"/>
                    </a:lnTo>
                    <a:lnTo>
                      <a:pt x="45" y="22"/>
                    </a:lnTo>
                    <a:lnTo>
                      <a:pt x="24" y="14"/>
                    </a:lnTo>
                    <a:lnTo>
                      <a:pt x="2" y="6"/>
                    </a:lnTo>
                    <a:lnTo>
                      <a:pt x="0"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1" name="Freeform 275"/>
              <p:cNvSpPr>
                <a:spLocks/>
              </p:cNvSpPr>
              <p:nvPr/>
            </p:nvSpPr>
            <p:spPr bwMode="auto">
              <a:xfrm>
                <a:off x="2048" y="1176"/>
                <a:ext cx="37" cy="82"/>
              </a:xfrm>
              <a:custGeom>
                <a:avLst/>
                <a:gdLst>
                  <a:gd name="T0" fmla="*/ 6 w 37"/>
                  <a:gd name="T1" fmla="*/ 0 h 82"/>
                  <a:gd name="T2" fmla="*/ 10 w 37"/>
                  <a:gd name="T3" fmla="*/ 12 h 82"/>
                  <a:gd name="T4" fmla="*/ 18 w 37"/>
                  <a:gd name="T5" fmla="*/ 22 h 82"/>
                  <a:gd name="T6" fmla="*/ 35 w 37"/>
                  <a:gd name="T7" fmla="*/ 41 h 82"/>
                  <a:gd name="T8" fmla="*/ 37 w 37"/>
                  <a:gd name="T9" fmla="*/ 60 h 82"/>
                  <a:gd name="T10" fmla="*/ 37 w 37"/>
                  <a:gd name="T11" fmla="*/ 78 h 82"/>
                  <a:gd name="T12" fmla="*/ 35 w 37"/>
                  <a:gd name="T13" fmla="*/ 82 h 82"/>
                  <a:gd name="T14" fmla="*/ 31 w 37"/>
                  <a:gd name="T15" fmla="*/ 80 h 82"/>
                  <a:gd name="T16" fmla="*/ 24 w 37"/>
                  <a:gd name="T17" fmla="*/ 64 h 82"/>
                  <a:gd name="T18" fmla="*/ 16 w 37"/>
                  <a:gd name="T19" fmla="*/ 49 h 82"/>
                  <a:gd name="T20" fmla="*/ 0 w 37"/>
                  <a:gd name="T21" fmla="*/ 0 h 82"/>
                  <a:gd name="T22" fmla="*/ 6 w 37"/>
                  <a:gd name="T23" fmla="*/ 0 h 82"/>
                  <a:gd name="T24" fmla="*/ 6 w 37"/>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2">
                    <a:moveTo>
                      <a:pt x="6" y="0"/>
                    </a:moveTo>
                    <a:lnTo>
                      <a:pt x="10" y="12"/>
                    </a:lnTo>
                    <a:lnTo>
                      <a:pt x="18" y="22"/>
                    </a:lnTo>
                    <a:lnTo>
                      <a:pt x="35" y="41"/>
                    </a:lnTo>
                    <a:lnTo>
                      <a:pt x="37" y="60"/>
                    </a:lnTo>
                    <a:lnTo>
                      <a:pt x="37" y="78"/>
                    </a:lnTo>
                    <a:lnTo>
                      <a:pt x="35" y="82"/>
                    </a:lnTo>
                    <a:lnTo>
                      <a:pt x="31" y="80"/>
                    </a:lnTo>
                    <a:lnTo>
                      <a:pt x="24" y="64"/>
                    </a:lnTo>
                    <a:lnTo>
                      <a:pt x="16" y="49"/>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2" name="Freeform 276"/>
              <p:cNvSpPr>
                <a:spLocks/>
              </p:cNvSpPr>
              <p:nvPr/>
            </p:nvSpPr>
            <p:spPr bwMode="auto">
              <a:xfrm>
                <a:off x="1972" y="1172"/>
                <a:ext cx="39" cy="109"/>
              </a:xfrm>
              <a:custGeom>
                <a:avLst/>
                <a:gdLst>
                  <a:gd name="T0" fmla="*/ 39 w 39"/>
                  <a:gd name="T1" fmla="*/ 4 h 109"/>
                  <a:gd name="T2" fmla="*/ 26 w 39"/>
                  <a:gd name="T3" fmla="*/ 66 h 109"/>
                  <a:gd name="T4" fmla="*/ 14 w 39"/>
                  <a:gd name="T5" fmla="*/ 103 h 109"/>
                  <a:gd name="T6" fmla="*/ 10 w 39"/>
                  <a:gd name="T7" fmla="*/ 107 h 109"/>
                  <a:gd name="T8" fmla="*/ 6 w 39"/>
                  <a:gd name="T9" fmla="*/ 109 h 109"/>
                  <a:gd name="T10" fmla="*/ 0 w 39"/>
                  <a:gd name="T11" fmla="*/ 101 h 109"/>
                  <a:gd name="T12" fmla="*/ 4 w 39"/>
                  <a:gd name="T13" fmla="*/ 80 h 109"/>
                  <a:gd name="T14" fmla="*/ 10 w 39"/>
                  <a:gd name="T15" fmla="*/ 59 h 109"/>
                  <a:gd name="T16" fmla="*/ 30 w 39"/>
                  <a:gd name="T17" fmla="*/ 2 h 109"/>
                  <a:gd name="T18" fmla="*/ 37 w 39"/>
                  <a:gd name="T19" fmla="*/ 0 h 109"/>
                  <a:gd name="T20" fmla="*/ 39 w 39"/>
                  <a:gd name="T21" fmla="*/ 4 h 109"/>
                  <a:gd name="T22" fmla="*/ 39 w 39"/>
                  <a:gd name="T23"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9">
                    <a:moveTo>
                      <a:pt x="39" y="4"/>
                    </a:moveTo>
                    <a:lnTo>
                      <a:pt x="26" y="66"/>
                    </a:lnTo>
                    <a:lnTo>
                      <a:pt x="14" y="103"/>
                    </a:lnTo>
                    <a:lnTo>
                      <a:pt x="10" y="107"/>
                    </a:lnTo>
                    <a:lnTo>
                      <a:pt x="6" y="109"/>
                    </a:lnTo>
                    <a:lnTo>
                      <a:pt x="0" y="101"/>
                    </a:lnTo>
                    <a:lnTo>
                      <a:pt x="4" y="80"/>
                    </a:lnTo>
                    <a:lnTo>
                      <a:pt x="10" y="59"/>
                    </a:lnTo>
                    <a:lnTo>
                      <a:pt x="30" y="2"/>
                    </a:lnTo>
                    <a:lnTo>
                      <a:pt x="37" y="0"/>
                    </a:lnTo>
                    <a:lnTo>
                      <a:pt x="39" y="4"/>
                    </a:lnTo>
                    <a:lnTo>
                      <a:pt x="3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3" name="Freeform 277"/>
              <p:cNvSpPr>
                <a:spLocks/>
              </p:cNvSpPr>
              <p:nvPr/>
            </p:nvSpPr>
            <p:spPr bwMode="auto">
              <a:xfrm>
                <a:off x="2009" y="1194"/>
                <a:ext cx="45" cy="64"/>
              </a:xfrm>
              <a:custGeom>
                <a:avLst/>
                <a:gdLst>
                  <a:gd name="T0" fmla="*/ 6 w 45"/>
                  <a:gd name="T1" fmla="*/ 62 h 64"/>
                  <a:gd name="T2" fmla="*/ 0 w 45"/>
                  <a:gd name="T3" fmla="*/ 35 h 64"/>
                  <a:gd name="T4" fmla="*/ 4 w 45"/>
                  <a:gd name="T5" fmla="*/ 17 h 64"/>
                  <a:gd name="T6" fmla="*/ 18 w 45"/>
                  <a:gd name="T7" fmla="*/ 0 h 64"/>
                  <a:gd name="T8" fmla="*/ 26 w 45"/>
                  <a:gd name="T9" fmla="*/ 2 h 64"/>
                  <a:gd name="T10" fmla="*/ 37 w 45"/>
                  <a:gd name="T11" fmla="*/ 15 h 64"/>
                  <a:gd name="T12" fmla="*/ 45 w 45"/>
                  <a:gd name="T13" fmla="*/ 40 h 64"/>
                  <a:gd name="T14" fmla="*/ 43 w 45"/>
                  <a:gd name="T15" fmla="*/ 42 h 64"/>
                  <a:gd name="T16" fmla="*/ 39 w 45"/>
                  <a:gd name="T17" fmla="*/ 40 h 64"/>
                  <a:gd name="T18" fmla="*/ 33 w 45"/>
                  <a:gd name="T19" fmla="*/ 29 h 64"/>
                  <a:gd name="T20" fmla="*/ 26 w 45"/>
                  <a:gd name="T21" fmla="*/ 21 h 64"/>
                  <a:gd name="T22" fmla="*/ 20 w 45"/>
                  <a:gd name="T23" fmla="*/ 13 h 64"/>
                  <a:gd name="T24" fmla="*/ 16 w 45"/>
                  <a:gd name="T25" fmla="*/ 35 h 64"/>
                  <a:gd name="T26" fmla="*/ 12 w 45"/>
                  <a:gd name="T27" fmla="*/ 62 h 64"/>
                  <a:gd name="T28" fmla="*/ 10 w 45"/>
                  <a:gd name="T29" fmla="*/ 64 h 64"/>
                  <a:gd name="T30" fmla="*/ 6 w 45"/>
                  <a:gd name="T31" fmla="*/ 62 h 64"/>
                  <a:gd name="T32" fmla="*/ 6 w 45"/>
                  <a:gd name="T33"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4">
                    <a:moveTo>
                      <a:pt x="6" y="62"/>
                    </a:moveTo>
                    <a:lnTo>
                      <a:pt x="0" y="35"/>
                    </a:lnTo>
                    <a:lnTo>
                      <a:pt x="4" y="17"/>
                    </a:lnTo>
                    <a:lnTo>
                      <a:pt x="18" y="0"/>
                    </a:lnTo>
                    <a:lnTo>
                      <a:pt x="26" y="2"/>
                    </a:lnTo>
                    <a:lnTo>
                      <a:pt x="37" y="15"/>
                    </a:lnTo>
                    <a:lnTo>
                      <a:pt x="45" y="40"/>
                    </a:lnTo>
                    <a:lnTo>
                      <a:pt x="43" y="42"/>
                    </a:lnTo>
                    <a:lnTo>
                      <a:pt x="39" y="40"/>
                    </a:lnTo>
                    <a:lnTo>
                      <a:pt x="33" y="29"/>
                    </a:lnTo>
                    <a:lnTo>
                      <a:pt x="26" y="21"/>
                    </a:lnTo>
                    <a:lnTo>
                      <a:pt x="20" y="13"/>
                    </a:lnTo>
                    <a:lnTo>
                      <a:pt x="16" y="35"/>
                    </a:lnTo>
                    <a:lnTo>
                      <a:pt x="12" y="62"/>
                    </a:lnTo>
                    <a:lnTo>
                      <a:pt x="10" y="64"/>
                    </a:lnTo>
                    <a:lnTo>
                      <a:pt x="6" y="62"/>
                    </a:lnTo>
                    <a:lnTo>
                      <a:pt x="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4" name="Freeform 278"/>
              <p:cNvSpPr>
                <a:spLocks/>
              </p:cNvSpPr>
              <p:nvPr/>
            </p:nvSpPr>
            <p:spPr bwMode="auto">
              <a:xfrm>
                <a:off x="1896" y="860"/>
                <a:ext cx="43" cy="25"/>
              </a:xfrm>
              <a:custGeom>
                <a:avLst/>
                <a:gdLst>
                  <a:gd name="T0" fmla="*/ 0 w 43"/>
                  <a:gd name="T1" fmla="*/ 23 h 25"/>
                  <a:gd name="T2" fmla="*/ 4 w 43"/>
                  <a:gd name="T3" fmla="*/ 14 h 25"/>
                  <a:gd name="T4" fmla="*/ 10 w 43"/>
                  <a:gd name="T5" fmla="*/ 10 h 25"/>
                  <a:gd name="T6" fmla="*/ 26 w 43"/>
                  <a:gd name="T7" fmla="*/ 0 h 25"/>
                  <a:gd name="T8" fmla="*/ 39 w 43"/>
                  <a:gd name="T9" fmla="*/ 0 h 25"/>
                  <a:gd name="T10" fmla="*/ 43 w 43"/>
                  <a:gd name="T11" fmla="*/ 6 h 25"/>
                  <a:gd name="T12" fmla="*/ 39 w 43"/>
                  <a:gd name="T13" fmla="*/ 12 h 25"/>
                  <a:gd name="T14" fmla="*/ 20 w 43"/>
                  <a:gd name="T15" fmla="*/ 16 h 25"/>
                  <a:gd name="T16" fmla="*/ 8 w 43"/>
                  <a:gd name="T17" fmla="*/ 23 h 25"/>
                  <a:gd name="T18" fmla="*/ 4 w 43"/>
                  <a:gd name="T19" fmla="*/ 25 h 25"/>
                  <a:gd name="T20" fmla="*/ 0 w 43"/>
                  <a:gd name="T21" fmla="*/ 23 h 25"/>
                  <a:gd name="T22" fmla="*/ 0 w 43"/>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5">
                    <a:moveTo>
                      <a:pt x="0" y="23"/>
                    </a:moveTo>
                    <a:lnTo>
                      <a:pt x="4" y="14"/>
                    </a:lnTo>
                    <a:lnTo>
                      <a:pt x="10" y="10"/>
                    </a:lnTo>
                    <a:lnTo>
                      <a:pt x="26" y="0"/>
                    </a:lnTo>
                    <a:lnTo>
                      <a:pt x="39" y="0"/>
                    </a:lnTo>
                    <a:lnTo>
                      <a:pt x="43" y="6"/>
                    </a:lnTo>
                    <a:lnTo>
                      <a:pt x="39" y="12"/>
                    </a:lnTo>
                    <a:lnTo>
                      <a:pt x="20" y="16"/>
                    </a:lnTo>
                    <a:lnTo>
                      <a:pt x="8" y="23"/>
                    </a:lnTo>
                    <a:lnTo>
                      <a:pt x="4" y="25"/>
                    </a:lnTo>
                    <a:lnTo>
                      <a:pt x="0" y="23"/>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5" name="Freeform 279"/>
              <p:cNvSpPr>
                <a:spLocks/>
              </p:cNvSpPr>
              <p:nvPr/>
            </p:nvSpPr>
            <p:spPr bwMode="auto">
              <a:xfrm>
                <a:off x="1896" y="885"/>
                <a:ext cx="41" cy="20"/>
              </a:xfrm>
              <a:custGeom>
                <a:avLst/>
                <a:gdLst>
                  <a:gd name="T0" fmla="*/ 0 w 41"/>
                  <a:gd name="T1" fmla="*/ 16 h 20"/>
                  <a:gd name="T2" fmla="*/ 6 w 41"/>
                  <a:gd name="T3" fmla="*/ 12 h 20"/>
                  <a:gd name="T4" fmla="*/ 12 w 41"/>
                  <a:gd name="T5" fmla="*/ 8 h 20"/>
                  <a:gd name="T6" fmla="*/ 28 w 41"/>
                  <a:gd name="T7" fmla="*/ 0 h 20"/>
                  <a:gd name="T8" fmla="*/ 39 w 41"/>
                  <a:gd name="T9" fmla="*/ 4 h 20"/>
                  <a:gd name="T10" fmla="*/ 41 w 41"/>
                  <a:gd name="T11" fmla="*/ 10 h 20"/>
                  <a:gd name="T12" fmla="*/ 34 w 41"/>
                  <a:gd name="T13" fmla="*/ 14 h 20"/>
                  <a:gd name="T14" fmla="*/ 6 w 41"/>
                  <a:gd name="T15" fmla="*/ 20 h 20"/>
                  <a:gd name="T16" fmla="*/ 2 w 41"/>
                  <a:gd name="T17" fmla="*/ 20 h 20"/>
                  <a:gd name="T18" fmla="*/ 0 w 41"/>
                  <a:gd name="T19" fmla="*/ 16 h 20"/>
                  <a:gd name="T20" fmla="*/ 0 w 41"/>
                  <a:gd name="T2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0">
                    <a:moveTo>
                      <a:pt x="0" y="16"/>
                    </a:moveTo>
                    <a:lnTo>
                      <a:pt x="6" y="12"/>
                    </a:lnTo>
                    <a:lnTo>
                      <a:pt x="12" y="8"/>
                    </a:lnTo>
                    <a:lnTo>
                      <a:pt x="28" y="0"/>
                    </a:lnTo>
                    <a:lnTo>
                      <a:pt x="39" y="4"/>
                    </a:lnTo>
                    <a:lnTo>
                      <a:pt x="41" y="10"/>
                    </a:lnTo>
                    <a:lnTo>
                      <a:pt x="34" y="14"/>
                    </a:lnTo>
                    <a:lnTo>
                      <a:pt x="6" y="20"/>
                    </a:lnTo>
                    <a:lnTo>
                      <a:pt x="2" y="20"/>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6" name="Freeform 280"/>
              <p:cNvSpPr>
                <a:spLocks/>
              </p:cNvSpPr>
              <p:nvPr/>
            </p:nvSpPr>
            <p:spPr bwMode="auto">
              <a:xfrm>
                <a:off x="1974" y="841"/>
                <a:ext cx="70" cy="31"/>
              </a:xfrm>
              <a:custGeom>
                <a:avLst/>
                <a:gdLst>
                  <a:gd name="T0" fmla="*/ 0 w 70"/>
                  <a:gd name="T1" fmla="*/ 27 h 31"/>
                  <a:gd name="T2" fmla="*/ 8 w 70"/>
                  <a:gd name="T3" fmla="*/ 15 h 31"/>
                  <a:gd name="T4" fmla="*/ 14 w 70"/>
                  <a:gd name="T5" fmla="*/ 9 h 31"/>
                  <a:gd name="T6" fmla="*/ 20 w 70"/>
                  <a:gd name="T7" fmla="*/ 6 h 31"/>
                  <a:gd name="T8" fmla="*/ 45 w 70"/>
                  <a:gd name="T9" fmla="*/ 0 h 31"/>
                  <a:gd name="T10" fmla="*/ 65 w 70"/>
                  <a:gd name="T11" fmla="*/ 6 h 31"/>
                  <a:gd name="T12" fmla="*/ 70 w 70"/>
                  <a:gd name="T13" fmla="*/ 9 h 31"/>
                  <a:gd name="T14" fmla="*/ 65 w 70"/>
                  <a:gd name="T15" fmla="*/ 13 h 31"/>
                  <a:gd name="T16" fmla="*/ 45 w 70"/>
                  <a:gd name="T17" fmla="*/ 13 h 31"/>
                  <a:gd name="T18" fmla="*/ 26 w 70"/>
                  <a:gd name="T19" fmla="*/ 19 h 31"/>
                  <a:gd name="T20" fmla="*/ 4 w 70"/>
                  <a:gd name="T21" fmla="*/ 31 h 31"/>
                  <a:gd name="T22" fmla="*/ 0 w 70"/>
                  <a:gd name="T23" fmla="*/ 31 h 31"/>
                  <a:gd name="T24" fmla="*/ 0 w 70"/>
                  <a:gd name="T25" fmla="*/ 27 h 31"/>
                  <a:gd name="T26" fmla="*/ 0 w 70"/>
                  <a:gd name="T2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1">
                    <a:moveTo>
                      <a:pt x="0" y="27"/>
                    </a:moveTo>
                    <a:lnTo>
                      <a:pt x="8" y="15"/>
                    </a:lnTo>
                    <a:lnTo>
                      <a:pt x="14" y="9"/>
                    </a:lnTo>
                    <a:lnTo>
                      <a:pt x="20" y="6"/>
                    </a:lnTo>
                    <a:lnTo>
                      <a:pt x="45" y="0"/>
                    </a:lnTo>
                    <a:lnTo>
                      <a:pt x="65" y="6"/>
                    </a:lnTo>
                    <a:lnTo>
                      <a:pt x="70" y="9"/>
                    </a:lnTo>
                    <a:lnTo>
                      <a:pt x="65" y="13"/>
                    </a:lnTo>
                    <a:lnTo>
                      <a:pt x="45" y="13"/>
                    </a:lnTo>
                    <a:lnTo>
                      <a:pt x="26" y="19"/>
                    </a:lnTo>
                    <a:lnTo>
                      <a:pt x="4" y="31"/>
                    </a:lnTo>
                    <a:lnTo>
                      <a:pt x="0" y="31"/>
                    </a:lnTo>
                    <a:lnTo>
                      <a:pt x="0" y="27"/>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7" name="Freeform 281"/>
              <p:cNvSpPr>
                <a:spLocks/>
              </p:cNvSpPr>
              <p:nvPr/>
            </p:nvSpPr>
            <p:spPr bwMode="auto">
              <a:xfrm>
                <a:off x="2144" y="1252"/>
                <a:ext cx="340" cy="74"/>
              </a:xfrm>
              <a:custGeom>
                <a:avLst/>
                <a:gdLst>
                  <a:gd name="T0" fmla="*/ 4 w 340"/>
                  <a:gd name="T1" fmla="*/ 0 h 74"/>
                  <a:gd name="T2" fmla="*/ 48 w 340"/>
                  <a:gd name="T3" fmla="*/ 4 h 74"/>
                  <a:gd name="T4" fmla="*/ 93 w 340"/>
                  <a:gd name="T5" fmla="*/ 15 h 74"/>
                  <a:gd name="T6" fmla="*/ 146 w 340"/>
                  <a:gd name="T7" fmla="*/ 23 h 74"/>
                  <a:gd name="T8" fmla="*/ 192 w 340"/>
                  <a:gd name="T9" fmla="*/ 27 h 74"/>
                  <a:gd name="T10" fmla="*/ 290 w 340"/>
                  <a:gd name="T11" fmla="*/ 39 h 74"/>
                  <a:gd name="T12" fmla="*/ 321 w 340"/>
                  <a:gd name="T13" fmla="*/ 50 h 74"/>
                  <a:gd name="T14" fmla="*/ 335 w 340"/>
                  <a:gd name="T15" fmla="*/ 60 h 74"/>
                  <a:gd name="T16" fmla="*/ 340 w 340"/>
                  <a:gd name="T17" fmla="*/ 70 h 74"/>
                  <a:gd name="T18" fmla="*/ 335 w 340"/>
                  <a:gd name="T19" fmla="*/ 74 h 74"/>
                  <a:gd name="T20" fmla="*/ 329 w 340"/>
                  <a:gd name="T21" fmla="*/ 72 h 74"/>
                  <a:gd name="T22" fmla="*/ 315 w 340"/>
                  <a:gd name="T23" fmla="*/ 70 h 74"/>
                  <a:gd name="T24" fmla="*/ 284 w 340"/>
                  <a:gd name="T25" fmla="*/ 62 h 74"/>
                  <a:gd name="T26" fmla="*/ 233 w 340"/>
                  <a:gd name="T27" fmla="*/ 50 h 74"/>
                  <a:gd name="T28" fmla="*/ 187 w 340"/>
                  <a:gd name="T29" fmla="*/ 41 h 74"/>
                  <a:gd name="T30" fmla="*/ 142 w 340"/>
                  <a:gd name="T31" fmla="*/ 31 h 74"/>
                  <a:gd name="T32" fmla="*/ 91 w 340"/>
                  <a:gd name="T33" fmla="*/ 23 h 74"/>
                  <a:gd name="T34" fmla="*/ 48 w 340"/>
                  <a:gd name="T35" fmla="*/ 13 h 74"/>
                  <a:gd name="T36" fmla="*/ 4 w 340"/>
                  <a:gd name="T37" fmla="*/ 6 h 74"/>
                  <a:gd name="T38" fmla="*/ 0 w 340"/>
                  <a:gd name="T39" fmla="*/ 2 h 74"/>
                  <a:gd name="T40" fmla="*/ 4 w 340"/>
                  <a:gd name="T41" fmla="*/ 0 h 74"/>
                  <a:gd name="T42" fmla="*/ 4 w 34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74">
                    <a:moveTo>
                      <a:pt x="4" y="0"/>
                    </a:moveTo>
                    <a:lnTo>
                      <a:pt x="48" y="4"/>
                    </a:lnTo>
                    <a:lnTo>
                      <a:pt x="93" y="15"/>
                    </a:lnTo>
                    <a:lnTo>
                      <a:pt x="146" y="23"/>
                    </a:lnTo>
                    <a:lnTo>
                      <a:pt x="192" y="27"/>
                    </a:lnTo>
                    <a:lnTo>
                      <a:pt x="290" y="39"/>
                    </a:lnTo>
                    <a:lnTo>
                      <a:pt x="321" y="50"/>
                    </a:lnTo>
                    <a:lnTo>
                      <a:pt x="335" y="60"/>
                    </a:lnTo>
                    <a:lnTo>
                      <a:pt x="340" y="70"/>
                    </a:lnTo>
                    <a:lnTo>
                      <a:pt x="335" y="74"/>
                    </a:lnTo>
                    <a:lnTo>
                      <a:pt x="329" y="72"/>
                    </a:lnTo>
                    <a:lnTo>
                      <a:pt x="315" y="70"/>
                    </a:lnTo>
                    <a:lnTo>
                      <a:pt x="284" y="62"/>
                    </a:lnTo>
                    <a:lnTo>
                      <a:pt x="233" y="50"/>
                    </a:lnTo>
                    <a:lnTo>
                      <a:pt x="187" y="41"/>
                    </a:lnTo>
                    <a:lnTo>
                      <a:pt x="142" y="31"/>
                    </a:lnTo>
                    <a:lnTo>
                      <a:pt x="91" y="23"/>
                    </a:lnTo>
                    <a:lnTo>
                      <a:pt x="48" y="13"/>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8" name="Freeform 282"/>
              <p:cNvSpPr>
                <a:spLocks/>
              </p:cNvSpPr>
              <p:nvPr/>
            </p:nvSpPr>
            <p:spPr bwMode="auto">
              <a:xfrm>
                <a:off x="2070" y="1248"/>
                <a:ext cx="60" cy="27"/>
              </a:xfrm>
              <a:custGeom>
                <a:avLst/>
                <a:gdLst>
                  <a:gd name="T0" fmla="*/ 56 w 60"/>
                  <a:gd name="T1" fmla="*/ 8 h 27"/>
                  <a:gd name="T2" fmla="*/ 33 w 60"/>
                  <a:gd name="T3" fmla="*/ 14 h 27"/>
                  <a:gd name="T4" fmla="*/ 23 w 60"/>
                  <a:gd name="T5" fmla="*/ 21 h 27"/>
                  <a:gd name="T6" fmla="*/ 11 w 60"/>
                  <a:gd name="T7" fmla="*/ 27 h 27"/>
                  <a:gd name="T8" fmla="*/ 0 w 60"/>
                  <a:gd name="T9" fmla="*/ 23 h 27"/>
                  <a:gd name="T10" fmla="*/ 2 w 60"/>
                  <a:gd name="T11" fmla="*/ 14 h 27"/>
                  <a:gd name="T12" fmla="*/ 29 w 60"/>
                  <a:gd name="T13" fmla="*/ 4 h 27"/>
                  <a:gd name="T14" fmla="*/ 56 w 60"/>
                  <a:gd name="T15" fmla="*/ 0 h 27"/>
                  <a:gd name="T16" fmla="*/ 60 w 60"/>
                  <a:gd name="T17" fmla="*/ 4 h 27"/>
                  <a:gd name="T18" fmla="*/ 56 w 60"/>
                  <a:gd name="T19" fmla="*/ 8 h 27"/>
                  <a:gd name="T20" fmla="*/ 56 w 60"/>
                  <a:gd name="T21"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7">
                    <a:moveTo>
                      <a:pt x="56" y="8"/>
                    </a:moveTo>
                    <a:lnTo>
                      <a:pt x="33" y="14"/>
                    </a:lnTo>
                    <a:lnTo>
                      <a:pt x="23" y="21"/>
                    </a:lnTo>
                    <a:lnTo>
                      <a:pt x="11" y="27"/>
                    </a:lnTo>
                    <a:lnTo>
                      <a:pt x="0" y="23"/>
                    </a:lnTo>
                    <a:lnTo>
                      <a:pt x="2" y="14"/>
                    </a:lnTo>
                    <a:lnTo>
                      <a:pt x="29" y="4"/>
                    </a:lnTo>
                    <a:lnTo>
                      <a:pt x="56" y="0"/>
                    </a:lnTo>
                    <a:lnTo>
                      <a:pt x="60" y="4"/>
                    </a:lnTo>
                    <a:lnTo>
                      <a:pt x="56" y="8"/>
                    </a:lnTo>
                    <a:lnTo>
                      <a:pt x="5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39" name="Freeform 283"/>
              <p:cNvSpPr>
                <a:spLocks/>
              </p:cNvSpPr>
              <p:nvPr/>
            </p:nvSpPr>
            <p:spPr bwMode="auto">
              <a:xfrm>
                <a:off x="2093" y="1283"/>
                <a:ext cx="329" cy="81"/>
              </a:xfrm>
              <a:custGeom>
                <a:avLst/>
                <a:gdLst>
                  <a:gd name="T0" fmla="*/ 4 w 329"/>
                  <a:gd name="T1" fmla="*/ 0 h 81"/>
                  <a:gd name="T2" fmla="*/ 80 w 329"/>
                  <a:gd name="T3" fmla="*/ 10 h 81"/>
                  <a:gd name="T4" fmla="*/ 117 w 329"/>
                  <a:gd name="T5" fmla="*/ 19 h 81"/>
                  <a:gd name="T6" fmla="*/ 158 w 329"/>
                  <a:gd name="T7" fmla="*/ 31 h 81"/>
                  <a:gd name="T8" fmla="*/ 199 w 329"/>
                  <a:gd name="T9" fmla="*/ 39 h 81"/>
                  <a:gd name="T10" fmla="*/ 232 w 329"/>
                  <a:gd name="T11" fmla="*/ 50 h 81"/>
                  <a:gd name="T12" fmla="*/ 267 w 329"/>
                  <a:gd name="T13" fmla="*/ 56 h 81"/>
                  <a:gd name="T14" fmla="*/ 308 w 329"/>
                  <a:gd name="T15" fmla="*/ 66 h 81"/>
                  <a:gd name="T16" fmla="*/ 327 w 329"/>
                  <a:gd name="T17" fmla="*/ 74 h 81"/>
                  <a:gd name="T18" fmla="*/ 329 w 329"/>
                  <a:gd name="T19" fmla="*/ 79 h 81"/>
                  <a:gd name="T20" fmla="*/ 325 w 329"/>
                  <a:gd name="T21" fmla="*/ 81 h 81"/>
                  <a:gd name="T22" fmla="*/ 304 w 329"/>
                  <a:gd name="T23" fmla="*/ 81 h 81"/>
                  <a:gd name="T24" fmla="*/ 263 w 329"/>
                  <a:gd name="T25" fmla="*/ 72 h 81"/>
                  <a:gd name="T26" fmla="*/ 230 w 329"/>
                  <a:gd name="T27" fmla="*/ 64 h 81"/>
                  <a:gd name="T28" fmla="*/ 195 w 329"/>
                  <a:gd name="T29" fmla="*/ 54 h 81"/>
                  <a:gd name="T30" fmla="*/ 154 w 329"/>
                  <a:gd name="T31" fmla="*/ 43 h 81"/>
                  <a:gd name="T32" fmla="*/ 113 w 329"/>
                  <a:gd name="T33" fmla="*/ 31 h 81"/>
                  <a:gd name="T34" fmla="*/ 78 w 329"/>
                  <a:gd name="T35" fmla="*/ 19 h 81"/>
                  <a:gd name="T36" fmla="*/ 43 w 329"/>
                  <a:gd name="T37" fmla="*/ 10 h 81"/>
                  <a:gd name="T38" fmla="*/ 4 w 329"/>
                  <a:gd name="T39" fmla="*/ 8 h 81"/>
                  <a:gd name="T40" fmla="*/ 0 w 329"/>
                  <a:gd name="T41" fmla="*/ 4 h 81"/>
                  <a:gd name="T42" fmla="*/ 4 w 329"/>
                  <a:gd name="T43" fmla="*/ 0 h 81"/>
                  <a:gd name="T44" fmla="*/ 4 w 329"/>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81">
                    <a:moveTo>
                      <a:pt x="4" y="0"/>
                    </a:moveTo>
                    <a:lnTo>
                      <a:pt x="80" y="10"/>
                    </a:lnTo>
                    <a:lnTo>
                      <a:pt x="117" y="19"/>
                    </a:lnTo>
                    <a:lnTo>
                      <a:pt x="158" y="31"/>
                    </a:lnTo>
                    <a:lnTo>
                      <a:pt x="199" y="39"/>
                    </a:lnTo>
                    <a:lnTo>
                      <a:pt x="232" y="50"/>
                    </a:lnTo>
                    <a:lnTo>
                      <a:pt x="267" y="56"/>
                    </a:lnTo>
                    <a:lnTo>
                      <a:pt x="308" y="66"/>
                    </a:lnTo>
                    <a:lnTo>
                      <a:pt x="327" y="74"/>
                    </a:lnTo>
                    <a:lnTo>
                      <a:pt x="329" y="79"/>
                    </a:lnTo>
                    <a:lnTo>
                      <a:pt x="325" y="81"/>
                    </a:lnTo>
                    <a:lnTo>
                      <a:pt x="304" y="81"/>
                    </a:lnTo>
                    <a:lnTo>
                      <a:pt x="263" y="72"/>
                    </a:lnTo>
                    <a:lnTo>
                      <a:pt x="230" y="64"/>
                    </a:lnTo>
                    <a:lnTo>
                      <a:pt x="195" y="54"/>
                    </a:lnTo>
                    <a:lnTo>
                      <a:pt x="154" y="43"/>
                    </a:lnTo>
                    <a:lnTo>
                      <a:pt x="113" y="31"/>
                    </a:lnTo>
                    <a:lnTo>
                      <a:pt x="78" y="19"/>
                    </a:lnTo>
                    <a:lnTo>
                      <a:pt x="43" y="10"/>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0" name="Freeform 284"/>
              <p:cNvSpPr>
                <a:spLocks/>
              </p:cNvSpPr>
              <p:nvPr/>
            </p:nvSpPr>
            <p:spPr bwMode="auto">
              <a:xfrm>
                <a:off x="2081" y="1291"/>
                <a:ext cx="94" cy="238"/>
              </a:xfrm>
              <a:custGeom>
                <a:avLst/>
                <a:gdLst>
                  <a:gd name="T0" fmla="*/ 6 w 94"/>
                  <a:gd name="T1" fmla="*/ 0 h 238"/>
                  <a:gd name="T2" fmla="*/ 20 w 94"/>
                  <a:gd name="T3" fmla="*/ 27 h 238"/>
                  <a:gd name="T4" fmla="*/ 30 w 94"/>
                  <a:gd name="T5" fmla="*/ 50 h 238"/>
                  <a:gd name="T6" fmla="*/ 47 w 94"/>
                  <a:gd name="T7" fmla="*/ 104 h 238"/>
                  <a:gd name="T8" fmla="*/ 57 w 94"/>
                  <a:gd name="T9" fmla="*/ 137 h 238"/>
                  <a:gd name="T10" fmla="*/ 67 w 94"/>
                  <a:gd name="T11" fmla="*/ 166 h 238"/>
                  <a:gd name="T12" fmla="*/ 80 w 94"/>
                  <a:gd name="T13" fmla="*/ 196 h 238"/>
                  <a:gd name="T14" fmla="*/ 94 w 94"/>
                  <a:gd name="T15" fmla="*/ 230 h 238"/>
                  <a:gd name="T16" fmla="*/ 88 w 94"/>
                  <a:gd name="T17" fmla="*/ 238 h 238"/>
                  <a:gd name="T18" fmla="*/ 80 w 94"/>
                  <a:gd name="T19" fmla="*/ 234 h 238"/>
                  <a:gd name="T20" fmla="*/ 65 w 94"/>
                  <a:gd name="T21" fmla="*/ 199 h 238"/>
                  <a:gd name="T22" fmla="*/ 53 w 94"/>
                  <a:gd name="T23" fmla="*/ 170 h 238"/>
                  <a:gd name="T24" fmla="*/ 41 w 94"/>
                  <a:gd name="T25" fmla="*/ 141 h 238"/>
                  <a:gd name="T26" fmla="*/ 28 w 94"/>
                  <a:gd name="T27" fmla="*/ 108 h 238"/>
                  <a:gd name="T28" fmla="*/ 18 w 94"/>
                  <a:gd name="T29" fmla="*/ 54 h 238"/>
                  <a:gd name="T30" fmla="*/ 12 w 94"/>
                  <a:gd name="T31" fmla="*/ 29 h 238"/>
                  <a:gd name="T32" fmla="*/ 8 w 94"/>
                  <a:gd name="T33" fmla="*/ 17 h 238"/>
                  <a:gd name="T34" fmla="*/ 0 w 94"/>
                  <a:gd name="T35" fmla="*/ 4 h 238"/>
                  <a:gd name="T36" fmla="*/ 2 w 94"/>
                  <a:gd name="T37" fmla="*/ 0 h 238"/>
                  <a:gd name="T38" fmla="*/ 6 w 94"/>
                  <a:gd name="T39" fmla="*/ 0 h 238"/>
                  <a:gd name="T40" fmla="*/ 6 w 94"/>
                  <a:gd name="T4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38">
                    <a:moveTo>
                      <a:pt x="6" y="0"/>
                    </a:moveTo>
                    <a:lnTo>
                      <a:pt x="20" y="27"/>
                    </a:lnTo>
                    <a:lnTo>
                      <a:pt x="30" y="50"/>
                    </a:lnTo>
                    <a:lnTo>
                      <a:pt x="47" y="104"/>
                    </a:lnTo>
                    <a:lnTo>
                      <a:pt x="57" y="137"/>
                    </a:lnTo>
                    <a:lnTo>
                      <a:pt x="67" y="166"/>
                    </a:lnTo>
                    <a:lnTo>
                      <a:pt x="80" y="196"/>
                    </a:lnTo>
                    <a:lnTo>
                      <a:pt x="94" y="230"/>
                    </a:lnTo>
                    <a:lnTo>
                      <a:pt x="88" y="238"/>
                    </a:lnTo>
                    <a:lnTo>
                      <a:pt x="80" y="234"/>
                    </a:lnTo>
                    <a:lnTo>
                      <a:pt x="65" y="199"/>
                    </a:lnTo>
                    <a:lnTo>
                      <a:pt x="53" y="170"/>
                    </a:lnTo>
                    <a:lnTo>
                      <a:pt x="41" y="141"/>
                    </a:lnTo>
                    <a:lnTo>
                      <a:pt x="28" y="108"/>
                    </a:lnTo>
                    <a:lnTo>
                      <a:pt x="18" y="54"/>
                    </a:lnTo>
                    <a:lnTo>
                      <a:pt x="12" y="29"/>
                    </a:lnTo>
                    <a:lnTo>
                      <a:pt x="8" y="17"/>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1" name="Freeform 285"/>
              <p:cNvSpPr>
                <a:spLocks/>
              </p:cNvSpPr>
              <p:nvPr/>
            </p:nvSpPr>
            <p:spPr bwMode="auto">
              <a:xfrm>
                <a:off x="2165" y="1521"/>
                <a:ext cx="275" cy="111"/>
              </a:xfrm>
              <a:custGeom>
                <a:avLst/>
                <a:gdLst>
                  <a:gd name="T0" fmla="*/ 10 w 275"/>
                  <a:gd name="T1" fmla="*/ 0 h 111"/>
                  <a:gd name="T2" fmla="*/ 59 w 275"/>
                  <a:gd name="T3" fmla="*/ 16 h 111"/>
                  <a:gd name="T4" fmla="*/ 82 w 275"/>
                  <a:gd name="T5" fmla="*/ 26 h 111"/>
                  <a:gd name="T6" fmla="*/ 105 w 275"/>
                  <a:gd name="T7" fmla="*/ 37 h 111"/>
                  <a:gd name="T8" fmla="*/ 127 w 275"/>
                  <a:gd name="T9" fmla="*/ 45 h 111"/>
                  <a:gd name="T10" fmla="*/ 148 w 275"/>
                  <a:gd name="T11" fmla="*/ 55 h 111"/>
                  <a:gd name="T12" fmla="*/ 168 w 275"/>
                  <a:gd name="T13" fmla="*/ 64 h 111"/>
                  <a:gd name="T14" fmla="*/ 187 w 275"/>
                  <a:gd name="T15" fmla="*/ 74 h 111"/>
                  <a:gd name="T16" fmla="*/ 205 w 275"/>
                  <a:gd name="T17" fmla="*/ 82 h 111"/>
                  <a:gd name="T18" fmla="*/ 226 w 275"/>
                  <a:gd name="T19" fmla="*/ 88 h 111"/>
                  <a:gd name="T20" fmla="*/ 249 w 275"/>
                  <a:gd name="T21" fmla="*/ 97 h 111"/>
                  <a:gd name="T22" fmla="*/ 273 w 275"/>
                  <a:gd name="T23" fmla="*/ 105 h 111"/>
                  <a:gd name="T24" fmla="*/ 275 w 275"/>
                  <a:gd name="T25" fmla="*/ 109 h 111"/>
                  <a:gd name="T26" fmla="*/ 271 w 275"/>
                  <a:gd name="T27" fmla="*/ 111 h 111"/>
                  <a:gd name="T28" fmla="*/ 224 w 275"/>
                  <a:gd name="T29" fmla="*/ 97 h 111"/>
                  <a:gd name="T30" fmla="*/ 183 w 275"/>
                  <a:gd name="T31" fmla="*/ 84 h 111"/>
                  <a:gd name="T32" fmla="*/ 162 w 275"/>
                  <a:gd name="T33" fmla="*/ 76 h 111"/>
                  <a:gd name="T34" fmla="*/ 142 w 275"/>
                  <a:gd name="T35" fmla="*/ 70 h 111"/>
                  <a:gd name="T36" fmla="*/ 121 w 275"/>
                  <a:gd name="T37" fmla="*/ 61 h 111"/>
                  <a:gd name="T38" fmla="*/ 96 w 275"/>
                  <a:gd name="T39" fmla="*/ 51 h 111"/>
                  <a:gd name="T40" fmla="*/ 53 w 275"/>
                  <a:gd name="T41" fmla="*/ 30 h 111"/>
                  <a:gd name="T42" fmla="*/ 31 w 275"/>
                  <a:gd name="T43" fmla="*/ 20 h 111"/>
                  <a:gd name="T44" fmla="*/ 8 w 275"/>
                  <a:gd name="T45" fmla="*/ 16 h 111"/>
                  <a:gd name="T46" fmla="*/ 0 w 275"/>
                  <a:gd name="T47" fmla="*/ 6 h 111"/>
                  <a:gd name="T48" fmla="*/ 4 w 275"/>
                  <a:gd name="T49" fmla="*/ 0 h 111"/>
                  <a:gd name="T50" fmla="*/ 10 w 275"/>
                  <a:gd name="T51" fmla="*/ 0 h 111"/>
                  <a:gd name="T52" fmla="*/ 10 w 275"/>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5" h="111">
                    <a:moveTo>
                      <a:pt x="10" y="0"/>
                    </a:moveTo>
                    <a:lnTo>
                      <a:pt x="59" y="16"/>
                    </a:lnTo>
                    <a:lnTo>
                      <a:pt x="82" y="26"/>
                    </a:lnTo>
                    <a:lnTo>
                      <a:pt x="105" y="37"/>
                    </a:lnTo>
                    <a:lnTo>
                      <a:pt x="127" y="45"/>
                    </a:lnTo>
                    <a:lnTo>
                      <a:pt x="148" y="55"/>
                    </a:lnTo>
                    <a:lnTo>
                      <a:pt x="168" y="64"/>
                    </a:lnTo>
                    <a:lnTo>
                      <a:pt x="187" y="74"/>
                    </a:lnTo>
                    <a:lnTo>
                      <a:pt x="205" y="82"/>
                    </a:lnTo>
                    <a:lnTo>
                      <a:pt x="226" y="88"/>
                    </a:lnTo>
                    <a:lnTo>
                      <a:pt x="249" y="97"/>
                    </a:lnTo>
                    <a:lnTo>
                      <a:pt x="273" y="105"/>
                    </a:lnTo>
                    <a:lnTo>
                      <a:pt x="275" y="109"/>
                    </a:lnTo>
                    <a:lnTo>
                      <a:pt x="271" y="111"/>
                    </a:lnTo>
                    <a:lnTo>
                      <a:pt x="224" y="97"/>
                    </a:lnTo>
                    <a:lnTo>
                      <a:pt x="183" y="84"/>
                    </a:lnTo>
                    <a:lnTo>
                      <a:pt x="162" y="76"/>
                    </a:lnTo>
                    <a:lnTo>
                      <a:pt x="142" y="70"/>
                    </a:lnTo>
                    <a:lnTo>
                      <a:pt x="121" y="61"/>
                    </a:lnTo>
                    <a:lnTo>
                      <a:pt x="96" y="51"/>
                    </a:lnTo>
                    <a:lnTo>
                      <a:pt x="53" y="30"/>
                    </a:lnTo>
                    <a:lnTo>
                      <a:pt x="31" y="20"/>
                    </a:lnTo>
                    <a:lnTo>
                      <a:pt x="8" y="16"/>
                    </a:lnTo>
                    <a:lnTo>
                      <a:pt x="0" y="6"/>
                    </a:lnTo>
                    <a:lnTo>
                      <a:pt x="4"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2" name="Freeform 286"/>
              <p:cNvSpPr>
                <a:spLocks/>
              </p:cNvSpPr>
              <p:nvPr/>
            </p:nvSpPr>
            <p:spPr bwMode="auto">
              <a:xfrm>
                <a:off x="2212" y="1541"/>
                <a:ext cx="17" cy="56"/>
              </a:xfrm>
              <a:custGeom>
                <a:avLst/>
                <a:gdLst>
                  <a:gd name="T0" fmla="*/ 15 w 17"/>
                  <a:gd name="T1" fmla="*/ 4 h 56"/>
                  <a:gd name="T2" fmla="*/ 17 w 17"/>
                  <a:gd name="T3" fmla="*/ 27 h 56"/>
                  <a:gd name="T4" fmla="*/ 17 w 17"/>
                  <a:gd name="T5" fmla="*/ 46 h 56"/>
                  <a:gd name="T6" fmla="*/ 12 w 17"/>
                  <a:gd name="T7" fmla="*/ 52 h 56"/>
                  <a:gd name="T8" fmla="*/ 8 w 17"/>
                  <a:gd name="T9" fmla="*/ 56 h 56"/>
                  <a:gd name="T10" fmla="*/ 2 w 17"/>
                  <a:gd name="T11" fmla="*/ 52 h 56"/>
                  <a:gd name="T12" fmla="*/ 0 w 17"/>
                  <a:gd name="T13" fmla="*/ 46 h 56"/>
                  <a:gd name="T14" fmla="*/ 0 w 17"/>
                  <a:gd name="T15" fmla="*/ 25 h 56"/>
                  <a:gd name="T16" fmla="*/ 4 w 17"/>
                  <a:gd name="T17" fmla="*/ 4 h 56"/>
                  <a:gd name="T18" fmla="*/ 6 w 17"/>
                  <a:gd name="T19" fmla="*/ 0 h 56"/>
                  <a:gd name="T20" fmla="*/ 10 w 17"/>
                  <a:gd name="T21" fmla="*/ 0 h 56"/>
                  <a:gd name="T22" fmla="*/ 15 w 17"/>
                  <a:gd name="T23" fmla="*/ 4 h 56"/>
                  <a:gd name="T24" fmla="*/ 15 w 17"/>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6">
                    <a:moveTo>
                      <a:pt x="15" y="4"/>
                    </a:moveTo>
                    <a:lnTo>
                      <a:pt x="17" y="27"/>
                    </a:lnTo>
                    <a:lnTo>
                      <a:pt x="17" y="46"/>
                    </a:lnTo>
                    <a:lnTo>
                      <a:pt x="12" y="52"/>
                    </a:lnTo>
                    <a:lnTo>
                      <a:pt x="8" y="56"/>
                    </a:lnTo>
                    <a:lnTo>
                      <a:pt x="2" y="52"/>
                    </a:lnTo>
                    <a:lnTo>
                      <a:pt x="0" y="46"/>
                    </a:lnTo>
                    <a:lnTo>
                      <a:pt x="0" y="25"/>
                    </a:lnTo>
                    <a:lnTo>
                      <a:pt x="4" y="4"/>
                    </a:lnTo>
                    <a:lnTo>
                      <a:pt x="6" y="0"/>
                    </a:lnTo>
                    <a:lnTo>
                      <a:pt x="10" y="0"/>
                    </a:lnTo>
                    <a:lnTo>
                      <a:pt x="15" y="4"/>
                    </a:lnTo>
                    <a:lnTo>
                      <a:pt x="15"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3" name="Freeform 287"/>
              <p:cNvSpPr>
                <a:spLocks/>
              </p:cNvSpPr>
              <p:nvPr/>
            </p:nvSpPr>
            <p:spPr bwMode="auto">
              <a:xfrm>
                <a:off x="2516" y="1630"/>
                <a:ext cx="23" cy="49"/>
              </a:xfrm>
              <a:custGeom>
                <a:avLst/>
                <a:gdLst>
                  <a:gd name="T0" fmla="*/ 23 w 23"/>
                  <a:gd name="T1" fmla="*/ 10 h 49"/>
                  <a:gd name="T2" fmla="*/ 19 w 23"/>
                  <a:gd name="T3" fmla="*/ 31 h 49"/>
                  <a:gd name="T4" fmla="*/ 15 w 23"/>
                  <a:gd name="T5" fmla="*/ 49 h 49"/>
                  <a:gd name="T6" fmla="*/ 7 w 23"/>
                  <a:gd name="T7" fmla="*/ 49 h 49"/>
                  <a:gd name="T8" fmla="*/ 5 w 23"/>
                  <a:gd name="T9" fmla="*/ 31 h 49"/>
                  <a:gd name="T10" fmla="*/ 0 w 23"/>
                  <a:gd name="T11" fmla="*/ 10 h 49"/>
                  <a:gd name="T12" fmla="*/ 5 w 23"/>
                  <a:gd name="T13" fmla="*/ 2 h 49"/>
                  <a:gd name="T14" fmla="*/ 11 w 23"/>
                  <a:gd name="T15" fmla="*/ 0 h 49"/>
                  <a:gd name="T16" fmla="*/ 19 w 23"/>
                  <a:gd name="T17" fmla="*/ 2 h 49"/>
                  <a:gd name="T18" fmla="*/ 23 w 23"/>
                  <a:gd name="T19" fmla="*/ 10 h 49"/>
                  <a:gd name="T20" fmla="*/ 23 w 23"/>
                  <a:gd name="T21"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9">
                    <a:moveTo>
                      <a:pt x="23" y="10"/>
                    </a:moveTo>
                    <a:lnTo>
                      <a:pt x="19" y="31"/>
                    </a:lnTo>
                    <a:lnTo>
                      <a:pt x="15" y="49"/>
                    </a:lnTo>
                    <a:lnTo>
                      <a:pt x="7" y="49"/>
                    </a:lnTo>
                    <a:lnTo>
                      <a:pt x="5" y="31"/>
                    </a:lnTo>
                    <a:lnTo>
                      <a:pt x="0" y="10"/>
                    </a:lnTo>
                    <a:lnTo>
                      <a:pt x="5" y="2"/>
                    </a:lnTo>
                    <a:lnTo>
                      <a:pt x="11" y="0"/>
                    </a:lnTo>
                    <a:lnTo>
                      <a:pt x="19" y="2"/>
                    </a:lnTo>
                    <a:lnTo>
                      <a:pt x="23" y="10"/>
                    </a:lnTo>
                    <a:lnTo>
                      <a:pt x="2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4" name="Freeform 288"/>
              <p:cNvSpPr>
                <a:spLocks/>
              </p:cNvSpPr>
              <p:nvPr/>
            </p:nvSpPr>
            <p:spPr bwMode="auto">
              <a:xfrm>
                <a:off x="2782" y="1545"/>
                <a:ext cx="20" cy="58"/>
              </a:xfrm>
              <a:custGeom>
                <a:avLst/>
                <a:gdLst>
                  <a:gd name="T0" fmla="*/ 12 w 20"/>
                  <a:gd name="T1" fmla="*/ 4 h 58"/>
                  <a:gd name="T2" fmla="*/ 18 w 20"/>
                  <a:gd name="T3" fmla="*/ 17 h 58"/>
                  <a:gd name="T4" fmla="*/ 20 w 20"/>
                  <a:gd name="T5" fmla="*/ 42 h 58"/>
                  <a:gd name="T6" fmla="*/ 16 w 20"/>
                  <a:gd name="T7" fmla="*/ 58 h 58"/>
                  <a:gd name="T8" fmla="*/ 10 w 20"/>
                  <a:gd name="T9" fmla="*/ 58 h 58"/>
                  <a:gd name="T10" fmla="*/ 4 w 20"/>
                  <a:gd name="T11" fmla="*/ 44 h 58"/>
                  <a:gd name="T12" fmla="*/ 0 w 20"/>
                  <a:gd name="T13" fmla="*/ 17 h 58"/>
                  <a:gd name="T14" fmla="*/ 2 w 20"/>
                  <a:gd name="T15" fmla="*/ 6 h 58"/>
                  <a:gd name="T16" fmla="*/ 6 w 20"/>
                  <a:gd name="T17" fmla="*/ 0 h 58"/>
                  <a:gd name="T18" fmla="*/ 12 w 20"/>
                  <a:gd name="T19" fmla="*/ 4 h 58"/>
                  <a:gd name="T20" fmla="*/ 12 w 20"/>
                  <a:gd name="T2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8">
                    <a:moveTo>
                      <a:pt x="12" y="4"/>
                    </a:moveTo>
                    <a:lnTo>
                      <a:pt x="18" y="17"/>
                    </a:lnTo>
                    <a:lnTo>
                      <a:pt x="20" y="42"/>
                    </a:lnTo>
                    <a:lnTo>
                      <a:pt x="16" y="58"/>
                    </a:lnTo>
                    <a:lnTo>
                      <a:pt x="10" y="58"/>
                    </a:lnTo>
                    <a:lnTo>
                      <a:pt x="4" y="44"/>
                    </a:lnTo>
                    <a:lnTo>
                      <a:pt x="0" y="17"/>
                    </a:lnTo>
                    <a:lnTo>
                      <a:pt x="2" y="6"/>
                    </a:lnTo>
                    <a:lnTo>
                      <a:pt x="6" y="0"/>
                    </a:lnTo>
                    <a:lnTo>
                      <a:pt x="12"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5" name="Freeform 289"/>
              <p:cNvSpPr>
                <a:spLocks/>
              </p:cNvSpPr>
              <p:nvPr/>
            </p:nvSpPr>
            <p:spPr bwMode="auto">
              <a:xfrm>
                <a:off x="2461" y="1039"/>
                <a:ext cx="158" cy="186"/>
              </a:xfrm>
              <a:custGeom>
                <a:avLst/>
                <a:gdLst>
                  <a:gd name="T0" fmla="*/ 39 w 158"/>
                  <a:gd name="T1" fmla="*/ 9 h 186"/>
                  <a:gd name="T2" fmla="*/ 31 w 158"/>
                  <a:gd name="T3" fmla="*/ 13 h 186"/>
                  <a:gd name="T4" fmla="*/ 16 w 158"/>
                  <a:gd name="T5" fmla="*/ 40 h 186"/>
                  <a:gd name="T6" fmla="*/ 23 w 158"/>
                  <a:gd name="T7" fmla="*/ 69 h 186"/>
                  <a:gd name="T8" fmla="*/ 16 w 158"/>
                  <a:gd name="T9" fmla="*/ 122 h 186"/>
                  <a:gd name="T10" fmla="*/ 14 w 158"/>
                  <a:gd name="T11" fmla="*/ 131 h 186"/>
                  <a:gd name="T12" fmla="*/ 16 w 158"/>
                  <a:gd name="T13" fmla="*/ 137 h 186"/>
                  <a:gd name="T14" fmla="*/ 39 w 158"/>
                  <a:gd name="T15" fmla="*/ 143 h 186"/>
                  <a:gd name="T16" fmla="*/ 64 w 158"/>
                  <a:gd name="T17" fmla="*/ 149 h 186"/>
                  <a:gd name="T18" fmla="*/ 88 w 158"/>
                  <a:gd name="T19" fmla="*/ 159 h 186"/>
                  <a:gd name="T20" fmla="*/ 99 w 158"/>
                  <a:gd name="T21" fmla="*/ 166 h 186"/>
                  <a:gd name="T22" fmla="*/ 113 w 158"/>
                  <a:gd name="T23" fmla="*/ 170 h 186"/>
                  <a:gd name="T24" fmla="*/ 136 w 158"/>
                  <a:gd name="T25" fmla="*/ 172 h 186"/>
                  <a:gd name="T26" fmla="*/ 154 w 158"/>
                  <a:gd name="T27" fmla="*/ 170 h 186"/>
                  <a:gd name="T28" fmla="*/ 158 w 158"/>
                  <a:gd name="T29" fmla="*/ 176 h 186"/>
                  <a:gd name="T30" fmla="*/ 136 w 158"/>
                  <a:gd name="T31" fmla="*/ 184 h 186"/>
                  <a:gd name="T32" fmla="*/ 111 w 158"/>
                  <a:gd name="T33" fmla="*/ 186 h 186"/>
                  <a:gd name="T34" fmla="*/ 53 w 158"/>
                  <a:gd name="T35" fmla="*/ 168 h 186"/>
                  <a:gd name="T36" fmla="*/ 31 w 158"/>
                  <a:gd name="T37" fmla="*/ 155 h 186"/>
                  <a:gd name="T38" fmla="*/ 8 w 158"/>
                  <a:gd name="T39" fmla="*/ 143 h 186"/>
                  <a:gd name="T40" fmla="*/ 0 w 158"/>
                  <a:gd name="T41" fmla="*/ 124 h 186"/>
                  <a:gd name="T42" fmla="*/ 0 w 158"/>
                  <a:gd name="T43" fmla="*/ 95 h 186"/>
                  <a:gd name="T44" fmla="*/ 4 w 158"/>
                  <a:gd name="T45" fmla="*/ 69 h 186"/>
                  <a:gd name="T46" fmla="*/ 8 w 158"/>
                  <a:gd name="T47" fmla="*/ 40 h 186"/>
                  <a:gd name="T48" fmla="*/ 14 w 158"/>
                  <a:gd name="T49" fmla="*/ 21 h 186"/>
                  <a:gd name="T50" fmla="*/ 27 w 158"/>
                  <a:gd name="T51" fmla="*/ 7 h 186"/>
                  <a:gd name="T52" fmla="*/ 33 w 158"/>
                  <a:gd name="T53" fmla="*/ 0 h 186"/>
                  <a:gd name="T54" fmla="*/ 41 w 158"/>
                  <a:gd name="T55" fmla="*/ 3 h 186"/>
                  <a:gd name="T56" fmla="*/ 39 w 158"/>
                  <a:gd name="T57" fmla="*/ 9 h 186"/>
                  <a:gd name="T58" fmla="*/ 39 w 158"/>
                  <a:gd name="T59"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86">
                    <a:moveTo>
                      <a:pt x="39" y="9"/>
                    </a:moveTo>
                    <a:lnTo>
                      <a:pt x="31" y="13"/>
                    </a:lnTo>
                    <a:lnTo>
                      <a:pt x="16" y="40"/>
                    </a:lnTo>
                    <a:lnTo>
                      <a:pt x="23" y="69"/>
                    </a:lnTo>
                    <a:lnTo>
                      <a:pt x="16" y="122"/>
                    </a:lnTo>
                    <a:lnTo>
                      <a:pt x="14" y="131"/>
                    </a:lnTo>
                    <a:lnTo>
                      <a:pt x="16" y="137"/>
                    </a:lnTo>
                    <a:lnTo>
                      <a:pt x="39" y="143"/>
                    </a:lnTo>
                    <a:lnTo>
                      <a:pt x="64" y="149"/>
                    </a:lnTo>
                    <a:lnTo>
                      <a:pt x="88" y="159"/>
                    </a:lnTo>
                    <a:lnTo>
                      <a:pt x="99" y="166"/>
                    </a:lnTo>
                    <a:lnTo>
                      <a:pt x="113" y="170"/>
                    </a:lnTo>
                    <a:lnTo>
                      <a:pt x="136" y="172"/>
                    </a:lnTo>
                    <a:lnTo>
                      <a:pt x="154" y="170"/>
                    </a:lnTo>
                    <a:lnTo>
                      <a:pt x="158" y="176"/>
                    </a:lnTo>
                    <a:lnTo>
                      <a:pt x="136" y="184"/>
                    </a:lnTo>
                    <a:lnTo>
                      <a:pt x="111" y="186"/>
                    </a:lnTo>
                    <a:lnTo>
                      <a:pt x="53" y="168"/>
                    </a:lnTo>
                    <a:lnTo>
                      <a:pt x="31" y="155"/>
                    </a:lnTo>
                    <a:lnTo>
                      <a:pt x="8" y="143"/>
                    </a:lnTo>
                    <a:lnTo>
                      <a:pt x="0" y="124"/>
                    </a:lnTo>
                    <a:lnTo>
                      <a:pt x="0" y="95"/>
                    </a:lnTo>
                    <a:lnTo>
                      <a:pt x="4" y="69"/>
                    </a:lnTo>
                    <a:lnTo>
                      <a:pt x="8" y="40"/>
                    </a:lnTo>
                    <a:lnTo>
                      <a:pt x="14" y="21"/>
                    </a:lnTo>
                    <a:lnTo>
                      <a:pt x="27" y="7"/>
                    </a:lnTo>
                    <a:lnTo>
                      <a:pt x="33" y="0"/>
                    </a:lnTo>
                    <a:lnTo>
                      <a:pt x="41" y="3"/>
                    </a:lnTo>
                    <a:lnTo>
                      <a:pt x="39" y="9"/>
                    </a:lnTo>
                    <a:lnTo>
                      <a:pt x="3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6" name="Freeform 290"/>
              <p:cNvSpPr>
                <a:spLocks/>
              </p:cNvSpPr>
              <p:nvPr/>
            </p:nvSpPr>
            <p:spPr bwMode="auto">
              <a:xfrm>
                <a:off x="2521" y="1068"/>
                <a:ext cx="176" cy="60"/>
              </a:xfrm>
              <a:custGeom>
                <a:avLst/>
                <a:gdLst>
                  <a:gd name="T0" fmla="*/ 6 w 176"/>
                  <a:gd name="T1" fmla="*/ 0 h 60"/>
                  <a:gd name="T2" fmla="*/ 41 w 176"/>
                  <a:gd name="T3" fmla="*/ 19 h 60"/>
                  <a:gd name="T4" fmla="*/ 67 w 176"/>
                  <a:gd name="T5" fmla="*/ 27 h 60"/>
                  <a:gd name="T6" fmla="*/ 94 w 176"/>
                  <a:gd name="T7" fmla="*/ 35 h 60"/>
                  <a:gd name="T8" fmla="*/ 133 w 176"/>
                  <a:gd name="T9" fmla="*/ 44 h 60"/>
                  <a:gd name="T10" fmla="*/ 172 w 176"/>
                  <a:gd name="T11" fmla="*/ 42 h 60"/>
                  <a:gd name="T12" fmla="*/ 176 w 176"/>
                  <a:gd name="T13" fmla="*/ 44 h 60"/>
                  <a:gd name="T14" fmla="*/ 174 w 176"/>
                  <a:gd name="T15" fmla="*/ 48 h 60"/>
                  <a:gd name="T16" fmla="*/ 131 w 176"/>
                  <a:gd name="T17" fmla="*/ 58 h 60"/>
                  <a:gd name="T18" fmla="*/ 90 w 176"/>
                  <a:gd name="T19" fmla="*/ 60 h 60"/>
                  <a:gd name="T20" fmla="*/ 28 w 176"/>
                  <a:gd name="T21" fmla="*/ 40 h 60"/>
                  <a:gd name="T22" fmla="*/ 16 w 176"/>
                  <a:gd name="T23" fmla="*/ 21 h 60"/>
                  <a:gd name="T24" fmla="*/ 12 w 176"/>
                  <a:gd name="T25" fmla="*/ 13 h 60"/>
                  <a:gd name="T26" fmla="*/ 2 w 176"/>
                  <a:gd name="T27" fmla="*/ 7 h 60"/>
                  <a:gd name="T28" fmla="*/ 0 w 176"/>
                  <a:gd name="T29" fmla="*/ 2 h 60"/>
                  <a:gd name="T30" fmla="*/ 6 w 176"/>
                  <a:gd name="T31" fmla="*/ 0 h 60"/>
                  <a:gd name="T32" fmla="*/ 6 w 176"/>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60">
                    <a:moveTo>
                      <a:pt x="6" y="0"/>
                    </a:moveTo>
                    <a:lnTo>
                      <a:pt x="41" y="19"/>
                    </a:lnTo>
                    <a:lnTo>
                      <a:pt x="67" y="27"/>
                    </a:lnTo>
                    <a:lnTo>
                      <a:pt x="94" y="35"/>
                    </a:lnTo>
                    <a:lnTo>
                      <a:pt x="133" y="44"/>
                    </a:lnTo>
                    <a:lnTo>
                      <a:pt x="172" y="42"/>
                    </a:lnTo>
                    <a:lnTo>
                      <a:pt x="176" y="44"/>
                    </a:lnTo>
                    <a:lnTo>
                      <a:pt x="174" y="48"/>
                    </a:lnTo>
                    <a:lnTo>
                      <a:pt x="131" y="58"/>
                    </a:lnTo>
                    <a:lnTo>
                      <a:pt x="90" y="60"/>
                    </a:lnTo>
                    <a:lnTo>
                      <a:pt x="28" y="40"/>
                    </a:lnTo>
                    <a:lnTo>
                      <a:pt x="16" y="21"/>
                    </a:lnTo>
                    <a:lnTo>
                      <a:pt x="12" y="13"/>
                    </a:lnTo>
                    <a:lnTo>
                      <a:pt x="2" y="7"/>
                    </a:lnTo>
                    <a:lnTo>
                      <a:pt x="0"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7" name="Freeform 291"/>
              <p:cNvSpPr>
                <a:spLocks/>
              </p:cNvSpPr>
              <p:nvPr/>
            </p:nvSpPr>
            <p:spPr bwMode="auto">
              <a:xfrm>
                <a:off x="2708" y="1013"/>
                <a:ext cx="65" cy="109"/>
              </a:xfrm>
              <a:custGeom>
                <a:avLst/>
                <a:gdLst>
                  <a:gd name="T0" fmla="*/ 63 w 65"/>
                  <a:gd name="T1" fmla="*/ 6 h 109"/>
                  <a:gd name="T2" fmla="*/ 55 w 65"/>
                  <a:gd name="T3" fmla="*/ 20 h 109"/>
                  <a:gd name="T4" fmla="*/ 51 w 65"/>
                  <a:gd name="T5" fmla="*/ 39 h 109"/>
                  <a:gd name="T6" fmla="*/ 45 w 65"/>
                  <a:gd name="T7" fmla="*/ 60 h 109"/>
                  <a:gd name="T8" fmla="*/ 35 w 65"/>
                  <a:gd name="T9" fmla="*/ 76 h 109"/>
                  <a:gd name="T10" fmla="*/ 20 w 65"/>
                  <a:gd name="T11" fmla="*/ 90 h 109"/>
                  <a:gd name="T12" fmla="*/ 6 w 65"/>
                  <a:gd name="T13" fmla="*/ 107 h 109"/>
                  <a:gd name="T14" fmla="*/ 0 w 65"/>
                  <a:gd name="T15" fmla="*/ 109 h 109"/>
                  <a:gd name="T16" fmla="*/ 0 w 65"/>
                  <a:gd name="T17" fmla="*/ 103 h 109"/>
                  <a:gd name="T18" fmla="*/ 18 w 65"/>
                  <a:gd name="T19" fmla="*/ 72 h 109"/>
                  <a:gd name="T20" fmla="*/ 26 w 65"/>
                  <a:gd name="T21" fmla="*/ 37 h 109"/>
                  <a:gd name="T22" fmla="*/ 30 w 65"/>
                  <a:gd name="T23" fmla="*/ 24 h 109"/>
                  <a:gd name="T24" fmla="*/ 39 w 65"/>
                  <a:gd name="T25" fmla="*/ 16 h 109"/>
                  <a:gd name="T26" fmla="*/ 47 w 65"/>
                  <a:gd name="T27" fmla="*/ 8 h 109"/>
                  <a:gd name="T28" fmla="*/ 57 w 65"/>
                  <a:gd name="T29" fmla="*/ 0 h 109"/>
                  <a:gd name="T30" fmla="*/ 63 w 65"/>
                  <a:gd name="T31" fmla="*/ 0 h 109"/>
                  <a:gd name="T32" fmla="*/ 65 w 65"/>
                  <a:gd name="T33" fmla="*/ 4 h 109"/>
                  <a:gd name="T34" fmla="*/ 63 w 65"/>
                  <a:gd name="T35" fmla="*/ 6 h 109"/>
                  <a:gd name="T36" fmla="*/ 63 w 65"/>
                  <a:gd name="T37"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109">
                    <a:moveTo>
                      <a:pt x="63" y="6"/>
                    </a:moveTo>
                    <a:lnTo>
                      <a:pt x="55" y="20"/>
                    </a:lnTo>
                    <a:lnTo>
                      <a:pt x="51" y="39"/>
                    </a:lnTo>
                    <a:lnTo>
                      <a:pt x="45" y="60"/>
                    </a:lnTo>
                    <a:lnTo>
                      <a:pt x="35" y="76"/>
                    </a:lnTo>
                    <a:lnTo>
                      <a:pt x="20" y="90"/>
                    </a:lnTo>
                    <a:lnTo>
                      <a:pt x="6" y="107"/>
                    </a:lnTo>
                    <a:lnTo>
                      <a:pt x="0" y="109"/>
                    </a:lnTo>
                    <a:lnTo>
                      <a:pt x="0" y="103"/>
                    </a:lnTo>
                    <a:lnTo>
                      <a:pt x="18" y="72"/>
                    </a:lnTo>
                    <a:lnTo>
                      <a:pt x="26" y="37"/>
                    </a:lnTo>
                    <a:lnTo>
                      <a:pt x="30" y="24"/>
                    </a:lnTo>
                    <a:lnTo>
                      <a:pt x="39" y="16"/>
                    </a:lnTo>
                    <a:lnTo>
                      <a:pt x="47" y="8"/>
                    </a:lnTo>
                    <a:lnTo>
                      <a:pt x="57" y="0"/>
                    </a:lnTo>
                    <a:lnTo>
                      <a:pt x="63" y="0"/>
                    </a:lnTo>
                    <a:lnTo>
                      <a:pt x="65" y="4"/>
                    </a:lnTo>
                    <a:lnTo>
                      <a:pt x="63" y="6"/>
                    </a:lnTo>
                    <a:lnTo>
                      <a:pt x="6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8" name="Freeform 292"/>
              <p:cNvSpPr>
                <a:spLocks/>
              </p:cNvSpPr>
              <p:nvPr/>
            </p:nvSpPr>
            <p:spPr bwMode="auto">
              <a:xfrm>
                <a:off x="2617" y="1118"/>
                <a:ext cx="117" cy="105"/>
              </a:xfrm>
              <a:custGeom>
                <a:avLst/>
                <a:gdLst>
                  <a:gd name="T0" fmla="*/ 117 w 117"/>
                  <a:gd name="T1" fmla="*/ 0 h 105"/>
                  <a:gd name="T2" fmla="*/ 113 w 117"/>
                  <a:gd name="T3" fmla="*/ 33 h 105"/>
                  <a:gd name="T4" fmla="*/ 107 w 117"/>
                  <a:gd name="T5" fmla="*/ 47 h 105"/>
                  <a:gd name="T6" fmla="*/ 99 w 117"/>
                  <a:gd name="T7" fmla="*/ 60 h 105"/>
                  <a:gd name="T8" fmla="*/ 89 w 117"/>
                  <a:gd name="T9" fmla="*/ 72 h 105"/>
                  <a:gd name="T10" fmla="*/ 76 w 117"/>
                  <a:gd name="T11" fmla="*/ 83 h 105"/>
                  <a:gd name="T12" fmla="*/ 64 w 117"/>
                  <a:gd name="T13" fmla="*/ 91 h 105"/>
                  <a:gd name="T14" fmla="*/ 47 w 117"/>
                  <a:gd name="T15" fmla="*/ 101 h 105"/>
                  <a:gd name="T16" fmla="*/ 29 w 117"/>
                  <a:gd name="T17" fmla="*/ 105 h 105"/>
                  <a:gd name="T18" fmla="*/ 4 w 117"/>
                  <a:gd name="T19" fmla="*/ 105 h 105"/>
                  <a:gd name="T20" fmla="*/ 0 w 117"/>
                  <a:gd name="T21" fmla="*/ 101 h 105"/>
                  <a:gd name="T22" fmla="*/ 4 w 117"/>
                  <a:gd name="T23" fmla="*/ 99 h 105"/>
                  <a:gd name="T24" fmla="*/ 21 w 117"/>
                  <a:gd name="T25" fmla="*/ 93 h 105"/>
                  <a:gd name="T26" fmla="*/ 35 w 117"/>
                  <a:gd name="T27" fmla="*/ 83 h 105"/>
                  <a:gd name="T28" fmla="*/ 50 w 117"/>
                  <a:gd name="T29" fmla="*/ 74 h 105"/>
                  <a:gd name="T30" fmla="*/ 62 w 117"/>
                  <a:gd name="T31" fmla="*/ 66 h 105"/>
                  <a:gd name="T32" fmla="*/ 76 w 117"/>
                  <a:gd name="T33" fmla="*/ 58 h 105"/>
                  <a:gd name="T34" fmla="*/ 87 w 117"/>
                  <a:gd name="T35" fmla="*/ 49 h 105"/>
                  <a:gd name="T36" fmla="*/ 103 w 117"/>
                  <a:gd name="T37" fmla="*/ 29 h 105"/>
                  <a:gd name="T38" fmla="*/ 111 w 117"/>
                  <a:gd name="T39" fmla="*/ 0 h 105"/>
                  <a:gd name="T40" fmla="*/ 117 w 117"/>
                  <a:gd name="T41" fmla="*/ 0 h 105"/>
                  <a:gd name="T42" fmla="*/ 117 w 117"/>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05">
                    <a:moveTo>
                      <a:pt x="117" y="0"/>
                    </a:moveTo>
                    <a:lnTo>
                      <a:pt x="113" y="33"/>
                    </a:lnTo>
                    <a:lnTo>
                      <a:pt x="107" y="47"/>
                    </a:lnTo>
                    <a:lnTo>
                      <a:pt x="99" y="60"/>
                    </a:lnTo>
                    <a:lnTo>
                      <a:pt x="89" y="72"/>
                    </a:lnTo>
                    <a:lnTo>
                      <a:pt x="76" y="83"/>
                    </a:lnTo>
                    <a:lnTo>
                      <a:pt x="64" y="91"/>
                    </a:lnTo>
                    <a:lnTo>
                      <a:pt x="47" y="101"/>
                    </a:lnTo>
                    <a:lnTo>
                      <a:pt x="29" y="105"/>
                    </a:lnTo>
                    <a:lnTo>
                      <a:pt x="4" y="105"/>
                    </a:lnTo>
                    <a:lnTo>
                      <a:pt x="0" y="101"/>
                    </a:lnTo>
                    <a:lnTo>
                      <a:pt x="4" y="99"/>
                    </a:lnTo>
                    <a:lnTo>
                      <a:pt x="21" y="93"/>
                    </a:lnTo>
                    <a:lnTo>
                      <a:pt x="35" y="83"/>
                    </a:lnTo>
                    <a:lnTo>
                      <a:pt x="50" y="74"/>
                    </a:lnTo>
                    <a:lnTo>
                      <a:pt x="62" y="66"/>
                    </a:lnTo>
                    <a:lnTo>
                      <a:pt x="76" y="58"/>
                    </a:lnTo>
                    <a:lnTo>
                      <a:pt x="87" y="49"/>
                    </a:lnTo>
                    <a:lnTo>
                      <a:pt x="103" y="29"/>
                    </a:lnTo>
                    <a:lnTo>
                      <a:pt x="111" y="0"/>
                    </a:lnTo>
                    <a:lnTo>
                      <a:pt x="117" y="0"/>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49" name="Freeform 293"/>
              <p:cNvSpPr>
                <a:spLocks/>
              </p:cNvSpPr>
              <p:nvPr/>
            </p:nvSpPr>
            <p:spPr bwMode="auto">
              <a:xfrm>
                <a:off x="2430" y="1188"/>
                <a:ext cx="60" cy="114"/>
              </a:xfrm>
              <a:custGeom>
                <a:avLst/>
                <a:gdLst>
                  <a:gd name="T0" fmla="*/ 60 w 60"/>
                  <a:gd name="T1" fmla="*/ 0 h 114"/>
                  <a:gd name="T2" fmla="*/ 60 w 60"/>
                  <a:gd name="T3" fmla="*/ 29 h 114"/>
                  <a:gd name="T4" fmla="*/ 47 w 60"/>
                  <a:gd name="T5" fmla="*/ 48 h 114"/>
                  <a:gd name="T6" fmla="*/ 43 w 60"/>
                  <a:gd name="T7" fmla="*/ 58 h 114"/>
                  <a:gd name="T8" fmla="*/ 35 w 60"/>
                  <a:gd name="T9" fmla="*/ 74 h 114"/>
                  <a:gd name="T10" fmla="*/ 27 w 60"/>
                  <a:gd name="T11" fmla="*/ 87 h 114"/>
                  <a:gd name="T12" fmla="*/ 17 w 60"/>
                  <a:gd name="T13" fmla="*/ 99 h 114"/>
                  <a:gd name="T14" fmla="*/ 6 w 60"/>
                  <a:gd name="T15" fmla="*/ 114 h 114"/>
                  <a:gd name="T16" fmla="*/ 0 w 60"/>
                  <a:gd name="T17" fmla="*/ 114 h 114"/>
                  <a:gd name="T18" fmla="*/ 0 w 60"/>
                  <a:gd name="T19" fmla="*/ 110 h 114"/>
                  <a:gd name="T20" fmla="*/ 12 w 60"/>
                  <a:gd name="T21" fmla="*/ 81 h 114"/>
                  <a:gd name="T22" fmla="*/ 23 w 60"/>
                  <a:gd name="T23" fmla="*/ 52 h 114"/>
                  <a:gd name="T24" fmla="*/ 27 w 60"/>
                  <a:gd name="T25" fmla="*/ 41 h 114"/>
                  <a:gd name="T26" fmla="*/ 37 w 60"/>
                  <a:gd name="T27" fmla="*/ 21 h 114"/>
                  <a:gd name="T28" fmla="*/ 45 w 60"/>
                  <a:gd name="T29" fmla="*/ 10 h 114"/>
                  <a:gd name="T30" fmla="*/ 54 w 60"/>
                  <a:gd name="T31" fmla="*/ 0 h 114"/>
                  <a:gd name="T32" fmla="*/ 60 w 60"/>
                  <a:gd name="T33" fmla="*/ 0 h 114"/>
                  <a:gd name="T34" fmla="*/ 60 w 60"/>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4">
                    <a:moveTo>
                      <a:pt x="60" y="0"/>
                    </a:moveTo>
                    <a:lnTo>
                      <a:pt x="60" y="29"/>
                    </a:lnTo>
                    <a:lnTo>
                      <a:pt x="47" y="48"/>
                    </a:lnTo>
                    <a:lnTo>
                      <a:pt x="43" y="58"/>
                    </a:lnTo>
                    <a:lnTo>
                      <a:pt x="35" y="74"/>
                    </a:lnTo>
                    <a:lnTo>
                      <a:pt x="27" y="87"/>
                    </a:lnTo>
                    <a:lnTo>
                      <a:pt x="17" y="99"/>
                    </a:lnTo>
                    <a:lnTo>
                      <a:pt x="6" y="114"/>
                    </a:lnTo>
                    <a:lnTo>
                      <a:pt x="0" y="114"/>
                    </a:lnTo>
                    <a:lnTo>
                      <a:pt x="0" y="110"/>
                    </a:lnTo>
                    <a:lnTo>
                      <a:pt x="12" y="81"/>
                    </a:lnTo>
                    <a:lnTo>
                      <a:pt x="23" y="52"/>
                    </a:lnTo>
                    <a:lnTo>
                      <a:pt x="27" y="41"/>
                    </a:lnTo>
                    <a:lnTo>
                      <a:pt x="37" y="21"/>
                    </a:lnTo>
                    <a:lnTo>
                      <a:pt x="45" y="10"/>
                    </a:lnTo>
                    <a:lnTo>
                      <a:pt x="54" y="0"/>
                    </a:lnTo>
                    <a:lnTo>
                      <a:pt x="60" y="0"/>
                    </a:lnTo>
                    <a:lnTo>
                      <a:pt x="6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0" name="Freeform 294"/>
              <p:cNvSpPr>
                <a:spLocks/>
              </p:cNvSpPr>
              <p:nvPr/>
            </p:nvSpPr>
            <p:spPr bwMode="auto">
              <a:xfrm>
                <a:off x="2518" y="1221"/>
                <a:ext cx="118" cy="126"/>
              </a:xfrm>
              <a:custGeom>
                <a:avLst/>
                <a:gdLst>
                  <a:gd name="T0" fmla="*/ 118 w 118"/>
                  <a:gd name="T1" fmla="*/ 6 h 126"/>
                  <a:gd name="T2" fmla="*/ 107 w 118"/>
                  <a:gd name="T3" fmla="*/ 17 h 126"/>
                  <a:gd name="T4" fmla="*/ 95 w 118"/>
                  <a:gd name="T5" fmla="*/ 25 h 126"/>
                  <a:gd name="T6" fmla="*/ 74 w 118"/>
                  <a:gd name="T7" fmla="*/ 46 h 126"/>
                  <a:gd name="T8" fmla="*/ 58 w 118"/>
                  <a:gd name="T9" fmla="*/ 81 h 126"/>
                  <a:gd name="T10" fmla="*/ 50 w 118"/>
                  <a:gd name="T11" fmla="*/ 95 h 126"/>
                  <a:gd name="T12" fmla="*/ 35 w 118"/>
                  <a:gd name="T13" fmla="*/ 112 h 126"/>
                  <a:gd name="T14" fmla="*/ 5 w 118"/>
                  <a:gd name="T15" fmla="*/ 126 h 126"/>
                  <a:gd name="T16" fmla="*/ 0 w 118"/>
                  <a:gd name="T17" fmla="*/ 120 h 126"/>
                  <a:gd name="T18" fmla="*/ 13 w 118"/>
                  <a:gd name="T19" fmla="*/ 110 h 126"/>
                  <a:gd name="T20" fmla="*/ 19 w 118"/>
                  <a:gd name="T21" fmla="*/ 103 h 126"/>
                  <a:gd name="T22" fmla="*/ 25 w 118"/>
                  <a:gd name="T23" fmla="*/ 97 h 126"/>
                  <a:gd name="T24" fmla="*/ 48 w 118"/>
                  <a:gd name="T25" fmla="*/ 70 h 126"/>
                  <a:gd name="T26" fmla="*/ 56 w 118"/>
                  <a:gd name="T27" fmla="*/ 58 h 126"/>
                  <a:gd name="T28" fmla="*/ 66 w 118"/>
                  <a:gd name="T29" fmla="*/ 41 h 126"/>
                  <a:gd name="T30" fmla="*/ 77 w 118"/>
                  <a:gd name="T31" fmla="*/ 31 h 126"/>
                  <a:gd name="T32" fmla="*/ 89 w 118"/>
                  <a:gd name="T33" fmla="*/ 21 h 126"/>
                  <a:gd name="T34" fmla="*/ 109 w 118"/>
                  <a:gd name="T35" fmla="*/ 2 h 126"/>
                  <a:gd name="T36" fmla="*/ 116 w 118"/>
                  <a:gd name="T37" fmla="*/ 0 h 126"/>
                  <a:gd name="T38" fmla="*/ 118 w 118"/>
                  <a:gd name="T39" fmla="*/ 6 h 126"/>
                  <a:gd name="T40" fmla="*/ 118 w 118"/>
                  <a:gd name="T4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
                    <a:moveTo>
                      <a:pt x="118" y="6"/>
                    </a:moveTo>
                    <a:lnTo>
                      <a:pt x="107" y="17"/>
                    </a:lnTo>
                    <a:lnTo>
                      <a:pt x="95" y="25"/>
                    </a:lnTo>
                    <a:lnTo>
                      <a:pt x="74" y="46"/>
                    </a:lnTo>
                    <a:lnTo>
                      <a:pt x="58" y="81"/>
                    </a:lnTo>
                    <a:lnTo>
                      <a:pt x="50" y="95"/>
                    </a:lnTo>
                    <a:lnTo>
                      <a:pt x="35" y="112"/>
                    </a:lnTo>
                    <a:lnTo>
                      <a:pt x="5" y="126"/>
                    </a:lnTo>
                    <a:lnTo>
                      <a:pt x="0" y="120"/>
                    </a:lnTo>
                    <a:lnTo>
                      <a:pt x="13" y="110"/>
                    </a:lnTo>
                    <a:lnTo>
                      <a:pt x="19" y="103"/>
                    </a:lnTo>
                    <a:lnTo>
                      <a:pt x="25" y="97"/>
                    </a:lnTo>
                    <a:lnTo>
                      <a:pt x="48" y="70"/>
                    </a:lnTo>
                    <a:lnTo>
                      <a:pt x="56" y="58"/>
                    </a:lnTo>
                    <a:lnTo>
                      <a:pt x="66" y="41"/>
                    </a:lnTo>
                    <a:lnTo>
                      <a:pt x="77" y="31"/>
                    </a:lnTo>
                    <a:lnTo>
                      <a:pt x="89" y="21"/>
                    </a:lnTo>
                    <a:lnTo>
                      <a:pt x="109" y="2"/>
                    </a:lnTo>
                    <a:lnTo>
                      <a:pt x="116" y="0"/>
                    </a:lnTo>
                    <a:lnTo>
                      <a:pt x="118" y="6"/>
                    </a:lnTo>
                    <a:lnTo>
                      <a:pt x="11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1" name="Freeform 295"/>
              <p:cNvSpPr>
                <a:spLocks/>
              </p:cNvSpPr>
              <p:nvPr/>
            </p:nvSpPr>
            <p:spPr bwMode="auto">
              <a:xfrm>
                <a:off x="2747" y="1370"/>
                <a:ext cx="125" cy="130"/>
              </a:xfrm>
              <a:custGeom>
                <a:avLst/>
                <a:gdLst>
                  <a:gd name="T0" fmla="*/ 121 w 125"/>
                  <a:gd name="T1" fmla="*/ 12 h 130"/>
                  <a:gd name="T2" fmla="*/ 100 w 125"/>
                  <a:gd name="T3" fmla="*/ 12 h 130"/>
                  <a:gd name="T4" fmla="*/ 84 w 125"/>
                  <a:gd name="T5" fmla="*/ 23 h 130"/>
                  <a:gd name="T6" fmla="*/ 78 w 125"/>
                  <a:gd name="T7" fmla="*/ 27 h 130"/>
                  <a:gd name="T8" fmla="*/ 59 w 125"/>
                  <a:gd name="T9" fmla="*/ 25 h 130"/>
                  <a:gd name="T10" fmla="*/ 47 w 125"/>
                  <a:gd name="T11" fmla="*/ 27 h 130"/>
                  <a:gd name="T12" fmla="*/ 43 w 125"/>
                  <a:gd name="T13" fmla="*/ 41 h 130"/>
                  <a:gd name="T14" fmla="*/ 37 w 125"/>
                  <a:gd name="T15" fmla="*/ 51 h 130"/>
                  <a:gd name="T16" fmla="*/ 12 w 125"/>
                  <a:gd name="T17" fmla="*/ 66 h 130"/>
                  <a:gd name="T18" fmla="*/ 6 w 125"/>
                  <a:gd name="T19" fmla="*/ 84 h 130"/>
                  <a:gd name="T20" fmla="*/ 8 w 125"/>
                  <a:gd name="T21" fmla="*/ 105 h 130"/>
                  <a:gd name="T22" fmla="*/ 14 w 125"/>
                  <a:gd name="T23" fmla="*/ 117 h 130"/>
                  <a:gd name="T24" fmla="*/ 20 w 125"/>
                  <a:gd name="T25" fmla="*/ 126 h 130"/>
                  <a:gd name="T26" fmla="*/ 22 w 125"/>
                  <a:gd name="T27" fmla="*/ 128 h 130"/>
                  <a:gd name="T28" fmla="*/ 20 w 125"/>
                  <a:gd name="T29" fmla="*/ 130 h 130"/>
                  <a:gd name="T30" fmla="*/ 16 w 125"/>
                  <a:gd name="T31" fmla="*/ 130 h 130"/>
                  <a:gd name="T32" fmla="*/ 0 w 125"/>
                  <a:gd name="T33" fmla="*/ 107 h 130"/>
                  <a:gd name="T34" fmla="*/ 2 w 125"/>
                  <a:gd name="T35" fmla="*/ 60 h 130"/>
                  <a:gd name="T36" fmla="*/ 12 w 125"/>
                  <a:gd name="T37" fmla="*/ 49 h 130"/>
                  <a:gd name="T38" fmla="*/ 24 w 125"/>
                  <a:gd name="T39" fmla="*/ 39 h 130"/>
                  <a:gd name="T40" fmla="*/ 37 w 125"/>
                  <a:gd name="T41" fmla="*/ 25 h 130"/>
                  <a:gd name="T42" fmla="*/ 43 w 125"/>
                  <a:gd name="T43" fmla="*/ 16 h 130"/>
                  <a:gd name="T44" fmla="*/ 51 w 125"/>
                  <a:gd name="T45" fmla="*/ 12 h 130"/>
                  <a:gd name="T46" fmla="*/ 72 w 125"/>
                  <a:gd name="T47" fmla="*/ 8 h 130"/>
                  <a:gd name="T48" fmla="*/ 82 w 125"/>
                  <a:gd name="T49" fmla="*/ 2 h 130"/>
                  <a:gd name="T50" fmla="*/ 96 w 125"/>
                  <a:gd name="T51" fmla="*/ 0 h 130"/>
                  <a:gd name="T52" fmla="*/ 125 w 125"/>
                  <a:gd name="T53" fmla="*/ 6 h 130"/>
                  <a:gd name="T54" fmla="*/ 125 w 125"/>
                  <a:gd name="T55" fmla="*/ 12 h 130"/>
                  <a:gd name="T56" fmla="*/ 121 w 125"/>
                  <a:gd name="T57" fmla="*/ 12 h 130"/>
                  <a:gd name="T58" fmla="*/ 121 w 125"/>
                  <a:gd name="T59"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30">
                    <a:moveTo>
                      <a:pt x="121" y="12"/>
                    </a:moveTo>
                    <a:lnTo>
                      <a:pt x="100" y="12"/>
                    </a:lnTo>
                    <a:lnTo>
                      <a:pt x="84" y="23"/>
                    </a:lnTo>
                    <a:lnTo>
                      <a:pt x="78" y="27"/>
                    </a:lnTo>
                    <a:lnTo>
                      <a:pt x="59" y="25"/>
                    </a:lnTo>
                    <a:lnTo>
                      <a:pt x="47" y="27"/>
                    </a:lnTo>
                    <a:lnTo>
                      <a:pt x="43" y="41"/>
                    </a:lnTo>
                    <a:lnTo>
                      <a:pt x="37" y="51"/>
                    </a:lnTo>
                    <a:lnTo>
                      <a:pt x="12" y="66"/>
                    </a:lnTo>
                    <a:lnTo>
                      <a:pt x="6" y="84"/>
                    </a:lnTo>
                    <a:lnTo>
                      <a:pt x="8" y="105"/>
                    </a:lnTo>
                    <a:lnTo>
                      <a:pt x="14" y="117"/>
                    </a:lnTo>
                    <a:lnTo>
                      <a:pt x="20" y="126"/>
                    </a:lnTo>
                    <a:lnTo>
                      <a:pt x="22" y="128"/>
                    </a:lnTo>
                    <a:lnTo>
                      <a:pt x="20" y="130"/>
                    </a:lnTo>
                    <a:lnTo>
                      <a:pt x="16" y="130"/>
                    </a:lnTo>
                    <a:lnTo>
                      <a:pt x="0" y="107"/>
                    </a:lnTo>
                    <a:lnTo>
                      <a:pt x="2" y="60"/>
                    </a:lnTo>
                    <a:lnTo>
                      <a:pt x="12" y="49"/>
                    </a:lnTo>
                    <a:lnTo>
                      <a:pt x="24" y="39"/>
                    </a:lnTo>
                    <a:lnTo>
                      <a:pt x="37" y="25"/>
                    </a:lnTo>
                    <a:lnTo>
                      <a:pt x="43" y="16"/>
                    </a:lnTo>
                    <a:lnTo>
                      <a:pt x="51" y="12"/>
                    </a:lnTo>
                    <a:lnTo>
                      <a:pt x="72" y="8"/>
                    </a:lnTo>
                    <a:lnTo>
                      <a:pt x="82" y="2"/>
                    </a:lnTo>
                    <a:lnTo>
                      <a:pt x="96" y="0"/>
                    </a:lnTo>
                    <a:lnTo>
                      <a:pt x="125" y="6"/>
                    </a:lnTo>
                    <a:lnTo>
                      <a:pt x="125" y="12"/>
                    </a:lnTo>
                    <a:lnTo>
                      <a:pt x="121" y="12"/>
                    </a:lnTo>
                    <a:lnTo>
                      <a:pt x="121"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2" name="Freeform 296"/>
              <p:cNvSpPr>
                <a:spLocks/>
              </p:cNvSpPr>
              <p:nvPr/>
            </p:nvSpPr>
            <p:spPr bwMode="auto">
              <a:xfrm>
                <a:off x="2780" y="1421"/>
                <a:ext cx="20" cy="102"/>
              </a:xfrm>
              <a:custGeom>
                <a:avLst/>
                <a:gdLst>
                  <a:gd name="T0" fmla="*/ 20 w 20"/>
                  <a:gd name="T1" fmla="*/ 5 h 102"/>
                  <a:gd name="T2" fmla="*/ 14 w 20"/>
                  <a:gd name="T3" fmla="*/ 64 h 102"/>
                  <a:gd name="T4" fmla="*/ 14 w 20"/>
                  <a:gd name="T5" fmla="*/ 87 h 102"/>
                  <a:gd name="T6" fmla="*/ 18 w 20"/>
                  <a:gd name="T7" fmla="*/ 95 h 102"/>
                  <a:gd name="T8" fmla="*/ 18 w 20"/>
                  <a:gd name="T9" fmla="*/ 100 h 102"/>
                  <a:gd name="T10" fmla="*/ 14 w 20"/>
                  <a:gd name="T11" fmla="*/ 102 h 102"/>
                  <a:gd name="T12" fmla="*/ 0 w 20"/>
                  <a:gd name="T13" fmla="*/ 89 h 102"/>
                  <a:gd name="T14" fmla="*/ 0 w 20"/>
                  <a:gd name="T15" fmla="*/ 64 h 102"/>
                  <a:gd name="T16" fmla="*/ 4 w 20"/>
                  <a:gd name="T17" fmla="*/ 33 h 102"/>
                  <a:gd name="T18" fmla="*/ 12 w 20"/>
                  <a:gd name="T19" fmla="*/ 2 h 102"/>
                  <a:gd name="T20" fmla="*/ 18 w 20"/>
                  <a:gd name="T21" fmla="*/ 0 h 102"/>
                  <a:gd name="T22" fmla="*/ 20 w 20"/>
                  <a:gd name="T23" fmla="*/ 5 h 102"/>
                  <a:gd name="T24" fmla="*/ 20 w 20"/>
                  <a:gd name="T25"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2">
                    <a:moveTo>
                      <a:pt x="20" y="5"/>
                    </a:moveTo>
                    <a:lnTo>
                      <a:pt x="14" y="64"/>
                    </a:lnTo>
                    <a:lnTo>
                      <a:pt x="14" y="87"/>
                    </a:lnTo>
                    <a:lnTo>
                      <a:pt x="18" y="95"/>
                    </a:lnTo>
                    <a:lnTo>
                      <a:pt x="18" y="100"/>
                    </a:lnTo>
                    <a:lnTo>
                      <a:pt x="14" y="102"/>
                    </a:lnTo>
                    <a:lnTo>
                      <a:pt x="0" y="89"/>
                    </a:lnTo>
                    <a:lnTo>
                      <a:pt x="0" y="64"/>
                    </a:lnTo>
                    <a:lnTo>
                      <a:pt x="4" y="33"/>
                    </a:lnTo>
                    <a:lnTo>
                      <a:pt x="12" y="2"/>
                    </a:lnTo>
                    <a:lnTo>
                      <a:pt x="18" y="0"/>
                    </a:lnTo>
                    <a:lnTo>
                      <a:pt x="20" y="5"/>
                    </a:lnTo>
                    <a:lnTo>
                      <a:pt x="2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3" name="Freeform 297"/>
              <p:cNvSpPr>
                <a:spLocks/>
              </p:cNvSpPr>
              <p:nvPr/>
            </p:nvSpPr>
            <p:spPr bwMode="auto">
              <a:xfrm>
                <a:off x="2852" y="1337"/>
                <a:ext cx="67" cy="101"/>
              </a:xfrm>
              <a:custGeom>
                <a:avLst/>
                <a:gdLst>
                  <a:gd name="T0" fmla="*/ 0 w 67"/>
                  <a:gd name="T1" fmla="*/ 97 h 101"/>
                  <a:gd name="T2" fmla="*/ 16 w 67"/>
                  <a:gd name="T3" fmla="*/ 53 h 101"/>
                  <a:gd name="T4" fmla="*/ 30 w 67"/>
                  <a:gd name="T5" fmla="*/ 35 h 101"/>
                  <a:gd name="T6" fmla="*/ 45 w 67"/>
                  <a:gd name="T7" fmla="*/ 18 h 101"/>
                  <a:gd name="T8" fmla="*/ 61 w 67"/>
                  <a:gd name="T9" fmla="*/ 2 h 101"/>
                  <a:gd name="T10" fmla="*/ 65 w 67"/>
                  <a:gd name="T11" fmla="*/ 0 h 101"/>
                  <a:gd name="T12" fmla="*/ 67 w 67"/>
                  <a:gd name="T13" fmla="*/ 4 h 101"/>
                  <a:gd name="T14" fmla="*/ 55 w 67"/>
                  <a:gd name="T15" fmla="*/ 27 h 101"/>
                  <a:gd name="T16" fmla="*/ 26 w 67"/>
                  <a:gd name="T17" fmla="*/ 60 h 101"/>
                  <a:gd name="T18" fmla="*/ 16 w 67"/>
                  <a:gd name="T19" fmla="*/ 80 h 101"/>
                  <a:gd name="T20" fmla="*/ 6 w 67"/>
                  <a:gd name="T21" fmla="*/ 99 h 101"/>
                  <a:gd name="T22" fmla="*/ 2 w 67"/>
                  <a:gd name="T23" fmla="*/ 101 h 101"/>
                  <a:gd name="T24" fmla="*/ 0 w 67"/>
                  <a:gd name="T25" fmla="*/ 97 h 101"/>
                  <a:gd name="T26" fmla="*/ 0 w 67"/>
                  <a:gd name="T27"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01">
                    <a:moveTo>
                      <a:pt x="0" y="97"/>
                    </a:moveTo>
                    <a:lnTo>
                      <a:pt x="16" y="53"/>
                    </a:lnTo>
                    <a:lnTo>
                      <a:pt x="30" y="35"/>
                    </a:lnTo>
                    <a:lnTo>
                      <a:pt x="45" y="18"/>
                    </a:lnTo>
                    <a:lnTo>
                      <a:pt x="61" y="2"/>
                    </a:lnTo>
                    <a:lnTo>
                      <a:pt x="65" y="0"/>
                    </a:lnTo>
                    <a:lnTo>
                      <a:pt x="67" y="4"/>
                    </a:lnTo>
                    <a:lnTo>
                      <a:pt x="55" y="27"/>
                    </a:lnTo>
                    <a:lnTo>
                      <a:pt x="26" y="60"/>
                    </a:lnTo>
                    <a:lnTo>
                      <a:pt x="16" y="80"/>
                    </a:lnTo>
                    <a:lnTo>
                      <a:pt x="6" y="99"/>
                    </a:lnTo>
                    <a:lnTo>
                      <a:pt x="2" y="101"/>
                    </a:lnTo>
                    <a:lnTo>
                      <a:pt x="0" y="97"/>
                    </a:lnTo>
                    <a:lnTo>
                      <a:pt x="0" y="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4" name="Freeform 298"/>
              <p:cNvSpPr>
                <a:spLocks/>
              </p:cNvSpPr>
              <p:nvPr/>
            </p:nvSpPr>
            <p:spPr bwMode="auto">
              <a:xfrm>
                <a:off x="2870" y="1318"/>
                <a:ext cx="84" cy="130"/>
              </a:xfrm>
              <a:custGeom>
                <a:avLst/>
                <a:gdLst>
                  <a:gd name="T0" fmla="*/ 78 w 84"/>
                  <a:gd name="T1" fmla="*/ 0 h 130"/>
                  <a:gd name="T2" fmla="*/ 84 w 84"/>
                  <a:gd name="T3" fmla="*/ 8 h 130"/>
                  <a:gd name="T4" fmla="*/ 82 w 84"/>
                  <a:gd name="T5" fmla="*/ 19 h 130"/>
                  <a:gd name="T6" fmla="*/ 72 w 84"/>
                  <a:gd name="T7" fmla="*/ 39 h 130"/>
                  <a:gd name="T8" fmla="*/ 66 w 84"/>
                  <a:gd name="T9" fmla="*/ 52 h 130"/>
                  <a:gd name="T10" fmla="*/ 60 w 84"/>
                  <a:gd name="T11" fmla="*/ 62 h 130"/>
                  <a:gd name="T12" fmla="*/ 45 w 84"/>
                  <a:gd name="T13" fmla="*/ 81 h 130"/>
                  <a:gd name="T14" fmla="*/ 33 w 84"/>
                  <a:gd name="T15" fmla="*/ 97 h 130"/>
                  <a:gd name="T16" fmla="*/ 16 w 84"/>
                  <a:gd name="T17" fmla="*/ 120 h 130"/>
                  <a:gd name="T18" fmla="*/ 10 w 84"/>
                  <a:gd name="T19" fmla="*/ 126 h 130"/>
                  <a:gd name="T20" fmla="*/ 0 w 84"/>
                  <a:gd name="T21" fmla="*/ 130 h 130"/>
                  <a:gd name="T22" fmla="*/ 0 w 84"/>
                  <a:gd name="T23" fmla="*/ 120 h 130"/>
                  <a:gd name="T24" fmla="*/ 4 w 84"/>
                  <a:gd name="T25" fmla="*/ 114 h 130"/>
                  <a:gd name="T26" fmla="*/ 21 w 84"/>
                  <a:gd name="T27" fmla="*/ 93 h 130"/>
                  <a:gd name="T28" fmla="*/ 37 w 84"/>
                  <a:gd name="T29" fmla="*/ 77 h 130"/>
                  <a:gd name="T30" fmla="*/ 51 w 84"/>
                  <a:gd name="T31" fmla="*/ 58 h 130"/>
                  <a:gd name="T32" fmla="*/ 66 w 84"/>
                  <a:gd name="T33" fmla="*/ 35 h 130"/>
                  <a:gd name="T34" fmla="*/ 74 w 84"/>
                  <a:gd name="T35" fmla="*/ 6 h 130"/>
                  <a:gd name="T36" fmla="*/ 74 w 84"/>
                  <a:gd name="T37" fmla="*/ 2 h 130"/>
                  <a:gd name="T38" fmla="*/ 78 w 84"/>
                  <a:gd name="T39" fmla="*/ 0 h 130"/>
                  <a:gd name="T40" fmla="*/ 78 w 84"/>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30">
                    <a:moveTo>
                      <a:pt x="78" y="0"/>
                    </a:moveTo>
                    <a:lnTo>
                      <a:pt x="84" y="8"/>
                    </a:lnTo>
                    <a:lnTo>
                      <a:pt x="82" y="19"/>
                    </a:lnTo>
                    <a:lnTo>
                      <a:pt x="72" y="39"/>
                    </a:lnTo>
                    <a:lnTo>
                      <a:pt x="66" y="52"/>
                    </a:lnTo>
                    <a:lnTo>
                      <a:pt x="60" y="62"/>
                    </a:lnTo>
                    <a:lnTo>
                      <a:pt x="45" y="81"/>
                    </a:lnTo>
                    <a:lnTo>
                      <a:pt x="33" y="97"/>
                    </a:lnTo>
                    <a:lnTo>
                      <a:pt x="16" y="120"/>
                    </a:lnTo>
                    <a:lnTo>
                      <a:pt x="10" y="126"/>
                    </a:lnTo>
                    <a:lnTo>
                      <a:pt x="0" y="130"/>
                    </a:lnTo>
                    <a:lnTo>
                      <a:pt x="0" y="120"/>
                    </a:lnTo>
                    <a:lnTo>
                      <a:pt x="4" y="114"/>
                    </a:lnTo>
                    <a:lnTo>
                      <a:pt x="21" y="93"/>
                    </a:lnTo>
                    <a:lnTo>
                      <a:pt x="37" y="77"/>
                    </a:lnTo>
                    <a:lnTo>
                      <a:pt x="51" y="58"/>
                    </a:lnTo>
                    <a:lnTo>
                      <a:pt x="66" y="35"/>
                    </a:lnTo>
                    <a:lnTo>
                      <a:pt x="74" y="6"/>
                    </a:lnTo>
                    <a:lnTo>
                      <a:pt x="74" y="2"/>
                    </a:lnTo>
                    <a:lnTo>
                      <a:pt x="78" y="0"/>
                    </a:lnTo>
                    <a:lnTo>
                      <a:pt x="7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5" name="Freeform 299"/>
              <p:cNvSpPr>
                <a:spLocks/>
              </p:cNvSpPr>
              <p:nvPr/>
            </p:nvSpPr>
            <p:spPr bwMode="auto">
              <a:xfrm>
                <a:off x="2831" y="1438"/>
                <a:ext cx="74" cy="62"/>
              </a:xfrm>
              <a:custGeom>
                <a:avLst/>
                <a:gdLst>
                  <a:gd name="T0" fmla="*/ 55 w 74"/>
                  <a:gd name="T1" fmla="*/ 6 h 62"/>
                  <a:gd name="T2" fmla="*/ 14 w 74"/>
                  <a:gd name="T3" fmla="*/ 29 h 62"/>
                  <a:gd name="T4" fmla="*/ 23 w 74"/>
                  <a:gd name="T5" fmla="*/ 37 h 62"/>
                  <a:gd name="T6" fmla="*/ 35 w 74"/>
                  <a:gd name="T7" fmla="*/ 43 h 62"/>
                  <a:gd name="T8" fmla="*/ 70 w 74"/>
                  <a:gd name="T9" fmla="*/ 35 h 62"/>
                  <a:gd name="T10" fmla="*/ 74 w 74"/>
                  <a:gd name="T11" fmla="*/ 41 h 62"/>
                  <a:gd name="T12" fmla="*/ 55 w 74"/>
                  <a:gd name="T13" fmla="*/ 52 h 62"/>
                  <a:gd name="T14" fmla="*/ 47 w 74"/>
                  <a:gd name="T15" fmla="*/ 58 h 62"/>
                  <a:gd name="T16" fmla="*/ 37 w 74"/>
                  <a:gd name="T17" fmla="*/ 62 h 62"/>
                  <a:gd name="T18" fmla="*/ 31 w 74"/>
                  <a:gd name="T19" fmla="*/ 62 h 62"/>
                  <a:gd name="T20" fmla="*/ 8 w 74"/>
                  <a:gd name="T21" fmla="*/ 49 h 62"/>
                  <a:gd name="T22" fmla="*/ 0 w 74"/>
                  <a:gd name="T23" fmla="*/ 35 h 62"/>
                  <a:gd name="T24" fmla="*/ 2 w 74"/>
                  <a:gd name="T25" fmla="*/ 21 h 62"/>
                  <a:gd name="T26" fmla="*/ 8 w 74"/>
                  <a:gd name="T27" fmla="*/ 16 h 62"/>
                  <a:gd name="T28" fmla="*/ 12 w 74"/>
                  <a:gd name="T29" fmla="*/ 12 h 62"/>
                  <a:gd name="T30" fmla="*/ 25 w 74"/>
                  <a:gd name="T31" fmla="*/ 6 h 62"/>
                  <a:gd name="T32" fmla="*/ 53 w 74"/>
                  <a:gd name="T33" fmla="*/ 0 h 62"/>
                  <a:gd name="T34" fmla="*/ 58 w 74"/>
                  <a:gd name="T35" fmla="*/ 2 h 62"/>
                  <a:gd name="T36" fmla="*/ 55 w 74"/>
                  <a:gd name="T37" fmla="*/ 6 h 62"/>
                  <a:gd name="T38" fmla="*/ 55 w 74"/>
                  <a:gd name="T3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2">
                    <a:moveTo>
                      <a:pt x="55" y="6"/>
                    </a:moveTo>
                    <a:lnTo>
                      <a:pt x="14" y="29"/>
                    </a:lnTo>
                    <a:lnTo>
                      <a:pt x="23" y="37"/>
                    </a:lnTo>
                    <a:lnTo>
                      <a:pt x="35" y="43"/>
                    </a:lnTo>
                    <a:lnTo>
                      <a:pt x="70" y="35"/>
                    </a:lnTo>
                    <a:lnTo>
                      <a:pt x="74" y="41"/>
                    </a:lnTo>
                    <a:lnTo>
                      <a:pt x="55" y="52"/>
                    </a:lnTo>
                    <a:lnTo>
                      <a:pt x="47" y="58"/>
                    </a:lnTo>
                    <a:lnTo>
                      <a:pt x="37" y="62"/>
                    </a:lnTo>
                    <a:lnTo>
                      <a:pt x="31" y="62"/>
                    </a:lnTo>
                    <a:lnTo>
                      <a:pt x="8" y="49"/>
                    </a:lnTo>
                    <a:lnTo>
                      <a:pt x="0" y="35"/>
                    </a:lnTo>
                    <a:lnTo>
                      <a:pt x="2" y="21"/>
                    </a:lnTo>
                    <a:lnTo>
                      <a:pt x="8" y="16"/>
                    </a:lnTo>
                    <a:lnTo>
                      <a:pt x="12" y="12"/>
                    </a:lnTo>
                    <a:lnTo>
                      <a:pt x="25" y="6"/>
                    </a:lnTo>
                    <a:lnTo>
                      <a:pt x="53" y="0"/>
                    </a:lnTo>
                    <a:lnTo>
                      <a:pt x="58" y="2"/>
                    </a:lnTo>
                    <a:lnTo>
                      <a:pt x="55" y="6"/>
                    </a:lnTo>
                    <a:lnTo>
                      <a:pt x="5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6" name="Freeform 300"/>
              <p:cNvSpPr>
                <a:spLocks/>
              </p:cNvSpPr>
              <p:nvPr/>
            </p:nvSpPr>
            <p:spPr bwMode="auto">
              <a:xfrm>
                <a:off x="2884" y="1430"/>
                <a:ext cx="50" cy="68"/>
              </a:xfrm>
              <a:custGeom>
                <a:avLst/>
                <a:gdLst>
                  <a:gd name="T0" fmla="*/ 48 w 50"/>
                  <a:gd name="T1" fmla="*/ 4 h 68"/>
                  <a:gd name="T2" fmla="*/ 50 w 50"/>
                  <a:gd name="T3" fmla="*/ 53 h 68"/>
                  <a:gd name="T4" fmla="*/ 42 w 50"/>
                  <a:gd name="T5" fmla="*/ 62 h 68"/>
                  <a:gd name="T6" fmla="*/ 29 w 50"/>
                  <a:gd name="T7" fmla="*/ 66 h 68"/>
                  <a:gd name="T8" fmla="*/ 2 w 50"/>
                  <a:gd name="T9" fmla="*/ 68 h 68"/>
                  <a:gd name="T10" fmla="*/ 0 w 50"/>
                  <a:gd name="T11" fmla="*/ 64 h 68"/>
                  <a:gd name="T12" fmla="*/ 2 w 50"/>
                  <a:gd name="T13" fmla="*/ 62 h 68"/>
                  <a:gd name="T14" fmla="*/ 23 w 50"/>
                  <a:gd name="T15" fmla="*/ 57 h 68"/>
                  <a:gd name="T16" fmla="*/ 35 w 50"/>
                  <a:gd name="T17" fmla="*/ 43 h 68"/>
                  <a:gd name="T18" fmla="*/ 42 w 50"/>
                  <a:gd name="T19" fmla="*/ 24 h 68"/>
                  <a:gd name="T20" fmla="*/ 39 w 50"/>
                  <a:gd name="T21" fmla="*/ 4 h 68"/>
                  <a:gd name="T22" fmla="*/ 44 w 50"/>
                  <a:gd name="T23" fmla="*/ 0 h 68"/>
                  <a:gd name="T24" fmla="*/ 48 w 50"/>
                  <a:gd name="T25" fmla="*/ 4 h 68"/>
                  <a:gd name="T26" fmla="*/ 48 w 50"/>
                  <a:gd name="T2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8">
                    <a:moveTo>
                      <a:pt x="48" y="4"/>
                    </a:moveTo>
                    <a:lnTo>
                      <a:pt x="50" y="53"/>
                    </a:lnTo>
                    <a:lnTo>
                      <a:pt x="42" y="62"/>
                    </a:lnTo>
                    <a:lnTo>
                      <a:pt x="29" y="66"/>
                    </a:lnTo>
                    <a:lnTo>
                      <a:pt x="2" y="68"/>
                    </a:lnTo>
                    <a:lnTo>
                      <a:pt x="0" y="64"/>
                    </a:lnTo>
                    <a:lnTo>
                      <a:pt x="2" y="62"/>
                    </a:lnTo>
                    <a:lnTo>
                      <a:pt x="23" y="57"/>
                    </a:lnTo>
                    <a:lnTo>
                      <a:pt x="35" y="43"/>
                    </a:lnTo>
                    <a:lnTo>
                      <a:pt x="42" y="24"/>
                    </a:lnTo>
                    <a:lnTo>
                      <a:pt x="39" y="4"/>
                    </a:lnTo>
                    <a:lnTo>
                      <a:pt x="44" y="0"/>
                    </a:lnTo>
                    <a:lnTo>
                      <a:pt x="48" y="4"/>
                    </a:lnTo>
                    <a:lnTo>
                      <a:pt x="4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7" name="Freeform 301"/>
              <p:cNvSpPr>
                <a:spLocks/>
              </p:cNvSpPr>
              <p:nvPr/>
            </p:nvSpPr>
            <p:spPr bwMode="auto">
              <a:xfrm>
                <a:off x="2944" y="1438"/>
                <a:ext cx="119" cy="23"/>
              </a:xfrm>
              <a:custGeom>
                <a:avLst/>
                <a:gdLst>
                  <a:gd name="T0" fmla="*/ 0 w 119"/>
                  <a:gd name="T1" fmla="*/ 16 h 23"/>
                  <a:gd name="T2" fmla="*/ 27 w 119"/>
                  <a:gd name="T3" fmla="*/ 6 h 23"/>
                  <a:gd name="T4" fmla="*/ 56 w 119"/>
                  <a:gd name="T5" fmla="*/ 0 h 23"/>
                  <a:gd name="T6" fmla="*/ 115 w 119"/>
                  <a:gd name="T7" fmla="*/ 2 h 23"/>
                  <a:gd name="T8" fmla="*/ 119 w 119"/>
                  <a:gd name="T9" fmla="*/ 4 h 23"/>
                  <a:gd name="T10" fmla="*/ 115 w 119"/>
                  <a:gd name="T11" fmla="*/ 8 h 23"/>
                  <a:gd name="T12" fmla="*/ 86 w 119"/>
                  <a:gd name="T13" fmla="*/ 10 h 23"/>
                  <a:gd name="T14" fmla="*/ 58 w 119"/>
                  <a:gd name="T15" fmla="*/ 16 h 23"/>
                  <a:gd name="T16" fmla="*/ 2 w 119"/>
                  <a:gd name="T17" fmla="*/ 23 h 23"/>
                  <a:gd name="T18" fmla="*/ 0 w 119"/>
                  <a:gd name="T19" fmla="*/ 16 h 23"/>
                  <a:gd name="T20" fmla="*/ 0 w 119"/>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3">
                    <a:moveTo>
                      <a:pt x="0" y="16"/>
                    </a:moveTo>
                    <a:lnTo>
                      <a:pt x="27" y="6"/>
                    </a:lnTo>
                    <a:lnTo>
                      <a:pt x="56" y="0"/>
                    </a:lnTo>
                    <a:lnTo>
                      <a:pt x="115" y="2"/>
                    </a:lnTo>
                    <a:lnTo>
                      <a:pt x="119" y="4"/>
                    </a:lnTo>
                    <a:lnTo>
                      <a:pt x="115" y="8"/>
                    </a:lnTo>
                    <a:lnTo>
                      <a:pt x="86" y="10"/>
                    </a:lnTo>
                    <a:lnTo>
                      <a:pt x="58" y="16"/>
                    </a:lnTo>
                    <a:lnTo>
                      <a:pt x="2" y="23"/>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8" name="Freeform 302"/>
              <p:cNvSpPr>
                <a:spLocks/>
              </p:cNvSpPr>
              <p:nvPr/>
            </p:nvSpPr>
            <p:spPr bwMode="auto">
              <a:xfrm>
                <a:off x="2909" y="1372"/>
                <a:ext cx="56" cy="23"/>
              </a:xfrm>
              <a:custGeom>
                <a:avLst/>
                <a:gdLst>
                  <a:gd name="T0" fmla="*/ 0 w 56"/>
                  <a:gd name="T1" fmla="*/ 16 h 23"/>
                  <a:gd name="T2" fmla="*/ 17 w 56"/>
                  <a:gd name="T3" fmla="*/ 8 h 23"/>
                  <a:gd name="T4" fmla="*/ 29 w 56"/>
                  <a:gd name="T5" fmla="*/ 0 h 23"/>
                  <a:gd name="T6" fmla="*/ 51 w 56"/>
                  <a:gd name="T7" fmla="*/ 0 h 23"/>
                  <a:gd name="T8" fmla="*/ 56 w 56"/>
                  <a:gd name="T9" fmla="*/ 4 h 23"/>
                  <a:gd name="T10" fmla="*/ 51 w 56"/>
                  <a:gd name="T11" fmla="*/ 6 h 23"/>
                  <a:gd name="T12" fmla="*/ 35 w 56"/>
                  <a:gd name="T13" fmla="*/ 14 h 23"/>
                  <a:gd name="T14" fmla="*/ 2 w 56"/>
                  <a:gd name="T15" fmla="*/ 23 h 23"/>
                  <a:gd name="T16" fmla="*/ 0 w 56"/>
                  <a:gd name="T17" fmla="*/ 16 h 23"/>
                  <a:gd name="T18" fmla="*/ 0 w 56"/>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3">
                    <a:moveTo>
                      <a:pt x="0" y="16"/>
                    </a:moveTo>
                    <a:lnTo>
                      <a:pt x="17" y="8"/>
                    </a:lnTo>
                    <a:lnTo>
                      <a:pt x="29" y="0"/>
                    </a:lnTo>
                    <a:lnTo>
                      <a:pt x="51" y="0"/>
                    </a:lnTo>
                    <a:lnTo>
                      <a:pt x="56" y="4"/>
                    </a:lnTo>
                    <a:lnTo>
                      <a:pt x="51" y="6"/>
                    </a:lnTo>
                    <a:lnTo>
                      <a:pt x="35" y="14"/>
                    </a:lnTo>
                    <a:lnTo>
                      <a:pt x="2" y="23"/>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59" name="Freeform 303"/>
              <p:cNvSpPr>
                <a:spLocks/>
              </p:cNvSpPr>
              <p:nvPr/>
            </p:nvSpPr>
            <p:spPr bwMode="auto">
              <a:xfrm>
                <a:off x="2954" y="1372"/>
                <a:ext cx="60" cy="39"/>
              </a:xfrm>
              <a:custGeom>
                <a:avLst/>
                <a:gdLst>
                  <a:gd name="T0" fmla="*/ 4 w 60"/>
                  <a:gd name="T1" fmla="*/ 0 h 39"/>
                  <a:gd name="T2" fmla="*/ 29 w 60"/>
                  <a:gd name="T3" fmla="*/ 2 h 39"/>
                  <a:gd name="T4" fmla="*/ 50 w 60"/>
                  <a:gd name="T5" fmla="*/ 12 h 39"/>
                  <a:gd name="T6" fmla="*/ 60 w 60"/>
                  <a:gd name="T7" fmla="*/ 35 h 39"/>
                  <a:gd name="T8" fmla="*/ 58 w 60"/>
                  <a:gd name="T9" fmla="*/ 39 h 39"/>
                  <a:gd name="T10" fmla="*/ 54 w 60"/>
                  <a:gd name="T11" fmla="*/ 37 h 39"/>
                  <a:gd name="T12" fmla="*/ 41 w 60"/>
                  <a:gd name="T13" fmla="*/ 23 h 39"/>
                  <a:gd name="T14" fmla="*/ 23 w 60"/>
                  <a:gd name="T15" fmla="*/ 12 h 39"/>
                  <a:gd name="T16" fmla="*/ 4 w 60"/>
                  <a:gd name="T17" fmla="*/ 8 h 39"/>
                  <a:gd name="T18" fmla="*/ 0 w 60"/>
                  <a:gd name="T19" fmla="*/ 4 h 39"/>
                  <a:gd name="T20" fmla="*/ 4 w 60"/>
                  <a:gd name="T21" fmla="*/ 0 h 39"/>
                  <a:gd name="T22" fmla="*/ 4 w 6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9">
                    <a:moveTo>
                      <a:pt x="4" y="0"/>
                    </a:moveTo>
                    <a:lnTo>
                      <a:pt x="29" y="2"/>
                    </a:lnTo>
                    <a:lnTo>
                      <a:pt x="50" y="12"/>
                    </a:lnTo>
                    <a:lnTo>
                      <a:pt x="60" y="35"/>
                    </a:lnTo>
                    <a:lnTo>
                      <a:pt x="58" y="39"/>
                    </a:lnTo>
                    <a:lnTo>
                      <a:pt x="54" y="37"/>
                    </a:lnTo>
                    <a:lnTo>
                      <a:pt x="41" y="23"/>
                    </a:lnTo>
                    <a:lnTo>
                      <a:pt x="23" y="12"/>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0" name="Freeform 304"/>
              <p:cNvSpPr>
                <a:spLocks/>
              </p:cNvSpPr>
              <p:nvPr/>
            </p:nvSpPr>
            <p:spPr bwMode="auto">
              <a:xfrm>
                <a:off x="2944" y="1314"/>
                <a:ext cx="165" cy="132"/>
              </a:xfrm>
              <a:custGeom>
                <a:avLst/>
                <a:gdLst>
                  <a:gd name="T0" fmla="*/ 4 w 165"/>
                  <a:gd name="T1" fmla="*/ 21 h 132"/>
                  <a:gd name="T2" fmla="*/ 21 w 165"/>
                  <a:gd name="T3" fmla="*/ 6 h 132"/>
                  <a:gd name="T4" fmla="*/ 27 w 165"/>
                  <a:gd name="T5" fmla="*/ 2 h 132"/>
                  <a:gd name="T6" fmla="*/ 39 w 165"/>
                  <a:gd name="T7" fmla="*/ 0 h 132"/>
                  <a:gd name="T8" fmla="*/ 84 w 165"/>
                  <a:gd name="T9" fmla="*/ 0 h 132"/>
                  <a:gd name="T10" fmla="*/ 115 w 165"/>
                  <a:gd name="T11" fmla="*/ 17 h 132"/>
                  <a:gd name="T12" fmla="*/ 140 w 165"/>
                  <a:gd name="T13" fmla="*/ 41 h 132"/>
                  <a:gd name="T14" fmla="*/ 152 w 165"/>
                  <a:gd name="T15" fmla="*/ 62 h 132"/>
                  <a:gd name="T16" fmla="*/ 156 w 165"/>
                  <a:gd name="T17" fmla="*/ 83 h 132"/>
                  <a:gd name="T18" fmla="*/ 165 w 165"/>
                  <a:gd name="T19" fmla="*/ 126 h 132"/>
                  <a:gd name="T20" fmla="*/ 160 w 165"/>
                  <a:gd name="T21" fmla="*/ 132 h 132"/>
                  <a:gd name="T22" fmla="*/ 154 w 165"/>
                  <a:gd name="T23" fmla="*/ 128 h 132"/>
                  <a:gd name="T24" fmla="*/ 144 w 165"/>
                  <a:gd name="T25" fmla="*/ 89 h 132"/>
                  <a:gd name="T26" fmla="*/ 138 w 165"/>
                  <a:gd name="T27" fmla="*/ 70 h 132"/>
                  <a:gd name="T28" fmla="*/ 132 w 165"/>
                  <a:gd name="T29" fmla="*/ 62 h 132"/>
                  <a:gd name="T30" fmla="*/ 125 w 165"/>
                  <a:gd name="T31" fmla="*/ 52 h 132"/>
                  <a:gd name="T32" fmla="*/ 111 w 165"/>
                  <a:gd name="T33" fmla="*/ 33 h 132"/>
                  <a:gd name="T34" fmla="*/ 103 w 165"/>
                  <a:gd name="T35" fmla="*/ 27 h 132"/>
                  <a:gd name="T36" fmla="*/ 91 w 165"/>
                  <a:gd name="T37" fmla="*/ 21 h 132"/>
                  <a:gd name="T38" fmla="*/ 64 w 165"/>
                  <a:gd name="T39" fmla="*/ 15 h 132"/>
                  <a:gd name="T40" fmla="*/ 53 w 165"/>
                  <a:gd name="T41" fmla="*/ 10 h 132"/>
                  <a:gd name="T42" fmla="*/ 39 w 165"/>
                  <a:gd name="T43" fmla="*/ 8 h 132"/>
                  <a:gd name="T44" fmla="*/ 21 w 165"/>
                  <a:gd name="T45" fmla="*/ 19 h 132"/>
                  <a:gd name="T46" fmla="*/ 2 w 165"/>
                  <a:gd name="T47" fmla="*/ 37 h 132"/>
                  <a:gd name="T48" fmla="*/ 0 w 165"/>
                  <a:gd name="T49" fmla="*/ 31 h 132"/>
                  <a:gd name="T50" fmla="*/ 4 w 165"/>
                  <a:gd name="T51" fmla="*/ 21 h 132"/>
                  <a:gd name="T52" fmla="*/ 4 w 165"/>
                  <a:gd name="T53"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132">
                    <a:moveTo>
                      <a:pt x="4" y="21"/>
                    </a:moveTo>
                    <a:lnTo>
                      <a:pt x="21" y="6"/>
                    </a:lnTo>
                    <a:lnTo>
                      <a:pt x="27" y="2"/>
                    </a:lnTo>
                    <a:lnTo>
                      <a:pt x="39" y="0"/>
                    </a:lnTo>
                    <a:lnTo>
                      <a:pt x="84" y="0"/>
                    </a:lnTo>
                    <a:lnTo>
                      <a:pt x="115" y="17"/>
                    </a:lnTo>
                    <a:lnTo>
                      <a:pt x="140" y="41"/>
                    </a:lnTo>
                    <a:lnTo>
                      <a:pt x="152" y="62"/>
                    </a:lnTo>
                    <a:lnTo>
                      <a:pt x="156" y="83"/>
                    </a:lnTo>
                    <a:lnTo>
                      <a:pt x="165" y="126"/>
                    </a:lnTo>
                    <a:lnTo>
                      <a:pt x="160" y="132"/>
                    </a:lnTo>
                    <a:lnTo>
                      <a:pt x="154" y="128"/>
                    </a:lnTo>
                    <a:lnTo>
                      <a:pt x="144" y="89"/>
                    </a:lnTo>
                    <a:lnTo>
                      <a:pt x="138" y="70"/>
                    </a:lnTo>
                    <a:lnTo>
                      <a:pt x="132" y="62"/>
                    </a:lnTo>
                    <a:lnTo>
                      <a:pt x="125" y="52"/>
                    </a:lnTo>
                    <a:lnTo>
                      <a:pt x="111" y="33"/>
                    </a:lnTo>
                    <a:lnTo>
                      <a:pt x="103" y="27"/>
                    </a:lnTo>
                    <a:lnTo>
                      <a:pt x="91" y="21"/>
                    </a:lnTo>
                    <a:lnTo>
                      <a:pt x="64" y="15"/>
                    </a:lnTo>
                    <a:lnTo>
                      <a:pt x="53" y="10"/>
                    </a:lnTo>
                    <a:lnTo>
                      <a:pt x="39" y="8"/>
                    </a:lnTo>
                    <a:lnTo>
                      <a:pt x="21" y="19"/>
                    </a:lnTo>
                    <a:lnTo>
                      <a:pt x="2" y="37"/>
                    </a:lnTo>
                    <a:lnTo>
                      <a:pt x="0" y="31"/>
                    </a:lnTo>
                    <a:lnTo>
                      <a:pt x="4" y="21"/>
                    </a:lnTo>
                    <a:lnTo>
                      <a:pt x="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1" name="Freeform 305"/>
              <p:cNvSpPr>
                <a:spLocks/>
              </p:cNvSpPr>
              <p:nvPr/>
            </p:nvSpPr>
            <p:spPr bwMode="auto">
              <a:xfrm>
                <a:off x="3133" y="1192"/>
                <a:ext cx="70" cy="205"/>
              </a:xfrm>
              <a:custGeom>
                <a:avLst/>
                <a:gdLst>
                  <a:gd name="T0" fmla="*/ 70 w 70"/>
                  <a:gd name="T1" fmla="*/ 4 h 205"/>
                  <a:gd name="T2" fmla="*/ 54 w 70"/>
                  <a:gd name="T3" fmla="*/ 17 h 205"/>
                  <a:gd name="T4" fmla="*/ 41 w 70"/>
                  <a:gd name="T5" fmla="*/ 29 h 205"/>
                  <a:gd name="T6" fmla="*/ 27 w 70"/>
                  <a:gd name="T7" fmla="*/ 58 h 205"/>
                  <a:gd name="T8" fmla="*/ 21 w 70"/>
                  <a:gd name="T9" fmla="*/ 91 h 205"/>
                  <a:gd name="T10" fmla="*/ 25 w 70"/>
                  <a:gd name="T11" fmla="*/ 128 h 205"/>
                  <a:gd name="T12" fmla="*/ 23 w 70"/>
                  <a:gd name="T13" fmla="*/ 165 h 205"/>
                  <a:gd name="T14" fmla="*/ 17 w 70"/>
                  <a:gd name="T15" fmla="*/ 203 h 205"/>
                  <a:gd name="T16" fmla="*/ 13 w 70"/>
                  <a:gd name="T17" fmla="*/ 205 h 205"/>
                  <a:gd name="T18" fmla="*/ 10 w 70"/>
                  <a:gd name="T19" fmla="*/ 201 h 205"/>
                  <a:gd name="T20" fmla="*/ 8 w 70"/>
                  <a:gd name="T21" fmla="*/ 165 h 205"/>
                  <a:gd name="T22" fmla="*/ 2 w 70"/>
                  <a:gd name="T23" fmla="*/ 130 h 205"/>
                  <a:gd name="T24" fmla="*/ 0 w 70"/>
                  <a:gd name="T25" fmla="*/ 91 h 205"/>
                  <a:gd name="T26" fmla="*/ 4 w 70"/>
                  <a:gd name="T27" fmla="*/ 73 h 205"/>
                  <a:gd name="T28" fmla="*/ 10 w 70"/>
                  <a:gd name="T29" fmla="*/ 56 h 205"/>
                  <a:gd name="T30" fmla="*/ 21 w 70"/>
                  <a:gd name="T31" fmla="*/ 42 h 205"/>
                  <a:gd name="T32" fmla="*/ 33 w 70"/>
                  <a:gd name="T33" fmla="*/ 25 h 205"/>
                  <a:gd name="T34" fmla="*/ 39 w 70"/>
                  <a:gd name="T35" fmla="*/ 19 h 205"/>
                  <a:gd name="T36" fmla="*/ 47 w 70"/>
                  <a:gd name="T37" fmla="*/ 13 h 205"/>
                  <a:gd name="T38" fmla="*/ 56 w 70"/>
                  <a:gd name="T39" fmla="*/ 6 h 205"/>
                  <a:gd name="T40" fmla="*/ 66 w 70"/>
                  <a:gd name="T41" fmla="*/ 0 h 205"/>
                  <a:gd name="T42" fmla="*/ 70 w 70"/>
                  <a:gd name="T43" fmla="*/ 0 h 205"/>
                  <a:gd name="T44" fmla="*/ 70 w 70"/>
                  <a:gd name="T45" fmla="*/ 4 h 205"/>
                  <a:gd name="T46" fmla="*/ 70 w 70"/>
                  <a:gd name="T47"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205">
                    <a:moveTo>
                      <a:pt x="70" y="4"/>
                    </a:moveTo>
                    <a:lnTo>
                      <a:pt x="54" y="17"/>
                    </a:lnTo>
                    <a:lnTo>
                      <a:pt x="41" y="29"/>
                    </a:lnTo>
                    <a:lnTo>
                      <a:pt x="27" y="58"/>
                    </a:lnTo>
                    <a:lnTo>
                      <a:pt x="21" y="91"/>
                    </a:lnTo>
                    <a:lnTo>
                      <a:pt x="25" y="128"/>
                    </a:lnTo>
                    <a:lnTo>
                      <a:pt x="23" y="165"/>
                    </a:lnTo>
                    <a:lnTo>
                      <a:pt x="17" y="203"/>
                    </a:lnTo>
                    <a:lnTo>
                      <a:pt x="13" y="205"/>
                    </a:lnTo>
                    <a:lnTo>
                      <a:pt x="10" y="201"/>
                    </a:lnTo>
                    <a:lnTo>
                      <a:pt x="8" y="165"/>
                    </a:lnTo>
                    <a:lnTo>
                      <a:pt x="2" y="130"/>
                    </a:lnTo>
                    <a:lnTo>
                      <a:pt x="0" y="91"/>
                    </a:lnTo>
                    <a:lnTo>
                      <a:pt x="4" y="73"/>
                    </a:lnTo>
                    <a:lnTo>
                      <a:pt x="10" y="56"/>
                    </a:lnTo>
                    <a:lnTo>
                      <a:pt x="21" y="42"/>
                    </a:lnTo>
                    <a:lnTo>
                      <a:pt x="33" y="25"/>
                    </a:lnTo>
                    <a:lnTo>
                      <a:pt x="39" y="19"/>
                    </a:lnTo>
                    <a:lnTo>
                      <a:pt x="47" y="13"/>
                    </a:lnTo>
                    <a:lnTo>
                      <a:pt x="56" y="6"/>
                    </a:lnTo>
                    <a:lnTo>
                      <a:pt x="66" y="0"/>
                    </a:lnTo>
                    <a:lnTo>
                      <a:pt x="70" y="0"/>
                    </a:lnTo>
                    <a:lnTo>
                      <a:pt x="70" y="4"/>
                    </a:lnTo>
                    <a:lnTo>
                      <a:pt x="7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2" name="Freeform 306"/>
              <p:cNvSpPr>
                <a:spLocks/>
              </p:cNvSpPr>
              <p:nvPr/>
            </p:nvSpPr>
            <p:spPr bwMode="auto">
              <a:xfrm>
                <a:off x="3018" y="1116"/>
                <a:ext cx="243" cy="202"/>
              </a:xfrm>
              <a:custGeom>
                <a:avLst/>
                <a:gdLst>
                  <a:gd name="T0" fmla="*/ 2 w 243"/>
                  <a:gd name="T1" fmla="*/ 196 h 202"/>
                  <a:gd name="T2" fmla="*/ 35 w 243"/>
                  <a:gd name="T3" fmla="*/ 177 h 202"/>
                  <a:gd name="T4" fmla="*/ 58 w 243"/>
                  <a:gd name="T5" fmla="*/ 153 h 202"/>
                  <a:gd name="T6" fmla="*/ 70 w 243"/>
                  <a:gd name="T7" fmla="*/ 136 h 202"/>
                  <a:gd name="T8" fmla="*/ 91 w 243"/>
                  <a:gd name="T9" fmla="*/ 103 h 202"/>
                  <a:gd name="T10" fmla="*/ 109 w 243"/>
                  <a:gd name="T11" fmla="*/ 82 h 202"/>
                  <a:gd name="T12" fmla="*/ 119 w 243"/>
                  <a:gd name="T13" fmla="*/ 72 h 202"/>
                  <a:gd name="T14" fmla="*/ 132 w 243"/>
                  <a:gd name="T15" fmla="*/ 66 h 202"/>
                  <a:gd name="T16" fmla="*/ 140 w 243"/>
                  <a:gd name="T17" fmla="*/ 58 h 202"/>
                  <a:gd name="T18" fmla="*/ 150 w 243"/>
                  <a:gd name="T19" fmla="*/ 49 h 202"/>
                  <a:gd name="T20" fmla="*/ 160 w 243"/>
                  <a:gd name="T21" fmla="*/ 43 h 202"/>
                  <a:gd name="T22" fmla="*/ 171 w 243"/>
                  <a:gd name="T23" fmla="*/ 35 h 202"/>
                  <a:gd name="T24" fmla="*/ 181 w 243"/>
                  <a:gd name="T25" fmla="*/ 29 h 202"/>
                  <a:gd name="T26" fmla="*/ 193 w 243"/>
                  <a:gd name="T27" fmla="*/ 21 h 202"/>
                  <a:gd name="T28" fmla="*/ 202 w 243"/>
                  <a:gd name="T29" fmla="*/ 12 h 202"/>
                  <a:gd name="T30" fmla="*/ 236 w 243"/>
                  <a:gd name="T31" fmla="*/ 0 h 202"/>
                  <a:gd name="T32" fmla="*/ 243 w 243"/>
                  <a:gd name="T33" fmla="*/ 4 h 202"/>
                  <a:gd name="T34" fmla="*/ 239 w 243"/>
                  <a:gd name="T35" fmla="*/ 8 h 202"/>
                  <a:gd name="T36" fmla="*/ 224 w 243"/>
                  <a:gd name="T37" fmla="*/ 14 h 202"/>
                  <a:gd name="T38" fmla="*/ 210 w 243"/>
                  <a:gd name="T39" fmla="*/ 25 h 202"/>
                  <a:gd name="T40" fmla="*/ 204 w 243"/>
                  <a:gd name="T41" fmla="*/ 31 h 202"/>
                  <a:gd name="T42" fmla="*/ 191 w 243"/>
                  <a:gd name="T43" fmla="*/ 39 h 202"/>
                  <a:gd name="T44" fmla="*/ 181 w 243"/>
                  <a:gd name="T45" fmla="*/ 47 h 202"/>
                  <a:gd name="T46" fmla="*/ 171 w 243"/>
                  <a:gd name="T47" fmla="*/ 54 h 202"/>
                  <a:gd name="T48" fmla="*/ 162 w 243"/>
                  <a:gd name="T49" fmla="*/ 62 h 202"/>
                  <a:gd name="T50" fmla="*/ 152 w 243"/>
                  <a:gd name="T51" fmla="*/ 68 h 202"/>
                  <a:gd name="T52" fmla="*/ 144 w 243"/>
                  <a:gd name="T53" fmla="*/ 76 h 202"/>
                  <a:gd name="T54" fmla="*/ 134 w 243"/>
                  <a:gd name="T55" fmla="*/ 85 h 202"/>
                  <a:gd name="T56" fmla="*/ 123 w 243"/>
                  <a:gd name="T57" fmla="*/ 93 h 202"/>
                  <a:gd name="T58" fmla="*/ 105 w 243"/>
                  <a:gd name="T59" fmla="*/ 115 h 202"/>
                  <a:gd name="T60" fmla="*/ 80 w 243"/>
                  <a:gd name="T61" fmla="*/ 140 h 202"/>
                  <a:gd name="T62" fmla="*/ 70 w 243"/>
                  <a:gd name="T63" fmla="*/ 159 h 202"/>
                  <a:gd name="T64" fmla="*/ 58 w 243"/>
                  <a:gd name="T65" fmla="*/ 175 h 202"/>
                  <a:gd name="T66" fmla="*/ 49 w 243"/>
                  <a:gd name="T67" fmla="*/ 182 h 202"/>
                  <a:gd name="T68" fmla="*/ 43 w 243"/>
                  <a:gd name="T69" fmla="*/ 186 h 202"/>
                  <a:gd name="T70" fmla="*/ 25 w 243"/>
                  <a:gd name="T71" fmla="*/ 194 h 202"/>
                  <a:gd name="T72" fmla="*/ 6 w 243"/>
                  <a:gd name="T73" fmla="*/ 202 h 202"/>
                  <a:gd name="T74" fmla="*/ 0 w 243"/>
                  <a:gd name="T75" fmla="*/ 200 h 202"/>
                  <a:gd name="T76" fmla="*/ 2 w 243"/>
                  <a:gd name="T77" fmla="*/ 196 h 202"/>
                  <a:gd name="T78" fmla="*/ 2 w 243"/>
                  <a:gd name="T79" fmla="*/ 19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3" h="202">
                    <a:moveTo>
                      <a:pt x="2" y="196"/>
                    </a:moveTo>
                    <a:lnTo>
                      <a:pt x="35" y="177"/>
                    </a:lnTo>
                    <a:lnTo>
                      <a:pt x="58" y="153"/>
                    </a:lnTo>
                    <a:lnTo>
                      <a:pt x="70" y="136"/>
                    </a:lnTo>
                    <a:lnTo>
                      <a:pt x="91" y="103"/>
                    </a:lnTo>
                    <a:lnTo>
                      <a:pt x="109" y="82"/>
                    </a:lnTo>
                    <a:lnTo>
                      <a:pt x="119" y="72"/>
                    </a:lnTo>
                    <a:lnTo>
                      <a:pt x="132" y="66"/>
                    </a:lnTo>
                    <a:lnTo>
                      <a:pt x="140" y="58"/>
                    </a:lnTo>
                    <a:lnTo>
                      <a:pt x="150" y="49"/>
                    </a:lnTo>
                    <a:lnTo>
                      <a:pt x="160" y="43"/>
                    </a:lnTo>
                    <a:lnTo>
                      <a:pt x="171" y="35"/>
                    </a:lnTo>
                    <a:lnTo>
                      <a:pt x="181" y="29"/>
                    </a:lnTo>
                    <a:lnTo>
                      <a:pt x="193" y="21"/>
                    </a:lnTo>
                    <a:lnTo>
                      <a:pt x="202" y="12"/>
                    </a:lnTo>
                    <a:lnTo>
                      <a:pt x="236" y="0"/>
                    </a:lnTo>
                    <a:lnTo>
                      <a:pt x="243" y="4"/>
                    </a:lnTo>
                    <a:lnTo>
                      <a:pt x="239" y="8"/>
                    </a:lnTo>
                    <a:lnTo>
                      <a:pt x="224" y="14"/>
                    </a:lnTo>
                    <a:lnTo>
                      <a:pt x="210" y="25"/>
                    </a:lnTo>
                    <a:lnTo>
                      <a:pt x="204" y="31"/>
                    </a:lnTo>
                    <a:lnTo>
                      <a:pt x="191" y="39"/>
                    </a:lnTo>
                    <a:lnTo>
                      <a:pt x="181" y="47"/>
                    </a:lnTo>
                    <a:lnTo>
                      <a:pt x="171" y="54"/>
                    </a:lnTo>
                    <a:lnTo>
                      <a:pt x="162" y="62"/>
                    </a:lnTo>
                    <a:lnTo>
                      <a:pt x="152" y="68"/>
                    </a:lnTo>
                    <a:lnTo>
                      <a:pt x="144" y="76"/>
                    </a:lnTo>
                    <a:lnTo>
                      <a:pt x="134" y="85"/>
                    </a:lnTo>
                    <a:lnTo>
                      <a:pt x="123" y="93"/>
                    </a:lnTo>
                    <a:lnTo>
                      <a:pt x="105" y="115"/>
                    </a:lnTo>
                    <a:lnTo>
                      <a:pt x="80" y="140"/>
                    </a:lnTo>
                    <a:lnTo>
                      <a:pt x="70" y="159"/>
                    </a:lnTo>
                    <a:lnTo>
                      <a:pt x="58" y="175"/>
                    </a:lnTo>
                    <a:lnTo>
                      <a:pt x="49" y="182"/>
                    </a:lnTo>
                    <a:lnTo>
                      <a:pt x="43" y="186"/>
                    </a:lnTo>
                    <a:lnTo>
                      <a:pt x="25" y="194"/>
                    </a:lnTo>
                    <a:lnTo>
                      <a:pt x="6" y="202"/>
                    </a:lnTo>
                    <a:lnTo>
                      <a:pt x="0" y="200"/>
                    </a:lnTo>
                    <a:lnTo>
                      <a:pt x="2" y="196"/>
                    </a:lnTo>
                    <a:lnTo>
                      <a:pt x="2" y="1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3" name="Freeform 307"/>
              <p:cNvSpPr>
                <a:spLocks/>
              </p:cNvSpPr>
              <p:nvPr/>
            </p:nvSpPr>
            <p:spPr bwMode="auto">
              <a:xfrm>
                <a:off x="3228" y="1227"/>
                <a:ext cx="31" cy="174"/>
              </a:xfrm>
              <a:custGeom>
                <a:avLst/>
                <a:gdLst>
                  <a:gd name="T0" fmla="*/ 22 w 31"/>
                  <a:gd name="T1" fmla="*/ 4 h 174"/>
                  <a:gd name="T2" fmla="*/ 12 w 31"/>
                  <a:gd name="T3" fmla="*/ 27 h 174"/>
                  <a:gd name="T4" fmla="*/ 12 w 31"/>
                  <a:gd name="T5" fmla="*/ 50 h 174"/>
                  <a:gd name="T6" fmla="*/ 18 w 31"/>
                  <a:gd name="T7" fmla="*/ 75 h 174"/>
                  <a:gd name="T8" fmla="*/ 29 w 31"/>
                  <a:gd name="T9" fmla="*/ 102 h 174"/>
                  <a:gd name="T10" fmla="*/ 31 w 31"/>
                  <a:gd name="T11" fmla="*/ 137 h 174"/>
                  <a:gd name="T12" fmla="*/ 24 w 31"/>
                  <a:gd name="T13" fmla="*/ 174 h 174"/>
                  <a:gd name="T14" fmla="*/ 18 w 31"/>
                  <a:gd name="T15" fmla="*/ 172 h 174"/>
                  <a:gd name="T16" fmla="*/ 16 w 31"/>
                  <a:gd name="T17" fmla="*/ 139 h 174"/>
                  <a:gd name="T18" fmla="*/ 10 w 31"/>
                  <a:gd name="T19" fmla="*/ 106 h 174"/>
                  <a:gd name="T20" fmla="*/ 0 w 31"/>
                  <a:gd name="T21" fmla="*/ 50 h 174"/>
                  <a:gd name="T22" fmla="*/ 4 w 31"/>
                  <a:gd name="T23" fmla="*/ 25 h 174"/>
                  <a:gd name="T24" fmla="*/ 10 w 31"/>
                  <a:gd name="T25" fmla="*/ 13 h 174"/>
                  <a:gd name="T26" fmla="*/ 16 w 31"/>
                  <a:gd name="T27" fmla="*/ 0 h 174"/>
                  <a:gd name="T28" fmla="*/ 20 w 31"/>
                  <a:gd name="T29" fmla="*/ 0 h 174"/>
                  <a:gd name="T30" fmla="*/ 22 w 31"/>
                  <a:gd name="T31" fmla="*/ 4 h 174"/>
                  <a:gd name="T32" fmla="*/ 22 w 31"/>
                  <a:gd name="T33"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74">
                    <a:moveTo>
                      <a:pt x="22" y="4"/>
                    </a:moveTo>
                    <a:lnTo>
                      <a:pt x="12" y="27"/>
                    </a:lnTo>
                    <a:lnTo>
                      <a:pt x="12" y="50"/>
                    </a:lnTo>
                    <a:lnTo>
                      <a:pt x="18" y="75"/>
                    </a:lnTo>
                    <a:lnTo>
                      <a:pt x="29" y="102"/>
                    </a:lnTo>
                    <a:lnTo>
                      <a:pt x="31" y="137"/>
                    </a:lnTo>
                    <a:lnTo>
                      <a:pt x="24" y="174"/>
                    </a:lnTo>
                    <a:lnTo>
                      <a:pt x="18" y="172"/>
                    </a:lnTo>
                    <a:lnTo>
                      <a:pt x="16" y="139"/>
                    </a:lnTo>
                    <a:lnTo>
                      <a:pt x="10" y="106"/>
                    </a:lnTo>
                    <a:lnTo>
                      <a:pt x="0" y="50"/>
                    </a:lnTo>
                    <a:lnTo>
                      <a:pt x="4" y="25"/>
                    </a:lnTo>
                    <a:lnTo>
                      <a:pt x="10" y="13"/>
                    </a:lnTo>
                    <a:lnTo>
                      <a:pt x="16" y="0"/>
                    </a:lnTo>
                    <a:lnTo>
                      <a:pt x="20" y="0"/>
                    </a:lnTo>
                    <a:lnTo>
                      <a:pt x="22" y="4"/>
                    </a:lnTo>
                    <a:lnTo>
                      <a:pt x="2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4" name="Freeform 308"/>
              <p:cNvSpPr>
                <a:spLocks/>
              </p:cNvSpPr>
              <p:nvPr/>
            </p:nvSpPr>
            <p:spPr bwMode="auto">
              <a:xfrm>
                <a:off x="3160" y="1351"/>
                <a:ext cx="94" cy="79"/>
              </a:xfrm>
              <a:custGeom>
                <a:avLst/>
                <a:gdLst>
                  <a:gd name="T0" fmla="*/ 92 w 94"/>
                  <a:gd name="T1" fmla="*/ 6 h 79"/>
                  <a:gd name="T2" fmla="*/ 72 w 94"/>
                  <a:gd name="T3" fmla="*/ 19 h 79"/>
                  <a:gd name="T4" fmla="*/ 62 w 94"/>
                  <a:gd name="T5" fmla="*/ 25 h 79"/>
                  <a:gd name="T6" fmla="*/ 51 w 94"/>
                  <a:gd name="T7" fmla="*/ 33 h 79"/>
                  <a:gd name="T8" fmla="*/ 29 w 94"/>
                  <a:gd name="T9" fmla="*/ 56 h 79"/>
                  <a:gd name="T10" fmla="*/ 18 w 94"/>
                  <a:gd name="T11" fmla="*/ 66 h 79"/>
                  <a:gd name="T12" fmla="*/ 6 w 94"/>
                  <a:gd name="T13" fmla="*/ 79 h 79"/>
                  <a:gd name="T14" fmla="*/ 0 w 94"/>
                  <a:gd name="T15" fmla="*/ 79 h 79"/>
                  <a:gd name="T16" fmla="*/ 0 w 94"/>
                  <a:gd name="T17" fmla="*/ 77 h 79"/>
                  <a:gd name="T18" fmla="*/ 0 w 94"/>
                  <a:gd name="T19" fmla="*/ 75 h 79"/>
                  <a:gd name="T20" fmla="*/ 23 w 94"/>
                  <a:gd name="T21" fmla="*/ 50 h 79"/>
                  <a:gd name="T22" fmla="*/ 33 w 94"/>
                  <a:gd name="T23" fmla="*/ 37 h 79"/>
                  <a:gd name="T24" fmla="*/ 45 w 94"/>
                  <a:gd name="T25" fmla="*/ 23 h 79"/>
                  <a:gd name="T26" fmla="*/ 66 w 94"/>
                  <a:gd name="T27" fmla="*/ 11 h 79"/>
                  <a:gd name="T28" fmla="*/ 88 w 94"/>
                  <a:gd name="T29" fmla="*/ 0 h 79"/>
                  <a:gd name="T30" fmla="*/ 94 w 94"/>
                  <a:gd name="T31" fmla="*/ 2 h 79"/>
                  <a:gd name="T32" fmla="*/ 92 w 94"/>
                  <a:gd name="T33" fmla="*/ 6 h 79"/>
                  <a:gd name="T34" fmla="*/ 92 w 94"/>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79">
                    <a:moveTo>
                      <a:pt x="92" y="6"/>
                    </a:moveTo>
                    <a:lnTo>
                      <a:pt x="72" y="19"/>
                    </a:lnTo>
                    <a:lnTo>
                      <a:pt x="62" y="25"/>
                    </a:lnTo>
                    <a:lnTo>
                      <a:pt x="51" y="33"/>
                    </a:lnTo>
                    <a:lnTo>
                      <a:pt x="29" y="56"/>
                    </a:lnTo>
                    <a:lnTo>
                      <a:pt x="18" y="66"/>
                    </a:lnTo>
                    <a:lnTo>
                      <a:pt x="6" y="79"/>
                    </a:lnTo>
                    <a:lnTo>
                      <a:pt x="0" y="79"/>
                    </a:lnTo>
                    <a:lnTo>
                      <a:pt x="0" y="77"/>
                    </a:lnTo>
                    <a:lnTo>
                      <a:pt x="0" y="75"/>
                    </a:lnTo>
                    <a:lnTo>
                      <a:pt x="23" y="50"/>
                    </a:lnTo>
                    <a:lnTo>
                      <a:pt x="33" y="37"/>
                    </a:lnTo>
                    <a:lnTo>
                      <a:pt x="45" y="23"/>
                    </a:lnTo>
                    <a:lnTo>
                      <a:pt x="66" y="11"/>
                    </a:lnTo>
                    <a:lnTo>
                      <a:pt x="88" y="0"/>
                    </a:lnTo>
                    <a:lnTo>
                      <a:pt x="94" y="2"/>
                    </a:lnTo>
                    <a:lnTo>
                      <a:pt x="92" y="6"/>
                    </a:lnTo>
                    <a:lnTo>
                      <a:pt x="9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5" name="Freeform 309"/>
              <p:cNvSpPr>
                <a:spLocks/>
              </p:cNvSpPr>
              <p:nvPr/>
            </p:nvSpPr>
            <p:spPr bwMode="auto">
              <a:xfrm>
                <a:off x="3281" y="1407"/>
                <a:ext cx="35" cy="60"/>
              </a:xfrm>
              <a:custGeom>
                <a:avLst/>
                <a:gdLst>
                  <a:gd name="T0" fmla="*/ 23 w 35"/>
                  <a:gd name="T1" fmla="*/ 56 h 60"/>
                  <a:gd name="T2" fmla="*/ 25 w 35"/>
                  <a:gd name="T3" fmla="*/ 39 h 60"/>
                  <a:gd name="T4" fmla="*/ 21 w 35"/>
                  <a:gd name="T5" fmla="*/ 23 h 60"/>
                  <a:gd name="T6" fmla="*/ 15 w 35"/>
                  <a:gd name="T7" fmla="*/ 12 h 60"/>
                  <a:gd name="T8" fmla="*/ 2 w 35"/>
                  <a:gd name="T9" fmla="*/ 6 h 60"/>
                  <a:gd name="T10" fmla="*/ 0 w 35"/>
                  <a:gd name="T11" fmla="*/ 2 h 60"/>
                  <a:gd name="T12" fmla="*/ 4 w 35"/>
                  <a:gd name="T13" fmla="*/ 0 h 60"/>
                  <a:gd name="T14" fmla="*/ 21 w 35"/>
                  <a:gd name="T15" fmla="*/ 8 h 60"/>
                  <a:gd name="T16" fmla="*/ 35 w 35"/>
                  <a:gd name="T17" fmla="*/ 21 h 60"/>
                  <a:gd name="T18" fmla="*/ 29 w 35"/>
                  <a:gd name="T19" fmla="*/ 58 h 60"/>
                  <a:gd name="T20" fmla="*/ 25 w 35"/>
                  <a:gd name="T21" fmla="*/ 60 h 60"/>
                  <a:gd name="T22" fmla="*/ 23 w 35"/>
                  <a:gd name="T23" fmla="*/ 56 h 60"/>
                  <a:gd name="T24" fmla="*/ 23 w 35"/>
                  <a:gd name="T2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0">
                    <a:moveTo>
                      <a:pt x="23" y="56"/>
                    </a:moveTo>
                    <a:lnTo>
                      <a:pt x="25" y="39"/>
                    </a:lnTo>
                    <a:lnTo>
                      <a:pt x="21" y="23"/>
                    </a:lnTo>
                    <a:lnTo>
                      <a:pt x="15" y="12"/>
                    </a:lnTo>
                    <a:lnTo>
                      <a:pt x="2" y="6"/>
                    </a:lnTo>
                    <a:lnTo>
                      <a:pt x="0" y="2"/>
                    </a:lnTo>
                    <a:lnTo>
                      <a:pt x="4" y="0"/>
                    </a:lnTo>
                    <a:lnTo>
                      <a:pt x="21" y="8"/>
                    </a:lnTo>
                    <a:lnTo>
                      <a:pt x="35" y="21"/>
                    </a:lnTo>
                    <a:lnTo>
                      <a:pt x="29" y="58"/>
                    </a:lnTo>
                    <a:lnTo>
                      <a:pt x="25" y="60"/>
                    </a:lnTo>
                    <a:lnTo>
                      <a:pt x="23" y="56"/>
                    </a:lnTo>
                    <a:lnTo>
                      <a:pt x="23"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6" name="Freeform 310"/>
              <p:cNvSpPr>
                <a:spLocks/>
              </p:cNvSpPr>
              <p:nvPr/>
            </p:nvSpPr>
            <p:spPr bwMode="auto">
              <a:xfrm>
                <a:off x="3139" y="1384"/>
                <a:ext cx="152" cy="141"/>
              </a:xfrm>
              <a:custGeom>
                <a:avLst/>
                <a:gdLst>
                  <a:gd name="T0" fmla="*/ 144 w 152"/>
                  <a:gd name="T1" fmla="*/ 44 h 141"/>
                  <a:gd name="T2" fmla="*/ 142 w 152"/>
                  <a:gd name="T3" fmla="*/ 31 h 141"/>
                  <a:gd name="T4" fmla="*/ 136 w 152"/>
                  <a:gd name="T5" fmla="*/ 19 h 141"/>
                  <a:gd name="T6" fmla="*/ 128 w 152"/>
                  <a:gd name="T7" fmla="*/ 15 h 141"/>
                  <a:gd name="T8" fmla="*/ 118 w 152"/>
                  <a:gd name="T9" fmla="*/ 15 h 141"/>
                  <a:gd name="T10" fmla="*/ 95 w 152"/>
                  <a:gd name="T11" fmla="*/ 23 h 141"/>
                  <a:gd name="T12" fmla="*/ 68 w 152"/>
                  <a:gd name="T13" fmla="*/ 29 h 141"/>
                  <a:gd name="T14" fmla="*/ 62 w 152"/>
                  <a:gd name="T15" fmla="*/ 37 h 141"/>
                  <a:gd name="T16" fmla="*/ 54 w 152"/>
                  <a:gd name="T17" fmla="*/ 44 h 141"/>
                  <a:gd name="T18" fmla="*/ 23 w 152"/>
                  <a:gd name="T19" fmla="*/ 54 h 141"/>
                  <a:gd name="T20" fmla="*/ 15 w 152"/>
                  <a:gd name="T21" fmla="*/ 79 h 141"/>
                  <a:gd name="T22" fmla="*/ 7 w 152"/>
                  <a:gd name="T23" fmla="*/ 99 h 141"/>
                  <a:gd name="T24" fmla="*/ 15 w 152"/>
                  <a:gd name="T25" fmla="*/ 108 h 141"/>
                  <a:gd name="T26" fmla="*/ 21 w 152"/>
                  <a:gd name="T27" fmla="*/ 112 h 141"/>
                  <a:gd name="T28" fmla="*/ 37 w 152"/>
                  <a:gd name="T29" fmla="*/ 118 h 141"/>
                  <a:gd name="T30" fmla="*/ 74 w 152"/>
                  <a:gd name="T31" fmla="*/ 128 h 141"/>
                  <a:gd name="T32" fmla="*/ 93 w 152"/>
                  <a:gd name="T33" fmla="*/ 132 h 141"/>
                  <a:gd name="T34" fmla="*/ 113 w 152"/>
                  <a:gd name="T35" fmla="*/ 134 h 141"/>
                  <a:gd name="T36" fmla="*/ 115 w 152"/>
                  <a:gd name="T37" fmla="*/ 139 h 141"/>
                  <a:gd name="T38" fmla="*/ 113 w 152"/>
                  <a:gd name="T39" fmla="*/ 141 h 141"/>
                  <a:gd name="T40" fmla="*/ 72 w 152"/>
                  <a:gd name="T41" fmla="*/ 137 h 141"/>
                  <a:gd name="T42" fmla="*/ 33 w 152"/>
                  <a:gd name="T43" fmla="*/ 128 h 141"/>
                  <a:gd name="T44" fmla="*/ 17 w 152"/>
                  <a:gd name="T45" fmla="*/ 118 h 141"/>
                  <a:gd name="T46" fmla="*/ 0 w 152"/>
                  <a:gd name="T47" fmla="*/ 101 h 141"/>
                  <a:gd name="T48" fmla="*/ 0 w 152"/>
                  <a:gd name="T49" fmla="*/ 75 h 141"/>
                  <a:gd name="T50" fmla="*/ 7 w 152"/>
                  <a:gd name="T51" fmla="*/ 60 h 141"/>
                  <a:gd name="T52" fmla="*/ 15 w 152"/>
                  <a:gd name="T53" fmla="*/ 46 h 141"/>
                  <a:gd name="T54" fmla="*/ 48 w 152"/>
                  <a:gd name="T55" fmla="*/ 31 h 141"/>
                  <a:gd name="T56" fmla="*/ 58 w 152"/>
                  <a:gd name="T57" fmla="*/ 23 h 141"/>
                  <a:gd name="T58" fmla="*/ 66 w 152"/>
                  <a:gd name="T59" fmla="*/ 15 h 141"/>
                  <a:gd name="T60" fmla="*/ 72 w 152"/>
                  <a:gd name="T61" fmla="*/ 11 h 141"/>
                  <a:gd name="T62" fmla="*/ 93 w 152"/>
                  <a:gd name="T63" fmla="*/ 6 h 141"/>
                  <a:gd name="T64" fmla="*/ 122 w 152"/>
                  <a:gd name="T65" fmla="*/ 0 h 141"/>
                  <a:gd name="T66" fmla="*/ 146 w 152"/>
                  <a:gd name="T67" fmla="*/ 13 h 141"/>
                  <a:gd name="T68" fmla="*/ 152 w 152"/>
                  <a:gd name="T69" fmla="*/ 27 h 141"/>
                  <a:gd name="T70" fmla="*/ 152 w 152"/>
                  <a:gd name="T71" fmla="*/ 35 h 141"/>
                  <a:gd name="T72" fmla="*/ 152 w 152"/>
                  <a:gd name="T73" fmla="*/ 44 h 141"/>
                  <a:gd name="T74" fmla="*/ 144 w 152"/>
                  <a:gd name="T75" fmla="*/ 44 h 141"/>
                  <a:gd name="T76" fmla="*/ 144 w 152"/>
                  <a:gd name="T77"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41">
                    <a:moveTo>
                      <a:pt x="144" y="44"/>
                    </a:moveTo>
                    <a:lnTo>
                      <a:pt x="142" y="31"/>
                    </a:lnTo>
                    <a:lnTo>
                      <a:pt x="136" y="19"/>
                    </a:lnTo>
                    <a:lnTo>
                      <a:pt x="128" y="15"/>
                    </a:lnTo>
                    <a:lnTo>
                      <a:pt x="118" y="15"/>
                    </a:lnTo>
                    <a:lnTo>
                      <a:pt x="95" y="23"/>
                    </a:lnTo>
                    <a:lnTo>
                      <a:pt x="68" y="29"/>
                    </a:lnTo>
                    <a:lnTo>
                      <a:pt x="62" y="37"/>
                    </a:lnTo>
                    <a:lnTo>
                      <a:pt x="54" y="44"/>
                    </a:lnTo>
                    <a:lnTo>
                      <a:pt x="23" y="54"/>
                    </a:lnTo>
                    <a:lnTo>
                      <a:pt x="15" y="79"/>
                    </a:lnTo>
                    <a:lnTo>
                      <a:pt x="7" y="99"/>
                    </a:lnTo>
                    <a:lnTo>
                      <a:pt x="15" y="108"/>
                    </a:lnTo>
                    <a:lnTo>
                      <a:pt x="21" y="112"/>
                    </a:lnTo>
                    <a:lnTo>
                      <a:pt x="37" y="118"/>
                    </a:lnTo>
                    <a:lnTo>
                      <a:pt x="74" y="128"/>
                    </a:lnTo>
                    <a:lnTo>
                      <a:pt x="93" y="132"/>
                    </a:lnTo>
                    <a:lnTo>
                      <a:pt x="113" y="134"/>
                    </a:lnTo>
                    <a:lnTo>
                      <a:pt x="115" y="139"/>
                    </a:lnTo>
                    <a:lnTo>
                      <a:pt x="113" y="141"/>
                    </a:lnTo>
                    <a:lnTo>
                      <a:pt x="72" y="137"/>
                    </a:lnTo>
                    <a:lnTo>
                      <a:pt x="33" y="128"/>
                    </a:lnTo>
                    <a:lnTo>
                      <a:pt x="17" y="118"/>
                    </a:lnTo>
                    <a:lnTo>
                      <a:pt x="0" y="101"/>
                    </a:lnTo>
                    <a:lnTo>
                      <a:pt x="0" y="75"/>
                    </a:lnTo>
                    <a:lnTo>
                      <a:pt x="7" y="60"/>
                    </a:lnTo>
                    <a:lnTo>
                      <a:pt x="15" y="46"/>
                    </a:lnTo>
                    <a:lnTo>
                      <a:pt x="48" y="31"/>
                    </a:lnTo>
                    <a:lnTo>
                      <a:pt x="58" y="23"/>
                    </a:lnTo>
                    <a:lnTo>
                      <a:pt x="66" y="15"/>
                    </a:lnTo>
                    <a:lnTo>
                      <a:pt x="72" y="11"/>
                    </a:lnTo>
                    <a:lnTo>
                      <a:pt x="93" y="6"/>
                    </a:lnTo>
                    <a:lnTo>
                      <a:pt x="122" y="0"/>
                    </a:lnTo>
                    <a:lnTo>
                      <a:pt x="146" y="13"/>
                    </a:lnTo>
                    <a:lnTo>
                      <a:pt x="152" y="27"/>
                    </a:lnTo>
                    <a:lnTo>
                      <a:pt x="152" y="35"/>
                    </a:lnTo>
                    <a:lnTo>
                      <a:pt x="152" y="44"/>
                    </a:lnTo>
                    <a:lnTo>
                      <a:pt x="144" y="44"/>
                    </a:lnTo>
                    <a:lnTo>
                      <a:pt x="144"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7" name="Freeform 311"/>
              <p:cNvSpPr>
                <a:spLocks/>
              </p:cNvSpPr>
              <p:nvPr/>
            </p:nvSpPr>
            <p:spPr bwMode="auto">
              <a:xfrm>
                <a:off x="3277" y="1475"/>
                <a:ext cx="56" cy="58"/>
              </a:xfrm>
              <a:custGeom>
                <a:avLst/>
                <a:gdLst>
                  <a:gd name="T0" fmla="*/ 51 w 56"/>
                  <a:gd name="T1" fmla="*/ 8 h 58"/>
                  <a:gd name="T2" fmla="*/ 37 w 56"/>
                  <a:gd name="T3" fmla="*/ 15 h 58"/>
                  <a:gd name="T4" fmla="*/ 27 w 56"/>
                  <a:gd name="T5" fmla="*/ 25 h 58"/>
                  <a:gd name="T6" fmla="*/ 14 w 56"/>
                  <a:gd name="T7" fmla="*/ 54 h 58"/>
                  <a:gd name="T8" fmla="*/ 10 w 56"/>
                  <a:gd name="T9" fmla="*/ 58 h 58"/>
                  <a:gd name="T10" fmla="*/ 4 w 56"/>
                  <a:gd name="T11" fmla="*/ 58 h 58"/>
                  <a:gd name="T12" fmla="*/ 0 w 56"/>
                  <a:gd name="T13" fmla="*/ 50 h 58"/>
                  <a:gd name="T14" fmla="*/ 8 w 56"/>
                  <a:gd name="T15" fmla="*/ 31 h 58"/>
                  <a:gd name="T16" fmla="*/ 19 w 56"/>
                  <a:gd name="T17" fmla="*/ 17 h 58"/>
                  <a:gd name="T18" fmla="*/ 25 w 56"/>
                  <a:gd name="T19" fmla="*/ 12 h 58"/>
                  <a:gd name="T20" fmla="*/ 31 w 56"/>
                  <a:gd name="T21" fmla="*/ 6 h 58"/>
                  <a:gd name="T22" fmla="*/ 49 w 56"/>
                  <a:gd name="T23" fmla="*/ 0 h 58"/>
                  <a:gd name="T24" fmla="*/ 56 w 56"/>
                  <a:gd name="T25" fmla="*/ 2 h 58"/>
                  <a:gd name="T26" fmla="*/ 51 w 56"/>
                  <a:gd name="T27" fmla="*/ 8 h 58"/>
                  <a:gd name="T28" fmla="*/ 51 w 56"/>
                  <a:gd name="T2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8">
                    <a:moveTo>
                      <a:pt x="51" y="8"/>
                    </a:moveTo>
                    <a:lnTo>
                      <a:pt x="37" y="15"/>
                    </a:lnTo>
                    <a:lnTo>
                      <a:pt x="27" y="25"/>
                    </a:lnTo>
                    <a:lnTo>
                      <a:pt x="14" y="54"/>
                    </a:lnTo>
                    <a:lnTo>
                      <a:pt x="10" y="58"/>
                    </a:lnTo>
                    <a:lnTo>
                      <a:pt x="4" y="58"/>
                    </a:lnTo>
                    <a:lnTo>
                      <a:pt x="0" y="50"/>
                    </a:lnTo>
                    <a:lnTo>
                      <a:pt x="8" y="31"/>
                    </a:lnTo>
                    <a:lnTo>
                      <a:pt x="19" y="17"/>
                    </a:lnTo>
                    <a:lnTo>
                      <a:pt x="25" y="12"/>
                    </a:lnTo>
                    <a:lnTo>
                      <a:pt x="31" y="6"/>
                    </a:lnTo>
                    <a:lnTo>
                      <a:pt x="49" y="0"/>
                    </a:lnTo>
                    <a:lnTo>
                      <a:pt x="56" y="2"/>
                    </a:lnTo>
                    <a:lnTo>
                      <a:pt x="51" y="8"/>
                    </a:lnTo>
                    <a:lnTo>
                      <a:pt x="5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8" name="Freeform 312"/>
              <p:cNvSpPr>
                <a:spLocks/>
              </p:cNvSpPr>
              <p:nvPr/>
            </p:nvSpPr>
            <p:spPr bwMode="auto">
              <a:xfrm>
                <a:off x="3259" y="1490"/>
                <a:ext cx="30" cy="20"/>
              </a:xfrm>
              <a:custGeom>
                <a:avLst/>
                <a:gdLst>
                  <a:gd name="T0" fmla="*/ 10 w 30"/>
                  <a:gd name="T1" fmla="*/ 0 h 20"/>
                  <a:gd name="T2" fmla="*/ 18 w 30"/>
                  <a:gd name="T3" fmla="*/ 8 h 20"/>
                  <a:gd name="T4" fmla="*/ 28 w 30"/>
                  <a:gd name="T5" fmla="*/ 14 h 20"/>
                  <a:gd name="T6" fmla="*/ 30 w 30"/>
                  <a:gd name="T7" fmla="*/ 20 h 20"/>
                  <a:gd name="T8" fmla="*/ 24 w 30"/>
                  <a:gd name="T9" fmla="*/ 20 h 20"/>
                  <a:gd name="T10" fmla="*/ 2 w 30"/>
                  <a:gd name="T11" fmla="*/ 10 h 20"/>
                  <a:gd name="T12" fmla="*/ 0 w 30"/>
                  <a:gd name="T13" fmla="*/ 2 h 20"/>
                  <a:gd name="T14" fmla="*/ 10 w 30"/>
                  <a:gd name="T15" fmla="*/ 0 h 20"/>
                  <a:gd name="T16" fmla="*/ 10 w 3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0">
                    <a:moveTo>
                      <a:pt x="10" y="0"/>
                    </a:moveTo>
                    <a:lnTo>
                      <a:pt x="18" y="8"/>
                    </a:lnTo>
                    <a:lnTo>
                      <a:pt x="28" y="14"/>
                    </a:lnTo>
                    <a:lnTo>
                      <a:pt x="30" y="20"/>
                    </a:lnTo>
                    <a:lnTo>
                      <a:pt x="24" y="20"/>
                    </a:lnTo>
                    <a:lnTo>
                      <a:pt x="2" y="10"/>
                    </a:lnTo>
                    <a:lnTo>
                      <a:pt x="0" y="2"/>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69" name="Freeform 313"/>
              <p:cNvSpPr>
                <a:spLocks/>
              </p:cNvSpPr>
              <p:nvPr/>
            </p:nvSpPr>
            <p:spPr bwMode="auto">
              <a:xfrm>
                <a:off x="3310" y="1198"/>
                <a:ext cx="37" cy="85"/>
              </a:xfrm>
              <a:custGeom>
                <a:avLst/>
                <a:gdLst>
                  <a:gd name="T0" fmla="*/ 37 w 37"/>
                  <a:gd name="T1" fmla="*/ 7 h 85"/>
                  <a:gd name="T2" fmla="*/ 21 w 37"/>
                  <a:gd name="T3" fmla="*/ 52 h 85"/>
                  <a:gd name="T4" fmla="*/ 6 w 37"/>
                  <a:gd name="T5" fmla="*/ 85 h 85"/>
                  <a:gd name="T6" fmla="*/ 0 w 37"/>
                  <a:gd name="T7" fmla="*/ 85 h 85"/>
                  <a:gd name="T8" fmla="*/ 0 w 37"/>
                  <a:gd name="T9" fmla="*/ 46 h 85"/>
                  <a:gd name="T10" fmla="*/ 6 w 37"/>
                  <a:gd name="T11" fmla="*/ 33 h 85"/>
                  <a:gd name="T12" fmla="*/ 14 w 37"/>
                  <a:gd name="T13" fmla="*/ 23 h 85"/>
                  <a:gd name="T14" fmla="*/ 31 w 37"/>
                  <a:gd name="T15" fmla="*/ 3 h 85"/>
                  <a:gd name="T16" fmla="*/ 37 w 37"/>
                  <a:gd name="T17" fmla="*/ 0 h 85"/>
                  <a:gd name="T18" fmla="*/ 37 w 37"/>
                  <a:gd name="T19" fmla="*/ 7 h 85"/>
                  <a:gd name="T20" fmla="*/ 37 w 37"/>
                  <a:gd name="T21"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5">
                    <a:moveTo>
                      <a:pt x="37" y="7"/>
                    </a:moveTo>
                    <a:lnTo>
                      <a:pt x="21" y="52"/>
                    </a:lnTo>
                    <a:lnTo>
                      <a:pt x="6" y="85"/>
                    </a:lnTo>
                    <a:lnTo>
                      <a:pt x="0" y="85"/>
                    </a:lnTo>
                    <a:lnTo>
                      <a:pt x="0" y="46"/>
                    </a:lnTo>
                    <a:lnTo>
                      <a:pt x="6" y="33"/>
                    </a:lnTo>
                    <a:lnTo>
                      <a:pt x="14" y="23"/>
                    </a:lnTo>
                    <a:lnTo>
                      <a:pt x="31" y="3"/>
                    </a:lnTo>
                    <a:lnTo>
                      <a:pt x="37" y="0"/>
                    </a:lnTo>
                    <a:lnTo>
                      <a:pt x="37" y="7"/>
                    </a:lnTo>
                    <a:lnTo>
                      <a:pt x="3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0" name="Freeform 314"/>
              <p:cNvSpPr>
                <a:spLocks/>
              </p:cNvSpPr>
              <p:nvPr/>
            </p:nvSpPr>
            <p:spPr bwMode="auto">
              <a:xfrm>
                <a:off x="3357" y="1205"/>
                <a:ext cx="52" cy="66"/>
              </a:xfrm>
              <a:custGeom>
                <a:avLst/>
                <a:gdLst>
                  <a:gd name="T0" fmla="*/ 4 w 52"/>
                  <a:gd name="T1" fmla="*/ 0 h 66"/>
                  <a:gd name="T2" fmla="*/ 19 w 52"/>
                  <a:gd name="T3" fmla="*/ 4 h 66"/>
                  <a:gd name="T4" fmla="*/ 27 w 52"/>
                  <a:gd name="T5" fmla="*/ 12 h 66"/>
                  <a:gd name="T6" fmla="*/ 39 w 52"/>
                  <a:gd name="T7" fmla="*/ 37 h 66"/>
                  <a:gd name="T8" fmla="*/ 52 w 52"/>
                  <a:gd name="T9" fmla="*/ 62 h 66"/>
                  <a:gd name="T10" fmla="*/ 50 w 52"/>
                  <a:gd name="T11" fmla="*/ 66 h 66"/>
                  <a:gd name="T12" fmla="*/ 46 w 52"/>
                  <a:gd name="T13" fmla="*/ 66 h 66"/>
                  <a:gd name="T14" fmla="*/ 39 w 52"/>
                  <a:gd name="T15" fmla="*/ 60 h 66"/>
                  <a:gd name="T16" fmla="*/ 33 w 52"/>
                  <a:gd name="T17" fmla="*/ 55 h 66"/>
                  <a:gd name="T18" fmla="*/ 21 w 52"/>
                  <a:gd name="T19" fmla="*/ 45 h 66"/>
                  <a:gd name="T20" fmla="*/ 17 w 52"/>
                  <a:gd name="T21" fmla="*/ 20 h 66"/>
                  <a:gd name="T22" fmla="*/ 13 w 52"/>
                  <a:gd name="T23" fmla="*/ 12 h 66"/>
                  <a:gd name="T24" fmla="*/ 2 w 52"/>
                  <a:gd name="T25" fmla="*/ 6 h 66"/>
                  <a:gd name="T26" fmla="*/ 0 w 52"/>
                  <a:gd name="T27" fmla="*/ 2 h 66"/>
                  <a:gd name="T28" fmla="*/ 4 w 52"/>
                  <a:gd name="T29" fmla="*/ 0 h 66"/>
                  <a:gd name="T30" fmla="*/ 4 w 52"/>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6">
                    <a:moveTo>
                      <a:pt x="4" y="0"/>
                    </a:moveTo>
                    <a:lnTo>
                      <a:pt x="19" y="4"/>
                    </a:lnTo>
                    <a:lnTo>
                      <a:pt x="27" y="12"/>
                    </a:lnTo>
                    <a:lnTo>
                      <a:pt x="39" y="37"/>
                    </a:lnTo>
                    <a:lnTo>
                      <a:pt x="52" y="62"/>
                    </a:lnTo>
                    <a:lnTo>
                      <a:pt x="50" y="66"/>
                    </a:lnTo>
                    <a:lnTo>
                      <a:pt x="46" y="66"/>
                    </a:lnTo>
                    <a:lnTo>
                      <a:pt x="39" y="60"/>
                    </a:lnTo>
                    <a:lnTo>
                      <a:pt x="33" y="55"/>
                    </a:lnTo>
                    <a:lnTo>
                      <a:pt x="21" y="45"/>
                    </a:lnTo>
                    <a:lnTo>
                      <a:pt x="17" y="20"/>
                    </a:lnTo>
                    <a:lnTo>
                      <a:pt x="13" y="12"/>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1" name="Freeform 315"/>
              <p:cNvSpPr>
                <a:spLocks/>
              </p:cNvSpPr>
              <p:nvPr/>
            </p:nvSpPr>
            <p:spPr bwMode="auto">
              <a:xfrm>
                <a:off x="3353" y="1099"/>
                <a:ext cx="138" cy="106"/>
              </a:xfrm>
              <a:custGeom>
                <a:avLst/>
                <a:gdLst>
                  <a:gd name="T0" fmla="*/ 2 w 138"/>
                  <a:gd name="T1" fmla="*/ 99 h 106"/>
                  <a:gd name="T2" fmla="*/ 21 w 138"/>
                  <a:gd name="T3" fmla="*/ 85 h 106"/>
                  <a:gd name="T4" fmla="*/ 29 w 138"/>
                  <a:gd name="T5" fmla="*/ 79 h 106"/>
                  <a:gd name="T6" fmla="*/ 39 w 138"/>
                  <a:gd name="T7" fmla="*/ 73 h 106"/>
                  <a:gd name="T8" fmla="*/ 54 w 138"/>
                  <a:gd name="T9" fmla="*/ 60 h 106"/>
                  <a:gd name="T10" fmla="*/ 64 w 138"/>
                  <a:gd name="T11" fmla="*/ 52 h 106"/>
                  <a:gd name="T12" fmla="*/ 76 w 138"/>
                  <a:gd name="T13" fmla="*/ 44 h 106"/>
                  <a:gd name="T14" fmla="*/ 87 w 138"/>
                  <a:gd name="T15" fmla="*/ 38 h 106"/>
                  <a:gd name="T16" fmla="*/ 97 w 138"/>
                  <a:gd name="T17" fmla="*/ 29 h 106"/>
                  <a:gd name="T18" fmla="*/ 109 w 138"/>
                  <a:gd name="T19" fmla="*/ 21 h 106"/>
                  <a:gd name="T20" fmla="*/ 119 w 138"/>
                  <a:gd name="T21" fmla="*/ 11 h 106"/>
                  <a:gd name="T22" fmla="*/ 132 w 138"/>
                  <a:gd name="T23" fmla="*/ 0 h 106"/>
                  <a:gd name="T24" fmla="*/ 136 w 138"/>
                  <a:gd name="T25" fmla="*/ 0 h 106"/>
                  <a:gd name="T26" fmla="*/ 138 w 138"/>
                  <a:gd name="T27" fmla="*/ 2 h 106"/>
                  <a:gd name="T28" fmla="*/ 136 w 138"/>
                  <a:gd name="T29" fmla="*/ 4 h 106"/>
                  <a:gd name="T30" fmla="*/ 113 w 138"/>
                  <a:gd name="T31" fmla="*/ 27 h 106"/>
                  <a:gd name="T32" fmla="*/ 95 w 138"/>
                  <a:gd name="T33" fmla="*/ 48 h 106"/>
                  <a:gd name="T34" fmla="*/ 76 w 138"/>
                  <a:gd name="T35" fmla="*/ 66 h 106"/>
                  <a:gd name="T36" fmla="*/ 64 w 138"/>
                  <a:gd name="T37" fmla="*/ 77 h 106"/>
                  <a:gd name="T38" fmla="*/ 52 w 138"/>
                  <a:gd name="T39" fmla="*/ 87 h 106"/>
                  <a:gd name="T40" fmla="*/ 6 w 138"/>
                  <a:gd name="T41" fmla="*/ 106 h 106"/>
                  <a:gd name="T42" fmla="*/ 0 w 138"/>
                  <a:gd name="T43" fmla="*/ 104 h 106"/>
                  <a:gd name="T44" fmla="*/ 2 w 138"/>
                  <a:gd name="T45" fmla="*/ 99 h 106"/>
                  <a:gd name="T46" fmla="*/ 2 w 138"/>
                  <a:gd name="T4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06">
                    <a:moveTo>
                      <a:pt x="2" y="99"/>
                    </a:moveTo>
                    <a:lnTo>
                      <a:pt x="21" y="85"/>
                    </a:lnTo>
                    <a:lnTo>
                      <a:pt x="29" y="79"/>
                    </a:lnTo>
                    <a:lnTo>
                      <a:pt x="39" y="73"/>
                    </a:lnTo>
                    <a:lnTo>
                      <a:pt x="54" y="60"/>
                    </a:lnTo>
                    <a:lnTo>
                      <a:pt x="64" y="52"/>
                    </a:lnTo>
                    <a:lnTo>
                      <a:pt x="76" y="44"/>
                    </a:lnTo>
                    <a:lnTo>
                      <a:pt x="87" y="38"/>
                    </a:lnTo>
                    <a:lnTo>
                      <a:pt x="97" y="29"/>
                    </a:lnTo>
                    <a:lnTo>
                      <a:pt x="109" y="21"/>
                    </a:lnTo>
                    <a:lnTo>
                      <a:pt x="119" y="11"/>
                    </a:lnTo>
                    <a:lnTo>
                      <a:pt x="132" y="0"/>
                    </a:lnTo>
                    <a:lnTo>
                      <a:pt x="136" y="0"/>
                    </a:lnTo>
                    <a:lnTo>
                      <a:pt x="138" y="2"/>
                    </a:lnTo>
                    <a:lnTo>
                      <a:pt x="136" y="4"/>
                    </a:lnTo>
                    <a:lnTo>
                      <a:pt x="113" y="27"/>
                    </a:lnTo>
                    <a:lnTo>
                      <a:pt x="95" y="48"/>
                    </a:lnTo>
                    <a:lnTo>
                      <a:pt x="76" y="66"/>
                    </a:lnTo>
                    <a:lnTo>
                      <a:pt x="64" y="77"/>
                    </a:lnTo>
                    <a:lnTo>
                      <a:pt x="52" y="87"/>
                    </a:lnTo>
                    <a:lnTo>
                      <a:pt x="6" y="106"/>
                    </a:lnTo>
                    <a:lnTo>
                      <a:pt x="0" y="104"/>
                    </a:lnTo>
                    <a:lnTo>
                      <a:pt x="2" y="99"/>
                    </a:lnTo>
                    <a:lnTo>
                      <a:pt x="2"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2" name="Freeform 316"/>
              <p:cNvSpPr>
                <a:spLocks/>
              </p:cNvSpPr>
              <p:nvPr/>
            </p:nvSpPr>
            <p:spPr bwMode="auto">
              <a:xfrm>
                <a:off x="3425" y="1112"/>
                <a:ext cx="115" cy="173"/>
              </a:xfrm>
              <a:custGeom>
                <a:avLst/>
                <a:gdLst>
                  <a:gd name="T0" fmla="*/ 115 w 115"/>
                  <a:gd name="T1" fmla="*/ 6 h 173"/>
                  <a:gd name="T2" fmla="*/ 86 w 115"/>
                  <a:gd name="T3" fmla="*/ 25 h 173"/>
                  <a:gd name="T4" fmla="*/ 76 w 115"/>
                  <a:gd name="T5" fmla="*/ 37 h 173"/>
                  <a:gd name="T6" fmla="*/ 66 w 115"/>
                  <a:gd name="T7" fmla="*/ 51 h 173"/>
                  <a:gd name="T8" fmla="*/ 49 w 115"/>
                  <a:gd name="T9" fmla="*/ 82 h 173"/>
                  <a:gd name="T10" fmla="*/ 41 w 115"/>
                  <a:gd name="T11" fmla="*/ 107 h 173"/>
                  <a:gd name="T12" fmla="*/ 31 w 115"/>
                  <a:gd name="T13" fmla="*/ 128 h 173"/>
                  <a:gd name="T14" fmla="*/ 21 w 115"/>
                  <a:gd name="T15" fmla="*/ 148 h 173"/>
                  <a:gd name="T16" fmla="*/ 6 w 115"/>
                  <a:gd name="T17" fmla="*/ 171 h 173"/>
                  <a:gd name="T18" fmla="*/ 2 w 115"/>
                  <a:gd name="T19" fmla="*/ 173 h 173"/>
                  <a:gd name="T20" fmla="*/ 0 w 115"/>
                  <a:gd name="T21" fmla="*/ 169 h 173"/>
                  <a:gd name="T22" fmla="*/ 21 w 115"/>
                  <a:gd name="T23" fmla="*/ 124 h 173"/>
                  <a:gd name="T24" fmla="*/ 35 w 115"/>
                  <a:gd name="T25" fmla="*/ 76 h 173"/>
                  <a:gd name="T26" fmla="*/ 43 w 115"/>
                  <a:gd name="T27" fmla="*/ 62 h 173"/>
                  <a:gd name="T28" fmla="*/ 52 w 115"/>
                  <a:gd name="T29" fmla="*/ 45 h 173"/>
                  <a:gd name="T30" fmla="*/ 64 w 115"/>
                  <a:gd name="T31" fmla="*/ 29 h 173"/>
                  <a:gd name="T32" fmla="*/ 70 w 115"/>
                  <a:gd name="T33" fmla="*/ 22 h 173"/>
                  <a:gd name="T34" fmla="*/ 78 w 115"/>
                  <a:gd name="T35" fmla="*/ 16 h 173"/>
                  <a:gd name="T36" fmla="*/ 93 w 115"/>
                  <a:gd name="T37" fmla="*/ 8 h 173"/>
                  <a:gd name="T38" fmla="*/ 111 w 115"/>
                  <a:gd name="T39" fmla="*/ 0 h 173"/>
                  <a:gd name="T40" fmla="*/ 115 w 115"/>
                  <a:gd name="T41" fmla="*/ 6 h 173"/>
                  <a:gd name="T42" fmla="*/ 115 w 115"/>
                  <a:gd name="T43"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73">
                    <a:moveTo>
                      <a:pt x="115" y="6"/>
                    </a:moveTo>
                    <a:lnTo>
                      <a:pt x="86" y="25"/>
                    </a:lnTo>
                    <a:lnTo>
                      <a:pt x="76" y="37"/>
                    </a:lnTo>
                    <a:lnTo>
                      <a:pt x="66" y="51"/>
                    </a:lnTo>
                    <a:lnTo>
                      <a:pt x="49" y="82"/>
                    </a:lnTo>
                    <a:lnTo>
                      <a:pt x="41" y="107"/>
                    </a:lnTo>
                    <a:lnTo>
                      <a:pt x="31" y="128"/>
                    </a:lnTo>
                    <a:lnTo>
                      <a:pt x="21" y="148"/>
                    </a:lnTo>
                    <a:lnTo>
                      <a:pt x="6" y="171"/>
                    </a:lnTo>
                    <a:lnTo>
                      <a:pt x="2" y="173"/>
                    </a:lnTo>
                    <a:lnTo>
                      <a:pt x="0" y="169"/>
                    </a:lnTo>
                    <a:lnTo>
                      <a:pt x="21" y="124"/>
                    </a:lnTo>
                    <a:lnTo>
                      <a:pt x="35" y="76"/>
                    </a:lnTo>
                    <a:lnTo>
                      <a:pt x="43" y="62"/>
                    </a:lnTo>
                    <a:lnTo>
                      <a:pt x="52" y="45"/>
                    </a:lnTo>
                    <a:lnTo>
                      <a:pt x="64" y="29"/>
                    </a:lnTo>
                    <a:lnTo>
                      <a:pt x="70" y="22"/>
                    </a:lnTo>
                    <a:lnTo>
                      <a:pt x="78" y="16"/>
                    </a:lnTo>
                    <a:lnTo>
                      <a:pt x="93" y="8"/>
                    </a:lnTo>
                    <a:lnTo>
                      <a:pt x="111" y="0"/>
                    </a:lnTo>
                    <a:lnTo>
                      <a:pt x="115" y="6"/>
                    </a:lnTo>
                    <a:lnTo>
                      <a:pt x="1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3" name="Freeform 317"/>
              <p:cNvSpPr>
                <a:spLocks/>
              </p:cNvSpPr>
              <p:nvPr/>
            </p:nvSpPr>
            <p:spPr bwMode="auto">
              <a:xfrm>
                <a:off x="3361" y="1246"/>
                <a:ext cx="33" cy="47"/>
              </a:xfrm>
              <a:custGeom>
                <a:avLst/>
                <a:gdLst>
                  <a:gd name="T0" fmla="*/ 33 w 33"/>
                  <a:gd name="T1" fmla="*/ 8 h 47"/>
                  <a:gd name="T2" fmla="*/ 19 w 33"/>
                  <a:gd name="T3" fmla="*/ 41 h 47"/>
                  <a:gd name="T4" fmla="*/ 7 w 33"/>
                  <a:gd name="T5" fmla="*/ 47 h 47"/>
                  <a:gd name="T6" fmla="*/ 2 w 33"/>
                  <a:gd name="T7" fmla="*/ 47 h 47"/>
                  <a:gd name="T8" fmla="*/ 0 w 33"/>
                  <a:gd name="T9" fmla="*/ 41 h 47"/>
                  <a:gd name="T10" fmla="*/ 5 w 33"/>
                  <a:gd name="T11" fmla="*/ 31 h 47"/>
                  <a:gd name="T12" fmla="*/ 23 w 33"/>
                  <a:gd name="T13" fmla="*/ 4 h 47"/>
                  <a:gd name="T14" fmla="*/ 29 w 33"/>
                  <a:gd name="T15" fmla="*/ 0 h 47"/>
                  <a:gd name="T16" fmla="*/ 33 w 33"/>
                  <a:gd name="T17" fmla="*/ 8 h 47"/>
                  <a:gd name="T18" fmla="*/ 33 w 33"/>
                  <a:gd name="T19"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33" y="8"/>
                    </a:moveTo>
                    <a:lnTo>
                      <a:pt x="19" y="41"/>
                    </a:lnTo>
                    <a:lnTo>
                      <a:pt x="7" y="47"/>
                    </a:lnTo>
                    <a:lnTo>
                      <a:pt x="2" y="47"/>
                    </a:lnTo>
                    <a:lnTo>
                      <a:pt x="0" y="41"/>
                    </a:lnTo>
                    <a:lnTo>
                      <a:pt x="5" y="31"/>
                    </a:lnTo>
                    <a:lnTo>
                      <a:pt x="23" y="4"/>
                    </a:lnTo>
                    <a:lnTo>
                      <a:pt x="29" y="0"/>
                    </a:lnTo>
                    <a:lnTo>
                      <a:pt x="33" y="8"/>
                    </a:lnTo>
                    <a:lnTo>
                      <a:pt x="3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4" name="Freeform 318"/>
              <p:cNvSpPr>
                <a:spLocks/>
              </p:cNvSpPr>
              <p:nvPr/>
            </p:nvSpPr>
            <p:spPr bwMode="auto">
              <a:xfrm>
                <a:off x="3363" y="1289"/>
                <a:ext cx="54" cy="165"/>
              </a:xfrm>
              <a:custGeom>
                <a:avLst/>
                <a:gdLst>
                  <a:gd name="T0" fmla="*/ 7 w 54"/>
                  <a:gd name="T1" fmla="*/ 2 h 165"/>
                  <a:gd name="T2" fmla="*/ 23 w 54"/>
                  <a:gd name="T3" fmla="*/ 23 h 165"/>
                  <a:gd name="T4" fmla="*/ 37 w 54"/>
                  <a:gd name="T5" fmla="*/ 44 h 165"/>
                  <a:gd name="T6" fmla="*/ 52 w 54"/>
                  <a:gd name="T7" fmla="*/ 89 h 165"/>
                  <a:gd name="T8" fmla="*/ 54 w 54"/>
                  <a:gd name="T9" fmla="*/ 114 h 165"/>
                  <a:gd name="T10" fmla="*/ 50 w 54"/>
                  <a:gd name="T11" fmla="*/ 165 h 165"/>
                  <a:gd name="T12" fmla="*/ 44 w 54"/>
                  <a:gd name="T13" fmla="*/ 165 h 165"/>
                  <a:gd name="T14" fmla="*/ 42 w 54"/>
                  <a:gd name="T15" fmla="*/ 141 h 165"/>
                  <a:gd name="T16" fmla="*/ 37 w 54"/>
                  <a:gd name="T17" fmla="*/ 116 h 165"/>
                  <a:gd name="T18" fmla="*/ 33 w 54"/>
                  <a:gd name="T19" fmla="*/ 89 h 165"/>
                  <a:gd name="T20" fmla="*/ 33 w 54"/>
                  <a:gd name="T21" fmla="*/ 64 h 165"/>
                  <a:gd name="T22" fmla="*/ 25 w 54"/>
                  <a:gd name="T23" fmla="*/ 46 h 165"/>
                  <a:gd name="T24" fmla="*/ 15 w 54"/>
                  <a:gd name="T25" fmla="*/ 25 h 165"/>
                  <a:gd name="T26" fmla="*/ 0 w 54"/>
                  <a:gd name="T27" fmla="*/ 4 h 165"/>
                  <a:gd name="T28" fmla="*/ 0 w 54"/>
                  <a:gd name="T29" fmla="*/ 0 h 165"/>
                  <a:gd name="T30" fmla="*/ 7 w 54"/>
                  <a:gd name="T31" fmla="*/ 2 h 165"/>
                  <a:gd name="T32" fmla="*/ 7 w 54"/>
                  <a:gd name="T33"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65">
                    <a:moveTo>
                      <a:pt x="7" y="2"/>
                    </a:moveTo>
                    <a:lnTo>
                      <a:pt x="23" y="23"/>
                    </a:lnTo>
                    <a:lnTo>
                      <a:pt x="37" y="44"/>
                    </a:lnTo>
                    <a:lnTo>
                      <a:pt x="52" y="89"/>
                    </a:lnTo>
                    <a:lnTo>
                      <a:pt x="54" y="114"/>
                    </a:lnTo>
                    <a:lnTo>
                      <a:pt x="50" y="165"/>
                    </a:lnTo>
                    <a:lnTo>
                      <a:pt x="44" y="165"/>
                    </a:lnTo>
                    <a:lnTo>
                      <a:pt x="42" y="141"/>
                    </a:lnTo>
                    <a:lnTo>
                      <a:pt x="37" y="116"/>
                    </a:lnTo>
                    <a:lnTo>
                      <a:pt x="33" y="89"/>
                    </a:lnTo>
                    <a:lnTo>
                      <a:pt x="33" y="64"/>
                    </a:lnTo>
                    <a:lnTo>
                      <a:pt x="25" y="46"/>
                    </a:lnTo>
                    <a:lnTo>
                      <a:pt x="15" y="25"/>
                    </a:lnTo>
                    <a:lnTo>
                      <a:pt x="0" y="4"/>
                    </a:lnTo>
                    <a:lnTo>
                      <a:pt x="0"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5" name="Freeform 319"/>
              <p:cNvSpPr>
                <a:spLocks/>
              </p:cNvSpPr>
              <p:nvPr/>
            </p:nvSpPr>
            <p:spPr bwMode="auto">
              <a:xfrm>
                <a:off x="3306" y="1291"/>
                <a:ext cx="64" cy="128"/>
              </a:xfrm>
              <a:custGeom>
                <a:avLst/>
                <a:gdLst>
                  <a:gd name="T0" fmla="*/ 0 w 64"/>
                  <a:gd name="T1" fmla="*/ 128 h 128"/>
                  <a:gd name="T2" fmla="*/ 6 w 64"/>
                  <a:gd name="T3" fmla="*/ 27 h 128"/>
                  <a:gd name="T4" fmla="*/ 14 w 64"/>
                  <a:gd name="T5" fmla="*/ 11 h 128"/>
                  <a:gd name="T6" fmla="*/ 20 w 64"/>
                  <a:gd name="T7" fmla="*/ 7 h 128"/>
                  <a:gd name="T8" fmla="*/ 29 w 64"/>
                  <a:gd name="T9" fmla="*/ 0 h 128"/>
                  <a:gd name="T10" fmla="*/ 33 w 64"/>
                  <a:gd name="T11" fmla="*/ 0 h 128"/>
                  <a:gd name="T12" fmla="*/ 51 w 64"/>
                  <a:gd name="T13" fmla="*/ 19 h 128"/>
                  <a:gd name="T14" fmla="*/ 64 w 64"/>
                  <a:gd name="T15" fmla="*/ 56 h 128"/>
                  <a:gd name="T16" fmla="*/ 55 w 64"/>
                  <a:gd name="T17" fmla="*/ 87 h 128"/>
                  <a:gd name="T18" fmla="*/ 49 w 64"/>
                  <a:gd name="T19" fmla="*/ 87 h 128"/>
                  <a:gd name="T20" fmla="*/ 41 w 64"/>
                  <a:gd name="T21" fmla="*/ 56 h 128"/>
                  <a:gd name="T22" fmla="*/ 39 w 64"/>
                  <a:gd name="T23" fmla="*/ 40 h 128"/>
                  <a:gd name="T24" fmla="*/ 31 w 64"/>
                  <a:gd name="T25" fmla="*/ 23 h 128"/>
                  <a:gd name="T26" fmla="*/ 31 w 64"/>
                  <a:gd name="T27" fmla="*/ 9 h 128"/>
                  <a:gd name="T28" fmla="*/ 22 w 64"/>
                  <a:gd name="T29" fmla="*/ 19 h 128"/>
                  <a:gd name="T30" fmla="*/ 22 w 64"/>
                  <a:gd name="T31" fmla="*/ 31 h 128"/>
                  <a:gd name="T32" fmla="*/ 10 w 64"/>
                  <a:gd name="T33" fmla="*/ 79 h 128"/>
                  <a:gd name="T34" fmla="*/ 6 w 64"/>
                  <a:gd name="T35" fmla="*/ 128 h 128"/>
                  <a:gd name="T36" fmla="*/ 0 w 64"/>
                  <a:gd name="T37" fmla="*/ 128 h 128"/>
                  <a:gd name="T38" fmla="*/ 0 w 64"/>
                  <a:gd name="T3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28">
                    <a:moveTo>
                      <a:pt x="0" y="128"/>
                    </a:moveTo>
                    <a:lnTo>
                      <a:pt x="6" y="27"/>
                    </a:lnTo>
                    <a:lnTo>
                      <a:pt x="14" y="11"/>
                    </a:lnTo>
                    <a:lnTo>
                      <a:pt x="20" y="7"/>
                    </a:lnTo>
                    <a:lnTo>
                      <a:pt x="29" y="0"/>
                    </a:lnTo>
                    <a:lnTo>
                      <a:pt x="33" y="0"/>
                    </a:lnTo>
                    <a:lnTo>
                      <a:pt x="51" y="19"/>
                    </a:lnTo>
                    <a:lnTo>
                      <a:pt x="64" y="56"/>
                    </a:lnTo>
                    <a:lnTo>
                      <a:pt x="55" y="87"/>
                    </a:lnTo>
                    <a:lnTo>
                      <a:pt x="49" y="87"/>
                    </a:lnTo>
                    <a:lnTo>
                      <a:pt x="41" y="56"/>
                    </a:lnTo>
                    <a:lnTo>
                      <a:pt x="39" y="40"/>
                    </a:lnTo>
                    <a:lnTo>
                      <a:pt x="31" y="23"/>
                    </a:lnTo>
                    <a:lnTo>
                      <a:pt x="31" y="9"/>
                    </a:lnTo>
                    <a:lnTo>
                      <a:pt x="22" y="19"/>
                    </a:lnTo>
                    <a:lnTo>
                      <a:pt x="22" y="31"/>
                    </a:lnTo>
                    <a:lnTo>
                      <a:pt x="10" y="79"/>
                    </a:lnTo>
                    <a:lnTo>
                      <a:pt x="6" y="128"/>
                    </a:lnTo>
                    <a:lnTo>
                      <a:pt x="0" y="128"/>
                    </a:lnTo>
                    <a:lnTo>
                      <a:pt x="0"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6" name="Freeform 320"/>
              <p:cNvSpPr>
                <a:spLocks/>
              </p:cNvSpPr>
              <p:nvPr/>
            </p:nvSpPr>
            <p:spPr bwMode="auto">
              <a:xfrm>
                <a:off x="3322" y="1244"/>
                <a:ext cx="17" cy="41"/>
              </a:xfrm>
              <a:custGeom>
                <a:avLst/>
                <a:gdLst>
                  <a:gd name="T0" fmla="*/ 6 w 17"/>
                  <a:gd name="T1" fmla="*/ 2 h 41"/>
                  <a:gd name="T2" fmla="*/ 13 w 17"/>
                  <a:gd name="T3" fmla="*/ 8 h 41"/>
                  <a:gd name="T4" fmla="*/ 17 w 17"/>
                  <a:gd name="T5" fmla="*/ 39 h 41"/>
                  <a:gd name="T6" fmla="*/ 15 w 17"/>
                  <a:gd name="T7" fmla="*/ 41 h 41"/>
                  <a:gd name="T8" fmla="*/ 11 w 17"/>
                  <a:gd name="T9" fmla="*/ 39 h 41"/>
                  <a:gd name="T10" fmla="*/ 6 w 17"/>
                  <a:gd name="T11" fmla="*/ 25 h 41"/>
                  <a:gd name="T12" fmla="*/ 0 w 17"/>
                  <a:gd name="T13" fmla="*/ 12 h 41"/>
                  <a:gd name="T14" fmla="*/ 0 w 17"/>
                  <a:gd name="T15" fmla="*/ 2 h 41"/>
                  <a:gd name="T16" fmla="*/ 4 w 17"/>
                  <a:gd name="T17" fmla="*/ 0 h 41"/>
                  <a:gd name="T18" fmla="*/ 6 w 17"/>
                  <a:gd name="T19" fmla="*/ 2 h 41"/>
                  <a:gd name="T20" fmla="*/ 6 w 17"/>
                  <a:gd name="T2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1">
                    <a:moveTo>
                      <a:pt x="6" y="2"/>
                    </a:moveTo>
                    <a:lnTo>
                      <a:pt x="13" y="8"/>
                    </a:lnTo>
                    <a:lnTo>
                      <a:pt x="17" y="39"/>
                    </a:lnTo>
                    <a:lnTo>
                      <a:pt x="15" y="41"/>
                    </a:lnTo>
                    <a:lnTo>
                      <a:pt x="11" y="39"/>
                    </a:lnTo>
                    <a:lnTo>
                      <a:pt x="6" y="25"/>
                    </a:lnTo>
                    <a:lnTo>
                      <a:pt x="0" y="12"/>
                    </a:lnTo>
                    <a:lnTo>
                      <a:pt x="0" y="2"/>
                    </a:lnTo>
                    <a:lnTo>
                      <a:pt x="4"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7" name="Freeform 321"/>
              <p:cNvSpPr>
                <a:spLocks/>
              </p:cNvSpPr>
              <p:nvPr/>
            </p:nvSpPr>
            <p:spPr bwMode="auto">
              <a:xfrm>
                <a:off x="3322" y="1070"/>
                <a:ext cx="140" cy="112"/>
              </a:xfrm>
              <a:custGeom>
                <a:avLst/>
                <a:gdLst>
                  <a:gd name="T0" fmla="*/ 140 w 140"/>
                  <a:gd name="T1" fmla="*/ 5 h 112"/>
                  <a:gd name="T2" fmla="*/ 136 w 140"/>
                  <a:gd name="T3" fmla="*/ 15 h 112"/>
                  <a:gd name="T4" fmla="*/ 132 w 140"/>
                  <a:gd name="T5" fmla="*/ 23 h 112"/>
                  <a:gd name="T6" fmla="*/ 118 w 140"/>
                  <a:gd name="T7" fmla="*/ 40 h 112"/>
                  <a:gd name="T8" fmla="*/ 109 w 140"/>
                  <a:gd name="T9" fmla="*/ 46 h 112"/>
                  <a:gd name="T10" fmla="*/ 101 w 140"/>
                  <a:gd name="T11" fmla="*/ 54 h 112"/>
                  <a:gd name="T12" fmla="*/ 85 w 140"/>
                  <a:gd name="T13" fmla="*/ 71 h 112"/>
                  <a:gd name="T14" fmla="*/ 66 w 140"/>
                  <a:gd name="T15" fmla="*/ 83 h 112"/>
                  <a:gd name="T16" fmla="*/ 50 w 140"/>
                  <a:gd name="T17" fmla="*/ 93 h 112"/>
                  <a:gd name="T18" fmla="*/ 31 w 140"/>
                  <a:gd name="T19" fmla="*/ 104 h 112"/>
                  <a:gd name="T20" fmla="*/ 11 w 140"/>
                  <a:gd name="T21" fmla="*/ 112 h 112"/>
                  <a:gd name="T22" fmla="*/ 0 w 140"/>
                  <a:gd name="T23" fmla="*/ 108 h 112"/>
                  <a:gd name="T24" fmla="*/ 4 w 140"/>
                  <a:gd name="T25" fmla="*/ 100 h 112"/>
                  <a:gd name="T26" fmla="*/ 39 w 140"/>
                  <a:gd name="T27" fmla="*/ 81 h 112"/>
                  <a:gd name="T28" fmla="*/ 56 w 140"/>
                  <a:gd name="T29" fmla="*/ 71 h 112"/>
                  <a:gd name="T30" fmla="*/ 72 w 140"/>
                  <a:gd name="T31" fmla="*/ 58 h 112"/>
                  <a:gd name="T32" fmla="*/ 81 w 140"/>
                  <a:gd name="T33" fmla="*/ 50 h 112"/>
                  <a:gd name="T34" fmla="*/ 89 w 140"/>
                  <a:gd name="T35" fmla="*/ 44 h 112"/>
                  <a:gd name="T36" fmla="*/ 107 w 140"/>
                  <a:gd name="T37" fmla="*/ 33 h 112"/>
                  <a:gd name="T38" fmla="*/ 132 w 140"/>
                  <a:gd name="T39" fmla="*/ 3 h 112"/>
                  <a:gd name="T40" fmla="*/ 136 w 140"/>
                  <a:gd name="T41" fmla="*/ 0 h 112"/>
                  <a:gd name="T42" fmla="*/ 140 w 140"/>
                  <a:gd name="T43" fmla="*/ 5 h 112"/>
                  <a:gd name="T44" fmla="*/ 140 w 140"/>
                  <a:gd name="T4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12">
                    <a:moveTo>
                      <a:pt x="140" y="5"/>
                    </a:moveTo>
                    <a:lnTo>
                      <a:pt x="136" y="15"/>
                    </a:lnTo>
                    <a:lnTo>
                      <a:pt x="132" y="23"/>
                    </a:lnTo>
                    <a:lnTo>
                      <a:pt x="118" y="40"/>
                    </a:lnTo>
                    <a:lnTo>
                      <a:pt x="109" y="46"/>
                    </a:lnTo>
                    <a:lnTo>
                      <a:pt x="101" y="54"/>
                    </a:lnTo>
                    <a:lnTo>
                      <a:pt x="85" y="71"/>
                    </a:lnTo>
                    <a:lnTo>
                      <a:pt x="66" y="83"/>
                    </a:lnTo>
                    <a:lnTo>
                      <a:pt x="50" y="93"/>
                    </a:lnTo>
                    <a:lnTo>
                      <a:pt x="31" y="104"/>
                    </a:lnTo>
                    <a:lnTo>
                      <a:pt x="11" y="112"/>
                    </a:lnTo>
                    <a:lnTo>
                      <a:pt x="0" y="108"/>
                    </a:lnTo>
                    <a:lnTo>
                      <a:pt x="4" y="100"/>
                    </a:lnTo>
                    <a:lnTo>
                      <a:pt x="39" y="81"/>
                    </a:lnTo>
                    <a:lnTo>
                      <a:pt x="56" y="71"/>
                    </a:lnTo>
                    <a:lnTo>
                      <a:pt x="72" y="58"/>
                    </a:lnTo>
                    <a:lnTo>
                      <a:pt x="81" y="50"/>
                    </a:lnTo>
                    <a:lnTo>
                      <a:pt x="89" y="44"/>
                    </a:lnTo>
                    <a:lnTo>
                      <a:pt x="107" y="33"/>
                    </a:lnTo>
                    <a:lnTo>
                      <a:pt x="132" y="3"/>
                    </a:lnTo>
                    <a:lnTo>
                      <a:pt x="136" y="0"/>
                    </a:lnTo>
                    <a:lnTo>
                      <a:pt x="140" y="5"/>
                    </a:lnTo>
                    <a:lnTo>
                      <a:pt x="14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8" name="Freeform 322"/>
              <p:cNvSpPr>
                <a:spLocks/>
              </p:cNvSpPr>
              <p:nvPr/>
            </p:nvSpPr>
            <p:spPr bwMode="auto">
              <a:xfrm>
                <a:off x="3314" y="963"/>
                <a:ext cx="72" cy="29"/>
              </a:xfrm>
              <a:custGeom>
                <a:avLst/>
                <a:gdLst>
                  <a:gd name="T0" fmla="*/ 4 w 72"/>
                  <a:gd name="T1" fmla="*/ 4 h 29"/>
                  <a:gd name="T2" fmla="*/ 17 w 72"/>
                  <a:gd name="T3" fmla="*/ 0 h 29"/>
                  <a:gd name="T4" fmla="*/ 31 w 72"/>
                  <a:gd name="T5" fmla="*/ 0 h 29"/>
                  <a:gd name="T6" fmla="*/ 56 w 72"/>
                  <a:gd name="T7" fmla="*/ 6 h 29"/>
                  <a:gd name="T8" fmla="*/ 72 w 72"/>
                  <a:gd name="T9" fmla="*/ 25 h 29"/>
                  <a:gd name="T10" fmla="*/ 72 w 72"/>
                  <a:gd name="T11" fmla="*/ 29 h 29"/>
                  <a:gd name="T12" fmla="*/ 68 w 72"/>
                  <a:gd name="T13" fmla="*/ 29 h 29"/>
                  <a:gd name="T14" fmla="*/ 49 w 72"/>
                  <a:gd name="T15" fmla="*/ 19 h 29"/>
                  <a:gd name="T16" fmla="*/ 29 w 72"/>
                  <a:gd name="T17" fmla="*/ 12 h 29"/>
                  <a:gd name="T18" fmla="*/ 4 w 72"/>
                  <a:gd name="T19" fmla="*/ 10 h 29"/>
                  <a:gd name="T20" fmla="*/ 0 w 72"/>
                  <a:gd name="T21" fmla="*/ 8 h 29"/>
                  <a:gd name="T22" fmla="*/ 4 w 72"/>
                  <a:gd name="T23" fmla="*/ 4 h 29"/>
                  <a:gd name="T24" fmla="*/ 4 w 72"/>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29">
                    <a:moveTo>
                      <a:pt x="4" y="4"/>
                    </a:moveTo>
                    <a:lnTo>
                      <a:pt x="17" y="0"/>
                    </a:lnTo>
                    <a:lnTo>
                      <a:pt x="31" y="0"/>
                    </a:lnTo>
                    <a:lnTo>
                      <a:pt x="56" y="6"/>
                    </a:lnTo>
                    <a:lnTo>
                      <a:pt x="72" y="25"/>
                    </a:lnTo>
                    <a:lnTo>
                      <a:pt x="72" y="29"/>
                    </a:lnTo>
                    <a:lnTo>
                      <a:pt x="68" y="29"/>
                    </a:lnTo>
                    <a:lnTo>
                      <a:pt x="49" y="19"/>
                    </a:lnTo>
                    <a:lnTo>
                      <a:pt x="29" y="12"/>
                    </a:lnTo>
                    <a:lnTo>
                      <a:pt x="4" y="10"/>
                    </a:lnTo>
                    <a:lnTo>
                      <a:pt x="0" y="8"/>
                    </a:lnTo>
                    <a:lnTo>
                      <a:pt x="4" y="4"/>
                    </a:lnTo>
                    <a:lnTo>
                      <a:pt x="4"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79" name="Freeform 323"/>
              <p:cNvSpPr>
                <a:spLocks/>
              </p:cNvSpPr>
              <p:nvPr/>
            </p:nvSpPr>
            <p:spPr bwMode="auto">
              <a:xfrm>
                <a:off x="3314" y="1002"/>
                <a:ext cx="64" cy="21"/>
              </a:xfrm>
              <a:custGeom>
                <a:avLst/>
                <a:gdLst>
                  <a:gd name="T0" fmla="*/ 6 w 64"/>
                  <a:gd name="T1" fmla="*/ 0 h 21"/>
                  <a:gd name="T2" fmla="*/ 35 w 64"/>
                  <a:gd name="T3" fmla="*/ 7 h 21"/>
                  <a:gd name="T4" fmla="*/ 60 w 64"/>
                  <a:gd name="T5" fmla="*/ 4 h 21"/>
                  <a:gd name="T6" fmla="*/ 64 w 64"/>
                  <a:gd name="T7" fmla="*/ 7 h 21"/>
                  <a:gd name="T8" fmla="*/ 60 w 64"/>
                  <a:gd name="T9" fmla="*/ 11 h 21"/>
                  <a:gd name="T10" fmla="*/ 45 w 64"/>
                  <a:gd name="T11" fmla="*/ 17 h 21"/>
                  <a:gd name="T12" fmla="*/ 33 w 64"/>
                  <a:gd name="T13" fmla="*/ 21 h 21"/>
                  <a:gd name="T14" fmla="*/ 19 w 64"/>
                  <a:gd name="T15" fmla="*/ 15 h 21"/>
                  <a:gd name="T16" fmla="*/ 6 w 64"/>
                  <a:gd name="T17" fmla="*/ 11 h 21"/>
                  <a:gd name="T18" fmla="*/ 0 w 64"/>
                  <a:gd name="T19" fmla="*/ 7 h 21"/>
                  <a:gd name="T20" fmla="*/ 2 w 64"/>
                  <a:gd name="T21" fmla="*/ 2 h 21"/>
                  <a:gd name="T22" fmla="*/ 6 w 64"/>
                  <a:gd name="T23" fmla="*/ 0 h 21"/>
                  <a:gd name="T24" fmla="*/ 6 w 6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1">
                    <a:moveTo>
                      <a:pt x="6" y="0"/>
                    </a:moveTo>
                    <a:lnTo>
                      <a:pt x="35" y="7"/>
                    </a:lnTo>
                    <a:lnTo>
                      <a:pt x="60" y="4"/>
                    </a:lnTo>
                    <a:lnTo>
                      <a:pt x="64" y="7"/>
                    </a:lnTo>
                    <a:lnTo>
                      <a:pt x="60" y="11"/>
                    </a:lnTo>
                    <a:lnTo>
                      <a:pt x="45" y="17"/>
                    </a:lnTo>
                    <a:lnTo>
                      <a:pt x="33" y="21"/>
                    </a:lnTo>
                    <a:lnTo>
                      <a:pt x="19" y="15"/>
                    </a:lnTo>
                    <a:lnTo>
                      <a:pt x="6" y="11"/>
                    </a:lnTo>
                    <a:lnTo>
                      <a:pt x="0" y="7"/>
                    </a:lnTo>
                    <a:lnTo>
                      <a:pt x="2" y="2"/>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0" name="Freeform 324"/>
              <p:cNvSpPr>
                <a:spLocks/>
              </p:cNvSpPr>
              <p:nvPr/>
            </p:nvSpPr>
            <p:spPr bwMode="auto">
              <a:xfrm>
                <a:off x="3250" y="775"/>
                <a:ext cx="319" cy="256"/>
              </a:xfrm>
              <a:custGeom>
                <a:avLst/>
                <a:gdLst>
                  <a:gd name="T0" fmla="*/ 11 w 319"/>
                  <a:gd name="T1" fmla="*/ 62 h 256"/>
                  <a:gd name="T2" fmla="*/ 46 w 319"/>
                  <a:gd name="T3" fmla="*/ 42 h 256"/>
                  <a:gd name="T4" fmla="*/ 56 w 319"/>
                  <a:gd name="T5" fmla="*/ 23 h 256"/>
                  <a:gd name="T6" fmla="*/ 76 w 319"/>
                  <a:gd name="T7" fmla="*/ 15 h 256"/>
                  <a:gd name="T8" fmla="*/ 116 w 319"/>
                  <a:gd name="T9" fmla="*/ 0 h 256"/>
                  <a:gd name="T10" fmla="*/ 192 w 319"/>
                  <a:gd name="T11" fmla="*/ 0 h 256"/>
                  <a:gd name="T12" fmla="*/ 237 w 319"/>
                  <a:gd name="T13" fmla="*/ 15 h 256"/>
                  <a:gd name="T14" fmla="*/ 266 w 319"/>
                  <a:gd name="T15" fmla="*/ 42 h 256"/>
                  <a:gd name="T16" fmla="*/ 284 w 319"/>
                  <a:gd name="T17" fmla="*/ 58 h 256"/>
                  <a:gd name="T18" fmla="*/ 305 w 319"/>
                  <a:gd name="T19" fmla="*/ 85 h 256"/>
                  <a:gd name="T20" fmla="*/ 309 w 319"/>
                  <a:gd name="T21" fmla="*/ 126 h 256"/>
                  <a:gd name="T22" fmla="*/ 317 w 319"/>
                  <a:gd name="T23" fmla="*/ 157 h 256"/>
                  <a:gd name="T24" fmla="*/ 303 w 319"/>
                  <a:gd name="T25" fmla="*/ 198 h 256"/>
                  <a:gd name="T26" fmla="*/ 288 w 319"/>
                  <a:gd name="T27" fmla="*/ 244 h 256"/>
                  <a:gd name="T28" fmla="*/ 276 w 319"/>
                  <a:gd name="T29" fmla="*/ 256 h 256"/>
                  <a:gd name="T30" fmla="*/ 270 w 319"/>
                  <a:gd name="T31" fmla="*/ 246 h 256"/>
                  <a:gd name="T32" fmla="*/ 282 w 319"/>
                  <a:gd name="T33" fmla="*/ 223 h 256"/>
                  <a:gd name="T34" fmla="*/ 303 w 319"/>
                  <a:gd name="T35" fmla="*/ 176 h 256"/>
                  <a:gd name="T36" fmla="*/ 292 w 319"/>
                  <a:gd name="T37" fmla="*/ 126 h 256"/>
                  <a:gd name="T38" fmla="*/ 292 w 319"/>
                  <a:gd name="T39" fmla="*/ 87 h 256"/>
                  <a:gd name="T40" fmla="*/ 282 w 319"/>
                  <a:gd name="T41" fmla="*/ 70 h 256"/>
                  <a:gd name="T42" fmla="*/ 266 w 319"/>
                  <a:gd name="T43" fmla="*/ 56 h 256"/>
                  <a:gd name="T44" fmla="*/ 247 w 319"/>
                  <a:gd name="T45" fmla="*/ 42 h 256"/>
                  <a:gd name="T46" fmla="*/ 220 w 319"/>
                  <a:gd name="T47" fmla="*/ 17 h 256"/>
                  <a:gd name="T48" fmla="*/ 187 w 319"/>
                  <a:gd name="T49" fmla="*/ 11 h 256"/>
                  <a:gd name="T50" fmla="*/ 118 w 319"/>
                  <a:gd name="T51" fmla="*/ 11 h 256"/>
                  <a:gd name="T52" fmla="*/ 93 w 319"/>
                  <a:gd name="T53" fmla="*/ 23 h 256"/>
                  <a:gd name="T54" fmla="*/ 64 w 319"/>
                  <a:gd name="T55" fmla="*/ 33 h 256"/>
                  <a:gd name="T56" fmla="*/ 48 w 319"/>
                  <a:gd name="T57" fmla="*/ 58 h 256"/>
                  <a:gd name="T58" fmla="*/ 35 w 319"/>
                  <a:gd name="T59" fmla="*/ 68 h 256"/>
                  <a:gd name="T60" fmla="*/ 9 w 319"/>
                  <a:gd name="T61" fmla="*/ 87 h 256"/>
                  <a:gd name="T62" fmla="*/ 2 w 319"/>
                  <a:gd name="T63" fmla="*/ 106 h 256"/>
                  <a:gd name="T64" fmla="*/ 0 w 319"/>
                  <a:gd name="T65" fmla="*/ 1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56">
                    <a:moveTo>
                      <a:pt x="0" y="103"/>
                    </a:moveTo>
                    <a:lnTo>
                      <a:pt x="11" y="62"/>
                    </a:lnTo>
                    <a:lnTo>
                      <a:pt x="29" y="56"/>
                    </a:lnTo>
                    <a:lnTo>
                      <a:pt x="46" y="42"/>
                    </a:lnTo>
                    <a:lnTo>
                      <a:pt x="50" y="31"/>
                    </a:lnTo>
                    <a:lnTo>
                      <a:pt x="56" y="23"/>
                    </a:lnTo>
                    <a:lnTo>
                      <a:pt x="64" y="17"/>
                    </a:lnTo>
                    <a:lnTo>
                      <a:pt x="76" y="15"/>
                    </a:lnTo>
                    <a:lnTo>
                      <a:pt x="99" y="4"/>
                    </a:lnTo>
                    <a:lnTo>
                      <a:pt x="116" y="0"/>
                    </a:lnTo>
                    <a:lnTo>
                      <a:pt x="140" y="2"/>
                    </a:lnTo>
                    <a:lnTo>
                      <a:pt x="192" y="0"/>
                    </a:lnTo>
                    <a:lnTo>
                      <a:pt x="214" y="4"/>
                    </a:lnTo>
                    <a:lnTo>
                      <a:pt x="237" y="15"/>
                    </a:lnTo>
                    <a:lnTo>
                      <a:pt x="255" y="33"/>
                    </a:lnTo>
                    <a:lnTo>
                      <a:pt x="266" y="42"/>
                    </a:lnTo>
                    <a:lnTo>
                      <a:pt x="276" y="50"/>
                    </a:lnTo>
                    <a:lnTo>
                      <a:pt x="284" y="58"/>
                    </a:lnTo>
                    <a:lnTo>
                      <a:pt x="292" y="66"/>
                    </a:lnTo>
                    <a:lnTo>
                      <a:pt x="305" y="85"/>
                    </a:lnTo>
                    <a:lnTo>
                      <a:pt x="309" y="108"/>
                    </a:lnTo>
                    <a:lnTo>
                      <a:pt x="309" y="126"/>
                    </a:lnTo>
                    <a:lnTo>
                      <a:pt x="311" y="143"/>
                    </a:lnTo>
                    <a:lnTo>
                      <a:pt x="317" y="157"/>
                    </a:lnTo>
                    <a:lnTo>
                      <a:pt x="319" y="182"/>
                    </a:lnTo>
                    <a:lnTo>
                      <a:pt x="303" y="198"/>
                    </a:lnTo>
                    <a:lnTo>
                      <a:pt x="296" y="231"/>
                    </a:lnTo>
                    <a:lnTo>
                      <a:pt x="288" y="244"/>
                    </a:lnTo>
                    <a:lnTo>
                      <a:pt x="282" y="250"/>
                    </a:lnTo>
                    <a:lnTo>
                      <a:pt x="276" y="256"/>
                    </a:lnTo>
                    <a:lnTo>
                      <a:pt x="266" y="254"/>
                    </a:lnTo>
                    <a:lnTo>
                      <a:pt x="270" y="246"/>
                    </a:lnTo>
                    <a:lnTo>
                      <a:pt x="280" y="236"/>
                    </a:lnTo>
                    <a:lnTo>
                      <a:pt x="282" y="223"/>
                    </a:lnTo>
                    <a:lnTo>
                      <a:pt x="286" y="194"/>
                    </a:lnTo>
                    <a:lnTo>
                      <a:pt x="303" y="176"/>
                    </a:lnTo>
                    <a:lnTo>
                      <a:pt x="303" y="161"/>
                    </a:lnTo>
                    <a:lnTo>
                      <a:pt x="292" y="126"/>
                    </a:lnTo>
                    <a:lnTo>
                      <a:pt x="296" y="108"/>
                    </a:lnTo>
                    <a:lnTo>
                      <a:pt x="292" y="87"/>
                    </a:lnTo>
                    <a:lnTo>
                      <a:pt x="288" y="79"/>
                    </a:lnTo>
                    <a:lnTo>
                      <a:pt x="282" y="70"/>
                    </a:lnTo>
                    <a:lnTo>
                      <a:pt x="274" y="62"/>
                    </a:lnTo>
                    <a:lnTo>
                      <a:pt x="266" y="56"/>
                    </a:lnTo>
                    <a:lnTo>
                      <a:pt x="255" y="50"/>
                    </a:lnTo>
                    <a:lnTo>
                      <a:pt x="247" y="42"/>
                    </a:lnTo>
                    <a:lnTo>
                      <a:pt x="231" y="23"/>
                    </a:lnTo>
                    <a:lnTo>
                      <a:pt x="220" y="17"/>
                    </a:lnTo>
                    <a:lnTo>
                      <a:pt x="210" y="13"/>
                    </a:lnTo>
                    <a:lnTo>
                      <a:pt x="187" y="11"/>
                    </a:lnTo>
                    <a:lnTo>
                      <a:pt x="138" y="13"/>
                    </a:lnTo>
                    <a:lnTo>
                      <a:pt x="118" y="11"/>
                    </a:lnTo>
                    <a:lnTo>
                      <a:pt x="105" y="15"/>
                    </a:lnTo>
                    <a:lnTo>
                      <a:pt x="93" y="23"/>
                    </a:lnTo>
                    <a:lnTo>
                      <a:pt x="76" y="29"/>
                    </a:lnTo>
                    <a:lnTo>
                      <a:pt x="64" y="33"/>
                    </a:lnTo>
                    <a:lnTo>
                      <a:pt x="56" y="46"/>
                    </a:lnTo>
                    <a:lnTo>
                      <a:pt x="48" y="58"/>
                    </a:lnTo>
                    <a:lnTo>
                      <a:pt x="41" y="64"/>
                    </a:lnTo>
                    <a:lnTo>
                      <a:pt x="35" y="68"/>
                    </a:lnTo>
                    <a:lnTo>
                      <a:pt x="15" y="72"/>
                    </a:lnTo>
                    <a:lnTo>
                      <a:pt x="9" y="87"/>
                    </a:lnTo>
                    <a:lnTo>
                      <a:pt x="7" y="106"/>
                    </a:lnTo>
                    <a:lnTo>
                      <a:pt x="2" y="106"/>
                    </a:lnTo>
                    <a:lnTo>
                      <a:pt x="0" y="103"/>
                    </a:lnTo>
                    <a:lnTo>
                      <a:pt x="0"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1" name="Freeform 325"/>
              <p:cNvSpPr>
                <a:spLocks/>
              </p:cNvSpPr>
              <p:nvPr/>
            </p:nvSpPr>
            <p:spPr bwMode="auto">
              <a:xfrm>
                <a:off x="3277" y="878"/>
                <a:ext cx="171" cy="46"/>
              </a:xfrm>
              <a:custGeom>
                <a:avLst/>
                <a:gdLst>
                  <a:gd name="T0" fmla="*/ 4 w 171"/>
                  <a:gd name="T1" fmla="*/ 27 h 46"/>
                  <a:gd name="T2" fmla="*/ 33 w 171"/>
                  <a:gd name="T3" fmla="*/ 27 h 46"/>
                  <a:gd name="T4" fmla="*/ 51 w 171"/>
                  <a:gd name="T5" fmla="*/ 19 h 46"/>
                  <a:gd name="T6" fmla="*/ 66 w 171"/>
                  <a:gd name="T7" fmla="*/ 13 h 46"/>
                  <a:gd name="T8" fmla="*/ 82 w 171"/>
                  <a:gd name="T9" fmla="*/ 5 h 46"/>
                  <a:gd name="T10" fmla="*/ 101 w 171"/>
                  <a:gd name="T11" fmla="*/ 0 h 46"/>
                  <a:gd name="T12" fmla="*/ 115 w 171"/>
                  <a:gd name="T13" fmla="*/ 9 h 46"/>
                  <a:gd name="T14" fmla="*/ 142 w 171"/>
                  <a:gd name="T15" fmla="*/ 23 h 46"/>
                  <a:gd name="T16" fmla="*/ 154 w 171"/>
                  <a:gd name="T17" fmla="*/ 29 h 46"/>
                  <a:gd name="T18" fmla="*/ 169 w 171"/>
                  <a:gd name="T19" fmla="*/ 33 h 46"/>
                  <a:gd name="T20" fmla="*/ 171 w 171"/>
                  <a:gd name="T21" fmla="*/ 36 h 46"/>
                  <a:gd name="T22" fmla="*/ 169 w 171"/>
                  <a:gd name="T23" fmla="*/ 38 h 46"/>
                  <a:gd name="T24" fmla="*/ 138 w 171"/>
                  <a:gd name="T25" fmla="*/ 31 h 46"/>
                  <a:gd name="T26" fmla="*/ 126 w 171"/>
                  <a:gd name="T27" fmla="*/ 25 h 46"/>
                  <a:gd name="T28" fmla="*/ 109 w 171"/>
                  <a:gd name="T29" fmla="*/ 17 h 46"/>
                  <a:gd name="T30" fmla="*/ 99 w 171"/>
                  <a:gd name="T31" fmla="*/ 9 h 46"/>
                  <a:gd name="T32" fmla="*/ 80 w 171"/>
                  <a:gd name="T33" fmla="*/ 13 h 46"/>
                  <a:gd name="T34" fmla="*/ 68 w 171"/>
                  <a:gd name="T35" fmla="*/ 25 h 46"/>
                  <a:gd name="T36" fmla="*/ 56 w 171"/>
                  <a:gd name="T37" fmla="*/ 36 h 46"/>
                  <a:gd name="T38" fmla="*/ 49 w 171"/>
                  <a:gd name="T39" fmla="*/ 42 h 46"/>
                  <a:gd name="T40" fmla="*/ 39 w 171"/>
                  <a:gd name="T41" fmla="*/ 46 h 46"/>
                  <a:gd name="T42" fmla="*/ 21 w 171"/>
                  <a:gd name="T43" fmla="*/ 44 h 46"/>
                  <a:gd name="T44" fmla="*/ 2 w 171"/>
                  <a:gd name="T45" fmla="*/ 36 h 46"/>
                  <a:gd name="T46" fmla="*/ 0 w 171"/>
                  <a:gd name="T47" fmla="*/ 29 h 46"/>
                  <a:gd name="T48" fmla="*/ 4 w 171"/>
                  <a:gd name="T49" fmla="*/ 27 h 46"/>
                  <a:gd name="T50" fmla="*/ 4 w 171"/>
                  <a:gd name="T5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46">
                    <a:moveTo>
                      <a:pt x="4" y="27"/>
                    </a:moveTo>
                    <a:lnTo>
                      <a:pt x="33" y="27"/>
                    </a:lnTo>
                    <a:lnTo>
                      <a:pt x="51" y="19"/>
                    </a:lnTo>
                    <a:lnTo>
                      <a:pt x="66" y="13"/>
                    </a:lnTo>
                    <a:lnTo>
                      <a:pt x="82" y="5"/>
                    </a:lnTo>
                    <a:lnTo>
                      <a:pt x="101" y="0"/>
                    </a:lnTo>
                    <a:lnTo>
                      <a:pt x="115" y="9"/>
                    </a:lnTo>
                    <a:lnTo>
                      <a:pt x="142" y="23"/>
                    </a:lnTo>
                    <a:lnTo>
                      <a:pt x="154" y="29"/>
                    </a:lnTo>
                    <a:lnTo>
                      <a:pt x="169" y="33"/>
                    </a:lnTo>
                    <a:lnTo>
                      <a:pt x="171" y="36"/>
                    </a:lnTo>
                    <a:lnTo>
                      <a:pt x="169" y="38"/>
                    </a:lnTo>
                    <a:lnTo>
                      <a:pt x="138" y="31"/>
                    </a:lnTo>
                    <a:lnTo>
                      <a:pt x="126" y="25"/>
                    </a:lnTo>
                    <a:lnTo>
                      <a:pt x="109" y="17"/>
                    </a:lnTo>
                    <a:lnTo>
                      <a:pt x="99" y="9"/>
                    </a:lnTo>
                    <a:lnTo>
                      <a:pt x="80" y="13"/>
                    </a:lnTo>
                    <a:lnTo>
                      <a:pt x="68" y="25"/>
                    </a:lnTo>
                    <a:lnTo>
                      <a:pt x="56" y="36"/>
                    </a:lnTo>
                    <a:lnTo>
                      <a:pt x="49" y="42"/>
                    </a:lnTo>
                    <a:lnTo>
                      <a:pt x="39" y="46"/>
                    </a:lnTo>
                    <a:lnTo>
                      <a:pt x="21" y="44"/>
                    </a:lnTo>
                    <a:lnTo>
                      <a:pt x="2" y="36"/>
                    </a:lnTo>
                    <a:lnTo>
                      <a:pt x="0" y="29"/>
                    </a:lnTo>
                    <a:lnTo>
                      <a:pt x="4" y="27"/>
                    </a:lnTo>
                    <a:lnTo>
                      <a:pt x="4"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2" name="Freeform 326"/>
              <p:cNvSpPr>
                <a:spLocks/>
              </p:cNvSpPr>
              <p:nvPr/>
            </p:nvSpPr>
            <p:spPr bwMode="auto">
              <a:xfrm>
                <a:off x="3415" y="928"/>
                <a:ext cx="33" cy="70"/>
              </a:xfrm>
              <a:custGeom>
                <a:avLst/>
                <a:gdLst>
                  <a:gd name="T0" fmla="*/ 2 w 33"/>
                  <a:gd name="T1" fmla="*/ 0 h 70"/>
                  <a:gd name="T2" fmla="*/ 31 w 33"/>
                  <a:gd name="T3" fmla="*/ 12 h 70"/>
                  <a:gd name="T4" fmla="*/ 33 w 33"/>
                  <a:gd name="T5" fmla="*/ 23 h 70"/>
                  <a:gd name="T6" fmla="*/ 29 w 33"/>
                  <a:gd name="T7" fmla="*/ 35 h 70"/>
                  <a:gd name="T8" fmla="*/ 31 w 33"/>
                  <a:gd name="T9" fmla="*/ 62 h 70"/>
                  <a:gd name="T10" fmla="*/ 29 w 33"/>
                  <a:gd name="T11" fmla="*/ 70 h 70"/>
                  <a:gd name="T12" fmla="*/ 22 w 33"/>
                  <a:gd name="T13" fmla="*/ 66 h 70"/>
                  <a:gd name="T14" fmla="*/ 10 w 33"/>
                  <a:gd name="T15" fmla="*/ 31 h 70"/>
                  <a:gd name="T16" fmla="*/ 20 w 33"/>
                  <a:gd name="T17" fmla="*/ 17 h 70"/>
                  <a:gd name="T18" fmla="*/ 12 w 33"/>
                  <a:gd name="T19" fmla="*/ 10 h 70"/>
                  <a:gd name="T20" fmla="*/ 2 w 33"/>
                  <a:gd name="T21" fmla="*/ 8 h 70"/>
                  <a:gd name="T22" fmla="*/ 0 w 33"/>
                  <a:gd name="T23" fmla="*/ 4 h 70"/>
                  <a:gd name="T24" fmla="*/ 2 w 33"/>
                  <a:gd name="T25" fmla="*/ 0 h 70"/>
                  <a:gd name="T26" fmla="*/ 2 w 33"/>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70">
                    <a:moveTo>
                      <a:pt x="2" y="0"/>
                    </a:moveTo>
                    <a:lnTo>
                      <a:pt x="31" y="12"/>
                    </a:lnTo>
                    <a:lnTo>
                      <a:pt x="33" y="23"/>
                    </a:lnTo>
                    <a:lnTo>
                      <a:pt x="29" y="35"/>
                    </a:lnTo>
                    <a:lnTo>
                      <a:pt x="31" y="62"/>
                    </a:lnTo>
                    <a:lnTo>
                      <a:pt x="29" y="70"/>
                    </a:lnTo>
                    <a:lnTo>
                      <a:pt x="22" y="66"/>
                    </a:lnTo>
                    <a:lnTo>
                      <a:pt x="10" y="31"/>
                    </a:lnTo>
                    <a:lnTo>
                      <a:pt x="20" y="17"/>
                    </a:lnTo>
                    <a:lnTo>
                      <a:pt x="12" y="10"/>
                    </a:lnTo>
                    <a:lnTo>
                      <a:pt x="2" y="8"/>
                    </a:lnTo>
                    <a:lnTo>
                      <a:pt x="0" y="4"/>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3" name="Freeform 327"/>
              <p:cNvSpPr>
                <a:spLocks/>
              </p:cNvSpPr>
              <p:nvPr/>
            </p:nvSpPr>
            <p:spPr bwMode="auto">
              <a:xfrm>
                <a:off x="3468" y="953"/>
                <a:ext cx="54" cy="84"/>
              </a:xfrm>
              <a:custGeom>
                <a:avLst/>
                <a:gdLst>
                  <a:gd name="T0" fmla="*/ 4 w 54"/>
                  <a:gd name="T1" fmla="*/ 0 h 84"/>
                  <a:gd name="T2" fmla="*/ 43 w 54"/>
                  <a:gd name="T3" fmla="*/ 10 h 84"/>
                  <a:gd name="T4" fmla="*/ 54 w 54"/>
                  <a:gd name="T5" fmla="*/ 29 h 84"/>
                  <a:gd name="T6" fmla="*/ 50 w 54"/>
                  <a:gd name="T7" fmla="*/ 49 h 84"/>
                  <a:gd name="T8" fmla="*/ 35 w 54"/>
                  <a:gd name="T9" fmla="*/ 68 h 84"/>
                  <a:gd name="T10" fmla="*/ 31 w 54"/>
                  <a:gd name="T11" fmla="*/ 78 h 84"/>
                  <a:gd name="T12" fmla="*/ 21 w 54"/>
                  <a:gd name="T13" fmla="*/ 84 h 84"/>
                  <a:gd name="T14" fmla="*/ 13 w 54"/>
                  <a:gd name="T15" fmla="*/ 84 h 84"/>
                  <a:gd name="T16" fmla="*/ 15 w 54"/>
                  <a:gd name="T17" fmla="*/ 76 h 84"/>
                  <a:gd name="T18" fmla="*/ 19 w 54"/>
                  <a:gd name="T19" fmla="*/ 64 h 84"/>
                  <a:gd name="T20" fmla="*/ 27 w 54"/>
                  <a:gd name="T21" fmla="*/ 53 h 84"/>
                  <a:gd name="T22" fmla="*/ 33 w 54"/>
                  <a:gd name="T23" fmla="*/ 41 h 84"/>
                  <a:gd name="T24" fmla="*/ 39 w 54"/>
                  <a:gd name="T25" fmla="*/ 14 h 84"/>
                  <a:gd name="T26" fmla="*/ 23 w 54"/>
                  <a:gd name="T27" fmla="*/ 8 h 84"/>
                  <a:gd name="T28" fmla="*/ 4 w 54"/>
                  <a:gd name="T29" fmla="*/ 6 h 84"/>
                  <a:gd name="T30" fmla="*/ 0 w 54"/>
                  <a:gd name="T31" fmla="*/ 2 h 84"/>
                  <a:gd name="T32" fmla="*/ 4 w 54"/>
                  <a:gd name="T33" fmla="*/ 0 h 84"/>
                  <a:gd name="T34" fmla="*/ 4 w 54"/>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4">
                    <a:moveTo>
                      <a:pt x="4" y="0"/>
                    </a:moveTo>
                    <a:lnTo>
                      <a:pt x="43" y="10"/>
                    </a:lnTo>
                    <a:lnTo>
                      <a:pt x="54" y="29"/>
                    </a:lnTo>
                    <a:lnTo>
                      <a:pt x="50" y="49"/>
                    </a:lnTo>
                    <a:lnTo>
                      <a:pt x="35" y="68"/>
                    </a:lnTo>
                    <a:lnTo>
                      <a:pt x="31" y="78"/>
                    </a:lnTo>
                    <a:lnTo>
                      <a:pt x="21" y="84"/>
                    </a:lnTo>
                    <a:lnTo>
                      <a:pt x="13" y="84"/>
                    </a:lnTo>
                    <a:lnTo>
                      <a:pt x="15" y="76"/>
                    </a:lnTo>
                    <a:lnTo>
                      <a:pt x="19" y="64"/>
                    </a:lnTo>
                    <a:lnTo>
                      <a:pt x="27" y="53"/>
                    </a:lnTo>
                    <a:lnTo>
                      <a:pt x="33" y="41"/>
                    </a:lnTo>
                    <a:lnTo>
                      <a:pt x="39" y="14"/>
                    </a:lnTo>
                    <a:lnTo>
                      <a:pt x="23" y="8"/>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4" name="Freeform 328"/>
              <p:cNvSpPr>
                <a:spLocks/>
              </p:cNvSpPr>
              <p:nvPr/>
            </p:nvSpPr>
            <p:spPr bwMode="auto">
              <a:xfrm>
                <a:off x="2874" y="798"/>
                <a:ext cx="21" cy="70"/>
              </a:xfrm>
              <a:custGeom>
                <a:avLst/>
                <a:gdLst>
                  <a:gd name="T0" fmla="*/ 21 w 21"/>
                  <a:gd name="T1" fmla="*/ 4 h 70"/>
                  <a:gd name="T2" fmla="*/ 17 w 21"/>
                  <a:gd name="T3" fmla="*/ 25 h 70"/>
                  <a:gd name="T4" fmla="*/ 17 w 21"/>
                  <a:gd name="T5" fmla="*/ 37 h 70"/>
                  <a:gd name="T6" fmla="*/ 12 w 21"/>
                  <a:gd name="T7" fmla="*/ 52 h 70"/>
                  <a:gd name="T8" fmla="*/ 6 w 21"/>
                  <a:gd name="T9" fmla="*/ 70 h 70"/>
                  <a:gd name="T10" fmla="*/ 2 w 21"/>
                  <a:gd name="T11" fmla="*/ 70 h 70"/>
                  <a:gd name="T12" fmla="*/ 0 w 21"/>
                  <a:gd name="T13" fmla="*/ 66 h 70"/>
                  <a:gd name="T14" fmla="*/ 2 w 21"/>
                  <a:gd name="T15" fmla="*/ 37 h 70"/>
                  <a:gd name="T16" fmla="*/ 4 w 21"/>
                  <a:gd name="T17" fmla="*/ 21 h 70"/>
                  <a:gd name="T18" fmla="*/ 8 w 21"/>
                  <a:gd name="T19" fmla="*/ 4 h 70"/>
                  <a:gd name="T20" fmla="*/ 10 w 21"/>
                  <a:gd name="T21" fmla="*/ 2 h 70"/>
                  <a:gd name="T22" fmla="*/ 15 w 21"/>
                  <a:gd name="T23" fmla="*/ 0 h 70"/>
                  <a:gd name="T24" fmla="*/ 21 w 21"/>
                  <a:gd name="T25" fmla="*/ 4 h 70"/>
                  <a:gd name="T26" fmla="*/ 21 w 21"/>
                  <a:gd name="T2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70">
                    <a:moveTo>
                      <a:pt x="21" y="4"/>
                    </a:moveTo>
                    <a:lnTo>
                      <a:pt x="17" y="25"/>
                    </a:lnTo>
                    <a:lnTo>
                      <a:pt x="17" y="37"/>
                    </a:lnTo>
                    <a:lnTo>
                      <a:pt x="12" y="52"/>
                    </a:lnTo>
                    <a:lnTo>
                      <a:pt x="6" y="70"/>
                    </a:lnTo>
                    <a:lnTo>
                      <a:pt x="2" y="70"/>
                    </a:lnTo>
                    <a:lnTo>
                      <a:pt x="0" y="66"/>
                    </a:lnTo>
                    <a:lnTo>
                      <a:pt x="2" y="37"/>
                    </a:lnTo>
                    <a:lnTo>
                      <a:pt x="4" y="21"/>
                    </a:lnTo>
                    <a:lnTo>
                      <a:pt x="8" y="4"/>
                    </a:lnTo>
                    <a:lnTo>
                      <a:pt x="10" y="2"/>
                    </a:lnTo>
                    <a:lnTo>
                      <a:pt x="15" y="0"/>
                    </a:lnTo>
                    <a:lnTo>
                      <a:pt x="21" y="4"/>
                    </a:lnTo>
                    <a:lnTo>
                      <a:pt x="2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5" name="Freeform 329"/>
              <p:cNvSpPr>
                <a:spLocks/>
              </p:cNvSpPr>
              <p:nvPr/>
            </p:nvSpPr>
            <p:spPr bwMode="auto">
              <a:xfrm>
                <a:off x="2921" y="825"/>
                <a:ext cx="37" cy="74"/>
              </a:xfrm>
              <a:custGeom>
                <a:avLst/>
                <a:gdLst>
                  <a:gd name="T0" fmla="*/ 37 w 37"/>
                  <a:gd name="T1" fmla="*/ 0 h 74"/>
                  <a:gd name="T2" fmla="*/ 33 w 37"/>
                  <a:gd name="T3" fmla="*/ 25 h 74"/>
                  <a:gd name="T4" fmla="*/ 27 w 37"/>
                  <a:gd name="T5" fmla="*/ 49 h 74"/>
                  <a:gd name="T6" fmla="*/ 15 w 37"/>
                  <a:gd name="T7" fmla="*/ 70 h 74"/>
                  <a:gd name="T8" fmla="*/ 11 w 37"/>
                  <a:gd name="T9" fmla="*/ 74 h 74"/>
                  <a:gd name="T10" fmla="*/ 5 w 37"/>
                  <a:gd name="T11" fmla="*/ 74 h 74"/>
                  <a:gd name="T12" fmla="*/ 0 w 37"/>
                  <a:gd name="T13" fmla="*/ 64 h 74"/>
                  <a:gd name="T14" fmla="*/ 11 w 37"/>
                  <a:gd name="T15" fmla="*/ 43 h 74"/>
                  <a:gd name="T16" fmla="*/ 31 w 37"/>
                  <a:gd name="T17" fmla="*/ 0 h 74"/>
                  <a:gd name="T18" fmla="*/ 37 w 37"/>
                  <a:gd name="T19" fmla="*/ 0 h 74"/>
                  <a:gd name="T20" fmla="*/ 37 w 3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74">
                    <a:moveTo>
                      <a:pt x="37" y="0"/>
                    </a:moveTo>
                    <a:lnTo>
                      <a:pt x="33" y="25"/>
                    </a:lnTo>
                    <a:lnTo>
                      <a:pt x="27" y="49"/>
                    </a:lnTo>
                    <a:lnTo>
                      <a:pt x="15" y="70"/>
                    </a:lnTo>
                    <a:lnTo>
                      <a:pt x="11" y="74"/>
                    </a:lnTo>
                    <a:lnTo>
                      <a:pt x="5" y="74"/>
                    </a:lnTo>
                    <a:lnTo>
                      <a:pt x="0" y="64"/>
                    </a:lnTo>
                    <a:lnTo>
                      <a:pt x="11" y="43"/>
                    </a:lnTo>
                    <a:lnTo>
                      <a:pt x="31" y="0"/>
                    </a:lnTo>
                    <a:lnTo>
                      <a:pt x="37" y="0"/>
                    </a:lnTo>
                    <a:lnTo>
                      <a:pt x="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6" name="Freeform 330"/>
              <p:cNvSpPr>
                <a:spLocks/>
              </p:cNvSpPr>
              <p:nvPr/>
            </p:nvSpPr>
            <p:spPr bwMode="auto">
              <a:xfrm>
                <a:off x="2913" y="796"/>
                <a:ext cx="68" cy="66"/>
              </a:xfrm>
              <a:custGeom>
                <a:avLst/>
                <a:gdLst>
                  <a:gd name="T0" fmla="*/ 2 w 68"/>
                  <a:gd name="T1" fmla="*/ 0 h 66"/>
                  <a:gd name="T2" fmla="*/ 33 w 68"/>
                  <a:gd name="T3" fmla="*/ 6 h 66"/>
                  <a:gd name="T4" fmla="*/ 54 w 68"/>
                  <a:gd name="T5" fmla="*/ 27 h 66"/>
                  <a:gd name="T6" fmla="*/ 68 w 68"/>
                  <a:gd name="T7" fmla="*/ 62 h 66"/>
                  <a:gd name="T8" fmla="*/ 66 w 68"/>
                  <a:gd name="T9" fmla="*/ 66 h 66"/>
                  <a:gd name="T10" fmla="*/ 62 w 68"/>
                  <a:gd name="T11" fmla="*/ 66 h 66"/>
                  <a:gd name="T12" fmla="*/ 56 w 68"/>
                  <a:gd name="T13" fmla="*/ 58 h 66"/>
                  <a:gd name="T14" fmla="*/ 47 w 68"/>
                  <a:gd name="T15" fmla="*/ 51 h 66"/>
                  <a:gd name="T16" fmla="*/ 33 w 68"/>
                  <a:gd name="T17" fmla="*/ 39 h 66"/>
                  <a:gd name="T18" fmla="*/ 21 w 68"/>
                  <a:gd name="T19" fmla="*/ 16 h 66"/>
                  <a:gd name="T20" fmla="*/ 15 w 68"/>
                  <a:gd name="T21" fmla="*/ 10 h 66"/>
                  <a:gd name="T22" fmla="*/ 2 w 68"/>
                  <a:gd name="T23" fmla="*/ 6 h 66"/>
                  <a:gd name="T24" fmla="*/ 0 w 68"/>
                  <a:gd name="T25" fmla="*/ 2 h 66"/>
                  <a:gd name="T26" fmla="*/ 2 w 68"/>
                  <a:gd name="T27" fmla="*/ 0 h 66"/>
                  <a:gd name="T28" fmla="*/ 2 w 68"/>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6">
                    <a:moveTo>
                      <a:pt x="2" y="0"/>
                    </a:moveTo>
                    <a:lnTo>
                      <a:pt x="33" y="6"/>
                    </a:lnTo>
                    <a:lnTo>
                      <a:pt x="54" y="27"/>
                    </a:lnTo>
                    <a:lnTo>
                      <a:pt x="68" y="62"/>
                    </a:lnTo>
                    <a:lnTo>
                      <a:pt x="66" y="66"/>
                    </a:lnTo>
                    <a:lnTo>
                      <a:pt x="62" y="66"/>
                    </a:lnTo>
                    <a:lnTo>
                      <a:pt x="56" y="58"/>
                    </a:lnTo>
                    <a:lnTo>
                      <a:pt x="47" y="51"/>
                    </a:lnTo>
                    <a:lnTo>
                      <a:pt x="33" y="39"/>
                    </a:lnTo>
                    <a:lnTo>
                      <a:pt x="21" y="16"/>
                    </a:lnTo>
                    <a:lnTo>
                      <a:pt x="15" y="10"/>
                    </a:lnTo>
                    <a:lnTo>
                      <a:pt x="2" y="6"/>
                    </a:lnTo>
                    <a:lnTo>
                      <a:pt x="0" y="2"/>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7" name="Freeform 331"/>
              <p:cNvSpPr>
                <a:spLocks/>
              </p:cNvSpPr>
              <p:nvPr/>
            </p:nvSpPr>
            <p:spPr bwMode="auto">
              <a:xfrm>
                <a:off x="2854" y="878"/>
                <a:ext cx="57" cy="451"/>
              </a:xfrm>
              <a:custGeom>
                <a:avLst/>
                <a:gdLst>
                  <a:gd name="T0" fmla="*/ 55 w 57"/>
                  <a:gd name="T1" fmla="*/ 7 h 451"/>
                  <a:gd name="T2" fmla="*/ 43 w 57"/>
                  <a:gd name="T3" fmla="*/ 15 h 451"/>
                  <a:gd name="T4" fmla="*/ 39 w 57"/>
                  <a:gd name="T5" fmla="*/ 29 h 451"/>
                  <a:gd name="T6" fmla="*/ 32 w 57"/>
                  <a:gd name="T7" fmla="*/ 60 h 451"/>
                  <a:gd name="T8" fmla="*/ 22 w 57"/>
                  <a:gd name="T9" fmla="*/ 95 h 451"/>
                  <a:gd name="T10" fmla="*/ 16 w 57"/>
                  <a:gd name="T11" fmla="*/ 133 h 451"/>
                  <a:gd name="T12" fmla="*/ 14 w 57"/>
                  <a:gd name="T13" fmla="*/ 145 h 451"/>
                  <a:gd name="T14" fmla="*/ 18 w 57"/>
                  <a:gd name="T15" fmla="*/ 172 h 451"/>
                  <a:gd name="T16" fmla="*/ 24 w 57"/>
                  <a:gd name="T17" fmla="*/ 199 h 451"/>
                  <a:gd name="T18" fmla="*/ 26 w 57"/>
                  <a:gd name="T19" fmla="*/ 221 h 451"/>
                  <a:gd name="T20" fmla="*/ 30 w 57"/>
                  <a:gd name="T21" fmla="*/ 248 h 451"/>
                  <a:gd name="T22" fmla="*/ 35 w 57"/>
                  <a:gd name="T23" fmla="*/ 277 h 451"/>
                  <a:gd name="T24" fmla="*/ 35 w 57"/>
                  <a:gd name="T25" fmla="*/ 302 h 451"/>
                  <a:gd name="T26" fmla="*/ 30 w 57"/>
                  <a:gd name="T27" fmla="*/ 325 h 451"/>
                  <a:gd name="T28" fmla="*/ 22 w 57"/>
                  <a:gd name="T29" fmla="*/ 372 h 451"/>
                  <a:gd name="T30" fmla="*/ 14 w 57"/>
                  <a:gd name="T31" fmla="*/ 405 h 451"/>
                  <a:gd name="T32" fmla="*/ 22 w 57"/>
                  <a:gd name="T33" fmla="*/ 413 h 451"/>
                  <a:gd name="T34" fmla="*/ 30 w 57"/>
                  <a:gd name="T35" fmla="*/ 422 h 451"/>
                  <a:gd name="T36" fmla="*/ 39 w 57"/>
                  <a:gd name="T37" fmla="*/ 444 h 451"/>
                  <a:gd name="T38" fmla="*/ 41 w 57"/>
                  <a:gd name="T39" fmla="*/ 448 h 451"/>
                  <a:gd name="T40" fmla="*/ 35 w 57"/>
                  <a:gd name="T41" fmla="*/ 451 h 451"/>
                  <a:gd name="T42" fmla="*/ 12 w 57"/>
                  <a:gd name="T43" fmla="*/ 428 h 451"/>
                  <a:gd name="T44" fmla="*/ 8 w 57"/>
                  <a:gd name="T45" fmla="*/ 405 h 451"/>
                  <a:gd name="T46" fmla="*/ 14 w 57"/>
                  <a:gd name="T47" fmla="*/ 370 h 451"/>
                  <a:gd name="T48" fmla="*/ 20 w 57"/>
                  <a:gd name="T49" fmla="*/ 279 h 451"/>
                  <a:gd name="T50" fmla="*/ 10 w 57"/>
                  <a:gd name="T51" fmla="*/ 223 h 451"/>
                  <a:gd name="T52" fmla="*/ 6 w 57"/>
                  <a:gd name="T53" fmla="*/ 199 h 451"/>
                  <a:gd name="T54" fmla="*/ 0 w 57"/>
                  <a:gd name="T55" fmla="*/ 145 h 451"/>
                  <a:gd name="T56" fmla="*/ 0 w 57"/>
                  <a:gd name="T57" fmla="*/ 131 h 451"/>
                  <a:gd name="T58" fmla="*/ 18 w 57"/>
                  <a:gd name="T59" fmla="*/ 52 h 451"/>
                  <a:gd name="T60" fmla="*/ 30 w 57"/>
                  <a:gd name="T61" fmla="*/ 21 h 451"/>
                  <a:gd name="T62" fmla="*/ 39 w 57"/>
                  <a:gd name="T63" fmla="*/ 9 h 451"/>
                  <a:gd name="T64" fmla="*/ 53 w 57"/>
                  <a:gd name="T65" fmla="*/ 0 h 451"/>
                  <a:gd name="T66" fmla="*/ 57 w 57"/>
                  <a:gd name="T67" fmla="*/ 3 h 451"/>
                  <a:gd name="T68" fmla="*/ 55 w 57"/>
                  <a:gd name="T69" fmla="*/ 7 h 451"/>
                  <a:gd name="T70" fmla="*/ 55 w 57"/>
                  <a:gd name="T71" fmla="*/ 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451">
                    <a:moveTo>
                      <a:pt x="55" y="7"/>
                    </a:moveTo>
                    <a:lnTo>
                      <a:pt x="43" y="15"/>
                    </a:lnTo>
                    <a:lnTo>
                      <a:pt x="39" y="29"/>
                    </a:lnTo>
                    <a:lnTo>
                      <a:pt x="32" y="60"/>
                    </a:lnTo>
                    <a:lnTo>
                      <a:pt x="22" y="95"/>
                    </a:lnTo>
                    <a:lnTo>
                      <a:pt x="16" y="133"/>
                    </a:lnTo>
                    <a:lnTo>
                      <a:pt x="14" y="145"/>
                    </a:lnTo>
                    <a:lnTo>
                      <a:pt x="18" y="172"/>
                    </a:lnTo>
                    <a:lnTo>
                      <a:pt x="24" y="199"/>
                    </a:lnTo>
                    <a:lnTo>
                      <a:pt x="26" y="221"/>
                    </a:lnTo>
                    <a:lnTo>
                      <a:pt x="30" y="248"/>
                    </a:lnTo>
                    <a:lnTo>
                      <a:pt x="35" y="277"/>
                    </a:lnTo>
                    <a:lnTo>
                      <a:pt x="35" y="302"/>
                    </a:lnTo>
                    <a:lnTo>
                      <a:pt x="30" y="325"/>
                    </a:lnTo>
                    <a:lnTo>
                      <a:pt x="22" y="372"/>
                    </a:lnTo>
                    <a:lnTo>
                      <a:pt x="14" y="405"/>
                    </a:lnTo>
                    <a:lnTo>
                      <a:pt x="22" y="413"/>
                    </a:lnTo>
                    <a:lnTo>
                      <a:pt x="30" y="422"/>
                    </a:lnTo>
                    <a:lnTo>
                      <a:pt x="39" y="444"/>
                    </a:lnTo>
                    <a:lnTo>
                      <a:pt x="41" y="448"/>
                    </a:lnTo>
                    <a:lnTo>
                      <a:pt x="35" y="451"/>
                    </a:lnTo>
                    <a:lnTo>
                      <a:pt x="12" y="428"/>
                    </a:lnTo>
                    <a:lnTo>
                      <a:pt x="8" y="405"/>
                    </a:lnTo>
                    <a:lnTo>
                      <a:pt x="14" y="370"/>
                    </a:lnTo>
                    <a:lnTo>
                      <a:pt x="20" y="279"/>
                    </a:lnTo>
                    <a:lnTo>
                      <a:pt x="10" y="223"/>
                    </a:lnTo>
                    <a:lnTo>
                      <a:pt x="6" y="199"/>
                    </a:lnTo>
                    <a:lnTo>
                      <a:pt x="0" y="145"/>
                    </a:lnTo>
                    <a:lnTo>
                      <a:pt x="0" y="131"/>
                    </a:lnTo>
                    <a:lnTo>
                      <a:pt x="18" y="52"/>
                    </a:lnTo>
                    <a:lnTo>
                      <a:pt x="30" y="21"/>
                    </a:lnTo>
                    <a:lnTo>
                      <a:pt x="39" y="9"/>
                    </a:lnTo>
                    <a:lnTo>
                      <a:pt x="53" y="0"/>
                    </a:lnTo>
                    <a:lnTo>
                      <a:pt x="57" y="3"/>
                    </a:lnTo>
                    <a:lnTo>
                      <a:pt x="55" y="7"/>
                    </a:lnTo>
                    <a:lnTo>
                      <a:pt x="5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8" name="Freeform 332"/>
              <p:cNvSpPr>
                <a:spLocks/>
              </p:cNvSpPr>
              <p:nvPr/>
            </p:nvSpPr>
            <p:spPr bwMode="auto">
              <a:xfrm>
                <a:off x="2919" y="891"/>
                <a:ext cx="60" cy="285"/>
              </a:xfrm>
              <a:custGeom>
                <a:avLst/>
                <a:gdLst>
                  <a:gd name="T0" fmla="*/ 7 w 60"/>
                  <a:gd name="T1" fmla="*/ 0 h 285"/>
                  <a:gd name="T2" fmla="*/ 25 w 60"/>
                  <a:gd name="T3" fmla="*/ 58 h 285"/>
                  <a:gd name="T4" fmla="*/ 23 w 60"/>
                  <a:gd name="T5" fmla="*/ 70 h 285"/>
                  <a:gd name="T6" fmla="*/ 23 w 60"/>
                  <a:gd name="T7" fmla="*/ 84 h 285"/>
                  <a:gd name="T8" fmla="*/ 31 w 60"/>
                  <a:gd name="T9" fmla="*/ 134 h 285"/>
                  <a:gd name="T10" fmla="*/ 35 w 60"/>
                  <a:gd name="T11" fmla="*/ 153 h 285"/>
                  <a:gd name="T12" fmla="*/ 39 w 60"/>
                  <a:gd name="T13" fmla="*/ 169 h 285"/>
                  <a:gd name="T14" fmla="*/ 52 w 60"/>
                  <a:gd name="T15" fmla="*/ 202 h 285"/>
                  <a:gd name="T16" fmla="*/ 58 w 60"/>
                  <a:gd name="T17" fmla="*/ 241 h 285"/>
                  <a:gd name="T18" fmla="*/ 60 w 60"/>
                  <a:gd name="T19" fmla="*/ 281 h 285"/>
                  <a:gd name="T20" fmla="*/ 58 w 60"/>
                  <a:gd name="T21" fmla="*/ 285 h 285"/>
                  <a:gd name="T22" fmla="*/ 54 w 60"/>
                  <a:gd name="T23" fmla="*/ 281 h 285"/>
                  <a:gd name="T24" fmla="*/ 50 w 60"/>
                  <a:gd name="T25" fmla="*/ 262 h 285"/>
                  <a:gd name="T26" fmla="*/ 46 w 60"/>
                  <a:gd name="T27" fmla="*/ 246 h 285"/>
                  <a:gd name="T28" fmla="*/ 31 w 60"/>
                  <a:gd name="T29" fmla="*/ 208 h 285"/>
                  <a:gd name="T30" fmla="*/ 25 w 60"/>
                  <a:gd name="T31" fmla="*/ 188 h 285"/>
                  <a:gd name="T32" fmla="*/ 19 w 60"/>
                  <a:gd name="T33" fmla="*/ 173 h 285"/>
                  <a:gd name="T34" fmla="*/ 11 w 60"/>
                  <a:gd name="T35" fmla="*/ 136 h 285"/>
                  <a:gd name="T36" fmla="*/ 9 w 60"/>
                  <a:gd name="T37" fmla="*/ 111 h 285"/>
                  <a:gd name="T38" fmla="*/ 11 w 60"/>
                  <a:gd name="T39" fmla="*/ 84 h 285"/>
                  <a:gd name="T40" fmla="*/ 11 w 60"/>
                  <a:gd name="T41" fmla="*/ 68 h 285"/>
                  <a:gd name="T42" fmla="*/ 11 w 60"/>
                  <a:gd name="T43" fmla="*/ 60 h 285"/>
                  <a:gd name="T44" fmla="*/ 0 w 60"/>
                  <a:gd name="T45" fmla="*/ 2 h 285"/>
                  <a:gd name="T46" fmla="*/ 2 w 60"/>
                  <a:gd name="T47" fmla="*/ 0 h 285"/>
                  <a:gd name="T48" fmla="*/ 7 w 60"/>
                  <a:gd name="T49" fmla="*/ 0 h 285"/>
                  <a:gd name="T50" fmla="*/ 7 w 60"/>
                  <a:gd name="T5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85">
                    <a:moveTo>
                      <a:pt x="7" y="0"/>
                    </a:moveTo>
                    <a:lnTo>
                      <a:pt x="25" y="58"/>
                    </a:lnTo>
                    <a:lnTo>
                      <a:pt x="23" y="70"/>
                    </a:lnTo>
                    <a:lnTo>
                      <a:pt x="23" y="84"/>
                    </a:lnTo>
                    <a:lnTo>
                      <a:pt x="31" y="134"/>
                    </a:lnTo>
                    <a:lnTo>
                      <a:pt x="35" y="153"/>
                    </a:lnTo>
                    <a:lnTo>
                      <a:pt x="39" y="169"/>
                    </a:lnTo>
                    <a:lnTo>
                      <a:pt x="52" y="202"/>
                    </a:lnTo>
                    <a:lnTo>
                      <a:pt x="58" y="241"/>
                    </a:lnTo>
                    <a:lnTo>
                      <a:pt x="60" y="281"/>
                    </a:lnTo>
                    <a:lnTo>
                      <a:pt x="58" y="285"/>
                    </a:lnTo>
                    <a:lnTo>
                      <a:pt x="54" y="281"/>
                    </a:lnTo>
                    <a:lnTo>
                      <a:pt x="50" y="262"/>
                    </a:lnTo>
                    <a:lnTo>
                      <a:pt x="46" y="246"/>
                    </a:lnTo>
                    <a:lnTo>
                      <a:pt x="31" y="208"/>
                    </a:lnTo>
                    <a:lnTo>
                      <a:pt x="25" y="188"/>
                    </a:lnTo>
                    <a:lnTo>
                      <a:pt x="19" y="173"/>
                    </a:lnTo>
                    <a:lnTo>
                      <a:pt x="11" y="136"/>
                    </a:lnTo>
                    <a:lnTo>
                      <a:pt x="9" y="111"/>
                    </a:lnTo>
                    <a:lnTo>
                      <a:pt x="11" y="84"/>
                    </a:lnTo>
                    <a:lnTo>
                      <a:pt x="11" y="68"/>
                    </a:lnTo>
                    <a:lnTo>
                      <a:pt x="11" y="60"/>
                    </a:lnTo>
                    <a:lnTo>
                      <a:pt x="0" y="2"/>
                    </a:lnTo>
                    <a:lnTo>
                      <a:pt x="2" y="0"/>
                    </a:lnTo>
                    <a:lnTo>
                      <a:pt x="7" y="0"/>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89" name="Freeform 333"/>
              <p:cNvSpPr>
                <a:spLocks/>
              </p:cNvSpPr>
              <p:nvPr/>
            </p:nvSpPr>
            <p:spPr bwMode="auto">
              <a:xfrm>
                <a:off x="3008" y="627"/>
                <a:ext cx="92" cy="249"/>
              </a:xfrm>
              <a:custGeom>
                <a:avLst/>
                <a:gdLst>
                  <a:gd name="T0" fmla="*/ 92 w 92"/>
                  <a:gd name="T1" fmla="*/ 6 h 249"/>
                  <a:gd name="T2" fmla="*/ 80 w 92"/>
                  <a:gd name="T3" fmla="*/ 14 h 249"/>
                  <a:gd name="T4" fmla="*/ 68 w 92"/>
                  <a:gd name="T5" fmla="*/ 22 h 249"/>
                  <a:gd name="T6" fmla="*/ 51 w 92"/>
                  <a:gd name="T7" fmla="*/ 41 h 249"/>
                  <a:gd name="T8" fmla="*/ 33 w 92"/>
                  <a:gd name="T9" fmla="*/ 88 h 249"/>
                  <a:gd name="T10" fmla="*/ 22 w 92"/>
                  <a:gd name="T11" fmla="*/ 115 h 249"/>
                  <a:gd name="T12" fmla="*/ 20 w 92"/>
                  <a:gd name="T13" fmla="*/ 179 h 249"/>
                  <a:gd name="T14" fmla="*/ 27 w 92"/>
                  <a:gd name="T15" fmla="*/ 245 h 249"/>
                  <a:gd name="T16" fmla="*/ 24 w 92"/>
                  <a:gd name="T17" fmla="*/ 249 h 249"/>
                  <a:gd name="T18" fmla="*/ 20 w 92"/>
                  <a:gd name="T19" fmla="*/ 245 h 249"/>
                  <a:gd name="T20" fmla="*/ 0 w 92"/>
                  <a:gd name="T21" fmla="*/ 111 h 249"/>
                  <a:gd name="T22" fmla="*/ 10 w 92"/>
                  <a:gd name="T23" fmla="*/ 84 h 249"/>
                  <a:gd name="T24" fmla="*/ 14 w 92"/>
                  <a:gd name="T25" fmla="*/ 70 h 249"/>
                  <a:gd name="T26" fmla="*/ 18 w 92"/>
                  <a:gd name="T27" fmla="*/ 55 h 249"/>
                  <a:gd name="T28" fmla="*/ 27 w 92"/>
                  <a:gd name="T29" fmla="*/ 45 h 249"/>
                  <a:gd name="T30" fmla="*/ 37 w 92"/>
                  <a:gd name="T31" fmla="*/ 35 h 249"/>
                  <a:gd name="T32" fmla="*/ 47 w 92"/>
                  <a:gd name="T33" fmla="*/ 26 h 249"/>
                  <a:gd name="T34" fmla="*/ 59 w 92"/>
                  <a:gd name="T35" fmla="*/ 18 h 249"/>
                  <a:gd name="T36" fmla="*/ 74 w 92"/>
                  <a:gd name="T37" fmla="*/ 10 h 249"/>
                  <a:gd name="T38" fmla="*/ 88 w 92"/>
                  <a:gd name="T39" fmla="*/ 0 h 249"/>
                  <a:gd name="T40" fmla="*/ 92 w 92"/>
                  <a:gd name="T41" fmla="*/ 2 h 249"/>
                  <a:gd name="T42" fmla="*/ 92 w 92"/>
                  <a:gd name="T43" fmla="*/ 6 h 249"/>
                  <a:gd name="T44" fmla="*/ 92 w 92"/>
                  <a:gd name="T45" fmla="*/ 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249">
                    <a:moveTo>
                      <a:pt x="92" y="6"/>
                    </a:moveTo>
                    <a:lnTo>
                      <a:pt x="80" y="14"/>
                    </a:lnTo>
                    <a:lnTo>
                      <a:pt x="68" y="22"/>
                    </a:lnTo>
                    <a:lnTo>
                      <a:pt x="51" y="41"/>
                    </a:lnTo>
                    <a:lnTo>
                      <a:pt x="33" y="88"/>
                    </a:lnTo>
                    <a:lnTo>
                      <a:pt x="22" y="115"/>
                    </a:lnTo>
                    <a:lnTo>
                      <a:pt x="20" y="179"/>
                    </a:lnTo>
                    <a:lnTo>
                      <a:pt x="27" y="245"/>
                    </a:lnTo>
                    <a:lnTo>
                      <a:pt x="24" y="249"/>
                    </a:lnTo>
                    <a:lnTo>
                      <a:pt x="20" y="245"/>
                    </a:lnTo>
                    <a:lnTo>
                      <a:pt x="0" y="111"/>
                    </a:lnTo>
                    <a:lnTo>
                      <a:pt x="10" y="84"/>
                    </a:lnTo>
                    <a:lnTo>
                      <a:pt x="14" y="70"/>
                    </a:lnTo>
                    <a:lnTo>
                      <a:pt x="18" y="55"/>
                    </a:lnTo>
                    <a:lnTo>
                      <a:pt x="27" y="45"/>
                    </a:lnTo>
                    <a:lnTo>
                      <a:pt x="37" y="35"/>
                    </a:lnTo>
                    <a:lnTo>
                      <a:pt x="47" y="26"/>
                    </a:lnTo>
                    <a:lnTo>
                      <a:pt x="59" y="18"/>
                    </a:lnTo>
                    <a:lnTo>
                      <a:pt x="74" y="10"/>
                    </a:lnTo>
                    <a:lnTo>
                      <a:pt x="88" y="0"/>
                    </a:lnTo>
                    <a:lnTo>
                      <a:pt x="92" y="2"/>
                    </a:lnTo>
                    <a:lnTo>
                      <a:pt x="92" y="6"/>
                    </a:lnTo>
                    <a:lnTo>
                      <a:pt x="9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0" name="Freeform 334"/>
              <p:cNvSpPr>
                <a:spLocks/>
              </p:cNvSpPr>
              <p:nvPr/>
            </p:nvSpPr>
            <p:spPr bwMode="auto">
              <a:xfrm>
                <a:off x="3014" y="728"/>
                <a:ext cx="80" cy="380"/>
              </a:xfrm>
              <a:custGeom>
                <a:avLst/>
                <a:gdLst>
                  <a:gd name="T0" fmla="*/ 80 w 80"/>
                  <a:gd name="T1" fmla="*/ 4 h 380"/>
                  <a:gd name="T2" fmla="*/ 55 w 80"/>
                  <a:gd name="T3" fmla="*/ 37 h 380"/>
                  <a:gd name="T4" fmla="*/ 43 w 80"/>
                  <a:gd name="T5" fmla="*/ 68 h 380"/>
                  <a:gd name="T6" fmla="*/ 37 w 80"/>
                  <a:gd name="T7" fmla="*/ 101 h 380"/>
                  <a:gd name="T8" fmla="*/ 27 w 80"/>
                  <a:gd name="T9" fmla="*/ 140 h 380"/>
                  <a:gd name="T10" fmla="*/ 21 w 80"/>
                  <a:gd name="T11" fmla="*/ 165 h 380"/>
                  <a:gd name="T12" fmla="*/ 21 w 80"/>
                  <a:gd name="T13" fmla="*/ 192 h 380"/>
                  <a:gd name="T14" fmla="*/ 25 w 80"/>
                  <a:gd name="T15" fmla="*/ 227 h 380"/>
                  <a:gd name="T16" fmla="*/ 31 w 80"/>
                  <a:gd name="T17" fmla="*/ 268 h 380"/>
                  <a:gd name="T18" fmla="*/ 35 w 80"/>
                  <a:gd name="T19" fmla="*/ 293 h 380"/>
                  <a:gd name="T20" fmla="*/ 31 w 80"/>
                  <a:gd name="T21" fmla="*/ 309 h 380"/>
                  <a:gd name="T22" fmla="*/ 27 w 80"/>
                  <a:gd name="T23" fmla="*/ 328 h 380"/>
                  <a:gd name="T24" fmla="*/ 12 w 80"/>
                  <a:gd name="T25" fmla="*/ 378 h 380"/>
                  <a:gd name="T26" fmla="*/ 8 w 80"/>
                  <a:gd name="T27" fmla="*/ 380 h 380"/>
                  <a:gd name="T28" fmla="*/ 6 w 80"/>
                  <a:gd name="T29" fmla="*/ 375 h 380"/>
                  <a:gd name="T30" fmla="*/ 8 w 80"/>
                  <a:gd name="T31" fmla="*/ 351 h 380"/>
                  <a:gd name="T32" fmla="*/ 10 w 80"/>
                  <a:gd name="T33" fmla="*/ 326 h 380"/>
                  <a:gd name="T34" fmla="*/ 16 w 80"/>
                  <a:gd name="T35" fmla="*/ 293 h 380"/>
                  <a:gd name="T36" fmla="*/ 16 w 80"/>
                  <a:gd name="T37" fmla="*/ 270 h 380"/>
                  <a:gd name="T38" fmla="*/ 10 w 80"/>
                  <a:gd name="T39" fmla="*/ 227 h 380"/>
                  <a:gd name="T40" fmla="*/ 0 w 80"/>
                  <a:gd name="T41" fmla="*/ 192 h 380"/>
                  <a:gd name="T42" fmla="*/ 0 w 80"/>
                  <a:gd name="T43" fmla="*/ 163 h 380"/>
                  <a:gd name="T44" fmla="*/ 8 w 80"/>
                  <a:gd name="T45" fmla="*/ 134 h 380"/>
                  <a:gd name="T46" fmla="*/ 21 w 80"/>
                  <a:gd name="T47" fmla="*/ 95 h 380"/>
                  <a:gd name="T48" fmla="*/ 31 w 80"/>
                  <a:gd name="T49" fmla="*/ 62 h 380"/>
                  <a:gd name="T50" fmla="*/ 37 w 80"/>
                  <a:gd name="T51" fmla="*/ 47 h 380"/>
                  <a:gd name="T52" fmla="*/ 47 w 80"/>
                  <a:gd name="T53" fmla="*/ 33 h 380"/>
                  <a:gd name="T54" fmla="*/ 60 w 80"/>
                  <a:gd name="T55" fmla="*/ 16 h 380"/>
                  <a:gd name="T56" fmla="*/ 74 w 80"/>
                  <a:gd name="T57" fmla="*/ 0 h 380"/>
                  <a:gd name="T58" fmla="*/ 80 w 80"/>
                  <a:gd name="T59" fmla="*/ 0 h 380"/>
                  <a:gd name="T60" fmla="*/ 80 w 80"/>
                  <a:gd name="T61" fmla="*/ 2 h 380"/>
                  <a:gd name="T62" fmla="*/ 80 w 80"/>
                  <a:gd name="T63" fmla="*/ 4 h 380"/>
                  <a:gd name="T64" fmla="*/ 80 w 80"/>
                  <a:gd name="T65" fmla="*/ 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380">
                    <a:moveTo>
                      <a:pt x="80" y="4"/>
                    </a:moveTo>
                    <a:lnTo>
                      <a:pt x="55" y="37"/>
                    </a:lnTo>
                    <a:lnTo>
                      <a:pt x="43" y="68"/>
                    </a:lnTo>
                    <a:lnTo>
                      <a:pt x="37" y="101"/>
                    </a:lnTo>
                    <a:lnTo>
                      <a:pt x="27" y="140"/>
                    </a:lnTo>
                    <a:lnTo>
                      <a:pt x="21" y="165"/>
                    </a:lnTo>
                    <a:lnTo>
                      <a:pt x="21" y="192"/>
                    </a:lnTo>
                    <a:lnTo>
                      <a:pt x="25" y="227"/>
                    </a:lnTo>
                    <a:lnTo>
                      <a:pt x="31" y="268"/>
                    </a:lnTo>
                    <a:lnTo>
                      <a:pt x="35" y="293"/>
                    </a:lnTo>
                    <a:lnTo>
                      <a:pt x="31" y="309"/>
                    </a:lnTo>
                    <a:lnTo>
                      <a:pt x="27" y="328"/>
                    </a:lnTo>
                    <a:lnTo>
                      <a:pt x="12" y="378"/>
                    </a:lnTo>
                    <a:lnTo>
                      <a:pt x="8" y="380"/>
                    </a:lnTo>
                    <a:lnTo>
                      <a:pt x="6" y="375"/>
                    </a:lnTo>
                    <a:lnTo>
                      <a:pt x="8" y="351"/>
                    </a:lnTo>
                    <a:lnTo>
                      <a:pt x="10" y="326"/>
                    </a:lnTo>
                    <a:lnTo>
                      <a:pt x="16" y="293"/>
                    </a:lnTo>
                    <a:lnTo>
                      <a:pt x="16" y="270"/>
                    </a:lnTo>
                    <a:lnTo>
                      <a:pt x="10" y="227"/>
                    </a:lnTo>
                    <a:lnTo>
                      <a:pt x="0" y="192"/>
                    </a:lnTo>
                    <a:lnTo>
                      <a:pt x="0" y="163"/>
                    </a:lnTo>
                    <a:lnTo>
                      <a:pt x="8" y="134"/>
                    </a:lnTo>
                    <a:lnTo>
                      <a:pt x="21" y="95"/>
                    </a:lnTo>
                    <a:lnTo>
                      <a:pt x="31" y="62"/>
                    </a:lnTo>
                    <a:lnTo>
                      <a:pt x="37" y="47"/>
                    </a:lnTo>
                    <a:lnTo>
                      <a:pt x="47" y="33"/>
                    </a:lnTo>
                    <a:lnTo>
                      <a:pt x="60" y="16"/>
                    </a:lnTo>
                    <a:lnTo>
                      <a:pt x="74" y="0"/>
                    </a:lnTo>
                    <a:lnTo>
                      <a:pt x="80" y="0"/>
                    </a:lnTo>
                    <a:lnTo>
                      <a:pt x="80" y="2"/>
                    </a:lnTo>
                    <a:lnTo>
                      <a:pt x="80" y="4"/>
                    </a:lnTo>
                    <a:lnTo>
                      <a:pt x="8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1" name="Freeform 335"/>
              <p:cNvSpPr>
                <a:spLocks/>
              </p:cNvSpPr>
              <p:nvPr/>
            </p:nvSpPr>
            <p:spPr bwMode="auto">
              <a:xfrm>
                <a:off x="3131" y="1091"/>
                <a:ext cx="54" cy="83"/>
              </a:xfrm>
              <a:custGeom>
                <a:avLst/>
                <a:gdLst>
                  <a:gd name="T0" fmla="*/ 43 w 54"/>
                  <a:gd name="T1" fmla="*/ 83 h 83"/>
                  <a:gd name="T2" fmla="*/ 25 w 54"/>
                  <a:gd name="T3" fmla="*/ 68 h 83"/>
                  <a:gd name="T4" fmla="*/ 10 w 54"/>
                  <a:gd name="T5" fmla="*/ 52 h 83"/>
                  <a:gd name="T6" fmla="*/ 0 w 54"/>
                  <a:gd name="T7" fmla="*/ 10 h 83"/>
                  <a:gd name="T8" fmla="*/ 2 w 54"/>
                  <a:gd name="T9" fmla="*/ 2 h 83"/>
                  <a:gd name="T10" fmla="*/ 10 w 54"/>
                  <a:gd name="T11" fmla="*/ 0 h 83"/>
                  <a:gd name="T12" fmla="*/ 19 w 54"/>
                  <a:gd name="T13" fmla="*/ 2 h 83"/>
                  <a:gd name="T14" fmla="*/ 23 w 54"/>
                  <a:gd name="T15" fmla="*/ 10 h 83"/>
                  <a:gd name="T16" fmla="*/ 29 w 54"/>
                  <a:gd name="T17" fmla="*/ 46 h 83"/>
                  <a:gd name="T18" fmla="*/ 37 w 54"/>
                  <a:gd name="T19" fmla="*/ 60 h 83"/>
                  <a:gd name="T20" fmla="*/ 43 w 54"/>
                  <a:gd name="T21" fmla="*/ 66 h 83"/>
                  <a:gd name="T22" fmla="*/ 52 w 54"/>
                  <a:gd name="T23" fmla="*/ 70 h 83"/>
                  <a:gd name="T24" fmla="*/ 54 w 54"/>
                  <a:gd name="T25" fmla="*/ 81 h 83"/>
                  <a:gd name="T26" fmla="*/ 43 w 54"/>
                  <a:gd name="T27" fmla="*/ 83 h 83"/>
                  <a:gd name="T28" fmla="*/ 43 w 54"/>
                  <a:gd name="T2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83"/>
                    </a:moveTo>
                    <a:lnTo>
                      <a:pt x="25" y="68"/>
                    </a:lnTo>
                    <a:lnTo>
                      <a:pt x="10" y="52"/>
                    </a:lnTo>
                    <a:lnTo>
                      <a:pt x="0" y="10"/>
                    </a:lnTo>
                    <a:lnTo>
                      <a:pt x="2" y="2"/>
                    </a:lnTo>
                    <a:lnTo>
                      <a:pt x="10" y="0"/>
                    </a:lnTo>
                    <a:lnTo>
                      <a:pt x="19" y="2"/>
                    </a:lnTo>
                    <a:lnTo>
                      <a:pt x="23" y="10"/>
                    </a:lnTo>
                    <a:lnTo>
                      <a:pt x="29" y="46"/>
                    </a:lnTo>
                    <a:lnTo>
                      <a:pt x="37" y="60"/>
                    </a:lnTo>
                    <a:lnTo>
                      <a:pt x="43" y="66"/>
                    </a:lnTo>
                    <a:lnTo>
                      <a:pt x="52" y="70"/>
                    </a:lnTo>
                    <a:lnTo>
                      <a:pt x="54" y="81"/>
                    </a:lnTo>
                    <a:lnTo>
                      <a:pt x="43" y="83"/>
                    </a:lnTo>
                    <a:lnTo>
                      <a:pt x="43"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2" name="Freeform 336"/>
              <p:cNvSpPr>
                <a:spLocks/>
              </p:cNvSpPr>
              <p:nvPr/>
            </p:nvSpPr>
            <p:spPr bwMode="auto">
              <a:xfrm>
                <a:off x="2971" y="1093"/>
                <a:ext cx="164" cy="153"/>
              </a:xfrm>
              <a:custGeom>
                <a:avLst/>
                <a:gdLst>
                  <a:gd name="T0" fmla="*/ 160 w 164"/>
                  <a:gd name="T1" fmla="*/ 6 h 153"/>
                  <a:gd name="T2" fmla="*/ 142 w 164"/>
                  <a:gd name="T3" fmla="*/ 17 h 153"/>
                  <a:gd name="T4" fmla="*/ 135 w 164"/>
                  <a:gd name="T5" fmla="*/ 23 h 153"/>
                  <a:gd name="T6" fmla="*/ 125 w 164"/>
                  <a:gd name="T7" fmla="*/ 31 h 153"/>
                  <a:gd name="T8" fmla="*/ 111 w 164"/>
                  <a:gd name="T9" fmla="*/ 37 h 153"/>
                  <a:gd name="T10" fmla="*/ 98 w 164"/>
                  <a:gd name="T11" fmla="*/ 41 h 153"/>
                  <a:gd name="T12" fmla="*/ 66 w 164"/>
                  <a:gd name="T13" fmla="*/ 46 h 153"/>
                  <a:gd name="T14" fmla="*/ 47 w 164"/>
                  <a:gd name="T15" fmla="*/ 37 h 153"/>
                  <a:gd name="T16" fmla="*/ 29 w 164"/>
                  <a:gd name="T17" fmla="*/ 31 h 153"/>
                  <a:gd name="T18" fmla="*/ 18 w 164"/>
                  <a:gd name="T19" fmla="*/ 72 h 153"/>
                  <a:gd name="T20" fmla="*/ 18 w 164"/>
                  <a:gd name="T21" fmla="*/ 103 h 153"/>
                  <a:gd name="T22" fmla="*/ 24 w 164"/>
                  <a:gd name="T23" fmla="*/ 118 h 153"/>
                  <a:gd name="T24" fmla="*/ 35 w 164"/>
                  <a:gd name="T25" fmla="*/ 132 h 153"/>
                  <a:gd name="T26" fmla="*/ 70 w 164"/>
                  <a:gd name="T27" fmla="*/ 143 h 153"/>
                  <a:gd name="T28" fmla="*/ 103 w 164"/>
                  <a:gd name="T29" fmla="*/ 143 h 153"/>
                  <a:gd name="T30" fmla="*/ 107 w 164"/>
                  <a:gd name="T31" fmla="*/ 145 h 153"/>
                  <a:gd name="T32" fmla="*/ 105 w 164"/>
                  <a:gd name="T33" fmla="*/ 149 h 153"/>
                  <a:gd name="T34" fmla="*/ 64 w 164"/>
                  <a:gd name="T35" fmla="*/ 153 h 153"/>
                  <a:gd name="T36" fmla="*/ 24 w 164"/>
                  <a:gd name="T37" fmla="*/ 145 h 153"/>
                  <a:gd name="T38" fmla="*/ 12 w 164"/>
                  <a:gd name="T39" fmla="*/ 126 h 153"/>
                  <a:gd name="T40" fmla="*/ 2 w 164"/>
                  <a:gd name="T41" fmla="*/ 110 h 153"/>
                  <a:gd name="T42" fmla="*/ 0 w 164"/>
                  <a:gd name="T43" fmla="*/ 70 h 153"/>
                  <a:gd name="T44" fmla="*/ 4 w 164"/>
                  <a:gd name="T45" fmla="*/ 58 h 153"/>
                  <a:gd name="T46" fmla="*/ 10 w 164"/>
                  <a:gd name="T47" fmla="*/ 48 h 153"/>
                  <a:gd name="T48" fmla="*/ 20 w 164"/>
                  <a:gd name="T49" fmla="*/ 27 h 153"/>
                  <a:gd name="T50" fmla="*/ 26 w 164"/>
                  <a:gd name="T51" fmla="*/ 23 h 153"/>
                  <a:gd name="T52" fmla="*/ 68 w 164"/>
                  <a:gd name="T53" fmla="*/ 25 h 153"/>
                  <a:gd name="T54" fmla="*/ 94 w 164"/>
                  <a:gd name="T55" fmla="*/ 25 h 153"/>
                  <a:gd name="T56" fmla="*/ 115 w 164"/>
                  <a:gd name="T57" fmla="*/ 17 h 153"/>
                  <a:gd name="T58" fmla="*/ 135 w 164"/>
                  <a:gd name="T59" fmla="*/ 6 h 153"/>
                  <a:gd name="T60" fmla="*/ 160 w 164"/>
                  <a:gd name="T61" fmla="*/ 0 h 153"/>
                  <a:gd name="T62" fmla="*/ 164 w 164"/>
                  <a:gd name="T63" fmla="*/ 2 h 153"/>
                  <a:gd name="T64" fmla="*/ 160 w 164"/>
                  <a:gd name="T65" fmla="*/ 6 h 153"/>
                  <a:gd name="T66" fmla="*/ 160 w 164"/>
                  <a:gd name="T67"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53">
                    <a:moveTo>
                      <a:pt x="160" y="6"/>
                    </a:moveTo>
                    <a:lnTo>
                      <a:pt x="142" y="17"/>
                    </a:lnTo>
                    <a:lnTo>
                      <a:pt x="135" y="23"/>
                    </a:lnTo>
                    <a:lnTo>
                      <a:pt x="125" y="31"/>
                    </a:lnTo>
                    <a:lnTo>
                      <a:pt x="111" y="37"/>
                    </a:lnTo>
                    <a:lnTo>
                      <a:pt x="98" y="41"/>
                    </a:lnTo>
                    <a:lnTo>
                      <a:pt x="66" y="46"/>
                    </a:lnTo>
                    <a:lnTo>
                      <a:pt x="47" y="37"/>
                    </a:lnTo>
                    <a:lnTo>
                      <a:pt x="29" y="31"/>
                    </a:lnTo>
                    <a:lnTo>
                      <a:pt x="18" y="72"/>
                    </a:lnTo>
                    <a:lnTo>
                      <a:pt x="18" y="103"/>
                    </a:lnTo>
                    <a:lnTo>
                      <a:pt x="24" y="118"/>
                    </a:lnTo>
                    <a:lnTo>
                      <a:pt x="35" y="132"/>
                    </a:lnTo>
                    <a:lnTo>
                      <a:pt x="70" y="143"/>
                    </a:lnTo>
                    <a:lnTo>
                      <a:pt x="103" y="143"/>
                    </a:lnTo>
                    <a:lnTo>
                      <a:pt x="107" y="145"/>
                    </a:lnTo>
                    <a:lnTo>
                      <a:pt x="105" y="149"/>
                    </a:lnTo>
                    <a:lnTo>
                      <a:pt x="64" y="153"/>
                    </a:lnTo>
                    <a:lnTo>
                      <a:pt x="24" y="145"/>
                    </a:lnTo>
                    <a:lnTo>
                      <a:pt x="12" y="126"/>
                    </a:lnTo>
                    <a:lnTo>
                      <a:pt x="2" y="110"/>
                    </a:lnTo>
                    <a:lnTo>
                      <a:pt x="0" y="70"/>
                    </a:lnTo>
                    <a:lnTo>
                      <a:pt x="4" y="58"/>
                    </a:lnTo>
                    <a:lnTo>
                      <a:pt x="10" y="48"/>
                    </a:lnTo>
                    <a:lnTo>
                      <a:pt x="20" y="27"/>
                    </a:lnTo>
                    <a:lnTo>
                      <a:pt x="26" y="23"/>
                    </a:lnTo>
                    <a:lnTo>
                      <a:pt x="68" y="25"/>
                    </a:lnTo>
                    <a:lnTo>
                      <a:pt x="94" y="25"/>
                    </a:lnTo>
                    <a:lnTo>
                      <a:pt x="115" y="17"/>
                    </a:lnTo>
                    <a:lnTo>
                      <a:pt x="135" y="6"/>
                    </a:lnTo>
                    <a:lnTo>
                      <a:pt x="160" y="0"/>
                    </a:lnTo>
                    <a:lnTo>
                      <a:pt x="164" y="2"/>
                    </a:lnTo>
                    <a:lnTo>
                      <a:pt x="160" y="6"/>
                    </a:lnTo>
                    <a:lnTo>
                      <a:pt x="16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3" name="Freeform 337"/>
              <p:cNvSpPr>
                <a:spLocks/>
              </p:cNvSpPr>
              <p:nvPr/>
            </p:nvSpPr>
            <p:spPr bwMode="auto">
              <a:xfrm>
                <a:off x="2969" y="1227"/>
                <a:ext cx="35" cy="91"/>
              </a:xfrm>
              <a:custGeom>
                <a:avLst/>
                <a:gdLst>
                  <a:gd name="T0" fmla="*/ 35 w 35"/>
                  <a:gd name="T1" fmla="*/ 9 h 91"/>
                  <a:gd name="T2" fmla="*/ 24 w 35"/>
                  <a:gd name="T3" fmla="*/ 66 h 91"/>
                  <a:gd name="T4" fmla="*/ 16 w 35"/>
                  <a:gd name="T5" fmla="*/ 85 h 91"/>
                  <a:gd name="T6" fmla="*/ 10 w 35"/>
                  <a:gd name="T7" fmla="*/ 89 h 91"/>
                  <a:gd name="T8" fmla="*/ 4 w 35"/>
                  <a:gd name="T9" fmla="*/ 91 h 91"/>
                  <a:gd name="T10" fmla="*/ 0 w 35"/>
                  <a:gd name="T11" fmla="*/ 81 h 91"/>
                  <a:gd name="T12" fmla="*/ 4 w 35"/>
                  <a:gd name="T13" fmla="*/ 62 h 91"/>
                  <a:gd name="T14" fmla="*/ 20 w 35"/>
                  <a:gd name="T15" fmla="*/ 7 h 91"/>
                  <a:gd name="T16" fmla="*/ 24 w 35"/>
                  <a:gd name="T17" fmla="*/ 2 h 91"/>
                  <a:gd name="T18" fmla="*/ 28 w 35"/>
                  <a:gd name="T19" fmla="*/ 0 h 91"/>
                  <a:gd name="T20" fmla="*/ 35 w 35"/>
                  <a:gd name="T21" fmla="*/ 9 h 91"/>
                  <a:gd name="T22" fmla="*/ 35 w 35"/>
                  <a:gd name="T23"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91">
                    <a:moveTo>
                      <a:pt x="35" y="9"/>
                    </a:moveTo>
                    <a:lnTo>
                      <a:pt x="24" y="66"/>
                    </a:lnTo>
                    <a:lnTo>
                      <a:pt x="16" y="85"/>
                    </a:lnTo>
                    <a:lnTo>
                      <a:pt x="10" y="89"/>
                    </a:lnTo>
                    <a:lnTo>
                      <a:pt x="4" y="91"/>
                    </a:lnTo>
                    <a:lnTo>
                      <a:pt x="0" y="81"/>
                    </a:lnTo>
                    <a:lnTo>
                      <a:pt x="4" y="62"/>
                    </a:lnTo>
                    <a:lnTo>
                      <a:pt x="20" y="7"/>
                    </a:lnTo>
                    <a:lnTo>
                      <a:pt x="24" y="2"/>
                    </a:lnTo>
                    <a:lnTo>
                      <a:pt x="28" y="0"/>
                    </a:lnTo>
                    <a:lnTo>
                      <a:pt x="35" y="9"/>
                    </a:lnTo>
                    <a:lnTo>
                      <a:pt x="3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4" name="Freeform 338"/>
              <p:cNvSpPr>
                <a:spLocks/>
              </p:cNvSpPr>
              <p:nvPr/>
            </p:nvSpPr>
            <p:spPr bwMode="auto">
              <a:xfrm>
                <a:off x="3183" y="697"/>
                <a:ext cx="88" cy="322"/>
              </a:xfrm>
              <a:custGeom>
                <a:avLst/>
                <a:gdLst>
                  <a:gd name="T0" fmla="*/ 61 w 88"/>
                  <a:gd name="T1" fmla="*/ 2 h 322"/>
                  <a:gd name="T2" fmla="*/ 88 w 88"/>
                  <a:gd name="T3" fmla="*/ 103 h 322"/>
                  <a:gd name="T4" fmla="*/ 65 w 88"/>
                  <a:gd name="T5" fmla="*/ 150 h 322"/>
                  <a:gd name="T6" fmla="*/ 59 w 88"/>
                  <a:gd name="T7" fmla="*/ 163 h 322"/>
                  <a:gd name="T8" fmla="*/ 53 w 88"/>
                  <a:gd name="T9" fmla="*/ 171 h 322"/>
                  <a:gd name="T10" fmla="*/ 41 w 88"/>
                  <a:gd name="T11" fmla="*/ 192 h 322"/>
                  <a:gd name="T12" fmla="*/ 18 w 88"/>
                  <a:gd name="T13" fmla="*/ 248 h 322"/>
                  <a:gd name="T14" fmla="*/ 20 w 88"/>
                  <a:gd name="T15" fmla="*/ 266 h 322"/>
                  <a:gd name="T16" fmla="*/ 14 w 88"/>
                  <a:gd name="T17" fmla="*/ 293 h 322"/>
                  <a:gd name="T18" fmla="*/ 8 w 88"/>
                  <a:gd name="T19" fmla="*/ 322 h 322"/>
                  <a:gd name="T20" fmla="*/ 0 w 88"/>
                  <a:gd name="T21" fmla="*/ 322 h 322"/>
                  <a:gd name="T22" fmla="*/ 2 w 88"/>
                  <a:gd name="T23" fmla="*/ 293 h 322"/>
                  <a:gd name="T24" fmla="*/ 2 w 88"/>
                  <a:gd name="T25" fmla="*/ 266 h 322"/>
                  <a:gd name="T26" fmla="*/ 0 w 88"/>
                  <a:gd name="T27" fmla="*/ 245 h 322"/>
                  <a:gd name="T28" fmla="*/ 4 w 88"/>
                  <a:gd name="T29" fmla="*/ 229 h 322"/>
                  <a:gd name="T30" fmla="*/ 10 w 88"/>
                  <a:gd name="T31" fmla="*/ 214 h 322"/>
                  <a:gd name="T32" fmla="*/ 24 w 88"/>
                  <a:gd name="T33" fmla="*/ 186 h 322"/>
                  <a:gd name="T34" fmla="*/ 43 w 88"/>
                  <a:gd name="T35" fmla="*/ 144 h 322"/>
                  <a:gd name="T36" fmla="*/ 51 w 88"/>
                  <a:gd name="T37" fmla="*/ 117 h 322"/>
                  <a:gd name="T38" fmla="*/ 57 w 88"/>
                  <a:gd name="T39" fmla="*/ 105 h 322"/>
                  <a:gd name="T40" fmla="*/ 65 w 88"/>
                  <a:gd name="T41" fmla="*/ 93 h 322"/>
                  <a:gd name="T42" fmla="*/ 71 w 88"/>
                  <a:gd name="T43" fmla="*/ 70 h 322"/>
                  <a:gd name="T44" fmla="*/ 69 w 88"/>
                  <a:gd name="T45" fmla="*/ 47 h 322"/>
                  <a:gd name="T46" fmla="*/ 61 w 88"/>
                  <a:gd name="T47" fmla="*/ 29 h 322"/>
                  <a:gd name="T48" fmla="*/ 55 w 88"/>
                  <a:gd name="T49" fmla="*/ 4 h 322"/>
                  <a:gd name="T50" fmla="*/ 57 w 88"/>
                  <a:gd name="T51" fmla="*/ 0 h 322"/>
                  <a:gd name="T52" fmla="*/ 61 w 88"/>
                  <a:gd name="T53" fmla="*/ 2 h 322"/>
                  <a:gd name="T54" fmla="*/ 61 w 88"/>
                  <a:gd name="T55" fmla="*/ 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322">
                    <a:moveTo>
                      <a:pt x="61" y="2"/>
                    </a:moveTo>
                    <a:lnTo>
                      <a:pt x="88" y="103"/>
                    </a:lnTo>
                    <a:lnTo>
                      <a:pt x="65" y="150"/>
                    </a:lnTo>
                    <a:lnTo>
                      <a:pt x="59" y="163"/>
                    </a:lnTo>
                    <a:lnTo>
                      <a:pt x="53" y="171"/>
                    </a:lnTo>
                    <a:lnTo>
                      <a:pt x="41" y="192"/>
                    </a:lnTo>
                    <a:lnTo>
                      <a:pt x="18" y="248"/>
                    </a:lnTo>
                    <a:lnTo>
                      <a:pt x="20" y="266"/>
                    </a:lnTo>
                    <a:lnTo>
                      <a:pt x="14" y="293"/>
                    </a:lnTo>
                    <a:lnTo>
                      <a:pt x="8" y="322"/>
                    </a:lnTo>
                    <a:lnTo>
                      <a:pt x="0" y="322"/>
                    </a:lnTo>
                    <a:lnTo>
                      <a:pt x="2" y="293"/>
                    </a:lnTo>
                    <a:lnTo>
                      <a:pt x="2" y="266"/>
                    </a:lnTo>
                    <a:lnTo>
                      <a:pt x="0" y="245"/>
                    </a:lnTo>
                    <a:lnTo>
                      <a:pt x="4" y="229"/>
                    </a:lnTo>
                    <a:lnTo>
                      <a:pt x="10" y="214"/>
                    </a:lnTo>
                    <a:lnTo>
                      <a:pt x="24" y="186"/>
                    </a:lnTo>
                    <a:lnTo>
                      <a:pt x="43" y="144"/>
                    </a:lnTo>
                    <a:lnTo>
                      <a:pt x="51" y="117"/>
                    </a:lnTo>
                    <a:lnTo>
                      <a:pt x="57" y="105"/>
                    </a:lnTo>
                    <a:lnTo>
                      <a:pt x="65" y="93"/>
                    </a:lnTo>
                    <a:lnTo>
                      <a:pt x="71" y="70"/>
                    </a:lnTo>
                    <a:lnTo>
                      <a:pt x="69" y="47"/>
                    </a:lnTo>
                    <a:lnTo>
                      <a:pt x="61" y="29"/>
                    </a:lnTo>
                    <a:lnTo>
                      <a:pt x="55" y="4"/>
                    </a:lnTo>
                    <a:lnTo>
                      <a:pt x="57" y="0"/>
                    </a:lnTo>
                    <a:lnTo>
                      <a:pt x="61" y="2"/>
                    </a:lnTo>
                    <a:lnTo>
                      <a:pt x="6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5" name="Freeform 339"/>
              <p:cNvSpPr>
                <a:spLocks/>
              </p:cNvSpPr>
              <p:nvPr/>
            </p:nvSpPr>
            <p:spPr bwMode="auto">
              <a:xfrm>
                <a:off x="2699" y="852"/>
                <a:ext cx="183" cy="313"/>
              </a:xfrm>
              <a:custGeom>
                <a:avLst/>
                <a:gdLst>
                  <a:gd name="T0" fmla="*/ 5 w 183"/>
                  <a:gd name="T1" fmla="*/ 0 h 313"/>
                  <a:gd name="T2" fmla="*/ 27 w 183"/>
                  <a:gd name="T3" fmla="*/ 16 h 313"/>
                  <a:gd name="T4" fmla="*/ 37 w 183"/>
                  <a:gd name="T5" fmla="*/ 39 h 313"/>
                  <a:gd name="T6" fmla="*/ 44 w 183"/>
                  <a:gd name="T7" fmla="*/ 66 h 313"/>
                  <a:gd name="T8" fmla="*/ 48 w 183"/>
                  <a:gd name="T9" fmla="*/ 78 h 313"/>
                  <a:gd name="T10" fmla="*/ 54 w 183"/>
                  <a:gd name="T11" fmla="*/ 93 h 313"/>
                  <a:gd name="T12" fmla="*/ 74 w 183"/>
                  <a:gd name="T13" fmla="*/ 148 h 313"/>
                  <a:gd name="T14" fmla="*/ 91 w 183"/>
                  <a:gd name="T15" fmla="*/ 169 h 313"/>
                  <a:gd name="T16" fmla="*/ 103 w 183"/>
                  <a:gd name="T17" fmla="*/ 194 h 313"/>
                  <a:gd name="T18" fmla="*/ 113 w 183"/>
                  <a:gd name="T19" fmla="*/ 208 h 313"/>
                  <a:gd name="T20" fmla="*/ 122 w 183"/>
                  <a:gd name="T21" fmla="*/ 221 h 313"/>
                  <a:gd name="T22" fmla="*/ 132 w 183"/>
                  <a:gd name="T23" fmla="*/ 233 h 313"/>
                  <a:gd name="T24" fmla="*/ 146 w 183"/>
                  <a:gd name="T25" fmla="*/ 245 h 313"/>
                  <a:gd name="T26" fmla="*/ 169 w 183"/>
                  <a:gd name="T27" fmla="*/ 270 h 313"/>
                  <a:gd name="T28" fmla="*/ 179 w 183"/>
                  <a:gd name="T29" fmla="*/ 289 h 313"/>
                  <a:gd name="T30" fmla="*/ 183 w 183"/>
                  <a:gd name="T31" fmla="*/ 311 h 313"/>
                  <a:gd name="T32" fmla="*/ 179 w 183"/>
                  <a:gd name="T33" fmla="*/ 313 h 313"/>
                  <a:gd name="T34" fmla="*/ 175 w 183"/>
                  <a:gd name="T35" fmla="*/ 311 h 313"/>
                  <a:gd name="T36" fmla="*/ 169 w 183"/>
                  <a:gd name="T37" fmla="*/ 295 h 313"/>
                  <a:gd name="T38" fmla="*/ 157 w 183"/>
                  <a:gd name="T39" fmla="*/ 278 h 313"/>
                  <a:gd name="T40" fmla="*/ 136 w 183"/>
                  <a:gd name="T41" fmla="*/ 254 h 313"/>
                  <a:gd name="T42" fmla="*/ 93 w 183"/>
                  <a:gd name="T43" fmla="*/ 200 h 313"/>
                  <a:gd name="T44" fmla="*/ 85 w 183"/>
                  <a:gd name="T45" fmla="*/ 187 h 313"/>
                  <a:gd name="T46" fmla="*/ 76 w 183"/>
                  <a:gd name="T47" fmla="*/ 177 h 313"/>
                  <a:gd name="T48" fmla="*/ 58 w 183"/>
                  <a:gd name="T49" fmla="*/ 159 h 313"/>
                  <a:gd name="T50" fmla="*/ 35 w 183"/>
                  <a:gd name="T51" fmla="*/ 101 h 313"/>
                  <a:gd name="T52" fmla="*/ 27 w 183"/>
                  <a:gd name="T53" fmla="*/ 74 h 313"/>
                  <a:gd name="T54" fmla="*/ 25 w 183"/>
                  <a:gd name="T55" fmla="*/ 45 h 313"/>
                  <a:gd name="T56" fmla="*/ 21 w 183"/>
                  <a:gd name="T57" fmla="*/ 22 h 313"/>
                  <a:gd name="T58" fmla="*/ 15 w 183"/>
                  <a:gd name="T59" fmla="*/ 12 h 313"/>
                  <a:gd name="T60" fmla="*/ 0 w 183"/>
                  <a:gd name="T61" fmla="*/ 6 h 313"/>
                  <a:gd name="T62" fmla="*/ 0 w 183"/>
                  <a:gd name="T63" fmla="*/ 2 h 313"/>
                  <a:gd name="T64" fmla="*/ 5 w 183"/>
                  <a:gd name="T65" fmla="*/ 0 h 313"/>
                  <a:gd name="T66" fmla="*/ 5 w 183"/>
                  <a:gd name="T6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313">
                    <a:moveTo>
                      <a:pt x="5" y="0"/>
                    </a:moveTo>
                    <a:lnTo>
                      <a:pt x="27" y="16"/>
                    </a:lnTo>
                    <a:lnTo>
                      <a:pt x="37" y="39"/>
                    </a:lnTo>
                    <a:lnTo>
                      <a:pt x="44" y="66"/>
                    </a:lnTo>
                    <a:lnTo>
                      <a:pt x="48" y="78"/>
                    </a:lnTo>
                    <a:lnTo>
                      <a:pt x="54" y="93"/>
                    </a:lnTo>
                    <a:lnTo>
                      <a:pt x="74" y="148"/>
                    </a:lnTo>
                    <a:lnTo>
                      <a:pt x="91" y="169"/>
                    </a:lnTo>
                    <a:lnTo>
                      <a:pt x="103" y="194"/>
                    </a:lnTo>
                    <a:lnTo>
                      <a:pt x="113" y="208"/>
                    </a:lnTo>
                    <a:lnTo>
                      <a:pt x="122" y="221"/>
                    </a:lnTo>
                    <a:lnTo>
                      <a:pt x="132" y="233"/>
                    </a:lnTo>
                    <a:lnTo>
                      <a:pt x="146" y="245"/>
                    </a:lnTo>
                    <a:lnTo>
                      <a:pt x="169" y="270"/>
                    </a:lnTo>
                    <a:lnTo>
                      <a:pt x="179" y="289"/>
                    </a:lnTo>
                    <a:lnTo>
                      <a:pt x="183" y="311"/>
                    </a:lnTo>
                    <a:lnTo>
                      <a:pt x="179" y="313"/>
                    </a:lnTo>
                    <a:lnTo>
                      <a:pt x="175" y="311"/>
                    </a:lnTo>
                    <a:lnTo>
                      <a:pt x="169" y="295"/>
                    </a:lnTo>
                    <a:lnTo>
                      <a:pt x="157" y="278"/>
                    </a:lnTo>
                    <a:lnTo>
                      <a:pt x="136" y="254"/>
                    </a:lnTo>
                    <a:lnTo>
                      <a:pt x="93" y="200"/>
                    </a:lnTo>
                    <a:lnTo>
                      <a:pt x="85" y="187"/>
                    </a:lnTo>
                    <a:lnTo>
                      <a:pt x="76" y="177"/>
                    </a:lnTo>
                    <a:lnTo>
                      <a:pt x="58" y="159"/>
                    </a:lnTo>
                    <a:lnTo>
                      <a:pt x="35" y="101"/>
                    </a:lnTo>
                    <a:lnTo>
                      <a:pt x="27" y="74"/>
                    </a:lnTo>
                    <a:lnTo>
                      <a:pt x="25" y="45"/>
                    </a:lnTo>
                    <a:lnTo>
                      <a:pt x="21" y="22"/>
                    </a:lnTo>
                    <a:lnTo>
                      <a:pt x="15" y="12"/>
                    </a:lnTo>
                    <a:lnTo>
                      <a:pt x="0" y="6"/>
                    </a:lnTo>
                    <a:lnTo>
                      <a:pt x="0" y="2"/>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6" name="Freeform 340"/>
              <p:cNvSpPr>
                <a:spLocks/>
              </p:cNvSpPr>
              <p:nvPr/>
            </p:nvSpPr>
            <p:spPr bwMode="auto">
              <a:xfrm>
                <a:off x="2621" y="788"/>
                <a:ext cx="95" cy="268"/>
              </a:xfrm>
              <a:custGeom>
                <a:avLst/>
                <a:gdLst>
                  <a:gd name="T0" fmla="*/ 23 w 95"/>
                  <a:gd name="T1" fmla="*/ 0 h 268"/>
                  <a:gd name="T2" fmla="*/ 54 w 95"/>
                  <a:gd name="T3" fmla="*/ 16 h 268"/>
                  <a:gd name="T4" fmla="*/ 60 w 95"/>
                  <a:gd name="T5" fmla="*/ 37 h 268"/>
                  <a:gd name="T6" fmla="*/ 56 w 95"/>
                  <a:gd name="T7" fmla="*/ 62 h 268"/>
                  <a:gd name="T8" fmla="*/ 50 w 95"/>
                  <a:gd name="T9" fmla="*/ 78 h 268"/>
                  <a:gd name="T10" fmla="*/ 43 w 95"/>
                  <a:gd name="T11" fmla="*/ 95 h 268"/>
                  <a:gd name="T12" fmla="*/ 29 w 95"/>
                  <a:gd name="T13" fmla="*/ 121 h 268"/>
                  <a:gd name="T14" fmla="*/ 25 w 95"/>
                  <a:gd name="T15" fmla="*/ 150 h 268"/>
                  <a:gd name="T16" fmla="*/ 27 w 95"/>
                  <a:gd name="T17" fmla="*/ 163 h 268"/>
                  <a:gd name="T18" fmla="*/ 35 w 95"/>
                  <a:gd name="T19" fmla="*/ 179 h 268"/>
                  <a:gd name="T20" fmla="*/ 46 w 95"/>
                  <a:gd name="T21" fmla="*/ 194 h 268"/>
                  <a:gd name="T22" fmla="*/ 58 w 95"/>
                  <a:gd name="T23" fmla="*/ 206 h 268"/>
                  <a:gd name="T24" fmla="*/ 85 w 95"/>
                  <a:gd name="T25" fmla="*/ 231 h 268"/>
                  <a:gd name="T26" fmla="*/ 95 w 95"/>
                  <a:gd name="T27" fmla="*/ 260 h 268"/>
                  <a:gd name="T28" fmla="*/ 93 w 95"/>
                  <a:gd name="T29" fmla="*/ 268 h 268"/>
                  <a:gd name="T30" fmla="*/ 85 w 95"/>
                  <a:gd name="T31" fmla="*/ 266 h 268"/>
                  <a:gd name="T32" fmla="*/ 74 w 95"/>
                  <a:gd name="T33" fmla="*/ 256 h 268"/>
                  <a:gd name="T34" fmla="*/ 64 w 95"/>
                  <a:gd name="T35" fmla="*/ 245 h 268"/>
                  <a:gd name="T36" fmla="*/ 50 w 95"/>
                  <a:gd name="T37" fmla="*/ 231 h 268"/>
                  <a:gd name="T38" fmla="*/ 37 w 95"/>
                  <a:gd name="T39" fmla="*/ 221 h 268"/>
                  <a:gd name="T40" fmla="*/ 13 w 95"/>
                  <a:gd name="T41" fmla="*/ 192 h 268"/>
                  <a:gd name="T42" fmla="*/ 0 w 95"/>
                  <a:gd name="T43" fmla="*/ 159 h 268"/>
                  <a:gd name="T44" fmla="*/ 2 w 95"/>
                  <a:gd name="T45" fmla="*/ 142 h 268"/>
                  <a:gd name="T46" fmla="*/ 8 w 95"/>
                  <a:gd name="T47" fmla="*/ 128 h 268"/>
                  <a:gd name="T48" fmla="*/ 15 w 95"/>
                  <a:gd name="T49" fmla="*/ 111 h 268"/>
                  <a:gd name="T50" fmla="*/ 25 w 95"/>
                  <a:gd name="T51" fmla="*/ 95 h 268"/>
                  <a:gd name="T52" fmla="*/ 39 w 95"/>
                  <a:gd name="T53" fmla="*/ 57 h 268"/>
                  <a:gd name="T54" fmla="*/ 46 w 95"/>
                  <a:gd name="T55" fmla="*/ 24 h 268"/>
                  <a:gd name="T56" fmla="*/ 33 w 95"/>
                  <a:gd name="T57" fmla="*/ 14 h 268"/>
                  <a:gd name="T58" fmla="*/ 19 w 95"/>
                  <a:gd name="T59" fmla="*/ 8 h 268"/>
                  <a:gd name="T60" fmla="*/ 17 w 95"/>
                  <a:gd name="T61" fmla="*/ 2 h 268"/>
                  <a:gd name="T62" fmla="*/ 23 w 95"/>
                  <a:gd name="T63" fmla="*/ 0 h 268"/>
                  <a:gd name="T64" fmla="*/ 23 w 95"/>
                  <a:gd name="T6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268">
                    <a:moveTo>
                      <a:pt x="23" y="0"/>
                    </a:moveTo>
                    <a:lnTo>
                      <a:pt x="54" y="16"/>
                    </a:lnTo>
                    <a:lnTo>
                      <a:pt x="60" y="37"/>
                    </a:lnTo>
                    <a:lnTo>
                      <a:pt x="56" y="62"/>
                    </a:lnTo>
                    <a:lnTo>
                      <a:pt x="50" y="78"/>
                    </a:lnTo>
                    <a:lnTo>
                      <a:pt x="43" y="95"/>
                    </a:lnTo>
                    <a:lnTo>
                      <a:pt x="29" y="121"/>
                    </a:lnTo>
                    <a:lnTo>
                      <a:pt x="25" y="150"/>
                    </a:lnTo>
                    <a:lnTo>
                      <a:pt x="27" y="163"/>
                    </a:lnTo>
                    <a:lnTo>
                      <a:pt x="35" y="179"/>
                    </a:lnTo>
                    <a:lnTo>
                      <a:pt x="46" y="194"/>
                    </a:lnTo>
                    <a:lnTo>
                      <a:pt x="58" y="206"/>
                    </a:lnTo>
                    <a:lnTo>
                      <a:pt x="85" y="231"/>
                    </a:lnTo>
                    <a:lnTo>
                      <a:pt x="95" y="260"/>
                    </a:lnTo>
                    <a:lnTo>
                      <a:pt x="93" y="268"/>
                    </a:lnTo>
                    <a:lnTo>
                      <a:pt x="85" y="266"/>
                    </a:lnTo>
                    <a:lnTo>
                      <a:pt x="74" y="256"/>
                    </a:lnTo>
                    <a:lnTo>
                      <a:pt x="64" y="245"/>
                    </a:lnTo>
                    <a:lnTo>
                      <a:pt x="50" y="231"/>
                    </a:lnTo>
                    <a:lnTo>
                      <a:pt x="37" y="221"/>
                    </a:lnTo>
                    <a:lnTo>
                      <a:pt x="13" y="192"/>
                    </a:lnTo>
                    <a:lnTo>
                      <a:pt x="0" y="159"/>
                    </a:lnTo>
                    <a:lnTo>
                      <a:pt x="2" y="142"/>
                    </a:lnTo>
                    <a:lnTo>
                      <a:pt x="8" y="128"/>
                    </a:lnTo>
                    <a:lnTo>
                      <a:pt x="15" y="111"/>
                    </a:lnTo>
                    <a:lnTo>
                      <a:pt x="25" y="95"/>
                    </a:lnTo>
                    <a:lnTo>
                      <a:pt x="39" y="57"/>
                    </a:lnTo>
                    <a:lnTo>
                      <a:pt x="46" y="24"/>
                    </a:lnTo>
                    <a:lnTo>
                      <a:pt x="33" y="14"/>
                    </a:lnTo>
                    <a:lnTo>
                      <a:pt x="19" y="8"/>
                    </a:lnTo>
                    <a:lnTo>
                      <a:pt x="17" y="2"/>
                    </a:lnTo>
                    <a:lnTo>
                      <a:pt x="23" y="0"/>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7" name="Freeform 341"/>
              <p:cNvSpPr>
                <a:spLocks/>
              </p:cNvSpPr>
              <p:nvPr/>
            </p:nvSpPr>
            <p:spPr bwMode="auto">
              <a:xfrm>
                <a:off x="2521" y="637"/>
                <a:ext cx="232" cy="417"/>
              </a:xfrm>
              <a:custGeom>
                <a:avLst/>
                <a:gdLst>
                  <a:gd name="T0" fmla="*/ 232 w 232"/>
                  <a:gd name="T1" fmla="*/ 6 h 417"/>
                  <a:gd name="T2" fmla="*/ 199 w 232"/>
                  <a:gd name="T3" fmla="*/ 29 h 417"/>
                  <a:gd name="T4" fmla="*/ 189 w 232"/>
                  <a:gd name="T5" fmla="*/ 43 h 417"/>
                  <a:gd name="T6" fmla="*/ 176 w 232"/>
                  <a:gd name="T7" fmla="*/ 60 h 417"/>
                  <a:gd name="T8" fmla="*/ 164 w 232"/>
                  <a:gd name="T9" fmla="*/ 72 h 417"/>
                  <a:gd name="T10" fmla="*/ 152 w 232"/>
                  <a:gd name="T11" fmla="*/ 87 h 417"/>
                  <a:gd name="T12" fmla="*/ 131 w 232"/>
                  <a:gd name="T13" fmla="*/ 109 h 417"/>
                  <a:gd name="T14" fmla="*/ 123 w 232"/>
                  <a:gd name="T15" fmla="*/ 124 h 417"/>
                  <a:gd name="T16" fmla="*/ 115 w 232"/>
                  <a:gd name="T17" fmla="*/ 132 h 417"/>
                  <a:gd name="T18" fmla="*/ 96 w 232"/>
                  <a:gd name="T19" fmla="*/ 153 h 417"/>
                  <a:gd name="T20" fmla="*/ 86 w 232"/>
                  <a:gd name="T21" fmla="*/ 173 h 417"/>
                  <a:gd name="T22" fmla="*/ 82 w 232"/>
                  <a:gd name="T23" fmla="*/ 186 h 417"/>
                  <a:gd name="T24" fmla="*/ 78 w 232"/>
                  <a:gd name="T25" fmla="*/ 206 h 417"/>
                  <a:gd name="T26" fmla="*/ 69 w 232"/>
                  <a:gd name="T27" fmla="*/ 225 h 417"/>
                  <a:gd name="T28" fmla="*/ 53 w 232"/>
                  <a:gd name="T29" fmla="*/ 264 h 417"/>
                  <a:gd name="T30" fmla="*/ 47 w 232"/>
                  <a:gd name="T31" fmla="*/ 281 h 417"/>
                  <a:gd name="T32" fmla="*/ 41 w 232"/>
                  <a:gd name="T33" fmla="*/ 293 h 417"/>
                  <a:gd name="T34" fmla="*/ 28 w 232"/>
                  <a:gd name="T35" fmla="*/ 322 h 417"/>
                  <a:gd name="T36" fmla="*/ 22 w 232"/>
                  <a:gd name="T37" fmla="*/ 343 h 417"/>
                  <a:gd name="T38" fmla="*/ 22 w 232"/>
                  <a:gd name="T39" fmla="*/ 376 h 417"/>
                  <a:gd name="T40" fmla="*/ 16 w 232"/>
                  <a:gd name="T41" fmla="*/ 396 h 417"/>
                  <a:gd name="T42" fmla="*/ 6 w 232"/>
                  <a:gd name="T43" fmla="*/ 415 h 417"/>
                  <a:gd name="T44" fmla="*/ 2 w 232"/>
                  <a:gd name="T45" fmla="*/ 417 h 417"/>
                  <a:gd name="T46" fmla="*/ 0 w 232"/>
                  <a:gd name="T47" fmla="*/ 413 h 417"/>
                  <a:gd name="T48" fmla="*/ 6 w 232"/>
                  <a:gd name="T49" fmla="*/ 376 h 417"/>
                  <a:gd name="T50" fmla="*/ 10 w 232"/>
                  <a:gd name="T51" fmla="*/ 343 h 417"/>
                  <a:gd name="T52" fmla="*/ 10 w 232"/>
                  <a:gd name="T53" fmla="*/ 318 h 417"/>
                  <a:gd name="T54" fmla="*/ 16 w 232"/>
                  <a:gd name="T55" fmla="*/ 303 h 417"/>
                  <a:gd name="T56" fmla="*/ 22 w 232"/>
                  <a:gd name="T57" fmla="*/ 289 h 417"/>
                  <a:gd name="T58" fmla="*/ 37 w 232"/>
                  <a:gd name="T59" fmla="*/ 258 h 417"/>
                  <a:gd name="T60" fmla="*/ 49 w 232"/>
                  <a:gd name="T61" fmla="*/ 241 h 417"/>
                  <a:gd name="T62" fmla="*/ 63 w 232"/>
                  <a:gd name="T63" fmla="*/ 223 h 417"/>
                  <a:gd name="T64" fmla="*/ 74 w 232"/>
                  <a:gd name="T65" fmla="*/ 186 h 417"/>
                  <a:gd name="T66" fmla="*/ 76 w 232"/>
                  <a:gd name="T67" fmla="*/ 169 h 417"/>
                  <a:gd name="T68" fmla="*/ 90 w 232"/>
                  <a:gd name="T69" fmla="*/ 151 h 417"/>
                  <a:gd name="T70" fmla="*/ 125 w 232"/>
                  <a:gd name="T71" fmla="*/ 107 h 417"/>
                  <a:gd name="T72" fmla="*/ 135 w 232"/>
                  <a:gd name="T73" fmla="*/ 74 h 417"/>
                  <a:gd name="T74" fmla="*/ 158 w 232"/>
                  <a:gd name="T75" fmla="*/ 49 h 417"/>
                  <a:gd name="T76" fmla="*/ 172 w 232"/>
                  <a:gd name="T77" fmla="*/ 31 h 417"/>
                  <a:gd name="T78" fmla="*/ 178 w 232"/>
                  <a:gd name="T79" fmla="*/ 25 h 417"/>
                  <a:gd name="T80" fmla="*/ 187 w 232"/>
                  <a:gd name="T81" fmla="*/ 21 h 417"/>
                  <a:gd name="T82" fmla="*/ 203 w 232"/>
                  <a:gd name="T83" fmla="*/ 10 h 417"/>
                  <a:gd name="T84" fmla="*/ 224 w 232"/>
                  <a:gd name="T85" fmla="*/ 0 h 417"/>
                  <a:gd name="T86" fmla="*/ 232 w 232"/>
                  <a:gd name="T87" fmla="*/ 2 h 417"/>
                  <a:gd name="T88" fmla="*/ 232 w 232"/>
                  <a:gd name="T89" fmla="*/ 6 h 417"/>
                  <a:gd name="T90" fmla="*/ 232 w 232"/>
                  <a:gd name="T91" fmla="*/ 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417">
                    <a:moveTo>
                      <a:pt x="232" y="6"/>
                    </a:moveTo>
                    <a:lnTo>
                      <a:pt x="199" y="29"/>
                    </a:lnTo>
                    <a:lnTo>
                      <a:pt x="189" y="43"/>
                    </a:lnTo>
                    <a:lnTo>
                      <a:pt x="176" y="60"/>
                    </a:lnTo>
                    <a:lnTo>
                      <a:pt x="164" y="72"/>
                    </a:lnTo>
                    <a:lnTo>
                      <a:pt x="152" y="87"/>
                    </a:lnTo>
                    <a:lnTo>
                      <a:pt x="131" y="109"/>
                    </a:lnTo>
                    <a:lnTo>
                      <a:pt x="123" y="124"/>
                    </a:lnTo>
                    <a:lnTo>
                      <a:pt x="115" y="132"/>
                    </a:lnTo>
                    <a:lnTo>
                      <a:pt x="96" y="153"/>
                    </a:lnTo>
                    <a:lnTo>
                      <a:pt x="86" y="173"/>
                    </a:lnTo>
                    <a:lnTo>
                      <a:pt x="82" y="186"/>
                    </a:lnTo>
                    <a:lnTo>
                      <a:pt x="78" y="206"/>
                    </a:lnTo>
                    <a:lnTo>
                      <a:pt x="69" y="225"/>
                    </a:lnTo>
                    <a:lnTo>
                      <a:pt x="53" y="264"/>
                    </a:lnTo>
                    <a:lnTo>
                      <a:pt x="47" y="281"/>
                    </a:lnTo>
                    <a:lnTo>
                      <a:pt x="41" y="293"/>
                    </a:lnTo>
                    <a:lnTo>
                      <a:pt x="28" y="322"/>
                    </a:lnTo>
                    <a:lnTo>
                      <a:pt x="22" y="343"/>
                    </a:lnTo>
                    <a:lnTo>
                      <a:pt x="22" y="376"/>
                    </a:lnTo>
                    <a:lnTo>
                      <a:pt x="16" y="396"/>
                    </a:lnTo>
                    <a:lnTo>
                      <a:pt x="6" y="415"/>
                    </a:lnTo>
                    <a:lnTo>
                      <a:pt x="2" y="417"/>
                    </a:lnTo>
                    <a:lnTo>
                      <a:pt x="0" y="413"/>
                    </a:lnTo>
                    <a:lnTo>
                      <a:pt x="6" y="376"/>
                    </a:lnTo>
                    <a:lnTo>
                      <a:pt x="10" y="343"/>
                    </a:lnTo>
                    <a:lnTo>
                      <a:pt x="10" y="318"/>
                    </a:lnTo>
                    <a:lnTo>
                      <a:pt x="16" y="303"/>
                    </a:lnTo>
                    <a:lnTo>
                      <a:pt x="22" y="289"/>
                    </a:lnTo>
                    <a:lnTo>
                      <a:pt x="37" y="258"/>
                    </a:lnTo>
                    <a:lnTo>
                      <a:pt x="49" y="241"/>
                    </a:lnTo>
                    <a:lnTo>
                      <a:pt x="63" y="223"/>
                    </a:lnTo>
                    <a:lnTo>
                      <a:pt x="74" y="186"/>
                    </a:lnTo>
                    <a:lnTo>
                      <a:pt x="76" y="169"/>
                    </a:lnTo>
                    <a:lnTo>
                      <a:pt x="90" y="151"/>
                    </a:lnTo>
                    <a:lnTo>
                      <a:pt x="125" y="107"/>
                    </a:lnTo>
                    <a:lnTo>
                      <a:pt x="135" y="74"/>
                    </a:lnTo>
                    <a:lnTo>
                      <a:pt x="158" y="49"/>
                    </a:lnTo>
                    <a:lnTo>
                      <a:pt x="172" y="31"/>
                    </a:lnTo>
                    <a:lnTo>
                      <a:pt x="178" y="25"/>
                    </a:lnTo>
                    <a:lnTo>
                      <a:pt x="187" y="21"/>
                    </a:lnTo>
                    <a:lnTo>
                      <a:pt x="203" y="10"/>
                    </a:lnTo>
                    <a:lnTo>
                      <a:pt x="224" y="0"/>
                    </a:lnTo>
                    <a:lnTo>
                      <a:pt x="232" y="2"/>
                    </a:lnTo>
                    <a:lnTo>
                      <a:pt x="232" y="6"/>
                    </a:lnTo>
                    <a:lnTo>
                      <a:pt x="23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8" name="Freeform 342"/>
              <p:cNvSpPr>
                <a:spLocks/>
              </p:cNvSpPr>
              <p:nvPr/>
            </p:nvSpPr>
            <p:spPr bwMode="auto">
              <a:xfrm>
                <a:off x="2584" y="988"/>
                <a:ext cx="72" cy="80"/>
              </a:xfrm>
              <a:custGeom>
                <a:avLst/>
                <a:gdLst>
                  <a:gd name="T0" fmla="*/ 6 w 72"/>
                  <a:gd name="T1" fmla="*/ 2 h 80"/>
                  <a:gd name="T2" fmla="*/ 13 w 72"/>
                  <a:gd name="T3" fmla="*/ 18 h 80"/>
                  <a:gd name="T4" fmla="*/ 19 w 72"/>
                  <a:gd name="T5" fmla="*/ 33 h 80"/>
                  <a:gd name="T6" fmla="*/ 27 w 72"/>
                  <a:gd name="T7" fmla="*/ 45 h 80"/>
                  <a:gd name="T8" fmla="*/ 37 w 72"/>
                  <a:gd name="T9" fmla="*/ 58 h 80"/>
                  <a:gd name="T10" fmla="*/ 43 w 72"/>
                  <a:gd name="T11" fmla="*/ 64 h 80"/>
                  <a:gd name="T12" fmla="*/ 52 w 72"/>
                  <a:gd name="T13" fmla="*/ 70 h 80"/>
                  <a:gd name="T14" fmla="*/ 68 w 72"/>
                  <a:gd name="T15" fmla="*/ 72 h 80"/>
                  <a:gd name="T16" fmla="*/ 72 w 72"/>
                  <a:gd name="T17" fmla="*/ 76 h 80"/>
                  <a:gd name="T18" fmla="*/ 68 w 72"/>
                  <a:gd name="T19" fmla="*/ 80 h 80"/>
                  <a:gd name="T20" fmla="*/ 43 w 72"/>
                  <a:gd name="T21" fmla="*/ 80 h 80"/>
                  <a:gd name="T22" fmla="*/ 23 w 72"/>
                  <a:gd name="T23" fmla="*/ 72 h 80"/>
                  <a:gd name="T24" fmla="*/ 11 w 72"/>
                  <a:gd name="T25" fmla="*/ 56 h 80"/>
                  <a:gd name="T26" fmla="*/ 6 w 72"/>
                  <a:gd name="T27" fmla="*/ 41 h 80"/>
                  <a:gd name="T28" fmla="*/ 0 w 72"/>
                  <a:gd name="T29" fmla="*/ 2 h 80"/>
                  <a:gd name="T30" fmla="*/ 4 w 72"/>
                  <a:gd name="T31" fmla="*/ 0 h 80"/>
                  <a:gd name="T32" fmla="*/ 6 w 72"/>
                  <a:gd name="T33" fmla="*/ 2 h 80"/>
                  <a:gd name="T34" fmla="*/ 6 w 72"/>
                  <a:gd name="T35"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6" y="2"/>
                    </a:moveTo>
                    <a:lnTo>
                      <a:pt x="13" y="18"/>
                    </a:lnTo>
                    <a:lnTo>
                      <a:pt x="19" y="33"/>
                    </a:lnTo>
                    <a:lnTo>
                      <a:pt x="27" y="45"/>
                    </a:lnTo>
                    <a:lnTo>
                      <a:pt x="37" y="58"/>
                    </a:lnTo>
                    <a:lnTo>
                      <a:pt x="43" y="64"/>
                    </a:lnTo>
                    <a:lnTo>
                      <a:pt x="52" y="70"/>
                    </a:lnTo>
                    <a:lnTo>
                      <a:pt x="68" y="72"/>
                    </a:lnTo>
                    <a:lnTo>
                      <a:pt x="72" y="76"/>
                    </a:lnTo>
                    <a:lnTo>
                      <a:pt x="68" y="80"/>
                    </a:lnTo>
                    <a:lnTo>
                      <a:pt x="43" y="80"/>
                    </a:lnTo>
                    <a:lnTo>
                      <a:pt x="23" y="72"/>
                    </a:lnTo>
                    <a:lnTo>
                      <a:pt x="11" y="56"/>
                    </a:lnTo>
                    <a:lnTo>
                      <a:pt x="6" y="41"/>
                    </a:lnTo>
                    <a:lnTo>
                      <a:pt x="0" y="2"/>
                    </a:lnTo>
                    <a:lnTo>
                      <a:pt x="4"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599" name="Freeform 343"/>
              <p:cNvSpPr>
                <a:spLocks/>
              </p:cNvSpPr>
              <p:nvPr/>
            </p:nvSpPr>
            <p:spPr bwMode="auto">
              <a:xfrm>
                <a:off x="2699" y="369"/>
                <a:ext cx="210" cy="150"/>
              </a:xfrm>
              <a:custGeom>
                <a:avLst/>
                <a:gdLst>
                  <a:gd name="T0" fmla="*/ 208 w 210"/>
                  <a:gd name="T1" fmla="*/ 6 h 150"/>
                  <a:gd name="T2" fmla="*/ 165 w 210"/>
                  <a:gd name="T3" fmla="*/ 10 h 150"/>
                  <a:gd name="T4" fmla="*/ 126 w 210"/>
                  <a:gd name="T5" fmla="*/ 24 h 150"/>
                  <a:gd name="T6" fmla="*/ 113 w 210"/>
                  <a:gd name="T7" fmla="*/ 37 h 150"/>
                  <a:gd name="T8" fmla="*/ 107 w 210"/>
                  <a:gd name="T9" fmla="*/ 43 h 150"/>
                  <a:gd name="T10" fmla="*/ 101 w 210"/>
                  <a:gd name="T11" fmla="*/ 49 h 150"/>
                  <a:gd name="T12" fmla="*/ 93 w 210"/>
                  <a:gd name="T13" fmla="*/ 53 h 150"/>
                  <a:gd name="T14" fmla="*/ 74 w 210"/>
                  <a:gd name="T15" fmla="*/ 61 h 150"/>
                  <a:gd name="T16" fmla="*/ 60 w 210"/>
                  <a:gd name="T17" fmla="*/ 78 h 150"/>
                  <a:gd name="T18" fmla="*/ 46 w 210"/>
                  <a:gd name="T19" fmla="*/ 92 h 150"/>
                  <a:gd name="T20" fmla="*/ 25 w 210"/>
                  <a:gd name="T21" fmla="*/ 109 h 150"/>
                  <a:gd name="T22" fmla="*/ 21 w 210"/>
                  <a:gd name="T23" fmla="*/ 123 h 150"/>
                  <a:gd name="T24" fmla="*/ 15 w 210"/>
                  <a:gd name="T25" fmla="*/ 136 h 150"/>
                  <a:gd name="T26" fmla="*/ 7 w 210"/>
                  <a:gd name="T27" fmla="*/ 150 h 150"/>
                  <a:gd name="T28" fmla="*/ 0 w 210"/>
                  <a:gd name="T29" fmla="*/ 150 h 150"/>
                  <a:gd name="T30" fmla="*/ 2 w 210"/>
                  <a:gd name="T31" fmla="*/ 130 h 150"/>
                  <a:gd name="T32" fmla="*/ 7 w 210"/>
                  <a:gd name="T33" fmla="*/ 121 h 150"/>
                  <a:gd name="T34" fmla="*/ 13 w 210"/>
                  <a:gd name="T35" fmla="*/ 101 h 150"/>
                  <a:gd name="T36" fmla="*/ 25 w 210"/>
                  <a:gd name="T37" fmla="*/ 92 h 150"/>
                  <a:gd name="T38" fmla="*/ 37 w 210"/>
                  <a:gd name="T39" fmla="*/ 82 h 150"/>
                  <a:gd name="T40" fmla="*/ 66 w 210"/>
                  <a:gd name="T41" fmla="*/ 53 h 150"/>
                  <a:gd name="T42" fmla="*/ 76 w 210"/>
                  <a:gd name="T43" fmla="*/ 45 h 150"/>
                  <a:gd name="T44" fmla="*/ 89 w 210"/>
                  <a:gd name="T45" fmla="*/ 41 h 150"/>
                  <a:gd name="T46" fmla="*/ 97 w 210"/>
                  <a:gd name="T47" fmla="*/ 37 h 150"/>
                  <a:gd name="T48" fmla="*/ 103 w 210"/>
                  <a:gd name="T49" fmla="*/ 28 h 150"/>
                  <a:gd name="T50" fmla="*/ 111 w 210"/>
                  <a:gd name="T51" fmla="*/ 20 h 150"/>
                  <a:gd name="T52" fmla="*/ 120 w 210"/>
                  <a:gd name="T53" fmla="*/ 16 h 150"/>
                  <a:gd name="T54" fmla="*/ 140 w 210"/>
                  <a:gd name="T55" fmla="*/ 6 h 150"/>
                  <a:gd name="T56" fmla="*/ 163 w 210"/>
                  <a:gd name="T57" fmla="*/ 0 h 150"/>
                  <a:gd name="T58" fmla="*/ 208 w 210"/>
                  <a:gd name="T59" fmla="*/ 0 h 150"/>
                  <a:gd name="T60" fmla="*/ 210 w 210"/>
                  <a:gd name="T61" fmla="*/ 4 h 150"/>
                  <a:gd name="T62" fmla="*/ 208 w 210"/>
                  <a:gd name="T63" fmla="*/ 6 h 150"/>
                  <a:gd name="T64" fmla="*/ 208 w 210"/>
                  <a:gd name="T65"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150">
                    <a:moveTo>
                      <a:pt x="208" y="6"/>
                    </a:moveTo>
                    <a:lnTo>
                      <a:pt x="165" y="10"/>
                    </a:lnTo>
                    <a:lnTo>
                      <a:pt x="126" y="24"/>
                    </a:lnTo>
                    <a:lnTo>
                      <a:pt x="113" y="37"/>
                    </a:lnTo>
                    <a:lnTo>
                      <a:pt x="107" y="43"/>
                    </a:lnTo>
                    <a:lnTo>
                      <a:pt x="101" y="49"/>
                    </a:lnTo>
                    <a:lnTo>
                      <a:pt x="93" y="53"/>
                    </a:lnTo>
                    <a:lnTo>
                      <a:pt x="74" y="61"/>
                    </a:lnTo>
                    <a:lnTo>
                      <a:pt x="60" y="78"/>
                    </a:lnTo>
                    <a:lnTo>
                      <a:pt x="46" y="92"/>
                    </a:lnTo>
                    <a:lnTo>
                      <a:pt x="25" y="109"/>
                    </a:lnTo>
                    <a:lnTo>
                      <a:pt x="21" y="123"/>
                    </a:lnTo>
                    <a:lnTo>
                      <a:pt x="15" y="136"/>
                    </a:lnTo>
                    <a:lnTo>
                      <a:pt x="7" y="150"/>
                    </a:lnTo>
                    <a:lnTo>
                      <a:pt x="0" y="150"/>
                    </a:lnTo>
                    <a:lnTo>
                      <a:pt x="2" y="130"/>
                    </a:lnTo>
                    <a:lnTo>
                      <a:pt x="7" y="121"/>
                    </a:lnTo>
                    <a:lnTo>
                      <a:pt x="13" y="101"/>
                    </a:lnTo>
                    <a:lnTo>
                      <a:pt x="25" y="92"/>
                    </a:lnTo>
                    <a:lnTo>
                      <a:pt x="37" y="82"/>
                    </a:lnTo>
                    <a:lnTo>
                      <a:pt x="66" y="53"/>
                    </a:lnTo>
                    <a:lnTo>
                      <a:pt x="76" y="45"/>
                    </a:lnTo>
                    <a:lnTo>
                      <a:pt x="89" y="41"/>
                    </a:lnTo>
                    <a:lnTo>
                      <a:pt x="97" y="37"/>
                    </a:lnTo>
                    <a:lnTo>
                      <a:pt x="103" y="28"/>
                    </a:lnTo>
                    <a:lnTo>
                      <a:pt x="111" y="20"/>
                    </a:lnTo>
                    <a:lnTo>
                      <a:pt x="120" y="16"/>
                    </a:lnTo>
                    <a:lnTo>
                      <a:pt x="140" y="6"/>
                    </a:lnTo>
                    <a:lnTo>
                      <a:pt x="163" y="0"/>
                    </a:lnTo>
                    <a:lnTo>
                      <a:pt x="208" y="0"/>
                    </a:lnTo>
                    <a:lnTo>
                      <a:pt x="210" y="4"/>
                    </a:lnTo>
                    <a:lnTo>
                      <a:pt x="208" y="6"/>
                    </a:lnTo>
                    <a:lnTo>
                      <a:pt x="20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0" name="Freeform 344"/>
              <p:cNvSpPr>
                <a:spLocks/>
              </p:cNvSpPr>
              <p:nvPr/>
            </p:nvSpPr>
            <p:spPr bwMode="auto">
              <a:xfrm>
                <a:off x="2718" y="474"/>
                <a:ext cx="230" cy="89"/>
              </a:xfrm>
              <a:custGeom>
                <a:avLst/>
                <a:gdLst>
                  <a:gd name="T0" fmla="*/ 6 w 230"/>
                  <a:gd name="T1" fmla="*/ 64 h 89"/>
                  <a:gd name="T2" fmla="*/ 12 w 230"/>
                  <a:gd name="T3" fmla="*/ 70 h 89"/>
                  <a:gd name="T4" fmla="*/ 20 w 230"/>
                  <a:gd name="T5" fmla="*/ 74 h 89"/>
                  <a:gd name="T6" fmla="*/ 39 w 230"/>
                  <a:gd name="T7" fmla="*/ 78 h 89"/>
                  <a:gd name="T8" fmla="*/ 78 w 230"/>
                  <a:gd name="T9" fmla="*/ 76 h 89"/>
                  <a:gd name="T10" fmla="*/ 117 w 230"/>
                  <a:gd name="T11" fmla="*/ 68 h 89"/>
                  <a:gd name="T12" fmla="*/ 144 w 230"/>
                  <a:gd name="T13" fmla="*/ 39 h 89"/>
                  <a:gd name="T14" fmla="*/ 162 w 230"/>
                  <a:gd name="T15" fmla="*/ 31 h 89"/>
                  <a:gd name="T16" fmla="*/ 185 w 230"/>
                  <a:gd name="T17" fmla="*/ 25 h 89"/>
                  <a:gd name="T18" fmla="*/ 199 w 230"/>
                  <a:gd name="T19" fmla="*/ 14 h 89"/>
                  <a:gd name="T20" fmla="*/ 205 w 230"/>
                  <a:gd name="T21" fmla="*/ 8 h 89"/>
                  <a:gd name="T22" fmla="*/ 214 w 230"/>
                  <a:gd name="T23" fmla="*/ 0 h 89"/>
                  <a:gd name="T24" fmla="*/ 222 w 230"/>
                  <a:gd name="T25" fmla="*/ 0 h 89"/>
                  <a:gd name="T26" fmla="*/ 228 w 230"/>
                  <a:gd name="T27" fmla="*/ 4 h 89"/>
                  <a:gd name="T28" fmla="*/ 230 w 230"/>
                  <a:gd name="T29" fmla="*/ 10 h 89"/>
                  <a:gd name="T30" fmla="*/ 224 w 230"/>
                  <a:gd name="T31" fmla="*/ 16 h 89"/>
                  <a:gd name="T32" fmla="*/ 208 w 230"/>
                  <a:gd name="T33" fmla="*/ 31 h 89"/>
                  <a:gd name="T34" fmla="*/ 201 w 230"/>
                  <a:gd name="T35" fmla="*/ 37 h 89"/>
                  <a:gd name="T36" fmla="*/ 191 w 230"/>
                  <a:gd name="T37" fmla="*/ 43 h 89"/>
                  <a:gd name="T38" fmla="*/ 160 w 230"/>
                  <a:gd name="T39" fmla="*/ 51 h 89"/>
                  <a:gd name="T40" fmla="*/ 152 w 230"/>
                  <a:gd name="T41" fmla="*/ 62 h 89"/>
                  <a:gd name="T42" fmla="*/ 144 w 230"/>
                  <a:gd name="T43" fmla="*/ 70 h 89"/>
                  <a:gd name="T44" fmla="*/ 136 w 230"/>
                  <a:gd name="T45" fmla="*/ 76 h 89"/>
                  <a:gd name="T46" fmla="*/ 125 w 230"/>
                  <a:gd name="T47" fmla="*/ 80 h 89"/>
                  <a:gd name="T48" fmla="*/ 103 w 230"/>
                  <a:gd name="T49" fmla="*/ 87 h 89"/>
                  <a:gd name="T50" fmla="*/ 78 w 230"/>
                  <a:gd name="T51" fmla="*/ 89 h 89"/>
                  <a:gd name="T52" fmla="*/ 35 w 230"/>
                  <a:gd name="T53" fmla="*/ 87 h 89"/>
                  <a:gd name="T54" fmla="*/ 16 w 230"/>
                  <a:gd name="T55" fmla="*/ 80 h 89"/>
                  <a:gd name="T56" fmla="*/ 0 w 230"/>
                  <a:gd name="T57" fmla="*/ 68 h 89"/>
                  <a:gd name="T58" fmla="*/ 2 w 230"/>
                  <a:gd name="T59" fmla="*/ 62 h 89"/>
                  <a:gd name="T60" fmla="*/ 6 w 230"/>
                  <a:gd name="T61" fmla="*/ 64 h 89"/>
                  <a:gd name="T62" fmla="*/ 6 w 230"/>
                  <a:gd name="T63"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89">
                    <a:moveTo>
                      <a:pt x="6" y="64"/>
                    </a:moveTo>
                    <a:lnTo>
                      <a:pt x="12" y="70"/>
                    </a:lnTo>
                    <a:lnTo>
                      <a:pt x="20" y="74"/>
                    </a:lnTo>
                    <a:lnTo>
                      <a:pt x="39" y="78"/>
                    </a:lnTo>
                    <a:lnTo>
                      <a:pt x="78" y="76"/>
                    </a:lnTo>
                    <a:lnTo>
                      <a:pt x="117" y="68"/>
                    </a:lnTo>
                    <a:lnTo>
                      <a:pt x="144" y="39"/>
                    </a:lnTo>
                    <a:lnTo>
                      <a:pt x="162" y="31"/>
                    </a:lnTo>
                    <a:lnTo>
                      <a:pt x="185" y="25"/>
                    </a:lnTo>
                    <a:lnTo>
                      <a:pt x="199" y="14"/>
                    </a:lnTo>
                    <a:lnTo>
                      <a:pt x="205" y="8"/>
                    </a:lnTo>
                    <a:lnTo>
                      <a:pt x="214" y="0"/>
                    </a:lnTo>
                    <a:lnTo>
                      <a:pt x="222" y="0"/>
                    </a:lnTo>
                    <a:lnTo>
                      <a:pt x="228" y="4"/>
                    </a:lnTo>
                    <a:lnTo>
                      <a:pt x="230" y="10"/>
                    </a:lnTo>
                    <a:lnTo>
                      <a:pt x="224" y="16"/>
                    </a:lnTo>
                    <a:lnTo>
                      <a:pt x="208" y="31"/>
                    </a:lnTo>
                    <a:lnTo>
                      <a:pt x="201" y="37"/>
                    </a:lnTo>
                    <a:lnTo>
                      <a:pt x="191" y="43"/>
                    </a:lnTo>
                    <a:lnTo>
                      <a:pt x="160" y="51"/>
                    </a:lnTo>
                    <a:lnTo>
                      <a:pt x="152" y="62"/>
                    </a:lnTo>
                    <a:lnTo>
                      <a:pt x="144" y="70"/>
                    </a:lnTo>
                    <a:lnTo>
                      <a:pt x="136" y="76"/>
                    </a:lnTo>
                    <a:lnTo>
                      <a:pt x="125" y="80"/>
                    </a:lnTo>
                    <a:lnTo>
                      <a:pt x="103" y="87"/>
                    </a:lnTo>
                    <a:lnTo>
                      <a:pt x="78" y="89"/>
                    </a:lnTo>
                    <a:lnTo>
                      <a:pt x="35" y="87"/>
                    </a:lnTo>
                    <a:lnTo>
                      <a:pt x="16" y="80"/>
                    </a:lnTo>
                    <a:lnTo>
                      <a:pt x="0" y="68"/>
                    </a:lnTo>
                    <a:lnTo>
                      <a:pt x="2" y="62"/>
                    </a:lnTo>
                    <a:lnTo>
                      <a:pt x="6" y="64"/>
                    </a:lnTo>
                    <a:lnTo>
                      <a:pt x="6"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1" name="Freeform 345"/>
              <p:cNvSpPr>
                <a:spLocks/>
              </p:cNvSpPr>
              <p:nvPr/>
            </p:nvSpPr>
            <p:spPr bwMode="auto">
              <a:xfrm>
                <a:off x="2936" y="375"/>
                <a:ext cx="96" cy="152"/>
              </a:xfrm>
              <a:custGeom>
                <a:avLst/>
                <a:gdLst>
                  <a:gd name="T0" fmla="*/ 4 w 96"/>
                  <a:gd name="T1" fmla="*/ 0 h 152"/>
                  <a:gd name="T2" fmla="*/ 27 w 96"/>
                  <a:gd name="T3" fmla="*/ 2 h 152"/>
                  <a:gd name="T4" fmla="*/ 43 w 96"/>
                  <a:gd name="T5" fmla="*/ 10 h 152"/>
                  <a:gd name="T6" fmla="*/ 59 w 96"/>
                  <a:gd name="T7" fmla="*/ 22 h 152"/>
                  <a:gd name="T8" fmla="*/ 76 w 96"/>
                  <a:gd name="T9" fmla="*/ 39 h 152"/>
                  <a:gd name="T10" fmla="*/ 88 w 96"/>
                  <a:gd name="T11" fmla="*/ 49 h 152"/>
                  <a:gd name="T12" fmla="*/ 94 w 96"/>
                  <a:gd name="T13" fmla="*/ 62 h 152"/>
                  <a:gd name="T14" fmla="*/ 96 w 96"/>
                  <a:gd name="T15" fmla="*/ 95 h 152"/>
                  <a:gd name="T16" fmla="*/ 86 w 96"/>
                  <a:gd name="T17" fmla="*/ 119 h 152"/>
                  <a:gd name="T18" fmla="*/ 84 w 96"/>
                  <a:gd name="T19" fmla="*/ 134 h 152"/>
                  <a:gd name="T20" fmla="*/ 86 w 96"/>
                  <a:gd name="T21" fmla="*/ 148 h 152"/>
                  <a:gd name="T22" fmla="*/ 82 w 96"/>
                  <a:gd name="T23" fmla="*/ 152 h 152"/>
                  <a:gd name="T24" fmla="*/ 78 w 96"/>
                  <a:gd name="T25" fmla="*/ 148 h 152"/>
                  <a:gd name="T26" fmla="*/ 70 w 96"/>
                  <a:gd name="T27" fmla="*/ 117 h 152"/>
                  <a:gd name="T28" fmla="*/ 70 w 96"/>
                  <a:gd name="T29" fmla="*/ 105 h 152"/>
                  <a:gd name="T30" fmla="*/ 76 w 96"/>
                  <a:gd name="T31" fmla="*/ 88 h 152"/>
                  <a:gd name="T32" fmla="*/ 74 w 96"/>
                  <a:gd name="T33" fmla="*/ 70 h 152"/>
                  <a:gd name="T34" fmla="*/ 70 w 96"/>
                  <a:gd name="T35" fmla="*/ 62 h 152"/>
                  <a:gd name="T36" fmla="*/ 61 w 96"/>
                  <a:gd name="T37" fmla="*/ 55 h 152"/>
                  <a:gd name="T38" fmla="*/ 47 w 96"/>
                  <a:gd name="T39" fmla="*/ 39 h 152"/>
                  <a:gd name="T40" fmla="*/ 37 w 96"/>
                  <a:gd name="T41" fmla="*/ 22 h 152"/>
                  <a:gd name="T42" fmla="*/ 31 w 96"/>
                  <a:gd name="T43" fmla="*/ 16 h 152"/>
                  <a:gd name="T44" fmla="*/ 22 w 96"/>
                  <a:gd name="T45" fmla="*/ 10 h 152"/>
                  <a:gd name="T46" fmla="*/ 4 w 96"/>
                  <a:gd name="T47" fmla="*/ 6 h 152"/>
                  <a:gd name="T48" fmla="*/ 0 w 96"/>
                  <a:gd name="T49" fmla="*/ 2 h 152"/>
                  <a:gd name="T50" fmla="*/ 4 w 96"/>
                  <a:gd name="T51" fmla="*/ 0 h 152"/>
                  <a:gd name="T52" fmla="*/ 4 w 96"/>
                  <a:gd name="T5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52">
                    <a:moveTo>
                      <a:pt x="4" y="0"/>
                    </a:moveTo>
                    <a:lnTo>
                      <a:pt x="27" y="2"/>
                    </a:lnTo>
                    <a:lnTo>
                      <a:pt x="43" y="10"/>
                    </a:lnTo>
                    <a:lnTo>
                      <a:pt x="59" y="22"/>
                    </a:lnTo>
                    <a:lnTo>
                      <a:pt x="76" y="39"/>
                    </a:lnTo>
                    <a:lnTo>
                      <a:pt x="88" y="49"/>
                    </a:lnTo>
                    <a:lnTo>
                      <a:pt x="94" y="62"/>
                    </a:lnTo>
                    <a:lnTo>
                      <a:pt x="96" y="95"/>
                    </a:lnTo>
                    <a:lnTo>
                      <a:pt x="86" y="119"/>
                    </a:lnTo>
                    <a:lnTo>
                      <a:pt x="84" y="134"/>
                    </a:lnTo>
                    <a:lnTo>
                      <a:pt x="86" y="148"/>
                    </a:lnTo>
                    <a:lnTo>
                      <a:pt x="82" y="152"/>
                    </a:lnTo>
                    <a:lnTo>
                      <a:pt x="78" y="148"/>
                    </a:lnTo>
                    <a:lnTo>
                      <a:pt x="70" y="117"/>
                    </a:lnTo>
                    <a:lnTo>
                      <a:pt x="70" y="105"/>
                    </a:lnTo>
                    <a:lnTo>
                      <a:pt x="76" y="88"/>
                    </a:lnTo>
                    <a:lnTo>
                      <a:pt x="74" y="70"/>
                    </a:lnTo>
                    <a:lnTo>
                      <a:pt x="70" y="62"/>
                    </a:lnTo>
                    <a:lnTo>
                      <a:pt x="61" y="55"/>
                    </a:lnTo>
                    <a:lnTo>
                      <a:pt x="47" y="39"/>
                    </a:lnTo>
                    <a:lnTo>
                      <a:pt x="37" y="22"/>
                    </a:lnTo>
                    <a:lnTo>
                      <a:pt x="31" y="16"/>
                    </a:lnTo>
                    <a:lnTo>
                      <a:pt x="22" y="10"/>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2" name="Freeform 346"/>
              <p:cNvSpPr>
                <a:spLocks/>
              </p:cNvSpPr>
              <p:nvPr/>
            </p:nvSpPr>
            <p:spPr bwMode="auto">
              <a:xfrm>
                <a:off x="2934" y="517"/>
                <a:ext cx="33" cy="77"/>
              </a:xfrm>
              <a:custGeom>
                <a:avLst/>
                <a:gdLst>
                  <a:gd name="T0" fmla="*/ 4 w 33"/>
                  <a:gd name="T1" fmla="*/ 0 h 77"/>
                  <a:gd name="T2" fmla="*/ 16 w 33"/>
                  <a:gd name="T3" fmla="*/ 10 h 77"/>
                  <a:gd name="T4" fmla="*/ 18 w 33"/>
                  <a:gd name="T5" fmla="*/ 25 h 77"/>
                  <a:gd name="T6" fmla="*/ 22 w 33"/>
                  <a:gd name="T7" fmla="*/ 41 h 77"/>
                  <a:gd name="T8" fmla="*/ 26 w 33"/>
                  <a:gd name="T9" fmla="*/ 56 h 77"/>
                  <a:gd name="T10" fmla="*/ 33 w 33"/>
                  <a:gd name="T11" fmla="*/ 70 h 77"/>
                  <a:gd name="T12" fmla="*/ 33 w 33"/>
                  <a:gd name="T13" fmla="*/ 74 h 77"/>
                  <a:gd name="T14" fmla="*/ 29 w 33"/>
                  <a:gd name="T15" fmla="*/ 77 h 77"/>
                  <a:gd name="T16" fmla="*/ 12 w 33"/>
                  <a:gd name="T17" fmla="*/ 56 h 77"/>
                  <a:gd name="T18" fmla="*/ 4 w 33"/>
                  <a:gd name="T19" fmla="*/ 25 h 77"/>
                  <a:gd name="T20" fmla="*/ 6 w 33"/>
                  <a:gd name="T21" fmla="*/ 15 h 77"/>
                  <a:gd name="T22" fmla="*/ 0 w 33"/>
                  <a:gd name="T23" fmla="*/ 6 h 77"/>
                  <a:gd name="T24" fmla="*/ 0 w 33"/>
                  <a:gd name="T25" fmla="*/ 2 h 77"/>
                  <a:gd name="T26" fmla="*/ 4 w 33"/>
                  <a:gd name="T27" fmla="*/ 0 h 77"/>
                  <a:gd name="T28" fmla="*/ 4 w 33"/>
                  <a:gd name="T2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77">
                    <a:moveTo>
                      <a:pt x="4" y="0"/>
                    </a:moveTo>
                    <a:lnTo>
                      <a:pt x="16" y="10"/>
                    </a:lnTo>
                    <a:lnTo>
                      <a:pt x="18" y="25"/>
                    </a:lnTo>
                    <a:lnTo>
                      <a:pt x="22" y="41"/>
                    </a:lnTo>
                    <a:lnTo>
                      <a:pt x="26" y="56"/>
                    </a:lnTo>
                    <a:lnTo>
                      <a:pt x="33" y="70"/>
                    </a:lnTo>
                    <a:lnTo>
                      <a:pt x="33" y="74"/>
                    </a:lnTo>
                    <a:lnTo>
                      <a:pt x="29" y="77"/>
                    </a:lnTo>
                    <a:lnTo>
                      <a:pt x="12" y="56"/>
                    </a:lnTo>
                    <a:lnTo>
                      <a:pt x="4" y="25"/>
                    </a:lnTo>
                    <a:lnTo>
                      <a:pt x="6" y="15"/>
                    </a:lnTo>
                    <a:lnTo>
                      <a:pt x="0"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3" name="Freeform 347"/>
              <p:cNvSpPr>
                <a:spLocks/>
              </p:cNvSpPr>
              <p:nvPr/>
            </p:nvSpPr>
            <p:spPr bwMode="auto">
              <a:xfrm>
                <a:off x="2989" y="517"/>
                <a:ext cx="48" cy="103"/>
              </a:xfrm>
              <a:custGeom>
                <a:avLst/>
                <a:gdLst>
                  <a:gd name="T0" fmla="*/ 0 w 48"/>
                  <a:gd name="T1" fmla="*/ 23 h 103"/>
                  <a:gd name="T2" fmla="*/ 8 w 48"/>
                  <a:gd name="T3" fmla="*/ 8 h 103"/>
                  <a:gd name="T4" fmla="*/ 15 w 48"/>
                  <a:gd name="T5" fmla="*/ 2 h 103"/>
                  <a:gd name="T6" fmla="*/ 25 w 48"/>
                  <a:gd name="T7" fmla="*/ 0 h 103"/>
                  <a:gd name="T8" fmla="*/ 41 w 48"/>
                  <a:gd name="T9" fmla="*/ 8 h 103"/>
                  <a:gd name="T10" fmla="*/ 48 w 48"/>
                  <a:gd name="T11" fmla="*/ 25 h 103"/>
                  <a:gd name="T12" fmla="*/ 43 w 48"/>
                  <a:gd name="T13" fmla="*/ 35 h 103"/>
                  <a:gd name="T14" fmla="*/ 37 w 48"/>
                  <a:gd name="T15" fmla="*/ 48 h 103"/>
                  <a:gd name="T16" fmla="*/ 41 w 48"/>
                  <a:gd name="T17" fmla="*/ 81 h 103"/>
                  <a:gd name="T18" fmla="*/ 33 w 48"/>
                  <a:gd name="T19" fmla="*/ 91 h 103"/>
                  <a:gd name="T20" fmla="*/ 23 w 48"/>
                  <a:gd name="T21" fmla="*/ 103 h 103"/>
                  <a:gd name="T22" fmla="*/ 17 w 48"/>
                  <a:gd name="T23" fmla="*/ 103 h 103"/>
                  <a:gd name="T24" fmla="*/ 17 w 48"/>
                  <a:gd name="T25" fmla="*/ 99 h 103"/>
                  <a:gd name="T26" fmla="*/ 25 w 48"/>
                  <a:gd name="T27" fmla="*/ 77 h 103"/>
                  <a:gd name="T28" fmla="*/ 23 w 48"/>
                  <a:gd name="T29" fmla="*/ 46 h 103"/>
                  <a:gd name="T30" fmla="*/ 31 w 48"/>
                  <a:gd name="T31" fmla="*/ 23 h 103"/>
                  <a:gd name="T32" fmla="*/ 31 w 48"/>
                  <a:gd name="T33" fmla="*/ 15 h 103"/>
                  <a:gd name="T34" fmla="*/ 25 w 48"/>
                  <a:gd name="T35" fmla="*/ 10 h 103"/>
                  <a:gd name="T36" fmla="*/ 13 w 48"/>
                  <a:gd name="T37" fmla="*/ 15 h 103"/>
                  <a:gd name="T38" fmla="*/ 6 w 48"/>
                  <a:gd name="T39" fmla="*/ 25 h 103"/>
                  <a:gd name="T40" fmla="*/ 2 w 48"/>
                  <a:gd name="T41" fmla="*/ 27 h 103"/>
                  <a:gd name="T42" fmla="*/ 0 w 48"/>
                  <a:gd name="T43" fmla="*/ 23 h 103"/>
                  <a:gd name="T44" fmla="*/ 0 w 48"/>
                  <a:gd name="T45" fmla="*/ 2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03">
                    <a:moveTo>
                      <a:pt x="0" y="23"/>
                    </a:moveTo>
                    <a:lnTo>
                      <a:pt x="8" y="8"/>
                    </a:lnTo>
                    <a:lnTo>
                      <a:pt x="15" y="2"/>
                    </a:lnTo>
                    <a:lnTo>
                      <a:pt x="25" y="0"/>
                    </a:lnTo>
                    <a:lnTo>
                      <a:pt x="41" y="8"/>
                    </a:lnTo>
                    <a:lnTo>
                      <a:pt x="48" y="25"/>
                    </a:lnTo>
                    <a:lnTo>
                      <a:pt x="43" y="35"/>
                    </a:lnTo>
                    <a:lnTo>
                      <a:pt x="37" y="48"/>
                    </a:lnTo>
                    <a:lnTo>
                      <a:pt x="41" y="81"/>
                    </a:lnTo>
                    <a:lnTo>
                      <a:pt x="33" y="91"/>
                    </a:lnTo>
                    <a:lnTo>
                      <a:pt x="23" y="103"/>
                    </a:lnTo>
                    <a:lnTo>
                      <a:pt x="17" y="103"/>
                    </a:lnTo>
                    <a:lnTo>
                      <a:pt x="17" y="99"/>
                    </a:lnTo>
                    <a:lnTo>
                      <a:pt x="25" y="77"/>
                    </a:lnTo>
                    <a:lnTo>
                      <a:pt x="23" y="46"/>
                    </a:lnTo>
                    <a:lnTo>
                      <a:pt x="31" y="23"/>
                    </a:lnTo>
                    <a:lnTo>
                      <a:pt x="31" y="15"/>
                    </a:lnTo>
                    <a:lnTo>
                      <a:pt x="25" y="10"/>
                    </a:lnTo>
                    <a:lnTo>
                      <a:pt x="13" y="15"/>
                    </a:lnTo>
                    <a:lnTo>
                      <a:pt x="6" y="25"/>
                    </a:lnTo>
                    <a:lnTo>
                      <a:pt x="2" y="27"/>
                    </a:lnTo>
                    <a:lnTo>
                      <a:pt x="0" y="23"/>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4" name="Freeform 348"/>
              <p:cNvSpPr>
                <a:spLocks/>
              </p:cNvSpPr>
              <p:nvPr/>
            </p:nvSpPr>
            <p:spPr bwMode="auto">
              <a:xfrm>
                <a:off x="2726" y="573"/>
                <a:ext cx="154" cy="219"/>
              </a:xfrm>
              <a:custGeom>
                <a:avLst/>
                <a:gdLst>
                  <a:gd name="T0" fmla="*/ 6 w 154"/>
                  <a:gd name="T1" fmla="*/ 2 h 219"/>
                  <a:gd name="T2" fmla="*/ 15 w 154"/>
                  <a:gd name="T3" fmla="*/ 39 h 219"/>
                  <a:gd name="T4" fmla="*/ 21 w 154"/>
                  <a:gd name="T5" fmla="*/ 54 h 219"/>
                  <a:gd name="T6" fmla="*/ 27 w 154"/>
                  <a:gd name="T7" fmla="*/ 60 h 219"/>
                  <a:gd name="T8" fmla="*/ 35 w 154"/>
                  <a:gd name="T9" fmla="*/ 64 h 219"/>
                  <a:gd name="T10" fmla="*/ 47 w 154"/>
                  <a:gd name="T11" fmla="*/ 72 h 219"/>
                  <a:gd name="T12" fmla="*/ 56 w 154"/>
                  <a:gd name="T13" fmla="*/ 99 h 219"/>
                  <a:gd name="T14" fmla="*/ 56 w 154"/>
                  <a:gd name="T15" fmla="*/ 113 h 219"/>
                  <a:gd name="T16" fmla="*/ 62 w 154"/>
                  <a:gd name="T17" fmla="*/ 124 h 219"/>
                  <a:gd name="T18" fmla="*/ 70 w 154"/>
                  <a:gd name="T19" fmla="*/ 136 h 219"/>
                  <a:gd name="T20" fmla="*/ 80 w 154"/>
                  <a:gd name="T21" fmla="*/ 146 h 219"/>
                  <a:gd name="T22" fmla="*/ 86 w 154"/>
                  <a:gd name="T23" fmla="*/ 155 h 219"/>
                  <a:gd name="T24" fmla="*/ 101 w 154"/>
                  <a:gd name="T25" fmla="*/ 171 h 219"/>
                  <a:gd name="T26" fmla="*/ 109 w 154"/>
                  <a:gd name="T27" fmla="*/ 177 h 219"/>
                  <a:gd name="T28" fmla="*/ 115 w 154"/>
                  <a:gd name="T29" fmla="*/ 182 h 219"/>
                  <a:gd name="T30" fmla="*/ 128 w 154"/>
                  <a:gd name="T31" fmla="*/ 190 h 219"/>
                  <a:gd name="T32" fmla="*/ 150 w 154"/>
                  <a:gd name="T33" fmla="*/ 206 h 219"/>
                  <a:gd name="T34" fmla="*/ 154 w 154"/>
                  <a:gd name="T35" fmla="*/ 213 h 219"/>
                  <a:gd name="T36" fmla="*/ 154 w 154"/>
                  <a:gd name="T37" fmla="*/ 217 h 219"/>
                  <a:gd name="T38" fmla="*/ 150 w 154"/>
                  <a:gd name="T39" fmla="*/ 219 h 219"/>
                  <a:gd name="T40" fmla="*/ 142 w 154"/>
                  <a:gd name="T41" fmla="*/ 217 h 219"/>
                  <a:gd name="T42" fmla="*/ 132 w 154"/>
                  <a:gd name="T43" fmla="*/ 208 h 219"/>
                  <a:gd name="T44" fmla="*/ 119 w 154"/>
                  <a:gd name="T45" fmla="*/ 200 h 219"/>
                  <a:gd name="T46" fmla="*/ 109 w 154"/>
                  <a:gd name="T47" fmla="*/ 192 h 219"/>
                  <a:gd name="T48" fmla="*/ 101 w 154"/>
                  <a:gd name="T49" fmla="*/ 186 h 219"/>
                  <a:gd name="T50" fmla="*/ 93 w 154"/>
                  <a:gd name="T51" fmla="*/ 180 h 219"/>
                  <a:gd name="T52" fmla="*/ 76 w 154"/>
                  <a:gd name="T53" fmla="*/ 165 h 219"/>
                  <a:gd name="T54" fmla="*/ 68 w 154"/>
                  <a:gd name="T55" fmla="*/ 155 h 219"/>
                  <a:gd name="T56" fmla="*/ 41 w 154"/>
                  <a:gd name="T57" fmla="*/ 99 h 219"/>
                  <a:gd name="T58" fmla="*/ 39 w 154"/>
                  <a:gd name="T59" fmla="*/ 78 h 219"/>
                  <a:gd name="T60" fmla="*/ 31 w 154"/>
                  <a:gd name="T61" fmla="*/ 76 h 219"/>
                  <a:gd name="T62" fmla="*/ 15 w 154"/>
                  <a:gd name="T63" fmla="*/ 66 h 219"/>
                  <a:gd name="T64" fmla="*/ 6 w 154"/>
                  <a:gd name="T65" fmla="*/ 47 h 219"/>
                  <a:gd name="T66" fmla="*/ 0 w 154"/>
                  <a:gd name="T67" fmla="*/ 2 h 219"/>
                  <a:gd name="T68" fmla="*/ 2 w 154"/>
                  <a:gd name="T69" fmla="*/ 0 h 219"/>
                  <a:gd name="T70" fmla="*/ 6 w 154"/>
                  <a:gd name="T71" fmla="*/ 2 h 219"/>
                  <a:gd name="T72" fmla="*/ 6 w 154"/>
                  <a:gd name="T73"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219">
                    <a:moveTo>
                      <a:pt x="6" y="2"/>
                    </a:moveTo>
                    <a:lnTo>
                      <a:pt x="15" y="39"/>
                    </a:lnTo>
                    <a:lnTo>
                      <a:pt x="21" y="54"/>
                    </a:lnTo>
                    <a:lnTo>
                      <a:pt x="27" y="60"/>
                    </a:lnTo>
                    <a:lnTo>
                      <a:pt x="35" y="64"/>
                    </a:lnTo>
                    <a:lnTo>
                      <a:pt x="47" y="72"/>
                    </a:lnTo>
                    <a:lnTo>
                      <a:pt x="56" y="99"/>
                    </a:lnTo>
                    <a:lnTo>
                      <a:pt x="56" y="113"/>
                    </a:lnTo>
                    <a:lnTo>
                      <a:pt x="62" y="124"/>
                    </a:lnTo>
                    <a:lnTo>
                      <a:pt x="70" y="136"/>
                    </a:lnTo>
                    <a:lnTo>
                      <a:pt x="80" y="146"/>
                    </a:lnTo>
                    <a:lnTo>
                      <a:pt x="86" y="155"/>
                    </a:lnTo>
                    <a:lnTo>
                      <a:pt x="101" y="171"/>
                    </a:lnTo>
                    <a:lnTo>
                      <a:pt x="109" y="177"/>
                    </a:lnTo>
                    <a:lnTo>
                      <a:pt x="115" y="182"/>
                    </a:lnTo>
                    <a:lnTo>
                      <a:pt x="128" y="190"/>
                    </a:lnTo>
                    <a:lnTo>
                      <a:pt x="150" y="206"/>
                    </a:lnTo>
                    <a:lnTo>
                      <a:pt x="154" y="213"/>
                    </a:lnTo>
                    <a:lnTo>
                      <a:pt x="154" y="217"/>
                    </a:lnTo>
                    <a:lnTo>
                      <a:pt x="150" y="219"/>
                    </a:lnTo>
                    <a:lnTo>
                      <a:pt x="142" y="217"/>
                    </a:lnTo>
                    <a:lnTo>
                      <a:pt x="132" y="208"/>
                    </a:lnTo>
                    <a:lnTo>
                      <a:pt x="119" y="200"/>
                    </a:lnTo>
                    <a:lnTo>
                      <a:pt x="109" y="192"/>
                    </a:lnTo>
                    <a:lnTo>
                      <a:pt x="101" y="186"/>
                    </a:lnTo>
                    <a:lnTo>
                      <a:pt x="93" y="180"/>
                    </a:lnTo>
                    <a:lnTo>
                      <a:pt x="76" y="165"/>
                    </a:lnTo>
                    <a:lnTo>
                      <a:pt x="68" y="155"/>
                    </a:lnTo>
                    <a:lnTo>
                      <a:pt x="41" y="99"/>
                    </a:lnTo>
                    <a:lnTo>
                      <a:pt x="39" y="78"/>
                    </a:lnTo>
                    <a:lnTo>
                      <a:pt x="31" y="76"/>
                    </a:lnTo>
                    <a:lnTo>
                      <a:pt x="15" y="66"/>
                    </a:lnTo>
                    <a:lnTo>
                      <a:pt x="6" y="47"/>
                    </a:lnTo>
                    <a:lnTo>
                      <a:pt x="0" y="2"/>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5" name="Freeform 349"/>
              <p:cNvSpPr>
                <a:spLocks/>
              </p:cNvSpPr>
              <p:nvPr/>
            </p:nvSpPr>
            <p:spPr bwMode="auto">
              <a:xfrm>
                <a:off x="2903" y="639"/>
                <a:ext cx="103" cy="149"/>
              </a:xfrm>
              <a:custGeom>
                <a:avLst/>
                <a:gdLst>
                  <a:gd name="T0" fmla="*/ 103 w 103"/>
                  <a:gd name="T1" fmla="*/ 6 h 149"/>
                  <a:gd name="T2" fmla="*/ 78 w 103"/>
                  <a:gd name="T3" fmla="*/ 76 h 149"/>
                  <a:gd name="T4" fmla="*/ 62 w 103"/>
                  <a:gd name="T5" fmla="*/ 99 h 149"/>
                  <a:gd name="T6" fmla="*/ 53 w 103"/>
                  <a:gd name="T7" fmla="*/ 111 h 149"/>
                  <a:gd name="T8" fmla="*/ 47 w 103"/>
                  <a:gd name="T9" fmla="*/ 124 h 149"/>
                  <a:gd name="T10" fmla="*/ 37 w 103"/>
                  <a:gd name="T11" fmla="*/ 132 h 149"/>
                  <a:gd name="T12" fmla="*/ 27 w 103"/>
                  <a:gd name="T13" fmla="*/ 138 h 149"/>
                  <a:gd name="T14" fmla="*/ 4 w 103"/>
                  <a:gd name="T15" fmla="*/ 149 h 149"/>
                  <a:gd name="T16" fmla="*/ 0 w 103"/>
                  <a:gd name="T17" fmla="*/ 147 h 149"/>
                  <a:gd name="T18" fmla="*/ 2 w 103"/>
                  <a:gd name="T19" fmla="*/ 140 h 149"/>
                  <a:gd name="T20" fmla="*/ 16 w 103"/>
                  <a:gd name="T21" fmla="*/ 128 h 149"/>
                  <a:gd name="T22" fmla="*/ 31 w 103"/>
                  <a:gd name="T23" fmla="*/ 111 h 149"/>
                  <a:gd name="T24" fmla="*/ 45 w 103"/>
                  <a:gd name="T25" fmla="*/ 89 h 149"/>
                  <a:gd name="T26" fmla="*/ 51 w 103"/>
                  <a:gd name="T27" fmla="*/ 76 h 149"/>
                  <a:gd name="T28" fmla="*/ 60 w 103"/>
                  <a:gd name="T29" fmla="*/ 64 h 149"/>
                  <a:gd name="T30" fmla="*/ 70 w 103"/>
                  <a:gd name="T31" fmla="*/ 50 h 149"/>
                  <a:gd name="T32" fmla="*/ 78 w 103"/>
                  <a:gd name="T33" fmla="*/ 35 h 149"/>
                  <a:gd name="T34" fmla="*/ 97 w 103"/>
                  <a:gd name="T35" fmla="*/ 4 h 149"/>
                  <a:gd name="T36" fmla="*/ 101 w 103"/>
                  <a:gd name="T37" fmla="*/ 0 h 149"/>
                  <a:gd name="T38" fmla="*/ 103 w 103"/>
                  <a:gd name="T39" fmla="*/ 6 h 149"/>
                  <a:gd name="T40" fmla="*/ 103 w 103"/>
                  <a:gd name="T41" fmla="*/ 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49">
                    <a:moveTo>
                      <a:pt x="103" y="6"/>
                    </a:moveTo>
                    <a:lnTo>
                      <a:pt x="78" y="76"/>
                    </a:lnTo>
                    <a:lnTo>
                      <a:pt x="62" y="99"/>
                    </a:lnTo>
                    <a:lnTo>
                      <a:pt x="53" y="111"/>
                    </a:lnTo>
                    <a:lnTo>
                      <a:pt x="47" y="124"/>
                    </a:lnTo>
                    <a:lnTo>
                      <a:pt x="37" y="132"/>
                    </a:lnTo>
                    <a:lnTo>
                      <a:pt x="27" y="138"/>
                    </a:lnTo>
                    <a:lnTo>
                      <a:pt x="4" y="149"/>
                    </a:lnTo>
                    <a:lnTo>
                      <a:pt x="0" y="147"/>
                    </a:lnTo>
                    <a:lnTo>
                      <a:pt x="2" y="140"/>
                    </a:lnTo>
                    <a:lnTo>
                      <a:pt x="16" y="128"/>
                    </a:lnTo>
                    <a:lnTo>
                      <a:pt x="31" y="111"/>
                    </a:lnTo>
                    <a:lnTo>
                      <a:pt x="45" y="89"/>
                    </a:lnTo>
                    <a:lnTo>
                      <a:pt x="51" y="76"/>
                    </a:lnTo>
                    <a:lnTo>
                      <a:pt x="60" y="64"/>
                    </a:lnTo>
                    <a:lnTo>
                      <a:pt x="70" y="50"/>
                    </a:lnTo>
                    <a:lnTo>
                      <a:pt x="78" y="35"/>
                    </a:lnTo>
                    <a:lnTo>
                      <a:pt x="97" y="4"/>
                    </a:lnTo>
                    <a:lnTo>
                      <a:pt x="101" y="0"/>
                    </a:lnTo>
                    <a:lnTo>
                      <a:pt x="103" y="6"/>
                    </a:lnTo>
                    <a:lnTo>
                      <a:pt x="10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6" name="Freeform 350"/>
              <p:cNvSpPr>
                <a:spLocks/>
              </p:cNvSpPr>
              <p:nvPr/>
            </p:nvSpPr>
            <p:spPr bwMode="auto">
              <a:xfrm>
                <a:off x="2841" y="715"/>
                <a:ext cx="64" cy="27"/>
              </a:xfrm>
              <a:custGeom>
                <a:avLst/>
                <a:gdLst>
                  <a:gd name="T0" fmla="*/ 4 w 64"/>
                  <a:gd name="T1" fmla="*/ 21 h 27"/>
                  <a:gd name="T2" fmla="*/ 27 w 64"/>
                  <a:gd name="T3" fmla="*/ 13 h 27"/>
                  <a:gd name="T4" fmla="*/ 39 w 64"/>
                  <a:gd name="T5" fmla="*/ 7 h 27"/>
                  <a:gd name="T6" fmla="*/ 54 w 64"/>
                  <a:gd name="T7" fmla="*/ 0 h 27"/>
                  <a:gd name="T8" fmla="*/ 64 w 64"/>
                  <a:gd name="T9" fmla="*/ 7 h 27"/>
                  <a:gd name="T10" fmla="*/ 64 w 64"/>
                  <a:gd name="T11" fmla="*/ 13 h 27"/>
                  <a:gd name="T12" fmla="*/ 58 w 64"/>
                  <a:gd name="T13" fmla="*/ 17 h 27"/>
                  <a:gd name="T14" fmla="*/ 31 w 64"/>
                  <a:gd name="T15" fmla="*/ 25 h 27"/>
                  <a:gd name="T16" fmla="*/ 4 w 64"/>
                  <a:gd name="T17" fmla="*/ 27 h 27"/>
                  <a:gd name="T18" fmla="*/ 0 w 64"/>
                  <a:gd name="T19" fmla="*/ 25 h 27"/>
                  <a:gd name="T20" fmla="*/ 4 w 64"/>
                  <a:gd name="T21" fmla="*/ 21 h 27"/>
                  <a:gd name="T22" fmla="*/ 4 w 64"/>
                  <a:gd name="T2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7">
                    <a:moveTo>
                      <a:pt x="4" y="21"/>
                    </a:moveTo>
                    <a:lnTo>
                      <a:pt x="27" y="13"/>
                    </a:lnTo>
                    <a:lnTo>
                      <a:pt x="39" y="7"/>
                    </a:lnTo>
                    <a:lnTo>
                      <a:pt x="54" y="0"/>
                    </a:lnTo>
                    <a:lnTo>
                      <a:pt x="64" y="7"/>
                    </a:lnTo>
                    <a:lnTo>
                      <a:pt x="64" y="13"/>
                    </a:lnTo>
                    <a:lnTo>
                      <a:pt x="58" y="17"/>
                    </a:lnTo>
                    <a:lnTo>
                      <a:pt x="31" y="25"/>
                    </a:lnTo>
                    <a:lnTo>
                      <a:pt x="4" y="27"/>
                    </a:lnTo>
                    <a:lnTo>
                      <a:pt x="0" y="25"/>
                    </a:lnTo>
                    <a:lnTo>
                      <a:pt x="4" y="21"/>
                    </a:lnTo>
                    <a:lnTo>
                      <a:pt x="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7" name="Freeform 351"/>
              <p:cNvSpPr>
                <a:spLocks/>
              </p:cNvSpPr>
              <p:nvPr/>
            </p:nvSpPr>
            <p:spPr bwMode="auto">
              <a:xfrm>
                <a:off x="2808" y="612"/>
                <a:ext cx="23" cy="93"/>
              </a:xfrm>
              <a:custGeom>
                <a:avLst/>
                <a:gdLst>
                  <a:gd name="T0" fmla="*/ 7 w 23"/>
                  <a:gd name="T1" fmla="*/ 2 h 93"/>
                  <a:gd name="T2" fmla="*/ 23 w 23"/>
                  <a:gd name="T3" fmla="*/ 56 h 93"/>
                  <a:gd name="T4" fmla="*/ 19 w 23"/>
                  <a:gd name="T5" fmla="*/ 89 h 93"/>
                  <a:gd name="T6" fmla="*/ 15 w 23"/>
                  <a:gd name="T7" fmla="*/ 93 h 93"/>
                  <a:gd name="T8" fmla="*/ 11 w 23"/>
                  <a:gd name="T9" fmla="*/ 89 h 93"/>
                  <a:gd name="T10" fmla="*/ 7 w 23"/>
                  <a:gd name="T11" fmla="*/ 56 h 93"/>
                  <a:gd name="T12" fmla="*/ 0 w 23"/>
                  <a:gd name="T13" fmla="*/ 4 h 93"/>
                  <a:gd name="T14" fmla="*/ 2 w 23"/>
                  <a:gd name="T15" fmla="*/ 0 h 93"/>
                  <a:gd name="T16" fmla="*/ 7 w 23"/>
                  <a:gd name="T17" fmla="*/ 2 h 93"/>
                  <a:gd name="T18" fmla="*/ 7 w 23"/>
                  <a:gd name="T1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3">
                    <a:moveTo>
                      <a:pt x="7" y="2"/>
                    </a:moveTo>
                    <a:lnTo>
                      <a:pt x="23" y="56"/>
                    </a:lnTo>
                    <a:lnTo>
                      <a:pt x="19" y="89"/>
                    </a:lnTo>
                    <a:lnTo>
                      <a:pt x="15" y="93"/>
                    </a:lnTo>
                    <a:lnTo>
                      <a:pt x="11" y="89"/>
                    </a:lnTo>
                    <a:lnTo>
                      <a:pt x="7" y="56"/>
                    </a:lnTo>
                    <a:lnTo>
                      <a:pt x="0" y="4"/>
                    </a:lnTo>
                    <a:lnTo>
                      <a:pt x="2"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8" name="Freeform 352"/>
              <p:cNvSpPr>
                <a:spLocks/>
              </p:cNvSpPr>
              <p:nvPr/>
            </p:nvSpPr>
            <p:spPr bwMode="auto">
              <a:xfrm>
                <a:off x="2835" y="686"/>
                <a:ext cx="43" cy="17"/>
              </a:xfrm>
              <a:custGeom>
                <a:avLst/>
                <a:gdLst>
                  <a:gd name="T0" fmla="*/ 4 w 43"/>
                  <a:gd name="T1" fmla="*/ 9 h 17"/>
                  <a:gd name="T2" fmla="*/ 27 w 43"/>
                  <a:gd name="T3" fmla="*/ 0 h 17"/>
                  <a:gd name="T4" fmla="*/ 33 w 43"/>
                  <a:gd name="T5" fmla="*/ 0 h 17"/>
                  <a:gd name="T6" fmla="*/ 43 w 43"/>
                  <a:gd name="T7" fmla="*/ 7 h 17"/>
                  <a:gd name="T8" fmla="*/ 37 w 43"/>
                  <a:gd name="T9" fmla="*/ 15 h 17"/>
                  <a:gd name="T10" fmla="*/ 29 w 43"/>
                  <a:gd name="T11" fmla="*/ 17 h 17"/>
                  <a:gd name="T12" fmla="*/ 4 w 43"/>
                  <a:gd name="T13" fmla="*/ 15 h 17"/>
                  <a:gd name="T14" fmla="*/ 0 w 43"/>
                  <a:gd name="T15" fmla="*/ 11 h 17"/>
                  <a:gd name="T16" fmla="*/ 4 w 43"/>
                  <a:gd name="T17" fmla="*/ 9 h 17"/>
                  <a:gd name="T18" fmla="*/ 4 w 43"/>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7">
                    <a:moveTo>
                      <a:pt x="4" y="9"/>
                    </a:moveTo>
                    <a:lnTo>
                      <a:pt x="27" y="0"/>
                    </a:lnTo>
                    <a:lnTo>
                      <a:pt x="33" y="0"/>
                    </a:lnTo>
                    <a:lnTo>
                      <a:pt x="43" y="7"/>
                    </a:lnTo>
                    <a:lnTo>
                      <a:pt x="37" y="15"/>
                    </a:lnTo>
                    <a:lnTo>
                      <a:pt x="29" y="17"/>
                    </a:lnTo>
                    <a:lnTo>
                      <a:pt x="4" y="15"/>
                    </a:lnTo>
                    <a:lnTo>
                      <a:pt x="0" y="11"/>
                    </a:lnTo>
                    <a:lnTo>
                      <a:pt x="4" y="9"/>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09" name="Freeform 353"/>
              <p:cNvSpPr>
                <a:spLocks/>
              </p:cNvSpPr>
              <p:nvPr/>
            </p:nvSpPr>
            <p:spPr bwMode="auto">
              <a:xfrm>
                <a:off x="2856" y="581"/>
                <a:ext cx="65" cy="19"/>
              </a:xfrm>
              <a:custGeom>
                <a:avLst/>
                <a:gdLst>
                  <a:gd name="T0" fmla="*/ 2 w 65"/>
                  <a:gd name="T1" fmla="*/ 6 h 19"/>
                  <a:gd name="T2" fmla="*/ 22 w 65"/>
                  <a:gd name="T3" fmla="*/ 0 h 19"/>
                  <a:gd name="T4" fmla="*/ 47 w 65"/>
                  <a:gd name="T5" fmla="*/ 4 h 19"/>
                  <a:gd name="T6" fmla="*/ 59 w 65"/>
                  <a:gd name="T7" fmla="*/ 6 h 19"/>
                  <a:gd name="T8" fmla="*/ 65 w 65"/>
                  <a:gd name="T9" fmla="*/ 15 h 19"/>
                  <a:gd name="T10" fmla="*/ 61 w 65"/>
                  <a:gd name="T11" fmla="*/ 19 h 19"/>
                  <a:gd name="T12" fmla="*/ 57 w 65"/>
                  <a:gd name="T13" fmla="*/ 19 h 19"/>
                  <a:gd name="T14" fmla="*/ 47 w 65"/>
                  <a:gd name="T15" fmla="*/ 19 h 19"/>
                  <a:gd name="T16" fmla="*/ 24 w 65"/>
                  <a:gd name="T17" fmla="*/ 10 h 19"/>
                  <a:gd name="T18" fmla="*/ 6 w 65"/>
                  <a:gd name="T19" fmla="*/ 13 h 19"/>
                  <a:gd name="T20" fmla="*/ 0 w 65"/>
                  <a:gd name="T21" fmla="*/ 10 h 19"/>
                  <a:gd name="T22" fmla="*/ 2 w 65"/>
                  <a:gd name="T23" fmla="*/ 6 h 19"/>
                  <a:gd name="T24" fmla="*/ 2 w 65"/>
                  <a:gd name="T25"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9">
                    <a:moveTo>
                      <a:pt x="2" y="6"/>
                    </a:moveTo>
                    <a:lnTo>
                      <a:pt x="22" y="0"/>
                    </a:lnTo>
                    <a:lnTo>
                      <a:pt x="47" y="4"/>
                    </a:lnTo>
                    <a:lnTo>
                      <a:pt x="59" y="6"/>
                    </a:lnTo>
                    <a:lnTo>
                      <a:pt x="65" y="15"/>
                    </a:lnTo>
                    <a:lnTo>
                      <a:pt x="61" y="19"/>
                    </a:lnTo>
                    <a:lnTo>
                      <a:pt x="57" y="19"/>
                    </a:lnTo>
                    <a:lnTo>
                      <a:pt x="47" y="19"/>
                    </a:lnTo>
                    <a:lnTo>
                      <a:pt x="24" y="10"/>
                    </a:lnTo>
                    <a:lnTo>
                      <a:pt x="6" y="13"/>
                    </a:lnTo>
                    <a:lnTo>
                      <a:pt x="0" y="10"/>
                    </a:lnTo>
                    <a:lnTo>
                      <a:pt x="2" y="6"/>
                    </a:lnTo>
                    <a:lnTo>
                      <a:pt x="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0" name="Freeform 354"/>
              <p:cNvSpPr>
                <a:spLocks/>
              </p:cNvSpPr>
              <p:nvPr/>
            </p:nvSpPr>
            <p:spPr bwMode="auto">
              <a:xfrm>
                <a:off x="2841" y="618"/>
                <a:ext cx="78" cy="15"/>
              </a:xfrm>
              <a:custGeom>
                <a:avLst/>
                <a:gdLst>
                  <a:gd name="T0" fmla="*/ 2 w 78"/>
                  <a:gd name="T1" fmla="*/ 9 h 15"/>
                  <a:gd name="T2" fmla="*/ 21 w 78"/>
                  <a:gd name="T3" fmla="*/ 0 h 15"/>
                  <a:gd name="T4" fmla="*/ 41 w 78"/>
                  <a:gd name="T5" fmla="*/ 0 h 15"/>
                  <a:gd name="T6" fmla="*/ 58 w 78"/>
                  <a:gd name="T7" fmla="*/ 4 h 15"/>
                  <a:gd name="T8" fmla="*/ 76 w 78"/>
                  <a:gd name="T9" fmla="*/ 2 h 15"/>
                  <a:gd name="T10" fmla="*/ 78 w 78"/>
                  <a:gd name="T11" fmla="*/ 9 h 15"/>
                  <a:gd name="T12" fmla="*/ 37 w 78"/>
                  <a:gd name="T13" fmla="*/ 13 h 15"/>
                  <a:gd name="T14" fmla="*/ 21 w 78"/>
                  <a:gd name="T15" fmla="*/ 11 h 15"/>
                  <a:gd name="T16" fmla="*/ 4 w 78"/>
                  <a:gd name="T17" fmla="*/ 15 h 15"/>
                  <a:gd name="T18" fmla="*/ 0 w 78"/>
                  <a:gd name="T19" fmla="*/ 13 h 15"/>
                  <a:gd name="T20" fmla="*/ 2 w 78"/>
                  <a:gd name="T21" fmla="*/ 9 h 15"/>
                  <a:gd name="T22" fmla="*/ 2 w 78"/>
                  <a:gd name="T2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5">
                    <a:moveTo>
                      <a:pt x="2" y="9"/>
                    </a:moveTo>
                    <a:lnTo>
                      <a:pt x="21" y="0"/>
                    </a:lnTo>
                    <a:lnTo>
                      <a:pt x="41" y="0"/>
                    </a:lnTo>
                    <a:lnTo>
                      <a:pt x="58" y="4"/>
                    </a:lnTo>
                    <a:lnTo>
                      <a:pt x="76" y="2"/>
                    </a:lnTo>
                    <a:lnTo>
                      <a:pt x="78" y="9"/>
                    </a:lnTo>
                    <a:lnTo>
                      <a:pt x="37" y="13"/>
                    </a:lnTo>
                    <a:lnTo>
                      <a:pt x="21" y="11"/>
                    </a:lnTo>
                    <a:lnTo>
                      <a:pt x="4" y="15"/>
                    </a:lnTo>
                    <a:lnTo>
                      <a:pt x="0" y="13"/>
                    </a:lnTo>
                    <a:lnTo>
                      <a:pt x="2" y="9"/>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1" name="Freeform 355"/>
              <p:cNvSpPr>
                <a:spLocks/>
              </p:cNvSpPr>
              <p:nvPr/>
            </p:nvSpPr>
            <p:spPr bwMode="auto">
              <a:xfrm>
                <a:off x="2753" y="631"/>
                <a:ext cx="39" cy="16"/>
              </a:xfrm>
              <a:custGeom>
                <a:avLst/>
                <a:gdLst>
                  <a:gd name="T0" fmla="*/ 2 w 39"/>
                  <a:gd name="T1" fmla="*/ 8 h 16"/>
                  <a:gd name="T2" fmla="*/ 8 w 39"/>
                  <a:gd name="T3" fmla="*/ 0 h 16"/>
                  <a:gd name="T4" fmla="*/ 35 w 39"/>
                  <a:gd name="T5" fmla="*/ 0 h 16"/>
                  <a:gd name="T6" fmla="*/ 39 w 39"/>
                  <a:gd name="T7" fmla="*/ 2 h 16"/>
                  <a:gd name="T8" fmla="*/ 37 w 39"/>
                  <a:gd name="T9" fmla="*/ 6 h 16"/>
                  <a:gd name="T10" fmla="*/ 16 w 39"/>
                  <a:gd name="T11" fmla="*/ 16 h 16"/>
                  <a:gd name="T12" fmla="*/ 4 w 39"/>
                  <a:gd name="T13" fmla="*/ 16 h 16"/>
                  <a:gd name="T14" fmla="*/ 0 w 39"/>
                  <a:gd name="T15" fmla="*/ 12 h 16"/>
                  <a:gd name="T16" fmla="*/ 2 w 39"/>
                  <a:gd name="T17" fmla="*/ 8 h 16"/>
                  <a:gd name="T18" fmla="*/ 2 w 39"/>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6">
                    <a:moveTo>
                      <a:pt x="2" y="8"/>
                    </a:moveTo>
                    <a:lnTo>
                      <a:pt x="8" y="0"/>
                    </a:lnTo>
                    <a:lnTo>
                      <a:pt x="35" y="0"/>
                    </a:lnTo>
                    <a:lnTo>
                      <a:pt x="39" y="2"/>
                    </a:lnTo>
                    <a:lnTo>
                      <a:pt x="37" y="6"/>
                    </a:lnTo>
                    <a:lnTo>
                      <a:pt x="16" y="16"/>
                    </a:lnTo>
                    <a:lnTo>
                      <a:pt x="4" y="16"/>
                    </a:lnTo>
                    <a:lnTo>
                      <a:pt x="0" y="12"/>
                    </a:lnTo>
                    <a:lnTo>
                      <a:pt x="2" y="8"/>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2" name="Freeform 356"/>
              <p:cNvSpPr>
                <a:spLocks/>
              </p:cNvSpPr>
              <p:nvPr/>
            </p:nvSpPr>
            <p:spPr bwMode="auto">
              <a:xfrm>
                <a:off x="2732" y="594"/>
                <a:ext cx="58" cy="22"/>
              </a:xfrm>
              <a:custGeom>
                <a:avLst/>
                <a:gdLst>
                  <a:gd name="T0" fmla="*/ 0 w 58"/>
                  <a:gd name="T1" fmla="*/ 16 h 22"/>
                  <a:gd name="T2" fmla="*/ 9 w 58"/>
                  <a:gd name="T3" fmla="*/ 10 h 22"/>
                  <a:gd name="T4" fmla="*/ 54 w 58"/>
                  <a:gd name="T5" fmla="*/ 0 h 22"/>
                  <a:gd name="T6" fmla="*/ 58 w 58"/>
                  <a:gd name="T7" fmla="*/ 4 h 22"/>
                  <a:gd name="T8" fmla="*/ 56 w 58"/>
                  <a:gd name="T9" fmla="*/ 6 h 22"/>
                  <a:gd name="T10" fmla="*/ 15 w 58"/>
                  <a:gd name="T11" fmla="*/ 18 h 22"/>
                  <a:gd name="T12" fmla="*/ 9 w 58"/>
                  <a:gd name="T13" fmla="*/ 22 h 22"/>
                  <a:gd name="T14" fmla="*/ 0 w 58"/>
                  <a:gd name="T15" fmla="*/ 22 h 22"/>
                  <a:gd name="T16" fmla="*/ 0 w 58"/>
                  <a:gd name="T17" fmla="*/ 20 h 22"/>
                  <a:gd name="T18" fmla="*/ 0 w 58"/>
                  <a:gd name="T19" fmla="*/ 16 h 22"/>
                  <a:gd name="T20" fmla="*/ 0 w 58"/>
                  <a:gd name="T2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2">
                    <a:moveTo>
                      <a:pt x="0" y="16"/>
                    </a:moveTo>
                    <a:lnTo>
                      <a:pt x="9" y="10"/>
                    </a:lnTo>
                    <a:lnTo>
                      <a:pt x="54" y="0"/>
                    </a:lnTo>
                    <a:lnTo>
                      <a:pt x="58" y="4"/>
                    </a:lnTo>
                    <a:lnTo>
                      <a:pt x="56" y="6"/>
                    </a:lnTo>
                    <a:lnTo>
                      <a:pt x="15" y="18"/>
                    </a:lnTo>
                    <a:lnTo>
                      <a:pt x="9" y="22"/>
                    </a:lnTo>
                    <a:lnTo>
                      <a:pt x="0" y="22"/>
                    </a:lnTo>
                    <a:lnTo>
                      <a:pt x="0" y="20"/>
                    </a:lnTo>
                    <a:lnTo>
                      <a:pt x="0" y="16"/>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3" name="Freeform 357"/>
              <p:cNvSpPr>
                <a:spLocks/>
              </p:cNvSpPr>
              <p:nvPr/>
            </p:nvSpPr>
            <p:spPr bwMode="auto">
              <a:xfrm>
                <a:off x="2743" y="439"/>
                <a:ext cx="176" cy="88"/>
              </a:xfrm>
              <a:custGeom>
                <a:avLst/>
                <a:gdLst>
                  <a:gd name="T0" fmla="*/ 4 w 176"/>
                  <a:gd name="T1" fmla="*/ 80 h 88"/>
                  <a:gd name="T2" fmla="*/ 43 w 176"/>
                  <a:gd name="T3" fmla="*/ 76 h 88"/>
                  <a:gd name="T4" fmla="*/ 61 w 176"/>
                  <a:gd name="T5" fmla="*/ 68 h 88"/>
                  <a:gd name="T6" fmla="*/ 78 w 176"/>
                  <a:gd name="T7" fmla="*/ 55 h 88"/>
                  <a:gd name="T8" fmla="*/ 86 w 176"/>
                  <a:gd name="T9" fmla="*/ 49 h 88"/>
                  <a:gd name="T10" fmla="*/ 94 w 176"/>
                  <a:gd name="T11" fmla="*/ 45 h 88"/>
                  <a:gd name="T12" fmla="*/ 113 w 176"/>
                  <a:gd name="T13" fmla="*/ 37 h 88"/>
                  <a:gd name="T14" fmla="*/ 129 w 176"/>
                  <a:gd name="T15" fmla="*/ 31 h 88"/>
                  <a:gd name="T16" fmla="*/ 141 w 176"/>
                  <a:gd name="T17" fmla="*/ 20 h 88"/>
                  <a:gd name="T18" fmla="*/ 154 w 176"/>
                  <a:gd name="T19" fmla="*/ 6 h 88"/>
                  <a:gd name="T20" fmla="*/ 172 w 176"/>
                  <a:gd name="T21" fmla="*/ 0 h 88"/>
                  <a:gd name="T22" fmla="*/ 176 w 176"/>
                  <a:gd name="T23" fmla="*/ 2 h 88"/>
                  <a:gd name="T24" fmla="*/ 172 w 176"/>
                  <a:gd name="T25" fmla="*/ 8 h 88"/>
                  <a:gd name="T26" fmla="*/ 156 w 176"/>
                  <a:gd name="T27" fmla="*/ 16 h 88"/>
                  <a:gd name="T28" fmla="*/ 146 w 176"/>
                  <a:gd name="T29" fmla="*/ 31 h 88"/>
                  <a:gd name="T30" fmla="*/ 133 w 176"/>
                  <a:gd name="T31" fmla="*/ 45 h 88"/>
                  <a:gd name="T32" fmla="*/ 125 w 176"/>
                  <a:gd name="T33" fmla="*/ 51 h 88"/>
                  <a:gd name="T34" fmla="*/ 117 w 176"/>
                  <a:gd name="T35" fmla="*/ 53 h 88"/>
                  <a:gd name="T36" fmla="*/ 92 w 176"/>
                  <a:gd name="T37" fmla="*/ 70 h 88"/>
                  <a:gd name="T38" fmla="*/ 82 w 176"/>
                  <a:gd name="T39" fmla="*/ 76 h 88"/>
                  <a:gd name="T40" fmla="*/ 72 w 176"/>
                  <a:gd name="T41" fmla="*/ 80 h 88"/>
                  <a:gd name="T42" fmla="*/ 51 w 176"/>
                  <a:gd name="T43" fmla="*/ 86 h 88"/>
                  <a:gd name="T44" fmla="*/ 4 w 176"/>
                  <a:gd name="T45" fmla="*/ 88 h 88"/>
                  <a:gd name="T46" fmla="*/ 0 w 176"/>
                  <a:gd name="T47" fmla="*/ 84 h 88"/>
                  <a:gd name="T48" fmla="*/ 4 w 176"/>
                  <a:gd name="T49" fmla="*/ 80 h 88"/>
                  <a:gd name="T50" fmla="*/ 4 w 176"/>
                  <a:gd name="T5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88">
                    <a:moveTo>
                      <a:pt x="4" y="80"/>
                    </a:moveTo>
                    <a:lnTo>
                      <a:pt x="43" y="76"/>
                    </a:lnTo>
                    <a:lnTo>
                      <a:pt x="61" y="68"/>
                    </a:lnTo>
                    <a:lnTo>
                      <a:pt x="78" y="55"/>
                    </a:lnTo>
                    <a:lnTo>
                      <a:pt x="86" y="49"/>
                    </a:lnTo>
                    <a:lnTo>
                      <a:pt x="94" y="45"/>
                    </a:lnTo>
                    <a:lnTo>
                      <a:pt x="113" y="37"/>
                    </a:lnTo>
                    <a:lnTo>
                      <a:pt x="129" y="31"/>
                    </a:lnTo>
                    <a:lnTo>
                      <a:pt x="141" y="20"/>
                    </a:lnTo>
                    <a:lnTo>
                      <a:pt x="154" y="6"/>
                    </a:lnTo>
                    <a:lnTo>
                      <a:pt x="172" y="0"/>
                    </a:lnTo>
                    <a:lnTo>
                      <a:pt x="176" y="2"/>
                    </a:lnTo>
                    <a:lnTo>
                      <a:pt x="172" y="8"/>
                    </a:lnTo>
                    <a:lnTo>
                      <a:pt x="156" y="16"/>
                    </a:lnTo>
                    <a:lnTo>
                      <a:pt x="146" y="31"/>
                    </a:lnTo>
                    <a:lnTo>
                      <a:pt x="133" y="45"/>
                    </a:lnTo>
                    <a:lnTo>
                      <a:pt x="125" y="51"/>
                    </a:lnTo>
                    <a:lnTo>
                      <a:pt x="117" y="53"/>
                    </a:lnTo>
                    <a:lnTo>
                      <a:pt x="92" y="70"/>
                    </a:lnTo>
                    <a:lnTo>
                      <a:pt x="82" y="76"/>
                    </a:lnTo>
                    <a:lnTo>
                      <a:pt x="72" y="80"/>
                    </a:lnTo>
                    <a:lnTo>
                      <a:pt x="51" y="86"/>
                    </a:lnTo>
                    <a:lnTo>
                      <a:pt x="4" y="88"/>
                    </a:lnTo>
                    <a:lnTo>
                      <a:pt x="0" y="84"/>
                    </a:lnTo>
                    <a:lnTo>
                      <a:pt x="4" y="80"/>
                    </a:lnTo>
                    <a:lnTo>
                      <a:pt x="4"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4" name="Freeform 358"/>
              <p:cNvSpPr>
                <a:spLocks/>
              </p:cNvSpPr>
              <p:nvPr/>
            </p:nvSpPr>
            <p:spPr bwMode="auto">
              <a:xfrm>
                <a:off x="2956" y="499"/>
                <a:ext cx="37" cy="16"/>
              </a:xfrm>
              <a:custGeom>
                <a:avLst/>
                <a:gdLst>
                  <a:gd name="T0" fmla="*/ 4 w 37"/>
                  <a:gd name="T1" fmla="*/ 0 h 16"/>
                  <a:gd name="T2" fmla="*/ 27 w 37"/>
                  <a:gd name="T3" fmla="*/ 0 h 16"/>
                  <a:gd name="T4" fmla="*/ 35 w 37"/>
                  <a:gd name="T5" fmla="*/ 2 h 16"/>
                  <a:gd name="T6" fmla="*/ 37 w 37"/>
                  <a:gd name="T7" fmla="*/ 8 h 16"/>
                  <a:gd name="T8" fmla="*/ 35 w 37"/>
                  <a:gd name="T9" fmla="*/ 12 h 16"/>
                  <a:gd name="T10" fmla="*/ 27 w 37"/>
                  <a:gd name="T11" fmla="*/ 16 h 16"/>
                  <a:gd name="T12" fmla="*/ 4 w 37"/>
                  <a:gd name="T13" fmla="*/ 8 h 16"/>
                  <a:gd name="T14" fmla="*/ 0 w 37"/>
                  <a:gd name="T15" fmla="*/ 4 h 16"/>
                  <a:gd name="T16" fmla="*/ 4 w 37"/>
                  <a:gd name="T17" fmla="*/ 0 h 16"/>
                  <a:gd name="T18" fmla="*/ 4 w 37"/>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
                    <a:moveTo>
                      <a:pt x="4" y="0"/>
                    </a:moveTo>
                    <a:lnTo>
                      <a:pt x="27" y="0"/>
                    </a:lnTo>
                    <a:lnTo>
                      <a:pt x="35" y="2"/>
                    </a:lnTo>
                    <a:lnTo>
                      <a:pt x="37" y="8"/>
                    </a:lnTo>
                    <a:lnTo>
                      <a:pt x="35" y="12"/>
                    </a:lnTo>
                    <a:lnTo>
                      <a:pt x="27" y="16"/>
                    </a:lnTo>
                    <a:lnTo>
                      <a:pt x="4"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5" name="Freeform 359"/>
              <p:cNvSpPr>
                <a:spLocks/>
              </p:cNvSpPr>
              <p:nvPr/>
            </p:nvSpPr>
            <p:spPr bwMode="auto">
              <a:xfrm>
                <a:off x="2958" y="527"/>
                <a:ext cx="25" cy="15"/>
              </a:xfrm>
              <a:custGeom>
                <a:avLst/>
                <a:gdLst>
                  <a:gd name="T0" fmla="*/ 9 w 25"/>
                  <a:gd name="T1" fmla="*/ 0 h 15"/>
                  <a:gd name="T2" fmla="*/ 13 w 25"/>
                  <a:gd name="T3" fmla="*/ 0 h 15"/>
                  <a:gd name="T4" fmla="*/ 25 w 25"/>
                  <a:gd name="T5" fmla="*/ 7 h 15"/>
                  <a:gd name="T6" fmla="*/ 25 w 25"/>
                  <a:gd name="T7" fmla="*/ 11 h 15"/>
                  <a:gd name="T8" fmla="*/ 21 w 25"/>
                  <a:gd name="T9" fmla="*/ 11 h 15"/>
                  <a:gd name="T10" fmla="*/ 7 w 25"/>
                  <a:gd name="T11" fmla="*/ 15 h 15"/>
                  <a:gd name="T12" fmla="*/ 0 w 25"/>
                  <a:gd name="T13" fmla="*/ 7 h 15"/>
                  <a:gd name="T14" fmla="*/ 2 w 25"/>
                  <a:gd name="T15" fmla="*/ 3 h 15"/>
                  <a:gd name="T16" fmla="*/ 9 w 25"/>
                  <a:gd name="T17" fmla="*/ 0 h 15"/>
                  <a:gd name="T18" fmla="*/ 9 w 2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
                    <a:moveTo>
                      <a:pt x="9" y="0"/>
                    </a:moveTo>
                    <a:lnTo>
                      <a:pt x="13" y="0"/>
                    </a:lnTo>
                    <a:lnTo>
                      <a:pt x="25" y="7"/>
                    </a:lnTo>
                    <a:lnTo>
                      <a:pt x="25" y="11"/>
                    </a:lnTo>
                    <a:lnTo>
                      <a:pt x="21" y="11"/>
                    </a:lnTo>
                    <a:lnTo>
                      <a:pt x="7" y="15"/>
                    </a:lnTo>
                    <a:lnTo>
                      <a:pt x="0" y="7"/>
                    </a:lnTo>
                    <a:lnTo>
                      <a:pt x="2" y="3"/>
                    </a:lnTo>
                    <a:lnTo>
                      <a:pt x="9" y="0"/>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6" name="Freeform 360"/>
              <p:cNvSpPr>
                <a:spLocks/>
              </p:cNvSpPr>
              <p:nvPr/>
            </p:nvSpPr>
            <p:spPr bwMode="auto">
              <a:xfrm>
                <a:off x="3030" y="540"/>
                <a:ext cx="107" cy="35"/>
              </a:xfrm>
              <a:custGeom>
                <a:avLst/>
                <a:gdLst>
                  <a:gd name="T0" fmla="*/ 5 w 107"/>
                  <a:gd name="T1" fmla="*/ 0 h 35"/>
                  <a:gd name="T2" fmla="*/ 39 w 107"/>
                  <a:gd name="T3" fmla="*/ 0 h 35"/>
                  <a:gd name="T4" fmla="*/ 68 w 107"/>
                  <a:gd name="T5" fmla="*/ 12 h 35"/>
                  <a:gd name="T6" fmla="*/ 105 w 107"/>
                  <a:gd name="T7" fmla="*/ 29 h 35"/>
                  <a:gd name="T8" fmla="*/ 107 w 107"/>
                  <a:gd name="T9" fmla="*/ 33 h 35"/>
                  <a:gd name="T10" fmla="*/ 101 w 107"/>
                  <a:gd name="T11" fmla="*/ 35 h 35"/>
                  <a:gd name="T12" fmla="*/ 60 w 107"/>
                  <a:gd name="T13" fmla="*/ 27 h 35"/>
                  <a:gd name="T14" fmla="*/ 48 w 107"/>
                  <a:gd name="T15" fmla="*/ 18 h 35"/>
                  <a:gd name="T16" fmla="*/ 33 w 107"/>
                  <a:gd name="T17" fmla="*/ 12 h 35"/>
                  <a:gd name="T18" fmla="*/ 5 w 107"/>
                  <a:gd name="T19" fmla="*/ 6 h 35"/>
                  <a:gd name="T20" fmla="*/ 0 w 107"/>
                  <a:gd name="T21" fmla="*/ 2 h 35"/>
                  <a:gd name="T22" fmla="*/ 5 w 107"/>
                  <a:gd name="T23" fmla="*/ 0 h 35"/>
                  <a:gd name="T24" fmla="*/ 5 w 10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35">
                    <a:moveTo>
                      <a:pt x="5" y="0"/>
                    </a:moveTo>
                    <a:lnTo>
                      <a:pt x="39" y="0"/>
                    </a:lnTo>
                    <a:lnTo>
                      <a:pt x="68" y="12"/>
                    </a:lnTo>
                    <a:lnTo>
                      <a:pt x="105" y="29"/>
                    </a:lnTo>
                    <a:lnTo>
                      <a:pt x="107" y="33"/>
                    </a:lnTo>
                    <a:lnTo>
                      <a:pt x="101" y="35"/>
                    </a:lnTo>
                    <a:lnTo>
                      <a:pt x="60" y="27"/>
                    </a:lnTo>
                    <a:lnTo>
                      <a:pt x="48" y="18"/>
                    </a:lnTo>
                    <a:lnTo>
                      <a:pt x="33" y="12"/>
                    </a:lnTo>
                    <a:lnTo>
                      <a:pt x="5" y="6"/>
                    </a:lnTo>
                    <a:lnTo>
                      <a:pt x="0" y="2"/>
                    </a:lnTo>
                    <a:lnTo>
                      <a:pt x="5" y="0"/>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7" name="Freeform 361"/>
              <p:cNvSpPr>
                <a:spLocks/>
              </p:cNvSpPr>
              <p:nvPr/>
            </p:nvSpPr>
            <p:spPr bwMode="auto">
              <a:xfrm>
                <a:off x="3100" y="577"/>
                <a:ext cx="253" cy="213"/>
              </a:xfrm>
              <a:custGeom>
                <a:avLst/>
                <a:gdLst>
                  <a:gd name="T0" fmla="*/ 4 w 253"/>
                  <a:gd name="T1" fmla="*/ 0 h 213"/>
                  <a:gd name="T2" fmla="*/ 80 w 253"/>
                  <a:gd name="T3" fmla="*/ 0 h 213"/>
                  <a:gd name="T4" fmla="*/ 103 w 253"/>
                  <a:gd name="T5" fmla="*/ 12 h 213"/>
                  <a:gd name="T6" fmla="*/ 122 w 253"/>
                  <a:gd name="T7" fmla="*/ 25 h 213"/>
                  <a:gd name="T8" fmla="*/ 132 w 253"/>
                  <a:gd name="T9" fmla="*/ 31 h 213"/>
                  <a:gd name="T10" fmla="*/ 140 w 253"/>
                  <a:gd name="T11" fmla="*/ 39 h 213"/>
                  <a:gd name="T12" fmla="*/ 148 w 253"/>
                  <a:gd name="T13" fmla="*/ 48 h 213"/>
                  <a:gd name="T14" fmla="*/ 159 w 253"/>
                  <a:gd name="T15" fmla="*/ 56 h 213"/>
                  <a:gd name="T16" fmla="*/ 165 w 253"/>
                  <a:gd name="T17" fmla="*/ 72 h 213"/>
                  <a:gd name="T18" fmla="*/ 175 w 253"/>
                  <a:gd name="T19" fmla="*/ 89 h 213"/>
                  <a:gd name="T20" fmla="*/ 191 w 253"/>
                  <a:gd name="T21" fmla="*/ 103 h 213"/>
                  <a:gd name="T22" fmla="*/ 208 w 253"/>
                  <a:gd name="T23" fmla="*/ 128 h 213"/>
                  <a:gd name="T24" fmla="*/ 220 w 253"/>
                  <a:gd name="T25" fmla="*/ 151 h 213"/>
                  <a:gd name="T26" fmla="*/ 235 w 253"/>
                  <a:gd name="T27" fmla="*/ 176 h 213"/>
                  <a:gd name="T28" fmla="*/ 243 w 253"/>
                  <a:gd name="T29" fmla="*/ 188 h 213"/>
                  <a:gd name="T30" fmla="*/ 251 w 253"/>
                  <a:gd name="T31" fmla="*/ 200 h 213"/>
                  <a:gd name="T32" fmla="*/ 253 w 253"/>
                  <a:gd name="T33" fmla="*/ 206 h 213"/>
                  <a:gd name="T34" fmla="*/ 249 w 253"/>
                  <a:gd name="T35" fmla="*/ 213 h 213"/>
                  <a:gd name="T36" fmla="*/ 237 w 253"/>
                  <a:gd name="T37" fmla="*/ 211 h 213"/>
                  <a:gd name="T38" fmla="*/ 220 w 253"/>
                  <a:gd name="T39" fmla="*/ 186 h 213"/>
                  <a:gd name="T40" fmla="*/ 208 w 253"/>
                  <a:gd name="T41" fmla="*/ 161 h 213"/>
                  <a:gd name="T42" fmla="*/ 196 w 253"/>
                  <a:gd name="T43" fmla="*/ 136 h 213"/>
                  <a:gd name="T44" fmla="*/ 189 w 253"/>
                  <a:gd name="T45" fmla="*/ 124 h 213"/>
                  <a:gd name="T46" fmla="*/ 179 w 253"/>
                  <a:gd name="T47" fmla="*/ 112 h 213"/>
                  <a:gd name="T48" fmla="*/ 150 w 253"/>
                  <a:gd name="T49" fmla="*/ 74 h 213"/>
                  <a:gd name="T50" fmla="*/ 144 w 253"/>
                  <a:gd name="T51" fmla="*/ 66 h 213"/>
                  <a:gd name="T52" fmla="*/ 128 w 253"/>
                  <a:gd name="T53" fmla="*/ 50 h 213"/>
                  <a:gd name="T54" fmla="*/ 122 w 253"/>
                  <a:gd name="T55" fmla="*/ 41 h 213"/>
                  <a:gd name="T56" fmla="*/ 113 w 253"/>
                  <a:gd name="T57" fmla="*/ 35 h 213"/>
                  <a:gd name="T58" fmla="*/ 105 w 253"/>
                  <a:gd name="T59" fmla="*/ 29 h 213"/>
                  <a:gd name="T60" fmla="*/ 97 w 253"/>
                  <a:gd name="T61" fmla="*/ 25 h 213"/>
                  <a:gd name="T62" fmla="*/ 76 w 253"/>
                  <a:gd name="T63" fmla="*/ 14 h 213"/>
                  <a:gd name="T64" fmla="*/ 41 w 253"/>
                  <a:gd name="T65" fmla="*/ 10 h 213"/>
                  <a:gd name="T66" fmla="*/ 4 w 253"/>
                  <a:gd name="T67" fmla="*/ 6 h 213"/>
                  <a:gd name="T68" fmla="*/ 0 w 253"/>
                  <a:gd name="T69" fmla="*/ 4 h 213"/>
                  <a:gd name="T70" fmla="*/ 4 w 253"/>
                  <a:gd name="T71" fmla="*/ 0 h 213"/>
                  <a:gd name="T72" fmla="*/ 4 w 253"/>
                  <a:gd name="T7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213">
                    <a:moveTo>
                      <a:pt x="4" y="0"/>
                    </a:moveTo>
                    <a:lnTo>
                      <a:pt x="80" y="0"/>
                    </a:lnTo>
                    <a:lnTo>
                      <a:pt x="103" y="12"/>
                    </a:lnTo>
                    <a:lnTo>
                      <a:pt x="122" y="25"/>
                    </a:lnTo>
                    <a:lnTo>
                      <a:pt x="132" y="31"/>
                    </a:lnTo>
                    <a:lnTo>
                      <a:pt x="140" y="39"/>
                    </a:lnTo>
                    <a:lnTo>
                      <a:pt x="148" y="48"/>
                    </a:lnTo>
                    <a:lnTo>
                      <a:pt x="159" y="56"/>
                    </a:lnTo>
                    <a:lnTo>
                      <a:pt x="165" y="72"/>
                    </a:lnTo>
                    <a:lnTo>
                      <a:pt x="175" y="89"/>
                    </a:lnTo>
                    <a:lnTo>
                      <a:pt x="191" y="103"/>
                    </a:lnTo>
                    <a:lnTo>
                      <a:pt x="208" y="128"/>
                    </a:lnTo>
                    <a:lnTo>
                      <a:pt x="220" y="151"/>
                    </a:lnTo>
                    <a:lnTo>
                      <a:pt x="235" y="176"/>
                    </a:lnTo>
                    <a:lnTo>
                      <a:pt x="243" y="188"/>
                    </a:lnTo>
                    <a:lnTo>
                      <a:pt x="251" y="200"/>
                    </a:lnTo>
                    <a:lnTo>
                      <a:pt x="253" y="206"/>
                    </a:lnTo>
                    <a:lnTo>
                      <a:pt x="249" y="213"/>
                    </a:lnTo>
                    <a:lnTo>
                      <a:pt x="237" y="211"/>
                    </a:lnTo>
                    <a:lnTo>
                      <a:pt x="220" y="186"/>
                    </a:lnTo>
                    <a:lnTo>
                      <a:pt x="208" y="161"/>
                    </a:lnTo>
                    <a:lnTo>
                      <a:pt x="196" y="136"/>
                    </a:lnTo>
                    <a:lnTo>
                      <a:pt x="189" y="124"/>
                    </a:lnTo>
                    <a:lnTo>
                      <a:pt x="179" y="112"/>
                    </a:lnTo>
                    <a:lnTo>
                      <a:pt x="150" y="74"/>
                    </a:lnTo>
                    <a:lnTo>
                      <a:pt x="144" y="66"/>
                    </a:lnTo>
                    <a:lnTo>
                      <a:pt x="128" y="50"/>
                    </a:lnTo>
                    <a:lnTo>
                      <a:pt x="122" y="41"/>
                    </a:lnTo>
                    <a:lnTo>
                      <a:pt x="113" y="35"/>
                    </a:lnTo>
                    <a:lnTo>
                      <a:pt x="105" y="29"/>
                    </a:lnTo>
                    <a:lnTo>
                      <a:pt x="97" y="25"/>
                    </a:lnTo>
                    <a:lnTo>
                      <a:pt x="76" y="14"/>
                    </a:lnTo>
                    <a:lnTo>
                      <a:pt x="41" y="10"/>
                    </a:lnTo>
                    <a:lnTo>
                      <a:pt x="4" y="6"/>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8" name="Freeform 362"/>
              <p:cNvSpPr>
                <a:spLocks/>
              </p:cNvSpPr>
              <p:nvPr/>
            </p:nvSpPr>
            <p:spPr bwMode="auto">
              <a:xfrm>
                <a:off x="2196" y="412"/>
                <a:ext cx="236" cy="248"/>
              </a:xfrm>
              <a:custGeom>
                <a:avLst/>
                <a:gdLst>
                  <a:gd name="T0" fmla="*/ 207 w 236"/>
                  <a:gd name="T1" fmla="*/ 16 h 248"/>
                  <a:gd name="T2" fmla="*/ 156 w 236"/>
                  <a:gd name="T3" fmla="*/ 16 h 248"/>
                  <a:gd name="T4" fmla="*/ 117 w 236"/>
                  <a:gd name="T5" fmla="*/ 35 h 248"/>
                  <a:gd name="T6" fmla="*/ 70 w 236"/>
                  <a:gd name="T7" fmla="*/ 54 h 248"/>
                  <a:gd name="T8" fmla="*/ 39 w 236"/>
                  <a:gd name="T9" fmla="*/ 95 h 248"/>
                  <a:gd name="T10" fmla="*/ 37 w 236"/>
                  <a:gd name="T11" fmla="*/ 128 h 248"/>
                  <a:gd name="T12" fmla="*/ 12 w 236"/>
                  <a:gd name="T13" fmla="*/ 169 h 248"/>
                  <a:gd name="T14" fmla="*/ 16 w 236"/>
                  <a:gd name="T15" fmla="*/ 206 h 248"/>
                  <a:gd name="T16" fmla="*/ 47 w 236"/>
                  <a:gd name="T17" fmla="*/ 235 h 248"/>
                  <a:gd name="T18" fmla="*/ 90 w 236"/>
                  <a:gd name="T19" fmla="*/ 219 h 248"/>
                  <a:gd name="T20" fmla="*/ 115 w 236"/>
                  <a:gd name="T21" fmla="*/ 196 h 248"/>
                  <a:gd name="T22" fmla="*/ 142 w 236"/>
                  <a:gd name="T23" fmla="*/ 169 h 248"/>
                  <a:gd name="T24" fmla="*/ 131 w 236"/>
                  <a:gd name="T25" fmla="*/ 138 h 248"/>
                  <a:gd name="T26" fmla="*/ 140 w 236"/>
                  <a:gd name="T27" fmla="*/ 115 h 248"/>
                  <a:gd name="T28" fmla="*/ 158 w 236"/>
                  <a:gd name="T29" fmla="*/ 99 h 248"/>
                  <a:gd name="T30" fmla="*/ 181 w 236"/>
                  <a:gd name="T31" fmla="*/ 87 h 248"/>
                  <a:gd name="T32" fmla="*/ 209 w 236"/>
                  <a:gd name="T33" fmla="*/ 78 h 248"/>
                  <a:gd name="T34" fmla="*/ 191 w 236"/>
                  <a:gd name="T35" fmla="*/ 91 h 248"/>
                  <a:gd name="T36" fmla="*/ 160 w 236"/>
                  <a:gd name="T37" fmla="*/ 118 h 248"/>
                  <a:gd name="T38" fmla="*/ 156 w 236"/>
                  <a:gd name="T39" fmla="*/ 169 h 248"/>
                  <a:gd name="T40" fmla="*/ 144 w 236"/>
                  <a:gd name="T41" fmla="*/ 192 h 248"/>
                  <a:gd name="T42" fmla="*/ 117 w 236"/>
                  <a:gd name="T43" fmla="*/ 221 h 248"/>
                  <a:gd name="T44" fmla="*/ 82 w 236"/>
                  <a:gd name="T45" fmla="*/ 239 h 248"/>
                  <a:gd name="T46" fmla="*/ 47 w 236"/>
                  <a:gd name="T47" fmla="*/ 248 h 248"/>
                  <a:gd name="T48" fmla="*/ 8 w 236"/>
                  <a:gd name="T49" fmla="*/ 235 h 248"/>
                  <a:gd name="T50" fmla="*/ 2 w 236"/>
                  <a:gd name="T51" fmla="*/ 165 h 248"/>
                  <a:gd name="T52" fmla="*/ 22 w 236"/>
                  <a:gd name="T53" fmla="*/ 140 h 248"/>
                  <a:gd name="T54" fmla="*/ 26 w 236"/>
                  <a:gd name="T55" fmla="*/ 93 h 248"/>
                  <a:gd name="T56" fmla="*/ 43 w 236"/>
                  <a:gd name="T57" fmla="*/ 68 h 248"/>
                  <a:gd name="T58" fmla="*/ 63 w 236"/>
                  <a:gd name="T59" fmla="*/ 47 h 248"/>
                  <a:gd name="T60" fmla="*/ 80 w 236"/>
                  <a:gd name="T61" fmla="*/ 35 h 248"/>
                  <a:gd name="T62" fmla="*/ 115 w 236"/>
                  <a:gd name="T63" fmla="*/ 27 h 248"/>
                  <a:gd name="T64" fmla="*/ 135 w 236"/>
                  <a:gd name="T65" fmla="*/ 16 h 248"/>
                  <a:gd name="T66" fmla="*/ 183 w 236"/>
                  <a:gd name="T67" fmla="*/ 0 h 248"/>
                  <a:gd name="T68" fmla="*/ 222 w 236"/>
                  <a:gd name="T69" fmla="*/ 10 h 248"/>
                  <a:gd name="T70" fmla="*/ 236 w 236"/>
                  <a:gd name="T71" fmla="*/ 21 h 248"/>
                  <a:gd name="T72" fmla="*/ 232 w 236"/>
                  <a:gd name="T73" fmla="*/ 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48">
                    <a:moveTo>
                      <a:pt x="232" y="23"/>
                    </a:moveTo>
                    <a:lnTo>
                      <a:pt x="207" y="16"/>
                    </a:lnTo>
                    <a:lnTo>
                      <a:pt x="181" y="12"/>
                    </a:lnTo>
                    <a:lnTo>
                      <a:pt x="156" y="16"/>
                    </a:lnTo>
                    <a:lnTo>
                      <a:pt x="123" y="33"/>
                    </a:lnTo>
                    <a:lnTo>
                      <a:pt x="117" y="35"/>
                    </a:lnTo>
                    <a:lnTo>
                      <a:pt x="86" y="45"/>
                    </a:lnTo>
                    <a:lnTo>
                      <a:pt x="70" y="54"/>
                    </a:lnTo>
                    <a:lnTo>
                      <a:pt x="51" y="72"/>
                    </a:lnTo>
                    <a:lnTo>
                      <a:pt x="39" y="95"/>
                    </a:lnTo>
                    <a:lnTo>
                      <a:pt x="39" y="113"/>
                    </a:lnTo>
                    <a:lnTo>
                      <a:pt x="37" y="128"/>
                    </a:lnTo>
                    <a:lnTo>
                      <a:pt x="33" y="144"/>
                    </a:lnTo>
                    <a:lnTo>
                      <a:pt x="12" y="169"/>
                    </a:lnTo>
                    <a:lnTo>
                      <a:pt x="12" y="188"/>
                    </a:lnTo>
                    <a:lnTo>
                      <a:pt x="16" y="206"/>
                    </a:lnTo>
                    <a:lnTo>
                      <a:pt x="20" y="229"/>
                    </a:lnTo>
                    <a:lnTo>
                      <a:pt x="47" y="235"/>
                    </a:lnTo>
                    <a:lnTo>
                      <a:pt x="76" y="229"/>
                    </a:lnTo>
                    <a:lnTo>
                      <a:pt x="90" y="219"/>
                    </a:lnTo>
                    <a:lnTo>
                      <a:pt x="102" y="208"/>
                    </a:lnTo>
                    <a:lnTo>
                      <a:pt x="115" y="196"/>
                    </a:lnTo>
                    <a:lnTo>
                      <a:pt x="127" y="186"/>
                    </a:lnTo>
                    <a:lnTo>
                      <a:pt x="142" y="169"/>
                    </a:lnTo>
                    <a:lnTo>
                      <a:pt x="135" y="153"/>
                    </a:lnTo>
                    <a:lnTo>
                      <a:pt x="131" y="138"/>
                    </a:lnTo>
                    <a:lnTo>
                      <a:pt x="133" y="126"/>
                    </a:lnTo>
                    <a:lnTo>
                      <a:pt x="140" y="115"/>
                    </a:lnTo>
                    <a:lnTo>
                      <a:pt x="148" y="107"/>
                    </a:lnTo>
                    <a:lnTo>
                      <a:pt x="158" y="99"/>
                    </a:lnTo>
                    <a:lnTo>
                      <a:pt x="168" y="93"/>
                    </a:lnTo>
                    <a:lnTo>
                      <a:pt x="181" y="87"/>
                    </a:lnTo>
                    <a:lnTo>
                      <a:pt x="205" y="72"/>
                    </a:lnTo>
                    <a:lnTo>
                      <a:pt x="209" y="78"/>
                    </a:lnTo>
                    <a:lnTo>
                      <a:pt x="199" y="85"/>
                    </a:lnTo>
                    <a:lnTo>
                      <a:pt x="191" y="91"/>
                    </a:lnTo>
                    <a:lnTo>
                      <a:pt x="172" y="103"/>
                    </a:lnTo>
                    <a:lnTo>
                      <a:pt x="160" y="118"/>
                    </a:lnTo>
                    <a:lnTo>
                      <a:pt x="154" y="138"/>
                    </a:lnTo>
                    <a:lnTo>
                      <a:pt x="156" y="169"/>
                    </a:lnTo>
                    <a:lnTo>
                      <a:pt x="150" y="186"/>
                    </a:lnTo>
                    <a:lnTo>
                      <a:pt x="144" y="192"/>
                    </a:lnTo>
                    <a:lnTo>
                      <a:pt x="137" y="196"/>
                    </a:lnTo>
                    <a:lnTo>
                      <a:pt x="117" y="221"/>
                    </a:lnTo>
                    <a:lnTo>
                      <a:pt x="100" y="233"/>
                    </a:lnTo>
                    <a:lnTo>
                      <a:pt x="82" y="239"/>
                    </a:lnTo>
                    <a:lnTo>
                      <a:pt x="63" y="246"/>
                    </a:lnTo>
                    <a:lnTo>
                      <a:pt x="47" y="248"/>
                    </a:lnTo>
                    <a:lnTo>
                      <a:pt x="12" y="239"/>
                    </a:lnTo>
                    <a:lnTo>
                      <a:pt x="8" y="235"/>
                    </a:lnTo>
                    <a:lnTo>
                      <a:pt x="0" y="208"/>
                    </a:lnTo>
                    <a:lnTo>
                      <a:pt x="2" y="165"/>
                    </a:lnTo>
                    <a:lnTo>
                      <a:pt x="12" y="153"/>
                    </a:lnTo>
                    <a:lnTo>
                      <a:pt x="22" y="140"/>
                    </a:lnTo>
                    <a:lnTo>
                      <a:pt x="26" y="113"/>
                    </a:lnTo>
                    <a:lnTo>
                      <a:pt x="26" y="93"/>
                    </a:lnTo>
                    <a:lnTo>
                      <a:pt x="33" y="78"/>
                    </a:lnTo>
                    <a:lnTo>
                      <a:pt x="43" y="68"/>
                    </a:lnTo>
                    <a:lnTo>
                      <a:pt x="53" y="58"/>
                    </a:lnTo>
                    <a:lnTo>
                      <a:pt x="63" y="47"/>
                    </a:lnTo>
                    <a:lnTo>
                      <a:pt x="72" y="41"/>
                    </a:lnTo>
                    <a:lnTo>
                      <a:pt x="80" y="35"/>
                    </a:lnTo>
                    <a:lnTo>
                      <a:pt x="96" y="29"/>
                    </a:lnTo>
                    <a:lnTo>
                      <a:pt x="115" y="27"/>
                    </a:lnTo>
                    <a:lnTo>
                      <a:pt x="119" y="25"/>
                    </a:lnTo>
                    <a:lnTo>
                      <a:pt x="135" y="16"/>
                    </a:lnTo>
                    <a:lnTo>
                      <a:pt x="154" y="8"/>
                    </a:lnTo>
                    <a:lnTo>
                      <a:pt x="183" y="0"/>
                    </a:lnTo>
                    <a:lnTo>
                      <a:pt x="214" y="2"/>
                    </a:lnTo>
                    <a:lnTo>
                      <a:pt x="222" y="10"/>
                    </a:lnTo>
                    <a:lnTo>
                      <a:pt x="232" y="16"/>
                    </a:lnTo>
                    <a:lnTo>
                      <a:pt x="236" y="21"/>
                    </a:lnTo>
                    <a:lnTo>
                      <a:pt x="232" y="23"/>
                    </a:lnTo>
                    <a:lnTo>
                      <a:pt x="232"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19" name="Freeform 363"/>
              <p:cNvSpPr>
                <a:spLocks/>
              </p:cNvSpPr>
              <p:nvPr/>
            </p:nvSpPr>
            <p:spPr bwMode="auto">
              <a:xfrm>
                <a:off x="2414" y="480"/>
                <a:ext cx="94" cy="128"/>
              </a:xfrm>
              <a:custGeom>
                <a:avLst/>
                <a:gdLst>
                  <a:gd name="T0" fmla="*/ 4 w 94"/>
                  <a:gd name="T1" fmla="*/ 0 h 128"/>
                  <a:gd name="T2" fmla="*/ 22 w 94"/>
                  <a:gd name="T3" fmla="*/ 0 h 128"/>
                  <a:gd name="T4" fmla="*/ 24 w 94"/>
                  <a:gd name="T5" fmla="*/ 2 h 128"/>
                  <a:gd name="T6" fmla="*/ 22 w 94"/>
                  <a:gd name="T7" fmla="*/ 23 h 128"/>
                  <a:gd name="T8" fmla="*/ 16 w 94"/>
                  <a:gd name="T9" fmla="*/ 41 h 128"/>
                  <a:gd name="T10" fmla="*/ 14 w 94"/>
                  <a:gd name="T11" fmla="*/ 58 h 128"/>
                  <a:gd name="T12" fmla="*/ 18 w 94"/>
                  <a:gd name="T13" fmla="*/ 64 h 128"/>
                  <a:gd name="T14" fmla="*/ 24 w 94"/>
                  <a:gd name="T15" fmla="*/ 72 h 128"/>
                  <a:gd name="T16" fmla="*/ 61 w 94"/>
                  <a:gd name="T17" fmla="*/ 78 h 128"/>
                  <a:gd name="T18" fmla="*/ 86 w 94"/>
                  <a:gd name="T19" fmla="*/ 93 h 128"/>
                  <a:gd name="T20" fmla="*/ 94 w 94"/>
                  <a:gd name="T21" fmla="*/ 120 h 128"/>
                  <a:gd name="T22" fmla="*/ 92 w 94"/>
                  <a:gd name="T23" fmla="*/ 124 h 128"/>
                  <a:gd name="T24" fmla="*/ 86 w 94"/>
                  <a:gd name="T25" fmla="*/ 128 h 128"/>
                  <a:gd name="T26" fmla="*/ 78 w 94"/>
                  <a:gd name="T27" fmla="*/ 120 h 128"/>
                  <a:gd name="T28" fmla="*/ 72 w 94"/>
                  <a:gd name="T29" fmla="*/ 103 h 128"/>
                  <a:gd name="T30" fmla="*/ 65 w 94"/>
                  <a:gd name="T31" fmla="*/ 99 h 128"/>
                  <a:gd name="T32" fmla="*/ 57 w 94"/>
                  <a:gd name="T33" fmla="*/ 95 h 128"/>
                  <a:gd name="T34" fmla="*/ 14 w 94"/>
                  <a:gd name="T35" fmla="*/ 87 h 128"/>
                  <a:gd name="T36" fmla="*/ 4 w 94"/>
                  <a:gd name="T37" fmla="*/ 70 h 128"/>
                  <a:gd name="T38" fmla="*/ 6 w 94"/>
                  <a:gd name="T39" fmla="*/ 50 h 128"/>
                  <a:gd name="T40" fmla="*/ 18 w 94"/>
                  <a:gd name="T41" fmla="*/ 6 h 128"/>
                  <a:gd name="T42" fmla="*/ 4 w 94"/>
                  <a:gd name="T43" fmla="*/ 6 h 128"/>
                  <a:gd name="T44" fmla="*/ 0 w 94"/>
                  <a:gd name="T45" fmla="*/ 2 h 128"/>
                  <a:gd name="T46" fmla="*/ 4 w 94"/>
                  <a:gd name="T47" fmla="*/ 0 h 128"/>
                  <a:gd name="T48" fmla="*/ 4 w 94"/>
                  <a:gd name="T4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28">
                    <a:moveTo>
                      <a:pt x="4" y="0"/>
                    </a:moveTo>
                    <a:lnTo>
                      <a:pt x="22" y="0"/>
                    </a:lnTo>
                    <a:lnTo>
                      <a:pt x="24" y="2"/>
                    </a:lnTo>
                    <a:lnTo>
                      <a:pt x="22" y="23"/>
                    </a:lnTo>
                    <a:lnTo>
                      <a:pt x="16" y="41"/>
                    </a:lnTo>
                    <a:lnTo>
                      <a:pt x="14" y="58"/>
                    </a:lnTo>
                    <a:lnTo>
                      <a:pt x="18" y="64"/>
                    </a:lnTo>
                    <a:lnTo>
                      <a:pt x="24" y="72"/>
                    </a:lnTo>
                    <a:lnTo>
                      <a:pt x="61" y="78"/>
                    </a:lnTo>
                    <a:lnTo>
                      <a:pt x="86" y="93"/>
                    </a:lnTo>
                    <a:lnTo>
                      <a:pt x="94" y="120"/>
                    </a:lnTo>
                    <a:lnTo>
                      <a:pt x="92" y="124"/>
                    </a:lnTo>
                    <a:lnTo>
                      <a:pt x="86" y="128"/>
                    </a:lnTo>
                    <a:lnTo>
                      <a:pt x="78" y="120"/>
                    </a:lnTo>
                    <a:lnTo>
                      <a:pt x="72" y="103"/>
                    </a:lnTo>
                    <a:lnTo>
                      <a:pt x="65" y="99"/>
                    </a:lnTo>
                    <a:lnTo>
                      <a:pt x="57" y="95"/>
                    </a:lnTo>
                    <a:lnTo>
                      <a:pt x="14" y="87"/>
                    </a:lnTo>
                    <a:lnTo>
                      <a:pt x="4" y="70"/>
                    </a:lnTo>
                    <a:lnTo>
                      <a:pt x="6" y="50"/>
                    </a:lnTo>
                    <a:lnTo>
                      <a:pt x="18" y="6"/>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0" name="Freeform 364"/>
              <p:cNvSpPr>
                <a:spLocks/>
              </p:cNvSpPr>
              <p:nvPr/>
            </p:nvSpPr>
            <p:spPr bwMode="auto">
              <a:xfrm>
                <a:off x="2286" y="637"/>
                <a:ext cx="214" cy="138"/>
              </a:xfrm>
              <a:custGeom>
                <a:avLst/>
                <a:gdLst>
                  <a:gd name="T0" fmla="*/ 6 w 214"/>
                  <a:gd name="T1" fmla="*/ 37 h 138"/>
                  <a:gd name="T2" fmla="*/ 15 w 214"/>
                  <a:gd name="T3" fmla="*/ 58 h 138"/>
                  <a:gd name="T4" fmla="*/ 25 w 214"/>
                  <a:gd name="T5" fmla="*/ 76 h 138"/>
                  <a:gd name="T6" fmla="*/ 37 w 214"/>
                  <a:gd name="T7" fmla="*/ 91 h 138"/>
                  <a:gd name="T8" fmla="*/ 45 w 214"/>
                  <a:gd name="T9" fmla="*/ 99 h 138"/>
                  <a:gd name="T10" fmla="*/ 56 w 214"/>
                  <a:gd name="T11" fmla="*/ 105 h 138"/>
                  <a:gd name="T12" fmla="*/ 74 w 214"/>
                  <a:gd name="T13" fmla="*/ 116 h 138"/>
                  <a:gd name="T14" fmla="*/ 91 w 214"/>
                  <a:gd name="T15" fmla="*/ 126 h 138"/>
                  <a:gd name="T16" fmla="*/ 109 w 214"/>
                  <a:gd name="T17" fmla="*/ 130 h 138"/>
                  <a:gd name="T18" fmla="*/ 126 w 214"/>
                  <a:gd name="T19" fmla="*/ 124 h 138"/>
                  <a:gd name="T20" fmla="*/ 136 w 214"/>
                  <a:gd name="T21" fmla="*/ 113 h 138"/>
                  <a:gd name="T22" fmla="*/ 144 w 214"/>
                  <a:gd name="T23" fmla="*/ 105 h 138"/>
                  <a:gd name="T24" fmla="*/ 154 w 214"/>
                  <a:gd name="T25" fmla="*/ 99 h 138"/>
                  <a:gd name="T26" fmla="*/ 167 w 214"/>
                  <a:gd name="T27" fmla="*/ 91 h 138"/>
                  <a:gd name="T28" fmla="*/ 177 w 214"/>
                  <a:gd name="T29" fmla="*/ 82 h 138"/>
                  <a:gd name="T30" fmla="*/ 200 w 214"/>
                  <a:gd name="T31" fmla="*/ 39 h 138"/>
                  <a:gd name="T32" fmla="*/ 208 w 214"/>
                  <a:gd name="T33" fmla="*/ 0 h 138"/>
                  <a:gd name="T34" fmla="*/ 214 w 214"/>
                  <a:gd name="T35" fmla="*/ 0 h 138"/>
                  <a:gd name="T36" fmla="*/ 212 w 214"/>
                  <a:gd name="T37" fmla="*/ 43 h 138"/>
                  <a:gd name="T38" fmla="*/ 200 w 214"/>
                  <a:gd name="T39" fmla="*/ 68 h 138"/>
                  <a:gd name="T40" fmla="*/ 193 w 214"/>
                  <a:gd name="T41" fmla="*/ 78 h 138"/>
                  <a:gd name="T42" fmla="*/ 183 w 214"/>
                  <a:gd name="T43" fmla="*/ 91 h 138"/>
                  <a:gd name="T44" fmla="*/ 173 w 214"/>
                  <a:gd name="T45" fmla="*/ 99 h 138"/>
                  <a:gd name="T46" fmla="*/ 163 w 214"/>
                  <a:gd name="T47" fmla="*/ 107 h 138"/>
                  <a:gd name="T48" fmla="*/ 152 w 214"/>
                  <a:gd name="T49" fmla="*/ 116 h 138"/>
                  <a:gd name="T50" fmla="*/ 144 w 214"/>
                  <a:gd name="T51" fmla="*/ 122 h 138"/>
                  <a:gd name="T52" fmla="*/ 134 w 214"/>
                  <a:gd name="T53" fmla="*/ 130 h 138"/>
                  <a:gd name="T54" fmla="*/ 124 w 214"/>
                  <a:gd name="T55" fmla="*/ 136 h 138"/>
                  <a:gd name="T56" fmla="*/ 113 w 214"/>
                  <a:gd name="T57" fmla="*/ 138 h 138"/>
                  <a:gd name="T58" fmla="*/ 93 w 214"/>
                  <a:gd name="T59" fmla="*/ 134 h 138"/>
                  <a:gd name="T60" fmla="*/ 72 w 214"/>
                  <a:gd name="T61" fmla="*/ 124 h 138"/>
                  <a:gd name="T62" fmla="*/ 62 w 214"/>
                  <a:gd name="T63" fmla="*/ 118 h 138"/>
                  <a:gd name="T64" fmla="*/ 52 w 214"/>
                  <a:gd name="T65" fmla="*/ 111 h 138"/>
                  <a:gd name="T66" fmla="*/ 33 w 214"/>
                  <a:gd name="T67" fmla="*/ 95 h 138"/>
                  <a:gd name="T68" fmla="*/ 21 w 214"/>
                  <a:gd name="T69" fmla="*/ 80 h 138"/>
                  <a:gd name="T70" fmla="*/ 0 w 214"/>
                  <a:gd name="T71" fmla="*/ 41 h 138"/>
                  <a:gd name="T72" fmla="*/ 2 w 214"/>
                  <a:gd name="T73" fmla="*/ 35 h 138"/>
                  <a:gd name="T74" fmla="*/ 6 w 214"/>
                  <a:gd name="T75" fmla="*/ 37 h 138"/>
                  <a:gd name="T76" fmla="*/ 6 w 214"/>
                  <a:gd name="T77"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38">
                    <a:moveTo>
                      <a:pt x="6" y="37"/>
                    </a:moveTo>
                    <a:lnTo>
                      <a:pt x="15" y="58"/>
                    </a:lnTo>
                    <a:lnTo>
                      <a:pt x="25" y="76"/>
                    </a:lnTo>
                    <a:lnTo>
                      <a:pt x="37" y="91"/>
                    </a:lnTo>
                    <a:lnTo>
                      <a:pt x="45" y="99"/>
                    </a:lnTo>
                    <a:lnTo>
                      <a:pt x="56" y="105"/>
                    </a:lnTo>
                    <a:lnTo>
                      <a:pt x="74" y="116"/>
                    </a:lnTo>
                    <a:lnTo>
                      <a:pt x="91" y="126"/>
                    </a:lnTo>
                    <a:lnTo>
                      <a:pt x="109" y="130"/>
                    </a:lnTo>
                    <a:lnTo>
                      <a:pt x="126" y="124"/>
                    </a:lnTo>
                    <a:lnTo>
                      <a:pt x="136" y="113"/>
                    </a:lnTo>
                    <a:lnTo>
                      <a:pt x="144" y="105"/>
                    </a:lnTo>
                    <a:lnTo>
                      <a:pt x="154" y="99"/>
                    </a:lnTo>
                    <a:lnTo>
                      <a:pt x="167" y="91"/>
                    </a:lnTo>
                    <a:lnTo>
                      <a:pt x="177" y="82"/>
                    </a:lnTo>
                    <a:lnTo>
                      <a:pt x="200" y="39"/>
                    </a:lnTo>
                    <a:lnTo>
                      <a:pt x="208" y="0"/>
                    </a:lnTo>
                    <a:lnTo>
                      <a:pt x="214" y="0"/>
                    </a:lnTo>
                    <a:lnTo>
                      <a:pt x="212" y="43"/>
                    </a:lnTo>
                    <a:lnTo>
                      <a:pt x="200" y="68"/>
                    </a:lnTo>
                    <a:lnTo>
                      <a:pt x="193" y="78"/>
                    </a:lnTo>
                    <a:lnTo>
                      <a:pt x="183" y="91"/>
                    </a:lnTo>
                    <a:lnTo>
                      <a:pt x="173" y="99"/>
                    </a:lnTo>
                    <a:lnTo>
                      <a:pt x="163" y="107"/>
                    </a:lnTo>
                    <a:lnTo>
                      <a:pt x="152" y="116"/>
                    </a:lnTo>
                    <a:lnTo>
                      <a:pt x="144" y="122"/>
                    </a:lnTo>
                    <a:lnTo>
                      <a:pt x="134" y="130"/>
                    </a:lnTo>
                    <a:lnTo>
                      <a:pt x="124" y="136"/>
                    </a:lnTo>
                    <a:lnTo>
                      <a:pt x="113" y="138"/>
                    </a:lnTo>
                    <a:lnTo>
                      <a:pt x="93" y="134"/>
                    </a:lnTo>
                    <a:lnTo>
                      <a:pt x="72" y="124"/>
                    </a:lnTo>
                    <a:lnTo>
                      <a:pt x="62" y="118"/>
                    </a:lnTo>
                    <a:lnTo>
                      <a:pt x="52" y="111"/>
                    </a:lnTo>
                    <a:lnTo>
                      <a:pt x="33" y="95"/>
                    </a:lnTo>
                    <a:lnTo>
                      <a:pt x="21" y="80"/>
                    </a:lnTo>
                    <a:lnTo>
                      <a:pt x="0" y="41"/>
                    </a:lnTo>
                    <a:lnTo>
                      <a:pt x="2" y="35"/>
                    </a:lnTo>
                    <a:lnTo>
                      <a:pt x="6" y="37"/>
                    </a:lnTo>
                    <a:lnTo>
                      <a:pt x="6"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1" name="Freeform 365"/>
              <p:cNvSpPr>
                <a:spLocks/>
              </p:cNvSpPr>
              <p:nvPr/>
            </p:nvSpPr>
            <p:spPr bwMode="auto">
              <a:xfrm>
                <a:off x="2317" y="746"/>
                <a:ext cx="84" cy="283"/>
              </a:xfrm>
              <a:custGeom>
                <a:avLst/>
                <a:gdLst>
                  <a:gd name="T0" fmla="*/ 6 w 84"/>
                  <a:gd name="T1" fmla="*/ 0 h 283"/>
                  <a:gd name="T2" fmla="*/ 43 w 84"/>
                  <a:gd name="T3" fmla="*/ 73 h 283"/>
                  <a:gd name="T4" fmla="*/ 47 w 84"/>
                  <a:gd name="T5" fmla="*/ 85 h 283"/>
                  <a:gd name="T6" fmla="*/ 53 w 84"/>
                  <a:gd name="T7" fmla="*/ 97 h 283"/>
                  <a:gd name="T8" fmla="*/ 60 w 84"/>
                  <a:gd name="T9" fmla="*/ 112 h 283"/>
                  <a:gd name="T10" fmla="*/ 70 w 84"/>
                  <a:gd name="T11" fmla="*/ 163 h 283"/>
                  <a:gd name="T12" fmla="*/ 76 w 84"/>
                  <a:gd name="T13" fmla="*/ 221 h 283"/>
                  <a:gd name="T14" fmla="*/ 76 w 84"/>
                  <a:gd name="T15" fmla="*/ 250 h 283"/>
                  <a:gd name="T16" fmla="*/ 84 w 84"/>
                  <a:gd name="T17" fmla="*/ 279 h 283"/>
                  <a:gd name="T18" fmla="*/ 82 w 84"/>
                  <a:gd name="T19" fmla="*/ 283 h 283"/>
                  <a:gd name="T20" fmla="*/ 78 w 84"/>
                  <a:gd name="T21" fmla="*/ 281 h 283"/>
                  <a:gd name="T22" fmla="*/ 66 w 84"/>
                  <a:gd name="T23" fmla="*/ 225 h 283"/>
                  <a:gd name="T24" fmla="*/ 58 w 84"/>
                  <a:gd name="T25" fmla="*/ 168 h 283"/>
                  <a:gd name="T26" fmla="*/ 47 w 84"/>
                  <a:gd name="T27" fmla="*/ 116 h 283"/>
                  <a:gd name="T28" fmla="*/ 39 w 84"/>
                  <a:gd name="T29" fmla="*/ 104 h 283"/>
                  <a:gd name="T30" fmla="*/ 27 w 84"/>
                  <a:gd name="T31" fmla="*/ 73 h 283"/>
                  <a:gd name="T32" fmla="*/ 19 w 84"/>
                  <a:gd name="T33" fmla="*/ 37 h 283"/>
                  <a:gd name="T34" fmla="*/ 10 w 84"/>
                  <a:gd name="T35" fmla="*/ 21 h 283"/>
                  <a:gd name="T36" fmla="*/ 0 w 84"/>
                  <a:gd name="T37" fmla="*/ 4 h 283"/>
                  <a:gd name="T38" fmla="*/ 0 w 84"/>
                  <a:gd name="T39" fmla="*/ 0 h 283"/>
                  <a:gd name="T40" fmla="*/ 6 w 84"/>
                  <a:gd name="T41" fmla="*/ 0 h 283"/>
                  <a:gd name="T42" fmla="*/ 6 w 84"/>
                  <a:gd name="T4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83">
                    <a:moveTo>
                      <a:pt x="6" y="0"/>
                    </a:moveTo>
                    <a:lnTo>
                      <a:pt x="43" y="73"/>
                    </a:lnTo>
                    <a:lnTo>
                      <a:pt x="47" y="85"/>
                    </a:lnTo>
                    <a:lnTo>
                      <a:pt x="53" y="97"/>
                    </a:lnTo>
                    <a:lnTo>
                      <a:pt x="60" y="112"/>
                    </a:lnTo>
                    <a:lnTo>
                      <a:pt x="70" y="163"/>
                    </a:lnTo>
                    <a:lnTo>
                      <a:pt x="76" y="221"/>
                    </a:lnTo>
                    <a:lnTo>
                      <a:pt x="76" y="250"/>
                    </a:lnTo>
                    <a:lnTo>
                      <a:pt x="84" y="279"/>
                    </a:lnTo>
                    <a:lnTo>
                      <a:pt x="82" y="283"/>
                    </a:lnTo>
                    <a:lnTo>
                      <a:pt x="78" y="281"/>
                    </a:lnTo>
                    <a:lnTo>
                      <a:pt x="66" y="225"/>
                    </a:lnTo>
                    <a:lnTo>
                      <a:pt x="58" y="168"/>
                    </a:lnTo>
                    <a:lnTo>
                      <a:pt x="47" y="116"/>
                    </a:lnTo>
                    <a:lnTo>
                      <a:pt x="39" y="104"/>
                    </a:lnTo>
                    <a:lnTo>
                      <a:pt x="27" y="73"/>
                    </a:lnTo>
                    <a:lnTo>
                      <a:pt x="19" y="37"/>
                    </a:lnTo>
                    <a:lnTo>
                      <a:pt x="10" y="21"/>
                    </a:lnTo>
                    <a:lnTo>
                      <a:pt x="0"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2" name="Freeform 366"/>
              <p:cNvSpPr>
                <a:spLocks/>
              </p:cNvSpPr>
              <p:nvPr/>
            </p:nvSpPr>
            <p:spPr bwMode="auto">
              <a:xfrm>
                <a:off x="2422" y="713"/>
                <a:ext cx="78" cy="273"/>
              </a:xfrm>
              <a:custGeom>
                <a:avLst/>
                <a:gdLst>
                  <a:gd name="T0" fmla="*/ 57 w 78"/>
                  <a:gd name="T1" fmla="*/ 2 h 273"/>
                  <a:gd name="T2" fmla="*/ 78 w 78"/>
                  <a:gd name="T3" fmla="*/ 48 h 273"/>
                  <a:gd name="T4" fmla="*/ 74 w 78"/>
                  <a:gd name="T5" fmla="*/ 64 h 273"/>
                  <a:gd name="T6" fmla="*/ 64 w 78"/>
                  <a:gd name="T7" fmla="*/ 85 h 273"/>
                  <a:gd name="T8" fmla="*/ 57 w 78"/>
                  <a:gd name="T9" fmla="*/ 110 h 273"/>
                  <a:gd name="T10" fmla="*/ 72 w 78"/>
                  <a:gd name="T11" fmla="*/ 157 h 273"/>
                  <a:gd name="T12" fmla="*/ 72 w 78"/>
                  <a:gd name="T13" fmla="*/ 180 h 273"/>
                  <a:gd name="T14" fmla="*/ 68 w 78"/>
                  <a:gd name="T15" fmla="*/ 192 h 273"/>
                  <a:gd name="T16" fmla="*/ 62 w 78"/>
                  <a:gd name="T17" fmla="*/ 205 h 273"/>
                  <a:gd name="T18" fmla="*/ 53 w 78"/>
                  <a:gd name="T19" fmla="*/ 213 h 273"/>
                  <a:gd name="T20" fmla="*/ 45 w 78"/>
                  <a:gd name="T21" fmla="*/ 219 h 273"/>
                  <a:gd name="T22" fmla="*/ 31 w 78"/>
                  <a:gd name="T23" fmla="*/ 236 h 273"/>
                  <a:gd name="T24" fmla="*/ 18 w 78"/>
                  <a:gd name="T25" fmla="*/ 252 h 273"/>
                  <a:gd name="T26" fmla="*/ 6 w 78"/>
                  <a:gd name="T27" fmla="*/ 271 h 273"/>
                  <a:gd name="T28" fmla="*/ 0 w 78"/>
                  <a:gd name="T29" fmla="*/ 273 h 273"/>
                  <a:gd name="T30" fmla="*/ 0 w 78"/>
                  <a:gd name="T31" fmla="*/ 269 h 273"/>
                  <a:gd name="T32" fmla="*/ 16 w 78"/>
                  <a:gd name="T33" fmla="*/ 225 h 273"/>
                  <a:gd name="T34" fmla="*/ 27 w 78"/>
                  <a:gd name="T35" fmla="*/ 207 h 273"/>
                  <a:gd name="T36" fmla="*/ 33 w 78"/>
                  <a:gd name="T37" fmla="*/ 198 h 273"/>
                  <a:gd name="T38" fmla="*/ 41 w 78"/>
                  <a:gd name="T39" fmla="*/ 190 h 273"/>
                  <a:gd name="T40" fmla="*/ 51 w 78"/>
                  <a:gd name="T41" fmla="*/ 170 h 273"/>
                  <a:gd name="T42" fmla="*/ 51 w 78"/>
                  <a:gd name="T43" fmla="*/ 153 h 273"/>
                  <a:gd name="T44" fmla="*/ 47 w 78"/>
                  <a:gd name="T45" fmla="*/ 134 h 273"/>
                  <a:gd name="T46" fmla="*/ 39 w 78"/>
                  <a:gd name="T47" fmla="*/ 114 h 273"/>
                  <a:gd name="T48" fmla="*/ 41 w 78"/>
                  <a:gd name="T49" fmla="*/ 97 h 273"/>
                  <a:gd name="T50" fmla="*/ 45 w 78"/>
                  <a:gd name="T51" fmla="*/ 79 h 273"/>
                  <a:gd name="T52" fmla="*/ 62 w 78"/>
                  <a:gd name="T53" fmla="*/ 48 h 273"/>
                  <a:gd name="T54" fmla="*/ 59 w 78"/>
                  <a:gd name="T55" fmla="*/ 25 h 273"/>
                  <a:gd name="T56" fmla="*/ 51 w 78"/>
                  <a:gd name="T57" fmla="*/ 4 h 273"/>
                  <a:gd name="T58" fmla="*/ 53 w 78"/>
                  <a:gd name="T59" fmla="*/ 0 h 273"/>
                  <a:gd name="T60" fmla="*/ 57 w 78"/>
                  <a:gd name="T61" fmla="*/ 2 h 273"/>
                  <a:gd name="T62" fmla="*/ 57 w 78"/>
                  <a:gd name="T63"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273">
                    <a:moveTo>
                      <a:pt x="57" y="2"/>
                    </a:moveTo>
                    <a:lnTo>
                      <a:pt x="78" y="48"/>
                    </a:lnTo>
                    <a:lnTo>
                      <a:pt x="74" y="64"/>
                    </a:lnTo>
                    <a:lnTo>
                      <a:pt x="64" y="85"/>
                    </a:lnTo>
                    <a:lnTo>
                      <a:pt x="57" y="110"/>
                    </a:lnTo>
                    <a:lnTo>
                      <a:pt x="72" y="157"/>
                    </a:lnTo>
                    <a:lnTo>
                      <a:pt x="72" y="180"/>
                    </a:lnTo>
                    <a:lnTo>
                      <a:pt x="68" y="192"/>
                    </a:lnTo>
                    <a:lnTo>
                      <a:pt x="62" y="205"/>
                    </a:lnTo>
                    <a:lnTo>
                      <a:pt x="53" y="213"/>
                    </a:lnTo>
                    <a:lnTo>
                      <a:pt x="45" y="219"/>
                    </a:lnTo>
                    <a:lnTo>
                      <a:pt x="31" y="236"/>
                    </a:lnTo>
                    <a:lnTo>
                      <a:pt x="18" y="252"/>
                    </a:lnTo>
                    <a:lnTo>
                      <a:pt x="6" y="271"/>
                    </a:lnTo>
                    <a:lnTo>
                      <a:pt x="0" y="273"/>
                    </a:lnTo>
                    <a:lnTo>
                      <a:pt x="0" y="269"/>
                    </a:lnTo>
                    <a:lnTo>
                      <a:pt x="16" y="225"/>
                    </a:lnTo>
                    <a:lnTo>
                      <a:pt x="27" y="207"/>
                    </a:lnTo>
                    <a:lnTo>
                      <a:pt x="33" y="198"/>
                    </a:lnTo>
                    <a:lnTo>
                      <a:pt x="41" y="190"/>
                    </a:lnTo>
                    <a:lnTo>
                      <a:pt x="51" y="170"/>
                    </a:lnTo>
                    <a:lnTo>
                      <a:pt x="51" y="153"/>
                    </a:lnTo>
                    <a:lnTo>
                      <a:pt x="47" y="134"/>
                    </a:lnTo>
                    <a:lnTo>
                      <a:pt x="39" y="114"/>
                    </a:lnTo>
                    <a:lnTo>
                      <a:pt x="41" y="97"/>
                    </a:lnTo>
                    <a:lnTo>
                      <a:pt x="45" y="79"/>
                    </a:lnTo>
                    <a:lnTo>
                      <a:pt x="62" y="48"/>
                    </a:lnTo>
                    <a:lnTo>
                      <a:pt x="59" y="25"/>
                    </a:lnTo>
                    <a:lnTo>
                      <a:pt x="51" y="4"/>
                    </a:lnTo>
                    <a:lnTo>
                      <a:pt x="53" y="0"/>
                    </a:lnTo>
                    <a:lnTo>
                      <a:pt x="57" y="2"/>
                    </a:lnTo>
                    <a:lnTo>
                      <a:pt x="5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3" name="Freeform 367"/>
              <p:cNvSpPr>
                <a:spLocks/>
              </p:cNvSpPr>
              <p:nvPr/>
            </p:nvSpPr>
            <p:spPr bwMode="auto">
              <a:xfrm>
                <a:off x="2395" y="850"/>
                <a:ext cx="80" cy="55"/>
              </a:xfrm>
              <a:custGeom>
                <a:avLst/>
                <a:gdLst>
                  <a:gd name="T0" fmla="*/ 6 w 80"/>
                  <a:gd name="T1" fmla="*/ 45 h 55"/>
                  <a:gd name="T2" fmla="*/ 33 w 80"/>
                  <a:gd name="T3" fmla="*/ 43 h 55"/>
                  <a:gd name="T4" fmla="*/ 43 w 80"/>
                  <a:gd name="T5" fmla="*/ 33 h 55"/>
                  <a:gd name="T6" fmla="*/ 54 w 80"/>
                  <a:gd name="T7" fmla="*/ 22 h 55"/>
                  <a:gd name="T8" fmla="*/ 74 w 80"/>
                  <a:gd name="T9" fmla="*/ 0 h 55"/>
                  <a:gd name="T10" fmla="*/ 80 w 80"/>
                  <a:gd name="T11" fmla="*/ 2 h 55"/>
                  <a:gd name="T12" fmla="*/ 76 w 80"/>
                  <a:gd name="T13" fmla="*/ 39 h 55"/>
                  <a:gd name="T14" fmla="*/ 68 w 80"/>
                  <a:gd name="T15" fmla="*/ 45 h 55"/>
                  <a:gd name="T16" fmla="*/ 60 w 80"/>
                  <a:gd name="T17" fmla="*/ 49 h 55"/>
                  <a:gd name="T18" fmla="*/ 43 w 80"/>
                  <a:gd name="T19" fmla="*/ 55 h 55"/>
                  <a:gd name="T20" fmla="*/ 4 w 80"/>
                  <a:gd name="T21" fmla="*/ 51 h 55"/>
                  <a:gd name="T22" fmla="*/ 0 w 80"/>
                  <a:gd name="T23" fmla="*/ 47 h 55"/>
                  <a:gd name="T24" fmla="*/ 6 w 80"/>
                  <a:gd name="T25" fmla="*/ 45 h 55"/>
                  <a:gd name="T26" fmla="*/ 6 w 80"/>
                  <a:gd name="T2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55">
                    <a:moveTo>
                      <a:pt x="6" y="45"/>
                    </a:moveTo>
                    <a:lnTo>
                      <a:pt x="33" y="43"/>
                    </a:lnTo>
                    <a:lnTo>
                      <a:pt x="43" y="33"/>
                    </a:lnTo>
                    <a:lnTo>
                      <a:pt x="54" y="22"/>
                    </a:lnTo>
                    <a:lnTo>
                      <a:pt x="74" y="0"/>
                    </a:lnTo>
                    <a:lnTo>
                      <a:pt x="80" y="2"/>
                    </a:lnTo>
                    <a:lnTo>
                      <a:pt x="76" y="39"/>
                    </a:lnTo>
                    <a:lnTo>
                      <a:pt x="68" y="45"/>
                    </a:lnTo>
                    <a:lnTo>
                      <a:pt x="60" y="49"/>
                    </a:lnTo>
                    <a:lnTo>
                      <a:pt x="43" y="55"/>
                    </a:lnTo>
                    <a:lnTo>
                      <a:pt x="4" y="51"/>
                    </a:lnTo>
                    <a:lnTo>
                      <a:pt x="0" y="47"/>
                    </a:lnTo>
                    <a:lnTo>
                      <a:pt x="6" y="45"/>
                    </a:lnTo>
                    <a:lnTo>
                      <a:pt x="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4" name="Freeform 368"/>
              <p:cNvSpPr>
                <a:spLocks/>
              </p:cNvSpPr>
              <p:nvPr/>
            </p:nvSpPr>
            <p:spPr bwMode="auto">
              <a:xfrm>
                <a:off x="2535" y="637"/>
                <a:ext cx="72" cy="23"/>
              </a:xfrm>
              <a:custGeom>
                <a:avLst/>
                <a:gdLst>
                  <a:gd name="T0" fmla="*/ 4 w 72"/>
                  <a:gd name="T1" fmla="*/ 0 h 23"/>
                  <a:gd name="T2" fmla="*/ 64 w 72"/>
                  <a:gd name="T3" fmla="*/ 6 h 23"/>
                  <a:gd name="T4" fmla="*/ 70 w 72"/>
                  <a:gd name="T5" fmla="*/ 10 h 23"/>
                  <a:gd name="T6" fmla="*/ 72 w 72"/>
                  <a:gd name="T7" fmla="*/ 14 h 23"/>
                  <a:gd name="T8" fmla="*/ 70 w 72"/>
                  <a:gd name="T9" fmla="*/ 21 h 23"/>
                  <a:gd name="T10" fmla="*/ 64 w 72"/>
                  <a:gd name="T11" fmla="*/ 23 h 23"/>
                  <a:gd name="T12" fmla="*/ 33 w 72"/>
                  <a:gd name="T13" fmla="*/ 16 h 23"/>
                  <a:gd name="T14" fmla="*/ 18 w 72"/>
                  <a:gd name="T15" fmla="*/ 10 h 23"/>
                  <a:gd name="T16" fmla="*/ 4 w 72"/>
                  <a:gd name="T17" fmla="*/ 6 h 23"/>
                  <a:gd name="T18" fmla="*/ 0 w 72"/>
                  <a:gd name="T19" fmla="*/ 2 h 23"/>
                  <a:gd name="T20" fmla="*/ 4 w 72"/>
                  <a:gd name="T21" fmla="*/ 0 h 23"/>
                  <a:gd name="T22" fmla="*/ 4 w 7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23">
                    <a:moveTo>
                      <a:pt x="4" y="0"/>
                    </a:moveTo>
                    <a:lnTo>
                      <a:pt x="64" y="6"/>
                    </a:lnTo>
                    <a:lnTo>
                      <a:pt x="70" y="10"/>
                    </a:lnTo>
                    <a:lnTo>
                      <a:pt x="72" y="14"/>
                    </a:lnTo>
                    <a:lnTo>
                      <a:pt x="70" y="21"/>
                    </a:lnTo>
                    <a:lnTo>
                      <a:pt x="64" y="23"/>
                    </a:lnTo>
                    <a:lnTo>
                      <a:pt x="33" y="16"/>
                    </a:lnTo>
                    <a:lnTo>
                      <a:pt x="18" y="10"/>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5" name="Freeform 369"/>
              <p:cNvSpPr>
                <a:spLocks/>
              </p:cNvSpPr>
              <p:nvPr/>
            </p:nvSpPr>
            <p:spPr bwMode="auto">
              <a:xfrm>
                <a:off x="2615" y="643"/>
                <a:ext cx="52" cy="83"/>
              </a:xfrm>
              <a:custGeom>
                <a:avLst/>
                <a:gdLst>
                  <a:gd name="T0" fmla="*/ 12 w 52"/>
                  <a:gd name="T1" fmla="*/ 0 h 83"/>
                  <a:gd name="T2" fmla="*/ 31 w 52"/>
                  <a:gd name="T3" fmla="*/ 6 h 83"/>
                  <a:gd name="T4" fmla="*/ 45 w 52"/>
                  <a:gd name="T5" fmla="*/ 25 h 83"/>
                  <a:gd name="T6" fmla="*/ 52 w 52"/>
                  <a:gd name="T7" fmla="*/ 50 h 83"/>
                  <a:gd name="T8" fmla="*/ 49 w 52"/>
                  <a:gd name="T9" fmla="*/ 83 h 83"/>
                  <a:gd name="T10" fmla="*/ 41 w 52"/>
                  <a:gd name="T11" fmla="*/ 83 h 83"/>
                  <a:gd name="T12" fmla="*/ 39 w 52"/>
                  <a:gd name="T13" fmla="*/ 52 h 83"/>
                  <a:gd name="T14" fmla="*/ 35 w 52"/>
                  <a:gd name="T15" fmla="*/ 31 h 83"/>
                  <a:gd name="T16" fmla="*/ 31 w 52"/>
                  <a:gd name="T17" fmla="*/ 25 h 83"/>
                  <a:gd name="T18" fmla="*/ 25 w 52"/>
                  <a:gd name="T19" fmla="*/ 19 h 83"/>
                  <a:gd name="T20" fmla="*/ 6 w 52"/>
                  <a:gd name="T21" fmla="*/ 15 h 83"/>
                  <a:gd name="T22" fmla="*/ 0 w 52"/>
                  <a:gd name="T23" fmla="*/ 4 h 83"/>
                  <a:gd name="T24" fmla="*/ 4 w 52"/>
                  <a:gd name="T25" fmla="*/ 0 h 83"/>
                  <a:gd name="T26" fmla="*/ 12 w 52"/>
                  <a:gd name="T27" fmla="*/ 0 h 83"/>
                  <a:gd name="T28" fmla="*/ 12 w 52"/>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83">
                    <a:moveTo>
                      <a:pt x="12" y="0"/>
                    </a:moveTo>
                    <a:lnTo>
                      <a:pt x="31" y="6"/>
                    </a:lnTo>
                    <a:lnTo>
                      <a:pt x="45" y="25"/>
                    </a:lnTo>
                    <a:lnTo>
                      <a:pt x="52" y="50"/>
                    </a:lnTo>
                    <a:lnTo>
                      <a:pt x="49" y="83"/>
                    </a:lnTo>
                    <a:lnTo>
                      <a:pt x="41" y="83"/>
                    </a:lnTo>
                    <a:lnTo>
                      <a:pt x="39" y="52"/>
                    </a:lnTo>
                    <a:lnTo>
                      <a:pt x="35" y="31"/>
                    </a:lnTo>
                    <a:lnTo>
                      <a:pt x="31" y="25"/>
                    </a:lnTo>
                    <a:lnTo>
                      <a:pt x="25" y="19"/>
                    </a:lnTo>
                    <a:lnTo>
                      <a:pt x="6" y="15"/>
                    </a:lnTo>
                    <a:lnTo>
                      <a:pt x="0" y="4"/>
                    </a:lnTo>
                    <a:lnTo>
                      <a:pt x="4"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6" name="Freeform 370"/>
              <p:cNvSpPr>
                <a:spLocks/>
              </p:cNvSpPr>
              <p:nvPr/>
            </p:nvSpPr>
            <p:spPr bwMode="auto">
              <a:xfrm>
                <a:off x="2597" y="678"/>
                <a:ext cx="28" cy="110"/>
              </a:xfrm>
              <a:custGeom>
                <a:avLst/>
                <a:gdLst>
                  <a:gd name="T0" fmla="*/ 4 w 28"/>
                  <a:gd name="T1" fmla="*/ 0 h 110"/>
                  <a:gd name="T2" fmla="*/ 22 w 28"/>
                  <a:gd name="T3" fmla="*/ 29 h 110"/>
                  <a:gd name="T4" fmla="*/ 28 w 28"/>
                  <a:gd name="T5" fmla="*/ 64 h 110"/>
                  <a:gd name="T6" fmla="*/ 24 w 28"/>
                  <a:gd name="T7" fmla="*/ 87 h 110"/>
                  <a:gd name="T8" fmla="*/ 20 w 28"/>
                  <a:gd name="T9" fmla="*/ 110 h 110"/>
                  <a:gd name="T10" fmla="*/ 12 w 28"/>
                  <a:gd name="T11" fmla="*/ 110 h 110"/>
                  <a:gd name="T12" fmla="*/ 10 w 28"/>
                  <a:gd name="T13" fmla="*/ 87 h 110"/>
                  <a:gd name="T14" fmla="*/ 6 w 28"/>
                  <a:gd name="T15" fmla="*/ 64 h 110"/>
                  <a:gd name="T16" fmla="*/ 0 w 28"/>
                  <a:gd name="T17" fmla="*/ 4 h 110"/>
                  <a:gd name="T18" fmla="*/ 0 w 28"/>
                  <a:gd name="T19" fmla="*/ 0 h 110"/>
                  <a:gd name="T20" fmla="*/ 4 w 28"/>
                  <a:gd name="T21" fmla="*/ 0 h 110"/>
                  <a:gd name="T22" fmla="*/ 4 w 28"/>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10">
                    <a:moveTo>
                      <a:pt x="4" y="0"/>
                    </a:moveTo>
                    <a:lnTo>
                      <a:pt x="22" y="29"/>
                    </a:lnTo>
                    <a:lnTo>
                      <a:pt x="28" y="64"/>
                    </a:lnTo>
                    <a:lnTo>
                      <a:pt x="24" y="87"/>
                    </a:lnTo>
                    <a:lnTo>
                      <a:pt x="20" y="110"/>
                    </a:lnTo>
                    <a:lnTo>
                      <a:pt x="12" y="110"/>
                    </a:lnTo>
                    <a:lnTo>
                      <a:pt x="10" y="87"/>
                    </a:lnTo>
                    <a:lnTo>
                      <a:pt x="6" y="64"/>
                    </a:lnTo>
                    <a:lnTo>
                      <a:pt x="0" y="4"/>
                    </a:lnTo>
                    <a:lnTo>
                      <a:pt x="0" y="0"/>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7" name="Freeform 371"/>
              <p:cNvSpPr>
                <a:spLocks/>
              </p:cNvSpPr>
              <p:nvPr/>
            </p:nvSpPr>
            <p:spPr bwMode="auto">
              <a:xfrm>
                <a:off x="2132" y="655"/>
                <a:ext cx="121" cy="77"/>
              </a:xfrm>
              <a:custGeom>
                <a:avLst/>
                <a:gdLst>
                  <a:gd name="T0" fmla="*/ 117 w 121"/>
                  <a:gd name="T1" fmla="*/ 7 h 77"/>
                  <a:gd name="T2" fmla="*/ 92 w 121"/>
                  <a:gd name="T3" fmla="*/ 13 h 77"/>
                  <a:gd name="T4" fmla="*/ 80 w 121"/>
                  <a:gd name="T5" fmla="*/ 21 h 77"/>
                  <a:gd name="T6" fmla="*/ 70 w 121"/>
                  <a:gd name="T7" fmla="*/ 29 h 77"/>
                  <a:gd name="T8" fmla="*/ 49 w 121"/>
                  <a:gd name="T9" fmla="*/ 40 h 77"/>
                  <a:gd name="T10" fmla="*/ 35 w 121"/>
                  <a:gd name="T11" fmla="*/ 50 h 77"/>
                  <a:gd name="T12" fmla="*/ 18 w 121"/>
                  <a:gd name="T13" fmla="*/ 62 h 77"/>
                  <a:gd name="T14" fmla="*/ 4 w 121"/>
                  <a:gd name="T15" fmla="*/ 77 h 77"/>
                  <a:gd name="T16" fmla="*/ 0 w 121"/>
                  <a:gd name="T17" fmla="*/ 77 h 77"/>
                  <a:gd name="T18" fmla="*/ 0 w 121"/>
                  <a:gd name="T19" fmla="*/ 73 h 77"/>
                  <a:gd name="T20" fmla="*/ 14 w 121"/>
                  <a:gd name="T21" fmla="*/ 56 h 77"/>
                  <a:gd name="T22" fmla="*/ 27 w 121"/>
                  <a:gd name="T23" fmla="*/ 42 h 77"/>
                  <a:gd name="T24" fmla="*/ 33 w 121"/>
                  <a:gd name="T25" fmla="*/ 34 h 77"/>
                  <a:gd name="T26" fmla="*/ 41 w 121"/>
                  <a:gd name="T27" fmla="*/ 27 h 77"/>
                  <a:gd name="T28" fmla="*/ 49 w 121"/>
                  <a:gd name="T29" fmla="*/ 21 h 77"/>
                  <a:gd name="T30" fmla="*/ 60 w 121"/>
                  <a:gd name="T31" fmla="*/ 15 h 77"/>
                  <a:gd name="T32" fmla="*/ 74 w 121"/>
                  <a:gd name="T33" fmla="*/ 7 h 77"/>
                  <a:gd name="T34" fmla="*/ 86 w 121"/>
                  <a:gd name="T35" fmla="*/ 3 h 77"/>
                  <a:gd name="T36" fmla="*/ 117 w 121"/>
                  <a:gd name="T37" fmla="*/ 0 h 77"/>
                  <a:gd name="T38" fmla="*/ 121 w 121"/>
                  <a:gd name="T39" fmla="*/ 3 h 77"/>
                  <a:gd name="T40" fmla="*/ 117 w 121"/>
                  <a:gd name="T41" fmla="*/ 7 h 77"/>
                  <a:gd name="T42" fmla="*/ 117 w 121"/>
                  <a:gd name="T4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77">
                    <a:moveTo>
                      <a:pt x="117" y="7"/>
                    </a:moveTo>
                    <a:lnTo>
                      <a:pt x="92" y="13"/>
                    </a:lnTo>
                    <a:lnTo>
                      <a:pt x="80" y="21"/>
                    </a:lnTo>
                    <a:lnTo>
                      <a:pt x="70" y="29"/>
                    </a:lnTo>
                    <a:lnTo>
                      <a:pt x="49" y="40"/>
                    </a:lnTo>
                    <a:lnTo>
                      <a:pt x="35" y="50"/>
                    </a:lnTo>
                    <a:lnTo>
                      <a:pt x="18" y="62"/>
                    </a:lnTo>
                    <a:lnTo>
                      <a:pt x="4" y="77"/>
                    </a:lnTo>
                    <a:lnTo>
                      <a:pt x="0" y="77"/>
                    </a:lnTo>
                    <a:lnTo>
                      <a:pt x="0" y="73"/>
                    </a:lnTo>
                    <a:lnTo>
                      <a:pt x="14" y="56"/>
                    </a:lnTo>
                    <a:lnTo>
                      <a:pt x="27" y="42"/>
                    </a:lnTo>
                    <a:lnTo>
                      <a:pt x="33" y="34"/>
                    </a:lnTo>
                    <a:lnTo>
                      <a:pt x="41" y="27"/>
                    </a:lnTo>
                    <a:lnTo>
                      <a:pt x="49" y="21"/>
                    </a:lnTo>
                    <a:lnTo>
                      <a:pt x="60" y="15"/>
                    </a:lnTo>
                    <a:lnTo>
                      <a:pt x="74" y="7"/>
                    </a:lnTo>
                    <a:lnTo>
                      <a:pt x="86" y="3"/>
                    </a:lnTo>
                    <a:lnTo>
                      <a:pt x="117" y="0"/>
                    </a:lnTo>
                    <a:lnTo>
                      <a:pt x="121" y="3"/>
                    </a:lnTo>
                    <a:lnTo>
                      <a:pt x="117" y="7"/>
                    </a:lnTo>
                    <a:lnTo>
                      <a:pt x="11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8" name="Freeform 372"/>
              <p:cNvSpPr>
                <a:spLocks/>
              </p:cNvSpPr>
              <p:nvPr/>
            </p:nvSpPr>
            <p:spPr bwMode="auto">
              <a:xfrm>
                <a:off x="2157" y="736"/>
                <a:ext cx="135" cy="353"/>
              </a:xfrm>
              <a:custGeom>
                <a:avLst/>
                <a:gdLst>
                  <a:gd name="T0" fmla="*/ 4 w 135"/>
                  <a:gd name="T1" fmla="*/ 0 h 353"/>
                  <a:gd name="T2" fmla="*/ 24 w 135"/>
                  <a:gd name="T3" fmla="*/ 4 h 353"/>
                  <a:gd name="T4" fmla="*/ 41 w 135"/>
                  <a:gd name="T5" fmla="*/ 17 h 353"/>
                  <a:gd name="T6" fmla="*/ 53 w 135"/>
                  <a:gd name="T7" fmla="*/ 31 h 353"/>
                  <a:gd name="T8" fmla="*/ 65 w 135"/>
                  <a:gd name="T9" fmla="*/ 50 h 353"/>
                  <a:gd name="T10" fmla="*/ 76 w 135"/>
                  <a:gd name="T11" fmla="*/ 64 h 353"/>
                  <a:gd name="T12" fmla="*/ 86 w 135"/>
                  <a:gd name="T13" fmla="*/ 78 h 353"/>
                  <a:gd name="T14" fmla="*/ 98 w 135"/>
                  <a:gd name="T15" fmla="*/ 118 h 353"/>
                  <a:gd name="T16" fmla="*/ 96 w 135"/>
                  <a:gd name="T17" fmla="*/ 130 h 353"/>
                  <a:gd name="T18" fmla="*/ 102 w 135"/>
                  <a:gd name="T19" fmla="*/ 165 h 353"/>
                  <a:gd name="T20" fmla="*/ 107 w 135"/>
                  <a:gd name="T21" fmla="*/ 202 h 353"/>
                  <a:gd name="T22" fmla="*/ 113 w 135"/>
                  <a:gd name="T23" fmla="*/ 215 h 353"/>
                  <a:gd name="T24" fmla="*/ 119 w 135"/>
                  <a:gd name="T25" fmla="*/ 225 h 353"/>
                  <a:gd name="T26" fmla="*/ 133 w 135"/>
                  <a:gd name="T27" fmla="*/ 248 h 353"/>
                  <a:gd name="T28" fmla="*/ 135 w 135"/>
                  <a:gd name="T29" fmla="*/ 275 h 353"/>
                  <a:gd name="T30" fmla="*/ 131 w 135"/>
                  <a:gd name="T31" fmla="*/ 299 h 353"/>
                  <a:gd name="T32" fmla="*/ 123 w 135"/>
                  <a:gd name="T33" fmla="*/ 322 h 353"/>
                  <a:gd name="T34" fmla="*/ 115 w 135"/>
                  <a:gd name="T35" fmla="*/ 351 h 353"/>
                  <a:gd name="T36" fmla="*/ 113 w 135"/>
                  <a:gd name="T37" fmla="*/ 353 h 353"/>
                  <a:gd name="T38" fmla="*/ 109 w 135"/>
                  <a:gd name="T39" fmla="*/ 349 h 353"/>
                  <a:gd name="T40" fmla="*/ 119 w 135"/>
                  <a:gd name="T41" fmla="*/ 299 h 353"/>
                  <a:gd name="T42" fmla="*/ 115 w 135"/>
                  <a:gd name="T43" fmla="*/ 252 h 353"/>
                  <a:gd name="T44" fmla="*/ 109 w 135"/>
                  <a:gd name="T45" fmla="*/ 239 h 353"/>
                  <a:gd name="T46" fmla="*/ 100 w 135"/>
                  <a:gd name="T47" fmla="*/ 229 h 353"/>
                  <a:gd name="T48" fmla="*/ 88 w 135"/>
                  <a:gd name="T49" fmla="*/ 206 h 353"/>
                  <a:gd name="T50" fmla="*/ 82 w 135"/>
                  <a:gd name="T51" fmla="*/ 167 h 353"/>
                  <a:gd name="T52" fmla="*/ 78 w 135"/>
                  <a:gd name="T53" fmla="*/ 130 h 353"/>
                  <a:gd name="T54" fmla="*/ 78 w 135"/>
                  <a:gd name="T55" fmla="*/ 118 h 353"/>
                  <a:gd name="T56" fmla="*/ 76 w 135"/>
                  <a:gd name="T57" fmla="*/ 101 h 353"/>
                  <a:gd name="T58" fmla="*/ 67 w 135"/>
                  <a:gd name="T59" fmla="*/ 87 h 353"/>
                  <a:gd name="T60" fmla="*/ 57 w 135"/>
                  <a:gd name="T61" fmla="*/ 72 h 353"/>
                  <a:gd name="T62" fmla="*/ 47 w 135"/>
                  <a:gd name="T63" fmla="*/ 58 h 353"/>
                  <a:gd name="T64" fmla="*/ 41 w 135"/>
                  <a:gd name="T65" fmla="*/ 41 h 353"/>
                  <a:gd name="T66" fmla="*/ 30 w 135"/>
                  <a:gd name="T67" fmla="*/ 25 h 353"/>
                  <a:gd name="T68" fmla="*/ 20 w 135"/>
                  <a:gd name="T69" fmla="*/ 12 h 353"/>
                  <a:gd name="T70" fmla="*/ 4 w 135"/>
                  <a:gd name="T71" fmla="*/ 6 h 353"/>
                  <a:gd name="T72" fmla="*/ 0 w 135"/>
                  <a:gd name="T73" fmla="*/ 2 h 353"/>
                  <a:gd name="T74" fmla="*/ 4 w 135"/>
                  <a:gd name="T75" fmla="*/ 0 h 353"/>
                  <a:gd name="T76" fmla="*/ 4 w 135"/>
                  <a:gd name="T7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353">
                    <a:moveTo>
                      <a:pt x="4" y="0"/>
                    </a:moveTo>
                    <a:lnTo>
                      <a:pt x="24" y="4"/>
                    </a:lnTo>
                    <a:lnTo>
                      <a:pt x="41" y="17"/>
                    </a:lnTo>
                    <a:lnTo>
                      <a:pt x="53" y="31"/>
                    </a:lnTo>
                    <a:lnTo>
                      <a:pt x="65" y="50"/>
                    </a:lnTo>
                    <a:lnTo>
                      <a:pt x="76" y="64"/>
                    </a:lnTo>
                    <a:lnTo>
                      <a:pt x="86" y="78"/>
                    </a:lnTo>
                    <a:lnTo>
                      <a:pt x="98" y="118"/>
                    </a:lnTo>
                    <a:lnTo>
                      <a:pt x="96" y="130"/>
                    </a:lnTo>
                    <a:lnTo>
                      <a:pt x="102" y="165"/>
                    </a:lnTo>
                    <a:lnTo>
                      <a:pt x="107" y="202"/>
                    </a:lnTo>
                    <a:lnTo>
                      <a:pt x="113" y="215"/>
                    </a:lnTo>
                    <a:lnTo>
                      <a:pt x="119" y="225"/>
                    </a:lnTo>
                    <a:lnTo>
                      <a:pt x="133" y="248"/>
                    </a:lnTo>
                    <a:lnTo>
                      <a:pt x="135" y="275"/>
                    </a:lnTo>
                    <a:lnTo>
                      <a:pt x="131" y="299"/>
                    </a:lnTo>
                    <a:lnTo>
                      <a:pt x="123" y="322"/>
                    </a:lnTo>
                    <a:lnTo>
                      <a:pt x="115" y="351"/>
                    </a:lnTo>
                    <a:lnTo>
                      <a:pt x="113" y="353"/>
                    </a:lnTo>
                    <a:lnTo>
                      <a:pt x="109" y="349"/>
                    </a:lnTo>
                    <a:lnTo>
                      <a:pt x="119" y="299"/>
                    </a:lnTo>
                    <a:lnTo>
                      <a:pt x="115" y="252"/>
                    </a:lnTo>
                    <a:lnTo>
                      <a:pt x="109" y="239"/>
                    </a:lnTo>
                    <a:lnTo>
                      <a:pt x="100" y="229"/>
                    </a:lnTo>
                    <a:lnTo>
                      <a:pt x="88" y="206"/>
                    </a:lnTo>
                    <a:lnTo>
                      <a:pt x="82" y="167"/>
                    </a:lnTo>
                    <a:lnTo>
                      <a:pt x="78" y="130"/>
                    </a:lnTo>
                    <a:lnTo>
                      <a:pt x="78" y="118"/>
                    </a:lnTo>
                    <a:lnTo>
                      <a:pt x="76" y="101"/>
                    </a:lnTo>
                    <a:lnTo>
                      <a:pt x="67" y="87"/>
                    </a:lnTo>
                    <a:lnTo>
                      <a:pt x="57" y="72"/>
                    </a:lnTo>
                    <a:lnTo>
                      <a:pt x="47" y="58"/>
                    </a:lnTo>
                    <a:lnTo>
                      <a:pt x="41" y="41"/>
                    </a:lnTo>
                    <a:lnTo>
                      <a:pt x="30" y="25"/>
                    </a:lnTo>
                    <a:lnTo>
                      <a:pt x="20" y="12"/>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29" name="Freeform 373"/>
              <p:cNvSpPr>
                <a:spLocks/>
              </p:cNvSpPr>
              <p:nvPr/>
            </p:nvSpPr>
            <p:spPr bwMode="auto">
              <a:xfrm>
                <a:off x="2276" y="854"/>
                <a:ext cx="41" cy="109"/>
              </a:xfrm>
              <a:custGeom>
                <a:avLst/>
                <a:gdLst>
                  <a:gd name="T0" fmla="*/ 35 w 41"/>
                  <a:gd name="T1" fmla="*/ 2 h 109"/>
                  <a:gd name="T2" fmla="*/ 41 w 41"/>
                  <a:gd name="T3" fmla="*/ 53 h 109"/>
                  <a:gd name="T4" fmla="*/ 31 w 41"/>
                  <a:gd name="T5" fmla="*/ 78 h 109"/>
                  <a:gd name="T6" fmla="*/ 25 w 41"/>
                  <a:gd name="T7" fmla="*/ 88 h 109"/>
                  <a:gd name="T8" fmla="*/ 16 w 41"/>
                  <a:gd name="T9" fmla="*/ 101 h 109"/>
                  <a:gd name="T10" fmla="*/ 8 w 41"/>
                  <a:gd name="T11" fmla="*/ 107 h 109"/>
                  <a:gd name="T12" fmla="*/ 4 w 41"/>
                  <a:gd name="T13" fmla="*/ 109 h 109"/>
                  <a:gd name="T14" fmla="*/ 2 w 41"/>
                  <a:gd name="T15" fmla="*/ 105 h 109"/>
                  <a:gd name="T16" fmla="*/ 0 w 41"/>
                  <a:gd name="T17" fmla="*/ 95 h 109"/>
                  <a:gd name="T18" fmla="*/ 25 w 41"/>
                  <a:gd name="T19" fmla="*/ 47 h 109"/>
                  <a:gd name="T20" fmla="*/ 31 w 41"/>
                  <a:gd name="T21" fmla="*/ 27 h 109"/>
                  <a:gd name="T22" fmla="*/ 29 w 41"/>
                  <a:gd name="T23" fmla="*/ 4 h 109"/>
                  <a:gd name="T24" fmla="*/ 31 w 41"/>
                  <a:gd name="T25" fmla="*/ 0 h 109"/>
                  <a:gd name="T26" fmla="*/ 35 w 41"/>
                  <a:gd name="T27" fmla="*/ 2 h 109"/>
                  <a:gd name="T28" fmla="*/ 35 w 41"/>
                  <a:gd name="T29"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9">
                    <a:moveTo>
                      <a:pt x="35" y="2"/>
                    </a:moveTo>
                    <a:lnTo>
                      <a:pt x="41" y="53"/>
                    </a:lnTo>
                    <a:lnTo>
                      <a:pt x="31" y="78"/>
                    </a:lnTo>
                    <a:lnTo>
                      <a:pt x="25" y="88"/>
                    </a:lnTo>
                    <a:lnTo>
                      <a:pt x="16" y="101"/>
                    </a:lnTo>
                    <a:lnTo>
                      <a:pt x="8" y="107"/>
                    </a:lnTo>
                    <a:lnTo>
                      <a:pt x="4" y="109"/>
                    </a:lnTo>
                    <a:lnTo>
                      <a:pt x="2" y="105"/>
                    </a:lnTo>
                    <a:lnTo>
                      <a:pt x="0" y="95"/>
                    </a:lnTo>
                    <a:lnTo>
                      <a:pt x="25" y="47"/>
                    </a:lnTo>
                    <a:lnTo>
                      <a:pt x="31" y="27"/>
                    </a:lnTo>
                    <a:lnTo>
                      <a:pt x="29" y="4"/>
                    </a:lnTo>
                    <a:lnTo>
                      <a:pt x="31" y="0"/>
                    </a:lnTo>
                    <a:lnTo>
                      <a:pt x="35" y="2"/>
                    </a:lnTo>
                    <a:lnTo>
                      <a:pt x="3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0" name="Freeform 374"/>
              <p:cNvSpPr>
                <a:spLocks/>
              </p:cNvSpPr>
              <p:nvPr/>
            </p:nvSpPr>
            <p:spPr bwMode="auto">
              <a:xfrm>
                <a:off x="2150" y="788"/>
                <a:ext cx="56" cy="101"/>
              </a:xfrm>
              <a:custGeom>
                <a:avLst/>
                <a:gdLst>
                  <a:gd name="T0" fmla="*/ 7 w 56"/>
                  <a:gd name="T1" fmla="*/ 2 h 101"/>
                  <a:gd name="T2" fmla="*/ 15 w 56"/>
                  <a:gd name="T3" fmla="*/ 20 h 101"/>
                  <a:gd name="T4" fmla="*/ 23 w 56"/>
                  <a:gd name="T5" fmla="*/ 37 h 101"/>
                  <a:gd name="T6" fmla="*/ 35 w 56"/>
                  <a:gd name="T7" fmla="*/ 51 h 101"/>
                  <a:gd name="T8" fmla="*/ 46 w 56"/>
                  <a:gd name="T9" fmla="*/ 68 h 101"/>
                  <a:gd name="T10" fmla="*/ 56 w 56"/>
                  <a:gd name="T11" fmla="*/ 97 h 101"/>
                  <a:gd name="T12" fmla="*/ 56 w 56"/>
                  <a:gd name="T13" fmla="*/ 101 h 101"/>
                  <a:gd name="T14" fmla="*/ 50 w 56"/>
                  <a:gd name="T15" fmla="*/ 101 h 101"/>
                  <a:gd name="T16" fmla="*/ 27 w 56"/>
                  <a:gd name="T17" fmla="*/ 76 h 101"/>
                  <a:gd name="T18" fmla="*/ 0 w 56"/>
                  <a:gd name="T19" fmla="*/ 2 h 101"/>
                  <a:gd name="T20" fmla="*/ 3 w 56"/>
                  <a:gd name="T21" fmla="*/ 0 h 101"/>
                  <a:gd name="T22" fmla="*/ 7 w 56"/>
                  <a:gd name="T23" fmla="*/ 2 h 101"/>
                  <a:gd name="T24" fmla="*/ 7 w 56"/>
                  <a:gd name="T25"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01">
                    <a:moveTo>
                      <a:pt x="7" y="2"/>
                    </a:moveTo>
                    <a:lnTo>
                      <a:pt x="15" y="20"/>
                    </a:lnTo>
                    <a:lnTo>
                      <a:pt x="23" y="37"/>
                    </a:lnTo>
                    <a:lnTo>
                      <a:pt x="35" y="51"/>
                    </a:lnTo>
                    <a:lnTo>
                      <a:pt x="46" y="68"/>
                    </a:lnTo>
                    <a:lnTo>
                      <a:pt x="56" y="97"/>
                    </a:lnTo>
                    <a:lnTo>
                      <a:pt x="56" y="101"/>
                    </a:lnTo>
                    <a:lnTo>
                      <a:pt x="50" y="101"/>
                    </a:lnTo>
                    <a:lnTo>
                      <a:pt x="27" y="76"/>
                    </a:lnTo>
                    <a:lnTo>
                      <a:pt x="0" y="2"/>
                    </a:lnTo>
                    <a:lnTo>
                      <a:pt x="3"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1" name="Freeform 375"/>
              <p:cNvSpPr>
                <a:spLocks/>
              </p:cNvSpPr>
              <p:nvPr/>
            </p:nvSpPr>
            <p:spPr bwMode="auto">
              <a:xfrm>
                <a:off x="2356" y="620"/>
                <a:ext cx="12" cy="64"/>
              </a:xfrm>
              <a:custGeom>
                <a:avLst/>
                <a:gdLst>
                  <a:gd name="T0" fmla="*/ 8 w 12"/>
                  <a:gd name="T1" fmla="*/ 0 h 64"/>
                  <a:gd name="T2" fmla="*/ 8 w 12"/>
                  <a:gd name="T3" fmla="*/ 27 h 64"/>
                  <a:gd name="T4" fmla="*/ 10 w 12"/>
                  <a:gd name="T5" fmla="*/ 60 h 64"/>
                  <a:gd name="T6" fmla="*/ 12 w 12"/>
                  <a:gd name="T7" fmla="*/ 62 h 64"/>
                  <a:gd name="T8" fmla="*/ 10 w 12"/>
                  <a:gd name="T9" fmla="*/ 64 h 64"/>
                  <a:gd name="T10" fmla="*/ 6 w 12"/>
                  <a:gd name="T11" fmla="*/ 64 h 64"/>
                  <a:gd name="T12" fmla="*/ 0 w 12"/>
                  <a:gd name="T13" fmla="*/ 48 h 64"/>
                  <a:gd name="T14" fmla="*/ 2 w 12"/>
                  <a:gd name="T15" fmla="*/ 27 h 64"/>
                  <a:gd name="T16" fmla="*/ 2 w 12"/>
                  <a:gd name="T17" fmla="*/ 0 h 64"/>
                  <a:gd name="T18" fmla="*/ 8 w 12"/>
                  <a:gd name="T19" fmla="*/ 0 h 64"/>
                  <a:gd name="T20" fmla="*/ 8 w 12"/>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4">
                    <a:moveTo>
                      <a:pt x="8" y="0"/>
                    </a:moveTo>
                    <a:lnTo>
                      <a:pt x="8" y="27"/>
                    </a:lnTo>
                    <a:lnTo>
                      <a:pt x="10" y="60"/>
                    </a:lnTo>
                    <a:lnTo>
                      <a:pt x="12" y="62"/>
                    </a:lnTo>
                    <a:lnTo>
                      <a:pt x="10" y="64"/>
                    </a:lnTo>
                    <a:lnTo>
                      <a:pt x="6" y="64"/>
                    </a:lnTo>
                    <a:lnTo>
                      <a:pt x="0" y="48"/>
                    </a:lnTo>
                    <a:lnTo>
                      <a:pt x="2" y="27"/>
                    </a:lnTo>
                    <a:lnTo>
                      <a:pt x="2" y="0"/>
                    </a:lnTo>
                    <a:lnTo>
                      <a:pt x="8" y="0"/>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2" name="Freeform 376"/>
              <p:cNvSpPr>
                <a:spLocks/>
              </p:cNvSpPr>
              <p:nvPr/>
            </p:nvSpPr>
            <p:spPr bwMode="auto">
              <a:xfrm>
                <a:off x="2375" y="680"/>
                <a:ext cx="26" cy="11"/>
              </a:xfrm>
              <a:custGeom>
                <a:avLst/>
                <a:gdLst>
                  <a:gd name="T0" fmla="*/ 2 w 26"/>
                  <a:gd name="T1" fmla="*/ 2 h 11"/>
                  <a:gd name="T2" fmla="*/ 14 w 26"/>
                  <a:gd name="T3" fmla="*/ 0 h 11"/>
                  <a:gd name="T4" fmla="*/ 22 w 26"/>
                  <a:gd name="T5" fmla="*/ 0 h 11"/>
                  <a:gd name="T6" fmla="*/ 26 w 26"/>
                  <a:gd name="T7" fmla="*/ 4 h 11"/>
                  <a:gd name="T8" fmla="*/ 14 w 26"/>
                  <a:gd name="T9" fmla="*/ 11 h 11"/>
                  <a:gd name="T10" fmla="*/ 2 w 26"/>
                  <a:gd name="T11" fmla="*/ 9 h 11"/>
                  <a:gd name="T12" fmla="*/ 0 w 26"/>
                  <a:gd name="T13" fmla="*/ 4 h 11"/>
                  <a:gd name="T14" fmla="*/ 2 w 26"/>
                  <a:gd name="T15" fmla="*/ 2 h 11"/>
                  <a:gd name="T16" fmla="*/ 2 w 26"/>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2" y="2"/>
                    </a:moveTo>
                    <a:lnTo>
                      <a:pt x="14" y="0"/>
                    </a:lnTo>
                    <a:lnTo>
                      <a:pt x="22" y="0"/>
                    </a:lnTo>
                    <a:lnTo>
                      <a:pt x="26" y="4"/>
                    </a:lnTo>
                    <a:lnTo>
                      <a:pt x="14" y="11"/>
                    </a:lnTo>
                    <a:lnTo>
                      <a:pt x="2" y="9"/>
                    </a:lnTo>
                    <a:lnTo>
                      <a:pt x="0" y="4"/>
                    </a:lnTo>
                    <a:lnTo>
                      <a:pt x="2" y="2"/>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3" name="Freeform 377"/>
              <p:cNvSpPr>
                <a:spLocks/>
              </p:cNvSpPr>
              <p:nvPr/>
            </p:nvSpPr>
            <p:spPr bwMode="auto">
              <a:xfrm>
                <a:off x="2352" y="703"/>
                <a:ext cx="70" cy="14"/>
              </a:xfrm>
              <a:custGeom>
                <a:avLst/>
                <a:gdLst>
                  <a:gd name="T0" fmla="*/ 2 w 70"/>
                  <a:gd name="T1" fmla="*/ 8 h 14"/>
                  <a:gd name="T2" fmla="*/ 14 w 70"/>
                  <a:gd name="T3" fmla="*/ 0 h 14"/>
                  <a:gd name="T4" fmla="*/ 18 w 70"/>
                  <a:gd name="T5" fmla="*/ 0 h 14"/>
                  <a:gd name="T6" fmla="*/ 25 w 70"/>
                  <a:gd name="T7" fmla="*/ 6 h 14"/>
                  <a:gd name="T8" fmla="*/ 37 w 70"/>
                  <a:gd name="T9" fmla="*/ 0 h 14"/>
                  <a:gd name="T10" fmla="*/ 51 w 70"/>
                  <a:gd name="T11" fmla="*/ 2 h 14"/>
                  <a:gd name="T12" fmla="*/ 60 w 70"/>
                  <a:gd name="T13" fmla="*/ 4 h 14"/>
                  <a:gd name="T14" fmla="*/ 66 w 70"/>
                  <a:gd name="T15" fmla="*/ 4 h 14"/>
                  <a:gd name="T16" fmla="*/ 70 w 70"/>
                  <a:gd name="T17" fmla="*/ 6 h 14"/>
                  <a:gd name="T18" fmla="*/ 68 w 70"/>
                  <a:gd name="T19" fmla="*/ 10 h 14"/>
                  <a:gd name="T20" fmla="*/ 58 w 70"/>
                  <a:gd name="T21" fmla="*/ 14 h 14"/>
                  <a:gd name="T22" fmla="*/ 55 w 70"/>
                  <a:gd name="T23" fmla="*/ 14 h 14"/>
                  <a:gd name="T24" fmla="*/ 47 w 70"/>
                  <a:gd name="T25" fmla="*/ 12 h 14"/>
                  <a:gd name="T26" fmla="*/ 39 w 70"/>
                  <a:gd name="T27" fmla="*/ 8 h 14"/>
                  <a:gd name="T28" fmla="*/ 35 w 70"/>
                  <a:gd name="T29" fmla="*/ 12 h 14"/>
                  <a:gd name="T30" fmla="*/ 29 w 70"/>
                  <a:gd name="T31" fmla="*/ 14 h 14"/>
                  <a:gd name="T32" fmla="*/ 25 w 70"/>
                  <a:gd name="T33" fmla="*/ 14 h 14"/>
                  <a:gd name="T34" fmla="*/ 23 w 70"/>
                  <a:gd name="T35" fmla="*/ 14 h 14"/>
                  <a:gd name="T36" fmla="*/ 14 w 70"/>
                  <a:gd name="T37" fmla="*/ 8 h 14"/>
                  <a:gd name="T38" fmla="*/ 4 w 70"/>
                  <a:gd name="T39" fmla="*/ 14 h 14"/>
                  <a:gd name="T40" fmla="*/ 0 w 70"/>
                  <a:gd name="T41" fmla="*/ 12 h 14"/>
                  <a:gd name="T42" fmla="*/ 2 w 70"/>
                  <a:gd name="T43" fmla="*/ 8 h 14"/>
                  <a:gd name="T44" fmla="*/ 2 w 70"/>
                  <a:gd name="T4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14">
                    <a:moveTo>
                      <a:pt x="2" y="8"/>
                    </a:moveTo>
                    <a:lnTo>
                      <a:pt x="14" y="0"/>
                    </a:lnTo>
                    <a:lnTo>
                      <a:pt x="18" y="0"/>
                    </a:lnTo>
                    <a:lnTo>
                      <a:pt x="25" y="6"/>
                    </a:lnTo>
                    <a:lnTo>
                      <a:pt x="37" y="0"/>
                    </a:lnTo>
                    <a:lnTo>
                      <a:pt x="51" y="2"/>
                    </a:lnTo>
                    <a:lnTo>
                      <a:pt x="60" y="4"/>
                    </a:lnTo>
                    <a:lnTo>
                      <a:pt x="66" y="4"/>
                    </a:lnTo>
                    <a:lnTo>
                      <a:pt x="70" y="6"/>
                    </a:lnTo>
                    <a:lnTo>
                      <a:pt x="68" y="10"/>
                    </a:lnTo>
                    <a:lnTo>
                      <a:pt x="58" y="14"/>
                    </a:lnTo>
                    <a:lnTo>
                      <a:pt x="55" y="14"/>
                    </a:lnTo>
                    <a:lnTo>
                      <a:pt x="47" y="12"/>
                    </a:lnTo>
                    <a:lnTo>
                      <a:pt x="39" y="8"/>
                    </a:lnTo>
                    <a:lnTo>
                      <a:pt x="35" y="12"/>
                    </a:lnTo>
                    <a:lnTo>
                      <a:pt x="29" y="14"/>
                    </a:lnTo>
                    <a:lnTo>
                      <a:pt x="25" y="14"/>
                    </a:lnTo>
                    <a:lnTo>
                      <a:pt x="23" y="14"/>
                    </a:lnTo>
                    <a:lnTo>
                      <a:pt x="14" y="8"/>
                    </a:lnTo>
                    <a:lnTo>
                      <a:pt x="4" y="14"/>
                    </a:lnTo>
                    <a:lnTo>
                      <a:pt x="0" y="12"/>
                    </a:lnTo>
                    <a:lnTo>
                      <a:pt x="2" y="8"/>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4" name="Freeform 378"/>
              <p:cNvSpPr>
                <a:spLocks/>
              </p:cNvSpPr>
              <p:nvPr/>
            </p:nvSpPr>
            <p:spPr bwMode="auto">
              <a:xfrm>
                <a:off x="2360" y="717"/>
                <a:ext cx="52" cy="23"/>
              </a:xfrm>
              <a:custGeom>
                <a:avLst/>
                <a:gdLst>
                  <a:gd name="T0" fmla="*/ 4 w 52"/>
                  <a:gd name="T1" fmla="*/ 5 h 23"/>
                  <a:gd name="T2" fmla="*/ 29 w 52"/>
                  <a:gd name="T3" fmla="*/ 9 h 23"/>
                  <a:gd name="T4" fmla="*/ 45 w 52"/>
                  <a:gd name="T5" fmla="*/ 0 h 23"/>
                  <a:gd name="T6" fmla="*/ 50 w 52"/>
                  <a:gd name="T7" fmla="*/ 0 h 23"/>
                  <a:gd name="T8" fmla="*/ 52 w 52"/>
                  <a:gd name="T9" fmla="*/ 5 h 23"/>
                  <a:gd name="T10" fmla="*/ 35 w 52"/>
                  <a:gd name="T11" fmla="*/ 21 h 23"/>
                  <a:gd name="T12" fmla="*/ 31 w 52"/>
                  <a:gd name="T13" fmla="*/ 23 h 23"/>
                  <a:gd name="T14" fmla="*/ 17 w 52"/>
                  <a:gd name="T15" fmla="*/ 19 h 23"/>
                  <a:gd name="T16" fmla="*/ 0 w 52"/>
                  <a:gd name="T17" fmla="*/ 11 h 23"/>
                  <a:gd name="T18" fmla="*/ 0 w 52"/>
                  <a:gd name="T19" fmla="*/ 7 h 23"/>
                  <a:gd name="T20" fmla="*/ 4 w 52"/>
                  <a:gd name="T21" fmla="*/ 5 h 23"/>
                  <a:gd name="T22" fmla="*/ 4 w 52"/>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3">
                    <a:moveTo>
                      <a:pt x="4" y="5"/>
                    </a:moveTo>
                    <a:lnTo>
                      <a:pt x="29" y="9"/>
                    </a:lnTo>
                    <a:lnTo>
                      <a:pt x="45" y="0"/>
                    </a:lnTo>
                    <a:lnTo>
                      <a:pt x="50" y="0"/>
                    </a:lnTo>
                    <a:lnTo>
                      <a:pt x="52" y="5"/>
                    </a:lnTo>
                    <a:lnTo>
                      <a:pt x="35" y="21"/>
                    </a:lnTo>
                    <a:lnTo>
                      <a:pt x="31" y="23"/>
                    </a:lnTo>
                    <a:lnTo>
                      <a:pt x="17" y="19"/>
                    </a:lnTo>
                    <a:lnTo>
                      <a:pt x="0" y="11"/>
                    </a:lnTo>
                    <a:lnTo>
                      <a:pt x="0" y="7"/>
                    </a:lnTo>
                    <a:lnTo>
                      <a:pt x="4" y="5"/>
                    </a:lnTo>
                    <a:lnTo>
                      <a:pt x="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5" name="Freeform 379"/>
              <p:cNvSpPr>
                <a:spLocks/>
              </p:cNvSpPr>
              <p:nvPr/>
            </p:nvSpPr>
            <p:spPr bwMode="auto">
              <a:xfrm>
                <a:off x="2249" y="521"/>
                <a:ext cx="72" cy="97"/>
              </a:xfrm>
              <a:custGeom>
                <a:avLst/>
                <a:gdLst>
                  <a:gd name="T0" fmla="*/ 70 w 72"/>
                  <a:gd name="T1" fmla="*/ 6 h 97"/>
                  <a:gd name="T2" fmla="*/ 62 w 72"/>
                  <a:gd name="T3" fmla="*/ 17 h 97"/>
                  <a:gd name="T4" fmla="*/ 64 w 72"/>
                  <a:gd name="T5" fmla="*/ 25 h 97"/>
                  <a:gd name="T6" fmla="*/ 68 w 72"/>
                  <a:gd name="T7" fmla="*/ 35 h 97"/>
                  <a:gd name="T8" fmla="*/ 72 w 72"/>
                  <a:gd name="T9" fmla="*/ 54 h 97"/>
                  <a:gd name="T10" fmla="*/ 68 w 72"/>
                  <a:gd name="T11" fmla="*/ 60 h 97"/>
                  <a:gd name="T12" fmla="*/ 60 w 72"/>
                  <a:gd name="T13" fmla="*/ 64 h 97"/>
                  <a:gd name="T14" fmla="*/ 47 w 72"/>
                  <a:gd name="T15" fmla="*/ 75 h 97"/>
                  <a:gd name="T16" fmla="*/ 37 w 72"/>
                  <a:gd name="T17" fmla="*/ 89 h 97"/>
                  <a:gd name="T18" fmla="*/ 27 w 72"/>
                  <a:gd name="T19" fmla="*/ 93 h 97"/>
                  <a:gd name="T20" fmla="*/ 19 w 72"/>
                  <a:gd name="T21" fmla="*/ 97 h 97"/>
                  <a:gd name="T22" fmla="*/ 0 w 72"/>
                  <a:gd name="T23" fmla="*/ 91 h 97"/>
                  <a:gd name="T24" fmla="*/ 0 w 72"/>
                  <a:gd name="T25" fmla="*/ 87 h 97"/>
                  <a:gd name="T26" fmla="*/ 6 w 72"/>
                  <a:gd name="T27" fmla="*/ 87 h 97"/>
                  <a:gd name="T28" fmla="*/ 15 w 72"/>
                  <a:gd name="T29" fmla="*/ 87 h 97"/>
                  <a:gd name="T30" fmla="*/ 25 w 72"/>
                  <a:gd name="T31" fmla="*/ 77 h 97"/>
                  <a:gd name="T32" fmla="*/ 33 w 72"/>
                  <a:gd name="T33" fmla="*/ 66 h 97"/>
                  <a:gd name="T34" fmla="*/ 37 w 72"/>
                  <a:gd name="T35" fmla="*/ 60 h 97"/>
                  <a:gd name="T36" fmla="*/ 43 w 72"/>
                  <a:gd name="T37" fmla="*/ 58 h 97"/>
                  <a:gd name="T38" fmla="*/ 56 w 72"/>
                  <a:gd name="T39" fmla="*/ 48 h 97"/>
                  <a:gd name="T40" fmla="*/ 56 w 72"/>
                  <a:gd name="T41" fmla="*/ 17 h 97"/>
                  <a:gd name="T42" fmla="*/ 58 w 72"/>
                  <a:gd name="T43" fmla="*/ 9 h 97"/>
                  <a:gd name="T44" fmla="*/ 66 w 72"/>
                  <a:gd name="T45" fmla="*/ 0 h 97"/>
                  <a:gd name="T46" fmla="*/ 70 w 72"/>
                  <a:gd name="T47" fmla="*/ 0 h 97"/>
                  <a:gd name="T48" fmla="*/ 70 w 72"/>
                  <a:gd name="T49" fmla="*/ 6 h 97"/>
                  <a:gd name="T50" fmla="*/ 70 w 72"/>
                  <a:gd name="T51"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97">
                    <a:moveTo>
                      <a:pt x="70" y="6"/>
                    </a:moveTo>
                    <a:lnTo>
                      <a:pt x="62" y="17"/>
                    </a:lnTo>
                    <a:lnTo>
                      <a:pt x="64" y="25"/>
                    </a:lnTo>
                    <a:lnTo>
                      <a:pt x="68" y="35"/>
                    </a:lnTo>
                    <a:lnTo>
                      <a:pt x="72" y="54"/>
                    </a:lnTo>
                    <a:lnTo>
                      <a:pt x="68" y="60"/>
                    </a:lnTo>
                    <a:lnTo>
                      <a:pt x="60" y="64"/>
                    </a:lnTo>
                    <a:lnTo>
                      <a:pt x="47" y="75"/>
                    </a:lnTo>
                    <a:lnTo>
                      <a:pt x="37" y="89"/>
                    </a:lnTo>
                    <a:lnTo>
                      <a:pt x="27" y="93"/>
                    </a:lnTo>
                    <a:lnTo>
                      <a:pt x="19" y="97"/>
                    </a:lnTo>
                    <a:lnTo>
                      <a:pt x="0" y="91"/>
                    </a:lnTo>
                    <a:lnTo>
                      <a:pt x="0" y="87"/>
                    </a:lnTo>
                    <a:lnTo>
                      <a:pt x="6" y="87"/>
                    </a:lnTo>
                    <a:lnTo>
                      <a:pt x="15" y="87"/>
                    </a:lnTo>
                    <a:lnTo>
                      <a:pt x="25" y="77"/>
                    </a:lnTo>
                    <a:lnTo>
                      <a:pt x="33" y="66"/>
                    </a:lnTo>
                    <a:lnTo>
                      <a:pt x="37" y="60"/>
                    </a:lnTo>
                    <a:lnTo>
                      <a:pt x="43" y="58"/>
                    </a:lnTo>
                    <a:lnTo>
                      <a:pt x="56" y="48"/>
                    </a:lnTo>
                    <a:lnTo>
                      <a:pt x="56" y="17"/>
                    </a:lnTo>
                    <a:lnTo>
                      <a:pt x="58" y="9"/>
                    </a:lnTo>
                    <a:lnTo>
                      <a:pt x="66" y="0"/>
                    </a:lnTo>
                    <a:lnTo>
                      <a:pt x="70" y="0"/>
                    </a:lnTo>
                    <a:lnTo>
                      <a:pt x="70" y="6"/>
                    </a:lnTo>
                    <a:lnTo>
                      <a:pt x="7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6" name="Freeform 380"/>
              <p:cNvSpPr>
                <a:spLocks/>
              </p:cNvSpPr>
              <p:nvPr/>
            </p:nvSpPr>
            <p:spPr bwMode="auto">
              <a:xfrm>
                <a:off x="2492" y="616"/>
                <a:ext cx="43" cy="52"/>
              </a:xfrm>
              <a:custGeom>
                <a:avLst/>
                <a:gdLst>
                  <a:gd name="T0" fmla="*/ 29 w 43"/>
                  <a:gd name="T1" fmla="*/ 0 h 52"/>
                  <a:gd name="T2" fmla="*/ 39 w 43"/>
                  <a:gd name="T3" fmla="*/ 6 h 52"/>
                  <a:gd name="T4" fmla="*/ 43 w 43"/>
                  <a:gd name="T5" fmla="*/ 17 h 52"/>
                  <a:gd name="T6" fmla="*/ 43 w 43"/>
                  <a:gd name="T7" fmla="*/ 35 h 52"/>
                  <a:gd name="T8" fmla="*/ 39 w 43"/>
                  <a:gd name="T9" fmla="*/ 44 h 52"/>
                  <a:gd name="T10" fmla="*/ 29 w 43"/>
                  <a:gd name="T11" fmla="*/ 50 h 52"/>
                  <a:gd name="T12" fmla="*/ 24 w 43"/>
                  <a:gd name="T13" fmla="*/ 52 h 52"/>
                  <a:gd name="T14" fmla="*/ 8 w 43"/>
                  <a:gd name="T15" fmla="*/ 50 h 52"/>
                  <a:gd name="T16" fmla="*/ 2 w 43"/>
                  <a:gd name="T17" fmla="*/ 46 h 52"/>
                  <a:gd name="T18" fmla="*/ 0 w 43"/>
                  <a:gd name="T19" fmla="*/ 39 h 52"/>
                  <a:gd name="T20" fmla="*/ 4 w 43"/>
                  <a:gd name="T21" fmla="*/ 33 h 52"/>
                  <a:gd name="T22" fmla="*/ 12 w 43"/>
                  <a:gd name="T23" fmla="*/ 33 h 52"/>
                  <a:gd name="T24" fmla="*/ 22 w 43"/>
                  <a:gd name="T25" fmla="*/ 33 h 52"/>
                  <a:gd name="T26" fmla="*/ 37 w 43"/>
                  <a:gd name="T27" fmla="*/ 19 h 52"/>
                  <a:gd name="T28" fmla="*/ 35 w 43"/>
                  <a:gd name="T29" fmla="*/ 11 h 52"/>
                  <a:gd name="T30" fmla="*/ 29 w 43"/>
                  <a:gd name="T31" fmla="*/ 9 h 52"/>
                  <a:gd name="T32" fmla="*/ 24 w 43"/>
                  <a:gd name="T33" fmla="*/ 4 h 52"/>
                  <a:gd name="T34" fmla="*/ 29 w 43"/>
                  <a:gd name="T35" fmla="*/ 0 h 52"/>
                  <a:gd name="T36" fmla="*/ 29 w 43"/>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2">
                    <a:moveTo>
                      <a:pt x="29" y="0"/>
                    </a:moveTo>
                    <a:lnTo>
                      <a:pt x="39" y="6"/>
                    </a:lnTo>
                    <a:lnTo>
                      <a:pt x="43" y="17"/>
                    </a:lnTo>
                    <a:lnTo>
                      <a:pt x="43" y="35"/>
                    </a:lnTo>
                    <a:lnTo>
                      <a:pt x="39" y="44"/>
                    </a:lnTo>
                    <a:lnTo>
                      <a:pt x="29" y="50"/>
                    </a:lnTo>
                    <a:lnTo>
                      <a:pt x="24" y="52"/>
                    </a:lnTo>
                    <a:lnTo>
                      <a:pt x="8" y="50"/>
                    </a:lnTo>
                    <a:lnTo>
                      <a:pt x="2" y="46"/>
                    </a:lnTo>
                    <a:lnTo>
                      <a:pt x="0" y="39"/>
                    </a:lnTo>
                    <a:lnTo>
                      <a:pt x="4" y="33"/>
                    </a:lnTo>
                    <a:lnTo>
                      <a:pt x="12" y="33"/>
                    </a:lnTo>
                    <a:lnTo>
                      <a:pt x="22" y="33"/>
                    </a:lnTo>
                    <a:lnTo>
                      <a:pt x="37" y="19"/>
                    </a:lnTo>
                    <a:lnTo>
                      <a:pt x="35" y="11"/>
                    </a:lnTo>
                    <a:lnTo>
                      <a:pt x="29" y="9"/>
                    </a:lnTo>
                    <a:lnTo>
                      <a:pt x="24" y="4"/>
                    </a:lnTo>
                    <a:lnTo>
                      <a:pt x="29" y="0"/>
                    </a:lnTo>
                    <a:lnTo>
                      <a:pt x="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7" name="Freeform 381"/>
              <p:cNvSpPr>
                <a:spLocks/>
              </p:cNvSpPr>
              <p:nvPr/>
            </p:nvSpPr>
            <p:spPr bwMode="auto">
              <a:xfrm>
                <a:off x="2097" y="833"/>
                <a:ext cx="51" cy="23"/>
              </a:xfrm>
              <a:custGeom>
                <a:avLst/>
                <a:gdLst>
                  <a:gd name="T0" fmla="*/ 2 w 51"/>
                  <a:gd name="T1" fmla="*/ 4 h 23"/>
                  <a:gd name="T2" fmla="*/ 21 w 51"/>
                  <a:gd name="T3" fmla="*/ 0 h 23"/>
                  <a:gd name="T4" fmla="*/ 37 w 51"/>
                  <a:gd name="T5" fmla="*/ 2 h 23"/>
                  <a:gd name="T6" fmla="*/ 45 w 51"/>
                  <a:gd name="T7" fmla="*/ 8 h 23"/>
                  <a:gd name="T8" fmla="*/ 47 w 51"/>
                  <a:gd name="T9" fmla="*/ 8 h 23"/>
                  <a:gd name="T10" fmla="*/ 49 w 51"/>
                  <a:gd name="T11" fmla="*/ 10 h 23"/>
                  <a:gd name="T12" fmla="*/ 51 w 51"/>
                  <a:gd name="T13" fmla="*/ 17 h 23"/>
                  <a:gd name="T14" fmla="*/ 49 w 51"/>
                  <a:gd name="T15" fmla="*/ 23 h 23"/>
                  <a:gd name="T16" fmla="*/ 37 w 51"/>
                  <a:gd name="T17" fmla="*/ 23 h 23"/>
                  <a:gd name="T18" fmla="*/ 33 w 51"/>
                  <a:gd name="T19" fmla="*/ 21 h 23"/>
                  <a:gd name="T20" fmla="*/ 37 w 51"/>
                  <a:gd name="T21" fmla="*/ 23 h 23"/>
                  <a:gd name="T22" fmla="*/ 27 w 51"/>
                  <a:gd name="T23" fmla="*/ 17 h 23"/>
                  <a:gd name="T24" fmla="*/ 16 w 51"/>
                  <a:gd name="T25" fmla="*/ 10 h 23"/>
                  <a:gd name="T26" fmla="*/ 2 w 51"/>
                  <a:gd name="T27" fmla="*/ 10 h 23"/>
                  <a:gd name="T28" fmla="*/ 0 w 51"/>
                  <a:gd name="T29" fmla="*/ 6 h 23"/>
                  <a:gd name="T30" fmla="*/ 2 w 51"/>
                  <a:gd name="T31" fmla="*/ 4 h 23"/>
                  <a:gd name="T32" fmla="*/ 2 w 51"/>
                  <a:gd name="T3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3">
                    <a:moveTo>
                      <a:pt x="2" y="4"/>
                    </a:moveTo>
                    <a:lnTo>
                      <a:pt x="21" y="0"/>
                    </a:lnTo>
                    <a:lnTo>
                      <a:pt x="37" y="2"/>
                    </a:lnTo>
                    <a:lnTo>
                      <a:pt x="45" y="8"/>
                    </a:lnTo>
                    <a:lnTo>
                      <a:pt x="47" y="8"/>
                    </a:lnTo>
                    <a:lnTo>
                      <a:pt x="49" y="10"/>
                    </a:lnTo>
                    <a:lnTo>
                      <a:pt x="51" y="17"/>
                    </a:lnTo>
                    <a:lnTo>
                      <a:pt x="49" y="23"/>
                    </a:lnTo>
                    <a:lnTo>
                      <a:pt x="37" y="23"/>
                    </a:lnTo>
                    <a:lnTo>
                      <a:pt x="33" y="21"/>
                    </a:lnTo>
                    <a:lnTo>
                      <a:pt x="37" y="23"/>
                    </a:lnTo>
                    <a:lnTo>
                      <a:pt x="27" y="17"/>
                    </a:lnTo>
                    <a:lnTo>
                      <a:pt x="16" y="10"/>
                    </a:lnTo>
                    <a:lnTo>
                      <a:pt x="2" y="10"/>
                    </a:lnTo>
                    <a:lnTo>
                      <a:pt x="0" y="6"/>
                    </a:lnTo>
                    <a:lnTo>
                      <a:pt x="2" y="4"/>
                    </a:lnTo>
                    <a:lnTo>
                      <a:pt x="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8" name="Freeform 382"/>
              <p:cNvSpPr>
                <a:spLocks/>
              </p:cNvSpPr>
              <p:nvPr/>
            </p:nvSpPr>
            <p:spPr bwMode="auto">
              <a:xfrm>
                <a:off x="1998" y="872"/>
                <a:ext cx="66" cy="19"/>
              </a:xfrm>
              <a:custGeom>
                <a:avLst/>
                <a:gdLst>
                  <a:gd name="T0" fmla="*/ 2 w 66"/>
                  <a:gd name="T1" fmla="*/ 11 h 19"/>
                  <a:gd name="T2" fmla="*/ 21 w 66"/>
                  <a:gd name="T3" fmla="*/ 6 h 19"/>
                  <a:gd name="T4" fmla="*/ 37 w 66"/>
                  <a:gd name="T5" fmla="*/ 0 h 19"/>
                  <a:gd name="T6" fmla="*/ 52 w 66"/>
                  <a:gd name="T7" fmla="*/ 6 h 19"/>
                  <a:gd name="T8" fmla="*/ 64 w 66"/>
                  <a:gd name="T9" fmla="*/ 13 h 19"/>
                  <a:gd name="T10" fmla="*/ 66 w 66"/>
                  <a:gd name="T11" fmla="*/ 17 h 19"/>
                  <a:gd name="T12" fmla="*/ 62 w 66"/>
                  <a:gd name="T13" fmla="*/ 19 h 19"/>
                  <a:gd name="T14" fmla="*/ 39 w 66"/>
                  <a:gd name="T15" fmla="*/ 15 h 19"/>
                  <a:gd name="T16" fmla="*/ 2 w 66"/>
                  <a:gd name="T17" fmla="*/ 19 h 19"/>
                  <a:gd name="T18" fmla="*/ 0 w 66"/>
                  <a:gd name="T19" fmla="*/ 15 h 19"/>
                  <a:gd name="T20" fmla="*/ 2 w 66"/>
                  <a:gd name="T21" fmla="*/ 11 h 19"/>
                  <a:gd name="T22" fmla="*/ 2 w 66"/>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9">
                    <a:moveTo>
                      <a:pt x="2" y="11"/>
                    </a:moveTo>
                    <a:lnTo>
                      <a:pt x="21" y="6"/>
                    </a:lnTo>
                    <a:lnTo>
                      <a:pt x="37" y="0"/>
                    </a:lnTo>
                    <a:lnTo>
                      <a:pt x="52" y="6"/>
                    </a:lnTo>
                    <a:lnTo>
                      <a:pt x="64" y="13"/>
                    </a:lnTo>
                    <a:lnTo>
                      <a:pt x="66" y="17"/>
                    </a:lnTo>
                    <a:lnTo>
                      <a:pt x="62" y="19"/>
                    </a:lnTo>
                    <a:lnTo>
                      <a:pt x="39" y="15"/>
                    </a:lnTo>
                    <a:lnTo>
                      <a:pt x="2" y="19"/>
                    </a:lnTo>
                    <a:lnTo>
                      <a:pt x="0" y="15"/>
                    </a:lnTo>
                    <a:lnTo>
                      <a:pt x="2" y="11"/>
                    </a:lnTo>
                    <a:lnTo>
                      <a:pt x="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39" name="Freeform 383"/>
              <p:cNvSpPr>
                <a:spLocks/>
              </p:cNvSpPr>
              <p:nvPr/>
            </p:nvSpPr>
            <p:spPr bwMode="auto">
              <a:xfrm>
                <a:off x="2033" y="885"/>
                <a:ext cx="17" cy="10"/>
              </a:xfrm>
              <a:custGeom>
                <a:avLst/>
                <a:gdLst>
                  <a:gd name="T0" fmla="*/ 6 w 17"/>
                  <a:gd name="T1" fmla="*/ 0 h 10"/>
                  <a:gd name="T2" fmla="*/ 15 w 17"/>
                  <a:gd name="T3" fmla="*/ 2 h 10"/>
                  <a:gd name="T4" fmla="*/ 17 w 17"/>
                  <a:gd name="T5" fmla="*/ 6 h 10"/>
                  <a:gd name="T6" fmla="*/ 13 w 17"/>
                  <a:gd name="T7" fmla="*/ 10 h 10"/>
                  <a:gd name="T8" fmla="*/ 0 w 17"/>
                  <a:gd name="T9" fmla="*/ 4 h 10"/>
                  <a:gd name="T10" fmla="*/ 2 w 17"/>
                  <a:gd name="T11" fmla="*/ 0 h 10"/>
                  <a:gd name="T12" fmla="*/ 6 w 17"/>
                  <a:gd name="T13" fmla="*/ 0 h 10"/>
                  <a:gd name="T14" fmla="*/ 6 w 1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6" y="0"/>
                    </a:moveTo>
                    <a:lnTo>
                      <a:pt x="15" y="2"/>
                    </a:lnTo>
                    <a:lnTo>
                      <a:pt x="17" y="6"/>
                    </a:lnTo>
                    <a:lnTo>
                      <a:pt x="13" y="10"/>
                    </a:lnTo>
                    <a:lnTo>
                      <a:pt x="0" y="4"/>
                    </a:lnTo>
                    <a:lnTo>
                      <a:pt x="2"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0" name="Freeform 384"/>
              <p:cNvSpPr>
                <a:spLocks/>
              </p:cNvSpPr>
              <p:nvPr/>
            </p:nvSpPr>
            <p:spPr bwMode="auto">
              <a:xfrm>
                <a:off x="2099" y="870"/>
                <a:ext cx="41" cy="15"/>
              </a:xfrm>
              <a:custGeom>
                <a:avLst/>
                <a:gdLst>
                  <a:gd name="T0" fmla="*/ 4 w 41"/>
                  <a:gd name="T1" fmla="*/ 6 h 15"/>
                  <a:gd name="T2" fmla="*/ 21 w 41"/>
                  <a:gd name="T3" fmla="*/ 0 h 15"/>
                  <a:gd name="T4" fmla="*/ 41 w 41"/>
                  <a:gd name="T5" fmla="*/ 8 h 15"/>
                  <a:gd name="T6" fmla="*/ 41 w 41"/>
                  <a:gd name="T7" fmla="*/ 13 h 15"/>
                  <a:gd name="T8" fmla="*/ 37 w 41"/>
                  <a:gd name="T9" fmla="*/ 15 h 15"/>
                  <a:gd name="T10" fmla="*/ 23 w 41"/>
                  <a:gd name="T11" fmla="*/ 11 h 15"/>
                  <a:gd name="T12" fmla="*/ 4 w 41"/>
                  <a:gd name="T13" fmla="*/ 13 h 15"/>
                  <a:gd name="T14" fmla="*/ 0 w 41"/>
                  <a:gd name="T15" fmla="*/ 11 h 15"/>
                  <a:gd name="T16" fmla="*/ 4 w 41"/>
                  <a:gd name="T17" fmla="*/ 6 h 15"/>
                  <a:gd name="T18" fmla="*/ 4 w 41"/>
                  <a:gd name="T1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5">
                    <a:moveTo>
                      <a:pt x="4" y="6"/>
                    </a:moveTo>
                    <a:lnTo>
                      <a:pt x="21" y="0"/>
                    </a:lnTo>
                    <a:lnTo>
                      <a:pt x="41" y="8"/>
                    </a:lnTo>
                    <a:lnTo>
                      <a:pt x="41" y="13"/>
                    </a:lnTo>
                    <a:lnTo>
                      <a:pt x="37" y="15"/>
                    </a:lnTo>
                    <a:lnTo>
                      <a:pt x="23" y="11"/>
                    </a:lnTo>
                    <a:lnTo>
                      <a:pt x="4" y="13"/>
                    </a:lnTo>
                    <a:lnTo>
                      <a:pt x="0" y="11"/>
                    </a:lnTo>
                    <a:lnTo>
                      <a:pt x="4" y="6"/>
                    </a:lnTo>
                    <a:lnTo>
                      <a:pt x="4"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1" name="Freeform 385"/>
              <p:cNvSpPr>
                <a:spLocks/>
              </p:cNvSpPr>
              <p:nvPr/>
            </p:nvSpPr>
            <p:spPr bwMode="auto">
              <a:xfrm>
                <a:off x="2122" y="881"/>
                <a:ext cx="12" cy="10"/>
              </a:xfrm>
              <a:custGeom>
                <a:avLst/>
                <a:gdLst>
                  <a:gd name="T0" fmla="*/ 4 w 12"/>
                  <a:gd name="T1" fmla="*/ 0 h 10"/>
                  <a:gd name="T2" fmla="*/ 12 w 12"/>
                  <a:gd name="T3" fmla="*/ 0 h 10"/>
                  <a:gd name="T4" fmla="*/ 12 w 12"/>
                  <a:gd name="T5" fmla="*/ 8 h 10"/>
                  <a:gd name="T6" fmla="*/ 4 w 12"/>
                  <a:gd name="T7" fmla="*/ 10 h 10"/>
                  <a:gd name="T8" fmla="*/ 0 w 12"/>
                  <a:gd name="T9" fmla="*/ 8 h 10"/>
                  <a:gd name="T10" fmla="*/ 0 w 12"/>
                  <a:gd name="T11" fmla="*/ 2 h 10"/>
                  <a:gd name="T12" fmla="*/ 4 w 12"/>
                  <a:gd name="T13" fmla="*/ 0 h 10"/>
                  <a:gd name="T14" fmla="*/ 4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0"/>
                    </a:moveTo>
                    <a:lnTo>
                      <a:pt x="12" y="0"/>
                    </a:lnTo>
                    <a:lnTo>
                      <a:pt x="12" y="8"/>
                    </a:lnTo>
                    <a:lnTo>
                      <a:pt x="4" y="10"/>
                    </a:lnTo>
                    <a:lnTo>
                      <a:pt x="0" y="8"/>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2" name="Freeform 386"/>
              <p:cNvSpPr>
                <a:spLocks/>
              </p:cNvSpPr>
              <p:nvPr/>
            </p:nvSpPr>
            <p:spPr bwMode="auto">
              <a:xfrm>
                <a:off x="2079" y="858"/>
                <a:ext cx="34" cy="89"/>
              </a:xfrm>
              <a:custGeom>
                <a:avLst/>
                <a:gdLst>
                  <a:gd name="T0" fmla="*/ 8 w 34"/>
                  <a:gd name="T1" fmla="*/ 2 h 89"/>
                  <a:gd name="T2" fmla="*/ 20 w 34"/>
                  <a:gd name="T3" fmla="*/ 25 h 89"/>
                  <a:gd name="T4" fmla="*/ 24 w 34"/>
                  <a:gd name="T5" fmla="*/ 51 h 89"/>
                  <a:gd name="T6" fmla="*/ 30 w 34"/>
                  <a:gd name="T7" fmla="*/ 70 h 89"/>
                  <a:gd name="T8" fmla="*/ 34 w 34"/>
                  <a:gd name="T9" fmla="*/ 89 h 89"/>
                  <a:gd name="T10" fmla="*/ 26 w 34"/>
                  <a:gd name="T11" fmla="*/ 89 h 89"/>
                  <a:gd name="T12" fmla="*/ 22 w 34"/>
                  <a:gd name="T13" fmla="*/ 70 h 89"/>
                  <a:gd name="T14" fmla="*/ 16 w 34"/>
                  <a:gd name="T15" fmla="*/ 51 h 89"/>
                  <a:gd name="T16" fmla="*/ 12 w 34"/>
                  <a:gd name="T17" fmla="*/ 27 h 89"/>
                  <a:gd name="T18" fmla="*/ 0 w 34"/>
                  <a:gd name="T19" fmla="*/ 4 h 89"/>
                  <a:gd name="T20" fmla="*/ 2 w 34"/>
                  <a:gd name="T21" fmla="*/ 0 h 89"/>
                  <a:gd name="T22" fmla="*/ 8 w 34"/>
                  <a:gd name="T23" fmla="*/ 2 h 89"/>
                  <a:gd name="T24" fmla="*/ 8 w 34"/>
                  <a:gd name="T25"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9">
                    <a:moveTo>
                      <a:pt x="8" y="2"/>
                    </a:moveTo>
                    <a:lnTo>
                      <a:pt x="20" y="25"/>
                    </a:lnTo>
                    <a:lnTo>
                      <a:pt x="24" y="51"/>
                    </a:lnTo>
                    <a:lnTo>
                      <a:pt x="30" y="70"/>
                    </a:lnTo>
                    <a:lnTo>
                      <a:pt x="34" y="89"/>
                    </a:lnTo>
                    <a:lnTo>
                      <a:pt x="26" y="89"/>
                    </a:lnTo>
                    <a:lnTo>
                      <a:pt x="22" y="70"/>
                    </a:lnTo>
                    <a:lnTo>
                      <a:pt x="16" y="51"/>
                    </a:lnTo>
                    <a:lnTo>
                      <a:pt x="12" y="27"/>
                    </a:lnTo>
                    <a:lnTo>
                      <a:pt x="0" y="4"/>
                    </a:lnTo>
                    <a:lnTo>
                      <a:pt x="2"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3" name="Freeform 387"/>
              <p:cNvSpPr>
                <a:spLocks/>
              </p:cNvSpPr>
              <p:nvPr/>
            </p:nvSpPr>
            <p:spPr bwMode="auto">
              <a:xfrm>
                <a:off x="2052" y="945"/>
                <a:ext cx="41" cy="14"/>
              </a:xfrm>
              <a:custGeom>
                <a:avLst/>
                <a:gdLst>
                  <a:gd name="T0" fmla="*/ 6 w 41"/>
                  <a:gd name="T1" fmla="*/ 2 h 14"/>
                  <a:gd name="T2" fmla="*/ 29 w 41"/>
                  <a:gd name="T3" fmla="*/ 0 h 14"/>
                  <a:gd name="T4" fmla="*/ 35 w 41"/>
                  <a:gd name="T5" fmla="*/ 0 h 14"/>
                  <a:gd name="T6" fmla="*/ 41 w 41"/>
                  <a:gd name="T7" fmla="*/ 6 h 14"/>
                  <a:gd name="T8" fmla="*/ 41 w 41"/>
                  <a:gd name="T9" fmla="*/ 10 h 14"/>
                  <a:gd name="T10" fmla="*/ 35 w 41"/>
                  <a:gd name="T11" fmla="*/ 14 h 14"/>
                  <a:gd name="T12" fmla="*/ 31 w 41"/>
                  <a:gd name="T13" fmla="*/ 14 h 14"/>
                  <a:gd name="T14" fmla="*/ 16 w 41"/>
                  <a:gd name="T15" fmla="*/ 14 h 14"/>
                  <a:gd name="T16" fmla="*/ 2 w 41"/>
                  <a:gd name="T17" fmla="*/ 6 h 14"/>
                  <a:gd name="T18" fmla="*/ 0 w 41"/>
                  <a:gd name="T19" fmla="*/ 4 h 14"/>
                  <a:gd name="T20" fmla="*/ 6 w 41"/>
                  <a:gd name="T21" fmla="*/ 2 h 14"/>
                  <a:gd name="T22" fmla="*/ 6 w 41"/>
                  <a:gd name="T2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4">
                    <a:moveTo>
                      <a:pt x="6" y="2"/>
                    </a:moveTo>
                    <a:lnTo>
                      <a:pt x="29" y="0"/>
                    </a:lnTo>
                    <a:lnTo>
                      <a:pt x="35" y="0"/>
                    </a:lnTo>
                    <a:lnTo>
                      <a:pt x="41" y="6"/>
                    </a:lnTo>
                    <a:lnTo>
                      <a:pt x="41" y="10"/>
                    </a:lnTo>
                    <a:lnTo>
                      <a:pt x="35" y="14"/>
                    </a:lnTo>
                    <a:lnTo>
                      <a:pt x="31" y="14"/>
                    </a:lnTo>
                    <a:lnTo>
                      <a:pt x="16" y="14"/>
                    </a:lnTo>
                    <a:lnTo>
                      <a:pt x="2" y="6"/>
                    </a:lnTo>
                    <a:lnTo>
                      <a:pt x="0" y="4"/>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4" name="Freeform 388"/>
              <p:cNvSpPr>
                <a:spLocks/>
              </p:cNvSpPr>
              <p:nvPr/>
            </p:nvSpPr>
            <p:spPr bwMode="auto">
              <a:xfrm>
                <a:off x="3534" y="1064"/>
                <a:ext cx="278" cy="434"/>
              </a:xfrm>
              <a:custGeom>
                <a:avLst/>
                <a:gdLst>
                  <a:gd name="T0" fmla="*/ 6 w 278"/>
                  <a:gd name="T1" fmla="*/ 0 h 434"/>
                  <a:gd name="T2" fmla="*/ 21 w 278"/>
                  <a:gd name="T3" fmla="*/ 13 h 434"/>
                  <a:gd name="T4" fmla="*/ 35 w 278"/>
                  <a:gd name="T5" fmla="*/ 23 h 434"/>
                  <a:gd name="T6" fmla="*/ 49 w 278"/>
                  <a:gd name="T7" fmla="*/ 35 h 434"/>
                  <a:gd name="T8" fmla="*/ 62 w 278"/>
                  <a:gd name="T9" fmla="*/ 46 h 434"/>
                  <a:gd name="T10" fmla="*/ 84 w 278"/>
                  <a:gd name="T11" fmla="*/ 68 h 434"/>
                  <a:gd name="T12" fmla="*/ 105 w 278"/>
                  <a:gd name="T13" fmla="*/ 89 h 434"/>
                  <a:gd name="T14" fmla="*/ 115 w 278"/>
                  <a:gd name="T15" fmla="*/ 101 h 434"/>
                  <a:gd name="T16" fmla="*/ 125 w 278"/>
                  <a:gd name="T17" fmla="*/ 114 h 434"/>
                  <a:gd name="T18" fmla="*/ 136 w 278"/>
                  <a:gd name="T19" fmla="*/ 126 h 434"/>
                  <a:gd name="T20" fmla="*/ 144 w 278"/>
                  <a:gd name="T21" fmla="*/ 139 h 434"/>
                  <a:gd name="T22" fmla="*/ 154 w 278"/>
                  <a:gd name="T23" fmla="*/ 151 h 434"/>
                  <a:gd name="T24" fmla="*/ 165 w 278"/>
                  <a:gd name="T25" fmla="*/ 165 h 434"/>
                  <a:gd name="T26" fmla="*/ 177 w 278"/>
                  <a:gd name="T27" fmla="*/ 180 h 434"/>
                  <a:gd name="T28" fmla="*/ 189 w 278"/>
                  <a:gd name="T29" fmla="*/ 194 h 434"/>
                  <a:gd name="T30" fmla="*/ 208 w 278"/>
                  <a:gd name="T31" fmla="*/ 215 h 434"/>
                  <a:gd name="T32" fmla="*/ 222 w 278"/>
                  <a:gd name="T33" fmla="*/ 236 h 434"/>
                  <a:gd name="T34" fmla="*/ 232 w 278"/>
                  <a:gd name="T35" fmla="*/ 260 h 434"/>
                  <a:gd name="T36" fmla="*/ 243 w 278"/>
                  <a:gd name="T37" fmla="*/ 285 h 434"/>
                  <a:gd name="T38" fmla="*/ 251 w 278"/>
                  <a:gd name="T39" fmla="*/ 306 h 434"/>
                  <a:gd name="T40" fmla="*/ 259 w 278"/>
                  <a:gd name="T41" fmla="*/ 322 h 434"/>
                  <a:gd name="T42" fmla="*/ 271 w 278"/>
                  <a:gd name="T43" fmla="*/ 359 h 434"/>
                  <a:gd name="T44" fmla="*/ 278 w 278"/>
                  <a:gd name="T45" fmla="*/ 428 h 434"/>
                  <a:gd name="T46" fmla="*/ 274 w 278"/>
                  <a:gd name="T47" fmla="*/ 434 h 434"/>
                  <a:gd name="T48" fmla="*/ 269 w 278"/>
                  <a:gd name="T49" fmla="*/ 430 h 434"/>
                  <a:gd name="T50" fmla="*/ 261 w 278"/>
                  <a:gd name="T51" fmla="*/ 395 h 434"/>
                  <a:gd name="T52" fmla="*/ 253 w 278"/>
                  <a:gd name="T53" fmla="*/ 362 h 434"/>
                  <a:gd name="T54" fmla="*/ 247 w 278"/>
                  <a:gd name="T55" fmla="*/ 343 h 434"/>
                  <a:gd name="T56" fmla="*/ 241 w 278"/>
                  <a:gd name="T57" fmla="*/ 326 h 434"/>
                  <a:gd name="T58" fmla="*/ 224 w 278"/>
                  <a:gd name="T59" fmla="*/ 291 h 434"/>
                  <a:gd name="T60" fmla="*/ 214 w 278"/>
                  <a:gd name="T61" fmla="*/ 269 h 434"/>
                  <a:gd name="T62" fmla="*/ 204 w 278"/>
                  <a:gd name="T63" fmla="*/ 246 h 434"/>
                  <a:gd name="T64" fmla="*/ 200 w 278"/>
                  <a:gd name="T65" fmla="*/ 236 h 434"/>
                  <a:gd name="T66" fmla="*/ 191 w 278"/>
                  <a:gd name="T67" fmla="*/ 225 h 434"/>
                  <a:gd name="T68" fmla="*/ 183 w 278"/>
                  <a:gd name="T69" fmla="*/ 215 h 434"/>
                  <a:gd name="T70" fmla="*/ 173 w 278"/>
                  <a:gd name="T71" fmla="*/ 207 h 434"/>
                  <a:gd name="T72" fmla="*/ 160 w 278"/>
                  <a:gd name="T73" fmla="*/ 190 h 434"/>
                  <a:gd name="T74" fmla="*/ 150 w 278"/>
                  <a:gd name="T75" fmla="*/ 178 h 434"/>
                  <a:gd name="T76" fmla="*/ 142 w 278"/>
                  <a:gd name="T77" fmla="*/ 163 h 434"/>
                  <a:gd name="T78" fmla="*/ 132 w 278"/>
                  <a:gd name="T79" fmla="*/ 149 h 434"/>
                  <a:gd name="T80" fmla="*/ 123 w 278"/>
                  <a:gd name="T81" fmla="*/ 137 h 434"/>
                  <a:gd name="T82" fmla="*/ 113 w 278"/>
                  <a:gd name="T83" fmla="*/ 124 h 434"/>
                  <a:gd name="T84" fmla="*/ 105 w 278"/>
                  <a:gd name="T85" fmla="*/ 112 h 434"/>
                  <a:gd name="T86" fmla="*/ 97 w 278"/>
                  <a:gd name="T87" fmla="*/ 99 h 434"/>
                  <a:gd name="T88" fmla="*/ 86 w 278"/>
                  <a:gd name="T89" fmla="*/ 87 h 434"/>
                  <a:gd name="T90" fmla="*/ 76 w 278"/>
                  <a:gd name="T91" fmla="*/ 75 h 434"/>
                  <a:gd name="T92" fmla="*/ 66 w 278"/>
                  <a:gd name="T93" fmla="*/ 64 h 434"/>
                  <a:gd name="T94" fmla="*/ 56 w 278"/>
                  <a:gd name="T95" fmla="*/ 52 h 434"/>
                  <a:gd name="T96" fmla="*/ 43 w 278"/>
                  <a:gd name="T97" fmla="*/ 39 h 434"/>
                  <a:gd name="T98" fmla="*/ 31 w 278"/>
                  <a:gd name="T99" fmla="*/ 29 h 434"/>
                  <a:gd name="T100" fmla="*/ 17 w 278"/>
                  <a:gd name="T101" fmla="*/ 17 h 434"/>
                  <a:gd name="T102" fmla="*/ 2 w 278"/>
                  <a:gd name="T103" fmla="*/ 4 h 434"/>
                  <a:gd name="T104" fmla="*/ 0 w 278"/>
                  <a:gd name="T105" fmla="*/ 0 h 434"/>
                  <a:gd name="T106" fmla="*/ 6 w 278"/>
                  <a:gd name="T107" fmla="*/ 0 h 434"/>
                  <a:gd name="T108" fmla="*/ 6 w 278"/>
                  <a:gd name="T10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434">
                    <a:moveTo>
                      <a:pt x="6" y="0"/>
                    </a:moveTo>
                    <a:lnTo>
                      <a:pt x="21" y="13"/>
                    </a:lnTo>
                    <a:lnTo>
                      <a:pt x="35" y="23"/>
                    </a:lnTo>
                    <a:lnTo>
                      <a:pt x="49" y="35"/>
                    </a:lnTo>
                    <a:lnTo>
                      <a:pt x="62" y="46"/>
                    </a:lnTo>
                    <a:lnTo>
                      <a:pt x="84" y="68"/>
                    </a:lnTo>
                    <a:lnTo>
                      <a:pt x="105" y="89"/>
                    </a:lnTo>
                    <a:lnTo>
                      <a:pt x="115" y="101"/>
                    </a:lnTo>
                    <a:lnTo>
                      <a:pt x="125" y="114"/>
                    </a:lnTo>
                    <a:lnTo>
                      <a:pt x="136" y="126"/>
                    </a:lnTo>
                    <a:lnTo>
                      <a:pt x="144" y="139"/>
                    </a:lnTo>
                    <a:lnTo>
                      <a:pt x="154" y="151"/>
                    </a:lnTo>
                    <a:lnTo>
                      <a:pt x="165" y="165"/>
                    </a:lnTo>
                    <a:lnTo>
                      <a:pt x="177" y="180"/>
                    </a:lnTo>
                    <a:lnTo>
                      <a:pt x="189" y="194"/>
                    </a:lnTo>
                    <a:lnTo>
                      <a:pt x="208" y="215"/>
                    </a:lnTo>
                    <a:lnTo>
                      <a:pt x="222" y="236"/>
                    </a:lnTo>
                    <a:lnTo>
                      <a:pt x="232" y="260"/>
                    </a:lnTo>
                    <a:lnTo>
                      <a:pt x="243" y="285"/>
                    </a:lnTo>
                    <a:lnTo>
                      <a:pt x="251" y="306"/>
                    </a:lnTo>
                    <a:lnTo>
                      <a:pt x="259" y="322"/>
                    </a:lnTo>
                    <a:lnTo>
                      <a:pt x="271" y="359"/>
                    </a:lnTo>
                    <a:lnTo>
                      <a:pt x="278" y="428"/>
                    </a:lnTo>
                    <a:lnTo>
                      <a:pt x="274" y="434"/>
                    </a:lnTo>
                    <a:lnTo>
                      <a:pt x="269" y="430"/>
                    </a:lnTo>
                    <a:lnTo>
                      <a:pt x="261" y="395"/>
                    </a:lnTo>
                    <a:lnTo>
                      <a:pt x="253" y="362"/>
                    </a:lnTo>
                    <a:lnTo>
                      <a:pt x="247" y="343"/>
                    </a:lnTo>
                    <a:lnTo>
                      <a:pt x="241" y="326"/>
                    </a:lnTo>
                    <a:lnTo>
                      <a:pt x="224" y="291"/>
                    </a:lnTo>
                    <a:lnTo>
                      <a:pt x="214" y="269"/>
                    </a:lnTo>
                    <a:lnTo>
                      <a:pt x="204" y="246"/>
                    </a:lnTo>
                    <a:lnTo>
                      <a:pt x="200" y="236"/>
                    </a:lnTo>
                    <a:lnTo>
                      <a:pt x="191" y="225"/>
                    </a:lnTo>
                    <a:lnTo>
                      <a:pt x="183" y="215"/>
                    </a:lnTo>
                    <a:lnTo>
                      <a:pt x="173" y="207"/>
                    </a:lnTo>
                    <a:lnTo>
                      <a:pt x="160" y="190"/>
                    </a:lnTo>
                    <a:lnTo>
                      <a:pt x="150" y="178"/>
                    </a:lnTo>
                    <a:lnTo>
                      <a:pt x="142" y="163"/>
                    </a:lnTo>
                    <a:lnTo>
                      <a:pt x="132" y="149"/>
                    </a:lnTo>
                    <a:lnTo>
                      <a:pt x="123" y="137"/>
                    </a:lnTo>
                    <a:lnTo>
                      <a:pt x="113" y="124"/>
                    </a:lnTo>
                    <a:lnTo>
                      <a:pt x="105" y="112"/>
                    </a:lnTo>
                    <a:lnTo>
                      <a:pt x="97" y="99"/>
                    </a:lnTo>
                    <a:lnTo>
                      <a:pt x="86" y="87"/>
                    </a:lnTo>
                    <a:lnTo>
                      <a:pt x="76" y="75"/>
                    </a:lnTo>
                    <a:lnTo>
                      <a:pt x="66" y="64"/>
                    </a:lnTo>
                    <a:lnTo>
                      <a:pt x="56" y="52"/>
                    </a:lnTo>
                    <a:lnTo>
                      <a:pt x="43" y="39"/>
                    </a:lnTo>
                    <a:lnTo>
                      <a:pt x="31" y="29"/>
                    </a:lnTo>
                    <a:lnTo>
                      <a:pt x="17" y="17"/>
                    </a:lnTo>
                    <a:lnTo>
                      <a:pt x="2" y="4"/>
                    </a:lnTo>
                    <a:lnTo>
                      <a:pt x="0" y="0"/>
                    </a:lnTo>
                    <a:lnTo>
                      <a:pt x="6" y="0"/>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5" name="Freeform 389"/>
              <p:cNvSpPr>
                <a:spLocks/>
              </p:cNvSpPr>
              <p:nvPr/>
            </p:nvSpPr>
            <p:spPr bwMode="auto">
              <a:xfrm>
                <a:off x="3464" y="1250"/>
                <a:ext cx="109" cy="275"/>
              </a:xfrm>
              <a:custGeom>
                <a:avLst/>
                <a:gdLst>
                  <a:gd name="T0" fmla="*/ 105 w 109"/>
                  <a:gd name="T1" fmla="*/ 6 h 275"/>
                  <a:gd name="T2" fmla="*/ 80 w 109"/>
                  <a:gd name="T3" fmla="*/ 17 h 275"/>
                  <a:gd name="T4" fmla="*/ 62 w 109"/>
                  <a:gd name="T5" fmla="*/ 31 h 275"/>
                  <a:gd name="T6" fmla="*/ 45 w 109"/>
                  <a:gd name="T7" fmla="*/ 50 h 275"/>
                  <a:gd name="T8" fmla="*/ 31 w 109"/>
                  <a:gd name="T9" fmla="*/ 72 h 275"/>
                  <a:gd name="T10" fmla="*/ 25 w 109"/>
                  <a:gd name="T11" fmla="*/ 87 h 275"/>
                  <a:gd name="T12" fmla="*/ 27 w 109"/>
                  <a:gd name="T13" fmla="*/ 103 h 275"/>
                  <a:gd name="T14" fmla="*/ 33 w 109"/>
                  <a:gd name="T15" fmla="*/ 136 h 275"/>
                  <a:gd name="T16" fmla="*/ 31 w 109"/>
                  <a:gd name="T17" fmla="*/ 207 h 275"/>
                  <a:gd name="T18" fmla="*/ 21 w 109"/>
                  <a:gd name="T19" fmla="*/ 237 h 275"/>
                  <a:gd name="T20" fmla="*/ 15 w 109"/>
                  <a:gd name="T21" fmla="*/ 254 h 275"/>
                  <a:gd name="T22" fmla="*/ 6 w 109"/>
                  <a:gd name="T23" fmla="*/ 273 h 275"/>
                  <a:gd name="T24" fmla="*/ 0 w 109"/>
                  <a:gd name="T25" fmla="*/ 275 h 275"/>
                  <a:gd name="T26" fmla="*/ 0 w 109"/>
                  <a:gd name="T27" fmla="*/ 271 h 275"/>
                  <a:gd name="T28" fmla="*/ 13 w 109"/>
                  <a:gd name="T29" fmla="*/ 235 h 275"/>
                  <a:gd name="T30" fmla="*/ 15 w 109"/>
                  <a:gd name="T31" fmla="*/ 204 h 275"/>
                  <a:gd name="T32" fmla="*/ 10 w 109"/>
                  <a:gd name="T33" fmla="*/ 134 h 275"/>
                  <a:gd name="T34" fmla="*/ 15 w 109"/>
                  <a:gd name="T35" fmla="*/ 64 h 275"/>
                  <a:gd name="T36" fmla="*/ 25 w 109"/>
                  <a:gd name="T37" fmla="*/ 52 h 275"/>
                  <a:gd name="T38" fmla="*/ 33 w 109"/>
                  <a:gd name="T39" fmla="*/ 41 h 275"/>
                  <a:gd name="T40" fmla="*/ 41 w 109"/>
                  <a:gd name="T41" fmla="*/ 31 h 275"/>
                  <a:gd name="T42" fmla="*/ 52 w 109"/>
                  <a:gd name="T43" fmla="*/ 25 h 275"/>
                  <a:gd name="T44" fmla="*/ 62 w 109"/>
                  <a:gd name="T45" fmla="*/ 17 h 275"/>
                  <a:gd name="T46" fmla="*/ 76 w 109"/>
                  <a:gd name="T47" fmla="*/ 10 h 275"/>
                  <a:gd name="T48" fmla="*/ 105 w 109"/>
                  <a:gd name="T49" fmla="*/ 0 h 275"/>
                  <a:gd name="T50" fmla="*/ 109 w 109"/>
                  <a:gd name="T51" fmla="*/ 2 h 275"/>
                  <a:gd name="T52" fmla="*/ 105 w 109"/>
                  <a:gd name="T53" fmla="*/ 6 h 275"/>
                  <a:gd name="T54" fmla="*/ 105 w 109"/>
                  <a:gd name="T55" fmla="*/ 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275">
                    <a:moveTo>
                      <a:pt x="105" y="6"/>
                    </a:moveTo>
                    <a:lnTo>
                      <a:pt x="80" y="17"/>
                    </a:lnTo>
                    <a:lnTo>
                      <a:pt x="62" y="31"/>
                    </a:lnTo>
                    <a:lnTo>
                      <a:pt x="45" y="50"/>
                    </a:lnTo>
                    <a:lnTo>
                      <a:pt x="31" y="72"/>
                    </a:lnTo>
                    <a:lnTo>
                      <a:pt x="25" y="87"/>
                    </a:lnTo>
                    <a:lnTo>
                      <a:pt x="27" y="103"/>
                    </a:lnTo>
                    <a:lnTo>
                      <a:pt x="33" y="136"/>
                    </a:lnTo>
                    <a:lnTo>
                      <a:pt x="31" y="207"/>
                    </a:lnTo>
                    <a:lnTo>
                      <a:pt x="21" y="237"/>
                    </a:lnTo>
                    <a:lnTo>
                      <a:pt x="15" y="254"/>
                    </a:lnTo>
                    <a:lnTo>
                      <a:pt x="6" y="273"/>
                    </a:lnTo>
                    <a:lnTo>
                      <a:pt x="0" y="275"/>
                    </a:lnTo>
                    <a:lnTo>
                      <a:pt x="0" y="271"/>
                    </a:lnTo>
                    <a:lnTo>
                      <a:pt x="13" y="235"/>
                    </a:lnTo>
                    <a:lnTo>
                      <a:pt x="15" y="204"/>
                    </a:lnTo>
                    <a:lnTo>
                      <a:pt x="10" y="134"/>
                    </a:lnTo>
                    <a:lnTo>
                      <a:pt x="15" y="64"/>
                    </a:lnTo>
                    <a:lnTo>
                      <a:pt x="25" y="52"/>
                    </a:lnTo>
                    <a:lnTo>
                      <a:pt x="33" y="41"/>
                    </a:lnTo>
                    <a:lnTo>
                      <a:pt x="41" y="31"/>
                    </a:lnTo>
                    <a:lnTo>
                      <a:pt x="52" y="25"/>
                    </a:lnTo>
                    <a:lnTo>
                      <a:pt x="62" y="17"/>
                    </a:lnTo>
                    <a:lnTo>
                      <a:pt x="76" y="10"/>
                    </a:lnTo>
                    <a:lnTo>
                      <a:pt x="105" y="0"/>
                    </a:lnTo>
                    <a:lnTo>
                      <a:pt x="109" y="2"/>
                    </a:lnTo>
                    <a:lnTo>
                      <a:pt x="105" y="6"/>
                    </a:lnTo>
                    <a:lnTo>
                      <a:pt x="10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6" name="Freeform 390"/>
              <p:cNvSpPr>
                <a:spLocks/>
              </p:cNvSpPr>
              <p:nvPr/>
            </p:nvSpPr>
            <p:spPr bwMode="auto">
              <a:xfrm>
                <a:off x="3581" y="1374"/>
                <a:ext cx="142" cy="268"/>
              </a:xfrm>
              <a:custGeom>
                <a:avLst/>
                <a:gdLst>
                  <a:gd name="T0" fmla="*/ 142 w 142"/>
                  <a:gd name="T1" fmla="*/ 0 h 268"/>
                  <a:gd name="T2" fmla="*/ 142 w 142"/>
                  <a:gd name="T3" fmla="*/ 31 h 268"/>
                  <a:gd name="T4" fmla="*/ 132 w 142"/>
                  <a:gd name="T5" fmla="*/ 43 h 268"/>
                  <a:gd name="T6" fmla="*/ 122 w 142"/>
                  <a:gd name="T7" fmla="*/ 54 h 268"/>
                  <a:gd name="T8" fmla="*/ 120 w 142"/>
                  <a:gd name="T9" fmla="*/ 76 h 268"/>
                  <a:gd name="T10" fmla="*/ 122 w 142"/>
                  <a:gd name="T11" fmla="*/ 99 h 268"/>
                  <a:gd name="T12" fmla="*/ 118 w 142"/>
                  <a:gd name="T13" fmla="*/ 128 h 268"/>
                  <a:gd name="T14" fmla="*/ 109 w 142"/>
                  <a:gd name="T15" fmla="*/ 153 h 268"/>
                  <a:gd name="T16" fmla="*/ 103 w 142"/>
                  <a:gd name="T17" fmla="*/ 165 h 268"/>
                  <a:gd name="T18" fmla="*/ 95 w 142"/>
                  <a:gd name="T19" fmla="*/ 177 h 268"/>
                  <a:gd name="T20" fmla="*/ 87 w 142"/>
                  <a:gd name="T21" fmla="*/ 190 h 268"/>
                  <a:gd name="T22" fmla="*/ 76 w 142"/>
                  <a:gd name="T23" fmla="*/ 202 h 268"/>
                  <a:gd name="T24" fmla="*/ 39 w 142"/>
                  <a:gd name="T25" fmla="*/ 239 h 268"/>
                  <a:gd name="T26" fmla="*/ 29 w 142"/>
                  <a:gd name="T27" fmla="*/ 254 h 268"/>
                  <a:gd name="T28" fmla="*/ 25 w 142"/>
                  <a:gd name="T29" fmla="*/ 260 h 268"/>
                  <a:gd name="T30" fmla="*/ 17 w 142"/>
                  <a:gd name="T31" fmla="*/ 266 h 268"/>
                  <a:gd name="T32" fmla="*/ 9 w 142"/>
                  <a:gd name="T33" fmla="*/ 268 h 268"/>
                  <a:gd name="T34" fmla="*/ 2 w 142"/>
                  <a:gd name="T35" fmla="*/ 264 h 268"/>
                  <a:gd name="T36" fmla="*/ 0 w 142"/>
                  <a:gd name="T37" fmla="*/ 258 h 268"/>
                  <a:gd name="T38" fmla="*/ 4 w 142"/>
                  <a:gd name="T39" fmla="*/ 252 h 268"/>
                  <a:gd name="T40" fmla="*/ 21 w 142"/>
                  <a:gd name="T41" fmla="*/ 229 h 268"/>
                  <a:gd name="T42" fmla="*/ 39 w 142"/>
                  <a:gd name="T43" fmla="*/ 208 h 268"/>
                  <a:gd name="T44" fmla="*/ 60 w 142"/>
                  <a:gd name="T45" fmla="*/ 190 h 268"/>
                  <a:gd name="T46" fmla="*/ 78 w 142"/>
                  <a:gd name="T47" fmla="*/ 167 h 268"/>
                  <a:gd name="T48" fmla="*/ 93 w 142"/>
                  <a:gd name="T49" fmla="*/ 147 h 268"/>
                  <a:gd name="T50" fmla="*/ 101 w 142"/>
                  <a:gd name="T51" fmla="*/ 126 h 268"/>
                  <a:gd name="T52" fmla="*/ 105 w 142"/>
                  <a:gd name="T53" fmla="*/ 99 h 268"/>
                  <a:gd name="T54" fmla="*/ 107 w 142"/>
                  <a:gd name="T55" fmla="*/ 49 h 268"/>
                  <a:gd name="T56" fmla="*/ 113 w 142"/>
                  <a:gd name="T57" fmla="*/ 43 h 268"/>
                  <a:gd name="T58" fmla="*/ 122 w 142"/>
                  <a:gd name="T59" fmla="*/ 39 h 268"/>
                  <a:gd name="T60" fmla="*/ 134 w 142"/>
                  <a:gd name="T61" fmla="*/ 29 h 268"/>
                  <a:gd name="T62" fmla="*/ 136 w 142"/>
                  <a:gd name="T63" fmla="*/ 14 h 268"/>
                  <a:gd name="T64" fmla="*/ 134 w 142"/>
                  <a:gd name="T65" fmla="*/ 0 h 268"/>
                  <a:gd name="T66" fmla="*/ 142 w 142"/>
                  <a:gd name="T67" fmla="*/ 0 h 268"/>
                  <a:gd name="T68" fmla="*/ 142 w 142"/>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268">
                    <a:moveTo>
                      <a:pt x="142" y="0"/>
                    </a:moveTo>
                    <a:lnTo>
                      <a:pt x="142" y="31"/>
                    </a:lnTo>
                    <a:lnTo>
                      <a:pt x="132" y="43"/>
                    </a:lnTo>
                    <a:lnTo>
                      <a:pt x="122" y="54"/>
                    </a:lnTo>
                    <a:lnTo>
                      <a:pt x="120" y="76"/>
                    </a:lnTo>
                    <a:lnTo>
                      <a:pt x="122" y="99"/>
                    </a:lnTo>
                    <a:lnTo>
                      <a:pt x="118" y="128"/>
                    </a:lnTo>
                    <a:lnTo>
                      <a:pt x="109" y="153"/>
                    </a:lnTo>
                    <a:lnTo>
                      <a:pt x="103" y="165"/>
                    </a:lnTo>
                    <a:lnTo>
                      <a:pt x="95" y="177"/>
                    </a:lnTo>
                    <a:lnTo>
                      <a:pt x="87" y="190"/>
                    </a:lnTo>
                    <a:lnTo>
                      <a:pt x="76" y="202"/>
                    </a:lnTo>
                    <a:lnTo>
                      <a:pt x="39" y="239"/>
                    </a:lnTo>
                    <a:lnTo>
                      <a:pt x="29" y="254"/>
                    </a:lnTo>
                    <a:lnTo>
                      <a:pt x="25" y="260"/>
                    </a:lnTo>
                    <a:lnTo>
                      <a:pt x="17" y="266"/>
                    </a:lnTo>
                    <a:lnTo>
                      <a:pt x="9" y="268"/>
                    </a:lnTo>
                    <a:lnTo>
                      <a:pt x="2" y="264"/>
                    </a:lnTo>
                    <a:lnTo>
                      <a:pt x="0" y="258"/>
                    </a:lnTo>
                    <a:lnTo>
                      <a:pt x="4" y="252"/>
                    </a:lnTo>
                    <a:lnTo>
                      <a:pt x="21" y="229"/>
                    </a:lnTo>
                    <a:lnTo>
                      <a:pt x="39" y="208"/>
                    </a:lnTo>
                    <a:lnTo>
                      <a:pt x="60" y="190"/>
                    </a:lnTo>
                    <a:lnTo>
                      <a:pt x="78" y="167"/>
                    </a:lnTo>
                    <a:lnTo>
                      <a:pt x="93" y="147"/>
                    </a:lnTo>
                    <a:lnTo>
                      <a:pt x="101" y="126"/>
                    </a:lnTo>
                    <a:lnTo>
                      <a:pt x="105" y="99"/>
                    </a:lnTo>
                    <a:lnTo>
                      <a:pt x="107" y="49"/>
                    </a:lnTo>
                    <a:lnTo>
                      <a:pt x="113" y="43"/>
                    </a:lnTo>
                    <a:lnTo>
                      <a:pt x="122" y="39"/>
                    </a:lnTo>
                    <a:lnTo>
                      <a:pt x="134" y="29"/>
                    </a:lnTo>
                    <a:lnTo>
                      <a:pt x="136" y="14"/>
                    </a:lnTo>
                    <a:lnTo>
                      <a:pt x="134" y="0"/>
                    </a:lnTo>
                    <a:lnTo>
                      <a:pt x="142" y="0"/>
                    </a:lnTo>
                    <a:lnTo>
                      <a:pt x="1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7" name="Freeform 391"/>
              <p:cNvSpPr>
                <a:spLocks/>
              </p:cNvSpPr>
              <p:nvPr/>
            </p:nvSpPr>
            <p:spPr bwMode="auto">
              <a:xfrm>
                <a:off x="3343" y="1469"/>
                <a:ext cx="154" cy="215"/>
              </a:xfrm>
              <a:custGeom>
                <a:avLst/>
                <a:gdLst>
                  <a:gd name="T0" fmla="*/ 129 w 154"/>
                  <a:gd name="T1" fmla="*/ 16 h 215"/>
                  <a:gd name="T2" fmla="*/ 109 w 154"/>
                  <a:gd name="T3" fmla="*/ 12 h 215"/>
                  <a:gd name="T4" fmla="*/ 92 w 154"/>
                  <a:gd name="T5" fmla="*/ 12 h 215"/>
                  <a:gd name="T6" fmla="*/ 80 w 154"/>
                  <a:gd name="T7" fmla="*/ 27 h 215"/>
                  <a:gd name="T8" fmla="*/ 72 w 154"/>
                  <a:gd name="T9" fmla="*/ 39 h 215"/>
                  <a:gd name="T10" fmla="*/ 57 w 154"/>
                  <a:gd name="T11" fmla="*/ 64 h 215"/>
                  <a:gd name="T12" fmla="*/ 49 w 154"/>
                  <a:gd name="T13" fmla="*/ 76 h 215"/>
                  <a:gd name="T14" fmla="*/ 43 w 154"/>
                  <a:gd name="T15" fmla="*/ 89 h 215"/>
                  <a:gd name="T16" fmla="*/ 35 w 154"/>
                  <a:gd name="T17" fmla="*/ 101 h 215"/>
                  <a:gd name="T18" fmla="*/ 25 w 154"/>
                  <a:gd name="T19" fmla="*/ 116 h 215"/>
                  <a:gd name="T20" fmla="*/ 16 w 154"/>
                  <a:gd name="T21" fmla="*/ 130 h 215"/>
                  <a:gd name="T22" fmla="*/ 20 w 154"/>
                  <a:gd name="T23" fmla="*/ 151 h 215"/>
                  <a:gd name="T24" fmla="*/ 31 w 154"/>
                  <a:gd name="T25" fmla="*/ 171 h 215"/>
                  <a:gd name="T26" fmla="*/ 39 w 154"/>
                  <a:gd name="T27" fmla="*/ 175 h 215"/>
                  <a:gd name="T28" fmla="*/ 49 w 154"/>
                  <a:gd name="T29" fmla="*/ 180 h 215"/>
                  <a:gd name="T30" fmla="*/ 70 w 154"/>
                  <a:gd name="T31" fmla="*/ 186 h 215"/>
                  <a:gd name="T32" fmla="*/ 80 w 154"/>
                  <a:gd name="T33" fmla="*/ 192 h 215"/>
                  <a:gd name="T34" fmla="*/ 88 w 154"/>
                  <a:gd name="T35" fmla="*/ 198 h 215"/>
                  <a:gd name="T36" fmla="*/ 109 w 154"/>
                  <a:gd name="T37" fmla="*/ 204 h 215"/>
                  <a:gd name="T38" fmla="*/ 150 w 154"/>
                  <a:gd name="T39" fmla="*/ 204 h 215"/>
                  <a:gd name="T40" fmla="*/ 154 w 154"/>
                  <a:gd name="T41" fmla="*/ 206 h 215"/>
                  <a:gd name="T42" fmla="*/ 152 w 154"/>
                  <a:gd name="T43" fmla="*/ 210 h 215"/>
                  <a:gd name="T44" fmla="*/ 103 w 154"/>
                  <a:gd name="T45" fmla="*/ 215 h 215"/>
                  <a:gd name="T46" fmla="*/ 82 w 154"/>
                  <a:gd name="T47" fmla="*/ 210 h 215"/>
                  <a:gd name="T48" fmla="*/ 60 w 154"/>
                  <a:gd name="T49" fmla="*/ 198 h 215"/>
                  <a:gd name="T50" fmla="*/ 16 w 154"/>
                  <a:gd name="T51" fmla="*/ 182 h 215"/>
                  <a:gd name="T52" fmla="*/ 4 w 154"/>
                  <a:gd name="T53" fmla="*/ 157 h 215"/>
                  <a:gd name="T54" fmla="*/ 0 w 154"/>
                  <a:gd name="T55" fmla="*/ 128 h 215"/>
                  <a:gd name="T56" fmla="*/ 6 w 154"/>
                  <a:gd name="T57" fmla="*/ 107 h 215"/>
                  <a:gd name="T58" fmla="*/ 16 w 154"/>
                  <a:gd name="T59" fmla="*/ 93 h 215"/>
                  <a:gd name="T60" fmla="*/ 27 w 154"/>
                  <a:gd name="T61" fmla="*/ 80 h 215"/>
                  <a:gd name="T62" fmla="*/ 37 w 154"/>
                  <a:gd name="T63" fmla="*/ 68 h 215"/>
                  <a:gd name="T64" fmla="*/ 45 w 154"/>
                  <a:gd name="T65" fmla="*/ 58 h 215"/>
                  <a:gd name="T66" fmla="*/ 55 w 154"/>
                  <a:gd name="T67" fmla="*/ 45 h 215"/>
                  <a:gd name="T68" fmla="*/ 66 w 154"/>
                  <a:gd name="T69" fmla="*/ 35 h 215"/>
                  <a:gd name="T70" fmla="*/ 76 w 154"/>
                  <a:gd name="T71" fmla="*/ 23 h 215"/>
                  <a:gd name="T72" fmla="*/ 88 w 154"/>
                  <a:gd name="T73" fmla="*/ 8 h 215"/>
                  <a:gd name="T74" fmla="*/ 109 w 154"/>
                  <a:gd name="T75" fmla="*/ 2 h 215"/>
                  <a:gd name="T76" fmla="*/ 129 w 154"/>
                  <a:gd name="T77" fmla="*/ 0 h 215"/>
                  <a:gd name="T78" fmla="*/ 138 w 154"/>
                  <a:gd name="T79" fmla="*/ 8 h 215"/>
                  <a:gd name="T80" fmla="*/ 136 w 154"/>
                  <a:gd name="T81" fmla="*/ 12 h 215"/>
                  <a:gd name="T82" fmla="*/ 129 w 154"/>
                  <a:gd name="T83" fmla="*/ 16 h 215"/>
                  <a:gd name="T84" fmla="*/ 129 w 154"/>
                  <a:gd name="T85" fmla="*/ 1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15">
                    <a:moveTo>
                      <a:pt x="129" y="16"/>
                    </a:moveTo>
                    <a:lnTo>
                      <a:pt x="109" y="12"/>
                    </a:lnTo>
                    <a:lnTo>
                      <a:pt x="92" y="12"/>
                    </a:lnTo>
                    <a:lnTo>
                      <a:pt x="80" y="27"/>
                    </a:lnTo>
                    <a:lnTo>
                      <a:pt x="72" y="39"/>
                    </a:lnTo>
                    <a:lnTo>
                      <a:pt x="57" y="64"/>
                    </a:lnTo>
                    <a:lnTo>
                      <a:pt x="49" y="76"/>
                    </a:lnTo>
                    <a:lnTo>
                      <a:pt x="43" y="89"/>
                    </a:lnTo>
                    <a:lnTo>
                      <a:pt x="35" y="101"/>
                    </a:lnTo>
                    <a:lnTo>
                      <a:pt x="25" y="116"/>
                    </a:lnTo>
                    <a:lnTo>
                      <a:pt x="16" y="130"/>
                    </a:lnTo>
                    <a:lnTo>
                      <a:pt x="20" y="151"/>
                    </a:lnTo>
                    <a:lnTo>
                      <a:pt x="31" y="171"/>
                    </a:lnTo>
                    <a:lnTo>
                      <a:pt x="39" y="175"/>
                    </a:lnTo>
                    <a:lnTo>
                      <a:pt x="49" y="180"/>
                    </a:lnTo>
                    <a:lnTo>
                      <a:pt x="70" y="186"/>
                    </a:lnTo>
                    <a:lnTo>
                      <a:pt x="80" y="192"/>
                    </a:lnTo>
                    <a:lnTo>
                      <a:pt x="88" y="198"/>
                    </a:lnTo>
                    <a:lnTo>
                      <a:pt x="109" y="204"/>
                    </a:lnTo>
                    <a:lnTo>
                      <a:pt x="150" y="204"/>
                    </a:lnTo>
                    <a:lnTo>
                      <a:pt x="154" y="206"/>
                    </a:lnTo>
                    <a:lnTo>
                      <a:pt x="152" y="210"/>
                    </a:lnTo>
                    <a:lnTo>
                      <a:pt x="103" y="215"/>
                    </a:lnTo>
                    <a:lnTo>
                      <a:pt x="82" y="210"/>
                    </a:lnTo>
                    <a:lnTo>
                      <a:pt x="60" y="198"/>
                    </a:lnTo>
                    <a:lnTo>
                      <a:pt x="16" y="182"/>
                    </a:lnTo>
                    <a:lnTo>
                      <a:pt x="4" y="157"/>
                    </a:lnTo>
                    <a:lnTo>
                      <a:pt x="0" y="128"/>
                    </a:lnTo>
                    <a:lnTo>
                      <a:pt x="6" y="107"/>
                    </a:lnTo>
                    <a:lnTo>
                      <a:pt x="16" y="93"/>
                    </a:lnTo>
                    <a:lnTo>
                      <a:pt x="27" y="80"/>
                    </a:lnTo>
                    <a:lnTo>
                      <a:pt x="37" y="68"/>
                    </a:lnTo>
                    <a:lnTo>
                      <a:pt x="45" y="58"/>
                    </a:lnTo>
                    <a:lnTo>
                      <a:pt x="55" y="45"/>
                    </a:lnTo>
                    <a:lnTo>
                      <a:pt x="66" y="35"/>
                    </a:lnTo>
                    <a:lnTo>
                      <a:pt x="76" y="23"/>
                    </a:lnTo>
                    <a:lnTo>
                      <a:pt x="88" y="8"/>
                    </a:lnTo>
                    <a:lnTo>
                      <a:pt x="109" y="2"/>
                    </a:lnTo>
                    <a:lnTo>
                      <a:pt x="129" y="0"/>
                    </a:lnTo>
                    <a:lnTo>
                      <a:pt x="138" y="8"/>
                    </a:lnTo>
                    <a:lnTo>
                      <a:pt x="136" y="12"/>
                    </a:lnTo>
                    <a:lnTo>
                      <a:pt x="129" y="16"/>
                    </a:lnTo>
                    <a:lnTo>
                      <a:pt x="129"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8" name="Freeform 392"/>
              <p:cNvSpPr>
                <a:spLocks/>
              </p:cNvSpPr>
              <p:nvPr/>
            </p:nvSpPr>
            <p:spPr bwMode="auto">
              <a:xfrm>
                <a:off x="3446" y="1564"/>
                <a:ext cx="84" cy="111"/>
              </a:xfrm>
              <a:custGeom>
                <a:avLst/>
                <a:gdLst>
                  <a:gd name="T0" fmla="*/ 12 w 84"/>
                  <a:gd name="T1" fmla="*/ 0 h 111"/>
                  <a:gd name="T2" fmla="*/ 16 w 84"/>
                  <a:gd name="T3" fmla="*/ 35 h 111"/>
                  <a:gd name="T4" fmla="*/ 20 w 84"/>
                  <a:gd name="T5" fmla="*/ 51 h 111"/>
                  <a:gd name="T6" fmla="*/ 33 w 84"/>
                  <a:gd name="T7" fmla="*/ 66 h 111"/>
                  <a:gd name="T8" fmla="*/ 37 w 84"/>
                  <a:gd name="T9" fmla="*/ 76 h 111"/>
                  <a:gd name="T10" fmla="*/ 45 w 84"/>
                  <a:gd name="T11" fmla="*/ 85 h 111"/>
                  <a:gd name="T12" fmla="*/ 59 w 84"/>
                  <a:gd name="T13" fmla="*/ 91 h 111"/>
                  <a:gd name="T14" fmla="*/ 72 w 84"/>
                  <a:gd name="T15" fmla="*/ 99 h 111"/>
                  <a:gd name="T16" fmla="*/ 82 w 84"/>
                  <a:gd name="T17" fmla="*/ 105 h 111"/>
                  <a:gd name="T18" fmla="*/ 84 w 84"/>
                  <a:gd name="T19" fmla="*/ 111 h 111"/>
                  <a:gd name="T20" fmla="*/ 80 w 84"/>
                  <a:gd name="T21" fmla="*/ 111 h 111"/>
                  <a:gd name="T22" fmla="*/ 53 w 84"/>
                  <a:gd name="T23" fmla="*/ 99 h 111"/>
                  <a:gd name="T24" fmla="*/ 41 w 84"/>
                  <a:gd name="T25" fmla="*/ 93 h 111"/>
                  <a:gd name="T26" fmla="*/ 18 w 84"/>
                  <a:gd name="T27" fmla="*/ 74 h 111"/>
                  <a:gd name="T28" fmla="*/ 6 w 84"/>
                  <a:gd name="T29" fmla="*/ 58 h 111"/>
                  <a:gd name="T30" fmla="*/ 0 w 84"/>
                  <a:gd name="T31" fmla="*/ 35 h 111"/>
                  <a:gd name="T32" fmla="*/ 6 w 84"/>
                  <a:gd name="T33" fmla="*/ 0 h 111"/>
                  <a:gd name="T34" fmla="*/ 12 w 84"/>
                  <a:gd name="T35" fmla="*/ 0 h 111"/>
                  <a:gd name="T36" fmla="*/ 12 w 84"/>
                  <a:gd name="T3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11">
                    <a:moveTo>
                      <a:pt x="12" y="0"/>
                    </a:moveTo>
                    <a:lnTo>
                      <a:pt x="16" y="35"/>
                    </a:lnTo>
                    <a:lnTo>
                      <a:pt x="20" y="51"/>
                    </a:lnTo>
                    <a:lnTo>
                      <a:pt x="33" y="66"/>
                    </a:lnTo>
                    <a:lnTo>
                      <a:pt x="37" y="76"/>
                    </a:lnTo>
                    <a:lnTo>
                      <a:pt x="45" y="85"/>
                    </a:lnTo>
                    <a:lnTo>
                      <a:pt x="59" y="91"/>
                    </a:lnTo>
                    <a:lnTo>
                      <a:pt x="72" y="99"/>
                    </a:lnTo>
                    <a:lnTo>
                      <a:pt x="82" y="105"/>
                    </a:lnTo>
                    <a:lnTo>
                      <a:pt x="84" y="111"/>
                    </a:lnTo>
                    <a:lnTo>
                      <a:pt x="80" y="111"/>
                    </a:lnTo>
                    <a:lnTo>
                      <a:pt x="53" y="99"/>
                    </a:lnTo>
                    <a:lnTo>
                      <a:pt x="41" y="93"/>
                    </a:lnTo>
                    <a:lnTo>
                      <a:pt x="18" y="74"/>
                    </a:lnTo>
                    <a:lnTo>
                      <a:pt x="6" y="58"/>
                    </a:lnTo>
                    <a:lnTo>
                      <a:pt x="0" y="35"/>
                    </a:lnTo>
                    <a:lnTo>
                      <a:pt x="6"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49" name="Freeform 393"/>
              <p:cNvSpPr>
                <a:spLocks/>
              </p:cNvSpPr>
              <p:nvPr/>
            </p:nvSpPr>
            <p:spPr bwMode="auto">
              <a:xfrm>
                <a:off x="3259" y="1523"/>
                <a:ext cx="82" cy="72"/>
              </a:xfrm>
              <a:custGeom>
                <a:avLst/>
                <a:gdLst>
                  <a:gd name="T0" fmla="*/ 4 w 82"/>
                  <a:gd name="T1" fmla="*/ 0 h 72"/>
                  <a:gd name="T2" fmla="*/ 14 w 82"/>
                  <a:gd name="T3" fmla="*/ 8 h 72"/>
                  <a:gd name="T4" fmla="*/ 24 w 82"/>
                  <a:gd name="T5" fmla="*/ 16 h 72"/>
                  <a:gd name="T6" fmla="*/ 32 w 82"/>
                  <a:gd name="T7" fmla="*/ 22 h 72"/>
                  <a:gd name="T8" fmla="*/ 43 w 82"/>
                  <a:gd name="T9" fmla="*/ 28 h 72"/>
                  <a:gd name="T10" fmla="*/ 59 w 82"/>
                  <a:gd name="T11" fmla="*/ 43 h 72"/>
                  <a:gd name="T12" fmla="*/ 69 w 82"/>
                  <a:gd name="T13" fmla="*/ 51 h 72"/>
                  <a:gd name="T14" fmla="*/ 80 w 82"/>
                  <a:gd name="T15" fmla="*/ 59 h 72"/>
                  <a:gd name="T16" fmla="*/ 82 w 82"/>
                  <a:gd name="T17" fmla="*/ 68 h 72"/>
                  <a:gd name="T18" fmla="*/ 80 w 82"/>
                  <a:gd name="T19" fmla="*/ 72 h 72"/>
                  <a:gd name="T20" fmla="*/ 65 w 82"/>
                  <a:gd name="T21" fmla="*/ 72 h 72"/>
                  <a:gd name="T22" fmla="*/ 49 w 82"/>
                  <a:gd name="T23" fmla="*/ 55 h 72"/>
                  <a:gd name="T24" fmla="*/ 32 w 82"/>
                  <a:gd name="T25" fmla="*/ 39 h 72"/>
                  <a:gd name="T26" fmla="*/ 18 w 82"/>
                  <a:gd name="T27" fmla="*/ 22 h 72"/>
                  <a:gd name="T28" fmla="*/ 10 w 82"/>
                  <a:gd name="T29" fmla="*/ 14 h 72"/>
                  <a:gd name="T30" fmla="*/ 0 w 82"/>
                  <a:gd name="T31" fmla="*/ 6 h 72"/>
                  <a:gd name="T32" fmla="*/ 0 w 82"/>
                  <a:gd name="T33" fmla="*/ 2 h 72"/>
                  <a:gd name="T34" fmla="*/ 4 w 82"/>
                  <a:gd name="T35" fmla="*/ 0 h 72"/>
                  <a:gd name="T36" fmla="*/ 4 w 82"/>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72">
                    <a:moveTo>
                      <a:pt x="4" y="0"/>
                    </a:moveTo>
                    <a:lnTo>
                      <a:pt x="14" y="8"/>
                    </a:lnTo>
                    <a:lnTo>
                      <a:pt x="24" y="16"/>
                    </a:lnTo>
                    <a:lnTo>
                      <a:pt x="32" y="22"/>
                    </a:lnTo>
                    <a:lnTo>
                      <a:pt x="43" y="28"/>
                    </a:lnTo>
                    <a:lnTo>
                      <a:pt x="59" y="43"/>
                    </a:lnTo>
                    <a:lnTo>
                      <a:pt x="69" y="51"/>
                    </a:lnTo>
                    <a:lnTo>
                      <a:pt x="80" y="59"/>
                    </a:lnTo>
                    <a:lnTo>
                      <a:pt x="82" y="68"/>
                    </a:lnTo>
                    <a:lnTo>
                      <a:pt x="80" y="72"/>
                    </a:lnTo>
                    <a:lnTo>
                      <a:pt x="65" y="72"/>
                    </a:lnTo>
                    <a:lnTo>
                      <a:pt x="49" y="55"/>
                    </a:lnTo>
                    <a:lnTo>
                      <a:pt x="32" y="39"/>
                    </a:lnTo>
                    <a:lnTo>
                      <a:pt x="18" y="22"/>
                    </a:lnTo>
                    <a:lnTo>
                      <a:pt x="10" y="14"/>
                    </a:lnTo>
                    <a:lnTo>
                      <a:pt x="0"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0" name="Freeform 394"/>
              <p:cNvSpPr>
                <a:spLocks/>
              </p:cNvSpPr>
              <p:nvPr/>
            </p:nvSpPr>
            <p:spPr bwMode="auto">
              <a:xfrm>
                <a:off x="3004" y="1444"/>
                <a:ext cx="144" cy="35"/>
              </a:xfrm>
              <a:custGeom>
                <a:avLst/>
                <a:gdLst>
                  <a:gd name="T0" fmla="*/ 35 w 144"/>
                  <a:gd name="T1" fmla="*/ 0 h 35"/>
                  <a:gd name="T2" fmla="*/ 139 w 144"/>
                  <a:gd name="T3" fmla="*/ 23 h 35"/>
                  <a:gd name="T4" fmla="*/ 144 w 144"/>
                  <a:gd name="T5" fmla="*/ 31 h 35"/>
                  <a:gd name="T6" fmla="*/ 139 w 144"/>
                  <a:gd name="T7" fmla="*/ 35 h 35"/>
                  <a:gd name="T8" fmla="*/ 131 w 144"/>
                  <a:gd name="T9" fmla="*/ 35 h 35"/>
                  <a:gd name="T10" fmla="*/ 98 w 144"/>
                  <a:gd name="T11" fmla="*/ 27 h 35"/>
                  <a:gd name="T12" fmla="*/ 68 w 144"/>
                  <a:gd name="T13" fmla="*/ 19 h 35"/>
                  <a:gd name="T14" fmla="*/ 35 w 144"/>
                  <a:gd name="T15" fmla="*/ 13 h 35"/>
                  <a:gd name="T16" fmla="*/ 4 w 144"/>
                  <a:gd name="T17" fmla="*/ 8 h 35"/>
                  <a:gd name="T18" fmla="*/ 0 w 144"/>
                  <a:gd name="T19" fmla="*/ 6 h 35"/>
                  <a:gd name="T20" fmla="*/ 10 w 144"/>
                  <a:gd name="T21" fmla="*/ 2 h 35"/>
                  <a:gd name="T22" fmla="*/ 35 w 144"/>
                  <a:gd name="T23" fmla="*/ 0 h 35"/>
                  <a:gd name="T24" fmla="*/ 35 w 144"/>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35">
                    <a:moveTo>
                      <a:pt x="35" y="0"/>
                    </a:moveTo>
                    <a:lnTo>
                      <a:pt x="139" y="23"/>
                    </a:lnTo>
                    <a:lnTo>
                      <a:pt x="144" y="31"/>
                    </a:lnTo>
                    <a:lnTo>
                      <a:pt x="139" y="35"/>
                    </a:lnTo>
                    <a:lnTo>
                      <a:pt x="131" y="35"/>
                    </a:lnTo>
                    <a:lnTo>
                      <a:pt x="98" y="27"/>
                    </a:lnTo>
                    <a:lnTo>
                      <a:pt x="68" y="19"/>
                    </a:lnTo>
                    <a:lnTo>
                      <a:pt x="35" y="13"/>
                    </a:lnTo>
                    <a:lnTo>
                      <a:pt x="4" y="8"/>
                    </a:lnTo>
                    <a:lnTo>
                      <a:pt x="0" y="6"/>
                    </a:lnTo>
                    <a:lnTo>
                      <a:pt x="10" y="2"/>
                    </a:lnTo>
                    <a:lnTo>
                      <a:pt x="35" y="0"/>
                    </a:lnTo>
                    <a:lnTo>
                      <a:pt x="3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1" name="Freeform 395"/>
              <p:cNvSpPr>
                <a:spLocks/>
              </p:cNvSpPr>
              <p:nvPr/>
            </p:nvSpPr>
            <p:spPr bwMode="auto">
              <a:xfrm>
                <a:off x="2510" y="1335"/>
                <a:ext cx="263" cy="60"/>
              </a:xfrm>
              <a:custGeom>
                <a:avLst/>
                <a:gdLst>
                  <a:gd name="T0" fmla="*/ 19 w 263"/>
                  <a:gd name="T1" fmla="*/ 0 h 60"/>
                  <a:gd name="T2" fmla="*/ 115 w 263"/>
                  <a:gd name="T3" fmla="*/ 16 h 60"/>
                  <a:gd name="T4" fmla="*/ 157 w 263"/>
                  <a:gd name="T5" fmla="*/ 24 h 60"/>
                  <a:gd name="T6" fmla="*/ 200 w 263"/>
                  <a:gd name="T7" fmla="*/ 33 h 60"/>
                  <a:gd name="T8" fmla="*/ 231 w 263"/>
                  <a:gd name="T9" fmla="*/ 43 h 60"/>
                  <a:gd name="T10" fmla="*/ 245 w 263"/>
                  <a:gd name="T11" fmla="*/ 49 h 60"/>
                  <a:gd name="T12" fmla="*/ 261 w 263"/>
                  <a:gd name="T13" fmla="*/ 53 h 60"/>
                  <a:gd name="T14" fmla="*/ 263 w 263"/>
                  <a:gd name="T15" fmla="*/ 58 h 60"/>
                  <a:gd name="T16" fmla="*/ 259 w 263"/>
                  <a:gd name="T17" fmla="*/ 60 h 60"/>
                  <a:gd name="T18" fmla="*/ 204 w 263"/>
                  <a:gd name="T19" fmla="*/ 49 h 60"/>
                  <a:gd name="T20" fmla="*/ 165 w 263"/>
                  <a:gd name="T21" fmla="*/ 41 h 60"/>
                  <a:gd name="T22" fmla="*/ 128 w 263"/>
                  <a:gd name="T23" fmla="*/ 35 h 60"/>
                  <a:gd name="T24" fmla="*/ 95 w 263"/>
                  <a:gd name="T25" fmla="*/ 27 h 60"/>
                  <a:gd name="T26" fmla="*/ 64 w 263"/>
                  <a:gd name="T27" fmla="*/ 22 h 60"/>
                  <a:gd name="T28" fmla="*/ 0 w 263"/>
                  <a:gd name="T29" fmla="*/ 12 h 60"/>
                  <a:gd name="T30" fmla="*/ 6 w 263"/>
                  <a:gd name="T31" fmla="*/ 6 h 60"/>
                  <a:gd name="T32" fmla="*/ 19 w 263"/>
                  <a:gd name="T33" fmla="*/ 0 h 60"/>
                  <a:gd name="T34" fmla="*/ 19 w 263"/>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60">
                    <a:moveTo>
                      <a:pt x="19" y="0"/>
                    </a:moveTo>
                    <a:lnTo>
                      <a:pt x="115" y="16"/>
                    </a:lnTo>
                    <a:lnTo>
                      <a:pt x="157" y="24"/>
                    </a:lnTo>
                    <a:lnTo>
                      <a:pt x="200" y="33"/>
                    </a:lnTo>
                    <a:lnTo>
                      <a:pt x="231" y="43"/>
                    </a:lnTo>
                    <a:lnTo>
                      <a:pt x="245" y="49"/>
                    </a:lnTo>
                    <a:lnTo>
                      <a:pt x="261" y="53"/>
                    </a:lnTo>
                    <a:lnTo>
                      <a:pt x="263" y="58"/>
                    </a:lnTo>
                    <a:lnTo>
                      <a:pt x="259" y="60"/>
                    </a:lnTo>
                    <a:lnTo>
                      <a:pt x="204" y="49"/>
                    </a:lnTo>
                    <a:lnTo>
                      <a:pt x="165" y="41"/>
                    </a:lnTo>
                    <a:lnTo>
                      <a:pt x="128" y="35"/>
                    </a:lnTo>
                    <a:lnTo>
                      <a:pt x="95" y="27"/>
                    </a:lnTo>
                    <a:lnTo>
                      <a:pt x="64" y="22"/>
                    </a:lnTo>
                    <a:lnTo>
                      <a:pt x="0" y="12"/>
                    </a:lnTo>
                    <a:lnTo>
                      <a:pt x="6" y="6"/>
                    </a:lnTo>
                    <a:lnTo>
                      <a:pt x="19" y="0"/>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2" name="Freeform 396"/>
              <p:cNvSpPr>
                <a:spLocks/>
              </p:cNvSpPr>
              <p:nvPr/>
            </p:nvSpPr>
            <p:spPr bwMode="auto">
              <a:xfrm>
                <a:off x="3238" y="911"/>
                <a:ext cx="27" cy="124"/>
              </a:xfrm>
              <a:custGeom>
                <a:avLst/>
                <a:gdLst>
                  <a:gd name="T0" fmla="*/ 12 w 27"/>
                  <a:gd name="T1" fmla="*/ 0 h 124"/>
                  <a:gd name="T2" fmla="*/ 8 w 27"/>
                  <a:gd name="T3" fmla="*/ 48 h 124"/>
                  <a:gd name="T4" fmla="*/ 10 w 27"/>
                  <a:gd name="T5" fmla="*/ 56 h 124"/>
                  <a:gd name="T6" fmla="*/ 14 w 27"/>
                  <a:gd name="T7" fmla="*/ 62 h 124"/>
                  <a:gd name="T8" fmla="*/ 25 w 27"/>
                  <a:gd name="T9" fmla="*/ 75 h 124"/>
                  <a:gd name="T10" fmla="*/ 27 w 27"/>
                  <a:gd name="T11" fmla="*/ 106 h 124"/>
                  <a:gd name="T12" fmla="*/ 21 w 27"/>
                  <a:gd name="T13" fmla="*/ 124 h 124"/>
                  <a:gd name="T14" fmla="*/ 12 w 27"/>
                  <a:gd name="T15" fmla="*/ 124 h 124"/>
                  <a:gd name="T16" fmla="*/ 12 w 27"/>
                  <a:gd name="T17" fmla="*/ 106 h 124"/>
                  <a:gd name="T18" fmla="*/ 12 w 27"/>
                  <a:gd name="T19" fmla="*/ 81 h 124"/>
                  <a:gd name="T20" fmla="*/ 0 w 27"/>
                  <a:gd name="T21" fmla="*/ 48 h 124"/>
                  <a:gd name="T22" fmla="*/ 4 w 27"/>
                  <a:gd name="T23" fmla="*/ 0 h 124"/>
                  <a:gd name="T24" fmla="*/ 12 w 27"/>
                  <a:gd name="T25" fmla="*/ 0 h 124"/>
                  <a:gd name="T26" fmla="*/ 12 w 2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24">
                    <a:moveTo>
                      <a:pt x="12" y="0"/>
                    </a:moveTo>
                    <a:lnTo>
                      <a:pt x="8" y="48"/>
                    </a:lnTo>
                    <a:lnTo>
                      <a:pt x="10" y="56"/>
                    </a:lnTo>
                    <a:lnTo>
                      <a:pt x="14" y="62"/>
                    </a:lnTo>
                    <a:lnTo>
                      <a:pt x="25" y="75"/>
                    </a:lnTo>
                    <a:lnTo>
                      <a:pt x="27" y="106"/>
                    </a:lnTo>
                    <a:lnTo>
                      <a:pt x="21" y="124"/>
                    </a:lnTo>
                    <a:lnTo>
                      <a:pt x="12" y="124"/>
                    </a:lnTo>
                    <a:lnTo>
                      <a:pt x="12" y="106"/>
                    </a:lnTo>
                    <a:lnTo>
                      <a:pt x="12" y="81"/>
                    </a:lnTo>
                    <a:lnTo>
                      <a:pt x="0" y="48"/>
                    </a:lnTo>
                    <a:lnTo>
                      <a:pt x="4"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3" name="Freeform 397"/>
              <p:cNvSpPr>
                <a:spLocks/>
              </p:cNvSpPr>
              <p:nvPr/>
            </p:nvSpPr>
            <p:spPr bwMode="auto">
              <a:xfrm>
                <a:off x="3250" y="1070"/>
                <a:ext cx="56" cy="19"/>
              </a:xfrm>
              <a:custGeom>
                <a:avLst/>
                <a:gdLst>
                  <a:gd name="T0" fmla="*/ 4 w 56"/>
                  <a:gd name="T1" fmla="*/ 0 h 19"/>
                  <a:gd name="T2" fmla="*/ 37 w 56"/>
                  <a:gd name="T3" fmla="*/ 7 h 19"/>
                  <a:gd name="T4" fmla="*/ 50 w 56"/>
                  <a:gd name="T5" fmla="*/ 5 h 19"/>
                  <a:gd name="T6" fmla="*/ 56 w 56"/>
                  <a:gd name="T7" fmla="*/ 7 h 19"/>
                  <a:gd name="T8" fmla="*/ 54 w 56"/>
                  <a:gd name="T9" fmla="*/ 11 h 19"/>
                  <a:gd name="T10" fmla="*/ 39 w 56"/>
                  <a:gd name="T11" fmla="*/ 19 h 19"/>
                  <a:gd name="T12" fmla="*/ 2 w 56"/>
                  <a:gd name="T13" fmla="*/ 9 h 19"/>
                  <a:gd name="T14" fmla="*/ 0 w 56"/>
                  <a:gd name="T15" fmla="*/ 5 h 19"/>
                  <a:gd name="T16" fmla="*/ 4 w 56"/>
                  <a:gd name="T17" fmla="*/ 0 h 19"/>
                  <a:gd name="T18" fmla="*/ 4 w 5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9">
                    <a:moveTo>
                      <a:pt x="4" y="0"/>
                    </a:moveTo>
                    <a:lnTo>
                      <a:pt x="37" y="7"/>
                    </a:lnTo>
                    <a:lnTo>
                      <a:pt x="50" y="5"/>
                    </a:lnTo>
                    <a:lnTo>
                      <a:pt x="56" y="7"/>
                    </a:lnTo>
                    <a:lnTo>
                      <a:pt x="54" y="11"/>
                    </a:lnTo>
                    <a:lnTo>
                      <a:pt x="39" y="19"/>
                    </a:lnTo>
                    <a:lnTo>
                      <a:pt x="2" y="9"/>
                    </a:lnTo>
                    <a:lnTo>
                      <a:pt x="0" y="5"/>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4" name="Freeform 398"/>
              <p:cNvSpPr>
                <a:spLocks/>
              </p:cNvSpPr>
              <p:nvPr/>
            </p:nvSpPr>
            <p:spPr bwMode="auto">
              <a:xfrm>
                <a:off x="3265" y="1079"/>
                <a:ext cx="41" cy="93"/>
              </a:xfrm>
              <a:custGeom>
                <a:avLst/>
                <a:gdLst>
                  <a:gd name="T0" fmla="*/ 6 w 41"/>
                  <a:gd name="T1" fmla="*/ 2 h 93"/>
                  <a:gd name="T2" fmla="*/ 16 w 41"/>
                  <a:gd name="T3" fmla="*/ 35 h 93"/>
                  <a:gd name="T4" fmla="*/ 24 w 41"/>
                  <a:gd name="T5" fmla="*/ 49 h 93"/>
                  <a:gd name="T6" fmla="*/ 35 w 41"/>
                  <a:gd name="T7" fmla="*/ 68 h 93"/>
                  <a:gd name="T8" fmla="*/ 39 w 41"/>
                  <a:gd name="T9" fmla="*/ 88 h 93"/>
                  <a:gd name="T10" fmla="*/ 41 w 41"/>
                  <a:gd name="T11" fmla="*/ 91 h 93"/>
                  <a:gd name="T12" fmla="*/ 39 w 41"/>
                  <a:gd name="T13" fmla="*/ 93 h 93"/>
                  <a:gd name="T14" fmla="*/ 35 w 41"/>
                  <a:gd name="T15" fmla="*/ 93 h 93"/>
                  <a:gd name="T16" fmla="*/ 18 w 41"/>
                  <a:gd name="T17" fmla="*/ 76 h 93"/>
                  <a:gd name="T18" fmla="*/ 6 w 41"/>
                  <a:gd name="T19" fmla="*/ 41 h 93"/>
                  <a:gd name="T20" fmla="*/ 0 w 41"/>
                  <a:gd name="T21" fmla="*/ 4 h 93"/>
                  <a:gd name="T22" fmla="*/ 2 w 41"/>
                  <a:gd name="T23" fmla="*/ 0 h 93"/>
                  <a:gd name="T24" fmla="*/ 6 w 41"/>
                  <a:gd name="T25" fmla="*/ 2 h 93"/>
                  <a:gd name="T26" fmla="*/ 6 w 41"/>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3">
                    <a:moveTo>
                      <a:pt x="6" y="2"/>
                    </a:moveTo>
                    <a:lnTo>
                      <a:pt x="16" y="35"/>
                    </a:lnTo>
                    <a:lnTo>
                      <a:pt x="24" y="49"/>
                    </a:lnTo>
                    <a:lnTo>
                      <a:pt x="35" y="68"/>
                    </a:lnTo>
                    <a:lnTo>
                      <a:pt x="39" y="88"/>
                    </a:lnTo>
                    <a:lnTo>
                      <a:pt x="41" y="91"/>
                    </a:lnTo>
                    <a:lnTo>
                      <a:pt x="39" y="93"/>
                    </a:lnTo>
                    <a:lnTo>
                      <a:pt x="35" y="93"/>
                    </a:lnTo>
                    <a:lnTo>
                      <a:pt x="18" y="76"/>
                    </a:lnTo>
                    <a:lnTo>
                      <a:pt x="6" y="41"/>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5" name="Freeform 399"/>
              <p:cNvSpPr>
                <a:spLocks/>
              </p:cNvSpPr>
              <p:nvPr/>
            </p:nvSpPr>
            <p:spPr bwMode="auto">
              <a:xfrm>
                <a:off x="3296" y="1108"/>
                <a:ext cx="51" cy="12"/>
              </a:xfrm>
              <a:custGeom>
                <a:avLst/>
                <a:gdLst>
                  <a:gd name="T0" fmla="*/ 4 w 51"/>
                  <a:gd name="T1" fmla="*/ 2 h 12"/>
                  <a:gd name="T2" fmla="*/ 24 w 51"/>
                  <a:gd name="T3" fmla="*/ 2 h 12"/>
                  <a:gd name="T4" fmla="*/ 43 w 51"/>
                  <a:gd name="T5" fmla="*/ 0 h 12"/>
                  <a:gd name="T6" fmla="*/ 51 w 51"/>
                  <a:gd name="T7" fmla="*/ 6 h 12"/>
                  <a:gd name="T8" fmla="*/ 47 w 51"/>
                  <a:gd name="T9" fmla="*/ 10 h 12"/>
                  <a:gd name="T10" fmla="*/ 43 w 51"/>
                  <a:gd name="T11" fmla="*/ 12 h 12"/>
                  <a:gd name="T12" fmla="*/ 2 w 51"/>
                  <a:gd name="T13" fmla="*/ 8 h 12"/>
                  <a:gd name="T14" fmla="*/ 0 w 51"/>
                  <a:gd name="T15" fmla="*/ 4 h 12"/>
                  <a:gd name="T16" fmla="*/ 4 w 51"/>
                  <a:gd name="T17" fmla="*/ 2 h 12"/>
                  <a:gd name="T18" fmla="*/ 4 w 51"/>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
                    <a:moveTo>
                      <a:pt x="4" y="2"/>
                    </a:moveTo>
                    <a:lnTo>
                      <a:pt x="24" y="2"/>
                    </a:lnTo>
                    <a:lnTo>
                      <a:pt x="43" y="0"/>
                    </a:lnTo>
                    <a:lnTo>
                      <a:pt x="51" y="6"/>
                    </a:lnTo>
                    <a:lnTo>
                      <a:pt x="47" y="10"/>
                    </a:lnTo>
                    <a:lnTo>
                      <a:pt x="43" y="12"/>
                    </a:lnTo>
                    <a:lnTo>
                      <a:pt x="2" y="8"/>
                    </a:lnTo>
                    <a:lnTo>
                      <a:pt x="0" y="4"/>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6" name="Freeform 400"/>
              <p:cNvSpPr>
                <a:spLocks/>
              </p:cNvSpPr>
              <p:nvPr/>
            </p:nvSpPr>
            <p:spPr bwMode="auto">
              <a:xfrm>
                <a:off x="1468" y="1368"/>
                <a:ext cx="314" cy="107"/>
              </a:xfrm>
              <a:custGeom>
                <a:avLst/>
                <a:gdLst>
                  <a:gd name="T0" fmla="*/ 0 w 314"/>
                  <a:gd name="T1" fmla="*/ 99 h 107"/>
                  <a:gd name="T2" fmla="*/ 62 w 314"/>
                  <a:gd name="T3" fmla="*/ 78 h 107"/>
                  <a:gd name="T4" fmla="*/ 84 w 314"/>
                  <a:gd name="T5" fmla="*/ 68 h 107"/>
                  <a:gd name="T6" fmla="*/ 101 w 314"/>
                  <a:gd name="T7" fmla="*/ 62 h 107"/>
                  <a:gd name="T8" fmla="*/ 125 w 314"/>
                  <a:gd name="T9" fmla="*/ 53 h 107"/>
                  <a:gd name="T10" fmla="*/ 154 w 314"/>
                  <a:gd name="T11" fmla="*/ 41 h 107"/>
                  <a:gd name="T12" fmla="*/ 166 w 314"/>
                  <a:gd name="T13" fmla="*/ 35 h 107"/>
                  <a:gd name="T14" fmla="*/ 181 w 314"/>
                  <a:gd name="T15" fmla="*/ 31 h 107"/>
                  <a:gd name="T16" fmla="*/ 195 w 314"/>
                  <a:gd name="T17" fmla="*/ 27 h 107"/>
                  <a:gd name="T18" fmla="*/ 224 w 314"/>
                  <a:gd name="T19" fmla="*/ 18 h 107"/>
                  <a:gd name="T20" fmla="*/ 249 w 314"/>
                  <a:gd name="T21" fmla="*/ 12 h 107"/>
                  <a:gd name="T22" fmla="*/ 273 w 314"/>
                  <a:gd name="T23" fmla="*/ 6 h 107"/>
                  <a:gd name="T24" fmla="*/ 302 w 314"/>
                  <a:gd name="T25" fmla="*/ 0 h 107"/>
                  <a:gd name="T26" fmla="*/ 310 w 314"/>
                  <a:gd name="T27" fmla="*/ 2 h 107"/>
                  <a:gd name="T28" fmla="*/ 314 w 314"/>
                  <a:gd name="T29" fmla="*/ 8 h 107"/>
                  <a:gd name="T30" fmla="*/ 312 w 314"/>
                  <a:gd name="T31" fmla="*/ 14 h 107"/>
                  <a:gd name="T32" fmla="*/ 306 w 314"/>
                  <a:gd name="T33" fmla="*/ 18 h 107"/>
                  <a:gd name="T34" fmla="*/ 201 w 314"/>
                  <a:gd name="T35" fmla="*/ 43 h 107"/>
                  <a:gd name="T36" fmla="*/ 187 w 314"/>
                  <a:gd name="T37" fmla="*/ 49 h 107"/>
                  <a:gd name="T38" fmla="*/ 129 w 314"/>
                  <a:gd name="T39" fmla="*/ 66 h 107"/>
                  <a:gd name="T40" fmla="*/ 72 w 314"/>
                  <a:gd name="T41" fmla="*/ 89 h 107"/>
                  <a:gd name="T42" fmla="*/ 53 w 314"/>
                  <a:gd name="T43" fmla="*/ 95 h 107"/>
                  <a:gd name="T44" fmla="*/ 14 w 314"/>
                  <a:gd name="T45" fmla="*/ 107 h 107"/>
                  <a:gd name="T46" fmla="*/ 0 w 314"/>
                  <a:gd name="T47" fmla="*/ 99 h 107"/>
                  <a:gd name="T48" fmla="*/ 0 w 314"/>
                  <a:gd name="T49"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107">
                    <a:moveTo>
                      <a:pt x="0" y="99"/>
                    </a:moveTo>
                    <a:lnTo>
                      <a:pt x="62" y="78"/>
                    </a:lnTo>
                    <a:lnTo>
                      <a:pt x="84" y="68"/>
                    </a:lnTo>
                    <a:lnTo>
                      <a:pt x="101" y="62"/>
                    </a:lnTo>
                    <a:lnTo>
                      <a:pt x="125" y="53"/>
                    </a:lnTo>
                    <a:lnTo>
                      <a:pt x="154" y="41"/>
                    </a:lnTo>
                    <a:lnTo>
                      <a:pt x="166" y="35"/>
                    </a:lnTo>
                    <a:lnTo>
                      <a:pt x="181" y="31"/>
                    </a:lnTo>
                    <a:lnTo>
                      <a:pt x="195" y="27"/>
                    </a:lnTo>
                    <a:lnTo>
                      <a:pt x="224" y="18"/>
                    </a:lnTo>
                    <a:lnTo>
                      <a:pt x="249" y="12"/>
                    </a:lnTo>
                    <a:lnTo>
                      <a:pt x="273" y="6"/>
                    </a:lnTo>
                    <a:lnTo>
                      <a:pt x="302" y="0"/>
                    </a:lnTo>
                    <a:lnTo>
                      <a:pt x="310" y="2"/>
                    </a:lnTo>
                    <a:lnTo>
                      <a:pt x="314" y="8"/>
                    </a:lnTo>
                    <a:lnTo>
                      <a:pt x="312" y="14"/>
                    </a:lnTo>
                    <a:lnTo>
                      <a:pt x="306" y="18"/>
                    </a:lnTo>
                    <a:lnTo>
                      <a:pt x="201" y="43"/>
                    </a:lnTo>
                    <a:lnTo>
                      <a:pt x="187" y="49"/>
                    </a:lnTo>
                    <a:lnTo>
                      <a:pt x="129" y="66"/>
                    </a:lnTo>
                    <a:lnTo>
                      <a:pt x="72" y="89"/>
                    </a:lnTo>
                    <a:lnTo>
                      <a:pt x="53" y="95"/>
                    </a:lnTo>
                    <a:lnTo>
                      <a:pt x="14" y="107"/>
                    </a:lnTo>
                    <a:lnTo>
                      <a:pt x="0" y="99"/>
                    </a:lnTo>
                    <a:lnTo>
                      <a:pt x="0"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7" name="Freeform 401"/>
              <p:cNvSpPr>
                <a:spLocks/>
              </p:cNvSpPr>
              <p:nvPr/>
            </p:nvSpPr>
            <p:spPr bwMode="auto">
              <a:xfrm>
                <a:off x="2025" y="1308"/>
                <a:ext cx="47" cy="21"/>
              </a:xfrm>
              <a:custGeom>
                <a:avLst/>
                <a:gdLst>
                  <a:gd name="T0" fmla="*/ 8 w 47"/>
                  <a:gd name="T1" fmla="*/ 2 h 21"/>
                  <a:gd name="T2" fmla="*/ 43 w 47"/>
                  <a:gd name="T3" fmla="*/ 0 h 21"/>
                  <a:gd name="T4" fmla="*/ 47 w 47"/>
                  <a:gd name="T5" fmla="*/ 2 h 21"/>
                  <a:gd name="T6" fmla="*/ 45 w 47"/>
                  <a:gd name="T7" fmla="*/ 6 h 21"/>
                  <a:gd name="T8" fmla="*/ 29 w 47"/>
                  <a:gd name="T9" fmla="*/ 14 h 21"/>
                  <a:gd name="T10" fmla="*/ 10 w 47"/>
                  <a:gd name="T11" fmla="*/ 21 h 21"/>
                  <a:gd name="T12" fmla="*/ 2 w 47"/>
                  <a:gd name="T13" fmla="*/ 18 h 21"/>
                  <a:gd name="T14" fmla="*/ 0 w 47"/>
                  <a:gd name="T15" fmla="*/ 12 h 21"/>
                  <a:gd name="T16" fmla="*/ 0 w 47"/>
                  <a:gd name="T17" fmla="*/ 6 h 21"/>
                  <a:gd name="T18" fmla="*/ 8 w 47"/>
                  <a:gd name="T19" fmla="*/ 2 h 21"/>
                  <a:gd name="T20" fmla="*/ 8 w 47"/>
                  <a:gd name="T2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1">
                    <a:moveTo>
                      <a:pt x="8" y="2"/>
                    </a:moveTo>
                    <a:lnTo>
                      <a:pt x="43" y="0"/>
                    </a:lnTo>
                    <a:lnTo>
                      <a:pt x="47" y="2"/>
                    </a:lnTo>
                    <a:lnTo>
                      <a:pt x="45" y="6"/>
                    </a:lnTo>
                    <a:lnTo>
                      <a:pt x="29" y="14"/>
                    </a:lnTo>
                    <a:lnTo>
                      <a:pt x="10" y="21"/>
                    </a:lnTo>
                    <a:lnTo>
                      <a:pt x="2" y="18"/>
                    </a:lnTo>
                    <a:lnTo>
                      <a:pt x="0" y="12"/>
                    </a:lnTo>
                    <a:lnTo>
                      <a:pt x="0" y="6"/>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8" name="Freeform 402"/>
              <p:cNvSpPr>
                <a:spLocks/>
              </p:cNvSpPr>
              <p:nvPr/>
            </p:nvSpPr>
            <p:spPr bwMode="auto">
              <a:xfrm>
                <a:off x="1544" y="1423"/>
                <a:ext cx="253" cy="87"/>
              </a:xfrm>
              <a:custGeom>
                <a:avLst/>
                <a:gdLst>
                  <a:gd name="T0" fmla="*/ 253 w 253"/>
                  <a:gd name="T1" fmla="*/ 7 h 87"/>
                  <a:gd name="T2" fmla="*/ 228 w 253"/>
                  <a:gd name="T3" fmla="*/ 17 h 87"/>
                  <a:gd name="T4" fmla="*/ 208 w 253"/>
                  <a:gd name="T5" fmla="*/ 27 h 87"/>
                  <a:gd name="T6" fmla="*/ 185 w 253"/>
                  <a:gd name="T7" fmla="*/ 36 h 87"/>
                  <a:gd name="T8" fmla="*/ 160 w 253"/>
                  <a:gd name="T9" fmla="*/ 44 h 87"/>
                  <a:gd name="T10" fmla="*/ 4 w 253"/>
                  <a:gd name="T11" fmla="*/ 87 h 87"/>
                  <a:gd name="T12" fmla="*/ 0 w 253"/>
                  <a:gd name="T13" fmla="*/ 85 h 87"/>
                  <a:gd name="T14" fmla="*/ 2 w 253"/>
                  <a:gd name="T15" fmla="*/ 81 h 87"/>
                  <a:gd name="T16" fmla="*/ 23 w 253"/>
                  <a:gd name="T17" fmla="*/ 73 h 87"/>
                  <a:gd name="T18" fmla="*/ 43 w 253"/>
                  <a:gd name="T19" fmla="*/ 67 h 87"/>
                  <a:gd name="T20" fmla="*/ 78 w 253"/>
                  <a:gd name="T21" fmla="*/ 52 h 87"/>
                  <a:gd name="T22" fmla="*/ 113 w 253"/>
                  <a:gd name="T23" fmla="*/ 42 h 87"/>
                  <a:gd name="T24" fmla="*/ 154 w 253"/>
                  <a:gd name="T25" fmla="*/ 29 h 87"/>
                  <a:gd name="T26" fmla="*/ 249 w 253"/>
                  <a:gd name="T27" fmla="*/ 0 h 87"/>
                  <a:gd name="T28" fmla="*/ 253 w 253"/>
                  <a:gd name="T29" fmla="*/ 7 h 87"/>
                  <a:gd name="T30" fmla="*/ 253 w 253"/>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87">
                    <a:moveTo>
                      <a:pt x="253" y="7"/>
                    </a:moveTo>
                    <a:lnTo>
                      <a:pt x="228" y="17"/>
                    </a:lnTo>
                    <a:lnTo>
                      <a:pt x="208" y="27"/>
                    </a:lnTo>
                    <a:lnTo>
                      <a:pt x="185" y="36"/>
                    </a:lnTo>
                    <a:lnTo>
                      <a:pt x="160" y="44"/>
                    </a:lnTo>
                    <a:lnTo>
                      <a:pt x="4" y="87"/>
                    </a:lnTo>
                    <a:lnTo>
                      <a:pt x="0" y="85"/>
                    </a:lnTo>
                    <a:lnTo>
                      <a:pt x="2" y="81"/>
                    </a:lnTo>
                    <a:lnTo>
                      <a:pt x="23" y="73"/>
                    </a:lnTo>
                    <a:lnTo>
                      <a:pt x="43" y="67"/>
                    </a:lnTo>
                    <a:lnTo>
                      <a:pt x="78" y="52"/>
                    </a:lnTo>
                    <a:lnTo>
                      <a:pt x="113" y="42"/>
                    </a:lnTo>
                    <a:lnTo>
                      <a:pt x="154" y="29"/>
                    </a:lnTo>
                    <a:lnTo>
                      <a:pt x="249" y="0"/>
                    </a:lnTo>
                    <a:lnTo>
                      <a:pt x="253" y="7"/>
                    </a:lnTo>
                    <a:lnTo>
                      <a:pt x="253"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59" name="Freeform 403"/>
              <p:cNvSpPr>
                <a:spLocks/>
              </p:cNvSpPr>
              <p:nvPr/>
            </p:nvSpPr>
            <p:spPr bwMode="auto">
              <a:xfrm>
                <a:off x="1799" y="1510"/>
                <a:ext cx="150" cy="17"/>
              </a:xfrm>
              <a:custGeom>
                <a:avLst/>
                <a:gdLst>
                  <a:gd name="T0" fmla="*/ 2 w 150"/>
                  <a:gd name="T1" fmla="*/ 11 h 17"/>
                  <a:gd name="T2" fmla="*/ 49 w 150"/>
                  <a:gd name="T3" fmla="*/ 2 h 17"/>
                  <a:gd name="T4" fmla="*/ 97 w 150"/>
                  <a:gd name="T5" fmla="*/ 0 h 17"/>
                  <a:gd name="T6" fmla="*/ 146 w 150"/>
                  <a:gd name="T7" fmla="*/ 4 h 17"/>
                  <a:gd name="T8" fmla="*/ 150 w 150"/>
                  <a:gd name="T9" fmla="*/ 8 h 17"/>
                  <a:gd name="T10" fmla="*/ 146 w 150"/>
                  <a:gd name="T11" fmla="*/ 11 h 17"/>
                  <a:gd name="T12" fmla="*/ 97 w 150"/>
                  <a:gd name="T13" fmla="*/ 15 h 17"/>
                  <a:gd name="T14" fmla="*/ 49 w 150"/>
                  <a:gd name="T15" fmla="*/ 15 h 17"/>
                  <a:gd name="T16" fmla="*/ 4 w 150"/>
                  <a:gd name="T17" fmla="*/ 17 h 17"/>
                  <a:gd name="T18" fmla="*/ 0 w 150"/>
                  <a:gd name="T19" fmla="*/ 15 h 17"/>
                  <a:gd name="T20" fmla="*/ 2 w 150"/>
                  <a:gd name="T21" fmla="*/ 11 h 17"/>
                  <a:gd name="T22" fmla="*/ 2 w 150"/>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7">
                    <a:moveTo>
                      <a:pt x="2" y="11"/>
                    </a:moveTo>
                    <a:lnTo>
                      <a:pt x="49" y="2"/>
                    </a:lnTo>
                    <a:lnTo>
                      <a:pt x="97" y="0"/>
                    </a:lnTo>
                    <a:lnTo>
                      <a:pt x="146" y="4"/>
                    </a:lnTo>
                    <a:lnTo>
                      <a:pt x="150" y="8"/>
                    </a:lnTo>
                    <a:lnTo>
                      <a:pt x="146" y="11"/>
                    </a:lnTo>
                    <a:lnTo>
                      <a:pt x="97" y="15"/>
                    </a:lnTo>
                    <a:lnTo>
                      <a:pt x="49" y="15"/>
                    </a:lnTo>
                    <a:lnTo>
                      <a:pt x="4" y="17"/>
                    </a:lnTo>
                    <a:lnTo>
                      <a:pt x="0" y="15"/>
                    </a:lnTo>
                    <a:lnTo>
                      <a:pt x="2" y="11"/>
                    </a:lnTo>
                    <a:lnTo>
                      <a:pt x="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0" name="Freeform 404"/>
              <p:cNvSpPr>
                <a:spLocks/>
              </p:cNvSpPr>
              <p:nvPr/>
            </p:nvSpPr>
            <p:spPr bwMode="auto">
              <a:xfrm>
                <a:off x="1953" y="1500"/>
                <a:ext cx="130" cy="37"/>
              </a:xfrm>
              <a:custGeom>
                <a:avLst/>
                <a:gdLst>
                  <a:gd name="T0" fmla="*/ 4 w 130"/>
                  <a:gd name="T1" fmla="*/ 2 h 37"/>
                  <a:gd name="T2" fmla="*/ 31 w 130"/>
                  <a:gd name="T3" fmla="*/ 4 h 37"/>
                  <a:gd name="T4" fmla="*/ 60 w 130"/>
                  <a:gd name="T5" fmla="*/ 0 h 37"/>
                  <a:gd name="T6" fmla="*/ 82 w 130"/>
                  <a:gd name="T7" fmla="*/ 10 h 37"/>
                  <a:gd name="T8" fmla="*/ 95 w 130"/>
                  <a:gd name="T9" fmla="*/ 16 h 37"/>
                  <a:gd name="T10" fmla="*/ 107 w 130"/>
                  <a:gd name="T11" fmla="*/ 21 h 37"/>
                  <a:gd name="T12" fmla="*/ 126 w 130"/>
                  <a:gd name="T13" fmla="*/ 25 h 37"/>
                  <a:gd name="T14" fmla="*/ 130 w 130"/>
                  <a:gd name="T15" fmla="*/ 27 h 37"/>
                  <a:gd name="T16" fmla="*/ 126 w 130"/>
                  <a:gd name="T17" fmla="*/ 31 h 37"/>
                  <a:gd name="T18" fmla="*/ 105 w 130"/>
                  <a:gd name="T19" fmla="*/ 37 h 37"/>
                  <a:gd name="T20" fmla="*/ 82 w 130"/>
                  <a:gd name="T21" fmla="*/ 23 h 37"/>
                  <a:gd name="T22" fmla="*/ 72 w 130"/>
                  <a:gd name="T23" fmla="*/ 14 h 37"/>
                  <a:gd name="T24" fmla="*/ 60 w 130"/>
                  <a:gd name="T25" fmla="*/ 12 h 37"/>
                  <a:gd name="T26" fmla="*/ 31 w 130"/>
                  <a:gd name="T27" fmla="*/ 12 h 37"/>
                  <a:gd name="T28" fmla="*/ 2 w 130"/>
                  <a:gd name="T29" fmla="*/ 8 h 37"/>
                  <a:gd name="T30" fmla="*/ 0 w 130"/>
                  <a:gd name="T31" fmla="*/ 4 h 37"/>
                  <a:gd name="T32" fmla="*/ 4 w 130"/>
                  <a:gd name="T33" fmla="*/ 2 h 37"/>
                  <a:gd name="T34" fmla="*/ 4 w 130"/>
                  <a:gd name="T3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37">
                    <a:moveTo>
                      <a:pt x="4" y="2"/>
                    </a:moveTo>
                    <a:lnTo>
                      <a:pt x="31" y="4"/>
                    </a:lnTo>
                    <a:lnTo>
                      <a:pt x="60" y="0"/>
                    </a:lnTo>
                    <a:lnTo>
                      <a:pt x="82" y="10"/>
                    </a:lnTo>
                    <a:lnTo>
                      <a:pt x="95" y="16"/>
                    </a:lnTo>
                    <a:lnTo>
                      <a:pt x="107" y="21"/>
                    </a:lnTo>
                    <a:lnTo>
                      <a:pt x="126" y="25"/>
                    </a:lnTo>
                    <a:lnTo>
                      <a:pt x="130" y="27"/>
                    </a:lnTo>
                    <a:lnTo>
                      <a:pt x="126" y="31"/>
                    </a:lnTo>
                    <a:lnTo>
                      <a:pt x="105" y="37"/>
                    </a:lnTo>
                    <a:lnTo>
                      <a:pt x="82" y="23"/>
                    </a:lnTo>
                    <a:lnTo>
                      <a:pt x="72" y="14"/>
                    </a:lnTo>
                    <a:lnTo>
                      <a:pt x="60" y="12"/>
                    </a:lnTo>
                    <a:lnTo>
                      <a:pt x="31" y="12"/>
                    </a:lnTo>
                    <a:lnTo>
                      <a:pt x="2" y="8"/>
                    </a:lnTo>
                    <a:lnTo>
                      <a:pt x="0" y="4"/>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1" name="Freeform 405"/>
              <p:cNvSpPr>
                <a:spLocks/>
              </p:cNvSpPr>
              <p:nvPr/>
            </p:nvSpPr>
            <p:spPr bwMode="auto">
              <a:xfrm>
                <a:off x="1791" y="1537"/>
                <a:ext cx="255" cy="23"/>
              </a:xfrm>
              <a:custGeom>
                <a:avLst/>
                <a:gdLst>
                  <a:gd name="T0" fmla="*/ 4 w 255"/>
                  <a:gd name="T1" fmla="*/ 2 h 23"/>
                  <a:gd name="T2" fmla="*/ 61 w 255"/>
                  <a:gd name="T3" fmla="*/ 8 h 23"/>
                  <a:gd name="T4" fmla="*/ 117 w 255"/>
                  <a:gd name="T5" fmla="*/ 6 h 23"/>
                  <a:gd name="T6" fmla="*/ 164 w 255"/>
                  <a:gd name="T7" fmla="*/ 6 h 23"/>
                  <a:gd name="T8" fmla="*/ 251 w 255"/>
                  <a:gd name="T9" fmla="*/ 0 h 23"/>
                  <a:gd name="T10" fmla="*/ 255 w 255"/>
                  <a:gd name="T11" fmla="*/ 2 h 23"/>
                  <a:gd name="T12" fmla="*/ 251 w 255"/>
                  <a:gd name="T13" fmla="*/ 6 h 23"/>
                  <a:gd name="T14" fmla="*/ 207 w 255"/>
                  <a:gd name="T15" fmla="*/ 14 h 23"/>
                  <a:gd name="T16" fmla="*/ 166 w 255"/>
                  <a:gd name="T17" fmla="*/ 23 h 23"/>
                  <a:gd name="T18" fmla="*/ 121 w 255"/>
                  <a:gd name="T19" fmla="*/ 23 h 23"/>
                  <a:gd name="T20" fmla="*/ 61 w 255"/>
                  <a:gd name="T21" fmla="*/ 19 h 23"/>
                  <a:gd name="T22" fmla="*/ 35 w 255"/>
                  <a:gd name="T23" fmla="*/ 12 h 23"/>
                  <a:gd name="T24" fmla="*/ 4 w 255"/>
                  <a:gd name="T25" fmla="*/ 10 h 23"/>
                  <a:gd name="T26" fmla="*/ 0 w 255"/>
                  <a:gd name="T27" fmla="*/ 6 h 23"/>
                  <a:gd name="T28" fmla="*/ 4 w 255"/>
                  <a:gd name="T29" fmla="*/ 2 h 23"/>
                  <a:gd name="T30" fmla="*/ 4 w 255"/>
                  <a:gd name="T3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23">
                    <a:moveTo>
                      <a:pt x="4" y="2"/>
                    </a:moveTo>
                    <a:lnTo>
                      <a:pt x="61" y="8"/>
                    </a:lnTo>
                    <a:lnTo>
                      <a:pt x="117" y="6"/>
                    </a:lnTo>
                    <a:lnTo>
                      <a:pt x="164" y="6"/>
                    </a:lnTo>
                    <a:lnTo>
                      <a:pt x="251" y="0"/>
                    </a:lnTo>
                    <a:lnTo>
                      <a:pt x="255" y="2"/>
                    </a:lnTo>
                    <a:lnTo>
                      <a:pt x="251" y="6"/>
                    </a:lnTo>
                    <a:lnTo>
                      <a:pt x="207" y="14"/>
                    </a:lnTo>
                    <a:lnTo>
                      <a:pt x="166" y="23"/>
                    </a:lnTo>
                    <a:lnTo>
                      <a:pt x="121" y="23"/>
                    </a:lnTo>
                    <a:lnTo>
                      <a:pt x="61" y="19"/>
                    </a:lnTo>
                    <a:lnTo>
                      <a:pt x="35" y="12"/>
                    </a:lnTo>
                    <a:lnTo>
                      <a:pt x="4" y="10"/>
                    </a:lnTo>
                    <a:lnTo>
                      <a:pt x="0" y="6"/>
                    </a:lnTo>
                    <a:lnTo>
                      <a:pt x="4" y="2"/>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2" name="Freeform 406"/>
              <p:cNvSpPr>
                <a:spLocks/>
              </p:cNvSpPr>
              <p:nvPr/>
            </p:nvSpPr>
            <p:spPr bwMode="auto">
              <a:xfrm>
                <a:off x="2023" y="1473"/>
                <a:ext cx="134" cy="60"/>
              </a:xfrm>
              <a:custGeom>
                <a:avLst/>
                <a:gdLst>
                  <a:gd name="T0" fmla="*/ 4 w 134"/>
                  <a:gd name="T1" fmla="*/ 0 h 60"/>
                  <a:gd name="T2" fmla="*/ 31 w 134"/>
                  <a:gd name="T3" fmla="*/ 6 h 60"/>
                  <a:gd name="T4" fmla="*/ 53 w 134"/>
                  <a:gd name="T5" fmla="*/ 17 h 60"/>
                  <a:gd name="T6" fmla="*/ 78 w 134"/>
                  <a:gd name="T7" fmla="*/ 31 h 60"/>
                  <a:gd name="T8" fmla="*/ 105 w 134"/>
                  <a:gd name="T9" fmla="*/ 43 h 60"/>
                  <a:gd name="T10" fmla="*/ 132 w 134"/>
                  <a:gd name="T11" fmla="*/ 52 h 60"/>
                  <a:gd name="T12" fmla="*/ 134 w 134"/>
                  <a:gd name="T13" fmla="*/ 56 h 60"/>
                  <a:gd name="T14" fmla="*/ 130 w 134"/>
                  <a:gd name="T15" fmla="*/ 60 h 60"/>
                  <a:gd name="T16" fmla="*/ 72 w 134"/>
                  <a:gd name="T17" fmla="*/ 41 h 60"/>
                  <a:gd name="T18" fmla="*/ 47 w 134"/>
                  <a:gd name="T19" fmla="*/ 27 h 60"/>
                  <a:gd name="T20" fmla="*/ 27 w 134"/>
                  <a:gd name="T21" fmla="*/ 14 h 60"/>
                  <a:gd name="T22" fmla="*/ 16 w 134"/>
                  <a:gd name="T23" fmla="*/ 8 h 60"/>
                  <a:gd name="T24" fmla="*/ 4 w 134"/>
                  <a:gd name="T25" fmla="*/ 6 h 60"/>
                  <a:gd name="T26" fmla="*/ 0 w 134"/>
                  <a:gd name="T27" fmla="*/ 2 h 60"/>
                  <a:gd name="T28" fmla="*/ 4 w 134"/>
                  <a:gd name="T29" fmla="*/ 0 h 60"/>
                  <a:gd name="T30" fmla="*/ 4 w 134"/>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60">
                    <a:moveTo>
                      <a:pt x="4" y="0"/>
                    </a:moveTo>
                    <a:lnTo>
                      <a:pt x="31" y="6"/>
                    </a:lnTo>
                    <a:lnTo>
                      <a:pt x="53" y="17"/>
                    </a:lnTo>
                    <a:lnTo>
                      <a:pt x="78" y="31"/>
                    </a:lnTo>
                    <a:lnTo>
                      <a:pt x="105" y="43"/>
                    </a:lnTo>
                    <a:lnTo>
                      <a:pt x="132" y="52"/>
                    </a:lnTo>
                    <a:lnTo>
                      <a:pt x="134" y="56"/>
                    </a:lnTo>
                    <a:lnTo>
                      <a:pt x="130" y="60"/>
                    </a:lnTo>
                    <a:lnTo>
                      <a:pt x="72" y="41"/>
                    </a:lnTo>
                    <a:lnTo>
                      <a:pt x="47" y="27"/>
                    </a:lnTo>
                    <a:lnTo>
                      <a:pt x="27" y="14"/>
                    </a:lnTo>
                    <a:lnTo>
                      <a:pt x="16" y="8"/>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3" name="Freeform 407"/>
              <p:cNvSpPr>
                <a:spLocks/>
              </p:cNvSpPr>
              <p:nvPr/>
            </p:nvSpPr>
            <p:spPr bwMode="auto">
              <a:xfrm>
                <a:off x="2481" y="1331"/>
                <a:ext cx="87" cy="299"/>
              </a:xfrm>
              <a:custGeom>
                <a:avLst/>
                <a:gdLst>
                  <a:gd name="T0" fmla="*/ 7 w 87"/>
                  <a:gd name="T1" fmla="*/ 2 h 299"/>
                  <a:gd name="T2" fmla="*/ 25 w 87"/>
                  <a:gd name="T3" fmla="*/ 66 h 299"/>
                  <a:gd name="T4" fmla="*/ 37 w 87"/>
                  <a:gd name="T5" fmla="*/ 123 h 299"/>
                  <a:gd name="T6" fmla="*/ 48 w 87"/>
                  <a:gd name="T7" fmla="*/ 173 h 299"/>
                  <a:gd name="T8" fmla="*/ 54 w 87"/>
                  <a:gd name="T9" fmla="*/ 198 h 299"/>
                  <a:gd name="T10" fmla="*/ 62 w 87"/>
                  <a:gd name="T11" fmla="*/ 223 h 299"/>
                  <a:gd name="T12" fmla="*/ 72 w 87"/>
                  <a:gd name="T13" fmla="*/ 247 h 299"/>
                  <a:gd name="T14" fmla="*/ 87 w 87"/>
                  <a:gd name="T15" fmla="*/ 274 h 299"/>
                  <a:gd name="T16" fmla="*/ 85 w 87"/>
                  <a:gd name="T17" fmla="*/ 291 h 299"/>
                  <a:gd name="T18" fmla="*/ 83 w 87"/>
                  <a:gd name="T19" fmla="*/ 297 h 299"/>
                  <a:gd name="T20" fmla="*/ 77 w 87"/>
                  <a:gd name="T21" fmla="*/ 299 h 299"/>
                  <a:gd name="T22" fmla="*/ 70 w 87"/>
                  <a:gd name="T23" fmla="*/ 291 h 299"/>
                  <a:gd name="T24" fmla="*/ 68 w 87"/>
                  <a:gd name="T25" fmla="*/ 278 h 299"/>
                  <a:gd name="T26" fmla="*/ 56 w 87"/>
                  <a:gd name="T27" fmla="*/ 251 h 299"/>
                  <a:gd name="T28" fmla="*/ 46 w 87"/>
                  <a:gd name="T29" fmla="*/ 225 h 299"/>
                  <a:gd name="T30" fmla="*/ 35 w 87"/>
                  <a:gd name="T31" fmla="*/ 177 h 299"/>
                  <a:gd name="T32" fmla="*/ 29 w 87"/>
                  <a:gd name="T33" fmla="*/ 126 h 299"/>
                  <a:gd name="T34" fmla="*/ 23 w 87"/>
                  <a:gd name="T35" fmla="*/ 97 h 299"/>
                  <a:gd name="T36" fmla="*/ 17 w 87"/>
                  <a:gd name="T37" fmla="*/ 66 h 299"/>
                  <a:gd name="T38" fmla="*/ 0 w 87"/>
                  <a:gd name="T39" fmla="*/ 4 h 299"/>
                  <a:gd name="T40" fmla="*/ 3 w 87"/>
                  <a:gd name="T41" fmla="*/ 0 h 299"/>
                  <a:gd name="T42" fmla="*/ 7 w 87"/>
                  <a:gd name="T43" fmla="*/ 2 h 299"/>
                  <a:gd name="T44" fmla="*/ 7 w 87"/>
                  <a:gd name="T45"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299">
                    <a:moveTo>
                      <a:pt x="7" y="2"/>
                    </a:moveTo>
                    <a:lnTo>
                      <a:pt x="25" y="66"/>
                    </a:lnTo>
                    <a:lnTo>
                      <a:pt x="37" y="123"/>
                    </a:lnTo>
                    <a:lnTo>
                      <a:pt x="48" y="173"/>
                    </a:lnTo>
                    <a:lnTo>
                      <a:pt x="54" y="198"/>
                    </a:lnTo>
                    <a:lnTo>
                      <a:pt x="62" y="223"/>
                    </a:lnTo>
                    <a:lnTo>
                      <a:pt x="72" y="247"/>
                    </a:lnTo>
                    <a:lnTo>
                      <a:pt x="87" y="274"/>
                    </a:lnTo>
                    <a:lnTo>
                      <a:pt x="85" y="291"/>
                    </a:lnTo>
                    <a:lnTo>
                      <a:pt x="83" y="297"/>
                    </a:lnTo>
                    <a:lnTo>
                      <a:pt x="77" y="299"/>
                    </a:lnTo>
                    <a:lnTo>
                      <a:pt x="70" y="291"/>
                    </a:lnTo>
                    <a:lnTo>
                      <a:pt x="68" y="278"/>
                    </a:lnTo>
                    <a:lnTo>
                      <a:pt x="56" y="251"/>
                    </a:lnTo>
                    <a:lnTo>
                      <a:pt x="46" y="225"/>
                    </a:lnTo>
                    <a:lnTo>
                      <a:pt x="35" y="177"/>
                    </a:lnTo>
                    <a:lnTo>
                      <a:pt x="29" y="126"/>
                    </a:lnTo>
                    <a:lnTo>
                      <a:pt x="23" y="97"/>
                    </a:lnTo>
                    <a:lnTo>
                      <a:pt x="17" y="66"/>
                    </a:lnTo>
                    <a:lnTo>
                      <a:pt x="0" y="4"/>
                    </a:lnTo>
                    <a:lnTo>
                      <a:pt x="3"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grpSp>
        <p:sp>
          <p:nvSpPr>
            <p:cNvPr id="96664" name="Freeform 408"/>
            <p:cNvSpPr>
              <a:spLocks/>
            </p:cNvSpPr>
            <p:nvPr/>
          </p:nvSpPr>
          <p:spPr bwMode="auto">
            <a:xfrm>
              <a:off x="2426" y="1362"/>
              <a:ext cx="78" cy="278"/>
            </a:xfrm>
            <a:custGeom>
              <a:avLst/>
              <a:gdLst>
                <a:gd name="T0" fmla="*/ 6 w 78"/>
                <a:gd name="T1" fmla="*/ 2 h 278"/>
                <a:gd name="T2" fmla="*/ 16 w 78"/>
                <a:gd name="T3" fmla="*/ 43 h 278"/>
                <a:gd name="T4" fmla="*/ 23 w 78"/>
                <a:gd name="T5" fmla="*/ 82 h 278"/>
                <a:gd name="T6" fmla="*/ 29 w 78"/>
                <a:gd name="T7" fmla="*/ 119 h 278"/>
                <a:gd name="T8" fmla="*/ 35 w 78"/>
                <a:gd name="T9" fmla="*/ 150 h 278"/>
                <a:gd name="T10" fmla="*/ 47 w 78"/>
                <a:gd name="T11" fmla="*/ 181 h 278"/>
                <a:gd name="T12" fmla="*/ 53 w 78"/>
                <a:gd name="T13" fmla="*/ 198 h 278"/>
                <a:gd name="T14" fmla="*/ 62 w 78"/>
                <a:gd name="T15" fmla="*/ 214 h 278"/>
                <a:gd name="T16" fmla="*/ 70 w 78"/>
                <a:gd name="T17" fmla="*/ 241 h 278"/>
                <a:gd name="T18" fmla="*/ 78 w 78"/>
                <a:gd name="T19" fmla="*/ 268 h 278"/>
                <a:gd name="T20" fmla="*/ 76 w 78"/>
                <a:gd name="T21" fmla="*/ 276 h 278"/>
                <a:gd name="T22" fmla="*/ 72 w 78"/>
                <a:gd name="T23" fmla="*/ 278 h 278"/>
                <a:gd name="T24" fmla="*/ 60 w 78"/>
                <a:gd name="T25" fmla="*/ 272 h 278"/>
                <a:gd name="T26" fmla="*/ 53 w 78"/>
                <a:gd name="T27" fmla="*/ 245 h 278"/>
                <a:gd name="T28" fmla="*/ 43 w 78"/>
                <a:gd name="T29" fmla="*/ 220 h 278"/>
                <a:gd name="T30" fmla="*/ 21 w 78"/>
                <a:gd name="T31" fmla="*/ 152 h 278"/>
                <a:gd name="T32" fmla="*/ 12 w 78"/>
                <a:gd name="T33" fmla="*/ 82 h 278"/>
                <a:gd name="T34" fmla="*/ 6 w 78"/>
                <a:gd name="T35" fmla="*/ 43 h 278"/>
                <a:gd name="T36" fmla="*/ 0 w 78"/>
                <a:gd name="T37" fmla="*/ 2 h 278"/>
                <a:gd name="T38" fmla="*/ 2 w 78"/>
                <a:gd name="T39" fmla="*/ 0 h 278"/>
                <a:gd name="T40" fmla="*/ 6 w 78"/>
                <a:gd name="T41" fmla="*/ 2 h 278"/>
                <a:gd name="T42" fmla="*/ 6 w 78"/>
                <a:gd name="T43" fmla="*/ 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278">
                  <a:moveTo>
                    <a:pt x="6" y="2"/>
                  </a:moveTo>
                  <a:lnTo>
                    <a:pt x="16" y="43"/>
                  </a:lnTo>
                  <a:lnTo>
                    <a:pt x="23" y="82"/>
                  </a:lnTo>
                  <a:lnTo>
                    <a:pt x="29" y="119"/>
                  </a:lnTo>
                  <a:lnTo>
                    <a:pt x="35" y="150"/>
                  </a:lnTo>
                  <a:lnTo>
                    <a:pt x="47" y="181"/>
                  </a:lnTo>
                  <a:lnTo>
                    <a:pt x="53" y="198"/>
                  </a:lnTo>
                  <a:lnTo>
                    <a:pt x="62" y="214"/>
                  </a:lnTo>
                  <a:lnTo>
                    <a:pt x="70" y="241"/>
                  </a:lnTo>
                  <a:lnTo>
                    <a:pt x="78" y="268"/>
                  </a:lnTo>
                  <a:lnTo>
                    <a:pt x="76" y="276"/>
                  </a:lnTo>
                  <a:lnTo>
                    <a:pt x="72" y="278"/>
                  </a:lnTo>
                  <a:lnTo>
                    <a:pt x="60" y="272"/>
                  </a:lnTo>
                  <a:lnTo>
                    <a:pt x="53" y="245"/>
                  </a:lnTo>
                  <a:lnTo>
                    <a:pt x="43" y="220"/>
                  </a:lnTo>
                  <a:lnTo>
                    <a:pt x="21" y="152"/>
                  </a:lnTo>
                  <a:lnTo>
                    <a:pt x="12" y="82"/>
                  </a:lnTo>
                  <a:lnTo>
                    <a:pt x="6" y="43"/>
                  </a:lnTo>
                  <a:lnTo>
                    <a:pt x="0" y="2"/>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5" name="Freeform 409"/>
            <p:cNvSpPr>
              <a:spLocks/>
            </p:cNvSpPr>
            <p:nvPr/>
          </p:nvSpPr>
          <p:spPr bwMode="auto">
            <a:xfrm>
              <a:off x="2486" y="1630"/>
              <a:ext cx="41" cy="23"/>
            </a:xfrm>
            <a:custGeom>
              <a:avLst/>
              <a:gdLst>
                <a:gd name="T0" fmla="*/ 6 w 41"/>
                <a:gd name="T1" fmla="*/ 8 h 23"/>
                <a:gd name="T2" fmla="*/ 39 w 41"/>
                <a:gd name="T3" fmla="*/ 0 h 23"/>
                <a:gd name="T4" fmla="*/ 41 w 41"/>
                <a:gd name="T5" fmla="*/ 6 h 23"/>
                <a:gd name="T6" fmla="*/ 26 w 41"/>
                <a:gd name="T7" fmla="*/ 14 h 23"/>
                <a:gd name="T8" fmla="*/ 12 w 41"/>
                <a:gd name="T9" fmla="*/ 23 h 23"/>
                <a:gd name="T10" fmla="*/ 0 w 41"/>
                <a:gd name="T11" fmla="*/ 19 h 23"/>
                <a:gd name="T12" fmla="*/ 0 w 41"/>
                <a:gd name="T13" fmla="*/ 12 h 23"/>
                <a:gd name="T14" fmla="*/ 6 w 41"/>
                <a:gd name="T15" fmla="*/ 8 h 23"/>
                <a:gd name="T16" fmla="*/ 6 w 41"/>
                <a:gd name="T1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6" y="8"/>
                  </a:moveTo>
                  <a:lnTo>
                    <a:pt x="39" y="0"/>
                  </a:lnTo>
                  <a:lnTo>
                    <a:pt x="41" y="6"/>
                  </a:lnTo>
                  <a:lnTo>
                    <a:pt x="26" y="14"/>
                  </a:lnTo>
                  <a:lnTo>
                    <a:pt x="12" y="23"/>
                  </a:lnTo>
                  <a:lnTo>
                    <a:pt x="0" y="19"/>
                  </a:lnTo>
                  <a:lnTo>
                    <a:pt x="0" y="12"/>
                  </a:lnTo>
                  <a:lnTo>
                    <a:pt x="6" y="8"/>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6" name="Freeform 410"/>
            <p:cNvSpPr>
              <a:spLocks/>
            </p:cNvSpPr>
            <p:nvPr/>
          </p:nvSpPr>
          <p:spPr bwMode="auto">
            <a:xfrm>
              <a:off x="2231" y="1597"/>
              <a:ext cx="290" cy="122"/>
            </a:xfrm>
            <a:custGeom>
              <a:avLst/>
              <a:gdLst>
                <a:gd name="T0" fmla="*/ 4 w 290"/>
                <a:gd name="T1" fmla="*/ 0 h 122"/>
                <a:gd name="T2" fmla="*/ 37 w 290"/>
                <a:gd name="T3" fmla="*/ 12 h 122"/>
                <a:gd name="T4" fmla="*/ 63 w 290"/>
                <a:gd name="T5" fmla="*/ 23 h 122"/>
                <a:gd name="T6" fmla="*/ 90 w 290"/>
                <a:gd name="T7" fmla="*/ 35 h 122"/>
                <a:gd name="T8" fmla="*/ 117 w 290"/>
                <a:gd name="T9" fmla="*/ 45 h 122"/>
                <a:gd name="T10" fmla="*/ 142 w 290"/>
                <a:gd name="T11" fmla="*/ 56 h 122"/>
                <a:gd name="T12" fmla="*/ 168 w 290"/>
                <a:gd name="T13" fmla="*/ 64 h 122"/>
                <a:gd name="T14" fmla="*/ 197 w 290"/>
                <a:gd name="T15" fmla="*/ 74 h 122"/>
                <a:gd name="T16" fmla="*/ 228 w 290"/>
                <a:gd name="T17" fmla="*/ 85 h 122"/>
                <a:gd name="T18" fmla="*/ 255 w 290"/>
                <a:gd name="T19" fmla="*/ 93 h 122"/>
                <a:gd name="T20" fmla="*/ 283 w 290"/>
                <a:gd name="T21" fmla="*/ 103 h 122"/>
                <a:gd name="T22" fmla="*/ 290 w 290"/>
                <a:gd name="T23" fmla="*/ 107 h 122"/>
                <a:gd name="T24" fmla="*/ 290 w 290"/>
                <a:gd name="T25" fmla="*/ 116 h 122"/>
                <a:gd name="T26" fmla="*/ 285 w 290"/>
                <a:gd name="T27" fmla="*/ 122 h 122"/>
                <a:gd name="T28" fmla="*/ 277 w 290"/>
                <a:gd name="T29" fmla="*/ 122 h 122"/>
                <a:gd name="T30" fmla="*/ 250 w 290"/>
                <a:gd name="T31" fmla="*/ 111 h 122"/>
                <a:gd name="T32" fmla="*/ 238 w 290"/>
                <a:gd name="T33" fmla="*/ 105 h 122"/>
                <a:gd name="T34" fmla="*/ 224 w 290"/>
                <a:gd name="T35" fmla="*/ 99 h 122"/>
                <a:gd name="T36" fmla="*/ 191 w 290"/>
                <a:gd name="T37" fmla="*/ 89 h 122"/>
                <a:gd name="T38" fmla="*/ 162 w 290"/>
                <a:gd name="T39" fmla="*/ 78 h 122"/>
                <a:gd name="T40" fmla="*/ 135 w 290"/>
                <a:gd name="T41" fmla="*/ 68 h 122"/>
                <a:gd name="T42" fmla="*/ 113 w 290"/>
                <a:gd name="T43" fmla="*/ 56 h 122"/>
                <a:gd name="T44" fmla="*/ 88 w 290"/>
                <a:gd name="T45" fmla="*/ 43 h 122"/>
                <a:gd name="T46" fmla="*/ 61 w 290"/>
                <a:gd name="T47" fmla="*/ 31 h 122"/>
                <a:gd name="T48" fmla="*/ 33 w 290"/>
                <a:gd name="T49" fmla="*/ 18 h 122"/>
                <a:gd name="T50" fmla="*/ 2 w 290"/>
                <a:gd name="T51" fmla="*/ 6 h 122"/>
                <a:gd name="T52" fmla="*/ 0 w 290"/>
                <a:gd name="T53" fmla="*/ 2 h 122"/>
                <a:gd name="T54" fmla="*/ 4 w 290"/>
                <a:gd name="T55" fmla="*/ 0 h 122"/>
                <a:gd name="T56" fmla="*/ 4 w 290"/>
                <a:gd name="T5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122">
                  <a:moveTo>
                    <a:pt x="4" y="0"/>
                  </a:moveTo>
                  <a:lnTo>
                    <a:pt x="37" y="12"/>
                  </a:lnTo>
                  <a:lnTo>
                    <a:pt x="63" y="23"/>
                  </a:lnTo>
                  <a:lnTo>
                    <a:pt x="90" y="35"/>
                  </a:lnTo>
                  <a:lnTo>
                    <a:pt x="117" y="45"/>
                  </a:lnTo>
                  <a:lnTo>
                    <a:pt x="142" y="56"/>
                  </a:lnTo>
                  <a:lnTo>
                    <a:pt x="168" y="64"/>
                  </a:lnTo>
                  <a:lnTo>
                    <a:pt x="197" y="74"/>
                  </a:lnTo>
                  <a:lnTo>
                    <a:pt x="228" y="85"/>
                  </a:lnTo>
                  <a:lnTo>
                    <a:pt x="255" y="93"/>
                  </a:lnTo>
                  <a:lnTo>
                    <a:pt x="283" y="103"/>
                  </a:lnTo>
                  <a:lnTo>
                    <a:pt x="290" y="107"/>
                  </a:lnTo>
                  <a:lnTo>
                    <a:pt x="290" y="116"/>
                  </a:lnTo>
                  <a:lnTo>
                    <a:pt x="285" y="122"/>
                  </a:lnTo>
                  <a:lnTo>
                    <a:pt x="277" y="122"/>
                  </a:lnTo>
                  <a:lnTo>
                    <a:pt x="250" y="111"/>
                  </a:lnTo>
                  <a:lnTo>
                    <a:pt x="238" y="105"/>
                  </a:lnTo>
                  <a:lnTo>
                    <a:pt x="224" y="99"/>
                  </a:lnTo>
                  <a:lnTo>
                    <a:pt x="191" y="89"/>
                  </a:lnTo>
                  <a:lnTo>
                    <a:pt x="162" y="78"/>
                  </a:lnTo>
                  <a:lnTo>
                    <a:pt x="135" y="68"/>
                  </a:lnTo>
                  <a:lnTo>
                    <a:pt x="113" y="56"/>
                  </a:lnTo>
                  <a:lnTo>
                    <a:pt x="88" y="43"/>
                  </a:lnTo>
                  <a:lnTo>
                    <a:pt x="61" y="31"/>
                  </a:lnTo>
                  <a:lnTo>
                    <a:pt x="33" y="18"/>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7" name="Freeform 411"/>
            <p:cNvSpPr>
              <a:spLocks/>
            </p:cNvSpPr>
            <p:nvPr/>
          </p:nvSpPr>
          <p:spPr bwMode="auto">
            <a:xfrm>
              <a:off x="2531" y="1605"/>
              <a:ext cx="257" cy="116"/>
            </a:xfrm>
            <a:custGeom>
              <a:avLst/>
              <a:gdLst>
                <a:gd name="T0" fmla="*/ 257 w 257"/>
                <a:gd name="T1" fmla="*/ 6 h 116"/>
                <a:gd name="T2" fmla="*/ 232 w 257"/>
                <a:gd name="T3" fmla="*/ 17 h 116"/>
                <a:gd name="T4" fmla="*/ 212 w 257"/>
                <a:gd name="T5" fmla="*/ 27 h 116"/>
                <a:gd name="T6" fmla="*/ 185 w 257"/>
                <a:gd name="T7" fmla="*/ 39 h 116"/>
                <a:gd name="T8" fmla="*/ 162 w 257"/>
                <a:gd name="T9" fmla="*/ 50 h 116"/>
                <a:gd name="T10" fmla="*/ 142 w 257"/>
                <a:gd name="T11" fmla="*/ 60 h 116"/>
                <a:gd name="T12" fmla="*/ 119 w 257"/>
                <a:gd name="T13" fmla="*/ 70 h 116"/>
                <a:gd name="T14" fmla="*/ 98 w 257"/>
                <a:gd name="T15" fmla="*/ 79 h 116"/>
                <a:gd name="T16" fmla="*/ 76 w 257"/>
                <a:gd name="T17" fmla="*/ 91 h 116"/>
                <a:gd name="T18" fmla="*/ 53 w 257"/>
                <a:gd name="T19" fmla="*/ 99 h 116"/>
                <a:gd name="T20" fmla="*/ 27 w 257"/>
                <a:gd name="T21" fmla="*/ 112 h 116"/>
                <a:gd name="T22" fmla="*/ 12 w 257"/>
                <a:gd name="T23" fmla="*/ 116 h 116"/>
                <a:gd name="T24" fmla="*/ 4 w 257"/>
                <a:gd name="T25" fmla="*/ 116 h 116"/>
                <a:gd name="T26" fmla="*/ 0 w 257"/>
                <a:gd name="T27" fmla="*/ 110 h 116"/>
                <a:gd name="T28" fmla="*/ 0 w 257"/>
                <a:gd name="T29" fmla="*/ 103 h 116"/>
                <a:gd name="T30" fmla="*/ 6 w 257"/>
                <a:gd name="T31" fmla="*/ 97 h 116"/>
                <a:gd name="T32" fmla="*/ 18 w 257"/>
                <a:gd name="T33" fmla="*/ 93 h 116"/>
                <a:gd name="T34" fmla="*/ 45 w 257"/>
                <a:gd name="T35" fmla="*/ 81 h 116"/>
                <a:gd name="T36" fmla="*/ 68 w 257"/>
                <a:gd name="T37" fmla="*/ 72 h 116"/>
                <a:gd name="T38" fmla="*/ 90 w 257"/>
                <a:gd name="T39" fmla="*/ 62 h 116"/>
                <a:gd name="T40" fmla="*/ 113 w 257"/>
                <a:gd name="T41" fmla="*/ 56 h 116"/>
                <a:gd name="T42" fmla="*/ 136 w 257"/>
                <a:gd name="T43" fmla="*/ 48 h 116"/>
                <a:gd name="T44" fmla="*/ 156 w 257"/>
                <a:gd name="T45" fmla="*/ 37 h 116"/>
                <a:gd name="T46" fmla="*/ 181 w 257"/>
                <a:gd name="T47" fmla="*/ 29 h 116"/>
                <a:gd name="T48" fmla="*/ 205 w 257"/>
                <a:gd name="T49" fmla="*/ 17 h 116"/>
                <a:gd name="T50" fmla="*/ 230 w 257"/>
                <a:gd name="T51" fmla="*/ 8 h 116"/>
                <a:gd name="T52" fmla="*/ 253 w 257"/>
                <a:gd name="T53" fmla="*/ 0 h 116"/>
                <a:gd name="T54" fmla="*/ 257 w 257"/>
                <a:gd name="T55" fmla="*/ 6 h 116"/>
                <a:gd name="T56" fmla="*/ 257 w 257"/>
                <a:gd name="T57" fmla="*/ 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116">
                  <a:moveTo>
                    <a:pt x="257" y="6"/>
                  </a:moveTo>
                  <a:lnTo>
                    <a:pt x="232" y="17"/>
                  </a:lnTo>
                  <a:lnTo>
                    <a:pt x="212" y="27"/>
                  </a:lnTo>
                  <a:lnTo>
                    <a:pt x="185" y="39"/>
                  </a:lnTo>
                  <a:lnTo>
                    <a:pt x="162" y="50"/>
                  </a:lnTo>
                  <a:lnTo>
                    <a:pt x="142" y="60"/>
                  </a:lnTo>
                  <a:lnTo>
                    <a:pt x="119" y="70"/>
                  </a:lnTo>
                  <a:lnTo>
                    <a:pt x="98" y="79"/>
                  </a:lnTo>
                  <a:lnTo>
                    <a:pt x="76" y="91"/>
                  </a:lnTo>
                  <a:lnTo>
                    <a:pt x="53" y="99"/>
                  </a:lnTo>
                  <a:lnTo>
                    <a:pt x="27" y="112"/>
                  </a:lnTo>
                  <a:lnTo>
                    <a:pt x="12" y="116"/>
                  </a:lnTo>
                  <a:lnTo>
                    <a:pt x="4" y="116"/>
                  </a:lnTo>
                  <a:lnTo>
                    <a:pt x="0" y="110"/>
                  </a:lnTo>
                  <a:lnTo>
                    <a:pt x="0" y="103"/>
                  </a:lnTo>
                  <a:lnTo>
                    <a:pt x="6" y="97"/>
                  </a:lnTo>
                  <a:lnTo>
                    <a:pt x="18" y="93"/>
                  </a:lnTo>
                  <a:lnTo>
                    <a:pt x="45" y="81"/>
                  </a:lnTo>
                  <a:lnTo>
                    <a:pt x="68" y="72"/>
                  </a:lnTo>
                  <a:lnTo>
                    <a:pt x="90" y="62"/>
                  </a:lnTo>
                  <a:lnTo>
                    <a:pt x="113" y="56"/>
                  </a:lnTo>
                  <a:lnTo>
                    <a:pt x="136" y="48"/>
                  </a:lnTo>
                  <a:lnTo>
                    <a:pt x="156" y="37"/>
                  </a:lnTo>
                  <a:lnTo>
                    <a:pt x="181" y="29"/>
                  </a:lnTo>
                  <a:lnTo>
                    <a:pt x="205" y="17"/>
                  </a:lnTo>
                  <a:lnTo>
                    <a:pt x="230" y="8"/>
                  </a:lnTo>
                  <a:lnTo>
                    <a:pt x="253" y="0"/>
                  </a:lnTo>
                  <a:lnTo>
                    <a:pt x="257" y="6"/>
                  </a:lnTo>
                  <a:lnTo>
                    <a:pt x="25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8" name="Freeform 412"/>
            <p:cNvSpPr>
              <a:spLocks/>
            </p:cNvSpPr>
            <p:nvPr/>
          </p:nvSpPr>
          <p:spPr bwMode="auto">
            <a:xfrm>
              <a:off x="2558" y="1554"/>
              <a:ext cx="205" cy="99"/>
            </a:xfrm>
            <a:custGeom>
              <a:avLst/>
              <a:gdLst>
                <a:gd name="T0" fmla="*/ 203 w 205"/>
                <a:gd name="T1" fmla="*/ 6 h 99"/>
                <a:gd name="T2" fmla="*/ 176 w 205"/>
                <a:gd name="T3" fmla="*/ 20 h 99"/>
                <a:gd name="T4" fmla="*/ 154 w 205"/>
                <a:gd name="T5" fmla="*/ 33 h 99"/>
                <a:gd name="T6" fmla="*/ 131 w 205"/>
                <a:gd name="T7" fmla="*/ 45 h 99"/>
                <a:gd name="T8" fmla="*/ 104 w 205"/>
                <a:gd name="T9" fmla="*/ 57 h 99"/>
                <a:gd name="T10" fmla="*/ 12 w 205"/>
                <a:gd name="T11" fmla="*/ 99 h 99"/>
                <a:gd name="T12" fmla="*/ 0 w 205"/>
                <a:gd name="T13" fmla="*/ 99 h 99"/>
                <a:gd name="T14" fmla="*/ 2 w 205"/>
                <a:gd name="T15" fmla="*/ 86 h 99"/>
                <a:gd name="T16" fmla="*/ 12 w 205"/>
                <a:gd name="T17" fmla="*/ 78 h 99"/>
                <a:gd name="T18" fmla="*/ 24 w 205"/>
                <a:gd name="T19" fmla="*/ 72 h 99"/>
                <a:gd name="T20" fmla="*/ 49 w 205"/>
                <a:gd name="T21" fmla="*/ 64 h 99"/>
                <a:gd name="T22" fmla="*/ 98 w 205"/>
                <a:gd name="T23" fmla="*/ 45 h 99"/>
                <a:gd name="T24" fmla="*/ 127 w 205"/>
                <a:gd name="T25" fmla="*/ 35 h 99"/>
                <a:gd name="T26" fmla="*/ 150 w 205"/>
                <a:gd name="T27" fmla="*/ 24 h 99"/>
                <a:gd name="T28" fmla="*/ 172 w 205"/>
                <a:gd name="T29" fmla="*/ 14 h 99"/>
                <a:gd name="T30" fmla="*/ 199 w 205"/>
                <a:gd name="T31" fmla="*/ 0 h 99"/>
                <a:gd name="T32" fmla="*/ 205 w 205"/>
                <a:gd name="T33" fmla="*/ 2 h 99"/>
                <a:gd name="T34" fmla="*/ 203 w 205"/>
                <a:gd name="T35" fmla="*/ 6 h 99"/>
                <a:gd name="T36" fmla="*/ 203 w 205"/>
                <a:gd name="T37"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99">
                  <a:moveTo>
                    <a:pt x="203" y="6"/>
                  </a:moveTo>
                  <a:lnTo>
                    <a:pt x="176" y="20"/>
                  </a:lnTo>
                  <a:lnTo>
                    <a:pt x="154" y="33"/>
                  </a:lnTo>
                  <a:lnTo>
                    <a:pt x="131" y="45"/>
                  </a:lnTo>
                  <a:lnTo>
                    <a:pt x="104" y="57"/>
                  </a:lnTo>
                  <a:lnTo>
                    <a:pt x="12" y="99"/>
                  </a:lnTo>
                  <a:lnTo>
                    <a:pt x="0" y="99"/>
                  </a:lnTo>
                  <a:lnTo>
                    <a:pt x="2" y="86"/>
                  </a:lnTo>
                  <a:lnTo>
                    <a:pt x="12" y="78"/>
                  </a:lnTo>
                  <a:lnTo>
                    <a:pt x="24" y="72"/>
                  </a:lnTo>
                  <a:lnTo>
                    <a:pt x="49" y="64"/>
                  </a:lnTo>
                  <a:lnTo>
                    <a:pt x="98" y="45"/>
                  </a:lnTo>
                  <a:lnTo>
                    <a:pt x="127" y="35"/>
                  </a:lnTo>
                  <a:lnTo>
                    <a:pt x="150" y="24"/>
                  </a:lnTo>
                  <a:lnTo>
                    <a:pt x="172" y="14"/>
                  </a:lnTo>
                  <a:lnTo>
                    <a:pt x="199" y="0"/>
                  </a:lnTo>
                  <a:lnTo>
                    <a:pt x="205" y="2"/>
                  </a:lnTo>
                  <a:lnTo>
                    <a:pt x="203" y="6"/>
                  </a:lnTo>
                  <a:lnTo>
                    <a:pt x="20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69" name="Freeform 413"/>
            <p:cNvSpPr>
              <a:spLocks/>
            </p:cNvSpPr>
            <p:nvPr/>
          </p:nvSpPr>
          <p:spPr bwMode="auto">
            <a:xfrm>
              <a:off x="2510" y="1459"/>
              <a:ext cx="272" cy="82"/>
            </a:xfrm>
            <a:custGeom>
              <a:avLst/>
              <a:gdLst>
                <a:gd name="T0" fmla="*/ 13 w 272"/>
                <a:gd name="T1" fmla="*/ 0 h 82"/>
                <a:gd name="T2" fmla="*/ 31 w 272"/>
                <a:gd name="T3" fmla="*/ 8 h 82"/>
                <a:gd name="T4" fmla="*/ 48 w 272"/>
                <a:gd name="T5" fmla="*/ 16 h 82"/>
                <a:gd name="T6" fmla="*/ 78 w 272"/>
                <a:gd name="T7" fmla="*/ 26 h 82"/>
                <a:gd name="T8" fmla="*/ 109 w 272"/>
                <a:gd name="T9" fmla="*/ 35 h 82"/>
                <a:gd name="T10" fmla="*/ 146 w 272"/>
                <a:gd name="T11" fmla="*/ 45 h 82"/>
                <a:gd name="T12" fmla="*/ 212 w 272"/>
                <a:gd name="T13" fmla="*/ 55 h 82"/>
                <a:gd name="T14" fmla="*/ 263 w 272"/>
                <a:gd name="T15" fmla="*/ 72 h 82"/>
                <a:gd name="T16" fmla="*/ 270 w 272"/>
                <a:gd name="T17" fmla="*/ 74 h 82"/>
                <a:gd name="T18" fmla="*/ 272 w 272"/>
                <a:gd name="T19" fmla="*/ 76 h 82"/>
                <a:gd name="T20" fmla="*/ 270 w 272"/>
                <a:gd name="T21" fmla="*/ 80 h 82"/>
                <a:gd name="T22" fmla="*/ 261 w 272"/>
                <a:gd name="T23" fmla="*/ 82 h 82"/>
                <a:gd name="T24" fmla="*/ 210 w 272"/>
                <a:gd name="T25" fmla="*/ 66 h 82"/>
                <a:gd name="T26" fmla="*/ 177 w 272"/>
                <a:gd name="T27" fmla="*/ 57 h 82"/>
                <a:gd name="T28" fmla="*/ 144 w 272"/>
                <a:gd name="T29" fmla="*/ 51 h 82"/>
                <a:gd name="T30" fmla="*/ 4 w 272"/>
                <a:gd name="T31" fmla="*/ 16 h 82"/>
                <a:gd name="T32" fmla="*/ 0 w 272"/>
                <a:gd name="T33" fmla="*/ 10 h 82"/>
                <a:gd name="T34" fmla="*/ 0 w 272"/>
                <a:gd name="T35" fmla="*/ 6 h 82"/>
                <a:gd name="T36" fmla="*/ 4 w 272"/>
                <a:gd name="T37" fmla="*/ 0 h 82"/>
                <a:gd name="T38" fmla="*/ 13 w 272"/>
                <a:gd name="T39" fmla="*/ 0 h 82"/>
                <a:gd name="T40" fmla="*/ 13 w 272"/>
                <a:gd name="T4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82">
                  <a:moveTo>
                    <a:pt x="13" y="0"/>
                  </a:moveTo>
                  <a:lnTo>
                    <a:pt x="31" y="8"/>
                  </a:lnTo>
                  <a:lnTo>
                    <a:pt x="48" y="16"/>
                  </a:lnTo>
                  <a:lnTo>
                    <a:pt x="78" y="26"/>
                  </a:lnTo>
                  <a:lnTo>
                    <a:pt x="109" y="35"/>
                  </a:lnTo>
                  <a:lnTo>
                    <a:pt x="146" y="45"/>
                  </a:lnTo>
                  <a:lnTo>
                    <a:pt x="212" y="55"/>
                  </a:lnTo>
                  <a:lnTo>
                    <a:pt x="263" y="72"/>
                  </a:lnTo>
                  <a:lnTo>
                    <a:pt x="270" y="74"/>
                  </a:lnTo>
                  <a:lnTo>
                    <a:pt x="272" y="76"/>
                  </a:lnTo>
                  <a:lnTo>
                    <a:pt x="270" y="80"/>
                  </a:lnTo>
                  <a:lnTo>
                    <a:pt x="261" y="82"/>
                  </a:lnTo>
                  <a:lnTo>
                    <a:pt x="210" y="66"/>
                  </a:lnTo>
                  <a:lnTo>
                    <a:pt x="177" y="57"/>
                  </a:lnTo>
                  <a:lnTo>
                    <a:pt x="144" y="51"/>
                  </a:lnTo>
                  <a:lnTo>
                    <a:pt x="4" y="16"/>
                  </a:lnTo>
                  <a:lnTo>
                    <a:pt x="0" y="10"/>
                  </a:lnTo>
                  <a:lnTo>
                    <a:pt x="0" y="6"/>
                  </a:lnTo>
                  <a:lnTo>
                    <a:pt x="4" y="0"/>
                  </a:lnTo>
                  <a:lnTo>
                    <a:pt x="13" y="0"/>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0" name="Freeform 414"/>
            <p:cNvSpPr>
              <a:spLocks/>
            </p:cNvSpPr>
            <p:nvPr/>
          </p:nvSpPr>
          <p:spPr bwMode="auto">
            <a:xfrm>
              <a:off x="2529" y="1510"/>
              <a:ext cx="144" cy="46"/>
            </a:xfrm>
            <a:custGeom>
              <a:avLst/>
              <a:gdLst>
                <a:gd name="T0" fmla="*/ 4 w 144"/>
                <a:gd name="T1" fmla="*/ 0 h 46"/>
                <a:gd name="T2" fmla="*/ 55 w 144"/>
                <a:gd name="T3" fmla="*/ 13 h 46"/>
                <a:gd name="T4" fmla="*/ 72 w 144"/>
                <a:gd name="T5" fmla="*/ 21 h 46"/>
                <a:gd name="T6" fmla="*/ 88 w 144"/>
                <a:gd name="T7" fmla="*/ 25 h 46"/>
                <a:gd name="T8" fmla="*/ 113 w 144"/>
                <a:gd name="T9" fmla="*/ 33 h 46"/>
                <a:gd name="T10" fmla="*/ 140 w 144"/>
                <a:gd name="T11" fmla="*/ 37 h 46"/>
                <a:gd name="T12" fmla="*/ 144 w 144"/>
                <a:gd name="T13" fmla="*/ 41 h 46"/>
                <a:gd name="T14" fmla="*/ 140 w 144"/>
                <a:gd name="T15" fmla="*/ 46 h 46"/>
                <a:gd name="T16" fmla="*/ 86 w 144"/>
                <a:gd name="T17" fmla="*/ 35 h 46"/>
                <a:gd name="T18" fmla="*/ 51 w 144"/>
                <a:gd name="T19" fmla="*/ 23 h 46"/>
                <a:gd name="T20" fmla="*/ 29 w 144"/>
                <a:gd name="T21" fmla="*/ 13 h 46"/>
                <a:gd name="T22" fmla="*/ 2 w 144"/>
                <a:gd name="T23" fmla="*/ 4 h 46"/>
                <a:gd name="T24" fmla="*/ 0 w 144"/>
                <a:gd name="T25" fmla="*/ 2 h 46"/>
                <a:gd name="T26" fmla="*/ 4 w 144"/>
                <a:gd name="T27" fmla="*/ 0 h 46"/>
                <a:gd name="T28" fmla="*/ 4 w 144"/>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46">
                  <a:moveTo>
                    <a:pt x="4" y="0"/>
                  </a:moveTo>
                  <a:lnTo>
                    <a:pt x="55" y="13"/>
                  </a:lnTo>
                  <a:lnTo>
                    <a:pt x="72" y="21"/>
                  </a:lnTo>
                  <a:lnTo>
                    <a:pt x="88" y="25"/>
                  </a:lnTo>
                  <a:lnTo>
                    <a:pt x="113" y="33"/>
                  </a:lnTo>
                  <a:lnTo>
                    <a:pt x="140" y="37"/>
                  </a:lnTo>
                  <a:lnTo>
                    <a:pt x="144" y="41"/>
                  </a:lnTo>
                  <a:lnTo>
                    <a:pt x="140" y="46"/>
                  </a:lnTo>
                  <a:lnTo>
                    <a:pt x="86" y="35"/>
                  </a:lnTo>
                  <a:lnTo>
                    <a:pt x="51" y="23"/>
                  </a:lnTo>
                  <a:lnTo>
                    <a:pt x="29" y="13"/>
                  </a:lnTo>
                  <a:lnTo>
                    <a:pt x="2" y="4"/>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1" name="Freeform 415"/>
            <p:cNvSpPr>
              <a:spLocks/>
            </p:cNvSpPr>
            <p:nvPr/>
          </p:nvSpPr>
          <p:spPr bwMode="auto">
            <a:xfrm>
              <a:off x="2529" y="1535"/>
              <a:ext cx="94" cy="43"/>
            </a:xfrm>
            <a:custGeom>
              <a:avLst/>
              <a:gdLst>
                <a:gd name="T0" fmla="*/ 4 w 94"/>
                <a:gd name="T1" fmla="*/ 0 h 43"/>
                <a:gd name="T2" fmla="*/ 45 w 94"/>
                <a:gd name="T3" fmla="*/ 10 h 43"/>
                <a:gd name="T4" fmla="*/ 70 w 94"/>
                <a:gd name="T5" fmla="*/ 25 h 43"/>
                <a:gd name="T6" fmla="*/ 92 w 94"/>
                <a:gd name="T7" fmla="*/ 37 h 43"/>
                <a:gd name="T8" fmla="*/ 94 w 94"/>
                <a:gd name="T9" fmla="*/ 43 h 43"/>
                <a:gd name="T10" fmla="*/ 88 w 94"/>
                <a:gd name="T11" fmla="*/ 43 h 43"/>
                <a:gd name="T12" fmla="*/ 39 w 94"/>
                <a:gd name="T13" fmla="*/ 23 h 43"/>
                <a:gd name="T14" fmla="*/ 20 w 94"/>
                <a:gd name="T15" fmla="*/ 14 h 43"/>
                <a:gd name="T16" fmla="*/ 2 w 94"/>
                <a:gd name="T17" fmla="*/ 8 h 43"/>
                <a:gd name="T18" fmla="*/ 0 w 94"/>
                <a:gd name="T19" fmla="*/ 4 h 43"/>
                <a:gd name="T20" fmla="*/ 4 w 94"/>
                <a:gd name="T21" fmla="*/ 0 h 43"/>
                <a:gd name="T22" fmla="*/ 4 w 94"/>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3">
                  <a:moveTo>
                    <a:pt x="4" y="0"/>
                  </a:moveTo>
                  <a:lnTo>
                    <a:pt x="45" y="10"/>
                  </a:lnTo>
                  <a:lnTo>
                    <a:pt x="70" y="25"/>
                  </a:lnTo>
                  <a:lnTo>
                    <a:pt x="92" y="37"/>
                  </a:lnTo>
                  <a:lnTo>
                    <a:pt x="94" y="43"/>
                  </a:lnTo>
                  <a:lnTo>
                    <a:pt x="88" y="43"/>
                  </a:lnTo>
                  <a:lnTo>
                    <a:pt x="39" y="23"/>
                  </a:lnTo>
                  <a:lnTo>
                    <a:pt x="20" y="14"/>
                  </a:lnTo>
                  <a:lnTo>
                    <a:pt x="2"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2" name="Freeform 416"/>
            <p:cNvSpPr>
              <a:spLocks/>
            </p:cNvSpPr>
            <p:nvPr/>
          </p:nvSpPr>
          <p:spPr bwMode="auto">
            <a:xfrm>
              <a:off x="2529" y="1560"/>
              <a:ext cx="63" cy="35"/>
            </a:xfrm>
            <a:custGeom>
              <a:avLst/>
              <a:gdLst>
                <a:gd name="T0" fmla="*/ 4 w 63"/>
                <a:gd name="T1" fmla="*/ 0 h 35"/>
                <a:gd name="T2" fmla="*/ 20 w 63"/>
                <a:gd name="T3" fmla="*/ 8 h 35"/>
                <a:gd name="T4" fmla="*/ 61 w 63"/>
                <a:gd name="T5" fmla="*/ 29 h 35"/>
                <a:gd name="T6" fmla="*/ 63 w 63"/>
                <a:gd name="T7" fmla="*/ 33 h 35"/>
                <a:gd name="T8" fmla="*/ 59 w 63"/>
                <a:gd name="T9" fmla="*/ 35 h 35"/>
                <a:gd name="T10" fmla="*/ 16 w 63"/>
                <a:gd name="T11" fmla="*/ 14 h 35"/>
                <a:gd name="T12" fmla="*/ 8 w 63"/>
                <a:gd name="T13" fmla="*/ 10 h 35"/>
                <a:gd name="T14" fmla="*/ 2 w 63"/>
                <a:gd name="T15" fmla="*/ 4 h 35"/>
                <a:gd name="T16" fmla="*/ 0 w 63"/>
                <a:gd name="T17" fmla="*/ 2 h 35"/>
                <a:gd name="T18" fmla="*/ 4 w 63"/>
                <a:gd name="T19" fmla="*/ 0 h 35"/>
                <a:gd name="T20" fmla="*/ 4 w 63"/>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35">
                  <a:moveTo>
                    <a:pt x="4" y="0"/>
                  </a:moveTo>
                  <a:lnTo>
                    <a:pt x="20" y="8"/>
                  </a:lnTo>
                  <a:lnTo>
                    <a:pt x="61" y="29"/>
                  </a:lnTo>
                  <a:lnTo>
                    <a:pt x="63" y="33"/>
                  </a:lnTo>
                  <a:lnTo>
                    <a:pt x="59" y="35"/>
                  </a:lnTo>
                  <a:lnTo>
                    <a:pt x="16" y="14"/>
                  </a:lnTo>
                  <a:lnTo>
                    <a:pt x="8" y="10"/>
                  </a:lnTo>
                  <a:lnTo>
                    <a:pt x="2" y="4"/>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3" name="Freeform 417"/>
            <p:cNvSpPr>
              <a:spLocks/>
            </p:cNvSpPr>
            <p:nvPr/>
          </p:nvSpPr>
          <p:spPr bwMode="auto">
            <a:xfrm>
              <a:off x="2578" y="1560"/>
              <a:ext cx="105" cy="45"/>
            </a:xfrm>
            <a:custGeom>
              <a:avLst/>
              <a:gdLst>
                <a:gd name="T0" fmla="*/ 105 w 105"/>
                <a:gd name="T1" fmla="*/ 6 h 45"/>
                <a:gd name="T2" fmla="*/ 93 w 105"/>
                <a:gd name="T3" fmla="*/ 12 h 45"/>
                <a:gd name="T4" fmla="*/ 80 w 105"/>
                <a:gd name="T5" fmla="*/ 18 h 45"/>
                <a:gd name="T6" fmla="*/ 60 w 105"/>
                <a:gd name="T7" fmla="*/ 27 h 45"/>
                <a:gd name="T8" fmla="*/ 37 w 105"/>
                <a:gd name="T9" fmla="*/ 35 h 45"/>
                <a:gd name="T10" fmla="*/ 10 w 105"/>
                <a:gd name="T11" fmla="*/ 45 h 45"/>
                <a:gd name="T12" fmla="*/ 0 w 105"/>
                <a:gd name="T13" fmla="*/ 41 h 45"/>
                <a:gd name="T14" fmla="*/ 0 w 105"/>
                <a:gd name="T15" fmla="*/ 35 h 45"/>
                <a:gd name="T16" fmla="*/ 4 w 105"/>
                <a:gd name="T17" fmla="*/ 31 h 45"/>
                <a:gd name="T18" fmla="*/ 101 w 105"/>
                <a:gd name="T19" fmla="*/ 0 h 45"/>
                <a:gd name="T20" fmla="*/ 105 w 105"/>
                <a:gd name="T21" fmla="*/ 2 h 45"/>
                <a:gd name="T22" fmla="*/ 105 w 105"/>
                <a:gd name="T23" fmla="*/ 6 h 45"/>
                <a:gd name="T24" fmla="*/ 105 w 105"/>
                <a:gd name="T25"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45">
                  <a:moveTo>
                    <a:pt x="105" y="6"/>
                  </a:moveTo>
                  <a:lnTo>
                    <a:pt x="93" y="12"/>
                  </a:lnTo>
                  <a:lnTo>
                    <a:pt x="80" y="18"/>
                  </a:lnTo>
                  <a:lnTo>
                    <a:pt x="60" y="27"/>
                  </a:lnTo>
                  <a:lnTo>
                    <a:pt x="37" y="35"/>
                  </a:lnTo>
                  <a:lnTo>
                    <a:pt x="10" y="45"/>
                  </a:lnTo>
                  <a:lnTo>
                    <a:pt x="0" y="41"/>
                  </a:lnTo>
                  <a:lnTo>
                    <a:pt x="0" y="35"/>
                  </a:lnTo>
                  <a:lnTo>
                    <a:pt x="4" y="31"/>
                  </a:lnTo>
                  <a:lnTo>
                    <a:pt x="101" y="0"/>
                  </a:lnTo>
                  <a:lnTo>
                    <a:pt x="105" y="2"/>
                  </a:lnTo>
                  <a:lnTo>
                    <a:pt x="105" y="6"/>
                  </a:lnTo>
                  <a:lnTo>
                    <a:pt x="10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4" name="Freeform 418"/>
            <p:cNvSpPr>
              <a:spLocks/>
            </p:cNvSpPr>
            <p:nvPr/>
          </p:nvSpPr>
          <p:spPr bwMode="auto">
            <a:xfrm>
              <a:off x="2537" y="1549"/>
              <a:ext cx="82" cy="38"/>
            </a:xfrm>
            <a:custGeom>
              <a:avLst/>
              <a:gdLst>
                <a:gd name="T0" fmla="*/ 6 w 82"/>
                <a:gd name="T1" fmla="*/ 25 h 38"/>
                <a:gd name="T2" fmla="*/ 41 w 82"/>
                <a:gd name="T3" fmla="*/ 13 h 38"/>
                <a:gd name="T4" fmla="*/ 78 w 82"/>
                <a:gd name="T5" fmla="*/ 0 h 38"/>
                <a:gd name="T6" fmla="*/ 82 w 82"/>
                <a:gd name="T7" fmla="*/ 2 h 38"/>
                <a:gd name="T8" fmla="*/ 80 w 82"/>
                <a:gd name="T9" fmla="*/ 7 h 38"/>
                <a:gd name="T10" fmla="*/ 45 w 82"/>
                <a:gd name="T11" fmla="*/ 23 h 38"/>
                <a:gd name="T12" fmla="*/ 31 w 82"/>
                <a:gd name="T13" fmla="*/ 31 h 38"/>
                <a:gd name="T14" fmla="*/ 10 w 82"/>
                <a:gd name="T15" fmla="*/ 38 h 38"/>
                <a:gd name="T16" fmla="*/ 0 w 82"/>
                <a:gd name="T17" fmla="*/ 36 h 38"/>
                <a:gd name="T18" fmla="*/ 6 w 82"/>
                <a:gd name="T19" fmla="*/ 25 h 38"/>
                <a:gd name="T20" fmla="*/ 6 w 82"/>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
                  <a:moveTo>
                    <a:pt x="6" y="25"/>
                  </a:moveTo>
                  <a:lnTo>
                    <a:pt x="41" y="13"/>
                  </a:lnTo>
                  <a:lnTo>
                    <a:pt x="78" y="0"/>
                  </a:lnTo>
                  <a:lnTo>
                    <a:pt x="82" y="2"/>
                  </a:lnTo>
                  <a:lnTo>
                    <a:pt x="80" y="7"/>
                  </a:lnTo>
                  <a:lnTo>
                    <a:pt x="45" y="23"/>
                  </a:lnTo>
                  <a:lnTo>
                    <a:pt x="31" y="31"/>
                  </a:lnTo>
                  <a:lnTo>
                    <a:pt x="10" y="38"/>
                  </a:lnTo>
                  <a:lnTo>
                    <a:pt x="0" y="36"/>
                  </a:lnTo>
                  <a:lnTo>
                    <a:pt x="6" y="25"/>
                  </a:lnTo>
                  <a:lnTo>
                    <a:pt x="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5" name="Freeform 419"/>
            <p:cNvSpPr>
              <a:spLocks/>
            </p:cNvSpPr>
            <p:nvPr/>
          </p:nvSpPr>
          <p:spPr bwMode="auto">
            <a:xfrm>
              <a:off x="2535" y="1523"/>
              <a:ext cx="53" cy="22"/>
            </a:xfrm>
            <a:custGeom>
              <a:avLst/>
              <a:gdLst>
                <a:gd name="T0" fmla="*/ 6 w 53"/>
                <a:gd name="T1" fmla="*/ 12 h 22"/>
                <a:gd name="T2" fmla="*/ 23 w 53"/>
                <a:gd name="T3" fmla="*/ 6 h 22"/>
                <a:gd name="T4" fmla="*/ 49 w 53"/>
                <a:gd name="T5" fmla="*/ 0 h 22"/>
                <a:gd name="T6" fmla="*/ 53 w 53"/>
                <a:gd name="T7" fmla="*/ 2 h 22"/>
                <a:gd name="T8" fmla="*/ 51 w 53"/>
                <a:gd name="T9" fmla="*/ 6 h 22"/>
                <a:gd name="T10" fmla="*/ 39 w 53"/>
                <a:gd name="T11" fmla="*/ 14 h 22"/>
                <a:gd name="T12" fmla="*/ 25 w 53"/>
                <a:gd name="T13" fmla="*/ 20 h 22"/>
                <a:gd name="T14" fmla="*/ 6 w 53"/>
                <a:gd name="T15" fmla="*/ 22 h 22"/>
                <a:gd name="T16" fmla="*/ 0 w 53"/>
                <a:gd name="T17" fmla="*/ 18 h 22"/>
                <a:gd name="T18" fmla="*/ 6 w 53"/>
                <a:gd name="T19" fmla="*/ 12 h 22"/>
                <a:gd name="T20" fmla="*/ 6 w 53"/>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2">
                  <a:moveTo>
                    <a:pt x="6" y="12"/>
                  </a:moveTo>
                  <a:lnTo>
                    <a:pt x="23" y="6"/>
                  </a:lnTo>
                  <a:lnTo>
                    <a:pt x="49" y="0"/>
                  </a:lnTo>
                  <a:lnTo>
                    <a:pt x="53" y="2"/>
                  </a:lnTo>
                  <a:lnTo>
                    <a:pt x="51" y="6"/>
                  </a:lnTo>
                  <a:lnTo>
                    <a:pt x="39" y="14"/>
                  </a:lnTo>
                  <a:lnTo>
                    <a:pt x="25" y="20"/>
                  </a:lnTo>
                  <a:lnTo>
                    <a:pt x="6" y="22"/>
                  </a:lnTo>
                  <a:lnTo>
                    <a:pt x="0" y="18"/>
                  </a:lnTo>
                  <a:lnTo>
                    <a:pt x="6" y="12"/>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6" name="Freeform 420"/>
            <p:cNvSpPr>
              <a:spLocks/>
            </p:cNvSpPr>
            <p:nvPr/>
          </p:nvSpPr>
          <p:spPr bwMode="auto">
            <a:xfrm>
              <a:off x="2537" y="1494"/>
              <a:ext cx="195" cy="60"/>
            </a:xfrm>
            <a:custGeom>
              <a:avLst/>
              <a:gdLst>
                <a:gd name="T0" fmla="*/ 4 w 195"/>
                <a:gd name="T1" fmla="*/ 0 h 60"/>
                <a:gd name="T2" fmla="*/ 58 w 195"/>
                <a:gd name="T3" fmla="*/ 18 h 60"/>
                <a:gd name="T4" fmla="*/ 92 w 195"/>
                <a:gd name="T5" fmla="*/ 29 h 60"/>
                <a:gd name="T6" fmla="*/ 125 w 195"/>
                <a:gd name="T7" fmla="*/ 33 h 60"/>
                <a:gd name="T8" fmla="*/ 189 w 195"/>
                <a:gd name="T9" fmla="*/ 47 h 60"/>
                <a:gd name="T10" fmla="*/ 195 w 195"/>
                <a:gd name="T11" fmla="*/ 55 h 60"/>
                <a:gd name="T12" fmla="*/ 191 w 195"/>
                <a:gd name="T13" fmla="*/ 60 h 60"/>
                <a:gd name="T14" fmla="*/ 185 w 195"/>
                <a:gd name="T15" fmla="*/ 60 h 60"/>
                <a:gd name="T16" fmla="*/ 152 w 195"/>
                <a:gd name="T17" fmla="*/ 49 h 60"/>
                <a:gd name="T18" fmla="*/ 121 w 195"/>
                <a:gd name="T19" fmla="*/ 43 h 60"/>
                <a:gd name="T20" fmla="*/ 55 w 195"/>
                <a:gd name="T21" fmla="*/ 24 h 60"/>
                <a:gd name="T22" fmla="*/ 29 w 195"/>
                <a:gd name="T23" fmla="*/ 16 h 60"/>
                <a:gd name="T24" fmla="*/ 4 w 195"/>
                <a:gd name="T25" fmla="*/ 6 h 60"/>
                <a:gd name="T26" fmla="*/ 0 w 195"/>
                <a:gd name="T27" fmla="*/ 2 h 60"/>
                <a:gd name="T28" fmla="*/ 4 w 195"/>
                <a:gd name="T29" fmla="*/ 0 h 60"/>
                <a:gd name="T30" fmla="*/ 4 w 195"/>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60">
                  <a:moveTo>
                    <a:pt x="4" y="0"/>
                  </a:moveTo>
                  <a:lnTo>
                    <a:pt x="58" y="18"/>
                  </a:lnTo>
                  <a:lnTo>
                    <a:pt x="92" y="29"/>
                  </a:lnTo>
                  <a:lnTo>
                    <a:pt x="125" y="33"/>
                  </a:lnTo>
                  <a:lnTo>
                    <a:pt x="189" y="47"/>
                  </a:lnTo>
                  <a:lnTo>
                    <a:pt x="195" y="55"/>
                  </a:lnTo>
                  <a:lnTo>
                    <a:pt x="191" y="60"/>
                  </a:lnTo>
                  <a:lnTo>
                    <a:pt x="185" y="60"/>
                  </a:lnTo>
                  <a:lnTo>
                    <a:pt x="152" y="49"/>
                  </a:lnTo>
                  <a:lnTo>
                    <a:pt x="121" y="43"/>
                  </a:lnTo>
                  <a:lnTo>
                    <a:pt x="55" y="24"/>
                  </a:lnTo>
                  <a:lnTo>
                    <a:pt x="29" y="16"/>
                  </a:lnTo>
                  <a:lnTo>
                    <a:pt x="4"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7" name="Freeform 421"/>
            <p:cNvSpPr>
              <a:spLocks/>
            </p:cNvSpPr>
            <p:nvPr/>
          </p:nvSpPr>
          <p:spPr bwMode="auto">
            <a:xfrm>
              <a:off x="2782" y="711"/>
              <a:ext cx="39" cy="163"/>
            </a:xfrm>
            <a:custGeom>
              <a:avLst/>
              <a:gdLst>
                <a:gd name="T0" fmla="*/ 12 w 39"/>
                <a:gd name="T1" fmla="*/ 0 h 163"/>
                <a:gd name="T2" fmla="*/ 18 w 39"/>
                <a:gd name="T3" fmla="*/ 15 h 163"/>
                <a:gd name="T4" fmla="*/ 20 w 39"/>
                <a:gd name="T5" fmla="*/ 29 h 163"/>
                <a:gd name="T6" fmla="*/ 18 w 39"/>
                <a:gd name="T7" fmla="*/ 44 h 163"/>
                <a:gd name="T8" fmla="*/ 20 w 39"/>
                <a:gd name="T9" fmla="*/ 60 h 163"/>
                <a:gd name="T10" fmla="*/ 28 w 39"/>
                <a:gd name="T11" fmla="*/ 77 h 163"/>
                <a:gd name="T12" fmla="*/ 39 w 39"/>
                <a:gd name="T13" fmla="*/ 95 h 163"/>
                <a:gd name="T14" fmla="*/ 37 w 39"/>
                <a:gd name="T15" fmla="*/ 126 h 163"/>
                <a:gd name="T16" fmla="*/ 30 w 39"/>
                <a:gd name="T17" fmla="*/ 159 h 163"/>
                <a:gd name="T18" fmla="*/ 28 w 39"/>
                <a:gd name="T19" fmla="*/ 163 h 163"/>
                <a:gd name="T20" fmla="*/ 24 w 39"/>
                <a:gd name="T21" fmla="*/ 159 h 163"/>
                <a:gd name="T22" fmla="*/ 20 w 39"/>
                <a:gd name="T23" fmla="*/ 130 h 163"/>
                <a:gd name="T24" fmla="*/ 16 w 39"/>
                <a:gd name="T25" fmla="*/ 101 h 163"/>
                <a:gd name="T26" fmla="*/ 0 w 39"/>
                <a:gd name="T27" fmla="*/ 62 h 163"/>
                <a:gd name="T28" fmla="*/ 0 w 39"/>
                <a:gd name="T29" fmla="*/ 46 h 163"/>
                <a:gd name="T30" fmla="*/ 6 w 39"/>
                <a:gd name="T31" fmla="*/ 31 h 163"/>
                <a:gd name="T32" fmla="*/ 10 w 39"/>
                <a:gd name="T33" fmla="*/ 19 h 163"/>
                <a:gd name="T34" fmla="*/ 6 w 39"/>
                <a:gd name="T35" fmla="*/ 4 h 163"/>
                <a:gd name="T36" fmla="*/ 8 w 39"/>
                <a:gd name="T37" fmla="*/ 0 h 163"/>
                <a:gd name="T38" fmla="*/ 12 w 39"/>
                <a:gd name="T39" fmla="*/ 0 h 163"/>
                <a:gd name="T40" fmla="*/ 12 w 39"/>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63">
                  <a:moveTo>
                    <a:pt x="12" y="0"/>
                  </a:moveTo>
                  <a:lnTo>
                    <a:pt x="18" y="15"/>
                  </a:lnTo>
                  <a:lnTo>
                    <a:pt x="20" y="29"/>
                  </a:lnTo>
                  <a:lnTo>
                    <a:pt x="18" y="44"/>
                  </a:lnTo>
                  <a:lnTo>
                    <a:pt x="20" y="60"/>
                  </a:lnTo>
                  <a:lnTo>
                    <a:pt x="28" y="77"/>
                  </a:lnTo>
                  <a:lnTo>
                    <a:pt x="39" y="95"/>
                  </a:lnTo>
                  <a:lnTo>
                    <a:pt x="37" y="126"/>
                  </a:lnTo>
                  <a:lnTo>
                    <a:pt x="30" y="159"/>
                  </a:lnTo>
                  <a:lnTo>
                    <a:pt x="28" y="163"/>
                  </a:lnTo>
                  <a:lnTo>
                    <a:pt x="24" y="159"/>
                  </a:lnTo>
                  <a:lnTo>
                    <a:pt x="20" y="130"/>
                  </a:lnTo>
                  <a:lnTo>
                    <a:pt x="16" y="101"/>
                  </a:lnTo>
                  <a:lnTo>
                    <a:pt x="0" y="62"/>
                  </a:lnTo>
                  <a:lnTo>
                    <a:pt x="0" y="46"/>
                  </a:lnTo>
                  <a:lnTo>
                    <a:pt x="6" y="31"/>
                  </a:lnTo>
                  <a:lnTo>
                    <a:pt x="10" y="19"/>
                  </a:lnTo>
                  <a:lnTo>
                    <a:pt x="6" y="4"/>
                  </a:lnTo>
                  <a:lnTo>
                    <a:pt x="8" y="0"/>
                  </a:lnTo>
                  <a:lnTo>
                    <a:pt x="12"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8" name="Freeform 422"/>
            <p:cNvSpPr>
              <a:spLocks/>
            </p:cNvSpPr>
            <p:nvPr/>
          </p:nvSpPr>
          <p:spPr bwMode="auto">
            <a:xfrm>
              <a:off x="2847" y="812"/>
              <a:ext cx="42" cy="48"/>
            </a:xfrm>
            <a:custGeom>
              <a:avLst/>
              <a:gdLst>
                <a:gd name="T0" fmla="*/ 39 w 42"/>
                <a:gd name="T1" fmla="*/ 11 h 48"/>
                <a:gd name="T2" fmla="*/ 37 w 42"/>
                <a:gd name="T3" fmla="*/ 15 h 48"/>
                <a:gd name="T4" fmla="*/ 37 w 42"/>
                <a:gd name="T5" fmla="*/ 23 h 48"/>
                <a:gd name="T6" fmla="*/ 31 w 42"/>
                <a:gd name="T7" fmla="*/ 33 h 48"/>
                <a:gd name="T8" fmla="*/ 25 w 42"/>
                <a:gd name="T9" fmla="*/ 40 h 48"/>
                <a:gd name="T10" fmla="*/ 21 w 42"/>
                <a:gd name="T11" fmla="*/ 44 h 48"/>
                <a:gd name="T12" fmla="*/ 7 w 42"/>
                <a:gd name="T13" fmla="*/ 48 h 48"/>
                <a:gd name="T14" fmla="*/ 0 w 42"/>
                <a:gd name="T15" fmla="*/ 44 h 48"/>
                <a:gd name="T16" fmla="*/ 0 w 42"/>
                <a:gd name="T17" fmla="*/ 38 h 48"/>
                <a:gd name="T18" fmla="*/ 9 w 42"/>
                <a:gd name="T19" fmla="*/ 29 h 48"/>
                <a:gd name="T20" fmla="*/ 19 w 42"/>
                <a:gd name="T21" fmla="*/ 13 h 48"/>
                <a:gd name="T22" fmla="*/ 37 w 42"/>
                <a:gd name="T23" fmla="*/ 0 h 48"/>
                <a:gd name="T24" fmla="*/ 42 w 42"/>
                <a:gd name="T25" fmla="*/ 2 h 48"/>
                <a:gd name="T26" fmla="*/ 39 w 42"/>
                <a:gd name="T27" fmla="*/ 11 h 48"/>
                <a:gd name="T28" fmla="*/ 39 w 42"/>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39" y="11"/>
                  </a:moveTo>
                  <a:lnTo>
                    <a:pt x="37" y="15"/>
                  </a:lnTo>
                  <a:lnTo>
                    <a:pt x="37" y="23"/>
                  </a:lnTo>
                  <a:lnTo>
                    <a:pt x="31" y="33"/>
                  </a:lnTo>
                  <a:lnTo>
                    <a:pt x="25" y="40"/>
                  </a:lnTo>
                  <a:lnTo>
                    <a:pt x="21" y="44"/>
                  </a:lnTo>
                  <a:lnTo>
                    <a:pt x="7" y="48"/>
                  </a:lnTo>
                  <a:lnTo>
                    <a:pt x="0" y="44"/>
                  </a:lnTo>
                  <a:lnTo>
                    <a:pt x="0" y="38"/>
                  </a:lnTo>
                  <a:lnTo>
                    <a:pt x="9" y="29"/>
                  </a:lnTo>
                  <a:lnTo>
                    <a:pt x="19" y="13"/>
                  </a:lnTo>
                  <a:lnTo>
                    <a:pt x="37" y="0"/>
                  </a:lnTo>
                  <a:lnTo>
                    <a:pt x="42" y="2"/>
                  </a:lnTo>
                  <a:lnTo>
                    <a:pt x="39" y="11"/>
                  </a:lnTo>
                  <a:lnTo>
                    <a:pt x="3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79" name="Freeform 423"/>
            <p:cNvSpPr>
              <a:spLocks/>
            </p:cNvSpPr>
            <p:nvPr/>
          </p:nvSpPr>
          <p:spPr bwMode="auto">
            <a:xfrm>
              <a:off x="2841" y="767"/>
              <a:ext cx="17" cy="62"/>
            </a:xfrm>
            <a:custGeom>
              <a:avLst/>
              <a:gdLst>
                <a:gd name="T0" fmla="*/ 11 w 17"/>
                <a:gd name="T1" fmla="*/ 0 h 62"/>
                <a:gd name="T2" fmla="*/ 15 w 17"/>
                <a:gd name="T3" fmla="*/ 12 h 62"/>
                <a:gd name="T4" fmla="*/ 17 w 17"/>
                <a:gd name="T5" fmla="*/ 25 h 62"/>
                <a:gd name="T6" fmla="*/ 15 w 17"/>
                <a:gd name="T7" fmla="*/ 43 h 62"/>
                <a:gd name="T8" fmla="*/ 11 w 17"/>
                <a:gd name="T9" fmla="*/ 62 h 62"/>
                <a:gd name="T10" fmla="*/ 2 w 17"/>
                <a:gd name="T11" fmla="*/ 60 h 62"/>
                <a:gd name="T12" fmla="*/ 0 w 17"/>
                <a:gd name="T13" fmla="*/ 25 h 62"/>
                <a:gd name="T14" fmla="*/ 4 w 17"/>
                <a:gd name="T15" fmla="*/ 0 h 62"/>
                <a:gd name="T16" fmla="*/ 11 w 17"/>
                <a:gd name="T17" fmla="*/ 0 h 62"/>
                <a:gd name="T18" fmla="*/ 11 w 1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2">
                  <a:moveTo>
                    <a:pt x="11" y="0"/>
                  </a:moveTo>
                  <a:lnTo>
                    <a:pt x="15" y="12"/>
                  </a:lnTo>
                  <a:lnTo>
                    <a:pt x="17" y="25"/>
                  </a:lnTo>
                  <a:lnTo>
                    <a:pt x="15" y="43"/>
                  </a:lnTo>
                  <a:lnTo>
                    <a:pt x="11" y="62"/>
                  </a:lnTo>
                  <a:lnTo>
                    <a:pt x="2" y="60"/>
                  </a:lnTo>
                  <a:lnTo>
                    <a:pt x="0" y="25"/>
                  </a:lnTo>
                  <a:lnTo>
                    <a:pt x="4" y="0"/>
                  </a:lnTo>
                  <a:lnTo>
                    <a:pt x="11" y="0"/>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0" name="Freeform 424"/>
            <p:cNvSpPr>
              <a:spLocks/>
            </p:cNvSpPr>
            <p:nvPr/>
          </p:nvSpPr>
          <p:spPr bwMode="auto">
            <a:xfrm>
              <a:off x="2979" y="757"/>
              <a:ext cx="51" cy="99"/>
            </a:xfrm>
            <a:custGeom>
              <a:avLst/>
              <a:gdLst>
                <a:gd name="T0" fmla="*/ 51 w 51"/>
                <a:gd name="T1" fmla="*/ 4 h 99"/>
                <a:gd name="T2" fmla="*/ 39 w 51"/>
                <a:gd name="T3" fmla="*/ 29 h 99"/>
                <a:gd name="T4" fmla="*/ 33 w 51"/>
                <a:gd name="T5" fmla="*/ 55 h 99"/>
                <a:gd name="T6" fmla="*/ 23 w 51"/>
                <a:gd name="T7" fmla="*/ 78 h 99"/>
                <a:gd name="T8" fmla="*/ 6 w 51"/>
                <a:gd name="T9" fmla="*/ 97 h 99"/>
                <a:gd name="T10" fmla="*/ 2 w 51"/>
                <a:gd name="T11" fmla="*/ 99 h 99"/>
                <a:gd name="T12" fmla="*/ 0 w 51"/>
                <a:gd name="T13" fmla="*/ 95 h 99"/>
                <a:gd name="T14" fmla="*/ 4 w 51"/>
                <a:gd name="T15" fmla="*/ 70 h 99"/>
                <a:gd name="T16" fmla="*/ 14 w 51"/>
                <a:gd name="T17" fmla="*/ 49 h 99"/>
                <a:gd name="T18" fmla="*/ 21 w 51"/>
                <a:gd name="T19" fmla="*/ 35 h 99"/>
                <a:gd name="T20" fmla="*/ 29 w 51"/>
                <a:gd name="T21" fmla="*/ 22 h 99"/>
                <a:gd name="T22" fmla="*/ 37 w 51"/>
                <a:gd name="T23" fmla="*/ 12 h 99"/>
                <a:gd name="T24" fmla="*/ 47 w 51"/>
                <a:gd name="T25" fmla="*/ 0 h 99"/>
                <a:gd name="T26" fmla="*/ 51 w 51"/>
                <a:gd name="T27" fmla="*/ 0 h 99"/>
                <a:gd name="T28" fmla="*/ 51 w 51"/>
                <a:gd name="T29" fmla="*/ 4 h 99"/>
                <a:gd name="T30" fmla="*/ 51 w 51"/>
                <a:gd name="T31"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99">
                  <a:moveTo>
                    <a:pt x="51" y="4"/>
                  </a:moveTo>
                  <a:lnTo>
                    <a:pt x="39" y="29"/>
                  </a:lnTo>
                  <a:lnTo>
                    <a:pt x="33" y="55"/>
                  </a:lnTo>
                  <a:lnTo>
                    <a:pt x="23" y="78"/>
                  </a:lnTo>
                  <a:lnTo>
                    <a:pt x="6" y="97"/>
                  </a:lnTo>
                  <a:lnTo>
                    <a:pt x="2" y="99"/>
                  </a:lnTo>
                  <a:lnTo>
                    <a:pt x="0" y="95"/>
                  </a:lnTo>
                  <a:lnTo>
                    <a:pt x="4" y="70"/>
                  </a:lnTo>
                  <a:lnTo>
                    <a:pt x="14" y="49"/>
                  </a:lnTo>
                  <a:lnTo>
                    <a:pt x="21" y="35"/>
                  </a:lnTo>
                  <a:lnTo>
                    <a:pt x="29" y="22"/>
                  </a:lnTo>
                  <a:lnTo>
                    <a:pt x="37" y="12"/>
                  </a:lnTo>
                  <a:lnTo>
                    <a:pt x="47" y="0"/>
                  </a:lnTo>
                  <a:lnTo>
                    <a:pt x="51" y="0"/>
                  </a:lnTo>
                  <a:lnTo>
                    <a:pt x="51" y="4"/>
                  </a:lnTo>
                  <a:lnTo>
                    <a:pt x="5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1" name="Freeform 425"/>
            <p:cNvSpPr>
              <a:spLocks/>
            </p:cNvSpPr>
            <p:nvPr/>
          </p:nvSpPr>
          <p:spPr bwMode="auto">
            <a:xfrm>
              <a:off x="2052" y="996"/>
              <a:ext cx="55" cy="17"/>
            </a:xfrm>
            <a:custGeom>
              <a:avLst/>
              <a:gdLst>
                <a:gd name="T0" fmla="*/ 2 w 55"/>
                <a:gd name="T1" fmla="*/ 0 h 17"/>
                <a:gd name="T2" fmla="*/ 31 w 55"/>
                <a:gd name="T3" fmla="*/ 0 h 17"/>
                <a:gd name="T4" fmla="*/ 49 w 55"/>
                <a:gd name="T5" fmla="*/ 2 h 17"/>
                <a:gd name="T6" fmla="*/ 55 w 55"/>
                <a:gd name="T7" fmla="*/ 4 h 17"/>
                <a:gd name="T8" fmla="*/ 51 w 55"/>
                <a:gd name="T9" fmla="*/ 8 h 17"/>
                <a:gd name="T10" fmla="*/ 29 w 55"/>
                <a:gd name="T11" fmla="*/ 17 h 17"/>
                <a:gd name="T12" fmla="*/ 16 w 55"/>
                <a:gd name="T13" fmla="*/ 10 h 17"/>
                <a:gd name="T14" fmla="*/ 2 w 55"/>
                <a:gd name="T15" fmla="*/ 6 h 17"/>
                <a:gd name="T16" fmla="*/ 0 w 55"/>
                <a:gd name="T17" fmla="*/ 4 h 17"/>
                <a:gd name="T18" fmla="*/ 2 w 55"/>
                <a:gd name="T19" fmla="*/ 0 h 17"/>
                <a:gd name="T20" fmla="*/ 2 w 5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7">
                  <a:moveTo>
                    <a:pt x="2" y="0"/>
                  </a:moveTo>
                  <a:lnTo>
                    <a:pt x="31" y="0"/>
                  </a:lnTo>
                  <a:lnTo>
                    <a:pt x="49" y="2"/>
                  </a:lnTo>
                  <a:lnTo>
                    <a:pt x="55" y="4"/>
                  </a:lnTo>
                  <a:lnTo>
                    <a:pt x="51" y="8"/>
                  </a:lnTo>
                  <a:lnTo>
                    <a:pt x="29" y="17"/>
                  </a:lnTo>
                  <a:lnTo>
                    <a:pt x="16" y="10"/>
                  </a:lnTo>
                  <a:lnTo>
                    <a:pt x="2" y="6"/>
                  </a:lnTo>
                  <a:lnTo>
                    <a:pt x="0" y="4"/>
                  </a:lnTo>
                  <a:lnTo>
                    <a:pt x="2"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2" name="Freeform 426"/>
            <p:cNvSpPr>
              <a:spLocks/>
            </p:cNvSpPr>
            <p:nvPr/>
          </p:nvSpPr>
          <p:spPr bwMode="auto">
            <a:xfrm>
              <a:off x="2044" y="982"/>
              <a:ext cx="59" cy="20"/>
            </a:xfrm>
            <a:custGeom>
              <a:avLst/>
              <a:gdLst>
                <a:gd name="T0" fmla="*/ 0 w 59"/>
                <a:gd name="T1" fmla="*/ 14 h 20"/>
                <a:gd name="T2" fmla="*/ 28 w 59"/>
                <a:gd name="T3" fmla="*/ 2 h 20"/>
                <a:gd name="T4" fmla="*/ 55 w 59"/>
                <a:gd name="T5" fmla="*/ 0 h 20"/>
                <a:gd name="T6" fmla="*/ 59 w 59"/>
                <a:gd name="T7" fmla="*/ 2 h 20"/>
                <a:gd name="T8" fmla="*/ 55 w 59"/>
                <a:gd name="T9" fmla="*/ 6 h 20"/>
                <a:gd name="T10" fmla="*/ 32 w 59"/>
                <a:gd name="T11" fmla="*/ 12 h 20"/>
                <a:gd name="T12" fmla="*/ 2 w 59"/>
                <a:gd name="T13" fmla="*/ 20 h 20"/>
                <a:gd name="T14" fmla="*/ 0 w 59"/>
                <a:gd name="T15" fmla="*/ 14 h 20"/>
                <a:gd name="T16" fmla="*/ 0 w 59"/>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0">
                  <a:moveTo>
                    <a:pt x="0" y="14"/>
                  </a:moveTo>
                  <a:lnTo>
                    <a:pt x="28" y="2"/>
                  </a:lnTo>
                  <a:lnTo>
                    <a:pt x="55" y="0"/>
                  </a:lnTo>
                  <a:lnTo>
                    <a:pt x="59" y="2"/>
                  </a:lnTo>
                  <a:lnTo>
                    <a:pt x="55" y="6"/>
                  </a:lnTo>
                  <a:lnTo>
                    <a:pt x="32" y="12"/>
                  </a:lnTo>
                  <a:lnTo>
                    <a:pt x="2" y="20"/>
                  </a:lnTo>
                  <a:lnTo>
                    <a:pt x="0" y="14"/>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3" name="Freeform 427"/>
            <p:cNvSpPr>
              <a:spLocks/>
            </p:cNvSpPr>
            <p:nvPr/>
          </p:nvSpPr>
          <p:spPr bwMode="auto">
            <a:xfrm>
              <a:off x="2866" y="622"/>
              <a:ext cx="14" cy="19"/>
            </a:xfrm>
            <a:custGeom>
              <a:avLst/>
              <a:gdLst>
                <a:gd name="T0" fmla="*/ 10 w 14"/>
                <a:gd name="T1" fmla="*/ 0 h 19"/>
                <a:gd name="T2" fmla="*/ 10 w 14"/>
                <a:gd name="T3" fmla="*/ 9 h 19"/>
                <a:gd name="T4" fmla="*/ 12 w 14"/>
                <a:gd name="T5" fmla="*/ 13 h 19"/>
                <a:gd name="T6" fmla="*/ 14 w 14"/>
                <a:gd name="T7" fmla="*/ 17 h 19"/>
                <a:gd name="T8" fmla="*/ 10 w 14"/>
                <a:gd name="T9" fmla="*/ 19 h 19"/>
                <a:gd name="T10" fmla="*/ 0 w 14"/>
                <a:gd name="T11" fmla="*/ 9 h 19"/>
                <a:gd name="T12" fmla="*/ 2 w 14"/>
                <a:gd name="T13" fmla="*/ 0 h 19"/>
                <a:gd name="T14" fmla="*/ 10 w 14"/>
                <a:gd name="T15" fmla="*/ 0 h 19"/>
                <a:gd name="T16" fmla="*/ 1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0" y="0"/>
                  </a:moveTo>
                  <a:lnTo>
                    <a:pt x="10" y="9"/>
                  </a:lnTo>
                  <a:lnTo>
                    <a:pt x="12" y="13"/>
                  </a:lnTo>
                  <a:lnTo>
                    <a:pt x="14" y="17"/>
                  </a:lnTo>
                  <a:lnTo>
                    <a:pt x="10" y="19"/>
                  </a:lnTo>
                  <a:lnTo>
                    <a:pt x="0" y="9"/>
                  </a:lnTo>
                  <a:lnTo>
                    <a:pt x="2"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4" name="Freeform 428"/>
            <p:cNvSpPr>
              <a:spLocks/>
            </p:cNvSpPr>
            <p:nvPr/>
          </p:nvSpPr>
          <p:spPr bwMode="auto">
            <a:xfrm>
              <a:off x="2891" y="625"/>
              <a:ext cx="10" cy="18"/>
            </a:xfrm>
            <a:custGeom>
              <a:avLst/>
              <a:gdLst>
                <a:gd name="T0" fmla="*/ 8 w 10"/>
                <a:gd name="T1" fmla="*/ 2 h 18"/>
                <a:gd name="T2" fmla="*/ 10 w 10"/>
                <a:gd name="T3" fmla="*/ 10 h 18"/>
                <a:gd name="T4" fmla="*/ 8 w 10"/>
                <a:gd name="T5" fmla="*/ 12 h 18"/>
                <a:gd name="T6" fmla="*/ 6 w 10"/>
                <a:gd name="T7" fmla="*/ 18 h 18"/>
                <a:gd name="T8" fmla="*/ 0 w 10"/>
                <a:gd name="T9" fmla="*/ 12 h 18"/>
                <a:gd name="T10" fmla="*/ 0 w 10"/>
                <a:gd name="T11" fmla="*/ 10 h 18"/>
                <a:gd name="T12" fmla="*/ 2 w 10"/>
                <a:gd name="T13" fmla="*/ 4 h 18"/>
                <a:gd name="T14" fmla="*/ 4 w 10"/>
                <a:gd name="T15" fmla="*/ 0 h 18"/>
                <a:gd name="T16" fmla="*/ 8 w 10"/>
                <a:gd name="T17" fmla="*/ 2 h 18"/>
                <a:gd name="T18" fmla="*/ 8 w 10"/>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8">
                  <a:moveTo>
                    <a:pt x="8" y="2"/>
                  </a:moveTo>
                  <a:lnTo>
                    <a:pt x="10" y="10"/>
                  </a:lnTo>
                  <a:lnTo>
                    <a:pt x="8" y="12"/>
                  </a:lnTo>
                  <a:lnTo>
                    <a:pt x="6" y="18"/>
                  </a:lnTo>
                  <a:lnTo>
                    <a:pt x="0" y="12"/>
                  </a:lnTo>
                  <a:lnTo>
                    <a:pt x="0" y="10"/>
                  </a:lnTo>
                  <a:lnTo>
                    <a:pt x="2" y="4"/>
                  </a:lnTo>
                  <a:lnTo>
                    <a:pt x="4" y="0"/>
                  </a:lnTo>
                  <a:lnTo>
                    <a:pt x="8"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5" name="Freeform 429"/>
            <p:cNvSpPr>
              <a:spLocks/>
            </p:cNvSpPr>
            <p:nvPr/>
          </p:nvSpPr>
          <p:spPr bwMode="auto">
            <a:xfrm>
              <a:off x="2399" y="596"/>
              <a:ext cx="64" cy="16"/>
            </a:xfrm>
            <a:custGeom>
              <a:avLst/>
              <a:gdLst>
                <a:gd name="T0" fmla="*/ 0 w 64"/>
                <a:gd name="T1" fmla="*/ 12 h 16"/>
                <a:gd name="T2" fmla="*/ 21 w 64"/>
                <a:gd name="T3" fmla="*/ 6 h 16"/>
                <a:gd name="T4" fmla="*/ 43 w 64"/>
                <a:gd name="T5" fmla="*/ 4 h 16"/>
                <a:gd name="T6" fmla="*/ 58 w 64"/>
                <a:gd name="T7" fmla="*/ 0 h 16"/>
                <a:gd name="T8" fmla="*/ 64 w 64"/>
                <a:gd name="T9" fmla="*/ 0 h 16"/>
                <a:gd name="T10" fmla="*/ 64 w 64"/>
                <a:gd name="T11" fmla="*/ 4 h 16"/>
                <a:gd name="T12" fmla="*/ 56 w 64"/>
                <a:gd name="T13" fmla="*/ 8 h 16"/>
                <a:gd name="T14" fmla="*/ 48 w 64"/>
                <a:gd name="T15" fmla="*/ 14 h 16"/>
                <a:gd name="T16" fmla="*/ 25 w 64"/>
                <a:gd name="T17" fmla="*/ 14 h 16"/>
                <a:gd name="T18" fmla="*/ 2 w 64"/>
                <a:gd name="T19" fmla="*/ 16 h 16"/>
                <a:gd name="T20" fmla="*/ 0 w 64"/>
                <a:gd name="T21" fmla="*/ 12 h 16"/>
                <a:gd name="T22" fmla="*/ 0 w 6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
                  <a:moveTo>
                    <a:pt x="0" y="12"/>
                  </a:moveTo>
                  <a:lnTo>
                    <a:pt x="21" y="6"/>
                  </a:lnTo>
                  <a:lnTo>
                    <a:pt x="43" y="4"/>
                  </a:lnTo>
                  <a:lnTo>
                    <a:pt x="58" y="0"/>
                  </a:lnTo>
                  <a:lnTo>
                    <a:pt x="64" y="0"/>
                  </a:lnTo>
                  <a:lnTo>
                    <a:pt x="64" y="4"/>
                  </a:lnTo>
                  <a:lnTo>
                    <a:pt x="56" y="8"/>
                  </a:lnTo>
                  <a:lnTo>
                    <a:pt x="48" y="14"/>
                  </a:lnTo>
                  <a:lnTo>
                    <a:pt x="25" y="14"/>
                  </a:lnTo>
                  <a:lnTo>
                    <a:pt x="2" y="16"/>
                  </a:lnTo>
                  <a:lnTo>
                    <a:pt x="0"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6" name="Freeform 430"/>
            <p:cNvSpPr>
              <a:spLocks/>
            </p:cNvSpPr>
            <p:nvPr/>
          </p:nvSpPr>
          <p:spPr bwMode="auto">
            <a:xfrm>
              <a:off x="2410" y="616"/>
              <a:ext cx="37" cy="11"/>
            </a:xfrm>
            <a:custGeom>
              <a:avLst/>
              <a:gdLst>
                <a:gd name="T0" fmla="*/ 0 w 37"/>
                <a:gd name="T1" fmla="*/ 2 h 11"/>
                <a:gd name="T2" fmla="*/ 12 w 37"/>
                <a:gd name="T3" fmla="*/ 0 h 11"/>
                <a:gd name="T4" fmla="*/ 18 w 37"/>
                <a:gd name="T5" fmla="*/ 2 h 11"/>
                <a:gd name="T6" fmla="*/ 32 w 37"/>
                <a:gd name="T7" fmla="*/ 0 h 11"/>
                <a:gd name="T8" fmla="*/ 37 w 37"/>
                <a:gd name="T9" fmla="*/ 4 h 11"/>
                <a:gd name="T10" fmla="*/ 34 w 37"/>
                <a:gd name="T11" fmla="*/ 6 h 11"/>
                <a:gd name="T12" fmla="*/ 18 w 37"/>
                <a:gd name="T13" fmla="*/ 11 h 11"/>
                <a:gd name="T14" fmla="*/ 10 w 37"/>
                <a:gd name="T15" fmla="*/ 11 h 11"/>
                <a:gd name="T16" fmla="*/ 0 w 37"/>
                <a:gd name="T17" fmla="*/ 9 h 11"/>
                <a:gd name="T18" fmla="*/ 0 w 37"/>
                <a:gd name="T19" fmla="*/ 2 h 11"/>
                <a:gd name="T20" fmla="*/ 0 w 37"/>
                <a:gd name="T2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
                  <a:moveTo>
                    <a:pt x="0" y="2"/>
                  </a:moveTo>
                  <a:lnTo>
                    <a:pt x="12" y="0"/>
                  </a:lnTo>
                  <a:lnTo>
                    <a:pt x="18" y="2"/>
                  </a:lnTo>
                  <a:lnTo>
                    <a:pt x="32" y="0"/>
                  </a:lnTo>
                  <a:lnTo>
                    <a:pt x="37" y="4"/>
                  </a:lnTo>
                  <a:lnTo>
                    <a:pt x="34" y="6"/>
                  </a:lnTo>
                  <a:lnTo>
                    <a:pt x="18" y="11"/>
                  </a:lnTo>
                  <a:lnTo>
                    <a:pt x="10" y="11"/>
                  </a:lnTo>
                  <a:lnTo>
                    <a:pt x="0" y="9"/>
                  </a:lnTo>
                  <a:lnTo>
                    <a:pt x="0"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7" name="Freeform 431"/>
            <p:cNvSpPr>
              <a:spLocks/>
            </p:cNvSpPr>
            <p:nvPr/>
          </p:nvSpPr>
          <p:spPr bwMode="auto">
            <a:xfrm>
              <a:off x="2428" y="606"/>
              <a:ext cx="6" cy="12"/>
            </a:xfrm>
            <a:custGeom>
              <a:avLst/>
              <a:gdLst>
                <a:gd name="T0" fmla="*/ 6 w 6"/>
                <a:gd name="T1" fmla="*/ 2 h 12"/>
                <a:gd name="T2" fmla="*/ 6 w 6"/>
                <a:gd name="T3" fmla="*/ 12 h 12"/>
                <a:gd name="T4" fmla="*/ 0 w 6"/>
                <a:gd name="T5" fmla="*/ 10 h 12"/>
                <a:gd name="T6" fmla="*/ 0 w 6"/>
                <a:gd name="T7" fmla="*/ 4 h 12"/>
                <a:gd name="T8" fmla="*/ 2 w 6"/>
                <a:gd name="T9" fmla="*/ 0 h 12"/>
                <a:gd name="T10" fmla="*/ 6 w 6"/>
                <a:gd name="T11" fmla="*/ 2 h 12"/>
                <a:gd name="T12" fmla="*/ 6 w 6"/>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2"/>
                  </a:moveTo>
                  <a:lnTo>
                    <a:pt x="6" y="12"/>
                  </a:lnTo>
                  <a:lnTo>
                    <a:pt x="0" y="10"/>
                  </a:lnTo>
                  <a:lnTo>
                    <a:pt x="0" y="4"/>
                  </a:lnTo>
                  <a:lnTo>
                    <a:pt x="2"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8" name="Freeform 432"/>
            <p:cNvSpPr>
              <a:spLocks/>
            </p:cNvSpPr>
            <p:nvPr/>
          </p:nvSpPr>
          <p:spPr bwMode="auto">
            <a:xfrm>
              <a:off x="2412" y="604"/>
              <a:ext cx="6" cy="16"/>
            </a:xfrm>
            <a:custGeom>
              <a:avLst/>
              <a:gdLst>
                <a:gd name="T0" fmla="*/ 6 w 6"/>
                <a:gd name="T1" fmla="*/ 2 h 16"/>
                <a:gd name="T2" fmla="*/ 6 w 6"/>
                <a:gd name="T3" fmla="*/ 12 h 16"/>
                <a:gd name="T4" fmla="*/ 6 w 6"/>
                <a:gd name="T5" fmla="*/ 16 h 16"/>
                <a:gd name="T6" fmla="*/ 2 w 6"/>
                <a:gd name="T7" fmla="*/ 16 h 16"/>
                <a:gd name="T8" fmla="*/ 0 w 6"/>
                <a:gd name="T9" fmla="*/ 0 h 16"/>
                <a:gd name="T10" fmla="*/ 6 w 6"/>
                <a:gd name="T11" fmla="*/ 2 h 16"/>
                <a:gd name="T12" fmla="*/ 6 w 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2"/>
                  </a:moveTo>
                  <a:lnTo>
                    <a:pt x="6" y="12"/>
                  </a:lnTo>
                  <a:lnTo>
                    <a:pt x="6" y="16"/>
                  </a:lnTo>
                  <a:lnTo>
                    <a:pt x="2" y="16"/>
                  </a:lnTo>
                  <a:lnTo>
                    <a:pt x="0" y="0"/>
                  </a:lnTo>
                  <a:lnTo>
                    <a:pt x="6" y="2"/>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89" name="Freeform 433"/>
            <p:cNvSpPr>
              <a:spLocks/>
            </p:cNvSpPr>
            <p:nvPr/>
          </p:nvSpPr>
          <p:spPr bwMode="auto">
            <a:xfrm>
              <a:off x="3275" y="1465"/>
              <a:ext cx="37" cy="22"/>
            </a:xfrm>
            <a:custGeom>
              <a:avLst/>
              <a:gdLst>
                <a:gd name="T0" fmla="*/ 10 w 37"/>
                <a:gd name="T1" fmla="*/ 0 h 22"/>
                <a:gd name="T2" fmla="*/ 37 w 37"/>
                <a:gd name="T3" fmla="*/ 16 h 22"/>
                <a:gd name="T4" fmla="*/ 37 w 37"/>
                <a:gd name="T5" fmla="*/ 20 h 22"/>
                <a:gd name="T6" fmla="*/ 33 w 37"/>
                <a:gd name="T7" fmla="*/ 22 h 22"/>
                <a:gd name="T8" fmla="*/ 4 w 37"/>
                <a:gd name="T9" fmla="*/ 14 h 22"/>
                <a:gd name="T10" fmla="*/ 0 w 37"/>
                <a:gd name="T11" fmla="*/ 4 h 22"/>
                <a:gd name="T12" fmla="*/ 4 w 37"/>
                <a:gd name="T13" fmla="*/ 0 h 22"/>
                <a:gd name="T14" fmla="*/ 10 w 37"/>
                <a:gd name="T15" fmla="*/ 0 h 22"/>
                <a:gd name="T16" fmla="*/ 10 w 3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0" y="0"/>
                  </a:moveTo>
                  <a:lnTo>
                    <a:pt x="37" y="16"/>
                  </a:lnTo>
                  <a:lnTo>
                    <a:pt x="37" y="20"/>
                  </a:lnTo>
                  <a:lnTo>
                    <a:pt x="33" y="22"/>
                  </a:lnTo>
                  <a:lnTo>
                    <a:pt x="4" y="14"/>
                  </a:lnTo>
                  <a:lnTo>
                    <a:pt x="0" y="4"/>
                  </a:lnTo>
                  <a:lnTo>
                    <a:pt x="4" y="0"/>
                  </a:lnTo>
                  <a:lnTo>
                    <a:pt x="10"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0" name="Freeform 434"/>
            <p:cNvSpPr>
              <a:spLocks/>
            </p:cNvSpPr>
            <p:nvPr/>
          </p:nvSpPr>
          <p:spPr bwMode="auto">
            <a:xfrm>
              <a:off x="3254" y="1461"/>
              <a:ext cx="54" cy="49"/>
            </a:xfrm>
            <a:custGeom>
              <a:avLst/>
              <a:gdLst>
                <a:gd name="T0" fmla="*/ 50 w 54"/>
                <a:gd name="T1" fmla="*/ 6 h 49"/>
                <a:gd name="T2" fmla="*/ 35 w 54"/>
                <a:gd name="T3" fmla="*/ 10 h 49"/>
                <a:gd name="T4" fmla="*/ 23 w 54"/>
                <a:gd name="T5" fmla="*/ 20 h 49"/>
                <a:gd name="T6" fmla="*/ 9 w 54"/>
                <a:gd name="T7" fmla="*/ 49 h 49"/>
                <a:gd name="T8" fmla="*/ 0 w 54"/>
                <a:gd name="T9" fmla="*/ 49 h 49"/>
                <a:gd name="T10" fmla="*/ 5 w 54"/>
                <a:gd name="T11" fmla="*/ 29 h 49"/>
                <a:gd name="T12" fmla="*/ 13 w 54"/>
                <a:gd name="T13" fmla="*/ 12 h 49"/>
                <a:gd name="T14" fmla="*/ 31 w 54"/>
                <a:gd name="T15" fmla="*/ 2 h 49"/>
                <a:gd name="T16" fmla="*/ 50 w 54"/>
                <a:gd name="T17" fmla="*/ 0 h 49"/>
                <a:gd name="T18" fmla="*/ 54 w 54"/>
                <a:gd name="T19" fmla="*/ 2 h 49"/>
                <a:gd name="T20" fmla="*/ 50 w 54"/>
                <a:gd name="T21" fmla="*/ 6 h 49"/>
                <a:gd name="T22" fmla="*/ 50 w 54"/>
                <a:gd name="T23"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9">
                  <a:moveTo>
                    <a:pt x="50" y="6"/>
                  </a:moveTo>
                  <a:lnTo>
                    <a:pt x="35" y="10"/>
                  </a:lnTo>
                  <a:lnTo>
                    <a:pt x="23" y="20"/>
                  </a:lnTo>
                  <a:lnTo>
                    <a:pt x="9" y="49"/>
                  </a:lnTo>
                  <a:lnTo>
                    <a:pt x="0" y="49"/>
                  </a:lnTo>
                  <a:lnTo>
                    <a:pt x="5" y="29"/>
                  </a:lnTo>
                  <a:lnTo>
                    <a:pt x="13" y="12"/>
                  </a:lnTo>
                  <a:lnTo>
                    <a:pt x="31" y="2"/>
                  </a:lnTo>
                  <a:lnTo>
                    <a:pt x="50" y="0"/>
                  </a:lnTo>
                  <a:lnTo>
                    <a:pt x="54" y="2"/>
                  </a:lnTo>
                  <a:lnTo>
                    <a:pt x="50" y="6"/>
                  </a:lnTo>
                  <a:lnTo>
                    <a:pt x="5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1" name="Freeform 435"/>
            <p:cNvSpPr>
              <a:spLocks/>
            </p:cNvSpPr>
            <p:nvPr/>
          </p:nvSpPr>
          <p:spPr bwMode="auto">
            <a:xfrm>
              <a:off x="3318" y="1469"/>
              <a:ext cx="93" cy="41"/>
            </a:xfrm>
            <a:custGeom>
              <a:avLst/>
              <a:gdLst>
                <a:gd name="T0" fmla="*/ 4 w 93"/>
                <a:gd name="T1" fmla="*/ 0 h 41"/>
                <a:gd name="T2" fmla="*/ 62 w 93"/>
                <a:gd name="T3" fmla="*/ 21 h 41"/>
                <a:gd name="T4" fmla="*/ 82 w 93"/>
                <a:gd name="T5" fmla="*/ 29 h 41"/>
                <a:gd name="T6" fmla="*/ 89 w 93"/>
                <a:gd name="T7" fmla="*/ 33 h 41"/>
                <a:gd name="T8" fmla="*/ 93 w 93"/>
                <a:gd name="T9" fmla="*/ 39 h 41"/>
                <a:gd name="T10" fmla="*/ 87 w 93"/>
                <a:gd name="T11" fmla="*/ 41 h 41"/>
                <a:gd name="T12" fmla="*/ 78 w 93"/>
                <a:gd name="T13" fmla="*/ 41 h 41"/>
                <a:gd name="T14" fmla="*/ 56 w 93"/>
                <a:gd name="T15" fmla="*/ 33 h 41"/>
                <a:gd name="T16" fmla="*/ 29 w 93"/>
                <a:gd name="T17" fmla="*/ 18 h 41"/>
                <a:gd name="T18" fmla="*/ 17 w 93"/>
                <a:gd name="T19" fmla="*/ 12 h 41"/>
                <a:gd name="T20" fmla="*/ 2 w 93"/>
                <a:gd name="T21" fmla="*/ 8 h 41"/>
                <a:gd name="T22" fmla="*/ 0 w 93"/>
                <a:gd name="T23" fmla="*/ 4 h 41"/>
                <a:gd name="T24" fmla="*/ 4 w 93"/>
                <a:gd name="T25" fmla="*/ 0 h 41"/>
                <a:gd name="T26" fmla="*/ 4 w 93"/>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41">
                  <a:moveTo>
                    <a:pt x="4" y="0"/>
                  </a:moveTo>
                  <a:lnTo>
                    <a:pt x="62" y="21"/>
                  </a:lnTo>
                  <a:lnTo>
                    <a:pt x="82" y="29"/>
                  </a:lnTo>
                  <a:lnTo>
                    <a:pt x="89" y="33"/>
                  </a:lnTo>
                  <a:lnTo>
                    <a:pt x="93" y="39"/>
                  </a:lnTo>
                  <a:lnTo>
                    <a:pt x="87" y="41"/>
                  </a:lnTo>
                  <a:lnTo>
                    <a:pt x="78" y="41"/>
                  </a:lnTo>
                  <a:lnTo>
                    <a:pt x="56" y="33"/>
                  </a:lnTo>
                  <a:lnTo>
                    <a:pt x="29" y="18"/>
                  </a:lnTo>
                  <a:lnTo>
                    <a:pt x="17" y="12"/>
                  </a:lnTo>
                  <a:lnTo>
                    <a:pt x="2" y="8"/>
                  </a:lnTo>
                  <a:lnTo>
                    <a:pt x="0" y="4"/>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2" name="Freeform 436"/>
            <p:cNvSpPr>
              <a:spLocks/>
            </p:cNvSpPr>
            <p:nvPr/>
          </p:nvSpPr>
          <p:spPr bwMode="auto">
            <a:xfrm>
              <a:off x="3063" y="1485"/>
              <a:ext cx="144" cy="29"/>
            </a:xfrm>
            <a:custGeom>
              <a:avLst/>
              <a:gdLst>
                <a:gd name="T0" fmla="*/ 4 w 144"/>
                <a:gd name="T1" fmla="*/ 0 h 29"/>
                <a:gd name="T2" fmla="*/ 27 w 144"/>
                <a:gd name="T3" fmla="*/ 5 h 29"/>
                <a:gd name="T4" fmla="*/ 80 w 144"/>
                <a:gd name="T5" fmla="*/ 11 h 29"/>
                <a:gd name="T6" fmla="*/ 142 w 144"/>
                <a:gd name="T7" fmla="*/ 23 h 29"/>
                <a:gd name="T8" fmla="*/ 144 w 144"/>
                <a:gd name="T9" fmla="*/ 27 h 29"/>
                <a:gd name="T10" fmla="*/ 140 w 144"/>
                <a:gd name="T11" fmla="*/ 29 h 29"/>
                <a:gd name="T12" fmla="*/ 78 w 144"/>
                <a:gd name="T13" fmla="*/ 19 h 29"/>
                <a:gd name="T14" fmla="*/ 25 w 144"/>
                <a:gd name="T15" fmla="*/ 13 h 29"/>
                <a:gd name="T16" fmla="*/ 2 w 144"/>
                <a:gd name="T17" fmla="*/ 7 h 29"/>
                <a:gd name="T18" fmla="*/ 0 w 144"/>
                <a:gd name="T19" fmla="*/ 2 h 29"/>
                <a:gd name="T20" fmla="*/ 4 w 144"/>
                <a:gd name="T21" fmla="*/ 0 h 29"/>
                <a:gd name="T22" fmla="*/ 4 w 144"/>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9">
                  <a:moveTo>
                    <a:pt x="4" y="0"/>
                  </a:moveTo>
                  <a:lnTo>
                    <a:pt x="27" y="5"/>
                  </a:lnTo>
                  <a:lnTo>
                    <a:pt x="80" y="11"/>
                  </a:lnTo>
                  <a:lnTo>
                    <a:pt x="142" y="23"/>
                  </a:lnTo>
                  <a:lnTo>
                    <a:pt x="144" y="27"/>
                  </a:lnTo>
                  <a:lnTo>
                    <a:pt x="140" y="29"/>
                  </a:lnTo>
                  <a:lnTo>
                    <a:pt x="78" y="19"/>
                  </a:lnTo>
                  <a:lnTo>
                    <a:pt x="25" y="13"/>
                  </a:lnTo>
                  <a:lnTo>
                    <a:pt x="2" y="7"/>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3" name="Freeform 437"/>
            <p:cNvSpPr>
              <a:spLocks/>
            </p:cNvSpPr>
            <p:nvPr/>
          </p:nvSpPr>
          <p:spPr bwMode="auto">
            <a:xfrm>
              <a:off x="2808" y="1411"/>
              <a:ext cx="29" cy="64"/>
            </a:xfrm>
            <a:custGeom>
              <a:avLst/>
              <a:gdLst>
                <a:gd name="T0" fmla="*/ 29 w 29"/>
                <a:gd name="T1" fmla="*/ 4 h 64"/>
                <a:gd name="T2" fmla="*/ 19 w 29"/>
                <a:gd name="T3" fmla="*/ 31 h 64"/>
                <a:gd name="T4" fmla="*/ 15 w 29"/>
                <a:gd name="T5" fmla="*/ 41 h 64"/>
                <a:gd name="T6" fmla="*/ 7 w 29"/>
                <a:gd name="T7" fmla="*/ 64 h 64"/>
                <a:gd name="T8" fmla="*/ 0 w 29"/>
                <a:gd name="T9" fmla="*/ 64 h 64"/>
                <a:gd name="T10" fmla="*/ 2 w 29"/>
                <a:gd name="T11" fmla="*/ 39 h 64"/>
                <a:gd name="T12" fmla="*/ 7 w 29"/>
                <a:gd name="T13" fmla="*/ 27 h 64"/>
                <a:gd name="T14" fmla="*/ 9 w 29"/>
                <a:gd name="T15" fmla="*/ 23 h 64"/>
                <a:gd name="T16" fmla="*/ 21 w 29"/>
                <a:gd name="T17" fmla="*/ 2 h 64"/>
                <a:gd name="T18" fmla="*/ 27 w 29"/>
                <a:gd name="T19" fmla="*/ 0 h 64"/>
                <a:gd name="T20" fmla="*/ 29 w 29"/>
                <a:gd name="T21" fmla="*/ 4 h 64"/>
                <a:gd name="T22" fmla="*/ 29 w 29"/>
                <a:gd name="T2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4">
                  <a:moveTo>
                    <a:pt x="29" y="4"/>
                  </a:moveTo>
                  <a:lnTo>
                    <a:pt x="19" y="31"/>
                  </a:lnTo>
                  <a:lnTo>
                    <a:pt x="15" y="41"/>
                  </a:lnTo>
                  <a:lnTo>
                    <a:pt x="7" y="64"/>
                  </a:lnTo>
                  <a:lnTo>
                    <a:pt x="0" y="64"/>
                  </a:lnTo>
                  <a:lnTo>
                    <a:pt x="2" y="39"/>
                  </a:lnTo>
                  <a:lnTo>
                    <a:pt x="7" y="27"/>
                  </a:lnTo>
                  <a:lnTo>
                    <a:pt x="9" y="23"/>
                  </a:lnTo>
                  <a:lnTo>
                    <a:pt x="21" y="2"/>
                  </a:lnTo>
                  <a:lnTo>
                    <a:pt x="27" y="0"/>
                  </a:lnTo>
                  <a:lnTo>
                    <a:pt x="29" y="4"/>
                  </a:lnTo>
                  <a:lnTo>
                    <a:pt x="2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4" name="Freeform 438"/>
            <p:cNvSpPr>
              <a:spLocks/>
            </p:cNvSpPr>
            <p:nvPr/>
          </p:nvSpPr>
          <p:spPr bwMode="auto">
            <a:xfrm>
              <a:off x="2837" y="1485"/>
              <a:ext cx="25" cy="29"/>
            </a:xfrm>
            <a:custGeom>
              <a:avLst/>
              <a:gdLst>
                <a:gd name="T0" fmla="*/ 25 w 25"/>
                <a:gd name="T1" fmla="*/ 7 h 29"/>
                <a:gd name="T2" fmla="*/ 25 w 25"/>
                <a:gd name="T3" fmla="*/ 15 h 29"/>
                <a:gd name="T4" fmla="*/ 19 w 25"/>
                <a:gd name="T5" fmla="*/ 23 h 29"/>
                <a:gd name="T6" fmla="*/ 15 w 25"/>
                <a:gd name="T7" fmla="*/ 27 h 29"/>
                <a:gd name="T8" fmla="*/ 2 w 25"/>
                <a:gd name="T9" fmla="*/ 29 h 29"/>
                <a:gd name="T10" fmla="*/ 0 w 25"/>
                <a:gd name="T11" fmla="*/ 19 h 29"/>
                <a:gd name="T12" fmla="*/ 2 w 25"/>
                <a:gd name="T13" fmla="*/ 13 h 29"/>
                <a:gd name="T14" fmla="*/ 10 w 25"/>
                <a:gd name="T15" fmla="*/ 9 h 29"/>
                <a:gd name="T16" fmla="*/ 12 w 25"/>
                <a:gd name="T17" fmla="*/ 2 h 29"/>
                <a:gd name="T18" fmla="*/ 17 w 25"/>
                <a:gd name="T19" fmla="*/ 0 h 29"/>
                <a:gd name="T20" fmla="*/ 25 w 25"/>
                <a:gd name="T21" fmla="*/ 7 h 29"/>
                <a:gd name="T22" fmla="*/ 25 w 25"/>
                <a:gd name="T2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9">
                  <a:moveTo>
                    <a:pt x="25" y="7"/>
                  </a:moveTo>
                  <a:lnTo>
                    <a:pt x="25" y="15"/>
                  </a:lnTo>
                  <a:lnTo>
                    <a:pt x="19" y="23"/>
                  </a:lnTo>
                  <a:lnTo>
                    <a:pt x="15" y="27"/>
                  </a:lnTo>
                  <a:lnTo>
                    <a:pt x="2" y="29"/>
                  </a:lnTo>
                  <a:lnTo>
                    <a:pt x="0" y="19"/>
                  </a:lnTo>
                  <a:lnTo>
                    <a:pt x="2" y="13"/>
                  </a:lnTo>
                  <a:lnTo>
                    <a:pt x="10" y="9"/>
                  </a:lnTo>
                  <a:lnTo>
                    <a:pt x="12" y="2"/>
                  </a:lnTo>
                  <a:lnTo>
                    <a:pt x="17" y="0"/>
                  </a:lnTo>
                  <a:lnTo>
                    <a:pt x="25" y="7"/>
                  </a:lnTo>
                  <a:lnTo>
                    <a:pt x="2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5" name="Freeform 439"/>
            <p:cNvSpPr>
              <a:spLocks/>
            </p:cNvSpPr>
            <p:nvPr/>
          </p:nvSpPr>
          <p:spPr bwMode="auto">
            <a:xfrm>
              <a:off x="2792" y="1512"/>
              <a:ext cx="49" cy="27"/>
            </a:xfrm>
            <a:custGeom>
              <a:avLst/>
              <a:gdLst>
                <a:gd name="T0" fmla="*/ 6 w 49"/>
                <a:gd name="T1" fmla="*/ 17 h 27"/>
                <a:gd name="T2" fmla="*/ 16 w 49"/>
                <a:gd name="T3" fmla="*/ 19 h 27"/>
                <a:gd name="T4" fmla="*/ 29 w 49"/>
                <a:gd name="T5" fmla="*/ 11 h 27"/>
                <a:gd name="T6" fmla="*/ 43 w 49"/>
                <a:gd name="T7" fmla="*/ 0 h 27"/>
                <a:gd name="T8" fmla="*/ 49 w 49"/>
                <a:gd name="T9" fmla="*/ 0 h 27"/>
                <a:gd name="T10" fmla="*/ 49 w 49"/>
                <a:gd name="T11" fmla="*/ 4 h 27"/>
                <a:gd name="T12" fmla="*/ 37 w 49"/>
                <a:gd name="T13" fmla="*/ 21 h 27"/>
                <a:gd name="T14" fmla="*/ 16 w 49"/>
                <a:gd name="T15" fmla="*/ 27 h 27"/>
                <a:gd name="T16" fmla="*/ 0 w 49"/>
                <a:gd name="T17" fmla="*/ 21 h 27"/>
                <a:gd name="T18" fmla="*/ 0 w 49"/>
                <a:gd name="T19" fmla="*/ 15 h 27"/>
                <a:gd name="T20" fmla="*/ 6 w 49"/>
                <a:gd name="T21" fmla="*/ 17 h 27"/>
                <a:gd name="T22" fmla="*/ 6 w 49"/>
                <a:gd name="T2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7">
                  <a:moveTo>
                    <a:pt x="6" y="17"/>
                  </a:moveTo>
                  <a:lnTo>
                    <a:pt x="16" y="19"/>
                  </a:lnTo>
                  <a:lnTo>
                    <a:pt x="29" y="11"/>
                  </a:lnTo>
                  <a:lnTo>
                    <a:pt x="43" y="0"/>
                  </a:lnTo>
                  <a:lnTo>
                    <a:pt x="49" y="0"/>
                  </a:lnTo>
                  <a:lnTo>
                    <a:pt x="49" y="4"/>
                  </a:lnTo>
                  <a:lnTo>
                    <a:pt x="37" y="21"/>
                  </a:lnTo>
                  <a:lnTo>
                    <a:pt x="16" y="27"/>
                  </a:lnTo>
                  <a:lnTo>
                    <a:pt x="0" y="21"/>
                  </a:lnTo>
                  <a:lnTo>
                    <a:pt x="0" y="15"/>
                  </a:lnTo>
                  <a:lnTo>
                    <a:pt x="6" y="17"/>
                  </a:lnTo>
                  <a:lnTo>
                    <a:pt x="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6" name="Freeform 440"/>
            <p:cNvSpPr>
              <a:spLocks/>
            </p:cNvSpPr>
            <p:nvPr/>
          </p:nvSpPr>
          <p:spPr bwMode="auto">
            <a:xfrm>
              <a:off x="2895" y="1490"/>
              <a:ext cx="152" cy="101"/>
            </a:xfrm>
            <a:custGeom>
              <a:avLst/>
              <a:gdLst>
                <a:gd name="T0" fmla="*/ 150 w 152"/>
                <a:gd name="T1" fmla="*/ 8 h 101"/>
                <a:gd name="T2" fmla="*/ 140 w 152"/>
                <a:gd name="T3" fmla="*/ 14 h 101"/>
                <a:gd name="T4" fmla="*/ 131 w 152"/>
                <a:gd name="T5" fmla="*/ 22 h 101"/>
                <a:gd name="T6" fmla="*/ 113 w 152"/>
                <a:gd name="T7" fmla="*/ 33 h 101"/>
                <a:gd name="T8" fmla="*/ 96 w 152"/>
                <a:gd name="T9" fmla="*/ 45 h 101"/>
                <a:gd name="T10" fmla="*/ 80 w 152"/>
                <a:gd name="T11" fmla="*/ 55 h 101"/>
                <a:gd name="T12" fmla="*/ 63 w 152"/>
                <a:gd name="T13" fmla="*/ 66 h 101"/>
                <a:gd name="T14" fmla="*/ 45 w 152"/>
                <a:gd name="T15" fmla="*/ 78 h 101"/>
                <a:gd name="T16" fmla="*/ 28 w 152"/>
                <a:gd name="T17" fmla="*/ 88 h 101"/>
                <a:gd name="T18" fmla="*/ 6 w 152"/>
                <a:gd name="T19" fmla="*/ 101 h 101"/>
                <a:gd name="T20" fmla="*/ 0 w 152"/>
                <a:gd name="T21" fmla="*/ 99 h 101"/>
                <a:gd name="T22" fmla="*/ 2 w 152"/>
                <a:gd name="T23" fmla="*/ 92 h 101"/>
                <a:gd name="T24" fmla="*/ 22 w 152"/>
                <a:gd name="T25" fmla="*/ 80 h 101"/>
                <a:gd name="T26" fmla="*/ 41 w 152"/>
                <a:gd name="T27" fmla="*/ 68 h 101"/>
                <a:gd name="T28" fmla="*/ 59 w 152"/>
                <a:gd name="T29" fmla="*/ 57 h 101"/>
                <a:gd name="T30" fmla="*/ 76 w 152"/>
                <a:gd name="T31" fmla="*/ 47 h 101"/>
                <a:gd name="T32" fmla="*/ 92 w 152"/>
                <a:gd name="T33" fmla="*/ 37 h 101"/>
                <a:gd name="T34" fmla="*/ 109 w 152"/>
                <a:gd name="T35" fmla="*/ 24 h 101"/>
                <a:gd name="T36" fmla="*/ 127 w 152"/>
                <a:gd name="T37" fmla="*/ 14 h 101"/>
                <a:gd name="T38" fmla="*/ 146 w 152"/>
                <a:gd name="T39" fmla="*/ 0 h 101"/>
                <a:gd name="T40" fmla="*/ 152 w 152"/>
                <a:gd name="T41" fmla="*/ 2 h 101"/>
                <a:gd name="T42" fmla="*/ 150 w 152"/>
                <a:gd name="T43" fmla="*/ 8 h 101"/>
                <a:gd name="T44" fmla="*/ 150 w 152"/>
                <a:gd name="T4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1">
                  <a:moveTo>
                    <a:pt x="150" y="8"/>
                  </a:moveTo>
                  <a:lnTo>
                    <a:pt x="140" y="14"/>
                  </a:lnTo>
                  <a:lnTo>
                    <a:pt x="131" y="22"/>
                  </a:lnTo>
                  <a:lnTo>
                    <a:pt x="113" y="33"/>
                  </a:lnTo>
                  <a:lnTo>
                    <a:pt x="96" y="45"/>
                  </a:lnTo>
                  <a:lnTo>
                    <a:pt x="80" y="55"/>
                  </a:lnTo>
                  <a:lnTo>
                    <a:pt x="63" y="66"/>
                  </a:lnTo>
                  <a:lnTo>
                    <a:pt x="45" y="78"/>
                  </a:lnTo>
                  <a:lnTo>
                    <a:pt x="28" y="88"/>
                  </a:lnTo>
                  <a:lnTo>
                    <a:pt x="6" y="101"/>
                  </a:lnTo>
                  <a:lnTo>
                    <a:pt x="0" y="99"/>
                  </a:lnTo>
                  <a:lnTo>
                    <a:pt x="2" y="92"/>
                  </a:lnTo>
                  <a:lnTo>
                    <a:pt x="22" y="80"/>
                  </a:lnTo>
                  <a:lnTo>
                    <a:pt x="41" y="68"/>
                  </a:lnTo>
                  <a:lnTo>
                    <a:pt x="59" y="57"/>
                  </a:lnTo>
                  <a:lnTo>
                    <a:pt x="76" y="47"/>
                  </a:lnTo>
                  <a:lnTo>
                    <a:pt x="92" y="37"/>
                  </a:lnTo>
                  <a:lnTo>
                    <a:pt x="109" y="24"/>
                  </a:lnTo>
                  <a:lnTo>
                    <a:pt x="127" y="14"/>
                  </a:lnTo>
                  <a:lnTo>
                    <a:pt x="146" y="0"/>
                  </a:lnTo>
                  <a:lnTo>
                    <a:pt x="152" y="2"/>
                  </a:lnTo>
                  <a:lnTo>
                    <a:pt x="150" y="8"/>
                  </a:lnTo>
                  <a:lnTo>
                    <a:pt x="15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7" name="Freeform 441"/>
            <p:cNvSpPr>
              <a:spLocks/>
            </p:cNvSpPr>
            <p:nvPr/>
          </p:nvSpPr>
          <p:spPr bwMode="auto">
            <a:xfrm>
              <a:off x="2878" y="1599"/>
              <a:ext cx="276" cy="105"/>
            </a:xfrm>
            <a:custGeom>
              <a:avLst/>
              <a:gdLst>
                <a:gd name="T0" fmla="*/ 268 w 276"/>
                <a:gd name="T1" fmla="*/ 101 h 105"/>
                <a:gd name="T2" fmla="*/ 261 w 276"/>
                <a:gd name="T3" fmla="*/ 85 h 105"/>
                <a:gd name="T4" fmla="*/ 247 w 276"/>
                <a:gd name="T5" fmla="*/ 76 h 105"/>
                <a:gd name="T6" fmla="*/ 208 w 276"/>
                <a:gd name="T7" fmla="*/ 74 h 105"/>
                <a:gd name="T8" fmla="*/ 163 w 276"/>
                <a:gd name="T9" fmla="*/ 62 h 105"/>
                <a:gd name="T10" fmla="*/ 140 w 276"/>
                <a:gd name="T11" fmla="*/ 54 h 105"/>
                <a:gd name="T12" fmla="*/ 117 w 276"/>
                <a:gd name="T13" fmla="*/ 43 h 105"/>
                <a:gd name="T14" fmla="*/ 87 w 276"/>
                <a:gd name="T15" fmla="*/ 35 h 105"/>
                <a:gd name="T16" fmla="*/ 60 w 276"/>
                <a:gd name="T17" fmla="*/ 27 h 105"/>
                <a:gd name="T18" fmla="*/ 35 w 276"/>
                <a:gd name="T19" fmla="*/ 16 h 105"/>
                <a:gd name="T20" fmla="*/ 4 w 276"/>
                <a:gd name="T21" fmla="*/ 8 h 105"/>
                <a:gd name="T22" fmla="*/ 0 w 276"/>
                <a:gd name="T23" fmla="*/ 2 h 105"/>
                <a:gd name="T24" fmla="*/ 6 w 276"/>
                <a:gd name="T25" fmla="*/ 0 h 105"/>
                <a:gd name="T26" fmla="*/ 122 w 276"/>
                <a:gd name="T27" fmla="*/ 27 h 105"/>
                <a:gd name="T28" fmla="*/ 163 w 276"/>
                <a:gd name="T29" fmla="*/ 39 h 105"/>
                <a:gd name="T30" fmla="*/ 183 w 276"/>
                <a:gd name="T31" fmla="*/ 45 h 105"/>
                <a:gd name="T32" fmla="*/ 208 w 276"/>
                <a:gd name="T33" fmla="*/ 50 h 105"/>
                <a:gd name="T34" fmla="*/ 231 w 276"/>
                <a:gd name="T35" fmla="*/ 52 h 105"/>
                <a:gd name="T36" fmla="*/ 253 w 276"/>
                <a:gd name="T37" fmla="*/ 60 h 105"/>
                <a:gd name="T38" fmla="*/ 270 w 276"/>
                <a:gd name="T39" fmla="*/ 76 h 105"/>
                <a:gd name="T40" fmla="*/ 276 w 276"/>
                <a:gd name="T41" fmla="*/ 101 h 105"/>
                <a:gd name="T42" fmla="*/ 272 w 276"/>
                <a:gd name="T43" fmla="*/ 105 h 105"/>
                <a:gd name="T44" fmla="*/ 268 w 276"/>
                <a:gd name="T45" fmla="*/ 101 h 105"/>
                <a:gd name="T46" fmla="*/ 268 w 276"/>
                <a:gd name="T4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105">
                  <a:moveTo>
                    <a:pt x="268" y="101"/>
                  </a:moveTo>
                  <a:lnTo>
                    <a:pt x="261" y="85"/>
                  </a:lnTo>
                  <a:lnTo>
                    <a:pt x="247" y="76"/>
                  </a:lnTo>
                  <a:lnTo>
                    <a:pt x="208" y="74"/>
                  </a:lnTo>
                  <a:lnTo>
                    <a:pt x="163" y="62"/>
                  </a:lnTo>
                  <a:lnTo>
                    <a:pt x="140" y="54"/>
                  </a:lnTo>
                  <a:lnTo>
                    <a:pt x="117" y="43"/>
                  </a:lnTo>
                  <a:lnTo>
                    <a:pt x="87" y="35"/>
                  </a:lnTo>
                  <a:lnTo>
                    <a:pt x="60" y="27"/>
                  </a:lnTo>
                  <a:lnTo>
                    <a:pt x="35" y="16"/>
                  </a:lnTo>
                  <a:lnTo>
                    <a:pt x="4" y="8"/>
                  </a:lnTo>
                  <a:lnTo>
                    <a:pt x="0" y="2"/>
                  </a:lnTo>
                  <a:lnTo>
                    <a:pt x="6" y="0"/>
                  </a:lnTo>
                  <a:lnTo>
                    <a:pt x="122" y="27"/>
                  </a:lnTo>
                  <a:lnTo>
                    <a:pt x="163" y="39"/>
                  </a:lnTo>
                  <a:lnTo>
                    <a:pt x="183" y="45"/>
                  </a:lnTo>
                  <a:lnTo>
                    <a:pt x="208" y="50"/>
                  </a:lnTo>
                  <a:lnTo>
                    <a:pt x="231" y="52"/>
                  </a:lnTo>
                  <a:lnTo>
                    <a:pt x="253" y="60"/>
                  </a:lnTo>
                  <a:lnTo>
                    <a:pt x="270" y="76"/>
                  </a:lnTo>
                  <a:lnTo>
                    <a:pt x="276" y="101"/>
                  </a:lnTo>
                  <a:lnTo>
                    <a:pt x="272" y="105"/>
                  </a:lnTo>
                  <a:lnTo>
                    <a:pt x="268" y="101"/>
                  </a:lnTo>
                  <a:lnTo>
                    <a:pt x="268"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8" name="Freeform 442"/>
            <p:cNvSpPr>
              <a:spLocks/>
            </p:cNvSpPr>
            <p:nvPr/>
          </p:nvSpPr>
          <p:spPr bwMode="auto">
            <a:xfrm>
              <a:off x="3160" y="1593"/>
              <a:ext cx="166" cy="101"/>
            </a:xfrm>
            <a:custGeom>
              <a:avLst/>
              <a:gdLst>
                <a:gd name="T0" fmla="*/ 162 w 166"/>
                <a:gd name="T1" fmla="*/ 10 h 101"/>
                <a:gd name="T2" fmla="*/ 123 w 166"/>
                <a:gd name="T3" fmla="*/ 29 h 101"/>
                <a:gd name="T4" fmla="*/ 107 w 166"/>
                <a:gd name="T5" fmla="*/ 41 h 101"/>
                <a:gd name="T6" fmla="*/ 97 w 166"/>
                <a:gd name="T7" fmla="*/ 49 h 101"/>
                <a:gd name="T8" fmla="*/ 86 w 166"/>
                <a:gd name="T9" fmla="*/ 56 h 101"/>
                <a:gd name="T10" fmla="*/ 72 w 166"/>
                <a:gd name="T11" fmla="*/ 64 h 101"/>
                <a:gd name="T12" fmla="*/ 60 w 166"/>
                <a:gd name="T13" fmla="*/ 70 h 101"/>
                <a:gd name="T14" fmla="*/ 47 w 166"/>
                <a:gd name="T15" fmla="*/ 76 h 101"/>
                <a:gd name="T16" fmla="*/ 31 w 166"/>
                <a:gd name="T17" fmla="*/ 84 h 101"/>
                <a:gd name="T18" fmla="*/ 4 w 166"/>
                <a:gd name="T19" fmla="*/ 101 h 101"/>
                <a:gd name="T20" fmla="*/ 0 w 166"/>
                <a:gd name="T21" fmla="*/ 101 h 101"/>
                <a:gd name="T22" fmla="*/ 0 w 166"/>
                <a:gd name="T23" fmla="*/ 95 h 101"/>
                <a:gd name="T24" fmla="*/ 12 w 166"/>
                <a:gd name="T25" fmla="*/ 80 h 101"/>
                <a:gd name="T26" fmla="*/ 16 w 166"/>
                <a:gd name="T27" fmla="*/ 74 h 101"/>
                <a:gd name="T28" fmla="*/ 25 w 166"/>
                <a:gd name="T29" fmla="*/ 70 h 101"/>
                <a:gd name="T30" fmla="*/ 51 w 166"/>
                <a:gd name="T31" fmla="*/ 56 h 101"/>
                <a:gd name="T32" fmla="*/ 78 w 166"/>
                <a:gd name="T33" fmla="*/ 41 h 101"/>
                <a:gd name="T34" fmla="*/ 90 w 166"/>
                <a:gd name="T35" fmla="*/ 33 h 101"/>
                <a:gd name="T36" fmla="*/ 101 w 166"/>
                <a:gd name="T37" fmla="*/ 27 h 101"/>
                <a:gd name="T38" fmla="*/ 119 w 166"/>
                <a:gd name="T39" fmla="*/ 16 h 101"/>
                <a:gd name="T40" fmla="*/ 140 w 166"/>
                <a:gd name="T41" fmla="*/ 8 h 101"/>
                <a:gd name="T42" fmla="*/ 160 w 166"/>
                <a:gd name="T43" fmla="*/ 0 h 101"/>
                <a:gd name="T44" fmla="*/ 166 w 166"/>
                <a:gd name="T45" fmla="*/ 4 h 101"/>
                <a:gd name="T46" fmla="*/ 162 w 166"/>
                <a:gd name="T47" fmla="*/ 10 h 101"/>
                <a:gd name="T48" fmla="*/ 162 w 166"/>
                <a:gd name="T4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101">
                  <a:moveTo>
                    <a:pt x="162" y="10"/>
                  </a:moveTo>
                  <a:lnTo>
                    <a:pt x="123" y="29"/>
                  </a:lnTo>
                  <a:lnTo>
                    <a:pt x="107" y="41"/>
                  </a:lnTo>
                  <a:lnTo>
                    <a:pt x="97" y="49"/>
                  </a:lnTo>
                  <a:lnTo>
                    <a:pt x="86" y="56"/>
                  </a:lnTo>
                  <a:lnTo>
                    <a:pt x="72" y="64"/>
                  </a:lnTo>
                  <a:lnTo>
                    <a:pt x="60" y="70"/>
                  </a:lnTo>
                  <a:lnTo>
                    <a:pt x="47" y="76"/>
                  </a:lnTo>
                  <a:lnTo>
                    <a:pt x="31" y="84"/>
                  </a:lnTo>
                  <a:lnTo>
                    <a:pt x="4" y="101"/>
                  </a:lnTo>
                  <a:lnTo>
                    <a:pt x="0" y="101"/>
                  </a:lnTo>
                  <a:lnTo>
                    <a:pt x="0" y="95"/>
                  </a:lnTo>
                  <a:lnTo>
                    <a:pt x="12" y="80"/>
                  </a:lnTo>
                  <a:lnTo>
                    <a:pt x="16" y="74"/>
                  </a:lnTo>
                  <a:lnTo>
                    <a:pt x="25" y="70"/>
                  </a:lnTo>
                  <a:lnTo>
                    <a:pt x="51" y="56"/>
                  </a:lnTo>
                  <a:lnTo>
                    <a:pt x="78" y="41"/>
                  </a:lnTo>
                  <a:lnTo>
                    <a:pt x="90" y="33"/>
                  </a:lnTo>
                  <a:lnTo>
                    <a:pt x="101" y="27"/>
                  </a:lnTo>
                  <a:lnTo>
                    <a:pt x="119" y="16"/>
                  </a:lnTo>
                  <a:lnTo>
                    <a:pt x="140" y="8"/>
                  </a:lnTo>
                  <a:lnTo>
                    <a:pt x="160" y="0"/>
                  </a:lnTo>
                  <a:lnTo>
                    <a:pt x="166" y="4"/>
                  </a:lnTo>
                  <a:lnTo>
                    <a:pt x="162" y="10"/>
                  </a:lnTo>
                  <a:lnTo>
                    <a:pt x="16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699" name="Freeform 443"/>
            <p:cNvSpPr>
              <a:spLocks/>
            </p:cNvSpPr>
            <p:nvPr/>
          </p:nvSpPr>
          <p:spPr bwMode="auto">
            <a:xfrm>
              <a:off x="2815" y="1580"/>
              <a:ext cx="265" cy="157"/>
            </a:xfrm>
            <a:custGeom>
              <a:avLst/>
              <a:gdLst>
                <a:gd name="T0" fmla="*/ 55 w 265"/>
                <a:gd name="T1" fmla="*/ 15 h 157"/>
                <a:gd name="T2" fmla="*/ 45 w 265"/>
                <a:gd name="T3" fmla="*/ 11 h 157"/>
                <a:gd name="T4" fmla="*/ 37 w 265"/>
                <a:gd name="T5" fmla="*/ 11 h 157"/>
                <a:gd name="T6" fmla="*/ 20 w 265"/>
                <a:gd name="T7" fmla="*/ 27 h 157"/>
                <a:gd name="T8" fmla="*/ 16 w 265"/>
                <a:gd name="T9" fmla="*/ 42 h 157"/>
                <a:gd name="T10" fmla="*/ 20 w 265"/>
                <a:gd name="T11" fmla="*/ 56 h 157"/>
                <a:gd name="T12" fmla="*/ 37 w 265"/>
                <a:gd name="T13" fmla="*/ 73 h 157"/>
                <a:gd name="T14" fmla="*/ 57 w 265"/>
                <a:gd name="T15" fmla="*/ 83 h 157"/>
                <a:gd name="T16" fmla="*/ 98 w 265"/>
                <a:gd name="T17" fmla="*/ 87 h 157"/>
                <a:gd name="T18" fmla="*/ 137 w 265"/>
                <a:gd name="T19" fmla="*/ 95 h 157"/>
                <a:gd name="T20" fmla="*/ 172 w 265"/>
                <a:gd name="T21" fmla="*/ 112 h 157"/>
                <a:gd name="T22" fmla="*/ 187 w 265"/>
                <a:gd name="T23" fmla="*/ 118 h 157"/>
                <a:gd name="T24" fmla="*/ 199 w 265"/>
                <a:gd name="T25" fmla="*/ 126 h 157"/>
                <a:gd name="T26" fmla="*/ 213 w 265"/>
                <a:gd name="T27" fmla="*/ 133 h 157"/>
                <a:gd name="T28" fmla="*/ 228 w 265"/>
                <a:gd name="T29" fmla="*/ 139 h 157"/>
                <a:gd name="T30" fmla="*/ 263 w 265"/>
                <a:gd name="T31" fmla="*/ 147 h 157"/>
                <a:gd name="T32" fmla="*/ 265 w 265"/>
                <a:gd name="T33" fmla="*/ 153 h 157"/>
                <a:gd name="T34" fmla="*/ 261 w 265"/>
                <a:gd name="T35" fmla="*/ 157 h 157"/>
                <a:gd name="T36" fmla="*/ 195 w 265"/>
                <a:gd name="T37" fmla="*/ 143 h 157"/>
                <a:gd name="T38" fmla="*/ 164 w 265"/>
                <a:gd name="T39" fmla="*/ 133 h 157"/>
                <a:gd name="T40" fmla="*/ 129 w 265"/>
                <a:gd name="T41" fmla="*/ 120 h 157"/>
                <a:gd name="T42" fmla="*/ 108 w 265"/>
                <a:gd name="T43" fmla="*/ 112 h 157"/>
                <a:gd name="T44" fmla="*/ 92 w 265"/>
                <a:gd name="T45" fmla="*/ 106 h 157"/>
                <a:gd name="T46" fmla="*/ 55 w 265"/>
                <a:gd name="T47" fmla="*/ 95 h 157"/>
                <a:gd name="T48" fmla="*/ 4 w 265"/>
                <a:gd name="T49" fmla="*/ 69 h 157"/>
                <a:gd name="T50" fmla="*/ 0 w 265"/>
                <a:gd name="T51" fmla="*/ 48 h 157"/>
                <a:gd name="T52" fmla="*/ 6 w 265"/>
                <a:gd name="T53" fmla="*/ 27 h 157"/>
                <a:gd name="T54" fmla="*/ 12 w 265"/>
                <a:gd name="T55" fmla="*/ 19 h 157"/>
                <a:gd name="T56" fmla="*/ 18 w 265"/>
                <a:gd name="T57" fmla="*/ 11 h 157"/>
                <a:gd name="T58" fmla="*/ 26 w 265"/>
                <a:gd name="T59" fmla="*/ 5 h 157"/>
                <a:gd name="T60" fmla="*/ 34 w 265"/>
                <a:gd name="T61" fmla="*/ 2 h 157"/>
                <a:gd name="T62" fmla="*/ 45 w 265"/>
                <a:gd name="T63" fmla="*/ 0 h 157"/>
                <a:gd name="T64" fmla="*/ 57 w 265"/>
                <a:gd name="T65" fmla="*/ 5 h 157"/>
                <a:gd name="T66" fmla="*/ 61 w 265"/>
                <a:gd name="T67" fmla="*/ 11 h 157"/>
                <a:gd name="T68" fmla="*/ 55 w 265"/>
                <a:gd name="T69" fmla="*/ 15 h 157"/>
                <a:gd name="T70" fmla="*/ 55 w 265"/>
                <a:gd name="T71" fmla="*/ 1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157">
                  <a:moveTo>
                    <a:pt x="55" y="15"/>
                  </a:moveTo>
                  <a:lnTo>
                    <a:pt x="45" y="11"/>
                  </a:lnTo>
                  <a:lnTo>
                    <a:pt x="37" y="11"/>
                  </a:lnTo>
                  <a:lnTo>
                    <a:pt x="20" y="27"/>
                  </a:lnTo>
                  <a:lnTo>
                    <a:pt x="16" y="42"/>
                  </a:lnTo>
                  <a:lnTo>
                    <a:pt x="20" y="56"/>
                  </a:lnTo>
                  <a:lnTo>
                    <a:pt x="37" y="73"/>
                  </a:lnTo>
                  <a:lnTo>
                    <a:pt x="57" y="83"/>
                  </a:lnTo>
                  <a:lnTo>
                    <a:pt x="98" y="87"/>
                  </a:lnTo>
                  <a:lnTo>
                    <a:pt x="137" y="95"/>
                  </a:lnTo>
                  <a:lnTo>
                    <a:pt x="172" y="112"/>
                  </a:lnTo>
                  <a:lnTo>
                    <a:pt x="187" y="118"/>
                  </a:lnTo>
                  <a:lnTo>
                    <a:pt x="199" y="126"/>
                  </a:lnTo>
                  <a:lnTo>
                    <a:pt x="213" y="133"/>
                  </a:lnTo>
                  <a:lnTo>
                    <a:pt x="228" y="139"/>
                  </a:lnTo>
                  <a:lnTo>
                    <a:pt x="263" y="147"/>
                  </a:lnTo>
                  <a:lnTo>
                    <a:pt x="265" y="153"/>
                  </a:lnTo>
                  <a:lnTo>
                    <a:pt x="261" y="157"/>
                  </a:lnTo>
                  <a:lnTo>
                    <a:pt x="195" y="143"/>
                  </a:lnTo>
                  <a:lnTo>
                    <a:pt x="164" y="133"/>
                  </a:lnTo>
                  <a:lnTo>
                    <a:pt x="129" y="120"/>
                  </a:lnTo>
                  <a:lnTo>
                    <a:pt x="108" y="112"/>
                  </a:lnTo>
                  <a:lnTo>
                    <a:pt x="92" y="106"/>
                  </a:lnTo>
                  <a:lnTo>
                    <a:pt x="55" y="95"/>
                  </a:lnTo>
                  <a:lnTo>
                    <a:pt x="4" y="69"/>
                  </a:lnTo>
                  <a:lnTo>
                    <a:pt x="0" y="48"/>
                  </a:lnTo>
                  <a:lnTo>
                    <a:pt x="6" y="27"/>
                  </a:lnTo>
                  <a:lnTo>
                    <a:pt x="12" y="19"/>
                  </a:lnTo>
                  <a:lnTo>
                    <a:pt x="18" y="11"/>
                  </a:lnTo>
                  <a:lnTo>
                    <a:pt x="26" y="5"/>
                  </a:lnTo>
                  <a:lnTo>
                    <a:pt x="34" y="2"/>
                  </a:lnTo>
                  <a:lnTo>
                    <a:pt x="45" y="0"/>
                  </a:lnTo>
                  <a:lnTo>
                    <a:pt x="57" y="5"/>
                  </a:lnTo>
                  <a:lnTo>
                    <a:pt x="61" y="11"/>
                  </a:lnTo>
                  <a:lnTo>
                    <a:pt x="55" y="15"/>
                  </a:lnTo>
                  <a:lnTo>
                    <a:pt x="5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0" name="Freeform 444"/>
            <p:cNvSpPr>
              <a:spLocks/>
            </p:cNvSpPr>
            <p:nvPr/>
          </p:nvSpPr>
          <p:spPr bwMode="auto">
            <a:xfrm>
              <a:off x="3113" y="1630"/>
              <a:ext cx="191" cy="124"/>
            </a:xfrm>
            <a:custGeom>
              <a:avLst/>
              <a:gdLst>
                <a:gd name="T0" fmla="*/ 4 w 191"/>
                <a:gd name="T1" fmla="*/ 111 h 124"/>
                <a:gd name="T2" fmla="*/ 37 w 191"/>
                <a:gd name="T3" fmla="*/ 109 h 124"/>
                <a:gd name="T4" fmla="*/ 53 w 191"/>
                <a:gd name="T5" fmla="*/ 99 h 124"/>
                <a:gd name="T6" fmla="*/ 67 w 191"/>
                <a:gd name="T7" fmla="*/ 85 h 124"/>
                <a:gd name="T8" fmla="*/ 78 w 191"/>
                <a:gd name="T9" fmla="*/ 68 h 124"/>
                <a:gd name="T10" fmla="*/ 88 w 191"/>
                <a:gd name="T11" fmla="*/ 58 h 124"/>
                <a:gd name="T12" fmla="*/ 98 w 191"/>
                <a:gd name="T13" fmla="*/ 52 h 124"/>
                <a:gd name="T14" fmla="*/ 121 w 191"/>
                <a:gd name="T15" fmla="*/ 41 h 124"/>
                <a:gd name="T16" fmla="*/ 129 w 191"/>
                <a:gd name="T17" fmla="*/ 35 h 124"/>
                <a:gd name="T18" fmla="*/ 137 w 191"/>
                <a:gd name="T19" fmla="*/ 27 h 124"/>
                <a:gd name="T20" fmla="*/ 152 w 191"/>
                <a:gd name="T21" fmla="*/ 16 h 124"/>
                <a:gd name="T22" fmla="*/ 168 w 191"/>
                <a:gd name="T23" fmla="*/ 8 h 124"/>
                <a:gd name="T24" fmla="*/ 187 w 191"/>
                <a:gd name="T25" fmla="*/ 0 h 124"/>
                <a:gd name="T26" fmla="*/ 191 w 191"/>
                <a:gd name="T27" fmla="*/ 2 h 124"/>
                <a:gd name="T28" fmla="*/ 189 w 191"/>
                <a:gd name="T29" fmla="*/ 8 h 124"/>
                <a:gd name="T30" fmla="*/ 156 w 191"/>
                <a:gd name="T31" fmla="*/ 25 h 124"/>
                <a:gd name="T32" fmla="*/ 141 w 191"/>
                <a:gd name="T33" fmla="*/ 35 h 124"/>
                <a:gd name="T34" fmla="*/ 125 w 191"/>
                <a:gd name="T35" fmla="*/ 49 h 124"/>
                <a:gd name="T36" fmla="*/ 96 w 191"/>
                <a:gd name="T37" fmla="*/ 83 h 124"/>
                <a:gd name="T38" fmla="*/ 84 w 191"/>
                <a:gd name="T39" fmla="*/ 101 h 124"/>
                <a:gd name="T40" fmla="*/ 76 w 191"/>
                <a:gd name="T41" fmla="*/ 109 h 124"/>
                <a:gd name="T42" fmla="*/ 65 w 191"/>
                <a:gd name="T43" fmla="*/ 116 h 124"/>
                <a:gd name="T44" fmla="*/ 45 w 191"/>
                <a:gd name="T45" fmla="*/ 124 h 124"/>
                <a:gd name="T46" fmla="*/ 4 w 191"/>
                <a:gd name="T47" fmla="*/ 120 h 124"/>
                <a:gd name="T48" fmla="*/ 0 w 191"/>
                <a:gd name="T49" fmla="*/ 116 h 124"/>
                <a:gd name="T50" fmla="*/ 4 w 191"/>
                <a:gd name="T51" fmla="*/ 111 h 124"/>
                <a:gd name="T52" fmla="*/ 4 w 191"/>
                <a:gd name="T53" fmla="*/ 1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124">
                  <a:moveTo>
                    <a:pt x="4" y="111"/>
                  </a:moveTo>
                  <a:lnTo>
                    <a:pt x="37" y="109"/>
                  </a:lnTo>
                  <a:lnTo>
                    <a:pt x="53" y="99"/>
                  </a:lnTo>
                  <a:lnTo>
                    <a:pt x="67" y="85"/>
                  </a:lnTo>
                  <a:lnTo>
                    <a:pt x="78" y="68"/>
                  </a:lnTo>
                  <a:lnTo>
                    <a:pt x="88" y="58"/>
                  </a:lnTo>
                  <a:lnTo>
                    <a:pt x="98" y="52"/>
                  </a:lnTo>
                  <a:lnTo>
                    <a:pt x="121" y="41"/>
                  </a:lnTo>
                  <a:lnTo>
                    <a:pt x="129" y="35"/>
                  </a:lnTo>
                  <a:lnTo>
                    <a:pt x="137" y="27"/>
                  </a:lnTo>
                  <a:lnTo>
                    <a:pt x="152" y="16"/>
                  </a:lnTo>
                  <a:lnTo>
                    <a:pt x="168" y="8"/>
                  </a:lnTo>
                  <a:lnTo>
                    <a:pt x="187" y="0"/>
                  </a:lnTo>
                  <a:lnTo>
                    <a:pt x="191" y="2"/>
                  </a:lnTo>
                  <a:lnTo>
                    <a:pt x="189" y="8"/>
                  </a:lnTo>
                  <a:lnTo>
                    <a:pt x="156" y="25"/>
                  </a:lnTo>
                  <a:lnTo>
                    <a:pt x="141" y="35"/>
                  </a:lnTo>
                  <a:lnTo>
                    <a:pt x="125" y="49"/>
                  </a:lnTo>
                  <a:lnTo>
                    <a:pt x="96" y="83"/>
                  </a:lnTo>
                  <a:lnTo>
                    <a:pt x="84" y="101"/>
                  </a:lnTo>
                  <a:lnTo>
                    <a:pt x="76" y="109"/>
                  </a:lnTo>
                  <a:lnTo>
                    <a:pt x="65" y="116"/>
                  </a:lnTo>
                  <a:lnTo>
                    <a:pt x="45" y="124"/>
                  </a:lnTo>
                  <a:lnTo>
                    <a:pt x="4" y="120"/>
                  </a:lnTo>
                  <a:lnTo>
                    <a:pt x="0" y="116"/>
                  </a:lnTo>
                  <a:lnTo>
                    <a:pt x="4" y="111"/>
                  </a:lnTo>
                  <a:lnTo>
                    <a:pt x="4"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1" name="Freeform 445"/>
            <p:cNvSpPr>
              <a:spLocks/>
            </p:cNvSpPr>
            <p:nvPr/>
          </p:nvSpPr>
          <p:spPr bwMode="auto">
            <a:xfrm>
              <a:off x="3084" y="1688"/>
              <a:ext cx="66" cy="62"/>
            </a:xfrm>
            <a:custGeom>
              <a:avLst/>
              <a:gdLst>
                <a:gd name="T0" fmla="*/ 62 w 66"/>
                <a:gd name="T1" fmla="*/ 16 h 62"/>
                <a:gd name="T2" fmla="*/ 41 w 66"/>
                <a:gd name="T3" fmla="*/ 16 h 62"/>
                <a:gd name="T4" fmla="*/ 22 w 66"/>
                <a:gd name="T5" fmla="*/ 33 h 62"/>
                <a:gd name="T6" fmla="*/ 22 w 66"/>
                <a:gd name="T7" fmla="*/ 39 h 62"/>
                <a:gd name="T8" fmla="*/ 22 w 66"/>
                <a:gd name="T9" fmla="*/ 45 h 62"/>
                <a:gd name="T10" fmla="*/ 29 w 66"/>
                <a:gd name="T11" fmla="*/ 55 h 62"/>
                <a:gd name="T12" fmla="*/ 29 w 66"/>
                <a:gd name="T13" fmla="*/ 60 h 62"/>
                <a:gd name="T14" fmla="*/ 25 w 66"/>
                <a:gd name="T15" fmla="*/ 62 h 62"/>
                <a:gd name="T16" fmla="*/ 14 w 66"/>
                <a:gd name="T17" fmla="*/ 53 h 62"/>
                <a:gd name="T18" fmla="*/ 4 w 66"/>
                <a:gd name="T19" fmla="*/ 43 h 62"/>
                <a:gd name="T20" fmla="*/ 0 w 66"/>
                <a:gd name="T21" fmla="*/ 20 h 62"/>
                <a:gd name="T22" fmla="*/ 2 w 66"/>
                <a:gd name="T23" fmla="*/ 16 h 62"/>
                <a:gd name="T24" fmla="*/ 14 w 66"/>
                <a:gd name="T25" fmla="*/ 4 h 62"/>
                <a:gd name="T26" fmla="*/ 31 w 66"/>
                <a:gd name="T27" fmla="*/ 0 h 62"/>
                <a:gd name="T28" fmla="*/ 66 w 66"/>
                <a:gd name="T29" fmla="*/ 8 h 62"/>
                <a:gd name="T30" fmla="*/ 66 w 66"/>
                <a:gd name="T31" fmla="*/ 14 h 62"/>
                <a:gd name="T32" fmla="*/ 62 w 66"/>
                <a:gd name="T33" fmla="*/ 16 h 62"/>
                <a:gd name="T34" fmla="*/ 62 w 66"/>
                <a:gd name="T3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2">
                  <a:moveTo>
                    <a:pt x="62" y="16"/>
                  </a:moveTo>
                  <a:lnTo>
                    <a:pt x="41" y="16"/>
                  </a:lnTo>
                  <a:lnTo>
                    <a:pt x="22" y="33"/>
                  </a:lnTo>
                  <a:lnTo>
                    <a:pt x="22" y="39"/>
                  </a:lnTo>
                  <a:lnTo>
                    <a:pt x="22" y="45"/>
                  </a:lnTo>
                  <a:lnTo>
                    <a:pt x="29" y="55"/>
                  </a:lnTo>
                  <a:lnTo>
                    <a:pt x="29" y="60"/>
                  </a:lnTo>
                  <a:lnTo>
                    <a:pt x="25" y="62"/>
                  </a:lnTo>
                  <a:lnTo>
                    <a:pt x="14" y="53"/>
                  </a:lnTo>
                  <a:lnTo>
                    <a:pt x="4" y="43"/>
                  </a:lnTo>
                  <a:lnTo>
                    <a:pt x="0" y="20"/>
                  </a:lnTo>
                  <a:lnTo>
                    <a:pt x="2" y="16"/>
                  </a:lnTo>
                  <a:lnTo>
                    <a:pt x="14" y="4"/>
                  </a:lnTo>
                  <a:lnTo>
                    <a:pt x="31" y="0"/>
                  </a:lnTo>
                  <a:lnTo>
                    <a:pt x="66" y="8"/>
                  </a:lnTo>
                  <a:lnTo>
                    <a:pt x="66" y="14"/>
                  </a:lnTo>
                  <a:lnTo>
                    <a:pt x="62" y="16"/>
                  </a:lnTo>
                  <a:lnTo>
                    <a:pt x="62"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2" name="Freeform 446"/>
            <p:cNvSpPr>
              <a:spLocks/>
            </p:cNvSpPr>
            <p:nvPr/>
          </p:nvSpPr>
          <p:spPr bwMode="auto">
            <a:xfrm>
              <a:off x="1573" y="1521"/>
              <a:ext cx="329" cy="136"/>
            </a:xfrm>
            <a:custGeom>
              <a:avLst/>
              <a:gdLst>
                <a:gd name="T0" fmla="*/ 4 w 329"/>
                <a:gd name="T1" fmla="*/ 0 h 136"/>
                <a:gd name="T2" fmla="*/ 33 w 329"/>
                <a:gd name="T3" fmla="*/ 10 h 136"/>
                <a:gd name="T4" fmla="*/ 55 w 329"/>
                <a:gd name="T5" fmla="*/ 22 h 136"/>
                <a:gd name="T6" fmla="*/ 80 w 329"/>
                <a:gd name="T7" fmla="*/ 30 h 136"/>
                <a:gd name="T8" fmla="*/ 107 w 329"/>
                <a:gd name="T9" fmla="*/ 43 h 136"/>
                <a:gd name="T10" fmla="*/ 144 w 329"/>
                <a:gd name="T11" fmla="*/ 53 h 136"/>
                <a:gd name="T12" fmla="*/ 179 w 329"/>
                <a:gd name="T13" fmla="*/ 64 h 136"/>
                <a:gd name="T14" fmla="*/ 212 w 329"/>
                <a:gd name="T15" fmla="*/ 74 h 136"/>
                <a:gd name="T16" fmla="*/ 249 w 329"/>
                <a:gd name="T17" fmla="*/ 90 h 136"/>
                <a:gd name="T18" fmla="*/ 302 w 329"/>
                <a:gd name="T19" fmla="*/ 115 h 136"/>
                <a:gd name="T20" fmla="*/ 314 w 329"/>
                <a:gd name="T21" fmla="*/ 123 h 136"/>
                <a:gd name="T22" fmla="*/ 325 w 329"/>
                <a:gd name="T23" fmla="*/ 130 h 136"/>
                <a:gd name="T24" fmla="*/ 329 w 329"/>
                <a:gd name="T25" fmla="*/ 132 h 136"/>
                <a:gd name="T26" fmla="*/ 325 w 329"/>
                <a:gd name="T27" fmla="*/ 136 h 136"/>
                <a:gd name="T28" fmla="*/ 290 w 329"/>
                <a:gd name="T29" fmla="*/ 132 h 136"/>
                <a:gd name="T30" fmla="*/ 277 w 329"/>
                <a:gd name="T31" fmla="*/ 123 h 136"/>
                <a:gd name="T32" fmla="*/ 265 w 329"/>
                <a:gd name="T33" fmla="*/ 119 h 136"/>
                <a:gd name="T34" fmla="*/ 240 w 329"/>
                <a:gd name="T35" fmla="*/ 107 h 136"/>
                <a:gd name="T36" fmla="*/ 220 w 329"/>
                <a:gd name="T37" fmla="*/ 99 h 136"/>
                <a:gd name="T38" fmla="*/ 203 w 329"/>
                <a:gd name="T39" fmla="*/ 92 h 136"/>
                <a:gd name="T40" fmla="*/ 187 w 329"/>
                <a:gd name="T41" fmla="*/ 84 h 136"/>
                <a:gd name="T42" fmla="*/ 170 w 329"/>
                <a:gd name="T43" fmla="*/ 78 h 136"/>
                <a:gd name="T44" fmla="*/ 140 w 329"/>
                <a:gd name="T45" fmla="*/ 66 h 136"/>
                <a:gd name="T46" fmla="*/ 121 w 329"/>
                <a:gd name="T47" fmla="*/ 59 h 136"/>
                <a:gd name="T48" fmla="*/ 103 w 329"/>
                <a:gd name="T49" fmla="*/ 51 h 136"/>
                <a:gd name="T50" fmla="*/ 76 w 329"/>
                <a:gd name="T51" fmla="*/ 41 h 136"/>
                <a:gd name="T52" fmla="*/ 53 w 329"/>
                <a:gd name="T53" fmla="*/ 28 h 136"/>
                <a:gd name="T54" fmla="*/ 29 w 329"/>
                <a:gd name="T55" fmla="*/ 16 h 136"/>
                <a:gd name="T56" fmla="*/ 2 w 329"/>
                <a:gd name="T57" fmla="*/ 6 h 136"/>
                <a:gd name="T58" fmla="*/ 0 w 329"/>
                <a:gd name="T59" fmla="*/ 2 h 136"/>
                <a:gd name="T60" fmla="*/ 4 w 329"/>
                <a:gd name="T61" fmla="*/ 0 h 136"/>
                <a:gd name="T62" fmla="*/ 4 w 329"/>
                <a:gd name="T6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136">
                  <a:moveTo>
                    <a:pt x="4" y="0"/>
                  </a:moveTo>
                  <a:lnTo>
                    <a:pt x="33" y="10"/>
                  </a:lnTo>
                  <a:lnTo>
                    <a:pt x="55" y="22"/>
                  </a:lnTo>
                  <a:lnTo>
                    <a:pt x="80" y="30"/>
                  </a:lnTo>
                  <a:lnTo>
                    <a:pt x="107" y="43"/>
                  </a:lnTo>
                  <a:lnTo>
                    <a:pt x="144" y="53"/>
                  </a:lnTo>
                  <a:lnTo>
                    <a:pt x="179" y="64"/>
                  </a:lnTo>
                  <a:lnTo>
                    <a:pt x="212" y="74"/>
                  </a:lnTo>
                  <a:lnTo>
                    <a:pt x="249" y="90"/>
                  </a:lnTo>
                  <a:lnTo>
                    <a:pt x="302" y="115"/>
                  </a:lnTo>
                  <a:lnTo>
                    <a:pt x="314" y="123"/>
                  </a:lnTo>
                  <a:lnTo>
                    <a:pt x="325" y="130"/>
                  </a:lnTo>
                  <a:lnTo>
                    <a:pt x="329" y="132"/>
                  </a:lnTo>
                  <a:lnTo>
                    <a:pt x="325" y="136"/>
                  </a:lnTo>
                  <a:lnTo>
                    <a:pt x="290" y="132"/>
                  </a:lnTo>
                  <a:lnTo>
                    <a:pt x="277" y="123"/>
                  </a:lnTo>
                  <a:lnTo>
                    <a:pt x="265" y="119"/>
                  </a:lnTo>
                  <a:lnTo>
                    <a:pt x="240" y="107"/>
                  </a:lnTo>
                  <a:lnTo>
                    <a:pt x="220" y="99"/>
                  </a:lnTo>
                  <a:lnTo>
                    <a:pt x="203" y="92"/>
                  </a:lnTo>
                  <a:lnTo>
                    <a:pt x="187" y="84"/>
                  </a:lnTo>
                  <a:lnTo>
                    <a:pt x="170" y="78"/>
                  </a:lnTo>
                  <a:lnTo>
                    <a:pt x="140" y="66"/>
                  </a:lnTo>
                  <a:lnTo>
                    <a:pt x="121" y="59"/>
                  </a:lnTo>
                  <a:lnTo>
                    <a:pt x="103" y="51"/>
                  </a:lnTo>
                  <a:lnTo>
                    <a:pt x="76" y="41"/>
                  </a:lnTo>
                  <a:lnTo>
                    <a:pt x="53" y="28"/>
                  </a:lnTo>
                  <a:lnTo>
                    <a:pt x="29" y="16"/>
                  </a:lnTo>
                  <a:lnTo>
                    <a:pt x="2" y="6"/>
                  </a:lnTo>
                  <a:lnTo>
                    <a:pt x="0" y="2"/>
                  </a:lnTo>
                  <a:lnTo>
                    <a:pt x="4"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3" name="Freeform 447"/>
            <p:cNvSpPr>
              <a:spLocks/>
            </p:cNvSpPr>
            <p:nvPr/>
          </p:nvSpPr>
          <p:spPr bwMode="auto">
            <a:xfrm>
              <a:off x="1935" y="1545"/>
              <a:ext cx="215" cy="87"/>
            </a:xfrm>
            <a:custGeom>
              <a:avLst/>
              <a:gdLst>
                <a:gd name="T0" fmla="*/ 215 w 215"/>
                <a:gd name="T1" fmla="*/ 6 h 87"/>
                <a:gd name="T2" fmla="*/ 197 w 215"/>
                <a:gd name="T3" fmla="*/ 15 h 87"/>
                <a:gd name="T4" fmla="*/ 181 w 215"/>
                <a:gd name="T5" fmla="*/ 23 h 87"/>
                <a:gd name="T6" fmla="*/ 164 w 215"/>
                <a:gd name="T7" fmla="*/ 29 h 87"/>
                <a:gd name="T8" fmla="*/ 150 w 215"/>
                <a:gd name="T9" fmla="*/ 37 h 87"/>
                <a:gd name="T10" fmla="*/ 133 w 215"/>
                <a:gd name="T11" fmla="*/ 44 h 87"/>
                <a:gd name="T12" fmla="*/ 117 w 215"/>
                <a:gd name="T13" fmla="*/ 52 h 87"/>
                <a:gd name="T14" fmla="*/ 100 w 215"/>
                <a:gd name="T15" fmla="*/ 58 h 87"/>
                <a:gd name="T16" fmla="*/ 82 w 215"/>
                <a:gd name="T17" fmla="*/ 64 h 87"/>
                <a:gd name="T18" fmla="*/ 47 w 215"/>
                <a:gd name="T19" fmla="*/ 79 h 87"/>
                <a:gd name="T20" fmla="*/ 2 w 215"/>
                <a:gd name="T21" fmla="*/ 87 h 87"/>
                <a:gd name="T22" fmla="*/ 0 w 215"/>
                <a:gd name="T23" fmla="*/ 83 h 87"/>
                <a:gd name="T24" fmla="*/ 20 w 215"/>
                <a:gd name="T25" fmla="*/ 73 h 87"/>
                <a:gd name="T26" fmla="*/ 28 w 215"/>
                <a:gd name="T27" fmla="*/ 66 h 87"/>
                <a:gd name="T28" fmla="*/ 41 w 215"/>
                <a:gd name="T29" fmla="*/ 62 h 87"/>
                <a:gd name="T30" fmla="*/ 74 w 215"/>
                <a:gd name="T31" fmla="*/ 50 h 87"/>
                <a:gd name="T32" fmla="*/ 111 w 215"/>
                <a:gd name="T33" fmla="*/ 37 h 87"/>
                <a:gd name="T34" fmla="*/ 144 w 215"/>
                <a:gd name="T35" fmla="*/ 27 h 87"/>
                <a:gd name="T36" fmla="*/ 176 w 215"/>
                <a:gd name="T37" fmla="*/ 15 h 87"/>
                <a:gd name="T38" fmla="*/ 213 w 215"/>
                <a:gd name="T39" fmla="*/ 0 h 87"/>
                <a:gd name="T40" fmla="*/ 215 w 215"/>
                <a:gd name="T41" fmla="*/ 6 h 87"/>
                <a:gd name="T42" fmla="*/ 215 w 215"/>
                <a:gd name="T43"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 h="87">
                  <a:moveTo>
                    <a:pt x="215" y="6"/>
                  </a:moveTo>
                  <a:lnTo>
                    <a:pt x="197" y="15"/>
                  </a:lnTo>
                  <a:lnTo>
                    <a:pt x="181" y="23"/>
                  </a:lnTo>
                  <a:lnTo>
                    <a:pt x="164" y="29"/>
                  </a:lnTo>
                  <a:lnTo>
                    <a:pt x="150" y="37"/>
                  </a:lnTo>
                  <a:lnTo>
                    <a:pt x="133" y="44"/>
                  </a:lnTo>
                  <a:lnTo>
                    <a:pt x="117" y="52"/>
                  </a:lnTo>
                  <a:lnTo>
                    <a:pt x="100" y="58"/>
                  </a:lnTo>
                  <a:lnTo>
                    <a:pt x="82" y="64"/>
                  </a:lnTo>
                  <a:lnTo>
                    <a:pt x="47" y="79"/>
                  </a:lnTo>
                  <a:lnTo>
                    <a:pt x="2" y="87"/>
                  </a:lnTo>
                  <a:lnTo>
                    <a:pt x="0" y="83"/>
                  </a:lnTo>
                  <a:lnTo>
                    <a:pt x="20" y="73"/>
                  </a:lnTo>
                  <a:lnTo>
                    <a:pt x="28" y="66"/>
                  </a:lnTo>
                  <a:lnTo>
                    <a:pt x="41" y="62"/>
                  </a:lnTo>
                  <a:lnTo>
                    <a:pt x="74" y="50"/>
                  </a:lnTo>
                  <a:lnTo>
                    <a:pt x="111" y="37"/>
                  </a:lnTo>
                  <a:lnTo>
                    <a:pt x="144" y="27"/>
                  </a:lnTo>
                  <a:lnTo>
                    <a:pt x="176" y="15"/>
                  </a:lnTo>
                  <a:lnTo>
                    <a:pt x="213" y="0"/>
                  </a:lnTo>
                  <a:lnTo>
                    <a:pt x="215" y="6"/>
                  </a:lnTo>
                  <a:lnTo>
                    <a:pt x="2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4" name="Freeform 448"/>
            <p:cNvSpPr>
              <a:spLocks/>
            </p:cNvSpPr>
            <p:nvPr/>
          </p:nvSpPr>
          <p:spPr bwMode="auto">
            <a:xfrm>
              <a:off x="1507" y="1514"/>
              <a:ext cx="378" cy="174"/>
            </a:xfrm>
            <a:custGeom>
              <a:avLst/>
              <a:gdLst>
                <a:gd name="T0" fmla="*/ 43 w 378"/>
                <a:gd name="T1" fmla="*/ 7 h 174"/>
                <a:gd name="T2" fmla="*/ 18 w 378"/>
                <a:gd name="T3" fmla="*/ 19 h 174"/>
                <a:gd name="T4" fmla="*/ 43 w 378"/>
                <a:gd name="T5" fmla="*/ 23 h 174"/>
                <a:gd name="T6" fmla="*/ 74 w 378"/>
                <a:gd name="T7" fmla="*/ 35 h 174"/>
                <a:gd name="T8" fmla="*/ 101 w 378"/>
                <a:gd name="T9" fmla="*/ 48 h 174"/>
                <a:gd name="T10" fmla="*/ 129 w 378"/>
                <a:gd name="T11" fmla="*/ 62 h 174"/>
                <a:gd name="T12" fmla="*/ 144 w 378"/>
                <a:gd name="T13" fmla="*/ 68 h 174"/>
                <a:gd name="T14" fmla="*/ 160 w 378"/>
                <a:gd name="T15" fmla="*/ 77 h 174"/>
                <a:gd name="T16" fmla="*/ 189 w 378"/>
                <a:gd name="T17" fmla="*/ 89 h 174"/>
                <a:gd name="T18" fmla="*/ 218 w 378"/>
                <a:gd name="T19" fmla="*/ 101 h 174"/>
                <a:gd name="T20" fmla="*/ 245 w 378"/>
                <a:gd name="T21" fmla="*/ 112 h 174"/>
                <a:gd name="T22" fmla="*/ 267 w 378"/>
                <a:gd name="T23" fmla="*/ 122 h 174"/>
                <a:gd name="T24" fmla="*/ 294 w 378"/>
                <a:gd name="T25" fmla="*/ 132 h 174"/>
                <a:gd name="T26" fmla="*/ 319 w 378"/>
                <a:gd name="T27" fmla="*/ 143 h 174"/>
                <a:gd name="T28" fmla="*/ 347 w 378"/>
                <a:gd name="T29" fmla="*/ 155 h 174"/>
                <a:gd name="T30" fmla="*/ 376 w 378"/>
                <a:gd name="T31" fmla="*/ 168 h 174"/>
                <a:gd name="T32" fmla="*/ 378 w 378"/>
                <a:gd name="T33" fmla="*/ 172 h 174"/>
                <a:gd name="T34" fmla="*/ 374 w 378"/>
                <a:gd name="T35" fmla="*/ 174 h 174"/>
                <a:gd name="T36" fmla="*/ 343 w 378"/>
                <a:gd name="T37" fmla="*/ 161 h 174"/>
                <a:gd name="T38" fmla="*/ 317 w 378"/>
                <a:gd name="T39" fmla="*/ 151 h 174"/>
                <a:gd name="T40" fmla="*/ 290 w 378"/>
                <a:gd name="T41" fmla="*/ 141 h 174"/>
                <a:gd name="T42" fmla="*/ 263 w 378"/>
                <a:gd name="T43" fmla="*/ 132 h 174"/>
                <a:gd name="T44" fmla="*/ 238 w 378"/>
                <a:gd name="T45" fmla="*/ 124 h 174"/>
                <a:gd name="T46" fmla="*/ 212 w 378"/>
                <a:gd name="T47" fmla="*/ 114 h 174"/>
                <a:gd name="T48" fmla="*/ 183 w 378"/>
                <a:gd name="T49" fmla="*/ 104 h 174"/>
                <a:gd name="T50" fmla="*/ 152 w 378"/>
                <a:gd name="T51" fmla="*/ 91 h 174"/>
                <a:gd name="T52" fmla="*/ 136 w 378"/>
                <a:gd name="T53" fmla="*/ 83 h 174"/>
                <a:gd name="T54" fmla="*/ 121 w 378"/>
                <a:gd name="T55" fmla="*/ 75 h 174"/>
                <a:gd name="T56" fmla="*/ 109 w 378"/>
                <a:gd name="T57" fmla="*/ 68 h 174"/>
                <a:gd name="T58" fmla="*/ 97 w 378"/>
                <a:gd name="T59" fmla="*/ 60 h 174"/>
                <a:gd name="T60" fmla="*/ 82 w 378"/>
                <a:gd name="T61" fmla="*/ 54 h 174"/>
                <a:gd name="T62" fmla="*/ 70 w 378"/>
                <a:gd name="T63" fmla="*/ 48 h 174"/>
                <a:gd name="T64" fmla="*/ 53 w 378"/>
                <a:gd name="T65" fmla="*/ 42 h 174"/>
                <a:gd name="T66" fmla="*/ 39 w 378"/>
                <a:gd name="T67" fmla="*/ 33 h 174"/>
                <a:gd name="T68" fmla="*/ 4 w 378"/>
                <a:gd name="T69" fmla="*/ 21 h 174"/>
                <a:gd name="T70" fmla="*/ 0 w 378"/>
                <a:gd name="T71" fmla="*/ 17 h 174"/>
                <a:gd name="T72" fmla="*/ 4 w 378"/>
                <a:gd name="T73" fmla="*/ 13 h 174"/>
                <a:gd name="T74" fmla="*/ 39 w 378"/>
                <a:gd name="T75" fmla="*/ 0 h 174"/>
                <a:gd name="T76" fmla="*/ 43 w 378"/>
                <a:gd name="T77" fmla="*/ 2 h 174"/>
                <a:gd name="T78" fmla="*/ 43 w 378"/>
                <a:gd name="T79" fmla="*/ 7 h 174"/>
                <a:gd name="T80" fmla="*/ 43 w 378"/>
                <a:gd name="T81" fmla="*/ 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74">
                  <a:moveTo>
                    <a:pt x="43" y="7"/>
                  </a:moveTo>
                  <a:lnTo>
                    <a:pt x="18" y="19"/>
                  </a:lnTo>
                  <a:lnTo>
                    <a:pt x="43" y="23"/>
                  </a:lnTo>
                  <a:lnTo>
                    <a:pt x="74" y="35"/>
                  </a:lnTo>
                  <a:lnTo>
                    <a:pt x="101" y="48"/>
                  </a:lnTo>
                  <a:lnTo>
                    <a:pt x="129" y="62"/>
                  </a:lnTo>
                  <a:lnTo>
                    <a:pt x="144" y="68"/>
                  </a:lnTo>
                  <a:lnTo>
                    <a:pt x="160" y="77"/>
                  </a:lnTo>
                  <a:lnTo>
                    <a:pt x="189" y="89"/>
                  </a:lnTo>
                  <a:lnTo>
                    <a:pt x="218" y="101"/>
                  </a:lnTo>
                  <a:lnTo>
                    <a:pt x="245" y="112"/>
                  </a:lnTo>
                  <a:lnTo>
                    <a:pt x="267" y="122"/>
                  </a:lnTo>
                  <a:lnTo>
                    <a:pt x="294" y="132"/>
                  </a:lnTo>
                  <a:lnTo>
                    <a:pt x="319" y="143"/>
                  </a:lnTo>
                  <a:lnTo>
                    <a:pt x="347" y="155"/>
                  </a:lnTo>
                  <a:lnTo>
                    <a:pt x="376" y="168"/>
                  </a:lnTo>
                  <a:lnTo>
                    <a:pt x="378" y="172"/>
                  </a:lnTo>
                  <a:lnTo>
                    <a:pt x="374" y="174"/>
                  </a:lnTo>
                  <a:lnTo>
                    <a:pt x="343" y="161"/>
                  </a:lnTo>
                  <a:lnTo>
                    <a:pt x="317" y="151"/>
                  </a:lnTo>
                  <a:lnTo>
                    <a:pt x="290" y="141"/>
                  </a:lnTo>
                  <a:lnTo>
                    <a:pt x="263" y="132"/>
                  </a:lnTo>
                  <a:lnTo>
                    <a:pt x="238" y="124"/>
                  </a:lnTo>
                  <a:lnTo>
                    <a:pt x="212" y="114"/>
                  </a:lnTo>
                  <a:lnTo>
                    <a:pt x="183" y="104"/>
                  </a:lnTo>
                  <a:lnTo>
                    <a:pt x="152" y="91"/>
                  </a:lnTo>
                  <a:lnTo>
                    <a:pt x="136" y="83"/>
                  </a:lnTo>
                  <a:lnTo>
                    <a:pt x="121" y="75"/>
                  </a:lnTo>
                  <a:lnTo>
                    <a:pt x="109" y="68"/>
                  </a:lnTo>
                  <a:lnTo>
                    <a:pt x="97" y="60"/>
                  </a:lnTo>
                  <a:lnTo>
                    <a:pt x="82" y="54"/>
                  </a:lnTo>
                  <a:lnTo>
                    <a:pt x="70" y="48"/>
                  </a:lnTo>
                  <a:lnTo>
                    <a:pt x="53" y="42"/>
                  </a:lnTo>
                  <a:lnTo>
                    <a:pt x="39" y="33"/>
                  </a:lnTo>
                  <a:lnTo>
                    <a:pt x="4" y="21"/>
                  </a:lnTo>
                  <a:lnTo>
                    <a:pt x="0" y="17"/>
                  </a:lnTo>
                  <a:lnTo>
                    <a:pt x="4" y="13"/>
                  </a:lnTo>
                  <a:lnTo>
                    <a:pt x="39" y="0"/>
                  </a:lnTo>
                  <a:lnTo>
                    <a:pt x="43" y="2"/>
                  </a:lnTo>
                  <a:lnTo>
                    <a:pt x="43" y="7"/>
                  </a:lnTo>
                  <a:lnTo>
                    <a:pt x="43"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5" name="Freeform 449"/>
            <p:cNvSpPr>
              <a:spLocks/>
            </p:cNvSpPr>
            <p:nvPr/>
          </p:nvSpPr>
          <p:spPr bwMode="auto">
            <a:xfrm>
              <a:off x="1900" y="1574"/>
              <a:ext cx="191" cy="116"/>
            </a:xfrm>
            <a:custGeom>
              <a:avLst/>
              <a:gdLst>
                <a:gd name="T0" fmla="*/ 2 w 191"/>
                <a:gd name="T1" fmla="*/ 110 h 116"/>
                <a:gd name="T2" fmla="*/ 26 w 191"/>
                <a:gd name="T3" fmla="*/ 95 h 116"/>
                <a:gd name="T4" fmla="*/ 37 w 191"/>
                <a:gd name="T5" fmla="*/ 87 h 116"/>
                <a:gd name="T6" fmla="*/ 45 w 191"/>
                <a:gd name="T7" fmla="*/ 79 h 116"/>
                <a:gd name="T8" fmla="*/ 55 w 191"/>
                <a:gd name="T9" fmla="*/ 70 h 116"/>
                <a:gd name="T10" fmla="*/ 67 w 191"/>
                <a:gd name="T11" fmla="*/ 62 h 116"/>
                <a:gd name="T12" fmla="*/ 78 w 191"/>
                <a:gd name="T13" fmla="*/ 54 h 116"/>
                <a:gd name="T14" fmla="*/ 92 w 191"/>
                <a:gd name="T15" fmla="*/ 48 h 116"/>
                <a:gd name="T16" fmla="*/ 111 w 191"/>
                <a:gd name="T17" fmla="*/ 37 h 116"/>
                <a:gd name="T18" fmla="*/ 131 w 191"/>
                <a:gd name="T19" fmla="*/ 27 h 116"/>
                <a:gd name="T20" fmla="*/ 146 w 191"/>
                <a:gd name="T21" fmla="*/ 19 h 116"/>
                <a:gd name="T22" fmla="*/ 158 w 191"/>
                <a:gd name="T23" fmla="*/ 13 h 116"/>
                <a:gd name="T24" fmla="*/ 187 w 191"/>
                <a:gd name="T25" fmla="*/ 0 h 116"/>
                <a:gd name="T26" fmla="*/ 191 w 191"/>
                <a:gd name="T27" fmla="*/ 0 h 116"/>
                <a:gd name="T28" fmla="*/ 189 w 191"/>
                <a:gd name="T29" fmla="*/ 4 h 116"/>
                <a:gd name="T30" fmla="*/ 164 w 191"/>
                <a:gd name="T31" fmla="*/ 21 h 116"/>
                <a:gd name="T32" fmla="*/ 152 w 191"/>
                <a:gd name="T33" fmla="*/ 31 h 116"/>
                <a:gd name="T34" fmla="*/ 139 w 191"/>
                <a:gd name="T35" fmla="*/ 39 h 116"/>
                <a:gd name="T36" fmla="*/ 119 w 191"/>
                <a:gd name="T37" fmla="*/ 50 h 116"/>
                <a:gd name="T38" fmla="*/ 98 w 191"/>
                <a:gd name="T39" fmla="*/ 60 h 116"/>
                <a:gd name="T40" fmla="*/ 74 w 191"/>
                <a:gd name="T41" fmla="*/ 75 h 116"/>
                <a:gd name="T42" fmla="*/ 51 w 191"/>
                <a:gd name="T43" fmla="*/ 89 h 116"/>
                <a:gd name="T44" fmla="*/ 41 w 191"/>
                <a:gd name="T45" fmla="*/ 95 h 116"/>
                <a:gd name="T46" fmla="*/ 30 w 191"/>
                <a:gd name="T47" fmla="*/ 101 h 116"/>
                <a:gd name="T48" fmla="*/ 16 w 191"/>
                <a:gd name="T49" fmla="*/ 110 h 116"/>
                <a:gd name="T50" fmla="*/ 4 w 191"/>
                <a:gd name="T51" fmla="*/ 116 h 116"/>
                <a:gd name="T52" fmla="*/ 0 w 191"/>
                <a:gd name="T53" fmla="*/ 114 h 116"/>
                <a:gd name="T54" fmla="*/ 2 w 191"/>
                <a:gd name="T55" fmla="*/ 110 h 116"/>
                <a:gd name="T56" fmla="*/ 2 w 191"/>
                <a:gd name="T57" fmla="*/ 1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116">
                  <a:moveTo>
                    <a:pt x="2" y="110"/>
                  </a:moveTo>
                  <a:lnTo>
                    <a:pt x="26" y="95"/>
                  </a:lnTo>
                  <a:lnTo>
                    <a:pt x="37" y="87"/>
                  </a:lnTo>
                  <a:lnTo>
                    <a:pt x="45" y="79"/>
                  </a:lnTo>
                  <a:lnTo>
                    <a:pt x="55" y="70"/>
                  </a:lnTo>
                  <a:lnTo>
                    <a:pt x="67" y="62"/>
                  </a:lnTo>
                  <a:lnTo>
                    <a:pt x="78" y="54"/>
                  </a:lnTo>
                  <a:lnTo>
                    <a:pt x="92" y="48"/>
                  </a:lnTo>
                  <a:lnTo>
                    <a:pt x="111" y="37"/>
                  </a:lnTo>
                  <a:lnTo>
                    <a:pt x="131" y="27"/>
                  </a:lnTo>
                  <a:lnTo>
                    <a:pt x="146" y="19"/>
                  </a:lnTo>
                  <a:lnTo>
                    <a:pt x="158" y="13"/>
                  </a:lnTo>
                  <a:lnTo>
                    <a:pt x="187" y="0"/>
                  </a:lnTo>
                  <a:lnTo>
                    <a:pt x="191" y="0"/>
                  </a:lnTo>
                  <a:lnTo>
                    <a:pt x="189" y="4"/>
                  </a:lnTo>
                  <a:lnTo>
                    <a:pt x="164" y="21"/>
                  </a:lnTo>
                  <a:lnTo>
                    <a:pt x="152" y="31"/>
                  </a:lnTo>
                  <a:lnTo>
                    <a:pt x="139" y="39"/>
                  </a:lnTo>
                  <a:lnTo>
                    <a:pt x="119" y="50"/>
                  </a:lnTo>
                  <a:lnTo>
                    <a:pt x="98" y="60"/>
                  </a:lnTo>
                  <a:lnTo>
                    <a:pt x="74" y="75"/>
                  </a:lnTo>
                  <a:lnTo>
                    <a:pt x="51" y="89"/>
                  </a:lnTo>
                  <a:lnTo>
                    <a:pt x="41" y="95"/>
                  </a:lnTo>
                  <a:lnTo>
                    <a:pt x="30" y="101"/>
                  </a:lnTo>
                  <a:lnTo>
                    <a:pt x="16" y="110"/>
                  </a:lnTo>
                  <a:lnTo>
                    <a:pt x="4" y="116"/>
                  </a:lnTo>
                  <a:lnTo>
                    <a:pt x="0" y="114"/>
                  </a:lnTo>
                  <a:lnTo>
                    <a:pt x="2" y="110"/>
                  </a:lnTo>
                  <a:lnTo>
                    <a:pt x="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6" name="Freeform 450"/>
            <p:cNvSpPr>
              <a:spLocks/>
            </p:cNvSpPr>
            <p:nvPr/>
          </p:nvSpPr>
          <p:spPr bwMode="auto">
            <a:xfrm>
              <a:off x="1961" y="1523"/>
              <a:ext cx="17" cy="35"/>
            </a:xfrm>
            <a:custGeom>
              <a:avLst/>
              <a:gdLst>
                <a:gd name="T0" fmla="*/ 11 w 17"/>
                <a:gd name="T1" fmla="*/ 2 h 35"/>
                <a:gd name="T2" fmla="*/ 17 w 17"/>
                <a:gd name="T3" fmla="*/ 22 h 35"/>
                <a:gd name="T4" fmla="*/ 9 w 17"/>
                <a:gd name="T5" fmla="*/ 33 h 35"/>
                <a:gd name="T6" fmla="*/ 4 w 17"/>
                <a:gd name="T7" fmla="*/ 35 h 35"/>
                <a:gd name="T8" fmla="*/ 2 w 17"/>
                <a:gd name="T9" fmla="*/ 31 h 35"/>
                <a:gd name="T10" fmla="*/ 0 w 17"/>
                <a:gd name="T11" fmla="*/ 20 h 35"/>
                <a:gd name="T12" fmla="*/ 4 w 17"/>
                <a:gd name="T13" fmla="*/ 2 h 35"/>
                <a:gd name="T14" fmla="*/ 6 w 17"/>
                <a:gd name="T15" fmla="*/ 0 h 35"/>
                <a:gd name="T16" fmla="*/ 11 w 17"/>
                <a:gd name="T17" fmla="*/ 2 h 35"/>
                <a:gd name="T18" fmla="*/ 11 w 17"/>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5">
                  <a:moveTo>
                    <a:pt x="11" y="2"/>
                  </a:moveTo>
                  <a:lnTo>
                    <a:pt x="17" y="22"/>
                  </a:lnTo>
                  <a:lnTo>
                    <a:pt x="9" y="33"/>
                  </a:lnTo>
                  <a:lnTo>
                    <a:pt x="4" y="35"/>
                  </a:lnTo>
                  <a:lnTo>
                    <a:pt x="2" y="31"/>
                  </a:lnTo>
                  <a:lnTo>
                    <a:pt x="0" y="20"/>
                  </a:lnTo>
                  <a:lnTo>
                    <a:pt x="4" y="2"/>
                  </a:lnTo>
                  <a:lnTo>
                    <a:pt x="6" y="0"/>
                  </a:lnTo>
                  <a:lnTo>
                    <a:pt x="11" y="2"/>
                  </a:lnTo>
                  <a:lnTo>
                    <a:pt x="1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7" name="Freeform 451"/>
            <p:cNvSpPr>
              <a:spLocks/>
            </p:cNvSpPr>
            <p:nvPr/>
          </p:nvSpPr>
          <p:spPr bwMode="auto">
            <a:xfrm>
              <a:off x="2303" y="1077"/>
              <a:ext cx="121" cy="88"/>
            </a:xfrm>
            <a:custGeom>
              <a:avLst/>
              <a:gdLst>
                <a:gd name="T0" fmla="*/ 4 w 121"/>
                <a:gd name="T1" fmla="*/ 80 h 88"/>
                <a:gd name="T2" fmla="*/ 35 w 121"/>
                <a:gd name="T3" fmla="*/ 80 h 88"/>
                <a:gd name="T4" fmla="*/ 63 w 121"/>
                <a:gd name="T5" fmla="*/ 74 h 88"/>
                <a:gd name="T6" fmla="*/ 78 w 121"/>
                <a:gd name="T7" fmla="*/ 53 h 88"/>
                <a:gd name="T8" fmla="*/ 86 w 121"/>
                <a:gd name="T9" fmla="*/ 31 h 88"/>
                <a:gd name="T10" fmla="*/ 100 w 121"/>
                <a:gd name="T11" fmla="*/ 16 h 88"/>
                <a:gd name="T12" fmla="*/ 115 w 121"/>
                <a:gd name="T13" fmla="*/ 0 h 88"/>
                <a:gd name="T14" fmla="*/ 121 w 121"/>
                <a:gd name="T15" fmla="*/ 0 h 88"/>
                <a:gd name="T16" fmla="*/ 121 w 121"/>
                <a:gd name="T17" fmla="*/ 4 h 88"/>
                <a:gd name="T18" fmla="*/ 100 w 121"/>
                <a:gd name="T19" fmla="*/ 39 h 88"/>
                <a:gd name="T20" fmla="*/ 88 w 121"/>
                <a:gd name="T21" fmla="*/ 64 h 88"/>
                <a:gd name="T22" fmla="*/ 80 w 121"/>
                <a:gd name="T23" fmla="*/ 74 h 88"/>
                <a:gd name="T24" fmla="*/ 70 w 121"/>
                <a:gd name="T25" fmla="*/ 82 h 88"/>
                <a:gd name="T26" fmla="*/ 53 w 121"/>
                <a:gd name="T27" fmla="*/ 88 h 88"/>
                <a:gd name="T28" fmla="*/ 37 w 121"/>
                <a:gd name="T29" fmla="*/ 88 h 88"/>
                <a:gd name="T30" fmla="*/ 4 w 121"/>
                <a:gd name="T31" fmla="*/ 86 h 88"/>
                <a:gd name="T32" fmla="*/ 0 w 121"/>
                <a:gd name="T33" fmla="*/ 82 h 88"/>
                <a:gd name="T34" fmla="*/ 4 w 121"/>
                <a:gd name="T35" fmla="*/ 80 h 88"/>
                <a:gd name="T36" fmla="*/ 4 w 121"/>
                <a:gd name="T3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88">
                  <a:moveTo>
                    <a:pt x="4" y="80"/>
                  </a:moveTo>
                  <a:lnTo>
                    <a:pt x="35" y="80"/>
                  </a:lnTo>
                  <a:lnTo>
                    <a:pt x="63" y="74"/>
                  </a:lnTo>
                  <a:lnTo>
                    <a:pt x="78" y="53"/>
                  </a:lnTo>
                  <a:lnTo>
                    <a:pt x="86" y="31"/>
                  </a:lnTo>
                  <a:lnTo>
                    <a:pt x="100" y="16"/>
                  </a:lnTo>
                  <a:lnTo>
                    <a:pt x="115" y="0"/>
                  </a:lnTo>
                  <a:lnTo>
                    <a:pt x="121" y="0"/>
                  </a:lnTo>
                  <a:lnTo>
                    <a:pt x="121" y="4"/>
                  </a:lnTo>
                  <a:lnTo>
                    <a:pt x="100" y="39"/>
                  </a:lnTo>
                  <a:lnTo>
                    <a:pt x="88" y="64"/>
                  </a:lnTo>
                  <a:lnTo>
                    <a:pt x="80" y="74"/>
                  </a:lnTo>
                  <a:lnTo>
                    <a:pt x="70" y="82"/>
                  </a:lnTo>
                  <a:lnTo>
                    <a:pt x="53" y="88"/>
                  </a:lnTo>
                  <a:lnTo>
                    <a:pt x="37" y="88"/>
                  </a:lnTo>
                  <a:lnTo>
                    <a:pt x="4" y="86"/>
                  </a:lnTo>
                  <a:lnTo>
                    <a:pt x="0" y="82"/>
                  </a:lnTo>
                  <a:lnTo>
                    <a:pt x="4" y="80"/>
                  </a:lnTo>
                  <a:lnTo>
                    <a:pt x="4"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8" name="Freeform 452"/>
            <p:cNvSpPr>
              <a:spLocks/>
            </p:cNvSpPr>
            <p:nvPr/>
          </p:nvSpPr>
          <p:spPr bwMode="auto">
            <a:xfrm>
              <a:off x="2407" y="1110"/>
              <a:ext cx="58" cy="47"/>
            </a:xfrm>
            <a:custGeom>
              <a:avLst/>
              <a:gdLst>
                <a:gd name="T0" fmla="*/ 7 w 58"/>
                <a:gd name="T1" fmla="*/ 2 h 47"/>
                <a:gd name="T2" fmla="*/ 33 w 58"/>
                <a:gd name="T3" fmla="*/ 31 h 47"/>
                <a:gd name="T4" fmla="*/ 54 w 58"/>
                <a:gd name="T5" fmla="*/ 31 h 47"/>
                <a:gd name="T6" fmla="*/ 58 w 58"/>
                <a:gd name="T7" fmla="*/ 33 h 47"/>
                <a:gd name="T8" fmla="*/ 56 w 58"/>
                <a:gd name="T9" fmla="*/ 37 h 47"/>
                <a:gd name="T10" fmla="*/ 42 w 58"/>
                <a:gd name="T11" fmla="*/ 43 h 47"/>
                <a:gd name="T12" fmla="*/ 29 w 58"/>
                <a:gd name="T13" fmla="*/ 47 h 47"/>
                <a:gd name="T14" fmla="*/ 19 w 58"/>
                <a:gd name="T15" fmla="*/ 43 h 47"/>
                <a:gd name="T16" fmla="*/ 11 w 58"/>
                <a:gd name="T17" fmla="*/ 22 h 47"/>
                <a:gd name="T18" fmla="*/ 7 w 58"/>
                <a:gd name="T19" fmla="*/ 14 h 47"/>
                <a:gd name="T20" fmla="*/ 0 w 58"/>
                <a:gd name="T21" fmla="*/ 6 h 47"/>
                <a:gd name="T22" fmla="*/ 0 w 58"/>
                <a:gd name="T23" fmla="*/ 0 h 47"/>
                <a:gd name="T24" fmla="*/ 7 w 58"/>
                <a:gd name="T25" fmla="*/ 2 h 47"/>
                <a:gd name="T26" fmla="*/ 7 w 58"/>
                <a:gd name="T2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7">
                  <a:moveTo>
                    <a:pt x="7" y="2"/>
                  </a:moveTo>
                  <a:lnTo>
                    <a:pt x="33" y="31"/>
                  </a:lnTo>
                  <a:lnTo>
                    <a:pt x="54" y="31"/>
                  </a:lnTo>
                  <a:lnTo>
                    <a:pt x="58" y="33"/>
                  </a:lnTo>
                  <a:lnTo>
                    <a:pt x="56" y="37"/>
                  </a:lnTo>
                  <a:lnTo>
                    <a:pt x="42" y="43"/>
                  </a:lnTo>
                  <a:lnTo>
                    <a:pt x="29" y="47"/>
                  </a:lnTo>
                  <a:lnTo>
                    <a:pt x="19" y="43"/>
                  </a:lnTo>
                  <a:lnTo>
                    <a:pt x="11" y="22"/>
                  </a:lnTo>
                  <a:lnTo>
                    <a:pt x="7" y="14"/>
                  </a:lnTo>
                  <a:lnTo>
                    <a:pt x="0" y="6"/>
                  </a:lnTo>
                  <a:lnTo>
                    <a:pt x="0" y="0"/>
                  </a:lnTo>
                  <a:lnTo>
                    <a:pt x="7" y="2"/>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09" name="Freeform 453"/>
            <p:cNvSpPr>
              <a:spLocks/>
            </p:cNvSpPr>
            <p:nvPr/>
          </p:nvSpPr>
          <p:spPr bwMode="auto">
            <a:xfrm>
              <a:off x="2352" y="798"/>
              <a:ext cx="35" cy="29"/>
            </a:xfrm>
            <a:custGeom>
              <a:avLst/>
              <a:gdLst>
                <a:gd name="T0" fmla="*/ 6 w 35"/>
                <a:gd name="T1" fmla="*/ 4 h 29"/>
                <a:gd name="T2" fmla="*/ 8 w 35"/>
                <a:gd name="T3" fmla="*/ 10 h 29"/>
                <a:gd name="T4" fmla="*/ 12 w 35"/>
                <a:gd name="T5" fmla="*/ 14 h 29"/>
                <a:gd name="T6" fmla="*/ 25 w 35"/>
                <a:gd name="T7" fmla="*/ 8 h 29"/>
                <a:gd name="T8" fmla="*/ 23 w 35"/>
                <a:gd name="T9" fmla="*/ 4 h 29"/>
                <a:gd name="T10" fmla="*/ 23 w 35"/>
                <a:gd name="T11" fmla="*/ 0 h 29"/>
                <a:gd name="T12" fmla="*/ 27 w 35"/>
                <a:gd name="T13" fmla="*/ 0 h 29"/>
                <a:gd name="T14" fmla="*/ 35 w 35"/>
                <a:gd name="T15" fmla="*/ 4 h 29"/>
                <a:gd name="T16" fmla="*/ 35 w 35"/>
                <a:gd name="T17" fmla="*/ 16 h 29"/>
                <a:gd name="T18" fmla="*/ 29 w 35"/>
                <a:gd name="T19" fmla="*/ 27 h 29"/>
                <a:gd name="T20" fmla="*/ 14 w 35"/>
                <a:gd name="T21" fmla="*/ 29 h 29"/>
                <a:gd name="T22" fmla="*/ 6 w 35"/>
                <a:gd name="T23" fmla="*/ 21 h 29"/>
                <a:gd name="T24" fmla="*/ 0 w 35"/>
                <a:gd name="T25" fmla="*/ 6 h 29"/>
                <a:gd name="T26" fmla="*/ 2 w 35"/>
                <a:gd name="T27" fmla="*/ 2 h 29"/>
                <a:gd name="T28" fmla="*/ 6 w 35"/>
                <a:gd name="T29" fmla="*/ 4 h 29"/>
                <a:gd name="T30" fmla="*/ 6 w 35"/>
                <a:gd name="T3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9">
                  <a:moveTo>
                    <a:pt x="6" y="4"/>
                  </a:moveTo>
                  <a:lnTo>
                    <a:pt x="8" y="10"/>
                  </a:lnTo>
                  <a:lnTo>
                    <a:pt x="12" y="14"/>
                  </a:lnTo>
                  <a:lnTo>
                    <a:pt x="25" y="8"/>
                  </a:lnTo>
                  <a:lnTo>
                    <a:pt x="23" y="4"/>
                  </a:lnTo>
                  <a:lnTo>
                    <a:pt x="23" y="0"/>
                  </a:lnTo>
                  <a:lnTo>
                    <a:pt x="27" y="0"/>
                  </a:lnTo>
                  <a:lnTo>
                    <a:pt x="35" y="4"/>
                  </a:lnTo>
                  <a:lnTo>
                    <a:pt x="35" y="16"/>
                  </a:lnTo>
                  <a:lnTo>
                    <a:pt x="29" y="27"/>
                  </a:lnTo>
                  <a:lnTo>
                    <a:pt x="14" y="29"/>
                  </a:lnTo>
                  <a:lnTo>
                    <a:pt x="6" y="21"/>
                  </a:lnTo>
                  <a:lnTo>
                    <a:pt x="0" y="6"/>
                  </a:lnTo>
                  <a:lnTo>
                    <a:pt x="2" y="2"/>
                  </a:lnTo>
                  <a:lnTo>
                    <a:pt x="6" y="4"/>
                  </a:lnTo>
                  <a:lnTo>
                    <a:pt x="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10" name="Freeform 454"/>
            <p:cNvSpPr>
              <a:spLocks/>
            </p:cNvSpPr>
            <p:nvPr/>
          </p:nvSpPr>
          <p:spPr bwMode="auto">
            <a:xfrm>
              <a:off x="2389" y="806"/>
              <a:ext cx="41" cy="29"/>
            </a:xfrm>
            <a:custGeom>
              <a:avLst/>
              <a:gdLst>
                <a:gd name="T0" fmla="*/ 8 w 41"/>
                <a:gd name="T1" fmla="*/ 13 h 29"/>
                <a:gd name="T2" fmla="*/ 8 w 41"/>
                <a:gd name="T3" fmla="*/ 17 h 29"/>
                <a:gd name="T4" fmla="*/ 21 w 41"/>
                <a:gd name="T5" fmla="*/ 17 h 29"/>
                <a:gd name="T6" fmla="*/ 27 w 41"/>
                <a:gd name="T7" fmla="*/ 8 h 29"/>
                <a:gd name="T8" fmla="*/ 23 w 41"/>
                <a:gd name="T9" fmla="*/ 6 h 29"/>
                <a:gd name="T10" fmla="*/ 21 w 41"/>
                <a:gd name="T11" fmla="*/ 2 h 29"/>
                <a:gd name="T12" fmla="*/ 23 w 41"/>
                <a:gd name="T13" fmla="*/ 0 h 29"/>
                <a:gd name="T14" fmla="*/ 41 w 41"/>
                <a:gd name="T15" fmla="*/ 6 h 29"/>
                <a:gd name="T16" fmla="*/ 41 w 41"/>
                <a:gd name="T17" fmla="*/ 8 h 29"/>
                <a:gd name="T18" fmla="*/ 37 w 41"/>
                <a:gd name="T19" fmla="*/ 19 h 29"/>
                <a:gd name="T20" fmla="*/ 29 w 41"/>
                <a:gd name="T21" fmla="*/ 27 h 29"/>
                <a:gd name="T22" fmla="*/ 18 w 41"/>
                <a:gd name="T23" fmla="*/ 29 h 29"/>
                <a:gd name="T24" fmla="*/ 8 w 41"/>
                <a:gd name="T25" fmla="*/ 29 h 29"/>
                <a:gd name="T26" fmla="*/ 0 w 41"/>
                <a:gd name="T27" fmla="*/ 13 h 29"/>
                <a:gd name="T28" fmla="*/ 8 w 41"/>
                <a:gd name="T29" fmla="*/ 13 h 29"/>
                <a:gd name="T30" fmla="*/ 8 w 41"/>
                <a:gd name="T31"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9">
                  <a:moveTo>
                    <a:pt x="8" y="13"/>
                  </a:moveTo>
                  <a:lnTo>
                    <a:pt x="8" y="17"/>
                  </a:lnTo>
                  <a:lnTo>
                    <a:pt x="21" y="17"/>
                  </a:lnTo>
                  <a:lnTo>
                    <a:pt x="27" y="8"/>
                  </a:lnTo>
                  <a:lnTo>
                    <a:pt x="23" y="6"/>
                  </a:lnTo>
                  <a:lnTo>
                    <a:pt x="21" y="2"/>
                  </a:lnTo>
                  <a:lnTo>
                    <a:pt x="23" y="0"/>
                  </a:lnTo>
                  <a:lnTo>
                    <a:pt x="41" y="6"/>
                  </a:lnTo>
                  <a:lnTo>
                    <a:pt x="41" y="8"/>
                  </a:lnTo>
                  <a:lnTo>
                    <a:pt x="37" y="19"/>
                  </a:lnTo>
                  <a:lnTo>
                    <a:pt x="29" y="27"/>
                  </a:lnTo>
                  <a:lnTo>
                    <a:pt x="18" y="29"/>
                  </a:lnTo>
                  <a:lnTo>
                    <a:pt x="8" y="29"/>
                  </a:lnTo>
                  <a:lnTo>
                    <a:pt x="0" y="13"/>
                  </a:lnTo>
                  <a:lnTo>
                    <a:pt x="8" y="13"/>
                  </a:lnTo>
                  <a:lnTo>
                    <a:pt x="8"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sp>
          <p:nvSpPr>
            <p:cNvPr id="96711" name="Freeform 455"/>
            <p:cNvSpPr>
              <a:spLocks/>
            </p:cNvSpPr>
            <p:nvPr/>
          </p:nvSpPr>
          <p:spPr bwMode="auto">
            <a:xfrm>
              <a:off x="2432" y="781"/>
              <a:ext cx="27" cy="33"/>
            </a:xfrm>
            <a:custGeom>
              <a:avLst/>
              <a:gdLst>
                <a:gd name="T0" fmla="*/ 4 w 27"/>
                <a:gd name="T1" fmla="*/ 25 h 33"/>
                <a:gd name="T2" fmla="*/ 12 w 27"/>
                <a:gd name="T3" fmla="*/ 23 h 33"/>
                <a:gd name="T4" fmla="*/ 17 w 27"/>
                <a:gd name="T5" fmla="*/ 15 h 33"/>
                <a:gd name="T6" fmla="*/ 12 w 27"/>
                <a:gd name="T7" fmla="*/ 9 h 33"/>
                <a:gd name="T8" fmla="*/ 6 w 27"/>
                <a:gd name="T9" fmla="*/ 7 h 33"/>
                <a:gd name="T10" fmla="*/ 4 w 27"/>
                <a:gd name="T11" fmla="*/ 2 h 33"/>
                <a:gd name="T12" fmla="*/ 8 w 27"/>
                <a:gd name="T13" fmla="*/ 0 h 33"/>
                <a:gd name="T14" fmla="*/ 27 w 27"/>
                <a:gd name="T15" fmla="*/ 17 h 33"/>
                <a:gd name="T16" fmla="*/ 25 w 27"/>
                <a:gd name="T17" fmla="*/ 27 h 33"/>
                <a:gd name="T18" fmla="*/ 19 w 27"/>
                <a:gd name="T19" fmla="*/ 33 h 33"/>
                <a:gd name="T20" fmla="*/ 8 w 27"/>
                <a:gd name="T21" fmla="*/ 33 h 33"/>
                <a:gd name="T22" fmla="*/ 0 w 27"/>
                <a:gd name="T23" fmla="*/ 27 h 33"/>
                <a:gd name="T24" fmla="*/ 0 w 27"/>
                <a:gd name="T25" fmla="*/ 23 h 33"/>
                <a:gd name="T26" fmla="*/ 4 w 27"/>
                <a:gd name="T27" fmla="*/ 25 h 33"/>
                <a:gd name="T28" fmla="*/ 4 w 27"/>
                <a:gd name="T2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3">
                  <a:moveTo>
                    <a:pt x="4" y="25"/>
                  </a:moveTo>
                  <a:lnTo>
                    <a:pt x="12" y="23"/>
                  </a:lnTo>
                  <a:lnTo>
                    <a:pt x="17" y="15"/>
                  </a:lnTo>
                  <a:lnTo>
                    <a:pt x="12" y="9"/>
                  </a:lnTo>
                  <a:lnTo>
                    <a:pt x="6" y="7"/>
                  </a:lnTo>
                  <a:lnTo>
                    <a:pt x="4" y="2"/>
                  </a:lnTo>
                  <a:lnTo>
                    <a:pt x="8" y="0"/>
                  </a:lnTo>
                  <a:lnTo>
                    <a:pt x="27" y="17"/>
                  </a:lnTo>
                  <a:lnTo>
                    <a:pt x="25" y="27"/>
                  </a:lnTo>
                  <a:lnTo>
                    <a:pt x="19" y="33"/>
                  </a:lnTo>
                  <a:lnTo>
                    <a:pt x="8" y="33"/>
                  </a:lnTo>
                  <a:lnTo>
                    <a:pt x="0" y="27"/>
                  </a:lnTo>
                  <a:lnTo>
                    <a:pt x="0" y="23"/>
                  </a:lnTo>
                  <a:lnTo>
                    <a:pt x="4" y="25"/>
                  </a:lnTo>
                  <a:lnTo>
                    <a:pt x="4"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ar-YE" b="1" smtClean="0">
                <a:solidFill>
                  <a:srgbClr val="000000"/>
                </a:solidFill>
              </a:endParaRPr>
            </a:p>
          </p:txBody>
        </p:sp>
      </p:grpSp>
      <p:sp>
        <p:nvSpPr>
          <p:cNvPr id="96842" name="Rectangle 586"/>
          <p:cNvSpPr>
            <a:spLocks noChangeArrowheads="1"/>
          </p:cNvSpPr>
          <p:nvPr/>
        </p:nvSpPr>
        <p:spPr bwMode="auto">
          <a:xfrm>
            <a:off x="457200" y="6477000"/>
            <a:ext cx="822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b="1" smtClean="0">
                <a:solidFill>
                  <a:srgbClr val="000000"/>
                </a:solidFill>
              </a:rPr>
              <a:t>ما هي العناصر المؤثرة في القيادة ؟</a:t>
            </a:r>
            <a:endParaRPr lang="en-US" sz="1200" b="1" smtClean="0">
              <a:solidFill>
                <a:srgbClr val="000000"/>
              </a:solidFill>
            </a:endParaRPr>
          </a:p>
        </p:txBody>
      </p:sp>
    </p:spTree>
    <p:extLst>
      <p:ext uri="{BB962C8B-B14F-4D97-AF65-F5344CB8AC3E}">
        <p14:creationId xmlns:p14="http://schemas.microsoft.com/office/powerpoint/2010/main" xmlns="" val="535594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403176" y="738188"/>
            <a:ext cx="6553200" cy="83661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800" b="1" dirty="0" smtClean="0">
                <a:solidFill>
                  <a:srgbClr val="0000CC"/>
                </a:solidFill>
                <a:latin typeface="Times New Roman" pitchFamily="18" charset="0"/>
                <a:cs typeface="Times New Roman" pitchFamily="18" charset="0"/>
              </a:rPr>
              <a:t>7- </a:t>
            </a:r>
            <a:r>
              <a:rPr lang="ar-SA" sz="4800" b="1" dirty="0" smtClean="0">
                <a:solidFill>
                  <a:srgbClr val="0000CC"/>
                </a:solidFill>
                <a:latin typeface="Times New Roman" pitchFamily="18" charset="0"/>
                <a:cs typeface="Times New Roman" pitchFamily="18" charset="0"/>
              </a:rPr>
              <a:t>القيادة كنظام تأثير</a:t>
            </a:r>
            <a:r>
              <a:rPr lang="en-US" sz="4800" b="1" dirty="0" smtClean="0">
                <a:solidFill>
                  <a:srgbClr val="0000CC"/>
                </a:solidFill>
                <a:latin typeface="Times New Roman" pitchFamily="18" charset="0"/>
              </a:rPr>
              <a:t> </a:t>
            </a:r>
          </a:p>
        </p:txBody>
      </p:sp>
      <p:sp>
        <p:nvSpPr>
          <p:cNvPr id="149507" name="AutoShape 3"/>
          <p:cNvSpPr>
            <a:spLocks noChangeArrowheads="1"/>
          </p:cNvSpPr>
          <p:nvPr/>
        </p:nvSpPr>
        <p:spPr bwMode="auto">
          <a:xfrm>
            <a:off x="6015038" y="1925638"/>
            <a:ext cx="2371725" cy="566737"/>
          </a:xfrm>
          <a:prstGeom prst="wedgeRoundRectCallout">
            <a:avLst>
              <a:gd name="adj1" fmla="val -53412"/>
              <a:gd name="adj2" fmla="val 141824"/>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القيادة تعني</a:t>
            </a:r>
            <a:r>
              <a:rPr lang="en-US" sz="2800" b="1" smtClean="0">
                <a:solidFill>
                  <a:srgbClr val="0000CC"/>
                </a:solidFill>
                <a:latin typeface="Times New Roman" pitchFamily="18" charset="0"/>
              </a:rPr>
              <a:t>: </a:t>
            </a:r>
          </a:p>
        </p:txBody>
      </p:sp>
      <p:sp>
        <p:nvSpPr>
          <p:cNvPr id="149508" name="Text Box 4"/>
          <p:cNvSpPr txBox="1">
            <a:spLocks noChangeArrowheads="1"/>
          </p:cNvSpPr>
          <p:nvPr/>
        </p:nvSpPr>
        <p:spPr bwMode="auto">
          <a:xfrm>
            <a:off x="1066800" y="3162300"/>
            <a:ext cx="6096000" cy="6540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600" b="1" smtClean="0">
                <a:solidFill>
                  <a:srgbClr val="CCFF99"/>
                </a:solidFill>
                <a:latin typeface="Times New Roman" pitchFamily="18" charset="0"/>
                <a:cs typeface="Times New Roman" pitchFamily="18" charset="0"/>
              </a:rPr>
              <a:t>التأثير على سلوك الآخرين</a:t>
            </a:r>
            <a:endParaRPr lang="en-US" sz="3600" b="1" smtClean="0">
              <a:solidFill>
                <a:srgbClr val="CCFF99"/>
              </a:solidFill>
              <a:latin typeface="Times New Roman" pitchFamily="18" charset="0"/>
            </a:endParaRPr>
          </a:p>
        </p:txBody>
      </p:sp>
      <p:sp>
        <p:nvSpPr>
          <p:cNvPr id="149509" name="Text Box 5"/>
          <p:cNvSpPr txBox="1">
            <a:spLocks noChangeArrowheads="1"/>
          </p:cNvSpPr>
          <p:nvPr/>
        </p:nvSpPr>
        <p:spPr bwMode="auto">
          <a:xfrm>
            <a:off x="990600" y="4305300"/>
            <a:ext cx="6172200" cy="10795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CCFF99"/>
                </a:solidFill>
                <a:latin typeface="Times New Roman" pitchFamily="18" charset="0"/>
                <a:cs typeface="Times New Roman" pitchFamily="18" charset="0"/>
              </a:rPr>
              <a:t>النشاط الذي يهدف للتأثير على الآخرين لكي يتعاونوا لتحقيق بعض الأهداف التي يرغبونها</a:t>
            </a:r>
            <a:endParaRPr lang="en-US" sz="3200" b="1" smtClean="0">
              <a:solidFill>
                <a:srgbClr val="CCFF99"/>
              </a:solidFill>
              <a:latin typeface="Times New Roman" pitchFamily="18" charset="0"/>
            </a:endParaRPr>
          </a:p>
        </p:txBody>
      </p:sp>
    </p:spTree>
    <p:extLst>
      <p:ext uri="{BB962C8B-B14F-4D97-AF65-F5344CB8AC3E}">
        <p14:creationId xmlns:p14="http://schemas.microsoft.com/office/powerpoint/2010/main" xmlns="" val="300851899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AutoShape 2"/>
          <p:cNvSpPr>
            <a:spLocks noChangeArrowheads="1"/>
          </p:cNvSpPr>
          <p:nvPr/>
        </p:nvSpPr>
        <p:spPr bwMode="auto">
          <a:xfrm>
            <a:off x="1295400" y="1104900"/>
            <a:ext cx="6629400" cy="943511"/>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800" b="1" dirty="0" smtClean="0">
                <a:solidFill>
                  <a:srgbClr val="0000CC"/>
                </a:solidFill>
                <a:latin typeface="Times New Roman" pitchFamily="18" charset="0"/>
                <a:cs typeface="Times New Roman" pitchFamily="18" charset="0"/>
              </a:rPr>
              <a:t>8- </a:t>
            </a:r>
            <a:r>
              <a:rPr lang="ar-SA" sz="4800" b="1" dirty="0" smtClean="0">
                <a:solidFill>
                  <a:srgbClr val="0000CC"/>
                </a:solidFill>
                <a:latin typeface="Times New Roman" pitchFamily="18" charset="0"/>
                <a:cs typeface="Times New Roman" pitchFamily="18" charset="0"/>
              </a:rPr>
              <a:t>القيادة كتصرفات سلوكية</a:t>
            </a:r>
            <a:endParaRPr lang="en-US" sz="4800" b="1" dirty="0" smtClean="0">
              <a:solidFill>
                <a:srgbClr val="0000CC"/>
              </a:solidFill>
              <a:latin typeface="Times New Roman" pitchFamily="18" charset="0"/>
            </a:endParaRPr>
          </a:p>
        </p:txBody>
      </p:sp>
      <p:sp>
        <p:nvSpPr>
          <p:cNvPr id="150531" name="AutoShape 3"/>
          <p:cNvSpPr>
            <a:spLocks noChangeArrowheads="1"/>
          </p:cNvSpPr>
          <p:nvPr/>
        </p:nvSpPr>
        <p:spPr bwMode="auto">
          <a:xfrm>
            <a:off x="5715000" y="2563813"/>
            <a:ext cx="2671763" cy="566737"/>
          </a:xfrm>
          <a:prstGeom prst="wedgeRoundRectCallout">
            <a:avLst>
              <a:gd name="adj1" fmla="val -41801"/>
              <a:gd name="adj2" fmla="val 141792"/>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العمل القيادي هو</a:t>
            </a:r>
            <a:r>
              <a:rPr lang="en-US" sz="2800" b="1" smtClean="0">
                <a:solidFill>
                  <a:srgbClr val="0000CC"/>
                </a:solidFill>
                <a:latin typeface="Times New Roman" pitchFamily="18" charset="0"/>
              </a:rPr>
              <a:t>: </a:t>
            </a:r>
          </a:p>
        </p:txBody>
      </p:sp>
      <p:sp>
        <p:nvSpPr>
          <p:cNvPr id="150532" name="Text Box 4"/>
          <p:cNvSpPr txBox="1">
            <a:spLocks noChangeArrowheads="1"/>
          </p:cNvSpPr>
          <p:nvPr/>
        </p:nvSpPr>
        <p:spPr bwMode="auto">
          <a:xfrm>
            <a:off x="1066800" y="3952875"/>
            <a:ext cx="6096000" cy="120332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600" b="1" smtClean="0">
                <a:solidFill>
                  <a:srgbClr val="CCFF99"/>
                </a:solidFill>
                <a:latin typeface="Times New Roman" pitchFamily="18" charset="0"/>
                <a:cs typeface="Times New Roman" pitchFamily="18" charset="0"/>
              </a:rPr>
              <a:t>الذي ينتج عنه قيام الآخرين بما يطلب منهم وفي نفس اتجاه القائد</a:t>
            </a:r>
            <a:endParaRPr lang="en-US" sz="3600" b="1" smtClean="0">
              <a:solidFill>
                <a:srgbClr val="CCFF99"/>
              </a:solidFill>
              <a:latin typeface="Times New Roman" pitchFamily="18" charset="0"/>
            </a:endParaRPr>
          </a:p>
        </p:txBody>
      </p:sp>
    </p:spTree>
    <p:extLst>
      <p:ext uri="{BB962C8B-B14F-4D97-AF65-F5344CB8AC3E}">
        <p14:creationId xmlns:p14="http://schemas.microsoft.com/office/powerpoint/2010/main" xmlns="" val="171310636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AutoShape 2"/>
          <p:cNvSpPr>
            <a:spLocks noChangeArrowheads="1"/>
          </p:cNvSpPr>
          <p:nvPr/>
        </p:nvSpPr>
        <p:spPr bwMode="auto">
          <a:xfrm>
            <a:off x="1295400" y="615950"/>
            <a:ext cx="6692900" cy="1104245"/>
          </a:xfrm>
          <a:prstGeom prst="cube">
            <a:avLst>
              <a:gd name="adj" fmla="val 24963"/>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800" b="1" dirty="0" smtClean="0">
                <a:solidFill>
                  <a:srgbClr val="0000CC"/>
                </a:solidFill>
                <a:latin typeface="Times New Roman" pitchFamily="18" charset="0"/>
                <a:cs typeface="Times New Roman" pitchFamily="18" charset="0"/>
              </a:rPr>
              <a:t>9- </a:t>
            </a:r>
            <a:r>
              <a:rPr lang="ar-SA" sz="4800" b="1" dirty="0" smtClean="0">
                <a:solidFill>
                  <a:srgbClr val="0000CC"/>
                </a:solidFill>
                <a:latin typeface="Times New Roman" pitchFamily="18" charset="0"/>
                <a:cs typeface="Times New Roman" pitchFamily="18" charset="0"/>
              </a:rPr>
              <a:t>القيادة هي الإقناع</a:t>
            </a:r>
            <a:endParaRPr lang="en-US" sz="4800" b="1" dirty="0" smtClean="0">
              <a:solidFill>
                <a:srgbClr val="0000CC"/>
              </a:solidFill>
              <a:latin typeface="Times New Roman" pitchFamily="18" charset="0"/>
            </a:endParaRPr>
          </a:p>
        </p:txBody>
      </p:sp>
      <p:sp>
        <p:nvSpPr>
          <p:cNvPr id="151555" name="AutoShape 3"/>
          <p:cNvSpPr>
            <a:spLocks noChangeArrowheads="1"/>
          </p:cNvSpPr>
          <p:nvPr/>
        </p:nvSpPr>
        <p:spPr bwMode="auto">
          <a:xfrm>
            <a:off x="5786438" y="2244725"/>
            <a:ext cx="2671762" cy="566738"/>
          </a:xfrm>
          <a:prstGeom prst="wedgeRoundRectCallout">
            <a:avLst>
              <a:gd name="adj1" fmla="val -52792"/>
              <a:gd name="adj2" fmla="val 10613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القيادة هي</a:t>
            </a:r>
            <a:r>
              <a:rPr lang="en-US" sz="2800" b="1" smtClean="0">
                <a:solidFill>
                  <a:srgbClr val="0000CC"/>
                </a:solidFill>
                <a:latin typeface="Times New Roman" pitchFamily="18" charset="0"/>
              </a:rPr>
              <a:t>: </a:t>
            </a:r>
          </a:p>
        </p:txBody>
      </p:sp>
      <p:sp>
        <p:nvSpPr>
          <p:cNvPr id="151556" name="Text Box 4"/>
          <p:cNvSpPr txBox="1">
            <a:spLocks noChangeArrowheads="1"/>
          </p:cNvSpPr>
          <p:nvPr/>
        </p:nvSpPr>
        <p:spPr bwMode="auto">
          <a:xfrm>
            <a:off x="1138238" y="3198813"/>
            <a:ext cx="6096000" cy="10795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CCFF99"/>
                </a:solidFill>
                <a:latin typeface="Times New Roman" pitchFamily="18" charset="0"/>
                <a:cs typeface="Times New Roman" pitchFamily="18" charset="0"/>
              </a:rPr>
              <a:t>توجيه العاملين عن طريق الإقناع والتشجيع بدلاً من استخدام التهديد والقوة</a:t>
            </a:r>
            <a:endParaRPr lang="en-US" sz="3200" b="1" smtClean="0">
              <a:solidFill>
                <a:srgbClr val="CCFF99"/>
              </a:solidFill>
              <a:latin typeface="Times New Roman" pitchFamily="18" charset="0"/>
            </a:endParaRPr>
          </a:p>
        </p:txBody>
      </p:sp>
      <p:sp>
        <p:nvSpPr>
          <p:cNvPr id="151557" name="Text Box 5"/>
          <p:cNvSpPr txBox="1">
            <a:spLocks noChangeArrowheads="1"/>
          </p:cNvSpPr>
          <p:nvPr/>
        </p:nvSpPr>
        <p:spPr bwMode="auto">
          <a:xfrm>
            <a:off x="1138238" y="4446588"/>
            <a:ext cx="6096000" cy="10795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CCFF99"/>
                </a:solidFill>
                <a:latin typeface="Times New Roman" pitchFamily="18" charset="0"/>
                <a:cs typeface="Times New Roman" pitchFamily="18" charset="0"/>
              </a:rPr>
              <a:t>عملية التعامل مع الطبيعة البشرية، وهي فن التعامل مع الناس بالإقناع و القدوة</a:t>
            </a:r>
            <a:endParaRPr lang="en-US" sz="3200" b="1" smtClean="0">
              <a:solidFill>
                <a:srgbClr val="CCFF99"/>
              </a:solidFill>
              <a:latin typeface="Times New Roman" pitchFamily="18" charset="0"/>
            </a:endParaRPr>
          </a:p>
        </p:txBody>
      </p:sp>
      <p:sp>
        <p:nvSpPr>
          <p:cNvPr id="151558" name="Text Box 6"/>
          <p:cNvSpPr txBox="1">
            <a:spLocks noChangeArrowheads="1"/>
          </p:cNvSpPr>
          <p:nvPr/>
        </p:nvSpPr>
        <p:spPr bwMode="auto">
          <a:xfrm>
            <a:off x="1143000" y="5715000"/>
            <a:ext cx="6096000" cy="59213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CCFF99"/>
                </a:solidFill>
                <a:latin typeface="Times New Roman" pitchFamily="18" charset="0"/>
                <a:cs typeface="Times New Roman" pitchFamily="18" charset="0"/>
              </a:rPr>
              <a:t>عملية إقناع الآخرين لتحقيق هدف مشترك</a:t>
            </a:r>
            <a:endParaRPr lang="en-US" sz="3200" b="1" smtClean="0">
              <a:solidFill>
                <a:srgbClr val="CCFF99"/>
              </a:solidFill>
              <a:latin typeface="Times New Roman" pitchFamily="18" charset="0"/>
            </a:endParaRPr>
          </a:p>
        </p:txBody>
      </p:sp>
    </p:spTree>
    <p:extLst>
      <p:ext uri="{BB962C8B-B14F-4D97-AF65-F5344CB8AC3E}">
        <p14:creationId xmlns:p14="http://schemas.microsoft.com/office/powerpoint/2010/main" xmlns="" val="184052437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pic>
        <p:nvPicPr>
          <p:cNvPr id="535554" name="Picture 2" descr="j02827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55" name="Picture 3" descr="j028273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2800" y="13716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56" name="Picture 4" descr="j0282738"/>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229600" y="12192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57" name="Picture 5" descr="j028273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153400" y="0"/>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58" name="Picture 6" descr="j0282740"/>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08660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59" name="Picture 7" descr="j028274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563880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0" name="Picture 8" descr="j028274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7239000" y="25146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1" name="Picture 9" descr="j028274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205740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2" name="Picture 10" descr="j028274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3" name="Picture 11" descr="j028274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990600" y="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4" name="Picture 12" descr="j0282746"/>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7302500" y="5791200"/>
            <a:ext cx="6985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5" name="Picture 13" descr="j0282747"/>
          <p:cNvPicPr>
            <a:picLocks noChangeAspect="1" noChangeArrowheads="1" noCrop="1"/>
          </p:cNvPicPr>
          <p:nvPr/>
        </p:nvPicPr>
        <p:blipFill>
          <a:blip r:embed="rId14">
            <a:extLst>
              <a:ext uri="{28A0092B-C50C-407E-A947-70E740481C1C}">
                <a14:useLocalDpi xmlns:a14="http://schemas.microsoft.com/office/drawing/2010/main" xmlns="" val="0"/>
              </a:ext>
            </a:extLst>
          </a:blip>
          <a:srcRect/>
          <a:stretch>
            <a:fillRect/>
          </a:stretch>
        </p:blipFill>
        <p:spPr bwMode="auto">
          <a:xfrm>
            <a:off x="8229600" y="57912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6" name="Picture 14" descr="j028274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304800" y="12192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7" name="Picture 15" descr="j0282749"/>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2362200" y="990600"/>
            <a:ext cx="9906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8" name="Picture 16" descr="j0282750"/>
          <p:cNvPicPr>
            <a:picLocks noChangeAspect="1" noChangeArrowheads="1" noCrop="1"/>
          </p:cNvPicPr>
          <p:nvPr/>
        </p:nvPicPr>
        <p:blipFill>
          <a:blip r:embed="rId17">
            <a:extLst>
              <a:ext uri="{28A0092B-C50C-407E-A947-70E740481C1C}">
                <a14:useLocalDpi xmlns:a14="http://schemas.microsoft.com/office/drawing/2010/main" xmlns="" val="0"/>
              </a:ext>
            </a:extLst>
          </a:blip>
          <a:srcRect/>
          <a:stretch>
            <a:fillRect/>
          </a:stretch>
        </p:blipFill>
        <p:spPr bwMode="auto">
          <a:xfrm>
            <a:off x="3200400" y="-762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69" name="Picture 17" descr="j0282751"/>
          <p:cNvPicPr>
            <a:picLocks noChangeAspect="1" noChangeArrowheads="1" noCrop="1"/>
          </p:cNvPicPr>
          <p:nvPr/>
        </p:nvPicPr>
        <p:blipFill>
          <a:blip r:embed="rId18">
            <a:extLst>
              <a:ext uri="{28A0092B-C50C-407E-A947-70E740481C1C}">
                <a14:useLocalDpi xmlns:a14="http://schemas.microsoft.com/office/drawing/2010/main" xmlns="" val="0"/>
              </a:ext>
            </a:extLst>
          </a:blip>
          <a:srcRect/>
          <a:stretch>
            <a:fillRect/>
          </a:stretch>
        </p:blipFill>
        <p:spPr bwMode="auto">
          <a:xfrm>
            <a:off x="4724400" y="1066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0" name="Picture 18" descr="j0282752"/>
          <p:cNvPicPr>
            <a:picLocks noChangeAspect="1" noChangeArrowheads="1" noCrop="1"/>
          </p:cNvPicPr>
          <p:nvPr/>
        </p:nvPicPr>
        <p:blipFill>
          <a:blip r:embed="rId19">
            <a:extLst>
              <a:ext uri="{28A0092B-C50C-407E-A947-70E740481C1C}">
                <a14:useLocalDpi xmlns:a14="http://schemas.microsoft.com/office/drawing/2010/main" xmlns="" val="0"/>
              </a:ext>
            </a:extLst>
          </a:blip>
          <a:srcRect/>
          <a:stretch>
            <a:fillRect/>
          </a:stretch>
        </p:blipFill>
        <p:spPr bwMode="auto">
          <a:xfrm>
            <a:off x="5943600" y="11430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1" name="Picture 19" descr="j0282753"/>
          <p:cNvPicPr>
            <a:picLocks noChangeAspect="1" noChangeArrowheads="1" noCrop="1"/>
          </p:cNvPicPr>
          <p:nvPr/>
        </p:nvPicPr>
        <p:blipFill>
          <a:blip r:embed="rId20">
            <a:extLst>
              <a:ext uri="{28A0092B-C50C-407E-A947-70E740481C1C}">
                <a14:useLocalDpi xmlns:a14="http://schemas.microsoft.com/office/drawing/2010/main" xmlns="" val="0"/>
              </a:ext>
            </a:extLst>
          </a:blip>
          <a:srcRect/>
          <a:stretch>
            <a:fillRect/>
          </a:stretch>
        </p:blipFill>
        <p:spPr bwMode="auto">
          <a:xfrm>
            <a:off x="1371600" y="11430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2" name="Picture 20" descr="j02827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35052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3" name="Picture 21" descr="j0282739"/>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382000" y="3657600"/>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4" name="Picture 22" descr="j0282740"/>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239000" y="35814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5" name="Picture 23" descr="j0282741"/>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6096000" y="35814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6" name="Picture 24" descr="j028274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3657600" y="35814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7" name="Picture 25" descr="j028274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2590800" y="35814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8" name="Picture 26" descr="j028274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381000" y="37338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79" name="Picture 27" descr="j028274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1371600" y="36576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0" name="Picture 28" descr="j028273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9000" y="45720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1" name="Picture 29" descr="j0282738"/>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229600" y="46482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2" name="Picture 30" descr="j028274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457200" y="47244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3" name="Picture 31" descr="j0282749"/>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2438400" y="4419600"/>
            <a:ext cx="9906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4" name="Picture 32" descr="j0282750"/>
          <p:cNvPicPr>
            <a:picLocks noChangeAspect="1" noChangeArrowheads="1" noCrop="1"/>
          </p:cNvPicPr>
          <p:nvPr/>
        </p:nvPicPr>
        <p:blipFill>
          <a:blip r:embed="rId17">
            <a:extLst>
              <a:ext uri="{28A0092B-C50C-407E-A947-70E740481C1C}">
                <a14:useLocalDpi xmlns:a14="http://schemas.microsoft.com/office/drawing/2010/main" xmlns="" val="0"/>
              </a:ext>
            </a:extLst>
          </a:blip>
          <a:srcRect/>
          <a:stretch>
            <a:fillRect/>
          </a:stretch>
        </p:blipFill>
        <p:spPr bwMode="auto">
          <a:xfrm>
            <a:off x="3657600" y="45720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5" name="Picture 33" descr="j0282751"/>
          <p:cNvPicPr>
            <a:picLocks noChangeAspect="1" noChangeArrowheads="1" noCrop="1"/>
          </p:cNvPicPr>
          <p:nvPr/>
        </p:nvPicPr>
        <p:blipFill>
          <a:blip r:embed="rId18">
            <a:extLst>
              <a:ext uri="{28A0092B-C50C-407E-A947-70E740481C1C}">
                <a14:useLocalDpi xmlns:a14="http://schemas.microsoft.com/office/drawing/2010/main" xmlns="" val="0"/>
              </a:ext>
            </a:extLst>
          </a:blip>
          <a:srcRect/>
          <a:stretch>
            <a:fillRect/>
          </a:stretch>
        </p:blipFill>
        <p:spPr bwMode="auto">
          <a:xfrm>
            <a:off x="4724400" y="4495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6" name="Picture 34" descr="j0282752"/>
          <p:cNvPicPr>
            <a:picLocks noChangeAspect="1" noChangeArrowheads="1" noCrop="1"/>
          </p:cNvPicPr>
          <p:nvPr/>
        </p:nvPicPr>
        <p:blipFill>
          <a:blip r:embed="rId19">
            <a:extLst>
              <a:ext uri="{28A0092B-C50C-407E-A947-70E740481C1C}">
                <a14:useLocalDpi xmlns:a14="http://schemas.microsoft.com/office/drawing/2010/main" xmlns="" val="0"/>
              </a:ext>
            </a:extLst>
          </a:blip>
          <a:srcRect/>
          <a:stretch>
            <a:fillRect/>
          </a:stretch>
        </p:blipFill>
        <p:spPr bwMode="auto">
          <a:xfrm>
            <a:off x="5943600" y="4495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7" name="Picture 35" descr="j0282753"/>
          <p:cNvPicPr>
            <a:picLocks noChangeAspect="1" noChangeArrowheads="1" noCrop="1"/>
          </p:cNvPicPr>
          <p:nvPr/>
        </p:nvPicPr>
        <p:blipFill>
          <a:blip r:embed="rId20">
            <a:extLst>
              <a:ext uri="{28A0092B-C50C-407E-A947-70E740481C1C}">
                <a14:useLocalDpi xmlns:a14="http://schemas.microsoft.com/office/drawing/2010/main" xmlns="" val="0"/>
              </a:ext>
            </a:extLst>
          </a:blip>
          <a:srcRect/>
          <a:stretch>
            <a:fillRect/>
          </a:stretch>
        </p:blipFill>
        <p:spPr bwMode="auto">
          <a:xfrm>
            <a:off x="1524000" y="47244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8" name="Picture 36" descr="j0282742"/>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a:off x="4724400" y="57150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89" name="Picture 37" descr="j0282743"/>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3581400" y="10668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0" name="Picture 38" descr="j0282744"/>
          <p:cNvPicPr>
            <a:picLocks noChangeAspect="1" noChangeArrowheads="1" noCrop="1"/>
          </p:cNvPicPr>
          <p:nvPr/>
        </p:nvPicPr>
        <p:blipFill>
          <a:blip r:embed="rId11">
            <a:extLst>
              <a:ext uri="{28A0092B-C50C-407E-A947-70E740481C1C}">
                <a14:useLocalDpi xmlns:a14="http://schemas.microsoft.com/office/drawing/2010/main" xmlns="" val="0"/>
              </a:ext>
            </a:extLst>
          </a:blip>
          <a:srcRect/>
          <a:stretch>
            <a:fillRect/>
          </a:stretch>
        </p:blipFill>
        <p:spPr bwMode="auto">
          <a:xfrm>
            <a:off x="1447800" y="25146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1" name="Picture 39" descr="j028274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6096000" y="57912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2" name="Picture 40" descr="j028274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381000" y="25908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3" name="Picture 41" descr="j0282749"/>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3657600" y="2209800"/>
            <a:ext cx="9906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4" name="Picture 42" descr="j0282750"/>
          <p:cNvPicPr>
            <a:picLocks noChangeAspect="1" noChangeArrowheads="1" noCrop="1"/>
          </p:cNvPicPr>
          <p:nvPr/>
        </p:nvPicPr>
        <p:blipFill>
          <a:blip r:embed="rId17">
            <a:extLst>
              <a:ext uri="{28A0092B-C50C-407E-A947-70E740481C1C}">
                <a14:useLocalDpi xmlns:a14="http://schemas.microsoft.com/office/drawing/2010/main" xmlns="" val="0"/>
              </a:ext>
            </a:extLst>
          </a:blip>
          <a:srcRect/>
          <a:stretch>
            <a:fillRect/>
          </a:stretch>
        </p:blipFill>
        <p:spPr bwMode="auto">
          <a:xfrm>
            <a:off x="4800600" y="24384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5" name="Picture 43" descr="j0282753"/>
          <p:cNvPicPr>
            <a:picLocks noChangeAspect="1" noChangeArrowheads="1" noCrop="1"/>
          </p:cNvPicPr>
          <p:nvPr/>
        </p:nvPicPr>
        <p:blipFill>
          <a:blip r:embed="rId20">
            <a:extLst>
              <a:ext uri="{28A0092B-C50C-407E-A947-70E740481C1C}">
                <a14:useLocalDpi xmlns:a14="http://schemas.microsoft.com/office/drawing/2010/main" xmlns="" val="0"/>
              </a:ext>
            </a:extLst>
          </a:blip>
          <a:srcRect/>
          <a:stretch>
            <a:fillRect/>
          </a:stretch>
        </p:blipFill>
        <p:spPr bwMode="auto">
          <a:xfrm>
            <a:off x="2590800" y="24384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6" name="Picture 44" descr="j0282748"/>
          <p:cNvPicPr>
            <a:picLocks noChangeAspect="1" noChangeArrowheads="1" noCrop="1"/>
          </p:cNvPicPr>
          <p:nvPr/>
        </p:nvPicPr>
        <p:blipFill>
          <a:blip r:embed="rId15">
            <a:extLst>
              <a:ext uri="{28A0092B-C50C-407E-A947-70E740481C1C}">
                <a14:useLocalDpi xmlns:a14="http://schemas.microsoft.com/office/drawing/2010/main" xmlns="" val="0"/>
              </a:ext>
            </a:extLst>
          </a:blip>
          <a:srcRect/>
          <a:stretch>
            <a:fillRect/>
          </a:stretch>
        </p:blipFill>
        <p:spPr bwMode="auto">
          <a:xfrm>
            <a:off x="6096000" y="25146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7" name="Picture 45" descr="j0282749"/>
          <p:cNvPicPr>
            <a:picLocks noChangeAspect="1" noChangeArrowheads="1" noCrop="1"/>
          </p:cNvPicPr>
          <p:nvPr/>
        </p:nvPicPr>
        <p:blipFill>
          <a:blip r:embed="rId16">
            <a:extLst>
              <a:ext uri="{28A0092B-C50C-407E-A947-70E740481C1C}">
                <a14:useLocalDpi xmlns:a14="http://schemas.microsoft.com/office/drawing/2010/main" xmlns="" val="0"/>
              </a:ext>
            </a:extLst>
          </a:blip>
          <a:srcRect/>
          <a:stretch>
            <a:fillRect/>
          </a:stretch>
        </p:blipFill>
        <p:spPr bwMode="auto">
          <a:xfrm>
            <a:off x="381000" y="5638800"/>
            <a:ext cx="9906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8" name="Picture 46" descr="j028273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581400" y="57912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599" name="Picture 47" descr="j0282740"/>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1600200" y="57150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600" name="Picture 48" descr="j0282745"/>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2590800" y="57150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35601" name="Picture 49" descr="j02827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305800" y="2590800"/>
            <a:ext cx="838200"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535602" name="Text Box 50"/>
          <p:cNvSpPr txBox="1">
            <a:spLocks noChangeArrowheads="1"/>
          </p:cNvSpPr>
          <p:nvPr/>
        </p:nvSpPr>
        <p:spPr bwMode="auto">
          <a:xfrm>
            <a:off x="8077200" y="685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حسود</a:t>
            </a:r>
            <a:endParaRPr lang="en-US" b="1" smtClean="0">
              <a:solidFill>
                <a:srgbClr val="FFFFFF"/>
              </a:solidFill>
              <a:latin typeface="Arial" pitchFamily="34" charset="0"/>
            </a:endParaRPr>
          </a:p>
        </p:txBody>
      </p:sp>
      <p:sp>
        <p:nvSpPr>
          <p:cNvPr id="535603" name="Text Box 51"/>
          <p:cNvSpPr txBox="1">
            <a:spLocks noChangeArrowheads="1"/>
          </p:cNvSpPr>
          <p:nvPr/>
        </p:nvSpPr>
        <p:spPr bwMode="auto">
          <a:xfrm>
            <a:off x="7086600" y="838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مندهش</a:t>
            </a:r>
            <a:endParaRPr lang="en-US" b="1" smtClean="0">
              <a:solidFill>
                <a:srgbClr val="FFFFFF"/>
              </a:solidFill>
              <a:latin typeface="Arial" pitchFamily="34" charset="0"/>
            </a:endParaRPr>
          </a:p>
        </p:txBody>
      </p:sp>
      <p:sp>
        <p:nvSpPr>
          <p:cNvPr id="535604" name="Text Box 52"/>
          <p:cNvSpPr txBox="1">
            <a:spLocks noChangeArrowheads="1"/>
          </p:cNvSpPr>
          <p:nvPr/>
        </p:nvSpPr>
        <p:spPr bwMode="auto">
          <a:xfrm>
            <a:off x="5638800" y="838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اشد حزنا</a:t>
            </a:r>
            <a:endParaRPr lang="en-US" b="1" smtClean="0">
              <a:solidFill>
                <a:srgbClr val="FFFFFF"/>
              </a:solidFill>
              <a:latin typeface="Arial" pitchFamily="34" charset="0"/>
            </a:endParaRPr>
          </a:p>
        </p:txBody>
      </p:sp>
      <p:sp>
        <p:nvSpPr>
          <p:cNvPr id="535605" name="Text Box 53"/>
          <p:cNvSpPr txBox="1">
            <a:spLocks noChangeArrowheads="1"/>
          </p:cNvSpPr>
          <p:nvPr/>
        </p:nvSpPr>
        <p:spPr bwMode="auto">
          <a:xfrm>
            <a:off x="4267200" y="838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مبتهج</a:t>
            </a:r>
            <a:endParaRPr lang="en-US" sz="1600" b="1" smtClean="0">
              <a:solidFill>
                <a:srgbClr val="FFFFFF"/>
              </a:solidFill>
              <a:latin typeface="Arial" pitchFamily="34" charset="0"/>
            </a:endParaRPr>
          </a:p>
        </p:txBody>
      </p:sp>
      <p:sp>
        <p:nvSpPr>
          <p:cNvPr id="535606" name="Text Box 54"/>
          <p:cNvSpPr txBox="1">
            <a:spLocks noChangeArrowheads="1"/>
          </p:cNvSpPr>
          <p:nvPr/>
        </p:nvSpPr>
        <p:spPr bwMode="auto">
          <a:xfrm>
            <a:off x="1981200" y="762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بائس</a:t>
            </a:r>
            <a:endParaRPr lang="en-US" b="1" smtClean="0">
              <a:solidFill>
                <a:srgbClr val="FFFFFF"/>
              </a:solidFill>
              <a:latin typeface="Arial" pitchFamily="34" charset="0"/>
            </a:endParaRPr>
          </a:p>
        </p:txBody>
      </p:sp>
      <p:sp>
        <p:nvSpPr>
          <p:cNvPr id="535607" name="Text Box 55"/>
          <p:cNvSpPr txBox="1">
            <a:spLocks noChangeArrowheads="1"/>
          </p:cNvSpPr>
          <p:nvPr/>
        </p:nvSpPr>
        <p:spPr bwMode="auto">
          <a:xfrm>
            <a:off x="3200400" y="762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معتد بنفسي</a:t>
            </a:r>
            <a:endParaRPr lang="en-US" b="1" smtClean="0">
              <a:solidFill>
                <a:srgbClr val="FFFFFF"/>
              </a:solidFill>
              <a:latin typeface="Arial" pitchFamily="34" charset="0"/>
            </a:endParaRPr>
          </a:p>
        </p:txBody>
      </p:sp>
      <p:sp>
        <p:nvSpPr>
          <p:cNvPr id="535608" name="Text Box 56"/>
          <p:cNvSpPr txBox="1">
            <a:spLocks noChangeArrowheads="1"/>
          </p:cNvSpPr>
          <p:nvPr/>
        </p:nvSpPr>
        <p:spPr bwMode="auto">
          <a:xfrm>
            <a:off x="838200" y="838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لا مبالي</a:t>
            </a:r>
            <a:endParaRPr lang="en-US" b="1" smtClean="0">
              <a:solidFill>
                <a:srgbClr val="FFFFFF"/>
              </a:solidFill>
              <a:latin typeface="Arial" pitchFamily="34" charset="0"/>
            </a:endParaRPr>
          </a:p>
        </p:txBody>
      </p:sp>
      <p:sp>
        <p:nvSpPr>
          <p:cNvPr id="535609" name="Text Box 57"/>
          <p:cNvSpPr txBox="1">
            <a:spLocks noChangeArrowheads="1"/>
          </p:cNvSpPr>
          <p:nvPr/>
        </p:nvSpPr>
        <p:spPr bwMode="auto">
          <a:xfrm>
            <a:off x="0" y="609600"/>
            <a:ext cx="1066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غير متحمس</a:t>
            </a:r>
            <a:endParaRPr lang="en-US" b="1" smtClean="0">
              <a:solidFill>
                <a:srgbClr val="FFFFFF"/>
              </a:solidFill>
              <a:latin typeface="Arial" pitchFamily="34" charset="0"/>
            </a:endParaRPr>
          </a:p>
        </p:txBody>
      </p:sp>
      <p:sp>
        <p:nvSpPr>
          <p:cNvPr id="535610" name="Text Box 58"/>
          <p:cNvSpPr txBox="1">
            <a:spLocks noChangeArrowheads="1"/>
          </p:cNvSpPr>
          <p:nvPr/>
        </p:nvSpPr>
        <p:spPr bwMode="auto">
          <a:xfrm>
            <a:off x="3505200" y="1981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وحيد</a:t>
            </a:r>
            <a:endParaRPr lang="en-US" b="1" smtClean="0">
              <a:solidFill>
                <a:srgbClr val="FFFFFF"/>
              </a:solidFill>
              <a:latin typeface="Arial" pitchFamily="34" charset="0"/>
            </a:endParaRPr>
          </a:p>
        </p:txBody>
      </p:sp>
      <p:sp>
        <p:nvSpPr>
          <p:cNvPr id="535611" name="Text Box 59"/>
          <p:cNvSpPr txBox="1">
            <a:spLocks noChangeArrowheads="1"/>
          </p:cNvSpPr>
          <p:nvPr/>
        </p:nvSpPr>
        <p:spPr bwMode="auto">
          <a:xfrm>
            <a:off x="5943600" y="1905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مضطرب</a:t>
            </a:r>
            <a:endParaRPr lang="en-US" b="1" smtClean="0">
              <a:solidFill>
                <a:srgbClr val="FFFFFF"/>
              </a:solidFill>
              <a:latin typeface="Arial" pitchFamily="34" charset="0"/>
            </a:endParaRPr>
          </a:p>
        </p:txBody>
      </p:sp>
      <p:sp>
        <p:nvSpPr>
          <p:cNvPr id="535612" name="Text Box 60"/>
          <p:cNvSpPr txBox="1">
            <a:spLocks noChangeArrowheads="1"/>
          </p:cNvSpPr>
          <p:nvPr/>
        </p:nvSpPr>
        <p:spPr bwMode="auto">
          <a:xfrm>
            <a:off x="7162800" y="2209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مصمم</a:t>
            </a:r>
            <a:endParaRPr lang="en-US" b="1" smtClean="0">
              <a:solidFill>
                <a:srgbClr val="FFFFFF"/>
              </a:solidFill>
              <a:latin typeface="Arial" pitchFamily="34" charset="0"/>
            </a:endParaRPr>
          </a:p>
        </p:txBody>
      </p:sp>
      <p:sp>
        <p:nvSpPr>
          <p:cNvPr id="535613" name="Text Box 61"/>
          <p:cNvSpPr txBox="1">
            <a:spLocks noChangeArrowheads="1"/>
          </p:cNvSpPr>
          <p:nvPr/>
        </p:nvSpPr>
        <p:spPr bwMode="auto">
          <a:xfrm>
            <a:off x="4648200" y="1981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مرتاح</a:t>
            </a:r>
            <a:endParaRPr lang="en-US" b="1" smtClean="0">
              <a:solidFill>
                <a:srgbClr val="FFFFFF"/>
              </a:solidFill>
              <a:latin typeface="Arial" pitchFamily="34" charset="0"/>
            </a:endParaRPr>
          </a:p>
        </p:txBody>
      </p:sp>
      <p:sp>
        <p:nvSpPr>
          <p:cNvPr id="535614" name="Text Box 62"/>
          <p:cNvSpPr txBox="1">
            <a:spLocks noChangeArrowheads="1"/>
          </p:cNvSpPr>
          <p:nvPr/>
        </p:nvSpPr>
        <p:spPr bwMode="auto">
          <a:xfrm>
            <a:off x="304800" y="3352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مذنب</a:t>
            </a:r>
            <a:endParaRPr lang="en-US" b="1" smtClean="0">
              <a:solidFill>
                <a:srgbClr val="FFFFFF"/>
              </a:solidFill>
              <a:latin typeface="Arial" pitchFamily="34" charset="0"/>
            </a:endParaRPr>
          </a:p>
        </p:txBody>
      </p:sp>
      <p:sp>
        <p:nvSpPr>
          <p:cNvPr id="535615" name="Text Box 63"/>
          <p:cNvSpPr txBox="1">
            <a:spLocks noChangeArrowheads="1"/>
          </p:cNvSpPr>
          <p:nvPr/>
        </p:nvSpPr>
        <p:spPr bwMode="auto">
          <a:xfrm>
            <a:off x="0" y="2209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نادم</a:t>
            </a:r>
            <a:endParaRPr lang="en-US" b="1" smtClean="0">
              <a:solidFill>
                <a:srgbClr val="FFFFFF"/>
              </a:solidFill>
              <a:latin typeface="Arial" pitchFamily="34" charset="0"/>
            </a:endParaRPr>
          </a:p>
        </p:txBody>
      </p:sp>
      <p:sp>
        <p:nvSpPr>
          <p:cNvPr id="535616" name="Text Box 64"/>
          <p:cNvSpPr txBox="1">
            <a:spLocks noChangeArrowheads="1"/>
          </p:cNvSpPr>
          <p:nvPr/>
        </p:nvSpPr>
        <p:spPr bwMode="auto">
          <a:xfrm>
            <a:off x="1371600" y="2209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اشعر بالملل</a:t>
            </a:r>
            <a:endParaRPr lang="en-US" b="1" smtClean="0">
              <a:solidFill>
                <a:srgbClr val="FFFFFF"/>
              </a:solidFill>
              <a:latin typeface="Arial" pitchFamily="34" charset="0"/>
            </a:endParaRPr>
          </a:p>
        </p:txBody>
      </p:sp>
      <p:sp>
        <p:nvSpPr>
          <p:cNvPr id="535617" name="Text Box 65"/>
          <p:cNvSpPr txBox="1">
            <a:spLocks noChangeArrowheads="1"/>
          </p:cNvSpPr>
          <p:nvPr/>
        </p:nvSpPr>
        <p:spPr bwMode="auto">
          <a:xfrm>
            <a:off x="2514600" y="2057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عدواني</a:t>
            </a:r>
            <a:endParaRPr lang="en-US" b="1" smtClean="0">
              <a:solidFill>
                <a:srgbClr val="FFFFFF"/>
              </a:solidFill>
              <a:latin typeface="Arial" pitchFamily="34" charset="0"/>
            </a:endParaRPr>
          </a:p>
        </p:txBody>
      </p:sp>
      <p:sp>
        <p:nvSpPr>
          <p:cNvPr id="535618" name="Text Box 66"/>
          <p:cNvSpPr txBox="1">
            <a:spLocks noChangeArrowheads="1"/>
          </p:cNvSpPr>
          <p:nvPr/>
        </p:nvSpPr>
        <p:spPr bwMode="auto">
          <a:xfrm>
            <a:off x="3505200" y="32766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مندفع</a:t>
            </a:r>
            <a:endParaRPr lang="en-US" b="1" smtClean="0">
              <a:solidFill>
                <a:srgbClr val="FFFFFF"/>
              </a:solidFill>
              <a:latin typeface="Arial" pitchFamily="34" charset="0"/>
            </a:endParaRPr>
          </a:p>
        </p:txBody>
      </p:sp>
      <p:sp>
        <p:nvSpPr>
          <p:cNvPr id="535619" name="Text Box 67"/>
          <p:cNvSpPr txBox="1">
            <a:spLocks noChangeArrowheads="1"/>
          </p:cNvSpPr>
          <p:nvPr/>
        </p:nvSpPr>
        <p:spPr bwMode="auto">
          <a:xfrm>
            <a:off x="4572000" y="3124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محب</a:t>
            </a:r>
            <a:endParaRPr lang="en-US" b="1" smtClean="0">
              <a:solidFill>
                <a:srgbClr val="FFFFFF"/>
              </a:solidFill>
              <a:latin typeface="Arial" pitchFamily="34" charset="0"/>
            </a:endParaRPr>
          </a:p>
        </p:txBody>
      </p:sp>
      <p:sp>
        <p:nvSpPr>
          <p:cNvPr id="535620" name="Text Box 68"/>
          <p:cNvSpPr txBox="1">
            <a:spLocks noChangeArrowheads="1"/>
          </p:cNvSpPr>
          <p:nvPr/>
        </p:nvSpPr>
        <p:spPr bwMode="auto">
          <a:xfrm>
            <a:off x="6172200" y="3200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متفائل</a:t>
            </a:r>
            <a:endParaRPr lang="en-US" b="1" smtClean="0">
              <a:solidFill>
                <a:srgbClr val="FFFFFF"/>
              </a:solidFill>
              <a:latin typeface="Arial" pitchFamily="34" charset="0"/>
            </a:endParaRPr>
          </a:p>
        </p:txBody>
      </p:sp>
      <p:sp>
        <p:nvSpPr>
          <p:cNvPr id="535621" name="Text Box 69"/>
          <p:cNvSpPr txBox="1">
            <a:spLocks noChangeArrowheads="1"/>
          </p:cNvSpPr>
          <p:nvPr/>
        </p:nvSpPr>
        <p:spPr bwMode="auto">
          <a:xfrm>
            <a:off x="7086600" y="3352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حزين</a:t>
            </a:r>
            <a:endParaRPr lang="en-US" b="1" smtClean="0">
              <a:solidFill>
                <a:srgbClr val="FFFFFF"/>
              </a:solidFill>
              <a:latin typeface="Arial" pitchFamily="34" charset="0"/>
            </a:endParaRPr>
          </a:p>
        </p:txBody>
      </p:sp>
      <p:sp>
        <p:nvSpPr>
          <p:cNvPr id="535622" name="Text Box 70"/>
          <p:cNvSpPr txBox="1">
            <a:spLocks noChangeArrowheads="1"/>
          </p:cNvSpPr>
          <p:nvPr/>
        </p:nvSpPr>
        <p:spPr bwMode="auto">
          <a:xfrm>
            <a:off x="8077200" y="32766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خائب الامل</a:t>
            </a:r>
            <a:endParaRPr lang="en-US" b="1" smtClean="0">
              <a:solidFill>
                <a:srgbClr val="FFFFFF"/>
              </a:solidFill>
              <a:latin typeface="Arial" pitchFamily="34" charset="0"/>
            </a:endParaRPr>
          </a:p>
        </p:txBody>
      </p:sp>
      <p:sp>
        <p:nvSpPr>
          <p:cNvPr id="535623" name="Text Box 71"/>
          <p:cNvSpPr txBox="1">
            <a:spLocks noChangeArrowheads="1"/>
          </p:cNvSpPr>
          <p:nvPr/>
        </p:nvSpPr>
        <p:spPr bwMode="auto">
          <a:xfrm>
            <a:off x="2590800" y="32766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ضحية</a:t>
            </a:r>
            <a:endParaRPr lang="en-US" b="1" smtClean="0">
              <a:solidFill>
                <a:srgbClr val="FFFFFF"/>
              </a:solidFill>
              <a:latin typeface="Arial" pitchFamily="34" charset="0"/>
            </a:endParaRPr>
          </a:p>
        </p:txBody>
      </p:sp>
      <p:sp>
        <p:nvSpPr>
          <p:cNvPr id="535624" name="Text Box 72"/>
          <p:cNvSpPr txBox="1">
            <a:spLocks noChangeArrowheads="1"/>
          </p:cNvSpPr>
          <p:nvPr/>
        </p:nvSpPr>
        <p:spPr bwMode="auto">
          <a:xfrm>
            <a:off x="1295400" y="32766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مرتاب</a:t>
            </a:r>
            <a:endParaRPr lang="en-US" b="1" smtClean="0">
              <a:solidFill>
                <a:srgbClr val="FFFFFF"/>
              </a:solidFill>
              <a:latin typeface="Arial" pitchFamily="34" charset="0"/>
            </a:endParaRPr>
          </a:p>
        </p:txBody>
      </p:sp>
      <p:sp>
        <p:nvSpPr>
          <p:cNvPr id="535625" name="Text Box 73"/>
          <p:cNvSpPr txBox="1">
            <a:spLocks noChangeArrowheads="1"/>
          </p:cNvSpPr>
          <p:nvPr/>
        </p:nvSpPr>
        <p:spPr bwMode="auto">
          <a:xfrm>
            <a:off x="45720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مبارك</a:t>
            </a:r>
            <a:endParaRPr lang="en-US" b="1" smtClean="0">
              <a:solidFill>
                <a:srgbClr val="FFFFFF"/>
              </a:solidFill>
              <a:latin typeface="Arial" pitchFamily="34" charset="0"/>
            </a:endParaRPr>
          </a:p>
        </p:txBody>
      </p:sp>
      <p:sp>
        <p:nvSpPr>
          <p:cNvPr id="535626" name="Text Box 74"/>
          <p:cNvSpPr txBox="1">
            <a:spLocks noChangeArrowheads="1"/>
          </p:cNvSpPr>
          <p:nvPr/>
        </p:nvSpPr>
        <p:spPr bwMode="auto">
          <a:xfrm>
            <a:off x="3505200" y="4343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مصدوم</a:t>
            </a:r>
            <a:endParaRPr lang="en-US" b="1" smtClean="0">
              <a:solidFill>
                <a:srgbClr val="FFFFFF"/>
              </a:solidFill>
              <a:latin typeface="Arial" pitchFamily="34" charset="0"/>
            </a:endParaRPr>
          </a:p>
        </p:txBody>
      </p:sp>
      <p:sp>
        <p:nvSpPr>
          <p:cNvPr id="535627" name="Text Box 75"/>
          <p:cNvSpPr txBox="1">
            <a:spLocks noChangeArrowheads="1"/>
          </p:cNvSpPr>
          <p:nvPr/>
        </p:nvSpPr>
        <p:spPr bwMode="auto">
          <a:xfrm>
            <a:off x="4800600" y="411480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سعيد</a:t>
            </a:r>
            <a:endParaRPr lang="en-US" b="1" smtClean="0">
              <a:solidFill>
                <a:srgbClr val="FFFFFF"/>
              </a:solidFill>
              <a:latin typeface="Arial" pitchFamily="34" charset="0"/>
            </a:endParaRPr>
          </a:p>
        </p:txBody>
      </p:sp>
      <p:sp>
        <p:nvSpPr>
          <p:cNvPr id="535628" name="Text Box 76"/>
          <p:cNvSpPr txBox="1">
            <a:spLocks noChangeArrowheads="1"/>
          </p:cNvSpPr>
          <p:nvPr/>
        </p:nvSpPr>
        <p:spPr bwMode="auto">
          <a:xfrm>
            <a:off x="5791200" y="4267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معذب</a:t>
            </a:r>
            <a:endParaRPr lang="en-US" b="1" smtClean="0">
              <a:solidFill>
                <a:srgbClr val="FFFFFF"/>
              </a:solidFill>
              <a:latin typeface="Arial" pitchFamily="34" charset="0"/>
            </a:endParaRPr>
          </a:p>
        </p:txBody>
      </p:sp>
      <p:sp>
        <p:nvSpPr>
          <p:cNvPr id="535629" name="Text Box 77"/>
          <p:cNvSpPr txBox="1">
            <a:spLocks noChangeArrowheads="1"/>
          </p:cNvSpPr>
          <p:nvPr/>
        </p:nvSpPr>
        <p:spPr bwMode="auto">
          <a:xfrm>
            <a:off x="7010400" y="4343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قرفان</a:t>
            </a:r>
            <a:endParaRPr lang="en-US" b="1" smtClean="0">
              <a:solidFill>
                <a:srgbClr val="FFFFFF"/>
              </a:solidFill>
              <a:latin typeface="Arial" pitchFamily="34" charset="0"/>
            </a:endParaRPr>
          </a:p>
        </p:txBody>
      </p:sp>
      <p:sp>
        <p:nvSpPr>
          <p:cNvPr id="535630" name="Text Box 78"/>
          <p:cNvSpPr txBox="1">
            <a:spLocks noChangeArrowheads="1"/>
          </p:cNvSpPr>
          <p:nvPr/>
        </p:nvSpPr>
        <p:spPr bwMode="auto">
          <a:xfrm>
            <a:off x="8077200" y="4191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واهم</a:t>
            </a:r>
            <a:endParaRPr lang="en-US" b="1" smtClean="0">
              <a:solidFill>
                <a:srgbClr val="FFFFFF"/>
              </a:solidFill>
              <a:latin typeface="Arial" pitchFamily="34" charset="0"/>
            </a:endParaRPr>
          </a:p>
        </p:txBody>
      </p:sp>
      <p:sp>
        <p:nvSpPr>
          <p:cNvPr id="535631" name="Text Box 79"/>
          <p:cNvSpPr txBox="1">
            <a:spLocks noChangeArrowheads="1"/>
          </p:cNvSpPr>
          <p:nvPr/>
        </p:nvSpPr>
        <p:spPr bwMode="auto">
          <a:xfrm>
            <a:off x="304800" y="4343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وهن</a:t>
            </a:r>
            <a:endParaRPr lang="en-US" b="1" smtClean="0">
              <a:solidFill>
                <a:srgbClr val="FFFFFF"/>
              </a:solidFill>
              <a:latin typeface="Arial" pitchFamily="34" charset="0"/>
            </a:endParaRPr>
          </a:p>
        </p:txBody>
      </p:sp>
      <p:sp>
        <p:nvSpPr>
          <p:cNvPr id="535632" name="Text Box 80"/>
          <p:cNvSpPr txBox="1">
            <a:spLocks noChangeArrowheads="1"/>
          </p:cNvSpPr>
          <p:nvPr/>
        </p:nvSpPr>
        <p:spPr bwMode="auto">
          <a:xfrm>
            <a:off x="1295400" y="4343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خائف</a:t>
            </a:r>
            <a:endParaRPr lang="en-US" b="1" smtClean="0">
              <a:solidFill>
                <a:srgbClr val="FFFFFF"/>
              </a:solidFill>
              <a:latin typeface="Arial" pitchFamily="34" charset="0"/>
            </a:endParaRPr>
          </a:p>
        </p:txBody>
      </p:sp>
      <p:sp>
        <p:nvSpPr>
          <p:cNvPr id="535633" name="Text Box 81"/>
          <p:cNvSpPr txBox="1">
            <a:spLocks noChangeArrowheads="1"/>
          </p:cNvSpPr>
          <p:nvPr/>
        </p:nvSpPr>
        <p:spPr bwMode="auto">
          <a:xfrm>
            <a:off x="2438400" y="4267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مقتنع</a:t>
            </a:r>
            <a:endParaRPr lang="en-US" b="1" smtClean="0">
              <a:solidFill>
                <a:srgbClr val="FFFFFF"/>
              </a:solidFill>
              <a:latin typeface="Arial" pitchFamily="34" charset="0"/>
            </a:endParaRPr>
          </a:p>
        </p:txBody>
      </p:sp>
      <p:sp>
        <p:nvSpPr>
          <p:cNvPr id="535634" name="Text Box 82"/>
          <p:cNvSpPr txBox="1">
            <a:spLocks noChangeArrowheads="1"/>
          </p:cNvSpPr>
          <p:nvPr/>
        </p:nvSpPr>
        <p:spPr bwMode="auto">
          <a:xfrm>
            <a:off x="5867400" y="5410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شكاك</a:t>
            </a:r>
            <a:endParaRPr lang="en-US" b="1" smtClean="0">
              <a:solidFill>
                <a:srgbClr val="FFFFFF"/>
              </a:solidFill>
              <a:latin typeface="Arial" pitchFamily="34" charset="0"/>
            </a:endParaRPr>
          </a:p>
        </p:txBody>
      </p:sp>
      <p:sp>
        <p:nvSpPr>
          <p:cNvPr id="535635" name="Text Box 83"/>
          <p:cNvSpPr txBox="1">
            <a:spLocks noChangeArrowheads="1"/>
          </p:cNvSpPr>
          <p:nvPr/>
        </p:nvSpPr>
        <p:spPr bwMode="auto">
          <a:xfrm>
            <a:off x="4495800" y="5334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غير موافق</a:t>
            </a:r>
            <a:endParaRPr lang="en-US" b="1" smtClean="0">
              <a:solidFill>
                <a:srgbClr val="FFFFFF"/>
              </a:solidFill>
              <a:latin typeface="Arial" pitchFamily="34" charset="0"/>
            </a:endParaRPr>
          </a:p>
        </p:txBody>
      </p:sp>
      <p:sp>
        <p:nvSpPr>
          <p:cNvPr id="535636" name="Text Box 84"/>
          <p:cNvSpPr txBox="1">
            <a:spLocks noChangeArrowheads="1"/>
          </p:cNvSpPr>
          <p:nvPr/>
        </p:nvSpPr>
        <p:spPr bwMode="auto">
          <a:xfrm>
            <a:off x="6934200" y="5486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محفز</a:t>
            </a:r>
            <a:endParaRPr lang="en-US" b="1" smtClean="0">
              <a:solidFill>
                <a:srgbClr val="FFFFFF"/>
              </a:solidFill>
              <a:latin typeface="Arial" pitchFamily="34" charset="0"/>
            </a:endParaRPr>
          </a:p>
        </p:txBody>
      </p:sp>
      <p:sp>
        <p:nvSpPr>
          <p:cNvPr id="535637" name="Text Box 85"/>
          <p:cNvSpPr txBox="1">
            <a:spLocks noChangeArrowheads="1"/>
          </p:cNvSpPr>
          <p:nvPr/>
        </p:nvSpPr>
        <p:spPr bwMode="auto">
          <a:xfrm>
            <a:off x="7848600" y="5334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محبط</a:t>
            </a:r>
            <a:endParaRPr lang="en-US" b="1" smtClean="0">
              <a:solidFill>
                <a:srgbClr val="FFFFFF"/>
              </a:solidFill>
              <a:latin typeface="Arial" pitchFamily="34" charset="0"/>
            </a:endParaRPr>
          </a:p>
        </p:txBody>
      </p:sp>
      <p:sp>
        <p:nvSpPr>
          <p:cNvPr id="535638" name="Text Box 86"/>
          <p:cNvSpPr txBox="1">
            <a:spLocks noChangeArrowheads="1"/>
          </p:cNvSpPr>
          <p:nvPr/>
        </p:nvSpPr>
        <p:spPr bwMode="auto">
          <a:xfrm>
            <a:off x="3505200" y="5334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متأمل</a:t>
            </a:r>
            <a:endParaRPr lang="en-US" b="1" smtClean="0">
              <a:solidFill>
                <a:srgbClr val="FFFFFF"/>
              </a:solidFill>
              <a:latin typeface="Arial" pitchFamily="34" charset="0"/>
            </a:endParaRPr>
          </a:p>
        </p:txBody>
      </p:sp>
      <p:sp>
        <p:nvSpPr>
          <p:cNvPr id="535639" name="Text Box 87"/>
          <p:cNvSpPr txBox="1">
            <a:spLocks noChangeArrowheads="1"/>
          </p:cNvSpPr>
          <p:nvPr/>
        </p:nvSpPr>
        <p:spPr bwMode="auto">
          <a:xfrm>
            <a:off x="2438400" y="5257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متأذ</a:t>
            </a:r>
            <a:endParaRPr lang="en-US" b="1" smtClean="0">
              <a:solidFill>
                <a:srgbClr val="FFFFFF"/>
              </a:solidFill>
              <a:latin typeface="Arial" pitchFamily="34" charset="0"/>
            </a:endParaRPr>
          </a:p>
        </p:txBody>
      </p:sp>
      <p:sp>
        <p:nvSpPr>
          <p:cNvPr id="535640" name="Text Box 88"/>
          <p:cNvSpPr txBox="1">
            <a:spLocks noChangeArrowheads="1"/>
          </p:cNvSpPr>
          <p:nvPr/>
        </p:nvSpPr>
        <p:spPr bwMode="auto">
          <a:xfrm>
            <a:off x="1447800" y="54102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مهمل</a:t>
            </a:r>
            <a:endParaRPr lang="en-US" b="1" smtClean="0">
              <a:solidFill>
                <a:srgbClr val="FFFFFF"/>
              </a:solidFill>
              <a:latin typeface="Arial" pitchFamily="34" charset="0"/>
            </a:endParaRPr>
          </a:p>
        </p:txBody>
      </p:sp>
      <p:sp>
        <p:nvSpPr>
          <p:cNvPr id="535641" name="Text Box 89"/>
          <p:cNvSpPr txBox="1">
            <a:spLocks noChangeArrowheads="1"/>
          </p:cNvSpPr>
          <p:nvPr/>
        </p:nvSpPr>
        <p:spPr bwMode="auto">
          <a:xfrm>
            <a:off x="304800" y="54864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منهك</a:t>
            </a:r>
            <a:endParaRPr lang="en-US" b="1" smtClean="0">
              <a:solidFill>
                <a:srgbClr val="FFFFFF"/>
              </a:solidFill>
              <a:latin typeface="Arial" pitchFamily="34" charset="0"/>
            </a:endParaRPr>
          </a:p>
        </p:txBody>
      </p:sp>
      <p:sp>
        <p:nvSpPr>
          <p:cNvPr id="535642" name="Text Box 90"/>
          <p:cNvSpPr txBox="1">
            <a:spLocks noChangeArrowheads="1"/>
          </p:cNvSpPr>
          <p:nvPr/>
        </p:nvSpPr>
        <p:spPr bwMode="auto">
          <a:xfrm>
            <a:off x="8229600" y="22860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واثق</a:t>
            </a:r>
            <a:endParaRPr lang="en-US" b="1" smtClean="0">
              <a:solidFill>
                <a:srgbClr val="FFFFFF"/>
              </a:solidFill>
              <a:latin typeface="Arial" pitchFamily="34" charset="0"/>
            </a:endParaRPr>
          </a:p>
        </p:txBody>
      </p:sp>
      <p:sp>
        <p:nvSpPr>
          <p:cNvPr id="535643" name="Text Box 91"/>
          <p:cNvSpPr txBox="1">
            <a:spLocks noChangeArrowheads="1"/>
          </p:cNvSpPr>
          <p:nvPr/>
        </p:nvSpPr>
        <p:spPr bwMode="auto">
          <a:xfrm>
            <a:off x="61722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قلق</a:t>
            </a:r>
            <a:endParaRPr lang="en-US" b="1" smtClean="0">
              <a:solidFill>
                <a:srgbClr val="FFFFFF"/>
              </a:solidFill>
              <a:latin typeface="Arial" pitchFamily="34" charset="0"/>
            </a:endParaRPr>
          </a:p>
        </p:txBody>
      </p:sp>
      <p:sp>
        <p:nvSpPr>
          <p:cNvPr id="535644" name="Text Box 92"/>
          <p:cNvSpPr txBox="1">
            <a:spLocks noChangeArrowheads="1"/>
          </p:cNvSpPr>
          <p:nvPr/>
        </p:nvSpPr>
        <p:spPr bwMode="auto">
          <a:xfrm>
            <a:off x="70104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محرج</a:t>
            </a:r>
            <a:endParaRPr lang="en-US" b="1" smtClean="0">
              <a:solidFill>
                <a:srgbClr val="FFFFFF"/>
              </a:solidFill>
              <a:latin typeface="Arial" pitchFamily="34" charset="0"/>
            </a:endParaRPr>
          </a:p>
        </p:txBody>
      </p:sp>
      <p:sp>
        <p:nvSpPr>
          <p:cNvPr id="535645" name="Text Box 93"/>
          <p:cNvSpPr txBox="1">
            <a:spLocks noChangeArrowheads="1"/>
          </p:cNvSpPr>
          <p:nvPr/>
        </p:nvSpPr>
        <p:spPr bwMode="auto">
          <a:xfrm>
            <a:off x="80772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مفكر</a:t>
            </a:r>
            <a:endParaRPr lang="en-US" b="1" smtClean="0">
              <a:solidFill>
                <a:srgbClr val="FFFFFF"/>
              </a:solidFill>
              <a:latin typeface="Arial" pitchFamily="34" charset="0"/>
            </a:endParaRPr>
          </a:p>
        </p:txBody>
      </p:sp>
      <p:sp>
        <p:nvSpPr>
          <p:cNvPr id="535646" name="Text Box 94"/>
          <p:cNvSpPr txBox="1">
            <a:spLocks noChangeArrowheads="1"/>
          </p:cNvSpPr>
          <p:nvPr/>
        </p:nvSpPr>
        <p:spPr bwMode="auto">
          <a:xfrm>
            <a:off x="14478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حذر</a:t>
            </a:r>
            <a:endParaRPr lang="en-US" b="1" smtClean="0">
              <a:solidFill>
                <a:srgbClr val="FFFFFF"/>
              </a:solidFill>
              <a:latin typeface="Arial" pitchFamily="34" charset="0"/>
            </a:endParaRPr>
          </a:p>
        </p:txBody>
      </p:sp>
      <p:sp>
        <p:nvSpPr>
          <p:cNvPr id="535647" name="Text Box 95"/>
          <p:cNvSpPr txBox="1">
            <a:spLocks noChangeArrowheads="1"/>
          </p:cNvSpPr>
          <p:nvPr/>
        </p:nvSpPr>
        <p:spPr bwMode="auto">
          <a:xfrm>
            <a:off x="24384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متألم</a:t>
            </a:r>
            <a:endParaRPr lang="en-US" b="1" smtClean="0">
              <a:solidFill>
                <a:srgbClr val="FFFFFF"/>
              </a:solidFill>
              <a:latin typeface="Arial" pitchFamily="34" charset="0"/>
            </a:endParaRPr>
          </a:p>
        </p:txBody>
      </p:sp>
      <p:sp>
        <p:nvSpPr>
          <p:cNvPr id="535648" name="Text Box 96"/>
          <p:cNvSpPr txBox="1">
            <a:spLocks noChangeArrowheads="1"/>
          </p:cNvSpPr>
          <p:nvPr/>
        </p:nvSpPr>
        <p:spPr bwMode="auto">
          <a:xfrm>
            <a:off x="35814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مرتعب</a:t>
            </a:r>
            <a:endParaRPr lang="en-US" b="1" smtClean="0">
              <a:solidFill>
                <a:srgbClr val="FFFFFF"/>
              </a:solidFill>
              <a:latin typeface="Arial" pitchFamily="34" charset="0"/>
            </a:endParaRPr>
          </a:p>
        </p:txBody>
      </p:sp>
      <p:sp>
        <p:nvSpPr>
          <p:cNvPr id="535649" name="Text Box 97"/>
          <p:cNvSpPr txBox="1">
            <a:spLocks noChangeArrowheads="1"/>
          </p:cNvSpPr>
          <p:nvPr/>
        </p:nvSpPr>
        <p:spPr bwMode="auto">
          <a:xfrm>
            <a:off x="304800" y="6491288"/>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0" eaLnBrk="0" fontAlgn="base" hangingPunct="0">
              <a:spcBef>
                <a:spcPct val="50000"/>
              </a:spcBef>
              <a:spcAft>
                <a:spcPct val="0"/>
              </a:spcAft>
            </a:pPr>
            <a:r>
              <a:rPr lang="ar-SA" b="1" smtClean="0">
                <a:solidFill>
                  <a:srgbClr val="FFFFFF"/>
                </a:solidFill>
                <a:latin typeface="Arial" pitchFamily="34" charset="0"/>
              </a:rPr>
              <a:t>آحر</a:t>
            </a:r>
            <a:endParaRPr lang="en-US" b="1" smtClean="0">
              <a:solidFill>
                <a:srgbClr val="FFFFFF"/>
              </a:solidFill>
              <a:latin typeface="Arial" pitchFamily="34" charset="0"/>
            </a:endParaRPr>
          </a:p>
        </p:txBody>
      </p:sp>
    </p:spTree>
    <p:extLst>
      <p:ext uri="{BB962C8B-B14F-4D97-AF65-F5344CB8AC3E}">
        <p14:creationId xmlns:p14="http://schemas.microsoft.com/office/powerpoint/2010/main" xmlns="" val="3263637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AutoShape 2"/>
          <p:cNvSpPr>
            <a:spLocks noChangeArrowheads="1"/>
          </p:cNvSpPr>
          <p:nvPr/>
        </p:nvSpPr>
        <p:spPr bwMode="auto">
          <a:xfrm>
            <a:off x="742950" y="822325"/>
            <a:ext cx="7734300" cy="1000125"/>
          </a:xfrm>
          <a:prstGeom prst="plaque">
            <a:avLst>
              <a:gd name="adj"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400" b="1" dirty="0" smtClean="0">
                <a:solidFill>
                  <a:srgbClr val="0000CC"/>
                </a:solidFill>
                <a:latin typeface="Times New Roman" pitchFamily="18" charset="0"/>
              </a:rPr>
              <a:t>10- </a:t>
            </a:r>
            <a:r>
              <a:rPr lang="ar-SA" sz="4400" b="1" dirty="0" smtClean="0">
                <a:solidFill>
                  <a:srgbClr val="0000CC"/>
                </a:solidFill>
                <a:latin typeface="Times New Roman" pitchFamily="18" charset="0"/>
              </a:rPr>
              <a:t>القيادة كأداة لإنجــــاز الأهـــــداف</a:t>
            </a:r>
            <a:endParaRPr lang="en-US" sz="4400" b="1" dirty="0" smtClean="0">
              <a:solidFill>
                <a:srgbClr val="0000CC"/>
              </a:solidFill>
              <a:latin typeface="Times New Roman" pitchFamily="18" charset="0"/>
            </a:endParaRPr>
          </a:p>
        </p:txBody>
      </p:sp>
      <p:sp>
        <p:nvSpPr>
          <p:cNvPr id="153603" name="AutoShape 3"/>
          <p:cNvSpPr>
            <a:spLocks noChangeArrowheads="1"/>
          </p:cNvSpPr>
          <p:nvPr/>
        </p:nvSpPr>
        <p:spPr bwMode="auto">
          <a:xfrm>
            <a:off x="5786438" y="2268538"/>
            <a:ext cx="2671762" cy="566737"/>
          </a:xfrm>
          <a:prstGeom prst="wedgeRoundRectCallout">
            <a:avLst>
              <a:gd name="adj1" fmla="val -61764"/>
              <a:gd name="adj2" fmla="val 99319"/>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rPr>
              <a:t>القيادة هي</a:t>
            </a:r>
            <a:r>
              <a:rPr lang="en-US" sz="2800" b="1" smtClean="0">
                <a:solidFill>
                  <a:srgbClr val="0000CC"/>
                </a:solidFill>
                <a:latin typeface="Times New Roman" pitchFamily="18" charset="0"/>
              </a:rPr>
              <a:t>: </a:t>
            </a:r>
          </a:p>
        </p:txBody>
      </p:sp>
      <p:sp>
        <p:nvSpPr>
          <p:cNvPr id="153604" name="Text Box 4"/>
          <p:cNvSpPr txBox="1">
            <a:spLocks noChangeArrowheads="1"/>
          </p:cNvSpPr>
          <p:nvPr/>
        </p:nvSpPr>
        <p:spPr bwMode="auto">
          <a:xfrm>
            <a:off x="762000" y="3105150"/>
            <a:ext cx="7010400" cy="9588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rPr>
              <a:t>عملية تنظيم للمجموعة بما فيها القائد لإنجاز هدف مشترك بالحد الأعلى من الكفاية والحد الأدنى من الوقت والجهد</a:t>
            </a:r>
            <a:endParaRPr lang="en-US" sz="2800" b="1" smtClean="0">
              <a:solidFill>
                <a:srgbClr val="CCFF99"/>
              </a:solidFill>
              <a:latin typeface="Times New Roman" pitchFamily="18" charset="0"/>
            </a:endParaRPr>
          </a:p>
        </p:txBody>
      </p:sp>
      <p:sp>
        <p:nvSpPr>
          <p:cNvPr id="153605" name="Text Box 5"/>
          <p:cNvSpPr txBox="1">
            <a:spLocks noChangeArrowheads="1"/>
          </p:cNvSpPr>
          <p:nvPr/>
        </p:nvSpPr>
        <p:spPr bwMode="auto">
          <a:xfrm>
            <a:off x="909638" y="5103813"/>
            <a:ext cx="6396037" cy="9588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rtl="0" eaLnBrk="0" fontAlgn="base" hangingPunct="0">
              <a:spcBef>
                <a:spcPct val="50000"/>
              </a:spcBef>
              <a:spcAft>
                <a:spcPct val="0"/>
              </a:spcAft>
            </a:pPr>
            <a:r>
              <a:rPr lang="ar-SA" sz="2800" b="1" smtClean="0">
                <a:solidFill>
                  <a:srgbClr val="CCFF99"/>
                </a:solidFill>
                <a:latin typeface="Times New Roman" pitchFamily="18" charset="0"/>
              </a:rPr>
              <a:t>القوة الديناميكية الرئيسية التي تحفز وتشجع وتنسق نشاطات </a:t>
            </a:r>
            <a:r>
              <a:rPr lang="ar-SA" sz="2800" b="1" smtClean="0">
                <a:solidFill>
                  <a:srgbClr val="CCFF99"/>
                </a:solidFill>
                <a:latin typeface="Times New Roman" pitchFamily="18" charset="0"/>
                <a:cs typeface="Times New Roman" pitchFamily="18" charset="0"/>
              </a:rPr>
              <a:t>المؤسسة</a:t>
            </a:r>
            <a:r>
              <a:rPr lang="ar-SA" sz="2800" b="1" smtClean="0">
                <a:solidFill>
                  <a:srgbClr val="CCFF99"/>
                </a:solidFill>
                <a:latin typeface="Times New Roman" pitchFamily="18" charset="0"/>
              </a:rPr>
              <a:t> لإنجاز أهدافها</a:t>
            </a:r>
            <a:endParaRPr lang="en-US" sz="2800" b="1" smtClean="0">
              <a:solidFill>
                <a:srgbClr val="CCFF99"/>
              </a:solidFill>
              <a:latin typeface="Times New Roman" pitchFamily="18" charset="0"/>
            </a:endParaRPr>
          </a:p>
        </p:txBody>
      </p:sp>
      <p:sp>
        <p:nvSpPr>
          <p:cNvPr id="153606" name="AutoShape 6"/>
          <p:cNvSpPr>
            <a:spLocks noChangeArrowheads="1"/>
          </p:cNvSpPr>
          <p:nvPr/>
        </p:nvSpPr>
        <p:spPr bwMode="auto">
          <a:xfrm>
            <a:off x="5867400" y="4402138"/>
            <a:ext cx="2671763" cy="566737"/>
          </a:xfrm>
          <a:prstGeom prst="wedgeRoundRectCallout">
            <a:avLst>
              <a:gd name="adj1" fmla="val -67468"/>
              <a:gd name="adj2" fmla="val 76431"/>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rPr>
              <a:t>القيادة هي</a:t>
            </a:r>
            <a:r>
              <a:rPr lang="en-US" sz="2800" b="1" smtClean="0">
                <a:solidFill>
                  <a:srgbClr val="0000CC"/>
                </a:solidFill>
                <a:latin typeface="Times New Roman" pitchFamily="18" charset="0"/>
              </a:rPr>
              <a:t>: </a:t>
            </a:r>
          </a:p>
        </p:txBody>
      </p:sp>
    </p:spTree>
    <p:extLst>
      <p:ext uri="{BB962C8B-B14F-4D97-AF65-F5344CB8AC3E}">
        <p14:creationId xmlns:p14="http://schemas.microsoft.com/office/powerpoint/2010/main" xmlns="" val="10602284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90600" y="966788"/>
            <a:ext cx="7315200" cy="83661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800" b="1" dirty="0" smtClean="0">
                <a:solidFill>
                  <a:srgbClr val="0000CC"/>
                </a:solidFill>
                <a:latin typeface="Times New Roman" pitchFamily="18" charset="0"/>
                <a:cs typeface="Times New Roman" pitchFamily="18" charset="0"/>
              </a:rPr>
              <a:t>11- </a:t>
            </a:r>
            <a:r>
              <a:rPr lang="ar-SA" sz="4800" b="1" dirty="0" smtClean="0">
                <a:solidFill>
                  <a:srgbClr val="0000CC"/>
                </a:solidFill>
                <a:latin typeface="Times New Roman" pitchFamily="18" charset="0"/>
                <a:cs typeface="Times New Roman" pitchFamily="18" charset="0"/>
              </a:rPr>
              <a:t>القيادة كسمات شخصية</a:t>
            </a:r>
            <a:endParaRPr lang="en-US" sz="4800" b="1" dirty="0" smtClean="0">
              <a:solidFill>
                <a:srgbClr val="0000CC"/>
              </a:solidFill>
              <a:latin typeface="Times New Roman" pitchFamily="18" charset="0"/>
            </a:endParaRPr>
          </a:p>
        </p:txBody>
      </p:sp>
      <p:sp>
        <p:nvSpPr>
          <p:cNvPr id="156675" name="AutoShape 3"/>
          <p:cNvSpPr>
            <a:spLocks noChangeArrowheads="1"/>
          </p:cNvSpPr>
          <p:nvPr/>
        </p:nvSpPr>
        <p:spPr bwMode="auto">
          <a:xfrm>
            <a:off x="6400800" y="2497138"/>
            <a:ext cx="2443163" cy="630237"/>
          </a:xfrm>
          <a:prstGeom prst="wedgeRoundRectCallout">
            <a:avLst>
              <a:gd name="adj1" fmla="val -62088"/>
              <a:gd name="adj2" fmla="val 79583"/>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0000CC"/>
                </a:solidFill>
                <a:latin typeface="Times New Roman" pitchFamily="18" charset="0"/>
                <a:cs typeface="Times New Roman" pitchFamily="18" charset="0"/>
              </a:rPr>
              <a:t>القيـادة تعني</a:t>
            </a:r>
            <a:r>
              <a:rPr lang="en-US" sz="3200" b="1" smtClean="0">
                <a:solidFill>
                  <a:srgbClr val="0000CC"/>
                </a:solidFill>
                <a:latin typeface="Times New Roman" pitchFamily="18" charset="0"/>
              </a:rPr>
              <a:t> : </a:t>
            </a:r>
            <a:endParaRPr lang="en-US" sz="2800" b="1" smtClean="0">
              <a:solidFill>
                <a:srgbClr val="0000CC"/>
              </a:solidFill>
              <a:latin typeface="Times New Roman" pitchFamily="18" charset="0"/>
            </a:endParaRPr>
          </a:p>
        </p:txBody>
      </p:sp>
      <p:sp>
        <p:nvSpPr>
          <p:cNvPr id="156676" name="Text Box 4"/>
          <p:cNvSpPr txBox="1">
            <a:spLocks noChangeArrowheads="1"/>
          </p:cNvSpPr>
          <p:nvPr/>
        </p:nvSpPr>
        <p:spPr bwMode="auto">
          <a:xfrm>
            <a:off x="762000" y="2803525"/>
            <a:ext cx="5638800" cy="53181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قوة الشخصية</a:t>
            </a:r>
            <a:r>
              <a:rPr lang="en-US" sz="2800" b="1" smtClean="0">
                <a:solidFill>
                  <a:srgbClr val="CCFF99"/>
                </a:solidFill>
                <a:latin typeface="Times New Roman" pitchFamily="18" charset="0"/>
              </a:rPr>
              <a:t> </a:t>
            </a:r>
          </a:p>
        </p:txBody>
      </p:sp>
      <p:sp>
        <p:nvSpPr>
          <p:cNvPr id="156677" name="Text Box 5"/>
          <p:cNvSpPr txBox="1">
            <a:spLocks noChangeArrowheads="1"/>
          </p:cNvSpPr>
          <p:nvPr/>
        </p:nvSpPr>
        <p:spPr bwMode="auto">
          <a:xfrm>
            <a:off x="685800" y="3824288"/>
            <a:ext cx="5715000" cy="9588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الشخص الذي يمتلك أعظم عدد من الصفات المرغوبة في الشخصية</a:t>
            </a:r>
            <a:endParaRPr lang="en-US" sz="2800" b="1" smtClean="0">
              <a:solidFill>
                <a:srgbClr val="CCFF99"/>
              </a:solidFill>
              <a:latin typeface="Times New Roman" pitchFamily="18" charset="0"/>
            </a:endParaRPr>
          </a:p>
        </p:txBody>
      </p:sp>
      <p:sp>
        <p:nvSpPr>
          <p:cNvPr id="156678" name="AutoShape 6"/>
          <p:cNvSpPr>
            <a:spLocks noChangeArrowheads="1"/>
          </p:cNvSpPr>
          <p:nvPr/>
        </p:nvSpPr>
        <p:spPr bwMode="auto">
          <a:xfrm>
            <a:off x="6858000" y="4013200"/>
            <a:ext cx="1905000" cy="630238"/>
          </a:xfrm>
          <a:prstGeom prst="wedgeRoundRectCallout">
            <a:avLst>
              <a:gd name="adj1" fmla="val -77333"/>
              <a:gd name="adj2" fmla="val -12593"/>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3200" b="1" smtClean="0">
                <a:solidFill>
                  <a:srgbClr val="0000CC"/>
                </a:solidFill>
                <a:latin typeface="Times New Roman" pitchFamily="18" charset="0"/>
                <a:cs typeface="Times New Roman" pitchFamily="18" charset="0"/>
              </a:rPr>
              <a:t>القائـد هو</a:t>
            </a:r>
            <a:r>
              <a:rPr lang="en-US" sz="3200" b="1" smtClean="0">
                <a:solidFill>
                  <a:srgbClr val="0000CC"/>
                </a:solidFill>
                <a:latin typeface="Times New Roman" pitchFamily="18" charset="0"/>
              </a:rPr>
              <a:t>: </a:t>
            </a:r>
          </a:p>
        </p:txBody>
      </p:sp>
      <p:sp>
        <p:nvSpPr>
          <p:cNvPr id="156679" name="Text Box 7"/>
          <p:cNvSpPr txBox="1">
            <a:spLocks noChangeArrowheads="1"/>
          </p:cNvSpPr>
          <p:nvPr/>
        </p:nvSpPr>
        <p:spPr bwMode="auto">
          <a:xfrm>
            <a:off x="685800" y="5213350"/>
            <a:ext cx="5862638" cy="9588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مجموعة من السمات التي تمكن الفرد من التأثير على الآخرين لإنجاز مهمة معينة</a:t>
            </a:r>
            <a:endParaRPr lang="en-US" sz="2800" b="1" smtClean="0">
              <a:solidFill>
                <a:srgbClr val="CCFF99"/>
              </a:solidFill>
              <a:latin typeface="Times New Roman" pitchFamily="18" charset="0"/>
            </a:endParaRPr>
          </a:p>
        </p:txBody>
      </p:sp>
      <p:sp>
        <p:nvSpPr>
          <p:cNvPr id="156680" name="AutoShape 8"/>
          <p:cNvSpPr>
            <a:spLocks noChangeArrowheads="1"/>
          </p:cNvSpPr>
          <p:nvPr/>
        </p:nvSpPr>
        <p:spPr bwMode="auto">
          <a:xfrm>
            <a:off x="6707188" y="5165725"/>
            <a:ext cx="2058987" cy="566738"/>
          </a:xfrm>
          <a:prstGeom prst="wedgeRoundRectCallout">
            <a:avLst>
              <a:gd name="adj1" fmla="val -55694"/>
              <a:gd name="adj2" fmla="val 68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القيادة هي</a:t>
            </a:r>
            <a:r>
              <a:rPr lang="en-US" sz="2800" b="1" smtClean="0">
                <a:solidFill>
                  <a:srgbClr val="0000CC"/>
                </a:solidFill>
                <a:latin typeface="Times New Roman" pitchFamily="18" charset="0"/>
              </a:rPr>
              <a:t>:</a:t>
            </a:r>
          </a:p>
        </p:txBody>
      </p:sp>
    </p:spTree>
    <p:extLst>
      <p:ext uri="{BB962C8B-B14F-4D97-AF65-F5344CB8AC3E}">
        <p14:creationId xmlns:p14="http://schemas.microsoft.com/office/powerpoint/2010/main" xmlns="" val="139707482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609600" y="876300"/>
            <a:ext cx="8153400" cy="7747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YE" sz="4400" b="1" dirty="0" smtClean="0">
                <a:solidFill>
                  <a:srgbClr val="0000CC"/>
                </a:solidFill>
                <a:latin typeface="Times New Roman" pitchFamily="18" charset="0"/>
                <a:cs typeface="Times New Roman" pitchFamily="18" charset="0"/>
              </a:rPr>
              <a:t>12- </a:t>
            </a:r>
            <a:r>
              <a:rPr lang="ar-SA" sz="4400" b="1" dirty="0" smtClean="0">
                <a:solidFill>
                  <a:srgbClr val="0000CC"/>
                </a:solidFill>
                <a:latin typeface="Times New Roman" pitchFamily="18" charset="0"/>
                <a:cs typeface="Times New Roman" pitchFamily="18" charset="0"/>
              </a:rPr>
              <a:t>القيادة كفن الاستجابة لتعليمات القائد</a:t>
            </a:r>
            <a:endParaRPr lang="en-US" sz="4400" b="1" dirty="0" smtClean="0">
              <a:solidFill>
                <a:srgbClr val="0000CC"/>
              </a:solidFill>
              <a:latin typeface="Times New Roman" pitchFamily="18" charset="0"/>
            </a:endParaRPr>
          </a:p>
        </p:txBody>
      </p:sp>
      <p:sp>
        <p:nvSpPr>
          <p:cNvPr id="157699" name="AutoShape 3"/>
          <p:cNvSpPr>
            <a:spLocks noChangeArrowheads="1"/>
          </p:cNvSpPr>
          <p:nvPr/>
        </p:nvSpPr>
        <p:spPr bwMode="auto">
          <a:xfrm>
            <a:off x="7011988" y="2243138"/>
            <a:ext cx="1857375" cy="566737"/>
          </a:xfrm>
          <a:prstGeom prst="wedgeRoundRectCallout">
            <a:avLst>
              <a:gd name="adj1" fmla="val -57949"/>
              <a:gd name="adj2" fmla="val 27356"/>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القيـادة تعني</a:t>
            </a:r>
            <a:r>
              <a:rPr lang="en-US" sz="2800" b="1" smtClean="0">
                <a:solidFill>
                  <a:srgbClr val="0000CC"/>
                </a:solidFill>
                <a:latin typeface="Times New Roman" pitchFamily="18" charset="0"/>
              </a:rPr>
              <a:t>: </a:t>
            </a:r>
            <a:endParaRPr lang="en-US" sz="2400" b="1" smtClean="0">
              <a:solidFill>
                <a:srgbClr val="0000CC"/>
              </a:solidFill>
              <a:latin typeface="Times New Roman" pitchFamily="18" charset="0"/>
            </a:endParaRPr>
          </a:p>
        </p:txBody>
      </p:sp>
      <p:sp>
        <p:nvSpPr>
          <p:cNvPr id="157700" name="Text Box 4"/>
          <p:cNvSpPr txBox="1">
            <a:spLocks noChangeArrowheads="1"/>
          </p:cNvSpPr>
          <p:nvPr/>
        </p:nvSpPr>
        <p:spPr bwMode="auto">
          <a:xfrm>
            <a:off x="457200" y="2317750"/>
            <a:ext cx="6316663" cy="53181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الاستجابة لتعليمات القائد</a:t>
            </a:r>
            <a:endParaRPr lang="en-US" sz="2800" b="1" smtClean="0">
              <a:solidFill>
                <a:srgbClr val="CCFF99"/>
              </a:solidFill>
              <a:latin typeface="Times New Roman" pitchFamily="18" charset="0"/>
            </a:endParaRPr>
          </a:p>
        </p:txBody>
      </p:sp>
      <p:sp>
        <p:nvSpPr>
          <p:cNvPr id="157701" name="Text Box 5"/>
          <p:cNvSpPr txBox="1">
            <a:spLocks noChangeArrowheads="1"/>
          </p:cNvSpPr>
          <p:nvPr/>
        </p:nvSpPr>
        <p:spPr bwMode="auto">
          <a:xfrm>
            <a:off x="457200" y="3490913"/>
            <a:ext cx="6324600" cy="531812"/>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rtl="0"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فن حث الآخرين للقيام بما يراد منهم القيام به</a:t>
            </a:r>
            <a:endParaRPr lang="en-US" sz="2800" b="1" smtClean="0">
              <a:solidFill>
                <a:srgbClr val="CCFF99"/>
              </a:solidFill>
              <a:latin typeface="Times New Roman" pitchFamily="18" charset="0"/>
            </a:endParaRPr>
          </a:p>
        </p:txBody>
      </p:sp>
      <p:sp>
        <p:nvSpPr>
          <p:cNvPr id="157702" name="AutoShape 6"/>
          <p:cNvSpPr>
            <a:spLocks noChangeArrowheads="1"/>
          </p:cNvSpPr>
          <p:nvPr/>
        </p:nvSpPr>
        <p:spPr bwMode="auto">
          <a:xfrm>
            <a:off x="7162800" y="3340100"/>
            <a:ext cx="1905000" cy="566738"/>
          </a:xfrm>
          <a:prstGeom prst="wedgeRoundRectCallout">
            <a:avLst>
              <a:gd name="adj1" fmla="val -64750"/>
              <a:gd name="adj2" fmla="val 23023"/>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القيادة هي</a:t>
            </a:r>
            <a:r>
              <a:rPr lang="en-US" sz="2800" b="1" smtClean="0">
                <a:solidFill>
                  <a:srgbClr val="0000CC"/>
                </a:solidFill>
                <a:latin typeface="Times New Roman" pitchFamily="18" charset="0"/>
              </a:rPr>
              <a:t>:</a:t>
            </a:r>
          </a:p>
        </p:txBody>
      </p:sp>
      <p:sp>
        <p:nvSpPr>
          <p:cNvPr id="157703" name="Text Box 7"/>
          <p:cNvSpPr txBox="1">
            <a:spLocks noChangeArrowheads="1"/>
          </p:cNvSpPr>
          <p:nvPr/>
        </p:nvSpPr>
        <p:spPr bwMode="auto">
          <a:xfrm>
            <a:off x="533400" y="4183063"/>
            <a:ext cx="6324600" cy="531812"/>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CCFF99"/>
                </a:solidFill>
                <a:latin typeface="Times New Roman" pitchFamily="18" charset="0"/>
                <a:cs typeface="Times New Roman" pitchFamily="18" charset="0"/>
              </a:rPr>
              <a:t>الذي يرشد ويوجه الآخرين</a:t>
            </a:r>
            <a:endParaRPr lang="en-US" sz="2800" b="1" smtClean="0">
              <a:solidFill>
                <a:srgbClr val="CCFF99"/>
              </a:solidFill>
              <a:latin typeface="Times New Roman" pitchFamily="18" charset="0"/>
            </a:endParaRPr>
          </a:p>
        </p:txBody>
      </p:sp>
      <p:sp>
        <p:nvSpPr>
          <p:cNvPr id="157704" name="AutoShape 8"/>
          <p:cNvSpPr>
            <a:spLocks noChangeArrowheads="1"/>
          </p:cNvSpPr>
          <p:nvPr/>
        </p:nvSpPr>
        <p:spPr bwMode="auto">
          <a:xfrm>
            <a:off x="7162800" y="4040188"/>
            <a:ext cx="1555750" cy="566737"/>
          </a:xfrm>
          <a:prstGeom prst="wedgeRoundRectCallout">
            <a:avLst>
              <a:gd name="adj1" fmla="val -72653"/>
              <a:gd name="adj2" fmla="val 25477"/>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القائـد هو</a:t>
            </a:r>
            <a:r>
              <a:rPr lang="en-US" sz="2800" b="1" smtClean="0">
                <a:solidFill>
                  <a:srgbClr val="0000CC"/>
                </a:solidFill>
                <a:latin typeface="Times New Roman" pitchFamily="18" charset="0"/>
              </a:rPr>
              <a:t>: </a:t>
            </a:r>
          </a:p>
        </p:txBody>
      </p:sp>
      <p:sp>
        <p:nvSpPr>
          <p:cNvPr id="157705" name="Text Box 9"/>
          <p:cNvSpPr txBox="1">
            <a:spLocks noChangeArrowheads="1"/>
          </p:cNvSpPr>
          <p:nvPr/>
        </p:nvSpPr>
        <p:spPr bwMode="auto">
          <a:xfrm>
            <a:off x="457200" y="4876800"/>
            <a:ext cx="6324600" cy="4699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xmlns="">
                <a:effectLst>
                  <a:outerShdw dist="107763" dir="18900000" algn="ctr" rotWithShape="0">
                    <a:schemeClr val="accent2"/>
                  </a:outerShdw>
                </a:effectLst>
              </a14:hiddenEffects>
            </a:ext>
          </a:extLst>
        </p:spPr>
        <p:txBody>
          <a:bodyPr>
            <a:spAutoFit/>
          </a:bodyPr>
          <a:lstStyle/>
          <a:p>
            <a:pPr algn="ctr" rtl="0" eaLnBrk="0" fontAlgn="base" hangingPunct="0">
              <a:spcBef>
                <a:spcPct val="50000"/>
              </a:spcBef>
              <a:spcAft>
                <a:spcPct val="0"/>
              </a:spcAft>
            </a:pPr>
            <a:r>
              <a:rPr lang="ar-SA" sz="2400" b="1" smtClean="0">
                <a:solidFill>
                  <a:srgbClr val="CCFF99"/>
                </a:solidFill>
                <a:latin typeface="Times New Roman" pitchFamily="18" charset="0"/>
                <a:cs typeface="Times New Roman" pitchFamily="18" charset="0"/>
              </a:rPr>
              <a:t>اكساب الأفراد مهارات كافية لتحقيق الاهداف المخطط لها</a:t>
            </a:r>
            <a:endParaRPr lang="en-US" sz="2400" b="1" smtClean="0">
              <a:solidFill>
                <a:srgbClr val="CCFF99"/>
              </a:solidFill>
              <a:latin typeface="Times New Roman" pitchFamily="18" charset="0"/>
            </a:endParaRPr>
          </a:p>
        </p:txBody>
      </p:sp>
      <p:sp>
        <p:nvSpPr>
          <p:cNvPr id="157706" name="AutoShape 10"/>
          <p:cNvSpPr>
            <a:spLocks noChangeArrowheads="1"/>
          </p:cNvSpPr>
          <p:nvPr/>
        </p:nvSpPr>
        <p:spPr bwMode="auto">
          <a:xfrm>
            <a:off x="7158038" y="4954588"/>
            <a:ext cx="1681162" cy="566737"/>
          </a:xfrm>
          <a:prstGeom prst="wedgeRoundRectCallout">
            <a:avLst>
              <a:gd name="adj1" fmla="val -69546"/>
              <a:gd name="adj2" fmla="val 29019"/>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ar-SA" sz="2800" b="1" smtClean="0">
                <a:solidFill>
                  <a:srgbClr val="0000CC"/>
                </a:solidFill>
                <a:latin typeface="Times New Roman" pitchFamily="18" charset="0"/>
                <a:cs typeface="Times New Roman" pitchFamily="18" charset="0"/>
              </a:rPr>
              <a:t>القيادة هي</a:t>
            </a:r>
            <a:r>
              <a:rPr lang="en-US" sz="2800" b="1" smtClean="0">
                <a:solidFill>
                  <a:srgbClr val="0000CC"/>
                </a:solidFill>
                <a:latin typeface="Times New Roman" pitchFamily="18" charset="0"/>
              </a:rPr>
              <a:t>:</a:t>
            </a:r>
          </a:p>
        </p:txBody>
      </p:sp>
    </p:spTree>
    <p:extLst>
      <p:ext uri="{BB962C8B-B14F-4D97-AF65-F5344CB8AC3E}">
        <p14:creationId xmlns:p14="http://schemas.microsoft.com/office/powerpoint/2010/main" xmlns="" val="313983817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3779838" y="0"/>
            <a:ext cx="5364162" cy="1189038"/>
          </a:xfrm>
          <a:prstGeom prst="rect">
            <a:avLst/>
          </a:prstGeom>
          <a:solidFill>
            <a:srgbClr val="CCFF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sz="7200" b="1" smtClean="0">
                <a:solidFill>
                  <a:srgbClr val="000099"/>
                </a:solidFill>
                <a:latin typeface="Arial" pitchFamily="34" charset="0"/>
                <a:cs typeface="AL-Mohanad Bold" pitchFamily="2" charset="-78"/>
              </a:rPr>
              <a:t>قالوا في القيادة</a:t>
            </a:r>
            <a:endParaRPr lang="en-US" sz="7200" b="1" smtClean="0">
              <a:solidFill>
                <a:srgbClr val="000099"/>
              </a:solidFill>
              <a:latin typeface="Arial" pitchFamily="34" charset="0"/>
              <a:cs typeface="AL-Mohanad Bold" pitchFamily="2" charset="-78"/>
            </a:endParaRPr>
          </a:p>
        </p:txBody>
      </p:sp>
      <p:sp>
        <p:nvSpPr>
          <p:cNvPr id="420867" name="Text Box 3"/>
          <p:cNvSpPr txBox="1">
            <a:spLocks noChangeArrowheads="1"/>
          </p:cNvSpPr>
          <p:nvPr/>
        </p:nvSpPr>
        <p:spPr bwMode="auto">
          <a:xfrm>
            <a:off x="0" y="1196975"/>
            <a:ext cx="9144000" cy="1858963"/>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fontAlgn="base">
              <a:spcBef>
                <a:spcPct val="50000"/>
              </a:spcBef>
              <a:spcAft>
                <a:spcPct val="0"/>
              </a:spcAft>
            </a:pPr>
            <a:r>
              <a:rPr lang="ar-SA" sz="4000" b="1" smtClean="0">
                <a:solidFill>
                  <a:srgbClr val="000099"/>
                </a:solidFill>
                <a:latin typeface="Arial" pitchFamily="34" charset="0"/>
                <a:cs typeface="AL-Mohanad Bold" pitchFamily="2" charset="-78"/>
              </a:rPr>
              <a:t>النجاح لا يقاس بالمنصب الذي وصل إليه الشخص ، بل بالمصاعب والعقبات التي تغلب عليها أثناء سعيه للنجاح.</a:t>
            </a:r>
          </a:p>
          <a:p>
            <a:pPr algn="l" fontAlgn="base">
              <a:spcBef>
                <a:spcPct val="50000"/>
              </a:spcBef>
              <a:spcAft>
                <a:spcPct val="0"/>
              </a:spcAft>
            </a:pPr>
            <a:r>
              <a:rPr lang="ar-SA" b="1" smtClean="0">
                <a:solidFill>
                  <a:srgbClr val="000099"/>
                </a:solidFill>
                <a:latin typeface="Arial" pitchFamily="34" charset="0"/>
                <a:cs typeface="AL-Mohanad Bold" pitchFamily="2" charset="-78"/>
              </a:rPr>
              <a:t>بوكر واشنطن</a:t>
            </a:r>
            <a:endParaRPr lang="en-US" b="1" smtClean="0">
              <a:solidFill>
                <a:srgbClr val="000099"/>
              </a:solidFill>
              <a:latin typeface="Arial" pitchFamily="34" charset="0"/>
              <a:cs typeface="AL-Mohanad Bold" pitchFamily="2" charset="-78"/>
            </a:endParaRPr>
          </a:p>
        </p:txBody>
      </p:sp>
      <p:sp>
        <p:nvSpPr>
          <p:cNvPr id="420869" name="Text Box 5"/>
          <p:cNvSpPr txBox="1">
            <a:spLocks noChangeArrowheads="1"/>
          </p:cNvSpPr>
          <p:nvPr/>
        </p:nvSpPr>
        <p:spPr bwMode="auto">
          <a:xfrm>
            <a:off x="0" y="3141663"/>
            <a:ext cx="9144000" cy="2271712"/>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eaLnBrk="0" fontAlgn="base" hangingPunct="0">
              <a:spcBef>
                <a:spcPct val="0"/>
              </a:spcBef>
              <a:spcAft>
                <a:spcPct val="0"/>
              </a:spcAft>
            </a:pPr>
            <a:r>
              <a:rPr lang="ar-SA" sz="4000" b="1" smtClean="0">
                <a:solidFill>
                  <a:srgbClr val="000099"/>
                </a:solidFill>
                <a:cs typeface="Times New Roman" pitchFamily="18" charset="0"/>
              </a:rPr>
              <a:t>إن القائد بحاجة إلى رؤى واضحة، ولكن الرؤى تبقى دون فائدة إذا لم تعمم بطريقة تولد الحيوية والالتزام. فالقيادة والتواصل أمران لا ينفصلان.</a:t>
            </a:r>
          </a:p>
          <a:p>
            <a:pPr algn="l" eaLnBrk="0" fontAlgn="base" hangingPunct="0">
              <a:spcBef>
                <a:spcPct val="0"/>
              </a:spcBef>
              <a:spcAft>
                <a:spcPct val="0"/>
              </a:spcAft>
            </a:pPr>
            <a:r>
              <a:rPr lang="ar-SA" sz="2300" b="1" smtClean="0">
                <a:solidFill>
                  <a:srgbClr val="000099"/>
                </a:solidFill>
                <a:cs typeface="Times New Roman" pitchFamily="18" charset="0"/>
              </a:rPr>
              <a:t>تيلور</a:t>
            </a:r>
            <a:endParaRPr lang="en-US" sz="2300" b="1" smtClean="0">
              <a:solidFill>
                <a:srgbClr val="000099"/>
              </a:solidFill>
              <a:cs typeface="Times New Roman" pitchFamily="18" charset="0"/>
            </a:endParaRPr>
          </a:p>
        </p:txBody>
      </p:sp>
    </p:spTree>
    <p:extLst>
      <p:ext uri="{BB962C8B-B14F-4D97-AF65-F5344CB8AC3E}">
        <p14:creationId xmlns:p14="http://schemas.microsoft.com/office/powerpoint/2010/main" xmlns="" val="642527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0866"/>
                                        </p:tgtEl>
                                        <p:attrNameLst>
                                          <p:attrName>style.visibility</p:attrName>
                                        </p:attrNameLst>
                                      </p:cBhvr>
                                      <p:to>
                                        <p:strVal val="visible"/>
                                      </p:to>
                                    </p:set>
                                    <p:animEffect transition="in" filter="wheel(4)">
                                      <p:cBhvr>
                                        <p:cTn id="7" dur="2000"/>
                                        <p:tgtEl>
                                          <p:spTgt spid="420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0867"/>
                                        </p:tgtEl>
                                        <p:attrNameLst>
                                          <p:attrName>style.visibility</p:attrName>
                                        </p:attrNameLst>
                                      </p:cBhvr>
                                      <p:to>
                                        <p:strVal val="visible"/>
                                      </p:to>
                                    </p:set>
                                    <p:anim calcmode="lin" valueType="num">
                                      <p:cBhvr additive="base">
                                        <p:cTn id="12" dur="500" fill="hold"/>
                                        <p:tgtEl>
                                          <p:spTgt spid="420867"/>
                                        </p:tgtEl>
                                        <p:attrNameLst>
                                          <p:attrName>ppt_x</p:attrName>
                                        </p:attrNameLst>
                                      </p:cBhvr>
                                      <p:tavLst>
                                        <p:tav tm="0">
                                          <p:val>
                                            <p:strVal val="#ppt_x"/>
                                          </p:val>
                                        </p:tav>
                                        <p:tav tm="100000">
                                          <p:val>
                                            <p:strVal val="#ppt_x"/>
                                          </p:val>
                                        </p:tav>
                                      </p:tavLst>
                                    </p:anim>
                                    <p:anim calcmode="lin" valueType="num">
                                      <p:cBhvr additive="base">
                                        <p:cTn id="13" dur="500" fill="hold"/>
                                        <p:tgtEl>
                                          <p:spTgt spid="4208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0869">
                                            <p:bg/>
                                          </p:spTgt>
                                        </p:tgtEl>
                                        <p:attrNameLst>
                                          <p:attrName>style.visibility</p:attrName>
                                        </p:attrNameLst>
                                      </p:cBhvr>
                                      <p:to>
                                        <p:strVal val="visible"/>
                                      </p:to>
                                    </p:set>
                                    <p:anim calcmode="lin" valueType="num">
                                      <p:cBhvr additive="base">
                                        <p:cTn id="18" dur="500" fill="hold"/>
                                        <p:tgtEl>
                                          <p:spTgt spid="420869">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420869">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20869">
                                            <p:txEl>
                                              <p:pRg st="0" end="0"/>
                                            </p:txEl>
                                          </p:spTgt>
                                        </p:tgtEl>
                                        <p:attrNameLst>
                                          <p:attrName>style.visibility</p:attrName>
                                        </p:attrNameLst>
                                      </p:cBhvr>
                                      <p:to>
                                        <p:strVal val="visible"/>
                                      </p:to>
                                    </p:set>
                                    <p:anim calcmode="lin" valueType="num">
                                      <p:cBhvr additive="base">
                                        <p:cTn id="22" dur="500" fill="hold"/>
                                        <p:tgtEl>
                                          <p:spTgt spid="42086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2086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iterate type="lt">
                                    <p:tmPct val="0"/>
                                  </p:iterate>
                                  <p:childTnLst>
                                    <p:set>
                                      <p:cBhvr>
                                        <p:cTn id="25" dur="1" fill="hold">
                                          <p:stCondLst>
                                            <p:cond delay="0"/>
                                          </p:stCondLst>
                                        </p:cTn>
                                        <p:tgtEl>
                                          <p:spTgt spid="420869">
                                            <p:txEl>
                                              <p:pRg st="1" end="1"/>
                                            </p:txEl>
                                          </p:spTgt>
                                        </p:tgtEl>
                                        <p:attrNameLst>
                                          <p:attrName>style.visibility</p:attrName>
                                        </p:attrNameLst>
                                      </p:cBhvr>
                                      <p:to>
                                        <p:strVal val="visible"/>
                                      </p:to>
                                    </p:set>
                                    <p:anim calcmode="lin" valueType="num">
                                      <p:cBhvr additive="base">
                                        <p:cTn id="26" dur="500" fill="hold"/>
                                        <p:tgtEl>
                                          <p:spTgt spid="42086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2086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animBg="1"/>
      <p:bldP spid="420867" grpId="0" animBg="1"/>
      <p:bldP spid="420869"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ext Box 2"/>
          <p:cNvSpPr txBox="1">
            <a:spLocks noChangeArrowheads="1"/>
          </p:cNvSpPr>
          <p:nvPr/>
        </p:nvSpPr>
        <p:spPr bwMode="auto">
          <a:xfrm>
            <a:off x="3203575" y="0"/>
            <a:ext cx="5940425" cy="1189038"/>
          </a:xfrm>
          <a:prstGeom prst="rect">
            <a:avLst/>
          </a:prstGeom>
          <a:solidFill>
            <a:srgbClr val="CCFF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sz="7200" b="1" smtClean="0">
                <a:solidFill>
                  <a:srgbClr val="000099"/>
                </a:solidFill>
                <a:latin typeface="Arial" pitchFamily="34" charset="0"/>
                <a:cs typeface="AL-Mohanad Bold" pitchFamily="2" charset="-78"/>
              </a:rPr>
              <a:t>قالوا في القيادة</a:t>
            </a:r>
            <a:endParaRPr lang="en-US" sz="7200" b="1" smtClean="0">
              <a:solidFill>
                <a:srgbClr val="000099"/>
              </a:solidFill>
              <a:latin typeface="Arial" pitchFamily="34" charset="0"/>
              <a:cs typeface="AL-Mohanad Bold" pitchFamily="2" charset="-78"/>
            </a:endParaRPr>
          </a:p>
        </p:txBody>
      </p:sp>
      <p:sp>
        <p:nvSpPr>
          <p:cNvPr id="714755" name="Text Box 3"/>
          <p:cNvSpPr txBox="1">
            <a:spLocks noChangeArrowheads="1"/>
          </p:cNvSpPr>
          <p:nvPr/>
        </p:nvSpPr>
        <p:spPr bwMode="auto">
          <a:xfrm>
            <a:off x="250825" y="1052513"/>
            <a:ext cx="8713788" cy="3200400"/>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fontAlgn="base">
              <a:spcBef>
                <a:spcPct val="50000"/>
              </a:spcBef>
              <a:spcAft>
                <a:spcPct val="0"/>
              </a:spcAft>
            </a:pPr>
            <a:r>
              <a:rPr lang="ar-SA" sz="4000" b="1" smtClean="0">
                <a:solidFill>
                  <a:srgbClr val="000099"/>
                </a:solidFill>
                <a:cs typeface="Times New Roman" pitchFamily="18" charset="0"/>
              </a:rPr>
              <a:t>تنعكس اخلاق وكفاءة القائد على الرجال الذين يختارهم,والذين يتجمعون حوله , ارني القائد وسوف اخبرك عن رجاله , ارني الرجال وسوف اخبرك عن قائدهم</a:t>
            </a:r>
            <a:r>
              <a:rPr lang="ar-SA" sz="4800" b="1" smtClean="0">
                <a:solidFill>
                  <a:srgbClr val="000099"/>
                </a:solidFill>
                <a:latin typeface="Arial" pitchFamily="34" charset="0"/>
                <a:cs typeface="AL-Mohanad Bold" pitchFamily="2" charset="-78"/>
              </a:rPr>
              <a:t>.</a:t>
            </a:r>
          </a:p>
          <a:p>
            <a:pPr algn="l" fontAlgn="base">
              <a:spcBef>
                <a:spcPct val="50000"/>
              </a:spcBef>
              <a:spcAft>
                <a:spcPct val="0"/>
              </a:spcAft>
            </a:pPr>
            <a:r>
              <a:rPr lang="ar-SA" b="1" smtClean="0">
                <a:solidFill>
                  <a:srgbClr val="000099"/>
                </a:solidFill>
                <a:latin typeface="Arial" pitchFamily="34" charset="0"/>
                <a:cs typeface="AL-Mohanad Bold" pitchFamily="2" charset="-78"/>
              </a:rPr>
              <a:t>ارثر ونيوكمب</a:t>
            </a:r>
            <a:endParaRPr lang="en-US" b="1" smtClean="0">
              <a:solidFill>
                <a:srgbClr val="000099"/>
              </a:solidFill>
              <a:latin typeface="Arial" pitchFamily="34" charset="0"/>
              <a:cs typeface="AL-Mohanad Bold" pitchFamily="2" charset="-78"/>
            </a:endParaRPr>
          </a:p>
        </p:txBody>
      </p:sp>
      <p:sp>
        <p:nvSpPr>
          <p:cNvPr id="714756" name="Text Box 4"/>
          <p:cNvSpPr txBox="1">
            <a:spLocks noChangeArrowheads="1"/>
          </p:cNvSpPr>
          <p:nvPr/>
        </p:nvSpPr>
        <p:spPr bwMode="auto">
          <a:xfrm>
            <a:off x="0" y="4221163"/>
            <a:ext cx="8964613" cy="192087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eaLnBrk="0" fontAlgn="base" hangingPunct="0">
              <a:spcBef>
                <a:spcPct val="0"/>
              </a:spcBef>
              <a:spcAft>
                <a:spcPct val="0"/>
              </a:spcAft>
            </a:pPr>
            <a:r>
              <a:rPr lang="ar-SA" sz="4000" b="1" smtClean="0">
                <a:solidFill>
                  <a:srgbClr val="000099"/>
                </a:solidFill>
                <a:cs typeface="Times New Roman" pitchFamily="18" charset="0"/>
              </a:rPr>
              <a:t>ينقسم الناس إلى فئتين : فئة تمضي قدماً وتنجز شيئاً ما، وفئة تلزم مكانها وتستفسر لماذا ينجز العمل بطريقة أخرى.</a:t>
            </a:r>
            <a:r>
              <a:rPr lang="ar-SA" sz="2300" b="1" smtClean="0">
                <a:solidFill>
                  <a:srgbClr val="000099"/>
                </a:solidFill>
                <a:cs typeface="Times New Roman" pitchFamily="18" charset="0"/>
              </a:rPr>
              <a:t> 						جورج واشنطن</a:t>
            </a:r>
            <a:endParaRPr lang="en-US" sz="2300" b="1" smtClean="0">
              <a:solidFill>
                <a:srgbClr val="000099"/>
              </a:solidFill>
              <a:cs typeface="Times New Roman" pitchFamily="18" charset="0"/>
            </a:endParaRPr>
          </a:p>
        </p:txBody>
      </p:sp>
    </p:spTree>
    <p:extLst>
      <p:ext uri="{BB962C8B-B14F-4D97-AF65-F5344CB8AC3E}">
        <p14:creationId xmlns:p14="http://schemas.microsoft.com/office/powerpoint/2010/main" xmlns="" val="121671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4754"/>
                                        </p:tgtEl>
                                        <p:attrNameLst>
                                          <p:attrName>style.visibility</p:attrName>
                                        </p:attrNameLst>
                                      </p:cBhvr>
                                      <p:to>
                                        <p:strVal val="visible"/>
                                      </p:to>
                                    </p:set>
                                    <p:animEffect transition="in" filter="checkerboard(across)">
                                      <p:cBhvr>
                                        <p:cTn id="7" dur="500"/>
                                        <p:tgtEl>
                                          <p:spTgt spid="71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4755"/>
                                        </p:tgtEl>
                                        <p:attrNameLst>
                                          <p:attrName>style.visibility</p:attrName>
                                        </p:attrNameLst>
                                      </p:cBhvr>
                                      <p:to>
                                        <p:strVal val="visible"/>
                                      </p:to>
                                    </p:set>
                                    <p:anim calcmode="lin" valueType="num">
                                      <p:cBhvr additive="base">
                                        <p:cTn id="12" dur="500" fill="hold"/>
                                        <p:tgtEl>
                                          <p:spTgt spid="714755"/>
                                        </p:tgtEl>
                                        <p:attrNameLst>
                                          <p:attrName>ppt_x</p:attrName>
                                        </p:attrNameLst>
                                      </p:cBhvr>
                                      <p:tavLst>
                                        <p:tav tm="0">
                                          <p:val>
                                            <p:strVal val="#ppt_x"/>
                                          </p:val>
                                        </p:tav>
                                        <p:tav tm="100000">
                                          <p:val>
                                            <p:strVal val="#ppt_x"/>
                                          </p:val>
                                        </p:tav>
                                      </p:tavLst>
                                    </p:anim>
                                    <p:anim calcmode="lin" valueType="num">
                                      <p:cBhvr additive="base">
                                        <p:cTn id="13" dur="500" fill="hold"/>
                                        <p:tgtEl>
                                          <p:spTgt spid="7147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4756"/>
                                        </p:tgtEl>
                                        <p:attrNameLst>
                                          <p:attrName>style.visibility</p:attrName>
                                        </p:attrNameLst>
                                      </p:cBhvr>
                                      <p:to>
                                        <p:strVal val="visible"/>
                                      </p:to>
                                    </p:set>
                                    <p:anim calcmode="lin" valueType="num">
                                      <p:cBhvr additive="base">
                                        <p:cTn id="18" dur="500" fill="hold"/>
                                        <p:tgtEl>
                                          <p:spTgt spid="714756"/>
                                        </p:tgtEl>
                                        <p:attrNameLst>
                                          <p:attrName>ppt_x</p:attrName>
                                        </p:attrNameLst>
                                      </p:cBhvr>
                                      <p:tavLst>
                                        <p:tav tm="0">
                                          <p:val>
                                            <p:strVal val="#ppt_x"/>
                                          </p:val>
                                        </p:tav>
                                        <p:tav tm="100000">
                                          <p:val>
                                            <p:strVal val="#ppt_x"/>
                                          </p:val>
                                        </p:tav>
                                      </p:tavLst>
                                    </p:anim>
                                    <p:anim calcmode="lin" valueType="num">
                                      <p:cBhvr additive="base">
                                        <p:cTn id="19" dur="500" fill="hold"/>
                                        <p:tgtEl>
                                          <p:spTgt spid="71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4" grpId="0" animBg="1"/>
      <p:bldP spid="714755" grpId="0" animBg="1"/>
      <p:bldP spid="71475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3203575" y="0"/>
            <a:ext cx="5940425" cy="1189038"/>
          </a:xfrm>
          <a:prstGeom prst="rect">
            <a:avLst/>
          </a:prstGeom>
          <a:solidFill>
            <a:srgbClr val="CCFF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sz="7200" b="1" smtClean="0">
                <a:solidFill>
                  <a:srgbClr val="000099"/>
                </a:solidFill>
                <a:latin typeface="Arial" pitchFamily="34" charset="0"/>
                <a:cs typeface="AL-Mohanad Bold" pitchFamily="2" charset="-78"/>
              </a:rPr>
              <a:t>قالوا في القيادة</a:t>
            </a:r>
            <a:endParaRPr lang="en-US" sz="7200" b="1" smtClean="0">
              <a:solidFill>
                <a:srgbClr val="000099"/>
              </a:solidFill>
              <a:latin typeface="Arial" pitchFamily="34" charset="0"/>
              <a:cs typeface="AL-Mohanad Bold" pitchFamily="2" charset="-78"/>
            </a:endParaRPr>
          </a:p>
        </p:txBody>
      </p:sp>
      <p:sp>
        <p:nvSpPr>
          <p:cNvPr id="421891" name="Text Box 3"/>
          <p:cNvSpPr txBox="1">
            <a:spLocks noChangeArrowheads="1"/>
          </p:cNvSpPr>
          <p:nvPr/>
        </p:nvSpPr>
        <p:spPr bwMode="auto">
          <a:xfrm>
            <a:off x="0" y="1268413"/>
            <a:ext cx="8964613" cy="1981200"/>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fontAlgn="base">
              <a:spcBef>
                <a:spcPct val="50000"/>
              </a:spcBef>
              <a:spcAft>
                <a:spcPct val="0"/>
              </a:spcAft>
            </a:pPr>
            <a:r>
              <a:rPr lang="ar-SA" sz="4000" b="1" smtClean="0">
                <a:solidFill>
                  <a:srgbClr val="000099"/>
                </a:solidFill>
                <a:cs typeface="Times New Roman" pitchFamily="18" charset="0"/>
              </a:rPr>
              <a:t>اذا كانت المطرقة هي الوسيلة الوحيدة التي تملكها، فانظر الى كل مشكلة على انها مسمار</a:t>
            </a:r>
            <a:r>
              <a:rPr lang="ar-SA" sz="4800" b="1" smtClean="0">
                <a:solidFill>
                  <a:srgbClr val="000099"/>
                </a:solidFill>
                <a:latin typeface="Arial" pitchFamily="34" charset="0"/>
                <a:cs typeface="AL-Mohanad Bold" pitchFamily="2" charset="-78"/>
              </a:rPr>
              <a:t>.</a:t>
            </a:r>
          </a:p>
          <a:p>
            <a:pPr algn="l" fontAlgn="base">
              <a:spcBef>
                <a:spcPct val="50000"/>
              </a:spcBef>
              <a:spcAft>
                <a:spcPct val="0"/>
              </a:spcAft>
            </a:pPr>
            <a:r>
              <a:rPr lang="ar-SA" b="1" smtClean="0">
                <a:solidFill>
                  <a:srgbClr val="000099"/>
                </a:solidFill>
                <a:latin typeface="Arial" pitchFamily="34" charset="0"/>
                <a:cs typeface="AL-Mohanad Bold" pitchFamily="2" charset="-78"/>
              </a:rPr>
              <a:t>فيكتور كيام</a:t>
            </a:r>
            <a:endParaRPr lang="en-US" b="1" smtClean="0">
              <a:solidFill>
                <a:srgbClr val="000099"/>
              </a:solidFill>
              <a:latin typeface="Arial" pitchFamily="34" charset="0"/>
              <a:cs typeface="AL-Mohanad Bold" pitchFamily="2" charset="-78"/>
            </a:endParaRPr>
          </a:p>
        </p:txBody>
      </p:sp>
      <p:sp>
        <p:nvSpPr>
          <p:cNvPr id="421892" name="Text Box 4"/>
          <p:cNvSpPr txBox="1">
            <a:spLocks noChangeArrowheads="1"/>
          </p:cNvSpPr>
          <p:nvPr/>
        </p:nvSpPr>
        <p:spPr bwMode="auto">
          <a:xfrm>
            <a:off x="0" y="4221163"/>
            <a:ext cx="8964613" cy="192087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tabLst>
                <a:tab pos="0" algn="l"/>
              </a:tabLst>
              <a:defRPr sz="2400">
                <a:solidFill>
                  <a:schemeClr val="tx1"/>
                </a:solidFill>
                <a:latin typeface="Times New Roman" pitchFamily="18" charset="0"/>
              </a:defRPr>
            </a:lvl1pPr>
            <a:lvl2pPr marL="620713" algn="r" rtl="1">
              <a:tabLst>
                <a:tab pos="0" algn="l"/>
              </a:tabLst>
              <a:defRPr sz="2400">
                <a:solidFill>
                  <a:schemeClr val="tx1"/>
                </a:solidFill>
                <a:latin typeface="Times New Roman" pitchFamily="18" charset="0"/>
              </a:defRPr>
            </a:lvl2pPr>
            <a:lvl3pPr algn="r" rtl="1">
              <a:tabLst>
                <a:tab pos="0" algn="l"/>
              </a:tabLst>
              <a:defRPr sz="2400">
                <a:solidFill>
                  <a:schemeClr val="tx1"/>
                </a:solidFill>
                <a:latin typeface="Times New Roman" pitchFamily="18" charset="0"/>
              </a:defRPr>
            </a:lvl3pPr>
            <a:lvl4pPr algn="r" rtl="1">
              <a:tabLst>
                <a:tab pos="0" algn="l"/>
              </a:tabLst>
              <a:defRPr sz="2400">
                <a:solidFill>
                  <a:schemeClr val="tx1"/>
                </a:solidFill>
                <a:latin typeface="Times New Roman" pitchFamily="18" charset="0"/>
              </a:defRPr>
            </a:lvl4pPr>
            <a:lvl5pPr algn="r" rtl="1">
              <a:tabLst>
                <a:tab pos="0" algn="l"/>
              </a:tabLst>
              <a:defRPr sz="2400">
                <a:solidFill>
                  <a:schemeClr val="tx1"/>
                </a:solidFill>
                <a:latin typeface="Times New Roman" pitchFamily="18" charset="0"/>
              </a:defRPr>
            </a:lvl5pPr>
            <a:lvl6pPr eaLnBrk="0" fontAlgn="base" hangingPunct="0">
              <a:spcBef>
                <a:spcPct val="0"/>
              </a:spcBef>
              <a:spcAft>
                <a:spcPct val="0"/>
              </a:spcAft>
              <a:tabLst>
                <a:tab pos="0" algn="l"/>
              </a:tabLst>
              <a:defRPr sz="2400">
                <a:solidFill>
                  <a:schemeClr val="tx1"/>
                </a:solidFill>
                <a:latin typeface="Times New Roman" pitchFamily="18" charset="0"/>
              </a:defRPr>
            </a:lvl6pPr>
            <a:lvl7pPr eaLnBrk="0" fontAlgn="base" hangingPunct="0">
              <a:spcBef>
                <a:spcPct val="0"/>
              </a:spcBef>
              <a:spcAft>
                <a:spcPct val="0"/>
              </a:spcAft>
              <a:tabLst>
                <a:tab pos="0" algn="l"/>
              </a:tabLst>
              <a:defRPr sz="2400">
                <a:solidFill>
                  <a:schemeClr val="tx1"/>
                </a:solidFill>
                <a:latin typeface="Times New Roman" pitchFamily="18" charset="0"/>
              </a:defRPr>
            </a:lvl7pPr>
            <a:lvl8pPr eaLnBrk="0" fontAlgn="base" hangingPunct="0">
              <a:spcBef>
                <a:spcPct val="0"/>
              </a:spcBef>
              <a:spcAft>
                <a:spcPct val="0"/>
              </a:spcAft>
              <a:tabLst>
                <a:tab pos="0" algn="l"/>
              </a:tabLst>
              <a:defRPr sz="2400">
                <a:solidFill>
                  <a:schemeClr val="tx1"/>
                </a:solidFill>
                <a:latin typeface="Times New Roman" pitchFamily="18" charset="0"/>
              </a:defRPr>
            </a:lvl8pPr>
            <a:lvl9pPr eaLnBrk="0" fontAlgn="base" hangingPunct="0">
              <a:spcBef>
                <a:spcPct val="0"/>
              </a:spcBef>
              <a:spcAft>
                <a:spcPct val="0"/>
              </a:spcAft>
              <a:tabLst>
                <a:tab pos="0" algn="l"/>
              </a:tabLst>
              <a:defRPr sz="2400">
                <a:solidFill>
                  <a:schemeClr val="tx1"/>
                </a:solidFill>
                <a:latin typeface="Times New Roman" pitchFamily="18" charset="0"/>
              </a:defRPr>
            </a:lvl9pPr>
          </a:lstStyle>
          <a:p>
            <a:pPr eaLnBrk="0" fontAlgn="base" hangingPunct="0">
              <a:spcBef>
                <a:spcPct val="0"/>
              </a:spcBef>
              <a:spcAft>
                <a:spcPct val="0"/>
              </a:spcAft>
            </a:pPr>
            <a:r>
              <a:rPr lang="ar-SA" sz="4000" b="1" smtClean="0">
                <a:solidFill>
                  <a:srgbClr val="000099"/>
                </a:solidFill>
                <a:cs typeface="Times New Roman" pitchFamily="18" charset="0"/>
              </a:rPr>
              <a:t>ينقسم الناس إلى فئتين : فئة تمضي قدماً وتنجز شيئاً ما، وفئة تلزم مكانها وتستفسر لماذا ينجز العمل بطريقة أخرى.</a:t>
            </a:r>
            <a:r>
              <a:rPr lang="ar-SA" sz="2300" b="1" smtClean="0">
                <a:solidFill>
                  <a:srgbClr val="000099"/>
                </a:solidFill>
                <a:cs typeface="Times New Roman" pitchFamily="18" charset="0"/>
              </a:rPr>
              <a:t> 						جورج واشنطن</a:t>
            </a:r>
            <a:endParaRPr lang="en-US" sz="2300" b="1" smtClean="0">
              <a:solidFill>
                <a:srgbClr val="000099"/>
              </a:solidFill>
              <a:cs typeface="Times New Roman" pitchFamily="18" charset="0"/>
            </a:endParaRPr>
          </a:p>
        </p:txBody>
      </p:sp>
    </p:spTree>
    <p:extLst>
      <p:ext uri="{BB962C8B-B14F-4D97-AF65-F5344CB8AC3E}">
        <p14:creationId xmlns:p14="http://schemas.microsoft.com/office/powerpoint/2010/main" xmlns="" val="2149498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checkerboard(across)">
                                      <p:cBhvr>
                                        <p:cTn id="7" dur="500"/>
                                        <p:tgtEl>
                                          <p:spTgt spid="421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1891"/>
                                        </p:tgtEl>
                                        <p:attrNameLst>
                                          <p:attrName>style.visibility</p:attrName>
                                        </p:attrNameLst>
                                      </p:cBhvr>
                                      <p:to>
                                        <p:strVal val="visible"/>
                                      </p:to>
                                    </p:set>
                                    <p:anim calcmode="lin" valueType="num">
                                      <p:cBhvr additive="base">
                                        <p:cTn id="12" dur="500" fill="hold"/>
                                        <p:tgtEl>
                                          <p:spTgt spid="421891"/>
                                        </p:tgtEl>
                                        <p:attrNameLst>
                                          <p:attrName>ppt_x</p:attrName>
                                        </p:attrNameLst>
                                      </p:cBhvr>
                                      <p:tavLst>
                                        <p:tav tm="0">
                                          <p:val>
                                            <p:strVal val="#ppt_x"/>
                                          </p:val>
                                        </p:tav>
                                        <p:tav tm="100000">
                                          <p:val>
                                            <p:strVal val="#ppt_x"/>
                                          </p:val>
                                        </p:tav>
                                      </p:tavLst>
                                    </p:anim>
                                    <p:anim calcmode="lin" valueType="num">
                                      <p:cBhvr additive="base">
                                        <p:cTn id="13" dur="500" fill="hold"/>
                                        <p:tgtEl>
                                          <p:spTgt spid="42189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1892"/>
                                        </p:tgtEl>
                                        <p:attrNameLst>
                                          <p:attrName>style.visibility</p:attrName>
                                        </p:attrNameLst>
                                      </p:cBhvr>
                                      <p:to>
                                        <p:strVal val="visible"/>
                                      </p:to>
                                    </p:set>
                                    <p:anim calcmode="lin" valueType="num">
                                      <p:cBhvr additive="base">
                                        <p:cTn id="18" dur="500" fill="hold"/>
                                        <p:tgtEl>
                                          <p:spTgt spid="421892"/>
                                        </p:tgtEl>
                                        <p:attrNameLst>
                                          <p:attrName>ppt_x</p:attrName>
                                        </p:attrNameLst>
                                      </p:cBhvr>
                                      <p:tavLst>
                                        <p:tav tm="0">
                                          <p:val>
                                            <p:strVal val="#ppt_x"/>
                                          </p:val>
                                        </p:tav>
                                        <p:tav tm="100000">
                                          <p:val>
                                            <p:strVal val="#ppt_x"/>
                                          </p:val>
                                        </p:tav>
                                      </p:tavLst>
                                    </p:anim>
                                    <p:anim calcmode="lin" valueType="num">
                                      <p:cBhvr additive="base">
                                        <p:cTn id="19" dur="500" fill="hold"/>
                                        <p:tgtEl>
                                          <p:spTgt spid="421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animBg="1"/>
      <p:bldP spid="421891" grpId="0" animBg="1"/>
      <p:bldP spid="42189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685800" y="188913"/>
            <a:ext cx="7772400" cy="792162"/>
          </a:xfrm>
        </p:spPr>
        <p:txBody>
          <a:bodyPr/>
          <a:lstStyle/>
          <a:p>
            <a:pPr>
              <a:buClr>
                <a:schemeClr val="accent2"/>
              </a:buClr>
              <a:buFont typeface="Wingdings" pitchFamily="2" charset="2"/>
              <a:buNone/>
            </a:pPr>
            <a:r>
              <a:rPr lang="ar-SA"/>
              <a:t> </a:t>
            </a:r>
            <a:endParaRPr lang="en-US"/>
          </a:p>
        </p:txBody>
      </p:sp>
      <p:pic>
        <p:nvPicPr>
          <p:cNvPr id="720899" name="VCTRN_01.mid">
            <a:hlinkClick r:id="" action="ppaction://media"/>
          </p:cNvPr>
          <p:cNvPicPr>
            <a:picLocks noGrp="1" noRot="1" noChangeAspect="1" noChangeArrowheads="1"/>
          </p:cNvPicPr>
          <p:nvPr>
            <p:ph sz="half" idx="2"/>
            <a:audioFile r:link="rId1"/>
          </p:nvPr>
        </p:nvPicPr>
        <p:blipFill>
          <a:blip r:embed="rId5">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a:ln/>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20900" name="AutoShape 4"/>
          <p:cNvSpPr>
            <a:spLocks noChangeArrowheads="1"/>
          </p:cNvSpPr>
          <p:nvPr/>
        </p:nvSpPr>
        <p:spPr bwMode="auto">
          <a:xfrm>
            <a:off x="0" y="549275"/>
            <a:ext cx="9144000" cy="6308725"/>
          </a:xfrm>
          <a:prstGeom prst="star16">
            <a:avLst>
              <a:gd name="adj" fmla="val 41755"/>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lnSpc>
                <a:spcPct val="90000"/>
              </a:lnSpc>
              <a:spcBef>
                <a:spcPct val="20000"/>
              </a:spcBef>
              <a:spcAft>
                <a:spcPct val="0"/>
              </a:spcAft>
            </a:pPr>
            <a:r>
              <a:rPr lang="ar-SA" sz="4000" b="1" smtClean="0">
                <a:solidFill>
                  <a:srgbClr val="99FF33"/>
                </a:solidFill>
                <a:latin typeface="Times New Roman" pitchFamily="18" charset="0"/>
                <a:cs typeface="Times New Roman" pitchFamily="18" charset="0"/>
              </a:rPr>
              <a:t>يقول احد المدراء المتقاعدين بعد عمل 40 عام منهم 30 ادارة:</a:t>
            </a:r>
            <a:r>
              <a:rPr lang="ar-SA" sz="4000" b="1" smtClean="0">
                <a:solidFill>
                  <a:srgbClr val="990000"/>
                </a:solidFill>
                <a:latin typeface="Times New Roman" pitchFamily="18" charset="0"/>
                <a:cs typeface="Times New Roman" pitchFamily="18" charset="0"/>
              </a:rPr>
              <a:t> </a:t>
            </a:r>
            <a:r>
              <a:rPr lang="ar-SA" sz="4000" b="1" smtClean="0">
                <a:solidFill>
                  <a:srgbClr val="FF0000"/>
                </a:solidFill>
                <a:latin typeface="Times New Roman" pitchFamily="18" charset="0"/>
                <a:cs typeface="Times New Roman" pitchFamily="18" charset="0"/>
              </a:rPr>
              <a:t>إن المرء يتنفس الصعداء عندما يلقي عن عاتقه هذا العبء، فالإدارة تشبه محاولة للسيطرة على اسرة مشاغبة فلا بد من مراقبتهم طول الوقت وإلا فسدوا</a:t>
            </a:r>
            <a:endParaRPr lang="en-US" sz="1600" smtClean="0">
              <a:solidFill>
                <a:srgbClr val="FF00FF"/>
              </a:solidFill>
              <a:latin typeface="Arial" pitchFamily="34" charset="0"/>
            </a:endParaRPr>
          </a:p>
        </p:txBody>
      </p:sp>
    </p:spTree>
    <p:extLst>
      <p:ext uri="{BB962C8B-B14F-4D97-AF65-F5344CB8AC3E}">
        <p14:creationId xmlns:p14="http://schemas.microsoft.com/office/powerpoint/2010/main" xmlns="" val="191904019"/>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wd">
                                    <p:tmPct val="50000"/>
                                  </p:iterate>
                                  <p:childTnLst>
                                    <p:set>
                                      <p:cBhvr>
                                        <p:cTn id="6" dur="1" fill="hold">
                                          <p:stCondLst>
                                            <p:cond delay="0"/>
                                          </p:stCondLst>
                                        </p:cTn>
                                        <p:tgtEl>
                                          <p:spTgt spid="720900"/>
                                        </p:tgtEl>
                                        <p:attrNameLst>
                                          <p:attrName>style.visibility</p:attrName>
                                        </p:attrNameLst>
                                      </p:cBhvr>
                                      <p:to>
                                        <p:strVal val="visible"/>
                                      </p:to>
                                    </p:set>
                                    <p:set>
                                      <p:cBhvr>
                                        <p:cTn id="7" dur="455" fill="hold">
                                          <p:stCondLst>
                                            <p:cond delay="0"/>
                                          </p:stCondLst>
                                        </p:cTn>
                                        <p:tgtEl>
                                          <p:spTgt spid="720900"/>
                                        </p:tgtEl>
                                        <p:attrNameLst>
                                          <p:attrName>style.rotation</p:attrName>
                                        </p:attrNameLst>
                                      </p:cBhvr>
                                      <p:to>
                                        <p:strVal val="-45.0"/>
                                      </p:to>
                                    </p:set>
                                    <p:anim calcmode="lin" valueType="num">
                                      <p:cBhvr>
                                        <p:cTn id="8" dur="455" fill="hold">
                                          <p:stCondLst>
                                            <p:cond delay="455"/>
                                          </p:stCondLst>
                                        </p:cTn>
                                        <p:tgtEl>
                                          <p:spTgt spid="72090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2090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2090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20900"/>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2" presetClass="emph" presetSubtype="0" fill="hold" grpId="1" nodeType="clickEffect">
                                  <p:stCondLst>
                                    <p:cond delay="0"/>
                                  </p:stCondLst>
                                  <p:iterate type="wd">
                                    <p:tmPct val="10000"/>
                                  </p:iterate>
                                  <p:childTnLst>
                                    <p:animClr clrSpc="rgb" dir="cw">
                                      <p:cBhvr override="childStyle">
                                        <p:cTn id="15" dur="100" fill="hold"/>
                                        <p:tgtEl>
                                          <p:spTgt spid="720900"/>
                                        </p:tgtEl>
                                        <p:attrNameLst>
                                          <p:attrName>style.color</p:attrName>
                                        </p:attrNameLst>
                                      </p:cBhvr>
                                      <p:to>
                                        <a:schemeClr val="accent2"/>
                                      </p:to>
                                    </p:animClr>
                                    <p:animClr clrSpc="rgb" dir="cw">
                                      <p:cBhvr>
                                        <p:cTn id="16" dur="100" fill="hold"/>
                                        <p:tgtEl>
                                          <p:spTgt spid="720900"/>
                                        </p:tgtEl>
                                        <p:attrNameLst>
                                          <p:attrName>fillcolor</p:attrName>
                                        </p:attrNameLst>
                                      </p:cBhvr>
                                      <p:to>
                                        <a:schemeClr val="accent2"/>
                                      </p:to>
                                    </p:animClr>
                                    <p:set>
                                      <p:cBhvr>
                                        <p:cTn id="17" dur="100" fill="hold"/>
                                        <p:tgtEl>
                                          <p:spTgt spid="720900"/>
                                        </p:tgtEl>
                                        <p:attrNameLst>
                                          <p:attrName>fill.type</p:attrName>
                                        </p:attrNameLst>
                                      </p:cBhvr>
                                      <p:to>
                                        <p:strVal val="solid"/>
                                      </p:to>
                                    </p:set>
                                    <p:set>
                                      <p:cBhvr>
                                        <p:cTn id="18" dur="100" fill="hold"/>
                                        <p:tgtEl>
                                          <p:spTgt spid="720900"/>
                                        </p:tgtEl>
                                        <p:attrNameLst>
                                          <p:attrName>fill.on</p:attrName>
                                        </p:attrNameLst>
                                      </p:cBhvr>
                                      <p:to>
                                        <p:strVal val="true"/>
                                      </p:to>
                                    </p:set>
                                    <p:animRot by="120000">
                                      <p:cBhvr>
                                        <p:cTn id="19" dur="100" fill="hold">
                                          <p:stCondLst>
                                            <p:cond delay="0"/>
                                          </p:stCondLst>
                                        </p:cTn>
                                        <p:tgtEl>
                                          <p:spTgt spid="720900"/>
                                        </p:tgtEl>
                                        <p:attrNameLst>
                                          <p:attrName>r</p:attrName>
                                        </p:attrNameLst>
                                      </p:cBhvr>
                                    </p:animRot>
                                    <p:animRot by="-240000">
                                      <p:cBhvr>
                                        <p:cTn id="20" dur="200" fill="hold">
                                          <p:stCondLst>
                                            <p:cond delay="200"/>
                                          </p:stCondLst>
                                        </p:cTn>
                                        <p:tgtEl>
                                          <p:spTgt spid="720900"/>
                                        </p:tgtEl>
                                        <p:attrNameLst>
                                          <p:attrName>r</p:attrName>
                                        </p:attrNameLst>
                                      </p:cBhvr>
                                    </p:animRot>
                                    <p:animRot by="240000">
                                      <p:cBhvr>
                                        <p:cTn id="21" dur="200" fill="hold">
                                          <p:stCondLst>
                                            <p:cond delay="400"/>
                                          </p:stCondLst>
                                        </p:cTn>
                                        <p:tgtEl>
                                          <p:spTgt spid="720900"/>
                                        </p:tgtEl>
                                        <p:attrNameLst>
                                          <p:attrName>r</p:attrName>
                                        </p:attrNameLst>
                                      </p:cBhvr>
                                    </p:animRot>
                                    <p:animRot by="-240000">
                                      <p:cBhvr>
                                        <p:cTn id="22" dur="200" fill="hold">
                                          <p:stCondLst>
                                            <p:cond delay="600"/>
                                          </p:stCondLst>
                                        </p:cTn>
                                        <p:tgtEl>
                                          <p:spTgt spid="720900"/>
                                        </p:tgtEl>
                                        <p:attrNameLst>
                                          <p:attrName>r</p:attrName>
                                        </p:attrNameLst>
                                      </p:cBhvr>
                                    </p:animRot>
                                    <p:animRot by="120000">
                                      <p:cBhvr>
                                        <p:cTn id="23" dur="200" fill="hold">
                                          <p:stCondLst>
                                            <p:cond delay="800"/>
                                          </p:stCondLst>
                                        </p:cTn>
                                        <p:tgtEl>
                                          <p:spTgt spid="7209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24" repeatCount="indefinite" fill="hold" display="0">
                  <p:stCondLst>
                    <p:cond delay="indefinite"/>
                  </p:stCondLst>
                  <p:endCondLst>
                    <p:cond evt="onPrev" delay="0">
                      <p:tgtEl>
                        <p:sldTgt/>
                      </p:tgtEl>
                    </p:cond>
                    <p:cond evt="onStopAudio" delay="0">
                      <p:tgtEl>
                        <p:sldTgt/>
                      </p:tgtEl>
                    </p:cond>
                  </p:endCondLst>
                </p:cTn>
                <p:tgtEl>
                  <p:spTgt spid="720899"/>
                </p:tgtEl>
              </p:cMediaNode>
            </p:audio>
          </p:childTnLst>
        </p:cTn>
      </p:par>
    </p:tnLst>
    <p:bldLst>
      <p:bldP spid="720900" grpId="0" animBg="1"/>
      <p:bldP spid="72090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adat nada\Application Data\Microsoft\Media Catalog\7296164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126" name="WordArt 6"/>
          <p:cNvSpPr>
            <a:spLocks noChangeArrowheads="1" noChangeShapeType="1" noTextEdit="1"/>
          </p:cNvSpPr>
          <p:nvPr/>
        </p:nvSpPr>
        <p:spPr bwMode="auto">
          <a:xfrm>
            <a:off x="2792413" y="457200"/>
            <a:ext cx="3559175" cy="647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FF00"/>
                  </a:solidFill>
                  <a:round/>
                  <a:headEnd/>
                  <a:tailEnd/>
                </a:ln>
                <a:solidFill>
                  <a:srgbClr val="FFFF00"/>
                </a:solidFill>
                <a:latin typeface="Arial Black"/>
                <a:cs typeface="Times New Roman (Arabic)" charset="0"/>
              </a:rPr>
              <a:t>القيادة فى الاسلام</a:t>
            </a:r>
          </a:p>
        </p:txBody>
      </p:sp>
      <p:sp>
        <p:nvSpPr>
          <p:cNvPr id="5127" name="Rectangle 7"/>
          <p:cNvSpPr>
            <a:spLocks noChangeArrowheads="1"/>
          </p:cNvSpPr>
          <p:nvPr/>
        </p:nvSpPr>
        <p:spPr bwMode="auto">
          <a:xfrm>
            <a:off x="6172200" y="1295400"/>
            <a:ext cx="28956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28" name="Rectangle 8"/>
          <p:cNvSpPr>
            <a:spLocks noChangeArrowheads="1"/>
          </p:cNvSpPr>
          <p:nvPr/>
        </p:nvSpPr>
        <p:spPr bwMode="auto">
          <a:xfrm>
            <a:off x="3124200" y="1295400"/>
            <a:ext cx="28956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29" name="Rectangle 9"/>
          <p:cNvSpPr>
            <a:spLocks noChangeArrowheads="1"/>
          </p:cNvSpPr>
          <p:nvPr/>
        </p:nvSpPr>
        <p:spPr bwMode="auto">
          <a:xfrm>
            <a:off x="152400" y="1295400"/>
            <a:ext cx="28194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30" name="WordArt 10"/>
          <p:cNvSpPr>
            <a:spLocks noChangeArrowheads="1" noChangeShapeType="1" noTextEdit="1"/>
          </p:cNvSpPr>
          <p:nvPr/>
        </p:nvSpPr>
        <p:spPr bwMode="auto">
          <a:xfrm>
            <a:off x="6248400" y="1447800"/>
            <a:ext cx="27432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dirty="0" smtClean="0">
                <a:ln w="9525">
                  <a:solidFill>
                    <a:srgbClr val="FF0000"/>
                  </a:solidFill>
                  <a:round/>
                  <a:headEnd/>
                  <a:tailEnd/>
                </a:ln>
                <a:solidFill>
                  <a:srgbClr val="FF0000"/>
                </a:solidFill>
                <a:latin typeface="Arial Black"/>
                <a:cs typeface="Times New Roman (Arabic)" charset="0"/>
              </a:rPr>
              <a:t>هل يتم عمل بدون  قيادة ؟</a:t>
            </a:r>
          </a:p>
        </p:txBody>
      </p:sp>
      <p:sp>
        <p:nvSpPr>
          <p:cNvPr id="5131" name="Rectangle 11"/>
          <p:cNvSpPr>
            <a:spLocks noChangeArrowheads="1"/>
          </p:cNvSpPr>
          <p:nvPr/>
        </p:nvSpPr>
        <p:spPr bwMode="auto">
          <a:xfrm>
            <a:off x="6172200" y="2209800"/>
            <a:ext cx="2895600" cy="35052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32" name="Rectangle 12"/>
          <p:cNvSpPr>
            <a:spLocks noChangeArrowheads="1"/>
          </p:cNvSpPr>
          <p:nvPr/>
        </p:nvSpPr>
        <p:spPr bwMode="auto">
          <a:xfrm>
            <a:off x="3124200" y="2209800"/>
            <a:ext cx="2895600" cy="35052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33" name="Rectangle 13"/>
          <p:cNvSpPr>
            <a:spLocks noChangeArrowheads="1"/>
          </p:cNvSpPr>
          <p:nvPr/>
        </p:nvSpPr>
        <p:spPr bwMode="auto">
          <a:xfrm>
            <a:off x="76200" y="2209800"/>
            <a:ext cx="2895600" cy="35052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34" name="WordArt 14"/>
          <p:cNvSpPr>
            <a:spLocks noChangeArrowheads="1" noChangeShapeType="1" noTextEdit="1"/>
          </p:cNvSpPr>
          <p:nvPr/>
        </p:nvSpPr>
        <p:spPr bwMode="auto">
          <a:xfrm>
            <a:off x="6351588" y="2362200"/>
            <a:ext cx="2640012" cy="3203575"/>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اصطدام بفطرة الانسان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فى الاتصال بغيره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حقيقة إرسال الرسل</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قيادة الأمم ( ولقد</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بعثنا فى كل أمة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رسولا أن أعبدوا الله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واجتنبوا الطاعوت )</a:t>
            </a:r>
          </a:p>
        </p:txBody>
      </p:sp>
      <p:sp>
        <p:nvSpPr>
          <p:cNvPr id="5135" name="WordArt 15"/>
          <p:cNvSpPr>
            <a:spLocks noChangeArrowheads="1" noChangeShapeType="1" noTextEdit="1"/>
          </p:cNvSpPr>
          <p:nvPr/>
        </p:nvSpPr>
        <p:spPr bwMode="auto">
          <a:xfrm>
            <a:off x="3200400" y="1447800"/>
            <a:ext cx="27432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معناها الحقيقى</a:t>
            </a:r>
          </a:p>
        </p:txBody>
      </p:sp>
      <p:sp>
        <p:nvSpPr>
          <p:cNvPr id="5137" name="WordArt 17"/>
          <p:cNvSpPr>
            <a:spLocks noChangeArrowheads="1" noChangeShapeType="1" noTextEdit="1"/>
          </p:cNvSpPr>
          <p:nvPr/>
        </p:nvSpPr>
        <p:spPr bwMode="auto">
          <a:xfrm>
            <a:off x="3227388" y="2362200"/>
            <a:ext cx="2640012" cy="3203575"/>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تحقيق الخلافة فى الأرض</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من أجل الصلاح والإصلاح</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فلا وربك لا يؤمنون ..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أمر النبى بها ( إذا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خرج ثلاثة فى سفر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قول ابن تيمية ولابد لهم</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عند الاجتماع من رأس  </a:t>
            </a:r>
          </a:p>
        </p:txBody>
      </p:sp>
      <p:sp>
        <p:nvSpPr>
          <p:cNvPr id="5138" name="WordArt 18"/>
          <p:cNvSpPr>
            <a:spLocks noChangeArrowheads="1" noChangeShapeType="1" noTextEdit="1"/>
          </p:cNvSpPr>
          <p:nvPr/>
        </p:nvSpPr>
        <p:spPr bwMode="auto">
          <a:xfrm>
            <a:off x="179388" y="2362200"/>
            <a:ext cx="2640012" cy="3203575"/>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أزمة أمتنا في غياب</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القيادة التربوية.....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الامام الغزالى : ينبغى</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للسالك شيخ مرشد ليخرج</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الأخلاق السيئة منه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بتربيته .. ولابد للسالك</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من شيخ يؤدبه ويرشده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إلى سبيل الله تعالى </a:t>
            </a:r>
          </a:p>
        </p:txBody>
      </p:sp>
      <p:sp>
        <p:nvSpPr>
          <p:cNvPr id="5140" name="WordArt 20"/>
          <p:cNvSpPr>
            <a:spLocks noChangeArrowheads="1" noChangeShapeType="1" noTextEdit="1"/>
          </p:cNvSpPr>
          <p:nvPr/>
        </p:nvSpPr>
        <p:spPr bwMode="auto">
          <a:xfrm>
            <a:off x="228600" y="1428750"/>
            <a:ext cx="25908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قيادة تربوية</a:t>
            </a:r>
          </a:p>
        </p:txBody>
      </p:sp>
      <p:sp>
        <p:nvSpPr>
          <p:cNvPr id="5141" name="Rectangle 21"/>
          <p:cNvSpPr>
            <a:spLocks noChangeArrowheads="1"/>
          </p:cNvSpPr>
          <p:nvPr/>
        </p:nvSpPr>
        <p:spPr bwMode="auto">
          <a:xfrm>
            <a:off x="152400" y="5791200"/>
            <a:ext cx="8839200" cy="9144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5142" name="WordArt 22"/>
          <p:cNvSpPr>
            <a:spLocks noChangeArrowheads="1" noChangeShapeType="1" noTextEdit="1"/>
          </p:cNvSpPr>
          <p:nvPr/>
        </p:nvSpPr>
        <p:spPr bwMode="auto">
          <a:xfrm>
            <a:off x="388938" y="5918200"/>
            <a:ext cx="8374062" cy="63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لب وجوهر القيادة فى التأثير المتبادل بين القائد والأتباع</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وهى التأثير على سلوك الأفراد لتقوم بمهمتها فى التوجيه والارشاد </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وتحقيق أهداف الجماعة والعمل على تنميتها وتماسكها وقوة بنائها </a:t>
            </a:r>
          </a:p>
        </p:txBody>
      </p:sp>
    </p:spTree>
    <p:extLst>
      <p:ext uri="{BB962C8B-B14F-4D97-AF65-F5344CB8AC3E}">
        <p14:creationId xmlns:p14="http://schemas.microsoft.com/office/powerpoint/2010/main" xmlns="" val="146392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sadat nada\Application Data\Microsoft\Media Catalog\7296164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71" name="WordArt 3"/>
          <p:cNvSpPr>
            <a:spLocks noChangeArrowheads="1" noChangeShapeType="1" noTextEdit="1"/>
          </p:cNvSpPr>
          <p:nvPr/>
        </p:nvSpPr>
        <p:spPr bwMode="auto">
          <a:xfrm>
            <a:off x="2792413" y="457200"/>
            <a:ext cx="3559175" cy="647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dirty="0" smtClean="0">
                <a:ln w="9525">
                  <a:solidFill>
                    <a:srgbClr val="FFFF00"/>
                  </a:solidFill>
                  <a:round/>
                  <a:headEnd/>
                  <a:tailEnd/>
                </a:ln>
                <a:solidFill>
                  <a:srgbClr val="FFFF00"/>
                </a:solidFill>
                <a:latin typeface="Arial Black"/>
                <a:cs typeface="Times New Roman (Arabic)" charset="0"/>
              </a:rPr>
              <a:t>القيادة </a:t>
            </a:r>
          </a:p>
        </p:txBody>
      </p:sp>
      <p:sp>
        <p:nvSpPr>
          <p:cNvPr id="7172" name="Rectangle 4"/>
          <p:cNvSpPr>
            <a:spLocks noChangeArrowheads="1"/>
          </p:cNvSpPr>
          <p:nvPr/>
        </p:nvSpPr>
        <p:spPr bwMode="auto">
          <a:xfrm>
            <a:off x="6172200" y="1295400"/>
            <a:ext cx="28956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3" name="Rectangle 5"/>
          <p:cNvSpPr>
            <a:spLocks noChangeArrowheads="1"/>
          </p:cNvSpPr>
          <p:nvPr/>
        </p:nvSpPr>
        <p:spPr bwMode="auto">
          <a:xfrm>
            <a:off x="3124200" y="1295400"/>
            <a:ext cx="28956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4" name="Rectangle 6"/>
          <p:cNvSpPr>
            <a:spLocks noChangeArrowheads="1"/>
          </p:cNvSpPr>
          <p:nvPr/>
        </p:nvSpPr>
        <p:spPr bwMode="auto">
          <a:xfrm>
            <a:off x="152400" y="1295400"/>
            <a:ext cx="28194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5" name="WordArt 7"/>
          <p:cNvSpPr>
            <a:spLocks noChangeArrowheads="1" noChangeShapeType="1" noTextEdit="1"/>
          </p:cNvSpPr>
          <p:nvPr/>
        </p:nvSpPr>
        <p:spPr bwMode="auto">
          <a:xfrm>
            <a:off x="6248400" y="1447800"/>
            <a:ext cx="27432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هل تعنى السطوة   أو السيطرة</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أو التملك أو القوة ؟</a:t>
            </a:r>
          </a:p>
        </p:txBody>
      </p:sp>
      <p:sp>
        <p:nvSpPr>
          <p:cNvPr id="7176" name="Rectangle 8"/>
          <p:cNvSpPr>
            <a:spLocks noChangeArrowheads="1"/>
          </p:cNvSpPr>
          <p:nvPr/>
        </p:nvSpPr>
        <p:spPr bwMode="auto">
          <a:xfrm>
            <a:off x="6172200" y="2057400"/>
            <a:ext cx="2895600" cy="18288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7" name="Rectangle 9"/>
          <p:cNvSpPr>
            <a:spLocks noChangeArrowheads="1"/>
          </p:cNvSpPr>
          <p:nvPr/>
        </p:nvSpPr>
        <p:spPr bwMode="auto">
          <a:xfrm>
            <a:off x="3124200" y="1981200"/>
            <a:ext cx="2895600" cy="18288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8" name="Rectangle 10"/>
          <p:cNvSpPr>
            <a:spLocks noChangeArrowheads="1"/>
          </p:cNvSpPr>
          <p:nvPr/>
        </p:nvSpPr>
        <p:spPr bwMode="auto">
          <a:xfrm>
            <a:off x="76200" y="1981200"/>
            <a:ext cx="2895600" cy="17526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79" name="WordArt 11"/>
          <p:cNvSpPr>
            <a:spLocks noChangeArrowheads="1" noChangeShapeType="1" noTextEdit="1"/>
          </p:cNvSpPr>
          <p:nvPr/>
        </p:nvSpPr>
        <p:spPr bwMode="auto">
          <a:xfrm>
            <a:off x="6351588" y="2209800"/>
            <a:ext cx="2640012" cy="153193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هون عليك فإنى</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لست بملك إنما أنا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ابن امرأة من قريش</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تأكل القديد بمكة</a:t>
            </a:r>
          </a:p>
        </p:txBody>
      </p:sp>
      <p:sp>
        <p:nvSpPr>
          <p:cNvPr id="7180" name="WordArt 12"/>
          <p:cNvSpPr>
            <a:spLocks noChangeArrowheads="1" noChangeShapeType="1" noTextEdit="1"/>
          </p:cNvSpPr>
          <p:nvPr/>
        </p:nvSpPr>
        <p:spPr bwMode="auto">
          <a:xfrm>
            <a:off x="3200400" y="1447800"/>
            <a:ext cx="27432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معناها الحقيقى</a:t>
            </a:r>
          </a:p>
        </p:txBody>
      </p:sp>
      <p:sp>
        <p:nvSpPr>
          <p:cNvPr id="7181" name="WordArt 13"/>
          <p:cNvSpPr>
            <a:spLocks noChangeArrowheads="1" noChangeShapeType="1" noTextEdit="1"/>
          </p:cNvSpPr>
          <p:nvPr/>
        </p:nvSpPr>
        <p:spPr bwMode="auto">
          <a:xfrm>
            <a:off x="3227388" y="2133600"/>
            <a:ext cx="2640012" cy="1524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هى التى يترجم بها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القائد مهمته بسلوكه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فليس تأثيرها من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خطبة عصماء أو صرخات</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عرجاء أو صيحات رنانة</a:t>
            </a:r>
          </a:p>
        </p:txBody>
      </p:sp>
      <p:sp>
        <p:nvSpPr>
          <p:cNvPr id="7183" name="WordArt 15"/>
          <p:cNvSpPr>
            <a:spLocks noChangeArrowheads="1" noChangeShapeType="1" noTextEdit="1"/>
          </p:cNvSpPr>
          <p:nvPr/>
        </p:nvSpPr>
        <p:spPr bwMode="auto">
          <a:xfrm>
            <a:off x="228600" y="1428750"/>
            <a:ext cx="25908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ونخلص من ذلك بأن</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القيادة المؤثرة </a:t>
            </a:r>
          </a:p>
        </p:txBody>
      </p:sp>
      <p:sp>
        <p:nvSpPr>
          <p:cNvPr id="7186" name="Rectangle 18"/>
          <p:cNvSpPr>
            <a:spLocks noChangeArrowheads="1"/>
          </p:cNvSpPr>
          <p:nvPr/>
        </p:nvSpPr>
        <p:spPr bwMode="auto">
          <a:xfrm>
            <a:off x="6172200" y="4030663"/>
            <a:ext cx="28956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87" name="WordArt 19"/>
          <p:cNvSpPr>
            <a:spLocks noChangeArrowheads="1" noChangeShapeType="1" noTextEdit="1"/>
          </p:cNvSpPr>
          <p:nvPr/>
        </p:nvSpPr>
        <p:spPr bwMode="auto">
          <a:xfrm>
            <a:off x="6248400" y="4183063"/>
            <a:ext cx="27432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هل تعنى المركز أو المكانة ؟</a:t>
            </a:r>
          </a:p>
        </p:txBody>
      </p:sp>
      <p:sp>
        <p:nvSpPr>
          <p:cNvPr id="7188" name="Rectangle 20"/>
          <p:cNvSpPr>
            <a:spLocks noChangeArrowheads="1"/>
          </p:cNvSpPr>
          <p:nvPr/>
        </p:nvSpPr>
        <p:spPr bwMode="auto">
          <a:xfrm>
            <a:off x="6172200" y="4800600"/>
            <a:ext cx="2895600" cy="19812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89" name="WordArt 21"/>
          <p:cNvSpPr>
            <a:spLocks noChangeArrowheads="1" noChangeShapeType="1" noTextEdit="1"/>
          </p:cNvSpPr>
          <p:nvPr/>
        </p:nvSpPr>
        <p:spPr bwMode="auto">
          <a:xfrm>
            <a:off x="6275388" y="4984750"/>
            <a:ext cx="2640012" cy="1652588"/>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لقد أصبح ملك ابن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أخيك اليوم عظيما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فرد العباس : إنها النبوة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قال : نعم إذن</a:t>
            </a:r>
          </a:p>
        </p:txBody>
      </p:sp>
      <p:sp>
        <p:nvSpPr>
          <p:cNvPr id="7190" name="Rectangle 22"/>
          <p:cNvSpPr>
            <a:spLocks noChangeArrowheads="1"/>
          </p:cNvSpPr>
          <p:nvPr/>
        </p:nvSpPr>
        <p:spPr bwMode="auto">
          <a:xfrm>
            <a:off x="3124200" y="3810000"/>
            <a:ext cx="2895600" cy="18288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91" name="WordArt 23"/>
          <p:cNvSpPr>
            <a:spLocks noChangeArrowheads="1" noChangeShapeType="1" noTextEdit="1"/>
          </p:cNvSpPr>
          <p:nvPr/>
        </p:nvSpPr>
        <p:spPr bwMode="auto">
          <a:xfrm>
            <a:off x="3200400" y="3962400"/>
            <a:ext cx="2640013" cy="1524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سأل الهرمزان : أين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حجابه أين حراسه ؟ فقالوا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ليس له حجاب ولا حرس</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فقال : ينبغى أن يكون نبيا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فقالوا : بل يعمل عمل الأنبياء </a:t>
            </a:r>
          </a:p>
        </p:txBody>
      </p:sp>
      <p:sp>
        <p:nvSpPr>
          <p:cNvPr id="7192" name="WordArt 24"/>
          <p:cNvSpPr>
            <a:spLocks noChangeArrowheads="1" noChangeShapeType="1" noTextEdit="1"/>
          </p:cNvSpPr>
          <p:nvPr/>
        </p:nvSpPr>
        <p:spPr bwMode="auto">
          <a:xfrm>
            <a:off x="228600" y="2114550"/>
            <a:ext cx="2590800" cy="14668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ليست مجرد مركز أو</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مكانة أو قوة وإنما</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تفاعل نشط مؤثر</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وسلوك يترجم به مهمته</a:t>
            </a:r>
          </a:p>
        </p:txBody>
      </p:sp>
      <p:sp>
        <p:nvSpPr>
          <p:cNvPr id="7193" name="Rectangle 25"/>
          <p:cNvSpPr>
            <a:spLocks noChangeArrowheads="1"/>
          </p:cNvSpPr>
          <p:nvPr/>
        </p:nvSpPr>
        <p:spPr bwMode="auto">
          <a:xfrm>
            <a:off x="76200" y="4572000"/>
            <a:ext cx="2895600" cy="22098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94" name="WordArt 26"/>
          <p:cNvSpPr>
            <a:spLocks noChangeArrowheads="1" noChangeShapeType="1" noTextEdit="1"/>
          </p:cNvSpPr>
          <p:nvPr/>
        </p:nvSpPr>
        <p:spPr bwMode="auto">
          <a:xfrm>
            <a:off x="228600" y="4705350"/>
            <a:ext cx="2590800" cy="1973263"/>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المساعدة فى بلوغ هدف الجماعة</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تحريك الجماعة دوما نحو الأهداف</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تحقيق التفاعل والترابط بين الأفراد</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الحفاظ على قوة وتماسك الجماعة</a:t>
            </a:r>
          </a:p>
        </p:txBody>
      </p:sp>
      <p:sp>
        <p:nvSpPr>
          <p:cNvPr id="7195" name="Rectangle 27"/>
          <p:cNvSpPr>
            <a:spLocks noChangeArrowheads="1"/>
          </p:cNvSpPr>
          <p:nvPr/>
        </p:nvSpPr>
        <p:spPr bwMode="auto">
          <a:xfrm>
            <a:off x="3124200" y="5638800"/>
            <a:ext cx="2895600" cy="1143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96" name="WordArt 28"/>
          <p:cNvSpPr>
            <a:spLocks noChangeArrowheads="1" noChangeShapeType="1" noTextEdit="1"/>
          </p:cNvSpPr>
          <p:nvPr/>
        </p:nvSpPr>
        <p:spPr bwMode="auto">
          <a:xfrm>
            <a:off x="3200400" y="5715000"/>
            <a:ext cx="2640013" cy="9144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لعثمان بعد  توليه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القيادة : وأنتم إلى</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إمام عادل أحوج</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Black"/>
                <a:cs typeface="Times New Roman (Arabic)" charset="0"/>
              </a:rPr>
              <a:t> منكم إلى إمام قائل </a:t>
            </a:r>
          </a:p>
        </p:txBody>
      </p:sp>
      <p:sp>
        <p:nvSpPr>
          <p:cNvPr id="7197" name="Rectangle 29"/>
          <p:cNvSpPr>
            <a:spLocks noChangeArrowheads="1"/>
          </p:cNvSpPr>
          <p:nvPr/>
        </p:nvSpPr>
        <p:spPr bwMode="auto">
          <a:xfrm>
            <a:off x="152400" y="3886200"/>
            <a:ext cx="2819400" cy="6858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ar-YE" sz="2400" smtClean="0">
              <a:solidFill>
                <a:srgbClr val="000000"/>
              </a:solidFill>
              <a:cs typeface="Times New Roman (Arabic)" charset="0"/>
            </a:endParaRPr>
          </a:p>
        </p:txBody>
      </p:sp>
      <p:sp>
        <p:nvSpPr>
          <p:cNvPr id="7198" name="WordArt 30"/>
          <p:cNvSpPr>
            <a:spLocks noChangeArrowheads="1" noChangeShapeType="1" noTextEdit="1"/>
          </p:cNvSpPr>
          <p:nvPr/>
        </p:nvSpPr>
        <p:spPr bwMode="auto">
          <a:xfrm>
            <a:off x="228600" y="4019550"/>
            <a:ext cx="2590800" cy="47625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التى تتلخص مهمته فى</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Black"/>
                <a:cs typeface="Times New Roman (Arabic)" charset="0"/>
              </a:rPr>
              <a:t> النقاط التالية :</a:t>
            </a:r>
          </a:p>
        </p:txBody>
      </p:sp>
    </p:spTree>
    <p:extLst>
      <p:ext uri="{BB962C8B-B14F-4D97-AF65-F5344CB8AC3E}">
        <p14:creationId xmlns:p14="http://schemas.microsoft.com/office/powerpoint/2010/main" xmlns="" val="1481109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fld id="{F09939CE-DF23-45D7-859D-798F8D8F86E8}" type="slidenum">
              <a:rPr lang="ar-SA">
                <a:solidFill>
                  <a:srgbClr val="000000"/>
                </a:solidFill>
              </a:rPr>
              <a:pPr/>
              <a:t>29</a:t>
            </a:fld>
            <a:endParaRPr lang="en-US">
              <a:solidFill>
                <a:srgbClr val="000000"/>
              </a:solidFill>
            </a:endParaRPr>
          </a:p>
        </p:txBody>
      </p:sp>
      <p:sp>
        <p:nvSpPr>
          <p:cNvPr id="119812" name="Rectangle 4"/>
          <p:cNvSpPr>
            <a:spLocks noChangeArrowheads="1"/>
          </p:cNvSpPr>
          <p:nvPr/>
        </p:nvSpPr>
        <p:spPr bwMode="auto">
          <a:xfrm>
            <a:off x="2590800" y="381000"/>
            <a:ext cx="419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ar-YE" sz="4800" b="1" smtClean="0">
                <a:solidFill>
                  <a:srgbClr val="FF0000"/>
                </a:solidFill>
                <a:effectLst>
                  <a:outerShdw blurRad="38100" dist="38100" dir="2700000" algn="tl">
                    <a:srgbClr val="000000"/>
                  </a:outerShdw>
                </a:effectLst>
                <a:latin typeface="Times New Roman" pitchFamily="18" charset="0"/>
              </a:rPr>
              <a:t>القيادة في الإسلام</a:t>
            </a:r>
            <a:endParaRPr lang="en-US" sz="4400" smtClean="0">
              <a:solidFill>
                <a:srgbClr val="000000"/>
              </a:solidFill>
            </a:endParaRPr>
          </a:p>
        </p:txBody>
      </p:sp>
      <p:sp>
        <p:nvSpPr>
          <p:cNvPr id="119813" name="Text Box 5"/>
          <p:cNvSpPr txBox="1">
            <a:spLocks noChangeArrowheads="1"/>
          </p:cNvSpPr>
          <p:nvPr/>
        </p:nvSpPr>
        <p:spPr bwMode="auto">
          <a:xfrm>
            <a:off x="914400" y="1295400"/>
            <a:ext cx="7345363" cy="176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ar-SA" sz="2400" b="1" smtClean="0">
                <a:solidFill>
                  <a:srgbClr val="000000"/>
                </a:solidFill>
              </a:rPr>
              <a:t>قال سبحانه وتعالى :</a:t>
            </a:r>
          </a:p>
          <a:p>
            <a:pPr fontAlgn="base">
              <a:spcBef>
                <a:spcPct val="0"/>
              </a:spcBef>
              <a:spcAft>
                <a:spcPct val="0"/>
              </a:spcAft>
            </a:pPr>
            <a:r>
              <a:rPr lang="ar-SA" sz="2400" b="1" smtClean="0">
                <a:solidFill>
                  <a:srgbClr val="000000"/>
                </a:solidFill>
              </a:rPr>
              <a:t>”ف</a:t>
            </a:r>
            <a:r>
              <a:rPr lang="ar-YE" sz="2400" b="1" smtClean="0">
                <a:solidFill>
                  <a:srgbClr val="000000"/>
                </a:solidFill>
              </a:rPr>
              <a:t>ب</a:t>
            </a:r>
            <a:r>
              <a:rPr lang="ar-SA" sz="2400" b="1" smtClean="0">
                <a:solidFill>
                  <a:srgbClr val="000000"/>
                </a:solidFill>
              </a:rPr>
              <a:t>ما رحمة من الله لنت لهم ولو</a:t>
            </a:r>
            <a:r>
              <a:rPr lang="ar-YE" sz="2400" b="1" smtClean="0">
                <a:solidFill>
                  <a:srgbClr val="000000"/>
                </a:solidFill>
              </a:rPr>
              <a:t> </a:t>
            </a:r>
            <a:r>
              <a:rPr lang="ar-SA" sz="2400" b="1" smtClean="0">
                <a:solidFill>
                  <a:srgbClr val="000000"/>
                </a:solidFill>
              </a:rPr>
              <a:t>كنت فظاً غليظ القلب لانفضوا من حولك فأعف عنهم واستغفر لهم وشاورهم فى الأمر فإذا عزمت فتوكل على الله ان الله يحب المتوكلين ”</a:t>
            </a:r>
            <a:endParaRPr lang="ar-YE" sz="2400" b="1" smtClean="0">
              <a:solidFill>
                <a:srgbClr val="000000"/>
              </a:solidFill>
            </a:endParaRPr>
          </a:p>
          <a:p>
            <a:pPr algn="l" fontAlgn="base">
              <a:spcBef>
                <a:spcPct val="0"/>
              </a:spcBef>
              <a:spcAft>
                <a:spcPct val="0"/>
              </a:spcAft>
            </a:pPr>
            <a:r>
              <a:rPr lang="ar-SA" sz="1400" b="1" smtClean="0">
                <a:solidFill>
                  <a:srgbClr val="000000"/>
                </a:solidFill>
              </a:rPr>
              <a:t>آل عمران (159)</a:t>
            </a:r>
            <a:endParaRPr lang="ar-YE" sz="2400" b="1" smtClean="0">
              <a:solidFill>
                <a:srgbClr val="000000"/>
              </a:solidFill>
            </a:endParaRPr>
          </a:p>
        </p:txBody>
      </p:sp>
      <p:sp>
        <p:nvSpPr>
          <p:cNvPr id="119815" name="Text Box 7"/>
          <p:cNvSpPr txBox="1">
            <a:spLocks noChangeArrowheads="1"/>
          </p:cNvSpPr>
          <p:nvPr/>
        </p:nvSpPr>
        <p:spPr bwMode="auto">
          <a:xfrm>
            <a:off x="914400" y="3124200"/>
            <a:ext cx="7345363"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ar-SA" sz="2400" b="1" smtClean="0">
                <a:solidFill>
                  <a:srgbClr val="000000"/>
                </a:solidFill>
              </a:rPr>
              <a:t>توضح الآية أسس ومبادئ القيادة فى الاسلام والتى يمكن تلخيصها كما يلى :</a:t>
            </a:r>
          </a:p>
          <a:p>
            <a:pPr fontAlgn="base">
              <a:spcBef>
                <a:spcPct val="0"/>
              </a:spcBef>
              <a:spcAft>
                <a:spcPct val="0"/>
              </a:spcAft>
              <a:buFontTx/>
              <a:buBlip>
                <a:blip r:embed="rId2"/>
              </a:buBlip>
            </a:pPr>
            <a:r>
              <a:rPr lang="ar-SA" sz="2400" b="1" smtClean="0">
                <a:solidFill>
                  <a:srgbClr val="000000"/>
                </a:solidFill>
              </a:rPr>
              <a:t>  اللين فى المعاملة .</a:t>
            </a:r>
          </a:p>
          <a:p>
            <a:pPr fontAlgn="base">
              <a:spcBef>
                <a:spcPct val="0"/>
              </a:spcBef>
              <a:spcAft>
                <a:spcPct val="0"/>
              </a:spcAft>
              <a:buFontTx/>
              <a:buBlip>
                <a:blip r:embed="rId2"/>
              </a:buBlip>
            </a:pPr>
            <a:r>
              <a:rPr lang="ar-SA" sz="2400" b="1" smtClean="0">
                <a:solidFill>
                  <a:srgbClr val="000000"/>
                </a:solidFill>
              </a:rPr>
              <a:t>  العفو .</a:t>
            </a:r>
          </a:p>
          <a:p>
            <a:pPr fontAlgn="base">
              <a:spcBef>
                <a:spcPct val="0"/>
              </a:spcBef>
              <a:spcAft>
                <a:spcPct val="0"/>
              </a:spcAft>
              <a:buFontTx/>
              <a:buBlip>
                <a:blip r:embed="rId2"/>
              </a:buBlip>
            </a:pPr>
            <a:r>
              <a:rPr lang="ar-SA" sz="2400" b="1" smtClean="0">
                <a:solidFill>
                  <a:srgbClr val="000000"/>
                </a:solidFill>
              </a:rPr>
              <a:t>  المشاورة فى الأمر [ الشورى ] .</a:t>
            </a:r>
          </a:p>
          <a:p>
            <a:pPr fontAlgn="base">
              <a:spcBef>
                <a:spcPct val="0"/>
              </a:spcBef>
              <a:spcAft>
                <a:spcPct val="0"/>
              </a:spcAft>
              <a:buFontTx/>
              <a:buBlip>
                <a:blip r:embed="rId2"/>
              </a:buBlip>
            </a:pPr>
            <a:r>
              <a:rPr lang="ar-YE" sz="2400" b="1" smtClean="0">
                <a:solidFill>
                  <a:srgbClr val="000000"/>
                </a:solidFill>
              </a:rPr>
              <a:t>  </a:t>
            </a:r>
            <a:r>
              <a:rPr lang="ar-SA" sz="2400" b="1" smtClean="0">
                <a:solidFill>
                  <a:srgbClr val="000000"/>
                </a:solidFill>
              </a:rPr>
              <a:t>عقد الأمر والتوكل على الله .</a:t>
            </a:r>
          </a:p>
          <a:p>
            <a:pPr fontAlgn="base">
              <a:spcBef>
                <a:spcPct val="0"/>
              </a:spcBef>
              <a:spcAft>
                <a:spcPct val="0"/>
              </a:spcAft>
              <a:buFontTx/>
              <a:buBlip>
                <a:blip r:embed="rId2"/>
              </a:buBlip>
            </a:pPr>
            <a:r>
              <a:rPr lang="ar-YE" sz="2400" b="1" smtClean="0">
                <a:solidFill>
                  <a:srgbClr val="000000"/>
                </a:solidFill>
              </a:rPr>
              <a:t>  </a:t>
            </a:r>
            <a:r>
              <a:rPr lang="ar-SA" sz="2400" b="1" smtClean="0">
                <a:solidFill>
                  <a:srgbClr val="000000"/>
                </a:solidFill>
              </a:rPr>
              <a:t>القدوة الحسنة .</a:t>
            </a:r>
          </a:p>
          <a:p>
            <a:pPr fontAlgn="base">
              <a:spcBef>
                <a:spcPct val="0"/>
              </a:spcBef>
              <a:spcAft>
                <a:spcPct val="0"/>
              </a:spcAft>
              <a:buFontTx/>
              <a:buBlip>
                <a:blip r:embed="rId2"/>
              </a:buBlip>
            </a:pPr>
            <a:r>
              <a:rPr lang="ar-YE" sz="2400" b="1" smtClean="0">
                <a:solidFill>
                  <a:srgbClr val="000000"/>
                </a:solidFill>
              </a:rPr>
              <a:t>  </a:t>
            </a:r>
            <a:r>
              <a:rPr lang="ar-SA" sz="2400" b="1" smtClean="0">
                <a:solidFill>
                  <a:srgbClr val="000000"/>
                </a:solidFill>
              </a:rPr>
              <a:t>العدل</a:t>
            </a:r>
            <a:r>
              <a:rPr lang="ar-YE" sz="2400" b="1" smtClean="0">
                <a:solidFill>
                  <a:srgbClr val="000000"/>
                </a:solidFill>
              </a:rPr>
              <a:t>.</a:t>
            </a:r>
            <a:endParaRPr lang="en-US" sz="2400" b="1" smtClean="0">
              <a:solidFill>
                <a:srgbClr val="000000"/>
              </a:solidFill>
            </a:endParaRPr>
          </a:p>
        </p:txBody>
      </p:sp>
    </p:spTree>
    <p:extLst>
      <p:ext uri="{BB962C8B-B14F-4D97-AF65-F5344CB8AC3E}">
        <p14:creationId xmlns:p14="http://schemas.microsoft.com/office/powerpoint/2010/main" xmlns="" val="173104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Effect transition="in" filter="checkerboard(across)">
                                      <p:cBhvr>
                                        <p:cTn id="12"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utoUpdateAnimBg="0"/>
      <p:bldP spid="1198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755650" y="-26988"/>
            <a:ext cx="9002713" cy="1052513"/>
          </a:xfrm>
        </p:spPr>
        <p:txBody>
          <a:bodyPr/>
          <a:lstStyle/>
          <a:p>
            <a:r>
              <a:rPr lang="ar-SA" sz="7200" b="1">
                <a:solidFill>
                  <a:srgbClr val="990099"/>
                </a:solidFill>
                <a:effectLst>
                  <a:outerShdw blurRad="38100" dist="38100" dir="2700000" algn="tl">
                    <a:srgbClr val="FFFFFF"/>
                  </a:outerShdw>
                </a:effectLst>
              </a:rPr>
              <a:t>    من فوائد هذا النشاط</a:t>
            </a:r>
            <a:r>
              <a:rPr lang="ar-SA" sz="4000" b="1">
                <a:solidFill>
                  <a:srgbClr val="FF3300"/>
                </a:solidFill>
                <a:effectLst>
                  <a:outerShdw blurRad="38100" dist="38100" dir="2700000" algn="tl">
                    <a:srgbClr val="FFFFFF"/>
                  </a:outerShdw>
                </a:effectLst>
              </a:rPr>
              <a:t> </a:t>
            </a:r>
            <a:endParaRPr lang="en-US" sz="4000" b="1">
              <a:solidFill>
                <a:srgbClr val="FF3300"/>
              </a:solidFill>
              <a:effectLst>
                <a:outerShdw blurRad="38100" dist="38100" dir="2700000" algn="tl">
                  <a:srgbClr val="FFFFFF"/>
                </a:outerShdw>
              </a:effectLst>
            </a:endParaRPr>
          </a:p>
        </p:txBody>
      </p:sp>
      <p:sp>
        <p:nvSpPr>
          <p:cNvPr id="539651" name="Rectangle 3"/>
          <p:cNvSpPr>
            <a:spLocks noGrp="1" noChangeArrowheads="1"/>
          </p:cNvSpPr>
          <p:nvPr>
            <p:ph type="body" idx="1"/>
          </p:nvPr>
        </p:nvSpPr>
        <p:spPr>
          <a:xfrm>
            <a:off x="323850" y="1052513"/>
            <a:ext cx="8059738" cy="5805487"/>
          </a:xfrm>
        </p:spPr>
        <p:txBody>
          <a:bodyPr/>
          <a:lstStyle/>
          <a:p>
            <a:pPr>
              <a:buFont typeface="Wingdings" pitchFamily="2" charset="2"/>
              <a:buNone/>
            </a:pPr>
            <a:r>
              <a:rPr lang="ar-SA" sz="4700">
                <a:solidFill>
                  <a:srgbClr val="FF3399"/>
                </a:solidFill>
                <a:effectLst>
                  <a:outerShdw blurRad="38100" dist="38100" dir="2700000" algn="tl">
                    <a:srgbClr val="FFFFFF"/>
                  </a:outerShdw>
                </a:effectLst>
              </a:rPr>
              <a:t>*- </a:t>
            </a:r>
            <a:r>
              <a:rPr lang="ar-SA" sz="4500" b="1">
                <a:solidFill>
                  <a:srgbClr val="FF3399"/>
                </a:solidFill>
                <a:effectLst>
                  <a:outerShdw blurRad="38100" dist="38100" dir="2700000" algn="tl">
                    <a:srgbClr val="FFFFFF"/>
                  </a:outerShdw>
                </a:effectLst>
              </a:rPr>
              <a:t>للتعامل مع الآخرين كما هم لا كما نحن.</a:t>
            </a:r>
          </a:p>
          <a:p>
            <a:pPr>
              <a:buFont typeface="Wingdings" pitchFamily="2" charset="2"/>
              <a:buNone/>
            </a:pPr>
            <a:r>
              <a:rPr lang="ar-SA" sz="4700" b="1">
                <a:solidFill>
                  <a:srgbClr val="FF3399"/>
                </a:solidFill>
                <a:effectLst>
                  <a:outerShdw blurRad="38100" dist="38100" dir="2700000" algn="tl">
                    <a:srgbClr val="FFFFFF"/>
                  </a:outerShdw>
                </a:effectLst>
              </a:rPr>
              <a:t>*- طريقة للتعرف على المشاركين .</a:t>
            </a:r>
          </a:p>
          <a:p>
            <a:pPr>
              <a:buFont typeface="Wingdings" pitchFamily="2" charset="2"/>
              <a:buNone/>
            </a:pPr>
            <a:r>
              <a:rPr lang="ar-SA" sz="4700" b="1">
                <a:solidFill>
                  <a:srgbClr val="FF3399"/>
                </a:solidFill>
                <a:effectLst>
                  <a:outerShdw blurRad="38100" dist="38100" dir="2700000" algn="tl">
                    <a:srgbClr val="FFFFFF"/>
                  </a:outerShdw>
                </a:effectLst>
              </a:rPr>
              <a:t>*- </a:t>
            </a:r>
            <a:r>
              <a:rPr lang="ar-SA" sz="4400" b="1">
                <a:solidFill>
                  <a:srgbClr val="FF3399"/>
                </a:solidFill>
                <a:effectLst>
                  <a:outerShdw blurRad="38100" dist="38100" dir="2700000" algn="tl">
                    <a:srgbClr val="FFFFFF"/>
                  </a:outerShdw>
                </a:effectLst>
              </a:rPr>
              <a:t>كسر الجليد .</a:t>
            </a:r>
          </a:p>
          <a:p>
            <a:pPr>
              <a:buFont typeface="Wingdings" pitchFamily="2" charset="2"/>
              <a:buNone/>
            </a:pPr>
            <a:r>
              <a:rPr lang="ar-SA" sz="4400" b="1">
                <a:solidFill>
                  <a:srgbClr val="FF3399"/>
                </a:solidFill>
                <a:effectLst>
                  <a:outerShdw blurRad="38100" dist="38100" dir="2700000" algn="tl">
                    <a:srgbClr val="FFFFFF"/>
                  </a:outerShdw>
                </a:effectLst>
              </a:rPr>
              <a:t>*- تقييم تشخيصي اولي للمشاركين .</a:t>
            </a:r>
          </a:p>
          <a:p>
            <a:pPr>
              <a:buFont typeface="Wingdings" pitchFamily="2" charset="2"/>
              <a:buNone/>
            </a:pPr>
            <a:r>
              <a:rPr lang="ar-SA" sz="4400" b="1">
                <a:solidFill>
                  <a:srgbClr val="FF3399"/>
                </a:solidFill>
                <a:effectLst>
                  <a:outerShdw blurRad="38100" dist="38100" dir="2700000" algn="tl">
                    <a:srgbClr val="FFFFFF"/>
                  </a:outerShdw>
                </a:effectLst>
              </a:rPr>
              <a:t>*- معرفة حجم التوقعات للمشاركين .</a:t>
            </a:r>
            <a:endParaRPr lang="ar-SA" sz="4700" b="1">
              <a:solidFill>
                <a:srgbClr val="FF3399"/>
              </a:solidFill>
              <a:effectLst>
                <a:outerShdw blurRad="38100" dist="38100" dir="2700000" algn="tl">
                  <a:srgbClr val="FFFFFF"/>
                </a:outerShdw>
              </a:effectLst>
            </a:endParaRPr>
          </a:p>
          <a:p>
            <a:pPr>
              <a:buFont typeface="Wingdings" pitchFamily="2" charset="2"/>
              <a:buNone/>
            </a:pPr>
            <a:r>
              <a:rPr lang="ar-SA" sz="4700" b="1">
                <a:solidFill>
                  <a:srgbClr val="FF3399"/>
                </a:solidFill>
                <a:effectLst>
                  <a:outerShdw blurRad="38100" dist="38100" dir="2700000" algn="tl">
                    <a:srgbClr val="FFFFFF"/>
                  </a:outerShdw>
                </a:effectLst>
              </a:rPr>
              <a:t>*-؟؟؟؟؟</a:t>
            </a:r>
          </a:p>
          <a:p>
            <a:pPr>
              <a:buFont typeface="Wingdings" pitchFamily="2" charset="2"/>
              <a:buNone/>
            </a:pPr>
            <a:endParaRPr lang="ar-SA" sz="3500" b="1">
              <a:solidFill>
                <a:srgbClr val="FF3399"/>
              </a:solidFill>
              <a:effectLst>
                <a:outerShdw blurRad="38100" dist="38100" dir="2700000" algn="tl">
                  <a:srgbClr val="FFFFFF"/>
                </a:outerShdw>
              </a:effectLst>
            </a:endParaRPr>
          </a:p>
          <a:p>
            <a:pPr algn="ctr">
              <a:buFont typeface="Wingdings" pitchFamily="2" charset="2"/>
              <a:buNone/>
            </a:pPr>
            <a:endParaRPr lang="en-US" sz="3500" b="1">
              <a:solidFill>
                <a:srgbClr val="FF3399"/>
              </a:solidFill>
              <a:effectLst>
                <a:outerShdw blurRad="38100" dist="38100" dir="2700000" algn="tl">
                  <a:srgbClr val="FFFFFF"/>
                </a:outerShdw>
              </a:effectLst>
            </a:endParaRPr>
          </a:p>
        </p:txBody>
      </p:sp>
    </p:spTree>
    <p:extLst>
      <p:ext uri="{BB962C8B-B14F-4D97-AF65-F5344CB8AC3E}">
        <p14:creationId xmlns:p14="http://schemas.microsoft.com/office/powerpoint/2010/main" xmlns="" val="1707170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9650"/>
                                        </p:tgtEl>
                                        <p:attrNameLst>
                                          <p:attrName>style.visibility</p:attrName>
                                        </p:attrNameLst>
                                      </p:cBhvr>
                                      <p:to>
                                        <p:strVal val="visible"/>
                                      </p:to>
                                    </p:set>
                                    <p:anim calcmode="lin" valueType="num">
                                      <p:cBhvr additive="base">
                                        <p:cTn id="7" dur="500" fill="hold"/>
                                        <p:tgtEl>
                                          <p:spTgt spid="539650"/>
                                        </p:tgtEl>
                                        <p:attrNameLst>
                                          <p:attrName>ppt_x</p:attrName>
                                        </p:attrNameLst>
                                      </p:cBhvr>
                                      <p:tavLst>
                                        <p:tav tm="0">
                                          <p:val>
                                            <p:strVal val="#ppt_x"/>
                                          </p:val>
                                        </p:tav>
                                        <p:tav tm="100000">
                                          <p:val>
                                            <p:strVal val="#ppt_x"/>
                                          </p:val>
                                        </p:tav>
                                      </p:tavLst>
                                    </p:anim>
                                    <p:anim calcmode="lin" valueType="num">
                                      <p:cBhvr additive="base">
                                        <p:cTn id="8" dur="500" fill="hold"/>
                                        <p:tgtEl>
                                          <p:spTgt spid="5396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9651">
                                            <p:txEl>
                                              <p:pRg st="0" end="0"/>
                                            </p:txEl>
                                          </p:spTgt>
                                        </p:tgtEl>
                                        <p:attrNameLst>
                                          <p:attrName>style.visibility</p:attrName>
                                        </p:attrNameLst>
                                      </p:cBhvr>
                                      <p:to>
                                        <p:strVal val="visible"/>
                                      </p:to>
                                    </p:set>
                                    <p:anim calcmode="lin" valueType="num">
                                      <p:cBhvr additive="base">
                                        <p:cTn id="13" dur="500" fill="hold"/>
                                        <p:tgtEl>
                                          <p:spTgt spid="5396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9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39651">
                                            <p:txEl>
                                              <p:pRg st="1" end="1"/>
                                            </p:txEl>
                                          </p:spTgt>
                                        </p:tgtEl>
                                        <p:attrNameLst>
                                          <p:attrName>style.visibility</p:attrName>
                                        </p:attrNameLst>
                                      </p:cBhvr>
                                      <p:to>
                                        <p:strVal val="visible"/>
                                      </p:to>
                                    </p:set>
                                    <p:anim calcmode="lin" valueType="num">
                                      <p:cBhvr additive="base">
                                        <p:cTn id="19" dur="500" fill="hold"/>
                                        <p:tgtEl>
                                          <p:spTgt spid="5396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9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39651">
                                            <p:txEl>
                                              <p:pRg st="2" end="2"/>
                                            </p:txEl>
                                          </p:spTgt>
                                        </p:tgtEl>
                                        <p:attrNameLst>
                                          <p:attrName>style.visibility</p:attrName>
                                        </p:attrNameLst>
                                      </p:cBhvr>
                                      <p:to>
                                        <p:strVal val="visible"/>
                                      </p:to>
                                    </p:set>
                                    <p:anim calcmode="lin" valueType="num">
                                      <p:cBhvr additive="base">
                                        <p:cTn id="25" dur="500" fill="hold"/>
                                        <p:tgtEl>
                                          <p:spTgt spid="5396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9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39651">
                                            <p:txEl>
                                              <p:pRg st="3" end="3"/>
                                            </p:txEl>
                                          </p:spTgt>
                                        </p:tgtEl>
                                        <p:attrNameLst>
                                          <p:attrName>style.visibility</p:attrName>
                                        </p:attrNameLst>
                                      </p:cBhvr>
                                      <p:to>
                                        <p:strVal val="visible"/>
                                      </p:to>
                                    </p:set>
                                    <p:anim calcmode="lin" valueType="num">
                                      <p:cBhvr additive="base">
                                        <p:cTn id="31" dur="500" fill="hold"/>
                                        <p:tgtEl>
                                          <p:spTgt spid="5396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9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39651">
                                            <p:txEl>
                                              <p:pRg st="4" end="4"/>
                                            </p:txEl>
                                          </p:spTgt>
                                        </p:tgtEl>
                                        <p:attrNameLst>
                                          <p:attrName>style.visibility</p:attrName>
                                        </p:attrNameLst>
                                      </p:cBhvr>
                                      <p:to>
                                        <p:strVal val="visible"/>
                                      </p:to>
                                    </p:set>
                                    <p:anim calcmode="lin" valueType="num">
                                      <p:cBhvr additive="base">
                                        <p:cTn id="37" dur="500" fill="hold"/>
                                        <p:tgtEl>
                                          <p:spTgt spid="53965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9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39651">
                                            <p:txEl>
                                              <p:pRg st="5" end="5"/>
                                            </p:txEl>
                                          </p:spTgt>
                                        </p:tgtEl>
                                        <p:attrNameLst>
                                          <p:attrName>style.visibility</p:attrName>
                                        </p:attrNameLst>
                                      </p:cBhvr>
                                      <p:to>
                                        <p:strVal val="visible"/>
                                      </p:to>
                                    </p:set>
                                    <p:anim calcmode="lin" valueType="num">
                                      <p:cBhvr additive="base">
                                        <p:cTn id="43" dur="500" fill="hold"/>
                                        <p:tgtEl>
                                          <p:spTgt spid="53965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9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fld id="{A30B86CD-1876-4DE3-95D0-99C9C4BC6288}" type="slidenum">
              <a:rPr lang="ar-SA">
                <a:solidFill>
                  <a:srgbClr val="000000"/>
                </a:solidFill>
              </a:rPr>
              <a:pPr/>
              <a:t>30</a:t>
            </a:fld>
            <a:endParaRPr lang="en-US">
              <a:solidFill>
                <a:srgbClr val="000000"/>
              </a:solidFill>
            </a:endParaRPr>
          </a:p>
        </p:txBody>
      </p:sp>
      <p:sp>
        <p:nvSpPr>
          <p:cNvPr id="120836" name="Rectangle 4"/>
          <p:cNvSpPr>
            <a:spLocks noChangeArrowheads="1"/>
          </p:cNvSpPr>
          <p:nvPr/>
        </p:nvSpPr>
        <p:spPr bwMode="auto">
          <a:xfrm>
            <a:off x="2286000" y="381000"/>
            <a:ext cx="419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ar-YE" sz="4800" b="1" smtClean="0">
                <a:solidFill>
                  <a:srgbClr val="FF0000"/>
                </a:solidFill>
                <a:effectLst>
                  <a:outerShdw blurRad="38100" dist="38100" dir="2700000" algn="tl">
                    <a:srgbClr val="000000"/>
                  </a:outerShdw>
                </a:effectLst>
                <a:latin typeface="Times New Roman" pitchFamily="18" charset="0"/>
              </a:rPr>
              <a:t>القيادة في الإسلام</a:t>
            </a:r>
            <a:endParaRPr lang="en-US" sz="4400" smtClean="0">
              <a:solidFill>
                <a:srgbClr val="000000"/>
              </a:solidFill>
            </a:endParaRPr>
          </a:p>
        </p:txBody>
      </p:sp>
      <p:sp>
        <p:nvSpPr>
          <p:cNvPr id="120837" name="Text Box 5"/>
          <p:cNvSpPr txBox="1">
            <a:spLocks noChangeArrowheads="1"/>
          </p:cNvSpPr>
          <p:nvPr/>
        </p:nvSpPr>
        <p:spPr bwMode="auto">
          <a:xfrm>
            <a:off x="533400" y="1752600"/>
            <a:ext cx="7772400" cy="366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sz="3600" b="1" smtClean="0">
                <a:solidFill>
                  <a:srgbClr val="000000"/>
                </a:solidFill>
              </a:rPr>
              <a:t>س</a:t>
            </a:r>
            <a:r>
              <a:rPr lang="ar-YE" sz="3600" b="1" smtClean="0">
                <a:solidFill>
                  <a:srgbClr val="000000"/>
                </a:solidFill>
              </a:rPr>
              <a:t>ُ</a:t>
            </a:r>
            <a:r>
              <a:rPr lang="ar-SA" sz="3600" b="1" smtClean="0">
                <a:solidFill>
                  <a:srgbClr val="000000"/>
                </a:solidFill>
              </a:rPr>
              <a:t>ئل أمير المؤمنين عمر </a:t>
            </a:r>
            <a:r>
              <a:rPr lang="ar-YE" sz="3600" b="1" smtClean="0">
                <a:solidFill>
                  <a:srgbClr val="000000"/>
                </a:solidFill>
              </a:rPr>
              <a:t>(رضي الله عنه)،</a:t>
            </a:r>
          </a:p>
          <a:p>
            <a:pPr fontAlgn="base">
              <a:spcBef>
                <a:spcPct val="50000"/>
              </a:spcBef>
              <a:spcAft>
                <a:spcPct val="0"/>
              </a:spcAft>
            </a:pPr>
            <a:r>
              <a:rPr lang="ar-SA" sz="3600" b="1" smtClean="0">
                <a:solidFill>
                  <a:srgbClr val="000000"/>
                </a:solidFill>
              </a:rPr>
              <a:t>ما شرطك فى الوالى الذى تريده ؟</a:t>
            </a:r>
          </a:p>
          <a:p>
            <a:pPr fontAlgn="base">
              <a:spcBef>
                <a:spcPct val="50000"/>
              </a:spcBef>
              <a:spcAft>
                <a:spcPct val="0"/>
              </a:spcAft>
            </a:pPr>
            <a:endParaRPr lang="ar-YE" sz="3600" b="1" smtClean="0">
              <a:solidFill>
                <a:srgbClr val="000000"/>
              </a:solidFill>
            </a:endParaRPr>
          </a:p>
          <a:p>
            <a:pPr fontAlgn="base">
              <a:spcBef>
                <a:spcPct val="50000"/>
              </a:spcBef>
              <a:spcAft>
                <a:spcPct val="0"/>
              </a:spcAft>
            </a:pPr>
            <a:r>
              <a:rPr lang="ar-SA" sz="3600" b="1" smtClean="0">
                <a:solidFill>
                  <a:srgbClr val="000000"/>
                </a:solidFill>
              </a:rPr>
              <a:t>قال عمر</a:t>
            </a:r>
            <a:r>
              <a:rPr lang="ar-YE" sz="3600" b="1" smtClean="0">
                <a:solidFill>
                  <a:srgbClr val="000000"/>
                </a:solidFill>
              </a:rPr>
              <a:t>:</a:t>
            </a:r>
            <a:r>
              <a:rPr lang="ar-SA" sz="3600" b="1" smtClean="0">
                <a:solidFill>
                  <a:srgbClr val="000000"/>
                </a:solidFill>
              </a:rPr>
              <a:t> ” إذا كان فى القوم وليس أميرهم كان كأنه أميرهم وإذا كان أميرهم كان كأنه واحد منهم ”</a:t>
            </a:r>
            <a:endParaRPr lang="en-US" sz="3600" b="1" smtClean="0">
              <a:solidFill>
                <a:srgbClr val="000000"/>
              </a:solidFill>
            </a:endParaRPr>
          </a:p>
        </p:txBody>
      </p:sp>
      <p:sp>
        <p:nvSpPr>
          <p:cNvPr id="120838" name="Rectangle 6"/>
          <p:cNvSpPr>
            <a:spLocks noChangeArrowheads="1"/>
          </p:cNvSpPr>
          <p:nvPr/>
        </p:nvSpPr>
        <p:spPr bwMode="auto">
          <a:xfrm>
            <a:off x="7924800" y="62484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smtClean="0">
                <a:solidFill>
                  <a:srgbClr val="000000"/>
                </a:solidFill>
              </a:rPr>
              <a:t>نظريات القيادة</a:t>
            </a:r>
            <a:endParaRPr lang="en-US" sz="1200" smtClean="0">
              <a:solidFill>
                <a:srgbClr val="000000"/>
              </a:solidFill>
            </a:endParaRPr>
          </a:p>
        </p:txBody>
      </p:sp>
    </p:spTree>
    <p:extLst>
      <p:ext uri="{BB962C8B-B14F-4D97-AF65-F5344CB8AC3E}">
        <p14:creationId xmlns:p14="http://schemas.microsoft.com/office/powerpoint/2010/main" xmlns="" val="263584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iterate type="lt">
                                    <p:tmAbs val="75"/>
                                  </p:iterate>
                                  <p:childTnLst>
                                    <p:set>
                                      <p:cBhvr>
                                        <p:cTn id="6" dur="1" fill="hold">
                                          <p:stCondLst>
                                            <p:cond delay="74"/>
                                          </p:stCondLst>
                                        </p:cTn>
                                        <p:tgtEl>
                                          <p:spTgt spid="120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fld id="{C6FCD7BD-E4B8-4FD9-A7B0-CCE081591FE1}" type="slidenum">
              <a:rPr lang="ar-SA">
                <a:solidFill>
                  <a:srgbClr val="000000"/>
                </a:solidFill>
              </a:rPr>
              <a:pPr/>
              <a:t>31</a:t>
            </a:fld>
            <a:endParaRPr lang="en-US">
              <a:solidFill>
                <a:srgbClr val="000000"/>
              </a:solidFill>
            </a:endParaRPr>
          </a:p>
        </p:txBody>
      </p:sp>
      <p:sp>
        <p:nvSpPr>
          <p:cNvPr id="97284" name="Rectangle 4"/>
          <p:cNvSpPr>
            <a:spLocks noRot="1" noChangeArrowheads="1"/>
          </p:cNvSpPr>
          <p:nvPr/>
        </p:nvSpPr>
        <p:spPr bwMode="auto">
          <a:xfrm>
            <a:off x="609600" y="1143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ar-YE" sz="6000" b="1" smtClean="0">
                <a:solidFill>
                  <a:srgbClr val="FF0000"/>
                </a:solidFill>
                <a:effectLst>
                  <a:outerShdw blurRad="38100" dist="38100" dir="2700000" algn="tl">
                    <a:srgbClr val="000000"/>
                  </a:outerShdw>
                </a:effectLst>
                <a:latin typeface="Garamond" pitchFamily="18" charset="0"/>
              </a:rPr>
              <a:t>ما هو الفرق بين القائد والمدير ؟</a:t>
            </a:r>
            <a:endParaRPr lang="en-US" sz="6000" b="1" smtClean="0">
              <a:solidFill>
                <a:srgbClr val="000000"/>
              </a:solidFill>
              <a:latin typeface="Garamond" pitchFamily="18" charset="0"/>
              <a:cs typeface="Tahoma" pitchFamily="34" charset="0"/>
            </a:endParaRPr>
          </a:p>
        </p:txBody>
      </p:sp>
      <p:pic>
        <p:nvPicPr>
          <p:cNvPr id="97285" name="Picture 5" descr="l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65413" y="2668588"/>
            <a:ext cx="3049587" cy="396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6" name="Rectangle 6"/>
          <p:cNvSpPr>
            <a:spLocks noChangeArrowheads="1"/>
          </p:cNvSpPr>
          <p:nvPr/>
        </p:nvSpPr>
        <p:spPr bwMode="auto">
          <a:xfrm>
            <a:off x="457200" y="5943600"/>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b="1" smtClean="0">
                <a:solidFill>
                  <a:srgbClr val="000000"/>
                </a:solidFill>
              </a:rPr>
              <a:t>ت. هل أنت قائد تقليدي أم قائد ريادي ؟</a:t>
            </a:r>
            <a:endParaRPr lang="en-US" sz="1200" b="1" smtClean="0">
              <a:solidFill>
                <a:srgbClr val="000000"/>
              </a:solidFill>
            </a:endParaRPr>
          </a:p>
        </p:txBody>
      </p:sp>
    </p:spTree>
    <p:extLst>
      <p:ext uri="{BB962C8B-B14F-4D97-AF65-F5344CB8AC3E}">
        <p14:creationId xmlns:p14="http://schemas.microsoft.com/office/powerpoint/2010/main" xmlns="" val="3369885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عنصر نائب لرقم الشريحة 5"/>
          <p:cNvSpPr>
            <a:spLocks noGrp="1"/>
          </p:cNvSpPr>
          <p:nvPr>
            <p:ph type="sldNum" sz="quarter" idx="12"/>
          </p:nvPr>
        </p:nvSpPr>
        <p:spPr/>
        <p:txBody>
          <a:bodyPr/>
          <a:lstStyle/>
          <a:p>
            <a:fld id="{2FCCB759-539B-4FC5-BF7D-250627C5F43D}" type="slidenum">
              <a:rPr lang="ar-SA">
                <a:solidFill>
                  <a:srgbClr val="000000"/>
                </a:solidFill>
              </a:rPr>
              <a:pPr/>
              <a:t>32</a:t>
            </a:fld>
            <a:endParaRPr lang="en-US">
              <a:solidFill>
                <a:srgbClr val="000000"/>
              </a:solidFill>
            </a:endParaRPr>
          </a:p>
        </p:txBody>
      </p:sp>
      <p:sp>
        <p:nvSpPr>
          <p:cNvPr id="98309" name="AutoShape 5"/>
          <p:cNvSpPr>
            <a:spLocks noChangeArrowheads="1"/>
          </p:cNvSpPr>
          <p:nvPr/>
        </p:nvSpPr>
        <p:spPr bwMode="auto">
          <a:xfrm>
            <a:off x="2276475" y="628650"/>
            <a:ext cx="6616700" cy="792163"/>
          </a:xfrm>
          <a:prstGeom prst="roundRect">
            <a:avLst>
              <a:gd name="adj" fmla="val 16667"/>
            </a:avLst>
          </a:prstGeom>
          <a:gradFill rotWithShape="1">
            <a:gsLst>
              <a:gs pos="0">
                <a:srgbClr val="0066FF">
                  <a:alpha val="98000"/>
                </a:srgbClr>
              </a:gs>
              <a:gs pos="50000">
                <a:schemeClr val="accent1"/>
              </a:gs>
              <a:gs pos="100000">
                <a:srgbClr val="0066FF">
                  <a:alpha val="98000"/>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0066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ar-YE" sz="3600" b="1" smtClean="0">
                <a:solidFill>
                  <a:srgbClr val="000000"/>
                </a:solidFill>
                <a:cs typeface="Arabic Transparent" pitchFamily="2" charset="0"/>
              </a:rPr>
              <a:t>الفرق بين أن تكون مديراً وأن تكون قائداً  </a:t>
            </a:r>
            <a:endParaRPr lang="en-US" sz="3600" b="1" smtClean="0">
              <a:solidFill>
                <a:srgbClr val="000000"/>
              </a:solidFill>
              <a:cs typeface="Arabic Transparent" pitchFamily="2" charset="0"/>
            </a:endParaRPr>
          </a:p>
        </p:txBody>
      </p:sp>
      <p:sp>
        <p:nvSpPr>
          <p:cNvPr id="98310" name="AutoShape 6"/>
          <p:cNvSpPr>
            <a:spLocks noChangeArrowheads="1"/>
          </p:cNvSpPr>
          <p:nvPr/>
        </p:nvSpPr>
        <p:spPr bwMode="auto">
          <a:xfrm>
            <a:off x="619125" y="2139950"/>
            <a:ext cx="7867650" cy="3960813"/>
          </a:xfrm>
          <a:prstGeom prst="roundRect">
            <a:avLst>
              <a:gd name="adj" fmla="val 16667"/>
            </a:avLst>
          </a:prstGeom>
          <a:gradFill rotWithShape="1">
            <a:gsLst>
              <a:gs pos="0">
                <a:srgbClr val="000099"/>
              </a:gs>
              <a:gs pos="50000">
                <a:srgbClr val="CCECFF">
                  <a:alpha val="98000"/>
                </a:srgbClr>
              </a:gs>
              <a:gs pos="100000">
                <a:srgbClr val="000099"/>
              </a:gs>
            </a:gsLst>
            <a:lin ang="27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CCEC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marL="342900" indent="-342900" algn="ctr" fontAlgn="base">
              <a:spcBef>
                <a:spcPct val="0"/>
              </a:spcBef>
              <a:spcAft>
                <a:spcPct val="0"/>
              </a:spcAft>
              <a:buClr>
                <a:srgbClr val="000099"/>
              </a:buClr>
              <a:buFont typeface="Wingdings 2" pitchFamily="18" charset="2"/>
              <a:buNone/>
            </a:pPr>
            <a:endParaRPr lang="en-US" sz="4000" smtClean="0">
              <a:solidFill>
                <a:srgbClr val="000000"/>
              </a:solidFill>
              <a:cs typeface="AL-Mateen" pitchFamily="2" charset="-78"/>
            </a:endParaRPr>
          </a:p>
        </p:txBody>
      </p:sp>
      <p:graphicFrame>
        <p:nvGraphicFramePr>
          <p:cNvPr id="98348" name="Group 44"/>
          <p:cNvGraphicFramePr>
            <a:graphicFrameLocks noGrp="1"/>
          </p:cNvGraphicFramePr>
          <p:nvPr/>
        </p:nvGraphicFramePr>
        <p:xfrm>
          <a:off x="1062038" y="2209800"/>
          <a:ext cx="7021512" cy="3901440"/>
        </p:xfrm>
        <a:graphic>
          <a:graphicData uri="http://schemas.openxmlformats.org/drawingml/2006/table">
            <a:tbl>
              <a:tblPr rtl="1"/>
              <a:tblGrid>
                <a:gridCol w="3509962"/>
                <a:gridCol w="3511550"/>
              </a:tblGrid>
              <a:tr h="544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000" b="1" i="0" u="none" strike="noStrike" cap="none" normalizeH="0" baseline="0" smtClean="0">
                          <a:ln>
                            <a:noFill/>
                          </a:ln>
                          <a:solidFill>
                            <a:srgbClr val="000000"/>
                          </a:solidFill>
                          <a:effectLst/>
                          <a:latin typeface="Tahoma" pitchFamily="34" charset="0"/>
                          <a:cs typeface="Arabic Transparent" pitchFamily="2" charset="0"/>
                        </a:rPr>
                        <a:t>المـديــر </a:t>
                      </a:r>
                      <a:endParaRPr kumimoji="0" lang="en-US" sz="4000" b="1" i="0" u="none" strike="noStrike" cap="none" normalizeH="0" baseline="0" smtClean="0">
                        <a:ln>
                          <a:noFill/>
                        </a:ln>
                        <a:solidFill>
                          <a:srgbClr val="000000"/>
                        </a:solidFill>
                        <a:effectLst/>
                        <a:latin typeface="Tahoma" pitchFamily="34" charset="0"/>
                        <a:cs typeface="Arabic Transparent"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000" b="1" i="0" u="none" strike="noStrike" cap="none" normalizeH="0" baseline="0" smtClean="0">
                          <a:ln>
                            <a:noFill/>
                          </a:ln>
                          <a:solidFill>
                            <a:srgbClr val="000000"/>
                          </a:solidFill>
                          <a:effectLst/>
                          <a:latin typeface="Tahoma" pitchFamily="34" charset="0"/>
                          <a:cs typeface="Arabic Transparent" pitchFamily="2" charset="0"/>
                        </a:rPr>
                        <a:t>القائــد</a:t>
                      </a:r>
                      <a:endParaRPr kumimoji="0" lang="en-US" sz="4000" b="1" i="0" u="none" strike="noStrike" cap="none" normalizeH="0" baseline="0" smtClean="0">
                        <a:ln>
                          <a:noFill/>
                        </a:ln>
                        <a:solidFill>
                          <a:srgbClr val="000000"/>
                        </a:solidFill>
                        <a:effectLst/>
                        <a:latin typeface="Tahoma" pitchFamily="34" charset="0"/>
                        <a:cs typeface="Arabic Transparent"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Arial" pitchFamily="34" charset="0"/>
                        </a:rPr>
                        <a:t>ينجز الاشياء بطريقة صحيحة</a:t>
                      </a:r>
                      <a:r>
                        <a:rPr kumimoji="0" lang="en-US" sz="30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Arial" pitchFamily="34" charset="0"/>
                        </a:rPr>
                        <a:t>يفعل الشيء الصواب</a:t>
                      </a:r>
                      <a:r>
                        <a:rPr kumimoji="0" lang="en-US" sz="30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Arial" pitchFamily="34" charset="0"/>
                        </a:rPr>
                        <a:t>مهتم بالكفاءة</a:t>
                      </a:r>
                      <a:r>
                        <a:rPr kumimoji="0" lang="ar-SA" sz="3000" b="0" i="0" u="none" strike="noStrike" cap="none" normalizeH="0" baseline="0" smtClean="0">
                          <a:ln>
                            <a:noFill/>
                          </a:ln>
                          <a:solidFill>
                            <a:schemeClr val="tx1"/>
                          </a:solidFill>
                          <a:effectLst/>
                          <a:latin typeface="Arial" pitchFamily="34" charset="0"/>
                          <a:cs typeface="Arial" pitchFamily="34" charset="0"/>
                        </a:rPr>
                        <a:t> </a:t>
                      </a:r>
                      <a:endParaRPr kumimoji="0" lang="en-US" sz="30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Arial" pitchFamily="34" charset="0"/>
                        </a:rPr>
                        <a:t>مهتم بالتأثير</a:t>
                      </a:r>
                      <a:r>
                        <a:rPr kumimoji="0" lang="en-US" sz="30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Times New Roman" pitchFamily="18" charset="0"/>
                        </a:rPr>
                        <a:t>يدير</a:t>
                      </a:r>
                      <a:r>
                        <a:rPr kumimoji="0" lang="en-US" sz="3000" b="1"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tx1"/>
                          </a:solidFill>
                          <a:effectLst/>
                          <a:latin typeface="Arial" pitchFamily="34" charset="0"/>
                          <a:cs typeface="Times New Roman" pitchFamily="18" charset="0"/>
                        </a:rPr>
                        <a:t>يبدع</a:t>
                      </a:r>
                      <a:r>
                        <a:rPr kumimoji="0" lang="en-US" sz="3000" b="1"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يركز على النظام والبنية</a:t>
                      </a:r>
                      <a:endParaRPr kumimoji="0" lang="en-US" sz="30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يركز على الناس</a:t>
                      </a:r>
                      <a:r>
                        <a:rPr kumimoji="0" lang="en-US" sz="30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يعول على السيطرة</a:t>
                      </a:r>
                      <a:r>
                        <a:rPr kumimoji="0" lang="en-US" sz="30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يعول على الثقة</a:t>
                      </a:r>
                      <a:r>
                        <a:rPr kumimoji="0" lang="en-US" sz="30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147650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98309"/>
                                        </p:tgtEl>
                                        <p:attrNameLst>
                                          <p:attrName>style.visibility</p:attrName>
                                        </p:attrNameLst>
                                      </p:cBhvr>
                                      <p:to>
                                        <p:strVal val="visible"/>
                                      </p:to>
                                    </p:set>
                                  </p:childTnLst>
                                </p:cTn>
                              </p:par>
                            </p:childTnLst>
                          </p:cTn>
                        </p:par>
                        <p:par>
                          <p:cTn id="7" fill="hold" nodeType="afterGroup">
                            <p:stCondLst>
                              <p:cond delay="2700"/>
                            </p:stCondLst>
                            <p:childTnLst>
                              <p:par>
                                <p:cTn id="8" presetID="15" presetClass="entr" presetSubtype="0" fill="hold" grpId="0" nodeType="afterEffect">
                                  <p:stCondLst>
                                    <p:cond delay="0"/>
                                  </p:stCondLst>
                                  <p:iterate type="lt">
                                    <p:tmPct val="100000"/>
                                  </p:iterate>
                                  <p:childTnLst>
                                    <p:set>
                                      <p:cBhvr>
                                        <p:cTn id="9" dur="1" fill="hold">
                                          <p:stCondLst>
                                            <p:cond delay="0"/>
                                          </p:stCondLst>
                                        </p:cTn>
                                        <p:tgtEl>
                                          <p:spTgt spid="98310"/>
                                        </p:tgtEl>
                                        <p:attrNameLst>
                                          <p:attrName>style.visibility</p:attrName>
                                        </p:attrNameLst>
                                      </p:cBhvr>
                                      <p:to>
                                        <p:strVal val="visible"/>
                                      </p:to>
                                    </p:set>
                                    <p:anim calcmode="lin" valueType="num">
                                      <p:cBhvr>
                                        <p:cTn id="10" dur="500" fill="hold"/>
                                        <p:tgtEl>
                                          <p:spTgt spid="98310"/>
                                        </p:tgtEl>
                                        <p:attrNameLst>
                                          <p:attrName>ppt_w</p:attrName>
                                        </p:attrNameLst>
                                      </p:cBhvr>
                                      <p:tavLst>
                                        <p:tav tm="0">
                                          <p:val>
                                            <p:fltVal val="0"/>
                                          </p:val>
                                        </p:tav>
                                        <p:tav tm="100000">
                                          <p:val>
                                            <p:strVal val="#ppt_w"/>
                                          </p:val>
                                        </p:tav>
                                      </p:tavLst>
                                    </p:anim>
                                    <p:anim calcmode="lin" valueType="num">
                                      <p:cBhvr>
                                        <p:cTn id="11" dur="500" fill="hold"/>
                                        <p:tgtEl>
                                          <p:spTgt spid="98310"/>
                                        </p:tgtEl>
                                        <p:attrNameLst>
                                          <p:attrName>ppt_h</p:attrName>
                                        </p:attrNameLst>
                                      </p:cBhvr>
                                      <p:tavLst>
                                        <p:tav tm="0">
                                          <p:val>
                                            <p:fltVal val="0"/>
                                          </p:val>
                                        </p:tav>
                                        <p:tav tm="100000">
                                          <p:val>
                                            <p:strVal val="#ppt_h"/>
                                          </p:val>
                                        </p:tav>
                                      </p:tavLst>
                                    </p:anim>
                                    <p:anim calcmode="lin" valueType="num">
                                      <p:cBhvr>
                                        <p:cTn id="12" dur="500" fill="hold"/>
                                        <p:tgtEl>
                                          <p:spTgt spid="98310"/>
                                        </p:tgtEl>
                                        <p:attrNameLst>
                                          <p:attrName>ppt_x</p:attrName>
                                        </p:attrNameLst>
                                      </p:cBhvr>
                                      <p:tavLst>
                                        <p:tav tm="0" fmla="#ppt_x+(cos(-2*pi*(1-$))*-#ppt_x-sin(-2*pi*(1-$))*(1-#ppt_y))*(1-$)">
                                          <p:val>
                                            <p:fltVal val="0"/>
                                          </p:val>
                                        </p:tav>
                                        <p:tav tm="100000">
                                          <p:val>
                                            <p:fltVal val="1"/>
                                          </p:val>
                                        </p:tav>
                                      </p:tavLst>
                                    </p:anim>
                                    <p:anim calcmode="lin" valueType="num">
                                      <p:cBhvr>
                                        <p:cTn id="13" dur="500" fill="hold"/>
                                        <p:tgtEl>
                                          <p:spTgt spid="98310"/>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2700"/>
                            </p:stCondLst>
                            <p:childTnLst>
                              <p:par>
                                <p:cTn id="15" presetID="1" presetClass="entr" presetSubtype="0" fill="hold" nodeType="afterEffect">
                                  <p:stCondLst>
                                    <p:cond delay="0"/>
                                  </p:stCondLst>
                                  <p:childTnLst>
                                    <p:set>
                                      <p:cBhvr>
                                        <p:cTn id="16" dur="1" fill="hold">
                                          <p:stCondLst>
                                            <p:cond delay="499"/>
                                          </p:stCondLst>
                                        </p:cTn>
                                        <p:tgtEl>
                                          <p:spTgt spid="98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autoUpdateAnimBg="0"/>
      <p:bldP spid="9831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عنصر نائب لرقم الشريحة 5"/>
          <p:cNvSpPr>
            <a:spLocks noGrp="1"/>
          </p:cNvSpPr>
          <p:nvPr>
            <p:ph type="sldNum" sz="quarter" idx="12"/>
          </p:nvPr>
        </p:nvSpPr>
        <p:spPr/>
        <p:txBody>
          <a:bodyPr/>
          <a:lstStyle/>
          <a:p>
            <a:fld id="{A3D9BC0D-10FC-4038-AC44-6696D1FFA736}" type="slidenum">
              <a:rPr lang="ar-SA">
                <a:solidFill>
                  <a:srgbClr val="000000"/>
                </a:solidFill>
              </a:rPr>
              <a:pPr/>
              <a:t>33</a:t>
            </a:fld>
            <a:endParaRPr lang="en-US">
              <a:solidFill>
                <a:srgbClr val="000000"/>
              </a:solidFill>
            </a:endParaRPr>
          </a:p>
        </p:txBody>
      </p:sp>
      <p:sp>
        <p:nvSpPr>
          <p:cNvPr id="99330" name="AutoShape 2"/>
          <p:cNvSpPr>
            <a:spLocks noChangeArrowheads="1"/>
          </p:cNvSpPr>
          <p:nvPr/>
        </p:nvSpPr>
        <p:spPr bwMode="auto">
          <a:xfrm>
            <a:off x="619125" y="728663"/>
            <a:ext cx="7867650" cy="5805487"/>
          </a:xfrm>
          <a:prstGeom prst="roundRect">
            <a:avLst>
              <a:gd name="adj" fmla="val 16667"/>
            </a:avLst>
          </a:prstGeom>
          <a:gradFill rotWithShape="1">
            <a:gsLst>
              <a:gs pos="0">
                <a:srgbClr val="000099"/>
              </a:gs>
              <a:gs pos="50000">
                <a:srgbClr val="CCECFF">
                  <a:alpha val="98000"/>
                </a:srgbClr>
              </a:gs>
              <a:gs pos="100000">
                <a:srgbClr val="000099"/>
              </a:gs>
            </a:gsLst>
            <a:lin ang="27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CCEC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marL="342900" indent="-342900" algn="ctr" fontAlgn="base">
              <a:spcBef>
                <a:spcPct val="0"/>
              </a:spcBef>
              <a:spcAft>
                <a:spcPct val="0"/>
              </a:spcAft>
              <a:buClr>
                <a:srgbClr val="000099"/>
              </a:buClr>
              <a:buFont typeface="Wingdings 2" pitchFamily="18" charset="2"/>
              <a:buNone/>
            </a:pPr>
            <a:endParaRPr lang="en-US" sz="4000" smtClean="0">
              <a:solidFill>
                <a:srgbClr val="000000"/>
              </a:solidFill>
              <a:cs typeface="AL-Mateen" pitchFamily="2" charset="-78"/>
            </a:endParaRPr>
          </a:p>
        </p:txBody>
      </p:sp>
      <p:graphicFrame>
        <p:nvGraphicFramePr>
          <p:cNvPr id="99371" name="Group 43"/>
          <p:cNvGraphicFramePr>
            <a:graphicFrameLocks noGrp="1"/>
          </p:cNvGraphicFramePr>
          <p:nvPr/>
        </p:nvGraphicFramePr>
        <p:xfrm>
          <a:off x="792163" y="1027113"/>
          <a:ext cx="7515225" cy="5212080"/>
        </p:xfrm>
        <a:graphic>
          <a:graphicData uri="http://schemas.openxmlformats.org/drawingml/2006/table">
            <a:tbl>
              <a:tblPr rtl="1"/>
              <a:tblGrid>
                <a:gridCol w="3756025"/>
                <a:gridCol w="3759200"/>
              </a:tblGrid>
              <a:tr h="544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4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Simplified Arabic" pitchFamily="18" charset="-78"/>
                        </a:rPr>
                        <a:t>المـديــر </a:t>
                      </a:r>
                      <a:endParaRPr kumimoji="0" lang="en-US" sz="44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4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Simplified Arabic" pitchFamily="18" charset="-78"/>
                        </a:rPr>
                        <a:t>القائــد</a:t>
                      </a:r>
                      <a:endParaRPr kumimoji="0" lang="en-US" sz="44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ينظم </a:t>
                      </a:r>
                      <a:r>
                        <a:rPr kumimoji="0" lang="ar-YE"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ويوظف</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يوجه</a:t>
                      </a: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 الناس في اتجاه واضح</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3200" b="1" i="0" u="none" strike="noStrike" cap="none" normalizeH="0" baseline="0" smtClean="0">
                          <a:ln>
                            <a:noFill/>
                          </a:ln>
                          <a:solidFill>
                            <a:srgbClr val="000000"/>
                          </a:solidFill>
                          <a:effectLst/>
                          <a:latin typeface="Tahoma" pitchFamily="34" charset="0"/>
                          <a:cs typeface="Simplified Arabic" pitchFamily="18" charset="-78"/>
                        </a:rPr>
                        <a:t>يطلب الطاعة العمياء من المرؤوسين  </a:t>
                      </a:r>
                      <a:endParaRPr kumimoji="0" lang="en-US" sz="32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3200" b="1" i="0" u="none" strike="noStrike" cap="none" normalizeH="0" baseline="0" smtClean="0">
                          <a:ln>
                            <a:noFill/>
                          </a:ln>
                          <a:solidFill>
                            <a:srgbClr val="000000"/>
                          </a:solidFill>
                          <a:effectLst/>
                          <a:latin typeface="Tahoma" pitchFamily="34" charset="0"/>
                          <a:cs typeface="Simplified Arabic" pitchFamily="18" charset="-78"/>
                        </a:rPr>
                        <a:t>الاقتناع  </a:t>
                      </a:r>
                      <a:endParaRPr kumimoji="0" lang="en-US" sz="32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لديه رؤية قصيرة الأجل</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لديه رؤية طويلة الاجل</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cs typeface="Simplified Arabic" pitchFamily="18" charset="-78"/>
                        </a:rPr>
                        <a:t>يسأل كيف ومتى </a:t>
                      </a:r>
                      <a:endParaRPr kumimoji="0" lang="en-US" sz="3200" b="1" i="0" u="none" strike="noStrike" cap="none" normalizeH="0" baseline="0" smtClean="0">
                        <a:ln>
                          <a:noFill/>
                        </a:ln>
                        <a:solidFill>
                          <a:srgbClr val="000000"/>
                        </a:solidFill>
                        <a:effectLst/>
                        <a:latin typeface="Times New Roman" pitchFamily="18"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يسأل ماذا ولماذا</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يقبل الوضع الراهن</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يتحدى الوضع الراهن</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يركز على الحاضر</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يركز على المستقبل</a:t>
                      </a:r>
                      <a:r>
                        <a:rPr kumimoji="0" lang="en-US" sz="32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8523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lt">
                                    <p:tmPct val="100000"/>
                                  </p:iterate>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ppt_w</p:attrName>
                                        </p:attrNameLst>
                                      </p:cBhvr>
                                      <p:tavLst>
                                        <p:tav tm="0">
                                          <p:val>
                                            <p:fltVal val="0"/>
                                          </p:val>
                                        </p:tav>
                                        <p:tav tm="100000">
                                          <p:val>
                                            <p:strVal val="#ppt_w"/>
                                          </p:val>
                                        </p:tav>
                                      </p:tavLst>
                                    </p:anim>
                                    <p:anim calcmode="lin" valueType="num">
                                      <p:cBhvr>
                                        <p:cTn id="8" dur="500" fill="hold"/>
                                        <p:tgtEl>
                                          <p:spTgt spid="99330"/>
                                        </p:tgtEl>
                                        <p:attrNameLst>
                                          <p:attrName>ppt_h</p:attrName>
                                        </p:attrNameLst>
                                      </p:cBhvr>
                                      <p:tavLst>
                                        <p:tav tm="0">
                                          <p:val>
                                            <p:fltVal val="0"/>
                                          </p:val>
                                        </p:tav>
                                        <p:tav tm="100000">
                                          <p:val>
                                            <p:strVal val="#ppt_h"/>
                                          </p:val>
                                        </p:tav>
                                      </p:tavLst>
                                    </p:anim>
                                    <p:anim calcmode="lin" valueType="num">
                                      <p:cBhvr>
                                        <p:cTn id="9" dur="500" fill="hold"/>
                                        <p:tgtEl>
                                          <p:spTgt spid="9933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933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499"/>
                                          </p:stCondLst>
                                        </p:cTn>
                                        <p:tgtEl>
                                          <p:spTgt spid="99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عنصر نائب لرقم الشريحة 5"/>
          <p:cNvSpPr>
            <a:spLocks noGrp="1"/>
          </p:cNvSpPr>
          <p:nvPr>
            <p:ph type="sldNum" sz="quarter" idx="12"/>
          </p:nvPr>
        </p:nvSpPr>
        <p:spPr/>
        <p:txBody>
          <a:bodyPr/>
          <a:lstStyle/>
          <a:p>
            <a:fld id="{59E36BB4-BDF3-4802-9282-02649BF1C7B5}" type="slidenum">
              <a:rPr lang="ar-SA">
                <a:solidFill>
                  <a:srgbClr val="000000"/>
                </a:solidFill>
              </a:rPr>
              <a:pPr/>
              <a:t>34</a:t>
            </a:fld>
            <a:endParaRPr lang="en-US">
              <a:solidFill>
                <a:srgbClr val="000000"/>
              </a:solidFill>
            </a:endParaRPr>
          </a:p>
        </p:txBody>
      </p:sp>
      <p:sp>
        <p:nvSpPr>
          <p:cNvPr id="101378" name="AutoShape 2"/>
          <p:cNvSpPr>
            <a:spLocks noChangeArrowheads="1"/>
          </p:cNvSpPr>
          <p:nvPr/>
        </p:nvSpPr>
        <p:spPr bwMode="auto">
          <a:xfrm>
            <a:off x="619125" y="304800"/>
            <a:ext cx="7867650" cy="5354638"/>
          </a:xfrm>
          <a:prstGeom prst="roundRect">
            <a:avLst>
              <a:gd name="adj" fmla="val 16667"/>
            </a:avLst>
          </a:prstGeom>
          <a:gradFill rotWithShape="1">
            <a:gsLst>
              <a:gs pos="0">
                <a:schemeClr val="accent2">
                  <a:alpha val="98000"/>
                </a:schemeClr>
              </a:gs>
              <a:gs pos="50000">
                <a:srgbClr val="CCECFF"/>
              </a:gs>
              <a:gs pos="100000">
                <a:schemeClr val="accent2">
                  <a:alpha val="98000"/>
                </a:schemeClr>
              </a:gs>
            </a:gsLst>
            <a:lin ang="27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chemeClr val="accent2"/>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marL="342900" indent="-342900" algn="ctr" fontAlgn="base">
              <a:spcBef>
                <a:spcPct val="0"/>
              </a:spcBef>
              <a:spcAft>
                <a:spcPct val="0"/>
              </a:spcAft>
              <a:buClr>
                <a:srgbClr val="000099"/>
              </a:buClr>
              <a:buFont typeface="Wingdings 2" pitchFamily="18" charset="2"/>
              <a:buNone/>
            </a:pPr>
            <a:endParaRPr lang="en-US" sz="4000" smtClean="0">
              <a:solidFill>
                <a:srgbClr val="000000"/>
              </a:solidFill>
              <a:cs typeface="AL-Mateen" pitchFamily="2" charset="-78"/>
            </a:endParaRPr>
          </a:p>
        </p:txBody>
      </p:sp>
      <p:graphicFrame>
        <p:nvGraphicFramePr>
          <p:cNvPr id="101429" name="Group 53"/>
          <p:cNvGraphicFramePr>
            <a:graphicFrameLocks noGrp="1"/>
          </p:cNvGraphicFramePr>
          <p:nvPr/>
        </p:nvGraphicFramePr>
        <p:xfrm>
          <a:off x="792163" y="609600"/>
          <a:ext cx="7515225" cy="4779328"/>
        </p:xfrm>
        <a:graphic>
          <a:graphicData uri="http://schemas.openxmlformats.org/drawingml/2006/table">
            <a:tbl>
              <a:tblPr rtl="1"/>
              <a:tblGrid>
                <a:gridCol w="3756025"/>
                <a:gridCol w="3759200"/>
              </a:tblGrid>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400" b="1" i="0" u="none" strike="noStrike" cap="none" normalizeH="0" baseline="0" smtClean="0">
                          <a:ln>
                            <a:noFill/>
                          </a:ln>
                          <a:solidFill>
                            <a:srgbClr val="000000"/>
                          </a:solidFill>
                          <a:effectLst/>
                          <a:latin typeface="Tahoma" pitchFamily="34" charset="0"/>
                          <a:cs typeface="Simplified Arabic" pitchFamily="18" charset="-78"/>
                        </a:rPr>
                        <a:t>المـديـر </a:t>
                      </a:r>
                      <a:endParaRPr kumimoji="0" lang="en-US" sz="4400" b="1" i="0" u="none" strike="noStrike" cap="none" normalizeH="0" baseline="0" smtClean="0">
                        <a:ln>
                          <a:noFill/>
                        </a:ln>
                        <a:solidFill>
                          <a:srgbClr val="000000"/>
                        </a:solidFill>
                        <a:effectLst/>
                        <a:latin typeface="Tahoma" pitchFamily="34"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4400" b="1" i="0" u="none" strike="noStrike" cap="none" normalizeH="0" baseline="0" smtClean="0">
                          <a:ln>
                            <a:noFill/>
                          </a:ln>
                          <a:solidFill>
                            <a:srgbClr val="000000"/>
                          </a:solidFill>
                          <a:effectLst/>
                          <a:latin typeface="Tahoma" pitchFamily="34" charset="0"/>
                          <a:cs typeface="Simplified Arabic" pitchFamily="18" charset="-78"/>
                        </a:rPr>
                        <a:t>القائـد</a:t>
                      </a:r>
                      <a:endParaRPr kumimoji="0" lang="en-US" sz="4400" b="1" i="0" u="none" strike="noStrike" cap="none" normalizeH="0" baseline="0" smtClean="0">
                        <a:ln>
                          <a:noFill/>
                        </a:ln>
                        <a:solidFill>
                          <a:srgbClr val="000000"/>
                        </a:solidFill>
                        <a:effectLst/>
                        <a:latin typeface="Tahoma" pitchFamily="34" charset="0"/>
                        <a:cs typeface="Simplified Arabic"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يوجه انظاره نحو العمل الحالي</a:t>
                      </a:r>
                      <a:endParaRPr kumimoji="0" lang="en-US"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يوجه انظاره للأفق</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ahoma" pitchFamily="34" charset="0"/>
                          <a:cs typeface="Simplified Arabic" pitchFamily="18" charset="-78"/>
                        </a:rPr>
                        <a:t>يسترشد في قراراته بالمعلومات والحسابات الدقيقة </a:t>
                      </a:r>
                      <a:endParaRPr kumimoji="0" lang="en-US" sz="28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ahoma" pitchFamily="34" charset="0"/>
                          <a:cs typeface="Simplified Arabic" pitchFamily="18" charset="-78"/>
                        </a:rPr>
                        <a:t>يعتمد في حساباته على مشاعره وأحاسيسه الداخلية </a:t>
                      </a:r>
                      <a:endParaRPr kumimoji="0" lang="en-US" sz="28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2800" b="1" i="0" u="none" strike="noStrike" cap="none" normalizeH="0" baseline="0" smtClean="0">
                          <a:ln>
                            <a:noFill/>
                          </a:ln>
                          <a:solidFill>
                            <a:srgbClr val="000000"/>
                          </a:solidFill>
                          <a:effectLst/>
                          <a:latin typeface="Tahoma" pitchFamily="34" charset="0"/>
                          <a:cs typeface="Simplified Arabic" pitchFamily="18" charset="-78"/>
                        </a:rPr>
                        <a:t>يختار أتباعه على اساس الوصف الوظيفي </a:t>
                      </a:r>
                      <a:endParaRPr kumimoji="0" lang="en-US" sz="28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ahoma" pitchFamily="34" charset="0"/>
                          <a:cs typeface="Simplified Arabic" pitchFamily="18" charset="-78"/>
                        </a:rPr>
                        <a:t>يختار أتباعه على اساس شخصيتهم ورؤيتهم المستقبلية </a:t>
                      </a:r>
                      <a:endParaRPr kumimoji="0" lang="en-US" sz="2800" b="1" i="0" u="none" strike="noStrike" cap="none" normalizeH="0" baseline="0" smtClean="0">
                        <a:ln>
                          <a:noFill/>
                        </a:ln>
                        <a:solidFill>
                          <a:srgbClr val="000000"/>
                        </a:solidFill>
                        <a:effectLst/>
                        <a:latin typeface="Tahoma" pitchFamily="34" charset="0"/>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يتجنب المخاطر </a:t>
                      </a:r>
                      <a:endParaRPr kumimoji="0" lang="en-US"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يواجه المخاطر</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يحث الناس على الالتزام بالمعايير</a:t>
                      </a:r>
                      <a:endParaRPr kumimoji="0" lang="en-US"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يلهم الناس نحو التغيير</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Simplified Arabic" pitchFamily="18" charset="-78"/>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1396" name="Picture 20" descr="CMENO13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4648200"/>
            <a:ext cx="1090613" cy="2020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79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lt">
                                    <p:tmPct val="100000"/>
                                  </p:iterate>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anim calcmode="lin" valueType="num">
                                      <p:cBhvr>
                                        <p:cTn id="9" dur="500" fill="hold"/>
                                        <p:tgtEl>
                                          <p:spTgt spid="10137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137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499"/>
                                          </p:stCondLst>
                                        </p:cTn>
                                        <p:tgtEl>
                                          <p:spTgt spid="101429"/>
                                        </p:tgtEl>
                                        <p:attrNameLst>
                                          <p:attrName>style.visibility</p:attrName>
                                        </p:attrNameLst>
                                      </p:cBhvr>
                                      <p:to>
                                        <p:strVal val="visible"/>
                                      </p:to>
                                    </p:set>
                                  </p:childTnLst>
                                </p:cTn>
                              </p:par>
                            </p:childTnLst>
                          </p:cTn>
                        </p:par>
                        <p:par>
                          <p:cTn id="14" fill="hold" nodeType="afterGroup">
                            <p:stCondLst>
                              <p:cond delay="500"/>
                            </p:stCondLst>
                            <p:childTnLst>
                              <p:par>
                                <p:cTn id="15" presetID="19" presetClass="entr" presetSubtype="10" fill="hold" nodeType="afterEffect">
                                  <p:stCondLst>
                                    <p:cond delay="0"/>
                                  </p:stCondLst>
                                  <p:childTnLst>
                                    <p:set>
                                      <p:cBhvr>
                                        <p:cTn id="16" dur="1" fill="hold">
                                          <p:stCondLst>
                                            <p:cond delay="0"/>
                                          </p:stCondLst>
                                        </p:cTn>
                                        <p:tgtEl>
                                          <p:spTgt spid="101396"/>
                                        </p:tgtEl>
                                        <p:attrNameLst>
                                          <p:attrName>style.visibility</p:attrName>
                                        </p:attrNameLst>
                                      </p:cBhvr>
                                      <p:to>
                                        <p:strVal val="visible"/>
                                      </p:to>
                                    </p:set>
                                    <p:anim calcmode="lin" valueType="num">
                                      <p:cBhvr>
                                        <p:cTn id="17" dur="5000" fill="hold"/>
                                        <p:tgtEl>
                                          <p:spTgt spid="101396"/>
                                        </p:tgtEl>
                                        <p:attrNameLst>
                                          <p:attrName>ppt_w</p:attrName>
                                        </p:attrNameLst>
                                      </p:cBhvr>
                                      <p:tavLst>
                                        <p:tav tm="0" fmla="#ppt_w*sin(2.5*pi*$)">
                                          <p:val>
                                            <p:fltVal val="0"/>
                                          </p:val>
                                        </p:tav>
                                        <p:tav tm="100000">
                                          <p:val>
                                            <p:fltVal val="1"/>
                                          </p:val>
                                        </p:tav>
                                      </p:tavLst>
                                    </p:anim>
                                    <p:anim calcmode="lin" valueType="num">
                                      <p:cBhvr>
                                        <p:cTn id="18" dur="5000" fill="hold"/>
                                        <p:tgtEl>
                                          <p:spTgt spid="1013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رقم الشريحة 5"/>
          <p:cNvSpPr>
            <a:spLocks noGrp="1"/>
          </p:cNvSpPr>
          <p:nvPr>
            <p:ph type="sldNum" sz="quarter" idx="12"/>
          </p:nvPr>
        </p:nvSpPr>
        <p:spPr/>
        <p:txBody>
          <a:bodyPr/>
          <a:lstStyle/>
          <a:p>
            <a:fld id="{779E9C5B-8E5C-4A42-BE9A-6A08C2929FC4}" type="slidenum">
              <a:rPr lang="ar-SA">
                <a:solidFill>
                  <a:srgbClr val="000000"/>
                </a:solidFill>
              </a:rPr>
              <a:pPr/>
              <a:t>35</a:t>
            </a:fld>
            <a:endParaRPr lang="en-US">
              <a:solidFill>
                <a:srgbClr val="000000"/>
              </a:solidFill>
            </a:endParaRPr>
          </a:p>
        </p:txBody>
      </p:sp>
      <p:sp>
        <p:nvSpPr>
          <p:cNvPr id="100354" name="AutoShape 2"/>
          <p:cNvSpPr>
            <a:spLocks noChangeArrowheads="1"/>
          </p:cNvSpPr>
          <p:nvPr/>
        </p:nvSpPr>
        <p:spPr bwMode="auto">
          <a:xfrm>
            <a:off x="657225" y="684213"/>
            <a:ext cx="7867650" cy="5670550"/>
          </a:xfrm>
          <a:prstGeom prst="roundRect">
            <a:avLst>
              <a:gd name="adj" fmla="val 16667"/>
            </a:avLst>
          </a:prstGeom>
          <a:gradFill rotWithShape="1">
            <a:gsLst>
              <a:gs pos="0">
                <a:srgbClr val="000099">
                  <a:alpha val="98000"/>
                </a:srgbClr>
              </a:gs>
              <a:gs pos="50000">
                <a:srgbClr val="CCECFF"/>
              </a:gs>
              <a:gs pos="100000">
                <a:srgbClr val="000099">
                  <a:alpha val="98000"/>
                </a:srgbClr>
              </a:gs>
            </a:gsLst>
            <a:lin ang="27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00009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marL="342900" indent="-342900" algn="ctr" fontAlgn="base">
              <a:spcBef>
                <a:spcPct val="0"/>
              </a:spcBef>
              <a:spcAft>
                <a:spcPct val="0"/>
              </a:spcAft>
              <a:buClr>
                <a:srgbClr val="000099"/>
              </a:buClr>
              <a:buFont typeface="Wingdings 2" pitchFamily="18" charset="2"/>
              <a:buNone/>
            </a:pPr>
            <a:endParaRPr lang="en-US" sz="3600" smtClean="0">
              <a:solidFill>
                <a:srgbClr val="000000"/>
              </a:solidFill>
              <a:cs typeface="Simplified Arabic" pitchFamily="18" charset="-78"/>
            </a:endParaRPr>
          </a:p>
        </p:txBody>
      </p:sp>
      <p:graphicFrame>
        <p:nvGraphicFramePr>
          <p:cNvPr id="100395" name="Group 43"/>
          <p:cNvGraphicFramePr>
            <a:graphicFrameLocks noGrp="1"/>
          </p:cNvGraphicFramePr>
          <p:nvPr/>
        </p:nvGraphicFramePr>
        <p:xfrm>
          <a:off x="838200" y="1066800"/>
          <a:ext cx="7515225" cy="4573906"/>
        </p:xfrm>
        <a:graphic>
          <a:graphicData uri="http://schemas.openxmlformats.org/drawingml/2006/table">
            <a:tbl>
              <a:tblPr rtl="1"/>
              <a:tblGrid>
                <a:gridCol w="3756025"/>
                <a:gridCol w="3759200"/>
              </a:tblGrid>
              <a:tr h="7826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3600" b="1" i="0" u="none" strike="noStrike" cap="none" normalizeH="0" baseline="0" smtClean="0">
                          <a:ln>
                            <a:noFill/>
                          </a:ln>
                          <a:solidFill>
                            <a:schemeClr val="tx1"/>
                          </a:solidFill>
                          <a:effectLst>
                            <a:outerShdw blurRad="38100" dist="38100" dir="2700000" algn="tl">
                              <a:srgbClr val="FFFFFF"/>
                            </a:outerShdw>
                          </a:effectLst>
                          <a:latin typeface="Tahoma" pitchFamily="34" charset="0"/>
                          <a:cs typeface="Simplified Arabic" pitchFamily="18" charset="-78"/>
                        </a:rPr>
                        <a:t>المديـر</a:t>
                      </a:r>
                      <a:endParaRPr kumimoji="0" lang="en-US" sz="3600" b="1" i="0" u="none" strike="noStrike" cap="none" normalizeH="0" baseline="0" smtClean="0">
                        <a:ln>
                          <a:noFill/>
                        </a:ln>
                        <a:solidFill>
                          <a:schemeClr val="tx1"/>
                        </a:solidFill>
                        <a:effectLst>
                          <a:outerShdw blurRad="38100" dist="38100" dir="2700000" algn="tl">
                            <a:srgbClr val="FFFFFF"/>
                          </a:outerShdw>
                        </a:effectLst>
                        <a:latin typeface="Tahoma" pitchFamily="34" charset="0"/>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YE" sz="3600" b="1" i="0" u="none" strike="noStrike" cap="none" normalizeH="0" baseline="0" smtClean="0">
                          <a:ln>
                            <a:noFill/>
                          </a:ln>
                          <a:solidFill>
                            <a:schemeClr val="tx1"/>
                          </a:solidFill>
                          <a:effectLst>
                            <a:outerShdw blurRad="38100" dist="38100" dir="2700000" algn="tl">
                              <a:srgbClr val="FFFFFF"/>
                            </a:outerShdw>
                          </a:effectLst>
                          <a:latin typeface="Tahoma" pitchFamily="34" charset="0"/>
                          <a:cs typeface="Simplified Arabic" pitchFamily="18" charset="-78"/>
                        </a:rPr>
                        <a:t>القائــد</a:t>
                      </a:r>
                      <a:endParaRPr kumimoji="0" lang="en-US" sz="3600" b="1" i="0" u="none" strike="noStrike" cap="none" normalizeH="0" baseline="0" smtClean="0">
                        <a:ln>
                          <a:noFill/>
                        </a:ln>
                        <a:solidFill>
                          <a:schemeClr val="tx1"/>
                        </a:solidFill>
                        <a:effectLst>
                          <a:outerShdw blurRad="38100" dist="38100" dir="2700000" algn="tl">
                            <a:srgbClr val="FFFFFF"/>
                          </a:outerShdw>
                        </a:effectLst>
                        <a:latin typeface="Tahoma" pitchFamily="34" charset="0"/>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r>
              <a:tr h="11604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يعمل ضمن الاحكام التنظيمية والقوانين والسياسات والإجراءات</a:t>
                      </a:r>
                      <a:endPar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يعمل خارج الاحكام التنظيمية والقوانين والسياسات والإجراءات </a:t>
                      </a:r>
                      <a:endPar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7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ahoma" pitchFamily="34" charset="0"/>
                          <a:cs typeface="Simplified Arabic" pitchFamily="18" charset="-78"/>
                        </a:rPr>
                        <a:t>يعطي أهمية كبيرة للأصول المادية والمالية والتكنولوجية</a:t>
                      </a:r>
                      <a:endParaRPr kumimoji="0" lang="en-US" sz="3200" b="1" i="0" u="none" strike="noStrike" cap="none" normalizeH="0" baseline="0" smtClean="0">
                        <a:ln>
                          <a:noFill/>
                        </a:ln>
                        <a:solidFill>
                          <a:srgbClr val="000000"/>
                        </a:solidFill>
                        <a:effectLst/>
                        <a:latin typeface="Tahoma" pitchFamily="34"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ahoma" pitchFamily="34" charset="0"/>
                          <a:cs typeface="Simplified Arabic" pitchFamily="18" charset="-78"/>
                        </a:rPr>
                        <a:t>يعطي أهمية كبيرة للناس والأفكار والرؤى</a:t>
                      </a:r>
                      <a:r>
                        <a:rPr kumimoji="0" lang="ar-YE" sz="3200" b="1" i="0" u="none" strike="noStrike" cap="none" normalizeH="0" baseline="0" smtClean="0">
                          <a:ln>
                            <a:noFill/>
                          </a:ln>
                          <a:solidFill>
                            <a:srgbClr val="000000"/>
                          </a:solidFill>
                          <a:effectLst/>
                          <a:latin typeface="Tahoma" pitchFamily="34" charset="0"/>
                          <a:cs typeface="Simplified Arabic" pitchFamily="18" charset="-78"/>
                        </a:rPr>
                        <a:t> </a:t>
                      </a:r>
                      <a:r>
                        <a:rPr kumimoji="0" lang="ar-SA" sz="3200" b="1" i="0" u="none" strike="noStrike" cap="none" normalizeH="0" baseline="0" smtClean="0">
                          <a:ln>
                            <a:noFill/>
                          </a:ln>
                          <a:solidFill>
                            <a:srgbClr val="000000"/>
                          </a:solidFill>
                          <a:effectLst/>
                          <a:latin typeface="Tahoma" pitchFamily="34" charset="0"/>
                          <a:cs typeface="Simplified Arabic" pitchFamily="18" charset="-78"/>
                        </a:rPr>
                        <a:t>كأصول حقيقية  </a:t>
                      </a:r>
                      <a:endParaRPr kumimoji="0" lang="en-US" sz="3200" b="1" i="0" u="none" strike="noStrike" cap="none" normalizeH="0" baseline="0" smtClean="0">
                        <a:ln>
                          <a:noFill/>
                        </a:ln>
                        <a:solidFill>
                          <a:srgbClr val="000000"/>
                        </a:solidFill>
                        <a:effectLst/>
                        <a:latin typeface="Tahoma" pitchFamily="34" charset="0"/>
                        <a:cs typeface="Simplified Arabic"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يعطيه الآخرون منصبا</a:t>
                      </a:r>
                      <a:r>
                        <a:rPr kumimoji="0" lang="ar-YE"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a:t>
                      </a:r>
                      <a:endPar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rPr>
                        <a:t>يأخذ زمام المبادرة للقيادة </a:t>
                      </a:r>
                      <a:endPar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86" name="Rectangle 34"/>
          <p:cNvSpPr>
            <a:spLocks noChangeArrowheads="1"/>
          </p:cNvSpPr>
          <p:nvPr/>
        </p:nvSpPr>
        <p:spPr bwMode="auto">
          <a:xfrm>
            <a:off x="7543800" y="6248400"/>
            <a:ext cx="152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smtClean="0">
                <a:solidFill>
                  <a:srgbClr val="000000"/>
                </a:solidFill>
              </a:rPr>
              <a:t>مقارنة: القيادة والإدارة</a:t>
            </a:r>
            <a:endParaRPr lang="en-US" sz="1200" smtClean="0">
              <a:solidFill>
                <a:srgbClr val="000000"/>
              </a:solidFill>
            </a:endParaRPr>
          </a:p>
        </p:txBody>
      </p:sp>
    </p:spTree>
    <p:extLst>
      <p:ext uri="{BB962C8B-B14F-4D97-AF65-F5344CB8AC3E}">
        <p14:creationId xmlns:p14="http://schemas.microsoft.com/office/powerpoint/2010/main" xmlns="" val="2729425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lt">
                                    <p:tmPct val="100000"/>
                                  </p:iterate>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fltVal val="0"/>
                                          </p:val>
                                        </p:tav>
                                        <p:tav tm="100000">
                                          <p:val>
                                            <p:strVal val="#ppt_h"/>
                                          </p:val>
                                        </p:tav>
                                      </p:tavLst>
                                    </p:anim>
                                    <p:anim calcmode="lin" valueType="num">
                                      <p:cBhvr>
                                        <p:cTn id="9" dur="500" fill="hold"/>
                                        <p:tgtEl>
                                          <p:spTgt spid="10035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035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499"/>
                                          </p:stCondLst>
                                        </p:cTn>
                                        <p:tgtEl>
                                          <p:spTgt spid="100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عنصر نائب لرقم الشريحة 4"/>
          <p:cNvSpPr>
            <a:spLocks noGrp="1"/>
          </p:cNvSpPr>
          <p:nvPr>
            <p:ph type="sldNum" sz="quarter" idx="12"/>
          </p:nvPr>
        </p:nvSpPr>
        <p:spPr/>
        <p:txBody>
          <a:bodyPr/>
          <a:lstStyle/>
          <a:p>
            <a:fld id="{A692B89E-DFA1-4231-9EDC-A44C3CE31B12}" type="slidenum">
              <a:rPr lang="ar-SA">
                <a:solidFill>
                  <a:srgbClr val="000000"/>
                </a:solidFill>
              </a:rPr>
              <a:pPr/>
              <a:t>36</a:t>
            </a:fld>
            <a:endParaRPr lang="en-US">
              <a:solidFill>
                <a:srgbClr val="000000"/>
              </a:solidFill>
            </a:endParaRPr>
          </a:p>
        </p:txBody>
      </p:sp>
      <p:sp>
        <p:nvSpPr>
          <p:cNvPr id="109570" name="AutoShape 2"/>
          <p:cNvSpPr>
            <a:spLocks noChangeArrowheads="1"/>
          </p:cNvSpPr>
          <p:nvPr/>
        </p:nvSpPr>
        <p:spPr bwMode="auto">
          <a:xfrm>
            <a:off x="657225" y="684213"/>
            <a:ext cx="7867650" cy="5670550"/>
          </a:xfrm>
          <a:prstGeom prst="roundRect">
            <a:avLst>
              <a:gd name="adj" fmla="val 16667"/>
            </a:avLst>
          </a:prstGeom>
          <a:gradFill rotWithShape="1">
            <a:gsLst>
              <a:gs pos="0">
                <a:srgbClr val="FFFF66">
                  <a:alpha val="98000"/>
                </a:srgbClr>
              </a:gs>
              <a:gs pos="100000">
                <a:srgbClr val="FCB04A"/>
              </a:gs>
            </a:gsLst>
            <a:path path="shape">
              <a:fillToRect l="50000" t="50000" r="50000" b="50000"/>
            </a:path>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FF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marL="342900" indent="-342900" algn="ctr" fontAlgn="base">
              <a:spcBef>
                <a:spcPct val="0"/>
              </a:spcBef>
              <a:spcAft>
                <a:spcPct val="0"/>
              </a:spcAft>
              <a:buClr>
                <a:srgbClr val="000099"/>
              </a:buClr>
              <a:buFont typeface="Wingdings 2" pitchFamily="18" charset="2"/>
              <a:buNone/>
            </a:pPr>
            <a:endParaRPr lang="en-US" sz="3600" smtClean="0">
              <a:solidFill>
                <a:srgbClr val="000000"/>
              </a:solidFill>
              <a:cs typeface="Simplified Arabic" pitchFamily="18" charset="-78"/>
            </a:endParaRPr>
          </a:p>
        </p:txBody>
      </p:sp>
      <p:sp>
        <p:nvSpPr>
          <p:cNvPr id="109585" name="Rectangle 17"/>
          <p:cNvSpPr>
            <a:spLocks noChangeArrowheads="1"/>
          </p:cNvSpPr>
          <p:nvPr/>
        </p:nvSpPr>
        <p:spPr bwMode="auto">
          <a:xfrm>
            <a:off x="7924800" y="62484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lnSpc>
                <a:spcPct val="150000"/>
              </a:lnSpc>
              <a:spcBef>
                <a:spcPct val="20000"/>
              </a:spcBef>
              <a:spcAft>
                <a:spcPct val="0"/>
              </a:spcAft>
              <a:buClr>
                <a:srgbClr val="FF0000"/>
              </a:buClr>
              <a:buFont typeface="Wingdings" pitchFamily="2" charset="2"/>
              <a:buNone/>
            </a:pPr>
            <a:r>
              <a:rPr lang="ar-YE" sz="1200" smtClean="0">
                <a:solidFill>
                  <a:srgbClr val="000000"/>
                </a:solidFill>
              </a:rPr>
              <a:t>القيادة في الإسلام</a:t>
            </a:r>
            <a:endParaRPr lang="en-US" sz="1200" smtClean="0">
              <a:solidFill>
                <a:srgbClr val="000000"/>
              </a:solidFill>
            </a:endParaRPr>
          </a:p>
        </p:txBody>
      </p:sp>
      <p:sp>
        <p:nvSpPr>
          <p:cNvPr id="109586" name="Rectangle 18"/>
          <p:cNvSpPr>
            <a:spLocks noRot="1" noChangeArrowheads="1"/>
          </p:cNvSpPr>
          <p:nvPr/>
        </p:nvSpPr>
        <p:spPr bwMode="auto">
          <a:xfrm>
            <a:off x="1143000" y="228600"/>
            <a:ext cx="6781800" cy="762000"/>
          </a:xfrm>
          <a:prstGeom prst="rect">
            <a:avLst/>
          </a:prstGeom>
          <a:solidFill>
            <a:srgbClr val="00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ar-YE" sz="4000" b="1" smtClean="0">
                <a:solidFill>
                  <a:srgbClr val="000000"/>
                </a:solidFill>
              </a:rPr>
              <a:t>مقارنة بين مفهومي الإدارة والقيادة</a:t>
            </a:r>
            <a:endParaRPr lang="en-US" sz="4000" b="1" smtClean="0">
              <a:solidFill>
                <a:srgbClr val="000000"/>
              </a:solidFill>
            </a:endParaRPr>
          </a:p>
        </p:txBody>
      </p:sp>
      <p:graphicFrame>
        <p:nvGraphicFramePr>
          <p:cNvPr id="109614" name="Group 46"/>
          <p:cNvGraphicFramePr>
            <a:graphicFrameLocks noGrp="1"/>
          </p:cNvGraphicFramePr>
          <p:nvPr>
            <p:ph/>
          </p:nvPr>
        </p:nvGraphicFramePr>
        <p:xfrm>
          <a:off x="762000" y="1219200"/>
          <a:ext cx="7620000" cy="4876800"/>
        </p:xfrm>
        <a:graphic>
          <a:graphicData uri="http://schemas.openxmlformats.org/drawingml/2006/table">
            <a:tbl>
              <a:tblPr/>
              <a:tblGrid>
                <a:gridCol w="3810000"/>
                <a:gridCol w="3810000"/>
              </a:tblGrid>
              <a:tr h="4572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القيادة</a:t>
                      </a: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الادارة</a:t>
                      </a: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00538">
                <a:tc>
                  <a:txBody>
                    <a:bodyPr/>
                    <a:lstStyle/>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تركز على النفوذ والتأثير الاجتماعي وعلى قبول الأفراد لهذا النفوذ.</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الجماعة هي مصدر السلطة.</a:t>
                      </a:r>
                      <a:endParaRPr kumimoji="0" lang="ar-YE" sz="2800" b="1" i="0" u="none" strike="noStrike" cap="none" normalizeH="0" baseline="0" smtClean="0">
                        <a:ln>
                          <a:noFill/>
                        </a:ln>
                        <a:solidFill>
                          <a:schemeClr val="tx1"/>
                        </a:solidFill>
                        <a:effectLst/>
                        <a:latin typeface="Arial" pitchFamily="34" charset="0"/>
                        <a:cs typeface="Arial" pitchFamily="34" charset="0"/>
                      </a:endParaRPr>
                    </a:p>
                    <a:p>
                      <a:pPr marL="279400" marR="0" lvl="0" indent="-279400" algn="r" defTabSz="914400" rtl="1" eaLnBrk="1" fontAlgn="base" latinLnBrk="0" hangingPunct="1">
                        <a:lnSpc>
                          <a:spcPct val="100000"/>
                        </a:lnSpc>
                        <a:spcBef>
                          <a:spcPct val="20000"/>
                        </a:spcBef>
                        <a:spcAft>
                          <a:spcPct val="0"/>
                        </a:spcAft>
                        <a:buClrTx/>
                        <a:buSzTx/>
                        <a:buFontTx/>
                        <a:buNone/>
                        <a:tabLst/>
                      </a:pPr>
                      <a:endParaRPr kumimoji="0" lang="ar-SA" sz="2800" b="1" i="0" u="none" strike="noStrike" cap="none" normalizeH="0" baseline="0" smtClean="0">
                        <a:ln>
                          <a:noFill/>
                        </a:ln>
                        <a:solidFill>
                          <a:schemeClr val="tx1"/>
                        </a:solidFill>
                        <a:effectLst/>
                        <a:latin typeface="Arial" pitchFamily="34" charset="0"/>
                        <a:cs typeface="Arial" pitchFamily="34" charset="0"/>
                      </a:endParaRP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السلطة غير رسمية.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وظيفة من وظائف الادارة.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التفاعل بين الأفراد هو جوهر القيادة</a:t>
                      </a: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تركز على السلطة الرسمية وعلى اذعان وامتثال الأفراد لهذه السلطة.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التنظيم الرسمي هو مصدر السلطة.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السلطة رسمية ومقننة.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مفهوم أشمل من القيادة.</a:t>
                      </a:r>
                    </a:p>
                    <a:p>
                      <a:pPr marL="279400" marR="0" lvl="0" indent="-27940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pitchFamily="34" charset="0"/>
                          <a:cs typeface="Arial" pitchFamily="34" charset="0"/>
                        </a:rPr>
                        <a:t> - الوصف التنظيمي للعلاقات هو جوهر التصرفات الادارية.</a:t>
                      </a: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68390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lt">
                                    <p:tmPct val="100000"/>
                                  </p:iterate>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fltVal val="0"/>
                                          </p:val>
                                        </p:tav>
                                        <p:tav tm="100000">
                                          <p:val>
                                            <p:strVal val="#ppt_w"/>
                                          </p:val>
                                        </p:tav>
                                      </p:tavLst>
                                    </p:anim>
                                    <p:anim calcmode="lin" valueType="num">
                                      <p:cBhvr>
                                        <p:cTn id="8" dur="500" fill="hold"/>
                                        <p:tgtEl>
                                          <p:spTgt spid="109570"/>
                                        </p:tgtEl>
                                        <p:attrNameLst>
                                          <p:attrName>ppt_h</p:attrName>
                                        </p:attrNameLst>
                                      </p:cBhvr>
                                      <p:tavLst>
                                        <p:tav tm="0">
                                          <p:val>
                                            <p:fltVal val="0"/>
                                          </p:val>
                                        </p:tav>
                                        <p:tav tm="100000">
                                          <p:val>
                                            <p:strVal val="#ppt_h"/>
                                          </p:val>
                                        </p:tav>
                                      </p:tavLst>
                                    </p:anim>
                                    <p:anim calcmode="lin" valueType="num">
                                      <p:cBhvr>
                                        <p:cTn id="9" dur="500" fill="hold"/>
                                        <p:tgtEl>
                                          <p:spTgt spid="10957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95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9614"/>
                                        </p:tgtEl>
                                        <p:attrNameLst>
                                          <p:attrName>style.visibility</p:attrName>
                                        </p:attrNameLst>
                                      </p:cBhvr>
                                      <p:to>
                                        <p:strVal val="visible"/>
                                      </p:to>
                                    </p:set>
                                    <p:animEffect transition="in" filter="blinds(horizontal)">
                                      <p:cBhvr>
                                        <p:cTn id="15" dur="500"/>
                                        <p:tgtEl>
                                          <p:spTgt spid="109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رقم الشريحة 5"/>
          <p:cNvSpPr>
            <a:spLocks noGrp="1"/>
          </p:cNvSpPr>
          <p:nvPr>
            <p:ph type="sldNum" sz="quarter" idx="12"/>
          </p:nvPr>
        </p:nvSpPr>
        <p:spPr/>
        <p:txBody>
          <a:bodyPr/>
          <a:lstStyle/>
          <a:p>
            <a:pPr>
              <a:defRPr/>
            </a:pPr>
            <a:fld id="{7EE7EE39-F353-4D1C-B2A3-B8DCD5CE4F06}" type="slidenum">
              <a:rPr lang="ar-SA" altLang="en-US">
                <a:solidFill>
                  <a:srgbClr val="000000"/>
                </a:solidFill>
              </a:rPr>
              <a:pPr>
                <a:defRPr/>
              </a:pPr>
              <a:t>37</a:t>
            </a:fld>
            <a:endParaRPr lang="en-US" altLang="en-US">
              <a:solidFill>
                <a:srgbClr val="000000"/>
              </a:solidFill>
            </a:endParaRPr>
          </a:p>
        </p:txBody>
      </p:sp>
      <p:sp>
        <p:nvSpPr>
          <p:cNvPr id="855042" name="AutoShape 2"/>
          <p:cNvSpPr>
            <a:spLocks noChangeArrowheads="1"/>
          </p:cNvSpPr>
          <p:nvPr/>
        </p:nvSpPr>
        <p:spPr bwMode="auto">
          <a:xfrm>
            <a:off x="1143000" y="482600"/>
            <a:ext cx="6858000" cy="1041400"/>
          </a:xfrm>
          <a:prstGeom prst="wave">
            <a:avLst>
              <a:gd name="adj1" fmla="val 7773"/>
              <a:gd name="adj2" fmla="val -1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defTabSz="762000" rtl="0" eaLnBrk="0" fontAlgn="base" hangingPunct="0">
              <a:spcBef>
                <a:spcPct val="0"/>
              </a:spcBef>
              <a:spcAft>
                <a:spcPct val="0"/>
              </a:spcAft>
            </a:pPr>
            <a:r>
              <a:rPr lang="ar-SA" sz="4400" b="1" smtClean="0">
                <a:solidFill>
                  <a:srgbClr val="000000"/>
                </a:solidFill>
                <a:latin typeface="Times New Roman" pitchFamily="18" charset="0"/>
                <a:cs typeface="Simplified Arabic" pitchFamily="18" charset="-78"/>
              </a:rPr>
              <a:t>أهم عوائق التفويض</a:t>
            </a:r>
            <a:r>
              <a:rPr lang="en-US" sz="4400" b="1" smtClean="0">
                <a:solidFill>
                  <a:srgbClr val="000000"/>
                </a:solidFill>
                <a:latin typeface="Times New Roman" pitchFamily="18" charset="0"/>
                <a:cs typeface="Simplified Arabic" pitchFamily="18" charset="-78"/>
              </a:rPr>
              <a:t> </a:t>
            </a:r>
            <a:endParaRPr lang="en-US" altLang="en-US" sz="4400" b="1" smtClean="0">
              <a:solidFill>
                <a:srgbClr val="000000"/>
              </a:solidFill>
              <a:latin typeface="Times New Roman" pitchFamily="18" charset="0"/>
              <a:cs typeface="Simplified Arabic" pitchFamily="18" charset="-78"/>
            </a:endParaRPr>
          </a:p>
        </p:txBody>
      </p:sp>
      <p:sp>
        <p:nvSpPr>
          <p:cNvPr id="855043" name="Rectangle 3"/>
          <p:cNvSpPr>
            <a:spLocks noChangeArrowheads="1"/>
          </p:cNvSpPr>
          <p:nvPr/>
        </p:nvSpPr>
        <p:spPr bwMode="auto">
          <a:xfrm>
            <a:off x="5148263"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اعتقاد بأنه الوحيد المجيد للعمل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4" name="Rectangle 4"/>
          <p:cNvSpPr>
            <a:spLocks noChangeArrowheads="1"/>
          </p:cNvSpPr>
          <p:nvPr/>
        </p:nvSpPr>
        <p:spPr bwMode="auto">
          <a:xfrm>
            <a:off x="838200"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ضعف الاتصال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5" name="Rectangle 5"/>
          <p:cNvSpPr>
            <a:spLocks noChangeArrowheads="1"/>
          </p:cNvSpPr>
          <p:nvPr/>
        </p:nvSpPr>
        <p:spPr bwMode="auto">
          <a:xfrm>
            <a:off x="51054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400" b="1" smtClean="0">
                <a:solidFill>
                  <a:srgbClr val="000000"/>
                </a:solidFill>
                <a:latin typeface="Times New Roman" pitchFamily="18" charset="0"/>
                <a:cs typeface="Times New Roman" pitchFamily="18" charset="0"/>
              </a:rPr>
              <a:t>الخوف من اخطاء المرؤوسين</a:t>
            </a:r>
            <a:endParaRPr lang="en-US" altLang="en-US" sz="2400" b="1" smtClean="0">
              <a:solidFill>
                <a:srgbClr val="000000"/>
              </a:solidFill>
              <a:latin typeface="Times New Roman" pitchFamily="18" charset="0"/>
              <a:cs typeface="Times New Roman" pitchFamily="18" charset="0"/>
            </a:endParaRPr>
          </a:p>
        </p:txBody>
      </p:sp>
      <p:sp>
        <p:nvSpPr>
          <p:cNvPr id="855046" name="Rectangle 6"/>
          <p:cNvSpPr>
            <a:spLocks noChangeArrowheads="1"/>
          </p:cNvSpPr>
          <p:nvPr/>
        </p:nvSpPr>
        <p:spPr bwMode="auto">
          <a:xfrm>
            <a:off x="7620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الشعور بعدم الأمان</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7" name="Rectangle 7"/>
          <p:cNvSpPr>
            <a:spLocks noChangeArrowheads="1"/>
          </p:cNvSpPr>
          <p:nvPr/>
        </p:nvSpPr>
        <p:spPr bwMode="auto">
          <a:xfrm>
            <a:off x="51054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الاستعجال في أداء العمل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8" name="Rectangle 8"/>
          <p:cNvSpPr>
            <a:spLocks noChangeArrowheads="1"/>
          </p:cNvSpPr>
          <p:nvPr/>
        </p:nvSpPr>
        <p:spPr bwMode="auto">
          <a:xfrm>
            <a:off x="7620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عدم وجود الرغبة لدى المرؤوسين</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9" name="Rectangle 9"/>
          <p:cNvSpPr>
            <a:spLocks noChangeArrowheads="1"/>
          </p:cNvSpPr>
          <p:nvPr/>
        </p:nvSpPr>
        <p:spPr bwMode="auto">
          <a:xfrm>
            <a:off x="51054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الاحتفاظ الشخصي بمهارات العمل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50" name="Rectangle 10"/>
          <p:cNvSpPr>
            <a:spLocks noChangeArrowheads="1"/>
          </p:cNvSpPr>
          <p:nvPr/>
        </p:nvSpPr>
        <p:spPr bwMode="auto">
          <a:xfrm>
            <a:off x="7620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latin typeface="Times New Roman" pitchFamily="18" charset="0"/>
                <a:cs typeface="Times New Roman" pitchFamily="18" charset="0"/>
              </a:rPr>
              <a:t>استمتاع المدير لتنفيذ العمل لوحدة</a:t>
            </a:r>
            <a:endParaRPr lang="en-US" altLang="en-US" sz="2000" b="1" smtClean="0">
              <a:solidFill>
                <a:srgbClr val="000000"/>
              </a:solidFill>
              <a:latin typeface="Times New Roman" pitchFamily="18" charset="0"/>
              <a:cs typeface="Times New Roman" pitchFamily="18" charset="0"/>
            </a:endParaRPr>
          </a:p>
        </p:txBody>
      </p:sp>
      <p:sp>
        <p:nvSpPr>
          <p:cNvPr id="855051" name="Rectangle 11"/>
          <p:cNvSpPr>
            <a:spLocks noChangeArrowheads="1"/>
          </p:cNvSpPr>
          <p:nvPr/>
        </p:nvSpPr>
        <p:spPr bwMode="auto">
          <a:xfrm>
            <a:off x="51054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latin typeface="Times New Roman" pitchFamily="18" charset="0"/>
                <a:cs typeface="Times New Roman" pitchFamily="18" charset="0"/>
              </a:rPr>
              <a:t>الاعتقاد بأن المرؤوسين مشغولين</a:t>
            </a:r>
            <a:endParaRPr lang="en-US" altLang="en-US" sz="2000" b="1" smtClean="0">
              <a:solidFill>
                <a:srgbClr val="000000"/>
              </a:solidFill>
              <a:latin typeface="Times New Roman" pitchFamily="18" charset="0"/>
              <a:cs typeface="Times New Roman" pitchFamily="18" charset="0"/>
            </a:endParaRPr>
          </a:p>
        </p:txBody>
      </p:sp>
      <p:sp>
        <p:nvSpPr>
          <p:cNvPr id="855052" name="Rectangle 12"/>
          <p:cNvSpPr>
            <a:spLocks noChangeArrowheads="1"/>
          </p:cNvSpPr>
          <p:nvPr/>
        </p:nvSpPr>
        <p:spPr bwMode="auto">
          <a:xfrm>
            <a:off x="7620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pic>
        <p:nvPicPr>
          <p:cNvPr id="8193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75"/>
            <a:ext cx="9144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2072523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5042"/>
                                        </p:tgtEl>
                                        <p:attrNameLst>
                                          <p:attrName>style.visibility</p:attrName>
                                        </p:attrNameLst>
                                      </p:cBhvr>
                                      <p:to>
                                        <p:strVal val="visible"/>
                                      </p:to>
                                    </p:set>
                                    <p:animEffect transition="in" filter="dissolve">
                                      <p:cBhvr>
                                        <p:cTn id="7" dur="500"/>
                                        <p:tgtEl>
                                          <p:spTgt spid="85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55043"/>
                                        </p:tgtEl>
                                        <p:attrNameLst>
                                          <p:attrName>style.visibility</p:attrName>
                                        </p:attrNameLst>
                                      </p:cBhvr>
                                      <p:to>
                                        <p:strVal val="visible"/>
                                      </p:to>
                                    </p:set>
                                    <p:anim calcmode="lin" valueType="num">
                                      <p:cBhvr additive="base">
                                        <p:cTn id="12" dur="500" fill="hold"/>
                                        <p:tgtEl>
                                          <p:spTgt spid="855043"/>
                                        </p:tgtEl>
                                        <p:attrNameLst>
                                          <p:attrName>ppt_x</p:attrName>
                                        </p:attrNameLst>
                                      </p:cBhvr>
                                      <p:tavLst>
                                        <p:tav tm="0">
                                          <p:val>
                                            <p:strVal val="#ppt_x"/>
                                          </p:val>
                                        </p:tav>
                                        <p:tav tm="100000">
                                          <p:val>
                                            <p:strVal val="#ppt_x"/>
                                          </p:val>
                                        </p:tav>
                                      </p:tavLst>
                                    </p:anim>
                                    <p:anim calcmode="lin" valueType="num">
                                      <p:cBhvr additive="base">
                                        <p:cTn id="13" dur="500" fill="hold"/>
                                        <p:tgtEl>
                                          <p:spTgt spid="8550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55044"/>
                                        </p:tgtEl>
                                        <p:attrNameLst>
                                          <p:attrName>style.visibility</p:attrName>
                                        </p:attrNameLst>
                                      </p:cBhvr>
                                      <p:to>
                                        <p:strVal val="visible"/>
                                      </p:to>
                                    </p:set>
                                    <p:anim calcmode="lin" valueType="num">
                                      <p:cBhvr additive="base">
                                        <p:cTn id="18" dur="500" fill="hold"/>
                                        <p:tgtEl>
                                          <p:spTgt spid="855044"/>
                                        </p:tgtEl>
                                        <p:attrNameLst>
                                          <p:attrName>ppt_x</p:attrName>
                                        </p:attrNameLst>
                                      </p:cBhvr>
                                      <p:tavLst>
                                        <p:tav tm="0">
                                          <p:val>
                                            <p:strVal val="#ppt_x"/>
                                          </p:val>
                                        </p:tav>
                                        <p:tav tm="100000">
                                          <p:val>
                                            <p:strVal val="#ppt_x"/>
                                          </p:val>
                                        </p:tav>
                                      </p:tavLst>
                                    </p:anim>
                                    <p:anim calcmode="lin" valueType="num">
                                      <p:cBhvr additive="base">
                                        <p:cTn id="19" dur="500" fill="hold"/>
                                        <p:tgtEl>
                                          <p:spTgt spid="85504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55045"/>
                                        </p:tgtEl>
                                        <p:attrNameLst>
                                          <p:attrName>style.visibility</p:attrName>
                                        </p:attrNameLst>
                                      </p:cBhvr>
                                      <p:to>
                                        <p:strVal val="visible"/>
                                      </p:to>
                                    </p:set>
                                    <p:anim calcmode="lin" valueType="num">
                                      <p:cBhvr additive="base">
                                        <p:cTn id="24" dur="500" fill="hold"/>
                                        <p:tgtEl>
                                          <p:spTgt spid="855045"/>
                                        </p:tgtEl>
                                        <p:attrNameLst>
                                          <p:attrName>ppt_x</p:attrName>
                                        </p:attrNameLst>
                                      </p:cBhvr>
                                      <p:tavLst>
                                        <p:tav tm="0">
                                          <p:val>
                                            <p:strVal val="#ppt_x"/>
                                          </p:val>
                                        </p:tav>
                                        <p:tav tm="100000">
                                          <p:val>
                                            <p:strVal val="#ppt_x"/>
                                          </p:val>
                                        </p:tav>
                                      </p:tavLst>
                                    </p:anim>
                                    <p:anim calcmode="lin" valueType="num">
                                      <p:cBhvr additive="base">
                                        <p:cTn id="25" dur="500" fill="hold"/>
                                        <p:tgtEl>
                                          <p:spTgt spid="85504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55046"/>
                                        </p:tgtEl>
                                        <p:attrNameLst>
                                          <p:attrName>style.visibility</p:attrName>
                                        </p:attrNameLst>
                                      </p:cBhvr>
                                      <p:to>
                                        <p:strVal val="visible"/>
                                      </p:to>
                                    </p:set>
                                    <p:anim calcmode="lin" valueType="num">
                                      <p:cBhvr additive="base">
                                        <p:cTn id="30" dur="500" fill="hold"/>
                                        <p:tgtEl>
                                          <p:spTgt spid="855046"/>
                                        </p:tgtEl>
                                        <p:attrNameLst>
                                          <p:attrName>ppt_x</p:attrName>
                                        </p:attrNameLst>
                                      </p:cBhvr>
                                      <p:tavLst>
                                        <p:tav tm="0">
                                          <p:val>
                                            <p:strVal val="#ppt_x"/>
                                          </p:val>
                                        </p:tav>
                                        <p:tav tm="100000">
                                          <p:val>
                                            <p:strVal val="#ppt_x"/>
                                          </p:val>
                                        </p:tav>
                                      </p:tavLst>
                                    </p:anim>
                                    <p:anim calcmode="lin" valueType="num">
                                      <p:cBhvr additive="base">
                                        <p:cTn id="31" dur="500" fill="hold"/>
                                        <p:tgtEl>
                                          <p:spTgt spid="85504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55047"/>
                                        </p:tgtEl>
                                        <p:attrNameLst>
                                          <p:attrName>style.visibility</p:attrName>
                                        </p:attrNameLst>
                                      </p:cBhvr>
                                      <p:to>
                                        <p:strVal val="visible"/>
                                      </p:to>
                                    </p:set>
                                    <p:anim calcmode="lin" valueType="num">
                                      <p:cBhvr additive="base">
                                        <p:cTn id="36" dur="500" fill="hold"/>
                                        <p:tgtEl>
                                          <p:spTgt spid="855047"/>
                                        </p:tgtEl>
                                        <p:attrNameLst>
                                          <p:attrName>ppt_x</p:attrName>
                                        </p:attrNameLst>
                                      </p:cBhvr>
                                      <p:tavLst>
                                        <p:tav tm="0">
                                          <p:val>
                                            <p:strVal val="#ppt_x"/>
                                          </p:val>
                                        </p:tav>
                                        <p:tav tm="100000">
                                          <p:val>
                                            <p:strVal val="#ppt_x"/>
                                          </p:val>
                                        </p:tav>
                                      </p:tavLst>
                                    </p:anim>
                                    <p:anim calcmode="lin" valueType="num">
                                      <p:cBhvr additive="base">
                                        <p:cTn id="37" dur="500" fill="hold"/>
                                        <p:tgtEl>
                                          <p:spTgt spid="85504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55048"/>
                                        </p:tgtEl>
                                        <p:attrNameLst>
                                          <p:attrName>style.visibility</p:attrName>
                                        </p:attrNameLst>
                                      </p:cBhvr>
                                      <p:to>
                                        <p:strVal val="visible"/>
                                      </p:to>
                                    </p:set>
                                    <p:anim calcmode="lin" valueType="num">
                                      <p:cBhvr additive="base">
                                        <p:cTn id="42" dur="500" fill="hold"/>
                                        <p:tgtEl>
                                          <p:spTgt spid="855048"/>
                                        </p:tgtEl>
                                        <p:attrNameLst>
                                          <p:attrName>ppt_x</p:attrName>
                                        </p:attrNameLst>
                                      </p:cBhvr>
                                      <p:tavLst>
                                        <p:tav tm="0">
                                          <p:val>
                                            <p:strVal val="#ppt_x"/>
                                          </p:val>
                                        </p:tav>
                                        <p:tav tm="100000">
                                          <p:val>
                                            <p:strVal val="#ppt_x"/>
                                          </p:val>
                                        </p:tav>
                                      </p:tavLst>
                                    </p:anim>
                                    <p:anim calcmode="lin" valueType="num">
                                      <p:cBhvr additive="base">
                                        <p:cTn id="43" dur="500" fill="hold"/>
                                        <p:tgtEl>
                                          <p:spTgt spid="85504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55049"/>
                                        </p:tgtEl>
                                        <p:attrNameLst>
                                          <p:attrName>style.visibility</p:attrName>
                                        </p:attrNameLst>
                                      </p:cBhvr>
                                      <p:to>
                                        <p:strVal val="visible"/>
                                      </p:to>
                                    </p:set>
                                    <p:anim calcmode="lin" valueType="num">
                                      <p:cBhvr additive="base">
                                        <p:cTn id="48" dur="500" fill="hold"/>
                                        <p:tgtEl>
                                          <p:spTgt spid="855049"/>
                                        </p:tgtEl>
                                        <p:attrNameLst>
                                          <p:attrName>ppt_x</p:attrName>
                                        </p:attrNameLst>
                                      </p:cBhvr>
                                      <p:tavLst>
                                        <p:tav tm="0">
                                          <p:val>
                                            <p:strVal val="#ppt_x"/>
                                          </p:val>
                                        </p:tav>
                                        <p:tav tm="100000">
                                          <p:val>
                                            <p:strVal val="#ppt_x"/>
                                          </p:val>
                                        </p:tav>
                                      </p:tavLst>
                                    </p:anim>
                                    <p:anim calcmode="lin" valueType="num">
                                      <p:cBhvr additive="base">
                                        <p:cTn id="49" dur="500" fill="hold"/>
                                        <p:tgtEl>
                                          <p:spTgt spid="855049"/>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55050"/>
                                        </p:tgtEl>
                                        <p:attrNameLst>
                                          <p:attrName>style.visibility</p:attrName>
                                        </p:attrNameLst>
                                      </p:cBhvr>
                                      <p:to>
                                        <p:strVal val="visible"/>
                                      </p:to>
                                    </p:set>
                                    <p:anim calcmode="lin" valueType="num">
                                      <p:cBhvr additive="base">
                                        <p:cTn id="54" dur="500" fill="hold"/>
                                        <p:tgtEl>
                                          <p:spTgt spid="855050"/>
                                        </p:tgtEl>
                                        <p:attrNameLst>
                                          <p:attrName>ppt_x</p:attrName>
                                        </p:attrNameLst>
                                      </p:cBhvr>
                                      <p:tavLst>
                                        <p:tav tm="0">
                                          <p:val>
                                            <p:strVal val="#ppt_x"/>
                                          </p:val>
                                        </p:tav>
                                        <p:tav tm="100000">
                                          <p:val>
                                            <p:strVal val="#ppt_x"/>
                                          </p:val>
                                        </p:tav>
                                      </p:tavLst>
                                    </p:anim>
                                    <p:anim calcmode="lin" valueType="num">
                                      <p:cBhvr additive="base">
                                        <p:cTn id="55" dur="500" fill="hold"/>
                                        <p:tgtEl>
                                          <p:spTgt spid="85505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55051"/>
                                        </p:tgtEl>
                                        <p:attrNameLst>
                                          <p:attrName>style.visibility</p:attrName>
                                        </p:attrNameLst>
                                      </p:cBhvr>
                                      <p:to>
                                        <p:strVal val="visible"/>
                                      </p:to>
                                    </p:set>
                                    <p:anim calcmode="lin" valueType="num">
                                      <p:cBhvr additive="base">
                                        <p:cTn id="60" dur="500" fill="hold"/>
                                        <p:tgtEl>
                                          <p:spTgt spid="855051"/>
                                        </p:tgtEl>
                                        <p:attrNameLst>
                                          <p:attrName>ppt_x</p:attrName>
                                        </p:attrNameLst>
                                      </p:cBhvr>
                                      <p:tavLst>
                                        <p:tav tm="0">
                                          <p:val>
                                            <p:strVal val="#ppt_x"/>
                                          </p:val>
                                        </p:tav>
                                        <p:tav tm="100000">
                                          <p:val>
                                            <p:strVal val="#ppt_x"/>
                                          </p:val>
                                        </p:tav>
                                      </p:tavLst>
                                    </p:anim>
                                    <p:anim calcmode="lin" valueType="num">
                                      <p:cBhvr additive="base">
                                        <p:cTn id="61" dur="500" fill="hold"/>
                                        <p:tgtEl>
                                          <p:spTgt spid="855051"/>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55052"/>
                                        </p:tgtEl>
                                        <p:attrNameLst>
                                          <p:attrName>style.visibility</p:attrName>
                                        </p:attrNameLst>
                                      </p:cBhvr>
                                      <p:to>
                                        <p:strVal val="visible"/>
                                      </p:to>
                                    </p:set>
                                    <p:anim calcmode="lin" valueType="num">
                                      <p:cBhvr additive="base">
                                        <p:cTn id="66" dur="500" fill="hold"/>
                                        <p:tgtEl>
                                          <p:spTgt spid="855052"/>
                                        </p:tgtEl>
                                        <p:attrNameLst>
                                          <p:attrName>ppt_x</p:attrName>
                                        </p:attrNameLst>
                                      </p:cBhvr>
                                      <p:tavLst>
                                        <p:tav tm="0">
                                          <p:val>
                                            <p:strVal val="#ppt_x"/>
                                          </p:val>
                                        </p:tav>
                                        <p:tav tm="100000">
                                          <p:val>
                                            <p:strVal val="#ppt_x"/>
                                          </p:val>
                                        </p:tav>
                                      </p:tavLst>
                                    </p:anim>
                                    <p:anim calcmode="lin" valueType="num">
                                      <p:cBhvr additive="base">
                                        <p:cTn id="67" dur="500" fill="hold"/>
                                        <p:tgtEl>
                                          <p:spTgt spid="855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2" grpId="0" animBg="1" autoUpdateAnimBg="0"/>
      <p:bldP spid="855043" grpId="0" animBg="1" autoUpdateAnimBg="0"/>
      <p:bldP spid="855044" grpId="0" animBg="1" autoUpdateAnimBg="0"/>
      <p:bldP spid="855045" grpId="0" animBg="1" autoUpdateAnimBg="0"/>
      <p:bldP spid="855046" grpId="0" animBg="1" autoUpdateAnimBg="0"/>
      <p:bldP spid="855047" grpId="0" animBg="1" autoUpdateAnimBg="0"/>
      <p:bldP spid="855048" grpId="0" animBg="1" autoUpdateAnimBg="0"/>
      <p:bldP spid="855049" grpId="0" animBg="1" autoUpdateAnimBg="0"/>
      <p:bldP spid="855050" grpId="0" animBg="1" autoUpdateAnimBg="0"/>
      <p:bldP spid="855051" grpId="0" animBg="1" autoUpdateAnimBg="0"/>
      <p:bldP spid="85505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5"/>
          <p:cNvSpPr>
            <a:spLocks noGrp="1"/>
          </p:cNvSpPr>
          <p:nvPr>
            <p:ph type="sldNum" sz="quarter" idx="12"/>
          </p:nvPr>
        </p:nvSpPr>
        <p:spPr/>
        <p:txBody>
          <a:bodyPr/>
          <a:lstStyle/>
          <a:p>
            <a:pPr>
              <a:defRPr/>
            </a:pPr>
            <a:fld id="{2841F7CC-8159-43F3-A25D-C6C089CD5E45}" type="slidenum">
              <a:rPr lang="ar-SA" altLang="en-US">
                <a:solidFill>
                  <a:srgbClr val="000000"/>
                </a:solidFill>
              </a:rPr>
              <a:pPr>
                <a:defRPr/>
              </a:pPr>
              <a:t>38</a:t>
            </a:fld>
            <a:endParaRPr lang="en-US" altLang="en-US">
              <a:solidFill>
                <a:srgbClr val="000000"/>
              </a:solidFill>
            </a:endParaRPr>
          </a:p>
        </p:txBody>
      </p:sp>
      <p:sp>
        <p:nvSpPr>
          <p:cNvPr id="69636" name="WordArt 4"/>
          <p:cNvSpPr>
            <a:spLocks noChangeArrowheads="1" noChangeShapeType="1" noTextEdit="1"/>
          </p:cNvSpPr>
          <p:nvPr/>
        </p:nvSpPr>
        <p:spPr bwMode="auto">
          <a:xfrm>
            <a:off x="2124075" y="1557338"/>
            <a:ext cx="4176713" cy="3095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b="1"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القـــائـــــــد</a:t>
            </a:r>
          </a:p>
        </p:txBody>
      </p:sp>
    </p:spTree>
    <p:extLst>
      <p:ext uri="{BB962C8B-B14F-4D97-AF65-F5344CB8AC3E}">
        <p14:creationId xmlns:p14="http://schemas.microsoft.com/office/powerpoint/2010/main" xmlns="" val="123828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2000"/>
                                        <p:tgtEl>
                                          <p:spTgt spid="69636"/>
                                        </p:tgtEl>
                                      </p:cBhvr>
                                    </p:animEffect>
                                    <p:anim calcmode="lin" valueType="num">
                                      <p:cBhvr>
                                        <p:cTn id="8" dur="2000" fill="hold"/>
                                        <p:tgtEl>
                                          <p:spTgt spid="69636"/>
                                        </p:tgtEl>
                                        <p:attrNameLst>
                                          <p:attrName>style.rotation</p:attrName>
                                        </p:attrNameLst>
                                      </p:cBhvr>
                                      <p:tavLst>
                                        <p:tav tm="0">
                                          <p:val>
                                            <p:fltVal val="720"/>
                                          </p:val>
                                        </p:tav>
                                        <p:tav tm="100000">
                                          <p:val>
                                            <p:fltVal val="0"/>
                                          </p:val>
                                        </p:tav>
                                      </p:tavLst>
                                    </p:anim>
                                    <p:anim calcmode="lin" valueType="num">
                                      <p:cBhvr>
                                        <p:cTn id="9" dur="2000" fill="hold"/>
                                        <p:tgtEl>
                                          <p:spTgt spid="69636"/>
                                        </p:tgtEl>
                                        <p:attrNameLst>
                                          <p:attrName>ppt_h</p:attrName>
                                        </p:attrNameLst>
                                      </p:cBhvr>
                                      <p:tavLst>
                                        <p:tav tm="0">
                                          <p:val>
                                            <p:fltVal val="0"/>
                                          </p:val>
                                        </p:tav>
                                        <p:tav tm="100000">
                                          <p:val>
                                            <p:strVal val="#ppt_h"/>
                                          </p:val>
                                        </p:tav>
                                      </p:tavLst>
                                    </p:anim>
                                    <p:anim calcmode="lin" valueType="num">
                                      <p:cBhvr>
                                        <p:cTn id="10" dur="2000" fill="hold"/>
                                        <p:tgtEl>
                                          <p:spTgt spid="6963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5182A6-99D3-4EFB-A393-6F83E23EC76A}" type="slidenum">
              <a:rPr lang="ar-SA">
                <a:solidFill>
                  <a:srgbClr val="000000"/>
                </a:solidFill>
              </a:rPr>
              <a:pPr eaLnBrk="1" hangingPunct="1"/>
              <a:t>39</a:t>
            </a:fld>
            <a:endParaRPr lang="en-US">
              <a:solidFill>
                <a:srgbClr val="000000"/>
              </a:solidFill>
            </a:endParaRPr>
          </a:p>
        </p:txBody>
      </p:sp>
      <p:sp>
        <p:nvSpPr>
          <p:cNvPr id="27651" name="Rectangle 2"/>
          <p:cNvSpPr>
            <a:spLocks noGrp="1" noChangeArrowheads="1"/>
          </p:cNvSpPr>
          <p:nvPr>
            <p:ph type="title"/>
          </p:nvPr>
        </p:nvSpPr>
        <p:spPr/>
        <p:txBody>
          <a:bodyPr/>
          <a:lstStyle/>
          <a:p>
            <a:pPr eaLnBrk="1" hangingPunct="1"/>
            <a:endParaRPr lang="en-AU" smtClean="0"/>
          </a:p>
        </p:txBody>
      </p:sp>
      <p:pic>
        <p:nvPicPr>
          <p:cNvPr id="27652" name="Picture 3"/>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250825" y="548654"/>
            <a:ext cx="8642350" cy="6408738"/>
          </a:xfrm>
          <a:noFill/>
        </p:spPr>
      </p:pic>
    </p:spTree>
    <p:extLst>
      <p:ext uri="{BB962C8B-B14F-4D97-AF65-F5344CB8AC3E}">
        <p14:creationId xmlns:p14="http://schemas.microsoft.com/office/powerpoint/2010/main" xmlns="" val="97456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986" name="Picture 2" descr="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4600" y="1447800"/>
            <a:ext cx="1574800" cy="3962400"/>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53987" name="Oval 3"/>
          <p:cNvSpPr>
            <a:spLocks noChangeArrowheads="1"/>
          </p:cNvSpPr>
          <p:nvPr/>
        </p:nvSpPr>
        <p:spPr bwMode="auto">
          <a:xfrm>
            <a:off x="2951163" y="692150"/>
            <a:ext cx="3241675" cy="5365750"/>
          </a:xfrm>
          <a:prstGeom prst="ellipse">
            <a:avLst/>
          </a:prstGeom>
          <a:noFill/>
          <a:ln w="127000" algn="ctr">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553988" name="Line 4"/>
          <p:cNvSpPr>
            <a:spLocks noChangeShapeType="1"/>
          </p:cNvSpPr>
          <p:nvPr/>
        </p:nvSpPr>
        <p:spPr bwMode="auto">
          <a:xfrm flipH="1">
            <a:off x="3132138" y="2168525"/>
            <a:ext cx="2879725" cy="2447925"/>
          </a:xfrm>
          <a:prstGeom prst="line">
            <a:avLst/>
          </a:prstGeom>
          <a:noFill/>
          <a:ln w="1270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553989" name="Line 5"/>
          <p:cNvSpPr>
            <a:spLocks noChangeShapeType="1"/>
          </p:cNvSpPr>
          <p:nvPr/>
        </p:nvSpPr>
        <p:spPr bwMode="auto">
          <a:xfrm>
            <a:off x="3095625" y="2241550"/>
            <a:ext cx="2881313" cy="2374900"/>
          </a:xfrm>
          <a:prstGeom prst="line">
            <a:avLst/>
          </a:prstGeom>
          <a:noFill/>
          <a:ln w="1270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Tree>
    <p:extLst>
      <p:ext uri="{BB962C8B-B14F-4D97-AF65-F5344CB8AC3E}">
        <p14:creationId xmlns:p14="http://schemas.microsoft.com/office/powerpoint/2010/main" xmlns="" val="756491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986"/>
                                        </p:tgtEl>
                                        <p:attrNameLst>
                                          <p:attrName>style.visibility</p:attrName>
                                        </p:attrNameLst>
                                      </p:cBhvr>
                                      <p:to>
                                        <p:strVal val="visible"/>
                                      </p:to>
                                    </p:set>
                                    <p:anim calcmode="lin" valueType="num">
                                      <p:cBhvr additive="base">
                                        <p:cTn id="7" dur="2000" fill="hold"/>
                                        <p:tgtEl>
                                          <p:spTgt spid="553986"/>
                                        </p:tgtEl>
                                        <p:attrNameLst>
                                          <p:attrName>ppt_x</p:attrName>
                                        </p:attrNameLst>
                                      </p:cBhvr>
                                      <p:tavLst>
                                        <p:tav tm="0">
                                          <p:val>
                                            <p:strVal val="#ppt_x"/>
                                          </p:val>
                                        </p:tav>
                                        <p:tav tm="100000">
                                          <p:val>
                                            <p:strVal val="#ppt_x"/>
                                          </p:val>
                                        </p:tav>
                                      </p:tavLst>
                                    </p:anim>
                                    <p:anim calcmode="lin" valueType="num">
                                      <p:cBhvr additive="base">
                                        <p:cTn id="8" dur="2000" fill="hold"/>
                                        <p:tgtEl>
                                          <p:spTgt spid="553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553987"/>
                                        </p:tgtEl>
                                        <p:attrNameLst>
                                          <p:attrName>style.visibility</p:attrName>
                                        </p:attrNameLst>
                                      </p:cBhvr>
                                      <p:to>
                                        <p:strVal val="visible"/>
                                      </p:to>
                                    </p:set>
                                    <p:animScale>
                                      <p:cBhvr>
                                        <p:cTn id="13" dur="2000" decel="50000" fill="hold">
                                          <p:stCondLst>
                                            <p:cond delay="0"/>
                                          </p:stCondLst>
                                        </p:cTn>
                                        <p:tgtEl>
                                          <p:spTgt spid="5539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53987"/>
                                        </p:tgtEl>
                                        <p:attrNameLst>
                                          <p:attrName>ppt_x</p:attrName>
                                          <p:attrName>ppt_y</p:attrName>
                                        </p:attrNameLst>
                                      </p:cBhvr>
                                    </p:animMotion>
                                    <p:animEffect transition="in" filter="fade">
                                      <p:cBhvr>
                                        <p:cTn id="15" dur="2000"/>
                                        <p:tgtEl>
                                          <p:spTgt spid="553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pPr eaLnBrk="1" hangingPunct="1">
              <a:buClr>
                <a:schemeClr val="accent2"/>
              </a:buClr>
              <a:buFont typeface="Wingdings" pitchFamily="2" charset="2"/>
              <a:buNone/>
              <a:defRPr/>
            </a:pPr>
            <a:r>
              <a:rPr lang="ar-SA" smtClean="0">
                <a:effectLst>
                  <a:outerShdw blurRad="38100" dist="38100" dir="2700000" algn="tl">
                    <a:srgbClr val="FFFFFF"/>
                  </a:outerShdw>
                </a:effectLst>
              </a:rPr>
              <a:t> </a:t>
            </a:r>
            <a:endParaRPr lang="en-US" smtClean="0">
              <a:effectLst>
                <a:outerShdw blurRad="38100" dist="38100" dir="2700000" algn="tl">
                  <a:srgbClr val="FFFFFF"/>
                </a:outerShdw>
              </a:effectLst>
            </a:endParaRPr>
          </a:p>
        </p:txBody>
      </p:sp>
      <p:pic>
        <p:nvPicPr>
          <p:cNvPr id="662531" name="VCTRN_01.mid">
            <a:hlinkClick r:id="" action="ppaction://media"/>
          </p:cNvPr>
          <p:cNvPicPr>
            <a:picLocks noGrp="1" noRot="1" noChangeAspect="1" noChangeArrowheads="1"/>
          </p:cNvPicPr>
          <p:nvPr>
            <p:ph sz="half" idx="2"/>
            <a:audioFile r:link="rId1"/>
          </p:nvPr>
        </p:nvPicPr>
        <p:blipFill>
          <a:blip r:embed="rId6">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662532" name="WordArt 4">
            <a:hlinkClick r:id="rId7" action="ppaction://hlinksldjump"/>
          </p:cNvPr>
          <p:cNvSpPr>
            <a:spLocks noChangeArrowheads="1" noChangeShapeType="1" noTextEdit="1"/>
          </p:cNvSpPr>
          <p:nvPr/>
        </p:nvSpPr>
        <p:spPr bwMode="auto">
          <a:xfrm>
            <a:off x="6457950" y="0"/>
            <a:ext cx="3514725" cy="104298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ar-YE" sz="5400" b="1" i="1" kern="10" smtClean="0">
                <a:solidFill>
                  <a:srgbClr val="FFFFFF"/>
                </a:solidFill>
                <a:effectLst>
                  <a:outerShdw dist="53882" dir="2700000" algn="ctr" rotWithShape="0">
                    <a:srgbClr val="C0C0C0">
                      <a:alpha val="79999"/>
                    </a:srgbClr>
                  </a:outerShdw>
                </a:effectLst>
                <a:latin typeface="Times New Roman"/>
                <a:cs typeface="Times New Roman"/>
              </a:rPr>
              <a:t>       نشاط1ص37  </a:t>
            </a:r>
          </a:p>
        </p:txBody>
      </p:sp>
      <p:sp>
        <p:nvSpPr>
          <p:cNvPr id="662533" name="AutoShape 5"/>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CCFF99"/>
              </a:solidFill>
              <a:latin typeface="Arial" pitchFamily="34" charset="0"/>
            </a:endParaRPr>
          </a:p>
        </p:txBody>
      </p:sp>
      <p:sp>
        <p:nvSpPr>
          <p:cNvPr id="662534" name="AutoShape 6"/>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CCFF99"/>
              </a:solidFill>
              <a:latin typeface="Arial" pitchFamily="34" charset="0"/>
            </a:endParaRPr>
          </a:p>
        </p:txBody>
      </p:sp>
      <p:sp>
        <p:nvSpPr>
          <p:cNvPr id="662535" name="AutoShape 7"/>
          <p:cNvSpPr>
            <a:spLocks noChangeArrowheads="1"/>
          </p:cNvSpPr>
          <p:nvPr/>
        </p:nvSpPr>
        <p:spPr bwMode="auto">
          <a:xfrm>
            <a:off x="0" y="765175"/>
            <a:ext cx="9144000" cy="6408738"/>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algn="ctr" fontAlgn="base">
              <a:spcBef>
                <a:spcPct val="0"/>
              </a:spcBef>
              <a:spcAft>
                <a:spcPct val="0"/>
              </a:spcAft>
            </a:pPr>
            <a:r>
              <a:rPr lang="ar-SA" sz="6600" b="1" i="1" smtClean="0">
                <a:solidFill>
                  <a:srgbClr val="800000"/>
                </a:solidFill>
                <a:latin typeface="Arial" pitchFamily="34" charset="0"/>
                <a:cs typeface="PT Bold Heading" pitchFamily="2" charset="-78"/>
              </a:rPr>
              <a:t>تعرف على اسلوبك القيادي</a:t>
            </a:r>
            <a:endParaRPr lang="en-US" sz="6600" b="1" i="1" smtClean="0">
              <a:solidFill>
                <a:srgbClr val="800000"/>
              </a:solidFill>
              <a:latin typeface="Arial" pitchFamily="34" charset="0"/>
              <a:cs typeface="PT Bold Heading" pitchFamily="2" charset="-78"/>
            </a:endParaRPr>
          </a:p>
        </p:txBody>
      </p:sp>
    </p:spTree>
    <p:extLst>
      <p:ext uri="{BB962C8B-B14F-4D97-AF65-F5344CB8AC3E}">
        <p14:creationId xmlns:p14="http://schemas.microsoft.com/office/powerpoint/2010/main" xmlns="" val="1055441323"/>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Clr clrSpc="rgb" dir="cw">
                                      <p:cBhvr override="childStyle">
                                        <p:cTn id="6" dur="500" fill="hold"/>
                                        <p:tgtEl>
                                          <p:spTgt spid="662532"/>
                                        </p:tgtEl>
                                        <p:attrNameLst>
                                          <p:attrName>style.color</p:attrName>
                                        </p:attrNameLst>
                                      </p:cBhvr>
                                      <p:to>
                                        <a:schemeClr val="accent2"/>
                                      </p:to>
                                    </p:animClr>
                                    <p:animClr clrSpc="rgb" dir="cw">
                                      <p:cBhvr>
                                        <p:cTn id="7" dur="500" fill="hold"/>
                                        <p:tgtEl>
                                          <p:spTgt spid="662532"/>
                                        </p:tgtEl>
                                        <p:attrNameLst>
                                          <p:attrName>fillcolor</p:attrName>
                                        </p:attrNameLst>
                                      </p:cBhvr>
                                      <p:to>
                                        <a:schemeClr val="accent2"/>
                                      </p:to>
                                    </p:animClr>
                                    <p:set>
                                      <p:cBhvr>
                                        <p:cTn id="8" dur="500" fill="hold"/>
                                        <p:tgtEl>
                                          <p:spTgt spid="662532"/>
                                        </p:tgtEl>
                                        <p:attrNameLst>
                                          <p:attrName>fill.type</p:attrName>
                                        </p:attrNameLst>
                                      </p:cBhvr>
                                      <p:to>
                                        <p:strVal val="solid"/>
                                      </p:to>
                                    </p:set>
                                    <p:set>
                                      <p:cBhvr>
                                        <p:cTn id="9" dur="500" fill="hold"/>
                                        <p:tgtEl>
                                          <p:spTgt spid="662532"/>
                                        </p:tgtEl>
                                        <p:attrNameLst>
                                          <p:attrName>fill.on</p:attrName>
                                        </p:attrNameLst>
                                      </p:cBhvr>
                                      <p:to>
                                        <p:strVal val="true"/>
                                      </p:to>
                                    </p:set>
                                    <p:animRot by="120000">
                                      <p:cBhvr>
                                        <p:cTn id="10" dur="500" fill="hold">
                                          <p:stCondLst>
                                            <p:cond delay="0"/>
                                          </p:stCondLst>
                                        </p:cTn>
                                        <p:tgtEl>
                                          <p:spTgt spid="662532"/>
                                        </p:tgtEl>
                                        <p:attrNameLst>
                                          <p:attrName>r</p:attrName>
                                        </p:attrNameLst>
                                      </p:cBhvr>
                                    </p:animRot>
                                    <p:animRot by="-240000">
                                      <p:cBhvr>
                                        <p:cTn id="11" dur="1000" fill="hold">
                                          <p:stCondLst>
                                            <p:cond delay="1000"/>
                                          </p:stCondLst>
                                        </p:cTn>
                                        <p:tgtEl>
                                          <p:spTgt spid="662532"/>
                                        </p:tgtEl>
                                        <p:attrNameLst>
                                          <p:attrName>r</p:attrName>
                                        </p:attrNameLst>
                                      </p:cBhvr>
                                    </p:animRot>
                                    <p:animRot by="240000">
                                      <p:cBhvr>
                                        <p:cTn id="12" dur="1000" fill="hold">
                                          <p:stCondLst>
                                            <p:cond delay="2000"/>
                                          </p:stCondLst>
                                        </p:cTn>
                                        <p:tgtEl>
                                          <p:spTgt spid="662532"/>
                                        </p:tgtEl>
                                        <p:attrNameLst>
                                          <p:attrName>r</p:attrName>
                                        </p:attrNameLst>
                                      </p:cBhvr>
                                    </p:animRot>
                                    <p:animRot by="-240000">
                                      <p:cBhvr>
                                        <p:cTn id="13" dur="1000" fill="hold">
                                          <p:stCondLst>
                                            <p:cond delay="3000"/>
                                          </p:stCondLst>
                                        </p:cTn>
                                        <p:tgtEl>
                                          <p:spTgt spid="662532"/>
                                        </p:tgtEl>
                                        <p:attrNameLst>
                                          <p:attrName>r</p:attrName>
                                        </p:attrNameLst>
                                      </p:cBhvr>
                                    </p:animRot>
                                    <p:animRot by="120000">
                                      <p:cBhvr>
                                        <p:cTn id="14" dur="1000" fill="hold">
                                          <p:stCondLst>
                                            <p:cond delay="4000"/>
                                          </p:stCondLst>
                                        </p:cTn>
                                        <p:tgtEl>
                                          <p:spTgt spid="66253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grpId="0" nodeType="clickEffect">
                                  <p:stCondLst>
                                    <p:cond delay="0"/>
                                  </p:stCondLst>
                                  <p:iterate type="wd">
                                    <p:tmPct val="50000"/>
                                  </p:iterate>
                                  <p:childTnLst>
                                    <p:set>
                                      <p:cBhvr>
                                        <p:cTn id="18" dur="1" fill="hold">
                                          <p:stCondLst>
                                            <p:cond delay="0"/>
                                          </p:stCondLst>
                                        </p:cTn>
                                        <p:tgtEl>
                                          <p:spTgt spid="662533"/>
                                        </p:tgtEl>
                                        <p:attrNameLst>
                                          <p:attrName>style.visibility</p:attrName>
                                        </p:attrNameLst>
                                      </p:cBhvr>
                                      <p:to>
                                        <p:strVal val="visible"/>
                                      </p:to>
                                    </p:set>
                                    <p:set>
                                      <p:cBhvr>
                                        <p:cTn id="19" dur="455" fill="hold">
                                          <p:stCondLst>
                                            <p:cond delay="0"/>
                                          </p:stCondLst>
                                        </p:cTn>
                                        <p:tgtEl>
                                          <p:spTgt spid="662533"/>
                                        </p:tgtEl>
                                        <p:attrNameLst>
                                          <p:attrName>style.rotation</p:attrName>
                                        </p:attrNameLst>
                                      </p:cBhvr>
                                      <p:to>
                                        <p:strVal val="-45.0"/>
                                      </p:to>
                                    </p:set>
                                    <p:anim calcmode="lin" valueType="num">
                                      <p:cBhvr>
                                        <p:cTn id="20" dur="455" fill="hold">
                                          <p:stCondLst>
                                            <p:cond delay="455"/>
                                          </p:stCondLst>
                                        </p:cTn>
                                        <p:tgtEl>
                                          <p:spTgt spid="662533"/>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662533"/>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662533"/>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662533"/>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grpId="1" nodeType="clickEffect">
                                  <p:stCondLst>
                                    <p:cond delay="0"/>
                                  </p:stCondLst>
                                  <p:iterate type="wd">
                                    <p:tmPct val="10000"/>
                                  </p:iterate>
                                  <p:childTnLst>
                                    <p:animClr clrSpc="rgb" dir="cw">
                                      <p:cBhvr override="childStyle">
                                        <p:cTn id="27" dur="100" fill="hold"/>
                                        <p:tgtEl>
                                          <p:spTgt spid="662533"/>
                                        </p:tgtEl>
                                        <p:attrNameLst>
                                          <p:attrName>style.color</p:attrName>
                                        </p:attrNameLst>
                                      </p:cBhvr>
                                      <p:to>
                                        <a:schemeClr val="accent2"/>
                                      </p:to>
                                    </p:animClr>
                                    <p:animClr clrSpc="rgb" dir="cw">
                                      <p:cBhvr>
                                        <p:cTn id="28" dur="100" fill="hold"/>
                                        <p:tgtEl>
                                          <p:spTgt spid="662533"/>
                                        </p:tgtEl>
                                        <p:attrNameLst>
                                          <p:attrName>fillcolor</p:attrName>
                                        </p:attrNameLst>
                                      </p:cBhvr>
                                      <p:to>
                                        <a:schemeClr val="accent2"/>
                                      </p:to>
                                    </p:animClr>
                                    <p:set>
                                      <p:cBhvr>
                                        <p:cTn id="29" dur="100" fill="hold"/>
                                        <p:tgtEl>
                                          <p:spTgt spid="662533"/>
                                        </p:tgtEl>
                                        <p:attrNameLst>
                                          <p:attrName>fill.type</p:attrName>
                                        </p:attrNameLst>
                                      </p:cBhvr>
                                      <p:to>
                                        <p:strVal val="solid"/>
                                      </p:to>
                                    </p:set>
                                    <p:set>
                                      <p:cBhvr>
                                        <p:cTn id="30" dur="100" fill="hold"/>
                                        <p:tgtEl>
                                          <p:spTgt spid="662533"/>
                                        </p:tgtEl>
                                        <p:attrNameLst>
                                          <p:attrName>fill.on</p:attrName>
                                        </p:attrNameLst>
                                      </p:cBhvr>
                                      <p:to>
                                        <p:strVal val="true"/>
                                      </p:to>
                                    </p:set>
                                    <p:animRot by="120000">
                                      <p:cBhvr>
                                        <p:cTn id="31" dur="100" fill="hold">
                                          <p:stCondLst>
                                            <p:cond delay="0"/>
                                          </p:stCondLst>
                                        </p:cTn>
                                        <p:tgtEl>
                                          <p:spTgt spid="662533"/>
                                        </p:tgtEl>
                                        <p:attrNameLst>
                                          <p:attrName>r</p:attrName>
                                        </p:attrNameLst>
                                      </p:cBhvr>
                                    </p:animRot>
                                    <p:animRot by="-240000">
                                      <p:cBhvr>
                                        <p:cTn id="32" dur="200" fill="hold">
                                          <p:stCondLst>
                                            <p:cond delay="200"/>
                                          </p:stCondLst>
                                        </p:cTn>
                                        <p:tgtEl>
                                          <p:spTgt spid="662533"/>
                                        </p:tgtEl>
                                        <p:attrNameLst>
                                          <p:attrName>r</p:attrName>
                                        </p:attrNameLst>
                                      </p:cBhvr>
                                    </p:animRot>
                                    <p:animRot by="240000">
                                      <p:cBhvr>
                                        <p:cTn id="33" dur="200" fill="hold">
                                          <p:stCondLst>
                                            <p:cond delay="400"/>
                                          </p:stCondLst>
                                        </p:cTn>
                                        <p:tgtEl>
                                          <p:spTgt spid="662533"/>
                                        </p:tgtEl>
                                        <p:attrNameLst>
                                          <p:attrName>r</p:attrName>
                                        </p:attrNameLst>
                                      </p:cBhvr>
                                    </p:animRot>
                                    <p:animRot by="-240000">
                                      <p:cBhvr>
                                        <p:cTn id="34" dur="200" fill="hold">
                                          <p:stCondLst>
                                            <p:cond delay="600"/>
                                          </p:stCondLst>
                                        </p:cTn>
                                        <p:tgtEl>
                                          <p:spTgt spid="662533"/>
                                        </p:tgtEl>
                                        <p:attrNameLst>
                                          <p:attrName>r</p:attrName>
                                        </p:attrNameLst>
                                      </p:cBhvr>
                                    </p:animRot>
                                    <p:animRot by="120000">
                                      <p:cBhvr>
                                        <p:cTn id="35" dur="200" fill="hold">
                                          <p:stCondLst>
                                            <p:cond delay="800"/>
                                          </p:stCondLst>
                                        </p:cTn>
                                        <p:tgtEl>
                                          <p:spTgt spid="662533"/>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wd">
                                    <p:tmPct val="50000"/>
                                  </p:iterate>
                                  <p:childTnLst>
                                    <p:set>
                                      <p:cBhvr>
                                        <p:cTn id="39" dur="1" fill="hold">
                                          <p:stCondLst>
                                            <p:cond delay="0"/>
                                          </p:stCondLst>
                                        </p:cTn>
                                        <p:tgtEl>
                                          <p:spTgt spid="662534"/>
                                        </p:tgtEl>
                                        <p:attrNameLst>
                                          <p:attrName>style.visibility</p:attrName>
                                        </p:attrNameLst>
                                      </p:cBhvr>
                                      <p:to>
                                        <p:strVal val="visible"/>
                                      </p:to>
                                    </p:set>
                                    <p:set>
                                      <p:cBhvr>
                                        <p:cTn id="40" dur="455" fill="hold">
                                          <p:stCondLst>
                                            <p:cond delay="0"/>
                                          </p:stCondLst>
                                        </p:cTn>
                                        <p:tgtEl>
                                          <p:spTgt spid="662534"/>
                                        </p:tgtEl>
                                        <p:attrNameLst>
                                          <p:attrName>style.rotation</p:attrName>
                                        </p:attrNameLst>
                                      </p:cBhvr>
                                      <p:to>
                                        <p:strVal val="-45.0"/>
                                      </p:to>
                                    </p:set>
                                    <p:anim calcmode="lin" valueType="num">
                                      <p:cBhvr>
                                        <p:cTn id="41" dur="455" fill="hold">
                                          <p:stCondLst>
                                            <p:cond delay="455"/>
                                          </p:stCondLst>
                                        </p:cTn>
                                        <p:tgtEl>
                                          <p:spTgt spid="662534"/>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662534"/>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662534"/>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66253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breez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2" presetClass="emph" presetSubtype="0" fill="hold" grpId="1" nodeType="clickEffect">
                                  <p:stCondLst>
                                    <p:cond delay="0"/>
                                  </p:stCondLst>
                                  <p:iterate type="wd">
                                    <p:tmPct val="10000"/>
                                  </p:iterate>
                                  <p:childTnLst>
                                    <p:animClr clrSpc="rgb" dir="cw">
                                      <p:cBhvr override="childStyle">
                                        <p:cTn id="48" dur="100" fill="hold"/>
                                        <p:tgtEl>
                                          <p:spTgt spid="662534"/>
                                        </p:tgtEl>
                                        <p:attrNameLst>
                                          <p:attrName>style.color</p:attrName>
                                        </p:attrNameLst>
                                      </p:cBhvr>
                                      <p:to>
                                        <a:schemeClr val="accent2"/>
                                      </p:to>
                                    </p:animClr>
                                    <p:animClr clrSpc="rgb" dir="cw">
                                      <p:cBhvr>
                                        <p:cTn id="49" dur="100" fill="hold"/>
                                        <p:tgtEl>
                                          <p:spTgt spid="662534"/>
                                        </p:tgtEl>
                                        <p:attrNameLst>
                                          <p:attrName>fillcolor</p:attrName>
                                        </p:attrNameLst>
                                      </p:cBhvr>
                                      <p:to>
                                        <a:schemeClr val="accent2"/>
                                      </p:to>
                                    </p:animClr>
                                    <p:set>
                                      <p:cBhvr>
                                        <p:cTn id="50" dur="100" fill="hold"/>
                                        <p:tgtEl>
                                          <p:spTgt spid="662534"/>
                                        </p:tgtEl>
                                        <p:attrNameLst>
                                          <p:attrName>fill.type</p:attrName>
                                        </p:attrNameLst>
                                      </p:cBhvr>
                                      <p:to>
                                        <p:strVal val="solid"/>
                                      </p:to>
                                    </p:set>
                                    <p:set>
                                      <p:cBhvr>
                                        <p:cTn id="51" dur="100" fill="hold"/>
                                        <p:tgtEl>
                                          <p:spTgt spid="662534"/>
                                        </p:tgtEl>
                                        <p:attrNameLst>
                                          <p:attrName>fill.on</p:attrName>
                                        </p:attrNameLst>
                                      </p:cBhvr>
                                      <p:to>
                                        <p:strVal val="true"/>
                                      </p:to>
                                    </p:set>
                                    <p:animRot by="120000">
                                      <p:cBhvr>
                                        <p:cTn id="52" dur="100" fill="hold">
                                          <p:stCondLst>
                                            <p:cond delay="0"/>
                                          </p:stCondLst>
                                        </p:cTn>
                                        <p:tgtEl>
                                          <p:spTgt spid="662534"/>
                                        </p:tgtEl>
                                        <p:attrNameLst>
                                          <p:attrName>r</p:attrName>
                                        </p:attrNameLst>
                                      </p:cBhvr>
                                    </p:animRot>
                                    <p:animRot by="-240000">
                                      <p:cBhvr>
                                        <p:cTn id="53" dur="200" fill="hold">
                                          <p:stCondLst>
                                            <p:cond delay="200"/>
                                          </p:stCondLst>
                                        </p:cTn>
                                        <p:tgtEl>
                                          <p:spTgt spid="662534"/>
                                        </p:tgtEl>
                                        <p:attrNameLst>
                                          <p:attrName>r</p:attrName>
                                        </p:attrNameLst>
                                      </p:cBhvr>
                                    </p:animRot>
                                    <p:animRot by="240000">
                                      <p:cBhvr>
                                        <p:cTn id="54" dur="200" fill="hold">
                                          <p:stCondLst>
                                            <p:cond delay="400"/>
                                          </p:stCondLst>
                                        </p:cTn>
                                        <p:tgtEl>
                                          <p:spTgt spid="662534"/>
                                        </p:tgtEl>
                                        <p:attrNameLst>
                                          <p:attrName>r</p:attrName>
                                        </p:attrNameLst>
                                      </p:cBhvr>
                                    </p:animRot>
                                    <p:animRot by="-240000">
                                      <p:cBhvr>
                                        <p:cTn id="55" dur="200" fill="hold">
                                          <p:stCondLst>
                                            <p:cond delay="600"/>
                                          </p:stCondLst>
                                        </p:cTn>
                                        <p:tgtEl>
                                          <p:spTgt spid="662534"/>
                                        </p:tgtEl>
                                        <p:attrNameLst>
                                          <p:attrName>r</p:attrName>
                                        </p:attrNameLst>
                                      </p:cBhvr>
                                    </p:animRot>
                                    <p:animRot by="120000">
                                      <p:cBhvr>
                                        <p:cTn id="56" dur="200" fill="hold">
                                          <p:stCondLst>
                                            <p:cond delay="800"/>
                                          </p:stCondLst>
                                        </p:cTn>
                                        <p:tgtEl>
                                          <p:spTgt spid="662534"/>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wd">
                                    <p:tmPct val="50000"/>
                                  </p:iterate>
                                  <p:childTnLst>
                                    <p:set>
                                      <p:cBhvr>
                                        <p:cTn id="60" dur="1" fill="hold">
                                          <p:stCondLst>
                                            <p:cond delay="0"/>
                                          </p:stCondLst>
                                        </p:cTn>
                                        <p:tgtEl>
                                          <p:spTgt spid="662535"/>
                                        </p:tgtEl>
                                        <p:attrNameLst>
                                          <p:attrName>style.visibility</p:attrName>
                                        </p:attrNameLst>
                                      </p:cBhvr>
                                      <p:to>
                                        <p:strVal val="visible"/>
                                      </p:to>
                                    </p:set>
                                    <p:set>
                                      <p:cBhvr>
                                        <p:cTn id="61" dur="455" fill="hold">
                                          <p:stCondLst>
                                            <p:cond delay="0"/>
                                          </p:stCondLst>
                                        </p:cTn>
                                        <p:tgtEl>
                                          <p:spTgt spid="662535"/>
                                        </p:tgtEl>
                                        <p:attrNameLst>
                                          <p:attrName>style.rotation</p:attrName>
                                        </p:attrNameLst>
                                      </p:cBhvr>
                                      <p:to>
                                        <p:strVal val="-45.0"/>
                                      </p:to>
                                    </p:set>
                                    <p:anim calcmode="lin" valueType="num">
                                      <p:cBhvr>
                                        <p:cTn id="62" dur="455" fill="hold">
                                          <p:stCondLst>
                                            <p:cond delay="455"/>
                                          </p:stCondLst>
                                        </p:cTn>
                                        <p:tgtEl>
                                          <p:spTgt spid="662535"/>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662535"/>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662535"/>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662535"/>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2" presetClass="emph" presetSubtype="0" fill="hold" grpId="1" nodeType="clickEffect">
                                  <p:stCondLst>
                                    <p:cond delay="0"/>
                                  </p:stCondLst>
                                  <p:iterate type="wd">
                                    <p:tmPct val="10000"/>
                                  </p:iterate>
                                  <p:childTnLst>
                                    <p:animClr clrSpc="rgb" dir="cw">
                                      <p:cBhvr override="childStyle">
                                        <p:cTn id="69" dur="100" fill="hold"/>
                                        <p:tgtEl>
                                          <p:spTgt spid="662535"/>
                                        </p:tgtEl>
                                        <p:attrNameLst>
                                          <p:attrName>style.color</p:attrName>
                                        </p:attrNameLst>
                                      </p:cBhvr>
                                      <p:to>
                                        <a:schemeClr val="accent2"/>
                                      </p:to>
                                    </p:animClr>
                                    <p:animClr clrSpc="rgb" dir="cw">
                                      <p:cBhvr>
                                        <p:cTn id="70" dur="100" fill="hold"/>
                                        <p:tgtEl>
                                          <p:spTgt spid="662535"/>
                                        </p:tgtEl>
                                        <p:attrNameLst>
                                          <p:attrName>fillcolor</p:attrName>
                                        </p:attrNameLst>
                                      </p:cBhvr>
                                      <p:to>
                                        <a:schemeClr val="accent2"/>
                                      </p:to>
                                    </p:animClr>
                                    <p:set>
                                      <p:cBhvr>
                                        <p:cTn id="71" dur="100" fill="hold"/>
                                        <p:tgtEl>
                                          <p:spTgt spid="662535"/>
                                        </p:tgtEl>
                                        <p:attrNameLst>
                                          <p:attrName>fill.type</p:attrName>
                                        </p:attrNameLst>
                                      </p:cBhvr>
                                      <p:to>
                                        <p:strVal val="solid"/>
                                      </p:to>
                                    </p:set>
                                    <p:set>
                                      <p:cBhvr>
                                        <p:cTn id="72" dur="100" fill="hold"/>
                                        <p:tgtEl>
                                          <p:spTgt spid="662535"/>
                                        </p:tgtEl>
                                        <p:attrNameLst>
                                          <p:attrName>fill.on</p:attrName>
                                        </p:attrNameLst>
                                      </p:cBhvr>
                                      <p:to>
                                        <p:strVal val="true"/>
                                      </p:to>
                                    </p:set>
                                    <p:animRot by="120000">
                                      <p:cBhvr>
                                        <p:cTn id="73" dur="100" fill="hold">
                                          <p:stCondLst>
                                            <p:cond delay="0"/>
                                          </p:stCondLst>
                                        </p:cTn>
                                        <p:tgtEl>
                                          <p:spTgt spid="662535"/>
                                        </p:tgtEl>
                                        <p:attrNameLst>
                                          <p:attrName>r</p:attrName>
                                        </p:attrNameLst>
                                      </p:cBhvr>
                                    </p:animRot>
                                    <p:animRot by="-240000">
                                      <p:cBhvr>
                                        <p:cTn id="74" dur="200" fill="hold">
                                          <p:stCondLst>
                                            <p:cond delay="200"/>
                                          </p:stCondLst>
                                        </p:cTn>
                                        <p:tgtEl>
                                          <p:spTgt spid="662535"/>
                                        </p:tgtEl>
                                        <p:attrNameLst>
                                          <p:attrName>r</p:attrName>
                                        </p:attrNameLst>
                                      </p:cBhvr>
                                    </p:animRot>
                                    <p:animRot by="240000">
                                      <p:cBhvr>
                                        <p:cTn id="75" dur="200" fill="hold">
                                          <p:stCondLst>
                                            <p:cond delay="400"/>
                                          </p:stCondLst>
                                        </p:cTn>
                                        <p:tgtEl>
                                          <p:spTgt spid="662535"/>
                                        </p:tgtEl>
                                        <p:attrNameLst>
                                          <p:attrName>r</p:attrName>
                                        </p:attrNameLst>
                                      </p:cBhvr>
                                    </p:animRot>
                                    <p:animRot by="-240000">
                                      <p:cBhvr>
                                        <p:cTn id="76" dur="200" fill="hold">
                                          <p:stCondLst>
                                            <p:cond delay="600"/>
                                          </p:stCondLst>
                                        </p:cTn>
                                        <p:tgtEl>
                                          <p:spTgt spid="662535"/>
                                        </p:tgtEl>
                                        <p:attrNameLst>
                                          <p:attrName>r</p:attrName>
                                        </p:attrNameLst>
                                      </p:cBhvr>
                                    </p:animRot>
                                    <p:animRot by="120000">
                                      <p:cBhvr>
                                        <p:cTn id="77" dur="200" fill="hold">
                                          <p:stCondLst>
                                            <p:cond delay="800"/>
                                          </p:stCondLst>
                                        </p:cTn>
                                        <p:tgtEl>
                                          <p:spTgt spid="6625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8" repeatCount="indefinite" fill="hold" display="0">
                  <p:stCondLst>
                    <p:cond delay="indefinite"/>
                  </p:stCondLst>
                  <p:endCondLst>
                    <p:cond evt="onPrev" delay="0">
                      <p:tgtEl>
                        <p:sldTgt/>
                      </p:tgtEl>
                    </p:cond>
                    <p:cond evt="onStopAudio" delay="0">
                      <p:tgtEl>
                        <p:sldTgt/>
                      </p:tgtEl>
                    </p:cond>
                  </p:endCondLst>
                </p:cTn>
                <p:tgtEl>
                  <p:spTgt spid="662531"/>
                </p:tgtEl>
              </p:cMediaNode>
            </p:audio>
          </p:childTnLst>
        </p:cTn>
      </p:par>
    </p:tnLst>
    <p:bldLst>
      <p:bldP spid="662532" grpId="0" animBg="1"/>
      <p:bldP spid="662533" grpId="0" animBg="1"/>
      <p:bldP spid="662533" grpId="1" animBg="1"/>
      <p:bldP spid="662534" grpId="0" animBg="1"/>
      <p:bldP spid="662534" grpId="1" animBg="1"/>
      <p:bldP spid="662535" grpId="0" animBg="1"/>
      <p:bldP spid="66253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عنصر نائب لرقم الشريحة 3"/>
          <p:cNvSpPr>
            <a:spLocks noGrp="1"/>
          </p:cNvSpPr>
          <p:nvPr>
            <p:ph type="sldNum" sz="quarter" idx="12"/>
          </p:nvPr>
        </p:nvSpPr>
        <p:spPr/>
        <p:txBody>
          <a:bodyPr/>
          <a:lstStyle/>
          <a:p>
            <a:pPr>
              <a:defRPr/>
            </a:pPr>
            <a:fld id="{D885047B-405B-49A8-847A-99E69C28DBC4}" type="slidenum">
              <a:rPr lang="ar-SA">
                <a:solidFill>
                  <a:srgbClr val="000000"/>
                </a:solidFill>
              </a:rPr>
              <a:pPr>
                <a:defRPr/>
              </a:pPr>
              <a:t>41</a:t>
            </a:fld>
            <a:endParaRPr lang="en-US">
              <a:solidFill>
                <a:srgbClr val="000000"/>
              </a:solidFill>
              <a:cs typeface="Arial" pitchFamily="34" charset="0"/>
            </a:endParaRPr>
          </a:p>
        </p:txBody>
      </p:sp>
      <p:pic>
        <p:nvPicPr>
          <p:cNvPr id="41987" name="Picture 2" descr="7296164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WordArt 3"/>
          <p:cNvSpPr>
            <a:spLocks noChangeArrowheads="1" noChangeShapeType="1" noTextEdit="1"/>
          </p:cNvSpPr>
          <p:nvPr/>
        </p:nvSpPr>
        <p:spPr bwMode="auto">
          <a:xfrm>
            <a:off x="2133600" y="381000"/>
            <a:ext cx="4903788"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FF00"/>
                  </a:solidFill>
                  <a:round/>
                  <a:headEnd/>
                  <a:tailEnd/>
                </a:ln>
                <a:solidFill>
                  <a:srgbClr val="FFFF00"/>
                </a:solidFill>
                <a:latin typeface="Arial"/>
              </a:rPr>
              <a:t>أسباب التأثير فى القيادة </a:t>
            </a:r>
          </a:p>
        </p:txBody>
      </p:sp>
      <p:sp>
        <p:nvSpPr>
          <p:cNvPr id="41989" name="Rectangle 4"/>
          <p:cNvSpPr>
            <a:spLocks noChangeArrowheads="1"/>
          </p:cNvSpPr>
          <p:nvPr/>
        </p:nvSpPr>
        <p:spPr bwMode="auto">
          <a:xfrm>
            <a:off x="6172200" y="1295400"/>
            <a:ext cx="28956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0" name="Rectangle 5"/>
          <p:cNvSpPr>
            <a:spLocks noChangeArrowheads="1"/>
          </p:cNvSpPr>
          <p:nvPr/>
        </p:nvSpPr>
        <p:spPr bwMode="auto">
          <a:xfrm>
            <a:off x="1371600" y="1295400"/>
            <a:ext cx="35814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1" name="WordArt 6"/>
          <p:cNvSpPr>
            <a:spLocks noChangeArrowheads="1" noChangeShapeType="1" noTextEdit="1"/>
          </p:cNvSpPr>
          <p:nvPr/>
        </p:nvSpPr>
        <p:spPr bwMode="auto">
          <a:xfrm>
            <a:off x="6248400" y="1371600"/>
            <a:ext cx="2743200"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على أى شىء</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 يعتمد التأثير ؟</a:t>
            </a:r>
          </a:p>
        </p:txBody>
      </p:sp>
      <p:sp>
        <p:nvSpPr>
          <p:cNvPr id="41992" name="Rectangle 7"/>
          <p:cNvSpPr>
            <a:spLocks noChangeArrowheads="1"/>
          </p:cNvSpPr>
          <p:nvPr/>
        </p:nvSpPr>
        <p:spPr bwMode="auto">
          <a:xfrm>
            <a:off x="6172200" y="2057400"/>
            <a:ext cx="2895600" cy="18288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3" name="Rectangle 8"/>
          <p:cNvSpPr>
            <a:spLocks noChangeArrowheads="1"/>
          </p:cNvSpPr>
          <p:nvPr/>
        </p:nvSpPr>
        <p:spPr bwMode="auto">
          <a:xfrm>
            <a:off x="3124200" y="1981200"/>
            <a:ext cx="2895600" cy="16764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4" name="Rectangle 9"/>
          <p:cNvSpPr>
            <a:spLocks noChangeArrowheads="1"/>
          </p:cNvSpPr>
          <p:nvPr/>
        </p:nvSpPr>
        <p:spPr bwMode="auto">
          <a:xfrm>
            <a:off x="228600" y="1981200"/>
            <a:ext cx="2895600" cy="16764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5" name="WordArt 10"/>
          <p:cNvSpPr>
            <a:spLocks noChangeArrowheads="1" noChangeShapeType="1" noTextEdit="1"/>
          </p:cNvSpPr>
          <p:nvPr/>
        </p:nvSpPr>
        <p:spPr bwMode="auto">
          <a:xfrm>
            <a:off x="6324600" y="2209800"/>
            <a:ext cx="2640013" cy="153193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على سمات جسمية ومعرفية وعقلية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على موقف معين يمر به العمل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على نوعية الأتباع ونشاط القائد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على وظيفة القائد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التفاعل بين كل ما سبق </a:t>
            </a:r>
          </a:p>
        </p:txBody>
      </p:sp>
      <p:sp>
        <p:nvSpPr>
          <p:cNvPr id="41996" name="WordArt 11"/>
          <p:cNvSpPr>
            <a:spLocks noChangeArrowheads="1" noChangeShapeType="1" noTextEdit="1"/>
          </p:cNvSpPr>
          <p:nvPr/>
        </p:nvSpPr>
        <p:spPr bwMode="auto">
          <a:xfrm>
            <a:off x="1484313" y="1447800"/>
            <a:ext cx="3392487"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القيادة المسلمة مؤثرة</a:t>
            </a:r>
          </a:p>
        </p:txBody>
      </p:sp>
      <p:sp>
        <p:nvSpPr>
          <p:cNvPr id="41997" name="Rectangle 12"/>
          <p:cNvSpPr>
            <a:spLocks noChangeArrowheads="1"/>
          </p:cNvSpPr>
          <p:nvPr/>
        </p:nvSpPr>
        <p:spPr bwMode="auto">
          <a:xfrm>
            <a:off x="6172200" y="4030663"/>
            <a:ext cx="28956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1998" name="WordArt 13"/>
          <p:cNvSpPr>
            <a:spLocks noChangeArrowheads="1" noChangeShapeType="1" noTextEdit="1"/>
          </p:cNvSpPr>
          <p:nvPr/>
        </p:nvSpPr>
        <p:spPr bwMode="auto">
          <a:xfrm>
            <a:off x="6248400" y="4114800"/>
            <a:ext cx="2743200"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صفات التأثير أربعة</a:t>
            </a:r>
          </a:p>
        </p:txBody>
      </p:sp>
      <p:sp>
        <p:nvSpPr>
          <p:cNvPr id="41999" name="Rectangle 14"/>
          <p:cNvSpPr>
            <a:spLocks noChangeArrowheads="1"/>
          </p:cNvSpPr>
          <p:nvPr/>
        </p:nvSpPr>
        <p:spPr bwMode="auto">
          <a:xfrm>
            <a:off x="6172200" y="4800600"/>
            <a:ext cx="2895600" cy="19812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0" name="WordArt 15"/>
          <p:cNvSpPr>
            <a:spLocks noChangeArrowheads="1" noChangeShapeType="1" noTextEdit="1"/>
          </p:cNvSpPr>
          <p:nvPr/>
        </p:nvSpPr>
        <p:spPr bwMode="auto">
          <a:xfrm>
            <a:off x="6275388" y="4984750"/>
            <a:ext cx="2640012" cy="16525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عضو طيب فى الجماعة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يؤمن بامكانات الأفراد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مهارة الاتصال السهل بالأفراد</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العمل على ايجاد جو يتسم بالسماحة</a:t>
            </a:r>
          </a:p>
        </p:txBody>
      </p:sp>
      <p:sp>
        <p:nvSpPr>
          <p:cNvPr id="42001" name="Rectangle 16"/>
          <p:cNvSpPr>
            <a:spLocks noChangeArrowheads="1"/>
          </p:cNvSpPr>
          <p:nvPr/>
        </p:nvSpPr>
        <p:spPr bwMode="auto">
          <a:xfrm>
            <a:off x="3124200" y="3657600"/>
            <a:ext cx="2895600" cy="16002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2" name="Rectangle 17"/>
          <p:cNvSpPr>
            <a:spLocks noChangeArrowheads="1"/>
          </p:cNvSpPr>
          <p:nvPr/>
        </p:nvSpPr>
        <p:spPr bwMode="auto">
          <a:xfrm>
            <a:off x="228600" y="3657600"/>
            <a:ext cx="2895600" cy="16002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3" name="Rectangle 18"/>
          <p:cNvSpPr>
            <a:spLocks noChangeArrowheads="1"/>
          </p:cNvSpPr>
          <p:nvPr/>
        </p:nvSpPr>
        <p:spPr bwMode="auto">
          <a:xfrm>
            <a:off x="3124200" y="5257800"/>
            <a:ext cx="2895600" cy="1524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4" name="Rectangle 19"/>
          <p:cNvSpPr>
            <a:spLocks noChangeArrowheads="1"/>
          </p:cNvSpPr>
          <p:nvPr/>
        </p:nvSpPr>
        <p:spPr bwMode="auto">
          <a:xfrm>
            <a:off x="228600" y="5257800"/>
            <a:ext cx="2895600" cy="1524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5" name="Rectangle 20"/>
          <p:cNvSpPr>
            <a:spLocks noChangeArrowheads="1"/>
          </p:cNvSpPr>
          <p:nvPr/>
        </p:nvSpPr>
        <p:spPr bwMode="auto">
          <a:xfrm>
            <a:off x="3429000" y="20574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6" name="WordArt 21"/>
          <p:cNvSpPr>
            <a:spLocks noChangeArrowheads="1" noChangeShapeType="1" noTextEdit="1"/>
          </p:cNvSpPr>
          <p:nvPr/>
        </p:nvSpPr>
        <p:spPr bwMode="auto">
          <a:xfrm>
            <a:off x="3227388" y="2133600"/>
            <a:ext cx="2640012" cy="1397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الاتصال السريع</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عمر لسعد : لا يكرهنك</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ما يأتيك عنهم ولا ما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يأتونك به واستعن بالله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وتوكل عليه واكتب إلى</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فى كل يوم  </a:t>
            </a:r>
          </a:p>
        </p:txBody>
      </p:sp>
      <p:sp>
        <p:nvSpPr>
          <p:cNvPr id="42007" name="Rectangle 22"/>
          <p:cNvSpPr>
            <a:spLocks noChangeArrowheads="1"/>
          </p:cNvSpPr>
          <p:nvPr/>
        </p:nvSpPr>
        <p:spPr bwMode="auto">
          <a:xfrm>
            <a:off x="3505200" y="37338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8" name="Rectangle 23"/>
          <p:cNvSpPr>
            <a:spLocks noChangeArrowheads="1"/>
          </p:cNvSpPr>
          <p:nvPr/>
        </p:nvSpPr>
        <p:spPr bwMode="auto">
          <a:xfrm>
            <a:off x="3505200" y="53340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09" name="Rectangle 24"/>
          <p:cNvSpPr>
            <a:spLocks noChangeArrowheads="1"/>
          </p:cNvSpPr>
          <p:nvPr/>
        </p:nvSpPr>
        <p:spPr bwMode="auto">
          <a:xfrm>
            <a:off x="609600" y="20574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10" name="Rectangle 25"/>
          <p:cNvSpPr>
            <a:spLocks noChangeArrowheads="1"/>
          </p:cNvSpPr>
          <p:nvPr/>
        </p:nvSpPr>
        <p:spPr bwMode="auto">
          <a:xfrm>
            <a:off x="685800" y="37338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11" name="Rectangle 26"/>
          <p:cNvSpPr>
            <a:spLocks noChangeArrowheads="1"/>
          </p:cNvSpPr>
          <p:nvPr/>
        </p:nvSpPr>
        <p:spPr bwMode="auto">
          <a:xfrm>
            <a:off x="609600" y="5334000"/>
            <a:ext cx="2057400" cy="304800"/>
          </a:xfrm>
          <a:prstGeom prst="rect">
            <a:avLst/>
          </a:prstGeom>
          <a:solidFill>
            <a:srgbClr val="FFFF99"/>
          </a:solidFill>
          <a:ln w="9525">
            <a:solidFill>
              <a:srgbClr val="FFFF99"/>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2012" name="WordArt 27"/>
          <p:cNvSpPr>
            <a:spLocks noChangeArrowheads="1" noChangeShapeType="1" noTextEdit="1"/>
          </p:cNvSpPr>
          <p:nvPr/>
        </p:nvSpPr>
        <p:spPr bwMode="auto">
          <a:xfrm>
            <a:off x="3200400" y="3810000"/>
            <a:ext cx="2640013" cy="1333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اشاعة جو السماحة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عثمان يداعب عمرو : ما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حشو جبتك ؟ فقال  عمرو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فقال عثمان : إنما سألتك</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أقطن هو أم غيره </a:t>
            </a:r>
          </a:p>
        </p:txBody>
      </p:sp>
      <p:sp>
        <p:nvSpPr>
          <p:cNvPr id="42013" name="WordArt 28"/>
          <p:cNvSpPr>
            <a:spLocks noChangeArrowheads="1" noChangeShapeType="1" noTextEdit="1"/>
          </p:cNvSpPr>
          <p:nvPr/>
        </p:nvSpPr>
        <p:spPr bwMode="auto">
          <a:xfrm>
            <a:off x="3200400" y="5410200"/>
            <a:ext cx="2640013"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اختيار الأصلح</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قال طلحة لأبى بكر : ماذا</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تقول لربك يوم القيامة قال</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أبالله تخوفونى أقول لربى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اللهم استخلفت على أهلك</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خير أهلك </a:t>
            </a:r>
          </a:p>
        </p:txBody>
      </p:sp>
      <p:sp>
        <p:nvSpPr>
          <p:cNvPr id="42014" name="WordArt 29"/>
          <p:cNvSpPr>
            <a:spLocks noChangeArrowheads="1" noChangeShapeType="1" noTextEdit="1"/>
          </p:cNvSpPr>
          <p:nvPr/>
        </p:nvSpPr>
        <p:spPr bwMode="auto">
          <a:xfrm>
            <a:off x="381000" y="2114550"/>
            <a:ext cx="2590800" cy="14033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مع  الجماعة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عمر فى عام الرمادة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كيف يعنينى شأن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الرعية إذا لم </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يمسسنى ما مسهم</a:t>
            </a:r>
          </a:p>
        </p:txBody>
      </p:sp>
      <p:sp>
        <p:nvSpPr>
          <p:cNvPr id="42015" name="WordArt 30"/>
          <p:cNvSpPr>
            <a:spLocks noChangeArrowheads="1" noChangeShapeType="1" noTextEdit="1"/>
          </p:cNvSpPr>
          <p:nvPr/>
        </p:nvSpPr>
        <p:spPr bwMode="auto">
          <a:xfrm>
            <a:off x="381000" y="3733800"/>
            <a:ext cx="2590800"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بلوغ هدف الجماعة</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تحريك الجماعة دوما نحو الأهداف</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تحقيق التفاعل والترابط بين الأفراد</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الحفاظ على قوة وتماسك الجماعة</a:t>
            </a:r>
          </a:p>
        </p:txBody>
      </p:sp>
      <p:sp>
        <p:nvSpPr>
          <p:cNvPr id="42016" name="WordArt 31"/>
          <p:cNvSpPr>
            <a:spLocks noChangeArrowheads="1" noChangeShapeType="1" noTextEdit="1"/>
          </p:cNvSpPr>
          <p:nvPr/>
        </p:nvSpPr>
        <p:spPr bwMode="auto">
          <a:xfrm>
            <a:off x="304800" y="5410200"/>
            <a:ext cx="2640013"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ينعم وقت التيسير</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كان عمر لا يأكل من الضان</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إلا مسانها وكان عمر يأكل</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صغارها قال عثمان : يرحم الله</a:t>
            </a:r>
          </a:p>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 عمر ومن يطيق مثل عمر ؟</a:t>
            </a:r>
          </a:p>
        </p:txBody>
      </p:sp>
    </p:spTree>
    <p:extLst>
      <p:ext uri="{BB962C8B-B14F-4D97-AF65-F5344CB8AC3E}">
        <p14:creationId xmlns:p14="http://schemas.microsoft.com/office/powerpoint/2010/main" xmlns="" val="721202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عنصر نائب لرقم الشريحة 3"/>
          <p:cNvSpPr>
            <a:spLocks noGrp="1"/>
          </p:cNvSpPr>
          <p:nvPr>
            <p:ph type="sldNum" sz="quarter" idx="12"/>
          </p:nvPr>
        </p:nvSpPr>
        <p:spPr/>
        <p:txBody>
          <a:bodyPr/>
          <a:lstStyle/>
          <a:p>
            <a:pPr>
              <a:defRPr/>
            </a:pPr>
            <a:fld id="{A9A46548-F744-4F6F-A6E4-D5F724F2203B}" type="slidenum">
              <a:rPr lang="ar-SA">
                <a:solidFill>
                  <a:srgbClr val="000000"/>
                </a:solidFill>
              </a:rPr>
              <a:pPr>
                <a:defRPr/>
              </a:pPr>
              <a:t>42</a:t>
            </a:fld>
            <a:endParaRPr lang="en-US">
              <a:solidFill>
                <a:srgbClr val="000000"/>
              </a:solidFill>
              <a:cs typeface="Arial" pitchFamily="34" charset="0"/>
            </a:endParaRPr>
          </a:p>
        </p:txBody>
      </p:sp>
      <p:pic>
        <p:nvPicPr>
          <p:cNvPr id="43011" name="Picture 2" descr="7296164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WordArt 3"/>
          <p:cNvSpPr>
            <a:spLocks noChangeArrowheads="1" noChangeShapeType="1" noTextEdit="1"/>
          </p:cNvSpPr>
          <p:nvPr/>
        </p:nvSpPr>
        <p:spPr bwMode="auto">
          <a:xfrm>
            <a:off x="2133600" y="381000"/>
            <a:ext cx="4903788"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FF00"/>
                  </a:solidFill>
                  <a:round/>
                  <a:headEnd/>
                  <a:tailEnd/>
                </a:ln>
                <a:solidFill>
                  <a:srgbClr val="FFFF00"/>
                </a:solidFill>
                <a:latin typeface="Arial"/>
              </a:rPr>
              <a:t>هل القادة يولدون أم يصنعون ؟</a:t>
            </a:r>
          </a:p>
        </p:txBody>
      </p:sp>
      <p:sp>
        <p:nvSpPr>
          <p:cNvPr id="43013" name="Rectangle 4"/>
          <p:cNvSpPr>
            <a:spLocks noChangeArrowheads="1"/>
          </p:cNvSpPr>
          <p:nvPr/>
        </p:nvSpPr>
        <p:spPr bwMode="auto">
          <a:xfrm>
            <a:off x="5867400" y="1295400"/>
            <a:ext cx="32004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14" name="Rectangle 5"/>
          <p:cNvSpPr>
            <a:spLocks noChangeArrowheads="1"/>
          </p:cNvSpPr>
          <p:nvPr/>
        </p:nvSpPr>
        <p:spPr bwMode="auto">
          <a:xfrm>
            <a:off x="76200" y="1295400"/>
            <a:ext cx="28956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15" name="WordArt 6"/>
          <p:cNvSpPr>
            <a:spLocks noChangeArrowheads="1" noChangeShapeType="1" noTextEdit="1"/>
          </p:cNvSpPr>
          <p:nvPr/>
        </p:nvSpPr>
        <p:spPr bwMode="auto">
          <a:xfrm>
            <a:off x="5959475" y="1371600"/>
            <a:ext cx="3032125"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سمات القائد شخصية ومعظمها مكتسب</a:t>
            </a:r>
          </a:p>
        </p:txBody>
      </p:sp>
      <p:sp>
        <p:nvSpPr>
          <p:cNvPr id="43016" name="Rectangle 7"/>
          <p:cNvSpPr>
            <a:spLocks noChangeArrowheads="1"/>
          </p:cNvSpPr>
          <p:nvPr/>
        </p:nvSpPr>
        <p:spPr bwMode="auto">
          <a:xfrm>
            <a:off x="228600" y="2057400"/>
            <a:ext cx="8763000" cy="6096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17" name="WordArt 8"/>
          <p:cNvSpPr>
            <a:spLocks noChangeArrowheads="1" noChangeShapeType="1" noTextEdit="1"/>
          </p:cNvSpPr>
          <p:nvPr/>
        </p:nvSpPr>
        <p:spPr bwMode="auto">
          <a:xfrm>
            <a:off x="381000" y="2079625"/>
            <a:ext cx="8382000" cy="5111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9966"/>
                  </a:solidFill>
                  <a:round/>
                  <a:headEnd/>
                  <a:tailEnd/>
                </a:ln>
                <a:solidFill>
                  <a:srgbClr val="339966"/>
                </a:solidFill>
                <a:latin typeface="Arial"/>
              </a:rPr>
              <a:t>التأثير ليس بفطرى وإنما هو مكتسب ويتطلب أمرين</a:t>
            </a:r>
          </a:p>
        </p:txBody>
      </p:sp>
      <p:sp>
        <p:nvSpPr>
          <p:cNvPr id="43018" name="WordArt 9"/>
          <p:cNvSpPr>
            <a:spLocks noChangeArrowheads="1" noChangeShapeType="1" noTextEdit="1"/>
          </p:cNvSpPr>
          <p:nvPr/>
        </p:nvSpPr>
        <p:spPr bwMode="auto">
          <a:xfrm>
            <a:off x="152400" y="1447800"/>
            <a:ext cx="2743200"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القائد يصنع أكثر مما يولد</a:t>
            </a:r>
          </a:p>
        </p:txBody>
      </p:sp>
      <p:sp>
        <p:nvSpPr>
          <p:cNvPr id="43019" name="Rectangle 10"/>
          <p:cNvSpPr>
            <a:spLocks noChangeArrowheads="1"/>
          </p:cNvSpPr>
          <p:nvPr/>
        </p:nvSpPr>
        <p:spPr bwMode="auto">
          <a:xfrm>
            <a:off x="3048000" y="1295400"/>
            <a:ext cx="2743200" cy="685800"/>
          </a:xfrm>
          <a:prstGeom prst="rect">
            <a:avLst/>
          </a:prstGeom>
          <a:solidFill>
            <a:srgbClr val="FFFF99"/>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20" name="WordArt 11"/>
          <p:cNvSpPr>
            <a:spLocks noChangeArrowheads="1" noChangeShapeType="1" noTextEdit="1"/>
          </p:cNvSpPr>
          <p:nvPr/>
        </p:nvSpPr>
        <p:spPr bwMode="auto">
          <a:xfrm>
            <a:off x="3116263" y="1379538"/>
            <a:ext cx="2598737" cy="476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القيادة كدور مؤثر مكتسبة </a:t>
            </a:r>
          </a:p>
        </p:txBody>
      </p:sp>
      <p:sp>
        <p:nvSpPr>
          <p:cNvPr id="43021" name="Rectangle 12"/>
          <p:cNvSpPr>
            <a:spLocks noChangeArrowheads="1"/>
          </p:cNvSpPr>
          <p:nvPr/>
        </p:nvSpPr>
        <p:spPr bwMode="auto">
          <a:xfrm>
            <a:off x="6096000" y="2819400"/>
            <a:ext cx="2819400" cy="1524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22" name="Rectangle 13"/>
          <p:cNvSpPr>
            <a:spLocks noChangeArrowheads="1"/>
          </p:cNvSpPr>
          <p:nvPr/>
        </p:nvSpPr>
        <p:spPr bwMode="auto">
          <a:xfrm>
            <a:off x="7162800" y="4495800"/>
            <a:ext cx="1905000" cy="23622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23" name="WordArt 14"/>
          <p:cNvSpPr>
            <a:spLocks noChangeArrowheads="1" noChangeShapeType="1" noTextEdit="1"/>
          </p:cNvSpPr>
          <p:nvPr/>
        </p:nvSpPr>
        <p:spPr bwMode="auto">
          <a:xfrm>
            <a:off x="7210425" y="4803775"/>
            <a:ext cx="1704975" cy="1825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تنمية السلوك</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القيادى التأثيرى</a:t>
            </a:r>
          </a:p>
        </p:txBody>
      </p:sp>
      <p:sp>
        <p:nvSpPr>
          <p:cNvPr id="43024" name="Rectangle 15"/>
          <p:cNvSpPr>
            <a:spLocks noChangeArrowheads="1"/>
          </p:cNvSpPr>
          <p:nvPr/>
        </p:nvSpPr>
        <p:spPr bwMode="auto">
          <a:xfrm>
            <a:off x="4981575" y="4495800"/>
            <a:ext cx="2105025" cy="1143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25" name="WordArt 16"/>
          <p:cNvSpPr>
            <a:spLocks noChangeArrowheads="1" noChangeShapeType="1" noTextEdit="1"/>
          </p:cNvSpPr>
          <p:nvPr/>
        </p:nvSpPr>
        <p:spPr bwMode="auto">
          <a:xfrm>
            <a:off x="5029200" y="4648200"/>
            <a:ext cx="1981200"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الفعالية</a:t>
            </a:r>
          </a:p>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فى تحقيق هدف الجماعة</a:t>
            </a:r>
          </a:p>
        </p:txBody>
      </p:sp>
      <p:sp>
        <p:nvSpPr>
          <p:cNvPr id="43026" name="Rectangle 17"/>
          <p:cNvSpPr>
            <a:spLocks noChangeArrowheads="1"/>
          </p:cNvSpPr>
          <p:nvPr/>
        </p:nvSpPr>
        <p:spPr bwMode="auto">
          <a:xfrm>
            <a:off x="2133600" y="4495800"/>
            <a:ext cx="2743200" cy="1143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27" name="WordArt 18"/>
          <p:cNvSpPr>
            <a:spLocks noChangeArrowheads="1" noChangeShapeType="1" noTextEdit="1"/>
          </p:cNvSpPr>
          <p:nvPr/>
        </p:nvSpPr>
        <p:spPr bwMode="auto">
          <a:xfrm>
            <a:off x="2312988" y="4572000"/>
            <a:ext cx="2259012"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القدرة على</a:t>
            </a:r>
          </a:p>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التأثير بالامتياز الفردى</a:t>
            </a:r>
          </a:p>
        </p:txBody>
      </p:sp>
      <p:sp>
        <p:nvSpPr>
          <p:cNvPr id="43028" name="WordArt 19"/>
          <p:cNvSpPr>
            <a:spLocks noChangeArrowheads="1" noChangeShapeType="1" noTextEdit="1"/>
          </p:cNvSpPr>
          <p:nvPr/>
        </p:nvSpPr>
        <p:spPr bwMode="auto">
          <a:xfrm>
            <a:off x="6324600" y="2971800"/>
            <a:ext cx="2416175" cy="12128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0000FF"/>
                  </a:solidFill>
                  <a:round/>
                  <a:headEnd/>
                  <a:tailEnd/>
                </a:ln>
                <a:solidFill>
                  <a:srgbClr val="0000FF"/>
                </a:solidFill>
                <a:latin typeface="Arial"/>
              </a:rPr>
              <a:t>انتقاء القادة</a:t>
            </a:r>
          </a:p>
          <a:p>
            <a:pPr algn="ctr" fontAlgn="base">
              <a:spcBef>
                <a:spcPct val="0"/>
              </a:spcBef>
              <a:spcAft>
                <a:spcPct val="0"/>
              </a:spcAft>
            </a:pPr>
            <a:r>
              <a:rPr lang="ar-YE" sz="3600" kern="10" smtClean="0">
                <a:ln w="9525">
                  <a:solidFill>
                    <a:srgbClr val="0000FF"/>
                  </a:solidFill>
                  <a:round/>
                  <a:headEnd/>
                  <a:tailEnd/>
                </a:ln>
                <a:solidFill>
                  <a:srgbClr val="0000FF"/>
                </a:solidFill>
                <a:latin typeface="Arial"/>
              </a:rPr>
              <a:t> وتنمية السلوك</a:t>
            </a:r>
          </a:p>
          <a:p>
            <a:pPr algn="ctr" fontAlgn="base">
              <a:spcBef>
                <a:spcPct val="0"/>
              </a:spcBef>
              <a:spcAft>
                <a:spcPct val="0"/>
              </a:spcAft>
            </a:pPr>
            <a:r>
              <a:rPr lang="ar-YE" sz="3600" kern="10" smtClean="0">
                <a:ln w="9525">
                  <a:solidFill>
                    <a:srgbClr val="0000FF"/>
                  </a:solidFill>
                  <a:round/>
                  <a:headEnd/>
                  <a:tailEnd/>
                </a:ln>
                <a:solidFill>
                  <a:srgbClr val="0000FF"/>
                </a:solidFill>
                <a:latin typeface="Arial"/>
              </a:rPr>
              <a:t> التأثيرى</a:t>
            </a:r>
          </a:p>
        </p:txBody>
      </p:sp>
      <p:sp>
        <p:nvSpPr>
          <p:cNvPr id="43029" name="Rectangle 20"/>
          <p:cNvSpPr>
            <a:spLocks noChangeArrowheads="1"/>
          </p:cNvSpPr>
          <p:nvPr/>
        </p:nvSpPr>
        <p:spPr bwMode="auto">
          <a:xfrm>
            <a:off x="28575" y="4495800"/>
            <a:ext cx="2028825" cy="1143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0" name="WordArt 21"/>
          <p:cNvSpPr>
            <a:spLocks noChangeArrowheads="1" noChangeShapeType="1" noTextEdit="1"/>
          </p:cNvSpPr>
          <p:nvPr/>
        </p:nvSpPr>
        <p:spPr bwMode="auto">
          <a:xfrm>
            <a:off x="152400" y="4648200"/>
            <a:ext cx="1828800"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الايجابية</a:t>
            </a:r>
          </a:p>
          <a:p>
            <a:pPr algn="ctr" fontAlgn="base">
              <a:spcBef>
                <a:spcPct val="0"/>
              </a:spcBef>
              <a:spcAft>
                <a:spcPct val="0"/>
              </a:spcAft>
            </a:pPr>
            <a:r>
              <a:rPr lang="ar-YE" sz="3600" kern="10" smtClean="0">
                <a:ln w="9525">
                  <a:solidFill>
                    <a:srgbClr val="008000"/>
                  </a:solidFill>
                  <a:round/>
                  <a:headEnd/>
                  <a:tailEnd/>
                </a:ln>
                <a:solidFill>
                  <a:srgbClr val="008000"/>
                </a:solidFill>
                <a:latin typeface="Arial"/>
              </a:rPr>
              <a:t>بالمشاركة الاجتماعية للجماعة</a:t>
            </a:r>
          </a:p>
        </p:txBody>
      </p:sp>
      <p:sp>
        <p:nvSpPr>
          <p:cNvPr id="43031" name="Rectangle 22"/>
          <p:cNvSpPr>
            <a:spLocks noChangeArrowheads="1"/>
          </p:cNvSpPr>
          <p:nvPr/>
        </p:nvSpPr>
        <p:spPr bwMode="auto">
          <a:xfrm>
            <a:off x="50292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2" name="Rectangle 23"/>
          <p:cNvSpPr>
            <a:spLocks noChangeArrowheads="1"/>
          </p:cNvSpPr>
          <p:nvPr/>
        </p:nvSpPr>
        <p:spPr bwMode="auto">
          <a:xfrm>
            <a:off x="41910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3" name="Rectangle 24"/>
          <p:cNvSpPr>
            <a:spLocks noChangeArrowheads="1"/>
          </p:cNvSpPr>
          <p:nvPr/>
        </p:nvSpPr>
        <p:spPr bwMode="auto">
          <a:xfrm>
            <a:off x="35052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4" name="Rectangle 25"/>
          <p:cNvSpPr>
            <a:spLocks noChangeArrowheads="1"/>
          </p:cNvSpPr>
          <p:nvPr/>
        </p:nvSpPr>
        <p:spPr bwMode="auto">
          <a:xfrm>
            <a:off x="28194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5" name="Rectangle 26"/>
          <p:cNvSpPr>
            <a:spLocks noChangeArrowheads="1"/>
          </p:cNvSpPr>
          <p:nvPr/>
        </p:nvSpPr>
        <p:spPr bwMode="auto">
          <a:xfrm>
            <a:off x="21336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6" name="Rectangle 27"/>
          <p:cNvSpPr>
            <a:spLocks noChangeArrowheads="1"/>
          </p:cNvSpPr>
          <p:nvPr/>
        </p:nvSpPr>
        <p:spPr bwMode="auto">
          <a:xfrm>
            <a:off x="13716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7" name="Rectangle 28"/>
          <p:cNvSpPr>
            <a:spLocks noChangeArrowheads="1"/>
          </p:cNvSpPr>
          <p:nvPr/>
        </p:nvSpPr>
        <p:spPr bwMode="auto">
          <a:xfrm>
            <a:off x="6858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8" name="Rectangle 29"/>
          <p:cNvSpPr>
            <a:spLocks noChangeArrowheads="1"/>
          </p:cNvSpPr>
          <p:nvPr/>
        </p:nvSpPr>
        <p:spPr bwMode="auto">
          <a:xfrm>
            <a:off x="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39" name="Rectangle 30"/>
          <p:cNvSpPr>
            <a:spLocks noChangeArrowheads="1"/>
          </p:cNvSpPr>
          <p:nvPr/>
        </p:nvSpPr>
        <p:spPr bwMode="auto">
          <a:xfrm>
            <a:off x="57150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40" name="Rectangle 31"/>
          <p:cNvSpPr>
            <a:spLocks noChangeArrowheads="1"/>
          </p:cNvSpPr>
          <p:nvPr/>
        </p:nvSpPr>
        <p:spPr bwMode="auto">
          <a:xfrm>
            <a:off x="6400800" y="5638800"/>
            <a:ext cx="685800" cy="1219200"/>
          </a:xfrm>
          <a:prstGeom prst="rect">
            <a:avLst/>
          </a:prstGeom>
          <a:solidFill>
            <a:srgbClr val="FFFF99"/>
          </a:solidFill>
          <a:ln w="9525">
            <a:solidFill>
              <a:srgbClr val="FF66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41" name="AutoShape 32"/>
          <p:cNvSpPr>
            <a:spLocks noChangeArrowheads="1"/>
          </p:cNvSpPr>
          <p:nvPr/>
        </p:nvSpPr>
        <p:spPr bwMode="auto">
          <a:xfrm>
            <a:off x="228600" y="2819400"/>
            <a:ext cx="2324100" cy="1441450"/>
          </a:xfrm>
          <a:prstGeom prst="roundRect">
            <a:avLst>
              <a:gd name="adj" fmla="val 16667"/>
            </a:avLst>
          </a:prstGeom>
          <a:solidFill>
            <a:srgbClr val="FFFF99"/>
          </a:solidFill>
          <a:ln w="9525">
            <a:solidFill>
              <a:schemeClr val="tx1"/>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42" name="WordArt 33"/>
          <p:cNvSpPr>
            <a:spLocks noChangeArrowheads="1" noChangeShapeType="1" noTextEdit="1"/>
          </p:cNvSpPr>
          <p:nvPr/>
        </p:nvSpPr>
        <p:spPr bwMode="auto">
          <a:xfrm>
            <a:off x="457200" y="2971800"/>
            <a:ext cx="1858963"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عمر</a:t>
            </a:r>
          </a:p>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والنعمان</a:t>
            </a:r>
          </a:p>
        </p:txBody>
      </p:sp>
      <p:sp>
        <p:nvSpPr>
          <p:cNvPr id="43043" name="WordArt 34"/>
          <p:cNvSpPr>
            <a:spLocks noChangeArrowheads="1" noChangeShapeType="1" noTextEdit="1"/>
          </p:cNvSpPr>
          <p:nvPr/>
        </p:nvSpPr>
        <p:spPr bwMode="auto">
          <a:xfrm>
            <a:off x="6477000" y="5943600"/>
            <a:ext cx="457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الكفاءة</a:t>
            </a:r>
          </a:p>
        </p:txBody>
      </p:sp>
      <p:sp>
        <p:nvSpPr>
          <p:cNvPr id="43044" name="WordArt 35"/>
          <p:cNvSpPr>
            <a:spLocks noChangeArrowheads="1" noChangeShapeType="1" noTextEdit="1"/>
          </p:cNvSpPr>
          <p:nvPr/>
        </p:nvSpPr>
        <p:spPr bwMode="auto">
          <a:xfrm>
            <a:off x="5791200" y="6019800"/>
            <a:ext cx="4572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الفهم</a:t>
            </a:r>
          </a:p>
        </p:txBody>
      </p:sp>
      <p:sp>
        <p:nvSpPr>
          <p:cNvPr id="43045" name="WordArt 36"/>
          <p:cNvSpPr>
            <a:spLocks noChangeArrowheads="1" noChangeShapeType="1" noTextEdit="1"/>
          </p:cNvSpPr>
          <p:nvPr/>
        </p:nvSpPr>
        <p:spPr bwMode="auto">
          <a:xfrm>
            <a:off x="5105400" y="6019800"/>
            <a:ext cx="457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التنظيم</a:t>
            </a:r>
          </a:p>
        </p:txBody>
      </p:sp>
      <p:sp>
        <p:nvSpPr>
          <p:cNvPr id="43046" name="WordArt 37"/>
          <p:cNvSpPr>
            <a:spLocks noChangeArrowheads="1" noChangeShapeType="1" noTextEdit="1"/>
          </p:cNvSpPr>
          <p:nvPr/>
        </p:nvSpPr>
        <p:spPr bwMode="auto">
          <a:xfrm>
            <a:off x="4267200" y="5943600"/>
            <a:ext cx="457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المبادأة</a:t>
            </a:r>
          </a:p>
        </p:txBody>
      </p:sp>
      <p:sp>
        <p:nvSpPr>
          <p:cNvPr id="43047" name="WordArt 38"/>
          <p:cNvSpPr>
            <a:spLocks noChangeArrowheads="1" noChangeShapeType="1" noTextEdit="1"/>
          </p:cNvSpPr>
          <p:nvPr/>
        </p:nvSpPr>
        <p:spPr bwMode="auto">
          <a:xfrm>
            <a:off x="3657600" y="6019800"/>
            <a:ext cx="457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القيادة</a:t>
            </a:r>
          </a:p>
        </p:txBody>
      </p:sp>
      <p:sp>
        <p:nvSpPr>
          <p:cNvPr id="43048" name="WordArt 39"/>
          <p:cNvSpPr>
            <a:spLocks noChangeArrowheads="1" noChangeShapeType="1" noTextEdit="1"/>
          </p:cNvSpPr>
          <p:nvPr/>
        </p:nvSpPr>
        <p:spPr bwMode="auto">
          <a:xfrm>
            <a:off x="2971800" y="6096000"/>
            <a:ext cx="4572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التقدير</a:t>
            </a:r>
          </a:p>
        </p:txBody>
      </p:sp>
      <p:sp>
        <p:nvSpPr>
          <p:cNvPr id="43049" name="WordArt 40"/>
          <p:cNvSpPr>
            <a:spLocks noChangeArrowheads="1" noChangeShapeType="1" noTextEdit="1"/>
          </p:cNvSpPr>
          <p:nvPr/>
        </p:nvSpPr>
        <p:spPr bwMode="auto">
          <a:xfrm>
            <a:off x="762000" y="5943600"/>
            <a:ext cx="4572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العضوية</a:t>
            </a:r>
          </a:p>
        </p:txBody>
      </p:sp>
      <p:sp>
        <p:nvSpPr>
          <p:cNvPr id="43050" name="WordArt 41"/>
          <p:cNvSpPr>
            <a:spLocks noChangeArrowheads="1" noChangeShapeType="1" noTextEdit="1"/>
          </p:cNvSpPr>
          <p:nvPr/>
        </p:nvSpPr>
        <p:spPr bwMode="auto">
          <a:xfrm>
            <a:off x="2209800" y="6019800"/>
            <a:ext cx="4572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الثقة</a:t>
            </a:r>
          </a:p>
        </p:txBody>
      </p:sp>
      <p:sp>
        <p:nvSpPr>
          <p:cNvPr id="43051" name="WordArt 42"/>
          <p:cNvSpPr>
            <a:spLocks noChangeArrowheads="1" noChangeShapeType="1" noTextEdit="1"/>
          </p:cNvSpPr>
          <p:nvPr/>
        </p:nvSpPr>
        <p:spPr bwMode="auto">
          <a:xfrm>
            <a:off x="1447800" y="6019800"/>
            <a:ext cx="4572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التكيف</a:t>
            </a:r>
          </a:p>
        </p:txBody>
      </p:sp>
      <p:sp>
        <p:nvSpPr>
          <p:cNvPr id="43052" name="WordArt 43"/>
          <p:cNvSpPr>
            <a:spLocks noChangeArrowheads="1" noChangeShapeType="1" noTextEdit="1"/>
          </p:cNvSpPr>
          <p:nvPr/>
        </p:nvSpPr>
        <p:spPr bwMode="auto">
          <a:xfrm>
            <a:off x="76200" y="5867400"/>
            <a:ext cx="457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0000"/>
                  </a:solidFill>
                  <a:round/>
                  <a:headEnd/>
                  <a:tailEnd/>
                </a:ln>
                <a:solidFill>
                  <a:srgbClr val="FF0000"/>
                </a:solidFill>
                <a:latin typeface="Arial"/>
              </a:rPr>
              <a:t>التعاون</a:t>
            </a:r>
          </a:p>
        </p:txBody>
      </p:sp>
      <p:sp>
        <p:nvSpPr>
          <p:cNvPr id="43053" name="Rectangle 44"/>
          <p:cNvSpPr>
            <a:spLocks noChangeArrowheads="1"/>
          </p:cNvSpPr>
          <p:nvPr/>
        </p:nvSpPr>
        <p:spPr bwMode="auto">
          <a:xfrm>
            <a:off x="2971800" y="2819400"/>
            <a:ext cx="2743200" cy="1524000"/>
          </a:xfrm>
          <a:prstGeom prst="rect">
            <a:avLst/>
          </a:prstGeom>
          <a:solidFill>
            <a:srgbClr val="CCFFCC"/>
          </a:solidFill>
          <a:ln w="9525">
            <a:solidFill>
              <a:srgbClr val="FF0000"/>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3054" name="WordArt 45"/>
          <p:cNvSpPr>
            <a:spLocks noChangeArrowheads="1" noChangeShapeType="1" noTextEdit="1"/>
          </p:cNvSpPr>
          <p:nvPr/>
        </p:nvSpPr>
        <p:spPr bwMode="auto">
          <a:xfrm>
            <a:off x="3200400" y="2971800"/>
            <a:ext cx="2351088" cy="12128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0000FF"/>
                  </a:solidFill>
                  <a:round/>
                  <a:headEnd/>
                  <a:tailEnd/>
                </a:ln>
                <a:solidFill>
                  <a:srgbClr val="0000FF"/>
                </a:solidFill>
                <a:latin typeface="Arial"/>
              </a:rPr>
              <a:t>كيف تكشف</a:t>
            </a:r>
          </a:p>
          <a:p>
            <a:pPr algn="ctr" fontAlgn="base">
              <a:spcBef>
                <a:spcPct val="0"/>
              </a:spcBef>
              <a:spcAft>
                <a:spcPct val="0"/>
              </a:spcAft>
            </a:pPr>
            <a:r>
              <a:rPr lang="ar-YE" sz="3600" kern="10" smtClean="0">
                <a:ln w="9525">
                  <a:solidFill>
                    <a:srgbClr val="0000FF"/>
                  </a:solidFill>
                  <a:round/>
                  <a:headEnd/>
                  <a:tailEnd/>
                </a:ln>
                <a:solidFill>
                  <a:srgbClr val="0000FF"/>
                </a:solidFill>
                <a:latin typeface="Arial"/>
              </a:rPr>
              <a:t> نوعية القائد ؟</a:t>
            </a:r>
          </a:p>
        </p:txBody>
      </p:sp>
    </p:spTree>
    <p:extLst>
      <p:ext uri="{BB962C8B-B14F-4D97-AF65-F5344CB8AC3E}">
        <p14:creationId xmlns:p14="http://schemas.microsoft.com/office/powerpoint/2010/main" xmlns="" val="1546444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عنصر نائب لرقم الشريحة 3"/>
          <p:cNvSpPr>
            <a:spLocks noGrp="1"/>
          </p:cNvSpPr>
          <p:nvPr>
            <p:ph type="sldNum" sz="quarter" idx="12"/>
          </p:nvPr>
        </p:nvSpPr>
        <p:spPr/>
        <p:txBody>
          <a:bodyPr/>
          <a:lstStyle/>
          <a:p>
            <a:pPr>
              <a:defRPr/>
            </a:pPr>
            <a:fld id="{57B509CD-47F5-402D-B153-C42B859FF242}" type="slidenum">
              <a:rPr lang="ar-SA">
                <a:solidFill>
                  <a:srgbClr val="000000"/>
                </a:solidFill>
              </a:rPr>
              <a:pPr>
                <a:defRPr/>
              </a:pPr>
              <a:t>43</a:t>
            </a:fld>
            <a:endParaRPr lang="en-US">
              <a:solidFill>
                <a:srgbClr val="000000"/>
              </a:solidFill>
              <a:cs typeface="Arial" pitchFamily="34" charset="0"/>
            </a:endParaRPr>
          </a:p>
        </p:txBody>
      </p:sp>
      <p:pic>
        <p:nvPicPr>
          <p:cNvPr id="45059" name="Picture 2" descr="7296164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WordArt 5"/>
          <p:cNvSpPr>
            <a:spLocks noChangeArrowheads="1" noChangeShapeType="1" noTextEdit="1"/>
          </p:cNvSpPr>
          <p:nvPr/>
        </p:nvSpPr>
        <p:spPr bwMode="auto">
          <a:xfrm>
            <a:off x="3001963" y="1905000"/>
            <a:ext cx="3246437"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FFFF00"/>
                  </a:solidFill>
                  <a:round/>
                  <a:headEnd/>
                  <a:tailEnd/>
                </a:ln>
                <a:solidFill>
                  <a:srgbClr val="FFFF00"/>
                </a:solidFill>
                <a:latin typeface="Arial"/>
              </a:rPr>
              <a:t>أركان القائد المؤثر</a:t>
            </a:r>
          </a:p>
        </p:txBody>
      </p:sp>
      <p:sp>
        <p:nvSpPr>
          <p:cNvPr id="45061" name="Oval 6"/>
          <p:cNvSpPr>
            <a:spLocks noChangeArrowheads="1"/>
          </p:cNvSpPr>
          <p:nvPr/>
        </p:nvSpPr>
        <p:spPr bwMode="auto">
          <a:xfrm>
            <a:off x="6324600" y="2819400"/>
            <a:ext cx="1981200"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62" name="Oval 7"/>
          <p:cNvSpPr>
            <a:spLocks noChangeArrowheads="1"/>
          </p:cNvSpPr>
          <p:nvPr/>
        </p:nvSpPr>
        <p:spPr bwMode="auto">
          <a:xfrm>
            <a:off x="3505200" y="2819400"/>
            <a:ext cx="1981200"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63" name="Oval 8"/>
          <p:cNvSpPr>
            <a:spLocks noChangeArrowheads="1"/>
          </p:cNvSpPr>
          <p:nvPr/>
        </p:nvSpPr>
        <p:spPr bwMode="auto">
          <a:xfrm>
            <a:off x="685800" y="2819400"/>
            <a:ext cx="1981200"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64" name="WordArt 9"/>
          <p:cNvSpPr>
            <a:spLocks noChangeArrowheads="1" noChangeShapeType="1" noTextEdit="1"/>
          </p:cNvSpPr>
          <p:nvPr/>
        </p:nvSpPr>
        <p:spPr bwMode="auto">
          <a:xfrm>
            <a:off x="6721475" y="2971800"/>
            <a:ext cx="12033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أن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يكون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مربيا</a:t>
            </a:r>
          </a:p>
        </p:txBody>
      </p:sp>
      <p:sp>
        <p:nvSpPr>
          <p:cNvPr id="45065" name="WordArt 10"/>
          <p:cNvSpPr>
            <a:spLocks noChangeArrowheads="1" noChangeShapeType="1" noTextEdit="1"/>
          </p:cNvSpPr>
          <p:nvPr/>
        </p:nvSpPr>
        <p:spPr bwMode="auto">
          <a:xfrm>
            <a:off x="3810000" y="2971800"/>
            <a:ext cx="12033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أن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يكون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معلما</a:t>
            </a:r>
          </a:p>
        </p:txBody>
      </p:sp>
      <p:sp>
        <p:nvSpPr>
          <p:cNvPr id="45066" name="WordArt 11"/>
          <p:cNvSpPr>
            <a:spLocks noChangeArrowheads="1" noChangeShapeType="1" noTextEdit="1"/>
          </p:cNvSpPr>
          <p:nvPr/>
        </p:nvSpPr>
        <p:spPr bwMode="auto">
          <a:xfrm>
            <a:off x="990600" y="2971800"/>
            <a:ext cx="12033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أن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يكون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منظما</a:t>
            </a:r>
          </a:p>
        </p:txBody>
      </p:sp>
      <p:sp>
        <p:nvSpPr>
          <p:cNvPr id="45067" name="AutoShape 12"/>
          <p:cNvSpPr>
            <a:spLocks noChangeArrowheads="1"/>
          </p:cNvSpPr>
          <p:nvPr/>
        </p:nvSpPr>
        <p:spPr bwMode="auto">
          <a:xfrm>
            <a:off x="6096000" y="47244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68" name="AutoShape 13"/>
          <p:cNvSpPr>
            <a:spLocks noChangeArrowheads="1"/>
          </p:cNvSpPr>
          <p:nvPr/>
        </p:nvSpPr>
        <p:spPr bwMode="auto">
          <a:xfrm>
            <a:off x="6096000" y="54102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69" name="AutoShape 14"/>
          <p:cNvSpPr>
            <a:spLocks noChangeArrowheads="1"/>
          </p:cNvSpPr>
          <p:nvPr/>
        </p:nvSpPr>
        <p:spPr bwMode="auto">
          <a:xfrm>
            <a:off x="6096000" y="60960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0" name="AutoShape 15"/>
          <p:cNvSpPr>
            <a:spLocks noChangeArrowheads="1"/>
          </p:cNvSpPr>
          <p:nvPr/>
        </p:nvSpPr>
        <p:spPr bwMode="auto">
          <a:xfrm>
            <a:off x="3276600" y="47244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1" name="AutoShape 16"/>
          <p:cNvSpPr>
            <a:spLocks noChangeArrowheads="1"/>
          </p:cNvSpPr>
          <p:nvPr/>
        </p:nvSpPr>
        <p:spPr bwMode="auto">
          <a:xfrm>
            <a:off x="3276600" y="54102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2" name="AutoShape 17"/>
          <p:cNvSpPr>
            <a:spLocks noChangeArrowheads="1"/>
          </p:cNvSpPr>
          <p:nvPr/>
        </p:nvSpPr>
        <p:spPr bwMode="auto">
          <a:xfrm>
            <a:off x="3276600" y="60960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3" name="AutoShape 18"/>
          <p:cNvSpPr>
            <a:spLocks noChangeArrowheads="1"/>
          </p:cNvSpPr>
          <p:nvPr/>
        </p:nvSpPr>
        <p:spPr bwMode="auto">
          <a:xfrm>
            <a:off x="381000" y="47244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4" name="AutoShape 19"/>
          <p:cNvSpPr>
            <a:spLocks noChangeArrowheads="1"/>
          </p:cNvSpPr>
          <p:nvPr/>
        </p:nvSpPr>
        <p:spPr bwMode="auto">
          <a:xfrm>
            <a:off x="381000" y="54102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5" name="AutoShape 20"/>
          <p:cNvSpPr>
            <a:spLocks noChangeArrowheads="1"/>
          </p:cNvSpPr>
          <p:nvPr/>
        </p:nvSpPr>
        <p:spPr bwMode="auto">
          <a:xfrm>
            <a:off x="381000" y="6096000"/>
            <a:ext cx="2362200"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5076" name="WordArt 21"/>
          <p:cNvSpPr>
            <a:spLocks noChangeArrowheads="1" noChangeShapeType="1" noTextEdit="1"/>
          </p:cNvSpPr>
          <p:nvPr/>
        </p:nvSpPr>
        <p:spPr bwMode="auto">
          <a:xfrm>
            <a:off x="6172200" y="48006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تشكيل وتكوين</a:t>
            </a:r>
          </a:p>
        </p:txBody>
      </p:sp>
      <p:sp>
        <p:nvSpPr>
          <p:cNvPr id="45077" name="WordArt 22"/>
          <p:cNvSpPr>
            <a:spLocks noChangeArrowheads="1" noChangeShapeType="1" noTextEdit="1"/>
          </p:cNvSpPr>
          <p:nvPr/>
        </p:nvSpPr>
        <p:spPr bwMode="auto">
          <a:xfrm>
            <a:off x="6172200" y="54864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تمايز واستقلالية</a:t>
            </a:r>
          </a:p>
        </p:txBody>
      </p:sp>
      <p:sp>
        <p:nvSpPr>
          <p:cNvPr id="45078" name="WordArt 23"/>
          <p:cNvSpPr>
            <a:spLocks noChangeArrowheads="1" noChangeShapeType="1" noTextEdit="1"/>
          </p:cNvSpPr>
          <p:nvPr/>
        </p:nvSpPr>
        <p:spPr bwMode="auto">
          <a:xfrm>
            <a:off x="6172200" y="61722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استمرارية ومداومة</a:t>
            </a:r>
          </a:p>
        </p:txBody>
      </p:sp>
      <p:sp>
        <p:nvSpPr>
          <p:cNvPr id="45079" name="WordArt 24"/>
          <p:cNvSpPr>
            <a:spLocks noChangeArrowheads="1" noChangeShapeType="1" noTextEdit="1"/>
          </p:cNvSpPr>
          <p:nvPr/>
        </p:nvSpPr>
        <p:spPr bwMode="auto">
          <a:xfrm>
            <a:off x="3352800" y="48006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حب العمل</a:t>
            </a:r>
          </a:p>
        </p:txBody>
      </p:sp>
      <p:sp>
        <p:nvSpPr>
          <p:cNvPr id="45080" name="WordArt 25"/>
          <p:cNvSpPr>
            <a:spLocks noChangeArrowheads="1" noChangeShapeType="1" noTextEdit="1"/>
          </p:cNvSpPr>
          <p:nvPr/>
        </p:nvSpPr>
        <p:spPr bwMode="auto">
          <a:xfrm>
            <a:off x="3352800" y="54864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الشعور بالمسئولية</a:t>
            </a:r>
          </a:p>
        </p:txBody>
      </p:sp>
      <p:sp>
        <p:nvSpPr>
          <p:cNvPr id="45081" name="WordArt 26"/>
          <p:cNvSpPr>
            <a:spLocks noChangeArrowheads="1" noChangeShapeType="1" noTextEdit="1"/>
          </p:cNvSpPr>
          <p:nvPr/>
        </p:nvSpPr>
        <p:spPr bwMode="auto">
          <a:xfrm>
            <a:off x="3352800" y="61722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روح الجماعة</a:t>
            </a:r>
          </a:p>
        </p:txBody>
      </p:sp>
      <p:sp>
        <p:nvSpPr>
          <p:cNvPr id="45082" name="WordArt 27"/>
          <p:cNvSpPr>
            <a:spLocks noChangeArrowheads="1" noChangeShapeType="1" noTextEdit="1"/>
          </p:cNvSpPr>
          <p:nvPr/>
        </p:nvSpPr>
        <p:spPr bwMode="auto">
          <a:xfrm>
            <a:off x="457200" y="48006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المساعدون والمهام والإصدار</a:t>
            </a:r>
          </a:p>
        </p:txBody>
      </p:sp>
      <p:sp>
        <p:nvSpPr>
          <p:cNvPr id="45083" name="WordArt 28"/>
          <p:cNvSpPr>
            <a:spLocks noChangeArrowheads="1" noChangeShapeType="1" noTextEdit="1"/>
          </p:cNvSpPr>
          <p:nvPr/>
        </p:nvSpPr>
        <p:spPr bwMode="auto">
          <a:xfrm>
            <a:off x="457200" y="54864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العمل و الاتصال</a:t>
            </a:r>
          </a:p>
        </p:txBody>
      </p:sp>
      <p:sp>
        <p:nvSpPr>
          <p:cNvPr id="45084" name="WordArt 29"/>
          <p:cNvSpPr>
            <a:spLocks noChangeArrowheads="1" noChangeShapeType="1" noTextEdit="1"/>
          </p:cNvSpPr>
          <p:nvPr/>
        </p:nvSpPr>
        <p:spPr bwMode="auto">
          <a:xfrm>
            <a:off x="457200" y="6172200"/>
            <a:ext cx="2209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التكليف والتعيين</a:t>
            </a:r>
          </a:p>
        </p:txBody>
      </p:sp>
    </p:spTree>
    <p:extLst>
      <p:ext uri="{BB962C8B-B14F-4D97-AF65-F5344CB8AC3E}">
        <p14:creationId xmlns:p14="http://schemas.microsoft.com/office/powerpoint/2010/main" xmlns="" val="1469862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عنصر نائب لرقم الشريحة 3"/>
          <p:cNvSpPr>
            <a:spLocks noGrp="1"/>
          </p:cNvSpPr>
          <p:nvPr>
            <p:ph type="sldNum" sz="quarter" idx="12"/>
          </p:nvPr>
        </p:nvSpPr>
        <p:spPr/>
        <p:txBody>
          <a:bodyPr/>
          <a:lstStyle/>
          <a:p>
            <a:pPr>
              <a:defRPr/>
            </a:pPr>
            <a:fld id="{EB549DE5-3FD1-492D-ACA5-3BF7E6EABBD4}" type="slidenum">
              <a:rPr lang="ar-SA">
                <a:solidFill>
                  <a:srgbClr val="000000"/>
                </a:solidFill>
              </a:rPr>
              <a:pPr>
                <a:defRPr/>
              </a:pPr>
              <a:t>44</a:t>
            </a:fld>
            <a:endParaRPr lang="en-US">
              <a:solidFill>
                <a:srgbClr val="000000"/>
              </a:solidFill>
              <a:cs typeface="Arial" pitchFamily="34" charset="0"/>
            </a:endParaRPr>
          </a:p>
        </p:txBody>
      </p:sp>
      <p:pic>
        <p:nvPicPr>
          <p:cNvPr id="46083" name="Picture 2" descr="7296164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4" name="WordArt 5"/>
          <p:cNvSpPr>
            <a:spLocks noChangeArrowheads="1" noChangeShapeType="1" noTextEdit="1"/>
          </p:cNvSpPr>
          <p:nvPr/>
        </p:nvSpPr>
        <p:spPr bwMode="auto">
          <a:xfrm>
            <a:off x="3001963" y="1905000"/>
            <a:ext cx="3246437"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dirty="0" smtClean="0">
                <a:ln w="9525">
                  <a:solidFill>
                    <a:srgbClr val="FFFF00"/>
                  </a:solidFill>
                  <a:round/>
                  <a:headEnd/>
                  <a:tailEnd/>
                </a:ln>
                <a:solidFill>
                  <a:srgbClr val="FFFF00"/>
                </a:solidFill>
                <a:latin typeface="Arial"/>
              </a:rPr>
              <a:t>صفات القائد المؤثر</a:t>
            </a:r>
          </a:p>
        </p:txBody>
      </p:sp>
      <p:sp>
        <p:nvSpPr>
          <p:cNvPr id="46085" name="Oval 6"/>
          <p:cNvSpPr>
            <a:spLocks noChangeArrowheads="1"/>
          </p:cNvSpPr>
          <p:nvPr/>
        </p:nvSpPr>
        <p:spPr bwMode="auto">
          <a:xfrm>
            <a:off x="7640638" y="2852738"/>
            <a:ext cx="1503362"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86" name="Oval 7"/>
          <p:cNvSpPr>
            <a:spLocks noChangeArrowheads="1"/>
          </p:cNvSpPr>
          <p:nvPr/>
        </p:nvSpPr>
        <p:spPr bwMode="auto">
          <a:xfrm>
            <a:off x="5751513" y="2819400"/>
            <a:ext cx="1503362"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87" name="Oval 8"/>
          <p:cNvSpPr>
            <a:spLocks noChangeArrowheads="1"/>
          </p:cNvSpPr>
          <p:nvPr/>
        </p:nvSpPr>
        <p:spPr bwMode="auto">
          <a:xfrm>
            <a:off x="3983038" y="2819400"/>
            <a:ext cx="1503362"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88" name="WordArt 9"/>
          <p:cNvSpPr>
            <a:spLocks noChangeArrowheads="1" noChangeShapeType="1" noTextEdit="1"/>
          </p:cNvSpPr>
          <p:nvPr/>
        </p:nvSpPr>
        <p:spPr bwMode="auto">
          <a:xfrm>
            <a:off x="7885113" y="3067050"/>
            <a:ext cx="9112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الايمان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بالمهمة</a:t>
            </a:r>
          </a:p>
        </p:txBody>
      </p:sp>
      <p:sp>
        <p:nvSpPr>
          <p:cNvPr id="46089" name="WordArt 10"/>
          <p:cNvSpPr>
            <a:spLocks noChangeArrowheads="1" noChangeShapeType="1" noTextEdit="1"/>
          </p:cNvSpPr>
          <p:nvPr/>
        </p:nvSpPr>
        <p:spPr bwMode="auto">
          <a:xfrm>
            <a:off x="6019800" y="3067050"/>
            <a:ext cx="9112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معرفته</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برجاله</a:t>
            </a:r>
          </a:p>
        </p:txBody>
      </p:sp>
      <p:sp>
        <p:nvSpPr>
          <p:cNvPr id="46090" name="WordArt 11"/>
          <p:cNvSpPr>
            <a:spLocks noChangeArrowheads="1" noChangeShapeType="1" noTextEdit="1"/>
          </p:cNvSpPr>
          <p:nvPr/>
        </p:nvSpPr>
        <p:spPr bwMode="auto">
          <a:xfrm>
            <a:off x="4287838" y="3067050"/>
            <a:ext cx="9112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المبادرة</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والإبداع</a:t>
            </a:r>
          </a:p>
        </p:txBody>
      </p:sp>
      <p:sp>
        <p:nvSpPr>
          <p:cNvPr id="46091" name="AutoShape 12"/>
          <p:cNvSpPr>
            <a:spLocks noChangeArrowheads="1"/>
          </p:cNvSpPr>
          <p:nvPr/>
        </p:nvSpPr>
        <p:spPr bwMode="auto">
          <a:xfrm>
            <a:off x="7351713" y="47244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2" name="AutoShape 13"/>
          <p:cNvSpPr>
            <a:spLocks noChangeArrowheads="1"/>
          </p:cNvSpPr>
          <p:nvPr/>
        </p:nvSpPr>
        <p:spPr bwMode="auto">
          <a:xfrm>
            <a:off x="7351713" y="54102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3" name="AutoShape 14"/>
          <p:cNvSpPr>
            <a:spLocks noChangeArrowheads="1"/>
          </p:cNvSpPr>
          <p:nvPr/>
        </p:nvSpPr>
        <p:spPr bwMode="auto">
          <a:xfrm>
            <a:off x="7351713" y="60960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4" name="AutoShape 15"/>
          <p:cNvSpPr>
            <a:spLocks noChangeArrowheads="1"/>
          </p:cNvSpPr>
          <p:nvPr/>
        </p:nvSpPr>
        <p:spPr bwMode="auto">
          <a:xfrm>
            <a:off x="5522913" y="47244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5" name="AutoShape 16"/>
          <p:cNvSpPr>
            <a:spLocks noChangeArrowheads="1"/>
          </p:cNvSpPr>
          <p:nvPr/>
        </p:nvSpPr>
        <p:spPr bwMode="auto">
          <a:xfrm>
            <a:off x="5522913" y="54102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6" name="AutoShape 17"/>
          <p:cNvSpPr>
            <a:spLocks noChangeArrowheads="1"/>
          </p:cNvSpPr>
          <p:nvPr/>
        </p:nvSpPr>
        <p:spPr bwMode="auto">
          <a:xfrm>
            <a:off x="5522913" y="60960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7" name="AutoShape 18"/>
          <p:cNvSpPr>
            <a:spLocks noChangeArrowheads="1"/>
          </p:cNvSpPr>
          <p:nvPr/>
        </p:nvSpPr>
        <p:spPr bwMode="auto">
          <a:xfrm>
            <a:off x="3678238" y="47244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8" name="AutoShape 19"/>
          <p:cNvSpPr>
            <a:spLocks noChangeArrowheads="1"/>
          </p:cNvSpPr>
          <p:nvPr/>
        </p:nvSpPr>
        <p:spPr bwMode="auto">
          <a:xfrm>
            <a:off x="3678238" y="54102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099" name="AutoShape 20"/>
          <p:cNvSpPr>
            <a:spLocks noChangeArrowheads="1"/>
          </p:cNvSpPr>
          <p:nvPr/>
        </p:nvSpPr>
        <p:spPr bwMode="auto">
          <a:xfrm>
            <a:off x="3678238" y="60960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00" name="WordArt 21"/>
          <p:cNvSpPr>
            <a:spLocks noChangeArrowheads="1" noChangeShapeType="1" noTextEdit="1"/>
          </p:cNvSpPr>
          <p:nvPr/>
        </p:nvSpPr>
        <p:spPr bwMode="auto">
          <a:xfrm>
            <a:off x="7427913" y="48006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وضوح الهدف</a:t>
            </a:r>
          </a:p>
        </p:txBody>
      </p:sp>
      <p:sp>
        <p:nvSpPr>
          <p:cNvPr id="46101" name="WordArt 22"/>
          <p:cNvSpPr>
            <a:spLocks noChangeArrowheads="1" noChangeShapeType="1" noTextEdit="1"/>
          </p:cNvSpPr>
          <p:nvPr/>
        </p:nvSpPr>
        <p:spPr bwMode="auto">
          <a:xfrm>
            <a:off x="7427913" y="54864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الهدوء وضبط النفس</a:t>
            </a:r>
          </a:p>
        </p:txBody>
      </p:sp>
      <p:sp>
        <p:nvSpPr>
          <p:cNvPr id="46102" name="WordArt 23"/>
          <p:cNvSpPr>
            <a:spLocks noChangeArrowheads="1" noChangeShapeType="1" noTextEdit="1"/>
          </p:cNvSpPr>
          <p:nvPr/>
        </p:nvSpPr>
        <p:spPr bwMode="auto">
          <a:xfrm>
            <a:off x="7427913" y="61722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الشعور بالقيادة</a:t>
            </a:r>
          </a:p>
        </p:txBody>
      </p:sp>
      <p:sp>
        <p:nvSpPr>
          <p:cNvPr id="46103" name="WordArt 24"/>
          <p:cNvSpPr>
            <a:spLocks noChangeArrowheads="1" noChangeShapeType="1" noTextEdit="1"/>
          </p:cNvSpPr>
          <p:nvPr/>
        </p:nvSpPr>
        <p:spPr bwMode="auto">
          <a:xfrm>
            <a:off x="5599113" y="48006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حب العمل</a:t>
            </a:r>
          </a:p>
        </p:txBody>
      </p:sp>
      <p:sp>
        <p:nvSpPr>
          <p:cNvPr id="46104" name="WordArt 25"/>
          <p:cNvSpPr>
            <a:spLocks noChangeArrowheads="1" noChangeShapeType="1" noTextEdit="1"/>
          </p:cNvSpPr>
          <p:nvPr/>
        </p:nvSpPr>
        <p:spPr bwMode="auto">
          <a:xfrm>
            <a:off x="5599113" y="54864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الشعور بالمسئولية</a:t>
            </a:r>
          </a:p>
        </p:txBody>
      </p:sp>
      <p:sp>
        <p:nvSpPr>
          <p:cNvPr id="46105" name="WordArt 26"/>
          <p:cNvSpPr>
            <a:spLocks noChangeArrowheads="1" noChangeShapeType="1" noTextEdit="1"/>
          </p:cNvSpPr>
          <p:nvPr/>
        </p:nvSpPr>
        <p:spPr bwMode="auto">
          <a:xfrm>
            <a:off x="5599113" y="61722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روح الجماعة</a:t>
            </a:r>
          </a:p>
        </p:txBody>
      </p:sp>
      <p:sp>
        <p:nvSpPr>
          <p:cNvPr id="46106" name="WordArt 27"/>
          <p:cNvSpPr>
            <a:spLocks noChangeArrowheads="1" noChangeShapeType="1" noTextEdit="1"/>
          </p:cNvSpPr>
          <p:nvPr/>
        </p:nvSpPr>
        <p:spPr bwMode="auto">
          <a:xfrm>
            <a:off x="3754438" y="48006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فى اتخاذ القرار</a:t>
            </a:r>
          </a:p>
        </p:txBody>
      </p:sp>
      <p:sp>
        <p:nvSpPr>
          <p:cNvPr id="46107" name="WordArt 28"/>
          <p:cNvSpPr>
            <a:spLocks noChangeArrowheads="1" noChangeShapeType="1" noTextEdit="1"/>
          </p:cNvSpPr>
          <p:nvPr/>
        </p:nvSpPr>
        <p:spPr bwMode="auto">
          <a:xfrm>
            <a:off x="3754438" y="54864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العمل المتواصل</a:t>
            </a:r>
          </a:p>
        </p:txBody>
      </p:sp>
      <p:sp>
        <p:nvSpPr>
          <p:cNvPr id="46108" name="WordArt 29"/>
          <p:cNvSpPr>
            <a:spLocks noChangeArrowheads="1" noChangeShapeType="1" noTextEdit="1"/>
          </p:cNvSpPr>
          <p:nvPr/>
        </p:nvSpPr>
        <p:spPr bwMode="auto">
          <a:xfrm>
            <a:off x="3754438" y="61722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ضد الروتين والجمود</a:t>
            </a:r>
          </a:p>
        </p:txBody>
      </p:sp>
      <p:sp>
        <p:nvSpPr>
          <p:cNvPr id="46109" name="Oval 30"/>
          <p:cNvSpPr>
            <a:spLocks noChangeArrowheads="1"/>
          </p:cNvSpPr>
          <p:nvPr/>
        </p:nvSpPr>
        <p:spPr bwMode="auto">
          <a:xfrm>
            <a:off x="2154238" y="2819400"/>
            <a:ext cx="1503362"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10" name="WordArt 31"/>
          <p:cNvSpPr>
            <a:spLocks noChangeArrowheads="1" noChangeShapeType="1" noTextEdit="1"/>
          </p:cNvSpPr>
          <p:nvPr/>
        </p:nvSpPr>
        <p:spPr bwMode="auto">
          <a:xfrm>
            <a:off x="2441575" y="3067050"/>
            <a:ext cx="9112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القدوة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والمثل</a:t>
            </a:r>
          </a:p>
        </p:txBody>
      </p:sp>
      <p:sp>
        <p:nvSpPr>
          <p:cNvPr id="46111" name="AutoShape 32"/>
          <p:cNvSpPr>
            <a:spLocks noChangeArrowheads="1"/>
          </p:cNvSpPr>
          <p:nvPr/>
        </p:nvSpPr>
        <p:spPr bwMode="auto">
          <a:xfrm>
            <a:off x="1849438" y="47244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12" name="AutoShape 33"/>
          <p:cNvSpPr>
            <a:spLocks noChangeArrowheads="1"/>
          </p:cNvSpPr>
          <p:nvPr/>
        </p:nvSpPr>
        <p:spPr bwMode="auto">
          <a:xfrm>
            <a:off x="1849438" y="54102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13" name="AutoShape 34"/>
          <p:cNvSpPr>
            <a:spLocks noChangeArrowheads="1"/>
          </p:cNvSpPr>
          <p:nvPr/>
        </p:nvSpPr>
        <p:spPr bwMode="auto">
          <a:xfrm>
            <a:off x="1849438" y="60960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14" name="WordArt 35"/>
          <p:cNvSpPr>
            <a:spLocks noChangeArrowheads="1" noChangeShapeType="1" noTextEdit="1"/>
          </p:cNvSpPr>
          <p:nvPr/>
        </p:nvSpPr>
        <p:spPr bwMode="auto">
          <a:xfrm>
            <a:off x="1925638" y="48006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كن منضبطا</a:t>
            </a:r>
          </a:p>
        </p:txBody>
      </p:sp>
      <p:sp>
        <p:nvSpPr>
          <p:cNvPr id="46115" name="WordArt 36"/>
          <p:cNvSpPr>
            <a:spLocks noChangeArrowheads="1" noChangeShapeType="1" noTextEdit="1"/>
          </p:cNvSpPr>
          <p:nvPr/>
        </p:nvSpPr>
        <p:spPr bwMode="auto">
          <a:xfrm>
            <a:off x="1925638" y="54864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فعالا متواضعا</a:t>
            </a:r>
          </a:p>
        </p:txBody>
      </p:sp>
      <p:sp>
        <p:nvSpPr>
          <p:cNvPr id="46116" name="WordArt 37"/>
          <p:cNvSpPr>
            <a:spLocks noChangeArrowheads="1" noChangeShapeType="1" noTextEdit="1"/>
          </p:cNvSpPr>
          <p:nvPr/>
        </p:nvSpPr>
        <p:spPr bwMode="auto">
          <a:xfrm>
            <a:off x="1925638" y="61722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واقعيا رحيما</a:t>
            </a:r>
          </a:p>
        </p:txBody>
      </p:sp>
      <p:sp>
        <p:nvSpPr>
          <p:cNvPr id="46117" name="Oval 38"/>
          <p:cNvSpPr>
            <a:spLocks noChangeArrowheads="1"/>
          </p:cNvSpPr>
          <p:nvPr/>
        </p:nvSpPr>
        <p:spPr bwMode="auto">
          <a:xfrm>
            <a:off x="325438" y="2819400"/>
            <a:ext cx="1503362" cy="1905000"/>
          </a:xfrm>
          <a:prstGeom prst="ellipse">
            <a:avLst/>
          </a:prstGeom>
          <a:solidFill>
            <a:srgbClr val="CCFFCC"/>
          </a:solidFill>
          <a:ln w="9525">
            <a:solidFill>
              <a:srgbClr val="00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18" name="WordArt 39"/>
          <p:cNvSpPr>
            <a:spLocks noChangeArrowheads="1" noChangeShapeType="1" noTextEdit="1"/>
          </p:cNvSpPr>
          <p:nvPr/>
        </p:nvSpPr>
        <p:spPr bwMode="auto">
          <a:xfrm>
            <a:off x="609600" y="3067050"/>
            <a:ext cx="911225" cy="1428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الحزم </a:t>
            </a:r>
          </a:p>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والعدل</a:t>
            </a:r>
          </a:p>
        </p:txBody>
      </p:sp>
      <p:sp>
        <p:nvSpPr>
          <p:cNvPr id="46119" name="AutoShape 40"/>
          <p:cNvSpPr>
            <a:spLocks noChangeArrowheads="1"/>
          </p:cNvSpPr>
          <p:nvPr/>
        </p:nvSpPr>
        <p:spPr bwMode="auto">
          <a:xfrm>
            <a:off x="20638" y="47244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20" name="AutoShape 41"/>
          <p:cNvSpPr>
            <a:spLocks noChangeArrowheads="1"/>
          </p:cNvSpPr>
          <p:nvPr/>
        </p:nvSpPr>
        <p:spPr bwMode="auto">
          <a:xfrm>
            <a:off x="20638" y="54102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21" name="AutoShape 42"/>
          <p:cNvSpPr>
            <a:spLocks noChangeArrowheads="1"/>
          </p:cNvSpPr>
          <p:nvPr/>
        </p:nvSpPr>
        <p:spPr bwMode="auto">
          <a:xfrm>
            <a:off x="20638" y="6096000"/>
            <a:ext cx="1792287" cy="609600"/>
          </a:xfrm>
          <a:prstGeom prst="roundRect">
            <a:avLst>
              <a:gd name="adj" fmla="val 16667"/>
            </a:avLst>
          </a:prstGeom>
          <a:solidFill>
            <a:srgbClr val="FFFF99"/>
          </a:solidFill>
          <a:ln w="9525">
            <a:solidFill>
              <a:srgbClr val="FF00FF"/>
            </a:solidFill>
            <a:round/>
            <a:headEnd/>
            <a:tailEnd/>
          </a:ln>
        </p:spPr>
        <p:txBody>
          <a:bodyPr wrap="none" anchor="ctr"/>
          <a:lstStyle/>
          <a:p>
            <a:pPr fontAlgn="base">
              <a:spcBef>
                <a:spcPct val="0"/>
              </a:spcBef>
              <a:spcAft>
                <a:spcPct val="0"/>
              </a:spcAft>
            </a:pPr>
            <a:endParaRPr lang="ar-YE" smtClean="0">
              <a:solidFill>
                <a:srgbClr val="000000"/>
              </a:solidFill>
              <a:latin typeface="Arial" pitchFamily="34" charset="0"/>
            </a:endParaRPr>
          </a:p>
        </p:txBody>
      </p:sp>
      <p:sp>
        <p:nvSpPr>
          <p:cNvPr id="46122" name="WordArt 43"/>
          <p:cNvSpPr>
            <a:spLocks noChangeArrowheads="1" noChangeShapeType="1" noTextEdit="1"/>
          </p:cNvSpPr>
          <p:nvPr/>
        </p:nvSpPr>
        <p:spPr bwMode="auto">
          <a:xfrm>
            <a:off x="96838" y="48006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عند المدح والذم</a:t>
            </a:r>
          </a:p>
        </p:txBody>
      </p:sp>
      <p:sp>
        <p:nvSpPr>
          <p:cNvPr id="46123" name="WordArt 44"/>
          <p:cNvSpPr>
            <a:spLocks noChangeArrowheads="1" noChangeShapeType="1" noTextEdit="1"/>
          </p:cNvSpPr>
          <p:nvPr/>
        </p:nvSpPr>
        <p:spPr bwMode="auto">
          <a:xfrm>
            <a:off x="96838" y="54864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عند التنفيذ</a:t>
            </a:r>
          </a:p>
        </p:txBody>
      </p:sp>
      <p:sp>
        <p:nvSpPr>
          <p:cNvPr id="46124" name="WordArt 45"/>
          <p:cNvSpPr>
            <a:spLocks noChangeArrowheads="1" noChangeShapeType="1" noTextEdit="1"/>
          </p:cNvSpPr>
          <p:nvPr/>
        </p:nvSpPr>
        <p:spPr bwMode="auto">
          <a:xfrm>
            <a:off x="96838" y="6172200"/>
            <a:ext cx="1676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kern="10" smtClean="0">
                <a:ln w="9525">
                  <a:solidFill>
                    <a:srgbClr val="3333CC"/>
                  </a:solidFill>
                  <a:round/>
                  <a:headEnd/>
                  <a:tailEnd/>
                </a:ln>
                <a:solidFill>
                  <a:srgbClr val="3333CC"/>
                </a:solidFill>
                <a:latin typeface="Arial"/>
              </a:rPr>
              <a:t>التعامل مع الأتباع</a:t>
            </a:r>
          </a:p>
        </p:txBody>
      </p:sp>
    </p:spTree>
    <p:extLst>
      <p:ext uri="{BB962C8B-B14F-4D97-AF65-F5344CB8AC3E}">
        <p14:creationId xmlns:p14="http://schemas.microsoft.com/office/powerpoint/2010/main" xmlns="" val="3480027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عنصر نائب لرقم الشريحة 6"/>
          <p:cNvSpPr>
            <a:spLocks noGrp="1"/>
          </p:cNvSpPr>
          <p:nvPr>
            <p:ph type="sldNum" sz="quarter" idx="12"/>
          </p:nvPr>
        </p:nvSpPr>
        <p:spPr/>
        <p:txBody>
          <a:bodyPr/>
          <a:lstStyle/>
          <a:p>
            <a:pPr>
              <a:defRPr/>
            </a:pPr>
            <a:fld id="{6A0D96DA-F637-459B-BB6D-5E76FBCB6088}" type="slidenum">
              <a:rPr lang="ar-SA">
                <a:solidFill>
                  <a:srgbClr val="FFFFFF"/>
                </a:solidFill>
              </a:rPr>
              <a:pPr>
                <a:defRPr/>
              </a:pPr>
              <a:t>45</a:t>
            </a:fld>
            <a:endParaRPr lang="en-US">
              <a:solidFill>
                <a:srgbClr val="FFFFFF"/>
              </a:solidFill>
            </a:endParaRPr>
          </a:p>
        </p:txBody>
      </p:sp>
      <p:sp>
        <p:nvSpPr>
          <p:cNvPr id="676866" name="Rectangle 2"/>
          <p:cNvSpPr>
            <a:spLocks noGrp="1" noChangeArrowheads="1"/>
          </p:cNvSpPr>
          <p:nvPr>
            <p:ph type="title"/>
          </p:nvPr>
        </p:nvSpPr>
        <p:spPr/>
        <p:txBody>
          <a:bodyPr/>
          <a:lstStyle/>
          <a:p>
            <a:pPr eaLnBrk="1" hangingPunct="1">
              <a:buClr>
                <a:schemeClr val="accent2"/>
              </a:buClr>
              <a:buFont typeface="Wingdings" pitchFamily="2" charset="2"/>
              <a:buNone/>
              <a:defRPr/>
            </a:pPr>
            <a:r>
              <a:rPr lang="ar-SA" smtClean="0"/>
              <a:t> </a:t>
            </a:r>
            <a:endParaRPr lang="en-US" smtClean="0"/>
          </a:p>
        </p:txBody>
      </p:sp>
      <p:pic>
        <p:nvPicPr>
          <p:cNvPr id="676867" name="VCTRN_01.mid">
            <a:hlinkClick r:id="" action="ppaction://media"/>
          </p:cNvPr>
          <p:cNvPicPr>
            <a:picLocks noGrp="1" noRot="1" noChangeAspect="1" noChangeArrowheads="1"/>
          </p:cNvPicPr>
          <p:nvPr>
            <p:ph sz="half" idx="2"/>
            <a:audioFile r:link="rId1"/>
          </p:nvPr>
        </p:nvPicPr>
        <p:blipFill>
          <a:blip r:embed="rId6">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676868" name="WordArt 4">
            <a:hlinkClick r:id="rId7" action="ppaction://hlinksldjump"/>
          </p:cNvPr>
          <p:cNvSpPr>
            <a:spLocks noChangeArrowheads="1" noChangeShapeType="1" noTextEdit="1"/>
          </p:cNvSpPr>
          <p:nvPr/>
        </p:nvSpPr>
        <p:spPr bwMode="auto">
          <a:xfrm>
            <a:off x="5508625" y="0"/>
            <a:ext cx="3171825" cy="10096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ar-YE" sz="3600" b="1" i="1" kern="10" smtClean="0">
                <a:solidFill>
                  <a:srgbClr val="FFFFFF"/>
                </a:solidFill>
                <a:effectLst>
                  <a:outerShdw dist="53882" dir="2700000" algn="ctr" rotWithShape="0">
                    <a:srgbClr val="C0C0C0">
                      <a:alpha val="79999"/>
                    </a:srgbClr>
                  </a:outerShdw>
                </a:effectLst>
                <a:latin typeface="Times New Roman"/>
                <a:cs typeface="Times New Roman"/>
              </a:rPr>
              <a:t>نشاط ثق بنفسك اولاً </a:t>
            </a:r>
          </a:p>
        </p:txBody>
      </p:sp>
      <p:sp>
        <p:nvSpPr>
          <p:cNvPr id="676869" name="AutoShape 5"/>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CCFF99"/>
              </a:solidFill>
              <a:latin typeface="Arial" pitchFamily="34" charset="0"/>
            </a:endParaRPr>
          </a:p>
        </p:txBody>
      </p:sp>
      <p:sp>
        <p:nvSpPr>
          <p:cNvPr id="676870" name="AutoShape 6"/>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CCFF99"/>
              </a:solidFill>
              <a:latin typeface="Arial" pitchFamily="34" charset="0"/>
            </a:endParaRPr>
          </a:p>
        </p:txBody>
      </p:sp>
      <p:sp>
        <p:nvSpPr>
          <p:cNvPr id="676871" name="AutoShape 7"/>
          <p:cNvSpPr>
            <a:spLocks noChangeArrowheads="1"/>
          </p:cNvSpPr>
          <p:nvPr/>
        </p:nvSpPr>
        <p:spPr bwMode="auto">
          <a:xfrm>
            <a:off x="0" y="765175"/>
            <a:ext cx="9144000" cy="6408738"/>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algn="ctr" fontAlgn="base">
              <a:spcBef>
                <a:spcPct val="0"/>
              </a:spcBef>
              <a:spcAft>
                <a:spcPct val="0"/>
              </a:spcAft>
            </a:pPr>
            <a:r>
              <a:rPr lang="ar-SA" sz="6600" b="1" i="1" smtClean="0">
                <a:solidFill>
                  <a:srgbClr val="800000"/>
                </a:solidFill>
                <a:latin typeface="Arial" pitchFamily="34" charset="0"/>
                <a:cs typeface="PT Bold Heading" pitchFamily="2" charset="-78"/>
              </a:rPr>
              <a:t>حدد خمس إجراءات تستطيع من خلالها بناء الثقة بنفسك ؟</a:t>
            </a:r>
            <a:endParaRPr lang="en-US" sz="6600" b="1" i="1" smtClean="0">
              <a:solidFill>
                <a:srgbClr val="800000"/>
              </a:solidFill>
              <a:latin typeface="Arial" pitchFamily="34" charset="0"/>
              <a:cs typeface="PT Bold Heading" pitchFamily="2" charset="-78"/>
            </a:endParaRPr>
          </a:p>
        </p:txBody>
      </p:sp>
    </p:spTree>
    <p:extLst>
      <p:ext uri="{BB962C8B-B14F-4D97-AF65-F5344CB8AC3E}">
        <p14:creationId xmlns:p14="http://schemas.microsoft.com/office/powerpoint/2010/main" xmlns="" val="2878909318"/>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Clr clrSpc="rgb" dir="cw">
                                      <p:cBhvr override="childStyle">
                                        <p:cTn id="6" dur="500" fill="hold"/>
                                        <p:tgtEl>
                                          <p:spTgt spid="676868"/>
                                        </p:tgtEl>
                                        <p:attrNameLst>
                                          <p:attrName>style.color</p:attrName>
                                        </p:attrNameLst>
                                      </p:cBhvr>
                                      <p:to>
                                        <a:schemeClr val="accent2"/>
                                      </p:to>
                                    </p:animClr>
                                    <p:animClr clrSpc="rgb" dir="cw">
                                      <p:cBhvr>
                                        <p:cTn id="7" dur="500" fill="hold"/>
                                        <p:tgtEl>
                                          <p:spTgt spid="676868"/>
                                        </p:tgtEl>
                                        <p:attrNameLst>
                                          <p:attrName>fillcolor</p:attrName>
                                        </p:attrNameLst>
                                      </p:cBhvr>
                                      <p:to>
                                        <a:schemeClr val="accent2"/>
                                      </p:to>
                                    </p:animClr>
                                    <p:set>
                                      <p:cBhvr>
                                        <p:cTn id="8" dur="500" fill="hold"/>
                                        <p:tgtEl>
                                          <p:spTgt spid="676868"/>
                                        </p:tgtEl>
                                        <p:attrNameLst>
                                          <p:attrName>fill.type</p:attrName>
                                        </p:attrNameLst>
                                      </p:cBhvr>
                                      <p:to>
                                        <p:strVal val="solid"/>
                                      </p:to>
                                    </p:set>
                                    <p:set>
                                      <p:cBhvr>
                                        <p:cTn id="9" dur="500" fill="hold"/>
                                        <p:tgtEl>
                                          <p:spTgt spid="676868"/>
                                        </p:tgtEl>
                                        <p:attrNameLst>
                                          <p:attrName>fill.on</p:attrName>
                                        </p:attrNameLst>
                                      </p:cBhvr>
                                      <p:to>
                                        <p:strVal val="true"/>
                                      </p:to>
                                    </p:set>
                                    <p:animRot by="120000">
                                      <p:cBhvr>
                                        <p:cTn id="10" dur="500" fill="hold">
                                          <p:stCondLst>
                                            <p:cond delay="0"/>
                                          </p:stCondLst>
                                        </p:cTn>
                                        <p:tgtEl>
                                          <p:spTgt spid="676868"/>
                                        </p:tgtEl>
                                        <p:attrNameLst>
                                          <p:attrName>r</p:attrName>
                                        </p:attrNameLst>
                                      </p:cBhvr>
                                    </p:animRot>
                                    <p:animRot by="-240000">
                                      <p:cBhvr>
                                        <p:cTn id="11" dur="1000" fill="hold">
                                          <p:stCondLst>
                                            <p:cond delay="1000"/>
                                          </p:stCondLst>
                                        </p:cTn>
                                        <p:tgtEl>
                                          <p:spTgt spid="676868"/>
                                        </p:tgtEl>
                                        <p:attrNameLst>
                                          <p:attrName>r</p:attrName>
                                        </p:attrNameLst>
                                      </p:cBhvr>
                                    </p:animRot>
                                    <p:animRot by="240000">
                                      <p:cBhvr>
                                        <p:cTn id="12" dur="1000" fill="hold">
                                          <p:stCondLst>
                                            <p:cond delay="2000"/>
                                          </p:stCondLst>
                                        </p:cTn>
                                        <p:tgtEl>
                                          <p:spTgt spid="676868"/>
                                        </p:tgtEl>
                                        <p:attrNameLst>
                                          <p:attrName>r</p:attrName>
                                        </p:attrNameLst>
                                      </p:cBhvr>
                                    </p:animRot>
                                    <p:animRot by="-240000">
                                      <p:cBhvr>
                                        <p:cTn id="13" dur="1000" fill="hold">
                                          <p:stCondLst>
                                            <p:cond delay="3000"/>
                                          </p:stCondLst>
                                        </p:cTn>
                                        <p:tgtEl>
                                          <p:spTgt spid="676868"/>
                                        </p:tgtEl>
                                        <p:attrNameLst>
                                          <p:attrName>r</p:attrName>
                                        </p:attrNameLst>
                                      </p:cBhvr>
                                    </p:animRot>
                                    <p:animRot by="120000">
                                      <p:cBhvr>
                                        <p:cTn id="14" dur="1000" fill="hold">
                                          <p:stCondLst>
                                            <p:cond delay="4000"/>
                                          </p:stCondLst>
                                        </p:cTn>
                                        <p:tgtEl>
                                          <p:spTgt spid="67686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grpId="0" nodeType="clickEffect">
                                  <p:stCondLst>
                                    <p:cond delay="0"/>
                                  </p:stCondLst>
                                  <p:iterate type="wd">
                                    <p:tmPct val="50000"/>
                                  </p:iterate>
                                  <p:childTnLst>
                                    <p:set>
                                      <p:cBhvr>
                                        <p:cTn id="18" dur="1" fill="hold">
                                          <p:stCondLst>
                                            <p:cond delay="0"/>
                                          </p:stCondLst>
                                        </p:cTn>
                                        <p:tgtEl>
                                          <p:spTgt spid="676869"/>
                                        </p:tgtEl>
                                        <p:attrNameLst>
                                          <p:attrName>style.visibility</p:attrName>
                                        </p:attrNameLst>
                                      </p:cBhvr>
                                      <p:to>
                                        <p:strVal val="visible"/>
                                      </p:to>
                                    </p:set>
                                    <p:set>
                                      <p:cBhvr>
                                        <p:cTn id="19" dur="455" fill="hold">
                                          <p:stCondLst>
                                            <p:cond delay="0"/>
                                          </p:stCondLst>
                                        </p:cTn>
                                        <p:tgtEl>
                                          <p:spTgt spid="676869"/>
                                        </p:tgtEl>
                                        <p:attrNameLst>
                                          <p:attrName>style.rotation</p:attrName>
                                        </p:attrNameLst>
                                      </p:cBhvr>
                                      <p:to>
                                        <p:strVal val="-45.0"/>
                                      </p:to>
                                    </p:set>
                                    <p:anim calcmode="lin" valueType="num">
                                      <p:cBhvr>
                                        <p:cTn id="20" dur="455" fill="hold">
                                          <p:stCondLst>
                                            <p:cond delay="455"/>
                                          </p:stCondLst>
                                        </p:cTn>
                                        <p:tgtEl>
                                          <p:spTgt spid="676869"/>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676869"/>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676869"/>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676869"/>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grpId="1" nodeType="clickEffect">
                                  <p:stCondLst>
                                    <p:cond delay="0"/>
                                  </p:stCondLst>
                                  <p:iterate type="wd">
                                    <p:tmPct val="10000"/>
                                  </p:iterate>
                                  <p:childTnLst>
                                    <p:animClr clrSpc="rgb" dir="cw">
                                      <p:cBhvr override="childStyle">
                                        <p:cTn id="27" dur="100" fill="hold"/>
                                        <p:tgtEl>
                                          <p:spTgt spid="676869"/>
                                        </p:tgtEl>
                                        <p:attrNameLst>
                                          <p:attrName>style.color</p:attrName>
                                        </p:attrNameLst>
                                      </p:cBhvr>
                                      <p:to>
                                        <a:schemeClr val="accent2"/>
                                      </p:to>
                                    </p:animClr>
                                    <p:animClr clrSpc="rgb" dir="cw">
                                      <p:cBhvr>
                                        <p:cTn id="28" dur="100" fill="hold"/>
                                        <p:tgtEl>
                                          <p:spTgt spid="676869"/>
                                        </p:tgtEl>
                                        <p:attrNameLst>
                                          <p:attrName>fillcolor</p:attrName>
                                        </p:attrNameLst>
                                      </p:cBhvr>
                                      <p:to>
                                        <a:schemeClr val="accent2"/>
                                      </p:to>
                                    </p:animClr>
                                    <p:set>
                                      <p:cBhvr>
                                        <p:cTn id="29" dur="100" fill="hold"/>
                                        <p:tgtEl>
                                          <p:spTgt spid="676869"/>
                                        </p:tgtEl>
                                        <p:attrNameLst>
                                          <p:attrName>fill.type</p:attrName>
                                        </p:attrNameLst>
                                      </p:cBhvr>
                                      <p:to>
                                        <p:strVal val="solid"/>
                                      </p:to>
                                    </p:set>
                                    <p:set>
                                      <p:cBhvr>
                                        <p:cTn id="30" dur="100" fill="hold"/>
                                        <p:tgtEl>
                                          <p:spTgt spid="676869"/>
                                        </p:tgtEl>
                                        <p:attrNameLst>
                                          <p:attrName>fill.on</p:attrName>
                                        </p:attrNameLst>
                                      </p:cBhvr>
                                      <p:to>
                                        <p:strVal val="true"/>
                                      </p:to>
                                    </p:set>
                                    <p:animRot by="120000">
                                      <p:cBhvr>
                                        <p:cTn id="31" dur="100" fill="hold">
                                          <p:stCondLst>
                                            <p:cond delay="0"/>
                                          </p:stCondLst>
                                        </p:cTn>
                                        <p:tgtEl>
                                          <p:spTgt spid="676869"/>
                                        </p:tgtEl>
                                        <p:attrNameLst>
                                          <p:attrName>r</p:attrName>
                                        </p:attrNameLst>
                                      </p:cBhvr>
                                    </p:animRot>
                                    <p:animRot by="-240000">
                                      <p:cBhvr>
                                        <p:cTn id="32" dur="200" fill="hold">
                                          <p:stCondLst>
                                            <p:cond delay="200"/>
                                          </p:stCondLst>
                                        </p:cTn>
                                        <p:tgtEl>
                                          <p:spTgt spid="676869"/>
                                        </p:tgtEl>
                                        <p:attrNameLst>
                                          <p:attrName>r</p:attrName>
                                        </p:attrNameLst>
                                      </p:cBhvr>
                                    </p:animRot>
                                    <p:animRot by="240000">
                                      <p:cBhvr>
                                        <p:cTn id="33" dur="200" fill="hold">
                                          <p:stCondLst>
                                            <p:cond delay="400"/>
                                          </p:stCondLst>
                                        </p:cTn>
                                        <p:tgtEl>
                                          <p:spTgt spid="676869"/>
                                        </p:tgtEl>
                                        <p:attrNameLst>
                                          <p:attrName>r</p:attrName>
                                        </p:attrNameLst>
                                      </p:cBhvr>
                                    </p:animRot>
                                    <p:animRot by="-240000">
                                      <p:cBhvr>
                                        <p:cTn id="34" dur="200" fill="hold">
                                          <p:stCondLst>
                                            <p:cond delay="600"/>
                                          </p:stCondLst>
                                        </p:cTn>
                                        <p:tgtEl>
                                          <p:spTgt spid="676869"/>
                                        </p:tgtEl>
                                        <p:attrNameLst>
                                          <p:attrName>r</p:attrName>
                                        </p:attrNameLst>
                                      </p:cBhvr>
                                    </p:animRot>
                                    <p:animRot by="120000">
                                      <p:cBhvr>
                                        <p:cTn id="35" dur="200" fill="hold">
                                          <p:stCondLst>
                                            <p:cond delay="800"/>
                                          </p:stCondLst>
                                        </p:cTn>
                                        <p:tgtEl>
                                          <p:spTgt spid="676869"/>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wd">
                                    <p:tmPct val="50000"/>
                                  </p:iterate>
                                  <p:childTnLst>
                                    <p:set>
                                      <p:cBhvr>
                                        <p:cTn id="39" dur="1" fill="hold">
                                          <p:stCondLst>
                                            <p:cond delay="0"/>
                                          </p:stCondLst>
                                        </p:cTn>
                                        <p:tgtEl>
                                          <p:spTgt spid="676870"/>
                                        </p:tgtEl>
                                        <p:attrNameLst>
                                          <p:attrName>style.visibility</p:attrName>
                                        </p:attrNameLst>
                                      </p:cBhvr>
                                      <p:to>
                                        <p:strVal val="visible"/>
                                      </p:to>
                                    </p:set>
                                    <p:set>
                                      <p:cBhvr>
                                        <p:cTn id="40" dur="455" fill="hold">
                                          <p:stCondLst>
                                            <p:cond delay="0"/>
                                          </p:stCondLst>
                                        </p:cTn>
                                        <p:tgtEl>
                                          <p:spTgt spid="676870"/>
                                        </p:tgtEl>
                                        <p:attrNameLst>
                                          <p:attrName>style.rotation</p:attrName>
                                        </p:attrNameLst>
                                      </p:cBhvr>
                                      <p:to>
                                        <p:strVal val="-45.0"/>
                                      </p:to>
                                    </p:set>
                                    <p:anim calcmode="lin" valueType="num">
                                      <p:cBhvr>
                                        <p:cTn id="41" dur="455" fill="hold">
                                          <p:stCondLst>
                                            <p:cond delay="455"/>
                                          </p:stCondLst>
                                        </p:cTn>
                                        <p:tgtEl>
                                          <p:spTgt spid="676870"/>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676870"/>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676870"/>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676870"/>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breez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2" presetClass="emph" presetSubtype="0" fill="hold" grpId="1" nodeType="clickEffect">
                                  <p:stCondLst>
                                    <p:cond delay="0"/>
                                  </p:stCondLst>
                                  <p:iterate type="wd">
                                    <p:tmPct val="10000"/>
                                  </p:iterate>
                                  <p:childTnLst>
                                    <p:animClr clrSpc="rgb" dir="cw">
                                      <p:cBhvr override="childStyle">
                                        <p:cTn id="48" dur="100" fill="hold"/>
                                        <p:tgtEl>
                                          <p:spTgt spid="676870"/>
                                        </p:tgtEl>
                                        <p:attrNameLst>
                                          <p:attrName>style.color</p:attrName>
                                        </p:attrNameLst>
                                      </p:cBhvr>
                                      <p:to>
                                        <a:schemeClr val="accent2"/>
                                      </p:to>
                                    </p:animClr>
                                    <p:animClr clrSpc="rgb" dir="cw">
                                      <p:cBhvr>
                                        <p:cTn id="49" dur="100" fill="hold"/>
                                        <p:tgtEl>
                                          <p:spTgt spid="676870"/>
                                        </p:tgtEl>
                                        <p:attrNameLst>
                                          <p:attrName>fillcolor</p:attrName>
                                        </p:attrNameLst>
                                      </p:cBhvr>
                                      <p:to>
                                        <a:schemeClr val="accent2"/>
                                      </p:to>
                                    </p:animClr>
                                    <p:set>
                                      <p:cBhvr>
                                        <p:cTn id="50" dur="100" fill="hold"/>
                                        <p:tgtEl>
                                          <p:spTgt spid="676870"/>
                                        </p:tgtEl>
                                        <p:attrNameLst>
                                          <p:attrName>fill.type</p:attrName>
                                        </p:attrNameLst>
                                      </p:cBhvr>
                                      <p:to>
                                        <p:strVal val="solid"/>
                                      </p:to>
                                    </p:set>
                                    <p:set>
                                      <p:cBhvr>
                                        <p:cTn id="51" dur="100" fill="hold"/>
                                        <p:tgtEl>
                                          <p:spTgt spid="676870"/>
                                        </p:tgtEl>
                                        <p:attrNameLst>
                                          <p:attrName>fill.on</p:attrName>
                                        </p:attrNameLst>
                                      </p:cBhvr>
                                      <p:to>
                                        <p:strVal val="true"/>
                                      </p:to>
                                    </p:set>
                                    <p:animRot by="120000">
                                      <p:cBhvr>
                                        <p:cTn id="52" dur="100" fill="hold">
                                          <p:stCondLst>
                                            <p:cond delay="0"/>
                                          </p:stCondLst>
                                        </p:cTn>
                                        <p:tgtEl>
                                          <p:spTgt spid="676870"/>
                                        </p:tgtEl>
                                        <p:attrNameLst>
                                          <p:attrName>r</p:attrName>
                                        </p:attrNameLst>
                                      </p:cBhvr>
                                    </p:animRot>
                                    <p:animRot by="-240000">
                                      <p:cBhvr>
                                        <p:cTn id="53" dur="200" fill="hold">
                                          <p:stCondLst>
                                            <p:cond delay="200"/>
                                          </p:stCondLst>
                                        </p:cTn>
                                        <p:tgtEl>
                                          <p:spTgt spid="676870"/>
                                        </p:tgtEl>
                                        <p:attrNameLst>
                                          <p:attrName>r</p:attrName>
                                        </p:attrNameLst>
                                      </p:cBhvr>
                                    </p:animRot>
                                    <p:animRot by="240000">
                                      <p:cBhvr>
                                        <p:cTn id="54" dur="200" fill="hold">
                                          <p:stCondLst>
                                            <p:cond delay="400"/>
                                          </p:stCondLst>
                                        </p:cTn>
                                        <p:tgtEl>
                                          <p:spTgt spid="676870"/>
                                        </p:tgtEl>
                                        <p:attrNameLst>
                                          <p:attrName>r</p:attrName>
                                        </p:attrNameLst>
                                      </p:cBhvr>
                                    </p:animRot>
                                    <p:animRot by="-240000">
                                      <p:cBhvr>
                                        <p:cTn id="55" dur="200" fill="hold">
                                          <p:stCondLst>
                                            <p:cond delay="600"/>
                                          </p:stCondLst>
                                        </p:cTn>
                                        <p:tgtEl>
                                          <p:spTgt spid="676870"/>
                                        </p:tgtEl>
                                        <p:attrNameLst>
                                          <p:attrName>r</p:attrName>
                                        </p:attrNameLst>
                                      </p:cBhvr>
                                    </p:animRot>
                                    <p:animRot by="120000">
                                      <p:cBhvr>
                                        <p:cTn id="56" dur="200" fill="hold">
                                          <p:stCondLst>
                                            <p:cond delay="800"/>
                                          </p:stCondLst>
                                        </p:cTn>
                                        <p:tgtEl>
                                          <p:spTgt spid="676870"/>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wd">
                                    <p:tmPct val="50000"/>
                                  </p:iterate>
                                  <p:childTnLst>
                                    <p:set>
                                      <p:cBhvr>
                                        <p:cTn id="60" dur="1" fill="hold">
                                          <p:stCondLst>
                                            <p:cond delay="0"/>
                                          </p:stCondLst>
                                        </p:cTn>
                                        <p:tgtEl>
                                          <p:spTgt spid="676871"/>
                                        </p:tgtEl>
                                        <p:attrNameLst>
                                          <p:attrName>style.visibility</p:attrName>
                                        </p:attrNameLst>
                                      </p:cBhvr>
                                      <p:to>
                                        <p:strVal val="visible"/>
                                      </p:to>
                                    </p:set>
                                    <p:set>
                                      <p:cBhvr>
                                        <p:cTn id="61" dur="455" fill="hold">
                                          <p:stCondLst>
                                            <p:cond delay="0"/>
                                          </p:stCondLst>
                                        </p:cTn>
                                        <p:tgtEl>
                                          <p:spTgt spid="676871"/>
                                        </p:tgtEl>
                                        <p:attrNameLst>
                                          <p:attrName>style.rotation</p:attrName>
                                        </p:attrNameLst>
                                      </p:cBhvr>
                                      <p:to>
                                        <p:strVal val="-45.0"/>
                                      </p:to>
                                    </p:set>
                                    <p:anim calcmode="lin" valueType="num">
                                      <p:cBhvr>
                                        <p:cTn id="62" dur="455" fill="hold">
                                          <p:stCondLst>
                                            <p:cond delay="455"/>
                                          </p:stCondLst>
                                        </p:cTn>
                                        <p:tgtEl>
                                          <p:spTgt spid="676871"/>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676871"/>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676871"/>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676871"/>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2" presetClass="emph" presetSubtype="0" fill="hold" grpId="1" nodeType="clickEffect">
                                  <p:stCondLst>
                                    <p:cond delay="0"/>
                                  </p:stCondLst>
                                  <p:iterate type="wd">
                                    <p:tmPct val="10000"/>
                                  </p:iterate>
                                  <p:childTnLst>
                                    <p:animClr clrSpc="rgb" dir="cw">
                                      <p:cBhvr override="childStyle">
                                        <p:cTn id="69" dur="100" fill="hold"/>
                                        <p:tgtEl>
                                          <p:spTgt spid="676871"/>
                                        </p:tgtEl>
                                        <p:attrNameLst>
                                          <p:attrName>style.color</p:attrName>
                                        </p:attrNameLst>
                                      </p:cBhvr>
                                      <p:to>
                                        <a:schemeClr val="accent2"/>
                                      </p:to>
                                    </p:animClr>
                                    <p:animClr clrSpc="rgb" dir="cw">
                                      <p:cBhvr>
                                        <p:cTn id="70" dur="100" fill="hold"/>
                                        <p:tgtEl>
                                          <p:spTgt spid="676871"/>
                                        </p:tgtEl>
                                        <p:attrNameLst>
                                          <p:attrName>fillcolor</p:attrName>
                                        </p:attrNameLst>
                                      </p:cBhvr>
                                      <p:to>
                                        <a:schemeClr val="accent2"/>
                                      </p:to>
                                    </p:animClr>
                                    <p:set>
                                      <p:cBhvr>
                                        <p:cTn id="71" dur="100" fill="hold"/>
                                        <p:tgtEl>
                                          <p:spTgt spid="676871"/>
                                        </p:tgtEl>
                                        <p:attrNameLst>
                                          <p:attrName>fill.type</p:attrName>
                                        </p:attrNameLst>
                                      </p:cBhvr>
                                      <p:to>
                                        <p:strVal val="solid"/>
                                      </p:to>
                                    </p:set>
                                    <p:set>
                                      <p:cBhvr>
                                        <p:cTn id="72" dur="100" fill="hold"/>
                                        <p:tgtEl>
                                          <p:spTgt spid="676871"/>
                                        </p:tgtEl>
                                        <p:attrNameLst>
                                          <p:attrName>fill.on</p:attrName>
                                        </p:attrNameLst>
                                      </p:cBhvr>
                                      <p:to>
                                        <p:strVal val="true"/>
                                      </p:to>
                                    </p:set>
                                    <p:animRot by="120000">
                                      <p:cBhvr>
                                        <p:cTn id="73" dur="100" fill="hold">
                                          <p:stCondLst>
                                            <p:cond delay="0"/>
                                          </p:stCondLst>
                                        </p:cTn>
                                        <p:tgtEl>
                                          <p:spTgt spid="676871"/>
                                        </p:tgtEl>
                                        <p:attrNameLst>
                                          <p:attrName>r</p:attrName>
                                        </p:attrNameLst>
                                      </p:cBhvr>
                                    </p:animRot>
                                    <p:animRot by="-240000">
                                      <p:cBhvr>
                                        <p:cTn id="74" dur="200" fill="hold">
                                          <p:stCondLst>
                                            <p:cond delay="200"/>
                                          </p:stCondLst>
                                        </p:cTn>
                                        <p:tgtEl>
                                          <p:spTgt spid="676871"/>
                                        </p:tgtEl>
                                        <p:attrNameLst>
                                          <p:attrName>r</p:attrName>
                                        </p:attrNameLst>
                                      </p:cBhvr>
                                    </p:animRot>
                                    <p:animRot by="240000">
                                      <p:cBhvr>
                                        <p:cTn id="75" dur="200" fill="hold">
                                          <p:stCondLst>
                                            <p:cond delay="400"/>
                                          </p:stCondLst>
                                        </p:cTn>
                                        <p:tgtEl>
                                          <p:spTgt spid="676871"/>
                                        </p:tgtEl>
                                        <p:attrNameLst>
                                          <p:attrName>r</p:attrName>
                                        </p:attrNameLst>
                                      </p:cBhvr>
                                    </p:animRot>
                                    <p:animRot by="-240000">
                                      <p:cBhvr>
                                        <p:cTn id="76" dur="200" fill="hold">
                                          <p:stCondLst>
                                            <p:cond delay="600"/>
                                          </p:stCondLst>
                                        </p:cTn>
                                        <p:tgtEl>
                                          <p:spTgt spid="676871"/>
                                        </p:tgtEl>
                                        <p:attrNameLst>
                                          <p:attrName>r</p:attrName>
                                        </p:attrNameLst>
                                      </p:cBhvr>
                                    </p:animRot>
                                    <p:animRot by="120000">
                                      <p:cBhvr>
                                        <p:cTn id="77" dur="200" fill="hold">
                                          <p:stCondLst>
                                            <p:cond delay="800"/>
                                          </p:stCondLst>
                                        </p:cTn>
                                        <p:tgtEl>
                                          <p:spTgt spid="6768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8" repeatCount="indefinite" fill="hold" display="0">
                  <p:stCondLst>
                    <p:cond delay="indefinite"/>
                  </p:stCondLst>
                  <p:endCondLst>
                    <p:cond evt="onPrev" delay="0">
                      <p:tgtEl>
                        <p:sldTgt/>
                      </p:tgtEl>
                    </p:cond>
                    <p:cond evt="onStopAudio" delay="0">
                      <p:tgtEl>
                        <p:sldTgt/>
                      </p:tgtEl>
                    </p:cond>
                  </p:endCondLst>
                </p:cTn>
                <p:tgtEl>
                  <p:spTgt spid="676867"/>
                </p:tgtEl>
              </p:cMediaNode>
            </p:audio>
          </p:childTnLst>
        </p:cTn>
      </p:par>
    </p:tnLst>
    <p:bldLst>
      <p:bldP spid="676868" grpId="0" animBg="1"/>
      <p:bldP spid="676869" grpId="0" animBg="1"/>
      <p:bldP spid="676869" grpId="1" animBg="1"/>
      <p:bldP spid="676870" grpId="0" animBg="1"/>
      <p:bldP spid="676870" grpId="1" animBg="1"/>
      <p:bldP spid="676871" grpId="0" animBg="1"/>
      <p:bldP spid="676871"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34" name="Rectangle 2"/>
          <p:cNvSpPr>
            <a:spLocks noChangeArrowheads="1"/>
          </p:cNvSpPr>
          <p:nvPr/>
        </p:nvSpPr>
        <p:spPr bwMode="auto">
          <a:xfrm>
            <a:off x="5686425" y="1916113"/>
            <a:ext cx="3048000" cy="1403350"/>
          </a:xfrm>
          <a:prstGeom prst="rect">
            <a:avLst/>
          </a:prstGeom>
          <a:solidFill>
            <a:srgbClr val="FFFF99"/>
          </a:solidFill>
          <a:ln w="9525">
            <a:solidFill>
              <a:schemeClr val="tx1"/>
            </a:solidFill>
            <a:miter lim="800000"/>
            <a:headEnd/>
            <a:tailEnd/>
          </a:ln>
        </p:spPr>
        <p:txBody>
          <a:bodyPr anchor="ctr"/>
          <a:lstStyle/>
          <a:p>
            <a:pPr algn="ctr" eaLnBrk="0" fontAlgn="base" hangingPunct="0">
              <a:spcBef>
                <a:spcPct val="0"/>
              </a:spcBef>
              <a:spcAft>
                <a:spcPct val="0"/>
              </a:spcAft>
            </a:pPr>
            <a:r>
              <a:rPr lang="ar-YE" sz="2200" b="1" smtClean="0">
                <a:solidFill>
                  <a:srgbClr val="000000"/>
                </a:solidFill>
              </a:rPr>
              <a:t>تنسيق</a:t>
            </a:r>
            <a:r>
              <a:rPr lang="en-US" sz="2200" b="1" smtClean="0">
                <a:solidFill>
                  <a:srgbClr val="000000"/>
                </a:solidFill>
              </a:rPr>
              <a:t> </a:t>
            </a:r>
            <a:r>
              <a:rPr lang="ar-SA" sz="2200" b="1" smtClean="0">
                <a:solidFill>
                  <a:srgbClr val="000000"/>
                </a:solidFill>
              </a:rPr>
              <a:t> الموارد والجهود</a:t>
            </a:r>
            <a:r>
              <a:rPr lang="en-US" sz="2200" b="1" smtClean="0">
                <a:solidFill>
                  <a:srgbClr val="000000"/>
                </a:solidFill>
              </a:rPr>
              <a:t>  </a:t>
            </a:r>
            <a:r>
              <a:rPr lang="ar-SA" sz="2200" b="1" smtClean="0">
                <a:solidFill>
                  <a:srgbClr val="000000"/>
                </a:solidFill>
              </a:rPr>
              <a:t>واستغلالها</a:t>
            </a:r>
            <a:endParaRPr lang="en-US" altLang="en-US" sz="2200" b="1" smtClean="0">
              <a:solidFill>
                <a:srgbClr val="000000"/>
              </a:solidFill>
            </a:endParaRPr>
          </a:p>
          <a:p>
            <a:pPr algn="ctr" eaLnBrk="0" fontAlgn="base" hangingPunct="0">
              <a:spcBef>
                <a:spcPct val="0"/>
              </a:spcBef>
              <a:spcAft>
                <a:spcPct val="0"/>
              </a:spcAft>
            </a:pPr>
            <a:r>
              <a:rPr lang="ar-YE" sz="2200" b="1" smtClean="0">
                <a:solidFill>
                  <a:srgbClr val="000000"/>
                </a:solidFill>
              </a:rPr>
              <a:t>لتحقيق أهداف </a:t>
            </a:r>
            <a:r>
              <a:rPr lang="ar-JO" sz="2200" b="1" smtClean="0">
                <a:solidFill>
                  <a:srgbClr val="000000"/>
                </a:solidFill>
              </a:rPr>
              <a:t>المؤسسة</a:t>
            </a:r>
            <a:endParaRPr lang="en-US" altLang="en-US" sz="2200" smtClean="0">
              <a:solidFill>
                <a:srgbClr val="000000"/>
              </a:solidFill>
            </a:endParaRPr>
          </a:p>
        </p:txBody>
      </p:sp>
      <p:sp>
        <p:nvSpPr>
          <p:cNvPr id="684035" name="Rectangle 3"/>
          <p:cNvSpPr>
            <a:spLocks noChangeArrowheads="1"/>
          </p:cNvSpPr>
          <p:nvPr/>
        </p:nvSpPr>
        <p:spPr bwMode="auto">
          <a:xfrm>
            <a:off x="395288" y="2060575"/>
            <a:ext cx="3048000" cy="1403350"/>
          </a:xfrm>
          <a:prstGeom prst="rect">
            <a:avLst/>
          </a:prstGeom>
          <a:solidFill>
            <a:srgbClr val="FFFF99"/>
          </a:solidFill>
          <a:ln w="9525">
            <a:solidFill>
              <a:schemeClr val="tx1"/>
            </a:solidFill>
            <a:miter lim="800000"/>
            <a:headEnd/>
            <a:tailEnd/>
          </a:ln>
        </p:spPr>
        <p:txBody>
          <a:bodyPr anchor="ctr"/>
          <a:lstStyle/>
          <a:p>
            <a:pPr algn="ctr" rtl="0" eaLnBrk="0" fontAlgn="base" hangingPunct="0">
              <a:spcBef>
                <a:spcPct val="0"/>
              </a:spcBef>
              <a:spcAft>
                <a:spcPct val="0"/>
              </a:spcAft>
            </a:pPr>
            <a:r>
              <a:rPr lang="ar-YE" sz="2200" b="1" smtClean="0">
                <a:solidFill>
                  <a:srgbClr val="000000"/>
                </a:solidFill>
              </a:rPr>
              <a:t>عملية المحافظة</a:t>
            </a:r>
            <a:endParaRPr lang="en-US" altLang="en-US" sz="2200" b="1" smtClean="0">
              <a:solidFill>
                <a:srgbClr val="000000"/>
              </a:solidFill>
            </a:endParaRPr>
          </a:p>
          <a:p>
            <a:pPr algn="ctr" eaLnBrk="0" fontAlgn="base" hangingPunct="0">
              <a:spcBef>
                <a:spcPct val="0"/>
              </a:spcBef>
              <a:spcAft>
                <a:spcPct val="0"/>
              </a:spcAft>
            </a:pPr>
            <a:r>
              <a:rPr lang="ar-YE" sz="2200" b="1" smtClean="0">
                <a:solidFill>
                  <a:srgbClr val="000000"/>
                </a:solidFill>
              </a:rPr>
              <a:t>على الموارد</a:t>
            </a:r>
            <a:r>
              <a:rPr lang="en-US" sz="2200" b="1" smtClean="0">
                <a:solidFill>
                  <a:srgbClr val="000000"/>
                </a:solidFill>
              </a:rPr>
              <a:t> </a:t>
            </a:r>
            <a:r>
              <a:rPr lang="ar-YE" sz="2200" b="1" smtClean="0">
                <a:solidFill>
                  <a:srgbClr val="000000"/>
                </a:solidFill>
              </a:rPr>
              <a:t>التنظيمية في سبيل تحقيق</a:t>
            </a:r>
            <a:r>
              <a:rPr lang="en-US" sz="2200" b="1" smtClean="0">
                <a:solidFill>
                  <a:srgbClr val="000000"/>
                </a:solidFill>
              </a:rPr>
              <a:t> </a:t>
            </a:r>
            <a:r>
              <a:rPr lang="ar-YE" sz="2200" b="1" smtClean="0">
                <a:solidFill>
                  <a:srgbClr val="000000"/>
                </a:solidFill>
              </a:rPr>
              <a:t>أهداف </a:t>
            </a:r>
            <a:r>
              <a:rPr lang="ar-JO" sz="2200" b="1" smtClean="0">
                <a:solidFill>
                  <a:srgbClr val="000000"/>
                </a:solidFill>
              </a:rPr>
              <a:t>المؤسسة</a:t>
            </a:r>
            <a:endParaRPr lang="en-US" altLang="en-US" sz="2200" smtClean="0">
              <a:solidFill>
                <a:srgbClr val="000000"/>
              </a:solidFill>
            </a:endParaRPr>
          </a:p>
        </p:txBody>
      </p:sp>
      <p:sp>
        <p:nvSpPr>
          <p:cNvPr id="684036" name="AutoShape 4"/>
          <p:cNvSpPr>
            <a:spLocks noChangeArrowheads="1"/>
          </p:cNvSpPr>
          <p:nvPr/>
        </p:nvSpPr>
        <p:spPr bwMode="auto">
          <a:xfrm rot="10800000">
            <a:off x="3552825" y="1844675"/>
            <a:ext cx="2057400" cy="1905000"/>
          </a:xfrm>
          <a:custGeom>
            <a:avLst/>
            <a:gdLst>
              <a:gd name="T0" fmla="*/ 1028700 w 21600"/>
              <a:gd name="T1" fmla="*/ 0 h 21600"/>
              <a:gd name="T2" fmla="*/ 0 w 21600"/>
              <a:gd name="T3" fmla="*/ 1123244 h 21600"/>
              <a:gd name="T4" fmla="*/ 1028700 w 21600"/>
              <a:gd name="T5" fmla="*/ 1541022 h 21600"/>
              <a:gd name="T6" fmla="*/ 2057400 w 21600"/>
              <a:gd name="T7" fmla="*/ 1123244 h 21600"/>
              <a:gd name="T8" fmla="*/ 17694720 60000 65536"/>
              <a:gd name="T9" fmla="*/ 11796480 60000 65536"/>
              <a:gd name="T10" fmla="*/ 5898240 60000 65536"/>
              <a:gd name="T11" fmla="*/ 0 60000 65536"/>
              <a:gd name="T12" fmla="*/ 1402 w 21600"/>
              <a:gd name="T13" fmla="*/ 7999 h 21600"/>
              <a:gd name="T14" fmla="*/ 20198 w 21600"/>
              <a:gd name="T15" fmla="*/ 17473 h 21600"/>
            </a:gdLst>
            <a:ahLst/>
            <a:cxnLst>
              <a:cxn ang="T8">
                <a:pos x="T0" y="T1"/>
              </a:cxn>
              <a:cxn ang="T9">
                <a:pos x="T2" y="T3"/>
              </a:cxn>
              <a:cxn ang="T10">
                <a:pos x="T4" y="T5"/>
              </a:cxn>
              <a:cxn ang="T11">
                <a:pos x="T6" y="T7"/>
              </a:cxn>
            </a:cxnLst>
            <a:rect l="T12" t="T13" r="T14" b="T15"/>
            <a:pathLst>
              <a:path w="21600" h="21600">
                <a:moveTo>
                  <a:pt x="10800" y="0"/>
                </a:moveTo>
                <a:lnTo>
                  <a:pt x="3283" y="3093"/>
                </a:lnTo>
                <a:lnTo>
                  <a:pt x="6783" y="3093"/>
                </a:lnTo>
                <a:lnTo>
                  <a:pt x="6783" y="7999"/>
                </a:lnTo>
                <a:lnTo>
                  <a:pt x="2623" y="7999"/>
                </a:lnTo>
                <a:lnTo>
                  <a:pt x="2623" y="3871"/>
                </a:lnTo>
                <a:lnTo>
                  <a:pt x="0" y="12736"/>
                </a:lnTo>
                <a:lnTo>
                  <a:pt x="2623" y="21600"/>
                </a:lnTo>
                <a:lnTo>
                  <a:pt x="2623" y="17473"/>
                </a:lnTo>
                <a:lnTo>
                  <a:pt x="18977" y="17473"/>
                </a:lnTo>
                <a:lnTo>
                  <a:pt x="18977" y="21600"/>
                </a:lnTo>
                <a:lnTo>
                  <a:pt x="21600" y="12736"/>
                </a:lnTo>
                <a:lnTo>
                  <a:pt x="18977" y="3871"/>
                </a:lnTo>
                <a:lnTo>
                  <a:pt x="18977" y="7999"/>
                </a:lnTo>
                <a:lnTo>
                  <a:pt x="14817" y="7999"/>
                </a:lnTo>
                <a:lnTo>
                  <a:pt x="14817" y="3093"/>
                </a:lnTo>
                <a:lnTo>
                  <a:pt x="18317" y="3093"/>
                </a:lnTo>
                <a:close/>
              </a:path>
            </a:pathLst>
          </a:custGeom>
          <a:solidFill>
            <a:schemeClr val="accent1"/>
          </a:solidFill>
          <a:ln w="9525">
            <a:solidFill>
              <a:schemeClr val="tx1"/>
            </a:solidFill>
            <a:miter lim="800000"/>
            <a:headEnd/>
            <a:tailEnd/>
          </a:ln>
        </p:spPr>
        <p:txBody>
          <a:bodyPr rot="10800000" wrap="none" anchor="ctr"/>
          <a:lstStyle/>
          <a:p>
            <a:pPr algn="ctr" rtl="0" eaLnBrk="0" fontAlgn="base" hangingPunct="0">
              <a:spcBef>
                <a:spcPct val="0"/>
              </a:spcBef>
              <a:spcAft>
                <a:spcPct val="0"/>
              </a:spcAft>
            </a:pPr>
            <a:r>
              <a:rPr lang="ar-YE" sz="3200" b="1" smtClean="0">
                <a:solidFill>
                  <a:srgbClr val="000000"/>
                </a:solidFill>
              </a:rPr>
              <a:t>ا</a:t>
            </a:r>
            <a:r>
              <a:rPr lang="ar-SA" sz="3200" b="1" smtClean="0">
                <a:solidFill>
                  <a:srgbClr val="000000"/>
                </a:solidFill>
              </a:rPr>
              <a:t>لإدارة</a:t>
            </a:r>
            <a:endParaRPr lang="en-US" altLang="en-US" sz="3200" b="1" smtClean="0">
              <a:solidFill>
                <a:srgbClr val="000000"/>
              </a:solidFill>
            </a:endParaRPr>
          </a:p>
        </p:txBody>
      </p:sp>
      <p:sp>
        <p:nvSpPr>
          <p:cNvPr id="684037" name="Rectangle 5"/>
          <p:cNvSpPr>
            <a:spLocks noChangeArrowheads="1"/>
          </p:cNvSpPr>
          <p:nvPr/>
        </p:nvSpPr>
        <p:spPr bwMode="auto">
          <a:xfrm>
            <a:off x="3059113" y="3789363"/>
            <a:ext cx="3048000" cy="1403350"/>
          </a:xfrm>
          <a:prstGeom prst="rect">
            <a:avLst/>
          </a:prstGeom>
          <a:solidFill>
            <a:srgbClr val="FFFF99"/>
          </a:solidFill>
          <a:ln w="9525">
            <a:solidFill>
              <a:schemeClr val="tx1"/>
            </a:solidFill>
            <a:miter lim="800000"/>
            <a:headEnd/>
            <a:tailEnd/>
          </a:ln>
        </p:spPr>
        <p:txBody>
          <a:bodyPr anchor="ctr"/>
          <a:lstStyle/>
          <a:p>
            <a:pPr algn="ctr" eaLnBrk="0" fontAlgn="base" hangingPunct="0">
              <a:spcBef>
                <a:spcPct val="0"/>
              </a:spcBef>
              <a:spcAft>
                <a:spcPct val="0"/>
              </a:spcAft>
            </a:pPr>
            <a:r>
              <a:rPr lang="ar-YE" sz="2200" b="1" smtClean="0">
                <a:solidFill>
                  <a:srgbClr val="000000"/>
                </a:solidFill>
              </a:rPr>
              <a:t>تصميم وتنشيط للعمليات اللازمة </a:t>
            </a:r>
            <a:r>
              <a:rPr lang="ar-SA" sz="2200" b="1" smtClean="0">
                <a:solidFill>
                  <a:srgbClr val="000000"/>
                </a:solidFill>
              </a:rPr>
              <a:t>لتوجيه </a:t>
            </a:r>
            <a:r>
              <a:rPr lang="ar-JO" sz="2200" b="1" smtClean="0">
                <a:solidFill>
                  <a:srgbClr val="000000"/>
                </a:solidFill>
              </a:rPr>
              <a:t>الموارد باتجاه المخرجات  والنتائج المخطط لها</a:t>
            </a:r>
            <a:endParaRPr lang="en-US" altLang="en-US" sz="2200" smtClean="0">
              <a:solidFill>
                <a:srgbClr val="000000"/>
              </a:solidFill>
            </a:endParaRPr>
          </a:p>
        </p:txBody>
      </p:sp>
      <p:sp>
        <p:nvSpPr>
          <p:cNvPr id="684038" name="AutoShape 6"/>
          <p:cNvSpPr>
            <a:spLocks noChangeArrowheads="1"/>
          </p:cNvSpPr>
          <p:nvPr/>
        </p:nvSpPr>
        <p:spPr bwMode="auto">
          <a:xfrm>
            <a:off x="2209800" y="304800"/>
            <a:ext cx="4648200" cy="931863"/>
          </a:xfrm>
          <a:prstGeom prst="flowChartOffpageConnector">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ar-YE" sz="4400" b="1" smtClean="0">
                <a:solidFill>
                  <a:srgbClr val="FFFFFF"/>
                </a:solidFill>
              </a:rPr>
              <a:t>العمليــــــة الإداريــــــة</a:t>
            </a:r>
            <a:endParaRPr lang="en-US" altLang="en-US" sz="4400" b="1" smtClean="0">
              <a:solidFill>
                <a:srgbClr val="FFFFFF"/>
              </a:solidFill>
            </a:endParaRPr>
          </a:p>
        </p:txBody>
      </p:sp>
      <p:sp>
        <p:nvSpPr>
          <p:cNvPr id="53255" name="Oval 7"/>
          <p:cNvSpPr>
            <a:spLocks noChangeArrowheads="1"/>
          </p:cNvSpPr>
          <p:nvPr/>
        </p:nvSpPr>
        <p:spPr bwMode="auto">
          <a:xfrm>
            <a:off x="395288" y="3644900"/>
            <a:ext cx="1081087" cy="576263"/>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تخطيط</a:t>
            </a:r>
            <a:endParaRPr lang="en-US" sz="2300" smtClean="0">
              <a:solidFill>
                <a:srgbClr val="000000"/>
              </a:solidFill>
            </a:endParaRPr>
          </a:p>
        </p:txBody>
      </p:sp>
      <p:sp>
        <p:nvSpPr>
          <p:cNvPr id="684040" name="Oval 8"/>
          <p:cNvSpPr>
            <a:spLocks noChangeArrowheads="1"/>
          </p:cNvSpPr>
          <p:nvPr/>
        </p:nvSpPr>
        <p:spPr bwMode="auto">
          <a:xfrm>
            <a:off x="395288" y="3644900"/>
            <a:ext cx="1081087" cy="576263"/>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تخطيط</a:t>
            </a:r>
            <a:endParaRPr lang="en-US" sz="2300" smtClean="0">
              <a:solidFill>
                <a:srgbClr val="000000"/>
              </a:solidFill>
            </a:endParaRPr>
          </a:p>
        </p:txBody>
      </p:sp>
      <p:sp>
        <p:nvSpPr>
          <p:cNvPr id="684041" name="Oval 9"/>
          <p:cNvSpPr>
            <a:spLocks noChangeArrowheads="1"/>
          </p:cNvSpPr>
          <p:nvPr/>
        </p:nvSpPr>
        <p:spPr bwMode="auto">
          <a:xfrm>
            <a:off x="755650" y="4437063"/>
            <a:ext cx="1081088"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تنظيم</a:t>
            </a:r>
            <a:endParaRPr lang="en-US" sz="2300" smtClean="0">
              <a:solidFill>
                <a:srgbClr val="000000"/>
              </a:solidFill>
            </a:endParaRPr>
          </a:p>
        </p:txBody>
      </p:sp>
      <p:sp>
        <p:nvSpPr>
          <p:cNvPr id="684042" name="Oval 10"/>
          <p:cNvSpPr>
            <a:spLocks noChangeArrowheads="1"/>
          </p:cNvSpPr>
          <p:nvPr/>
        </p:nvSpPr>
        <p:spPr bwMode="auto">
          <a:xfrm>
            <a:off x="1619250" y="5157788"/>
            <a:ext cx="1081088"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تحكم</a:t>
            </a:r>
            <a:endParaRPr lang="en-US" sz="2300" smtClean="0">
              <a:solidFill>
                <a:srgbClr val="000000"/>
              </a:solidFill>
            </a:endParaRPr>
          </a:p>
        </p:txBody>
      </p:sp>
      <p:sp>
        <p:nvSpPr>
          <p:cNvPr id="684043" name="Oval 11"/>
          <p:cNvSpPr>
            <a:spLocks noChangeArrowheads="1"/>
          </p:cNvSpPr>
          <p:nvPr/>
        </p:nvSpPr>
        <p:spPr bwMode="auto">
          <a:xfrm>
            <a:off x="2987675" y="5589588"/>
            <a:ext cx="1081088"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رقابة</a:t>
            </a:r>
            <a:endParaRPr lang="en-US" sz="2300" smtClean="0">
              <a:solidFill>
                <a:srgbClr val="000000"/>
              </a:solidFill>
            </a:endParaRPr>
          </a:p>
        </p:txBody>
      </p:sp>
      <p:sp>
        <p:nvSpPr>
          <p:cNvPr id="684044" name="Oval 12"/>
          <p:cNvSpPr>
            <a:spLocks noChangeArrowheads="1"/>
          </p:cNvSpPr>
          <p:nvPr/>
        </p:nvSpPr>
        <p:spPr bwMode="auto">
          <a:xfrm>
            <a:off x="4572000" y="5661025"/>
            <a:ext cx="1152525" cy="576263"/>
          </a:xfrm>
          <a:prstGeom prst="ellipse">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SA" sz="2300" smtClean="0">
                <a:solidFill>
                  <a:srgbClr val="000000"/>
                </a:solidFill>
              </a:rPr>
              <a:t>علاج مشكلة</a:t>
            </a:r>
            <a:endParaRPr lang="en-US" sz="2300" smtClean="0">
              <a:solidFill>
                <a:srgbClr val="000000"/>
              </a:solidFill>
            </a:endParaRPr>
          </a:p>
        </p:txBody>
      </p:sp>
      <p:sp>
        <p:nvSpPr>
          <p:cNvPr id="684045" name="Oval 13"/>
          <p:cNvSpPr>
            <a:spLocks noChangeArrowheads="1"/>
          </p:cNvSpPr>
          <p:nvPr/>
        </p:nvSpPr>
        <p:spPr bwMode="auto">
          <a:xfrm>
            <a:off x="6011863" y="5300663"/>
            <a:ext cx="1296987"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اتخاذ قرار</a:t>
            </a:r>
            <a:endParaRPr lang="en-US" sz="2300" smtClean="0">
              <a:solidFill>
                <a:srgbClr val="000000"/>
              </a:solidFill>
            </a:endParaRPr>
          </a:p>
        </p:txBody>
      </p:sp>
      <p:sp>
        <p:nvSpPr>
          <p:cNvPr id="684046" name="Oval 14"/>
          <p:cNvSpPr>
            <a:spLocks noChangeArrowheads="1"/>
          </p:cNvSpPr>
          <p:nvPr/>
        </p:nvSpPr>
        <p:spPr bwMode="auto">
          <a:xfrm>
            <a:off x="7019925" y="4437063"/>
            <a:ext cx="1296988"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توظيف</a:t>
            </a:r>
            <a:endParaRPr lang="en-US" sz="2300" smtClean="0">
              <a:solidFill>
                <a:srgbClr val="000000"/>
              </a:solidFill>
            </a:endParaRPr>
          </a:p>
        </p:txBody>
      </p:sp>
      <p:sp>
        <p:nvSpPr>
          <p:cNvPr id="684047" name="Oval 15"/>
          <p:cNvSpPr>
            <a:spLocks noChangeArrowheads="1"/>
          </p:cNvSpPr>
          <p:nvPr/>
        </p:nvSpPr>
        <p:spPr bwMode="auto">
          <a:xfrm>
            <a:off x="7667625" y="3500438"/>
            <a:ext cx="1081088"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حفز</a:t>
            </a:r>
            <a:endParaRPr lang="en-US" sz="2300" smtClean="0">
              <a:solidFill>
                <a:srgbClr val="000000"/>
              </a:solidFill>
            </a:endParaRPr>
          </a:p>
        </p:txBody>
      </p:sp>
      <p:sp>
        <p:nvSpPr>
          <p:cNvPr id="684048" name="Oval 16"/>
          <p:cNvSpPr>
            <a:spLocks noChangeArrowheads="1"/>
          </p:cNvSpPr>
          <p:nvPr/>
        </p:nvSpPr>
        <p:spPr bwMode="auto">
          <a:xfrm>
            <a:off x="6732588" y="5949950"/>
            <a:ext cx="1081087" cy="576263"/>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a:t>
            </a:r>
            <a:endParaRPr lang="en-US" sz="2300" smtClean="0">
              <a:solidFill>
                <a:srgbClr val="000000"/>
              </a:solidFill>
            </a:endParaRPr>
          </a:p>
        </p:txBody>
      </p:sp>
      <p:sp>
        <p:nvSpPr>
          <p:cNvPr id="684049" name="Oval 17"/>
          <p:cNvSpPr>
            <a:spLocks noChangeArrowheads="1"/>
          </p:cNvSpPr>
          <p:nvPr/>
        </p:nvSpPr>
        <p:spPr bwMode="auto">
          <a:xfrm>
            <a:off x="250825" y="5229225"/>
            <a:ext cx="1081088" cy="576263"/>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تقدير</a:t>
            </a:r>
            <a:endParaRPr lang="en-US" sz="2300" smtClean="0">
              <a:solidFill>
                <a:srgbClr val="000000"/>
              </a:solidFill>
            </a:endParaRPr>
          </a:p>
        </p:txBody>
      </p:sp>
      <p:sp>
        <p:nvSpPr>
          <p:cNvPr id="684050" name="Oval 18"/>
          <p:cNvSpPr>
            <a:spLocks noChangeArrowheads="1"/>
          </p:cNvSpPr>
          <p:nvPr/>
        </p:nvSpPr>
        <p:spPr bwMode="auto">
          <a:xfrm>
            <a:off x="1331913" y="6021388"/>
            <a:ext cx="1081087" cy="576262"/>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a:t>
            </a:r>
            <a:endParaRPr lang="en-US" sz="2300" smtClean="0">
              <a:solidFill>
                <a:srgbClr val="000000"/>
              </a:solidFill>
            </a:endParaRPr>
          </a:p>
        </p:txBody>
      </p:sp>
      <p:sp>
        <p:nvSpPr>
          <p:cNvPr id="684051" name="Oval 19"/>
          <p:cNvSpPr>
            <a:spLocks noChangeArrowheads="1"/>
          </p:cNvSpPr>
          <p:nvPr/>
        </p:nvSpPr>
        <p:spPr bwMode="auto">
          <a:xfrm>
            <a:off x="7740650" y="5229225"/>
            <a:ext cx="1081088" cy="576263"/>
          </a:xfrm>
          <a:prstGeom prst="ellipse">
            <a:avLst/>
          </a:prstGeom>
          <a:solidFill>
            <a:srgbClr val="FFFF99"/>
          </a:solidFill>
          <a:ln w="9525">
            <a:solidFill>
              <a:schemeClr val="tx1"/>
            </a:solidFill>
            <a:round/>
            <a:headEnd/>
            <a:tailEnd/>
          </a:ln>
        </p:spPr>
        <p:txBody>
          <a:bodyPr wrap="none" anchor="ctr"/>
          <a:lstStyle/>
          <a:p>
            <a:pPr algn="ctr" rtl="0" eaLnBrk="0" fontAlgn="base" hangingPunct="0">
              <a:spcBef>
                <a:spcPct val="0"/>
              </a:spcBef>
              <a:spcAft>
                <a:spcPct val="0"/>
              </a:spcAft>
            </a:pPr>
            <a:r>
              <a:rPr lang="ar-SA" sz="2300" smtClean="0">
                <a:solidFill>
                  <a:srgbClr val="000000"/>
                </a:solidFill>
              </a:rPr>
              <a:t>تسويق</a:t>
            </a:r>
            <a:endParaRPr lang="en-US" sz="2300" smtClean="0">
              <a:solidFill>
                <a:srgbClr val="000000"/>
              </a:solidFill>
            </a:endParaRPr>
          </a:p>
        </p:txBody>
      </p:sp>
    </p:spTree>
    <p:extLst>
      <p:ext uri="{BB962C8B-B14F-4D97-AF65-F5344CB8AC3E}">
        <p14:creationId xmlns:p14="http://schemas.microsoft.com/office/powerpoint/2010/main" xmlns="" val="25029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84038"/>
                                        </p:tgtEl>
                                        <p:attrNameLst>
                                          <p:attrName>style.visibility</p:attrName>
                                        </p:attrNameLst>
                                      </p:cBhvr>
                                      <p:to>
                                        <p:strVal val="visible"/>
                                      </p:to>
                                    </p:set>
                                    <p:animEffect transition="in" filter="wheel(4)">
                                      <p:cBhvr>
                                        <p:cTn id="7" dur="2000"/>
                                        <p:tgtEl>
                                          <p:spTgt spid="68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84036"/>
                                        </p:tgtEl>
                                        <p:attrNameLst>
                                          <p:attrName>style.visibility</p:attrName>
                                        </p:attrNameLst>
                                      </p:cBhvr>
                                      <p:to>
                                        <p:strVal val="visible"/>
                                      </p:to>
                                    </p:set>
                                    <p:animEffect transition="in" filter="wheel(4)">
                                      <p:cBhvr>
                                        <p:cTn id="12" dur="2000"/>
                                        <p:tgtEl>
                                          <p:spTgt spid="68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84034"/>
                                        </p:tgtEl>
                                        <p:attrNameLst>
                                          <p:attrName>style.visibility</p:attrName>
                                        </p:attrNameLst>
                                      </p:cBhvr>
                                      <p:to>
                                        <p:strVal val="visible"/>
                                      </p:to>
                                    </p:set>
                                    <p:anim calcmode="lin" valueType="num">
                                      <p:cBhvr additive="base">
                                        <p:cTn id="17" dur="500" fill="hold"/>
                                        <p:tgtEl>
                                          <p:spTgt spid="684034"/>
                                        </p:tgtEl>
                                        <p:attrNameLst>
                                          <p:attrName>ppt_x</p:attrName>
                                        </p:attrNameLst>
                                      </p:cBhvr>
                                      <p:tavLst>
                                        <p:tav tm="0">
                                          <p:val>
                                            <p:strVal val="1+#ppt_w/2"/>
                                          </p:val>
                                        </p:tav>
                                        <p:tav tm="100000">
                                          <p:val>
                                            <p:strVal val="#ppt_x"/>
                                          </p:val>
                                        </p:tav>
                                      </p:tavLst>
                                    </p:anim>
                                    <p:anim calcmode="lin" valueType="num">
                                      <p:cBhvr additive="base">
                                        <p:cTn id="18" dur="500" fill="hold"/>
                                        <p:tgtEl>
                                          <p:spTgt spid="68403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84035"/>
                                        </p:tgtEl>
                                        <p:attrNameLst>
                                          <p:attrName>style.visibility</p:attrName>
                                        </p:attrNameLst>
                                      </p:cBhvr>
                                      <p:to>
                                        <p:strVal val="visible"/>
                                      </p:to>
                                    </p:set>
                                    <p:anim calcmode="lin" valueType="num">
                                      <p:cBhvr additive="base">
                                        <p:cTn id="23" dur="500" fill="hold"/>
                                        <p:tgtEl>
                                          <p:spTgt spid="684035"/>
                                        </p:tgtEl>
                                        <p:attrNameLst>
                                          <p:attrName>ppt_x</p:attrName>
                                        </p:attrNameLst>
                                      </p:cBhvr>
                                      <p:tavLst>
                                        <p:tav tm="0">
                                          <p:val>
                                            <p:strVal val="0-#ppt_w/2"/>
                                          </p:val>
                                        </p:tav>
                                        <p:tav tm="100000">
                                          <p:val>
                                            <p:strVal val="#ppt_x"/>
                                          </p:val>
                                        </p:tav>
                                      </p:tavLst>
                                    </p:anim>
                                    <p:anim calcmode="lin" valueType="num">
                                      <p:cBhvr additive="base">
                                        <p:cTn id="24" dur="500" fill="hold"/>
                                        <p:tgtEl>
                                          <p:spTgt spid="68403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84037"/>
                                        </p:tgtEl>
                                        <p:attrNameLst>
                                          <p:attrName>style.visibility</p:attrName>
                                        </p:attrNameLst>
                                      </p:cBhvr>
                                      <p:to>
                                        <p:strVal val="visible"/>
                                      </p:to>
                                    </p:set>
                                    <p:anim calcmode="lin" valueType="num">
                                      <p:cBhvr additive="base">
                                        <p:cTn id="29" dur="500" fill="hold"/>
                                        <p:tgtEl>
                                          <p:spTgt spid="684037"/>
                                        </p:tgtEl>
                                        <p:attrNameLst>
                                          <p:attrName>ppt_x</p:attrName>
                                        </p:attrNameLst>
                                      </p:cBhvr>
                                      <p:tavLst>
                                        <p:tav tm="0">
                                          <p:val>
                                            <p:strVal val="#ppt_x"/>
                                          </p:val>
                                        </p:tav>
                                        <p:tav tm="100000">
                                          <p:val>
                                            <p:strVal val="#ppt_x"/>
                                          </p:val>
                                        </p:tav>
                                      </p:tavLst>
                                    </p:anim>
                                    <p:anim calcmode="lin" valueType="num">
                                      <p:cBhvr additive="base">
                                        <p:cTn id="30" dur="500" fill="hold"/>
                                        <p:tgtEl>
                                          <p:spTgt spid="68403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84047"/>
                                        </p:tgtEl>
                                        <p:attrNameLst>
                                          <p:attrName>style.visibility</p:attrName>
                                        </p:attrNameLst>
                                      </p:cBhvr>
                                      <p:to>
                                        <p:strVal val="visible"/>
                                      </p:to>
                                    </p:set>
                                    <p:anim calcmode="lin" valueType="num">
                                      <p:cBhvr additive="base">
                                        <p:cTn id="35" dur="500" fill="hold"/>
                                        <p:tgtEl>
                                          <p:spTgt spid="684047"/>
                                        </p:tgtEl>
                                        <p:attrNameLst>
                                          <p:attrName>ppt_x</p:attrName>
                                        </p:attrNameLst>
                                      </p:cBhvr>
                                      <p:tavLst>
                                        <p:tav tm="0">
                                          <p:val>
                                            <p:strVal val="#ppt_x"/>
                                          </p:val>
                                        </p:tav>
                                        <p:tav tm="100000">
                                          <p:val>
                                            <p:strVal val="#ppt_x"/>
                                          </p:val>
                                        </p:tav>
                                      </p:tavLst>
                                    </p:anim>
                                    <p:anim calcmode="lin" valueType="num">
                                      <p:cBhvr additive="base">
                                        <p:cTn id="36" dur="500" fill="hold"/>
                                        <p:tgtEl>
                                          <p:spTgt spid="6840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84040"/>
                                        </p:tgtEl>
                                        <p:attrNameLst>
                                          <p:attrName>style.visibility</p:attrName>
                                        </p:attrNameLst>
                                      </p:cBhvr>
                                      <p:to>
                                        <p:strVal val="visible"/>
                                      </p:to>
                                    </p:set>
                                    <p:anim calcmode="lin" valueType="num">
                                      <p:cBhvr additive="base">
                                        <p:cTn id="39" dur="500" fill="hold"/>
                                        <p:tgtEl>
                                          <p:spTgt spid="684040"/>
                                        </p:tgtEl>
                                        <p:attrNameLst>
                                          <p:attrName>ppt_x</p:attrName>
                                        </p:attrNameLst>
                                      </p:cBhvr>
                                      <p:tavLst>
                                        <p:tav tm="0">
                                          <p:val>
                                            <p:strVal val="#ppt_x"/>
                                          </p:val>
                                        </p:tav>
                                        <p:tav tm="100000">
                                          <p:val>
                                            <p:strVal val="#ppt_x"/>
                                          </p:val>
                                        </p:tav>
                                      </p:tavLst>
                                    </p:anim>
                                    <p:anim calcmode="lin" valueType="num">
                                      <p:cBhvr additive="base">
                                        <p:cTn id="40" dur="500" fill="hold"/>
                                        <p:tgtEl>
                                          <p:spTgt spid="6840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84046"/>
                                        </p:tgtEl>
                                        <p:attrNameLst>
                                          <p:attrName>style.visibility</p:attrName>
                                        </p:attrNameLst>
                                      </p:cBhvr>
                                      <p:to>
                                        <p:strVal val="visible"/>
                                      </p:to>
                                    </p:set>
                                    <p:anim calcmode="lin" valueType="num">
                                      <p:cBhvr additive="base">
                                        <p:cTn id="43" dur="500" fill="hold"/>
                                        <p:tgtEl>
                                          <p:spTgt spid="684046"/>
                                        </p:tgtEl>
                                        <p:attrNameLst>
                                          <p:attrName>ppt_x</p:attrName>
                                        </p:attrNameLst>
                                      </p:cBhvr>
                                      <p:tavLst>
                                        <p:tav tm="0">
                                          <p:val>
                                            <p:strVal val="#ppt_x"/>
                                          </p:val>
                                        </p:tav>
                                        <p:tav tm="100000">
                                          <p:val>
                                            <p:strVal val="#ppt_x"/>
                                          </p:val>
                                        </p:tav>
                                      </p:tavLst>
                                    </p:anim>
                                    <p:anim calcmode="lin" valueType="num">
                                      <p:cBhvr additive="base">
                                        <p:cTn id="44" dur="500" fill="hold"/>
                                        <p:tgtEl>
                                          <p:spTgt spid="6840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84041"/>
                                        </p:tgtEl>
                                        <p:attrNameLst>
                                          <p:attrName>style.visibility</p:attrName>
                                        </p:attrNameLst>
                                      </p:cBhvr>
                                      <p:to>
                                        <p:strVal val="visible"/>
                                      </p:to>
                                    </p:set>
                                    <p:anim calcmode="lin" valueType="num">
                                      <p:cBhvr additive="base">
                                        <p:cTn id="47" dur="500" fill="hold"/>
                                        <p:tgtEl>
                                          <p:spTgt spid="684041"/>
                                        </p:tgtEl>
                                        <p:attrNameLst>
                                          <p:attrName>ppt_x</p:attrName>
                                        </p:attrNameLst>
                                      </p:cBhvr>
                                      <p:tavLst>
                                        <p:tav tm="0">
                                          <p:val>
                                            <p:strVal val="#ppt_x"/>
                                          </p:val>
                                        </p:tav>
                                        <p:tav tm="100000">
                                          <p:val>
                                            <p:strVal val="#ppt_x"/>
                                          </p:val>
                                        </p:tav>
                                      </p:tavLst>
                                    </p:anim>
                                    <p:anim calcmode="lin" valueType="num">
                                      <p:cBhvr additive="base">
                                        <p:cTn id="48" dur="500" fill="hold"/>
                                        <p:tgtEl>
                                          <p:spTgt spid="6840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84051"/>
                                        </p:tgtEl>
                                        <p:attrNameLst>
                                          <p:attrName>style.visibility</p:attrName>
                                        </p:attrNameLst>
                                      </p:cBhvr>
                                      <p:to>
                                        <p:strVal val="visible"/>
                                      </p:to>
                                    </p:set>
                                    <p:anim calcmode="lin" valueType="num">
                                      <p:cBhvr additive="base">
                                        <p:cTn id="51" dur="500" fill="hold"/>
                                        <p:tgtEl>
                                          <p:spTgt spid="684051"/>
                                        </p:tgtEl>
                                        <p:attrNameLst>
                                          <p:attrName>ppt_x</p:attrName>
                                        </p:attrNameLst>
                                      </p:cBhvr>
                                      <p:tavLst>
                                        <p:tav tm="0">
                                          <p:val>
                                            <p:strVal val="#ppt_x"/>
                                          </p:val>
                                        </p:tav>
                                        <p:tav tm="100000">
                                          <p:val>
                                            <p:strVal val="#ppt_x"/>
                                          </p:val>
                                        </p:tav>
                                      </p:tavLst>
                                    </p:anim>
                                    <p:anim calcmode="lin" valueType="num">
                                      <p:cBhvr additive="base">
                                        <p:cTn id="52" dur="500" fill="hold"/>
                                        <p:tgtEl>
                                          <p:spTgt spid="6840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84045"/>
                                        </p:tgtEl>
                                        <p:attrNameLst>
                                          <p:attrName>style.visibility</p:attrName>
                                        </p:attrNameLst>
                                      </p:cBhvr>
                                      <p:to>
                                        <p:strVal val="visible"/>
                                      </p:to>
                                    </p:set>
                                    <p:anim calcmode="lin" valueType="num">
                                      <p:cBhvr additive="base">
                                        <p:cTn id="55" dur="500" fill="hold"/>
                                        <p:tgtEl>
                                          <p:spTgt spid="684045"/>
                                        </p:tgtEl>
                                        <p:attrNameLst>
                                          <p:attrName>ppt_x</p:attrName>
                                        </p:attrNameLst>
                                      </p:cBhvr>
                                      <p:tavLst>
                                        <p:tav tm="0">
                                          <p:val>
                                            <p:strVal val="#ppt_x"/>
                                          </p:val>
                                        </p:tav>
                                        <p:tav tm="100000">
                                          <p:val>
                                            <p:strVal val="#ppt_x"/>
                                          </p:val>
                                        </p:tav>
                                      </p:tavLst>
                                    </p:anim>
                                    <p:anim calcmode="lin" valueType="num">
                                      <p:cBhvr additive="base">
                                        <p:cTn id="56" dur="500" fill="hold"/>
                                        <p:tgtEl>
                                          <p:spTgt spid="6840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84044"/>
                                        </p:tgtEl>
                                        <p:attrNameLst>
                                          <p:attrName>style.visibility</p:attrName>
                                        </p:attrNameLst>
                                      </p:cBhvr>
                                      <p:to>
                                        <p:strVal val="visible"/>
                                      </p:to>
                                    </p:set>
                                    <p:anim calcmode="lin" valueType="num">
                                      <p:cBhvr additive="base">
                                        <p:cTn id="59" dur="500" fill="hold"/>
                                        <p:tgtEl>
                                          <p:spTgt spid="684044"/>
                                        </p:tgtEl>
                                        <p:attrNameLst>
                                          <p:attrName>ppt_x</p:attrName>
                                        </p:attrNameLst>
                                      </p:cBhvr>
                                      <p:tavLst>
                                        <p:tav tm="0">
                                          <p:val>
                                            <p:strVal val="#ppt_x"/>
                                          </p:val>
                                        </p:tav>
                                        <p:tav tm="100000">
                                          <p:val>
                                            <p:strVal val="#ppt_x"/>
                                          </p:val>
                                        </p:tav>
                                      </p:tavLst>
                                    </p:anim>
                                    <p:anim calcmode="lin" valueType="num">
                                      <p:cBhvr additive="base">
                                        <p:cTn id="60" dur="500" fill="hold"/>
                                        <p:tgtEl>
                                          <p:spTgt spid="6840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4043"/>
                                        </p:tgtEl>
                                        <p:attrNameLst>
                                          <p:attrName>style.visibility</p:attrName>
                                        </p:attrNameLst>
                                      </p:cBhvr>
                                      <p:to>
                                        <p:strVal val="visible"/>
                                      </p:to>
                                    </p:set>
                                    <p:anim calcmode="lin" valueType="num">
                                      <p:cBhvr additive="base">
                                        <p:cTn id="63" dur="500" fill="hold"/>
                                        <p:tgtEl>
                                          <p:spTgt spid="684043"/>
                                        </p:tgtEl>
                                        <p:attrNameLst>
                                          <p:attrName>ppt_x</p:attrName>
                                        </p:attrNameLst>
                                      </p:cBhvr>
                                      <p:tavLst>
                                        <p:tav tm="0">
                                          <p:val>
                                            <p:strVal val="#ppt_x"/>
                                          </p:val>
                                        </p:tav>
                                        <p:tav tm="100000">
                                          <p:val>
                                            <p:strVal val="#ppt_x"/>
                                          </p:val>
                                        </p:tav>
                                      </p:tavLst>
                                    </p:anim>
                                    <p:anim calcmode="lin" valueType="num">
                                      <p:cBhvr additive="base">
                                        <p:cTn id="64" dur="500" fill="hold"/>
                                        <p:tgtEl>
                                          <p:spTgt spid="6840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4042"/>
                                        </p:tgtEl>
                                        <p:attrNameLst>
                                          <p:attrName>style.visibility</p:attrName>
                                        </p:attrNameLst>
                                      </p:cBhvr>
                                      <p:to>
                                        <p:strVal val="visible"/>
                                      </p:to>
                                    </p:set>
                                    <p:anim calcmode="lin" valueType="num">
                                      <p:cBhvr additive="base">
                                        <p:cTn id="67" dur="500" fill="hold"/>
                                        <p:tgtEl>
                                          <p:spTgt spid="684042"/>
                                        </p:tgtEl>
                                        <p:attrNameLst>
                                          <p:attrName>ppt_x</p:attrName>
                                        </p:attrNameLst>
                                      </p:cBhvr>
                                      <p:tavLst>
                                        <p:tav tm="0">
                                          <p:val>
                                            <p:strVal val="#ppt_x"/>
                                          </p:val>
                                        </p:tav>
                                        <p:tav tm="100000">
                                          <p:val>
                                            <p:strVal val="#ppt_x"/>
                                          </p:val>
                                        </p:tav>
                                      </p:tavLst>
                                    </p:anim>
                                    <p:anim calcmode="lin" valueType="num">
                                      <p:cBhvr additive="base">
                                        <p:cTn id="68" dur="500" fill="hold"/>
                                        <p:tgtEl>
                                          <p:spTgt spid="68404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84049"/>
                                        </p:tgtEl>
                                        <p:attrNameLst>
                                          <p:attrName>style.visibility</p:attrName>
                                        </p:attrNameLst>
                                      </p:cBhvr>
                                      <p:to>
                                        <p:strVal val="visible"/>
                                      </p:to>
                                    </p:set>
                                    <p:anim calcmode="lin" valueType="num">
                                      <p:cBhvr additive="base">
                                        <p:cTn id="71" dur="500" fill="hold"/>
                                        <p:tgtEl>
                                          <p:spTgt spid="684049"/>
                                        </p:tgtEl>
                                        <p:attrNameLst>
                                          <p:attrName>ppt_x</p:attrName>
                                        </p:attrNameLst>
                                      </p:cBhvr>
                                      <p:tavLst>
                                        <p:tav tm="0">
                                          <p:val>
                                            <p:strVal val="#ppt_x"/>
                                          </p:val>
                                        </p:tav>
                                        <p:tav tm="100000">
                                          <p:val>
                                            <p:strVal val="#ppt_x"/>
                                          </p:val>
                                        </p:tav>
                                      </p:tavLst>
                                    </p:anim>
                                    <p:anim calcmode="lin" valueType="num">
                                      <p:cBhvr additive="base">
                                        <p:cTn id="72" dur="500" fill="hold"/>
                                        <p:tgtEl>
                                          <p:spTgt spid="6840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84050"/>
                                        </p:tgtEl>
                                        <p:attrNameLst>
                                          <p:attrName>style.visibility</p:attrName>
                                        </p:attrNameLst>
                                      </p:cBhvr>
                                      <p:to>
                                        <p:strVal val="visible"/>
                                      </p:to>
                                    </p:set>
                                    <p:anim calcmode="lin" valueType="num">
                                      <p:cBhvr additive="base">
                                        <p:cTn id="75" dur="500" fill="hold"/>
                                        <p:tgtEl>
                                          <p:spTgt spid="684050"/>
                                        </p:tgtEl>
                                        <p:attrNameLst>
                                          <p:attrName>ppt_x</p:attrName>
                                        </p:attrNameLst>
                                      </p:cBhvr>
                                      <p:tavLst>
                                        <p:tav tm="0">
                                          <p:val>
                                            <p:strVal val="#ppt_x"/>
                                          </p:val>
                                        </p:tav>
                                        <p:tav tm="100000">
                                          <p:val>
                                            <p:strVal val="#ppt_x"/>
                                          </p:val>
                                        </p:tav>
                                      </p:tavLst>
                                    </p:anim>
                                    <p:anim calcmode="lin" valueType="num">
                                      <p:cBhvr additive="base">
                                        <p:cTn id="76" dur="500" fill="hold"/>
                                        <p:tgtEl>
                                          <p:spTgt spid="68405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84048"/>
                                        </p:tgtEl>
                                        <p:attrNameLst>
                                          <p:attrName>style.visibility</p:attrName>
                                        </p:attrNameLst>
                                      </p:cBhvr>
                                      <p:to>
                                        <p:strVal val="visible"/>
                                      </p:to>
                                    </p:set>
                                    <p:anim calcmode="lin" valueType="num">
                                      <p:cBhvr additive="base">
                                        <p:cTn id="79" dur="500" fill="hold"/>
                                        <p:tgtEl>
                                          <p:spTgt spid="684048"/>
                                        </p:tgtEl>
                                        <p:attrNameLst>
                                          <p:attrName>ppt_x</p:attrName>
                                        </p:attrNameLst>
                                      </p:cBhvr>
                                      <p:tavLst>
                                        <p:tav tm="0">
                                          <p:val>
                                            <p:strVal val="#ppt_x"/>
                                          </p:val>
                                        </p:tav>
                                        <p:tav tm="100000">
                                          <p:val>
                                            <p:strVal val="#ppt_x"/>
                                          </p:val>
                                        </p:tav>
                                      </p:tavLst>
                                    </p:anim>
                                    <p:anim calcmode="lin" valueType="num">
                                      <p:cBhvr additive="base">
                                        <p:cTn id="80" dur="500" fill="hold"/>
                                        <p:tgtEl>
                                          <p:spTgt spid="684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nimBg="1"/>
      <p:bldP spid="684035" grpId="0" animBg="1"/>
      <p:bldP spid="684036" grpId="0" animBg="1"/>
      <p:bldP spid="684037" grpId="0" animBg="1"/>
      <p:bldP spid="684038" grpId="0" animBg="1"/>
      <p:bldP spid="684040" grpId="0" animBg="1"/>
      <p:bldP spid="684041" grpId="0" animBg="1"/>
      <p:bldP spid="684042" grpId="0" animBg="1"/>
      <p:bldP spid="684043" grpId="0" animBg="1"/>
      <p:bldP spid="684044" grpId="0" animBg="1"/>
      <p:bldP spid="684045" grpId="0" animBg="1"/>
      <p:bldP spid="684046" grpId="0" animBg="1"/>
      <p:bldP spid="684047" grpId="0" animBg="1"/>
      <p:bldP spid="684048" grpId="0" animBg="1"/>
      <p:bldP spid="684049" grpId="0" animBg="1"/>
      <p:bldP spid="684050" grpId="0" animBg="1"/>
      <p:bldP spid="68405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82" name="Rectangle 2"/>
          <p:cNvSpPr>
            <a:spLocks noChangeArrowheads="1"/>
          </p:cNvSpPr>
          <p:nvPr/>
        </p:nvSpPr>
        <p:spPr bwMode="auto">
          <a:xfrm>
            <a:off x="5686425" y="1916113"/>
            <a:ext cx="3048000" cy="1403350"/>
          </a:xfrm>
          <a:prstGeom prst="rect">
            <a:avLst/>
          </a:prstGeom>
          <a:solidFill>
            <a:srgbClr val="FFFF99"/>
          </a:solidFill>
          <a:ln w="9525">
            <a:solidFill>
              <a:schemeClr val="tx1"/>
            </a:solidFill>
            <a:miter lim="800000"/>
            <a:headEnd/>
            <a:tailEnd/>
          </a:ln>
        </p:spPr>
        <p:txBody>
          <a:bodyPr anchor="ctr"/>
          <a:lstStyle/>
          <a:p>
            <a:pPr algn="ctr" eaLnBrk="0" fontAlgn="base" hangingPunct="0">
              <a:spcBef>
                <a:spcPct val="0"/>
              </a:spcBef>
              <a:spcAft>
                <a:spcPct val="0"/>
              </a:spcAft>
            </a:pPr>
            <a:r>
              <a:rPr lang="ar-SA" sz="2200" b="1" smtClean="0">
                <a:solidFill>
                  <a:srgbClr val="000000"/>
                </a:solidFill>
              </a:rPr>
              <a:t>توفير الرؤية والإستراتيجية الخاصة بصناعة التغيير(التطوير)</a:t>
            </a:r>
            <a:endParaRPr lang="en-US" altLang="en-US" sz="2200" smtClean="0">
              <a:solidFill>
                <a:srgbClr val="000000"/>
              </a:solidFill>
            </a:endParaRPr>
          </a:p>
        </p:txBody>
      </p:sp>
      <p:sp>
        <p:nvSpPr>
          <p:cNvPr id="686083" name="Rectangle 3"/>
          <p:cNvSpPr>
            <a:spLocks noChangeArrowheads="1"/>
          </p:cNvSpPr>
          <p:nvPr/>
        </p:nvSpPr>
        <p:spPr bwMode="auto">
          <a:xfrm>
            <a:off x="395288" y="2060575"/>
            <a:ext cx="3048000" cy="1403350"/>
          </a:xfrm>
          <a:prstGeom prst="rect">
            <a:avLst/>
          </a:prstGeom>
          <a:solidFill>
            <a:srgbClr val="FFFF99"/>
          </a:solidFill>
          <a:ln w="9525">
            <a:solidFill>
              <a:schemeClr val="tx1"/>
            </a:solidFill>
            <a:miter lim="800000"/>
            <a:headEnd/>
            <a:tailEnd/>
          </a:ln>
        </p:spPr>
        <p:txBody>
          <a:bodyPr anchor="ctr"/>
          <a:lstStyle/>
          <a:p>
            <a:pPr algn="ctr" rtl="0" eaLnBrk="0" fontAlgn="base" hangingPunct="0">
              <a:spcBef>
                <a:spcPct val="0"/>
              </a:spcBef>
              <a:spcAft>
                <a:spcPct val="0"/>
              </a:spcAft>
            </a:pPr>
            <a:r>
              <a:rPr lang="ar-SA" sz="2200" b="1" smtClean="0">
                <a:solidFill>
                  <a:srgbClr val="000000"/>
                </a:solidFill>
              </a:rPr>
              <a:t>التعامل مع الحوادث والمؤثرات المختلفة بطريقة تحقق السلامة والنجاح والتطور والنمو للمنظمة والعاملين</a:t>
            </a:r>
            <a:endParaRPr lang="en-US" altLang="en-US" sz="2200" smtClean="0">
              <a:solidFill>
                <a:srgbClr val="000000"/>
              </a:solidFill>
            </a:endParaRPr>
          </a:p>
        </p:txBody>
      </p:sp>
      <p:sp>
        <p:nvSpPr>
          <p:cNvPr id="686084" name="AutoShape 4"/>
          <p:cNvSpPr>
            <a:spLocks noChangeArrowheads="1"/>
          </p:cNvSpPr>
          <p:nvPr/>
        </p:nvSpPr>
        <p:spPr bwMode="auto">
          <a:xfrm rot="10800000">
            <a:off x="3552825" y="1844675"/>
            <a:ext cx="2057400" cy="1905000"/>
          </a:xfrm>
          <a:custGeom>
            <a:avLst/>
            <a:gdLst>
              <a:gd name="T0" fmla="*/ 1028700 w 21600"/>
              <a:gd name="T1" fmla="*/ 0 h 21600"/>
              <a:gd name="T2" fmla="*/ 0 w 21600"/>
              <a:gd name="T3" fmla="*/ 1123244 h 21600"/>
              <a:gd name="T4" fmla="*/ 1028700 w 21600"/>
              <a:gd name="T5" fmla="*/ 1541022 h 21600"/>
              <a:gd name="T6" fmla="*/ 2057400 w 21600"/>
              <a:gd name="T7" fmla="*/ 1123244 h 21600"/>
              <a:gd name="T8" fmla="*/ 17694720 60000 65536"/>
              <a:gd name="T9" fmla="*/ 11796480 60000 65536"/>
              <a:gd name="T10" fmla="*/ 5898240 60000 65536"/>
              <a:gd name="T11" fmla="*/ 0 60000 65536"/>
              <a:gd name="T12" fmla="*/ 1402 w 21600"/>
              <a:gd name="T13" fmla="*/ 7999 h 21600"/>
              <a:gd name="T14" fmla="*/ 20198 w 21600"/>
              <a:gd name="T15" fmla="*/ 17473 h 21600"/>
            </a:gdLst>
            <a:ahLst/>
            <a:cxnLst>
              <a:cxn ang="T8">
                <a:pos x="T0" y="T1"/>
              </a:cxn>
              <a:cxn ang="T9">
                <a:pos x="T2" y="T3"/>
              </a:cxn>
              <a:cxn ang="T10">
                <a:pos x="T4" y="T5"/>
              </a:cxn>
              <a:cxn ang="T11">
                <a:pos x="T6" y="T7"/>
              </a:cxn>
            </a:cxnLst>
            <a:rect l="T12" t="T13" r="T14" b="T15"/>
            <a:pathLst>
              <a:path w="21600" h="21600">
                <a:moveTo>
                  <a:pt x="10800" y="0"/>
                </a:moveTo>
                <a:lnTo>
                  <a:pt x="3283" y="3093"/>
                </a:lnTo>
                <a:lnTo>
                  <a:pt x="6783" y="3093"/>
                </a:lnTo>
                <a:lnTo>
                  <a:pt x="6783" y="7999"/>
                </a:lnTo>
                <a:lnTo>
                  <a:pt x="2623" y="7999"/>
                </a:lnTo>
                <a:lnTo>
                  <a:pt x="2623" y="3871"/>
                </a:lnTo>
                <a:lnTo>
                  <a:pt x="0" y="12736"/>
                </a:lnTo>
                <a:lnTo>
                  <a:pt x="2623" y="21600"/>
                </a:lnTo>
                <a:lnTo>
                  <a:pt x="2623" y="17473"/>
                </a:lnTo>
                <a:lnTo>
                  <a:pt x="18977" y="17473"/>
                </a:lnTo>
                <a:lnTo>
                  <a:pt x="18977" y="21600"/>
                </a:lnTo>
                <a:lnTo>
                  <a:pt x="21600" y="12736"/>
                </a:lnTo>
                <a:lnTo>
                  <a:pt x="18977" y="3871"/>
                </a:lnTo>
                <a:lnTo>
                  <a:pt x="18977" y="7999"/>
                </a:lnTo>
                <a:lnTo>
                  <a:pt x="14817" y="7999"/>
                </a:lnTo>
                <a:lnTo>
                  <a:pt x="14817" y="3093"/>
                </a:lnTo>
                <a:lnTo>
                  <a:pt x="18317" y="3093"/>
                </a:lnTo>
                <a:close/>
              </a:path>
            </a:pathLst>
          </a:custGeom>
          <a:solidFill>
            <a:schemeClr val="accent1"/>
          </a:solidFill>
          <a:ln w="9525">
            <a:solidFill>
              <a:schemeClr val="tx1"/>
            </a:solidFill>
            <a:miter lim="800000"/>
            <a:headEnd/>
            <a:tailEnd/>
          </a:ln>
        </p:spPr>
        <p:txBody>
          <a:bodyPr rot="10800000" wrap="none" anchor="ctr"/>
          <a:lstStyle/>
          <a:p>
            <a:pPr algn="ctr" rtl="0" eaLnBrk="0" fontAlgn="base" hangingPunct="0">
              <a:spcBef>
                <a:spcPct val="0"/>
              </a:spcBef>
              <a:spcAft>
                <a:spcPct val="0"/>
              </a:spcAft>
            </a:pPr>
            <a:r>
              <a:rPr lang="ar-YE" sz="3200" b="1" smtClean="0">
                <a:solidFill>
                  <a:srgbClr val="000000"/>
                </a:solidFill>
              </a:rPr>
              <a:t>ال</a:t>
            </a:r>
            <a:r>
              <a:rPr lang="ar-SA" sz="3200" b="1" smtClean="0">
                <a:solidFill>
                  <a:srgbClr val="000000"/>
                </a:solidFill>
              </a:rPr>
              <a:t>قيادة</a:t>
            </a:r>
            <a:endParaRPr lang="en-US" altLang="en-US" sz="3200" b="1" smtClean="0">
              <a:solidFill>
                <a:srgbClr val="000000"/>
              </a:solidFill>
            </a:endParaRPr>
          </a:p>
        </p:txBody>
      </p:sp>
      <p:sp>
        <p:nvSpPr>
          <p:cNvPr id="686085" name="Rectangle 5"/>
          <p:cNvSpPr>
            <a:spLocks noChangeArrowheads="1"/>
          </p:cNvSpPr>
          <p:nvPr/>
        </p:nvSpPr>
        <p:spPr bwMode="auto">
          <a:xfrm>
            <a:off x="3059113" y="3789363"/>
            <a:ext cx="3048000" cy="1403350"/>
          </a:xfrm>
          <a:prstGeom prst="rect">
            <a:avLst/>
          </a:prstGeom>
          <a:solidFill>
            <a:srgbClr val="FFFF99"/>
          </a:solidFill>
          <a:ln w="9525">
            <a:solidFill>
              <a:schemeClr val="tx1"/>
            </a:solidFill>
            <a:miter lim="800000"/>
            <a:headEnd/>
            <a:tailEnd/>
          </a:ln>
        </p:spPr>
        <p:txBody>
          <a:bodyPr anchor="ctr"/>
          <a:lstStyle/>
          <a:p>
            <a:pPr algn="ctr" eaLnBrk="0" fontAlgn="base" hangingPunct="0">
              <a:spcBef>
                <a:spcPct val="0"/>
              </a:spcBef>
              <a:spcAft>
                <a:spcPct val="0"/>
              </a:spcAft>
            </a:pPr>
            <a:r>
              <a:rPr lang="ar-YE" sz="2200" b="1" smtClean="0">
                <a:solidFill>
                  <a:srgbClr val="000000"/>
                </a:solidFill>
              </a:rPr>
              <a:t>ت</a:t>
            </a:r>
            <a:r>
              <a:rPr lang="ar-SA" sz="2200" b="1" smtClean="0">
                <a:solidFill>
                  <a:srgbClr val="000000"/>
                </a:solidFill>
              </a:rPr>
              <a:t>حفيز وتشجيع الأفراد</a:t>
            </a:r>
          </a:p>
          <a:p>
            <a:pPr algn="ctr" eaLnBrk="0" fontAlgn="base" hangingPunct="0">
              <a:spcBef>
                <a:spcPct val="0"/>
              </a:spcBef>
              <a:spcAft>
                <a:spcPct val="0"/>
              </a:spcAft>
            </a:pPr>
            <a:r>
              <a:rPr lang="ar-SA" sz="2200" b="1" smtClean="0">
                <a:solidFill>
                  <a:srgbClr val="000000"/>
                </a:solidFill>
              </a:rPr>
              <a:t>وتسليحهم بالمهارات المختلفة </a:t>
            </a:r>
            <a:endParaRPr lang="en-US" altLang="en-US" sz="2200" smtClean="0">
              <a:solidFill>
                <a:srgbClr val="000000"/>
              </a:solidFill>
            </a:endParaRPr>
          </a:p>
        </p:txBody>
      </p:sp>
      <p:sp>
        <p:nvSpPr>
          <p:cNvPr id="686086" name="AutoShape 6"/>
          <p:cNvSpPr>
            <a:spLocks noChangeArrowheads="1"/>
          </p:cNvSpPr>
          <p:nvPr/>
        </p:nvSpPr>
        <p:spPr bwMode="auto">
          <a:xfrm>
            <a:off x="2209800" y="304800"/>
            <a:ext cx="4648200" cy="931863"/>
          </a:xfrm>
          <a:prstGeom prst="flowChartOffpageConnector">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ar-YE" sz="4400" b="1" smtClean="0">
                <a:solidFill>
                  <a:srgbClr val="FFFFFF"/>
                </a:solidFill>
              </a:rPr>
              <a:t>العمليــــــة </a:t>
            </a:r>
            <a:r>
              <a:rPr lang="ar-SA" sz="4400" b="1" smtClean="0">
                <a:solidFill>
                  <a:srgbClr val="FFFFFF"/>
                </a:solidFill>
              </a:rPr>
              <a:t>القيادية</a:t>
            </a:r>
            <a:endParaRPr lang="en-US" altLang="en-US" sz="4400" b="1" smtClean="0">
              <a:solidFill>
                <a:srgbClr val="FFFFFF"/>
              </a:solidFill>
            </a:endParaRPr>
          </a:p>
        </p:txBody>
      </p:sp>
    </p:spTree>
    <p:extLst>
      <p:ext uri="{BB962C8B-B14F-4D97-AF65-F5344CB8AC3E}">
        <p14:creationId xmlns:p14="http://schemas.microsoft.com/office/powerpoint/2010/main" xmlns="" val="90647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86086"/>
                                        </p:tgtEl>
                                        <p:attrNameLst>
                                          <p:attrName>style.visibility</p:attrName>
                                        </p:attrNameLst>
                                      </p:cBhvr>
                                      <p:to>
                                        <p:strVal val="visible"/>
                                      </p:to>
                                    </p:set>
                                    <p:animEffect transition="in" filter="wheel(4)">
                                      <p:cBhvr>
                                        <p:cTn id="7" dur="2000"/>
                                        <p:tgtEl>
                                          <p:spTgt spid="68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86084"/>
                                        </p:tgtEl>
                                        <p:attrNameLst>
                                          <p:attrName>style.visibility</p:attrName>
                                        </p:attrNameLst>
                                      </p:cBhvr>
                                      <p:to>
                                        <p:strVal val="visible"/>
                                      </p:to>
                                    </p:set>
                                    <p:animEffect transition="in" filter="wheel(4)">
                                      <p:cBhvr>
                                        <p:cTn id="12" dur="2000"/>
                                        <p:tgtEl>
                                          <p:spTgt spid="686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86082"/>
                                        </p:tgtEl>
                                        <p:attrNameLst>
                                          <p:attrName>style.visibility</p:attrName>
                                        </p:attrNameLst>
                                      </p:cBhvr>
                                      <p:to>
                                        <p:strVal val="visible"/>
                                      </p:to>
                                    </p:set>
                                    <p:anim calcmode="lin" valueType="num">
                                      <p:cBhvr additive="base">
                                        <p:cTn id="17" dur="500" fill="hold"/>
                                        <p:tgtEl>
                                          <p:spTgt spid="686082"/>
                                        </p:tgtEl>
                                        <p:attrNameLst>
                                          <p:attrName>ppt_x</p:attrName>
                                        </p:attrNameLst>
                                      </p:cBhvr>
                                      <p:tavLst>
                                        <p:tav tm="0">
                                          <p:val>
                                            <p:strVal val="1+#ppt_w/2"/>
                                          </p:val>
                                        </p:tav>
                                        <p:tav tm="100000">
                                          <p:val>
                                            <p:strVal val="#ppt_x"/>
                                          </p:val>
                                        </p:tav>
                                      </p:tavLst>
                                    </p:anim>
                                    <p:anim calcmode="lin" valueType="num">
                                      <p:cBhvr additive="base">
                                        <p:cTn id="18" dur="500" fill="hold"/>
                                        <p:tgtEl>
                                          <p:spTgt spid="68608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86083"/>
                                        </p:tgtEl>
                                        <p:attrNameLst>
                                          <p:attrName>style.visibility</p:attrName>
                                        </p:attrNameLst>
                                      </p:cBhvr>
                                      <p:to>
                                        <p:strVal val="visible"/>
                                      </p:to>
                                    </p:set>
                                    <p:anim calcmode="lin" valueType="num">
                                      <p:cBhvr additive="base">
                                        <p:cTn id="23" dur="500" fill="hold"/>
                                        <p:tgtEl>
                                          <p:spTgt spid="686083"/>
                                        </p:tgtEl>
                                        <p:attrNameLst>
                                          <p:attrName>ppt_x</p:attrName>
                                        </p:attrNameLst>
                                      </p:cBhvr>
                                      <p:tavLst>
                                        <p:tav tm="0">
                                          <p:val>
                                            <p:strVal val="0-#ppt_w/2"/>
                                          </p:val>
                                        </p:tav>
                                        <p:tav tm="100000">
                                          <p:val>
                                            <p:strVal val="#ppt_x"/>
                                          </p:val>
                                        </p:tav>
                                      </p:tavLst>
                                    </p:anim>
                                    <p:anim calcmode="lin" valueType="num">
                                      <p:cBhvr additive="base">
                                        <p:cTn id="24" dur="500" fill="hold"/>
                                        <p:tgtEl>
                                          <p:spTgt spid="68608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86085"/>
                                        </p:tgtEl>
                                        <p:attrNameLst>
                                          <p:attrName>style.visibility</p:attrName>
                                        </p:attrNameLst>
                                      </p:cBhvr>
                                      <p:to>
                                        <p:strVal val="visible"/>
                                      </p:to>
                                    </p:set>
                                    <p:anim calcmode="lin" valueType="num">
                                      <p:cBhvr additive="base">
                                        <p:cTn id="29" dur="500" fill="hold"/>
                                        <p:tgtEl>
                                          <p:spTgt spid="686085"/>
                                        </p:tgtEl>
                                        <p:attrNameLst>
                                          <p:attrName>ppt_x</p:attrName>
                                        </p:attrNameLst>
                                      </p:cBhvr>
                                      <p:tavLst>
                                        <p:tav tm="0">
                                          <p:val>
                                            <p:strVal val="#ppt_x"/>
                                          </p:val>
                                        </p:tav>
                                        <p:tav tm="100000">
                                          <p:val>
                                            <p:strVal val="#ppt_x"/>
                                          </p:val>
                                        </p:tav>
                                      </p:tavLst>
                                    </p:anim>
                                    <p:anim calcmode="lin" valueType="num">
                                      <p:cBhvr additive="base">
                                        <p:cTn id="30" dur="500" fill="hold"/>
                                        <p:tgtEl>
                                          <p:spTgt spid="68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3" grpId="0" animBg="1"/>
      <p:bldP spid="686084" grpId="0" animBg="1"/>
      <p:bldP spid="686085" grpId="0" animBg="1"/>
      <p:bldP spid="6860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descr="باقة أزهار"/>
          <p:cNvSpPr>
            <a:spLocks noGrp="1" noChangeArrowheads="1"/>
          </p:cNvSpPr>
          <p:nvPr>
            <p:ph type="title"/>
          </p:nvPr>
        </p:nvSpPr>
        <p:spPr>
          <a:xfrm>
            <a:off x="2538413" y="704850"/>
            <a:ext cx="4102100" cy="762000"/>
          </a:xfrm>
          <a:prstGeom prst="foldedCorner">
            <a:avLst>
              <a:gd name="adj" fmla="val 24560"/>
            </a:avLst>
          </a:prstGeom>
          <a:blipFill dpi="0" rotWithShape="0">
            <a:blip r:embed="rId3"/>
            <a:srcRect/>
            <a:tile tx="0" ty="0" sx="100000" sy="100000" flip="none" algn="tl"/>
          </a:blipFill>
          <a:ln w="12700">
            <a:solidFill>
              <a:srgbClr val="FF3300"/>
            </a:solidFill>
            <a:round/>
            <a:headEnd/>
            <a:tailEnd/>
          </a:ln>
        </p:spPr>
        <p:txBody>
          <a:bodyPr/>
          <a:lstStyle/>
          <a:p>
            <a:r>
              <a:rPr lang="ar-JO" altLang="en-US" sz="4000" b="1" smtClean="0"/>
              <a:t>نشاط</a:t>
            </a:r>
            <a:endParaRPr lang="en-US" altLang="en-US" sz="4000" b="1" smtClean="0"/>
          </a:p>
        </p:txBody>
      </p:sp>
      <p:sp>
        <p:nvSpPr>
          <p:cNvPr id="688131" name="AutoShape 3"/>
          <p:cNvSpPr>
            <a:spLocks noChangeArrowheads="1"/>
          </p:cNvSpPr>
          <p:nvPr/>
        </p:nvSpPr>
        <p:spPr bwMode="auto">
          <a:xfrm>
            <a:off x="6019800" y="1284288"/>
            <a:ext cx="2057400" cy="836612"/>
          </a:xfrm>
          <a:prstGeom prst="downArrowCallout">
            <a:avLst>
              <a:gd name="adj1" fmla="val 61480"/>
              <a:gd name="adj2" fmla="val 96205"/>
              <a:gd name="adj3" fmla="val 22282"/>
              <a:gd name="adj4" fmla="val 66667"/>
            </a:avLst>
          </a:prstGeom>
          <a:solidFill>
            <a:srgbClr val="FF33CC"/>
          </a:solidFill>
          <a:ln w="12700">
            <a:solidFill>
              <a:schemeClr val="accent1"/>
            </a:solidFill>
            <a:miter lim="800000"/>
            <a:headEnd/>
            <a:tailEnd/>
          </a:ln>
        </p:spPr>
        <p:txBody>
          <a:bodyPr>
            <a:spAutoFit/>
          </a:bodyPr>
          <a:lstStyle/>
          <a:p>
            <a:pPr algn="ctr" rtl="0" eaLnBrk="0" fontAlgn="base" hangingPunct="0">
              <a:spcBef>
                <a:spcPct val="50000"/>
              </a:spcBef>
              <a:spcAft>
                <a:spcPct val="0"/>
              </a:spcAft>
            </a:pPr>
            <a:r>
              <a:rPr lang="ar-SA" sz="3200" b="1" smtClean="0">
                <a:solidFill>
                  <a:srgbClr val="FFFFFF"/>
                </a:solidFill>
              </a:rPr>
              <a:t>الإدارة</a:t>
            </a:r>
            <a:r>
              <a:rPr lang="en-US" sz="3200" b="1" smtClean="0">
                <a:solidFill>
                  <a:srgbClr val="000000"/>
                </a:solidFill>
              </a:rPr>
              <a:t> </a:t>
            </a:r>
            <a:endParaRPr lang="en-US" altLang="en-US" sz="3200" b="1" smtClean="0">
              <a:solidFill>
                <a:srgbClr val="000000"/>
              </a:solidFill>
            </a:endParaRPr>
          </a:p>
        </p:txBody>
      </p:sp>
      <p:sp>
        <p:nvSpPr>
          <p:cNvPr id="688132" name="Text Box 4"/>
          <p:cNvSpPr txBox="1">
            <a:spLocks noChangeArrowheads="1"/>
          </p:cNvSpPr>
          <p:nvPr/>
        </p:nvSpPr>
        <p:spPr bwMode="auto">
          <a:xfrm>
            <a:off x="4994275" y="2205038"/>
            <a:ext cx="4114800" cy="647700"/>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3" name="Text Box 5"/>
          <p:cNvSpPr txBox="1">
            <a:spLocks noChangeArrowheads="1"/>
          </p:cNvSpPr>
          <p:nvPr/>
        </p:nvSpPr>
        <p:spPr bwMode="auto">
          <a:xfrm>
            <a:off x="5029200" y="2924175"/>
            <a:ext cx="4114800" cy="360363"/>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4" name="Text Box 6"/>
          <p:cNvSpPr txBox="1">
            <a:spLocks noChangeArrowheads="1"/>
          </p:cNvSpPr>
          <p:nvPr/>
        </p:nvSpPr>
        <p:spPr bwMode="auto">
          <a:xfrm>
            <a:off x="5003800" y="3357563"/>
            <a:ext cx="4105275"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5" name="Text Box 7"/>
          <p:cNvSpPr txBox="1">
            <a:spLocks noChangeArrowheads="1"/>
          </p:cNvSpPr>
          <p:nvPr/>
        </p:nvSpPr>
        <p:spPr bwMode="auto">
          <a:xfrm>
            <a:off x="5003800" y="3860800"/>
            <a:ext cx="4105275" cy="360363"/>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JO" alt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36" name="Text Box 8"/>
          <p:cNvSpPr txBox="1">
            <a:spLocks noChangeArrowheads="1"/>
          </p:cNvSpPr>
          <p:nvPr/>
        </p:nvSpPr>
        <p:spPr bwMode="auto">
          <a:xfrm>
            <a:off x="4976813" y="4365625"/>
            <a:ext cx="4132262" cy="431800"/>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7" name="Text Box 9"/>
          <p:cNvSpPr txBox="1">
            <a:spLocks noChangeArrowheads="1"/>
          </p:cNvSpPr>
          <p:nvPr/>
        </p:nvSpPr>
        <p:spPr bwMode="auto">
          <a:xfrm>
            <a:off x="5003800" y="5013325"/>
            <a:ext cx="4117975" cy="360363"/>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8" name="Text Box 10"/>
          <p:cNvSpPr txBox="1">
            <a:spLocks noChangeArrowheads="1"/>
          </p:cNvSpPr>
          <p:nvPr/>
        </p:nvSpPr>
        <p:spPr bwMode="auto">
          <a:xfrm>
            <a:off x="4932363" y="5516563"/>
            <a:ext cx="4140200"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39" name="Text Box 11"/>
          <p:cNvSpPr txBox="1">
            <a:spLocks noChangeArrowheads="1"/>
          </p:cNvSpPr>
          <p:nvPr/>
        </p:nvSpPr>
        <p:spPr bwMode="auto">
          <a:xfrm>
            <a:off x="4932363" y="6021388"/>
            <a:ext cx="4140200"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400" b="1" smtClean="0">
                <a:solidFill>
                  <a:srgbClr val="FFFF00"/>
                </a:solidFill>
                <a:latin typeface="Times New Roman" pitchFamily="18" charset="0"/>
                <a:cs typeface="Times New Roman" pitchFamily="18" charset="0"/>
              </a:rPr>
              <a:t>?</a:t>
            </a:r>
            <a:endParaRPr lang="en-US" altLang="en-US" sz="2400" b="1" smtClean="0">
              <a:solidFill>
                <a:srgbClr val="FFFF00"/>
              </a:solidFill>
              <a:latin typeface="Times New Roman" pitchFamily="18" charset="0"/>
              <a:cs typeface="Times New Roman" pitchFamily="18" charset="0"/>
            </a:endParaRPr>
          </a:p>
        </p:txBody>
      </p:sp>
      <p:sp>
        <p:nvSpPr>
          <p:cNvPr id="688140" name="AutoShape 12"/>
          <p:cNvSpPr>
            <a:spLocks noChangeArrowheads="1"/>
          </p:cNvSpPr>
          <p:nvPr/>
        </p:nvSpPr>
        <p:spPr bwMode="auto">
          <a:xfrm>
            <a:off x="1371600" y="1331913"/>
            <a:ext cx="2057400" cy="836612"/>
          </a:xfrm>
          <a:prstGeom prst="downArrowCallout">
            <a:avLst>
              <a:gd name="adj1" fmla="val 61480"/>
              <a:gd name="adj2" fmla="val 88429"/>
              <a:gd name="adj3" fmla="val 23940"/>
              <a:gd name="adj4" fmla="val 66667"/>
            </a:avLst>
          </a:prstGeom>
          <a:solidFill>
            <a:srgbClr val="FF33CC"/>
          </a:solidFill>
          <a:ln w="12700">
            <a:solidFill>
              <a:schemeClr val="accent1"/>
            </a:solidFill>
            <a:miter lim="800000"/>
            <a:headEnd/>
            <a:tailEnd/>
          </a:ln>
        </p:spPr>
        <p:txBody>
          <a:bodyPr>
            <a:spAutoFit/>
          </a:bodyPr>
          <a:lstStyle/>
          <a:p>
            <a:pPr algn="ctr" rtl="0" eaLnBrk="0" fontAlgn="base" hangingPunct="0">
              <a:spcBef>
                <a:spcPct val="50000"/>
              </a:spcBef>
              <a:spcAft>
                <a:spcPct val="0"/>
              </a:spcAft>
            </a:pPr>
            <a:r>
              <a:rPr lang="ar-SA" sz="3200" b="1" smtClean="0">
                <a:solidFill>
                  <a:srgbClr val="FFFFFF"/>
                </a:solidFill>
              </a:rPr>
              <a:t>القيادة</a:t>
            </a:r>
            <a:r>
              <a:rPr lang="en-US" sz="3200" b="1" smtClean="0">
                <a:solidFill>
                  <a:srgbClr val="FFFFFF"/>
                </a:solidFill>
              </a:rPr>
              <a:t> </a:t>
            </a:r>
            <a:r>
              <a:rPr lang="en-US" sz="3200" b="1" smtClean="0">
                <a:solidFill>
                  <a:srgbClr val="000000"/>
                </a:solidFill>
              </a:rPr>
              <a:t> </a:t>
            </a:r>
            <a:endParaRPr lang="en-US" altLang="en-US" sz="3200" b="1" smtClean="0">
              <a:solidFill>
                <a:srgbClr val="000000"/>
              </a:solidFill>
            </a:endParaRPr>
          </a:p>
        </p:txBody>
      </p:sp>
      <p:sp>
        <p:nvSpPr>
          <p:cNvPr id="688141" name="Text Box 13"/>
          <p:cNvSpPr txBox="1">
            <a:spLocks noChangeArrowheads="1"/>
          </p:cNvSpPr>
          <p:nvPr/>
        </p:nvSpPr>
        <p:spPr bwMode="auto">
          <a:xfrm>
            <a:off x="179388" y="2205038"/>
            <a:ext cx="4114800" cy="647700"/>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42" name="Text Box 14"/>
          <p:cNvSpPr txBox="1">
            <a:spLocks noChangeArrowheads="1"/>
          </p:cNvSpPr>
          <p:nvPr/>
        </p:nvSpPr>
        <p:spPr bwMode="auto">
          <a:xfrm>
            <a:off x="179388" y="2924175"/>
            <a:ext cx="4114800" cy="360363"/>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43" name="Text Box 15"/>
          <p:cNvSpPr txBox="1">
            <a:spLocks noChangeArrowheads="1"/>
          </p:cNvSpPr>
          <p:nvPr/>
        </p:nvSpPr>
        <p:spPr bwMode="auto">
          <a:xfrm>
            <a:off x="179388" y="3357563"/>
            <a:ext cx="4076700"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44" name="Text Box 16"/>
          <p:cNvSpPr txBox="1">
            <a:spLocks noChangeArrowheads="1"/>
          </p:cNvSpPr>
          <p:nvPr/>
        </p:nvSpPr>
        <p:spPr bwMode="auto">
          <a:xfrm>
            <a:off x="179388" y="3860800"/>
            <a:ext cx="4081462" cy="360363"/>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JO" sz="2200" b="1" smtClean="0">
                <a:solidFill>
                  <a:srgbClr val="FFFF00"/>
                </a:solidFill>
                <a:latin typeface="Times New Roman" pitchFamily="18" charset="0"/>
                <a:cs typeface="Times New Roman" pitchFamily="18" charset="0"/>
              </a:rPr>
              <a:t>؟</a:t>
            </a:r>
            <a:r>
              <a:rPr lang="en-US" sz="2200" b="1" smtClean="0">
                <a:solidFill>
                  <a:srgbClr val="FF3300"/>
                </a:solidFill>
                <a:latin typeface="Times New Roman" pitchFamily="18" charset="0"/>
                <a:cs typeface="Times New Roman" pitchFamily="18" charset="0"/>
              </a:rPr>
              <a:t> </a:t>
            </a:r>
            <a:endParaRPr lang="en-US" altLang="en-US" sz="2200" b="1" smtClean="0">
              <a:solidFill>
                <a:srgbClr val="FF3300"/>
              </a:solidFill>
              <a:latin typeface="Times New Roman" pitchFamily="18" charset="0"/>
              <a:cs typeface="Times New Roman" pitchFamily="18" charset="0"/>
            </a:endParaRPr>
          </a:p>
        </p:txBody>
      </p:sp>
      <p:sp>
        <p:nvSpPr>
          <p:cNvPr id="688145" name="Text Box 17"/>
          <p:cNvSpPr txBox="1">
            <a:spLocks noChangeArrowheads="1"/>
          </p:cNvSpPr>
          <p:nvPr/>
        </p:nvSpPr>
        <p:spPr bwMode="auto">
          <a:xfrm>
            <a:off x="179388" y="4365625"/>
            <a:ext cx="4164012" cy="647700"/>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46" name="Text Box 18"/>
          <p:cNvSpPr txBox="1">
            <a:spLocks noChangeArrowheads="1"/>
          </p:cNvSpPr>
          <p:nvPr/>
        </p:nvSpPr>
        <p:spPr bwMode="auto">
          <a:xfrm>
            <a:off x="179388" y="5084763"/>
            <a:ext cx="4105275"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47" name="Text Box 19"/>
          <p:cNvSpPr txBox="1">
            <a:spLocks noChangeArrowheads="1"/>
          </p:cNvSpPr>
          <p:nvPr/>
        </p:nvSpPr>
        <p:spPr bwMode="auto">
          <a:xfrm>
            <a:off x="179388" y="5589588"/>
            <a:ext cx="4105275" cy="360362"/>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688148" name="Text Box 20"/>
          <p:cNvSpPr txBox="1">
            <a:spLocks noChangeArrowheads="1"/>
          </p:cNvSpPr>
          <p:nvPr/>
        </p:nvSpPr>
        <p:spPr bwMode="auto">
          <a:xfrm>
            <a:off x="131763" y="6092825"/>
            <a:ext cx="4152900" cy="288925"/>
          </a:xfrm>
          <a:prstGeom prst="rect">
            <a:avLst/>
          </a:prstGeom>
          <a:solidFill>
            <a:schemeClr val="folHlink"/>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en-US" sz="2200" b="1" smtClean="0">
                <a:solidFill>
                  <a:srgbClr val="FFFF00"/>
                </a:solidFill>
                <a:latin typeface="Times New Roman" pitchFamily="18" charset="0"/>
                <a:cs typeface="Times New Roman" pitchFamily="18" charset="0"/>
              </a:rPr>
              <a:t>?</a:t>
            </a:r>
            <a:endParaRPr lang="en-US" altLang="en-US" sz="2200" b="1" smtClean="0">
              <a:solidFill>
                <a:srgbClr val="FFFF00"/>
              </a:solidFill>
              <a:latin typeface="Times New Roman" pitchFamily="18" charset="0"/>
              <a:cs typeface="Times New Roman" pitchFamily="18" charset="0"/>
            </a:endParaRPr>
          </a:p>
        </p:txBody>
      </p:sp>
      <p:sp>
        <p:nvSpPr>
          <p:cNvPr id="55317" name="Text Box 21"/>
          <p:cNvSpPr txBox="1">
            <a:spLocks noChangeArrowheads="1"/>
          </p:cNvSpPr>
          <p:nvPr/>
        </p:nvSpPr>
        <p:spPr bwMode="auto">
          <a:xfrm>
            <a:off x="4564063" y="2046288"/>
            <a:ext cx="152400" cy="4202112"/>
          </a:xfrm>
          <a:prstGeom prst="rect">
            <a:avLst/>
          </a:prstGeom>
          <a:solidFill>
            <a:srgbClr val="FF0000"/>
          </a:solidFill>
          <a:ln w="127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p:txBody>
      </p:sp>
      <p:sp>
        <p:nvSpPr>
          <p:cNvPr id="688150" name="AutoShape 22"/>
          <p:cNvSpPr>
            <a:spLocks noChangeArrowheads="1"/>
          </p:cNvSpPr>
          <p:nvPr/>
        </p:nvSpPr>
        <p:spPr bwMode="auto">
          <a:xfrm>
            <a:off x="4284663" y="2349500"/>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1" name="AutoShape 23"/>
          <p:cNvSpPr>
            <a:spLocks noChangeArrowheads="1"/>
          </p:cNvSpPr>
          <p:nvPr/>
        </p:nvSpPr>
        <p:spPr bwMode="auto">
          <a:xfrm>
            <a:off x="4284663" y="2852738"/>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2" name="AutoShape 24"/>
          <p:cNvSpPr>
            <a:spLocks noChangeArrowheads="1"/>
          </p:cNvSpPr>
          <p:nvPr/>
        </p:nvSpPr>
        <p:spPr bwMode="auto">
          <a:xfrm>
            <a:off x="4284663" y="3357563"/>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3" name="AutoShape 25"/>
          <p:cNvSpPr>
            <a:spLocks noChangeArrowheads="1"/>
          </p:cNvSpPr>
          <p:nvPr/>
        </p:nvSpPr>
        <p:spPr bwMode="auto">
          <a:xfrm>
            <a:off x="4284663" y="3862388"/>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4" name="AutoShape 26"/>
          <p:cNvSpPr>
            <a:spLocks noChangeArrowheads="1"/>
          </p:cNvSpPr>
          <p:nvPr/>
        </p:nvSpPr>
        <p:spPr bwMode="auto">
          <a:xfrm>
            <a:off x="4284663" y="4437063"/>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5" name="AutoShape 27"/>
          <p:cNvSpPr>
            <a:spLocks noChangeArrowheads="1"/>
          </p:cNvSpPr>
          <p:nvPr/>
        </p:nvSpPr>
        <p:spPr bwMode="auto">
          <a:xfrm>
            <a:off x="4284663" y="6021388"/>
            <a:ext cx="574675" cy="358775"/>
          </a:xfrm>
          <a:prstGeom prst="leftArrow">
            <a:avLst>
              <a:gd name="adj1" fmla="val 50000"/>
              <a:gd name="adj2" fmla="val 40044"/>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6" name="AutoShape 28"/>
          <p:cNvSpPr>
            <a:spLocks noChangeArrowheads="1"/>
          </p:cNvSpPr>
          <p:nvPr/>
        </p:nvSpPr>
        <p:spPr bwMode="auto">
          <a:xfrm>
            <a:off x="4211638" y="5014913"/>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88157" name="AutoShape 29"/>
          <p:cNvSpPr>
            <a:spLocks noChangeArrowheads="1"/>
          </p:cNvSpPr>
          <p:nvPr/>
        </p:nvSpPr>
        <p:spPr bwMode="auto">
          <a:xfrm>
            <a:off x="4211638" y="5589588"/>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64182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8130"/>
                                        </p:tgtEl>
                                        <p:attrNameLst>
                                          <p:attrName>style.visibility</p:attrName>
                                        </p:attrNameLst>
                                      </p:cBhvr>
                                      <p:to>
                                        <p:strVal val="visible"/>
                                      </p:to>
                                    </p:set>
                                    <p:animEffect transition="in" filter="diamond(in)">
                                      <p:cBhvr>
                                        <p:cTn id="7" dur="2000"/>
                                        <p:tgtEl>
                                          <p:spTgt spid="68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8131"/>
                                        </p:tgtEl>
                                        <p:attrNameLst>
                                          <p:attrName>style.visibility</p:attrName>
                                        </p:attrNameLst>
                                      </p:cBhvr>
                                      <p:to>
                                        <p:strVal val="visible"/>
                                      </p:to>
                                    </p:set>
                                    <p:animEffect transition="in" filter="checkerboard(across)">
                                      <p:cBhvr>
                                        <p:cTn id="12" dur="500"/>
                                        <p:tgtEl>
                                          <p:spTgt spid="68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8140"/>
                                        </p:tgtEl>
                                        <p:attrNameLst>
                                          <p:attrName>style.visibility</p:attrName>
                                        </p:attrNameLst>
                                      </p:cBhvr>
                                      <p:to>
                                        <p:strVal val="visible"/>
                                      </p:to>
                                    </p:set>
                                    <p:animEffect transition="in" filter="checkerboard(across)">
                                      <p:cBhvr>
                                        <p:cTn id="17" dur="500"/>
                                        <p:tgtEl>
                                          <p:spTgt spid="6881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8132"/>
                                        </p:tgtEl>
                                        <p:attrNameLst>
                                          <p:attrName>style.visibility</p:attrName>
                                        </p:attrNameLst>
                                      </p:cBhvr>
                                      <p:to>
                                        <p:strVal val="visible"/>
                                      </p:to>
                                    </p:set>
                                    <p:animEffect transition="in" filter="blinds(horizontal)">
                                      <p:cBhvr>
                                        <p:cTn id="22" dur="500"/>
                                        <p:tgtEl>
                                          <p:spTgt spid="6881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8150"/>
                                        </p:tgtEl>
                                        <p:attrNameLst>
                                          <p:attrName>style.visibility</p:attrName>
                                        </p:attrNameLst>
                                      </p:cBhvr>
                                      <p:to>
                                        <p:strVal val="visible"/>
                                      </p:to>
                                    </p:set>
                                    <p:animEffect transition="in" filter="blinds(horizontal)">
                                      <p:cBhvr>
                                        <p:cTn id="27" dur="500"/>
                                        <p:tgtEl>
                                          <p:spTgt spid="688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8141"/>
                                        </p:tgtEl>
                                        <p:attrNameLst>
                                          <p:attrName>style.visibility</p:attrName>
                                        </p:attrNameLst>
                                      </p:cBhvr>
                                      <p:to>
                                        <p:strVal val="visible"/>
                                      </p:to>
                                    </p:set>
                                    <p:animEffect transition="in" filter="blinds(horizontal)">
                                      <p:cBhvr>
                                        <p:cTn id="32" dur="500"/>
                                        <p:tgtEl>
                                          <p:spTgt spid="6881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8133"/>
                                        </p:tgtEl>
                                        <p:attrNameLst>
                                          <p:attrName>style.visibility</p:attrName>
                                        </p:attrNameLst>
                                      </p:cBhvr>
                                      <p:to>
                                        <p:strVal val="visible"/>
                                      </p:to>
                                    </p:set>
                                    <p:animEffect transition="in" filter="blinds(horizontal)">
                                      <p:cBhvr>
                                        <p:cTn id="37" dur="500"/>
                                        <p:tgtEl>
                                          <p:spTgt spid="6881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8151"/>
                                        </p:tgtEl>
                                        <p:attrNameLst>
                                          <p:attrName>style.visibility</p:attrName>
                                        </p:attrNameLst>
                                      </p:cBhvr>
                                      <p:to>
                                        <p:strVal val="visible"/>
                                      </p:to>
                                    </p:set>
                                    <p:animEffect transition="in" filter="blinds(horizontal)">
                                      <p:cBhvr>
                                        <p:cTn id="42" dur="500"/>
                                        <p:tgtEl>
                                          <p:spTgt spid="6881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8142"/>
                                        </p:tgtEl>
                                        <p:attrNameLst>
                                          <p:attrName>style.visibility</p:attrName>
                                        </p:attrNameLst>
                                      </p:cBhvr>
                                      <p:to>
                                        <p:strVal val="visible"/>
                                      </p:to>
                                    </p:set>
                                    <p:animEffect transition="in" filter="blinds(horizontal)">
                                      <p:cBhvr>
                                        <p:cTn id="47" dur="500"/>
                                        <p:tgtEl>
                                          <p:spTgt spid="6881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88134"/>
                                        </p:tgtEl>
                                        <p:attrNameLst>
                                          <p:attrName>style.visibility</p:attrName>
                                        </p:attrNameLst>
                                      </p:cBhvr>
                                      <p:to>
                                        <p:strVal val="visible"/>
                                      </p:to>
                                    </p:set>
                                    <p:animEffect transition="in" filter="blinds(horizontal)">
                                      <p:cBhvr>
                                        <p:cTn id="52" dur="500"/>
                                        <p:tgtEl>
                                          <p:spTgt spid="6881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8152"/>
                                        </p:tgtEl>
                                        <p:attrNameLst>
                                          <p:attrName>style.visibility</p:attrName>
                                        </p:attrNameLst>
                                      </p:cBhvr>
                                      <p:to>
                                        <p:strVal val="visible"/>
                                      </p:to>
                                    </p:set>
                                    <p:animEffect transition="in" filter="blinds(horizontal)">
                                      <p:cBhvr>
                                        <p:cTn id="57" dur="500"/>
                                        <p:tgtEl>
                                          <p:spTgt spid="6881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8143"/>
                                        </p:tgtEl>
                                        <p:attrNameLst>
                                          <p:attrName>style.visibility</p:attrName>
                                        </p:attrNameLst>
                                      </p:cBhvr>
                                      <p:to>
                                        <p:strVal val="visible"/>
                                      </p:to>
                                    </p:set>
                                    <p:animEffect transition="in" filter="blinds(horizontal)">
                                      <p:cBhvr>
                                        <p:cTn id="62" dur="500"/>
                                        <p:tgtEl>
                                          <p:spTgt spid="68814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88135"/>
                                        </p:tgtEl>
                                        <p:attrNameLst>
                                          <p:attrName>style.visibility</p:attrName>
                                        </p:attrNameLst>
                                      </p:cBhvr>
                                      <p:to>
                                        <p:strVal val="visible"/>
                                      </p:to>
                                    </p:set>
                                    <p:animEffect transition="in" filter="blinds(horizontal)">
                                      <p:cBhvr>
                                        <p:cTn id="67" dur="500"/>
                                        <p:tgtEl>
                                          <p:spTgt spid="68813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88153"/>
                                        </p:tgtEl>
                                        <p:attrNameLst>
                                          <p:attrName>style.visibility</p:attrName>
                                        </p:attrNameLst>
                                      </p:cBhvr>
                                      <p:to>
                                        <p:strVal val="visible"/>
                                      </p:to>
                                    </p:set>
                                    <p:animEffect transition="in" filter="blinds(horizontal)">
                                      <p:cBhvr>
                                        <p:cTn id="72" dur="500"/>
                                        <p:tgtEl>
                                          <p:spTgt spid="68815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88144"/>
                                        </p:tgtEl>
                                        <p:attrNameLst>
                                          <p:attrName>style.visibility</p:attrName>
                                        </p:attrNameLst>
                                      </p:cBhvr>
                                      <p:to>
                                        <p:strVal val="visible"/>
                                      </p:to>
                                    </p:set>
                                    <p:animEffect transition="in" filter="blinds(horizontal)">
                                      <p:cBhvr>
                                        <p:cTn id="77" dur="500"/>
                                        <p:tgtEl>
                                          <p:spTgt spid="68814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88136"/>
                                        </p:tgtEl>
                                        <p:attrNameLst>
                                          <p:attrName>style.visibility</p:attrName>
                                        </p:attrNameLst>
                                      </p:cBhvr>
                                      <p:to>
                                        <p:strVal val="visible"/>
                                      </p:to>
                                    </p:set>
                                    <p:animEffect transition="in" filter="blinds(horizontal)">
                                      <p:cBhvr>
                                        <p:cTn id="82" dur="500"/>
                                        <p:tgtEl>
                                          <p:spTgt spid="6881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88154"/>
                                        </p:tgtEl>
                                        <p:attrNameLst>
                                          <p:attrName>style.visibility</p:attrName>
                                        </p:attrNameLst>
                                      </p:cBhvr>
                                      <p:to>
                                        <p:strVal val="visible"/>
                                      </p:to>
                                    </p:set>
                                    <p:animEffect transition="in" filter="blinds(horizontal)">
                                      <p:cBhvr>
                                        <p:cTn id="87" dur="500"/>
                                        <p:tgtEl>
                                          <p:spTgt spid="68815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88145"/>
                                        </p:tgtEl>
                                        <p:attrNameLst>
                                          <p:attrName>style.visibility</p:attrName>
                                        </p:attrNameLst>
                                      </p:cBhvr>
                                      <p:to>
                                        <p:strVal val="visible"/>
                                      </p:to>
                                    </p:set>
                                    <p:animEffect transition="in" filter="blinds(horizontal)">
                                      <p:cBhvr>
                                        <p:cTn id="92" dur="500"/>
                                        <p:tgtEl>
                                          <p:spTgt spid="68814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88137"/>
                                        </p:tgtEl>
                                        <p:attrNameLst>
                                          <p:attrName>style.visibility</p:attrName>
                                        </p:attrNameLst>
                                      </p:cBhvr>
                                      <p:to>
                                        <p:strVal val="visible"/>
                                      </p:to>
                                    </p:set>
                                    <p:animEffect transition="in" filter="blinds(horizontal)">
                                      <p:cBhvr>
                                        <p:cTn id="97" dur="500"/>
                                        <p:tgtEl>
                                          <p:spTgt spid="6881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88156"/>
                                        </p:tgtEl>
                                        <p:attrNameLst>
                                          <p:attrName>style.visibility</p:attrName>
                                        </p:attrNameLst>
                                      </p:cBhvr>
                                      <p:to>
                                        <p:strVal val="visible"/>
                                      </p:to>
                                    </p:set>
                                    <p:animEffect transition="in" filter="blinds(horizontal)">
                                      <p:cBhvr>
                                        <p:cTn id="102" dur="500"/>
                                        <p:tgtEl>
                                          <p:spTgt spid="68815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88146"/>
                                        </p:tgtEl>
                                        <p:attrNameLst>
                                          <p:attrName>style.visibility</p:attrName>
                                        </p:attrNameLst>
                                      </p:cBhvr>
                                      <p:to>
                                        <p:strVal val="visible"/>
                                      </p:to>
                                    </p:set>
                                    <p:animEffect transition="in" filter="blinds(horizontal)">
                                      <p:cBhvr>
                                        <p:cTn id="107" dur="500"/>
                                        <p:tgtEl>
                                          <p:spTgt spid="68814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88138"/>
                                        </p:tgtEl>
                                        <p:attrNameLst>
                                          <p:attrName>style.visibility</p:attrName>
                                        </p:attrNameLst>
                                      </p:cBhvr>
                                      <p:to>
                                        <p:strVal val="visible"/>
                                      </p:to>
                                    </p:set>
                                    <p:animEffect transition="in" filter="blinds(horizontal)">
                                      <p:cBhvr>
                                        <p:cTn id="112" dur="500"/>
                                        <p:tgtEl>
                                          <p:spTgt spid="68813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88157"/>
                                        </p:tgtEl>
                                        <p:attrNameLst>
                                          <p:attrName>style.visibility</p:attrName>
                                        </p:attrNameLst>
                                      </p:cBhvr>
                                      <p:to>
                                        <p:strVal val="visible"/>
                                      </p:to>
                                    </p:set>
                                    <p:animEffect transition="in" filter="blinds(horizontal)">
                                      <p:cBhvr>
                                        <p:cTn id="117" dur="500"/>
                                        <p:tgtEl>
                                          <p:spTgt spid="68815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88147"/>
                                        </p:tgtEl>
                                        <p:attrNameLst>
                                          <p:attrName>style.visibility</p:attrName>
                                        </p:attrNameLst>
                                      </p:cBhvr>
                                      <p:to>
                                        <p:strVal val="visible"/>
                                      </p:to>
                                    </p:set>
                                    <p:animEffect transition="in" filter="blinds(horizontal)">
                                      <p:cBhvr>
                                        <p:cTn id="122" dur="500"/>
                                        <p:tgtEl>
                                          <p:spTgt spid="68814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88139"/>
                                        </p:tgtEl>
                                        <p:attrNameLst>
                                          <p:attrName>style.visibility</p:attrName>
                                        </p:attrNameLst>
                                      </p:cBhvr>
                                      <p:to>
                                        <p:strVal val="visible"/>
                                      </p:to>
                                    </p:set>
                                    <p:animEffect transition="in" filter="blinds(horizontal)">
                                      <p:cBhvr>
                                        <p:cTn id="127" dur="500"/>
                                        <p:tgtEl>
                                          <p:spTgt spid="68813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88155"/>
                                        </p:tgtEl>
                                        <p:attrNameLst>
                                          <p:attrName>style.visibility</p:attrName>
                                        </p:attrNameLst>
                                      </p:cBhvr>
                                      <p:to>
                                        <p:strVal val="visible"/>
                                      </p:to>
                                    </p:set>
                                    <p:animEffect transition="in" filter="blinds(horizontal)">
                                      <p:cBhvr>
                                        <p:cTn id="132" dur="500"/>
                                        <p:tgtEl>
                                          <p:spTgt spid="68815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688148"/>
                                        </p:tgtEl>
                                        <p:attrNameLst>
                                          <p:attrName>style.visibility</p:attrName>
                                        </p:attrNameLst>
                                      </p:cBhvr>
                                      <p:to>
                                        <p:strVal val="visible"/>
                                      </p:to>
                                    </p:set>
                                    <p:animEffect transition="in" filter="blinds(horizontal)">
                                      <p:cBhvr>
                                        <p:cTn id="137" dur="500"/>
                                        <p:tgtEl>
                                          <p:spTgt spid="68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animBg="1"/>
      <p:bldP spid="688131" grpId="0" animBg="1"/>
      <p:bldP spid="688132" grpId="0" animBg="1"/>
      <p:bldP spid="688133" grpId="0" animBg="1"/>
      <p:bldP spid="688134" grpId="0" animBg="1"/>
      <p:bldP spid="688135" grpId="0" animBg="1"/>
      <p:bldP spid="688136" grpId="0" animBg="1"/>
      <p:bldP spid="688137" grpId="0" animBg="1"/>
      <p:bldP spid="688138" grpId="0" animBg="1"/>
      <p:bldP spid="688139" grpId="0" animBg="1"/>
      <p:bldP spid="688140" grpId="0" animBg="1"/>
      <p:bldP spid="688141" grpId="0" animBg="1"/>
      <p:bldP spid="688142" grpId="0" animBg="1"/>
      <p:bldP spid="688143" grpId="0" animBg="1"/>
      <p:bldP spid="688144" grpId="0" animBg="1"/>
      <p:bldP spid="688145" grpId="0" animBg="1"/>
      <p:bldP spid="688146" grpId="0" animBg="1"/>
      <p:bldP spid="688147" grpId="0" animBg="1"/>
      <p:bldP spid="688148" grpId="0" animBg="1"/>
      <p:bldP spid="688150" grpId="0" animBg="1"/>
      <p:bldP spid="688151" grpId="0" animBg="1"/>
      <p:bldP spid="688152" grpId="0" animBg="1"/>
      <p:bldP spid="688153" grpId="0" animBg="1"/>
      <p:bldP spid="688154" grpId="0" animBg="1"/>
      <p:bldP spid="688155" grpId="0" animBg="1"/>
      <p:bldP spid="688156" grpId="0" animBg="1"/>
      <p:bldP spid="68815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0178" name="AutoShape 2" descr="باقة أزهار"/>
          <p:cNvSpPr>
            <a:spLocks noGrp="1" noChangeArrowheads="1"/>
          </p:cNvSpPr>
          <p:nvPr>
            <p:ph type="title"/>
          </p:nvPr>
        </p:nvSpPr>
        <p:spPr>
          <a:xfrm>
            <a:off x="2538413" y="704850"/>
            <a:ext cx="4102100" cy="762000"/>
          </a:xfrm>
          <a:prstGeom prst="foldedCorner">
            <a:avLst>
              <a:gd name="adj" fmla="val 24560"/>
            </a:avLst>
          </a:prstGeom>
          <a:blipFill dpi="0" rotWithShape="0">
            <a:blip r:embed="rId3"/>
            <a:srcRect/>
            <a:tile tx="0" ty="0" sx="100000" sy="100000" flip="none" algn="tl"/>
          </a:blipFill>
          <a:ln w="12700">
            <a:solidFill>
              <a:srgbClr val="FF3300"/>
            </a:solidFill>
            <a:round/>
            <a:headEnd/>
            <a:tailEnd/>
          </a:ln>
        </p:spPr>
        <p:txBody>
          <a:bodyPr/>
          <a:lstStyle/>
          <a:p>
            <a:r>
              <a:rPr lang="ar-YE" sz="4000" b="1" smtClean="0"/>
              <a:t>القـــــــا</a:t>
            </a:r>
            <a:r>
              <a:rPr lang="ar-SA" sz="4000" b="1" smtClean="0"/>
              <a:t>ئد والمدير</a:t>
            </a:r>
            <a:endParaRPr lang="en-US" altLang="en-US" sz="4000" b="1" smtClean="0"/>
          </a:p>
        </p:txBody>
      </p:sp>
      <p:sp>
        <p:nvSpPr>
          <p:cNvPr id="690179" name="AutoShape 3"/>
          <p:cNvSpPr>
            <a:spLocks noChangeArrowheads="1"/>
          </p:cNvSpPr>
          <p:nvPr/>
        </p:nvSpPr>
        <p:spPr bwMode="auto">
          <a:xfrm>
            <a:off x="6011863" y="1268413"/>
            <a:ext cx="2057400" cy="928687"/>
          </a:xfrm>
          <a:prstGeom prst="downArrowCallout">
            <a:avLst>
              <a:gd name="adj1" fmla="val 55385"/>
              <a:gd name="adj2" fmla="val 86667"/>
              <a:gd name="adj3" fmla="val 22282"/>
              <a:gd name="adj4" fmla="val 66667"/>
            </a:avLst>
          </a:prstGeom>
          <a:solidFill>
            <a:srgbClr val="FF33CC"/>
          </a:solidFill>
          <a:ln w="12700">
            <a:solidFill>
              <a:schemeClr val="accent1"/>
            </a:solidFill>
            <a:miter lim="800000"/>
            <a:headEnd/>
            <a:tailEnd/>
          </a:ln>
        </p:spPr>
        <p:txBody>
          <a:bodyPr>
            <a:spAutoFit/>
          </a:bodyPr>
          <a:lstStyle/>
          <a:p>
            <a:pPr algn="ctr" rtl="0" eaLnBrk="0" fontAlgn="base" hangingPunct="0">
              <a:spcBef>
                <a:spcPct val="50000"/>
              </a:spcBef>
              <a:spcAft>
                <a:spcPct val="0"/>
              </a:spcAft>
            </a:pPr>
            <a:r>
              <a:rPr lang="ar-SA" sz="3600" b="1" smtClean="0">
                <a:solidFill>
                  <a:srgbClr val="FFFFFF"/>
                </a:solidFill>
              </a:rPr>
              <a:t>المديــــر</a:t>
            </a:r>
            <a:endParaRPr lang="en-US" altLang="en-US" sz="3600" b="1" smtClean="0">
              <a:solidFill>
                <a:srgbClr val="FFFFFF"/>
              </a:solidFill>
            </a:endParaRPr>
          </a:p>
        </p:txBody>
      </p:sp>
      <p:sp>
        <p:nvSpPr>
          <p:cNvPr id="690180" name="Text Box 4"/>
          <p:cNvSpPr txBox="1">
            <a:spLocks noChangeArrowheads="1"/>
          </p:cNvSpPr>
          <p:nvPr/>
        </p:nvSpPr>
        <p:spPr bwMode="auto">
          <a:xfrm>
            <a:off x="5029200" y="2205038"/>
            <a:ext cx="4114800" cy="647700"/>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يقوم بالإدارة</a:t>
            </a:r>
            <a:endParaRPr lang="en-US" altLang="en-US" sz="3200" b="1" smtClean="0">
              <a:solidFill>
                <a:srgbClr val="0000CC"/>
              </a:solidFill>
              <a:latin typeface="Times New Roman" pitchFamily="18" charset="0"/>
              <a:cs typeface="AL-Mohanad Bold" pitchFamily="2" charset="-78"/>
            </a:endParaRPr>
          </a:p>
        </p:txBody>
      </p:sp>
      <p:sp>
        <p:nvSpPr>
          <p:cNvPr id="690181" name="Text Box 5"/>
          <p:cNvSpPr txBox="1">
            <a:spLocks noChangeArrowheads="1"/>
          </p:cNvSpPr>
          <p:nvPr/>
        </p:nvSpPr>
        <p:spPr bwMode="auto">
          <a:xfrm>
            <a:off x="5003800" y="2924175"/>
            <a:ext cx="4114800" cy="649288"/>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يساعد على استمرار العمل</a:t>
            </a:r>
            <a:endParaRPr lang="en-US" altLang="en-US" sz="3200" b="1" smtClean="0">
              <a:solidFill>
                <a:srgbClr val="0000CC"/>
              </a:solidFill>
              <a:latin typeface="Times New Roman" pitchFamily="18" charset="0"/>
              <a:cs typeface="AL-Mohanad Bold" pitchFamily="2" charset="-78"/>
            </a:endParaRPr>
          </a:p>
        </p:txBody>
      </p:sp>
      <p:sp>
        <p:nvSpPr>
          <p:cNvPr id="690182" name="Text Box 6"/>
          <p:cNvSpPr txBox="1">
            <a:spLocks noChangeArrowheads="1"/>
          </p:cNvSpPr>
          <p:nvPr/>
        </p:nvSpPr>
        <p:spPr bwMode="auto">
          <a:xfrm>
            <a:off x="5003800" y="3717925"/>
            <a:ext cx="4105275" cy="719138"/>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يعتمد على السيطرة</a:t>
            </a:r>
            <a:endParaRPr lang="en-US" altLang="en-US" sz="3200" b="1" smtClean="0">
              <a:solidFill>
                <a:srgbClr val="0000CC"/>
              </a:solidFill>
              <a:latin typeface="Times New Roman" pitchFamily="18" charset="0"/>
              <a:cs typeface="AL-Mohanad Bold" pitchFamily="2" charset="-78"/>
            </a:endParaRPr>
          </a:p>
        </p:txBody>
      </p:sp>
      <p:sp>
        <p:nvSpPr>
          <p:cNvPr id="690183" name="Text Box 7"/>
          <p:cNvSpPr txBox="1">
            <a:spLocks noChangeArrowheads="1"/>
          </p:cNvSpPr>
          <p:nvPr/>
        </p:nvSpPr>
        <p:spPr bwMode="auto">
          <a:xfrm>
            <a:off x="5003800" y="4581525"/>
            <a:ext cx="4105275" cy="647700"/>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يفعل الأشياء الصحيحة</a:t>
            </a:r>
            <a:endParaRPr lang="en-US" altLang="en-US" sz="3200" b="1" smtClean="0">
              <a:solidFill>
                <a:srgbClr val="0000CC"/>
              </a:solidFill>
              <a:latin typeface="Times New Roman" pitchFamily="18" charset="0"/>
              <a:cs typeface="AL-Mohanad Bold" pitchFamily="2" charset="-78"/>
            </a:endParaRPr>
          </a:p>
        </p:txBody>
      </p:sp>
      <p:sp>
        <p:nvSpPr>
          <p:cNvPr id="690184" name="AutoShape 8"/>
          <p:cNvSpPr>
            <a:spLocks noChangeArrowheads="1"/>
          </p:cNvSpPr>
          <p:nvPr/>
        </p:nvSpPr>
        <p:spPr bwMode="auto">
          <a:xfrm>
            <a:off x="1371600" y="1331913"/>
            <a:ext cx="2057400" cy="928687"/>
          </a:xfrm>
          <a:prstGeom prst="downArrowCallout">
            <a:avLst>
              <a:gd name="adj1" fmla="val 55385"/>
              <a:gd name="adj2" fmla="val 79662"/>
              <a:gd name="adj3" fmla="val 23940"/>
              <a:gd name="adj4" fmla="val 66667"/>
            </a:avLst>
          </a:prstGeom>
          <a:solidFill>
            <a:srgbClr val="FF33CC"/>
          </a:solidFill>
          <a:ln w="12700">
            <a:solidFill>
              <a:schemeClr val="accent1"/>
            </a:solidFill>
            <a:miter lim="800000"/>
            <a:headEnd/>
            <a:tailEnd/>
          </a:ln>
        </p:spPr>
        <p:txBody>
          <a:bodyPr>
            <a:spAutoFit/>
          </a:bodyPr>
          <a:lstStyle/>
          <a:p>
            <a:pPr algn="ctr" rtl="0" eaLnBrk="0" fontAlgn="base" hangingPunct="0">
              <a:spcBef>
                <a:spcPct val="50000"/>
              </a:spcBef>
              <a:spcAft>
                <a:spcPct val="0"/>
              </a:spcAft>
            </a:pPr>
            <a:r>
              <a:rPr lang="ar-YE" sz="3600" b="1" smtClean="0">
                <a:solidFill>
                  <a:srgbClr val="FFFFFF"/>
                </a:solidFill>
              </a:rPr>
              <a:t>ا</a:t>
            </a:r>
            <a:r>
              <a:rPr lang="ar-SA" sz="3600" b="1" smtClean="0">
                <a:solidFill>
                  <a:srgbClr val="FFFFFF"/>
                </a:solidFill>
              </a:rPr>
              <a:t>لقائــــــد</a:t>
            </a:r>
            <a:endParaRPr lang="en-US" altLang="en-US" sz="3600" b="1" smtClean="0">
              <a:solidFill>
                <a:srgbClr val="FFFFFF"/>
              </a:solidFill>
            </a:endParaRPr>
          </a:p>
        </p:txBody>
      </p:sp>
      <p:sp>
        <p:nvSpPr>
          <p:cNvPr id="690185" name="Text Box 9"/>
          <p:cNvSpPr txBox="1">
            <a:spLocks noChangeArrowheads="1"/>
          </p:cNvSpPr>
          <p:nvPr/>
        </p:nvSpPr>
        <p:spPr bwMode="auto">
          <a:xfrm>
            <a:off x="179388" y="2205038"/>
            <a:ext cx="4114800" cy="647700"/>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يقوم بالتجديد</a:t>
            </a:r>
            <a:endParaRPr lang="en-US" altLang="en-US" sz="3200" b="1" smtClean="0">
              <a:solidFill>
                <a:srgbClr val="0000CC"/>
              </a:solidFill>
              <a:latin typeface="Times New Roman" pitchFamily="18" charset="0"/>
              <a:cs typeface="AL-Mohanad Bold" pitchFamily="2" charset="-78"/>
            </a:endParaRPr>
          </a:p>
        </p:txBody>
      </p:sp>
      <p:sp>
        <p:nvSpPr>
          <p:cNvPr id="690186" name="Text Box 10"/>
          <p:cNvSpPr txBox="1">
            <a:spLocks noChangeArrowheads="1"/>
          </p:cNvSpPr>
          <p:nvPr/>
        </p:nvSpPr>
        <p:spPr bwMode="auto">
          <a:xfrm>
            <a:off x="179388" y="2924175"/>
            <a:ext cx="4114800" cy="720725"/>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SA" sz="3200" b="1" smtClean="0">
                <a:solidFill>
                  <a:srgbClr val="0000CC"/>
                </a:solidFill>
                <a:latin typeface="Times New Roman" pitchFamily="18" charset="0"/>
                <a:cs typeface="AL-Mohanad Bold" pitchFamily="2" charset="-78"/>
              </a:rPr>
              <a:t>ينمي ويطور</a:t>
            </a:r>
            <a:endParaRPr lang="en-US" altLang="en-US" sz="3200" b="1" smtClean="0">
              <a:solidFill>
                <a:srgbClr val="0000CC"/>
              </a:solidFill>
              <a:latin typeface="Times New Roman" pitchFamily="18" charset="0"/>
              <a:cs typeface="AL-Mohanad Bold" pitchFamily="2" charset="-78"/>
            </a:endParaRPr>
          </a:p>
        </p:txBody>
      </p:sp>
      <p:sp>
        <p:nvSpPr>
          <p:cNvPr id="690187" name="Text Box 11"/>
          <p:cNvSpPr txBox="1">
            <a:spLocks noChangeArrowheads="1"/>
          </p:cNvSpPr>
          <p:nvPr/>
        </p:nvSpPr>
        <p:spPr bwMode="auto">
          <a:xfrm>
            <a:off x="179388" y="3716338"/>
            <a:ext cx="4076700" cy="720725"/>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YE" sz="3200" b="1" smtClean="0">
                <a:solidFill>
                  <a:srgbClr val="0000CC"/>
                </a:solidFill>
                <a:latin typeface="Times New Roman" pitchFamily="18" charset="0"/>
                <a:cs typeface="AL-Mohanad Bold" pitchFamily="2" charset="-78"/>
              </a:rPr>
              <a:t>يعتمد على الثقة</a:t>
            </a:r>
            <a:endParaRPr lang="en-US" altLang="en-US" sz="3200" b="1" smtClean="0">
              <a:solidFill>
                <a:srgbClr val="0000CC"/>
              </a:solidFill>
              <a:latin typeface="Times New Roman" pitchFamily="18" charset="0"/>
              <a:cs typeface="AL-Mohanad Bold" pitchFamily="2" charset="-78"/>
            </a:endParaRPr>
          </a:p>
        </p:txBody>
      </p:sp>
      <p:sp>
        <p:nvSpPr>
          <p:cNvPr id="690188" name="Text Box 12"/>
          <p:cNvSpPr txBox="1">
            <a:spLocks noChangeArrowheads="1"/>
          </p:cNvSpPr>
          <p:nvPr/>
        </p:nvSpPr>
        <p:spPr bwMode="auto">
          <a:xfrm>
            <a:off x="179388" y="4579938"/>
            <a:ext cx="4081462" cy="720725"/>
          </a:xfrm>
          <a:prstGeom prst="rect">
            <a:avLst/>
          </a:prstGeom>
          <a:solidFill>
            <a:srgbClr val="FFFF99"/>
          </a:solidFill>
          <a:ln w="12700" algn="ctr">
            <a:solidFill>
              <a:schemeClr val="hlink"/>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fontAlgn="base">
              <a:lnSpc>
                <a:spcPct val="80000"/>
              </a:lnSpc>
              <a:spcBef>
                <a:spcPct val="50000"/>
              </a:spcBef>
              <a:spcAft>
                <a:spcPct val="0"/>
              </a:spcAft>
            </a:pPr>
            <a:r>
              <a:rPr lang="ar-SA" sz="3200" b="1" smtClean="0">
                <a:solidFill>
                  <a:srgbClr val="0000CC"/>
                </a:solidFill>
                <a:latin typeface="Times New Roman" pitchFamily="18" charset="0"/>
                <a:cs typeface="AL-Mohanad Bold" pitchFamily="2" charset="-78"/>
              </a:rPr>
              <a:t>يفعل الشيء الصحيح بطريقة صحيحة</a:t>
            </a:r>
            <a:endParaRPr lang="en-US" altLang="en-US" sz="3200" b="1" smtClean="0">
              <a:solidFill>
                <a:srgbClr val="0000CC"/>
              </a:solidFill>
              <a:latin typeface="Times New Roman" pitchFamily="18" charset="0"/>
              <a:cs typeface="AL-Mohanad Bold" pitchFamily="2" charset="-78"/>
            </a:endParaRPr>
          </a:p>
        </p:txBody>
      </p:sp>
      <p:sp>
        <p:nvSpPr>
          <p:cNvPr id="56333" name="Text Box 13"/>
          <p:cNvSpPr txBox="1">
            <a:spLocks noChangeArrowheads="1"/>
          </p:cNvSpPr>
          <p:nvPr/>
        </p:nvSpPr>
        <p:spPr bwMode="auto">
          <a:xfrm>
            <a:off x="4500563" y="2060575"/>
            <a:ext cx="142875" cy="3024188"/>
          </a:xfrm>
          <a:prstGeom prst="rect">
            <a:avLst/>
          </a:prstGeom>
          <a:solidFill>
            <a:srgbClr val="FF0000"/>
          </a:solidFill>
          <a:ln w="127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a:p>
            <a:pPr algn="l" rtl="0" fontAlgn="base">
              <a:lnSpc>
                <a:spcPct val="80000"/>
              </a:lnSpc>
              <a:spcBef>
                <a:spcPct val="50000"/>
              </a:spcBef>
              <a:spcAft>
                <a:spcPct val="0"/>
              </a:spcAft>
            </a:pPr>
            <a:endParaRPr lang="en-US" altLang="en-US" sz="2200" smtClean="0">
              <a:solidFill>
                <a:srgbClr val="000000"/>
              </a:solidFill>
              <a:latin typeface="Times New Roman" pitchFamily="18" charset="0"/>
              <a:cs typeface="Times New Roman" pitchFamily="18" charset="0"/>
            </a:endParaRPr>
          </a:p>
        </p:txBody>
      </p:sp>
      <p:sp>
        <p:nvSpPr>
          <p:cNvPr id="690190" name="AutoShape 14"/>
          <p:cNvSpPr>
            <a:spLocks noChangeArrowheads="1"/>
          </p:cNvSpPr>
          <p:nvPr/>
        </p:nvSpPr>
        <p:spPr bwMode="auto">
          <a:xfrm>
            <a:off x="4284663" y="2349500"/>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90191" name="AutoShape 15"/>
          <p:cNvSpPr>
            <a:spLocks noChangeArrowheads="1"/>
          </p:cNvSpPr>
          <p:nvPr/>
        </p:nvSpPr>
        <p:spPr bwMode="auto">
          <a:xfrm>
            <a:off x="4284663" y="2998788"/>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90192" name="AutoShape 16"/>
          <p:cNvSpPr>
            <a:spLocks noChangeArrowheads="1"/>
          </p:cNvSpPr>
          <p:nvPr/>
        </p:nvSpPr>
        <p:spPr bwMode="auto">
          <a:xfrm>
            <a:off x="4284663" y="3862388"/>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690193" name="AutoShape 17"/>
          <p:cNvSpPr>
            <a:spLocks noChangeArrowheads="1"/>
          </p:cNvSpPr>
          <p:nvPr/>
        </p:nvSpPr>
        <p:spPr bwMode="auto">
          <a:xfrm>
            <a:off x="4284663" y="4654550"/>
            <a:ext cx="647700" cy="358775"/>
          </a:xfrm>
          <a:prstGeom prst="leftArrow">
            <a:avLst>
              <a:gd name="adj1" fmla="val 50000"/>
              <a:gd name="adj2" fmla="val 451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856689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0178"/>
                                        </p:tgtEl>
                                        <p:attrNameLst>
                                          <p:attrName>style.visibility</p:attrName>
                                        </p:attrNameLst>
                                      </p:cBhvr>
                                      <p:to>
                                        <p:strVal val="visible"/>
                                      </p:to>
                                    </p:set>
                                    <p:animEffect transition="in" filter="diamond(in)">
                                      <p:cBhvr>
                                        <p:cTn id="7" dur="2000"/>
                                        <p:tgtEl>
                                          <p:spTgt spid="69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0179"/>
                                        </p:tgtEl>
                                        <p:attrNameLst>
                                          <p:attrName>style.visibility</p:attrName>
                                        </p:attrNameLst>
                                      </p:cBhvr>
                                      <p:to>
                                        <p:strVal val="visible"/>
                                      </p:to>
                                    </p:set>
                                    <p:animEffect transition="in" filter="checkerboard(across)">
                                      <p:cBhvr>
                                        <p:cTn id="12" dur="500"/>
                                        <p:tgtEl>
                                          <p:spTgt spid="69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0184"/>
                                        </p:tgtEl>
                                        <p:attrNameLst>
                                          <p:attrName>style.visibility</p:attrName>
                                        </p:attrNameLst>
                                      </p:cBhvr>
                                      <p:to>
                                        <p:strVal val="visible"/>
                                      </p:to>
                                    </p:set>
                                    <p:animEffect transition="in" filter="checkerboard(across)">
                                      <p:cBhvr>
                                        <p:cTn id="17" dur="500"/>
                                        <p:tgtEl>
                                          <p:spTgt spid="6901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0180"/>
                                        </p:tgtEl>
                                        <p:attrNameLst>
                                          <p:attrName>style.visibility</p:attrName>
                                        </p:attrNameLst>
                                      </p:cBhvr>
                                      <p:to>
                                        <p:strVal val="visible"/>
                                      </p:to>
                                    </p:set>
                                    <p:animEffect transition="in" filter="blinds(horizontal)">
                                      <p:cBhvr>
                                        <p:cTn id="22" dur="500"/>
                                        <p:tgtEl>
                                          <p:spTgt spid="6901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90190"/>
                                        </p:tgtEl>
                                        <p:attrNameLst>
                                          <p:attrName>style.visibility</p:attrName>
                                        </p:attrNameLst>
                                      </p:cBhvr>
                                      <p:to>
                                        <p:strVal val="visible"/>
                                      </p:to>
                                    </p:set>
                                    <p:animEffect transition="in" filter="blinds(horizontal)">
                                      <p:cBhvr>
                                        <p:cTn id="27" dur="500"/>
                                        <p:tgtEl>
                                          <p:spTgt spid="6901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0185"/>
                                        </p:tgtEl>
                                        <p:attrNameLst>
                                          <p:attrName>style.visibility</p:attrName>
                                        </p:attrNameLst>
                                      </p:cBhvr>
                                      <p:to>
                                        <p:strVal val="visible"/>
                                      </p:to>
                                    </p:set>
                                    <p:animEffect transition="in" filter="blinds(horizontal)">
                                      <p:cBhvr>
                                        <p:cTn id="32" dur="500"/>
                                        <p:tgtEl>
                                          <p:spTgt spid="6901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90181"/>
                                        </p:tgtEl>
                                        <p:attrNameLst>
                                          <p:attrName>style.visibility</p:attrName>
                                        </p:attrNameLst>
                                      </p:cBhvr>
                                      <p:to>
                                        <p:strVal val="visible"/>
                                      </p:to>
                                    </p:set>
                                    <p:animEffect transition="in" filter="blinds(horizontal)">
                                      <p:cBhvr>
                                        <p:cTn id="37" dur="500"/>
                                        <p:tgtEl>
                                          <p:spTgt spid="6901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90191"/>
                                        </p:tgtEl>
                                        <p:attrNameLst>
                                          <p:attrName>style.visibility</p:attrName>
                                        </p:attrNameLst>
                                      </p:cBhvr>
                                      <p:to>
                                        <p:strVal val="visible"/>
                                      </p:to>
                                    </p:set>
                                    <p:animEffect transition="in" filter="blinds(horizontal)">
                                      <p:cBhvr>
                                        <p:cTn id="42" dur="500"/>
                                        <p:tgtEl>
                                          <p:spTgt spid="6901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0186"/>
                                        </p:tgtEl>
                                        <p:attrNameLst>
                                          <p:attrName>style.visibility</p:attrName>
                                        </p:attrNameLst>
                                      </p:cBhvr>
                                      <p:to>
                                        <p:strVal val="visible"/>
                                      </p:to>
                                    </p:set>
                                    <p:animEffect transition="in" filter="blinds(horizontal)">
                                      <p:cBhvr>
                                        <p:cTn id="47" dur="500"/>
                                        <p:tgtEl>
                                          <p:spTgt spid="6901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0182"/>
                                        </p:tgtEl>
                                        <p:attrNameLst>
                                          <p:attrName>style.visibility</p:attrName>
                                        </p:attrNameLst>
                                      </p:cBhvr>
                                      <p:to>
                                        <p:strVal val="visible"/>
                                      </p:to>
                                    </p:set>
                                    <p:animEffect transition="in" filter="blinds(horizontal)">
                                      <p:cBhvr>
                                        <p:cTn id="52" dur="500"/>
                                        <p:tgtEl>
                                          <p:spTgt spid="6901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0192"/>
                                        </p:tgtEl>
                                        <p:attrNameLst>
                                          <p:attrName>style.visibility</p:attrName>
                                        </p:attrNameLst>
                                      </p:cBhvr>
                                      <p:to>
                                        <p:strVal val="visible"/>
                                      </p:to>
                                    </p:set>
                                    <p:animEffect transition="in" filter="blinds(horizontal)">
                                      <p:cBhvr>
                                        <p:cTn id="57" dur="500"/>
                                        <p:tgtEl>
                                          <p:spTgt spid="6901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90187"/>
                                        </p:tgtEl>
                                        <p:attrNameLst>
                                          <p:attrName>style.visibility</p:attrName>
                                        </p:attrNameLst>
                                      </p:cBhvr>
                                      <p:to>
                                        <p:strVal val="visible"/>
                                      </p:to>
                                    </p:set>
                                    <p:animEffect transition="in" filter="blinds(horizontal)">
                                      <p:cBhvr>
                                        <p:cTn id="62" dur="500"/>
                                        <p:tgtEl>
                                          <p:spTgt spid="6901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90183"/>
                                        </p:tgtEl>
                                        <p:attrNameLst>
                                          <p:attrName>style.visibility</p:attrName>
                                        </p:attrNameLst>
                                      </p:cBhvr>
                                      <p:to>
                                        <p:strVal val="visible"/>
                                      </p:to>
                                    </p:set>
                                    <p:animEffect transition="in" filter="blinds(horizontal)">
                                      <p:cBhvr>
                                        <p:cTn id="67" dur="500"/>
                                        <p:tgtEl>
                                          <p:spTgt spid="69018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90193"/>
                                        </p:tgtEl>
                                        <p:attrNameLst>
                                          <p:attrName>style.visibility</p:attrName>
                                        </p:attrNameLst>
                                      </p:cBhvr>
                                      <p:to>
                                        <p:strVal val="visible"/>
                                      </p:to>
                                    </p:set>
                                    <p:animEffect transition="in" filter="blinds(horizontal)">
                                      <p:cBhvr>
                                        <p:cTn id="72" dur="500"/>
                                        <p:tgtEl>
                                          <p:spTgt spid="6901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0188"/>
                                        </p:tgtEl>
                                        <p:attrNameLst>
                                          <p:attrName>style.visibility</p:attrName>
                                        </p:attrNameLst>
                                      </p:cBhvr>
                                      <p:to>
                                        <p:strVal val="visible"/>
                                      </p:to>
                                    </p:set>
                                    <p:animEffect transition="in" filter="blinds(horizontal)">
                                      <p:cBhvr>
                                        <p:cTn id="77" dur="500"/>
                                        <p:tgtEl>
                                          <p:spTgt spid="69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8" grpId="0" animBg="1"/>
      <p:bldP spid="690179" grpId="0" animBg="1"/>
      <p:bldP spid="690180" grpId="0" animBg="1"/>
      <p:bldP spid="690181" grpId="0" animBg="1"/>
      <p:bldP spid="690182" grpId="0" animBg="1"/>
      <p:bldP spid="690183" grpId="0" animBg="1"/>
      <p:bldP spid="690184" grpId="0" animBg="1"/>
      <p:bldP spid="690185" grpId="0" animBg="1"/>
      <p:bldP spid="690186" grpId="0" animBg="1"/>
      <p:bldP spid="690187" grpId="0" animBg="1"/>
      <p:bldP spid="690188" grpId="0" animBg="1"/>
      <p:bldP spid="690190" grpId="0" animBg="1"/>
      <p:bldP spid="690191" grpId="0" animBg="1"/>
      <p:bldP spid="690192" grpId="0" animBg="1"/>
      <p:bldP spid="69019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2" name="رسم تخطيطي 1"/>
          <p:cNvGraphicFramePr/>
          <p:nvPr/>
        </p:nvGraphicFramePr>
        <p:xfrm>
          <a:off x="228600" y="-838200"/>
          <a:ext cx="8915400" cy="769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6522" name="Text Box 10"/>
          <p:cNvSpPr txBox="1">
            <a:spLocks noChangeArrowheads="1"/>
          </p:cNvSpPr>
          <p:nvPr/>
        </p:nvSpPr>
        <p:spPr bwMode="auto">
          <a:xfrm>
            <a:off x="6172200" y="333375"/>
            <a:ext cx="2971800" cy="984250"/>
          </a:xfrm>
          <a:prstGeom prst="rect">
            <a:avLst/>
          </a:prstGeom>
          <a:solidFill>
            <a:schemeClr val="folHlink"/>
          </a:solidFill>
          <a:ln w="38100">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sz="2800" b="1" smtClean="0">
                <a:solidFill>
                  <a:srgbClr val="FFFFFF"/>
                </a:solidFill>
                <a:latin typeface="Arial" pitchFamily="34" charset="0"/>
              </a:rPr>
              <a:t>هــرم التعــلم والتعليـــم         الحديــث </a:t>
            </a:r>
            <a:r>
              <a:rPr lang="ar-JO" sz="2800" b="1" smtClean="0">
                <a:solidFill>
                  <a:srgbClr val="FFFF99"/>
                </a:solidFill>
                <a:latin typeface="Arial" pitchFamily="34" charset="0"/>
              </a:rPr>
              <a:t>   </a:t>
            </a:r>
            <a:endParaRPr lang="en-US" sz="2800" b="1" smtClean="0">
              <a:solidFill>
                <a:srgbClr val="FFFF99"/>
              </a:solidFill>
              <a:latin typeface="Arial" pitchFamily="34" charset="0"/>
            </a:endParaRPr>
          </a:p>
        </p:txBody>
      </p:sp>
      <p:sp>
        <p:nvSpPr>
          <p:cNvPr id="576523" name="Line 11"/>
          <p:cNvSpPr>
            <a:spLocks noChangeShapeType="1"/>
          </p:cNvSpPr>
          <p:nvPr/>
        </p:nvSpPr>
        <p:spPr bwMode="auto">
          <a:xfrm flipH="1">
            <a:off x="0" y="0"/>
            <a:ext cx="3733800" cy="5791200"/>
          </a:xfrm>
          <a:prstGeom prst="line">
            <a:avLst/>
          </a:prstGeom>
          <a:noFill/>
          <a:ln w="76200">
            <a:solidFill>
              <a:schemeClr val="hlink"/>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ar-YE" sz="2300" smtClean="0">
              <a:solidFill>
                <a:srgbClr val="FFFFFF"/>
              </a:solidFill>
              <a:latin typeface="Times New Roman" pitchFamily="18" charset="0"/>
            </a:endParaRPr>
          </a:p>
        </p:txBody>
      </p:sp>
      <p:sp>
        <p:nvSpPr>
          <p:cNvPr id="576524" name="Rectangle 12"/>
          <p:cNvSpPr>
            <a:spLocks noChangeArrowheads="1"/>
          </p:cNvSpPr>
          <p:nvPr/>
        </p:nvSpPr>
        <p:spPr bwMode="auto">
          <a:xfrm rot="-46418328">
            <a:off x="2190750" y="95250"/>
            <a:ext cx="11049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rtl="0" eaLnBrk="0" fontAlgn="base" hangingPunct="0">
              <a:spcBef>
                <a:spcPct val="0"/>
              </a:spcBef>
              <a:spcAft>
                <a:spcPct val="0"/>
              </a:spcAft>
            </a:pPr>
            <a:r>
              <a:rPr lang="ar-JO" sz="2800" b="1" smtClean="0">
                <a:solidFill>
                  <a:srgbClr val="FFFF99"/>
                </a:solidFill>
                <a:latin typeface="Arial" pitchFamily="34" charset="0"/>
              </a:rPr>
              <a:t>التعلم </a:t>
            </a:r>
            <a:r>
              <a:rPr lang="ar-SA" sz="2800" b="1" smtClean="0">
                <a:solidFill>
                  <a:srgbClr val="FFFF99"/>
                </a:solidFill>
                <a:latin typeface="Arial" pitchFamily="34" charset="0"/>
              </a:rPr>
              <a:t>والتعليم </a:t>
            </a:r>
            <a:r>
              <a:rPr lang="ar-JO" sz="2800" b="1" smtClean="0">
                <a:solidFill>
                  <a:srgbClr val="FFFF99"/>
                </a:solidFill>
                <a:latin typeface="Arial" pitchFamily="34" charset="0"/>
              </a:rPr>
              <a:t>الفاعل</a:t>
            </a:r>
            <a:endParaRPr lang="en-US" sz="2800" b="1" smtClean="0">
              <a:solidFill>
                <a:srgbClr val="FFFF99"/>
              </a:solidFill>
              <a:latin typeface="Arial" pitchFamily="34" charset="0"/>
            </a:endParaRPr>
          </a:p>
        </p:txBody>
      </p:sp>
      <p:sp>
        <p:nvSpPr>
          <p:cNvPr id="576525" name="Rectangle 13"/>
          <p:cNvSpPr>
            <a:spLocks noChangeArrowheads="1"/>
          </p:cNvSpPr>
          <p:nvPr/>
        </p:nvSpPr>
        <p:spPr bwMode="auto">
          <a:xfrm rot="-46418328">
            <a:off x="435769" y="3450431"/>
            <a:ext cx="1106488" cy="91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rtl="0" eaLnBrk="0" fontAlgn="base" hangingPunct="0">
              <a:spcBef>
                <a:spcPct val="0"/>
              </a:spcBef>
              <a:spcAft>
                <a:spcPct val="0"/>
              </a:spcAft>
            </a:pPr>
            <a:r>
              <a:rPr lang="ar-JO" sz="2800" b="1" smtClean="0">
                <a:solidFill>
                  <a:srgbClr val="FFFF99"/>
                </a:solidFill>
                <a:latin typeface="Arial" pitchFamily="34" charset="0"/>
              </a:rPr>
              <a:t>التعليم</a:t>
            </a:r>
            <a:r>
              <a:rPr lang="ar-JO" sz="2400" smtClean="0">
                <a:solidFill>
                  <a:srgbClr val="CC00CC"/>
                </a:solidFill>
                <a:latin typeface="Arial" pitchFamily="34" charset="0"/>
              </a:rPr>
              <a:t> </a:t>
            </a:r>
            <a:r>
              <a:rPr lang="ar-JO" sz="2800" b="1" smtClean="0">
                <a:solidFill>
                  <a:srgbClr val="FFFF99"/>
                </a:solidFill>
                <a:latin typeface="Arial" pitchFamily="34" charset="0"/>
              </a:rPr>
              <a:t>غير الفاعل</a:t>
            </a:r>
            <a:endParaRPr lang="en-US" sz="2800" b="1" smtClean="0">
              <a:solidFill>
                <a:srgbClr val="FFFF99"/>
              </a:solidFill>
              <a:latin typeface="Arial" pitchFamily="34" charset="0"/>
            </a:endParaRPr>
          </a:p>
        </p:txBody>
      </p:sp>
      <p:sp>
        <p:nvSpPr>
          <p:cNvPr id="576526" name="Text Box 14"/>
          <p:cNvSpPr txBox="1">
            <a:spLocks noChangeArrowheads="1"/>
          </p:cNvSpPr>
          <p:nvPr/>
        </p:nvSpPr>
        <p:spPr bwMode="auto">
          <a:xfrm>
            <a:off x="990600" y="5105400"/>
            <a:ext cx="7239000" cy="114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ar-JO" sz="4200" b="1" smtClean="0">
                <a:solidFill>
                  <a:srgbClr val="FFFFFF"/>
                </a:solidFill>
                <a:latin typeface="Arial" pitchFamily="34" charset="0"/>
              </a:rPr>
              <a:t>المحاضــرة </a:t>
            </a:r>
            <a:r>
              <a:rPr lang="en-US" sz="4200" b="1" smtClean="0">
                <a:solidFill>
                  <a:srgbClr val="FFFFFF"/>
                </a:solidFill>
                <a:latin typeface="Arial" pitchFamily="34" charset="0"/>
              </a:rPr>
              <a:t>Lecture</a:t>
            </a:r>
          </a:p>
          <a:p>
            <a:pPr rtl="0" eaLnBrk="0" fontAlgn="base" hangingPunct="0">
              <a:spcBef>
                <a:spcPct val="50000"/>
              </a:spcBef>
              <a:spcAft>
                <a:spcPct val="0"/>
              </a:spcAft>
            </a:pPr>
            <a:endParaRPr lang="en-US" smtClean="0">
              <a:solidFill>
                <a:srgbClr val="FFFFFF"/>
              </a:solidFill>
              <a:latin typeface="Arial" pitchFamily="34" charset="0"/>
            </a:endParaRPr>
          </a:p>
        </p:txBody>
      </p:sp>
      <p:sp>
        <p:nvSpPr>
          <p:cNvPr id="576527" name="Text Box 15"/>
          <p:cNvSpPr txBox="1">
            <a:spLocks noChangeArrowheads="1"/>
          </p:cNvSpPr>
          <p:nvPr/>
        </p:nvSpPr>
        <p:spPr bwMode="auto">
          <a:xfrm>
            <a:off x="1295400" y="4191000"/>
            <a:ext cx="541020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sz="4200" b="1" smtClean="0">
                <a:solidFill>
                  <a:srgbClr val="FFFFFF"/>
                </a:solidFill>
                <a:latin typeface="Arial" pitchFamily="34" charset="0"/>
              </a:rPr>
              <a:t> / القراءة</a:t>
            </a:r>
            <a:r>
              <a:rPr lang="ar-JO" sz="4200" smtClean="0">
                <a:solidFill>
                  <a:srgbClr val="FFFFFF"/>
                </a:solidFill>
                <a:latin typeface="Arial" pitchFamily="34" charset="0"/>
              </a:rPr>
              <a:t>  </a:t>
            </a:r>
            <a:r>
              <a:rPr lang="en-US" sz="4200" smtClean="0">
                <a:solidFill>
                  <a:srgbClr val="FFFFFF"/>
                </a:solidFill>
                <a:latin typeface="Arial" pitchFamily="34" charset="0"/>
              </a:rPr>
              <a:t>Reading</a:t>
            </a:r>
          </a:p>
        </p:txBody>
      </p:sp>
      <p:sp>
        <p:nvSpPr>
          <p:cNvPr id="576528" name="Text Box 16"/>
          <p:cNvSpPr txBox="1">
            <a:spLocks noChangeArrowheads="1"/>
          </p:cNvSpPr>
          <p:nvPr/>
        </p:nvSpPr>
        <p:spPr bwMode="auto">
          <a:xfrm>
            <a:off x="2590800" y="2819400"/>
            <a:ext cx="4876800"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ar-JO" sz="3300" b="1" smtClean="0">
                <a:solidFill>
                  <a:srgbClr val="FFFFFF"/>
                </a:solidFill>
                <a:latin typeface="Arial" pitchFamily="34" charset="0"/>
              </a:rPr>
              <a:t>السمعي بصري</a:t>
            </a:r>
          </a:p>
          <a:p>
            <a:pPr algn="ctr" eaLnBrk="0" fontAlgn="base" hangingPunct="0">
              <a:spcBef>
                <a:spcPct val="0"/>
              </a:spcBef>
              <a:spcAft>
                <a:spcPct val="0"/>
              </a:spcAft>
            </a:pPr>
            <a:r>
              <a:rPr lang="en-US" sz="3300" b="1" smtClean="0">
                <a:solidFill>
                  <a:srgbClr val="FFFFFF"/>
                </a:solidFill>
                <a:latin typeface="Arial" pitchFamily="34" charset="0"/>
              </a:rPr>
              <a:t>Ad - ved - learning</a:t>
            </a:r>
          </a:p>
          <a:p>
            <a:pPr rtl="0" eaLnBrk="0" fontAlgn="base" hangingPunct="0">
              <a:spcBef>
                <a:spcPct val="50000"/>
              </a:spcBef>
              <a:spcAft>
                <a:spcPct val="0"/>
              </a:spcAft>
            </a:pPr>
            <a:endParaRPr lang="en-US" smtClean="0">
              <a:solidFill>
                <a:srgbClr val="FFFFFF"/>
              </a:solidFill>
              <a:latin typeface="Arial" pitchFamily="34" charset="0"/>
            </a:endParaRPr>
          </a:p>
        </p:txBody>
      </p:sp>
      <p:sp>
        <p:nvSpPr>
          <p:cNvPr id="576529" name="Text Box 17"/>
          <p:cNvSpPr txBox="1">
            <a:spLocks noChangeArrowheads="1"/>
          </p:cNvSpPr>
          <p:nvPr/>
        </p:nvSpPr>
        <p:spPr bwMode="auto">
          <a:xfrm>
            <a:off x="3276600" y="1752600"/>
            <a:ext cx="32766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ar-JO" sz="3300" b="1" smtClean="0">
                <a:solidFill>
                  <a:srgbClr val="FFFFFF"/>
                </a:solidFill>
                <a:latin typeface="Arial" pitchFamily="34" charset="0"/>
              </a:rPr>
              <a:t>العـــــرض</a:t>
            </a:r>
            <a:endParaRPr lang="en-US" sz="3300" b="1" smtClean="0">
              <a:solidFill>
                <a:srgbClr val="FFFFFF"/>
              </a:solidFill>
              <a:latin typeface="Arial" pitchFamily="34" charset="0"/>
            </a:endParaRPr>
          </a:p>
          <a:p>
            <a:pPr algn="ctr" eaLnBrk="0" fontAlgn="base" hangingPunct="0">
              <a:spcBef>
                <a:spcPct val="0"/>
              </a:spcBef>
              <a:spcAft>
                <a:spcPct val="0"/>
              </a:spcAft>
            </a:pPr>
            <a:r>
              <a:rPr lang="en-US" sz="3300" smtClean="0">
                <a:solidFill>
                  <a:srgbClr val="FFFFFF"/>
                </a:solidFill>
                <a:latin typeface="Arial" pitchFamily="34" charset="0"/>
              </a:rPr>
              <a:t>Demonstration</a:t>
            </a:r>
            <a:endParaRPr lang="ar-JO" sz="3300" smtClean="0">
              <a:solidFill>
                <a:srgbClr val="FFFFFF"/>
              </a:solidFill>
              <a:latin typeface="Arial" pitchFamily="34" charset="0"/>
            </a:endParaRPr>
          </a:p>
          <a:p>
            <a:pPr algn="ctr" eaLnBrk="0" fontAlgn="base" hangingPunct="0">
              <a:spcBef>
                <a:spcPct val="0"/>
              </a:spcBef>
              <a:spcAft>
                <a:spcPct val="0"/>
              </a:spcAft>
            </a:pPr>
            <a:endParaRPr lang="en-US" sz="3300" b="1" smtClean="0">
              <a:solidFill>
                <a:srgbClr val="FFFFFF"/>
              </a:solidFill>
              <a:latin typeface="Arial" pitchFamily="34" charset="0"/>
            </a:endParaRPr>
          </a:p>
          <a:p>
            <a:pPr rtl="0" eaLnBrk="0" fontAlgn="base" hangingPunct="0">
              <a:spcBef>
                <a:spcPct val="50000"/>
              </a:spcBef>
              <a:spcAft>
                <a:spcPct val="0"/>
              </a:spcAft>
            </a:pPr>
            <a:endParaRPr lang="en-US" smtClean="0">
              <a:solidFill>
                <a:srgbClr val="FFFFFF"/>
              </a:solidFill>
              <a:latin typeface="Arial" pitchFamily="34" charset="0"/>
            </a:endParaRPr>
          </a:p>
        </p:txBody>
      </p:sp>
      <p:sp>
        <p:nvSpPr>
          <p:cNvPr id="576530" name="Text Box 18"/>
          <p:cNvSpPr txBox="1">
            <a:spLocks noChangeArrowheads="1"/>
          </p:cNvSpPr>
          <p:nvPr/>
        </p:nvSpPr>
        <p:spPr bwMode="auto">
          <a:xfrm>
            <a:off x="3886200" y="914400"/>
            <a:ext cx="1828800"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ar-JO" sz="2800" b="1" smtClean="0">
                <a:solidFill>
                  <a:srgbClr val="FFFFFF"/>
                </a:solidFill>
                <a:latin typeface="Arial" pitchFamily="34" charset="0"/>
              </a:rPr>
              <a:t>التعلم بالعمل</a:t>
            </a:r>
            <a:endParaRPr lang="ar-JO" sz="2000" smtClean="0">
              <a:solidFill>
                <a:srgbClr val="FFFFFF"/>
              </a:solidFill>
              <a:latin typeface="Arial" pitchFamily="34" charset="0"/>
            </a:endParaRPr>
          </a:p>
          <a:p>
            <a:pPr algn="ctr" eaLnBrk="0" fontAlgn="base" hangingPunct="0">
              <a:spcBef>
                <a:spcPct val="0"/>
              </a:spcBef>
              <a:spcAft>
                <a:spcPct val="0"/>
              </a:spcAft>
            </a:pPr>
            <a:r>
              <a:rPr lang="en-US" sz="2800" b="1" smtClean="0">
                <a:solidFill>
                  <a:srgbClr val="FFFFFF"/>
                </a:solidFill>
                <a:latin typeface="Arial" pitchFamily="34" charset="0"/>
              </a:rPr>
              <a:t>by Doing</a:t>
            </a:r>
          </a:p>
          <a:p>
            <a:pPr rtl="0" eaLnBrk="0" fontAlgn="base" hangingPunct="0">
              <a:spcBef>
                <a:spcPct val="50000"/>
              </a:spcBef>
              <a:spcAft>
                <a:spcPct val="0"/>
              </a:spcAft>
            </a:pPr>
            <a:endParaRPr lang="en-US" smtClean="0">
              <a:solidFill>
                <a:srgbClr val="FFFFFF"/>
              </a:solidFill>
              <a:latin typeface="Arial" pitchFamily="34" charset="0"/>
            </a:endParaRPr>
          </a:p>
        </p:txBody>
      </p:sp>
      <p:sp>
        <p:nvSpPr>
          <p:cNvPr id="576531" name="Text Box 19"/>
          <p:cNvSpPr txBox="1">
            <a:spLocks noChangeArrowheads="1"/>
          </p:cNvSpPr>
          <p:nvPr/>
        </p:nvSpPr>
        <p:spPr bwMode="auto">
          <a:xfrm>
            <a:off x="3505200" y="0"/>
            <a:ext cx="2667000"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000" b="1" smtClean="0">
                <a:solidFill>
                  <a:srgbClr val="FFFFFF"/>
                </a:solidFill>
                <a:latin typeface="Arial" pitchFamily="34" charset="0"/>
              </a:rPr>
              <a:t>Immediate use</a:t>
            </a:r>
            <a:endParaRPr lang="ar-JO" sz="2000" b="1" smtClean="0">
              <a:solidFill>
                <a:srgbClr val="FFFFFF"/>
              </a:solidFill>
              <a:latin typeface="Arial" pitchFamily="34" charset="0"/>
            </a:endParaRPr>
          </a:p>
          <a:p>
            <a:pPr algn="ctr" eaLnBrk="0" fontAlgn="base" hangingPunct="0">
              <a:spcBef>
                <a:spcPct val="0"/>
              </a:spcBef>
              <a:spcAft>
                <a:spcPct val="0"/>
              </a:spcAft>
            </a:pPr>
            <a:r>
              <a:rPr lang="ar-JO" sz="2000" b="1" smtClean="0">
                <a:solidFill>
                  <a:srgbClr val="FFFFFF"/>
                </a:solidFill>
                <a:latin typeface="Arial" pitchFamily="34" charset="0"/>
              </a:rPr>
              <a:t>التعلم الفوري</a:t>
            </a:r>
            <a:endParaRPr lang="en-US" sz="2000" b="1" smtClean="0">
              <a:solidFill>
                <a:srgbClr val="FFFFFF"/>
              </a:solidFill>
              <a:latin typeface="Arial" pitchFamily="34" charset="0"/>
            </a:endParaRPr>
          </a:p>
          <a:p>
            <a:pPr rtl="0" eaLnBrk="0" fontAlgn="base" hangingPunct="0">
              <a:spcBef>
                <a:spcPct val="50000"/>
              </a:spcBef>
              <a:spcAft>
                <a:spcPct val="0"/>
              </a:spcAft>
            </a:pPr>
            <a:endParaRPr lang="en-US" smtClean="0">
              <a:solidFill>
                <a:srgbClr val="FFFFFF"/>
              </a:solidFill>
              <a:latin typeface="Arial" pitchFamily="34" charset="0"/>
            </a:endParaRPr>
          </a:p>
        </p:txBody>
      </p:sp>
      <p:sp>
        <p:nvSpPr>
          <p:cNvPr id="576532" name="Text Box 20"/>
          <p:cNvSpPr txBox="1">
            <a:spLocks noChangeArrowheads="1"/>
          </p:cNvSpPr>
          <p:nvPr/>
        </p:nvSpPr>
        <p:spPr bwMode="auto">
          <a:xfrm>
            <a:off x="838200" y="4191000"/>
            <a:ext cx="912813"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20%</a:t>
            </a:r>
            <a:endParaRPr lang="en-US" b="1" smtClean="0">
              <a:solidFill>
                <a:srgbClr val="FFFFFF"/>
              </a:solidFill>
              <a:latin typeface="Arial" pitchFamily="34" charset="0"/>
            </a:endParaRPr>
          </a:p>
        </p:txBody>
      </p:sp>
      <p:sp>
        <p:nvSpPr>
          <p:cNvPr id="576533" name="Text Box 21"/>
          <p:cNvSpPr txBox="1">
            <a:spLocks noChangeArrowheads="1"/>
          </p:cNvSpPr>
          <p:nvPr/>
        </p:nvSpPr>
        <p:spPr bwMode="auto">
          <a:xfrm>
            <a:off x="1524000" y="3200400"/>
            <a:ext cx="9144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30 %</a:t>
            </a:r>
            <a:endParaRPr lang="en-US" b="1" smtClean="0">
              <a:solidFill>
                <a:srgbClr val="FFFFFF"/>
              </a:solidFill>
              <a:latin typeface="Arial" pitchFamily="34" charset="0"/>
            </a:endParaRPr>
          </a:p>
        </p:txBody>
      </p:sp>
      <p:sp>
        <p:nvSpPr>
          <p:cNvPr id="576534" name="Text Box 22"/>
          <p:cNvSpPr txBox="1">
            <a:spLocks noChangeArrowheads="1"/>
          </p:cNvSpPr>
          <p:nvPr/>
        </p:nvSpPr>
        <p:spPr bwMode="auto">
          <a:xfrm>
            <a:off x="2209800" y="2133600"/>
            <a:ext cx="9144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50%</a:t>
            </a:r>
            <a:endParaRPr lang="en-US" b="1" smtClean="0">
              <a:solidFill>
                <a:srgbClr val="FFFFFF"/>
              </a:solidFill>
              <a:latin typeface="Arial" pitchFamily="34" charset="0"/>
            </a:endParaRPr>
          </a:p>
        </p:txBody>
      </p:sp>
      <p:sp>
        <p:nvSpPr>
          <p:cNvPr id="576535" name="Text Box 23"/>
          <p:cNvSpPr txBox="1">
            <a:spLocks noChangeArrowheads="1"/>
          </p:cNvSpPr>
          <p:nvPr/>
        </p:nvSpPr>
        <p:spPr bwMode="auto">
          <a:xfrm>
            <a:off x="228600" y="5486400"/>
            <a:ext cx="912813"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10 %</a:t>
            </a:r>
            <a:endParaRPr lang="en-US" b="1" smtClean="0">
              <a:solidFill>
                <a:srgbClr val="FFFFFF"/>
              </a:solidFill>
              <a:latin typeface="Arial" pitchFamily="34" charset="0"/>
            </a:endParaRPr>
          </a:p>
        </p:txBody>
      </p:sp>
      <p:sp>
        <p:nvSpPr>
          <p:cNvPr id="576536" name="Text Box 24"/>
          <p:cNvSpPr txBox="1">
            <a:spLocks noChangeArrowheads="1"/>
          </p:cNvSpPr>
          <p:nvPr/>
        </p:nvSpPr>
        <p:spPr bwMode="auto">
          <a:xfrm>
            <a:off x="3429000" y="304800"/>
            <a:ext cx="9128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90 %</a:t>
            </a:r>
            <a:endParaRPr lang="en-US" b="1" smtClean="0">
              <a:solidFill>
                <a:srgbClr val="FFFFFF"/>
              </a:solidFill>
              <a:latin typeface="Arial" pitchFamily="34" charset="0"/>
            </a:endParaRPr>
          </a:p>
        </p:txBody>
      </p:sp>
      <p:sp>
        <p:nvSpPr>
          <p:cNvPr id="576537" name="Text Box 25"/>
          <p:cNvSpPr txBox="1">
            <a:spLocks noChangeArrowheads="1"/>
          </p:cNvSpPr>
          <p:nvPr/>
        </p:nvSpPr>
        <p:spPr bwMode="auto">
          <a:xfrm>
            <a:off x="2819400" y="1143000"/>
            <a:ext cx="9144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rtl="0" eaLnBrk="0" fontAlgn="base" hangingPunct="0">
              <a:spcBef>
                <a:spcPct val="50000"/>
              </a:spcBef>
              <a:spcAft>
                <a:spcPct val="0"/>
              </a:spcAft>
            </a:pPr>
            <a:r>
              <a:rPr lang="ar-JO" b="1" smtClean="0">
                <a:solidFill>
                  <a:srgbClr val="FFFFFF"/>
                </a:solidFill>
                <a:latin typeface="Arial" pitchFamily="34" charset="0"/>
              </a:rPr>
              <a:t>70%</a:t>
            </a:r>
            <a:endParaRPr lang="en-US" b="1" smtClean="0">
              <a:solidFill>
                <a:srgbClr val="FFFFFF"/>
              </a:solidFill>
              <a:latin typeface="Arial" pitchFamily="34" charset="0"/>
            </a:endParaRPr>
          </a:p>
        </p:txBody>
      </p:sp>
    </p:spTree>
    <p:extLst>
      <p:ext uri="{BB962C8B-B14F-4D97-AF65-F5344CB8AC3E}">
        <p14:creationId xmlns:p14="http://schemas.microsoft.com/office/powerpoint/2010/main" xmlns="" val="3921753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76522"/>
                                        </p:tgtEl>
                                        <p:attrNameLst>
                                          <p:attrName>style.visibility</p:attrName>
                                        </p:attrNameLst>
                                      </p:cBhvr>
                                      <p:to>
                                        <p:strVal val="visible"/>
                                      </p:to>
                                    </p:set>
                                    <p:animEffect transition="in" filter="strips(downLeft)">
                                      <p:cBhvr>
                                        <p:cTn id="7" dur="1000"/>
                                        <p:tgtEl>
                                          <p:spTgt spid="576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76526"/>
                                        </p:tgtEl>
                                        <p:attrNameLst>
                                          <p:attrName>style.visibility</p:attrName>
                                        </p:attrNameLst>
                                      </p:cBhvr>
                                      <p:to>
                                        <p:strVal val="visible"/>
                                      </p:to>
                                    </p:set>
                                    <p:animEffect transition="in" filter="strips(downLeft)">
                                      <p:cBhvr>
                                        <p:cTn id="21" dur="1000"/>
                                        <p:tgtEl>
                                          <p:spTgt spid="5765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76527"/>
                                        </p:tgtEl>
                                        <p:attrNameLst>
                                          <p:attrName>style.visibility</p:attrName>
                                        </p:attrNameLst>
                                      </p:cBhvr>
                                      <p:to>
                                        <p:strVal val="visible"/>
                                      </p:to>
                                    </p:set>
                                    <p:animEffect transition="in" filter="strips(downLeft)">
                                      <p:cBhvr>
                                        <p:cTn id="26" dur="1000"/>
                                        <p:tgtEl>
                                          <p:spTgt spid="5765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76528"/>
                                        </p:tgtEl>
                                        <p:attrNameLst>
                                          <p:attrName>style.visibility</p:attrName>
                                        </p:attrNameLst>
                                      </p:cBhvr>
                                      <p:to>
                                        <p:strVal val="visible"/>
                                      </p:to>
                                    </p:set>
                                    <p:animEffect transition="in" filter="strips(downLeft)">
                                      <p:cBhvr>
                                        <p:cTn id="31" dur="2000"/>
                                        <p:tgtEl>
                                          <p:spTgt spid="5765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576529"/>
                                        </p:tgtEl>
                                        <p:attrNameLst>
                                          <p:attrName>style.visibility</p:attrName>
                                        </p:attrNameLst>
                                      </p:cBhvr>
                                      <p:to>
                                        <p:strVal val="visible"/>
                                      </p:to>
                                    </p:set>
                                    <p:animEffect transition="in" filter="strips(downLeft)">
                                      <p:cBhvr>
                                        <p:cTn id="36" dur="2000"/>
                                        <p:tgtEl>
                                          <p:spTgt spid="5765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576530"/>
                                        </p:tgtEl>
                                        <p:attrNameLst>
                                          <p:attrName>style.visibility</p:attrName>
                                        </p:attrNameLst>
                                      </p:cBhvr>
                                      <p:to>
                                        <p:strVal val="visible"/>
                                      </p:to>
                                    </p:set>
                                    <p:animEffect transition="in" filter="strips(downLeft)">
                                      <p:cBhvr>
                                        <p:cTn id="41" dur="2000"/>
                                        <p:tgtEl>
                                          <p:spTgt spid="5765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76531"/>
                                        </p:tgtEl>
                                        <p:attrNameLst>
                                          <p:attrName>style.visibility</p:attrName>
                                        </p:attrNameLst>
                                      </p:cBhvr>
                                      <p:to>
                                        <p:strVal val="visible"/>
                                      </p:to>
                                    </p:set>
                                    <p:animEffect transition="in" filter="strips(downLeft)">
                                      <p:cBhvr>
                                        <p:cTn id="46" dur="2000"/>
                                        <p:tgtEl>
                                          <p:spTgt spid="5765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plus(in)">
                                      <p:cBhvr>
                                        <p:cTn id="51" dur="1000"/>
                                        <p:tgtEl>
                                          <p:spTgt spid="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576535"/>
                                        </p:tgtEl>
                                        <p:attrNameLst>
                                          <p:attrName>style.visibility</p:attrName>
                                        </p:attrNameLst>
                                      </p:cBhvr>
                                      <p:to>
                                        <p:strVal val="visible"/>
                                      </p:to>
                                    </p:set>
                                    <p:anim calcmode="lin" valueType="num">
                                      <p:cBhvr>
                                        <p:cTn id="56" dur="1000" fill="hold"/>
                                        <p:tgtEl>
                                          <p:spTgt spid="576535"/>
                                        </p:tgtEl>
                                        <p:attrNameLst>
                                          <p:attrName>ppt_w</p:attrName>
                                        </p:attrNameLst>
                                      </p:cBhvr>
                                      <p:tavLst>
                                        <p:tav tm="0">
                                          <p:val>
                                            <p:strVal val="#ppt_w*0.05"/>
                                          </p:val>
                                        </p:tav>
                                        <p:tav tm="100000">
                                          <p:val>
                                            <p:strVal val="#ppt_w"/>
                                          </p:val>
                                        </p:tav>
                                      </p:tavLst>
                                    </p:anim>
                                    <p:anim calcmode="lin" valueType="num">
                                      <p:cBhvr>
                                        <p:cTn id="57" dur="1000" fill="hold"/>
                                        <p:tgtEl>
                                          <p:spTgt spid="576535"/>
                                        </p:tgtEl>
                                        <p:attrNameLst>
                                          <p:attrName>ppt_h</p:attrName>
                                        </p:attrNameLst>
                                      </p:cBhvr>
                                      <p:tavLst>
                                        <p:tav tm="0">
                                          <p:val>
                                            <p:strVal val="#ppt_h"/>
                                          </p:val>
                                        </p:tav>
                                        <p:tav tm="100000">
                                          <p:val>
                                            <p:strVal val="#ppt_h"/>
                                          </p:val>
                                        </p:tav>
                                      </p:tavLst>
                                    </p:anim>
                                    <p:anim calcmode="lin" valueType="num">
                                      <p:cBhvr>
                                        <p:cTn id="58" dur="1000" fill="hold"/>
                                        <p:tgtEl>
                                          <p:spTgt spid="576535"/>
                                        </p:tgtEl>
                                        <p:attrNameLst>
                                          <p:attrName>ppt_x</p:attrName>
                                        </p:attrNameLst>
                                      </p:cBhvr>
                                      <p:tavLst>
                                        <p:tav tm="0">
                                          <p:val>
                                            <p:strVal val="#ppt_x-.2"/>
                                          </p:val>
                                        </p:tav>
                                        <p:tav tm="100000">
                                          <p:val>
                                            <p:strVal val="#ppt_x"/>
                                          </p:val>
                                        </p:tav>
                                      </p:tavLst>
                                    </p:anim>
                                    <p:anim calcmode="lin" valueType="num">
                                      <p:cBhvr>
                                        <p:cTn id="59" dur="1000" fill="hold"/>
                                        <p:tgtEl>
                                          <p:spTgt spid="576535"/>
                                        </p:tgtEl>
                                        <p:attrNameLst>
                                          <p:attrName>ppt_y</p:attrName>
                                        </p:attrNameLst>
                                      </p:cBhvr>
                                      <p:tavLst>
                                        <p:tav tm="0">
                                          <p:val>
                                            <p:strVal val="#ppt_y"/>
                                          </p:val>
                                        </p:tav>
                                        <p:tav tm="100000">
                                          <p:val>
                                            <p:strVal val="#ppt_y"/>
                                          </p:val>
                                        </p:tav>
                                      </p:tavLst>
                                    </p:anim>
                                    <p:animEffect transition="in" filter="fade">
                                      <p:cBhvr>
                                        <p:cTn id="60" dur="1000"/>
                                        <p:tgtEl>
                                          <p:spTgt spid="576535"/>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576532"/>
                                        </p:tgtEl>
                                        <p:attrNameLst>
                                          <p:attrName>style.visibility</p:attrName>
                                        </p:attrNameLst>
                                      </p:cBhvr>
                                      <p:to>
                                        <p:strVal val="visible"/>
                                      </p:to>
                                    </p:set>
                                    <p:anim calcmode="lin" valueType="num">
                                      <p:cBhvr>
                                        <p:cTn id="63" dur="1000" fill="hold"/>
                                        <p:tgtEl>
                                          <p:spTgt spid="576532"/>
                                        </p:tgtEl>
                                        <p:attrNameLst>
                                          <p:attrName>ppt_w</p:attrName>
                                        </p:attrNameLst>
                                      </p:cBhvr>
                                      <p:tavLst>
                                        <p:tav tm="0">
                                          <p:val>
                                            <p:strVal val="#ppt_w*0.05"/>
                                          </p:val>
                                        </p:tav>
                                        <p:tav tm="100000">
                                          <p:val>
                                            <p:strVal val="#ppt_w"/>
                                          </p:val>
                                        </p:tav>
                                      </p:tavLst>
                                    </p:anim>
                                    <p:anim calcmode="lin" valueType="num">
                                      <p:cBhvr>
                                        <p:cTn id="64" dur="1000" fill="hold"/>
                                        <p:tgtEl>
                                          <p:spTgt spid="576532"/>
                                        </p:tgtEl>
                                        <p:attrNameLst>
                                          <p:attrName>ppt_h</p:attrName>
                                        </p:attrNameLst>
                                      </p:cBhvr>
                                      <p:tavLst>
                                        <p:tav tm="0">
                                          <p:val>
                                            <p:strVal val="#ppt_h"/>
                                          </p:val>
                                        </p:tav>
                                        <p:tav tm="100000">
                                          <p:val>
                                            <p:strVal val="#ppt_h"/>
                                          </p:val>
                                        </p:tav>
                                      </p:tavLst>
                                    </p:anim>
                                    <p:anim calcmode="lin" valueType="num">
                                      <p:cBhvr>
                                        <p:cTn id="65" dur="1000" fill="hold"/>
                                        <p:tgtEl>
                                          <p:spTgt spid="576532"/>
                                        </p:tgtEl>
                                        <p:attrNameLst>
                                          <p:attrName>ppt_x</p:attrName>
                                        </p:attrNameLst>
                                      </p:cBhvr>
                                      <p:tavLst>
                                        <p:tav tm="0">
                                          <p:val>
                                            <p:strVal val="#ppt_x-.2"/>
                                          </p:val>
                                        </p:tav>
                                        <p:tav tm="100000">
                                          <p:val>
                                            <p:strVal val="#ppt_x"/>
                                          </p:val>
                                        </p:tav>
                                      </p:tavLst>
                                    </p:anim>
                                    <p:anim calcmode="lin" valueType="num">
                                      <p:cBhvr>
                                        <p:cTn id="66" dur="1000" fill="hold"/>
                                        <p:tgtEl>
                                          <p:spTgt spid="576532"/>
                                        </p:tgtEl>
                                        <p:attrNameLst>
                                          <p:attrName>ppt_y</p:attrName>
                                        </p:attrNameLst>
                                      </p:cBhvr>
                                      <p:tavLst>
                                        <p:tav tm="0">
                                          <p:val>
                                            <p:strVal val="#ppt_y"/>
                                          </p:val>
                                        </p:tav>
                                        <p:tav tm="100000">
                                          <p:val>
                                            <p:strVal val="#ppt_y"/>
                                          </p:val>
                                        </p:tav>
                                      </p:tavLst>
                                    </p:anim>
                                    <p:animEffect transition="in" filter="fade">
                                      <p:cBhvr>
                                        <p:cTn id="67" dur="1000"/>
                                        <p:tgtEl>
                                          <p:spTgt spid="576532"/>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576533"/>
                                        </p:tgtEl>
                                        <p:attrNameLst>
                                          <p:attrName>style.visibility</p:attrName>
                                        </p:attrNameLst>
                                      </p:cBhvr>
                                      <p:to>
                                        <p:strVal val="visible"/>
                                      </p:to>
                                    </p:set>
                                    <p:anim calcmode="lin" valueType="num">
                                      <p:cBhvr>
                                        <p:cTn id="70" dur="1000" fill="hold"/>
                                        <p:tgtEl>
                                          <p:spTgt spid="576533"/>
                                        </p:tgtEl>
                                        <p:attrNameLst>
                                          <p:attrName>ppt_w</p:attrName>
                                        </p:attrNameLst>
                                      </p:cBhvr>
                                      <p:tavLst>
                                        <p:tav tm="0">
                                          <p:val>
                                            <p:strVal val="#ppt_w*0.05"/>
                                          </p:val>
                                        </p:tav>
                                        <p:tav tm="100000">
                                          <p:val>
                                            <p:strVal val="#ppt_w"/>
                                          </p:val>
                                        </p:tav>
                                      </p:tavLst>
                                    </p:anim>
                                    <p:anim calcmode="lin" valueType="num">
                                      <p:cBhvr>
                                        <p:cTn id="71" dur="1000" fill="hold"/>
                                        <p:tgtEl>
                                          <p:spTgt spid="576533"/>
                                        </p:tgtEl>
                                        <p:attrNameLst>
                                          <p:attrName>ppt_h</p:attrName>
                                        </p:attrNameLst>
                                      </p:cBhvr>
                                      <p:tavLst>
                                        <p:tav tm="0">
                                          <p:val>
                                            <p:strVal val="#ppt_h"/>
                                          </p:val>
                                        </p:tav>
                                        <p:tav tm="100000">
                                          <p:val>
                                            <p:strVal val="#ppt_h"/>
                                          </p:val>
                                        </p:tav>
                                      </p:tavLst>
                                    </p:anim>
                                    <p:anim calcmode="lin" valueType="num">
                                      <p:cBhvr>
                                        <p:cTn id="72" dur="1000" fill="hold"/>
                                        <p:tgtEl>
                                          <p:spTgt spid="576533"/>
                                        </p:tgtEl>
                                        <p:attrNameLst>
                                          <p:attrName>ppt_x</p:attrName>
                                        </p:attrNameLst>
                                      </p:cBhvr>
                                      <p:tavLst>
                                        <p:tav tm="0">
                                          <p:val>
                                            <p:strVal val="#ppt_x-.2"/>
                                          </p:val>
                                        </p:tav>
                                        <p:tav tm="100000">
                                          <p:val>
                                            <p:strVal val="#ppt_x"/>
                                          </p:val>
                                        </p:tav>
                                      </p:tavLst>
                                    </p:anim>
                                    <p:anim calcmode="lin" valueType="num">
                                      <p:cBhvr>
                                        <p:cTn id="73" dur="1000" fill="hold"/>
                                        <p:tgtEl>
                                          <p:spTgt spid="576533"/>
                                        </p:tgtEl>
                                        <p:attrNameLst>
                                          <p:attrName>ppt_y</p:attrName>
                                        </p:attrNameLst>
                                      </p:cBhvr>
                                      <p:tavLst>
                                        <p:tav tm="0">
                                          <p:val>
                                            <p:strVal val="#ppt_y"/>
                                          </p:val>
                                        </p:tav>
                                        <p:tav tm="100000">
                                          <p:val>
                                            <p:strVal val="#ppt_y"/>
                                          </p:val>
                                        </p:tav>
                                      </p:tavLst>
                                    </p:anim>
                                    <p:animEffect transition="in" filter="fade">
                                      <p:cBhvr>
                                        <p:cTn id="74" dur="1000"/>
                                        <p:tgtEl>
                                          <p:spTgt spid="576533"/>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576534"/>
                                        </p:tgtEl>
                                        <p:attrNameLst>
                                          <p:attrName>style.visibility</p:attrName>
                                        </p:attrNameLst>
                                      </p:cBhvr>
                                      <p:to>
                                        <p:strVal val="visible"/>
                                      </p:to>
                                    </p:set>
                                    <p:anim calcmode="lin" valueType="num">
                                      <p:cBhvr>
                                        <p:cTn id="77" dur="1000" fill="hold"/>
                                        <p:tgtEl>
                                          <p:spTgt spid="576534"/>
                                        </p:tgtEl>
                                        <p:attrNameLst>
                                          <p:attrName>ppt_w</p:attrName>
                                        </p:attrNameLst>
                                      </p:cBhvr>
                                      <p:tavLst>
                                        <p:tav tm="0">
                                          <p:val>
                                            <p:strVal val="#ppt_w*0.05"/>
                                          </p:val>
                                        </p:tav>
                                        <p:tav tm="100000">
                                          <p:val>
                                            <p:strVal val="#ppt_w"/>
                                          </p:val>
                                        </p:tav>
                                      </p:tavLst>
                                    </p:anim>
                                    <p:anim calcmode="lin" valueType="num">
                                      <p:cBhvr>
                                        <p:cTn id="78" dur="1000" fill="hold"/>
                                        <p:tgtEl>
                                          <p:spTgt spid="576534"/>
                                        </p:tgtEl>
                                        <p:attrNameLst>
                                          <p:attrName>ppt_h</p:attrName>
                                        </p:attrNameLst>
                                      </p:cBhvr>
                                      <p:tavLst>
                                        <p:tav tm="0">
                                          <p:val>
                                            <p:strVal val="#ppt_h"/>
                                          </p:val>
                                        </p:tav>
                                        <p:tav tm="100000">
                                          <p:val>
                                            <p:strVal val="#ppt_h"/>
                                          </p:val>
                                        </p:tav>
                                      </p:tavLst>
                                    </p:anim>
                                    <p:anim calcmode="lin" valueType="num">
                                      <p:cBhvr>
                                        <p:cTn id="79" dur="1000" fill="hold"/>
                                        <p:tgtEl>
                                          <p:spTgt spid="576534"/>
                                        </p:tgtEl>
                                        <p:attrNameLst>
                                          <p:attrName>ppt_x</p:attrName>
                                        </p:attrNameLst>
                                      </p:cBhvr>
                                      <p:tavLst>
                                        <p:tav tm="0">
                                          <p:val>
                                            <p:strVal val="#ppt_x-.2"/>
                                          </p:val>
                                        </p:tav>
                                        <p:tav tm="100000">
                                          <p:val>
                                            <p:strVal val="#ppt_x"/>
                                          </p:val>
                                        </p:tav>
                                      </p:tavLst>
                                    </p:anim>
                                    <p:anim calcmode="lin" valueType="num">
                                      <p:cBhvr>
                                        <p:cTn id="80" dur="1000" fill="hold"/>
                                        <p:tgtEl>
                                          <p:spTgt spid="576534"/>
                                        </p:tgtEl>
                                        <p:attrNameLst>
                                          <p:attrName>ppt_y</p:attrName>
                                        </p:attrNameLst>
                                      </p:cBhvr>
                                      <p:tavLst>
                                        <p:tav tm="0">
                                          <p:val>
                                            <p:strVal val="#ppt_y"/>
                                          </p:val>
                                        </p:tav>
                                        <p:tav tm="100000">
                                          <p:val>
                                            <p:strVal val="#ppt_y"/>
                                          </p:val>
                                        </p:tav>
                                      </p:tavLst>
                                    </p:anim>
                                    <p:animEffect transition="in" filter="fade">
                                      <p:cBhvr>
                                        <p:cTn id="81" dur="1000"/>
                                        <p:tgtEl>
                                          <p:spTgt spid="576534"/>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576537"/>
                                        </p:tgtEl>
                                        <p:attrNameLst>
                                          <p:attrName>style.visibility</p:attrName>
                                        </p:attrNameLst>
                                      </p:cBhvr>
                                      <p:to>
                                        <p:strVal val="visible"/>
                                      </p:to>
                                    </p:set>
                                    <p:anim calcmode="lin" valueType="num">
                                      <p:cBhvr>
                                        <p:cTn id="84" dur="1000" fill="hold"/>
                                        <p:tgtEl>
                                          <p:spTgt spid="576537"/>
                                        </p:tgtEl>
                                        <p:attrNameLst>
                                          <p:attrName>ppt_w</p:attrName>
                                        </p:attrNameLst>
                                      </p:cBhvr>
                                      <p:tavLst>
                                        <p:tav tm="0">
                                          <p:val>
                                            <p:strVal val="#ppt_w*0.05"/>
                                          </p:val>
                                        </p:tav>
                                        <p:tav tm="100000">
                                          <p:val>
                                            <p:strVal val="#ppt_w"/>
                                          </p:val>
                                        </p:tav>
                                      </p:tavLst>
                                    </p:anim>
                                    <p:anim calcmode="lin" valueType="num">
                                      <p:cBhvr>
                                        <p:cTn id="85" dur="1000" fill="hold"/>
                                        <p:tgtEl>
                                          <p:spTgt spid="576537"/>
                                        </p:tgtEl>
                                        <p:attrNameLst>
                                          <p:attrName>ppt_h</p:attrName>
                                        </p:attrNameLst>
                                      </p:cBhvr>
                                      <p:tavLst>
                                        <p:tav tm="0">
                                          <p:val>
                                            <p:strVal val="#ppt_h"/>
                                          </p:val>
                                        </p:tav>
                                        <p:tav tm="100000">
                                          <p:val>
                                            <p:strVal val="#ppt_h"/>
                                          </p:val>
                                        </p:tav>
                                      </p:tavLst>
                                    </p:anim>
                                    <p:anim calcmode="lin" valueType="num">
                                      <p:cBhvr>
                                        <p:cTn id="86" dur="1000" fill="hold"/>
                                        <p:tgtEl>
                                          <p:spTgt spid="576537"/>
                                        </p:tgtEl>
                                        <p:attrNameLst>
                                          <p:attrName>ppt_x</p:attrName>
                                        </p:attrNameLst>
                                      </p:cBhvr>
                                      <p:tavLst>
                                        <p:tav tm="0">
                                          <p:val>
                                            <p:strVal val="#ppt_x-.2"/>
                                          </p:val>
                                        </p:tav>
                                        <p:tav tm="100000">
                                          <p:val>
                                            <p:strVal val="#ppt_x"/>
                                          </p:val>
                                        </p:tav>
                                      </p:tavLst>
                                    </p:anim>
                                    <p:anim calcmode="lin" valueType="num">
                                      <p:cBhvr>
                                        <p:cTn id="87" dur="1000" fill="hold"/>
                                        <p:tgtEl>
                                          <p:spTgt spid="576537"/>
                                        </p:tgtEl>
                                        <p:attrNameLst>
                                          <p:attrName>ppt_y</p:attrName>
                                        </p:attrNameLst>
                                      </p:cBhvr>
                                      <p:tavLst>
                                        <p:tav tm="0">
                                          <p:val>
                                            <p:strVal val="#ppt_y"/>
                                          </p:val>
                                        </p:tav>
                                        <p:tav tm="100000">
                                          <p:val>
                                            <p:strVal val="#ppt_y"/>
                                          </p:val>
                                        </p:tav>
                                      </p:tavLst>
                                    </p:anim>
                                    <p:animEffect transition="in" filter="fade">
                                      <p:cBhvr>
                                        <p:cTn id="88" dur="1000"/>
                                        <p:tgtEl>
                                          <p:spTgt spid="576537"/>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576536"/>
                                        </p:tgtEl>
                                        <p:attrNameLst>
                                          <p:attrName>style.visibility</p:attrName>
                                        </p:attrNameLst>
                                      </p:cBhvr>
                                      <p:to>
                                        <p:strVal val="visible"/>
                                      </p:to>
                                    </p:set>
                                    <p:anim calcmode="lin" valueType="num">
                                      <p:cBhvr>
                                        <p:cTn id="91" dur="1000" fill="hold"/>
                                        <p:tgtEl>
                                          <p:spTgt spid="576536"/>
                                        </p:tgtEl>
                                        <p:attrNameLst>
                                          <p:attrName>ppt_w</p:attrName>
                                        </p:attrNameLst>
                                      </p:cBhvr>
                                      <p:tavLst>
                                        <p:tav tm="0">
                                          <p:val>
                                            <p:strVal val="#ppt_w*0.05"/>
                                          </p:val>
                                        </p:tav>
                                        <p:tav tm="100000">
                                          <p:val>
                                            <p:strVal val="#ppt_w"/>
                                          </p:val>
                                        </p:tav>
                                      </p:tavLst>
                                    </p:anim>
                                    <p:anim calcmode="lin" valueType="num">
                                      <p:cBhvr>
                                        <p:cTn id="92" dur="1000" fill="hold"/>
                                        <p:tgtEl>
                                          <p:spTgt spid="576536"/>
                                        </p:tgtEl>
                                        <p:attrNameLst>
                                          <p:attrName>ppt_h</p:attrName>
                                        </p:attrNameLst>
                                      </p:cBhvr>
                                      <p:tavLst>
                                        <p:tav tm="0">
                                          <p:val>
                                            <p:strVal val="#ppt_h"/>
                                          </p:val>
                                        </p:tav>
                                        <p:tav tm="100000">
                                          <p:val>
                                            <p:strVal val="#ppt_h"/>
                                          </p:val>
                                        </p:tav>
                                      </p:tavLst>
                                    </p:anim>
                                    <p:anim calcmode="lin" valueType="num">
                                      <p:cBhvr>
                                        <p:cTn id="93" dur="1000" fill="hold"/>
                                        <p:tgtEl>
                                          <p:spTgt spid="576536"/>
                                        </p:tgtEl>
                                        <p:attrNameLst>
                                          <p:attrName>ppt_x</p:attrName>
                                        </p:attrNameLst>
                                      </p:cBhvr>
                                      <p:tavLst>
                                        <p:tav tm="0">
                                          <p:val>
                                            <p:strVal val="#ppt_x-.2"/>
                                          </p:val>
                                        </p:tav>
                                        <p:tav tm="100000">
                                          <p:val>
                                            <p:strVal val="#ppt_x"/>
                                          </p:val>
                                        </p:tav>
                                      </p:tavLst>
                                    </p:anim>
                                    <p:anim calcmode="lin" valueType="num">
                                      <p:cBhvr>
                                        <p:cTn id="94" dur="1000" fill="hold"/>
                                        <p:tgtEl>
                                          <p:spTgt spid="576536"/>
                                        </p:tgtEl>
                                        <p:attrNameLst>
                                          <p:attrName>ppt_y</p:attrName>
                                        </p:attrNameLst>
                                      </p:cBhvr>
                                      <p:tavLst>
                                        <p:tav tm="0">
                                          <p:val>
                                            <p:strVal val="#ppt_y"/>
                                          </p:val>
                                        </p:tav>
                                        <p:tav tm="100000">
                                          <p:val>
                                            <p:strVal val="#ppt_y"/>
                                          </p:val>
                                        </p:tav>
                                      </p:tavLst>
                                    </p:anim>
                                    <p:animEffect transition="in" filter="fade">
                                      <p:cBhvr>
                                        <p:cTn id="95" dur="1000"/>
                                        <p:tgtEl>
                                          <p:spTgt spid="57653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576523"/>
                                        </p:tgtEl>
                                        <p:attrNameLst>
                                          <p:attrName>style.visibility</p:attrName>
                                        </p:attrNameLst>
                                      </p:cBhvr>
                                      <p:to>
                                        <p:strVal val="visible"/>
                                      </p:to>
                                    </p:set>
                                    <p:anim calcmode="lin" valueType="num">
                                      <p:cBhvr>
                                        <p:cTn id="100" dur="500" fill="hold"/>
                                        <p:tgtEl>
                                          <p:spTgt spid="576523"/>
                                        </p:tgtEl>
                                        <p:attrNameLst>
                                          <p:attrName>ppt_w</p:attrName>
                                        </p:attrNameLst>
                                      </p:cBhvr>
                                      <p:tavLst>
                                        <p:tav tm="0">
                                          <p:val>
                                            <p:fltVal val="0"/>
                                          </p:val>
                                        </p:tav>
                                        <p:tav tm="100000">
                                          <p:val>
                                            <p:strVal val="#ppt_w"/>
                                          </p:val>
                                        </p:tav>
                                      </p:tavLst>
                                    </p:anim>
                                    <p:anim calcmode="lin" valueType="num">
                                      <p:cBhvr>
                                        <p:cTn id="101" dur="500" fill="hold"/>
                                        <p:tgtEl>
                                          <p:spTgt spid="576523"/>
                                        </p:tgtEl>
                                        <p:attrNameLst>
                                          <p:attrName>ppt_h</p:attrName>
                                        </p:attrNameLst>
                                      </p:cBhvr>
                                      <p:tavLst>
                                        <p:tav tm="0">
                                          <p:val>
                                            <p:fltVal val="0"/>
                                          </p:val>
                                        </p:tav>
                                        <p:tav tm="100000">
                                          <p:val>
                                            <p:strVal val="#ppt_h"/>
                                          </p:val>
                                        </p:tav>
                                      </p:tavLst>
                                    </p:anim>
                                    <p:animEffect transition="in" filter="fade">
                                      <p:cBhvr>
                                        <p:cTn id="102" dur="500"/>
                                        <p:tgtEl>
                                          <p:spTgt spid="5765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0" fill="hold" nodeType="clickEffect">
                                  <p:stCondLst>
                                    <p:cond delay="0"/>
                                  </p:stCondLst>
                                  <p:childTnLst>
                                    <p:set>
                                      <p:cBhvr>
                                        <p:cTn id="106" dur="1" fill="hold">
                                          <p:stCondLst>
                                            <p:cond delay="0"/>
                                          </p:stCondLst>
                                        </p:cTn>
                                        <p:tgtEl>
                                          <p:spTgt spid="576525">
                                            <p:txEl>
                                              <p:pRg st="0" end="0"/>
                                            </p:txEl>
                                          </p:spTgt>
                                        </p:tgtEl>
                                        <p:attrNameLst>
                                          <p:attrName>style.visibility</p:attrName>
                                        </p:attrNameLst>
                                      </p:cBhvr>
                                      <p:to>
                                        <p:strVal val="visible"/>
                                      </p:to>
                                    </p:set>
                                    <p:anim calcmode="lin" valueType="num">
                                      <p:cBhvr>
                                        <p:cTn id="107" dur="1000" fill="hold"/>
                                        <p:tgtEl>
                                          <p:spTgt spid="576525">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576525">
                                            <p:txEl>
                                              <p:pRg st="0" end="0"/>
                                            </p:txEl>
                                          </p:spTgt>
                                        </p:tgtEl>
                                        <p:attrNameLst>
                                          <p:attrName>ppt_h</p:attrName>
                                        </p:attrNameLst>
                                      </p:cBhvr>
                                      <p:tavLst>
                                        <p:tav tm="0">
                                          <p:val>
                                            <p:fltVal val="0"/>
                                          </p:val>
                                        </p:tav>
                                        <p:tav tm="100000">
                                          <p:val>
                                            <p:strVal val="#ppt_h"/>
                                          </p:val>
                                        </p:tav>
                                      </p:tavLst>
                                    </p:anim>
                                    <p:animEffect transition="in" filter="fade">
                                      <p:cBhvr>
                                        <p:cTn id="109" dur="1000"/>
                                        <p:tgtEl>
                                          <p:spTgt spid="576525">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576524"/>
                                        </p:tgtEl>
                                        <p:attrNameLst>
                                          <p:attrName>style.visibility</p:attrName>
                                        </p:attrNameLst>
                                      </p:cBhvr>
                                      <p:to>
                                        <p:strVal val="visible"/>
                                      </p:to>
                                    </p:set>
                                    <p:anim calcmode="lin" valueType="num">
                                      <p:cBhvr>
                                        <p:cTn id="114" dur="500" fill="hold"/>
                                        <p:tgtEl>
                                          <p:spTgt spid="576524"/>
                                        </p:tgtEl>
                                        <p:attrNameLst>
                                          <p:attrName>ppt_w</p:attrName>
                                        </p:attrNameLst>
                                      </p:cBhvr>
                                      <p:tavLst>
                                        <p:tav tm="0">
                                          <p:val>
                                            <p:fltVal val="0"/>
                                          </p:val>
                                        </p:tav>
                                        <p:tav tm="100000">
                                          <p:val>
                                            <p:strVal val="#ppt_w"/>
                                          </p:val>
                                        </p:tav>
                                      </p:tavLst>
                                    </p:anim>
                                    <p:anim calcmode="lin" valueType="num">
                                      <p:cBhvr>
                                        <p:cTn id="115" dur="500" fill="hold"/>
                                        <p:tgtEl>
                                          <p:spTgt spid="576524"/>
                                        </p:tgtEl>
                                        <p:attrNameLst>
                                          <p:attrName>ppt_h</p:attrName>
                                        </p:attrNameLst>
                                      </p:cBhvr>
                                      <p:tavLst>
                                        <p:tav tm="0">
                                          <p:val>
                                            <p:fltVal val="0"/>
                                          </p:val>
                                        </p:tav>
                                        <p:tav tm="100000">
                                          <p:val>
                                            <p:strVal val="#ppt_h"/>
                                          </p:val>
                                        </p:tav>
                                      </p:tavLst>
                                    </p:anim>
                                    <p:animEffect transition="in" filter="fade">
                                      <p:cBhvr>
                                        <p:cTn id="116" dur="500"/>
                                        <p:tgtEl>
                                          <p:spTgt spid="576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576522" grpId="0" animBg="1"/>
      <p:bldP spid="576523" grpId="0" animBg="1"/>
      <p:bldP spid="576524" grpId="0"/>
      <p:bldP spid="576526" grpId="0"/>
      <p:bldP spid="576527" grpId="0"/>
      <p:bldP spid="576528" grpId="0"/>
      <p:bldP spid="576529" grpId="0"/>
      <p:bldP spid="576530" grpId="0"/>
      <p:bldP spid="576531" grpId="0"/>
      <p:bldP spid="576532" grpId="0"/>
      <p:bldP spid="576533" grpId="0"/>
      <p:bldP spid="576534" grpId="0"/>
      <p:bldP spid="576535" grpId="0"/>
      <p:bldP spid="576536" grpId="0"/>
      <p:bldP spid="57653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عنصر نائب لرقم الشريحة 5"/>
          <p:cNvSpPr>
            <a:spLocks noGrp="1"/>
          </p:cNvSpPr>
          <p:nvPr>
            <p:ph type="sldNum" sz="quarter" idx="12"/>
          </p:nvPr>
        </p:nvSpPr>
        <p:spPr/>
        <p:txBody>
          <a:bodyPr/>
          <a:lstStyle/>
          <a:p>
            <a:pPr>
              <a:defRPr/>
            </a:pPr>
            <a:fld id="{6D485D8B-4A44-4603-AA32-C2EB221C3036}" type="slidenum">
              <a:rPr lang="ar-SA" altLang="en-US">
                <a:solidFill>
                  <a:srgbClr val="000000"/>
                </a:solidFill>
              </a:rPr>
              <a:pPr>
                <a:defRPr/>
              </a:pPr>
              <a:t>50</a:t>
            </a:fld>
            <a:endParaRPr lang="en-US" altLang="en-US">
              <a:solidFill>
                <a:srgbClr val="000000"/>
              </a:solidFill>
            </a:endParaRPr>
          </a:p>
        </p:txBody>
      </p:sp>
      <p:sp>
        <p:nvSpPr>
          <p:cNvPr id="844802" name="Rectangle 2"/>
          <p:cNvSpPr>
            <a:spLocks noGrp="1" noChangeArrowheads="1"/>
          </p:cNvSpPr>
          <p:nvPr>
            <p:ph type="title"/>
          </p:nvPr>
        </p:nvSpPr>
        <p:spPr>
          <a:xfrm>
            <a:off x="457200" y="277813"/>
            <a:ext cx="8229600" cy="488950"/>
          </a:xfrm>
          <a:solidFill>
            <a:srgbClr val="FF0000"/>
          </a:solidFill>
          <a:ln>
            <a:solidFill>
              <a:srgbClr val="FF0000"/>
            </a:solidFill>
            <a:miter lim="800000"/>
            <a:headEnd/>
            <a:tailEnd/>
          </a:ln>
        </p:spPr>
        <p:txBody>
          <a:bodyPr/>
          <a:lstStyle/>
          <a:p>
            <a:pPr algn="ctr" eaLnBrk="1" hangingPunct="1"/>
            <a:r>
              <a:rPr lang="ar-EG" sz="2900" b="1" smtClean="0">
                <a:solidFill>
                  <a:schemeClr val="bg1"/>
                </a:solidFill>
              </a:rPr>
              <a:t>الحقائق الأساسية عن القيادة والإدارة </a:t>
            </a:r>
            <a:endParaRPr lang="en-US" sz="2900" b="1" smtClean="0">
              <a:solidFill>
                <a:schemeClr val="bg1"/>
              </a:solidFill>
            </a:endParaRPr>
          </a:p>
        </p:txBody>
      </p:sp>
      <p:graphicFrame>
        <p:nvGraphicFramePr>
          <p:cNvPr id="844803" name="Group 3"/>
          <p:cNvGraphicFramePr>
            <a:graphicFrameLocks noGrp="1"/>
          </p:cNvGraphicFramePr>
          <p:nvPr>
            <p:ph type="tbl" idx="1"/>
          </p:nvPr>
        </p:nvGraphicFramePr>
        <p:xfrm>
          <a:off x="0" y="860425"/>
          <a:ext cx="8932863" cy="5743577"/>
        </p:xfrm>
        <a:graphic>
          <a:graphicData uri="http://schemas.openxmlformats.org/drawingml/2006/table">
            <a:tbl>
              <a:tblPr/>
              <a:tblGrid>
                <a:gridCol w="4467225"/>
                <a:gridCol w="4017963"/>
                <a:gridCol w="447675"/>
              </a:tblGrid>
              <a:tr h="628650">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600" b="1" i="0" u="none" strike="noStrike" cap="none" normalizeH="0" baseline="0" smtClean="0">
                          <a:ln>
                            <a:noFill/>
                          </a:ln>
                          <a:solidFill>
                            <a:schemeClr val="tx1"/>
                          </a:solidFill>
                          <a:effectLst/>
                          <a:latin typeface="Arial" pitchFamily="34" charset="0"/>
                          <a:cs typeface="Arial" pitchFamily="34" charset="0"/>
                        </a:rPr>
                        <a:t>الإدارة </a:t>
                      </a:r>
                      <a:endParaRPr kumimoji="0" lang="en-US" sz="26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600" b="1" i="0" u="none" strike="noStrike" cap="none" normalizeH="0" baseline="0" smtClean="0">
                          <a:ln>
                            <a:noFill/>
                          </a:ln>
                          <a:solidFill>
                            <a:schemeClr val="tx1"/>
                          </a:solidFill>
                          <a:effectLst/>
                          <a:latin typeface="Arial" pitchFamily="34" charset="0"/>
                          <a:cs typeface="Arial" pitchFamily="34" charset="0"/>
                        </a:rPr>
                        <a:t>القيــــــــــادة </a:t>
                      </a:r>
                      <a:endParaRPr kumimoji="0" lang="en-US" sz="26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600" b="1" i="0" u="none" strike="noStrike" cap="none" normalizeH="0" baseline="0" smtClean="0">
                          <a:ln>
                            <a:noFill/>
                          </a:ln>
                          <a:solidFill>
                            <a:schemeClr val="tx1"/>
                          </a:solidFill>
                          <a:effectLst/>
                          <a:latin typeface="Arial" pitchFamily="34" charset="0"/>
                          <a:cs typeface="Arial" pitchFamily="34" charset="0"/>
                        </a:rPr>
                        <a:t>م</a:t>
                      </a:r>
                      <a:endParaRPr kumimoji="0" lang="en-US" sz="26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44525">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الإدارة الجيدة تسيطر على وتتحكم فى تعقيدات العمل.</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القيادة الفعالة تسعى إلى إحداث التغيير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1</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الإدارة مسئولة عن التخطيط وإعداد الموازنات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القيادة مسئولة عن تحديد التوجه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2</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الإدارة مسئولة عن التنظيم وتعيين الأفراد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القيادة مسئولة عن تحقيق التعاون والتضامن بين الأفراد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3</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تتحكم فى الأفراد من خلال دفعهم إلى الاتجاه السليم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تسعى القيادة إلى تحفيز العاملين من خلال إشباع حاجاتهم الإنسانية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4</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مسئولة عن الرقابة وحل المشكلات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مسئولة عن التحفيز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5</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هى القدرة على حشد الموارد لإنجاز مهمة عمل معين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هى القدرة على تجميع وحشد طاقة الأفراد وقدراتهم نحو تحقيق رؤية مشتركة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6</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قد لا تتضمن بالضرورة القيادة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القيادة تشمل الإدارة أو تتضمنها</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7</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gridSpan="2">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الإدارة الفعالة والقيادة الفعالة مهاراتان ضروريتان .. والقيادة تكمل الإدارة ولا تحل محلها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YE"/>
                    </a:p>
                  </a:txBody>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EG" sz="2000" b="1" i="0" u="none" strike="noStrike" cap="none" normalizeH="0" baseline="0" smtClean="0">
                          <a:ln>
                            <a:noFill/>
                          </a:ln>
                          <a:solidFill>
                            <a:schemeClr val="tx1"/>
                          </a:solidFill>
                          <a:effectLst/>
                          <a:latin typeface="Arial" pitchFamily="34" charset="0"/>
                          <a:cs typeface="Arial" pitchFamily="34" charset="0"/>
                        </a:rPr>
                        <a:t>8</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73506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4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44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buClr>
                <a:schemeClr val="accent2"/>
              </a:buClr>
              <a:buFont typeface="Wingdings" pitchFamily="2" charset="2"/>
              <a:buNone/>
            </a:pPr>
            <a:r>
              <a:rPr lang="ar-SA" smtClean="0"/>
              <a:t> </a:t>
            </a:r>
            <a:endParaRPr lang="en-US" smtClean="0"/>
          </a:p>
        </p:txBody>
      </p:sp>
      <p:pic>
        <p:nvPicPr>
          <p:cNvPr id="692227" name="VCTRN_01.mid">
            <a:hlinkClick r:id="" action="ppaction://media"/>
          </p:cNvPr>
          <p:cNvPicPr>
            <a:picLocks noGrp="1" noRot="1" noChangeAspect="1" noChangeArrowheads="1"/>
          </p:cNvPicPr>
          <p:nvPr>
            <p:ph sz="half" idx="2"/>
            <a:audioFile r:link="rId1"/>
          </p:nvPr>
        </p:nvPicPr>
        <p:blipFill>
          <a:blip r:embed="rId6">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692228" name="WordArt 4">
            <a:hlinkClick r:id="rId7" action="ppaction://hlinksldjump"/>
          </p:cNvPr>
          <p:cNvSpPr>
            <a:spLocks noChangeArrowheads="1" noChangeShapeType="1" noTextEdit="1"/>
          </p:cNvSpPr>
          <p:nvPr/>
        </p:nvSpPr>
        <p:spPr bwMode="auto">
          <a:xfrm>
            <a:off x="5502275" y="0"/>
            <a:ext cx="3171825" cy="10096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ar-YE" sz="3600" b="1" kern="10" smtClean="0">
                <a:solidFill>
                  <a:srgbClr val="000000"/>
                </a:solidFill>
                <a:effectLst>
                  <a:outerShdw dist="53882" dir="2700000" algn="ctr" rotWithShape="0">
                    <a:srgbClr val="C0C0C0">
                      <a:alpha val="79999"/>
                    </a:srgbClr>
                  </a:outerShdw>
                </a:effectLst>
              </a:rPr>
              <a:t>نشاط :نقاط القوة</a:t>
            </a:r>
          </a:p>
        </p:txBody>
      </p:sp>
      <p:sp>
        <p:nvSpPr>
          <p:cNvPr id="692229" name="AutoShape 5"/>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692230" name="AutoShape 6"/>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692231" name="AutoShape 7"/>
          <p:cNvSpPr>
            <a:spLocks noChangeArrowheads="1"/>
          </p:cNvSpPr>
          <p:nvPr/>
        </p:nvSpPr>
        <p:spPr bwMode="auto">
          <a:xfrm>
            <a:off x="0" y="765175"/>
            <a:ext cx="9144000" cy="6408738"/>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algn="ctr" fontAlgn="base">
              <a:spcBef>
                <a:spcPct val="0"/>
              </a:spcBef>
              <a:spcAft>
                <a:spcPct val="0"/>
              </a:spcAft>
            </a:pPr>
            <a:r>
              <a:rPr lang="ar-SA" sz="3600" b="1" i="1" smtClean="0">
                <a:solidFill>
                  <a:srgbClr val="006600"/>
                </a:solidFill>
                <a:latin typeface="Arial" pitchFamily="34" charset="0"/>
                <a:cs typeface="PT Bold Heading" pitchFamily="2" charset="-78"/>
              </a:rPr>
              <a:t>اكتب قائمة بنقاط القوة التي تمتلكها من وجهة نظرك ، مرتبة من الأكثر قوة للأقل قوة إن أمكن ؟ .</a:t>
            </a:r>
            <a:endParaRPr lang="en-US" sz="3600" b="1" i="1" smtClean="0">
              <a:solidFill>
                <a:srgbClr val="FF0000"/>
              </a:solidFill>
              <a:latin typeface="Arial" pitchFamily="34" charset="0"/>
              <a:cs typeface="PT Bold Heading" pitchFamily="2" charset="-78"/>
            </a:endParaRPr>
          </a:p>
        </p:txBody>
      </p:sp>
    </p:spTree>
    <p:extLst>
      <p:ext uri="{BB962C8B-B14F-4D97-AF65-F5344CB8AC3E}">
        <p14:creationId xmlns:p14="http://schemas.microsoft.com/office/powerpoint/2010/main" xmlns="" val="3827029460"/>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Clr clrSpc="rgb" dir="cw">
                                      <p:cBhvr override="childStyle">
                                        <p:cTn id="6" dur="500" fill="hold"/>
                                        <p:tgtEl>
                                          <p:spTgt spid="692228"/>
                                        </p:tgtEl>
                                        <p:attrNameLst>
                                          <p:attrName>style.color</p:attrName>
                                        </p:attrNameLst>
                                      </p:cBhvr>
                                      <p:to>
                                        <a:schemeClr val="accent2"/>
                                      </p:to>
                                    </p:animClr>
                                    <p:animClr clrSpc="rgb" dir="cw">
                                      <p:cBhvr>
                                        <p:cTn id="7" dur="500" fill="hold"/>
                                        <p:tgtEl>
                                          <p:spTgt spid="692228"/>
                                        </p:tgtEl>
                                        <p:attrNameLst>
                                          <p:attrName>fillcolor</p:attrName>
                                        </p:attrNameLst>
                                      </p:cBhvr>
                                      <p:to>
                                        <a:schemeClr val="accent2"/>
                                      </p:to>
                                    </p:animClr>
                                    <p:set>
                                      <p:cBhvr>
                                        <p:cTn id="8" dur="500" fill="hold"/>
                                        <p:tgtEl>
                                          <p:spTgt spid="692228"/>
                                        </p:tgtEl>
                                        <p:attrNameLst>
                                          <p:attrName>fill.type</p:attrName>
                                        </p:attrNameLst>
                                      </p:cBhvr>
                                      <p:to>
                                        <p:strVal val="solid"/>
                                      </p:to>
                                    </p:set>
                                    <p:set>
                                      <p:cBhvr>
                                        <p:cTn id="9" dur="500" fill="hold"/>
                                        <p:tgtEl>
                                          <p:spTgt spid="692228"/>
                                        </p:tgtEl>
                                        <p:attrNameLst>
                                          <p:attrName>fill.on</p:attrName>
                                        </p:attrNameLst>
                                      </p:cBhvr>
                                      <p:to>
                                        <p:strVal val="true"/>
                                      </p:to>
                                    </p:set>
                                    <p:animRot by="120000">
                                      <p:cBhvr>
                                        <p:cTn id="10" dur="500" fill="hold">
                                          <p:stCondLst>
                                            <p:cond delay="0"/>
                                          </p:stCondLst>
                                        </p:cTn>
                                        <p:tgtEl>
                                          <p:spTgt spid="692228"/>
                                        </p:tgtEl>
                                        <p:attrNameLst>
                                          <p:attrName>r</p:attrName>
                                        </p:attrNameLst>
                                      </p:cBhvr>
                                    </p:animRot>
                                    <p:animRot by="-240000">
                                      <p:cBhvr>
                                        <p:cTn id="11" dur="1000" fill="hold">
                                          <p:stCondLst>
                                            <p:cond delay="1000"/>
                                          </p:stCondLst>
                                        </p:cTn>
                                        <p:tgtEl>
                                          <p:spTgt spid="692228"/>
                                        </p:tgtEl>
                                        <p:attrNameLst>
                                          <p:attrName>r</p:attrName>
                                        </p:attrNameLst>
                                      </p:cBhvr>
                                    </p:animRot>
                                    <p:animRot by="240000">
                                      <p:cBhvr>
                                        <p:cTn id="12" dur="1000" fill="hold">
                                          <p:stCondLst>
                                            <p:cond delay="2000"/>
                                          </p:stCondLst>
                                        </p:cTn>
                                        <p:tgtEl>
                                          <p:spTgt spid="692228"/>
                                        </p:tgtEl>
                                        <p:attrNameLst>
                                          <p:attrName>r</p:attrName>
                                        </p:attrNameLst>
                                      </p:cBhvr>
                                    </p:animRot>
                                    <p:animRot by="-240000">
                                      <p:cBhvr>
                                        <p:cTn id="13" dur="1000" fill="hold">
                                          <p:stCondLst>
                                            <p:cond delay="3000"/>
                                          </p:stCondLst>
                                        </p:cTn>
                                        <p:tgtEl>
                                          <p:spTgt spid="692228"/>
                                        </p:tgtEl>
                                        <p:attrNameLst>
                                          <p:attrName>r</p:attrName>
                                        </p:attrNameLst>
                                      </p:cBhvr>
                                    </p:animRot>
                                    <p:animRot by="120000">
                                      <p:cBhvr>
                                        <p:cTn id="14" dur="1000" fill="hold">
                                          <p:stCondLst>
                                            <p:cond delay="4000"/>
                                          </p:stCondLst>
                                        </p:cTn>
                                        <p:tgtEl>
                                          <p:spTgt spid="69222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grpId="0" nodeType="clickEffect">
                                  <p:stCondLst>
                                    <p:cond delay="0"/>
                                  </p:stCondLst>
                                  <p:iterate type="wd">
                                    <p:tmPct val="50000"/>
                                  </p:iterate>
                                  <p:childTnLst>
                                    <p:set>
                                      <p:cBhvr>
                                        <p:cTn id="18" dur="1" fill="hold">
                                          <p:stCondLst>
                                            <p:cond delay="0"/>
                                          </p:stCondLst>
                                        </p:cTn>
                                        <p:tgtEl>
                                          <p:spTgt spid="692229"/>
                                        </p:tgtEl>
                                        <p:attrNameLst>
                                          <p:attrName>style.visibility</p:attrName>
                                        </p:attrNameLst>
                                      </p:cBhvr>
                                      <p:to>
                                        <p:strVal val="visible"/>
                                      </p:to>
                                    </p:set>
                                    <p:set>
                                      <p:cBhvr>
                                        <p:cTn id="19" dur="455" fill="hold">
                                          <p:stCondLst>
                                            <p:cond delay="0"/>
                                          </p:stCondLst>
                                        </p:cTn>
                                        <p:tgtEl>
                                          <p:spTgt spid="692229"/>
                                        </p:tgtEl>
                                        <p:attrNameLst>
                                          <p:attrName>style.rotation</p:attrName>
                                        </p:attrNameLst>
                                      </p:cBhvr>
                                      <p:to>
                                        <p:strVal val="-45.0"/>
                                      </p:to>
                                    </p:set>
                                    <p:anim calcmode="lin" valueType="num">
                                      <p:cBhvr>
                                        <p:cTn id="20" dur="455" fill="hold">
                                          <p:stCondLst>
                                            <p:cond delay="455"/>
                                          </p:stCondLst>
                                        </p:cTn>
                                        <p:tgtEl>
                                          <p:spTgt spid="692229"/>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692229"/>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692229"/>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692229"/>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grpId="1" nodeType="clickEffect">
                                  <p:stCondLst>
                                    <p:cond delay="0"/>
                                  </p:stCondLst>
                                  <p:iterate type="wd">
                                    <p:tmPct val="10000"/>
                                  </p:iterate>
                                  <p:childTnLst>
                                    <p:animClr clrSpc="rgb" dir="cw">
                                      <p:cBhvr override="childStyle">
                                        <p:cTn id="27" dur="100" fill="hold"/>
                                        <p:tgtEl>
                                          <p:spTgt spid="692229"/>
                                        </p:tgtEl>
                                        <p:attrNameLst>
                                          <p:attrName>style.color</p:attrName>
                                        </p:attrNameLst>
                                      </p:cBhvr>
                                      <p:to>
                                        <a:schemeClr val="accent2"/>
                                      </p:to>
                                    </p:animClr>
                                    <p:animClr clrSpc="rgb" dir="cw">
                                      <p:cBhvr>
                                        <p:cTn id="28" dur="100" fill="hold"/>
                                        <p:tgtEl>
                                          <p:spTgt spid="692229"/>
                                        </p:tgtEl>
                                        <p:attrNameLst>
                                          <p:attrName>fillcolor</p:attrName>
                                        </p:attrNameLst>
                                      </p:cBhvr>
                                      <p:to>
                                        <a:schemeClr val="accent2"/>
                                      </p:to>
                                    </p:animClr>
                                    <p:set>
                                      <p:cBhvr>
                                        <p:cTn id="29" dur="100" fill="hold"/>
                                        <p:tgtEl>
                                          <p:spTgt spid="692229"/>
                                        </p:tgtEl>
                                        <p:attrNameLst>
                                          <p:attrName>fill.type</p:attrName>
                                        </p:attrNameLst>
                                      </p:cBhvr>
                                      <p:to>
                                        <p:strVal val="solid"/>
                                      </p:to>
                                    </p:set>
                                    <p:set>
                                      <p:cBhvr>
                                        <p:cTn id="30" dur="100" fill="hold"/>
                                        <p:tgtEl>
                                          <p:spTgt spid="692229"/>
                                        </p:tgtEl>
                                        <p:attrNameLst>
                                          <p:attrName>fill.on</p:attrName>
                                        </p:attrNameLst>
                                      </p:cBhvr>
                                      <p:to>
                                        <p:strVal val="true"/>
                                      </p:to>
                                    </p:set>
                                    <p:animRot by="120000">
                                      <p:cBhvr>
                                        <p:cTn id="31" dur="100" fill="hold">
                                          <p:stCondLst>
                                            <p:cond delay="0"/>
                                          </p:stCondLst>
                                        </p:cTn>
                                        <p:tgtEl>
                                          <p:spTgt spid="692229"/>
                                        </p:tgtEl>
                                        <p:attrNameLst>
                                          <p:attrName>r</p:attrName>
                                        </p:attrNameLst>
                                      </p:cBhvr>
                                    </p:animRot>
                                    <p:animRot by="-240000">
                                      <p:cBhvr>
                                        <p:cTn id="32" dur="200" fill="hold">
                                          <p:stCondLst>
                                            <p:cond delay="200"/>
                                          </p:stCondLst>
                                        </p:cTn>
                                        <p:tgtEl>
                                          <p:spTgt spid="692229"/>
                                        </p:tgtEl>
                                        <p:attrNameLst>
                                          <p:attrName>r</p:attrName>
                                        </p:attrNameLst>
                                      </p:cBhvr>
                                    </p:animRot>
                                    <p:animRot by="240000">
                                      <p:cBhvr>
                                        <p:cTn id="33" dur="200" fill="hold">
                                          <p:stCondLst>
                                            <p:cond delay="400"/>
                                          </p:stCondLst>
                                        </p:cTn>
                                        <p:tgtEl>
                                          <p:spTgt spid="692229"/>
                                        </p:tgtEl>
                                        <p:attrNameLst>
                                          <p:attrName>r</p:attrName>
                                        </p:attrNameLst>
                                      </p:cBhvr>
                                    </p:animRot>
                                    <p:animRot by="-240000">
                                      <p:cBhvr>
                                        <p:cTn id="34" dur="200" fill="hold">
                                          <p:stCondLst>
                                            <p:cond delay="600"/>
                                          </p:stCondLst>
                                        </p:cTn>
                                        <p:tgtEl>
                                          <p:spTgt spid="692229"/>
                                        </p:tgtEl>
                                        <p:attrNameLst>
                                          <p:attrName>r</p:attrName>
                                        </p:attrNameLst>
                                      </p:cBhvr>
                                    </p:animRot>
                                    <p:animRot by="120000">
                                      <p:cBhvr>
                                        <p:cTn id="35" dur="200" fill="hold">
                                          <p:stCondLst>
                                            <p:cond delay="800"/>
                                          </p:stCondLst>
                                        </p:cTn>
                                        <p:tgtEl>
                                          <p:spTgt spid="692229"/>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wd">
                                    <p:tmPct val="50000"/>
                                  </p:iterate>
                                  <p:childTnLst>
                                    <p:set>
                                      <p:cBhvr>
                                        <p:cTn id="39" dur="1" fill="hold">
                                          <p:stCondLst>
                                            <p:cond delay="0"/>
                                          </p:stCondLst>
                                        </p:cTn>
                                        <p:tgtEl>
                                          <p:spTgt spid="692230"/>
                                        </p:tgtEl>
                                        <p:attrNameLst>
                                          <p:attrName>style.visibility</p:attrName>
                                        </p:attrNameLst>
                                      </p:cBhvr>
                                      <p:to>
                                        <p:strVal val="visible"/>
                                      </p:to>
                                    </p:set>
                                    <p:set>
                                      <p:cBhvr>
                                        <p:cTn id="40" dur="455" fill="hold">
                                          <p:stCondLst>
                                            <p:cond delay="0"/>
                                          </p:stCondLst>
                                        </p:cTn>
                                        <p:tgtEl>
                                          <p:spTgt spid="692230"/>
                                        </p:tgtEl>
                                        <p:attrNameLst>
                                          <p:attrName>style.rotation</p:attrName>
                                        </p:attrNameLst>
                                      </p:cBhvr>
                                      <p:to>
                                        <p:strVal val="-45.0"/>
                                      </p:to>
                                    </p:set>
                                    <p:anim calcmode="lin" valueType="num">
                                      <p:cBhvr>
                                        <p:cTn id="41" dur="455" fill="hold">
                                          <p:stCondLst>
                                            <p:cond delay="455"/>
                                          </p:stCondLst>
                                        </p:cTn>
                                        <p:tgtEl>
                                          <p:spTgt spid="692230"/>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692230"/>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692230"/>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692230"/>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breez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2" presetClass="emph" presetSubtype="0" fill="hold" grpId="1" nodeType="clickEffect">
                                  <p:stCondLst>
                                    <p:cond delay="0"/>
                                  </p:stCondLst>
                                  <p:iterate type="wd">
                                    <p:tmPct val="10000"/>
                                  </p:iterate>
                                  <p:childTnLst>
                                    <p:animClr clrSpc="rgb" dir="cw">
                                      <p:cBhvr override="childStyle">
                                        <p:cTn id="48" dur="100" fill="hold"/>
                                        <p:tgtEl>
                                          <p:spTgt spid="692230"/>
                                        </p:tgtEl>
                                        <p:attrNameLst>
                                          <p:attrName>style.color</p:attrName>
                                        </p:attrNameLst>
                                      </p:cBhvr>
                                      <p:to>
                                        <a:schemeClr val="accent2"/>
                                      </p:to>
                                    </p:animClr>
                                    <p:animClr clrSpc="rgb" dir="cw">
                                      <p:cBhvr>
                                        <p:cTn id="49" dur="100" fill="hold"/>
                                        <p:tgtEl>
                                          <p:spTgt spid="692230"/>
                                        </p:tgtEl>
                                        <p:attrNameLst>
                                          <p:attrName>fillcolor</p:attrName>
                                        </p:attrNameLst>
                                      </p:cBhvr>
                                      <p:to>
                                        <a:schemeClr val="accent2"/>
                                      </p:to>
                                    </p:animClr>
                                    <p:set>
                                      <p:cBhvr>
                                        <p:cTn id="50" dur="100" fill="hold"/>
                                        <p:tgtEl>
                                          <p:spTgt spid="692230"/>
                                        </p:tgtEl>
                                        <p:attrNameLst>
                                          <p:attrName>fill.type</p:attrName>
                                        </p:attrNameLst>
                                      </p:cBhvr>
                                      <p:to>
                                        <p:strVal val="solid"/>
                                      </p:to>
                                    </p:set>
                                    <p:set>
                                      <p:cBhvr>
                                        <p:cTn id="51" dur="100" fill="hold"/>
                                        <p:tgtEl>
                                          <p:spTgt spid="692230"/>
                                        </p:tgtEl>
                                        <p:attrNameLst>
                                          <p:attrName>fill.on</p:attrName>
                                        </p:attrNameLst>
                                      </p:cBhvr>
                                      <p:to>
                                        <p:strVal val="true"/>
                                      </p:to>
                                    </p:set>
                                    <p:animRot by="120000">
                                      <p:cBhvr>
                                        <p:cTn id="52" dur="100" fill="hold">
                                          <p:stCondLst>
                                            <p:cond delay="0"/>
                                          </p:stCondLst>
                                        </p:cTn>
                                        <p:tgtEl>
                                          <p:spTgt spid="692230"/>
                                        </p:tgtEl>
                                        <p:attrNameLst>
                                          <p:attrName>r</p:attrName>
                                        </p:attrNameLst>
                                      </p:cBhvr>
                                    </p:animRot>
                                    <p:animRot by="-240000">
                                      <p:cBhvr>
                                        <p:cTn id="53" dur="200" fill="hold">
                                          <p:stCondLst>
                                            <p:cond delay="200"/>
                                          </p:stCondLst>
                                        </p:cTn>
                                        <p:tgtEl>
                                          <p:spTgt spid="692230"/>
                                        </p:tgtEl>
                                        <p:attrNameLst>
                                          <p:attrName>r</p:attrName>
                                        </p:attrNameLst>
                                      </p:cBhvr>
                                    </p:animRot>
                                    <p:animRot by="240000">
                                      <p:cBhvr>
                                        <p:cTn id="54" dur="200" fill="hold">
                                          <p:stCondLst>
                                            <p:cond delay="400"/>
                                          </p:stCondLst>
                                        </p:cTn>
                                        <p:tgtEl>
                                          <p:spTgt spid="692230"/>
                                        </p:tgtEl>
                                        <p:attrNameLst>
                                          <p:attrName>r</p:attrName>
                                        </p:attrNameLst>
                                      </p:cBhvr>
                                    </p:animRot>
                                    <p:animRot by="-240000">
                                      <p:cBhvr>
                                        <p:cTn id="55" dur="200" fill="hold">
                                          <p:stCondLst>
                                            <p:cond delay="600"/>
                                          </p:stCondLst>
                                        </p:cTn>
                                        <p:tgtEl>
                                          <p:spTgt spid="692230"/>
                                        </p:tgtEl>
                                        <p:attrNameLst>
                                          <p:attrName>r</p:attrName>
                                        </p:attrNameLst>
                                      </p:cBhvr>
                                    </p:animRot>
                                    <p:animRot by="120000">
                                      <p:cBhvr>
                                        <p:cTn id="56" dur="200" fill="hold">
                                          <p:stCondLst>
                                            <p:cond delay="800"/>
                                          </p:stCondLst>
                                        </p:cTn>
                                        <p:tgtEl>
                                          <p:spTgt spid="692230"/>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wd">
                                    <p:tmPct val="50000"/>
                                  </p:iterate>
                                  <p:childTnLst>
                                    <p:set>
                                      <p:cBhvr>
                                        <p:cTn id="60" dur="1" fill="hold">
                                          <p:stCondLst>
                                            <p:cond delay="0"/>
                                          </p:stCondLst>
                                        </p:cTn>
                                        <p:tgtEl>
                                          <p:spTgt spid="692231"/>
                                        </p:tgtEl>
                                        <p:attrNameLst>
                                          <p:attrName>style.visibility</p:attrName>
                                        </p:attrNameLst>
                                      </p:cBhvr>
                                      <p:to>
                                        <p:strVal val="visible"/>
                                      </p:to>
                                    </p:set>
                                    <p:set>
                                      <p:cBhvr>
                                        <p:cTn id="61" dur="455" fill="hold">
                                          <p:stCondLst>
                                            <p:cond delay="0"/>
                                          </p:stCondLst>
                                        </p:cTn>
                                        <p:tgtEl>
                                          <p:spTgt spid="692231"/>
                                        </p:tgtEl>
                                        <p:attrNameLst>
                                          <p:attrName>style.rotation</p:attrName>
                                        </p:attrNameLst>
                                      </p:cBhvr>
                                      <p:to>
                                        <p:strVal val="-45.0"/>
                                      </p:to>
                                    </p:set>
                                    <p:anim calcmode="lin" valueType="num">
                                      <p:cBhvr>
                                        <p:cTn id="62" dur="455" fill="hold">
                                          <p:stCondLst>
                                            <p:cond delay="455"/>
                                          </p:stCondLst>
                                        </p:cTn>
                                        <p:tgtEl>
                                          <p:spTgt spid="692231"/>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692231"/>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692231"/>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692231"/>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2" presetClass="emph" presetSubtype="0" fill="hold" grpId="1" nodeType="clickEffect">
                                  <p:stCondLst>
                                    <p:cond delay="0"/>
                                  </p:stCondLst>
                                  <p:iterate type="wd">
                                    <p:tmPct val="10000"/>
                                  </p:iterate>
                                  <p:childTnLst>
                                    <p:animClr clrSpc="rgb" dir="cw">
                                      <p:cBhvr override="childStyle">
                                        <p:cTn id="69" dur="100" fill="hold"/>
                                        <p:tgtEl>
                                          <p:spTgt spid="692231"/>
                                        </p:tgtEl>
                                        <p:attrNameLst>
                                          <p:attrName>style.color</p:attrName>
                                        </p:attrNameLst>
                                      </p:cBhvr>
                                      <p:to>
                                        <a:schemeClr val="accent2"/>
                                      </p:to>
                                    </p:animClr>
                                    <p:animClr clrSpc="rgb" dir="cw">
                                      <p:cBhvr>
                                        <p:cTn id="70" dur="100" fill="hold"/>
                                        <p:tgtEl>
                                          <p:spTgt spid="692231"/>
                                        </p:tgtEl>
                                        <p:attrNameLst>
                                          <p:attrName>fillcolor</p:attrName>
                                        </p:attrNameLst>
                                      </p:cBhvr>
                                      <p:to>
                                        <a:schemeClr val="accent2"/>
                                      </p:to>
                                    </p:animClr>
                                    <p:set>
                                      <p:cBhvr>
                                        <p:cTn id="71" dur="100" fill="hold"/>
                                        <p:tgtEl>
                                          <p:spTgt spid="692231"/>
                                        </p:tgtEl>
                                        <p:attrNameLst>
                                          <p:attrName>fill.type</p:attrName>
                                        </p:attrNameLst>
                                      </p:cBhvr>
                                      <p:to>
                                        <p:strVal val="solid"/>
                                      </p:to>
                                    </p:set>
                                    <p:set>
                                      <p:cBhvr>
                                        <p:cTn id="72" dur="100" fill="hold"/>
                                        <p:tgtEl>
                                          <p:spTgt spid="692231"/>
                                        </p:tgtEl>
                                        <p:attrNameLst>
                                          <p:attrName>fill.on</p:attrName>
                                        </p:attrNameLst>
                                      </p:cBhvr>
                                      <p:to>
                                        <p:strVal val="true"/>
                                      </p:to>
                                    </p:set>
                                    <p:animRot by="120000">
                                      <p:cBhvr>
                                        <p:cTn id="73" dur="100" fill="hold">
                                          <p:stCondLst>
                                            <p:cond delay="0"/>
                                          </p:stCondLst>
                                        </p:cTn>
                                        <p:tgtEl>
                                          <p:spTgt spid="692231"/>
                                        </p:tgtEl>
                                        <p:attrNameLst>
                                          <p:attrName>r</p:attrName>
                                        </p:attrNameLst>
                                      </p:cBhvr>
                                    </p:animRot>
                                    <p:animRot by="-240000">
                                      <p:cBhvr>
                                        <p:cTn id="74" dur="200" fill="hold">
                                          <p:stCondLst>
                                            <p:cond delay="200"/>
                                          </p:stCondLst>
                                        </p:cTn>
                                        <p:tgtEl>
                                          <p:spTgt spid="692231"/>
                                        </p:tgtEl>
                                        <p:attrNameLst>
                                          <p:attrName>r</p:attrName>
                                        </p:attrNameLst>
                                      </p:cBhvr>
                                    </p:animRot>
                                    <p:animRot by="240000">
                                      <p:cBhvr>
                                        <p:cTn id="75" dur="200" fill="hold">
                                          <p:stCondLst>
                                            <p:cond delay="400"/>
                                          </p:stCondLst>
                                        </p:cTn>
                                        <p:tgtEl>
                                          <p:spTgt spid="692231"/>
                                        </p:tgtEl>
                                        <p:attrNameLst>
                                          <p:attrName>r</p:attrName>
                                        </p:attrNameLst>
                                      </p:cBhvr>
                                    </p:animRot>
                                    <p:animRot by="-240000">
                                      <p:cBhvr>
                                        <p:cTn id="76" dur="200" fill="hold">
                                          <p:stCondLst>
                                            <p:cond delay="600"/>
                                          </p:stCondLst>
                                        </p:cTn>
                                        <p:tgtEl>
                                          <p:spTgt spid="692231"/>
                                        </p:tgtEl>
                                        <p:attrNameLst>
                                          <p:attrName>r</p:attrName>
                                        </p:attrNameLst>
                                      </p:cBhvr>
                                    </p:animRot>
                                    <p:animRot by="120000">
                                      <p:cBhvr>
                                        <p:cTn id="77" dur="200" fill="hold">
                                          <p:stCondLst>
                                            <p:cond delay="800"/>
                                          </p:stCondLst>
                                        </p:cTn>
                                        <p:tgtEl>
                                          <p:spTgt spid="692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8" repeatCount="indefinite" fill="hold" display="0">
                  <p:stCondLst>
                    <p:cond delay="indefinite"/>
                  </p:stCondLst>
                  <p:endCondLst>
                    <p:cond evt="onPrev" delay="0">
                      <p:tgtEl>
                        <p:sldTgt/>
                      </p:tgtEl>
                    </p:cond>
                    <p:cond evt="onStopAudio" delay="0">
                      <p:tgtEl>
                        <p:sldTgt/>
                      </p:tgtEl>
                    </p:cond>
                  </p:endCondLst>
                </p:cTn>
                <p:tgtEl>
                  <p:spTgt spid="692227"/>
                </p:tgtEl>
              </p:cMediaNode>
            </p:audio>
          </p:childTnLst>
        </p:cTn>
      </p:par>
    </p:tnLst>
    <p:bldLst>
      <p:bldP spid="692228" grpId="0" animBg="1"/>
      <p:bldP spid="692229" grpId="0" animBg="1"/>
      <p:bldP spid="692229" grpId="1" animBg="1"/>
      <p:bldP spid="692230" grpId="0" animBg="1"/>
      <p:bldP spid="692230" grpId="1" animBg="1"/>
      <p:bldP spid="692231" grpId="0" animBg="1"/>
      <p:bldP spid="692231"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buClr>
                <a:schemeClr val="accent2"/>
              </a:buClr>
              <a:buFont typeface="Wingdings" pitchFamily="2" charset="2"/>
              <a:buNone/>
            </a:pPr>
            <a:r>
              <a:rPr lang="ar-SA" smtClean="0"/>
              <a:t> </a:t>
            </a:r>
            <a:endParaRPr lang="en-US" smtClean="0"/>
          </a:p>
        </p:txBody>
      </p:sp>
      <p:pic>
        <p:nvPicPr>
          <p:cNvPr id="694275" name="VCTRN_01.mid">
            <a:hlinkClick r:id="" action="ppaction://media"/>
          </p:cNvPr>
          <p:cNvPicPr>
            <a:picLocks noGrp="1" noRot="1" noChangeAspect="1" noChangeArrowheads="1"/>
          </p:cNvPicPr>
          <p:nvPr>
            <p:ph sz="half" idx="2"/>
            <a:audioFile r:link="rId1"/>
          </p:nvPr>
        </p:nvPicPr>
        <p:blipFill>
          <a:blip r:embed="rId6">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694276" name="WordArt 4">
            <a:hlinkClick r:id="rId7" action="ppaction://hlinksldjump"/>
          </p:cNvPr>
          <p:cNvSpPr>
            <a:spLocks noChangeArrowheads="1" noChangeShapeType="1" noTextEdit="1"/>
          </p:cNvSpPr>
          <p:nvPr/>
        </p:nvSpPr>
        <p:spPr bwMode="auto">
          <a:xfrm>
            <a:off x="5502275" y="0"/>
            <a:ext cx="3171825" cy="10096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ar-YE" sz="3600" kern="10" smtClean="0">
                <a:solidFill>
                  <a:srgbClr val="000000"/>
                </a:solidFill>
                <a:effectLst>
                  <a:outerShdw dist="53882" dir="2700000" algn="ctr" rotWithShape="0">
                    <a:srgbClr val="C0C0C0">
                      <a:alpha val="79999"/>
                    </a:srgbClr>
                  </a:outerShdw>
                </a:effectLst>
              </a:rPr>
              <a:t>نشاط خاص </a:t>
            </a:r>
          </a:p>
        </p:txBody>
      </p:sp>
      <p:sp>
        <p:nvSpPr>
          <p:cNvPr id="694277" name="AutoShape 5"/>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694278" name="AutoShape 6"/>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694279" name="AutoShape 7"/>
          <p:cNvSpPr>
            <a:spLocks noChangeArrowheads="1"/>
          </p:cNvSpPr>
          <p:nvPr/>
        </p:nvSpPr>
        <p:spPr bwMode="auto">
          <a:xfrm>
            <a:off x="0" y="765175"/>
            <a:ext cx="9144000" cy="6408738"/>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algn="ctr" fontAlgn="base">
              <a:spcBef>
                <a:spcPct val="0"/>
              </a:spcBef>
              <a:spcAft>
                <a:spcPct val="0"/>
              </a:spcAft>
            </a:pPr>
            <a:r>
              <a:rPr lang="ar-SA" sz="6000" b="1" i="1" smtClean="0">
                <a:solidFill>
                  <a:srgbClr val="800000"/>
                </a:solidFill>
                <a:latin typeface="Arial" pitchFamily="34" charset="0"/>
                <a:cs typeface="PT Bold Heading" pitchFamily="2" charset="-78"/>
              </a:rPr>
              <a:t>حدد اسوأ </a:t>
            </a:r>
            <a:r>
              <a:rPr lang="ar-JO" sz="6000" b="1" i="1" smtClean="0">
                <a:solidFill>
                  <a:srgbClr val="800000"/>
                </a:solidFill>
                <a:latin typeface="Arial" pitchFamily="34" charset="0"/>
                <a:cs typeface="PT Bold Heading" pitchFamily="2" charset="-78"/>
              </a:rPr>
              <a:t>ثلاث صفات  ادارية او قيادية لديك واقترح استراتيجية </a:t>
            </a:r>
            <a:r>
              <a:rPr lang="ar-SA" sz="6000" b="1" i="1" smtClean="0">
                <a:solidFill>
                  <a:srgbClr val="800000"/>
                </a:solidFill>
                <a:latin typeface="Arial" pitchFamily="34" charset="0"/>
                <a:cs typeface="PT Bold Heading" pitchFamily="2" charset="-78"/>
              </a:rPr>
              <a:t>لتعديلها</a:t>
            </a:r>
            <a:r>
              <a:rPr lang="en-US" sz="6000" smtClean="0">
                <a:solidFill>
                  <a:srgbClr val="800000"/>
                </a:solidFill>
                <a:latin typeface="Arial" pitchFamily="34" charset="0"/>
                <a:cs typeface="PT Bold Heading" pitchFamily="2" charset="-78"/>
              </a:rPr>
              <a:t> </a:t>
            </a:r>
            <a:r>
              <a:rPr lang="ar-SA" sz="6000" smtClean="0">
                <a:solidFill>
                  <a:srgbClr val="800000"/>
                </a:solidFill>
                <a:latin typeface="Arial" pitchFamily="34" charset="0"/>
                <a:cs typeface="PT Bold Heading" pitchFamily="2" charset="-78"/>
              </a:rPr>
              <a:t>؟</a:t>
            </a:r>
            <a:endParaRPr lang="en-US" sz="6000" smtClean="0">
              <a:solidFill>
                <a:srgbClr val="800000"/>
              </a:solidFill>
              <a:latin typeface="Arial" pitchFamily="34" charset="0"/>
              <a:cs typeface="PT Bold Heading" pitchFamily="2" charset="-78"/>
            </a:endParaRPr>
          </a:p>
        </p:txBody>
      </p:sp>
    </p:spTree>
    <p:extLst>
      <p:ext uri="{BB962C8B-B14F-4D97-AF65-F5344CB8AC3E}">
        <p14:creationId xmlns:p14="http://schemas.microsoft.com/office/powerpoint/2010/main" xmlns="" val="2226148535"/>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Clr clrSpc="rgb" dir="cw">
                                      <p:cBhvr override="childStyle">
                                        <p:cTn id="6" dur="500" fill="hold"/>
                                        <p:tgtEl>
                                          <p:spTgt spid="694276"/>
                                        </p:tgtEl>
                                        <p:attrNameLst>
                                          <p:attrName>style.color</p:attrName>
                                        </p:attrNameLst>
                                      </p:cBhvr>
                                      <p:to>
                                        <a:schemeClr val="accent2"/>
                                      </p:to>
                                    </p:animClr>
                                    <p:animClr clrSpc="rgb" dir="cw">
                                      <p:cBhvr>
                                        <p:cTn id="7" dur="500" fill="hold"/>
                                        <p:tgtEl>
                                          <p:spTgt spid="694276"/>
                                        </p:tgtEl>
                                        <p:attrNameLst>
                                          <p:attrName>fillcolor</p:attrName>
                                        </p:attrNameLst>
                                      </p:cBhvr>
                                      <p:to>
                                        <a:schemeClr val="accent2"/>
                                      </p:to>
                                    </p:animClr>
                                    <p:set>
                                      <p:cBhvr>
                                        <p:cTn id="8" dur="500" fill="hold"/>
                                        <p:tgtEl>
                                          <p:spTgt spid="694276"/>
                                        </p:tgtEl>
                                        <p:attrNameLst>
                                          <p:attrName>fill.type</p:attrName>
                                        </p:attrNameLst>
                                      </p:cBhvr>
                                      <p:to>
                                        <p:strVal val="solid"/>
                                      </p:to>
                                    </p:set>
                                    <p:set>
                                      <p:cBhvr>
                                        <p:cTn id="9" dur="500" fill="hold"/>
                                        <p:tgtEl>
                                          <p:spTgt spid="694276"/>
                                        </p:tgtEl>
                                        <p:attrNameLst>
                                          <p:attrName>fill.on</p:attrName>
                                        </p:attrNameLst>
                                      </p:cBhvr>
                                      <p:to>
                                        <p:strVal val="true"/>
                                      </p:to>
                                    </p:set>
                                    <p:animRot by="120000">
                                      <p:cBhvr>
                                        <p:cTn id="10" dur="500" fill="hold">
                                          <p:stCondLst>
                                            <p:cond delay="0"/>
                                          </p:stCondLst>
                                        </p:cTn>
                                        <p:tgtEl>
                                          <p:spTgt spid="694276"/>
                                        </p:tgtEl>
                                        <p:attrNameLst>
                                          <p:attrName>r</p:attrName>
                                        </p:attrNameLst>
                                      </p:cBhvr>
                                    </p:animRot>
                                    <p:animRot by="-240000">
                                      <p:cBhvr>
                                        <p:cTn id="11" dur="1000" fill="hold">
                                          <p:stCondLst>
                                            <p:cond delay="1000"/>
                                          </p:stCondLst>
                                        </p:cTn>
                                        <p:tgtEl>
                                          <p:spTgt spid="694276"/>
                                        </p:tgtEl>
                                        <p:attrNameLst>
                                          <p:attrName>r</p:attrName>
                                        </p:attrNameLst>
                                      </p:cBhvr>
                                    </p:animRot>
                                    <p:animRot by="240000">
                                      <p:cBhvr>
                                        <p:cTn id="12" dur="1000" fill="hold">
                                          <p:stCondLst>
                                            <p:cond delay="2000"/>
                                          </p:stCondLst>
                                        </p:cTn>
                                        <p:tgtEl>
                                          <p:spTgt spid="694276"/>
                                        </p:tgtEl>
                                        <p:attrNameLst>
                                          <p:attrName>r</p:attrName>
                                        </p:attrNameLst>
                                      </p:cBhvr>
                                    </p:animRot>
                                    <p:animRot by="-240000">
                                      <p:cBhvr>
                                        <p:cTn id="13" dur="1000" fill="hold">
                                          <p:stCondLst>
                                            <p:cond delay="3000"/>
                                          </p:stCondLst>
                                        </p:cTn>
                                        <p:tgtEl>
                                          <p:spTgt spid="694276"/>
                                        </p:tgtEl>
                                        <p:attrNameLst>
                                          <p:attrName>r</p:attrName>
                                        </p:attrNameLst>
                                      </p:cBhvr>
                                    </p:animRot>
                                    <p:animRot by="120000">
                                      <p:cBhvr>
                                        <p:cTn id="14" dur="1000" fill="hold">
                                          <p:stCondLst>
                                            <p:cond delay="4000"/>
                                          </p:stCondLst>
                                        </p:cTn>
                                        <p:tgtEl>
                                          <p:spTgt spid="69427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grpId="0" nodeType="clickEffect">
                                  <p:stCondLst>
                                    <p:cond delay="0"/>
                                  </p:stCondLst>
                                  <p:iterate type="wd">
                                    <p:tmPct val="50000"/>
                                  </p:iterate>
                                  <p:childTnLst>
                                    <p:set>
                                      <p:cBhvr>
                                        <p:cTn id="18" dur="1" fill="hold">
                                          <p:stCondLst>
                                            <p:cond delay="0"/>
                                          </p:stCondLst>
                                        </p:cTn>
                                        <p:tgtEl>
                                          <p:spTgt spid="694277"/>
                                        </p:tgtEl>
                                        <p:attrNameLst>
                                          <p:attrName>style.visibility</p:attrName>
                                        </p:attrNameLst>
                                      </p:cBhvr>
                                      <p:to>
                                        <p:strVal val="visible"/>
                                      </p:to>
                                    </p:set>
                                    <p:set>
                                      <p:cBhvr>
                                        <p:cTn id="19" dur="455" fill="hold">
                                          <p:stCondLst>
                                            <p:cond delay="0"/>
                                          </p:stCondLst>
                                        </p:cTn>
                                        <p:tgtEl>
                                          <p:spTgt spid="694277"/>
                                        </p:tgtEl>
                                        <p:attrNameLst>
                                          <p:attrName>style.rotation</p:attrName>
                                        </p:attrNameLst>
                                      </p:cBhvr>
                                      <p:to>
                                        <p:strVal val="-45.0"/>
                                      </p:to>
                                    </p:set>
                                    <p:anim calcmode="lin" valueType="num">
                                      <p:cBhvr>
                                        <p:cTn id="20" dur="455" fill="hold">
                                          <p:stCondLst>
                                            <p:cond delay="455"/>
                                          </p:stCondLst>
                                        </p:cTn>
                                        <p:tgtEl>
                                          <p:spTgt spid="694277"/>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694277"/>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694277"/>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694277"/>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grpId="1" nodeType="clickEffect">
                                  <p:stCondLst>
                                    <p:cond delay="0"/>
                                  </p:stCondLst>
                                  <p:iterate type="wd">
                                    <p:tmPct val="10000"/>
                                  </p:iterate>
                                  <p:childTnLst>
                                    <p:animClr clrSpc="rgb" dir="cw">
                                      <p:cBhvr override="childStyle">
                                        <p:cTn id="27" dur="100" fill="hold"/>
                                        <p:tgtEl>
                                          <p:spTgt spid="694277"/>
                                        </p:tgtEl>
                                        <p:attrNameLst>
                                          <p:attrName>style.color</p:attrName>
                                        </p:attrNameLst>
                                      </p:cBhvr>
                                      <p:to>
                                        <a:schemeClr val="accent2"/>
                                      </p:to>
                                    </p:animClr>
                                    <p:animClr clrSpc="rgb" dir="cw">
                                      <p:cBhvr>
                                        <p:cTn id="28" dur="100" fill="hold"/>
                                        <p:tgtEl>
                                          <p:spTgt spid="694277"/>
                                        </p:tgtEl>
                                        <p:attrNameLst>
                                          <p:attrName>fillcolor</p:attrName>
                                        </p:attrNameLst>
                                      </p:cBhvr>
                                      <p:to>
                                        <a:schemeClr val="accent2"/>
                                      </p:to>
                                    </p:animClr>
                                    <p:set>
                                      <p:cBhvr>
                                        <p:cTn id="29" dur="100" fill="hold"/>
                                        <p:tgtEl>
                                          <p:spTgt spid="694277"/>
                                        </p:tgtEl>
                                        <p:attrNameLst>
                                          <p:attrName>fill.type</p:attrName>
                                        </p:attrNameLst>
                                      </p:cBhvr>
                                      <p:to>
                                        <p:strVal val="solid"/>
                                      </p:to>
                                    </p:set>
                                    <p:set>
                                      <p:cBhvr>
                                        <p:cTn id="30" dur="100" fill="hold"/>
                                        <p:tgtEl>
                                          <p:spTgt spid="694277"/>
                                        </p:tgtEl>
                                        <p:attrNameLst>
                                          <p:attrName>fill.on</p:attrName>
                                        </p:attrNameLst>
                                      </p:cBhvr>
                                      <p:to>
                                        <p:strVal val="true"/>
                                      </p:to>
                                    </p:set>
                                    <p:animRot by="120000">
                                      <p:cBhvr>
                                        <p:cTn id="31" dur="100" fill="hold">
                                          <p:stCondLst>
                                            <p:cond delay="0"/>
                                          </p:stCondLst>
                                        </p:cTn>
                                        <p:tgtEl>
                                          <p:spTgt spid="694277"/>
                                        </p:tgtEl>
                                        <p:attrNameLst>
                                          <p:attrName>r</p:attrName>
                                        </p:attrNameLst>
                                      </p:cBhvr>
                                    </p:animRot>
                                    <p:animRot by="-240000">
                                      <p:cBhvr>
                                        <p:cTn id="32" dur="200" fill="hold">
                                          <p:stCondLst>
                                            <p:cond delay="200"/>
                                          </p:stCondLst>
                                        </p:cTn>
                                        <p:tgtEl>
                                          <p:spTgt spid="694277"/>
                                        </p:tgtEl>
                                        <p:attrNameLst>
                                          <p:attrName>r</p:attrName>
                                        </p:attrNameLst>
                                      </p:cBhvr>
                                    </p:animRot>
                                    <p:animRot by="240000">
                                      <p:cBhvr>
                                        <p:cTn id="33" dur="200" fill="hold">
                                          <p:stCondLst>
                                            <p:cond delay="400"/>
                                          </p:stCondLst>
                                        </p:cTn>
                                        <p:tgtEl>
                                          <p:spTgt spid="694277"/>
                                        </p:tgtEl>
                                        <p:attrNameLst>
                                          <p:attrName>r</p:attrName>
                                        </p:attrNameLst>
                                      </p:cBhvr>
                                    </p:animRot>
                                    <p:animRot by="-240000">
                                      <p:cBhvr>
                                        <p:cTn id="34" dur="200" fill="hold">
                                          <p:stCondLst>
                                            <p:cond delay="600"/>
                                          </p:stCondLst>
                                        </p:cTn>
                                        <p:tgtEl>
                                          <p:spTgt spid="694277"/>
                                        </p:tgtEl>
                                        <p:attrNameLst>
                                          <p:attrName>r</p:attrName>
                                        </p:attrNameLst>
                                      </p:cBhvr>
                                    </p:animRot>
                                    <p:animRot by="120000">
                                      <p:cBhvr>
                                        <p:cTn id="35" dur="200" fill="hold">
                                          <p:stCondLst>
                                            <p:cond delay="800"/>
                                          </p:stCondLst>
                                        </p:cTn>
                                        <p:tgtEl>
                                          <p:spTgt spid="694277"/>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wd">
                                    <p:tmPct val="50000"/>
                                  </p:iterate>
                                  <p:childTnLst>
                                    <p:set>
                                      <p:cBhvr>
                                        <p:cTn id="39" dur="1" fill="hold">
                                          <p:stCondLst>
                                            <p:cond delay="0"/>
                                          </p:stCondLst>
                                        </p:cTn>
                                        <p:tgtEl>
                                          <p:spTgt spid="694278"/>
                                        </p:tgtEl>
                                        <p:attrNameLst>
                                          <p:attrName>style.visibility</p:attrName>
                                        </p:attrNameLst>
                                      </p:cBhvr>
                                      <p:to>
                                        <p:strVal val="visible"/>
                                      </p:to>
                                    </p:set>
                                    <p:set>
                                      <p:cBhvr>
                                        <p:cTn id="40" dur="455" fill="hold">
                                          <p:stCondLst>
                                            <p:cond delay="0"/>
                                          </p:stCondLst>
                                        </p:cTn>
                                        <p:tgtEl>
                                          <p:spTgt spid="694278"/>
                                        </p:tgtEl>
                                        <p:attrNameLst>
                                          <p:attrName>style.rotation</p:attrName>
                                        </p:attrNameLst>
                                      </p:cBhvr>
                                      <p:to>
                                        <p:strVal val="-45.0"/>
                                      </p:to>
                                    </p:set>
                                    <p:anim calcmode="lin" valueType="num">
                                      <p:cBhvr>
                                        <p:cTn id="41" dur="455" fill="hold">
                                          <p:stCondLst>
                                            <p:cond delay="455"/>
                                          </p:stCondLst>
                                        </p:cTn>
                                        <p:tgtEl>
                                          <p:spTgt spid="694278"/>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694278"/>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694278"/>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694278"/>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breez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2" presetClass="emph" presetSubtype="0" fill="hold" grpId="1" nodeType="clickEffect">
                                  <p:stCondLst>
                                    <p:cond delay="0"/>
                                  </p:stCondLst>
                                  <p:iterate type="wd">
                                    <p:tmPct val="10000"/>
                                  </p:iterate>
                                  <p:childTnLst>
                                    <p:animClr clrSpc="rgb" dir="cw">
                                      <p:cBhvr override="childStyle">
                                        <p:cTn id="48" dur="100" fill="hold"/>
                                        <p:tgtEl>
                                          <p:spTgt spid="694278"/>
                                        </p:tgtEl>
                                        <p:attrNameLst>
                                          <p:attrName>style.color</p:attrName>
                                        </p:attrNameLst>
                                      </p:cBhvr>
                                      <p:to>
                                        <a:schemeClr val="accent2"/>
                                      </p:to>
                                    </p:animClr>
                                    <p:animClr clrSpc="rgb" dir="cw">
                                      <p:cBhvr>
                                        <p:cTn id="49" dur="100" fill="hold"/>
                                        <p:tgtEl>
                                          <p:spTgt spid="694278"/>
                                        </p:tgtEl>
                                        <p:attrNameLst>
                                          <p:attrName>fillcolor</p:attrName>
                                        </p:attrNameLst>
                                      </p:cBhvr>
                                      <p:to>
                                        <a:schemeClr val="accent2"/>
                                      </p:to>
                                    </p:animClr>
                                    <p:set>
                                      <p:cBhvr>
                                        <p:cTn id="50" dur="100" fill="hold"/>
                                        <p:tgtEl>
                                          <p:spTgt spid="694278"/>
                                        </p:tgtEl>
                                        <p:attrNameLst>
                                          <p:attrName>fill.type</p:attrName>
                                        </p:attrNameLst>
                                      </p:cBhvr>
                                      <p:to>
                                        <p:strVal val="solid"/>
                                      </p:to>
                                    </p:set>
                                    <p:set>
                                      <p:cBhvr>
                                        <p:cTn id="51" dur="100" fill="hold"/>
                                        <p:tgtEl>
                                          <p:spTgt spid="694278"/>
                                        </p:tgtEl>
                                        <p:attrNameLst>
                                          <p:attrName>fill.on</p:attrName>
                                        </p:attrNameLst>
                                      </p:cBhvr>
                                      <p:to>
                                        <p:strVal val="true"/>
                                      </p:to>
                                    </p:set>
                                    <p:animRot by="120000">
                                      <p:cBhvr>
                                        <p:cTn id="52" dur="100" fill="hold">
                                          <p:stCondLst>
                                            <p:cond delay="0"/>
                                          </p:stCondLst>
                                        </p:cTn>
                                        <p:tgtEl>
                                          <p:spTgt spid="694278"/>
                                        </p:tgtEl>
                                        <p:attrNameLst>
                                          <p:attrName>r</p:attrName>
                                        </p:attrNameLst>
                                      </p:cBhvr>
                                    </p:animRot>
                                    <p:animRot by="-240000">
                                      <p:cBhvr>
                                        <p:cTn id="53" dur="200" fill="hold">
                                          <p:stCondLst>
                                            <p:cond delay="200"/>
                                          </p:stCondLst>
                                        </p:cTn>
                                        <p:tgtEl>
                                          <p:spTgt spid="694278"/>
                                        </p:tgtEl>
                                        <p:attrNameLst>
                                          <p:attrName>r</p:attrName>
                                        </p:attrNameLst>
                                      </p:cBhvr>
                                    </p:animRot>
                                    <p:animRot by="240000">
                                      <p:cBhvr>
                                        <p:cTn id="54" dur="200" fill="hold">
                                          <p:stCondLst>
                                            <p:cond delay="400"/>
                                          </p:stCondLst>
                                        </p:cTn>
                                        <p:tgtEl>
                                          <p:spTgt spid="694278"/>
                                        </p:tgtEl>
                                        <p:attrNameLst>
                                          <p:attrName>r</p:attrName>
                                        </p:attrNameLst>
                                      </p:cBhvr>
                                    </p:animRot>
                                    <p:animRot by="-240000">
                                      <p:cBhvr>
                                        <p:cTn id="55" dur="200" fill="hold">
                                          <p:stCondLst>
                                            <p:cond delay="600"/>
                                          </p:stCondLst>
                                        </p:cTn>
                                        <p:tgtEl>
                                          <p:spTgt spid="694278"/>
                                        </p:tgtEl>
                                        <p:attrNameLst>
                                          <p:attrName>r</p:attrName>
                                        </p:attrNameLst>
                                      </p:cBhvr>
                                    </p:animRot>
                                    <p:animRot by="120000">
                                      <p:cBhvr>
                                        <p:cTn id="56" dur="200" fill="hold">
                                          <p:stCondLst>
                                            <p:cond delay="800"/>
                                          </p:stCondLst>
                                        </p:cTn>
                                        <p:tgtEl>
                                          <p:spTgt spid="694278"/>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wd">
                                    <p:tmPct val="50000"/>
                                  </p:iterate>
                                  <p:childTnLst>
                                    <p:set>
                                      <p:cBhvr>
                                        <p:cTn id="60" dur="1" fill="hold">
                                          <p:stCondLst>
                                            <p:cond delay="0"/>
                                          </p:stCondLst>
                                        </p:cTn>
                                        <p:tgtEl>
                                          <p:spTgt spid="694279"/>
                                        </p:tgtEl>
                                        <p:attrNameLst>
                                          <p:attrName>style.visibility</p:attrName>
                                        </p:attrNameLst>
                                      </p:cBhvr>
                                      <p:to>
                                        <p:strVal val="visible"/>
                                      </p:to>
                                    </p:set>
                                    <p:set>
                                      <p:cBhvr>
                                        <p:cTn id="61" dur="455" fill="hold">
                                          <p:stCondLst>
                                            <p:cond delay="0"/>
                                          </p:stCondLst>
                                        </p:cTn>
                                        <p:tgtEl>
                                          <p:spTgt spid="694279"/>
                                        </p:tgtEl>
                                        <p:attrNameLst>
                                          <p:attrName>style.rotation</p:attrName>
                                        </p:attrNameLst>
                                      </p:cBhvr>
                                      <p:to>
                                        <p:strVal val="-45.0"/>
                                      </p:to>
                                    </p:set>
                                    <p:anim calcmode="lin" valueType="num">
                                      <p:cBhvr>
                                        <p:cTn id="62" dur="455" fill="hold">
                                          <p:stCondLst>
                                            <p:cond delay="455"/>
                                          </p:stCondLst>
                                        </p:cTn>
                                        <p:tgtEl>
                                          <p:spTgt spid="694279"/>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694279"/>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694279"/>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694279"/>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2" presetClass="emph" presetSubtype="0" fill="hold" grpId="1" nodeType="clickEffect">
                                  <p:stCondLst>
                                    <p:cond delay="0"/>
                                  </p:stCondLst>
                                  <p:iterate type="wd">
                                    <p:tmPct val="10000"/>
                                  </p:iterate>
                                  <p:childTnLst>
                                    <p:animClr clrSpc="rgb" dir="cw">
                                      <p:cBhvr override="childStyle">
                                        <p:cTn id="69" dur="100" fill="hold"/>
                                        <p:tgtEl>
                                          <p:spTgt spid="694279"/>
                                        </p:tgtEl>
                                        <p:attrNameLst>
                                          <p:attrName>style.color</p:attrName>
                                        </p:attrNameLst>
                                      </p:cBhvr>
                                      <p:to>
                                        <a:schemeClr val="accent2"/>
                                      </p:to>
                                    </p:animClr>
                                    <p:animClr clrSpc="rgb" dir="cw">
                                      <p:cBhvr>
                                        <p:cTn id="70" dur="100" fill="hold"/>
                                        <p:tgtEl>
                                          <p:spTgt spid="694279"/>
                                        </p:tgtEl>
                                        <p:attrNameLst>
                                          <p:attrName>fillcolor</p:attrName>
                                        </p:attrNameLst>
                                      </p:cBhvr>
                                      <p:to>
                                        <a:schemeClr val="accent2"/>
                                      </p:to>
                                    </p:animClr>
                                    <p:set>
                                      <p:cBhvr>
                                        <p:cTn id="71" dur="100" fill="hold"/>
                                        <p:tgtEl>
                                          <p:spTgt spid="694279"/>
                                        </p:tgtEl>
                                        <p:attrNameLst>
                                          <p:attrName>fill.type</p:attrName>
                                        </p:attrNameLst>
                                      </p:cBhvr>
                                      <p:to>
                                        <p:strVal val="solid"/>
                                      </p:to>
                                    </p:set>
                                    <p:set>
                                      <p:cBhvr>
                                        <p:cTn id="72" dur="100" fill="hold"/>
                                        <p:tgtEl>
                                          <p:spTgt spid="694279"/>
                                        </p:tgtEl>
                                        <p:attrNameLst>
                                          <p:attrName>fill.on</p:attrName>
                                        </p:attrNameLst>
                                      </p:cBhvr>
                                      <p:to>
                                        <p:strVal val="true"/>
                                      </p:to>
                                    </p:set>
                                    <p:animRot by="120000">
                                      <p:cBhvr>
                                        <p:cTn id="73" dur="100" fill="hold">
                                          <p:stCondLst>
                                            <p:cond delay="0"/>
                                          </p:stCondLst>
                                        </p:cTn>
                                        <p:tgtEl>
                                          <p:spTgt spid="694279"/>
                                        </p:tgtEl>
                                        <p:attrNameLst>
                                          <p:attrName>r</p:attrName>
                                        </p:attrNameLst>
                                      </p:cBhvr>
                                    </p:animRot>
                                    <p:animRot by="-240000">
                                      <p:cBhvr>
                                        <p:cTn id="74" dur="200" fill="hold">
                                          <p:stCondLst>
                                            <p:cond delay="200"/>
                                          </p:stCondLst>
                                        </p:cTn>
                                        <p:tgtEl>
                                          <p:spTgt spid="694279"/>
                                        </p:tgtEl>
                                        <p:attrNameLst>
                                          <p:attrName>r</p:attrName>
                                        </p:attrNameLst>
                                      </p:cBhvr>
                                    </p:animRot>
                                    <p:animRot by="240000">
                                      <p:cBhvr>
                                        <p:cTn id="75" dur="200" fill="hold">
                                          <p:stCondLst>
                                            <p:cond delay="400"/>
                                          </p:stCondLst>
                                        </p:cTn>
                                        <p:tgtEl>
                                          <p:spTgt spid="694279"/>
                                        </p:tgtEl>
                                        <p:attrNameLst>
                                          <p:attrName>r</p:attrName>
                                        </p:attrNameLst>
                                      </p:cBhvr>
                                    </p:animRot>
                                    <p:animRot by="-240000">
                                      <p:cBhvr>
                                        <p:cTn id="76" dur="200" fill="hold">
                                          <p:stCondLst>
                                            <p:cond delay="600"/>
                                          </p:stCondLst>
                                        </p:cTn>
                                        <p:tgtEl>
                                          <p:spTgt spid="694279"/>
                                        </p:tgtEl>
                                        <p:attrNameLst>
                                          <p:attrName>r</p:attrName>
                                        </p:attrNameLst>
                                      </p:cBhvr>
                                    </p:animRot>
                                    <p:animRot by="120000">
                                      <p:cBhvr>
                                        <p:cTn id="77" dur="200" fill="hold">
                                          <p:stCondLst>
                                            <p:cond delay="800"/>
                                          </p:stCondLst>
                                        </p:cTn>
                                        <p:tgtEl>
                                          <p:spTgt spid="6942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8" repeatCount="indefinite" fill="hold" display="0">
                  <p:stCondLst>
                    <p:cond delay="indefinite"/>
                  </p:stCondLst>
                  <p:endCondLst>
                    <p:cond evt="onPrev" delay="0">
                      <p:tgtEl>
                        <p:sldTgt/>
                      </p:tgtEl>
                    </p:cond>
                    <p:cond evt="onStopAudio" delay="0">
                      <p:tgtEl>
                        <p:sldTgt/>
                      </p:tgtEl>
                    </p:cond>
                  </p:endCondLst>
                </p:cTn>
                <p:tgtEl>
                  <p:spTgt spid="694275"/>
                </p:tgtEl>
              </p:cMediaNode>
            </p:audio>
          </p:childTnLst>
        </p:cTn>
      </p:par>
    </p:tnLst>
    <p:bldLst>
      <p:bldP spid="694276" grpId="0" animBg="1"/>
      <p:bldP spid="694277" grpId="0" animBg="1"/>
      <p:bldP spid="694277" grpId="1" animBg="1"/>
      <p:bldP spid="694278" grpId="0" animBg="1"/>
      <p:bldP spid="694278" grpId="1" animBg="1"/>
      <p:bldP spid="694279" grpId="0" animBg="1"/>
      <p:bldP spid="694279"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22" name="AutoShape 2"/>
          <p:cNvSpPr>
            <a:spLocks noChangeArrowheads="1"/>
          </p:cNvSpPr>
          <p:nvPr/>
        </p:nvSpPr>
        <p:spPr bwMode="auto">
          <a:xfrm>
            <a:off x="6156325" y="1485900"/>
            <a:ext cx="2736850" cy="1150938"/>
          </a:xfrm>
          <a:prstGeom prst="flowChartAlternateProcess">
            <a:avLst/>
          </a:prstGeom>
          <a:gradFill rotWithShape="1">
            <a:gsLst>
              <a:gs pos="0">
                <a:srgbClr val="6699FF"/>
              </a:gs>
              <a:gs pos="100000">
                <a:srgbClr val="6699FF">
                  <a:gamma/>
                  <a:tint val="18039"/>
                  <a:invGamma/>
                </a:srgbClr>
              </a:gs>
            </a:gsLst>
            <a:lin ang="5400000" scaled="1"/>
          </a:gradFill>
          <a:ln w="9525">
            <a:solidFill>
              <a:schemeClr val="accent2"/>
            </a:solidFill>
            <a:miter lim="800000"/>
            <a:headEnd/>
            <a:tailEnd/>
          </a:ln>
          <a:effectLst/>
        </p:spPr>
        <p:txBody>
          <a:bodyPr wrap="none" anchor="ctr"/>
          <a:lstStyle/>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الإدارة العملية</a:t>
            </a:r>
          </a:p>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r>
              <a:rPr lang="ar-SA" sz="3200" b="1">
                <a:solidFill>
                  <a:srgbClr val="99CC00"/>
                </a:solidFill>
                <a:effectLst>
                  <a:outerShdw blurRad="38100" dist="38100" dir="2700000" algn="tl">
                    <a:srgbClr val="000000"/>
                  </a:outerShdw>
                </a:effectLst>
                <a:latin typeface="Arial" pitchFamily="34" charset="0"/>
                <a:cs typeface="Simplified Arabic" pitchFamily="18" charset="-78"/>
              </a:rPr>
              <a:t>المعدة</a:t>
            </a: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endParaRPr lang="en-US" sz="3200" b="1">
              <a:solidFill>
                <a:srgbClr val="FF0000"/>
              </a:solidFill>
              <a:effectLst>
                <a:outerShdw blurRad="38100" dist="38100" dir="2700000" algn="tl">
                  <a:srgbClr val="000000"/>
                </a:outerShdw>
              </a:effectLst>
              <a:latin typeface="Arial" pitchFamily="34" charset="0"/>
              <a:cs typeface="Simplified Arabic" pitchFamily="18" charset="-78"/>
            </a:endParaRPr>
          </a:p>
        </p:txBody>
      </p:sp>
      <p:sp>
        <p:nvSpPr>
          <p:cNvPr id="696323" name="AutoShape 3"/>
          <p:cNvSpPr>
            <a:spLocks noChangeArrowheads="1"/>
          </p:cNvSpPr>
          <p:nvPr/>
        </p:nvSpPr>
        <p:spPr bwMode="auto">
          <a:xfrm>
            <a:off x="6084888" y="2708275"/>
            <a:ext cx="2843212" cy="1152525"/>
          </a:xfrm>
          <a:prstGeom prst="flowChartAlternateProcess">
            <a:avLst/>
          </a:prstGeom>
          <a:gradFill rotWithShape="1">
            <a:gsLst>
              <a:gs pos="0">
                <a:srgbClr val="6699FF"/>
              </a:gs>
              <a:gs pos="100000">
                <a:srgbClr val="6699FF">
                  <a:gamma/>
                  <a:tint val="18039"/>
                  <a:invGamma/>
                </a:srgbClr>
              </a:gs>
            </a:gsLst>
            <a:lin ang="5400000" scaled="1"/>
          </a:gradFill>
          <a:ln w="9525">
            <a:solidFill>
              <a:schemeClr val="accent2"/>
            </a:solidFill>
            <a:miter lim="800000"/>
            <a:headEnd/>
            <a:tailEnd/>
          </a:ln>
          <a:effectLst/>
        </p:spPr>
        <p:txBody>
          <a:bodyPr anchor="ctr"/>
          <a:lstStyle/>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إدارة العلاقات الإنسانية(</a:t>
            </a:r>
            <a:r>
              <a:rPr lang="ar-SA" sz="3200" b="1">
                <a:solidFill>
                  <a:srgbClr val="99CC00"/>
                </a:solidFill>
                <a:effectLst>
                  <a:outerShdw blurRad="38100" dist="38100" dir="2700000" algn="tl">
                    <a:srgbClr val="000000"/>
                  </a:outerShdw>
                </a:effectLst>
                <a:latin typeface="Arial" pitchFamily="34" charset="0"/>
                <a:cs typeface="Simplified Arabic" pitchFamily="18" charset="-78"/>
              </a:rPr>
              <a:t>القلب</a:t>
            </a: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endParaRPr lang="en-US" sz="3200" b="1">
              <a:solidFill>
                <a:srgbClr val="FF0000"/>
              </a:solidFill>
              <a:effectLst>
                <a:outerShdw blurRad="38100" dist="38100" dir="2700000" algn="tl">
                  <a:srgbClr val="000000"/>
                </a:outerShdw>
              </a:effectLst>
              <a:latin typeface="Arial" pitchFamily="34" charset="0"/>
              <a:cs typeface="Simplified Arabic" pitchFamily="18" charset="-78"/>
            </a:endParaRPr>
          </a:p>
        </p:txBody>
      </p:sp>
      <p:sp>
        <p:nvSpPr>
          <p:cNvPr id="696324" name="AutoShape 4"/>
          <p:cNvSpPr>
            <a:spLocks noChangeArrowheads="1"/>
          </p:cNvSpPr>
          <p:nvPr/>
        </p:nvSpPr>
        <p:spPr bwMode="auto">
          <a:xfrm>
            <a:off x="6084888" y="3933825"/>
            <a:ext cx="2808287" cy="1223963"/>
          </a:xfrm>
          <a:prstGeom prst="flowChartAlternateProcess">
            <a:avLst/>
          </a:prstGeom>
          <a:gradFill rotWithShape="1">
            <a:gsLst>
              <a:gs pos="0">
                <a:srgbClr val="6699FF"/>
              </a:gs>
              <a:gs pos="100000">
                <a:srgbClr val="6699FF">
                  <a:gamma/>
                  <a:tint val="18039"/>
                  <a:invGamma/>
                </a:srgbClr>
              </a:gs>
            </a:gsLst>
            <a:lin ang="5400000" scaled="1"/>
          </a:gradFill>
          <a:ln w="9525" algn="ctr">
            <a:solidFill>
              <a:schemeClr val="accent2"/>
            </a:solidFill>
            <a:miter lim="800000"/>
            <a:headEnd/>
            <a:tailEnd/>
          </a:ln>
          <a:effectLst/>
        </p:spPr>
        <p:txBody>
          <a:bodyPr anchor="ctr"/>
          <a:lstStyle/>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إدارة الموارد البشرية(</a:t>
            </a:r>
            <a:r>
              <a:rPr lang="ar-SA" sz="3200" b="1">
                <a:solidFill>
                  <a:srgbClr val="99CC00"/>
                </a:solidFill>
                <a:effectLst>
                  <a:outerShdw blurRad="38100" dist="38100" dir="2700000" algn="tl">
                    <a:srgbClr val="000000"/>
                  </a:outerShdw>
                </a:effectLst>
                <a:latin typeface="Arial" pitchFamily="34" charset="0"/>
                <a:cs typeface="Simplified Arabic" pitchFamily="18" charset="-78"/>
              </a:rPr>
              <a:t>العقل</a:t>
            </a: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endParaRPr lang="en-US" sz="3200" b="1">
              <a:solidFill>
                <a:srgbClr val="FF0000"/>
              </a:solidFill>
              <a:effectLst>
                <a:outerShdw blurRad="38100" dist="38100" dir="2700000" algn="tl">
                  <a:srgbClr val="000000"/>
                </a:outerShdw>
              </a:effectLst>
              <a:latin typeface="Arial" pitchFamily="34" charset="0"/>
              <a:cs typeface="Simplified Arabic" pitchFamily="18" charset="-78"/>
            </a:endParaRPr>
          </a:p>
        </p:txBody>
      </p:sp>
      <p:sp>
        <p:nvSpPr>
          <p:cNvPr id="696325" name="AutoShape 5"/>
          <p:cNvSpPr>
            <a:spLocks noChangeArrowheads="1"/>
          </p:cNvSpPr>
          <p:nvPr/>
        </p:nvSpPr>
        <p:spPr bwMode="auto">
          <a:xfrm>
            <a:off x="6084888" y="5229225"/>
            <a:ext cx="2808287" cy="1295400"/>
          </a:xfrm>
          <a:prstGeom prst="flowChartAlternateProcess">
            <a:avLst/>
          </a:prstGeom>
          <a:gradFill rotWithShape="1">
            <a:gsLst>
              <a:gs pos="0">
                <a:srgbClr val="6699FF"/>
              </a:gs>
              <a:gs pos="100000">
                <a:srgbClr val="6699FF">
                  <a:gamma/>
                  <a:tint val="18039"/>
                  <a:invGamma/>
                </a:srgbClr>
              </a:gs>
            </a:gsLst>
            <a:lin ang="5400000" scaled="1"/>
          </a:gradFill>
          <a:ln w="9525" algn="ctr">
            <a:solidFill>
              <a:schemeClr val="accent2"/>
            </a:solidFill>
            <a:miter lim="800000"/>
            <a:headEnd/>
            <a:tailEnd/>
          </a:ln>
          <a:effectLst/>
        </p:spPr>
        <p:txBody>
          <a:bodyPr anchor="ctr"/>
          <a:lstStyle/>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إدارة المبادئ</a:t>
            </a:r>
          </a:p>
          <a:p>
            <a:pPr algn="ctr" fontAlgn="base">
              <a:spcBef>
                <a:spcPct val="0"/>
              </a:spcBef>
              <a:spcAft>
                <a:spcPct val="0"/>
              </a:spcAft>
              <a:defRPr/>
            </a:pP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r>
              <a:rPr lang="ar-SA" sz="3200" b="1">
                <a:solidFill>
                  <a:srgbClr val="99CC00"/>
                </a:solidFill>
                <a:effectLst>
                  <a:outerShdw blurRad="38100" dist="38100" dir="2700000" algn="tl">
                    <a:srgbClr val="000000"/>
                  </a:outerShdw>
                </a:effectLst>
                <a:latin typeface="Arial" pitchFamily="34" charset="0"/>
                <a:cs typeface="Simplified Arabic" pitchFamily="18" charset="-78"/>
              </a:rPr>
              <a:t>الجسم كله</a:t>
            </a:r>
            <a:r>
              <a:rPr lang="ar-SA" sz="3200" b="1">
                <a:solidFill>
                  <a:srgbClr val="FF0000"/>
                </a:solidFill>
                <a:effectLst>
                  <a:outerShdw blurRad="38100" dist="38100" dir="2700000" algn="tl">
                    <a:srgbClr val="000000"/>
                  </a:outerShdw>
                </a:effectLst>
                <a:latin typeface="Arial" pitchFamily="34" charset="0"/>
                <a:cs typeface="Simplified Arabic" pitchFamily="18" charset="-78"/>
              </a:rPr>
              <a:t>)</a:t>
            </a:r>
            <a:endParaRPr lang="en-US" sz="3200" b="1">
              <a:solidFill>
                <a:srgbClr val="FF0000"/>
              </a:solidFill>
              <a:effectLst>
                <a:outerShdw blurRad="38100" dist="38100" dir="2700000" algn="tl">
                  <a:srgbClr val="000000"/>
                </a:outerShdw>
              </a:effectLst>
              <a:latin typeface="Arial" pitchFamily="34" charset="0"/>
              <a:cs typeface="Simplified Arabic" pitchFamily="18" charset="-78"/>
            </a:endParaRPr>
          </a:p>
        </p:txBody>
      </p:sp>
      <p:sp>
        <p:nvSpPr>
          <p:cNvPr id="696326" name="AutoShape 6"/>
          <p:cNvSpPr>
            <a:spLocks noChangeArrowheads="1"/>
          </p:cNvSpPr>
          <p:nvPr/>
        </p:nvSpPr>
        <p:spPr bwMode="auto">
          <a:xfrm flipV="1">
            <a:off x="6156325" y="6597650"/>
            <a:ext cx="2736850" cy="71438"/>
          </a:xfrm>
          <a:prstGeom prst="flowChartAlternateProcess">
            <a:avLst/>
          </a:prstGeom>
          <a:gradFill rotWithShape="1">
            <a:gsLst>
              <a:gs pos="0">
                <a:srgbClr val="6699FF"/>
              </a:gs>
              <a:gs pos="100000">
                <a:srgbClr val="6699FF">
                  <a:gamma/>
                  <a:tint val="18039"/>
                  <a:invGamma/>
                </a:srgbClr>
              </a:gs>
            </a:gsLst>
            <a:lin ang="5400000" scaled="1"/>
          </a:gradFill>
          <a:ln w="9525" algn="ctr">
            <a:solidFill>
              <a:schemeClr val="accent2"/>
            </a:solidFill>
            <a:miter lim="800000"/>
            <a:headEnd/>
            <a:tailEnd/>
          </a:ln>
          <a:effectLst/>
        </p:spPr>
        <p:txBody>
          <a:bodyPr rot="10800000" anchor="ctr"/>
          <a:lstStyle/>
          <a:p>
            <a:pPr algn="ctr" fontAlgn="base">
              <a:spcBef>
                <a:spcPct val="0"/>
              </a:spcBef>
              <a:spcAft>
                <a:spcPct val="0"/>
              </a:spcAft>
              <a:defRPr/>
            </a:pPr>
            <a:endParaRPr lang="ar-YE" sz="2400" b="1">
              <a:solidFill>
                <a:srgbClr val="FF0000"/>
              </a:solidFill>
              <a:effectLst>
                <a:outerShdw blurRad="38100" dist="38100" dir="2700000" algn="tl">
                  <a:srgbClr val="000000"/>
                </a:outerShdw>
              </a:effectLst>
              <a:latin typeface="Arial" pitchFamily="34" charset="0"/>
              <a:cs typeface="Simplified Arabic" pitchFamily="18" charset="-78"/>
            </a:endParaRPr>
          </a:p>
        </p:txBody>
      </p:sp>
      <p:sp>
        <p:nvSpPr>
          <p:cNvPr id="696327" name="AutoShape 7"/>
          <p:cNvSpPr>
            <a:spLocks noChangeArrowheads="1"/>
          </p:cNvSpPr>
          <p:nvPr/>
        </p:nvSpPr>
        <p:spPr bwMode="auto">
          <a:xfrm>
            <a:off x="250825" y="1341438"/>
            <a:ext cx="6443663" cy="1366837"/>
          </a:xfrm>
          <a:prstGeom prst="flowChartOnlineStorage">
            <a:avLst/>
          </a:prstGeom>
          <a:solidFill>
            <a:schemeClr val="tx2"/>
          </a:solidFill>
          <a:ln w="9525">
            <a:solidFill>
              <a:srgbClr val="66CCFF"/>
            </a:solidFill>
            <a:miter lim="800000"/>
            <a:headEnd/>
            <a:tailEnd/>
          </a:ln>
        </p:spPr>
        <p:txBody>
          <a:bodyPr wrap="none" anchor="ctr"/>
          <a:lstStyle/>
          <a:p>
            <a:pPr algn="ctr" fontAlgn="base">
              <a:spcBef>
                <a:spcPct val="0"/>
              </a:spcBef>
              <a:spcAft>
                <a:spcPct val="0"/>
              </a:spcAft>
            </a:pPr>
            <a:r>
              <a:rPr lang="ar-SA" sz="3200" b="1" smtClean="0">
                <a:solidFill>
                  <a:srgbClr val="99CC00"/>
                </a:solidFill>
                <a:latin typeface="Arial" pitchFamily="34" charset="0"/>
                <a:cs typeface="Arial" pitchFamily="34" charset="0"/>
              </a:rPr>
              <a:t>         تعتمد على المقابل المادي من الموظفين</a:t>
            </a:r>
            <a:r>
              <a:rPr lang="ar-SA" b="1" smtClean="0">
                <a:solidFill>
                  <a:srgbClr val="99FF66"/>
                </a:solidFill>
                <a:latin typeface="Arial" pitchFamily="34" charset="0"/>
                <a:cs typeface="Arial" pitchFamily="34" charset="0"/>
              </a:rPr>
              <a:t>.</a:t>
            </a:r>
            <a:endParaRPr lang="en-US" b="1" smtClean="0">
              <a:solidFill>
                <a:srgbClr val="99FF66"/>
              </a:solidFill>
              <a:latin typeface="Arial" pitchFamily="34" charset="0"/>
              <a:cs typeface="Arial" pitchFamily="34" charset="0"/>
            </a:endParaRPr>
          </a:p>
        </p:txBody>
      </p:sp>
      <p:sp>
        <p:nvSpPr>
          <p:cNvPr id="696328" name="AutoShape 8"/>
          <p:cNvSpPr>
            <a:spLocks noChangeArrowheads="1"/>
          </p:cNvSpPr>
          <p:nvPr/>
        </p:nvSpPr>
        <p:spPr bwMode="auto">
          <a:xfrm>
            <a:off x="0" y="2708275"/>
            <a:ext cx="6443663" cy="1152525"/>
          </a:xfrm>
          <a:prstGeom prst="flowChartOnlineStorage">
            <a:avLst/>
          </a:prstGeom>
          <a:solidFill>
            <a:schemeClr val="tx2"/>
          </a:solidFill>
          <a:ln w="9525">
            <a:solidFill>
              <a:srgbClr val="66CCFF"/>
            </a:solidFill>
            <a:miter lim="800000"/>
            <a:headEnd/>
            <a:tailEnd/>
          </a:ln>
        </p:spPr>
        <p:txBody>
          <a:bodyPr wrap="none" anchor="ctr"/>
          <a:lstStyle/>
          <a:p>
            <a:pPr algn="ctr" fontAlgn="base">
              <a:spcBef>
                <a:spcPct val="0"/>
              </a:spcBef>
              <a:spcAft>
                <a:spcPct val="0"/>
              </a:spcAft>
            </a:pPr>
            <a:r>
              <a:rPr lang="ar-SA" sz="3200" b="1" smtClean="0">
                <a:solidFill>
                  <a:srgbClr val="99FF66"/>
                </a:solidFill>
                <a:latin typeface="Arial" pitchFamily="34" charset="0"/>
                <a:cs typeface="Arial" pitchFamily="34" charset="0"/>
              </a:rPr>
              <a:t>     تعتمد على العلاقات الطيبة مع الموظفين</a:t>
            </a:r>
            <a:endParaRPr lang="en-US" sz="3200" b="1" smtClean="0">
              <a:solidFill>
                <a:srgbClr val="99FF66"/>
              </a:solidFill>
              <a:latin typeface="Arial" pitchFamily="34" charset="0"/>
              <a:cs typeface="Arial" pitchFamily="34" charset="0"/>
            </a:endParaRPr>
          </a:p>
        </p:txBody>
      </p:sp>
      <p:sp>
        <p:nvSpPr>
          <p:cNvPr id="696329" name="AutoShape 9"/>
          <p:cNvSpPr>
            <a:spLocks noChangeArrowheads="1"/>
          </p:cNvSpPr>
          <p:nvPr/>
        </p:nvSpPr>
        <p:spPr bwMode="auto">
          <a:xfrm>
            <a:off x="0" y="3933825"/>
            <a:ext cx="6443663" cy="1223963"/>
          </a:xfrm>
          <a:prstGeom prst="flowChartOnlineStorage">
            <a:avLst/>
          </a:prstGeom>
          <a:solidFill>
            <a:schemeClr val="tx2"/>
          </a:solidFill>
          <a:ln w="9525">
            <a:solidFill>
              <a:srgbClr val="66CCFF"/>
            </a:solidFill>
            <a:miter lim="800000"/>
            <a:headEnd/>
            <a:tailEnd/>
          </a:ln>
        </p:spPr>
        <p:txBody>
          <a:bodyPr wrap="none" anchor="ctr"/>
          <a:lstStyle/>
          <a:p>
            <a:pPr algn="ctr" fontAlgn="base">
              <a:spcBef>
                <a:spcPct val="0"/>
              </a:spcBef>
              <a:spcAft>
                <a:spcPct val="0"/>
              </a:spcAft>
            </a:pPr>
            <a:r>
              <a:rPr lang="ar-SA" sz="3200" b="1" smtClean="0">
                <a:solidFill>
                  <a:srgbClr val="99FF66"/>
                </a:solidFill>
                <a:latin typeface="Arial" pitchFamily="34" charset="0"/>
                <a:cs typeface="Arial" pitchFamily="34" charset="0"/>
              </a:rPr>
              <a:t>         </a:t>
            </a:r>
            <a:r>
              <a:rPr lang="ar-SA" sz="2800" b="1" smtClean="0">
                <a:solidFill>
                  <a:srgbClr val="99FF66"/>
                </a:solidFill>
                <a:latin typeface="Arial" pitchFamily="34" charset="0"/>
                <a:cs typeface="Arial" pitchFamily="34" charset="0"/>
              </a:rPr>
              <a:t>تعتمد على الاستخدام الأمثل لقدرات الموظفين</a:t>
            </a:r>
            <a:r>
              <a:rPr lang="ar-JO" sz="2400" b="1" smtClean="0">
                <a:solidFill>
                  <a:srgbClr val="6699FF"/>
                </a:solidFill>
                <a:latin typeface="Arial" pitchFamily="34" charset="0"/>
                <a:cs typeface="Arial" pitchFamily="34" charset="0"/>
              </a:rPr>
              <a:t> </a:t>
            </a:r>
            <a:endParaRPr lang="en-US" sz="2400" b="1" smtClean="0">
              <a:solidFill>
                <a:srgbClr val="6699FF"/>
              </a:solidFill>
              <a:latin typeface="Arial" pitchFamily="34" charset="0"/>
              <a:cs typeface="Arial" pitchFamily="34" charset="0"/>
            </a:endParaRPr>
          </a:p>
        </p:txBody>
      </p:sp>
      <p:sp>
        <p:nvSpPr>
          <p:cNvPr id="696330" name="AutoShape 10"/>
          <p:cNvSpPr>
            <a:spLocks noChangeArrowheads="1"/>
          </p:cNvSpPr>
          <p:nvPr/>
        </p:nvSpPr>
        <p:spPr bwMode="auto">
          <a:xfrm>
            <a:off x="0" y="5229225"/>
            <a:ext cx="6443663" cy="1295400"/>
          </a:xfrm>
          <a:prstGeom prst="flowChartOnlineStorage">
            <a:avLst/>
          </a:prstGeom>
          <a:solidFill>
            <a:schemeClr val="tx2"/>
          </a:solidFill>
          <a:ln w="9525">
            <a:solidFill>
              <a:srgbClr val="66CCFF"/>
            </a:solidFill>
            <a:miter lim="800000"/>
            <a:headEnd/>
            <a:tailEnd/>
          </a:ln>
        </p:spPr>
        <p:txBody>
          <a:bodyPr wrap="none" anchor="ctr"/>
          <a:lstStyle/>
          <a:p>
            <a:pPr algn="ctr" fontAlgn="base">
              <a:spcBef>
                <a:spcPct val="0"/>
              </a:spcBef>
              <a:spcAft>
                <a:spcPct val="0"/>
              </a:spcAft>
            </a:pPr>
            <a:endParaRPr lang="ar-SA" sz="2400" b="1" smtClean="0">
              <a:solidFill>
                <a:srgbClr val="99FF66"/>
              </a:solidFill>
              <a:latin typeface="Arial" pitchFamily="34" charset="0"/>
              <a:cs typeface="Arial" pitchFamily="34" charset="0"/>
            </a:endParaRPr>
          </a:p>
          <a:p>
            <a:pPr algn="ctr" fontAlgn="base">
              <a:spcBef>
                <a:spcPct val="0"/>
              </a:spcBef>
              <a:spcAft>
                <a:spcPct val="0"/>
              </a:spcAft>
            </a:pPr>
            <a:r>
              <a:rPr lang="ar-SA" sz="2800" b="1" smtClean="0">
                <a:solidFill>
                  <a:srgbClr val="99FF66"/>
                </a:solidFill>
                <a:latin typeface="Arial" pitchFamily="34" charset="0"/>
                <a:cs typeface="Arial" pitchFamily="34" charset="0"/>
              </a:rPr>
              <a:t>          </a:t>
            </a:r>
            <a:r>
              <a:rPr lang="ar-SA" sz="2400" b="1" smtClean="0">
                <a:solidFill>
                  <a:srgbClr val="99FF66"/>
                </a:solidFill>
                <a:latin typeface="Arial" pitchFamily="34" charset="0"/>
                <a:cs typeface="Arial" pitchFamily="34" charset="0"/>
              </a:rPr>
              <a:t>تعتمد على  القيم والأهداف التي يؤمن بها الموظفون .</a:t>
            </a:r>
            <a:endParaRPr lang="ar-JO" sz="2400" b="1" smtClean="0">
              <a:solidFill>
                <a:srgbClr val="99FF66"/>
              </a:solidFill>
              <a:latin typeface="Arial" pitchFamily="34" charset="0"/>
              <a:cs typeface="Arial" pitchFamily="34" charset="0"/>
            </a:endParaRPr>
          </a:p>
          <a:p>
            <a:pPr algn="ctr" fontAlgn="base">
              <a:spcBef>
                <a:spcPct val="0"/>
              </a:spcBef>
              <a:spcAft>
                <a:spcPct val="0"/>
              </a:spcAft>
            </a:pPr>
            <a:r>
              <a:rPr lang="ar-JO" sz="2400" b="1" smtClean="0">
                <a:solidFill>
                  <a:srgbClr val="6699FF"/>
                </a:solidFill>
                <a:latin typeface="Arial" pitchFamily="34" charset="0"/>
                <a:cs typeface="Arial" pitchFamily="34" charset="0"/>
              </a:rPr>
              <a:t> </a:t>
            </a:r>
            <a:endParaRPr lang="en-US" sz="2400" b="1" smtClean="0">
              <a:solidFill>
                <a:srgbClr val="6699FF"/>
              </a:solidFill>
              <a:latin typeface="Arial" pitchFamily="34" charset="0"/>
              <a:cs typeface="Arial" pitchFamily="34" charset="0"/>
            </a:endParaRPr>
          </a:p>
        </p:txBody>
      </p:sp>
      <p:sp>
        <p:nvSpPr>
          <p:cNvPr id="696331" name="AutoShape 11"/>
          <p:cNvSpPr>
            <a:spLocks noChangeArrowheads="1"/>
          </p:cNvSpPr>
          <p:nvPr/>
        </p:nvSpPr>
        <p:spPr bwMode="auto">
          <a:xfrm flipV="1">
            <a:off x="0" y="6596063"/>
            <a:ext cx="6443663" cy="73025"/>
          </a:xfrm>
          <a:prstGeom prst="flowChartOnlineStorage">
            <a:avLst/>
          </a:prstGeom>
          <a:solidFill>
            <a:schemeClr val="tx2"/>
          </a:solidFill>
          <a:ln w="9525">
            <a:solidFill>
              <a:srgbClr val="66CCFF"/>
            </a:solidFill>
            <a:miter lim="800000"/>
            <a:headEnd/>
            <a:tailEnd/>
          </a:ln>
        </p:spPr>
        <p:txBody>
          <a:bodyPr rot="10800000" wrap="none" anchor="ctr"/>
          <a:lstStyle/>
          <a:p>
            <a:pPr algn="ctr" fontAlgn="base">
              <a:spcBef>
                <a:spcPct val="0"/>
              </a:spcBef>
              <a:spcAft>
                <a:spcPct val="0"/>
              </a:spcAft>
            </a:pPr>
            <a:endParaRPr lang="ar-YE" sz="2400" b="1" smtClean="0">
              <a:solidFill>
                <a:srgbClr val="6699FF"/>
              </a:solidFill>
              <a:latin typeface="Arial" pitchFamily="34" charset="0"/>
              <a:cs typeface="Arial" pitchFamily="34" charset="0"/>
            </a:endParaRPr>
          </a:p>
        </p:txBody>
      </p:sp>
      <p:sp>
        <p:nvSpPr>
          <p:cNvPr id="696332" name="WordArt 12"/>
          <p:cNvSpPr>
            <a:spLocks noChangeArrowheads="1" noChangeShapeType="1" noTextEdit="1"/>
          </p:cNvSpPr>
          <p:nvPr/>
        </p:nvSpPr>
        <p:spPr bwMode="auto">
          <a:xfrm>
            <a:off x="2700338" y="28575"/>
            <a:ext cx="4824412" cy="952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3600" b="1" kern="10" smtClean="0">
                <a:ln w="12700">
                  <a:solidFill>
                    <a:srgbClr val="FF0000"/>
                  </a:solidFill>
                  <a:round/>
                  <a:headEnd/>
                  <a:tailEnd/>
                </a:ln>
                <a:solidFill>
                  <a:srgbClr val="B2B2B2">
                    <a:alpha val="50195"/>
                  </a:srgbClr>
                </a:solidFill>
                <a:effectLst>
                  <a:outerShdw dist="45791" dir="2021404" algn="ctr" rotWithShape="0">
                    <a:srgbClr val="9999FF"/>
                  </a:outerShdw>
                </a:effectLst>
                <a:latin typeface="Arial"/>
                <a:cs typeface="Arial"/>
              </a:rPr>
              <a:t>المعيار الإداري الجيد</a:t>
            </a:r>
          </a:p>
          <a:p>
            <a:pPr algn="ctr" fontAlgn="base">
              <a:spcBef>
                <a:spcPct val="0"/>
              </a:spcBef>
              <a:spcAft>
                <a:spcPct val="0"/>
              </a:spcAft>
            </a:pPr>
            <a:r>
              <a:rPr lang="ar-YE" sz="3600" b="1" kern="10" smtClean="0">
                <a:ln w="12700">
                  <a:solidFill>
                    <a:srgbClr val="FF0000"/>
                  </a:solidFill>
                  <a:round/>
                  <a:headEnd/>
                  <a:tailEnd/>
                </a:ln>
                <a:solidFill>
                  <a:srgbClr val="B2B2B2">
                    <a:alpha val="50195"/>
                  </a:srgbClr>
                </a:solidFill>
                <a:effectLst>
                  <a:outerShdw dist="45791" dir="2021404" algn="ctr" rotWithShape="0">
                    <a:srgbClr val="9999FF"/>
                  </a:outerShdw>
                </a:effectLst>
                <a:latin typeface="Arial"/>
                <a:cs typeface="Arial"/>
              </a:rPr>
              <a:t>اربع محاور لنجاح اي مؤسسة ادارياً</a:t>
            </a:r>
          </a:p>
        </p:txBody>
      </p:sp>
    </p:spTree>
    <p:extLst>
      <p:ext uri="{BB962C8B-B14F-4D97-AF65-F5344CB8AC3E}">
        <p14:creationId xmlns:p14="http://schemas.microsoft.com/office/powerpoint/2010/main" xmlns="" val="2894351791"/>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96332"/>
                                        </p:tgtEl>
                                        <p:attrNameLst>
                                          <p:attrName>style.visibility</p:attrName>
                                        </p:attrNameLst>
                                      </p:cBhvr>
                                      <p:to>
                                        <p:strVal val="visible"/>
                                      </p:to>
                                    </p:set>
                                    <p:animScale>
                                      <p:cBhvr>
                                        <p:cTn id="7" dur="1000" decel="50000" fill="hold">
                                          <p:stCondLst>
                                            <p:cond delay="0"/>
                                          </p:stCondLst>
                                        </p:cTn>
                                        <p:tgtEl>
                                          <p:spTgt spid="6963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96332"/>
                                        </p:tgtEl>
                                        <p:attrNameLst>
                                          <p:attrName>ppt_x</p:attrName>
                                          <p:attrName>ppt_y</p:attrName>
                                        </p:attrNameLst>
                                      </p:cBhvr>
                                    </p:animMotion>
                                    <p:animEffect transition="in" filter="fade">
                                      <p:cBhvr>
                                        <p:cTn id="9" dur="1000"/>
                                        <p:tgtEl>
                                          <p:spTgt spid="6963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grpId="1" nodeType="clickEffect">
                                  <p:stCondLst>
                                    <p:cond delay="0"/>
                                  </p:stCondLst>
                                  <p:childTnLst>
                                    <p:animRot by="21600000">
                                      <p:cBhvr>
                                        <p:cTn id="13" dur="2000" fill="hold"/>
                                        <p:tgtEl>
                                          <p:spTgt spid="696332"/>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3"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96322"/>
                                        </p:tgtEl>
                                        <p:attrNameLst>
                                          <p:attrName>style.visibility</p:attrName>
                                        </p:attrNameLst>
                                      </p:cBhvr>
                                      <p:to>
                                        <p:strVal val="visible"/>
                                      </p:to>
                                    </p:set>
                                    <p:animEffect transition="in" filter="circle(in)">
                                      <p:cBhvr>
                                        <p:cTn id="18" dur="2000"/>
                                        <p:tgtEl>
                                          <p:spTgt spid="696322"/>
                                        </p:tgtEl>
                                      </p:cBhvr>
                                    </p:animEffect>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96327"/>
                                        </p:tgtEl>
                                        <p:attrNameLst>
                                          <p:attrName>style.visibility</p:attrName>
                                        </p:attrNameLst>
                                      </p:cBhvr>
                                      <p:to>
                                        <p:strVal val="visible"/>
                                      </p:to>
                                    </p:set>
                                    <p:anim from="(-#ppt_w/2)" to="(#ppt_x)" calcmode="lin" valueType="num">
                                      <p:cBhvr>
                                        <p:cTn id="23" dur="600" fill="hold">
                                          <p:stCondLst>
                                            <p:cond delay="0"/>
                                          </p:stCondLst>
                                        </p:cTn>
                                        <p:tgtEl>
                                          <p:spTgt spid="696327"/>
                                        </p:tgtEl>
                                        <p:attrNameLst>
                                          <p:attrName>ppt_x</p:attrName>
                                        </p:attrNameLst>
                                      </p:cBhvr>
                                    </p:anim>
                                    <p:anim from="0" to="-1.0" calcmode="lin" valueType="num">
                                      <p:cBhvr>
                                        <p:cTn id="24" dur="200" decel="50000" autoRev="1" fill="hold">
                                          <p:stCondLst>
                                            <p:cond delay="600"/>
                                          </p:stCondLst>
                                        </p:cTn>
                                        <p:tgtEl>
                                          <p:spTgt spid="696327"/>
                                        </p:tgtEl>
                                        <p:attrNameLst>
                                          <p:attrName>xshear</p:attrName>
                                        </p:attrNameLst>
                                      </p:cBhvr>
                                    </p:anim>
                                    <p:animScale>
                                      <p:cBhvr>
                                        <p:cTn id="25" dur="200" decel="100000" autoRev="1" fill="hold">
                                          <p:stCondLst>
                                            <p:cond delay="600"/>
                                          </p:stCondLst>
                                        </p:cTn>
                                        <p:tgtEl>
                                          <p:spTgt spid="696327"/>
                                        </p:tgtEl>
                                      </p:cBhvr>
                                      <p:from x="100000" y="100000"/>
                                      <p:to x="80000" y="100000"/>
                                    </p:animScale>
                                    <p:anim by="(#ppt_h/3+#ppt_w*0.1)" calcmode="lin" valueType="num">
                                      <p:cBhvr additive="sum">
                                        <p:cTn id="26" dur="200" decel="100000" autoRev="1" fill="hold">
                                          <p:stCondLst>
                                            <p:cond delay="600"/>
                                          </p:stCondLst>
                                        </p:cTn>
                                        <p:tgtEl>
                                          <p:spTgt spid="696327"/>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5"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96323"/>
                                        </p:tgtEl>
                                        <p:attrNameLst>
                                          <p:attrName>style.visibility</p:attrName>
                                        </p:attrNameLst>
                                      </p:cBhvr>
                                      <p:to>
                                        <p:strVal val="visible"/>
                                      </p:to>
                                    </p:set>
                                    <p:animEffect transition="in" filter="circle(in)">
                                      <p:cBhvr>
                                        <p:cTn id="31" dur="2000"/>
                                        <p:tgtEl>
                                          <p:spTgt spid="696323"/>
                                        </p:tgtEl>
                                      </p:cBhvr>
                                    </p:animEffect>
                                  </p:childTnLst>
                                  <p:subTnLst>
                                    <p:audio>
                                      <p:cMediaNode>
                                        <p:cTn display="0" masterRel="sameClick">
                                          <p:stCondLst>
                                            <p:cond evt="begin" delay="0">
                                              <p:tn val="29"/>
                                            </p:cond>
                                          </p:stCondLst>
                                          <p:endCondLst>
                                            <p:cond evt="onStopAudio" delay="0">
                                              <p:tgtEl>
                                                <p:sldTgt/>
                                              </p:tgtEl>
                                            </p:cond>
                                          </p:endCondLst>
                                        </p:cTn>
                                        <p:tgtEl>
                                          <p:sndTgt r:embed="rId4" name="lase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696328"/>
                                        </p:tgtEl>
                                        <p:attrNameLst>
                                          <p:attrName>style.visibility</p:attrName>
                                        </p:attrNameLst>
                                      </p:cBhvr>
                                      <p:to>
                                        <p:strVal val="visible"/>
                                      </p:to>
                                    </p:set>
                                    <p:anim from="(-#ppt_w/2)" to="(#ppt_x)" calcmode="lin" valueType="num">
                                      <p:cBhvr>
                                        <p:cTn id="36" dur="600" fill="hold">
                                          <p:stCondLst>
                                            <p:cond delay="0"/>
                                          </p:stCondLst>
                                        </p:cTn>
                                        <p:tgtEl>
                                          <p:spTgt spid="696328"/>
                                        </p:tgtEl>
                                        <p:attrNameLst>
                                          <p:attrName>ppt_x</p:attrName>
                                        </p:attrNameLst>
                                      </p:cBhvr>
                                    </p:anim>
                                    <p:anim from="0" to="-1.0" calcmode="lin" valueType="num">
                                      <p:cBhvr>
                                        <p:cTn id="37" dur="200" decel="50000" autoRev="1" fill="hold">
                                          <p:stCondLst>
                                            <p:cond delay="600"/>
                                          </p:stCondLst>
                                        </p:cTn>
                                        <p:tgtEl>
                                          <p:spTgt spid="696328"/>
                                        </p:tgtEl>
                                        <p:attrNameLst>
                                          <p:attrName>xshear</p:attrName>
                                        </p:attrNameLst>
                                      </p:cBhvr>
                                    </p:anim>
                                    <p:animScale>
                                      <p:cBhvr>
                                        <p:cTn id="38" dur="200" decel="100000" autoRev="1" fill="hold">
                                          <p:stCondLst>
                                            <p:cond delay="600"/>
                                          </p:stCondLst>
                                        </p:cTn>
                                        <p:tgtEl>
                                          <p:spTgt spid="696328"/>
                                        </p:tgtEl>
                                      </p:cBhvr>
                                      <p:from x="100000" y="100000"/>
                                      <p:to x="80000" y="100000"/>
                                    </p:animScale>
                                    <p:anim by="(#ppt_h/3+#ppt_w*0.1)" calcmode="lin" valueType="num">
                                      <p:cBhvr additive="sum">
                                        <p:cTn id="39" dur="200" decel="100000" autoRev="1" fill="hold">
                                          <p:stCondLst>
                                            <p:cond delay="600"/>
                                          </p:stCondLst>
                                        </p:cTn>
                                        <p:tgtEl>
                                          <p:spTgt spid="696328"/>
                                        </p:tgtEl>
                                        <p:attrNameLst>
                                          <p:attrName>ppt_x</p:attrName>
                                        </p:attrNameLst>
                                      </p:cBhvr>
                                    </p:anim>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96324"/>
                                        </p:tgtEl>
                                        <p:attrNameLst>
                                          <p:attrName>style.visibility</p:attrName>
                                        </p:attrNameLst>
                                      </p:cBhvr>
                                      <p:to>
                                        <p:strVal val="visible"/>
                                      </p:to>
                                    </p:set>
                                    <p:animEffect transition="in" filter="circle(in)">
                                      <p:cBhvr>
                                        <p:cTn id="44" dur="2000"/>
                                        <p:tgtEl>
                                          <p:spTgt spid="696324"/>
                                        </p:tgtEl>
                                      </p:cBhvr>
                                    </p:animEffect>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696329"/>
                                        </p:tgtEl>
                                        <p:attrNameLst>
                                          <p:attrName>style.visibility</p:attrName>
                                        </p:attrNameLst>
                                      </p:cBhvr>
                                      <p:to>
                                        <p:strVal val="visible"/>
                                      </p:to>
                                    </p:set>
                                    <p:anim from="(-#ppt_w/2)" to="(#ppt_x)" calcmode="lin" valueType="num">
                                      <p:cBhvr>
                                        <p:cTn id="49" dur="600" fill="hold">
                                          <p:stCondLst>
                                            <p:cond delay="0"/>
                                          </p:stCondLst>
                                        </p:cTn>
                                        <p:tgtEl>
                                          <p:spTgt spid="696329"/>
                                        </p:tgtEl>
                                        <p:attrNameLst>
                                          <p:attrName>ppt_x</p:attrName>
                                        </p:attrNameLst>
                                      </p:cBhvr>
                                    </p:anim>
                                    <p:anim from="0" to="-1.0" calcmode="lin" valueType="num">
                                      <p:cBhvr>
                                        <p:cTn id="50" dur="200" decel="50000" autoRev="1" fill="hold">
                                          <p:stCondLst>
                                            <p:cond delay="600"/>
                                          </p:stCondLst>
                                        </p:cTn>
                                        <p:tgtEl>
                                          <p:spTgt spid="696329"/>
                                        </p:tgtEl>
                                        <p:attrNameLst>
                                          <p:attrName>xshear</p:attrName>
                                        </p:attrNameLst>
                                      </p:cBhvr>
                                    </p:anim>
                                    <p:animScale>
                                      <p:cBhvr>
                                        <p:cTn id="51" dur="200" decel="100000" autoRev="1" fill="hold">
                                          <p:stCondLst>
                                            <p:cond delay="600"/>
                                          </p:stCondLst>
                                        </p:cTn>
                                        <p:tgtEl>
                                          <p:spTgt spid="696329"/>
                                        </p:tgtEl>
                                      </p:cBhvr>
                                      <p:from x="100000" y="100000"/>
                                      <p:to x="80000" y="100000"/>
                                    </p:animScale>
                                    <p:anim by="(#ppt_h/3+#ppt_w*0.1)" calcmode="lin" valueType="num">
                                      <p:cBhvr additive="sum">
                                        <p:cTn id="52" dur="200" decel="100000" autoRev="1" fill="hold">
                                          <p:stCondLst>
                                            <p:cond delay="600"/>
                                          </p:stCondLst>
                                        </p:cTn>
                                        <p:tgtEl>
                                          <p:spTgt spid="696329"/>
                                        </p:tgtEl>
                                        <p:attrNameLst>
                                          <p:attrName>ppt_x</p:attrName>
                                        </p:attrNameLst>
                                      </p:cBhvr>
                                    </p:anim>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696325"/>
                                        </p:tgtEl>
                                        <p:attrNameLst>
                                          <p:attrName>style.visibility</p:attrName>
                                        </p:attrNameLst>
                                      </p:cBhvr>
                                      <p:to>
                                        <p:strVal val="visible"/>
                                      </p:to>
                                    </p:set>
                                    <p:animEffect transition="in" filter="circle(in)">
                                      <p:cBhvr>
                                        <p:cTn id="57" dur="2000"/>
                                        <p:tgtEl>
                                          <p:spTgt spid="696325"/>
                                        </p:tgtEl>
                                      </p:cBhvr>
                                    </p:animEffect>
                                  </p:childTnLst>
                                  <p:subTnLst>
                                    <p:audio>
                                      <p:cMediaNode>
                                        <p:cTn display="0" masterRel="sameClick">
                                          <p:stCondLst>
                                            <p:cond evt="begin" delay="0">
                                              <p:tn val="55"/>
                                            </p:cond>
                                          </p:stCondLst>
                                          <p:endCondLst>
                                            <p:cond evt="onStopAudio" delay="0">
                                              <p:tgtEl>
                                                <p:sldTgt/>
                                              </p:tgtEl>
                                            </p:cond>
                                          </p:endCondLst>
                                        </p:cTn>
                                        <p:tgtEl>
                                          <p:sndTgt r:embed="rId4" name="laser.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696330"/>
                                        </p:tgtEl>
                                        <p:attrNameLst>
                                          <p:attrName>style.visibility</p:attrName>
                                        </p:attrNameLst>
                                      </p:cBhvr>
                                      <p:to>
                                        <p:strVal val="visible"/>
                                      </p:to>
                                    </p:set>
                                    <p:anim from="(-#ppt_w/2)" to="(#ppt_x)" calcmode="lin" valueType="num">
                                      <p:cBhvr>
                                        <p:cTn id="62" dur="600" fill="hold">
                                          <p:stCondLst>
                                            <p:cond delay="0"/>
                                          </p:stCondLst>
                                        </p:cTn>
                                        <p:tgtEl>
                                          <p:spTgt spid="696330"/>
                                        </p:tgtEl>
                                        <p:attrNameLst>
                                          <p:attrName>ppt_x</p:attrName>
                                        </p:attrNameLst>
                                      </p:cBhvr>
                                    </p:anim>
                                    <p:anim from="0" to="-1.0" calcmode="lin" valueType="num">
                                      <p:cBhvr>
                                        <p:cTn id="63" dur="200" decel="50000" autoRev="1" fill="hold">
                                          <p:stCondLst>
                                            <p:cond delay="600"/>
                                          </p:stCondLst>
                                        </p:cTn>
                                        <p:tgtEl>
                                          <p:spTgt spid="696330"/>
                                        </p:tgtEl>
                                        <p:attrNameLst>
                                          <p:attrName>xshear</p:attrName>
                                        </p:attrNameLst>
                                      </p:cBhvr>
                                    </p:anim>
                                    <p:animScale>
                                      <p:cBhvr>
                                        <p:cTn id="64" dur="200" decel="100000" autoRev="1" fill="hold">
                                          <p:stCondLst>
                                            <p:cond delay="600"/>
                                          </p:stCondLst>
                                        </p:cTn>
                                        <p:tgtEl>
                                          <p:spTgt spid="696330"/>
                                        </p:tgtEl>
                                      </p:cBhvr>
                                      <p:from x="100000" y="100000"/>
                                      <p:to x="80000" y="100000"/>
                                    </p:animScale>
                                    <p:anim by="(#ppt_h/3+#ppt_w*0.1)" calcmode="lin" valueType="num">
                                      <p:cBhvr additive="sum">
                                        <p:cTn id="65" dur="200" decel="100000" autoRev="1" fill="hold">
                                          <p:stCondLst>
                                            <p:cond delay="600"/>
                                          </p:stCondLst>
                                        </p:cTn>
                                        <p:tgtEl>
                                          <p:spTgt spid="696330"/>
                                        </p:tgtEl>
                                        <p:attrNameLst>
                                          <p:attrName>ppt_x</p:attrName>
                                        </p:attrNameLst>
                                      </p:cBhvr>
                                    </p:anim>
                                  </p:childTnLst>
                                  <p:subTnLst>
                                    <p:audio>
                                      <p:cMediaNode>
                                        <p:cTn display="0" masterRel="sameClick">
                                          <p:stCondLst>
                                            <p:cond evt="begin" delay="0">
                                              <p:tn val="60"/>
                                            </p:cond>
                                          </p:stCondLst>
                                          <p:endCondLst>
                                            <p:cond evt="onStopAudio" delay="0">
                                              <p:tgtEl>
                                                <p:sldTgt/>
                                              </p:tgtEl>
                                            </p:cond>
                                          </p:endCondLst>
                                        </p:cTn>
                                        <p:tgtEl>
                                          <p:sndTgt r:embed="rId5" name="whoosh.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696326"/>
                                        </p:tgtEl>
                                        <p:attrNameLst>
                                          <p:attrName>style.visibility</p:attrName>
                                        </p:attrNameLst>
                                      </p:cBhvr>
                                      <p:to>
                                        <p:strVal val="visible"/>
                                      </p:to>
                                    </p:set>
                                    <p:animEffect transition="in" filter="circle(in)">
                                      <p:cBhvr>
                                        <p:cTn id="70" dur="2000"/>
                                        <p:tgtEl>
                                          <p:spTgt spid="696326"/>
                                        </p:tgtEl>
                                      </p:cBhvr>
                                    </p:animEffect>
                                  </p:childTnLst>
                                  <p:subTnLst>
                                    <p:audio>
                                      <p:cMediaNode>
                                        <p:cTn display="0" masterRel="sameClick">
                                          <p:stCondLst>
                                            <p:cond evt="begin" delay="0">
                                              <p:tn val="68"/>
                                            </p:cond>
                                          </p:stCondLst>
                                          <p:endCondLst>
                                            <p:cond evt="onStopAudio" delay="0">
                                              <p:tgtEl>
                                                <p:sldTgt/>
                                              </p:tgtEl>
                                            </p:cond>
                                          </p:endCondLst>
                                        </p:cTn>
                                        <p:tgtEl>
                                          <p:sndTgt r:embed="rId4" name="laser.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696331"/>
                                        </p:tgtEl>
                                        <p:attrNameLst>
                                          <p:attrName>style.visibility</p:attrName>
                                        </p:attrNameLst>
                                      </p:cBhvr>
                                      <p:to>
                                        <p:strVal val="visible"/>
                                      </p:to>
                                    </p:set>
                                    <p:anim from="(-#ppt_w/2)" to="(#ppt_x)" calcmode="lin" valueType="num">
                                      <p:cBhvr>
                                        <p:cTn id="75" dur="600" fill="hold">
                                          <p:stCondLst>
                                            <p:cond delay="0"/>
                                          </p:stCondLst>
                                        </p:cTn>
                                        <p:tgtEl>
                                          <p:spTgt spid="696331"/>
                                        </p:tgtEl>
                                        <p:attrNameLst>
                                          <p:attrName>ppt_x</p:attrName>
                                        </p:attrNameLst>
                                      </p:cBhvr>
                                    </p:anim>
                                    <p:anim from="0" to="-1.0" calcmode="lin" valueType="num">
                                      <p:cBhvr>
                                        <p:cTn id="76" dur="200" decel="50000" autoRev="1" fill="hold">
                                          <p:stCondLst>
                                            <p:cond delay="600"/>
                                          </p:stCondLst>
                                        </p:cTn>
                                        <p:tgtEl>
                                          <p:spTgt spid="696331"/>
                                        </p:tgtEl>
                                        <p:attrNameLst>
                                          <p:attrName>xshear</p:attrName>
                                        </p:attrNameLst>
                                      </p:cBhvr>
                                    </p:anim>
                                    <p:animScale>
                                      <p:cBhvr>
                                        <p:cTn id="77" dur="200" decel="100000" autoRev="1" fill="hold">
                                          <p:stCondLst>
                                            <p:cond delay="600"/>
                                          </p:stCondLst>
                                        </p:cTn>
                                        <p:tgtEl>
                                          <p:spTgt spid="696331"/>
                                        </p:tgtEl>
                                      </p:cBhvr>
                                      <p:from x="100000" y="100000"/>
                                      <p:to x="80000" y="100000"/>
                                    </p:animScale>
                                    <p:anim by="(#ppt_h/3+#ppt_w*0.1)" calcmode="lin" valueType="num">
                                      <p:cBhvr additive="sum">
                                        <p:cTn id="78" dur="200" decel="100000" autoRev="1" fill="hold">
                                          <p:stCondLst>
                                            <p:cond delay="600"/>
                                          </p:stCondLst>
                                        </p:cTn>
                                        <p:tgtEl>
                                          <p:spTgt spid="696331"/>
                                        </p:tgtEl>
                                        <p:attrNameLst>
                                          <p:attrName>ppt_x</p:attrName>
                                        </p:attrNameLst>
                                      </p:cBhvr>
                                    </p:anim>
                                  </p:childTnLst>
                                  <p:subTnLst>
                                    <p:audio>
                                      <p:cMediaNode>
                                        <p:cTn display="0" masterRel="sameClick">
                                          <p:stCondLst>
                                            <p:cond evt="begin" delay="0">
                                              <p:tn val="7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2" grpId="0" animBg="1"/>
      <p:bldP spid="696323" grpId="0" animBg="1"/>
      <p:bldP spid="696324" grpId="0" animBg="1"/>
      <p:bldP spid="696325" grpId="0" animBg="1"/>
      <p:bldP spid="696326" grpId="0" animBg="1"/>
      <p:bldP spid="696327" grpId="0" animBg="1"/>
      <p:bldP spid="696328" grpId="0" animBg="1"/>
      <p:bldP spid="696329" grpId="0" animBg="1"/>
      <p:bldP spid="696330" grpId="0" animBg="1"/>
      <p:bldP spid="696331" grpId="0" animBg="1"/>
      <p:bldP spid="696332" grpId="0" animBg="1"/>
      <p:bldP spid="696332"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98391" name="Text Box 23"/>
          <p:cNvSpPr txBox="1">
            <a:spLocks noChangeArrowheads="1"/>
          </p:cNvSpPr>
          <p:nvPr/>
        </p:nvSpPr>
        <p:spPr bwMode="auto">
          <a:xfrm>
            <a:off x="990600" y="476250"/>
            <a:ext cx="7315200" cy="836613"/>
          </a:xfrm>
          <a:prstGeom prst="rect">
            <a:avLst/>
          </a:prstGeom>
          <a:solidFill>
            <a:srgbClr val="FFFF99"/>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SA" sz="4800" b="1" smtClean="0">
                <a:solidFill>
                  <a:srgbClr val="0000CC"/>
                </a:solidFill>
                <a:latin typeface="Times New Roman" pitchFamily="18" charset="0"/>
                <a:cs typeface="Times New Roman" pitchFamily="18" charset="0"/>
              </a:rPr>
              <a:t>السمات القيادية</a:t>
            </a:r>
            <a:endParaRPr lang="en-US" sz="4800" b="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480898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98391"/>
                                        </p:tgtEl>
                                        <p:attrNameLst>
                                          <p:attrName>style.visibility</p:attrName>
                                        </p:attrNameLst>
                                      </p:cBhvr>
                                      <p:to>
                                        <p:strVal val="visible"/>
                                      </p:to>
                                    </p:set>
                                    <p:animEffect transition="in" filter="wheel(4)">
                                      <p:cBhvr>
                                        <p:cTn id="7" dur="2000"/>
                                        <p:tgtEl>
                                          <p:spTgt spid="698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9839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0437" name="Text Box 21"/>
          <p:cNvSpPr txBox="1">
            <a:spLocks noChangeArrowheads="1"/>
          </p:cNvSpPr>
          <p:nvPr/>
        </p:nvSpPr>
        <p:spPr bwMode="auto">
          <a:xfrm>
            <a:off x="990600" y="476250"/>
            <a:ext cx="7315200" cy="836613"/>
          </a:xfrm>
          <a:prstGeom prst="rect">
            <a:avLst/>
          </a:prstGeom>
          <a:solidFill>
            <a:srgbClr val="FFFF99"/>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SA" sz="4800" b="1" smtClean="0">
                <a:solidFill>
                  <a:srgbClr val="0000CC"/>
                </a:solidFill>
                <a:latin typeface="Times New Roman" pitchFamily="18" charset="0"/>
                <a:cs typeface="Times New Roman" pitchFamily="18" charset="0"/>
              </a:rPr>
              <a:t>السمات القيادية</a:t>
            </a:r>
            <a:endParaRPr lang="en-US" sz="4800" b="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63346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00437"/>
                                        </p:tgtEl>
                                        <p:attrNameLst>
                                          <p:attrName>style.visibility</p:attrName>
                                        </p:attrNameLst>
                                      </p:cBhvr>
                                      <p:to>
                                        <p:strVal val="visible"/>
                                      </p:to>
                                    </p:set>
                                    <p:animEffect transition="in" filter="wheel(4)">
                                      <p:cBhvr>
                                        <p:cTn id="7" dur="2000"/>
                                        <p:tgtEl>
                                          <p:spTgt spid="700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0043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2483" name="Text Box 19"/>
          <p:cNvSpPr txBox="1">
            <a:spLocks noChangeArrowheads="1"/>
          </p:cNvSpPr>
          <p:nvPr/>
        </p:nvSpPr>
        <p:spPr bwMode="auto">
          <a:xfrm>
            <a:off x="990600" y="476250"/>
            <a:ext cx="7315200" cy="836613"/>
          </a:xfrm>
          <a:prstGeom prst="rect">
            <a:avLst/>
          </a:prstGeom>
          <a:solidFill>
            <a:srgbClr val="FFFF99"/>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SA" sz="4800" b="1" smtClean="0">
                <a:solidFill>
                  <a:srgbClr val="0000CC"/>
                </a:solidFill>
                <a:latin typeface="Times New Roman" pitchFamily="18" charset="0"/>
                <a:cs typeface="Times New Roman" pitchFamily="18" charset="0"/>
              </a:rPr>
              <a:t>السمات القيادية</a:t>
            </a:r>
            <a:endParaRPr lang="en-US" sz="4800" b="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9326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02483"/>
                                        </p:tgtEl>
                                        <p:attrNameLst>
                                          <p:attrName>style.visibility</p:attrName>
                                        </p:attrNameLst>
                                      </p:cBhvr>
                                      <p:to>
                                        <p:strVal val="visible"/>
                                      </p:to>
                                    </p:set>
                                    <p:animEffect transition="in" filter="wheel(4)">
                                      <p:cBhvr>
                                        <p:cTn id="7" dur="2000"/>
                                        <p:tgtEl>
                                          <p:spTgt spid="702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024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5"/>
          <p:cNvSpPr>
            <a:spLocks noGrp="1"/>
          </p:cNvSpPr>
          <p:nvPr>
            <p:ph type="sldNum" sz="quarter" idx="12"/>
          </p:nvPr>
        </p:nvSpPr>
        <p:spPr/>
        <p:txBody>
          <a:bodyPr/>
          <a:lstStyle/>
          <a:p>
            <a:pPr>
              <a:defRPr/>
            </a:pPr>
            <a:fld id="{ED86CDC0-B9C2-44AA-B7F7-A4F63730C306}" type="slidenum">
              <a:rPr lang="ar-SA" altLang="en-US">
                <a:solidFill>
                  <a:srgbClr val="000000"/>
                </a:solidFill>
              </a:rPr>
              <a:pPr>
                <a:defRPr/>
              </a:pPr>
              <a:t>57</a:t>
            </a:fld>
            <a:endParaRPr lang="en-US" altLang="en-US">
              <a:solidFill>
                <a:srgbClr val="000000"/>
              </a:solidFill>
            </a:endParaRPr>
          </a:p>
        </p:txBody>
      </p:sp>
      <p:sp>
        <p:nvSpPr>
          <p:cNvPr id="852994" name="Rectangle 2"/>
          <p:cNvSpPr>
            <a:spLocks noGrp="1" noChangeArrowheads="1"/>
          </p:cNvSpPr>
          <p:nvPr>
            <p:ph type="title"/>
          </p:nvPr>
        </p:nvSpPr>
        <p:spPr>
          <a:xfrm>
            <a:off x="395288" y="260350"/>
            <a:ext cx="8229600" cy="1143000"/>
          </a:xfrm>
        </p:spPr>
        <p:txBody>
          <a:bodyPr/>
          <a:lstStyle/>
          <a:p>
            <a:pPr algn="ctr" eaLnBrk="1" hangingPunct="1"/>
            <a:r>
              <a:rPr lang="ar-EG" b="1" smtClean="0">
                <a:solidFill>
                  <a:schemeClr val="accent2"/>
                </a:solidFill>
              </a:rPr>
              <a:t>بعض المهارات والقواعد الإرشادية فى القيادة </a:t>
            </a:r>
            <a:endParaRPr lang="en-US" b="1" smtClean="0">
              <a:solidFill>
                <a:schemeClr val="accent2"/>
              </a:solidFill>
            </a:endParaRPr>
          </a:p>
        </p:txBody>
      </p:sp>
      <p:sp>
        <p:nvSpPr>
          <p:cNvPr id="852995" name="Rectangle 3"/>
          <p:cNvSpPr>
            <a:spLocks noGrp="1" noChangeArrowheads="1"/>
          </p:cNvSpPr>
          <p:nvPr>
            <p:ph type="body" idx="1"/>
          </p:nvPr>
        </p:nvSpPr>
        <p:spPr>
          <a:xfrm>
            <a:off x="5003800" y="1196975"/>
            <a:ext cx="3754438" cy="5400675"/>
          </a:xfrm>
          <a:solidFill>
            <a:srgbClr val="CCFF99"/>
          </a:solidFill>
          <a:ln w="57150">
            <a:solidFill>
              <a:srgbClr val="FF0000"/>
            </a:solidFill>
            <a:miter lim="800000"/>
            <a:headEnd/>
            <a:tailEnd/>
          </a:ln>
        </p:spPr>
        <p:txBody>
          <a:bodyPr/>
          <a:lstStyle/>
          <a:p>
            <a:pPr eaLnBrk="1" hangingPunct="1">
              <a:lnSpc>
                <a:spcPct val="90000"/>
              </a:lnSpc>
            </a:pPr>
            <a:r>
              <a:rPr lang="ar-EG" sz="2500" b="1" smtClean="0"/>
              <a:t>الرؤية </a:t>
            </a:r>
          </a:p>
          <a:p>
            <a:pPr eaLnBrk="1" hangingPunct="1">
              <a:lnSpc>
                <a:spcPct val="90000"/>
              </a:lnSpc>
            </a:pPr>
            <a:r>
              <a:rPr lang="ar-EG" sz="2500" b="1" smtClean="0"/>
              <a:t>القيم </a:t>
            </a:r>
          </a:p>
          <a:p>
            <a:pPr eaLnBrk="1" hangingPunct="1">
              <a:lnSpc>
                <a:spcPct val="90000"/>
              </a:lnSpc>
            </a:pPr>
            <a:r>
              <a:rPr lang="ar-EG" sz="2500" b="1" smtClean="0"/>
              <a:t>الاتصال </a:t>
            </a:r>
          </a:p>
          <a:p>
            <a:pPr eaLnBrk="1" hangingPunct="1">
              <a:lnSpc>
                <a:spcPct val="90000"/>
              </a:lnSpc>
            </a:pPr>
            <a:r>
              <a:rPr lang="ar-EG" sz="2500" b="1" smtClean="0"/>
              <a:t>التفكير من الخارج للداخل </a:t>
            </a:r>
          </a:p>
          <a:p>
            <a:pPr eaLnBrk="1" hangingPunct="1">
              <a:lnSpc>
                <a:spcPct val="90000"/>
              </a:lnSpc>
            </a:pPr>
            <a:r>
              <a:rPr lang="ar-EG" sz="2500" b="1" smtClean="0"/>
              <a:t>المخاطرة </a:t>
            </a:r>
          </a:p>
          <a:p>
            <a:pPr eaLnBrk="1" hangingPunct="1">
              <a:lnSpc>
                <a:spcPct val="90000"/>
              </a:lnSpc>
            </a:pPr>
            <a:r>
              <a:rPr lang="ar-EG" sz="2500" b="1" smtClean="0"/>
              <a:t>الدافع القوى نحو إتمام الأنشطة والمهام </a:t>
            </a:r>
          </a:p>
          <a:p>
            <a:pPr eaLnBrk="1" hangingPunct="1">
              <a:lnSpc>
                <a:spcPct val="90000"/>
              </a:lnSpc>
            </a:pPr>
            <a:r>
              <a:rPr lang="ar-EG" sz="2500" b="1" smtClean="0"/>
              <a:t> الإدارة الفعالة للوقت </a:t>
            </a:r>
          </a:p>
          <a:p>
            <a:pPr eaLnBrk="1" hangingPunct="1">
              <a:lnSpc>
                <a:spcPct val="90000"/>
              </a:lnSpc>
            </a:pPr>
            <a:r>
              <a:rPr lang="ar-EG" sz="2500" b="1" smtClean="0"/>
              <a:t>تقدير الآخرين </a:t>
            </a:r>
          </a:p>
          <a:p>
            <a:pPr eaLnBrk="1" hangingPunct="1">
              <a:lnSpc>
                <a:spcPct val="90000"/>
              </a:lnSpc>
            </a:pPr>
            <a:r>
              <a:rPr lang="ar-EG" sz="2500" b="1" smtClean="0"/>
              <a:t>الاحتفال بالنجاحات القليلة </a:t>
            </a:r>
          </a:p>
          <a:p>
            <a:pPr eaLnBrk="1" hangingPunct="1">
              <a:lnSpc>
                <a:spcPct val="90000"/>
              </a:lnSpc>
            </a:pPr>
            <a:endParaRPr lang="ar-EG" sz="2500" b="1" smtClean="0"/>
          </a:p>
          <a:p>
            <a:pPr eaLnBrk="1" hangingPunct="1">
              <a:lnSpc>
                <a:spcPct val="90000"/>
              </a:lnSpc>
            </a:pPr>
            <a:endParaRPr lang="ar-EG" sz="2500" b="1" smtClean="0"/>
          </a:p>
          <a:p>
            <a:pPr eaLnBrk="1" hangingPunct="1">
              <a:lnSpc>
                <a:spcPct val="90000"/>
              </a:lnSpc>
            </a:pPr>
            <a:endParaRPr lang="ar-EG" sz="2500" b="1" smtClean="0"/>
          </a:p>
          <a:p>
            <a:pPr eaLnBrk="1" hangingPunct="1">
              <a:lnSpc>
                <a:spcPct val="90000"/>
              </a:lnSpc>
            </a:pPr>
            <a:endParaRPr lang="en-US" sz="2500" b="1" smtClean="0"/>
          </a:p>
        </p:txBody>
      </p:sp>
      <p:sp>
        <p:nvSpPr>
          <p:cNvPr id="852996" name="Rectangle 4"/>
          <p:cNvSpPr>
            <a:spLocks noChangeArrowheads="1"/>
          </p:cNvSpPr>
          <p:nvPr/>
        </p:nvSpPr>
        <p:spPr bwMode="auto">
          <a:xfrm>
            <a:off x="539750" y="1052513"/>
            <a:ext cx="3970338" cy="5530850"/>
          </a:xfrm>
          <a:prstGeom prst="rect">
            <a:avLst/>
          </a:prstGeom>
          <a:solidFill>
            <a:srgbClr val="CCFF99"/>
          </a:solidFill>
          <a:ln w="57150">
            <a:solidFill>
              <a:srgbClr val="FF0000"/>
            </a:solidFill>
            <a:miter lim="800000"/>
            <a:headEnd/>
            <a:tailEnd/>
          </a:ln>
        </p:spPr>
        <p:txBody>
          <a:bodyPr/>
          <a:lstStyle/>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إخضاع الطموحات والأنا الذاتية لأهداف المنظمة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سهولة الوصول إلى الشخص القائد والتعامل معه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الثقة ودرجة الاعتماد على القائد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إدارة الصراعات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التفكير والتأمل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الدافعية للعمل</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التأثير فى سلوك الآخرين </a:t>
            </a:r>
          </a:p>
          <a:p>
            <a:pPr marL="342900" indent="-342900" fontAlgn="base">
              <a:spcBef>
                <a:spcPct val="20000"/>
              </a:spcBef>
              <a:spcAft>
                <a:spcPct val="0"/>
              </a:spcAft>
              <a:buClr>
                <a:srgbClr val="CC9900"/>
              </a:buClr>
              <a:buSzPct val="65000"/>
              <a:buFont typeface="Wingdings" pitchFamily="2" charset="2"/>
              <a:buChar char="n"/>
            </a:pPr>
            <a:r>
              <a:rPr lang="ar-EG" sz="2500" b="1" smtClean="0">
                <a:solidFill>
                  <a:srgbClr val="000000"/>
                </a:solidFill>
              </a:rPr>
              <a:t>الاستعداد للتغيير</a:t>
            </a:r>
            <a:endParaRPr lang="ar-EG" sz="1900" b="1" smtClean="0">
              <a:solidFill>
                <a:srgbClr val="000000"/>
              </a:solidFill>
            </a:endParaRPr>
          </a:p>
          <a:p>
            <a:pPr marL="342900" indent="-342900" fontAlgn="base">
              <a:lnSpc>
                <a:spcPct val="80000"/>
              </a:lnSpc>
              <a:spcBef>
                <a:spcPct val="20000"/>
              </a:spcBef>
              <a:spcAft>
                <a:spcPct val="0"/>
              </a:spcAft>
              <a:buClr>
                <a:srgbClr val="CC9900"/>
              </a:buClr>
              <a:buSzPct val="65000"/>
              <a:buFont typeface="Wingdings" pitchFamily="2" charset="2"/>
              <a:buChar char="n"/>
            </a:pPr>
            <a:endParaRPr lang="en-US" sz="1700" b="1" smtClean="0">
              <a:solidFill>
                <a:srgbClr val="000000"/>
              </a:solidFill>
            </a:endParaRPr>
          </a:p>
        </p:txBody>
      </p:sp>
    </p:spTree>
    <p:extLst>
      <p:ext uri="{BB962C8B-B14F-4D97-AF65-F5344CB8AC3E}">
        <p14:creationId xmlns:p14="http://schemas.microsoft.com/office/powerpoint/2010/main" xmlns="" val="349093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2994"/>
                                        </p:tgtEl>
                                        <p:attrNameLst>
                                          <p:attrName>style.visibility</p:attrName>
                                        </p:attrNameLst>
                                      </p:cBhvr>
                                      <p:to>
                                        <p:strVal val="visible"/>
                                      </p:to>
                                    </p:set>
                                    <p:animEffect transition="in" filter="strips(downLeft)">
                                      <p:cBhvr>
                                        <p:cTn id="7" dur="500"/>
                                        <p:tgtEl>
                                          <p:spTgt spid="85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2995">
                                            <p:bg/>
                                          </p:spTgt>
                                        </p:tgtEl>
                                        <p:attrNameLst>
                                          <p:attrName>style.visibility</p:attrName>
                                        </p:attrNameLst>
                                      </p:cBhvr>
                                      <p:to>
                                        <p:strVal val="visible"/>
                                      </p:to>
                                    </p:set>
                                    <p:animEffect transition="in" filter="strips(downLeft)">
                                      <p:cBhvr>
                                        <p:cTn id="12" dur="500"/>
                                        <p:tgtEl>
                                          <p:spTgt spid="85299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2995">
                                            <p:txEl>
                                              <p:pRg st="0" end="0"/>
                                            </p:txEl>
                                          </p:spTgt>
                                        </p:tgtEl>
                                        <p:attrNameLst>
                                          <p:attrName>style.visibility</p:attrName>
                                        </p:attrNameLst>
                                      </p:cBhvr>
                                      <p:to>
                                        <p:strVal val="visible"/>
                                      </p:to>
                                    </p:set>
                                    <p:animEffect transition="in" filter="strips(downLeft)">
                                      <p:cBhvr>
                                        <p:cTn id="17" dur="500"/>
                                        <p:tgtEl>
                                          <p:spTgt spid="85299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2995">
                                            <p:txEl>
                                              <p:pRg st="1" end="1"/>
                                            </p:txEl>
                                          </p:spTgt>
                                        </p:tgtEl>
                                        <p:attrNameLst>
                                          <p:attrName>style.visibility</p:attrName>
                                        </p:attrNameLst>
                                      </p:cBhvr>
                                      <p:to>
                                        <p:strVal val="visible"/>
                                      </p:to>
                                    </p:set>
                                    <p:animEffect transition="in" filter="strips(downLeft)">
                                      <p:cBhvr>
                                        <p:cTn id="22" dur="500"/>
                                        <p:tgtEl>
                                          <p:spTgt spid="85299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52995">
                                            <p:txEl>
                                              <p:pRg st="2" end="2"/>
                                            </p:txEl>
                                          </p:spTgt>
                                        </p:tgtEl>
                                        <p:attrNameLst>
                                          <p:attrName>style.visibility</p:attrName>
                                        </p:attrNameLst>
                                      </p:cBhvr>
                                      <p:to>
                                        <p:strVal val="visible"/>
                                      </p:to>
                                    </p:set>
                                    <p:animEffect transition="in" filter="strips(downLeft)">
                                      <p:cBhvr>
                                        <p:cTn id="27" dur="500"/>
                                        <p:tgtEl>
                                          <p:spTgt spid="85299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52995">
                                            <p:txEl>
                                              <p:pRg st="3" end="3"/>
                                            </p:txEl>
                                          </p:spTgt>
                                        </p:tgtEl>
                                        <p:attrNameLst>
                                          <p:attrName>style.visibility</p:attrName>
                                        </p:attrNameLst>
                                      </p:cBhvr>
                                      <p:to>
                                        <p:strVal val="visible"/>
                                      </p:to>
                                    </p:set>
                                    <p:animEffect transition="in" filter="strips(downLeft)">
                                      <p:cBhvr>
                                        <p:cTn id="32" dur="500"/>
                                        <p:tgtEl>
                                          <p:spTgt spid="85299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52995">
                                            <p:txEl>
                                              <p:pRg st="4" end="4"/>
                                            </p:txEl>
                                          </p:spTgt>
                                        </p:tgtEl>
                                        <p:attrNameLst>
                                          <p:attrName>style.visibility</p:attrName>
                                        </p:attrNameLst>
                                      </p:cBhvr>
                                      <p:to>
                                        <p:strVal val="visible"/>
                                      </p:to>
                                    </p:set>
                                    <p:animEffect transition="in" filter="strips(downLeft)">
                                      <p:cBhvr>
                                        <p:cTn id="37" dur="500"/>
                                        <p:tgtEl>
                                          <p:spTgt spid="85299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852995">
                                            <p:txEl>
                                              <p:pRg st="5" end="5"/>
                                            </p:txEl>
                                          </p:spTgt>
                                        </p:tgtEl>
                                        <p:attrNameLst>
                                          <p:attrName>style.visibility</p:attrName>
                                        </p:attrNameLst>
                                      </p:cBhvr>
                                      <p:to>
                                        <p:strVal val="visible"/>
                                      </p:to>
                                    </p:set>
                                    <p:animEffect transition="in" filter="strips(downLeft)">
                                      <p:cBhvr>
                                        <p:cTn id="42" dur="500"/>
                                        <p:tgtEl>
                                          <p:spTgt spid="852995">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852995">
                                            <p:txEl>
                                              <p:pRg st="6" end="6"/>
                                            </p:txEl>
                                          </p:spTgt>
                                        </p:tgtEl>
                                        <p:attrNameLst>
                                          <p:attrName>style.visibility</p:attrName>
                                        </p:attrNameLst>
                                      </p:cBhvr>
                                      <p:to>
                                        <p:strVal val="visible"/>
                                      </p:to>
                                    </p:set>
                                    <p:animEffect transition="in" filter="strips(downLeft)">
                                      <p:cBhvr>
                                        <p:cTn id="47" dur="500"/>
                                        <p:tgtEl>
                                          <p:spTgt spid="852995">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852995">
                                            <p:txEl>
                                              <p:pRg st="7" end="7"/>
                                            </p:txEl>
                                          </p:spTgt>
                                        </p:tgtEl>
                                        <p:attrNameLst>
                                          <p:attrName>style.visibility</p:attrName>
                                        </p:attrNameLst>
                                      </p:cBhvr>
                                      <p:to>
                                        <p:strVal val="visible"/>
                                      </p:to>
                                    </p:set>
                                    <p:animEffect transition="in" filter="strips(downLeft)">
                                      <p:cBhvr>
                                        <p:cTn id="52" dur="500"/>
                                        <p:tgtEl>
                                          <p:spTgt spid="852995">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852995">
                                            <p:txEl>
                                              <p:pRg st="8" end="8"/>
                                            </p:txEl>
                                          </p:spTgt>
                                        </p:tgtEl>
                                        <p:attrNameLst>
                                          <p:attrName>style.visibility</p:attrName>
                                        </p:attrNameLst>
                                      </p:cBhvr>
                                      <p:to>
                                        <p:strVal val="visible"/>
                                      </p:to>
                                    </p:set>
                                    <p:animEffect transition="in" filter="strips(downLeft)">
                                      <p:cBhvr>
                                        <p:cTn id="57" dur="500"/>
                                        <p:tgtEl>
                                          <p:spTgt spid="852995">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852996"/>
                                        </p:tgtEl>
                                        <p:attrNameLst>
                                          <p:attrName>style.visibility</p:attrName>
                                        </p:attrNameLst>
                                      </p:cBhvr>
                                      <p:to>
                                        <p:strVal val="visible"/>
                                      </p:to>
                                    </p:set>
                                    <p:animEffect transition="in" filter="strips(downLeft)">
                                      <p:cBhvr>
                                        <p:cTn id="62" dur="500"/>
                                        <p:tgtEl>
                                          <p:spTgt spid="85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4" grpId="0"/>
      <p:bldP spid="852995" grpId="0" build="p" animBg="1"/>
      <p:bldP spid="85299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Text Box 2"/>
          <p:cNvSpPr txBox="1">
            <a:spLocks noChangeArrowheads="1"/>
          </p:cNvSpPr>
          <p:nvPr/>
        </p:nvSpPr>
        <p:spPr bwMode="auto">
          <a:xfrm>
            <a:off x="990600" y="476250"/>
            <a:ext cx="7315200" cy="836613"/>
          </a:xfrm>
          <a:prstGeom prst="rect">
            <a:avLst/>
          </a:prstGeom>
          <a:solidFill>
            <a:srgbClr val="FFFF99"/>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SA" sz="4800" b="1" smtClean="0">
                <a:solidFill>
                  <a:srgbClr val="0000CC"/>
                </a:solidFill>
                <a:latin typeface="Times New Roman" pitchFamily="18" charset="0"/>
                <a:cs typeface="Times New Roman" pitchFamily="18" charset="0"/>
              </a:rPr>
              <a:t>أنماط القيادة</a:t>
            </a:r>
            <a:endParaRPr lang="en-US" sz="4800" b="1" smtClean="0">
              <a:solidFill>
                <a:srgbClr val="0000CC"/>
              </a:solidFill>
              <a:latin typeface="Times New Roman" pitchFamily="18" charset="0"/>
              <a:cs typeface="Times New Roman" pitchFamily="18" charset="0"/>
            </a:endParaRPr>
          </a:p>
        </p:txBody>
      </p:sp>
      <p:sp>
        <p:nvSpPr>
          <p:cNvPr id="704515" name="Oval 3"/>
          <p:cNvSpPr>
            <a:spLocks noChangeArrowheads="1"/>
          </p:cNvSpPr>
          <p:nvPr/>
        </p:nvSpPr>
        <p:spPr bwMode="auto">
          <a:xfrm>
            <a:off x="6659563" y="1773238"/>
            <a:ext cx="2016125" cy="792162"/>
          </a:xfrm>
          <a:prstGeom prst="ellipse">
            <a:avLst/>
          </a:prstGeom>
          <a:solidFill>
            <a:schemeClr val="bg1"/>
          </a:solidFill>
          <a:ln w="12700" algn="ctr">
            <a:solidFill>
              <a:srgbClr val="FF0000"/>
            </a:solidFill>
            <a:round/>
            <a:headEnd/>
            <a:tailEnd/>
          </a:ln>
        </p:spPr>
        <p:txBody>
          <a:bodyPr wrap="none" anchor="ctr"/>
          <a:lstStyle/>
          <a:p>
            <a:pPr algn="ctr" rtl="0" eaLnBrk="0" fontAlgn="base" hangingPunct="0">
              <a:spcBef>
                <a:spcPct val="0"/>
              </a:spcBef>
              <a:spcAft>
                <a:spcPct val="0"/>
              </a:spcAft>
            </a:pPr>
            <a:r>
              <a:rPr lang="ar-SA" sz="3200" b="1" smtClean="0">
                <a:solidFill>
                  <a:srgbClr val="0000CC"/>
                </a:solidFill>
                <a:latin typeface="Times New Roman" pitchFamily="18" charset="0"/>
                <a:cs typeface="Times New Roman" pitchFamily="18" charset="0"/>
              </a:rPr>
              <a:t>المستبد</a:t>
            </a:r>
            <a:endParaRPr lang="en-US" sz="3200" b="1" smtClean="0">
              <a:solidFill>
                <a:srgbClr val="0000CC"/>
              </a:solidFill>
              <a:latin typeface="Times New Roman" pitchFamily="18" charset="0"/>
              <a:cs typeface="Times New Roman" pitchFamily="18" charset="0"/>
            </a:endParaRPr>
          </a:p>
        </p:txBody>
      </p:sp>
      <p:sp>
        <p:nvSpPr>
          <p:cNvPr id="704516" name="Text Box 4"/>
          <p:cNvSpPr txBox="1">
            <a:spLocks noChangeArrowheads="1"/>
          </p:cNvSpPr>
          <p:nvPr/>
        </p:nvSpPr>
        <p:spPr bwMode="auto">
          <a:xfrm>
            <a:off x="6227763" y="2565400"/>
            <a:ext cx="2520950" cy="3249613"/>
          </a:xfrm>
          <a:prstGeom prst="rect">
            <a:avLst/>
          </a:prstGeom>
          <a:solidFill>
            <a:schemeClr val="hlink"/>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لديه قدر قليل من الثقة في قدرات الأعضاء</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pPr>
            <a:endParaRPr lang="ar-SA"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يعتقد أن الثواب المادي وحده هو الذي يحفز الناس للعمل</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pPr>
            <a:endParaRPr lang="en-US"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يصدر الأوامر لتنفذ من دون</a:t>
            </a:r>
            <a:r>
              <a:rPr lang="en-US" sz="2300" smtClean="0">
                <a:solidFill>
                  <a:srgbClr val="0000CC"/>
                </a:solidFill>
                <a:latin typeface="Times New Roman" pitchFamily="18" charset="0"/>
                <a:cs typeface="Times New Roman" pitchFamily="18" charset="0"/>
              </a:rPr>
              <a:t> </a:t>
            </a:r>
            <a:r>
              <a:rPr lang="ar-SA" sz="2300" smtClean="0">
                <a:solidFill>
                  <a:srgbClr val="0000CC"/>
                </a:solidFill>
                <a:latin typeface="Times New Roman" pitchFamily="18" charset="0"/>
                <a:cs typeface="Times New Roman" pitchFamily="18" charset="0"/>
              </a:rPr>
              <a:t>نقاش</a:t>
            </a:r>
            <a:r>
              <a:rPr lang="en-US" sz="2300" smtClean="0">
                <a:solidFill>
                  <a:srgbClr val="0000CC"/>
                </a:solidFill>
                <a:latin typeface="Times New Roman" pitchFamily="18" charset="0"/>
                <a:cs typeface="Times New Roman" pitchFamily="18" charset="0"/>
              </a:rPr>
              <a:t>.</a:t>
            </a:r>
            <a:r>
              <a:rPr lang="en-US" sz="2300" smtClean="0">
                <a:solidFill>
                  <a:srgbClr val="0000CC"/>
                </a:solidFill>
                <a:latin typeface="Times New Roman" pitchFamily="18" charset="0"/>
              </a:rPr>
              <a:t> </a:t>
            </a:r>
          </a:p>
        </p:txBody>
      </p:sp>
      <p:sp>
        <p:nvSpPr>
          <p:cNvPr id="704517" name="Oval 5"/>
          <p:cNvSpPr>
            <a:spLocks noChangeArrowheads="1"/>
          </p:cNvSpPr>
          <p:nvPr/>
        </p:nvSpPr>
        <p:spPr bwMode="auto">
          <a:xfrm>
            <a:off x="3563938" y="1773238"/>
            <a:ext cx="2232025" cy="792162"/>
          </a:xfrm>
          <a:prstGeom prst="ellipse">
            <a:avLst/>
          </a:prstGeom>
          <a:solidFill>
            <a:schemeClr val="bg1"/>
          </a:solidFill>
          <a:ln w="12700" algn="ctr">
            <a:solidFill>
              <a:srgbClr val="FF0000"/>
            </a:solidFill>
            <a:round/>
            <a:headEnd/>
            <a:tailEnd/>
          </a:ln>
        </p:spPr>
        <p:txBody>
          <a:bodyPr wrap="none" anchor="ctr"/>
          <a:lstStyle/>
          <a:p>
            <a:pPr algn="ctr" rtl="0" eaLnBrk="0" fontAlgn="base" hangingPunct="0">
              <a:spcBef>
                <a:spcPct val="0"/>
              </a:spcBef>
              <a:spcAft>
                <a:spcPct val="0"/>
              </a:spcAft>
            </a:pPr>
            <a:r>
              <a:rPr lang="ar-SA" sz="3200" b="1" smtClean="0">
                <a:solidFill>
                  <a:srgbClr val="0000CC"/>
                </a:solidFill>
                <a:latin typeface="Times New Roman" pitchFamily="18" charset="0"/>
                <a:cs typeface="Times New Roman" pitchFamily="18" charset="0"/>
              </a:rPr>
              <a:t>الديمقراطي</a:t>
            </a:r>
            <a:endParaRPr lang="en-US" sz="3200" b="1" smtClean="0">
              <a:solidFill>
                <a:srgbClr val="0000CC"/>
              </a:solidFill>
              <a:latin typeface="Times New Roman" pitchFamily="18" charset="0"/>
              <a:cs typeface="Times New Roman" pitchFamily="18" charset="0"/>
            </a:endParaRPr>
          </a:p>
        </p:txBody>
      </p:sp>
      <p:sp>
        <p:nvSpPr>
          <p:cNvPr id="704518" name="Text Box 6"/>
          <p:cNvSpPr txBox="1">
            <a:spLocks noChangeArrowheads="1"/>
          </p:cNvSpPr>
          <p:nvPr/>
        </p:nvSpPr>
        <p:spPr bwMode="auto">
          <a:xfrm>
            <a:off x="3419475" y="2565400"/>
            <a:ext cx="2520950" cy="3249613"/>
          </a:xfrm>
          <a:prstGeom prst="rect">
            <a:avLst/>
          </a:prstGeom>
          <a:solidFill>
            <a:schemeClr val="hlink"/>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يشرك الأعضاء في اتخاذ القرارات</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buFontTx/>
              <a:buChar char="•"/>
            </a:pPr>
            <a:endParaRPr lang="ar-SA"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يشرح لفريقه الأسباب الموجبة للقرارات التي يتخذها</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buFontTx/>
              <a:buChar char="•"/>
            </a:pPr>
            <a:endParaRPr lang="en-US"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يعبر عن امتداحه أو نقده</a:t>
            </a:r>
            <a:r>
              <a:rPr lang="en-US" sz="2300" smtClean="0">
                <a:solidFill>
                  <a:srgbClr val="0000CC"/>
                </a:solidFill>
                <a:latin typeface="Times New Roman" pitchFamily="18" charset="0"/>
                <a:cs typeface="Times New Roman" pitchFamily="18" charset="0"/>
              </a:rPr>
              <a:t> </a:t>
            </a:r>
            <a:r>
              <a:rPr lang="ar-SA" sz="2300" smtClean="0">
                <a:solidFill>
                  <a:srgbClr val="0000CC"/>
                </a:solidFill>
                <a:latin typeface="Times New Roman" pitchFamily="18" charset="0"/>
                <a:cs typeface="Times New Roman" pitchFamily="18" charset="0"/>
              </a:rPr>
              <a:t>للآخرين بموضوعية</a:t>
            </a:r>
            <a:r>
              <a:rPr lang="en-US" sz="2300" smtClean="0">
                <a:solidFill>
                  <a:srgbClr val="0000CC"/>
                </a:solidFill>
                <a:latin typeface="Times New Roman" pitchFamily="18" charset="0"/>
                <a:cs typeface="Times New Roman" pitchFamily="18" charset="0"/>
              </a:rPr>
              <a:t>. </a:t>
            </a:r>
          </a:p>
        </p:txBody>
      </p:sp>
      <p:sp>
        <p:nvSpPr>
          <p:cNvPr id="704519" name="Oval 7"/>
          <p:cNvSpPr>
            <a:spLocks noChangeArrowheads="1"/>
          </p:cNvSpPr>
          <p:nvPr/>
        </p:nvSpPr>
        <p:spPr bwMode="auto">
          <a:xfrm>
            <a:off x="755650" y="1773238"/>
            <a:ext cx="2303463" cy="792162"/>
          </a:xfrm>
          <a:prstGeom prst="ellipse">
            <a:avLst/>
          </a:prstGeom>
          <a:solidFill>
            <a:schemeClr val="bg1"/>
          </a:solidFill>
          <a:ln w="12700" algn="ctr">
            <a:solidFill>
              <a:srgbClr val="FF0000"/>
            </a:solidFill>
            <a:round/>
            <a:headEnd/>
            <a:tailEnd/>
          </a:ln>
        </p:spPr>
        <p:txBody>
          <a:bodyPr wrap="none" anchor="ctr"/>
          <a:lstStyle/>
          <a:p>
            <a:pPr algn="ctr" rtl="0" eaLnBrk="0" fontAlgn="base" hangingPunct="0">
              <a:spcBef>
                <a:spcPct val="0"/>
              </a:spcBef>
              <a:spcAft>
                <a:spcPct val="0"/>
              </a:spcAft>
            </a:pPr>
            <a:r>
              <a:rPr lang="ar-SA" sz="3200" b="1" smtClean="0">
                <a:solidFill>
                  <a:srgbClr val="0000CC"/>
                </a:solidFill>
                <a:latin typeface="Times New Roman" pitchFamily="18" charset="0"/>
                <a:cs typeface="Times New Roman" pitchFamily="18" charset="0"/>
              </a:rPr>
              <a:t>الليبرالي</a:t>
            </a:r>
            <a:endParaRPr lang="en-US" sz="3200" b="1" smtClean="0">
              <a:solidFill>
                <a:srgbClr val="0000CC"/>
              </a:solidFill>
              <a:latin typeface="Times New Roman" pitchFamily="18" charset="0"/>
              <a:cs typeface="Times New Roman" pitchFamily="18" charset="0"/>
            </a:endParaRPr>
          </a:p>
        </p:txBody>
      </p:sp>
      <p:sp>
        <p:nvSpPr>
          <p:cNvPr id="704520" name="Text Box 8"/>
          <p:cNvSpPr txBox="1">
            <a:spLocks noChangeArrowheads="1"/>
          </p:cNvSpPr>
          <p:nvPr/>
        </p:nvSpPr>
        <p:spPr bwMode="auto">
          <a:xfrm>
            <a:off x="755650" y="2565400"/>
            <a:ext cx="2232025" cy="3249613"/>
          </a:xfrm>
          <a:prstGeom prst="rect">
            <a:avLst/>
          </a:prstGeom>
          <a:solidFill>
            <a:schemeClr val="tx2"/>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ثقته في قدراته القيادية ضعيفة</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pPr>
            <a:endParaRPr lang="en-US"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لا يقوم بتحديد أي أهداف لأتباعه</a:t>
            </a:r>
            <a:r>
              <a:rPr lang="en-US" sz="2300" smtClean="0">
                <a:solidFill>
                  <a:srgbClr val="0000CC"/>
                </a:solidFill>
                <a:latin typeface="Times New Roman" pitchFamily="18" charset="0"/>
                <a:cs typeface="Times New Roman" pitchFamily="18" charset="0"/>
              </a:rPr>
              <a:t>. </a:t>
            </a:r>
          </a:p>
          <a:p>
            <a:pPr fontAlgn="base">
              <a:spcBef>
                <a:spcPct val="0"/>
              </a:spcBef>
              <a:spcAft>
                <a:spcPct val="0"/>
              </a:spcAft>
            </a:pPr>
            <a:endParaRPr lang="en-US" sz="2300" smtClean="0">
              <a:solidFill>
                <a:srgbClr val="0000CC"/>
              </a:solidFill>
              <a:latin typeface="Times New Roman" pitchFamily="18" charset="0"/>
              <a:cs typeface="Times New Roman" pitchFamily="18" charset="0"/>
            </a:endParaRPr>
          </a:p>
          <a:p>
            <a:pPr fontAlgn="base">
              <a:spcBef>
                <a:spcPct val="0"/>
              </a:spcBef>
              <a:spcAft>
                <a:spcPct val="0"/>
              </a:spcAft>
            </a:pPr>
            <a:endParaRPr lang="en-US" sz="2300" smtClean="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ar-SA" sz="2300" smtClean="0">
                <a:solidFill>
                  <a:srgbClr val="0000CC"/>
                </a:solidFill>
                <a:latin typeface="Times New Roman" pitchFamily="18" charset="0"/>
                <a:cs typeface="Times New Roman" pitchFamily="18" charset="0"/>
              </a:rPr>
              <a:t>قليل الاتصال بالأفراد</a:t>
            </a:r>
            <a:r>
              <a:rPr lang="en-US" sz="2300" smtClean="0">
                <a:solidFill>
                  <a:srgbClr val="0000CC"/>
                </a:solidFill>
                <a:latin typeface="Times New Roman" pitchFamily="18" charset="0"/>
                <a:cs typeface="Times New Roman" pitchFamily="18" charset="0"/>
              </a:rPr>
              <a:t> </a:t>
            </a:r>
            <a:r>
              <a:rPr lang="ar-SA" sz="2300" smtClean="0">
                <a:solidFill>
                  <a:srgbClr val="0000CC"/>
                </a:solidFill>
                <a:latin typeface="Times New Roman" pitchFamily="18" charset="0"/>
                <a:cs typeface="Times New Roman" pitchFamily="18" charset="0"/>
              </a:rPr>
              <a:t>والتفاعل معهم</a:t>
            </a:r>
            <a:r>
              <a:rPr lang="en-US" sz="2300" smtClean="0">
                <a:solidFill>
                  <a:srgbClr val="0000CC"/>
                </a:solidFill>
                <a:latin typeface="Times New Roman" pitchFamily="18" charset="0"/>
                <a:cs typeface="Times New Roman" pitchFamily="18" charset="0"/>
              </a:rPr>
              <a:t>.</a:t>
            </a:r>
            <a:r>
              <a:rPr lang="en-US" sz="2300" smtClean="0">
                <a:solidFill>
                  <a:srgbClr val="0000CC"/>
                </a:solidFill>
                <a:latin typeface="Times New Roman" pitchFamily="18" charset="0"/>
              </a:rPr>
              <a:t> </a:t>
            </a:r>
          </a:p>
        </p:txBody>
      </p:sp>
    </p:spTree>
    <p:extLst>
      <p:ext uri="{BB962C8B-B14F-4D97-AF65-F5344CB8AC3E}">
        <p14:creationId xmlns:p14="http://schemas.microsoft.com/office/powerpoint/2010/main" xmlns="" val="5920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04514"/>
                                        </p:tgtEl>
                                        <p:attrNameLst>
                                          <p:attrName>style.visibility</p:attrName>
                                        </p:attrNameLst>
                                      </p:cBhvr>
                                      <p:to>
                                        <p:strVal val="visible"/>
                                      </p:to>
                                    </p:set>
                                    <p:animEffect transition="in" filter="wheel(4)">
                                      <p:cBhvr>
                                        <p:cTn id="7" dur="2000"/>
                                        <p:tgtEl>
                                          <p:spTgt spid="70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04515"/>
                                        </p:tgtEl>
                                        <p:attrNameLst>
                                          <p:attrName>style.visibility</p:attrName>
                                        </p:attrNameLst>
                                      </p:cBhvr>
                                      <p:to>
                                        <p:strVal val="visible"/>
                                      </p:to>
                                    </p:set>
                                    <p:animEffect transition="in" filter="wheel(4)">
                                      <p:cBhvr>
                                        <p:cTn id="12" dur="2000"/>
                                        <p:tgtEl>
                                          <p:spTgt spid="704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4516"/>
                                        </p:tgtEl>
                                        <p:attrNameLst>
                                          <p:attrName>style.visibility</p:attrName>
                                        </p:attrNameLst>
                                      </p:cBhvr>
                                      <p:to>
                                        <p:strVal val="visible"/>
                                      </p:to>
                                    </p:set>
                                    <p:anim calcmode="lin" valueType="num">
                                      <p:cBhvr additive="base">
                                        <p:cTn id="17" dur="500" fill="hold"/>
                                        <p:tgtEl>
                                          <p:spTgt spid="704516"/>
                                        </p:tgtEl>
                                        <p:attrNameLst>
                                          <p:attrName>ppt_x</p:attrName>
                                        </p:attrNameLst>
                                      </p:cBhvr>
                                      <p:tavLst>
                                        <p:tav tm="0">
                                          <p:val>
                                            <p:strVal val="#ppt_x"/>
                                          </p:val>
                                        </p:tav>
                                        <p:tav tm="100000">
                                          <p:val>
                                            <p:strVal val="#ppt_x"/>
                                          </p:val>
                                        </p:tav>
                                      </p:tavLst>
                                    </p:anim>
                                    <p:anim calcmode="lin" valueType="num">
                                      <p:cBhvr additive="base">
                                        <p:cTn id="18" dur="500" fill="hold"/>
                                        <p:tgtEl>
                                          <p:spTgt spid="7045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04517"/>
                                        </p:tgtEl>
                                        <p:attrNameLst>
                                          <p:attrName>style.visibility</p:attrName>
                                        </p:attrNameLst>
                                      </p:cBhvr>
                                      <p:to>
                                        <p:strVal val="visible"/>
                                      </p:to>
                                    </p:set>
                                    <p:animEffect transition="in" filter="wheel(4)">
                                      <p:cBhvr>
                                        <p:cTn id="23" dur="2000"/>
                                        <p:tgtEl>
                                          <p:spTgt spid="7045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04518"/>
                                        </p:tgtEl>
                                        <p:attrNameLst>
                                          <p:attrName>style.visibility</p:attrName>
                                        </p:attrNameLst>
                                      </p:cBhvr>
                                      <p:to>
                                        <p:strVal val="visible"/>
                                      </p:to>
                                    </p:set>
                                    <p:anim calcmode="lin" valueType="num">
                                      <p:cBhvr additive="base">
                                        <p:cTn id="28" dur="500" fill="hold"/>
                                        <p:tgtEl>
                                          <p:spTgt spid="704518"/>
                                        </p:tgtEl>
                                        <p:attrNameLst>
                                          <p:attrName>ppt_x</p:attrName>
                                        </p:attrNameLst>
                                      </p:cBhvr>
                                      <p:tavLst>
                                        <p:tav tm="0">
                                          <p:val>
                                            <p:strVal val="#ppt_x"/>
                                          </p:val>
                                        </p:tav>
                                        <p:tav tm="100000">
                                          <p:val>
                                            <p:strVal val="#ppt_x"/>
                                          </p:val>
                                        </p:tav>
                                      </p:tavLst>
                                    </p:anim>
                                    <p:anim calcmode="lin" valueType="num">
                                      <p:cBhvr additive="base">
                                        <p:cTn id="29" dur="500" fill="hold"/>
                                        <p:tgtEl>
                                          <p:spTgt spid="70451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04519"/>
                                        </p:tgtEl>
                                        <p:attrNameLst>
                                          <p:attrName>style.visibility</p:attrName>
                                        </p:attrNameLst>
                                      </p:cBhvr>
                                      <p:to>
                                        <p:strVal val="visible"/>
                                      </p:to>
                                    </p:set>
                                    <p:animEffect transition="in" filter="wheel(4)">
                                      <p:cBhvr>
                                        <p:cTn id="34" dur="2000"/>
                                        <p:tgtEl>
                                          <p:spTgt spid="704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04520"/>
                                        </p:tgtEl>
                                        <p:attrNameLst>
                                          <p:attrName>style.visibility</p:attrName>
                                        </p:attrNameLst>
                                      </p:cBhvr>
                                      <p:to>
                                        <p:strVal val="visible"/>
                                      </p:to>
                                    </p:set>
                                    <p:anim calcmode="lin" valueType="num">
                                      <p:cBhvr additive="base">
                                        <p:cTn id="39" dur="500" fill="hold"/>
                                        <p:tgtEl>
                                          <p:spTgt spid="704520"/>
                                        </p:tgtEl>
                                        <p:attrNameLst>
                                          <p:attrName>ppt_x</p:attrName>
                                        </p:attrNameLst>
                                      </p:cBhvr>
                                      <p:tavLst>
                                        <p:tav tm="0">
                                          <p:val>
                                            <p:strVal val="#ppt_x"/>
                                          </p:val>
                                        </p:tav>
                                        <p:tav tm="100000">
                                          <p:val>
                                            <p:strVal val="#ppt_x"/>
                                          </p:val>
                                        </p:tav>
                                      </p:tavLst>
                                    </p:anim>
                                    <p:anim calcmode="lin" valueType="num">
                                      <p:cBhvr additive="base">
                                        <p:cTn id="40" dur="500" fill="hold"/>
                                        <p:tgtEl>
                                          <p:spTgt spid="704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4" grpId="0" animBg="1"/>
      <p:bldP spid="704515" grpId="0" animBg="1"/>
      <p:bldP spid="704516" grpId="0" animBg="1"/>
      <p:bldP spid="704517" grpId="0" animBg="1"/>
      <p:bldP spid="704518" grpId="0" animBg="1"/>
      <p:bldP spid="704519" grpId="0" animBg="1"/>
      <p:bldP spid="7045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221221-44DB-4615-A26D-1D04B4B51763}" type="slidenum">
              <a:rPr lang="ar-SA">
                <a:solidFill>
                  <a:srgbClr val="000000"/>
                </a:solidFill>
              </a:rPr>
              <a:pPr eaLnBrk="1" hangingPunct="1"/>
              <a:t>59</a:t>
            </a:fld>
            <a:endParaRPr lang="en-US">
              <a:solidFill>
                <a:srgbClr val="000000"/>
              </a:solidFill>
            </a:endParaRPr>
          </a:p>
        </p:txBody>
      </p:sp>
      <p:sp>
        <p:nvSpPr>
          <p:cNvPr id="63491" name="Rectangle 2"/>
          <p:cNvSpPr>
            <a:spLocks noChangeArrowheads="1"/>
          </p:cNvSpPr>
          <p:nvPr/>
        </p:nvSpPr>
        <p:spPr bwMode="auto">
          <a:xfrm>
            <a:off x="2286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fontAlgn="base">
              <a:spcBef>
                <a:spcPct val="20000"/>
              </a:spcBef>
              <a:spcAft>
                <a:spcPct val="0"/>
              </a:spcAft>
              <a:buClr>
                <a:srgbClr val="CC0066"/>
              </a:buClr>
              <a:buFont typeface="Wingdings" pitchFamily="2" charset="2"/>
              <a:buChar char="`"/>
            </a:pPr>
            <a:r>
              <a:rPr lang="ar-YE" sz="3200" b="1" smtClean="0">
                <a:solidFill>
                  <a:srgbClr val="120402"/>
                </a:solidFill>
              </a:rPr>
              <a:t>تركز على السلوك الفعلي الظاهر للقائد واهتماماته في العمل.</a:t>
            </a:r>
          </a:p>
          <a:p>
            <a:pPr marL="609600" indent="-609600" fontAlgn="base">
              <a:spcBef>
                <a:spcPct val="20000"/>
              </a:spcBef>
              <a:spcAft>
                <a:spcPct val="0"/>
              </a:spcAft>
              <a:buClr>
                <a:srgbClr val="CC0066"/>
              </a:buClr>
              <a:buFont typeface="Wingdings" pitchFamily="2" charset="2"/>
              <a:buChar char="`"/>
            </a:pPr>
            <a:r>
              <a:rPr lang="ar-YE" sz="3200" b="1" smtClean="0">
                <a:solidFill>
                  <a:srgbClr val="120402"/>
                </a:solidFill>
              </a:rPr>
              <a:t>للقائد اهتمامين :</a:t>
            </a:r>
          </a:p>
          <a:p>
            <a:pPr marL="990600" lvl="1" indent="-533400" fontAlgn="base">
              <a:spcBef>
                <a:spcPct val="20000"/>
              </a:spcBef>
              <a:spcAft>
                <a:spcPct val="0"/>
              </a:spcAft>
              <a:buClr>
                <a:srgbClr val="CC0066"/>
              </a:buClr>
              <a:buFont typeface="Wingdings" pitchFamily="2" charset="2"/>
              <a:buAutoNum type="arabic2Minus"/>
            </a:pPr>
            <a:r>
              <a:rPr lang="ar-YE" sz="2800" b="1" smtClean="0">
                <a:solidFill>
                  <a:srgbClr val="120402"/>
                </a:solidFill>
              </a:rPr>
              <a:t>الاهتمام بالعمل.</a:t>
            </a:r>
          </a:p>
          <a:p>
            <a:pPr marL="990600" lvl="1" indent="-533400" fontAlgn="base">
              <a:spcBef>
                <a:spcPct val="20000"/>
              </a:spcBef>
              <a:spcAft>
                <a:spcPct val="0"/>
              </a:spcAft>
              <a:buClr>
                <a:srgbClr val="CC0066"/>
              </a:buClr>
              <a:buFont typeface="Wingdings" pitchFamily="2" charset="2"/>
              <a:buAutoNum type="arabic2Minus"/>
            </a:pPr>
            <a:r>
              <a:rPr lang="ar-YE" sz="2800" b="1" smtClean="0">
                <a:solidFill>
                  <a:srgbClr val="120402"/>
                </a:solidFill>
              </a:rPr>
              <a:t>الاهتمام بالعاملين.</a:t>
            </a:r>
          </a:p>
          <a:p>
            <a:pPr marL="609600" indent="-609600" fontAlgn="base">
              <a:spcBef>
                <a:spcPct val="20000"/>
              </a:spcBef>
              <a:spcAft>
                <a:spcPct val="0"/>
              </a:spcAft>
              <a:buClr>
                <a:srgbClr val="CC0066"/>
              </a:buClr>
              <a:buFont typeface="Wingdings" pitchFamily="2" charset="2"/>
              <a:buNone/>
            </a:pPr>
            <a:r>
              <a:rPr lang="ar-SA" sz="3200" b="1" smtClean="0">
                <a:solidFill>
                  <a:srgbClr val="120402"/>
                </a:solidFill>
              </a:rPr>
              <a:t> </a:t>
            </a:r>
            <a:endParaRPr lang="en-US" b="1" smtClean="0">
              <a:solidFill>
                <a:srgbClr val="120402"/>
              </a:solidFill>
            </a:endParaRPr>
          </a:p>
        </p:txBody>
      </p:sp>
      <p:sp>
        <p:nvSpPr>
          <p:cNvPr id="63492" name="Rectangle 3"/>
          <p:cNvSpPr>
            <a:spLocks noRot="1" noChangeArrowheads="1"/>
          </p:cNvSpPr>
          <p:nvPr/>
        </p:nvSpPr>
        <p:spPr bwMode="auto">
          <a:xfrm>
            <a:off x="381000" y="6096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ar-YE" sz="4800" b="1" smtClean="0">
                <a:solidFill>
                  <a:srgbClr val="CC0066"/>
                </a:solidFill>
              </a:rPr>
              <a:t>النظريات السلوكية</a:t>
            </a:r>
            <a:r>
              <a:rPr lang="ar-YE" sz="4400" b="1" smtClean="0">
                <a:solidFill>
                  <a:srgbClr val="000000"/>
                </a:solidFill>
              </a:rPr>
              <a:t> </a:t>
            </a:r>
            <a:endParaRPr lang="en-US" sz="4400" b="1" smtClean="0">
              <a:solidFill>
                <a:srgbClr val="000000"/>
              </a:solidFill>
            </a:endParaRPr>
          </a:p>
        </p:txBody>
      </p:sp>
      <p:pic>
        <p:nvPicPr>
          <p:cNvPr id="6349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513" y="3443288"/>
            <a:ext cx="5203825" cy="243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5555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685800" y="188913"/>
            <a:ext cx="7772400" cy="792162"/>
          </a:xfrm>
        </p:spPr>
        <p:txBody>
          <a:bodyPr/>
          <a:lstStyle/>
          <a:p>
            <a:pPr>
              <a:buClr>
                <a:schemeClr val="accent2"/>
              </a:buClr>
              <a:buFont typeface="Wingdings" pitchFamily="2" charset="2"/>
              <a:buNone/>
            </a:pPr>
            <a:r>
              <a:rPr lang="ar-SA"/>
              <a:t> </a:t>
            </a:r>
            <a:endParaRPr lang="en-US"/>
          </a:p>
        </p:txBody>
      </p:sp>
      <p:pic>
        <p:nvPicPr>
          <p:cNvPr id="558083" name="VCTRN_01.mid">
            <a:hlinkClick r:id="" action="ppaction://media"/>
          </p:cNvPr>
          <p:cNvPicPr>
            <a:picLocks noGrp="1" noRot="1" noChangeAspect="1" noChangeArrowheads="1"/>
          </p:cNvPicPr>
          <p:nvPr>
            <p:ph sz="half" idx="2"/>
            <a:audioFile r:link="rId1"/>
          </p:nvPr>
        </p:nvPicPr>
        <p:blipFill>
          <a:blip r:embed="rId5">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a:ln/>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58084" name="AutoShape 4"/>
          <p:cNvSpPr>
            <a:spLocks noChangeArrowheads="1"/>
          </p:cNvSpPr>
          <p:nvPr/>
        </p:nvSpPr>
        <p:spPr bwMode="auto">
          <a:xfrm>
            <a:off x="0" y="549275"/>
            <a:ext cx="9144000" cy="6308725"/>
          </a:xfrm>
          <a:prstGeom prst="star16">
            <a:avLst>
              <a:gd name="adj" fmla="val 41755"/>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lnSpc>
                <a:spcPct val="90000"/>
              </a:lnSpc>
              <a:spcBef>
                <a:spcPct val="20000"/>
              </a:spcBef>
              <a:spcAft>
                <a:spcPct val="0"/>
              </a:spcAft>
            </a:pPr>
            <a:r>
              <a:rPr lang="ar-SA" sz="11700" b="1" smtClean="0">
                <a:solidFill>
                  <a:srgbClr val="FF0000"/>
                </a:solidFill>
                <a:latin typeface="Times New Roman" pitchFamily="18" charset="0"/>
                <a:cs typeface="Times New Roman" pitchFamily="18" charset="0"/>
              </a:rPr>
              <a:t>تذكر دائما</a:t>
            </a:r>
          </a:p>
          <a:p>
            <a:pPr algn="ctr" fontAlgn="base">
              <a:lnSpc>
                <a:spcPct val="90000"/>
              </a:lnSpc>
              <a:spcBef>
                <a:spcPct val="20000"/>
              </a:spcBef>
              <a:spcAft>
                <a:spcPct val="0"/>
              </a:spcAft>
            </a:pPr>
            <a:r>
              <a:rPr lang="ar-SA" sz="6000" b="1" smtClean="0">
                <a:solidFill>
                  <a:srgbClr val="FF00FF"/>
                </a:solidFill>
                <a:latin typeface="Times New Roman" pitchFamily="18" charset="0"/>
                <a:cs typeface="Times New Roman" pitchFamily="18" charset="0"/>
              </a:rPr>
              <a:t>الممارسة تجعلك</a:t>
            </a:r>
          </a:p>
          <a:p>
            <a:pPr algn="ctr" fontAlgn="base">
              <a:lnSpc>
                <a:spcPct val="90000"/>
              </a:lnSpc>
              <a:spcBef>
                <a:spcPct val="20000"/>
              </a:spcBef>
              <a:spcAft>
                <a:spcPct val="0"/>
              </a:spcAft>
            </a:pPr>
            <a:r>
              <a:rPr lang="ar-SA" sz="6000" b="1" smtClean="0">
                <a:solidFill>
                  <a:srgbClr val="FF00FF"/>
                </a:solidFill>
                <a:latin typeface="Times New Roman" pitchFamily="18" charset="0"/>
                <a:cs typeface="Times New Roman" pitchFamily="18" charset="0"/>
              </a:rPr>
              <a:t>تتمكن من ما تعلمته</a:t>
            </a:r>
          </a:p>
          <a:p>
            <a:pPr algn="ctr" fontAlgn="base">
              <a:lnSpc>
                <a:spcPct val="90000"/>
              </a:lnSpc>
              <a:spcBef>
                <a:spcPct val="20000"/>
              </a:spcBef>
              <a:spcAft>
                <a:spcPct val="0"/>
              </a:spcAft>
            </a:pPr>
            <a:r>
              <a:rPr lang="ar-SA" sz="6000" b="1" smtClean="0">
                <a:solidFill>
                  <a:srgbClr val="FF00FF"/>
                </a:solidFill>
                <a:latin typeface="Times New Roman" pitchFamily="18" charset="0"/>
                <a:cs typeface="Times New Roman" pitchFamily="18" charset="0"/>
              </a:rPr>
              <a:t>أو تدربت عليه</a:t>
            </a:r>
            <a:endParaRPr lang="en-US" sz="3600" smtClean="0">
              <a:solidFill>
                <a:srgbClr val="FF00FF"/>
              </a:solidFill>
              <a:latin typeface="Arial" pitchFamily="34" charset="0"/>
            </a:endParaRPr>
          </a:p>
        </p:txBody>
      </p:sp>
    </p:spTree>
    <p:extLst>
      <p:ext uri="{BB962C8B-B14F-4D97-AF65-F5344CB8AC3E}">
        <p14:creationId xmlns:p14="http://schemas.microsoft.com/office/powerpoint/2010/main" xmlns="" val="2085481824"/>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wd">
                                    <p:tmPct val="50000"/>
                                  </p:iterate>
                                  <p:childTnLst>
                                    <p:set>
                                      <p:cBhvr>
                                        <p:cTn id="6" dur="1" fill="hold">
                                          <p:stCondLst>
                                            <p:cond delay="0"/>
                                          </p:stCondLst>
                                        </p:cTn>
                                        <p:tgtEl>
                                          <p:spTgt spid="558084"/>
                                        </p:tgtEl>
                                        <p:attrNameLst>
                                          <p:attrName>style.visibility</p:attrName>
                                        </p:attrNameLst>
                                      </p:cBhvr>
                                      <p:to>
                                        <p:strVal val="visible"/>
                                      </p:to>
                                    </p:set>
                                    <p:set>
                                      <p:cBhvr>
                                        <p:cTn id="7" dur="455" fill="hold">
                                          <p:stCondLst>
                                            <p:cond delay="0"/>
                                          </p:stCondLst>
                                        </p:cTn>
                                        <p:tgtEl>
                                          <p:spTgt spid="558084"/>
                                        </p:tgtEl>
                                        <p:attrNameLst>
                                          <p:attrName>style.rotation</p:attrName>
                                        </p:attrNameLst>
                                      </p:cBhvr>
                                      <p:to>
                                        <p:strVal val="-45.0"/>
                                      </p:to>
                                    </p:set>
                                    <p:anim calcmode="lin" valueType="num">
                                      <p:cBhvr>
                                        <p:cTn id="8" dur="455" fill="hold">
                                          <p:stCondLst>
                                            <p:cond delay="455"/>
                                          </p:stCondLst>
                                        </p:cTn>
                                        <p:tgtEl>
                                          <p:spTgt spid="55808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808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808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808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2" presetClass="emph" presetSubtype="0" fill="hold" grpId="1" nodeType="clickEffect">
                                  <p:stCondLst>
                                    <p:cond delay="0"/>
                                  </p:stCondLst>
                                  <p:iterate type="wd">
                                    <p:tmPct val="10000"/>
                                  </p:iterate>
                                  <p:childTnLst>
                                    <p:animClr clrSpc="rgb" dir="cw">
                                      <p:cBhvr override="childStyle">
                                        <p:cTn id="15" dur="100" fill="hold"/>
                                        <p:tgtEl>
                                          <p:spTgt spid="558084"/>
                                        </p:tgtEl>
                                        <p:attrNameLst>
                                          <p:attrName>style.color</p:attrName>
                                        </p:attrNameLst>
                                      </p:cBhvr>
                                      <p:to>
                                        <a:schemeClr val="accent2"/>
                                      </p:to>
                                    </p:animClr>
                                    <p:animClr clrSpc="rgb" dir="cw">
                                      <p:cBhvr>
                                        <p:cTn id="16" dur="100" fill="hold"/>
                                        <p:tgtEl>
                                          <p:spTgt spid="558084"/>
                                        </p:tgtEl>
                                        <p:attrNameLst>
                                          <p:attrName>fillcolor</p:attrName>
                                        </p:attrNameLst>
                                      </p:cBhvr>
                                      <p:to>
                                        <a:schemeClr val="accent2"/>
                                      </p:to>
                                    </p:animClr>
                                    <p:set>
                                      <p:cBhvr>
                                        <p:cTn id="17" dur="100" fill="hold"/>
                                        <p:tgtEl>
                                          <p:spTgt spid="558084"/>
                                        </p:tgtEl>
                                        <p:attrNameLst>
                                          <p:attrName>fill.type</p:attrName>
                                        </p:attrNameLst>
                                      </p:cBhvr>
                                      <p:to>
                                        <p:strVal val="solid"/>
                                      </p:to>
                                    </p:set>
                                    <p:set>
                                      <p:cBhvr>
                                        <p:cTn id="18" dur="100" fill="hold"/>
                                        <p:tgtEl>
                                          <p:spTgt spid="558084"/>
                                        </p:tgtEl>
                                        <p:attrNameLst>
                                          <p:attrName>fill.on</p:attrName>
                                        </p:attrNameLst>
                                      </p:cBhvr>
                                      <p:to>
                                        <p:strVal val="true"/>
                                      </p:to>
                                    </p:set>
                                    <p:animRot by="120000">
                                      <p:cBhvr>
                                        <p:cTn id="19" dur="100" fill="hold">
                                          <p:stCondLst>
                                            <p:cond delay="0"/>
                                          </p:stCondLst>
                                        </p:cTn>
                                        <p:tgtEl>
                                          <p:spTgt spid="558084"/>
                                        </p:tgtEl>
                                        <p:attrNameLst>
                                          <p:attrName>r</p:attrName>
                                        </p:attrNameLst>
                                      </p:cBhvr>
                                    </p:animRot>
                                    <p:animRot by="-240000">
                                      <p:cBhvr>
                                        <p:cTn id="20" dur="200" fill="hold">
                                          <p:stCondLst>
                                            <p:cond delay="200"/>
                                          </p:stCondLst>
                                        </p:cTn>
                                        <p:tgtEl>
                                          <p:spTgt spid="558084"/>
                                        </p:tgtEl>
                                        <p:attrNameLst>
                                          <p:attrName>r</p:attrName>
                                        </p:attrNameLst>
                                      </p:cBhvr>
                                    </p:animRot>
                                    <p:animRot by="240000">
                                      <p:cBhvr>
                                        <p:cTn id="21" dur="200" fill="hold">
                                          <p:stCondLst>
                                            <p:cond delay="400"/>
                                          </p:stCondLst>
                                        </p:cTn>
                                        <p:tgtEl>
                                          <p:spTgt spid="558084"/>
                                        </p:tgtEl>
                                        <p:attrNameLst>
                                          <p:attrName>r</p:attrName>
                                        </p:attrNameLst>
                                      </p:cBhvr>
                                    </p:animRot>
                                    <p:animRot by="-240000">
                                      <p:cBhvr>
                                        <p:cTn id="22" dur="200" fill="hold">
                                          <p:stCondLst>
                                            <p:cond delay="600"/>
                                          </p:stCondLst>
                                        </p:cTn>
                                        <p:tgtEl>
                                          <p:spTgt spid="558084"/>
                                        </p:tgtEl>
                                        <p:attrNameLst>
                                          <p:attrName>r</p:attrName>
                                        </p:attrNameLst>
                                      </p:cBhvr>
                                    </p:animRot>
                                    <p:animRot by="120000">
                                      <p:cBhvr>
                                        <p:cTn id="23" dur="200" fill="hold">
                                          <p:stCondLst>
                                            <p:cond delay="800"/>
                                          </p:stCondLst>
                                        </p:cTn>
                                        <p:tgtEl>
                                          <p:spTgt spid="5580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24" repeatCount="indefinite" fill="hold" display="0">
                  <p:stCondLst>
                    <p:cond delay="indefinite"/>
                  </p:stCondLst>
                  <p:endCondLst>
                    <p:cond evt="onPrev" delay="0">
                      <p:tgtEl>
                        <p:sldTgt/>
                      </p:tgtEl>
                    </p:cond>
                    <p:cond evt="onStopAudio" delay="0">
                      <p:tgtEl>
                        <p:sldTgt/>
                      </p:tgtEl>
                    </p:cond>
                  </p:endCondLst>
                </p:cTn>
                <p:tgtEl>
                  <p:spTgt spid="558083"/>
                </p:tgtEl>
              </p:cMediaNode>
            </p:audio>
          </p:childTnLst>
        </p:cTn>
      </p:par>
    </p:tnLst>
    <p:bldLst>
      <p:bldP spid="558084" grpId="0" animBg="1"/>
      <p:bldP spid="55808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D8BA79-5473-4ADB-9F5D-7BCC170EEDBD}" type="slidenum">
              <a:rPr lang="ar-SA">
                <a:solidFill>
                  <a:srgbClr val="000000"/>
                </a:solidFill>
              </a:rPr>
              <a:pPr eaLnBrk="1" hangingPunct="1"/>
              <a:t>60</a:t>
            </a:fld>
            <a:endParaRPr lang="en-US">
              <a:solidFill>
                <a:srgbClr val="000000"/>
              </a:solidFill>
            </a:endParaRPr>
          </a:p>
        </p:txBody>
      </p:sp>
      <p:sp>
        <p:nvSpPr>
          <p:cNvPr id="903170" name="Rectangle 2"/>
          <p:cNvSpPr>
            <a:spLocks noChangeArrowheads="1"/>
          </p:cNvSpPr>
          <p:nvPr/>
        </p:nvSpPr>
        <p:spPr bwMode="auto">
          <a:xfrm>
            <a:off x="228600" y="1600200"/>
            <a:ext cx="8229600" cy="4525963"/>
          </a:xfrm>
          <a:prstGeom prst="rect">
            <a:avLst/>
          </a:prstGeom>
          <a:noFill/>
          <a:ln w="9525">
            <a:noFill/>
            <a:miter lim="800000"/>
            <a:headEnd/>
            <a:tailEnd/>
          </a:ln>
          <a:effectLst/>
        </p:spPr>
        <p:txBody>
          <a:bodyPr/>
          <a:lstStyle/>
          <a:p>
            <a:pPr marL="609600" indent="-609600" fontAlgn="base">
              <a:spcBef>
                <a:spcPct val="20000"/>
              </a:spcBef>
              <a:spcAft>
                <a:spcPct val="0"/>
              </a:spcAft>
              <a:defRPr/>
            </a:pPr>
            <a:r>
              <a:rPr lang="ar-YE" sz="2400" b="1">
                <a:solidFill>
                  <a:srgbClr val="000000"/>
                </a:solidFill>
                <a:effectLst>
                  <a:outerShdw blurRad="38100" dist="38100" dir="2700000" algn="tl">
                    <a:srgbClr val="FFFFFF"/>
                  </a:outerShdw>
                </a:effectLst>
                <a:latin typeface="Arabic Typesetting" pitchFamily="66" charset="-78"/>
              </a:rPr>
              <a:t>ويظهر هذا السلوك في قيام القائد بمجموعة من الأعمال مثل:</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تحديد الأنشطة واقتراح خطط العمل.</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التعرف على المشكلات وإيجاد الحلول لها.</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جمع المعلومات اللازمة لاتخاذ القرار السليم وتزويد المرؤوسين </a:t>
            </a:r>
            <a:r>
              <a:rPr lang="ar-YE" sz="2400" b="1">
                <a:solidFill>
                  <a:srgbClr val="000000"/>
                </a:solidFill>
                <a:effectLst>
                  <a:outerShdw blurRad="38100" dist="38100" dir="2700000" algn="tl">
                    <a:srgbClr val="FFFFFF"/>
                  </a:outerShdw>
                </a:effectLst>
                <a:latin typeface="Arabic Typesetting" pitchFamily="66" charset="-78"/>
              </a:rPr>
              <a:t>ب</a:t>
            </a:r>
            <a:r>
              <a:rPr lang="ar-SA" sz="2400" b="1">
                <a:solidFill>
                  <a:srgbClr val="000000"/>
                </a:solidFill>
                <a:effectLst>
                  <a:outerShdw blurRad="38100" dist="38100" dir="2700000" algn="tl">
                    <a:srgbClr val="FFFFFF"/>
                  </a:outerShdw>
                </a:effectLst>
                <a:latin typeface="Arabic Typesetting" pitchFamily="66" charset="-78"/>
              </a:rPr>
              <a:t>هذه المعلومات.</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 تطوير مجالات العمل.</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التوفيق بين الآراء والمقترحات.</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 دراسة إمكانية تنفيذ الآراء والمقترحات.</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تقييم مسارات العمل بالقياس إلى معايير الأداء  المتفق عليها.</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latin typeface="Arabic Typesetting" pitchFamily="66" charset="-78"/>
              </a:rPr>
              <a:t>دراسة مقومات التنفيذ والعمل على مواجهتها.</a:t>
            </a:r>
            <a:endParaRPr lang="en-US" sz="2400" b="1">
              <a:solidFill>
                <a:srgbClr val="000000"/>
              </a:solidFill>
              <a:effectLst>
                <a:outerShdw blurRad="38100" dist="38100" dir="2700000" algn="tl">
                  <a:srgbClr val="FFFFFF"/>
                </a:outerShdw>
              </a:effectLst>
              <a:latin typeface="Arabic Typesetting" pitchFamily="66" charset="-78"/>
            </a:endParaRPr>
          </a:p>
        </p:txBody>
      </p:sp>
      <p:sp>
        <p:nvSpPr>
          <p:cNvPr id="64516" name="Rectangle 3"/>
          <p:cNvSpPr>
            <a:spLocks noRot="1" noChangeArrowheads="1"/>
          </p:cNvSpPr>
          <p:nvPr/>
        </p:nvSpPr>
        <p:spPr bwMode="auto">
          <a:xfrm>
            <a:off x="381000" y="6096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ar-YE" sz="4800" b="1" smtClean="0">
                <a:solidFill>
                  <a:srgbClr val="CC0066"/>
                </a:solidFill>
                <a:cs typeface="Simplified Arabic" pitchFamily="18" charset="-78"/>
              </a:rPr>
              <a:t>الاهتمام بالعمل (الإنتاج)</a:t>
            </a:r>
            <a:endParaRPr lang="en-US" sz="4400" b="1" smtClean="0">
              <a:solidFill>
                <a:srgbClr val="000000"/>
              </a:solidFill>
              <a:cs typeface="Simplified Arabic" pitchFamily="18" charset="-78"/>
            </a:endParaRPr>
          </a:p>
        </p:txBody>
      </p:sp>
      <p:pic>
        <p:nvPicPr>
          <p:cNvPr id="64517" name="Picture 4" descr="BS02064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029200"/>
            <a:ext cx="16764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6966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عنصر نائب لرقم الشريحة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DA7087-D9F3-4B1B-95C6-E1762C2518AE}" type="slidenum">
              <a:rPr lang="ar-SA">
                <a:solidFill>
                  <a:srgbClr val="000000"/>
                </a:solidFill>
              </a:rPr>
              <a:pPr eaLnBrk="1" hangingPunct="1"/>
              <a:t>61</a:t>
            </a:fld>
            <a:endParaRPr lang="en-US">
              <a:solidFill>
                <a:srgbClr val="000000"/>
              </a:solidFill>
            </a:endParaRPr>
          </a:p>
        </p:txBody>
      </p:sp>
      <p:sp>
        <p:nvSpPr>
          <p:cNvPr id="905218" name="Rectangle 2"/>
          <p:cNvSpPr>
            <a:spLocks noChangeArrowheads="1"/>
          </p:cNvSpPr>
          <p:nvPr/>
        </p:nvSpPr>
        <p:spPr bwMode="auto">
          <a:xfrm>
            <a:off x="1219200" y="1600200"/>
            <a:ext cx="7239000" cy="4525963"/>
          </a:xfrm>
          <a:prstGeom prst="rect">
            <a:avLst/>
          </a:prstGeom>
          <a:noFill/>
          <a:ln w="9525">
            <a:noFill/>
            <a:miter lim="800000"/>
            <a:headEnd/>
            <a:tailEnd/>
          </a:ln>
          <a:effectLst/>
        </p:spPr>
        <p:txBody>
          <a:bodyPr/>
          <a:lstStyle/>
          <a:p>
            <a:pPr marL="609600" indent="-609600" fontAlgn="base">
              <a:spcBef>
                <a:spcPct val="20000"/>
              </a:spcBef>
              <a:spcAft>
                <a:spcPct val="0"/>
              </a:spcAft>
              <a:defRPr/>
            </a:pPr>
            <a:r>
              <a:rPr lang="ar-YE" sz="2400" b="1">
                <a:solidFill>
                  <a:srgbClr val="000000"/>
                </a:solidFill>
                <a:effectLst>
                  <a:outerShdw blurRad="38100" dist="38100" dir="2700000" algn="tl">
                    <a:srgbClr val="FFFFFF"/>
                  </a:outerShdw>
                </a:effectLst>
              </a:rPr>
              <a:t>ويظهر ذلك في قيام القائد بما يلي:</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التشجيع والاستجابة للميول والاتجاهات الإنسانية لجماعة العمل.</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إتاحة الفرصة لمساهمة العاملين في اتخاذ القرارات ووضع وتحديد معايير الأداء.</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 إشراك المجموعة في وضع وتحديد الأهداف وتقسيم العمل.</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السماح للعاملين بالتعبير عن آرائهم ومشاعرهم.</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إحداث التجانس وتدعيم الإجماع والتوحد في آراء العاملين.</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تقديم النصح والإرشاد.</a:t>
            </a:r>
          </a:p>
          <a:p>
            <a:pPr marL="609600" indent="-609600" fontAlgn="base">
              <a:spcBef>
                <a:spcPct val="20000"/>
              </a:spcBef>
              <a:spcAft>
                <a:spcPct val="0"/>
              </a:spcAft>
              <a:buFontTx/>
              <a:buChar char="•"/>
              <a:defRPr/>
            </a:pPr>
            <a:r>
              <a:rPr lang="ar-SA" sz="2400" b="1">
                <a:solidFill>
                  <a:srgbClr val="000000"/>
                </a:solidFill>
                <a:effectLst>
                  <a:outerShdw blurRad="38100" dist="38100" dir="2700000" algn="tl">
                    <a:srgbClr val="FFFFFF"/>
                  </a:outerShdw>
                </a:effectLst>
              </a:rPr>
              <a:t>تقليل درجة التوتر والشعور بعدم الاستقرار </a:t>
            </a:r>
            <a:endParaRPr lang="ar-YE" sz="2400" b="1">
              <a:solidFill>
                <a:srgbClr val="000000"/>
              </a:solidFill>
              <a:effectLst>
                <a:outerShdw blurRad="38100" dist="38100" dir="2700000" algn="tl">
                  <a:srgbClr val="FFFFFF"/>
                </a:outerShdw>
              </a:effectLst>
            </a:endParaRPr>
          </a:p>
          <a:p>
            <a:pPr marL="609600" indent="-609600" fontAlgn="base">
              <a:spcBef>
                <a:spcPct val="20000"/>
              </a:spcBef>
              <a:spcAft>
                <a:spcPct val="0"/>
              </a:spcAft>
              <a:defRPr/>
            </a:pPr>
            <a:r>
              <a:rPr lang="ar-YE" sz="2400" b="1">
                <a:solidFill>
                  <a:srgbClr val="000000"/>
                </a:solidFill>
                <a:effectLst>
                  <a:outerShdw blurRad="38100" dist="38100" dir="2700000" algn="tl">
                    <a:srgbClr val="FFFFFF"/>
                  </a:outerShdw>
                </a:effectLst>
              </a:rPr>
              <a:t>	</a:t>
            </a:r>
            <a:r>
              <a:rPr lang="ar-SA" sz="2400" b="1">
                <a:solidFill>
                  <a:srgbClr val="000000"/>
                </a:solidFill>
                <a:effectLst>
                  <a:outerShdw blurRad="38100" dist="38100" dir="2700000" algn="tl">
                    <a:srgbClr val="FFFFFF"/>
                  </a:outerShdw>
                </a:effectLst>
              </a:rPr>
              <a:t>بين العاملين.</a:t>
            </a:r>
            <a:endParaRPr lang="en-US" sz="2400" b="1">
              <a:solidFill>
                <a:srgbClr val="000000"/>
              </a:solidFill>
              <a:effectLst>
                <a:outerShdw blurRad="38100" dist="38100" dir="2700000" algn="tl">
                  <a:srgbClr val="FFFFFF"/>
                </a:outerShdw>
              </a:effectLst>
            </a:endParaRPr>
          </a:p>
        </p:txBody>
      </p:sp>
      <p:sp>
        <p:nvSpPr>
          <p:cNvPr id="4101" name="Rectangle 3"/>
          <p:cNvSpPr>
            <a:spLocks noRot="1" noChangeArrowheads="1"/>
          </p:cNvSpPr>
          <p:nvPr/>
        </p:nvSpPr>
        <p:spPr bwMode="auto">
          <a:xfrm>
            <a:off x="381000" y="6096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ar-YE" sz="4800" b="1" smtClean="0">
                <a:solidFill>
                  <a:srgbClr val="CC0066"/>
                </a:solidFill>
                <a:cs typeface="Simplified Arabic" pitchFamily="18" charset="-78"/>
              </a:rPr>
              <a:t>الاهتمام بالعاملين (الأفراد)</a:t>
            </a:r>
            <a:endParaRPr lang="en-US" sz="4400" b="1" smtClean="0">
              <a:solidFill>
                <a:srgbClr val="000000"/>
              </a:solidFill>
              <a:cs typeface="Simplified Arabic" pitchFamily="18" charset="-78"/>
            </a:endParaRPr>
          </a:p>
        </p:txBody>
      </p:sp>
      <p:graphicFrame>
        <p:nvGraphicFramePr>
          <p:cNvPr id="4098" name="Object 4"/>
          <p:cNvGraphicFramePr>
            <a:graphicFrameLocks noGrp="1" noChangeAspect="1"/>
          </p:cNvGraphicFramePr>
          <p:nvPr>
            <p:ph/>
          </p:nvPr>
        </p:nvGraphicFramePr>
        <p:xfrm>
          <a:off x="76200" y="4572000"/>
          <a:ext cx="3276600" cy="2200275"/>
        </p:xfrm>
        <a:graphic>
          <a:graphicData uri="http://schemas.openxmlformats.org/presentationml/2006/ole">
            <p:oleObj spid="_x0000_s4110" name="Document" r:id="rId4" imgW="3724656" imgH="2499360" progId="Word.Document.8">
              <p:embed/>
            </p:oleObj>
          </a:graphicData>
        </a:graphic>
      </p:graphicFrame>
    </p:spTree>
    <p:extLst>
      <p:ext uri="{BB962C8B-B14F-4D97-AF65-F5344CB8AC3E}">
        <p14:creationId xmlns:p14="http://schemas.microsoft.com/office/powerpoint/2010/main" xmlns="" val="2022694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A8C2C3-DFEA-4BAD-B90A-9BC8ACE4450F}" type="slidenum">
              <a:rPr lang="ar-SA">
                <a:solidFill>
                  <a:srgbClr val="000000"/>
                </a:solidFill>
              </a:rPr>
              <a:pPr eaLnBrk="1" hangingPunct="1"/>
              <a:t>62</a:t>
            </a:fld>
            <a:endParaRPr lang="en-US">
              <a:solidFill>
                <a:srgbClr val="000000"/>
              </a:solidFill>
            </a:endParaRPr>
          </a:p>
        </p:txBody>
      </p:sp>
      <p:sp>
        <p:nvSpPr>
          <p:cNvPr id="907266" name="Rectangle 2"/>
          <p:cNvSpPr>
            <a:spLocks noGrp="1" noChangeArrowheads="1"/>
          </p:cNvSpPr>
          <p:nvPr>
            <p:ph type="body" idx="1"/>
          </p:nvPr>
        </p:nvSpPr>
        <p:spPr/>
        <p:txBody>
          <a:bodyPr/>
          <a:lstStyle/>
          <a:p>
            <a:pPr marL="812800" indent="-812800" eaLnBrk="1" hangingPunct="1">
              <a:defRPr/>
            </a:pPr>
            <a:r>
              <a:rPr lang="ar-SA" sz="2800" b="1" smtClean="0">
                <a:effectLst>
                  <a:outerShdw blurRad="38100" dist="38100" dir="2700000" algn="tl">
                    <a:srgbClr val="FFFFFF"/>
                  </a:outerShdw>
                </a:effectLst>
              </a:rPr>
              <a:t>تقوم الشبكة الإدارية التي قدمها " بليك وموتون" على تصنيف السلوك الإداري للمديرين في إطار مصفوفة يمثل بعدها الأفقي العمل وبعدها الرأسي الاهتمام بالعلاقات الإنسانية وتضع درجات الاهتمام على كل من البعدين على مقياس من تسع درجات تعطى فيه درجة واحدة لأقل درجات الاهتمام بالعمل.. أو العلاقات وتسع درجات لأعلى درجات الاهتمام</a:t>
            </a:r>
            <a:endParaRPr lang="ar-YE" sz="2800" b="1" smtClean="0">
              <a:effectLst>
                <a:outerShdw blurRad="38100" dist="38100" dir="2700000" algn="tl">
                  <a:srgbClr val="FFFFFF"/>
                </a:outerShdw>
              </a:effectLst>
            </a:endParaRPr>
          </a:p>
          <a:p>
            <a:pPr marL="812800" indent="-812800" eaLnBrk="1" hangingPunct="1">
              <a:buFontTx/>
              <a:buNone/>
              <a:defRPr/>
            </a:pPr>
            <a:endParaRPr lang="ar-SA" sz="2800" b="1" smtClean="0">
              <a:effectLst>
                <a:outerShdw blurRad="38100" dist="38100" dir="2700000" algn="tl">
                  <a:srgbClr val="FFFFFF"/>
                </a:outerShdw>
              </a:effectLst>
            </a:endParaRPr>
          </a:p>
          <a:p>
            <a:pPr marL="812800" indent="-812800" eaLnBrk="1" hangingPunct="1">
              <a:defRPr/>
            </a:pPr>
            <a:r>
              <a:rPr lang="ar-SA" sz="2800" b="1" smtClean="0">
                <a:effectLst>
                  <a:outerShdw blurRad="38100" dist="38100" dir="2700000" algn="tl">
                    <a:srgbClr val="FFFFFF"/>
                  </a:outerShdw>
                </a:effectLst>
              </a:rPr>
              <a:t>ويوجد في إطار المصفوفة عدد كبير من أنماط السلوك الإداري يتحدد كل منها بدرجة على كل من البعدين إلاّ أن هناك خمسة أنماط رئيسية تقع في زوايا المصفوفة وفي وسطها.</a:t>
            </a:r>
            <a:r>
              <a:rPr lang="ar-SA" sz="2800" smtClean="0"/>
              <a:t> </a:t>
            </a:r>
            <a:endParaRPr lang="en-US" sz="2800" smtClean="0"/>
          </a:p>
        </p:txBody>
      </p:sp>
      <p:sp>
        <p:nvSpPr>
          <p:cNvPr id="65540" name="WordArt 3"/>
          <p:cNvSpPr>
            <a:spLocks noChangeArrowheads="1" noChangeShapeType="1" noTextEdit="1"/>
          </p:cNvSpPr>
          <p:nvPr/>
        </p:nvSpPr>
        <p:spPr bwMode="auto">
          <a:xfrm>
            <a:off x="3352800" y="76200"/>
            <a:ext cx="2362200" cy="16002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ar-YE" sz="3600" b="1"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الشبكــة الإداريــة</a:t>
            </a:r>
          </a:p>
        </p:txBody>
      </p:sp>
    </p:spTree>
    <p:extLst>
      <p:ext uri="{BB962C8B-B14F-4D97-AF65-F5344CB8AC3E}">
        <p14:creationId xmlns:p14="http://schemas.microsoft.com/office/powerpoint/2010/main" xmlns="" val="488235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DB0F85-D54E-4623-BCD6-1F9C6F8749EA}" type="slidenum">
              <a:rPr lang="ar-SA">
                <a:solidFill>
                  <a:srgbClr val="000000"/>
                </a:solidFill>
              </a:rPr>
              <a:pPr eaLnBrk="1" hangingPunct="1"/>
              <a:t>63</a:t>
            </a:fld>
            <a:endParaRPr lang="en-US">
              <a:solidFill>
                <a:srgbClr val="000000"/>
              </a:solidFill>
            </a:endParaRPr>
          </a:p>
        </p:txBody>
      </p:sp>
      <p:sp>
        <p:nvSpPr>
          <p:cNvPr id="66563" name="Rectangle 2"/>
          <p:cNvSpPr>
            <a:spLocks noGrp="1" noChangeArrowheads="1"/>
          </p:cNvSpPr>
          <p:nvPr>
            <p:ph type="title"/>
          </p:nvPr>
        </p:nvSpPr>
        <p:spPr/>
        <p:txBody>
          <a:bodyPr/>
          <a:lstStyle/>
          <a:p>
            <a:pPr eaLnBrk="1" hangingPunct="1"/>
            <a:r>
              <a:rPr lang="ar-YE" b="1" smtClean="0"/>
              <a:t>الشبكة</a:t>
            </a:r>
            <a:r>
              <a:rPr lang="ar-SA" b="1" smtClean="0"/>
              <a:t> الادارية</a:t>
            </a:r>
            <a:endParaRPr lang="en-US" b="1" smtClean="0"/>
          </a:p>
        </p:txBody>
      </p:sp>
      <p:sp>
        <p:nvSpPr>
          <p:cNvPr id="66564" name="Rectangle 3"/>
          <p:cNvSpPr>
            <a:spLocks noChangeArrowheads="1"/>
          </p:cNvSpPr>
          <p:nvPr/>
        </p:nvSpPr>
        <p:spPr bwMode="auto">
          <a:xfrm>
            <a:off x="2438400" y="15240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fontAlgn="base">
              <a:lnSpc>
                <a:spcPct val="80000"/>
              </a:lnSpc>
              <a:spcBef>
                <a:spcPct val="20000"/>
              </a:spcBef>
              <a:spcAft>
                <a:spcPct val="0"/>
              </a:spcAft>
            </a:pPr>
            <a:r>
              <a:rPr lang="ar-SA" sz="1600" smtClean="0">
                <a:solidFill>
                  <a:srgbClr val="000000"/>
                </a:solidFill>
              </a:rPr>
              <a:t>                                                                   </a:t>
            </a:r>
            <a:r>
              <a:rPr lang="ar-SA" sz="1200" smtClean="0">
                <a:solidFill>
                  <a:srgbClr val="120402"/>
                </a:solidFill>
              </a:rPr>
              <a:t>9</a:t>
            </a:r>
            <a:endParaRPr lang="ar-SA" b="1" smtClean="0">
              <a:solidFill>
                <a:srgbClr val="120402"/>
              </a:solidFill>
            </a:endParaRP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8</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7</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6</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5</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4</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3</a:t>
            </a:r>
            <a:r>
              <a:rPr lang="ar-SA" b="1" smtClean="0">
                <a:solidFill>
                  <a:srgbClr val="111202"/>
                </a:solidFill>
              </a:rPr>
              <a:t> </a:t>
            </a:r>
          </a:p>
          <a:p>
            <a:pPr marL="342900" indent="-342900" algn="l" fontAlgn="base">
              <a:lnSpc>
                <a:spcPct val="80000"/>
              </a:lnSpc>
              <a:spcBef>
                <a:spcPct val="20000"/>
              </a:spcBef>
              <a:spcAft>
                <a:spcPct val="0"/>
              </a:spcAft>
            </a:pPr>
            <a:r>
              <a:rPr lang="ar-SA" b="1" smtClean="0">
                <a:solidFill>
                  <a:srgbClr val="111202"/>
                </a:solidFill>
              </a:rPr>
              <a:t>                                                                   </a:t>
            </a:r>
            <a:r>
              <a:rPr lang="ar-SA" smtClean="0">
                <a:solidFill>
                  <a:srgbClr val="120402"/>
                </a:solidFill>
              </a:rPr>
              <a:t>2</a:t>
            </a:r>
          </a:p>
          <a:p>
            <a:pPr marL="342900" indent="-342900" algn="l" fontAlgn="base">
              <a:lnSpc>
                <a:spcPct val="80000"/>
              </a:lnSpc>
              <a:spcBef>
                <a:spcPct val="20000"/>
              </a:spcBef>
              <a:spcAft>
                <a:spcPct val="0"/>
              </a:spcAft>
            </a:pPr>
            <a:r>
              <a:rPr lang="ar-SA" smtClean="0">
                <a:solidFill>
                  <a:srgbClr val="111202"/>
                </a:solidFill>
              </a:rPr>
              <a:t>                                                                   1</a:t>
            </a:r>
            <a:r>
              <a:rPr lang="ar-SA" sz="1600" smtClean="0">
                <a:solidFill>
                  <a:srgbClr val="111202"/>
                </a:solidFill>
              </a:rPr>
              <a:t>                                               </a:t>
            </a:r>
            <a:endParaRPr lang="en-US" sz="1600" smtClean="0">
              <a:solidFill>
                <a:srgbClr val="111202"/>
              </a:solidFill>
            </a:endParaRPr>
          </a:p>
        </p:txBody>
      </p:sp>
      <p:graphicFrame>
        <p:nvGraphicFramePr>
          <p:cNvPr id="909316" name="Group 4"/>
          <p:cNvGraphicFramePr>
            <a:graphicFrameLocks noGrp="1"/>
          </p:cNvGraphicFramePr>
          <p:nvPr/>
        </p:nvGraphicFramePr>
        <p:xfrm>
          <a:off x="2819400" y="1447800"/>
          <a:ext cx="4038600" cy="4664079"/>
        </p:xfrm>
        <a:graphic>
          <a:graphicData uri="http://schemas.openxmlformats.org/drawingml/2006/table">
            <a:tbl>
              <a:tblPr rtl="1"/>
              <a:tblGrid>
                <a:gridCol w="449262"/>
                <a:gridCol w="447675"/>
                <a:gridCol w="449263"/>
                <a:gridCol w="449262"/>
                <a:gridCol w="447675"/>
                <a:gridCol w="449263"/>
                <a:gridCol w="449262"/>
                <a:gridCol w="447675"/>
                <a:gridCol w="449263"/>
              </a:tblGrid>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rgbClr val="111202"/>
                          </a:solidFill>
                          <a:effectLst/>
                          <a:latin typeface="Arial" pitchFamily="34" charset="0"/>
                          <a:cs typeface="Arial" pitchFamily="34" charset="0"/>
                        </a:rPr>
                        <a:t> </a:t>
                      </a:r>
                      <a:r>
                        <a:rPr kumimoji="0" lang="ar-YE" sz="1400" b="1" i="0" u="none" strike="noStrike" cap="none" normalizeH="0" baseline="0" smtClean="0">
                          <a:ln>
                            <a:noFill/>
                          </a:ln>
                          <a:solidFill>
                            <a:srgbClr val="111202"/>
                          </a:solidFill>
                          <a:effectLst/>
                          <a:latin typeface="Arial" pitchFamily="34" charset="0"/>
                          <a:cs typeface="Arial" pitchFamily="34" charset="0"/>
                        </a:rPr>
                        <a:t>9</a:t>
                      </a:r>
                      <a:r>
                        <a:rPr kumimoji="0" lang="ar-SA" sz="1400" b="1" i="0" u="none" strike="noStrike" cap="none" normalizeH="0" baseline="0" smtClean="0">
                          <a:ln>
                            <a:noFill/>
                          </a:ln>
                          <a:solidFill>
                            <a:srgbClr val="111202"/>
                          </a:solidFill>
                          <a:effectLst/>
                          <a:latin typeface="Arial" pitchFamily="34" charset="0"/>
                          <a:cs typeface="Arial" pitchFamily="34" charset="0"/>
                        </a:rPr>
                        <a:t>/9</a:t>
                      </a:r>
                      <a:endParaRPr kumimoji="0" lang="en-US"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rgbClr val="111202"/>
                          </a:solidFill>
                          <a:effectLst/>
                          <a:latin typeface="Arial" pitchFamily="34" charset="0"/>
                          <a:cs typeface="Arial" pitchFamily="34" charset="0"/>
                        </a:rPr>
                        <a:t>9/1</a:t>
                      </a:r>
                      <a:endParaRPr kumimoji="0" lang="en-US"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1400" b="1" i="0" u="none" strike="noStrike" cap="none" normalizeH="0" baseline="0" smtClean="0">
                          <a:ln>
                            <a:noFill/>
                          </a:ln>
                          <a:solidFill>
                            <a:srgbClr val="111202"/>
                          </a:solidFill>
                          <a:effectLst/>
                          <a:latin typeface="Arial" pitchFamily="34" charset="0"/>
                          <a:cs typeface="Arial" pitchFamily="34" charset="0"/>
                        </a:rPr>
                        <a:t>5/5</a:t>
                      </a:r>
                      <a:endParaRPr kumimoji="0" lang="en-US"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23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rgbClr val="111202"/>
                          </a:solidFill>
                          <a:effectLst/>
                          <a:latin typeface="Arial" pitchFamily="34" charset="0"/>
                          <a:cs typeface="Arial" pitchFamily="34" charset="0"/>
                        </a:rPr>
                        <a:t>1/9</a:t>
                      </a:r>
                      <a:endParaRPr kumimoji="0" lang="en-US"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YE" sz="28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rgbClr val="111202"/>
                          </a:solidFill>
                          <a:effectLst/>
                          <a:latin typeface="Arial" pitchFamily="34" charset="0"/>
                          <a:cs typeface="Arial" pitchFamily="34" charset="0"/>
                        </a:rPr>
                        <a:t>1/1</a:t>
                      </a:r>
                      <a:endParaRPr kumimoji="0" lang="en-US" sz="1400" b="1" i="0" u="none" strike="noStrike" cap="none" normalizeH="0" baseline="0" smtClean="0">
                        <a:ln>
                          <a:noFill/>
                        </a:ln>
                        <a:solidFill>
                          <a:srgbClr val="111202"/>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04A"/>
                    </a:solidFill>
                  </a:tcPr>
                </a:tc>
              </a:tr>
            </a:tbl>
          </a:graphicData>
        </a:graphic>
      </p:graphicFrame>
      <p:sp>
        <p:nvSpPr>
          <p:cNvPr id="66667" name="Rectangle 106"/>
          <p:cNvSpPr>
            <a:spLocks noGrp="1" noChangeArrowheads="1"/>
          </p:cNvSpPr>
          <p:nvPr>
            <p:ph type="body" idx="1"/>
          </p:nvPr>
        </p:nvSpPr>
        <p:spPr>
          <a:xfrm>
            <a:off x="3581400" y="6172200"/>
            <a:ext cx="2590800" cy="457200"/>
          </a:xfrm>
        </p:spPr>
        <p:txBody>
          <a:bodyPr/>
          <a:lstStyle/>
          <a:p>
            <a:pPr algn="ctr" eaLnBrk="1" hangingPunct="1">
              <a:buFontTx/>
              <a:buNone/>
            </a:pPr>
            <a:r>
              <a:rPr lang="ar-YE" sz="2000" smtClean="0"/>
              <a:t>الاهتمام بالعمل</a:t>
            </a:r>
            <a:endParaRPr lang="en-US" sz="2000" smtClean="0"/>
          </a:p>
        </p:txBody>
      </p:sp>
      <p:sp>
        <p:nvSpPr>
          <p:cNvPr id="66668" name="Rectangle 107"/>
          <p:cNvSpPr>
            <a:spLocks noChangeArrowheads="1"/>
          </p:cNvSpPr>
          <p:nvPr/>
        </p:nvSpPr>
        <p:spPr bwMode="auto">
          <a:xfrm rot="-5400000">
            <a:off x="838200" y="3276600"/>
            <a:ext cx="2590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fontAlgn="base">
              <a:spcBef>
                <a:spcPct val="20000"/>
              </a:spcBef>
              <a:spcAft>
                <a:spcPct val="0"/>
              </a:spcAft>
            </a:pPr>
            <a:r>
              <a:rPr lang="ar-YE" sz="2000" smtClean="0">
                <a:solidFill>
                  <a:srgbClr val="000000"/>
                </a:solidFill>
              </a:rPr>
              <a:t>الاهتمام بالعاملين</a:t>
            </a:r>
            <a:endParaRPr lang="en-US" sz="2000" smtClean="0">
              <a:solidFill>
                <a:srgbClr val="000000"/>
              </a:solidFill>
            </a:endParaRPr>
          </a:p>
        </p:txBody>
      </p:sp>
    </p:spTree>
    <p:extLst>
      <p:ext uri="{BB962C8B-B14F-4D97-AF65-F5344CB8AC3E}">
        <p14:creationId xmlns:p14="http://schemas.microsoft.com/office/powerpoint/2010/main" xmlns="" val="2726921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2D73DE-CA55-4209-8CBE-1281583E00FB}" type="slidenum">
              <a:rPr lang="ar-SA">
                <a:solidFill>
                  <a:srgbClr val="000000"/>
                </a:solidFill>
              </a:rPr>
              <a:pPr eaLnBrk="1" hangingPunct="1"/>
              <a:t>64</a:t>
            </a:fld>
            <a:endParaRPr lang="en-US">
              <a:solidFill>
                <a:srgbClr val="000000"/>
              </a:solidFill>
            </a:endParaRPr>
          </a:p>
        </p:txBody>
      </p:sp>
      <p:sp>
        <p:nvSpPr>
          <p:cNvPr id="67587" name="WordArt 2"/>
          <p:cNvSpPr>
            <a:spLocks noChangeArrowheads="1" noChangeShapeType="1" noTextEdit="1"/>
          </p:cNvSpPr>
          <p:nvPr/>
        </p:nvSpPr>
        <p:spPr bwMode="auto">
          <a:xfrm>
            <a:off x="2438400" y="304800"/>
            <a:ext cx="3581400" cy="8763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CanDown">
              <a:avLst>
                <a:gd name="adj" fmla="val 14287"/>
              </a:avLst>
            </a:prstTxWarp>
          </a:bodyPr>
          <a:lstStyle/>
          <a:p>
            <a:pPr algn="ctr" fontAlgn="base">
              <a:spcBef>
                <a:spcPct val="0"/>
              </a:spcBef>
              <a:spcAft>
                <a:spcPct val="0"/>
              </a:spcAft>
            </a:pPr>
            <a:r>
              <a:rPr lang="ar-YE" sz="3600" b="1" kern="10" smtClean="0">
                <a:solidFill>
                  <a:srgbClr val="FF6600"/>
                </a:solidFill>
                <a:effectLst>
                  <a:outerShdw dist="35921" dir="2700000" algn="ctr" rotWithShape="0">
                    <a:srgbClr val="C0C0C0">
                      <a:alpha val="79999"/>
                    </a:srgbClr>
                  </a:outerShdw>
                </a:effectLst>
              </a:rPr>
              <a:t>الشبكة الادارية</a:t>
            </a:r>
          </a:p>
        </p:txBody>
      </p:sp>
      <p:graphicFrame>
        <p:nvGraphicFramePr>
          <p:cNvPr id="911363" name="Group 3"/>
          <p:cNvGraphicFramePr>
            <a:graphicFrameLocks noGrp="1"/>
          </p:cNvGraphicFramePr>
          <p:nvPr>
            <p:ph idx="1"/>
          </p:nvPr>
        </p:nvGraphicFramePr>
        <p:xfrm>
          <a:off x="457200" y="1600200"/>
          <a:ext cx="8229600" cy="4525963"/>
        </p:xfrm>
        <a:graphic>
          <a:graphicData uri="http://schemas.openxmlformats.org/drawingml/2006/table">
            <a:tbl>
              <a:tblPr rtl="1"/>
              <a:tblGrid>
                <a:gridCol w="4114800"/>
                <a:gridCol w="4114800"/>
              </a:tblGrid>
              <a:tr h="22637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YE" sz="2000" b="1" i="0" u="none" strike="noStrike" cap="none" normalizeH="0" baseline="0" smtClean="0">
                          <a:ln>
                            <a:noFill/>
                          </a:ln>
                          <a:solidFill>
                            <a:schemeClr val="tx1"/>
                          </a:solidFill>
                          <a:effectLst/>
                          <a:latin typeface="Arial" pitchFamily="34" charset="0"/>
                          <a:cs typeface="Simplified Arabic" pitchFamily="18" charset="-78"/>
                        </a:rPr>
                        <a:t>ع+ ن+ 9/9 (الإدارة الجماعية)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المدير يهتم بالعمل وبالناس بشكل عال</a:t>
                      </a:r>
                      <a:endParaRPr kumimoji="0" lang="en-US"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 المدير الفعال)</a:t>
                      </a:r>
                      <a:endParaRPr kumimoji="0" lang="en-US" sz="2000" b="1" i="0" u="none" strike="noStrike" cap="none" normalizeH="0" baseline="0" smtClean="0">
                        <a:ln>
                          <a:noFill/>
                        </a:ln>
                        <a:solidFill>
                          <a:schemeClr val="tx1"/>
                        </a:solidFill>
                        <a:effectLst/>
                        <a:latin typeface="Arial" pitchFamily="34"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04A"/>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ar-YE" sz="2000" b="1" i="0" u="none" strike="noStrike" cap="none" normalizeH="0" baseline="0" smtClean="0">
                          <a:ln>
                            <a:noFill/>
                          </a:ln>
                          <a:solidFill>
                            <a:schemeClr val="tx1"/>
                          </a:solidFill>
                          <a:effectLst/>
                          <a:latin typeface="Arial" pitchFamily="34" charset="0"/>
                          <a:cs typeface="Simplified Arabic" pitchFamily="18" charset="-78"/>
                        </a:rPr>
                        <a:t>9/1 </a:t>
                      </a:r>
                      <a:r>
                        <a:rPr kumimoji="0" lang="ar-SA" sz="2000" b="1" i="0" u="none" strike="noStrike" cap="none" normalizeH="0" baseline="0" smtClean="0">
                          <a:ln>
                            <a:noFill/>
                          </a:ln>
                          <a:solidFill>
                            <a:schemeClr val="tx1"/>
                          </a:solidFill>
                          <a:effectLst/>
                          <a:latin typeface="Arial" pitchFamily="34" charset="0"/>
                          <a:cs typeface="Simplified Arabic" pitchFamily="18" charset="-78"/>
                        </a:rPr>
                        <a:t>ن+</a:t>
                      </a:r>
                      <a:endParaRPr kumimoji="0" lang="en-US"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المدير المهتم بالناس أكثر من العمل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 مدير الاجتماعي)</a:t>
                      </a:r>
                      <a:r>
                        <a:rPr kumimoji="0" lang="en-US" sz="2000" b="1" i="0" u="none" strike="noStrike" cap="none" normalizeH="0" baseline="0" smtClean="0">
                          <a:ln>
                            <a:noFill/>
                          </a:ln>
                          <a:solidFill>
                            <a:schemeClr val="tx1"/>
                          </a:solidFill>
                          <a:effectLst/>
                          <a:latin typeface="Arial" pitchFamily="34" charset="0"/>
                          <a:cs typeface="Simplified Arabic" pitchFamily="18"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2621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المدير المهتم بالعمل اكثر من الناس</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 المدير المتفاني بالعمل)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ع+</a:t>
                      </a:r>
                      <a:r>
                        <a:rPr kumimoji="0" lang="en-US" sz="2000" b="1" i="0" u="none" strike="noStrike" cap="none" normalizeH="0" baseline="0" smtClean="0">
                          <a:ln>
                            <a:noFill/>
                          </a:ln>
                          <a:solidFill>
                            <a:schemeClr val="tx1"/>
                          </a:solidFill>
                          <a:effectLst/>
                          <a:latin typeface="Arial" pitchFamily="34" charset="0"/>
                          <a:cs typeface="Simplified Arabic" pitchFamily="18" charset="-78"/>
                        </a:rPr>
                        <a:t> </a:t>
                      </a:r>
                      <a:r>
                        <a:rPr kumimoji="0" lang="ar-YE" sz="2000" b="1" i="0" u="none" strike="noStrike" cap="none" normalizeH="0" baseline="0" smtClean="0">
                          <a:ln>
                            <a:noFill/>
                          </a:ln>
                          <a:solidFill>
                            <a:schemeClr val="tx1"/>
                          </a:solidFill>
                          <a:effectLst/>
                          <a:latin typeface="Arial" pitchFamily="34" charset="0"/>
                          <a:cs typeface="Simplified Arabic" pitchFamily="18" charset="-78"/>
                        </a:rPr>
                        <a:t> 1/9</a:t>
                      </a:r>
                      <a:endParaRPr kumimoji="0" lang="en-US" sz="2000" b="1" i="0" u="none" strike="noStrike" cap="none" normalizeH="0" baseline="0" smtClean="0">
                        <a:ln>
                          <a:noFill/>
                        </a:ln>
                        <a:solidFill>
                          <a:schemeClr val="tx1"/>
                        </a:solidFill>
                        <a:effectLst/>
                        <a:latin typeface="Arial" pitchFamily="34" charset="0"/>
                        <a:cs typeface="Simplified Arabic"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ar-YE"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المدير المهتم بالعمل وبالناس بالحد الادنى</a:t>
                      </a:r>
                      <a:endParaRPr kumimoji="0" lang="en-US" sz="2000" b="1" i="0" u="none" strike="noStrike" cap="none" normalizeH="0" baseline="0" smtClean="0">
                        <a:ln>
                          <a:noFill/>
                        </a:ln>
                        <a:solidFill>
                          <a:schemeClr val="tx1"/>
                        </a:solidFill>
                        <a:effectLst/>
                        <a:latin typeface="Arial" pitchFamily="34" charset="0"/>
                        <a:cs typeface="Simplified Arabic" pitchFamily="18"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Simplified Arabic" pitchFamily="18" charset="-78"/>
                        </a:rPr>
                        <a:t>( المدير البيروقراطي)</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ar-YE" sz="2000" b="1" i="0" u="none" strike="noStrike" cap="none" normalizeH="0" baseline="0" smtClean="0">
                          <a:ln>
                            <a:noFill/>
                          </a:ln>
                          <a:solidFill>
                            <a:schemeClr val="tx1"/>
                          </a:solidFill>
                          <a:effectLst/>
                          <a:latin typeface="Arial" pitchFamily="34" charset="0"/>
                          <a:cs typeface="Simplified Arabic" pitchFamily="18" charset="-78"/>
                        </a:rPr>
                        <a:t> 1/1 </a:t>
                      </a:r>
                      <a:r>
                        <a:rPr kumimoji="0" lang="ar-SA" sz="2000" b="1" i="0" u="none" strike="noStrike" cap="none" normalizeH="0" baseline="0" smtClean="0">
                          <a:ln>
                            <a:noFill/>
                          </a:ln>
                          <a:solidFill>
                            <a:schemeClr val="tx1"/>
                          </a:solidFill>
                          <a:effectLst/>
                          <a:latin typeface="Arial" pitchFamily="34" charset="0"/>
                          <a:cs typeface="Simplified Arabic" pitchFamily="18" charset="-78"/>
                        </a:rPr>
                        <a:t>ع- ن-</a:t>
                      </a:r>
                      <a:r>
                        <a:rPr kumimoji="0" lang="en-US" sz="2000" b="1" i="0" u="none" strike="noStrike" cap="none" normalizeH="0" baseline="0" smtClean="0">
                          <a:ln>
                            <a:noFill/>
                          </a:ln>
                          <a:solidFill>
                            <a:schemeClr val="tx1"/>
                          </a:solidFill>
                          <a:effectLst/>
                          <a:latin typeface="Arial" pitchFamily="34" charset="0"/>
                          <a:cs typeface="Simplified Arabic" pitchFamily="18"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67599" name="Text Box 14"/>
          <p:cNvSpPr txBox="1">
            <a:spLocks noChangeArrowheads="1"/>
          </p:cNvSpPr>
          <p:nvPr/>
        </p:nvSpPr>
        <p:spPr bwMode="auto">
          <a:xfrm>
            <a:off x="3124200" y="3116263"/>
            <a:ext cx="2895600" cy="1531937"/>
          </a:xfrm>
          <a:prstGeom prst="rect">
            <a:avLst/>
          </a:prstGeom>
          <a:solidFill>
            <a:srgbClr val="FB979E"/>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fontAlgn="base" hangingPunct="1">
              <a:spcBef>
                <a:spcPct val="0"/>
              </a:spcBef>
              <a:spcAft>
                <a:spcPct val="0"/>
              </a:spcAft>
            </a:pPr>
            <a:r>
              <a:rPr lang="ar-SA" sz="2000" b="1" smtClean="0">
                <a:solidFill>
                  <a:srgbClr val="000000"/>
                </a:solidFill>
                <a:latin typeface="Times New Roman" pitchFamily="18" charset="0"/>
                <a:cs typeface="Simplified Arabic" pitchFamily="18" charset="-78"/>
              </a:rPr>
              <a:t>ع ن</a:t>
            </a:r>
            <a:r>
              <a:rPr lang="ar-YE" sz="2000" b="1" smtClean="0">
                <a:solidFill>
                  <a:srgbClr val="000000"/>
                </a:solidFill>
                <a:latin typeface="Times New Roman" pitchFamily="18" charset="0"/>
                <a:cs typeface="Simplified Arabic" pitchFamily="18" charset="-78"/>
              </a:rPr>
              <a:t> 5/5</a:t>
            </a:r>
            <a:endParaRPr lang="en-US" sz="2000" b="1" smtClean="0">
              <a:solidFill>
                <a:srgbClr val="000000"/>
              </a:solidFill>
              <a:latin typeface="Times New Roman" pitchFamily="18" charset="0"/>
              <a:cs typeface="Simplified Arabic" pitchFamily="18" charset="-78"/>
            </a:endParaRPr>
          </a:p>
          <a:p>
            <a:pPr algn="ctr" rtl="0" eaLnBrk="1" fontAlgn="base" hangingPunct="1">
              <a:spcBef>
                <a:spcPct val="0"/>
              </a:spcBef>
              <a:spcAft>
                <a:spcPct val="0"/>
              </a:spcAft>
            </a:pPr>
            <a:r>
              <a:rPr lang="ar-SA" sz="2000" b="1" smtClean="0">
                <a:solidFill>
                  <a:srgbClr val="000000"/>
                </a:solidFill>
                <a:latin typeface="Times New Roman" pitchFamily="18" charset="0"/>
                <a:cs typeface="Simplified Arabic" pitchFamily="18" charset="-78"/>
              </a:rPr>
              <a:t>المدير المهتم بالعمل والناس</a:t>
            </a:r>
            <a:endParaRPr lang="en-US" sz="2000" b="1" smtClean="0">
              <a:solidFill>
                <a:srgbClr val="000000"/>
              </a:solidFill>
              <a:latin typeface="Times New Roman" pitchFamily="18" charset="0"/>
              <a:cs typeface="Simplified Arabic" pitchFamily="18" charset="-78"/>
            </a:endParaRPr>
          </a:p>
          <a:p>
            <a:pPr algn="ctr" rtl="0" eaLnBrk="1" fontAlgn="base" hangingPunct="1">
              <a:spcBef>
                <a:spcPct val="0"/>
              </a:spcBef>
              <a:spcAft>
                <a:spcPct val="0"/>
              </a:spcAft>
            </a:pPr>
            <a:r>
              <a:rPr lang="ar-SA" sz="2000" b="1" smtClean="0">
                <a:solidFill>
                  <a:srgbClr val="000000"/>
                </a:solidFill>
                <a:latin typeface="Times New Roman" pitchFamily="18" charset="0"/>
                <a:cs typeface="Simplified Arabic" pitchFamily="18" charset="-78"/>
              </a:rPr>
              <a:t>بشكل متوسط</a:t>
            </a:r>
            <a:endParaRPr lang="en-US" sz="2000" b="1" smtClean="0">
              <a:solidFill>
                <a:srgbClr val="000000"/>
              </a:solidFill>
              <a:latin typeface="Times New Roman" pitchFamily="18" charset="0"/>
              <a:cs typeface="Simplified Arabic" pitchFamily="18" charset="-78"/>
            </a:endParaRPr>
          </a:p>
          <a:p>
            <a:pPr algn="ctr" rtl="0" eaLnBrk="1" fontAlgn="base" hangingPunct="1">
              <a:spcBef>
                <a:spcPct val="0"/>
              </a:spcBef>
              <a:spcAft>
                <a:spcPct val="0"/>
              </a:spcAft>
            </a:pPr>
            <a:r>
              <a:rPr lang="en-US" sz="2000" b="1" smtClean="0">
                <a:solidFill>
                  <a:srgbClr val="000000"/>
                </a:solidFill>
                <a:latin typeface="Times New Roman" pitchFamily="18" charset="0"/>
                <a:cs typeface="Simplified Arabic" pitchFamily="18" charset="-78"/>
              </a:rPr>
              <a:t>( </a:t>
            </a:r>
            <a:r>
              <a:rPr lang="ar-SA" sz="2000" b="1" smtClean="0">
                <a:solidFill>
                  <a:srgbClr val="000000"/>
                </a:solidFill>
                <a:latin typeface="Times New Roman" pitchFamily="18" charset="0"/>
                <a:cs typeface="Simplified Arabic" pitchFamily="18" charset="-78"/>
              </a:rPr>
              <a:t>المدير الواقعي</a:t>
            </a:r>
            <a:r>
              <a:rPr lang="en-US" sz="2000" b="1" smtClean="0">
                <a:solidFill>
                  <a:srgbClr val="000000"/>
                </a:solidFill>
                <a:latin typeface="Times New Roman" pitchFamily="18" charset="0"/>
                <a:cs typeface="Simplified Arabic" pitchFamily="18" charset="-78"/>
              </a:rPr>
              <a:t> )</a:t>
            </a:r>
            <a:endParaRPr lang="en-US" sz="2000" smtClean="0">
              <a:solidFill>
                <a:srgbClr val="000000"/>
              </a:solidFill>
            </a:endParaRPr>
          </a:p>
        </p:txBody>
      </p:sp>
      <p:sp>
        <p:nvSpPr>
          <p:cNvPr id="67600" name="Text Box 15"/>
          <p:cNvSpPr txBox="1">
            <a:spLocks noChangeArrowheads="1"/>
          </p:cNvSpPr>
          <p:nvPr/>
        </p:nvSpPr>
        <p:spPr bwMode="auto">
          <a:xfrm>
            <a:off x="2667000" y="6324600"/>
            <a:ext cx="6040438" cy="3190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eaLnBrk="1" fontAlgn="base" hangingPunct="1">
              <a:spcBef>
                <a:spcPct val="0"/>
              </a:spcBef>
              <a:spcAft>
                <a:spcPct val="0"/>
              </a:spcAft>
            </a:pPr>
            <a:r>
              <a:rPr lang="ar-SA" sz="1600" b="1" smtClean="0">
                <a:solidFill>
                  <a:srgbClr val="000000"/>
                </a:solidFill>
                <a:latin typeface="Times New Roman" pitchFamily="18" charset="0"/>
                <a:cs typeface="Simplified Arabic" pitchFamily="18" charset="-78"/>
              </a:rPr>
              <a:t>ع: تعني الاهتمام بالعمل        ن: تعني الاهتمام بالناس</a:t>
            </a:r>
            <a:endParaRPr lang="en-US" smtClean="0">
              <a:solidFill>
                <a:srgbClr val="000000"/>
              </a:solidFill>
            </a:endParaRPr>
          </a:p>
        </p:txBody>
      </p:sp>
    </p:spTree>
    <p:extLst>
      <p:ext uri="{BB962C8B-B14F-4D97-AF65-F5344CB8AC3E}">
        <p14:creationId xmlns:p14="http://schemas.microsoft.com/office/powerpoint/2010/main" xmlns="" val="2178647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رقم الشريحة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3FED59-F2AE-435B-9A0B-D9A5AE0B33B8}" type="slidenum">
              <a:rPr lang="ar-SA">
                <a:solidFill>
                  <a:srgbClr val="000000"/>
                </a:solidFill>
              </a:rPr>
              <a:pPr eaLnBrk="1" hangingPunct="1"/>
              <a:t>65</a:t>
            </a:fld>
            <a:endParaRPr lang="en-US">
              <a:solidFill>
                <a:srgbClr val="000000"/>
              </a:solidFill>
            </a:endParaRPr>
          </a:p>
        </p:txBody>
      </p:sp>
      <p:grpSp>
        <p:nvGrpSpPr>
          <p:cNvPr id="68611" name="Group 2"/>
          <p:cNvGrpSpPr>
            <a:grpSpLocks/>
          </p:cNvGrpSpPr>
          <p:nvPr/>
        </p:nvGrpSpPr>
        <p:grpSpPr bwMode="auto">
          <a:xfrm>
            <a:off x="2159000" y="1868488"/>
            <a:ext cx="5445125" cy="4008437"/>
            <a:chOff x="1236" y="1109"/>
            <a:chExt cx="3430" cy="2525"/>
          </a:xfrm>
        </p:grpSpPr>
        <p:grpSp>
          <p:nvGrpSpPr>
            <p:cNvPr id="68623" name="Group 3"/>
            <p:cNvGrpSpPr>
              <a:grpSpLocks/>
            </p:cNvGrpSpPr>
            <p:nvPr/>
          </p:nvGrpSpPr>
          <p:grpSpPr bwMode="auto">
            <a:xfrm>
              <a:off x="1236" y="1152"/>
              <a:ext cx="3400" cy="2012"/>
              <a:chOff x="131" y="1508"/>
              <a:chExt cx="5017" cy="904"/>
            </a:xfrm>
          </p:grpSpPr>
          <p:sp>
            <p:nvSpPr>
              <p:cNvPr id="68641" name="Line 4"/>
              <p:cNvSpPr>
                <a:spLocks noChangeShapeType="1"/>
              </p:cNvSpPr>
              <p:nvPr/>
            </p:nvSpPr>
            <p:spPr bwMode="auto">
              <a:xfrm>
                <a:off x="131" y="1508"/>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2" name="Line 5"/>
              <p:cNvSpPr>
                <a:spLocks noChangeShapeType="1"/>
              </p:cNvSpPr>
              <p:nvPr/>
            </p:nvSpPr>
            <p:spPr bwMode="auto">
              <a:xfrm>
                <a:off x="131" y="1621"/>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3" name="Line 6"/>
              <p:cNvSpPr>
                <a:spLocks noChangeShapeType="1"/>
              </p:cNvSpPr>
              <p:nvPr/>
            </p:nvSpPr>
            <p:spPr bwMode="auto">
              <a:xfrm>
                <a:off x="131" y="1734"/>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4" name="Line 7"/>
              <p:cNvSpPr>
                <a:spLocks noChangeShapeType="1"/>
              </p:cNvSpPr>
              <p:nvPr/>
            </p:nvSpPr>
            <p:spPr bwMode="auto">
              <a:xfrm>
                <a:off x="131" y="1847"/>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5" name="Line 8"/>
              <p:cNvSpPr>
                <a:spLocks noChangeShapeType="1"/>
              </p:cNvSpPr>
              <p:nvPr/>
            </p:nvSpPr>
            <p:spPr bwMode="auto">
              <a:xfrm>
                <a:off x="131" y="1960"/>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6" name="Line 9"/>
              <p:cNvSpPr>
                <a:spLocks noChangeShapeType="1"/>
              </p:cNvSpPr>
              <p:nvPr/>
            </p:nvSpPr>
            <p:spPr bwMode="auto">
              <a:xfrm>
                <a:off x="131" y="2073"/>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7" name="Line 10"/>
              <p:cNvSpPr>
                <a:spLocks noChangeShapeType="1"/>
              </p:cNvSpPr>
              <p:nvPr/>
            </p:nvSpPr>
            <p:spPr bwMode="auto">
              <a:xfrm>
                <a:off x="131" y="2186"/>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8" name="Line 11"/>
              <p:cNvSpPr>
                <a:spLocks noChangeShapeType="1"/>
              </p:cNvSpPr>
              <p:nvPr/>
            </p:nvSpPr>
            <p:spPr bwMode="auto">
              <a:xfrm>
                <a:off x="131" y="2299"/>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9" name="Line 12"/>
              <p:cNvSpPr>
                <a:spLocks noChangeShapeType="1"/>
              </p:cNvSpPr>
              <p:nvPr/>
            </p:nvSpPr>
            <p:spPr bwMode="auto">
              <a:xfrm>
                <a:off x="131" y="2412"/>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grpSp>
        <p:grpSp>
          <p:nvGrpSpPr>
            <p:cNvPr id="68624" name="Group 13"/>
            <p:cNvGrpSpPr>
              <a:grpSpLocks/>
            </p:cNvGrpSpPr>
            <p:nvPr/>
          </p:nvGrpSpPr>
          <p:grpSpPr bwMode="auto">
            <a:xfrm rot="-5400000">
              <a:off x="1289" y="1557"/>
              <a:ext cx="2320" cy="1833"/>
              <a:chOff x="131" y="1508"/>
              <a:chExt cx="5017" cy="904"/>
            </a:xfrm>
          </p:grpSpPr>
          <p:sp>
            <p:nvSpPr>
              <p:cNvPr id="68632" name="Line 14"/>
              <p:cNvSpPr>
                <a:spLocks noChangeShapeType="1"/>
              </p:cNvSpPr>
              <p:nvPr/>
            </p:nvSpPr>
            <p:spPr bwMode="auto">
              <a:xfrm>
                <a:off x="131" y="1508"/>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3" name="Line 15"/>
              <p:cNvSpPr>
                <a:spLocks noChangeShapeType="1"/>
              </p:cNvSpPr>
              <p:nvPr/>
            </p:nvSpPr>
            <p:spPr bwMode="auto">
              <a:xfrm>
                <a:off x="131" y="1621"/>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4" name="Line 16"/>
              <p:cNvSpPr>
                <a:spLocks noChangeShapeType="1"/>
              </p:cNvSpPr>
              <p:nvPr/>
            </p:nvSpPr>
            <p:spPr bwMode="auto">
              <a:xfrm>
                <a:off x="131" y="1734"/>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5" name="Line 17"/>
              <p:cNvSpPr>
                <a:spLocks noChangeShapeType="1"/>
              </p:cNvSpPr>
              <p:nvPr/>
            </p:nvSpPr>
            <p:spPr bwMode="auto">
              <a:xfrm>
                <a:off x="131" y="1847"/>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6" name="Line 18"/>
              <p:cNvSpPr>
                <a:spLocks noChangeShapeType="1"/>
              </p:cNvSpPr>
              <p:nvPr/>
            </p:nvSpPr>
            <p:spPr bwMode="auto">
              <a:xfrm>
                <a:off x="131" y="1960"/>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7" name="Line 19"/>
              <p:cNvSpPr>
                <a:spLocks noChangeShapeType="1"/>
              </p:cNvSpPr>
              <p:nvPr/>
            </p:nvSpPr>
            <p:spPr bwMode="auto">
              <a:xfrm>
                <a:off x="131" y="2073"/>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8" name="Line 20"/>
              <p:cNvSpPr>
                <a:spLocks noChangeShapeType="1"/>
              </p:cNvSpPr>
              <p:nvPr/>
            </p:nvSpPr>
            <p:spPr bwMode="auto">
              <a:xfrm>
                <a:off x="131" y="2186"/>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9" name="Line 21"/>
              <p:cNvSpPr>
                <a:spLocks noChangeShapeType="1"/>
              </p:cNvSpPr>
              <p:nvPr/>
            </p:nvSpPr>
            <p:spPr bwMode="auto">
              <a:xfrm>
                <a:off x="131" y="2299"/>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40" name="Line 22"/>
              <p:cNvSpPr>
                <a:spLocks noChangeShapeType="1"/>
              </p:cNvSpPr>
              <p:nvPr/>
            </p:nvSpPr>
            <p:spPr bwMode="auto">
              <a:xfrm>
                <a:off x="131" y="2412"/>
                <a:ext cx="5017"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grpSp>
        <p:grpSp>
          <p:nvGrpSpPr>
            <p:cNvPr id="68625" name="Group 23"/>
            <p:cNvGrpSpPr>
              <a:grpSpLocks/>
            </p:cNvGrpSpPr>
            <p:nvPr/>
          </p:nvGrpSpPr>
          <p:grpSpPr bwMode="auto">
            <a:xfrm>
              <a:off x="3603" y="1313"/>
              <a:ext cx="917" cy="2321"/>
              <a:chOff x="3646" y="1450"/>
              <a:chExt cx="879" cy="2027"/>
            </a:xfrm>
          </p:grpSpPr>
          <p:sp>
            <p:nvSpPr>
              <p:cNvPr id="68627" name="Line 24"/>
              <p:cNvSpPr>
                <a:spLocks noChangeShapeType="1"/>
              </p:cNvSpPr>
              <p:nvPr/>
            </p:nvSpPr>
            <p:spPr bwMode="auto">
              <a:xfrm rot="-5400000">
                <a:off x="2633" y="2463"/>
                <a:ext cx="2026"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28" name="Line 25"/>
              <p:cNvSpPr>
                <a:spLocks noChangeShapeType="1"/>
              </p:cNvSpPr>
              <p:nvPr/>
            </p:nvSpPr>
            <p:spPr bwMode="auto">
              <a:xfrm rot="-5400000">
                <a:off x="2853" y="2463"/>
                <a:ext cx="2026"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29" name="Line 26"/>
              <p:cNvSpPr>
                <a:spLocks noChangeShapeType="1"/>
              </p:cNvSpPr>
              <p:nvPr/>
            </p:nvSpPr>
            <p:spPr bwMode="auto">
              <a:xfrm rot="-5400000">
                <a:off x="3072" y="2463"/>
                <a:ext cx="2026"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0" name="Line 27"/>
              <p:cNvSpPr>
                <a:spLocks noChangeShapeType="1"/>
              </p:cNvSpPr>
              <p:nvPr/>
            </p:nvSpPr>
            <p:spPr bwMode="auto">
              <a:xfrm rot="-5400000">
                <a:off x="3292" y="2463"/>
                <a:ext cx="2026"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sp>
            <p:nvSpPr>
              <p:cNvPr id="68631" name="Line 28"/>
              <p:cNvSpPr>
                <a:spLocks noChangeShapeType="1"/>
              </p:cNvSpPr>
              <p:nvPr/>
            </p:nvSpPr>
            <p:spPr bwMode="auto">
              <a:xfrm rot="-5400000">
                <a:off x="3512" y="2464"/>
                <a:ext cx="2026"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endParaRPr>
              </a:p>
            </p:txBody>
          </p:sp>
        </p:grpSp>
        <p:sp>
          <p:nvSpPr>
            <p:cNvPr id="68626" name="Rectangle 29"/>
            <p:cNvSpPr>
              <a:spLocks noChangeArrowheads="1"/>
            </p:cNvSpPr>
            <p:nvPr/>
          </p:nvSpPr>
          <p:spPr bwMode="auto">
            <a:xfrm>
              <a:off x="1295" y="1109"/>
              <a:ext cx="3371" cy="2468"/>
            </a:xfrm>
            <a:prstGeom prst="rect">
              <a:avLst/>
            </a:prstGeom>
            <a:solidFill>
              <a:srgbClr val="FFCC66"/>
            </a:solidFill>
            <a:ln w="9525">
              <a:solidFill>
                <a:schemeClr val="tx1"/>
              </a:solidFill>
              <a:miter lim="800000"/>
              <a:headEnd/>
              <a:tailEnd/>
            </a:ln>
          </p:spPr>
          <p:txBody>
            <a:bodyPr wrap="none" anchor="ctr"/>
            <a:lstStyle/>
            <a:p>
              <a:pPr fontAlgn="base">
                <a:spcBef>
                  <a:spcPct val="0"/>
                </a:spcBef>
                <a:spcAft>
                  <a:spcPct val="0"/>
                </a:spcAft>
              </a:pPr>
              <a:endParaRPr lang="ar-YE" smtClean="0">
                <a:solidFill>
                  <a:srgbClr val="000000"/>
                </a:solidFill>
              </a:endParaRPr>
            </a:p>
          </p:txBody>
        </p:sp>
      </p:grpSp>
      <p:sp>
        <p:nvSpPr>
          <p:cNvPr id="913438" name="Text Box 30"/>
          <p:cNvSpPr txBox="1">
            <a:spLocks noChangeArrowheads="1"/>
          </p:cNvSpPr>
          <p:nvPr/>
        </p:nvSpPr>
        <p:spPr bwMode="auto">
          <a:xfrm>
            <a:off x="1447800" y="1905000"/>
            <a:ext cx="630238"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ar-YE" sz="2400">
                <a:solidFill>
                  <a:srgbClr val="000000"/>
                </a:solidFill>
                <a:effectLst>
                  <a:outerShdw blurRad="38100" dist="38100" dir="2700000" algn="tl">
                    <a:srgbClr val="FFFFFF"/>
                  </a:outerShdw>
                </a:effectLst>
                <a:latin typeface="Tahoma" pitchFamily="34" charset="0"/>
                <a:cs typeface="AL-Mateen" pitchFamily="2" charset="-78"/>
              </a:rPr>
              <a:t>1/9</a:t>
            </a:r>
            <a:endParaRPr lang="en-US" sz="2400">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913439" name="Text Box 31"/>
          <p:cNvSpPr txBox="1">
            <a:spLocks noChangeArrowheads="1"/>
          </p:cNvSpPr>
          <p:nvPr/>
        </p:nvSpPr>
        <p:spPr bwMode="auto">
          <a:xfrm>
            <a:off x="7620000" y="1905000"/>
            <a:ext cx="630238"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ar-YE" sz="2400">
                <a:solidFill>
                  <a:srgbClr val="000000"/>
                </a:solidFill>
                <a:effectLst>
                  <a:outerShdw blurRad="38100" dist="38100" dir="2700000" algn="tl">
                    <a:srgbClr val="FFFFFF"/>
                  </a:outerShdw>
                </a:effectLst>
                <a:latin typeface="Tahoma" pitchFamily="34" charset="0"/>
                <a:cs typeface="AL-Mateen" pitchFamily="2" charset="-78"/>
              </a:rPr>
              <a:t>9/9</a:t>
            </a:r>
            <a:endParaRPr lang="en-US" sz="2400">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913440" name="Text Box 32"/>
          <p:cNvSpPr txBox="1">
            <a:spLocks noChangeArrowheads="1"/>
          </p:cNvSpPr>
          <p:nvPr/>
        </p:nvSpPr>
        <p:spPr bwMode="auto">
          <a:xfrm>
            <a:off x="1600200" y="5181600"/>
            <a:ext cx="630238"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ar-YE" sz="2400">
                <a:solidFill>
                  <a:srgbClr val="000000"/>
                </a:solidFill>
                <a:effectLst>
                  <a:outerShdw blurRad="38100" dist="38100" dir="2700000" algn="tl">
                    <a:srgbClr val="FFFFFF"/>
                  </a:outerShdw>
                </a:effectLst>
                <a:latin typeface="Tahoma" pitchFamily="34" charset="0"/>
                <a:cs typeface="AL-Mateen" pitchFamily="2" charset="-78"/>
              </a:rPr>
              <a:t>1/1</a:t>
            </a:r>
            <a:endParaRPr lang="en-US" sz="2400">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913441" name="Text Box 33"/>
          <p:cNvSpPr txBox="1">
            <a:spLocks noChangeArrowheads="1"/>
          </p:cNvSpPr>
          <p:nvPr/>
        </p:nvSpPr>
        <p:spPr bwMode="auto">
          <a:xfrm>
            <a:off x="7513638" y="5181600"/>
            <a:ext cx="630237"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ar-YE" sz="2400" b="1">
                <a:solidFill>
                  <a:srgbClr val="000000"/>
                </a:solidFill>
                <a:effectLst>
                  <a:outerShdw blurRad="38100" dist="38100" dir="2700000" algn="tl">
                    <a:srgbClr val="FFFFFF"/>
                  </a:outerShdw>
                </a:effectLst>
                <a:latin typeface="Tahoma" pitchFamily="34" charset="0"/>
                <a:cs typeface="AL-Mateen" pitchFamily="2" charset="-78"/>
              </a:rPr>
              <a:t>9/1</a:t>
            </a:r>
            <a:endParaRPr lang="en-US" sz="2400" b="1">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913442" name="Rectangle 34" descr="Artwork-81"/>
          <p:cNvSpPr>
            <a:spLocks noChangeArrowheads="1"/>
          </p:cNvSpPr>
          <p:nvPr/>
        </p:nvSpPr>
        <p:spPr bwMode="auto">
          <a:xfrm>
            <a:off x="4903788" y="427038"/>
            <a:ext cx="3935412" cy="679450"/>
          </a:xfrm>
          <a:prstGeom prst="rect">
            <a:avLst/>
          </a:prstGeom>
          <a:blipFill dpi="0" rotWithShape="1">
            <a:blip r:embed="rId3"/>
            <a:srcRect/>
            <a:stretch>
              <a:fillRect/>
            </a:stretch>
          </a:blipFill>
          <a:ln w="9525">
            <a:miter lim="800000"/>
            <a:headEnd/>
            <a:tailEnd/>
          </a:ln>
          <a:scene3d>
            <a:camera prst="legacyObliqueTopLeft">
              <a:rot lat="20699998" lon="600000" rev="0"/>
            </a:camera>
            <a:lightRig rig="legacyFlat3" dir="t"/>
          </a:scene3d>
          <a:sp3d extrusionH="430200" prstMaterial="legacyMatte">
            <a:bevelT w="13500" h="13500" prst="angle"/>
            <a:bevelB w="13500" h="13500" prst="angle"/>
            <a:extrusionClr>
              <a:srgbClr val="FFFFFF"/>
            </a:extrusionClr>
          </a:sp3d>
        </p:spPr>
        <p:txBody>
          <a:bodyPr anchor="ctr">
            <a:flatTx/>
          </a:bodyPr>
          <a:lstStyle/>
          <a:p>
            <a:pPr algn="ctr" fontAlgn="base">
              <a:spcBef>
                <a:spcPct val="0"/>
              </a:spcBef>
              <a:spcAft>
                <a:spcPct val="0"/>
              </a:spcAft>
            </a:pPr>
            <a:r>
              <a:rPr lang="ar-SA" sz="4000" b="1" smtClean="0">
                <a:solidFill>
                  <a:srgbClr val="FFFF00"/>
                </a:solidFill>
                <a:cs typeface="Simplified Arabic" pitchFamily="18" charset="-78"/>
              </a:rPr>
              <a:t>الشبكة </a:t>
            </a:r>
            <a:r>
              <a:rPr lang="ar-YE" sz="4000" b="1" smtClean="0">
                <a:solidFill>
                  <a:srgbClr val="FFFF00"/>
                </a:solidFill>
                <a:cs typeface="Simplified Arabic" pitchFamily="18" charset="-78"/>
              </a:rPr>
              <a:t>الإدارية</a:t>
            </a:r>
            <a:r>
              <a:rPr lang="ar-SA" sz="4000" b="1" smtClean="0">
                <a:solidFill>
                  <a:srgbClr val="FFFF00"/>
                </a:solidFill>
                <a:cs typeface="Simplified Arabic" pitchFamily="18" charset="-78"/>
              </a:rPr>
              <a:t> </a:t>
            </a:r>
            <a:endParaRPr lang="en-US" sz="4000" b="1" smtClean="0">
              <a:solidFill>
                <a:srgbClr val="FFFF00"/>
              </a:solidFill>
              <a:cs typeface="Simplified Arabic" pitchFamily="18" charset="-78"/>
            </a:endParaRPr>
          </a:p>
        </p:txBody>
      </p:sp>
      <p:sp>
        <p:nvSpPr>
          <p:cNvPr id="913443" name="Text Box 35"/>
          <p:cNvSpPr txBox="1">
            <a:spLocks noChangeArrowheads="1"/>
          </p:cNvSpPr>
          <p:nvPr/>
        </p:nvSpPr>
        <p:spPr bwMode="auto">
          <a:xfrm>
            <a:off x="2286000" y="1843088"/>
            <a:ext cx="1800225" cy="5191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ar-SA" sz="2800" b="1">
                <a:solidFill>
                  <a:srgbClr val="000000"/>
                </a:solidFill>
                <a:effectLst>
                  <a:outerShdw blurRad="38100" dist="38100" dir="2700000" algn="tl">
                    <a:srgbClr val="FFFFFF"/>
                  </a:outerShdw>
                </a:effectLst>
                <a:latin typeface="Tahoma" pitchFamily="34" charset="0"/>
                <a:cs typeface="Simplified Arabic" pitchFamily="18" charset="-78"/>
              </a:rPr>
              <a:t>قيادة إنسانية</a:t>
            </a:r>
            <a:endParaRPr lang="en-US" sz="2800" b="1">
              <a:solidFill>
                <a:srgbClr val="000000"/>
              </a:solidFill>
              <a:effectLst>
                <a:outerShdw blurRad="38100" dist="38100" dir="2700000" algn="tl">
                  <a:srgbClr val="FFFFFF"/>
                </a:outerShdw>
              </a:effectLst>
              <a:latin typeface="Tahoma" pitchFamily="34" charset="0"/>
              <a:cs typeface="Simplified Arabic" pitchFamily="18" charset="-78"/>
            </a:endParaRPr>
          </a:p>
        </p:txBody>
      </p:sp>
      <p:sp>
        <p:nvSpPr>
          <p:cNvPr id="913444" name="Text Box 36"/>
          <p:cNvSpPr txBox="1">
            <a:spLocks noChangeArrowheads="1"/>
          </p:cNvSpPr>
          <p:nvPr/>
        </p:nvSpPr>
        <p:spPr bwMode="auto">
          <a:xfrm>
            <a:off x="5895975" y="1843088"/>
            <a:ext cx="1800225" cy="5191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ar-SA" sz="2800" b="1">
                <a:solidFill>
                  <a:srgbClr val="000000"/>
                </a:solidFill>
                <a:effectLst>
                  <a:outerShdw blurRad="38100" dist="38100" dir="2700000" algn="tl">
                    <a:srgbClr val="FFFFFF"/>
                  </a:outerShdw>
                </a:effectLst>
                <a:latin typeface="Tahoma" pitchFamily="34" charset="0"/>
                <a:cs typeface="AL-Mateen" pitchFamily="2" charset="-78"/>
              </a:rPr>
              <a:t>قيادة الفريق</a:t>
            </a:r>
            <a:endParaRPr lang="en-US" sz="2800" b="1">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913445" name="Text Box 37"/>
          <p:cNvSpPr txBox="1">
            <a:spLocks noChangeArrowheads="1"/>
          </p:cNvSpPr>
          <p:nvPr/>
        </p:nvSpPr>
        <p:spPr bwMode="auto">
          <a:xfrm>
            <a:off x="2286000" y="5272088"/>
            <a:ext cx="2070100" cy="5191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ar-SA" sz="2800" b="1">
                <a:solidFill>
                  <a:srgbClr val="000000"/>
                </a:solidFill>
                <a:effectLst>
                  <a:outerShdw blurRad="38100" dist="38100" dir="2700000" algn="tl">
                    <a:srgbClr val="FFFFFF"/>
                  </a:outerShdw>
                </a:effectLst>
                <a:latin typeface="Tahoma" pitchFamily="34" charset="0"/>
                <a:cs typeface="Simplified Arabic" pitchFamily="18" charset="-78"/>
              </a:rPr>
              <a:t>القيادة الضعيفة</a:t>
            </a:r>
            <a:endParaRPr lang="en-US" sz="2800" b="1">
              <a:solidFill>
                <a:srgbClr val="000000"/>
              </a:solidFill>
              <a:effectLst>
                <a:outerShdw blurRad="38100" dist="38100" dir="2700000" algn="tl">
                  <a:srgbClr val="FFFFFF"/>
                </a:outerShdw>
              </a:effectLst>
              <a:latin typeface="Tahoma" pitchFamily="34" charset="0"/>
              <a:cs typeface="Simplified Arabic" pitchFamily="18" charset="-78"/>
            </a:endParaRPr>
          </a:p>
        </p:txBody>
      </p:sp>
      <p:sp>
        <p:nvSpPr>
          <p:cNvPr id="913446" name="Text Box 38"/>
          <p:cNvSpPr txBox="1">
            <a:spLocks noChangeArrowheads="1"/>
          </p:cNvSpPr>
          <p:nvPr/>
        </p:nvSpPr>
        <p:spPr bwMode="auto">
          <a:xfrm>
            <a:off x="5491163" y="5272088"/>
            <a:ext cx="2205037" cy="5191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ar-SA" sz="2800" b="1">
                <a:solidFill>
                  <a:srgbClr val="000000"/>
                </a:solidFill>
                <a:effectLst>
                  <a:outerShdw blurRad="38100" dist="38100" dir="2700000" algn="tl">
                    <a:srgbClr val="FFFFFF"/>
                  </a:outerShdw>
                </a:effectLst>
                <a:latin typeface="Tahoma" pitchFamily="34" charset="0"/>
                <a:cs typeface="Simplified Arabic" pitchFamily="18" charset="-78"/>
              </a:rPr>
              <a:t>القيادة المتسلطة</a:t>
            </a:r>
            <a:endParaRPr lang="en-US" sz="2800" b="1">
              <a:solidFill>
                <a:srgbClr val="000000"/>
              </a:solidFill>
              <a:effectLst>
                <a:outerShdw blurRad="38100" dist="38100" dir="2700000" algn="tl">
                  <a:srgbClr val="FFFFFF"/>
                </a:outerShdw>
              </a:effectLst>
              <a:latin typeface="Tahoma" pitchFamily="34" charset="0"/>
              <a:cs typeface="Simplified Arabic" pitchFamily="18" charset="-78"/>
            </a:endParaRPr>
          </a:p>
        </p:txBody>
      </p:sp>
      <p:sp>
        <p:nvSpPr>
          <p:cNvPr id="913447" name="Text Box 39"/>
          <p:cNvSpPr txBox="1">
            <a:spLocks noChangeArrowheads="1"/>
          </p:cNvSpPr>
          <p:nvPr/>
        </p:nvSpPr>
        <p:spPr bwMode="auto">
          <a:xfrm>
            <a:off x="3816350" y="3198813"/>
            <a:ext cx="2070100" cy="735012"/>
          </a:xfrm>
          <a:prstGeom prst="rect">
            <a:avLst/>
          </a:prstGeom>
          <a:noFill/>
          <a:ln w="9525">
            <a:noFill/>
            <a:miter lim="800000"/>
            <a:headEnd/>
            <a:tailEnd/>
          </a:ln>
          <a:effectLst/>
        </p:spPr>
        <p:txBody>
          <a:bodyPr>
            <a:spAutoFit/>
          </a:bodyPr>
          <a:lstStyle/>
          <a:p>
            <a:pPr algn="ctr" fontAlgn="base">
              <a:lnSpc>
                <a:spcPct val="50000"/>
              </a:lnSpc>
              <a:spcBef>
                <a:spcPct val="50000"/>
              </a:spcBef>
              <a:spcAft>
                <a:spcPct val="0"/>
              </a:spcAft>
              <a:defRPr/>
            </a:pPr>
            <a:r>
              <a:rPr lang="ar-YE" sz="2800" b="1">
                <a:solidFill>
                  <a:srgbClr val="000000"/>
                </a:solidFill>
                <a:effectLst>
                  <a:outerShdw blurRad="38100" dist="38100" dir="2700000" algn="tl">
                    <a:srgbClr val="FFFFFF"/>
                  </a:outerShdw>
                </a:effectLst>
                <a:latin typeface="Tahoma" pitchFamily="34" charset="0"/>
                <a:cs typeface="AL-Mateen" pitchFamily="2" charset="-78"/>
              </a:rPr>
              <a:t>5/5</a:t>
            </a:r>
            <a:endParaRPr lang="ar-SA" sz="2800" b="1">
              <a:solidFill>
                <a:srgbClr val="000000"/>
              </a:solidFill>
              <a:effectLst>
                <a:outerShdw blurRad="38100" dist="38100" dir="2700000" algn="tl">
                  <a:srgbClr val="FFFFFF"/>
                </a:outerShdw>
              </a:effectLst>
              <a:latin typeface="Tahoma" pitchFamily="34" charset="0"/>
              <a:cs typeface="AL-Mateen" pitchFamily="2" charset="-78"/>
            </a:endParaRPr>
          </a:p>
          <a:p>
            <a:pPr algn="ctr" fontAlgn="base">
              <a:lnSpc>
                <a:spcPct val="50000"/>
              </a:lnSpc>
              <a:spcBef>
                <a:spcPct val="50000"/>
              </a:spcBef>
              <a:spcAft>
                <a:spcPct val="0"/>
              </a:spcAft>
              <a:defRPr/>
            </a:pPr>
            <a:r>
              <a:rPr lang="ar-SA" sz="2800" b="1">
                <a:solidFill>
                  <a:srgbClr val="000000"/>
                </a:solidFill>
                <a:effectLst>
                  <a:outerShdw blurRad="38100" dist="38100" dir="2700000" algn="tl">
                    <a:srgbClr val="FFFFFF"/>
                  </a:outerShdw>
                </a:effectLst>
                <a:latin typeface="Tahoma" pitchFamily="34" charset="0"/>
                <a:cs typeface="AL-Mateen" pitchFamily="2" charset="-78"/>
              </a:rPr>
              <a:t>قيادة معتدلة</a:t>
            </a:r>
            <a:endParaRPr lang="en-US" sz="2800" b="1">
              <a:solidFill>
                <a:srgbClr val="000000"/>
              </a:solidFill>
              <a:effectLst>
                <a:outerShdw blurRad="38100" dist="38100" dir="2700000" algn="tl">
                  <a:srgbClr val="FFFFFF"/>
                </a:outerShdw>
              </a:effectLst>
              <a:latin typeface="Tahoma" pitchFamily="34" charset="0"/>
              <a:cs typeface="AL-Mateen" pitchFamily="2" charset="-78"/>
            </a:endParaRPr>
          </a:p>
        </p:txBody>
      </p:sp>
      <p:sp>
        <p:nvSpPr>
          <p:cNvPr id="68622" name="Rectangle 40"/>
          <p:cNvSpPr>
            <a:spLocks noGrp="1" noChangeArrowheads="1"/>
          </p:cNvSpPr>
          <p:nvPr>
            <p:ph type="body" idx="1"/>
          </p:nvPr>
        </p:nvSpPr>
        <p:spPr>
          <a:xfrm>
            <a:off x="762000" y="6294438"/>
            <a:ext cx="8229600" cy="411162"/>
          </a:xfrm>
          <a:noFill/>
        </p:spPr>
        <p:txBody>
          <a:bodyPr/>
          <a:lstStyle/>
          <a:p>
            <a:pPr eaLnBrk="1" hangingPunct="1">
              <a:buFontTx/>
              <a:buNone/>
            </a:pPr>
            <a:r>
              <a:rPr lang="ar-YE" sz="1400" b="1" smtClean="0"/>
              <a:t>ت. الافتراضات</a:t>
            </a:r>
            <a:endParaRPr lang="en-US" sz="1400" b="1" smtClean="0"/>
          </a:p>
        </p:txBody>
      </p:sp>
    </p:spTree>
    <p:extLst>
      <p:ext uri="{BB962C8B-B14F-4D97-AF65-F5344CB8AC3E}">
        <p14:creationId xmlns:p14="http://schemas.microsoft.com/office/powerpoint/2010/main" xmlns="" val="301953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13442"/>
                                        </p:tgtEl>
                                        <p:attrNameLst>
                                          <p:attrName>style.visibility</p:attrName>
                                        </p:attrNameLst>
                                      </p:cBhvr>
                                      <p:to>
                                        <p:strVal val="visible"/>
                                      </p:to>
                                    </p:set>
                                    <p:anim calcmode="lin" valueType="num">
                                      <p:cBhvr>
                                        <p:cTn id="7" dur="1000" fill="hold"/>
                                        <p:tgtEl>
                                          <p:spTgt spid="913442"/>
                                        </p:tgtEl>
                                        <p:attrNameLst>
                                          <p:attrName>ppt_w</p:attrName>
                                        </p:attrNameLst>
                                      </p:cBhvr>
                                      <p:tavLst>
                                        <p:tav tm="0">
                                          <p:val>
                                            <p:fltVal val="0"/>
                                          </p:val>
                                        </p:tav>
                                        <p:tav tm="100000">
                                          <p:val>
                                            <p:strVal val="#ppt_w"/>
                                          </p:val>
                                        </p:tav>
                                      </p:tavLst>
                                    </p:anim>
                                    <p:anim calcmode="lin" valueType="num">
                                      <p:cBhvr>
                                        <p:cTn id="8" dur="1000" fill="hold"/>
                                        <p:tgtEl>
                                          <p:spTgt spid="913442"/>
                                        </p:tgtEl>
                                        <p:attrNameLst>
                                          <p:attrName>ppt_h</p:attrName>
                                        </p:attrNameLst>
                                      </p:cBhvr>
                                      <p:tavLst>
                                        <p:tav tm="0">
                                          <p:val>
                                            <p:fltVal val="0"/>
                                          </p:val>
                                        </p:tav>
                                        <p:tav tm="100000">
                                          <p:val>
                                            <p:strVal val="#ppt_h"/>
                                          </p:val>
                                        </p:tav>
                                      </p:tavLst>
                                    </p:anim>
                                    <p:anim calcmode="lin" valueType="num">
                                      <p:cBhvr>
                                        <p:cTn id="9" dur="1000" fill="hold"/>
                                        <p:tgtEl>
                                          <p:spTgt spid="913442"/>
                                        </p:tgtEl>
                                        <p:attrNameLst>
                                          <p:attrName>style.rotation</p:attrName>
                                        </p:attrNameLst>
                                      </p:cBhvr>
                                      <p:tavLst>
                                        <p:tav tm="0">
                                          <p:val>
                                            <p:fltVal val="90"/>
                                          </p:val>
                                        </p:tav>
                                        <p:tav tm="100000">
                                          <p:val>
                                            <p:fltVal val="0"/>
                                          </p:val>
                                        </p:tav>
                                      </p:tavLst>
                                    </p:anim>
                                    <p:animEffect transition="in" filter="fade">
                                      <p:cBhvr>
                                        <p:cTn id="10" dur="1000"/>
                                        <p:tgtEl>
                                          <p:spTgt spid="913442"/>
                                        </p:tgtEl>
                                      </p:cBhvr>
                                    </p:animEffect>
                                  </p:childTnLst>
                                </p:cTn>
                              </p:par>
                            </p:childTnLst>
                          </p:cTn>
                        </p:par>
                        <p:par>
                          <p:cTn id="11" fill="hold" nodeType="afterGroup">
                            <p:stCondLst>
                              <p:cond delay="1650"/>
                            </p:stCondLst>
                            <p:childTnLst>
                              <p:par>
                                <p:cTn id="12" presetID="34" presetClass="entr" presetSubtype="0" fill="hold" grpId="0" nodeType="afterEffect">
                                  <p:stCondLst>
                                    <p:cond delay="0"/>
                                  </p:stCondLst>
                                  <p:iterate type="lt">
                                    <p:tmPct val="10000"/>
                                  </p:iterate>
                                  <p:childTnLst>
                                    <p:set>
                                      <p:cBhvr>
                                        <p:cTn id="13" dur="1" fill="hold">
                                          <p:stCondLst>
                                            <p:cond delay="0"/>
                                          </p:stCondLst>
                                        </p:cTn>
                                        <p:tgtEl>
                                          <p:spTgt spid="913444"/>
                                        </p:tgtEl>
                                        <p:attrNameLst>
                                          <p:attrName>style.visibility</p:attrName>
                                        </p:attrNameLst>
                                      </p:cBhvr>
                                      <p:to>
                                        <p:strVal val="visible"/>
                                      </p:to>
                                    </p:set>
                                    <p:anim from="(-#ppt_w/2)" to="(#ppt_x)" calcmode="lin" valueType="num">
                                      <p:cBhvr>
                                        <p:cTn id="14" dur="600" fill="hold">
                                          <p:stCondLst>
                                            <p:cond delay="0"/>
                                          </p:stCondLst>
                                        </p:cTn>
                                        <p:tgtEl>
                                          <p:spTgt spid="913444"/>
                                        </p:tgtEl>
                                        <p:attrNameLst>
                                          <p:attrName>ppt_x</p:attrName>
                                        </p:attrNameLst>
                                      </p:cBhvr>
                                    </p:anim>
                                    <p:anim from="0" to="-1.0" calcmode="lin" valueType="num">
                                      <p:cBhvr>
                                        <p:cTn id="15" dur="200" decel="50000" autoRev="1" fill="hold">
                                          <p:stCondLst>
                                            <p:cond delay="600"/>
                                          </p:stCondLst>
                                        </p:cTn>
                                        <p:tgtEl>
                                          <p:spTgt spid="913444"/>
                                        </p:tgtEl>
                                        <p:attrNameLst>
                                          <p:attrName>xshear</p:attrName>
                                        </p:attrNameLst>
                                      </p:cBhvr>
                                    </p:anim>
                                    <p:animScale>
                                      <p:cBhvr>
                                        <p:cTn id="16" dur="200" decel="100000" autoRev="1" fill="hold">
                                          <p:stCondLst>
                                            <p:cond delay="600"/>
                                          </p:stCondLst>
                                        </p:cTn>
                                        <p:tgtEl>
                                          <p:spTgt spid="913444"/>
                                        </p:tgtEl>
                                      </p:cBhvr>
                                      <p:from x="100000" y="100000"/>
                                      <p:to x="80000" y="100000"/>
                                    </p:animScale>
                                    <p:anim by="(#ppt_h/3+#ppt_w*0.1)" calcmode="lin" valueType="num">
                                      <p:cBhvr additive="sum">
                                        <p:cTn id="17" dur="200" decel="100000" autoRev="1" fill="hold">
                                          <p:stCondLst>
                                            <p:cond delay="600"/>
                                          </p:stCondLst>
                                        </p:cTn>
                                        <p:tgtEl>
                                          <p:spTgt spid="913444"/>
                                        </p:tgtEl>
                                        <p:attrNameLst>
                                          <p:attrName>ppt_x</p:attrName>
                                        </p:attrNameLst>
                                      </p:cBhvr>
                                    </p:anim>
                                  </p:childTnLst>
                                </p:cTn>
                              </p:par>
                              <p:par>
                                <p:cTn id="18" presetID="34" presetClass="entr" presetSubtype="0" fill="hold" grpId="0" nodeType="withEffect">
                                  <p:stCondLst>
                                    <p:cond delay="0"/>
                                  </p:stCondLst>
                                  <p:iterate type="lt">
                                    <p:tmPct val="10000"/>
                                  </p:iterate>
                                  <p:childTnLst>
                                    <p:set>
                                      <p:cBhvr>
                                        <p:cTn id="19" dur="1" fill="hold">
                                          <p:stCondLst>
                                            <p:cond delay="0"/>
                                          </p:stCondLst>
                                        </p:cTn>
                                        <p:tgtEl>
                                          <p:spTgt spid="913443"/>
                                        </p:tgtEl>
                                        <p:attrNameLst>
                                          <p:attrName>style.visibility</p:attrName>
                                        </p:attrNameLst>
                                      </p:cBhvr>
                                      <p:to>
                                        <p:strVal val="visible"/>
                                      </p:to>
                                    </p:set>
                                    <p:anim from="(-#ppt_w/2)" to="(#ppt_x)" calcmode="lin" valueType="num">
                                      <p:cBhvr>
                                        <p:cTn id="20" dur="600" fill="hold">
                                          <p:stCondLst>
                                            <p:cond delay="0"/>
                                          </p:stCondLst>
                                        </p:cTn>
                                        <p:tgtEl>
                                          <p:spTgt spid="913443"/>
                                        </p:tgtEl>
                                        <p:attrNameLst>
                                          <p:attrName>ppt_x</p:attrName>
                                        </p:attrNameLst>
                                      </p:cBhvr>
                                    </p:anim>
                                    <p:anim from="0" to="-1.0" calcmode="lin" valueType="num">
                                      <p:cBhvr>
                                        <p:cTn id="21" dur="200" decel="50000" autoRev="1" fill="hold">
                                          <p:stCondLst>
                                            <p:cond delay="600"/>
                                          </p:stCondLst>
                                        </p:cTn>
                                        <p:tgtEl>
                                          <p:spTgt spid="913443"/>
                                        </p:tgtEl>
                                        <p:attrNameLst>
                                          <p:attrName>xshear</p:attrName>
                                        </p:attrNameLst>
                                      </p:cBhvr>
                                    </p:anim>
                                    <p:animScale>
                                      <p:cBhvr>
                                        <p:cTn id="22" dur="200" decel="100000" autoRev="1" fill="hold">
                                          <p:stCondLst>
                                            <p:cond delay="600"/>
                                          </p:stCondLst>
                                        </p:cTn>
                                        <p:tgtEl>
                                          <p:spTgt spid="913443"/>
                                        </p:tgtEl>
                                      </p:cBhvr>
                                      <p:from x="100000" y="100000"/>
                                      <p:to x="80000" y="100000"/>
                                    </p:animScale>
                                    <p:anim by="(#ppt_h/3+#ppt_w*0.1)" calcmode="lin" valueType="num">
                                      <p:cBhvr additive="sum">
                                        <p:cTn id="23" dur="200" decel="100000" autoRev="1" fill="hold">
                                          <p:stCondLst>
                                            <p:cond delay="600"/>
                                          </p:stCondLst>
                                        </p:cTn>
                                        <p:tgtEl>
                                          <p:spTgt spid="913443"/>
                                        </p:tgtEl>
                                        <p:attrNameLst>
                                          <p:attrName>ppt_x</p:attrName>
                                        </p:attrNameLst>
                                      </p:cBhvr>
                                    </p:anim>
                                  </p:childTnLst>
                                </p:cTn>
                              </p:par>
                              <p:par>
                                <p:cTn id="24" presetID="34" presetClass="entr" presetSubtype="0" fill="hold" grpId="0" nodeType="withEffect">
                                  <p:stCondLst>
                                    <p:cond delay="0"/>
                                  </p:stCondLst>
                                  <p:iterate type="lt">
                                    <p:tmPct val="10000"/>
                                  </p:iterate>
                                  <p:childTnLst>
                                    <p:set>
                                      <p:cBhvr>
                                        <p:cTn id="25" dur="1" fill="hold">
                                          <p:stCondLst>
                                            <p:cond delay="0"/>
                                          </p:stCondLst>
                                        </p:cTn>
                                        <p:tgtEl>
                                          <p:spTgt spid="913447"/>
                                        </p:tgtEl>
                                        <p:attrNameLst>
                                          <p:attrName>style.visibility</p:attrName>
                                        </p:attrNameLst>
                                      </p:cBhvr>
                                      <p:to>
                                        <p:strVal val="visible"/>
                                      </p:to>
                                    </p:set>
                                    <p:anim from="(-#ppt_w/2)" to="(#ppt_x)" calcmode="lin" valueType="num">
                                      <p:cBhvr>
                                        <p:cTn id="26" dur="600" fill="hold">
                                          <p:stCondLst>
                                            <p:cond delay="0"/>
                                          </p:stCondLst>
                                        </p:cTn>
                                        <p:tgtEl>
                                          <p:spTgt spid="913447"/>
                                        </p:tgtEl>
                                        <p:attrNameLst>
                                          <p:attrName>ppt_x</p:attrName>
                                        </p:attrNameLst>
                                      </p:cBhvr>
                                    </p:anim>
                                    <p:anim from="0" to="-1.0" calcmode="lin" valueType="num">
                                      <p:cBhvr>
                                        <p:cTn id="27" dur="200" decel="50000" autoRev="1" fill="hold">
                                          <p:stCondLst>
                                            <p:cond delay="600"/>
                                          </p:stCondLst>
                                        </p:cTn>
                                        <p:tgtEl>
                                          <p:spTgt spid="913447"/>
                                        </p:tgtEl>
                                        <p:attrNameLst>
                                          <p:attrName>xshear</p:attrName>
                                        </p:attrNameLst>
                                      </p:cBhvr>
                                    </p:anim>
                                    <p:animScale>
                                      <p:cBhvr>
                                        <p:cTn id="28" dur="200" decel="100000" autoRev="1" fill="hold">
                                          <p:stCondLst>
                                            <p:cond delay="600"/>
                                          </p:stCondLst>
                                        </p:cTn>
                                        <p:tgtEl>
                                          <p:spTgt spid="913447"/>
                                        </p:tgtEl>
                                      </p:cBhvr>
                                      <p:from x="100000" y="100000"/>
                                      <p:to x="80000" y="100000"/>
                                    </p:animScale>
                                    <p:anim by="(#ppt_h/3+#ppt_w*0.1)" calcmode="lin" valueType="num">
                                      <p:cBhvr additive="sum">
                                        <p:cTn id="29" dur="200" decel="100000" autoRev="1" fill="hold">
                                          <p:stCondLst>
                                            <p:cond delay="600"/>
                                          </p:stCondLst>
                                        </p:cTn>
                                        <p:tgtEl>
                                          <p:spTgt spid="913447"/>
                                        </p:tgtEl>
                                        <p:attrNameLst>
                                          <p:attrName>ppt_x</p:attrName>
                                        </p:attrNameLst>
                                      </p:cBhvr>
                                    </p:anim>
                                  </p:childTnLst>
                                </p:cTn>
                              </p:par>
                              <p:par>
                                <p:cTn id="30" presetID="34" presetClass="entr" presetSubtype="0" fill="hold" grpId="0" nodeType="withEffect">
                                  <p:stCondLst>
                                    <p:cond delay="0"/>
                                  </p:stCondLst>
                                  <p:iterate type="lt">
                                    <p:tmPct val="10000"/>
                                  </p:iterate>
                                  <p:childTnLst>
                                    <p:set>
                                      <p:cBhvr>
                                        <p:cTn id="31" dur="1" fill="hold">
                                          <p:stCondLst>
                                            <p:cond delay="0"/>
                                          </p:stCondLst>
                                        </p:cTn>
                                        <p:tgtEl>
                                          <p:spTgt spid="913446"/>
                                        </p:tgtEl>
                                        <p:attrNameLst>
                                          <p:attrName>style.visibility</p:attrName>
                                        </p:attrNameLst>
                                      </p:cBhvr>
                                      <p:to>
                                        <p:strVal val="visible"/>
                                      </p:to>
                                    </p:set>
                                    <p:anim from="(-#ppt_w/2)" to="(#ppt_x)" calcmode="lin" valueType="num">
                                      <p:cBhvr>
                                        <p:cTn id="32" dur="600" fill="hold">
                                          <p:stCondLst>
                                            <p:cond delay="0"/>
                                          </p:stCondLst>
                                        </p:cTn>
                                        <p:tgtEl>
                                          <p:spTgt spid="913446"/>
                                        </p:tgtEl>
                                        <p:attrNameLst>
                                          <p:attrName>ppt_x</p:attrName>
                                        </p:attrNameLst>
                                      </p:cBhvr>
                                    </p:anim>
                                    <p:anim from="0" to="-1.0" calcmode="lin" valueType="num">
                                      <p:cBhvr>
                                        <p:cTn id="33" dur="200" decel="50000" autoRev="1" fill="hold">
                                          <p:stCondLst>
                                            <p:cond delay="600"/>
                                          </p:stCondLst>
                                        </p:cTn>
                                        <p:tgtEl>
                                          <p:spTgt spid="913446"/>
                                        </p:tgtEl>
                                        <p:attrNameLst>
                                          <p:attrName>xshear</p:attrName>
                                        </p:attrNameLst>
                                      </p:cBhvr>
                                    </p:anim>
                                    <p:animScale>
                                      <p:cBhvr>
                                        <p:cTn id="34" dur="200" decel="100000" autoRev="1" fill="hold">
                                          <p:stCondLst>
                                            <p:cond delay="600"/>
                                          </p:stCondLst>
                                        </p:cTn>
                                        <p:tgtEl>
                                          <p:spTgt spid="913446"/>
                                        </p:tgtEl>
                                      </p:cBhvr>
                                      <p:from x="100000" y="100000"/>
                                      <p:to x="80000" y="100000"/>
                                    </p:animScale>
                                    <p:anim by="(#ppt_h/3+#ppt_w*0.1)" calcmode="lin" valueType="num">
                                      <p:cBhvr additive="sum">
                                        <p:cTn id="35" dur="200" decel="100000" autoRev="1" fill="hold">
                                          <p:stCondLst>
                                            <p:cond delay="600"/>
                                          </p:stCondLst>
                                        </p:cTn>
                                        <p:tgtEl>
                                          <p:spTgt spid="913446"/>
                                        </p:tgtEl>
                                        <p:attrNameLst>
                                          <p:attrName>ppt_x</p:attrName>
                                        </p:attrNameLst>
                                      </p:cBhvr>
                                    </p:anim>
                                  </p:childTnLst>
                                </p:cTn>
                              </p:par>
                              <p:par>
                                <p:cTn id="36" presetID="34" presetClass="entr" presetSubtype="0" fill="hold" grpId="0" nodeType="withEffect">
                                  <p:stCondLst>
                                    <p:cond delay="0"/>
                                  </p:stCondLst>
                                  <p:iterate type="lt">
                                    <p:tmPct val="10000"/>
                                  </p:iterate>
                                  <p:childTnLst>
                                    <p:set>
                                      <p:cBhvr>
                                        <p:cTn id="37" dur="1" fill="hold">
                                          <p:stCondLst>
                                            <p:cond delay="0"/>
                                          </p:stCondLst>
                                        </p:cTn>
                                        <p:tgtEl>
                                          <p:spTgt spid="913445"/>
                                        </p:tgtEl>
                                        <p:attrNameLst>
                                          <p:attrName>style.visibility</p:attrName>
                                        </p:attrNameLst>
                                      </p:cBhvr>
                                      <p:to>
                                        <p:strVal val="visible"/>
                                      </p:to>
                                    </p:set>
                                    <p:anim from="(-#ppt_w/2)" to="(#ppt_x)" calcmode="lin" valueType="num">
                                      <p:cBhvr>
                                        <p:cTn id="38" dur="600" fill="hold">
                                          <p:stCondLst>
                                            <p:cond delay="0"/>
                                          </p:stCondLst>
                                        </p:cTn>
                                        <p:tgtEl>
                                          <p:spTgt spid="913445"/>
                                        </p:tgtEl>
                                        <p:attrNameLst>
                                          <p:attrName>ppt_x</p:attrName>
                                        </p:attrNameLst>
                                      </p:cBhvr>
                                    </p:anim>
                                    <p:anim from="0" to="-1.0" calcmode="lin" valueType="num">
                                      <p:cBhvr>
                                        <p:cTn id="39" dur="200" decel="50000" autoRev="1" fill="hold">
                                          <p:stCondLst>
                                            <p:cond delay="600"/>
                                          </p:stCondLst>
                                        </p:cTn>
                                        <p:tgtEl>
                                          <p:spTgt spid="913445"/>
                                        </p:tgtEl>
                                        <p:attrNameLst>
                                          <p:attrName>xshear</p:attrName>
                                        </p:attrNameLst>
                                      </p:cBhvr>
                                    </p:anim>
                                    <p:animScale>
                                      <p:cBhvr>
                                        <p:cTn id="40" dur="200" decel="100000" autoRev="1" fill="hold">
                                          <p:stCondLst>
                                            <p:cond delay="600"/>
                                          </p:stCondLst>
                                        </p:cTn>
                                        <p:tgtEl>
                                          <p:spTgt spid="913445"/>
                                        </p:tgtEl>
                                      </p:cBhvr>
                                      <p:from x="100000" y="100000"/>
                                      <p:to x="80000" y="100000"/>
                                    </p:animScale>
                                    <p:anim by="(#ppt_h/3+#ppt_w*0.1)" calcmode="lin" valueType="num">
                                      <p:cBhvr additive="sum">
                                        <p:cTn id="41" dur="200" decel="100000" autoRev="1" fill="hold">
                                          <p:stCondLst>
                                            <p:cond delay="600"/>
                                          </p:stCondLst>
                                        </p:cTn>
                                        <p:tgtEl>
                                          <p:spTgt spid="9134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42" grpId="0" animBg="1"/>
      <p:bldP spid="913443" grpId="0"/>
      <p:bldP spid="913444" grpId="0"/>
      <p:bldP spid="913445" grpId="0"/>
      <p:bldP spid="913446" grpId="0"/>
      <p:bldP spid="91344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0" y="836613"/>
            <a:ext cx="9218613" cy="4762"/>
          </a:xfrm>
          <a:prstGeom prst="line">
            <a:avLst/>
          </a:prstGeom>
          <a:noFill/>
          <a:ln w="34925">
            <a:solidFill>
              <a:srgbClr val="000099"/>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FFFFFF"/>
              </a:solidFill>
              <a:latin typeface="Arial" pitchFamily="34" charset="0"/>
            </a:endParaRPr>
          </a:p>
        </p:txBody>
      </p:sp>
      <p:sp>
        <p:nvSpPr>
          <p:cNvPr id="69635" name="Line 3"/>
          <p:cNvSpPr>
            <a:spLocks noChangeShapeType="1"/>
          </p:cNvSpPr>
          <p:nvPr/>
        </p:nvSpPr>
        <p:spPr bwMode="auto">
          <a:xfrm>
            <a:off x="-6350" y="6510338"/>
            <a:ext cx="9150350" cy="14287"/>
          </a:xfrm>
          <a:prstGeom prst="line">
            <a:avLst/>
          </a:prstGeom>
          <a:noFill/>
          <a:ln w="34925">
            <a:solidFill>
              <a:srgbClr val="000099"/>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FFFFFF"/>
              </a:solidFill>
              <a:latin typeface="Arial" pitchFamily="34" charset="0"/>
            </a:endParaRPr>
          </a:p>
        </p:txBody>
      </p:sp>
      <p:sp>
        <p:nvSpPr>
          <p:cNvPr id="718852" name="AutoShape 4"/>
          <p:cNvSpPr>
            <a:spLocks noChangeArrowheads="1"/>
          </p:cNvSpPr>
          <p:nvPr/>
        </p:nvSpPr>
        <p:spPr bwMode="auto">
          <a:xfrm>
            <a:off x="971550" y="1196975"/>
            <a:ext cx="6896100" cy="1655763"/>
          </a:xfrm>
          <a:prstGeom prst="horizontalScroll">
            <a:avLst>
              <a:gd name="adj" fmla="val 12500"/>
            </a:avLst>
          </a:prstGeom>
          <a:gradFill rotWithShape="1">
            <a:gsLst>
              <a:gs pos="0">
                <a:schemeClr val="accent1"/>
              </a:gs>
              <a:gs pos="50000">
                <a:srgbClr val="FFFFFF"/>
              </a:gs>
              <a:gs pos="100000">
                <a:schemeClr val="accent1"/>
              </a:gs>
            </a:gsLst>
            <a:lin ang="5400000" scaled="1"/>
          </a:gradFill>
          <a:ln w="9525">
            <a:solidFill>
              <a:schemeClr val="tx1"/>
            </a:solidFill>
            <a:round/>
            <a:headEnd/>
            <a:tailEnd/>
          </a:ln>
          <a:effectLst>
            <a:prstShdw prst="shdw13" dist="53882" dir="13500000">
              <a:srgbClr val="FFFF00"/>
            </a:prstShdw>
          </a:effectLst>
        </p:spPr>
        <p:txBody>
          <a:bodyPr wrap="none" anchor="ctr"/>
          <a:lstStyle/>
          <a:p>
            <a:pPr algn="ctr" eaLnBrk="0" fontAlgn="base" hangingPunct="0">
              <a:spcBef>
                <a:spcPct val="0"/>
              </a:spcBef>
              <a:spcAft>
                <a:spcPct val="0"/>
              </a:spcAft>
              <a:defRPr/>
            </a:pPr>
            <a:r>
              <a:rPr lang="ar-SA" sz="5400" b="1">
                <a:solidFill>
                  <a:srgbClr val="000000"/>
                </a:solidFill>
                <a:latin typeface="Arial" pitchFamily="34" charset="0"/>
                <a:cs typeface="Times New Roman" pitchFamily="18" charset="0"/>
              </a:rPr>
              <a:t>يقول أحد كبار خبراء القيادة</a:t>
            </a:r>
          </a:p>
        </p:txBody>
      </p:sp>
      <p:sp>
        <p:nvSpPr>
          <p:cNvPr id="69637" name="Rectangle 5"/>
          <p:cNvSpPr>
            <a:spLocks noChangeArrowheads="1"/>
          </p:cNvSpPr>
          <p:nvPr/>
        </p:nvSpPr>
        <p:spPr bwMode="auto">
          <a:xfrm>
            <a:off x="539750" y="2924175"/>
            <a:ext cx="8353425" cy="3529013"/>
          </a:xfrm>
          <a:prstGeom prst="rect">
            <a:avLst/>
          </a:prstGeom>
          <a:solidFill>
            <a:schemeClr val="accent1"/>
          </a:solidFill>
          <a:ln w="9525">
            <a:solidFill>
              <a:schemeClr val="tx1"/>
            </a:solidFill>
            <a:miter lim="800000"/>
            <a:headEnd/>
            <a:tailEnd/>
          </a:ln>
        </p:spPr>
        <p:txBody>
          <a:bodyPr anchor="ctr"/>
          <a:lstStyle/>
          <a:p>
            <a:pPr algn="justLow" fontAlgn="base">
              <a:spcBef>
                <a:spcPct val="0"/>
              </a:spcBef>
              <a:spcAft>
                <a:spcPct val="0"/>
              </a:spcAft>
            </a:pPr>
            <a:r>
              <a:rPr lang="ar-SA" sz="2800" smtClean="0">
                <a:solidFill>
                  <a:srgbClr val="FF0000"/>
                </a:solidFill>
                <a:latin typeface="Times New Roman" pitchFamily="18" charset="0"/>
                <a:cs typeface="Akhbar MT" pitchFamily="2" charset="-78"/>
              </a:rPr>
              <a:t>.</a:t>
            </a:r>
            <a:endParaRPr lang="ar-SA" sz="4000" smtClean="0">
              <a:solidFill>
                <a:srgbClr val="FF0000"/>
              </a:solidFill>
              <a:latin typeface="Times New Roman" pitchFamily="18" charset="0"/>
              <a:cs typeface="Akhbar MT" pitchFamily="2" charset="-78"/>
            </a:endParaRPr>
          </a:p>
          <a:p>
            <a:pPr algn="justLow" fontAlgn="base">
              <a:spcBef>
                <a:spcPct val="0"/>
              </a:spcBef>
              <a:spcAft>
                <a:spcPct val="0"/>
              </a:spcAft>
            </a:pPr>
            <a:r>
              <a:rPr lang="ar-SA" sz="3600" b="1" smtClean="0">
                <a:solidFill>
                  <a:srgbClr val="CCFF99"/>
                </a:solidFill>
                <a:latin typeface="Times New Roman" pitchFamily="18" charset="0"/>
              </a:rPr>
              <a:t>حتى لو كنت تسير على الدرب الصحيح، فإنه يمكن أن يتم تجاوزك اذا بقيت جالساً مكانك ، لأن الوقت والظروف والمتطلبات تتغير باستمرار</a:t>
            </a:r>
            <a:r>
              <a:rPr lang="ar-SA" sz="4000" b="1" smtClean="0">
                <a:solidFill>
                  <a:srgbClr val="CCFF99"/>
                </a:solidFill>
                <a:latin typeface="Times New Roman" pitchFamily="18" charset="0"/>
              </a:rPr>
              <a:t>.</a:t>
            </a:r>
            <a:endParaRPr lang="en-US" sz="4000" b="1" smtClean="0">
              <a:solidFill>
                <a:srgbClr val="CCFF99"/>
              </a:solidFill>
              <a:latin typeface="Times New Roman" pitchFamily="18" charset="0"/>
            </a:endParaRPr>
          </a:p>
        </p:txBody>
      </p:sp>
      <p:sp>
        <p:nvSpPr>
          <p:cNvPr id="69638" name="Rectangle 6"/>
          <p:cNvSpPr>
            <a:spLocks noChangeArrowheads="1"/>
          </p:cNvSpPr>
          <p:nvPr/>
        </p:nvSpPr>
        <p:spPr bwMode="auto">
          <a:xfrm>
            <a:off x="1476375" y="0"/>
            <a:ext cx="70199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ar-SA" sz="4000" smtClean="0">
                <a:solidFill>
                  <a:srgbClr val="FF0000"/>
                </a:solidFill>
                <a:latin typeface="Times New Roman" pitchFamily="18" charset="0"/>
                <a:cs typeface="Simple Bold Jut Out" pitchFamily="2" charset="-78"/>
              </a:rPr>
              <a:t>مواجهة تحديات الغد القيادية</a:t>
            </a:r>
            <a:endParaRPr lang="en-US" sz="4000" smtClean="0">
              <a:solidFill>
                <a:srgbClr val="FF0000"/>
              </a:solidFill>
              <a:latin typeface="Times New Roman" pitchFamily="18" charset="0"/>
              <a:cs typeface="Simple Bold Jut Out" pitchFamily="2" charset="-78"/>
            </a:endParaRPr>
          </a:p>
        </p:txBody>
      </p:sp>
      <p:pic>
        <p:nvPicPr>
          <p:cNvPr id="6963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0"/>
            <a:ext cx="10795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09776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52"/>
                                        </p:tgtEl>
                                        <p:attrNameLst>
                                          <p:attrName>style.visibility</p:attrName>
                                        </p:attrNameLst>
                                      </p:cBhvr>
                                      <p:to>
                                        <p:strVal val="visible"/>
                                      </p:to>
                                    </p:set>
                                    <p:anim calcmode="lin" valueType="num">
                                      <p:cBhvr additive="base">
                                        <p:cTn id="7" dur="500" fill="hold"/>
                                        <p:tgtEl>
                                          <p:spTgt spid="718852"/>
                                        </p:tgtEl>
                                        <p:attrNameLst>
                                          <p:attrName>ppt_x</p:attrName>
                                        </p:attrNameLst>
                                      </p:cBhvr>
                                      <p:tavLst>
                                        <p:tav tm="0">
                                          <p:val>
                                            <p:strVal val="0-#ppt_w/2"/>
                                          </p:val>
                                        </p:tav>
                                        <p:tav tm="100000">
                                          <p:val>
                                            <p:strVal val="#ppt_x"/>
                                          </p:val>
                                        </p:tav>
                                      </p:tavLst>
                                    </p:anim>
                                    <p:anim calcmode="lin" valueType="num">
                                      <p:cBhvr additive="base">
                                        <p:cTn id="8" dur="500" fill="hold"/>
                                        <p:tgtEl>
                                          <p:spTgt spid="718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2"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9090" name="AutoShape 2"/>
          <p:cNvSpPr>
            <a:spLocks noChangeArrowheads="1"/>
          </p:cNvSpPr>
          <p:nvPr/>
        </p:nvSpPr>
        <p:spPr bwMode="auto">
          <a:xfrm>
            <a:off x="304800" y="533400"/>
            <a:ext cx="8534400" cy="990600"/>
          </a:xfrm>
          <a:custGeom>
            <a:avLst/>
            <a:gdLst>
              <a:gd name="T0" fmla="*/ 4267200 w 21600"/>
              <a:gd name="T1" fmla="*/ 0 h 21600"/>
              <a:gd name="T2" fmla="*/ 0 w 21600"/>
              <a:gd name="T3" fmla="*/ 707637 h 21600"/>
              <a:gd name="T4" fmla="*/ 4267200 w 21600"/>
              <a:gd name="T5" fmla="*/ 987436 h 21600"/>
              <a:gd name="T6" fmla="*/ 8534400 w 21600"/>
              <a:gd name="T7" fmla="*/ 707637 h 21600"/>
              <a:gd name="T8" fmla="*/ 17694720 60000 65536"/>
              <a:gd name="T9" fmla="*/ 11796480 60000 65536"/>
              <a:gd name="T10" fmla="*/ 5898240 60000 65536"/>
              <a:gd name="T11" fmla="*/ 0 60000 65536"/>
              <a:gd name="T12" fmla="*/ 5463 w 21600"/>
              <a:gd name="T13" fmla="*/ 9328 h 21600"/>
              <a:gd name="T14" fmla="*/ 16137 w 21600"/>
              <a:gd name="T15" fmla="*/ 21531 h 21600"/>
            </a:gdLst>
            <a:ahLst/>
            <a:cxnLst>
              <a:cxn ang="T8">
                <a:pos x="T0" y="T1"/>
              </a:cxn>
              <a:cxn ang="T9">
                <a:pos x="T2" y="T3"/>
              </a:cxn>
              <a:cxn ang="T10">
                <a:pos x="T4" y="T5"/>
              </a:cxn>
              <a:cxn ang="T11">
                <a:pos x="T6" y="T7"/>
              </a:cxn>
            </a:cxnLst>
            <a:rect l="T12" t="T13" r="T14" b="T15"/>
            <a:pathLst>
              <a:path w="21600" h="21600">
                <a:moveTo>
                  <a:pt x="10800" y="0"/>
                </a:moveTo>
                <a:lnTo>
                  <a:pt x="6481" y="7892"/>
                </a:lnTo>
                <a:lnTo>
                  <a:pt x="6529" y="7892"/>
                </a:lnTo>
                <a:lnTo>
                  <a:pt x="6529" y="9328"/>
                </a:lnTo>
                <a:lnTo>
                  <a:pt x="5524" y="9328"/>
                </a:lnTo>
                <a:lnTo>
                  <a:pt x="5524" y="9259"/>
                </a:lnTo>
                <a:lnTo>
                  <a:pt x="0" y="15430"/>
                </a:lnTo>
                <a:lnTo>
                  <a:pt x="5524" y="21600"/>
                </a:lnTo>
                <a:lnTo>
                  <a:pt x="5524" y="21531"/>
                </a:lnTo>
                <a:lnTo>
                  <a:pt x="16076" y="21531"/>
                </a:lnTo>
                <a:lnTo>
                  <a:pt x="16076" y="21600"/>
                </a:lnTo>
                <a:lnTo>
                  <a:pt x="21600" y="15430"/>
                </a:lnTo>
                <a:lnTo>
                  <a:pt x="16076" y="9259"/>
                </a:lnTo>
                <a:lnTo>
                  <a:pt x="16076" y="9328"/>
                </a:lnTo>
                <a:lnTo>
                  <a:pt x="15071" y="9328"/>
                </a:lnTo>
                <a:lnTo>
                  <a:pt x="15071" y="7892"/>
                </a:lnTo>
                <a:lnTo>
                  <a:pt x="15119" y="7892"/>
                </a:lnTo>
                <a:close/>
              </a:path>
            </a:pathLst>
          </a:custGeom>
          <a:solidFill>
            <a:schemeClr val="tx2"/>
          </a:solidFill>
          <a:ln w="12700">
            <a:solidFill>
              <a:srgbClr val="FF0000"/>
            </a:solidFill>
            <a:miter lim="800000"/>
            <a:headEnd/>
            <a:tailEnd/>
          </a:ln>
        </p:spPr>
        <p:txBody>
          <a:bodyPr wrap="none" lIns="92075" tIns="46038" rIns="92075" bIns="46038" anchor="ctr"/>
          <a:lstStyle/>
          <a:p>
            <a:pPr algn="ctr" defTabSz="762000" eaLnBrk="0" fontAlgn="base" hangingPunct="0">
              <a:spcBef>
                <a:spcPct val="0"/>
              </a:spcBef>
              <a:spcAft>
                <a:spcPct val="0"/>
              </a:spcAft>
            </a:pPr>
            <a:r>
              <a:rPr lang="ar-YE" sz="3600" b="1" smtClean="0">
                <a:solidFill>
                  <a:srgbClr val="0000FF"/>
                </a:solidFill>
                <a:latin typeface="Times New Roman" pitchFamily="18" charset="0"/>
                <a:cs typeface="Simplified Arabic" pitchFamily="18" charset="-78"/>
              </a:rPr>
              <a:t>القيــادة</a:t>
            </a:r>
            <a:r>
              <a:rPr lang="en-US" sz="3600" b="1" smtClean="0">
                <a:solidFill>
                  <a:srgbClr val="0000FF"/>
                </a:solidFill>
                <a:latin typeface="Times New Roman" pitchFamily="18" charset="0"/>
                <a:cs typeface="Simplified Arabic" pitchFamily="18" charset="-78"/>
              </a:rPr>
              <a:t> </a:t>
            </a:r>
            <a:r>
              <a:rPr lang="ar-YE" sz="3600" b="1" smtClean="0">
                <a:solidFill>
                  <a:srgbClr val="0000FF"/>
                </a:solidFill>
                <a:latin typeface="Times New Roman" pitchFamily="18" charset="0"/>
                <a:cs typeface="Simplified Arabic" pitchFamily="18" charset="-78"/>
              </a:rPr>
              <a:t>الموقفيــة</a:t>
            </a:r>
            <a:r>
              <a:rPr lang="en-US" sz="3600" b="1" smtClean="0">
                <a:solidFill>
                  <a:srgbClr val="0000FF"/>
                </a:solidFill>
                <a:latin typeface="Times New Roman" pitchFamily="18" charset="0"/>
                <a:cs typeface="Simplified Arabic" pitchFamily="18" charset="-78"/>
              </a:rPr>
              <a:t> </a:t>
            </a:r>
            <a:endParaRPr lang="en-US" altLang="en-US" sz="3600" b="1" smtClean="0">
              <a:solidFill>
                <a:srgbClr val="0000FF"/>
              </a:solidFill>
              <a:latin typeface="Times New Roman" pitchFamily="18" charset="0"/>
              <a:cs typeface="Simplified Arabic" pitchFamily="18" charset="-78"/>
            </a:endParaRPr>
          </a:p>
        </p:txBody>
      </p:sp>
      <p:sp>
        <p:nvSpPr>
          <p:cNvPr id="729091" name="AutoShape 3"/>
          <p:cNvSpPr>
            <a:spLocks noChangeArrowheads="1"/>
          </p:cNvSpPr>
          <p:nvPr/>
        </p:nvSpPr>
        <p:spPr bwMode="auto">
          <a:xfrm>
            <a:off x="4019550" y="1773238"/>
            <a:ext cx="4495800" cy="746125"/>
          </a:xfrm>
          <a:prstGeom prst="downArrowCallout">
            <a:avLst>
              <a:gd name="adj1" fmla="val 203027"/>
              <a:gd name="adj2" fmla="val 291457"/>
              <a:gd name="adj3" fmla="val 21704"/>
              <a:gd name="adj4" fmla="val 66667"/>
            </a:avLst>
          </a:prstGeom>
          <a:solidFill>
            <a:schemeClr val="bg1"/>
          </a:solidFill>
          <a:ln w="12700">
            <a:solidFill>
              <a:srgbClr val="FF0000"/>
            </a:solidFill>
            <a:miter lim="800000"/>
            <a:headEnd type="none" w="sm" len="sm"/>
            <a:tailEnd type="none" w="sm" len="sm"/>
          </a:ln>
        </p:spPr>
        <p:txBody>
          <a:bodyPr>
            <a:spAutoFit/>
          </a:bodyPr>
          <a:lstStyle/>
          <a:p>
            <a:pPr algn="ctr" defTabSz="762000" eaLnBrk="0" fontAlgn="base" hangingPunct="0">
              <a:spcBef>
                <a:spcPct val="50000"/>
              </a:spcBef>
              <a:spcAft>
                <a:spcPct val="0"/>
              </a:spcAft>
            </a:pPr>
            <a:r>
              <a:rPr lang="ar-YE" sz="2800" b="1" smtClean="0">
                <a:solidFill>
                  <a:srgbClr val="0000FF"/>
                </a:solidFill>
                <a:latin typeface="Times New Roman" pitchFamily="18" charset="0"/>
                <a:cs typeface="Times New Roman" pitchFamily="18" charset="0"/>
              </a:rPr>
              <a:t>الافتراضات الأساسية</a:t>
            </a:r>
            <a:r>
              <a:rPr lang="en-US" sz="2800" b="1" smtClean="0">
                <a:solidFill>
                  <a:srgbClr val="0000FF"/>
                </a:solidFill>
                <a:latin typeface="Times New Roman" pitchFamily="18" charset="0"/>
                <a:cs typeface="Times New Roman" pitchFamily="18" charset="0"/>
              </a:rPr>
              <a:t>: </a:t>
            </a:r>
            <a:endParaRPr lang="en-US" altLang="en-US" sz="2800" b="1" smtClean="0">
              <a:solidFill>
                <a:srgbClr val="0000FF"/>
              </a:solidFill>
              <a:latin typeface="Times New Roman" pitchFamily="18" charset="0"/>
              <a:cs typeface="Times New Roman" pitchFamily="18" charset="0"/>
            </a:endParaRPr>
          </a:p>
        </p:txBody>
      </p:sp>
      <p:sp>
        <p:nvSpPr>
          <p:cNvPr id="729092" name="Rectangle 4"/>
          <p:cNvSpPr>
            <a:spLocks noChangeArrowheads="1"/>
          </p:cNvSpPr>
          <p:nvPr/>
        </p:nvSpPr>
        <p:spPr bwMode="auto">
          <a:xfrm>
            <a:off x="1123950" y="2749550"/>
            <a:ext cx="6934200" cy="531813"/>
          </a:xfrm>
          <a:prstGeom prst="rect">
            <a:avLst/>
          </a:prstGeom>
          <a:solidFill>
            <a:schemeClr val="tx2"/>
          </a:solidFill>
          <a:ln w="12700">
            <a:solidFill>
              <a:schemeClr val="accent2"/>
            </a:solidFill>
            <a:miter lim="800000"/>
            <a:headEnd type="none" w="sm" len="sm"/>
            <a:tailEnd type="none" w="sm" len="sm"/>
          </a:ln>
        </p:spPr>
        <p:txBody>
          <a:bodyPr>
            <a:spAutoFit/>
          </a:bodyPr>
          <a:lstStyle/>
          <a:p>
            <a:pPr algn="ctr" defTabSz="762000" rtl="0" eaLnBrk="0" fontAlgn="base" hangingPunct="0">
              <a:spcBef>
                <a:spcPct val="50000"/>
              </a:spcBef>
              <a:spcAft>
                <a:spcPct val="0"/>
              </a:spcAft>
            </a:pPr>
            <a:r>
              <a:rPr lang="ar-YE" sz="2800" b="1" smtClean="0">
                <a:solidFill>
                  <a:srgbClr val="660033"/>
                </a:solidFill>
                <a:latin typeface="Times New Roman" pitchFamily="18" charset="0"/>
                <a:cs typeface="Times New Roman" pitchFamily="18" charset="0"/>
              </a:rPr>
              <a:t>لا يوجد أسلوب واحد أمثل للقيادة</a:t>
            </a:r>
            <a:endParaRPr lang="en-US" altLang="en-US" sz="2800" b="1" smtClean="0">
              <a:solidFill>
                <a:srgbClr val="660033"/>
              </a:solidFill>
              <a:latin typeface="Times New Roman" pitchFamily="18" charset="0"/>
              <a:cs typeface="Times New Roman" pitchFamily="18" charset="0"/>
            </a:endParaRPr>
          </a:p>
        </p:txBody>
      </p:sp>
      <p:sp>
        <p:nvSpPr>
          <p:cNvPr id="729093" name="Rectangle 5"/>
          <p:cNvSpPr>
            <a:spLocks noChangeArrowheads="1"/>
          </p:cNvSpPr>
          <p:nvPr/>
        </p:nvSpPr>
        <p:spPr bwMode="auto">
          <a:xfrm>
            <a:off x="1123950" y="3611563"/>
            <a:ext cx="6934200" cy="531812"/>
          </a:xfrm>
          <a:prstGeom prst="rect">
            <a:avLst/>
          </a:prstGeom>
          <a:solidFill>
            <a:schemeClr val="tx2"/>
          </a:solidFill>
          <a:ln w="12700">
            <a:solidFill>
              <a:schemeClr val="accent2"/>
            </a:solidFill>
            <a:miter lim="800000"/>
            <a:headEnd type="none" w="sm" len="sm"/>
            <a:tailEnd type="none" w="sm" len="sm"/>
          </a:ln>
        </p:spPr>
        <p:txBody>
          <a:bodyPr>
            <a:spAutoFit/>
          </a:bodyPr>
          <a:lstStyle/>
          <a:p>
            <a:pPr algn="ctr" defTabSz="762000" rtl="0" eaLnBrk="0" fontAlgn="base" hangingPunct="0">
              <a:spcBef>
                <a:spcPct val="50000"/>
              </a:spcBef>
              <a:spcAft>
                <a:spcPct val="0"/>
              </a:spcAft>
            </a:pPr>
            <a:r>
              <a:rPr lang="ar-YE" sz="2800" b="1" smtClean="0">
                <a:solidFill>
                  <a:srgbClr val="660033"/>
                </a:solidFill>
                <a:latin typeface="Times New Roman" pitchFamily="18" charset="0"/>
                <a:cs typeface="Times New Roman" pitchFamily="18" charset="0"/>
              </a:rPr>
              <a:t>تتطلب المواقف المختلفة أساليب قيادية مختلفة</a:t>
            </a:r>
            <a:endParaRPr lang="en-US" altLang="en-US" sz="2800" b="1" smtClean="0">
              <a:solidFill>
                <a:srgbClr val="660033"/>
              </a:solidFill>
              <a:latin typeface="Times New Roman" pitchFamily="18" charset="0"/>
              <a:cs typeface="Times New Roman" pitchFamily="18" charset="0"/>
            </a:endParaRPr>
          </a:p>
        </p:txBody>
      </p:sp>
      <p:sp>
        <p:nvSpPr>
          <p:cNvPr id="729094" name="Rectangle 6"/>
          <p:cNvSpPr>
            <a:spLocks noChangeArrowheads="1"/>
          </p:cNvSpPr>
          <p:nvPr/>
        </p:nvSpPr>
        <p:spPr bwMode="auto">
          <a:xfrm>
            <a:off x="1123950" y="4525963"/>
            <a:ext cx="6934200" cy="958850"/>
          </a:xfrm>
          <a:prstGeom prst="rect">
            <a:avLst/>
          </a:prstGeom>
          <a:solidFill>
            <a:schemeClr val="tx2"/>
          </a:solidFill>
          <a:ln w="12700">
            <a:solidFill>
              <a:schemeClr val="accent2"/>
            </a:solidFill>
            <a:miter lim="800000"/>
            <a:headEnd type="none" w="sm" len="sm"/>
            <a:tailEnd type="none" w="sm" len="sm"/>
          </a:ln>
        </p:spPr>
        <p:txBody>
          <a:bodyPr>
            <a:spAutoFit/>
          </a:bodyPr>
          <a:lstStyle/>
          <a:p>
            <a:pPr algn="ctr" defTabSz="762000" eaLnBrk="0" fontAlgn="base" hangingPunct="0">
              <a:spcBef>
                <a:spcPct val="50000"/>
              </a:spcBef>
              <a:spcAft>
                <a:spcPct val="0"/>
              </a:spcAft>
            </a:pPr>
            <a:r>
              <a:rPr lang="ar-YE" sz="2800" b="1" smtClean="0">
                <a:solidFill>
                  <a:srgbClr val="660033"/>
                </a:solidFill>
                <a:latin typeface="Times New Roman" pitchFamily="18" charset="0"/>
                <a:cs typeface="Times New Roman" pitchFamily="18" charset="0"/>
              </a:rPr>
              <a:t>القادة الأكثر فاعلية هم الذين يستخدمون الأسلوب الذي يتناسب والموقف</a:t>
            </a:r>
            <a:endParaRPr lang="en-US" altLang="en-US" sz="2800" b="1" smtClean="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1039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9090"/>
                                        </p:tgtEl>
                                        <p:attrNameLst>
                                          <p:attrName>style.visibility</p:attrName>
                                        </p:attrNameLst>
                                      </p:cBhvr>
                                      <p:to>
                                        <p:strVal val="visible"/>
                                      </p:to>
                                    </p:set>
                                    <p:animEffect transition="in" filter="dissolve">
                                      <p:cBhvr>
                                        <p:cTn id="7" dur="500"/>
                                        <p:tgtEl>
                                          <p:spTgt spid="72909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9091"/>
                                        </p:tgtEl>
                                        <p:attrNameLst>
                                          <p:attrName>style.visibility</p:attrName>
                                        </p:attrNameLst>
                                      </p:cBhvr>
                                      <p:to>
                                        <p:strVal val="visible"/>
                                      </p:to>
                                    </p:set>
                                    <p:animEffect transition="in" filter="box(in)">
                                      <p:cBhvr>
                                        <p:cTn id="12" dur="500"/>
                                        <p:tgtEl>
                                          <p:spTgt spid="729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9092"/>
                                        </p:tgtEl>
                                        <p:attrNameLst>
                                          <p:attrName>style.visibility</p:attrName>
                                        </p:attrNameLst>
                                      </p:cBhvr>
                                      <p:to>
                                        <p:strVal val="visible"/>
                                      </p:to>
                                    </p:set>
                                    <p:anim calcmode="lin" valueType="num">
                                      <p:cBhvr additive="base">
                                        <p:cTn id="17" dur="500" fill="hold"/>
                                        <p:tgtEl>
                                          <p:spTgt spid="729092"/>
                                        </p:tgtEl>
                                        <p:attrNameLst>
                                          <p:attrName>ppt_x</p:attrName>
                                        </p:attrNameLst>
                                      </p:cBhvr>
                                      <p:tavLst>
                                        <p:tav tm="0">
                                          <p:val>
                                            <p:strVal val="#ppt_x"/>
                                          </p:val>
                                        </p:tav>
                                        <p:tav tm="100000">
                                          <p:val>
                                            <p:strVal val="#ppt_x"/>
                                          </p:val>
                                        </p:tav>
                                      </p:tavLst>
                                    </p:anim>
                                    <p:anim calcmode="lin" valueType="num">
                                      <p:cBhvr additive="base">
                                        <p:cTn id="18" dur="500" fill="hold"/>
                                        <p:tgtEl>
                                          <p:spTgt spid="7290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9093"/>
                                        </p:tgtEl>
                                        <p:attrNameLst>
                                          <p:attrName>style.visibility</p:attrName>
                                        </p:attrNameLst>
                                      </p:cBhvr>
                                      <p:to>
                                        <p:strVal val="visible"/>
                                      </p:to>
                                    </p:set>
                                    <p:anim calcmode="lin" valueType="num">
                                      <p:cBhvr additive="base">
                                        <p:cTn id="23" dur="500" fill="hold"/>
                                        <p:tgtEl>
                                          <p:spTgt spid="729093"/>
                                        </p:tgtEl>
                                        <p:attrNameLst>
                                          <p:attrName>ppt_x</p:attrName>
                                        </p:attrNameLst>
                                      </p:cBhvr>
                                      <p:tavLst>
                                        <p:tav tm="0">
                                          <p:val>
                                            <p:strVal val="#ppt_x"/>
                                          </p:val>
                                        </p:tav>
                                        <p:tav tm="100000">
                                          <p:val>
                                            <p:strVal val="#ppt_x"/>
                                          </p:val>
                                        </p:tav>
                                      </p:tavLst>
                                    </p:anim>
                                    <p:anim calcmode="lin" valueType="num">
                                      <p:cBhvr additive="base">
                                        <p:cTn id="24" dur="500" fill="hold"/>
                                        <p:tgtEl>
                                          <p:spTgt spid="72909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29094"/>
                                        </p:tgtEl>
                                        <p:attrNameLst>
                                          <p:attrName>style.visibility</p:attrName>
                                        </p:attrNameLst>
                                      </p:cBhvr>
                                      <p:to>
                                        <p:strVal val="visible"/>
                                      </p:to>
                                    </p:set>
                                    <p:anim calcmode="lin" valueType="num">
                                      <p:cBhvr additive="base">
                                        <p:cTn id="29" dur="500" fill="hold"/>
                                        <p:tgtEl>
                                          <p:spTgt spid="729094"/>
                                        </p:tgtEl>
                                        <p:attrNameLst>
                                          <p:attrName>ppt_x</p:attrName>
                                        </p:attrNameLst>
                                      </p:cBhvr>
                                      <p:tavLst>
                                        <p:tav tm="0">
                                          <p:val>
                                            <p:strVal val="#ppt_x"/>
                                          </p:val>
                                        </p:tav>
                                        <p:tav tm="100000">
                                          <p:val>
                                            <p:strVal val="#ppt_x"/>
                                          </p:val>
                                        </p:tav>
                                      </p:tavLst>
                                    </p:anim>
                                    <p:anim calcmode="lin" valueType="num">
                                      <p:cBhvr additive="base">
                                        <p:cTn id="30" dur="500" fill="hold"/>
                                        <p:tgtEl>
                                          <p:spTgt spid="729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0" grpId="0" animBg="1" autoUpdateAnimBg="0"/>
      <p:bldP spid="729091" grpId="0" animBg="1"/>
      <p:bldP spid="729092" grpId="0" animBg="1"/>
      <p:bldP spid="729093" grpId="0" animBg="1"/>
      <p:bldP spid="72909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1138" name="AutoShape 2"/>
          <p:cNvSpPr>
            <a:spLocks noGrp="1" noChangeArrowheads="1"/>
          </p:cNvSpPr>
          <p:nvPr>
            <p:ph type="body" idx="1"/>
          </p:nvPr>
        </p:nvSpPr>
        <p:spPr>
          <a:xfrm>
            <a:off x="6578600" y="1196975"/>
            <a:ext cx="2314575" cy="647700"/>
          </a:xfrm>
          <a:prstGeom prst="hexagon">
            <a:avLst>
              <a:gd name="adj" fmla="val 58500"/>
              <a:gd name="vf" fmla="val 115470"/>
            </a:avLst>
          </a:prstGeom>
          <a:solidFill>
            <a:srgbClr val="FFFF66"/>
          </a:solidFill>
        </p:spPr>
        <p:txBody>
          <a:bodyPr/>
          <a:lstStyle/>
          <a:p>
            <a:pPr algn="ctr" eaLnBrk="1" hangingPunct="1">
              <a:lnSpc>
                <a:spcPct val="80000"/>
              </a:lnSpc>
              <a:spcBef>
                <a:spcPct val="0"/>
              </a:spcBef>
              <a:buFont typeface="Wingdings" pitchFamily="2" charset="2"/>
              <a:buNone/>
              <a:defRPr/>
            </a:pPr>
            <a:r>
              <a:rPr lang="ar-SA" sz="2000" b="1" smtClean="0">
                <a:solidFill>
                  <a:srgbClr val="0000FF"/>
                </a:solidFill>
              </a:rPr>
              <a:t>مدى تعقيد المهام</a:t>
            </a:r>
            <a:endParaRPr lang="en-US" sz="2000" b="1" smtClean="0">
              <a:solidFill>
                <a:srgbClr val="0000FF"/>
              </a:solidFill>
            </a:endParaRPr>
          </a:p>
        </p:txBody>
      </p:sp>
      <p:sp>
        <p:nvSpPr>
          <p:cNvPr id="731139" name="Rectangle 3"/>
          <p:cNvSpPr>
            <a:spLocks noChangeArrowheads="1"/>
          </p:cNvSpPr>
          <p:nvPr/>
        </p:nvSpPr>
        <p:spPr bwMode="auto">
          <a:xfrm>
            <a:off x="250825" y="1268413"/>
            <a:ext cx="5616575" cy="576262"/>
          </a:xfrm>
          <a:prstGeom prst="rect">
            <a:avLst/>
          </a:prstGeom>
          <a:solidFill>
            <a:srgbClr val="FFFF99"/>
          </a:solidFill>
          <a:ln w="12700" algn="ctr">
            <a:solidFill>
              <a:srgbClr val="FF0000"/>
            </a:solidFill>
            <a:miter lim="800000"/>
            <a:headEnd/>
            <a:tailEnd/>
          </a:ln>
        </p:spPr>
        <p:txBody>
          <a:bodyPr wrap="none" anchor="ctr"/>
          <a:lstStyle/>
          <a:p>
            <a:pPr algn="ctr" rtl="0" eaLnBrk="0" fontAlgn="base" hangingPunct="0">
              <a:spcBef>
                <a:spcPct val="0"/>
              </a:spcBef>
              <a:spcAft>
                <a:spcPct val="0"/>
              </a:spcAft>
            </a:pPr>
            <a:r>
              <a:rPr lang="ar-SA" sz="2300" b="1" smtClean="0">
                <a:solidFill>
                  <a:srgbClr val="000000"/>
                </a:solidFill>
                <a:latin typeface="Times New Roman" pitchFamily="18" charset="0"/>
                <a:cs typeface="Times New Roman" pitchFamily="18" charset="0"/>
              </a:rPr>
              <a:t>كلما زادت درجة التعقيد  كلما زادت الحاجة للتوجيه</a:t>
            </a:r>
            <a:endParaRPr lang="en-US" sz="2300" b="1" smtClean="0">
              <a:solidFill>
                <a:srgbClr val="000000"/>
              </a:solidFill>
              <a:latin typeface="Times New Roman" pitchFamily="18" charset="0"/>
              <a:cs typeface="Times New Roman" pitchFamily="18" charset="0"/>
            </a:endParaRPr>
          </a:p>
        </p:txBody>
      </p:sp>
      <p:sp>
        <p:nvSpPr>
          <p:cNvPr id="731140" name="Line 4"/>
          <p:cNvSpPr>
            <a:spLocks noChangeShapeType="1"/>
          </p:cNvSpPr>
          <p:nvPr/>
        </p:nvSpPr>
        <p:spPr bwMode="auto">
          <a:xfrm flipH="1">
            <a:off x="5940425" y="1555750"/>
            <a:ext cx="576263"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FFFFFF"/>
              </a:solidFill>
              <a:latin typeface="Arial" pitchFamily="34" charset="0"/>
            </a:endParaRPr>
          </a:p>
        </p:txBody>
      </p:sp>
      <p:sp>
        <p:nvSpPr>
          <p:cNvPr id="731141" name="AutoShape 5"/>
          <p:cNvSpPr>
            <a:spLocks noChangeArrowheads="1"/>
          </p:cNvSpPr>
          <p:nvPr/>
        </p:nvSpPr>
        <p:spPr bwMode="auto">
          <a:xfrm>
            <a:off x="6578600" y="2276475"/>
            <a:ext cx="2314575" cy="647700"/>
          </a:xfrm>
          <a:prstGeom prst="hexagon">
            <a:avLst>
              <a:gd name="adj" fmla="val 58500"/>
              <a:gd name="vf" fmla="val 115470"/>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eaLnBrk="0" fontAlgn="base" hangingPunct="0">
              <a:lnSpc>
                <a:spcPct val="80000"/>
              </a:lnSpc>
              <a:spcBef>
                <a:spcPct val="0"/>
              </a:spcBef>
              <a:spcAft>
                <a:spcPct val="0"/>
              </a:spcAft>
            </a:pPr>
            <a:r>
              <a:rPr lang="ar-SA" sz="2000" b="1" smtClean="0">
                <a:solidFill>
                  <a:srgbClr val="0000FF"/>
                </a:solidFill>
              </a:rPr>
              <a:t>الوقت المتاح</a:t>
            </a:r>
            <a:endParaRPr lang="en-US" sz="2000" b="1" smtClean="0">
              <a:solidFill>
                <a:srgbClr val="0000FF"/>
              </a:solidFill>
            </a:endParaRPr>
          </a:p>
        </p:txBody>
      </p:sp>
      <p:sp>
        <p:nvSpPr>
          <p:cNvPr id="731142" name="Rectangle 6"/>
          <p:cNvSpPr>
            <a:spLocks noChangeArrowheads="1"/>
          </p:cNvSpPr>
          <p:nvPr/>
        </p:nvSpPr>
        <p:spPr bwMode="auto">
          <a:xfrm>
            <a:off x="250825" y="2347913"/>
            <a:ext cx="5616575" cy="576262"/>
          </a:xfrm>
          <a:prstGeom prst="rect">
            <a:avLst/>
          </a:prstGeom>
          <a:solidFill>
            <a:srgbClr val="FFFF99"/>
          </a:solidFill>
          <a:ln w="12700" algn="ctr">
            <a:solidFill>
              <a:srgbClr val="FF0000"/>
            </a:solidFill>
            <a:miter lim="800000"/>
            <a:headEnd/>
            <a:tailEnd/>
          </a:ln>
        </p:spPr>
        <p:txBody>
          <a:bodyPr wrap="none" anchor="ctr"/>
          <a:lstStyle/>
          <a:p>
            <a:pPr algn="ctr" rtl="0" eaLnBrk="0" fontAlgn="base" hangingPunct="0">
              <a:spcBef>
                <a:spcPct val="0"/>
              </a:spcBef>
              <a:spcAft>
                <a:spcPct val="0"/>
              </a:spcAft>
            </a:pPr>
            <a:r>
              <a:rPr lang="ar-SA" sz="2300" smtClean="0">
                <a:solidFill>
                  <a:srgbClr val="0000FF"/>
                </a:solidFill>
                <a:latin typeface="Times New Roman" pitchFamily="18" charset="0"/>
                <a:cs typeface="Times New Roman" pitchFamily="18" charset="0"/>
              </a:rPr>
              <a:t>كلما كان الوقت المتاح قليلاً  كلما زادت الحاجة للتوجيه</a:t>
            </a:r>
            <a:endParaRPr lang="en-US" sz="2300" smtClean="0">
              <a:solidFill>
                <a:srgbClr val="0000FF"/>
              </a:solidFill>
              <a:latin typeface="Times New Roman" pitchFamily="18" charset="0"/>
              <a:cs typeface="Times New Roman" pitchFamily="18" charset="0"/>
            </a:endParaRPr>
          </a:p>
        </p:txBody>
      </p:sp>
      <p:sp>
        <p:nvSpPr>
          <p:cNvPr id="731143" name="Line 7"/>
          <p:cNvSpPr>
            <a:spLocks noChangeShapeType="1"/>
          </p:cNvSpPr>
          <p:nvPr/>
        </p:nvSpPr>
        <p:spPr bwMode="auto">
          <a:xfrm flipH="1">
            <a:off x="5940425" y="2635250"/>
            <a:ext cx="576263"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FFFFFF"/>
              </a:solidFill>
              <a:latin typeface="Arial" pitchFamily="34" charset="0"/>
            </a:endParaRPr>
          </a:p>
        </p:txBody>
      </p:sp>
      <p:sp>
        <p:nvSpPr>
          <p:cNvPr id="731144" name="AutoShape 8"/>
          <p:cNvSpPr>
            <a:spLocks noChangeArrowheads="1"/>
          </p:cNvSpPr>
          <p:nvPr/>
        </p:nvSpPr>
        <p:spPr bwMode="auto">
          <a:xfrm>
            <a:off x="6578600" y="3357563"/>
            <a:ext cx="2314575" cy="1006475"/>
          </a:xfrm>
          <a:prstGeom prst="hexagon">
            <a:avLst>
              <a:gd name="adj" fmla="val 37647"/>
              <a:gd name="vf" fmla="val 115470"/>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342900" indent="-342900" algn="ctr" eaLnBrk="0" fontAlgn="base" hangingPunct="0">
              <a:lnSpc>
                <a:spcPct val="80000"/>
              </a:lnSpc>
              <a:spcBef>
                <a:spcPct val="0"/>
              </a:spcBef>
              <a:spcAft>
                <a:spcPct val="0"/>
              </a:spcAft>
            </a:pPr>
            <a:r>
              <a:rPr lang="ar-SA" sz="2000" b="1" smtClean="0">
                <a:solidFill>
                  <a:srgbClr val="0000FF"/>
                </a:solidFill>
              </a:rPr>
              <a:t>مستوى النضج </a:t>
            </a:r>
          </a:p>
          <a:p>
            <a:pPr marL="342900" indent="-342900" algn="ctr" eaLnBrk="0" fontAlgn="base" hangingPunct="0">
              <a:lnSpc>
                <a:spcPct val="80000"/>
              </a:lnSpc>
              <a:spcBef>
                <a:spcPct val="0"/>
              </a:spcBef>
              <a:spcAft>
                <a:spcPct val="0"/>
              </a:spcAft>
            </a:pPr>
            <a:r>
              <a:rPr lang="ar-SA" sz="2000" b="1" smtClean="0">
                <a:solidFill>
                  <a:srgbClr val="0000FF"/>
                </a:solidFill>
              </a:rPr>
              <a:t>الوظيفي </a:t>
            </a:r>
          </a:p>
          <a:p>
            <a:pPr marL="342900" indent="-342900" algn="ctr" eaLnBrk="0" fontAlgn="base" hangingPunct="0">
              <a:lnSpc>
                <a:spcPct val="80000"/>
              </a:lnSpc>
              <a:spcBef>
                <a:spcPct val="0"/>
              </a:spcBef>
              <a:spcAft>
                <a:spcPct val="0"/>
              </a:spcAft>
            </a:pPr>
            <a:r>
              <a:rPr lang="ar-SA" sz="2000" b="1" smtClean="0">
                <a:solidFill>
                  <a:srgbClr val="0000FF"/>
                </a:solidFill>
              </a:rPr>
              <a:t>للمرؤوسين</a:t>
            </a:r>
            <a:endParaRPr lang="en-US" sz="2000" b="1" smtClean="0">
              <a:solidFill>
                <a:srgbClr val="0000FF"/>
              </a:solidFill>
            </a:endParaRPr>
          </a:p>
        </p:txBody>
      </p:sp>
      <p:sp>
        <p:nvSpPr>
          <p:cNvPr id="731145" name="Rectangle 9"/>
          <p:cNvSpPr>
            <a:spLocks noChangeArrowheads="1"/>
          </p:cNvSpPr>
          <p:nvPr/>
        </p:nvSpPr>
        <p:spPr bwMode="auto">
          <a:xfrm>
            <a:off x="250825" y="3429000"/>
            <a:ext cx="5616575" cy="576263"/>
          </a:xfrm>
          <a:prstGeom prst="rect">
            <a:avLst/>
          </a:prstGeom>
          <a:solidFill>
            <a:srgbClr val="FFFF99"/>
          </a:solidFill>
          <a:ln w="12700" algn="ctr">
            <a:solidFill>
              <a:srgbClr val="FF0000"/>
            </a:solidFill>
            <a:miter lim="800000"/>
            <a:headEnd/>
            <a:tailEnd/>
          </a:ln>
        </p:spPr>
        <p:txBody>
          <a:bodyPr wrap="none" anchor="ctr"/>
          <a:lstStyle/>
          <a:p>
            <a:pPr algn="ctr" rtl="0" eaLnBrk="0" fontAlgn="base" hangingPunct="0">
              <a:spcBef>
                <a:spcPct val="0"/>
              </a:spcBef>
              <a:spcAft>
                <a:spcPct val="0"/>
              </a:spcAft>
            </a:pPr>
            <a:r>
              <a:rPr lang="ar-SA" sz="2300" smtClean="0">
                <a:solidFill>
                  <a:srgbClr val="0000FF"/>
                </a:solidFill>
                <a:latin typeface="Times New Roman" pitchFamily="18" charset="0"/>
                <a:cs typeface="Times New Roman" pitchFamily="18" charset="0"/>
              </a:rPr>
              <a:t>كلما ارتفعت درجة النضج  قلت الحاجة للتوجيه</a:t>
            </a:r>
            <a:endParaRPr lang="en-US" sz="2300" smtClean="0">
              <a:solidFill>
                <a:srgbClr val="0000FF"/>
              </a:solidFill>
              <a:latin typeface="Times New Roman" pitchFamily="18" charset="0"/>
              <a:cs typeface="Times New Roman" pitchFamily="18" charset="0"/>
            </a:endParaRPr>
          </a:p>
        </p:txBody>
      </p:sp>
      <p:sp>
        <p:nvSpPr>
          <p:cNvPr id="731146" name="Line 10"/>
          <p:cNvSpPr>
            <a:spLocks noChangeShapeType="1"/>
          </p:cNvSpPr>
          <p:nvPr/>
        </p:nvSpPr>
        <p:spPr bwMode="auto">
          <a:xfrm flipH="1">
            <a:off x="5940425" y="3716338"/>
            <a:ext cx="576263"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FFFFFF"/>
              </a:solidFill>
              <a:latin typeface="Arial" pitchFamily="34" charset="0"/>
            </a:endParaRPr>
          </a:p>
        </p:txBody>
      </p:sp>
      <p:sp>
        <p:nvSpPr>
          <p:cNvPr id="71691" name="Rectangle 11"/>
          <p:cNvSpPr>
            <a:spLocks noChangeArrowheads="1"/>
          </p:cNvSpPr>
          <p:nvPr/>
        </p:nvSpPr>
        <p:spPr bwMode="auto">
          <a:xfrm>
            <a:off x="323850" y="260350"/>
            <a:ext cx="8229600" cy="749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ar-SA" sz="4400" b="1" smtClean="0">
                <a:solidFill>
                  <a:srgbClr val="FF0000"/>
                </a:solidFill>
                <a:latin typeface="Arial" pitchFamily="34" charset="0"/>
              </a:rPr>
              <a:t>يعتمد الأسلوب الفعال للقيادة الموقفية على:</a:t>
            </a:r>
            <a:endParaRPr lang="en-US" sz="4400" b="1" smtClean="0">
              <a:solidFill>
                <a:srgbClr val="FF0000"/>
              </a:solidFill>
              <a:latin typeface="Arial" pitchFamily="34" charset="0"/>
            </a:endParaRPr>
          </a:p>
        </p:txBody>
      </p:sp>
    </p:spTree>
    <p:extLst>
      <p:ext uri="{BB962C8B-B14F-4D97-AF65-F5344CB8AC3E}">
        <p14:creationId xmlns:p14="http://schemas.microsoft.com/office/powerpoint/2010/main" xmlns="" val="139720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31138">
                                            <p:bg/>
                                          </p:spTgt>
                                        </p:tgtEl>
                                        <p:attrNameLst>
                                          <p:attrName>style.visibility</p:attrName>
                                        </p:attrNameLst>
                                      </p:cBhvr>
                                      <p:to>
                                        <p:strVal val="visible"/>
                                      </p:to>
                                    </p:set>
                                    <p:anim calcmode="lin" valueType="num">
                                      <p:cBhvr additive="base">
                                        <p:cTn id="7" dur="500" fill="hold"/>
                                        <p:tgtEl>
                                          <p:spTgt spid="73113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731138">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1138">
                                            <p:txEl>
                                              <p:pRg st="0" end="0"/>
                                            </p:txEl>
                                          </p:spTgt>
                                        </p:tgtEl>
                                        <p:attrNameLst>
                                          <p:attrName>style.visibility</p:attrName>
                                        </p:attrNameLst>
                                      </p:cBhvr>
                                      <p:to>
                                        <p:strVal val="visible"/>
                                      </p:to>
                                    </p:set>
                                    <p:anim calcmode="lin" valueType="num">
                                      <p:cBhvr additive="base">
                                        <p:cTn id="13" dur="500" fill="hold"/>
                                        <p:tgtEl>
                                          <p:spTgt spid="7311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31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1140"/>
                                        </p:tgtEl>
                                        <p:attrNameLst>
                                          <p:attrName>style.visibility</p:attrName>
                                        </p:attrNameLst>
                                      </p:cBhvr>
                                      <p:to>
                                        <p:strVal val="visible"/>
                                      </p:to>
                                    </p:set>
                                    <p:anim calcmode="lin" valueType="num">
                                      <p:cBhvr additive="base">
                                        <p:cTn id="19" dur="500" fill="hold"/>
                                        <p:tgtEl>
                                          <p:spTgt spid="731140"/>
                                        </p:tgtEl>
                                        <p:attrNameLst>
                                          <p:attrName>ppt_x</p:attrName>
                                        </p:attrNameLst>
                                      </p:cBhvr>
                                      <p:tavLst>
                                        <p:tav tm="0">
                                          <p:val>
                                            <p:strVal val="#ppt_x"/>
                                          </p:val>
                                        </p:tav>
                                        <p:tav tm="100000">
                                          <p:val>
                                            <p:strVal val="#ppt_x"/>
                                          </p:val>
                                        </p:tav>
                                      </p:tavLst>
                                    </p:anim>
                                    <p:anim calcmode="lin" valueType="num">
                                      <p:cBhvr additive="base">
                                        <p:cTn id="20" dur="500" fill="hold"/>
                                        <p:tgtEl>
                                          <p:spTgt spid="7311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1139"/>
                                        </p:tgtEl>
                                        <p:attrNameLst>
                                          <p:attrName>style.visibility</p:attrName>
                                        </p:attrNameLst>
                                      </p:cBhvr>
                                      <p:to>
                                        <p:strVal val="visible"/>
                                      </p:to>
                                    </p:set>
                                    <p:anim calcmode="lin" valueType="num">
                                      <p:cBhvr additive="base">
                                        <p:cTn id="25" dur="500" fill="hold"/>
                                        <p:tgtEl>
                                          <p:spTgt spid="731139"/>
                                        </p:tgtEl>
                                        <p:attrNameLst>
                                          <p:attrName>ppt_x</p:attrName>
                                        </p:attrNameLst>
                                      </p:cBhvr>
                                      <p:tavLst>
                                        <p:tav tm="0">
                                          <p:val>
                                            <p:strVal val="#ppt_x"/>
                                          </p:val>
                                        </p:tav>
                                        <p:tav tm="100000">
                                          <p:val>
                                            <p:strVal val="#ppt_x"/>
                                          </p:val>
                                        </p:tav>
                                      </p:tavLst>
                                    </p:anim>
                                    <p:anim calcmode="lin" valueType="num">
                                      <p:cBhvr additive="base">
                                        <p:cTn id="26" dur="500" fill="hold"/>
                                        <p:tgtEl>
                                          <p:spTgt spid="73113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31141">
                                            <p:bg/>
                                          </p:spTgt>
                                        </p:tgtEl>
                                        <p:attrNameLst>
                                          <p:attrName>style.visibility</p:attrName>
                                        </p:attrNameLst>
                                      </p:cBhvr>
                                      <p:to>
                                        <p:strVal val="visible"/>
                                      </p:to>
                                    </p:set>
                                    <p:anim calcmode="lin" valueType="num">
                                      <p:cBhvr additive="base">
                                        <p:cTn id="31" dur="500" fill="hold"/>
                                        <p:tgtEl>
                                          <p:spTgt spid="731141">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731141">
                                            <p:bg/>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31141">
                                            <p:txEl>
                                              <p:pRg st="0" end="0"/>
                                            </p:txEl>
                                          </p:spTgt>
                                        </p:tgtEl>
                                        <p:attrNameLst>
                                          <p:attrName>style.visibility</p:attrName>
                                        </p:attrNameLst>
                                      </p:cBhvr>
                                      <p:to>
                                        <p:strVal val="visible"/>
                                      </p:to>
                                    </p:set>
                                    <p:anim calcmode="lin" valueType="num">
                                      <p:cBhvr additive="base">
                                        <p:cTn id="37" dur="500" fill="hold"/>
                                        <p:tgtEl>
                                          <p:spTgt spid="73114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311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1143"/>
                                        </p:tgtEl>
                                        <p:attrNameLst>
                                          <p:attrName>style.visibility</p:attrName>
                                        </p:attrNameLst>
                                      </p:cBhvr>
                                      <p:to>
                                        <p:strVal val="visible"/>
                                      </p:to>
                                    </p:set>
                                    <p:anim calcmode="lin" valueType="num">
                                      <p:cBhvr additive="base">
                                        <p:cTn id="43" dur="500" fill="hold"/>
                                        <p:tgtEl>
                                          <p:spTgt spid="731143"/>
                                        </p:tgtEl>
                                        <p:attrNameLst>
                                          <p:attrName>ppt_x</p:attrName>
                                        </p:attrNameLst>
                                      </p:cBhvr>
                                      <p:tavLst>
                                        <p:tav tm="0">
                                          <p:val>
                                            <p:strVal val="#ppt_x"/>
                                          </p:val>
                                        </p:tav>
                                        <p:tav tm="100000">
                                          <p:val>
                                            <p:strVal val="#ppt_x"/>
                                          </p:val>
                                        </p:tav>
                                      </p:tavLst>
                                    </p:anim>
                                    <p:anim calcmode="lin" valueType="num">
                                      <p:cBhvr additive="base">
                                        <p:cTn id="44" dur="500" fill="hold"/>
                                        <p:tgtEl>
                                          <p:spTgt spid="73114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1142"/>
                                        </p:tgtEl>
                                        <p:attrNameLst>
                                          <p:attrName>style.visibility</p:attrName>
                                        </p:attrNameLst>
                                      </p:cBhvr>
                                      <p:to>
                                        <p:strVal val="visible"/>
                                      </p:to>
                                    </p:set>
                                    <p:anim calcmode="lin" valueType="num">
                                      <p:cBhvr additive="base">
                                        <p:cTn id="49" dur="500" fill="hold"/>
                                        <p:tgtEl>
                                          <p:spTgt spid="731142"/>
                                        </p:tgtEl>
                                        <p:attrNameLst>
                                          <p:attrName>ppt_x</p:attrName>
                                        </p:attrNameLst>
                                      </p:cBhvr>
                                      <p:tavLst>
                                        <p:tav tm="0">
                                          <p:val>
                                            <p:strVal val="#ppt_x"/>
                                          </p:val>
                                        </p:tav>
                                        <p:tav tm="100000">
                                          <p:val>
                                            <p:strVal val="#ppt_x"/>
                                          </p:val>
                                        </p:tav>
                                      </p:tavLst>
                                    </p:anim>
                                    <p:anim calcmode="lin" valueType="num">
                                      <p:cBhvr additive="base">
                                        <p:cTn id="50" dur="500" fill="hold"/>
                                        <p:tgtEl>
                                          <p:spTgt spid="73114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31144">
                                            <p:bg/>
                                          </p:spTgt>
                                        </p:tgtEl>
                                        <p:attrNameLst>
                                          <p:attrName>style.visibility</p:attrName>
                                        </p:attrNameLst>
                                      </p:cBhvr>
                                      <p:to>
                                        <p:strVal val="visible"/>
                                      </p:to>
                                    </p:set>
                                    <p:anim calcmode="lin" valueType="num">
                                      <p:cBhvr additive="base">
                                        <p:cTn id="55" dur="500" fill="hold"/>
                                        <p:tgtEl>
                                          <p:spTgt spid="731144">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731144">
                                            <p:bg/>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31144">
                                            <p:txEl>
                                              <p:pRg st="0" end="0"/>
                                            </p:txEl>
                                          </p:spTgt>
                                        </p:tgtEl>
                                        <p:attrNameLst>
                                          <p:attrName>style.visibility</p:attrName>
                                        </p:attrNameLst>
                                      </p:cBhvr>
                                      <p:to>
                                        <p:strVal val="visible"/>
                                      </p:to>
                                    </p:set>
                                    <p:anim calcmode="lin" valueType="num">
                                      <p:cBhvr additive="base">
                                        <p:cTn id="61" dur="500" fill="hold"/>
                                        <p:tgtEl>
                                          <p:spTgt spid="731144">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311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31144">
                                            <p:txEl>
                                              <p:pRg st="1" end="1"/>
                                            </p:txEl>
                                          </p:spTgt>
                                        </p:tgtEl>
                                        <p:attrNameLst>
                                          <p:attrName>style.visibility</p:attrName>
                                        </p:attrNameLst>
                                      </p:cBhvr>
                                      <p:to>
                                        <p:strVal val="visible"/>
                                      </p:to>
                                    </p:set>
                                    <p:anim calcmode="lin" valueType="num">
                                      <p:cBhvr additive="base">
                                        <p:cTn id="67" dur="500" fill="hold"/>
                                        <p:tgtEl>
                                          <p:spTgt spid="731144">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311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31144">
                                            <p:txEl>
                                              <p:pRg st="2" end="2"/>
                                            </p:txEl>
                                          </p:spTgt>
                                        </p:tgtEl>
                                        <p:attrNameLst>
                                          <p:attrName>style.visibility</p:attrName>
                                        </p:attrNameLst>
                                      </p:cBhvr>
                                      <p:to>
                                        <p:strVal val="visible"/>
                                      </p:to>
                                    </p:set>
                                    <p:anim calcmode="lin" valueType="num">
                                      <p:cBhvr additive="base">
                                        <p:cTn id="73" dur="500" fill="hold"/>
                                        <p:tgtEl>
                                          <p:spTgt spid="731144">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311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31146"/>
                                        </p:tgtEl>
                                        <p:attrNameLst>
                                          <p:attrName>style.visibility</p:attrName>
                                        </p:attrNameLst>
                                      </p:cBhvr>
                                      <p:to>
                                        <p:strVal val="visible"/>
                                      </p:to>
                                    </p:set>
                                    <p:anim calcmode="lin" valueType="num">
                                      <p:cBhvr additive="base">
                                        <p:cTn id="79" dur="500" fill="hold"/>
                                        <p:tgtEl>
                                          <p:spTgt spid="731146"/>
                                        </p:tgtEl>
                                        <p:attrNameLst>
                                          <p:attrName>ppt_x</p:attrName>
                                        </p:attrNameLst>
                                      </p:cBhvr>
                                      <p:tavLst>
                                        <p:tav tm="0">
                                          <p:val>
                                            <p:strVal val="#ppt_x"/>
                                          </p:val>
                                        </p:tav>
                                        <p:tav tm="100000">
                                          <p:val>
                                            <p:strVal val="#ppt_x"/>
                                          </p:val>
                                        </p:tav>
                                      </p:tavLst>
                                    </p:anim>
                                    <p:anim calcmode="lin" valueType="num">
                                      <p:cBhvr additive="base">
                                        <p:cTn id="80" dur="500" fill="hold"/>
                                        <p:tgtEl>
                                          <p:spTgt spid="73114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31145"/>
                                        </p:tgtEl>
                                        <p:attrNameLst>
                                          <p:attrName>style.visibility</p:attrName>
                                        </p:attrNameLst>
                                      </p:cBhvr>
                                      <p:to>
                                        <p:strVal val="visible"/>
                                      </p:to>
                                    </p:set>
                                    <p:anim calcmode="lin" valueType="num">
                                      <p:cBhvr additive="base">
                                        <p:cTn id="85" dur="500" fill="hold"/>
                                        <p:tgtEl>
                                          <p:spTgt spid="731145"/>
                                        </p:tgtEl>
                                        <p:attrNameLst>
                                          <p:attrName>ppt_x</p:attrName>
                                        </p:attrNameLst>
                                      </p:cBhvr>
                                      <p:tavLst>
                                        <p:tav tm="0">
                                          <p:val>
                                            <p:strVal val="#ppt_x"/>
                                          </p:val>
                                        </p:tav>
                                        <p:tav tm="100000">
                                          <p:val>
                                            <p:strVal val="#ppt_x"/>
                                          </p:val>
                                        </p:tav>
                                      </p:tavLst>
                                    </p:anim>
                                    <p:anim calcmode="lin" valueType="num">
                                      <p:cBhvr additive="base">
                                        <p:cTn id="86" dur="500" fill="hold"/>
                                        <p:tgtEl>
                                          <p:spTgt spid="731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8" grpId="0" build="p" animBg="1"/>
      <p:bldP spid="731139" grpId="0" animBg="1"/>
      <p:bldP spid="731140" grpId="0" animBg="1"/>
      <p:bldP spid="731141" grpId="0" build="p" animBg="1"/>
      <p:bldP spid="731142" grpId="0" animBg="1"/>
      <p:bldP spid="731143" grpId="0" animBg="1"/>
      <p:bldP spid="731144" grpId="0" build="p" animBg="1"/>
      <p:bldP spid="731145" grpId="0" animBg="1"/>
      <p:bldP spid="73114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3186" name="AutoShape 2"/>
          <p:cNvSpPr>
            <a:spLocks noChangeArrowheads="1"/>
          </p:cNvSpPr>
          <p:nvPr/>
        </p:nvSpPr>
        <p:spPr bwMode="auto">
          <a:xfrm>
            <a:off x="1600200" y="333375"/>
            <a:ext cx="6140450" cy="974725"/>
          </a:xfrm>
          <a:prstGeom prst="downArrow">
            <a:avLst>
              <a:gd name="adj1" fmla="val 90139"/>
              <a:gd name="adj2" fmla="val 43463"/>
            </a:avLst>
          </a:prstGeom>
          <a:solidFill>
            <a:srgbClr val="FFCCFF"/>
          </a:solidFill>
          <a:ln w="38100">
            <a:solidFill>
              <a:schemeClr val="tx1"/>
            </a:solidFill>
            <a:miter lim="800000"/>
            <a:headEnd/>
            <a:tailEnd/>
          </a:ln>
        </p:spPr>
        <p:txBody>
          <a:bodyPr wrap="none" lIns="92075" tIns="46038" rIns="92075" bIns="46038" anchor="ctr"/>
          <a:lstStyle/>
          <a:p>
            <a:pPr algn="ctr" defTabSz="762000" eaLnBrk="0" fontAlgn="base" hangingPunct="0">
              <a:spcBef>
                <a:spcPct val="0"/>
              </a:spcBef>
              <a:spcAft>
                <a:spcPct val="0"/>
              </a:spcAft>
            </a:pPr>
            <a:r>
              <a:rPr lang="ar-YE" sz="4400" b="1" smtClean="0">
                <a:solidFill>
                  <a:srgbClr val="000000"/>
                </a:solidFill>
                <a:cs typeface="Simplified Arabic" pitchFamily="18" charset="-78"/>
              </a:rPr>
              <a:t>نظرية</a:t>
            </a:r>
            <a:r>
              <a:rPr lang="en-US" sz="4400" b="1" smtClean="0">
                <a:solidFill>
                  <a:srgbClr val="000000"/>
                </a:solidFill>
                <a:cs typeface="Simplified Arabic" pitchFamily="18" charset="-78"/>
              </a:rPr>
              <a:t>(Z) </a:t>
            </a:r>
            <a:r>
              <a:rPr lang="ar-SA" sz="4400" b="1" smtClean="0">
                <a:solidFill>
                  <a:srgbClr val="000000"/>
                </a:solidFill>
                <a:cs typeface="Simplified Arabic" pitchFamily="18" charset="-78"/>
              </a:rPr>
              <a:t>  نموذج أوشي</a:t>
            </a:r>
            <a:r>
              <a:rPr lang="en-US" sz="4400" b="1" smtClean="0">
                <a:solidFill>
                  <a:srgbClr val="000000"/>
                </a:solidFill>
                <a:cs typeface="Simplified Arabic" pitchFamily="18" charset="-78"/>
              </a:rPr>
              <a:t> </a:t>
            </a:r>
            <a:endParaRPr lang="en-US" altLang="en-US" sz="4400" b="1" smtClean="0">
              <a:solidFill>
                <a:srgbClr val="000000"/>
              </a:solidFill>
              <a:cs typeface="Simplified Arabic" pitchFamily="18" charset="-78"/>
            </a:endParaRPr>
          </a:p>
        </p:txBody>
      </p:sp>
      <p:sp>
        <p:nvSpPr>
          <p:cNvPr id="733187" name="Text Box 3"/>
          <p:cNvSpPr txBox="1">
            <a:spLocks noChangeArrowheads="1"/>
          </p:cNvSpPr>
          <p:nvPr/>
        </p:nvSpPr>
        <p:spPr bwMode="auto">
          <a:xfrm>
            <a:off x="4859338" y="2708275"/>
            <a:ext cx="3960812" cy="439738"/>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200" b="1" smtClean="0">
                <a:solidFill>
                  <a:srgbClr val="000000"/>
                </a:solidFill>
                <a:latin typeface="Times New Roman" pitchFamily="18" charset="0"/>
                <a:cs typeface="AL-Mohanad Bold" pitchFamily="2" charset="-78"/>
              </a:rPr>
              <a:t>القرار بالإجماع</a:t>
            </a:r>
            <a:endParaRPr lang="en-US" altLang="en-US" sz="2200" b="1" smtClean="0">
              <a:solidFill>
                <a:srgbClr val="000000"/>
              </a:solidFill>
              <a:latin typeface="Times New Roman" pitchFamily="18" charset="0"/>
              <a:cs typeface="AL-Mohanad Bold" pitchFamily="2" charset="-78"/>
            </a:endParaRPr>
          </a:p>
        </p:txBody>
      </p:sp>
      <p:sp>
        <p:nvSpPr>
          <p:cNvPr id="733188" name="Text Box 4"/>
          <p:cNvSpPr txBox="1">
            <a:spLocks noChangeArrowheads="1"/>
          </p:cNvSpPr>
          <p:nvPr/>
        </p:nvSpPr>
        <p:spPr bwMode="auto">
          <a:xfrm>
            <a:off x="323850" y="2636838"/>
            <a:ext cx="3924300" cy="439737"/>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200" b="1" smtClean="0">
                <a:solidFill>
                  <a:srgbClr val="000000"/>
                </a:solidFill>
                <a:latin typeface="Times New Roman" pitchFamily="18" charset="0"/>
                <a:cs typeface="AL-Mohanad Bold" pitchFamily="2" charset="-78"/>
              </a:rPr>
              <a:t>القرار بالأغلبية</a:t>
            </a:r>
            <a:endParaRPr lang="en-US" altLang="en-US" sz="2200" b="1" smtClean="0">
              <a:solidFill>
                <a:srgbClr val="000000"/>
              </a:solidFill>
              <a:latin typeface="Times New Roman" pitchFamily="18" charset="0"/>
              <a:cs typeface="AL-Mohanad Bold" pitchFamily="2" charset="-78"/>
            </a:endParaRPr>
          </a:p>
        </p:txBody>
      </p:sp>
      <p:sp>
        <p:nvSpPr>
          <p:cNvPr id="733189" name="Text Box 5"/>
          <p:cNvSpPr txBox="1">
            <a:spLocks noChangeArrowheads="1"/>
          </p:cNvSpPr>
          <p:nvPr/>
        </p:nvSpPr>
        <p:spPr bwMode="auto">
          <a:xfrm>
            <a:off x="4859338" y="3573463"/>
            <a:ext cx="3960812" cy="455612"/>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أسلوب جمع المعلومات من أسفل لأعلى</a:t>
            </a:r>
            <a:endParaRPr lang="en-US" altLang="en-US" sz="2300" smtClean="0">
              <a:solidFill>
                <a:srgbClr val="000000"/>
              </a:solidFill>
              <a:latin typeface="Times New Roman" pitchFamily="18" charset="0"/>
            </a:endParaRPr>
          </a:p>
        </p:txBody>
      </p:sp>
      <p:sp>
        <p:nvSpPr>
          <p:cNvPr id="733190" name="Text Box 6"/>
          <p:cNvSpPr txBox="1">
            <a:spLocks noChangeArrowheads="1"/>
          </p:cNvSpPr>
          <p:nvPr/>
        </p:nvSpPr>
        <p:spPr bwMode="auto">
          <a:xfrm>
            <a:off x="250825" y="3284538"/>
            <a:ext cx="3905250" cy="806450"/>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حرية انسياب المعلومات ويغلب عليها من أعلى لأسفل</a:t>
            </a:r>
            <a:endParaRPr lang="en-US" altLang="en-US" sz="2300" b="1" smtClean="0">
              <a:solidFill>
                <a:srgbClr val="000000"/>
              </a:solidFill>
              <a:latin typeface="Times New Roman" pitchFamily="18" charset="0"/>
              <a:cs typeface="Times New Roman" pitchFamily="18" charset="0"/>
            </a:endParaRPr>
          </a:p>
        </p:txBody>
      </p:sp>
      <p:sp>
        <p:nvSpPr>
          <p:cNvPr id="733191" name="Text Box 7"/>
          <p:cNvSpPr txBox="1">
            <a:spLocks noChangeArrowheads="1"/>
          </p:cNvSpPr>
          <p:nvPr/>
        </p:nvSpPr>
        <p:spPr bwMode="auto">
          <a:xfrm>
            <a:off x="4859338" y="4292600"/>
            <a:ext cx="3978275" cy="455613"/>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المسؤولية </a:t>
            </a:r>
            <a:r>
              <a:rPr lang="ar-SA" sz="2300" b="1" smtClean="0">
                <a:solidFill>
                  <a:srgbClr val="000000"/>
                </a:solidFill>
                <a:latin typeface="Times New Roman" pitchFamily="18" charset="0"/>
                <a:cs typeface="Times New Roman" pitchFamily="18" charset="0"/>
              </a:rPr>
              <a:t>الجماعية</a:t>
            </a:r>
            <a:endParaRPr lang="en-US" altLang="en-US" sz="2300" b="1" smtClean="0">
              <a:solidFill>
                <a:srgbClr val="000000"/>
              </a:solidFill>
              <a:latin typeface="Times New Roman" pitchFamily="18" charset="0"/>
              <a:cs typeface="Times New Roman" pitchFamily="18" charset="0"/>
            </a:endParaRPr>
          </a:p>
        </p:txBody>
      </p:sp>
      <p:sp>
        <p:nvSpPr>
          <p:cNvPr id="733192" name="Text Box 8"/>
          <p:cNvSpPr txBox="1">
            <a:spLocks noChangeArrowheads="1"/>
          </p:cNvSpPr>
          <p:nvPr/>
        </p:nvSpPr>
        <p:spPr bwMode="auto">
          <a:xfrm>
            <a:off x="179388" y="4365625"/>
            <a:ext cx="4105275" cy="455613"/>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المسؤولية الجماعية و الفردية معا</a:t>
            </a:r>
            <a:endParaRPr lang="en-US" altLang="en-US" sz="2300" b="1" smtClean="0">
              <a:solidFill>
                <a:srgbClr val="000000"/>
              </a:solidFill>
              <a:latin typeface="Times New Roman" pitchFamily="18" charset="0"/>
              <a:cs typeface="Times New Roman" pitchFamily="18" charset="0"/>
            </a:endParaRPr>
          </a:p>
        </p:txBody>
      </p:sp>
      <p:sp>
        <p:nvSpPr>
          <p:cNvPr id="733193" name="Text Box 9"/>
          <p:cNvSpPr txBox="1">
            <a:spLocks noChangeArrowheads="1"/>
          </p:cNvSpPr>
          <p:nvPr/>
        </p:nvSpPr>
        <p:spPr bwMode="auto">
          <a:xfrm>
            <a:off x="4841875" y="5445125"/>
            <a:ext cx="3978275" cy="455613"/>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التنظيم غير الرسمي</a:t>
            </a:r>
            <a:endParaRPr lang="en-US" altLang="en-US" sz="2300" b="1" smtClean="0">
              <a:solidFill>
                <a:srgbClr val="000000"/>
              </a:solidFill>
              <a:latin typeface="Times New Roman" pitchFamily="18" charset="0"/>
              <a:cs typeface="Times New Roman" pitchFamily="18" charset="0"/>
            </a:endParaRPr>
          </a:p>
        </p:txBody>
      </p:sp>
      <p:sp>
        <p:nvSpPr>
          <p:cNvPr id="733194" name="Text Box 10"/>
          <p:cNvSpPr txBox="1">
            <a:spLocks noChangeArrowheads="1"/>
          </p:cNvSpPr>
          <p:nvPr/>
        </p:nvSpPr>
        <p:spPr bwMode="auto">
          <a:xfrm>
            <a:off x="0" y="5157788"/>
            <a:ext cx="4300538" cy="1157287"/>
          </a:xfrm>
          <a:prstGeom prst="rect">
            <a:avLst/>
          </a:prstGeom>
          <a:solidFill>
            <a:schemeClr val="bg1"/>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YE" sz="2300" b="1" smtClean="0">
                <a:solidFill>
                  <a:srgbClr val="000000"/>
                </a:solidFill>
                <a:latin typeface="Times New Roman" pitchFamily="18" charset="0"/>
                <a:cs typeface="Times New Roman" pitchFamily="18" charset="0"/>
              </a:rPr>
              <a:t>التنظيم الرسمي و البيروقراطي مصحوبا بشبكة من العلاقات غير الرسمية ومحاولة ترسيخ الثقة والاحترام المتبادل</a:t>
            </a:r>
            <a:r>
              <a:rPr lang="en-US" altLang="en-US" sz="2300" b="1" smtClean="0">
                <a:solidFill>
                  <a:srgbClr val="000000"/>
                </a:solidFill>
                <a:latin typeface="Times New Roman" pitchFamily="18" charset="0"/>
                <a:cs typeface="Times New Roman" pitchFamily="18" charset="0"/>
              </a:rPr>
              <a:t>.</a:t>
            </a:r>
            <a:endParaRPr lang="en-US" altLang="en-US" sz="2200" b="1" smtClean="0">
              <a:solidFill>
                <a:srgbClr val="000000"/>
              </a:solidFill>
              <a:latin typeface="Times New Roman" pitchFamily="18" charset="0"/>
              <a:cs typeface="AL-Mohanad Bold" pitchFamily="2" charset="-78"/>
            </a:endParaRPr>
          </a:p>
        </p:txBody>
      </p:sp>
      <p:sp>
        <p:nvSpPr>
          <p:cNvPr id="72715" name="Line 11"/>
          <p:cNvSpPr>
            <a:spLocks noChangeShapeType="1"/>
          </p:cNvSpPr>
          <p:nvPr/>
        </p:nvSpPr>
        <p:spPr bwMode="auto">
          <a:xfrm>
            <a:off x="4572000" y="2420938"/>
            <a:ext cx="0" cy="3660775"/>
          </a:xfrm>
          <a:prstGeom prst="line">
            <a:avLst/>
          </a:prstGeom>
          <a:noFill/>
          <a:ln w="1270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733196" name="AutoShape 12"/>
          <p:cNvSpPr>
            <a:spLocks noChangeArrowheads="1"/>
          </p:cNvSpPr>
          <p:nvPr/>
        </p:nvSpPr>
        <p:spPr bwMode="auto">
          <a:xfrm>
            <a:off x="5364163" y="1990725"/>
            <a:ext cx="2971800" cy="646113"/>
          </a:xfrm>
          <a:prstGeom prst="flowChartOffpageConnector">
            <a:avLst/>
          </a:prstGeom>
          <a:solidFill>
            <a:srgbClr val="FFFF00"/>
          </a:solidFill>
          <a:ln w="19050">
            <a:solidFill>
              <a:srgbClr val="FF0066"/>
            </a:solidFill>
            <a:miter lim="800000"/>
            <a:headEnd type="none" w="sm" len="sm"/>
            <a:tailEnd type="none" w="sm" len="sm"/>
          </a:ln>
        </p:spPr>
        <p:txBody>
          <a:bodyPr>
            <a:spAutoFit/>
          </a:bodyPr>
          <a:lstStyle/>
          <a:p>
            <a:pPr algn="ctr" defTabSz="762000" rtl="0" eaLnBrk="0" fontAlgn="base" hangingPunct="0">
              <a:spcBef>
                <a:spcPct val="50000"/>
              </a:spcBef>
              <a:spcAft>
                <a:spcPct val="0"/>
              </a:spcAft>
            </a:pPr>
            <a:r>
              <a:rPr lang="ar-SA" sz="2800" b="1" smtClean="0">
                <a:solidFill>
                  <a:srgbClr val="000000"/>
                </a:solidFill>
              </a:rPr>
              <a:t>ممارسات يابانية</a:t>
            </a:r>
            <a:endParaRPr lang="en-US" sz="2800" b="1" smtClean="0">
              <a:solidFill>
                <a:srgbClr val="000000"/>
              </a:solidFill>
            </a:endParaRPr>
          </a:p>
        </p:txBody>
      </p:sp>
      <p:sp>
        <p:nvSpPr>
          <p:cNvPr id="733197" name="AutoShape 13"/>
          <p:cNvSpPr>
            <a:spLocks noChangeArrowheads="1"/>
          </p:cNvSpPr>
          <p:nvPr/>
        </p:nvSpPr>
        <p:spPr bwMode="auto">
          <a:xfrm>
            <a:off x="900113" y="1990725"/>
            <a:ext cx="2971800" cy="646113"/>
          </a:xfrm>
          <a:prstGeom prst="flowChartOffpageConnector">
            <a:avLst/>
          </a:prstGeom>
          <a:solidFill>
            <a:srgbClr val="FFFF00"/>
          </a:solidFill>
          <a:ln w="19050">
            <a:solidFill>
              <a:srgbClr val="FF0066"/>
            </a:solidFill>
            <a:miter lim="800000"/>
            <a:headEnd type="none" w="sm" len="sm"/>
            <a:tailEnd type="none" w="sm" len="sm"/>
          </a:ln>
        </p:spPr>
        <p:txBody>
          <a:bodyPr>
            <a:spAutoFit/>
          </a:bodyPr>
          <a:lstStyle/>
          <a:p>
            <a:pPr algn="ctr" defTabSz="762000" rtl="0" eaLnBrk="0" fontAlgn="base" hangingPunct="0">
              <a:spcBef>
                <a:spcPct val="50000"/>
              </a:spcBef>
              <a:spcAft>
                <a:spcPct val="0"/>
              </a:spcAft>
            </a:pPr>
            <a:r>
              <a:rPr lang="ar-SA" sz="2800" b="1" smtClean="0">
                <a:solidFill>
                  <a:srgbClr val="000000"/>
                </a:solidFill>
              </a:rPr>
              <a:t>ممارسات أمريكية</a:t>
            </a:r>
            <a:endParaRPr lang="en-US" sz="2800" b="1" smtClean="0">
              <a:solidFill>
                <a:srgbClr val="000000"/>
              </a:solidFill>
            </a:endParaRPr>
          </a:p>
        </p:txBody>
      </p:sp>
      <p:sp>
        <p:nvSpPr>
          <p:cNvPr id="733198" name="Text Box 14"/>
          <p:cNvSpPr txBox="1">
            <a:spLocks noChangeArrowheads="1"/>
          </p:cNvSpPr>
          <p:nvPr/>
        </p:nvSpPr>
        <p:spPr bwMode="auto">
          <a:xfrm>
            <a:off x="971550" y="1268413"/>
            <a:ext cx="7345363" cy="531812"/>
          </a:xfrm>
          <a:prstGeom prst="rect">
            <a:avLst/>
          </a:prstGeom>
          <a:solidFill>
            <a:srgbClr val="FFFF66"/>
          </a:solidFill>
          <a:ln w="12700">
            <a:solidFill>
              <a:schemeClr val="tx2"/>
            </a:solidFill>
            <a:miter lim="800000"/>
            <a:headEnd type="none" w="sm" len="sm"/>
            <a:tailEnd type="none" w="sm" len="sm"/>
          </a:ln>
        </p:spPr>
        <p:txBody>
          <a:bodyPr>
            <a:spAutoFit/>
          </a:bodyPr>
          <a:lstStyle>
            <a:lvl1pPr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ar-SA" sz="2800" b="1" smtClean="0">
                <a:solidFill>
                  <a:srgbClr val="0000FF"/>
                </a:solidFill>
                <a:latin typeface="Times New Roman" pitchFamily="18" charset="0"/>
                <a:cs typeface="Times New Roman" pitchFamily="18" charset="0"/>
              </a:rPr>
              <a:t>تفترض أن الفرد الأمريكي يختلف في ثقافته عن الفرد الياباني</a:t>
            </a:r>
            <a:endParaRPr lang="en-US" altLang="en-US" sz="2800" b="1"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5868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3186"/>
                                        </p:tgtEl>
                                        <p:attrNameLst>
                                          <p:attrName>style.visibility</p:attrName>
                                        </p:attrNameLst>
                                      </p:cBhvr>
                                      <p:to>
                                        <p:strVal val="visible"/>
                                      </p:to>
                                    </p:set>
                                    <p:animEffect transition="in" filter="diamond(in)">
                                      <p:cBhvr>
                                        <p:cTn id="7" dur="2000"/>
                                        <p:tgtEl>
                                          <p:spTgt spid="73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3198"/>
                                        </p:tgtEl>
                                        <p:attrNameLst>
                                          <p:attrName>style.visibility</p:attrName>
                                        </p:attrNameLst>
                                      </p:cBhvr>
                                      <p:to>
                                        <p:strVal val="visible"/>
                                      </p:to>
                                    </p:set>
                                    <p:animEffect transition="in" filter="blinds(horizontal)">
                                      <p:cBhvr>
                                        <p:cTn id="12" dur="500"/>
                                        <p:tgtEl>
                                          <p:spTgt spid="733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3196"/>
                                        </p:tgtEl>
                                        <p:attrNameLst>
                                          <p:attrName>style.visibility</p:attrName>
                                        </p:attrNameLst>
                                      </p:cBhvr>
                                      <p:to>
                                        <p:strVal val="visible"/>
                                      </p:to>
                                    </p:set>
                                    <p:animEffect transition="in" filter="blinds(horizontal)">
                                      <p:cBhvr>
                                        <p:cTn id="17" dur="500"/>
                                        <p:tgtEl>
                                          <p:spTgt spid="733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3197"/>
                                        </p:tgtEl>
                                        <p:attrNameLst>
                                          <p:attrName>style.visibility</p:attrName>
                                        </p:attrNameLst>
                                      </p:cBhvr>
                                      <p:to>
                                        <p:strVal val="visible"/>
                                      </p:to>
                                    </p:set>
                                    <p:animEffect transition="in" filter="blinds(horizontal)">
                                      <p:cBhvr>
                                        <p:cTn id="22" dur="500"/>
                                        <p:tgtEl>
                                          <p:spTgt spid="7331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3187"/>
                                        </p:tgtEl>
                                        <p:attrNameLst>
                                          <p:attrName>style.visibility</p:attrName>
                                        </p:attrNameLst>
                                      </p:cBhvr>
                                      <p:to>
                                        <p:strVal val="visible"/>
                                      </p:to>
                                    </p:set>
                                    <p:animEffect transition="in" filter="blinds(horizontal)">
                                      <p:cBhvr>
                                        <p:cTn id="27" dur="500"/>
                                        <p:tgtEl>
                                          <p:spTgt spid="733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33189"/>
                                        </p:tgtEl>
                                        <p:attrNameLst>
                                          <p:attrName>style.visibility</p:attrName>
                                        </p:attrNameLst>
                                      </p:cBhvr>
                                      <p:to>
                                        <p:strVal val="visible"/>
                                      </p:to>
                                    </p:set>
                                    <p:animEffect transition="in" filter="blinds(horizontal)">
                                      <p:cBhvr>
                                        <p:cTn id="32" dur="500"/>
                                        <p:tgtEl>
                                          <p:spTgt spid="7331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33191"/>
                                        </p:tgtEl>
                                        <p:attrNameLst>
                                          <p:attrName>style.visibility</p:attrName>
                                        </p:attrNameLst>
                                      </p:cBhvr>
                                      <p:to>
                                        <p:strVal val="visible"/>
                                      </p:to>
                                    </p:set>
                                    <p:animEffect transition="in" filter="blinds(horizontal)">
                                      <p:cBhvr>
                                        <p:cTn id="37" dur="500"/>
                                        <p:tgtEl>
                                          <p:spTgt spid="7331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3193"/>
                                        </p:tgtEl>
                                        <p:attrNameLst>
                                          <p:attrName>style.visibility</p:attrName>
                                        </p:attrNameLst>
                                      </p:cBhvr>
                                      <p:to>
                                        <p:strVal val="visible"/>
                                      </p:to>
                                    </p:set>
                                    <p:animEffect transition="in" filter="blinds(horizontal)">
                                      <p:cBhvr>
                                        <p:cTn id="42" dur="500"/>
                                        <p:tgtEl>
                                          <p:spTgt spid="7331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33188"/>
                                        </p:tgtEl>
                                        <p:attrNameLst>
                                          <p:attrName>style.visibility</p:attrName>
                                        </p:attrNameLst>
                                      </p:cBhvr>
                                      <p:to>
                                        <p:strVal val="visible"/>
                                      </p:to>
                                    </p:set>
                                    <p:animEffect transition="in" filter="blinds(horizontal)">
                                      <p:cBhvr>
                                        <p:cTn id="47" dur="500"/>
                                        <p:tgtEl>
                                          <p:spTgt spid="7331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33190"/>
                                        </p:tgtEl>
                                        <p:attrNameLst>
                                          <p:attrName>style.visibility</p:attrName>
                                        </p:attrNameLst>
                                      </p:cBhvr>
                                      <p:to>
                                        <p:strVal val="visible"/>
                                      </p:to>
                                    </p:set>
                                    <p:animEffect transition="in" filter="blinds(horizontal)">
                                      <p:cBhvr>
                                        <p:cTn id="52" dur="500"/>
                                        <p:tgtEl>
                                          <p:spTgt spid="7331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33192"/>
                                        </p:tgtEl>
                                        <p:attrNameLst>
                                          <p:attrName>style.visibility</p:attrName>
                                        </p:attrNameLst>
                                      </p:cBhvr>
                                      <p:to>
                                        <p:strVal val="visible"/>
                                      </p:to>
                                    </p:set>
                                    <p:animEffect transition="in" filter="blinds(horizontal)">
                                      <p:cBhvr>
                                        <p:cTn id="57" dur="500"/>
                                        <p:tgtEl>
                                          <p:spTgt spid="7331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33194"/>
                                        </p:tgtEl>
                                        <p:attrNameLst>
                                          <p:attrName>style.visibility</p:attrName>
                                        </p:attrNameLst>
                                      </p:cBhvr>
                                      <p:to>
                                        <p:strVal val="visible"/>
                                      </p:to>
                                    </p:set>
                                    <p:animEffect transition="in" filter="blinds(horizontal)">
                                      <p:cBhvr>
                                        <p:cTn id="62" dur="500"/>
                                        <p:tgtEl>
                                          <p:spTgt spid="73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animBg="1"/>
      <p:bldP spid="733187" grpId="0" animBg="1"/>
      <p:bldP spid="733188" grpId="0" animBg="1"/>
      <p:bldP spid="733189" grpId="0" animBg="1"/>
      <p:bldP spid="733190" grpId="0" animBg="1"/>
      <p:bldP spid="733191" grpId="0" animBg="1"/>
      <p:bldP spid="733192" grpId="0" animBg="1"/>
      <p:bldP spid="733193" grpId="0" animBg="1"/>
      <p:bldP spid="733194" grpId="0" animBg="1"/>
      <p:bldP spid="733196" grpId="0" animBg="1"/>
      <p:bldP spid="733197" grpId="0" animBg="1"/>
      <p:bldP spid="73319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827088" y="609600"/>
            <a:ext cx="7810500" cy="1143000"/>
          </a:xfrm>
        </p:spPr>
        <p:txBody>
          <a:bodyPr/>
          <a:lstStyle/>
          <a:p>
            <a:r>
              <a:rPr lang="ar-SA" sz="6600" b="1">
                <a:solidFill>
                  <a:srgbClr val="990099"/>
                </a:solidFill>
                <a:effectLst>
                  <a:outerShdw blurRad="38100" dist="38100" dir="2700000" algn="tl">
                    <a:srgbClr val="FFFFFF"/>
                  </a:outerShdw>
                </a:effectLst>
              </a:rPr>
              <a:t>الهدف العام للبرنامج</a:t>
            </a:r>
            <a:endParaRPr lang="en-US" sz="6600" b="1">
              <a:solidFill>
                <a:srgbClr val="FFFF00"/>
              </a:solidFill>
              <a:effectLst>
                <a:outerShdw blurRad="38100" dist="38100" dir="2700000" algn="tl">
                  <a:srgbClr val="FFFFFF"/>
                </a:outerShdw>
              </a:effectLst>
            </a:endParaRPr>
          </a:p>
        </p:txBody>
      </p:sp>
      <p:sp>
        <p:nvSpPr>
          <p:cNvPr id="560131" name="Rectangle 3"/>
          <p:cNvSpPr>
            <a:spLocks noGrp="1" noChangeArrowheads="1"/>
          </p:cNvSpPr>
          <p:nvPr>
            <p:ph type="body" idx="1"/>
          </p:nvPr>
        </p:nvSpPr>
        <p:spPr>
          <a:xfrm>
            <a:off x="715963" y="2133600"/>
            <a:ext cx="7808912" cy="3962400"/>
          </a:xfrm>
        </p:spPr>
        <p:txBody>
          <a:bodyPr/>
          <a:lstStyle/>
          <a:p>
            <a:pPr algn="ctr">
              <a:spcBef>
                <a:spcPct val="50000"/>
              </a:spcBef>
              <a:buClrTx/>
              <a:buFontTx/>
              <a:buNone/>
            </a:pPr>
            <a:r>
              <a:rPr lang="ar-SA" sz="4000" b="1" dirty="0">
                <a:solidFill>
                  <a:srgbClr val="FFFF00"/>
                </a:solidFill>
                <a:effectLst>
                  <a:outerShdw blurRad="38100" dist="38100" dir="2700000" algn="tl">
                    <a:srgbClr val="FFFFFF"/>
                  </a:outerShdw>
                </a:effectLst>
              </a:rPr>
              <a:t>تنمية المهارات القيادية والإدارية للمشاركين لتمكينهم من قيادة فرق عملهم بفاعلية في بيئة تتميز بالتغيرات والتحديات الكبيرة</a:t>
            </a:r>
          </a:p>
          <a:p>
            <a:pPr>
              <a:spcBef>
                <a:spcPct val="50000"/>
              </a:spcBef>
              <a:buClrTx/>
              <a:buFontTx/>
              <a:buNone/>
            </a:pPr>
            <a:endParaRPr lang="ar-SA" sz="16100" dirty="0">
              <a:solidFill>
                <a:srgbClr val="FF3399"/>
              </a:solidFill>
              <a:effectLst>
                <a:outerShdw blurRad="38100" dist="38100" dir="2700000" algn="tl">
                  <a:srgbClr val="FFFFFF"/>
                </a:outerShdw>
              </a:effectLst>
              <a:cs typeface="PT Bold Heading" pitchFamily="2" charset="-78"/>
            </a:endParaRPr>
          </a:p>
        </p:txBody>
      </p:sp>
    </p:spTree>
    <p:extLst>
      <p:ext uri="{BB962C8B-B14F-4D97-AF65-F5344CB8AC3E}">
        <p14:creationId xmlns:p14="http://schemas.microsoft.com/office/powerpoint/2010/main" xmlns="" val="2325357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0130"/>
                                        </p:tgtEl>
                                        <p:attrNameLst>
                                          <p:attrName>style.visibility</p:attrName>
                                        </p:attrNameLst>
                                      </p:cBhvr>
                                      <p:to>
                                        <p:strVal val="visible"/>
                                      </p:to>
                                    </p:set>
                                    <p:anim calcmode="lin" valueType="num">
                                      <p:cBhvr additive="base">
                                        <p:cTn id="7" dur="500" fill="hold"/>
                                        <p:tgtEl>
                                          <p:spTgt spid="560130"/>
                                        </p:tgtEl>
                                        <p:attrNameLst>
                                          <p:attrName>ppt_x</p:attrName>
                                        </p:attrNameLst>
                                      </p:cBhvr>
                                      <p:tavLst>
                                        <p:tav tm="0">
                                          <p:val>
                                            <p:strVal val="#ppt_x"/>
                                          </p:val>
                                        </p:tav>
                                        <p:tav tm="100000">
                                          <p:val>
                                            <p:strVal val="#ppt_x"/>
                                          </p:val>
                                        </p:tav>
                                      </p:tavLst>
                                    </p:anim>
                                    <p:anim calcmode="lin" valueType="num">
                                      <p:cBhvr additive="base">
                                        <p:cTn id="8" dur="500" fill="hold"/>
                                        <p:tgtEl>
                                          <p:spTgt spid="5601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0131">
                                            <p:txEl>
                                              <p:pRg st="0" end="0"/>
                                            </p:txEl>
                                          </p:spTgt>
                                        </p:tgtEl>
                                        <p:attrNameLst>
                                          <p:attrName>style.visibility</p:attrName>
                                        </p:attrNameLst>
                                      </p:cBhvr>
                                      <p:to>
                                        <p:strVal val="visible"/>
                                      </p:to>
                                    </p:set>
                                    <p:anim calcmode="lin" valueType="num">
                                      <p:cBhvr additive="base">
                                        <p:cTn id="13" dur="500" fill="hold"/>
                                        <p:tgtEl>
                                          <p:spTgt spid="5601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01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0"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5234" name="Rectangle 2"/>
          <p:cNvSpPr>
            <a:spLocks noGrp="1" noChangeArrowheads="1"/>
          </p:cNvSpPr>
          <p:nvPr>
            <p:ph type="body" idx="1"/>
          </p:nvPr>
        </p:nvSpPr>
        <p:spPr>
          <a:xfrm>
            <a:off x="457200" y="404813"/>
            <a:ext cx="8229600" cy="5726112"/>
          </a:xfrm>
        </p:spPr>
        <p:txBody>
          <a:bodyPr/>
          <a:lstStyle/>
          <a:p>
            <a:pPr algn="ctr">
              <a:buFontTx/>
              <a:buNone/>
            </a:pPr>
            <a:r>
              <a:rPr lang="ar-SA" sz="3600" b="1" smtClean="0">
                <a:solidFill>
                  <a:srgbClr val="333300"/>
                </a:solidFill>
              </a:rPr>
              <a:t>مبدأ باريتو لترتيب الأولويات (قانون 20/80)</a:t>
            </a:r>
          </a:p>
          <a:p>
            <a:pPr>
              <a:buFontTx/>
              <a:buNone/>
            </a:pPr>
            <a:r>
              <a:rPr lang="ar-SA" smtClean="0"/>
              <a:t>الأولويات                                                 النتائج                                                                            </a:t>
            </a:r>
          </a:p>
          <a:p>
            <a:pPr algn="ctr">
              <a:buFontTx/>
              <a:buNone/>
            </a:pPr>
            <a:endParaRPr lang="en-US" smtClean="0"/>
          </a:p>
        </p:txBody>
      </p:sp>
      <p:sp>
        <p:nvSpPr>
          <p:cNvPr id="735235" name="Rectangle 3"/>
          <p:cNvSpPr>
            <a:spLocks noChangeArrowheads="1"/>
          </p:cNvSpPr>
          <p:nvPr/>
        </p:nvSpPr>
        <p:spPr bwMode="auto">
          <a:xfrm>
            <a:off x="7380288" y="1700213"/>
            <a:ext cx="1150937" cy="1008062"/>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ar-SA" sz="2800" b="1" smtClean="0">
                <a:solidFill>
                  <a:srgbClr val="000000"/>
                </a:solidFill>
                <a:latin typeface="Arial" pitchFamily="34" charset="0"/>
                <a:cs typeface="Arial" pitchFamily="34" charset="0"/>
              </a:rPr>
              <a:t>1</a:t>
            </a:r>
          </a:p>
          <a:p>
            <a:pPr algn="ctr" fontAlgn="base">
              <a:spcBef>
                <a:spcPct val="0"/>
              </a:spcBef>
              <a:spcAft>
                <a:spcPct val="0"/>
              </a:spcAft>
            </a:pPr>
            <a:r>
              <a:rPr lang="ar-SA" sz="2800" b="1" smtClean="0">
                <a:solidFill>
                  <a:srgbClr val="000000"/>
                </a:solidFill>
                <a:latin typeface="Arial" pitchFamily="34" charset="0"/>
                <a:cs typeface="Arial" pitchFamily="34" charset="0"/>
              </a:rPr>
              <a:t>2</a:t>
            </a:r>
            <a:endParaRPr lang="en-US" sz="2800" b="1" smtClean="0">
              <a:solidFill>
                <a:srgbClr val="000000"/>
              </a:solidFill>
              <a:latin typeface="Arial" pitchFamily="34" charset="0"/>
              <a:cs typeface="Arial" pitchFamily="34" charset="0"/>
            </a:endParaRPr>
          </a:p>
        </p:txBody>
      </p:sp>
      <p:sp>
        <p:nvSpPr>
          <p:cNvPr id="735236" name="Rectangle 4"/>
          <p:cNvSpPr>
            <a:spLocks noChangeArrowheads="1"/>
          </p:cNvSpPr>
          <p:nvPr/>
        </p:nvSpPr>
        <p:spPr bwMode="auto">
          <a:xfrm>
            <a:off x="1258888" y="1628775"/>
            <a:ext cx="1152525" cy="3240088"/>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ar-SA" sz="2800" b="1" smtClean="0">
                <a:solidFill>
                  <a:srgbClr val="000000"/>
                </a:solidFill>
                <a:latin typeface="Arial" pitchFamily="34" charset="0"/>
                <a:cs typeface="Arial" pitchFamily="34" charset="0"/>
              </a:rPr>
              <a:t>1</a:t>
            </a:r>
          </a:p>
          <a:p>
            <a:pPr algn="ctr" fontAlgn="base">
              <a:spcBef>
                <a:spcPct val="0"/>
              </a:spcBef>
              <a:spcAft>
                <a:spcPct val="0"/>
              </a:spcAft>
            </a:pPr>
            <a:r>
              <a:rPr lang="ar-SA" sz="2800" b="1" smtClean="0">
                <a:solidFill>
                  <a:srgbClr val="000000"/>
                </a:solidFill>
                <a:latin typeface="Arial" pitchFamily="34" charset="0"/>
                <a:cs typeface="Arial" pitchFamily="34" charset="0"/>
              </a:rPr>
              <a:t>2</a:t>
            </a:r>
          </a:p>
          <a:p>
            <a:pPr algn="ctr" fontAlgn="base">
              <a:spcBef>
                <a:spcPct val="0"/>
              </a:spcBef>
              <a:spcAft>
                <a:spcPct val="0"/>
              </a:spcAft>
            </a:pPr>
            <a:r>
              <a:rPr lang="ar-SA" sz="2800" b="1" smtClean="0">
                <a:solidFill>
                  <a:srgbClr val="000000"/>
                </a:solidFill>
                <a:latin typeface="Arial" pitchFamily="34" charset="0"/>
                <a:cs typeface="Arial" pitchFamily="34" charset="0"/>
              </a:rPr>
              <a:t>3</a:t>
            </a:r>
          </a:p>
          <a:p>
            <a:pPr algn="ctr" fontAlgn="base">
              <a:spcBef>
                <a:spcPct val="0"/>
              </a:spcBef>
              <a:spcAft>
                <a:spcPct val="0"/>
              </a:spcAft>
            </a:pPr>
            <a:r>
              <a:rPr lang="ar-SA" sz="2800" b="1" smtClean="0">
                <a:solidFill>
                  <a:srgbClr val="000000"/>
                </a:solidFill>
                <a:latin typeface="Arial" pitchFamily="34" charset="0"/>
                <a:cs typeface="Arial" pitchFamily="34" charset="0"/>
              </a:rPr>
              <a:t>4</a:t>
            </a:r>
          </a:p>
          <a:p>
            <a:pPr algn="ctr" fontAlgn="base">
              <a:spcBef>
                <a:spcPct val="0"/>
              </a:spcBef>
              <a:spcAft>
                <a:spcPct val="0"/>
              </a:spcAft>
            </a:pPr>
            <a:r>
              <a:rPr lang="ar-SA" sz="2800" b="1" smtClean="0">
                <a:solidFill>
                  <a:srgbClr val="000000"/>
                </a:solidFill>
                <a:latin typeface="Arial" pitchFamily="34" charset="0"/>
                <a:cs typeface="Arial" pitchFamily="34" charset="0"/>
              </a:rPr>
              <a:t>5</a:t>
            </a:r>
          </a:p>
          <a:p>
            <a:pPr algn="ctr" fontAlgn="base">
              <a:spcBef>
                <a:spcPct val="0"/>
              </a:spcBef>
              <a:spcAft>
                <a:spcPct val="0"/>
              </a:spcAft>
            </a:pPr>
            <a:r>
              <a:rPr lang="ar-SA" sz="2800" b="1" smtClean="0">
                <a:solidFill>
                  <a:srgbClr val="000000"/>
                </a:solidFill>
                <a:latin typeface="Arial" pitchFamily="34" charset="0"/>
                <a:cs typeface="Arial" pitchFamily="34" charset="0"/>
              </a:rPr>
              <a:t>6</a:t>
            </a:r>
          </a:p>
          <a:p>
            <a:pPr algn="ctr" fontAlgn="base">
              <a:spcBef>
                <a:spcPct val="0"/>
              </a:spcBef>
              <a:spcAft>
                <a:spcPct val="0"/>
              </a:spcAft>
            </a:pPr>
            <a:r>
              <a:rPr lang="ar-SA" sz="2800" b="1" smtClean="0">
                <a:solidFill>
                  <a:srgbClr val="000000"/>
                </a:solidFill>
                <a:latin typeface="Arial" pitchFamily="34" charset="0"/>
                <a:cs typeface="Arial" pitchFamily="34" charset="0"/>
              </a:rPr>
              <a:t>7</a:t>
            </a:r>
          </a:p>
          <a:p>
            <a:pPr algn="ctr" fontAlgn="base">
              <a:spcBef>
                <a:spcPct val="0"/>
              </a:spcBef>
              <a:spcAft>
                <a:spcPct val="0"/>
              </a:spcAft>
            </a:pPr>
            <a:r>
              <a:rPr lang="ar-SA" sz="2800" b="1" smtClean="0">
                <a:solidFill>
                  <a:srgbClr val="000000"/>
                </a:solidFill>
                <a:latin typeface="Arial" pitchFamily="34" charset="0"/>
                <a:cs typeface="Arial" pitchFamily="34" charset="0"/>
              </a:rPr>
              <a:t>8</a:t>
            </a:r>
            <a:endParaRPr lang="en-US" sz="2800" b="1" smtClean="0">
              <a:solidFill>
                <a:srgbClr val="000000"/>
              </a:solidFill>
              <a:latin typeface="Arial" pitchFamily="34" charset="0"/>
              <a:cs typeface="Arial" pitchFamily="34" charset="0"/>
            </a:endParaRPr>
          </a:p>
        </p:txBody>
      </p:sp>
      <p:sp>
        <p:nvSpPr>
          <p:cNvPr id="735237" name="Rectangle 5"/>
          <p:cNvSpPr>
            <a:spLocks noChangeArrowheads="1"/>
          </p:cNvSpPr>
          <p:nvPr/>
        </p:nvSpPr>
        <p:spPr bwMode="auto">
          <a:xfrm>
            <a:off x="7380288" y="2708275"/>
            <a:ext cx="1152525" cy="3455988"/>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ar-SA" sz="2800" b="1" smtClean="0">
                <a:solidFill>
                  <a:srgbClr val="000000"/>
                </a:solidFill>
                <a:latin typeface="Arial" pitchFamily="34" charset="0"/>
                <a:cs typeface="Arial" pitchFamily="34" charset="0"/>
              </a:rPr>
              <a:t>3</a:t>
            </a:r>
          </a:p>
          <a:p>
            <a:pPr algn="ctr" fontAlgn="base">
              <a:spcBef>
                <a:spcPct val="0"/>
              </a:spcBef>
              <a:spcAft>
                <a:spcPct val="0"/>
              </a:spcAft>
            </a:pPr>
            <a:r>
              <a:rPr lang="ar-SA" sz="2800" b="1" smtClean="0">
                <a:solidFill>
                  <a:srgbClr val="000000"/>
                </a:solidFill>
                <a:latin typeface="Arial" pitchFamily="34" charset="0"/>
                <a:cs typeface="Arial" pitchFamily="34" charset="0"/>
              </a:rPr>
              <a:t>4</a:t>
            </a:r>
          </a:p>
          <a:p>
            <a:pPr algn="ctr" fontAlgn="base">
              <a:spcBef>
                <a:spcPct val="0"/>
              </a:spcBef>
              <a:spcAft>
                <a:spcPct val="0"/>
              </a:spcAft>
            </a:pPr>
            <a:r>
              <a:rPr lang="ar-SA" sz="2800" b="1" smtClean="0">
                <a:solidFill>
                  <a:srgbClr val="000000"/>
                </a:solidFill>
                <a:latin typeface="Arial" pitchFamily="34" charset="0"/>
                <a:cs typeface="Arial" pitchFamily="34" charset="0"/>
              </a:rPr>
              <a:t>5</a:t>
            </a:r>
          </a:p>
          <a:p>
            <a:pPr algn="ctr" fontAlgn="base">
              <a:spcBef>
                <a:spcPct val="0"/>
              </a:spcBef>
              <a:spcAft>
                <a:spcPct val="0"/>
              </a:spcAft>
            </a:pPr>
            <a:r>
              <a:rPr lang="ar-SA" sz="2800" b="1" smtClean="0">
                <a:solidFill>
                  <a:srgbClr val="000000"/>
                </a:solidFill>
                <a:latin typeface="Arial" pitchFamily="34" charset="0"/>
                <a:cs typeface="Arial" pitchFamily="34" charset="0"/>
              </a:rPr>
              <a:t>6</a:t>
            </a:r>
          </a:p>
          <a:p>
            <a:pPr algn="ctr" fontAlgn="base">
              <a:spcBef>
                <a:spcPct val="0"/>
              </a:spcBef>
              <a:spcAft>
                <a:spcPct val="0"/>
              </a:spcAft>
            </a:pPr>
            <a:r>
              <a:rPr lang="ar-SA" sz="2800" b="1" smtClean="0">
                <a:solidFill>
                  <a:srgbClr val="000000"/>
                </a:solidFill>
                <a:latin typeface="Arial" pitchFamily="34" charset="0"/>
                <a:cs typeface="Arial" pitchFamily="34" charset="0"/>
              </a:rPr>
              <a:t>7</a:t>
            </a:r>
          </a:p>
          <a:p>
            <a:pPr algn="ctr" fontAlgn="base">
              <a:spcBef>
                <a:spcPct val="0"/>
              </a:spcBef>
              <a:spcAft>
                <a:spcPct val="0"/>
              </a:spcAft>
            </a:pPr>
            <a:r>
              <a:rPr lang="ar-SA" sz="2800" b="1" smtClean="0">
                <a:solidFill>
                  <a:srgbClr val="000000"/>
                </a:solidFill>
                <a:latin typeface="Arial" pitchFamily="34" charset="0"/>
                <a:cs typeface="Arial" pitchFamily="34" charset="0"/>
              </a:rPr>
              <a:t>8</a:t>
            </a:r>
          </a:p>
          <a:p>
            <a:pPr algn="ctr" fontAlgn="base">
              <a:spcBef>
                <a:spcPct val="0"/>
              </a:spcBef>
              <a:spcAft>
                <a:spcPct val="0"/>
              </a:spcAft>
            </a:pPr>
            <a:r>
              <a:rPr lang="ar-SA" sz="2800" b="1" smtClean="0">
                <a:solidFill>
                  <a:srgbClr val="000000"/>
                </a:solidFill>
                <a:latin typeface="Arial" pitchFamily="34" charset="0"/>
                <a:cs typeface="Arial" pitchFamily="34" charset="0"/>
              </a:rPr>
              <a:t>9</a:t>
            </a:r>
          </a:p>
          <a:p>
            <a:pPr algn="ctr" fontAlgn="base">
              <a:spcBef>
                <a:spcPct val="0"/>
              </a:spcBef>
              <a:spcAft>
                <a:spcPct val="0"/>
              </a:spcAft>
            </a:pPr>
            <a:r>
              <a:rPr lang="ar-SA" sz="2800" b="1" smtClean="0">
                <a:solidFill>
                  <a:srgbClr val="000000"/>
                </a:solidFill>
                <a:latin typeface="Arial" pitchFamily="34" charset="0"/>
                <a:cs typeface="Arial" pitchFamily="34" charset="0"/>
              </a:rPr>
              <a:t>10</a:t>
            </a:r>
            <a:endParaRPr lang="en-US" sz="2800" b="1" smtClean="0">
              <a:solidFill>
                <a:srgbClr val="000000"/>
              </a:solidFill>
              <a:latin typeface="Arial" pitchFamily="34" charset="0"/>
              <a:cs typeface="Arial" pitchFamily="34" charset="0"/>
            </a:endParaRPr>
          </a:p>
        </p:txBody>
      </p:sp>
      <p:sp>
        <p:nvSpPr>
          <p:cNvPr id="735238" name="Rectangle 6"/>
          <p:cNvSpPr>
            <a:spLocks noChangeArrowheads="1"/>
          </p:cNvSpPr>
          <p:nvPr/>
        </p:nvSpPr>
        <p:spPr bwMode="auto">
          <a:xfrm>
            <a:off x="1258888" y="4868863"/>
            <a:ext cx="1150937" cy="1008062"/>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ar-SA" sz="2800" b="1" smtClean="0">
                <a:solidFill>
                  <a:srgbClr val="000000"/>
                </a:solidFill>
                <a:latin typeface="Arial" pitchFamily="34" charset="0"/>
                <a:cs typeface="Arial" pitchFamily="34" charset="0"/>
              </a:rPr>
              <a:t>9</a:t>
            </a:r>
          </a:p>
          <a:p>
            <a:pPr algn="ctr" fontAlgn="base">
              <a:spcBef>
                <a:spcPct val="0"/>
              </a:spcBef>
              <a:spcAft>
                <a:spcPct val="0"/>
              </a:spcAft>
            </a:pPr>
            <a:r>
              <a:rPr lang="ar-SA" sz="2800" b="1" smtClean="0">
                <a:solidFill>
                  <a:srgbClr val="000000"/>
                </a:solidFill>
                <a:latin typeface="Arial" pitchFamily="34" charset="0"/>
                <a:cs typeface="Arial" pitchFamily="34" charset="0"/>
              </a:rPr>
              <a:t>10</a:t>
            </a:r>
            <a:endParaRPr lang="en-US" sz="2800" b="1" smtClean="0">
              <a:solidFill>
                <a:srgbClr val="000000"/>
              </a:solidFill>
              <a:latin typeface="Arial" pitchFamily="34" charset="0"/>
              <a:cs typeface="Arial" pitchFamily="34" charset="0"/>
            </a:endParaRPr>
          </a:p>
        </p:txBody>
      </p:sp>
      <p:sp>
        <p:nvSpPr>
          <p:cNvPr id="735239" name="Line 7"/>
          <p:cNvSpPr>
            <a:spLocks noChangeShapeType="1"/>
          </p:cNvSpPr>
          <p:nvPr/>
        </p:nvSpPr>
        <p:spPr bwMode="auto">
          <a:xfrm flipV="1">
            <a:off x="2771775" y="3860800"/>
            <a:ext cx="4392613"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735240" name="Line 8"/>
          <p:cNvSpPr>
            <a:spLocks noChangeShapeType="1"/>
          </p:cNvSpPr>
          <p:nvPr/>
        </p:nvSpPr>
        <p:spPr bwMode="auto">
          <a:xfrm flipV="1">
            <a:off x="2555875" y="1989138"/>
            <a:ext cx="4464050"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ar-YE" smtClean="0">
              <a:solidFill>
                <a:srgbClr val="000000"/>
              </a:solidFill>
              <a:latin typeface="Arial" pitchFamily="34" charset="0"/>
              <a:cs typeface="Arial" pitchFamily="34" charset="0"/>
            </a:endParaRPr>
          </a:p>
        </p:txBody>
      </p:sp>
      <p:sp>
        <p:nvSpPr>
          <p:cNvPr id="735241" name="Text Box 9"/>
          <p:cNvSpPr txBox="1">
            <a:spLocks noChangeArrowheads="1"/>
          </p:cNvSpPr>
          <p:nvPr/>
        </p:nvSpPr>
        <p:spPr bwMode="auto">
          <a:xfrm>
            <a:off x="1042988" y="6092825"/>
            <a:ext cx="69135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ar-SA" sz="2400" b="1" smtClean="0">
                <a:solidFill>
                  <a:srgbClr val="000000"/>
                </a:solidFill>
              </a:rPr>
              <a:t>20%من العاملين بالمؤسسة يكونون وراء 80% من نتائجها </a:t>
            </a:r>
            <a:endParaRPr lang="en-US" sz="2400" b="1" smtClean="0">
              <a:solidFill>
                <a:srgbClr val="000000"/>
              </a:solidFill>
            </a:endParaRPr>
          </a:p>
        </p:txBody>
      </p:sp>
    </p:spTree>
    <p:extLst>
      <p:ext uri="{BB962C8B-B14F-4D97-AF65-F5344CB8AC3E}">
        <p14:creationId xmlns:p14="http://schemas.microsoft.com/office/powerpoint/2010/main" xmlns="" val="1101378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5234">
                                            <p:txEl>
                                              <p:pRg st="0" end="0"/>
                                            </p:txEl>
                                          </p:spTgt>
                                        </p:tgtEl>
                                        <p:attrNameLst>
                                          <p:attrName>style.visibility</p:attrName>
                                        </p:attrNameLst>
                                      </p:cBhvr>
                                      <p:to>
                                        <p:strVal val="visible"/>
                                      </p:to>
                                    </p:set>
                                    <p:animEffect transition="in" filter="diamond(in)">
                                      <p:cBhvr>
                                        <p:cTn id="7" dur="2000"/>
                                        <p:tgtEl>
                                          <p:spTgt spid="7352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35234">
                                            <p:txEl>
                                              <p:pRg st="1" end="1"/>
                                            </p:txEl>
                                          </p:spTgt>
                                        </p:tgtEl>
                                        <p:attrNameLst>
                                          <p:attrName>style.visibility</p:attrName>
                                        </p:attrNameLst>
                                      </p:cBhvr>
                                      <p:to>
                                        <p:strVal val="visible"/>
                                      </p:to>
                                    </p:set>
                                    <p:animEffect transition="in" filter="diamond(in)">
                                      <p:cBhvr>
                                        <p:cTn id="12" dur="2000"/>
                                        <p:tgtEl>
                                          <p:spTgt spid="7352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735235"/>
                                        </p:tgtEl>
                                        <p:attrNameLst>
                                          <p:attrName>style.visibility</p:attrName>
                                        </p:attrNameLst>
                                      </p:cBhvr>
                                      <p:to>
                                        <p:strVal val="visible"/>
                                      </p:to>
                                    </p:set>
                                    <p:animEffect transition="in" filter="fade">
                                      <p:cBhvr>
                                        <p:cTn id="17" dur="770" decel="100000"/>
                                        <p:tgtEl>
                                          <p:spTgt spid="735235"/>
                                        </p:tgtEl>
                                      </p:cBhvr>
                                    </p:animEffect>
                                    <p:animScale>
                                      <p:cBhvr>
                                        <p:cTn id="18" dur="770" decel="100000"/>
                                        <p:tgtEl>
                                          <p:spTgt spid="735235"/>
                                        </p:tgtEl>
                                      </p:cBhvr>
                                      <p:from x="10000" y="10000"/>
                                      <p:to x="200000" y="450000"/>
                                    </p:animScale>
                                    <p:animScale>
                                      <p:cBhvr>
                                        <p:cTn id="19" dur="1230" accel="100000" fill="hold">
                                          <p:stCondLst>
                                            <p:cond delay="770"/>
                                          </p:stCondLst>
                                        </p:cTn>
                                        <p:tgtEl>
                                          <p:spTgt spid="735235"/>
                                        </p:tgtEl>
                                      </p:cBhvr>
                                      <p:from x="200000" y="450000"/>
                                      <p:to x="100000" y="100000"/>
                                    </p:animScale>
                                    <p:set>
                                      <p:cBhvr>
                                        <p:cTn id="20" dur="770" fill="hold"/>
                                        <p:tgtEl>
                                          <p:spTgt spid="735235"/>
                                        </p:tgtEl>
                                        <p:attrNameLst>
                                          <p:attrName>ppt_x</p:attrName>
                                        </p:attrNameLst>
                                      </p:cBhvr>
                                      <p:to>
                                        <p:strVal val="(0.5)"/>
                                      </p:to>
                                    </p:set>
                                    <p:anim from="(0.5)" to="(#ppt_x)" calcmode="lin" valueType="num">
                                      <p:cBhvr>
                                        <p:cTn id="21" dur="1230" accel="100000" fill="hold">
                                          <p:stCondLst>
                                            <p:cond delay="770"/>
                                          </p:stCondLst>
                                        </p:cTn>
                                        <p:tgtEl>
                                          <p:spTgt spid="735235"/>
                                        </p:tgtEl>
                                        <p:attrNameLst>
                                          <p:attrName>ppt_x</p:attrName>
                                        </p:attrNameLst>
                                      </p:cBhvr>
                                    </p:anim>
                                    <p:set>
                                      <p:cBhvr>
                                        <p:cTn id="22" dur="770" fill="hold"/>
                                        <p:tgtEl>
                                          <p:spTgt spid="735235"/>
                                        </p:tgtEl>
                                        <p:attrNameLst>
                                          <p:attrName>ppt_y</p:attrName>
                                        </p:attrNameLst>
                                      </p:cBhvr>
                                      <p:to>
                                        <p:strVal val="(#ppt_y+0.4)"/>
                                      </p:to>
                                    </p:set>
                                    <p:anim from="(#ppt_y+0.4)" to="(#ppt_y)" calcmode="lin" valueType="num">
                                      <p:cBhvr>
                                        <p:cTn id="23" dur="1230" accel="100000" fill="hold">
                                          <p:stCondLst>
                                            <p:cond delay="770"/>
                                          </p:stCondLst>
                                        </p:cTn>
                                        <p:tgtEl>
                                          <p:spTgt spid="735235"/>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35236"/>
                                        </p:tgtEl>
                                        <p:attrNameLst>
                                          <p:attrName>style.visibility</p:attrName>
                                        </p:attrNameLst>
                                      </p:cBhvr>
                                      <p:to>
                                        <p:strVal val="visible"/>
                                      </p:to>
                                    </p:set>
                                    <p:animEffect transition="in" filter="box(in)">
                                      <p:cBhvr>
                                        <p:cTn id="28" dur="500"/>
                                        <p:tgtEl>
                                          <p:spTgt spid="7352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35240"/>
                                        </p:tgtEl>
                                        <p:attrNameLst>
                                          <p:attrName>style.visibility</p:attrName>
                                        </p:attrNameLst>
                                      </p:cBhvr>
                                      <p:to>
                                        <p:strVal val="visible"/>
                                      </p:to>
                                    </p:set>
                                    <p:animEffect transition="in" filter="box(in)">
                                      <p:cBhvr>
                                        <p:cTn id="33" dur="500"/>
                                        <p:tgtEl>
                                          <p:spTgt spid="7352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35237"/>
                                        </p:tgtEl>
                                        <p:attrNameLst>
                                          <p:attrName>style.visibility</p:attrName>
                                        </p:attrNameLst>
                                      </p:cBhvr>
                                      <p:to>
                                        <p:strVal val="visible"/>
                                      </p:to>
                                    </p:set>
                                    <p:animEffect transition="in" filter="diamond(in)">
                                      <p:cBhvr>
                                        <p:cTn id="38" dur="2000"/>
                                        <p:tgtEl>
                                          <p:spTgt spid="7352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735238"/>
                                        </p:tgtEl>
                                        <p:attrNameLst>
                                          <p:attrName>style.visibility</p:attrName>
                                        </p:attrNameLst>
                                      </p:cBhvr>
                                      <p:to>
                                        <p:strVal val="visible"/>
                                      </p:to>
                                    </p:set>
                                    <p:animEffect transition="in" filter="diamond(in)">
                                      <p:cBhvr>
                                        <p:cTn id="43" dur="2000"/>
                                        <p:tgtEl>
                                          <p:spTgt spid="7352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735239"/>
                                        </p:tgtEl>
                                        <p:attrNameLst>
                                          <p:attrName>style.visibility</p:attrName>
                                        </p:attrNameLst>
                                      </p:cBhvr>
                                      <p:to>
                                        <p:strVal val="visible"/>
                                      </p:to>
                                    </p:set>
                                    <p:animEffect transition="in" filter="fade">
                                      <p:cBhvr>
                                        <p:cTn id="48" dur="385" decel="100000"/>
                                        <p:tgtEl>
                                          <p:spTgt spid="735239"/>
                                        </p:tgtEl>
                                      </p:cBhvr>
                                    </p:animEffect>
                                    <p:animScale>
                                      <p:cBhvr>
                                        <p:cTn id="49" dur="385" decel="100000"/>
                                        <p:tgtEl>
                                          <p:spTgt spid="735239"/>
                                        </p:tgtEl>
                                      </p:cBhvr>
                                      <p:from x="10000" y="10000"/>
                                      <p:to x="200000" y="450000"/>
                                    </p:animScale>
                                    <p:animScale>
                                      <p:cBhvr>
                                        <p:cTn id="50" dur="615" accel="100000" fill="hold">
                                          <p:stCondLst>
                                            <p:cond delay="385"/>
                                          </p:stCondLst>
                                        </p:cTn>
                                        <p:tgtEl>
                                          <p:spTgt spid="735239"/>
                                        </p:tgtEl>
                                      </p:cBhvr>
                                      <p:from x="200000" y="450000"/>
                                      <p:to x="100000" y="100000"/>
                                    </p:animScale>
                                    <p:set>
                                      <p:cBhvr>
                                        <p:cTn id="51" dur="385" fill="hold"/>
                                        <p:tgtEl>
                                          <p:spTgt spid="735239"/>
                                        </p:tgtEl>
                                        <p:attrNameLst>
                                          <p:attrName>ppt_x</p:attrName>
                                        </p:attrNameLst>
                                      </p:cBhvr>
                                      <p:to>
                                        <p:strVal val="(0.5)"/>
                                      </p:to>
                                    </p:set>
                                    <p:anim from="(0.5)" to="(#ppt_x)" calcmode="lin" valueType="num">
                                      <p:cBhvr>
                                        <p:cTn id="52" dur="615" accel="100000" fill="hold">
                                          <p:stCondLst>
                                            <p:cond delay="385"/>
                                          </p:stCondLst>
                                        </p:cTn>
                                        <p:tgtEl>
                                          <p:spTgt spid="735239"/>
                                        </p:tgtEl>
                                        <p:attrNameLst>
                                          <p:attrName>ppt_x</p:attrName>
                                        </p:attrNameLst>
                                      </p:cBhvr>
                                    </p:anim>
                                    <p:set>
                                      <p:cBhvr>
                                        <p:cTn id="53" dur="385" fill="hold"/>
                                        <p:tgtEl>
                                          <p:spTgt spid="735239"/>
                                        </p:tgtEl>
                                        <p:attrNameLst>
                                          <p:attrName>ppt_y</p:attrName>
                                        </p:attrNameLst>
                                      </p:cBhvr>
                                      <p:to>
                                        <p:strVal val="(#ppt_y+0.4)"/>
                                      </p:to>
                                    </p:set>
                                    <p:anim from="(#ppt_y+0.4)" to="(#ppt_y)" calcmode="lin" valueType="num">
                                      <p:cBhvr>
                                        <p:cTn id="54" dur="615" accel="100000" fill="hold">
                                          <p:stCondLst>
                                            <p:cond delay="385"/>
                                          </p:stCondLst>
                                        </p:cTn>
                                        <p:tgtEl>
                                          <p:spTgt spid="735239"/>
                                        </p:tgtEl>
                                        <p:attrNameLst>
                                          <p:attrName>ppt_y</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735241"/>
                                        </p:tgtEl>
                                        <p:attrNameLst>
                                          <p:attrName>style.visibility</p:attrName>
                                        </p:attrNameLst>
                                      </p:cBhvr>
                                      <p:to>
                                        <p:strVal val="visible"/>
                                      </p:to>
                                    </p:set>
                                    <p:anim calcmode="lin" valueType="num">
                                      <p:cBhvr>
                                        <p:cTn id="59" dur="1000" fill="hold"/>
                                        <p:tgtEl>
                                          <p:spTgt spid="735241"/>
                                        </p:tgtEl>
                                        <p:attrNameLst>
                                          <p:attrName>ppt_x</p:attrName>
                                        </p:attrNameLst>
                                      </p:cBhvr>
                                      <p:tavLst>
                                        <p:tav tm="0">
                                          <p:val>
                                            <p:strVal val="#ppt_x-.2"/>
                                          </p:val>
                                        </p:tav>
                                        <p:tav tm="100000">
                                          <p:val>
                                            <p:strVal val="#ppt_x"/>
                                          </p:val>
                                        </p:tav>
                                      </p:tavLst>
                                    </p:anim>
                                    <p:anim calcmode="lin" valueType="num">
                                      <p:cBhvr>
                                        <p:cTn id="60" dur="1000" fill="hold"/>
                                        <p:tgtEl>
                                          <p:spTgt spid="73524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3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4" grpId="0" build="p"/>
      <p:bldP spid="735235" grpId="0" animBg="1"/>
      <p:bldP spid="735236" grpId="0" animBg="1"/>
      <p:bldP spid="735237" grpId="0" animBg="1"/>
      <p:bldP spid="735238" grpId="0" animBg="1"/>
      <p:bldP spid="735239" grpId="0" animBg="1"/>
      <p:bldP spid="735240" grpId="0" animBg="1"/>
      <p:bldP spid="735241"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buClr>
                <a:schemeClr val="accent2"/>
              </a:buClr>
              <a:buFont typeface="Wingdings" pitchFamily="2" charset="2"/>
              <a:buNone/>
            </a:pPr>
            <a:r>
              <a:rPr lang="ar-SA" smtClean="0"/>
              <a:t> </a:t>
            </a:r>
            <a:endParaRPr lang="en-US" smtClean="0"/>
          </a:p>
        </p:txBody>
      </p:sp>
      <p:sp>
        <p:nvSpPr>
          <p:cNvPr id="737283" name="Rectangle 3"/>
          <p:cNvSpPr>
            <a:spLocks noGrp="1" noChangeArrowheads="1"/>
          </p:cNvSpPr>
          <p:nvPr>
            <p:ph type="body" sz="half" idx="1"/>
          </p:nvPr>
        </p:nvSpPr>
        <p:spPr>
          <a:xfrm>
            <a:off x="395288" y="2743200"/>
            <a:ext cx="8058150" cy="4114800"/>
          </a:xfrm>
        </p:spPr>
        <p:txBody>
          <a:bodyPr/>
          <a:lstStyle/>
          <a:p>
            <a:pPr marL="533400" indent="-533400">
              <a:lnSpc>
                <a:spcPct val="80000"/>
              </a:lnSpc>
              <a:buClr>
                <a:schemeClr val="tx1"/>
              </a:buClr>
              <a:buFontTx/>
              <a:buNone/>
            </a:pPr>
            <a:r>
              <a:rPr lang="ar-SA" sz="1200" smtClean="0"/>
              <a:t> </a:t>
            </a:r>
            <a:endParaRPr lang="ar-JO" sz="1200" smtClean="0"/>
          </a:p>
          <a:p>
            <a:pPr marL="533400" indent="-533400">
              <a:lnSpc>
                <a:spcPct val="80000"/>
              </a:lnSpc>
              <a:buClr>
                <a:schemeClr val="tx1"/>
              </a:buClr>
              <a:buFontTx/>
              <a:buNone/>
            </a:pPr>
            <a:r>
              <a:rPr lang="ar-SA" sz="1800" smtClean="0"/>
              <a:t>1-</a:t>
            </a:r>
          </a:p>
          <a:p>
            <a:pPr marL="533400" indent="-533400">
              <a:lnSpc>
                <a:spcPct val="80000"/>
              </a:lnSpc>
              <a:buClr>
                <a:schemeClr val="tx1"/>
              </a:buClr>
              <a:buFontTx/>
              <a:buNone/>
            </a:pPr>
            <a:r>
              <a:rPr lang="ar-SA" sz="1800" smtClean="0"/>
              <a:t>2-</a:t>
            </a:r>
            <a:r>
              <a:rPr lang="ar-JO" sz="1800" smtClean="0"/>
              <a:t> </a:t>
            </a:r>
          </a:p>
          <a:p>
            <a:pPr marL="533400" indent="-533400">
              <a:lnSpc>
                <a:spcPct val="80000"/>
              </a:lnSpc>
              <a:buClr>
                <a:schemeClr val="tx1"/>
              </a:buClr>
              <a:buFontTx/>
              <a:buNone/>
            </a:pPr>
            <a:r>
              <a:rPr lang="ar-SA" sz="1800" b="1" smtClean="0"/>
              <a:t>3-</a:t>
            </a:r>
          </a:p>
          <a:p>
            <a:pPr marL="533400" indent="-533400">
              <a:lnSpc>
                <a:spcPct val="80000"/>
              </a:lnSpc>
              <a:buClr>
                <a:schemeClr val="tx1"/>
              </a:buClr>
              <a:buFontTx/>
              <a:buNone/>
            </a:pPr>
            <a:r>
              <a:rPr lang="ar-SA" sz="1800" b="1" smtClean="0"/>
              <a:t>4-</a:t>
            </a:r>
          </a:p>
          <a:p>
            <a:pPr marL="533400" indent="-533400">
              <a:lnSpc>
                <a:spcPct val="80000"/>
              </a:lnSpc>
              <a:buClr>
                <a:schemeClr val="tx1"/>
              </a:buClr>
              <a:buFontTx/>
              <a:buNone/>
            </a:pPr>
            <a:r>
              <a:rPr lang="ar-SA" sz="1800" b="1" smtClean="0"/>
              <a:t>5-</a:t>
            </a:r>
          </a:p>
          <a:p>
            <a:pPr marL="533400" indent="-533400">
              <a:lnSpc>
                <a:spcPct val="80000"/>
              </a:lnSpc>
              <a:buClr>
                <a:schemeClr val="tx1"/>
              </a:buClr>
              <a:buFontTx/>
              <a:buNone/>
            </a:pPr>
            <a:r>
              <a:rPr lang="ar-SA" sz="1800" b="1" smtClean="0"/>
              <a:t>6-</a:t>
            </a:r>
          </a:p>
          <a:p>
            <a:pPr marL="533400" indent="-533400">
              <a:lnSpc>
                <a:spcPct val="80000"/>
              </a:lnSpc>
              <a:buClr>
                <a:schemeClr val="tx1"/>
              </a:buClr>
              <a:buFontTx/>
              <a:buNone/>
            </a:pPr>
            <a:r>
              <a:rPr lang="ar-SA" sz="1800" b="1" smtClean="0"/>
              <a:t>7-</a:t>
            </a:r>
          </a:p>
          <a:p>
            <a:pPr marL="533400" indent="-533400">
              <a:lnSpc>
                <a:spcPct val="80000"/>
              </a:lnSpc>
              <a:buClr>
                <a:schemeClr val="tx1"/>
              </a:buClr>
              <a:buFontTx/>
              <a:buNone/>
            </a:pPr>
            <a:r>
              <a:rPr lang="ar-SA" sz="1800" b="1" smtClean="0"/>
              <a:t>8-</a:t>
            </a:r>
          </a:p>
          <a:p>
            <a:pPr marL="533400" indent="-533400">
              <a:lnSpc>
                <a:spcPct val="80000"/>
              </a:lnSpc>
              <a:buClr>
                <a:schemeClr val="tx1"/>
              </a:buClr>
              <a:buFontTx/>
              <a:buNone/>
            </a:pPr>
            <a:r>
              <a:rPr lang="ar-SA" sz="1800" b="1" smtClean="0"/>
              <a:t>9-</a:t>
            </a:r>
          </a:p>
          <a:p>
            <a:pPr marL="533400" indent="-533400">
              <a:lnSpc>
                <a:spcPct val="80000"/>
              </a:lnSpc>
              <a:buClr>
                <a:schemeClr val="tx1"/>
              </a:buClr>
              <a:buFontTx/>
              <a:buNone/>
            </a:pPr>
            <a:endParaRPr lang="ar-SA" sz="1000" b="1" smtClean="0"/>
          </a:p>
        </p:txBody>
      </p:sp>
      <p:sp>
        <p:nvSpPr>
          <p:cNvPr id="737284" name="WordArt 4" descr="Paper bag"/>
          <p:cNvSpPr>
            <a:spLocks noChangeArrowheads="1" noChangeShapeType="1" noTextEdit="1"/>
          </p:cNvSpPr>
          <p:nvPr/>
        </p:nvSpPr>
        <p:spPr bwMode="auto">
          <a:xfrm>
            <a:off x="2700338" y="404813"/>
            <a:ext cx="4319587" cy="936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YE" sz="7200" b="1" kern="10" smtClean="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outerShdw>
                </a:effectLst>
                <a:latin typeface="Arial" pitchFamily="34" charset="0"/>
                <a:cs typeface="Old Antic Outline Shaded"/>
              </a:rPr>
              <a:t>وقفة </a:t>
            </a:r>
          </a:p>
        </p:txBody>
      </p:sp>
      <p:pic>
        <p:nvPicPr>
          <p:cNvPr id="737285" name="VCTRN_01.mid">
            <a:hlinkClick r:id="" action="ppaction://media"/>
          </p:cNvPr>
          <p:cNvPicPr>
            <a:picLocks noGrp="1" noRot="1" noChangeAspect="1" noChangeArrowheads="1"/>
          </p:cNvPicPr>
          <p:nvPr>
            <p:ph sz="half" idx="2"/>
            <a:audioFile r:link="rId1"/>
          </p:nvPr>
        </p:nvPicPr>
        <p:blipFill>
          <a:blip r:embed="rId7">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737286" name="Oval 6"/>
          <p:cNvSpPr>
            <a:spLocks noChangeArrowheads="1"/>
          </p:cNvSpPr>
          <p:nvPr/>
        </p:nvSpPr>
        <p:spPr bwMode="auto">
          <a:xfrm>
            <a:off x="-468313" y="1557338"/>
            <a:ext cx="10369551" cy="1081087"/>
          </a:xfrm>
          <a:prstGeom prst="ellipse">
            <a:avLst/>
          </a:prstGeom>
          <a:gradFill rotWithShape="0">
            <a:gsLst>
              <a:gs pos="0">
                <a:schemeClr val="hlink"/>
              </a:gs>
              <a:gs pos="50000">
                <a:schemeClr val="hlink">
                  <a:gamma/>
                  <a:shade val="46275"/>
                  <a:invGamma/>
                </a:schemeClr>
              </a:gs>
              <a:gs pos="100000">
                <a:schemeClr val="hlink"/>
              </a:gs>
            </a:gsLst>
            <a:lin ang="5400000" scaled="1"/>
          </a:gradFill>
          <a:ln w="38100" cmpd="dbl">
            <a:round/>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algn="ctr" eaLnBrk="0" fontAlgn="base" hangingPunct="0">
              <a:spcBef>
                <a:spcPct val="0"/>
              </a:spcBef>
              <a:spcAft>
                <a:spcPct val="0"/>
              </a:spcAft>
              <a:defRPr/>
            </a:pPr>
            <a:r>
              <a:rPr lang="ar-SA" sz="5400" b="1">
                <a:solidFill>
                  <a:srgbClr val="000000"/>
                </a:solidFill>
                <a:cs typeface="MCS Diwany2 S_U normal." pitchFamily="2" charset="-78"/>
              </a:rPr>
              <a:t> نشاط :بعض ملامح لصورة قائد  الغد</a:t>
            </a:r>
            <a:endParaRPr lang="en-US" sz="5400" b="1">
              <a:solidFill>
                <a:srgbClr val="000000"/>
              </a:solidFill>
              <a:cs typeface="MCS Diwany2 S_U normal." pitchFamily="2" charset="-78"/>
            </a:endParaRPr>
          </a:p>
        </p:txBody>
      </p:sp>
      <p:sp>
        <p:nvSpPr>
          <p:cNvPr id="737287" name="WordArt 7" descr="عمودي ضيق">
            <a:hlinkClick r:id="" action="ppaction://noaction"/>
          </p:cNvPr>
          <p:cNvSpPr>
            <a:spLocks noChangeArrowheads="1" noChangeShapeType="1" noTextEdit="1"/>
          </p:cNvSpPr>
          <p:nvPr/>
        </p:nvSpPr>
        <p:spPr bwMode="auto">
          <a:xfrm>
            <a:off x="0" y="5773738"/>
            <a:ext cx="971550" cy="1084262"/>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ar-YE" sz="3600" kern="1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الإجابة</a:t>
            </a:r>
          </a:p>
        </p:txBody>
      </p:sp>
    </p:spTree>
    <p:extLst>
      <p:ext uri="{BB962C8B-B14F-4D97-AF65-F5344CB8AC3E}">
        <p14:creationId xmlns:p14="http://schemas.microsoft.com/office/powerpoint/2010/main" xmlns="" val="2982638724"/>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284"/>
                                        </p:tgtEl>
                                        <p:attrNameLst>
                                          <p:attrName>style.visibility</p:attrName>
                                        </p:attrNameLst>
                                      </p:cBhvr>
                                      <p:to>
                                        <p:strVal val="visible"/>
                                      </p:to>
                                    </p:set>
                                    <p:animEffect transition="in" filter="diamond(in)">
                                      <p:cBhvr>
                                        <p:cTn id="7" dur="5000"/>
                                        <p:tgtEl>
                                          <p:spTgt spid="737284"/>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iterate type="wd">
                                    <p:tmPct val="0"/>
                                  </p:iterate>
                                  <p:childTnLst>
                                    <p:set>
                                      <p:cBhvr>
                                        <p:cTn id="11" dur="1" fill="hold">
                                          <p:stCondLst>
                                            <p:cond delay="0"/>
                                          </p:stCondLst>
                                        </p:cTn>
                                        <p:tgtEl>
                                          <p:spTgt spid="737286"/>
                                        </p:tgtEl>
                                        <p:attrNameLst>
                                          <p:attrName>style.visibility</p:attrName>
                                        </p:attrNameLst>
                                      </p:cBhvr>
                                      <p:to>
                                        <p:strVal val="visible"/>
                                      </p:to>
                                    </p:set>
                                    <p:animEffect transition="in" filter="diamond(out)">
                                      <p:cBhvr>
                                        <p:cTn id="12" dur="5000"/>
                                        <p:tgtEl>
                                          <p:spTgt spid="737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7283">
                                            <p:txEl>
                                              <p:pRg st="0" end="0"/>
                                            </p:txEl>
                                          </p:spTgt>
                                        </p:tgtEl>
                                        <p:attrNameLst>
                                          <p:attrName>style.visibility</p:attrName>
                                        </p:attrNameLst>
                                      </p:cBhvr>
                                      <p:to>
                                        <p:strVal val="visible"/>
                                      </p:to>
                                    </p:set>
                                    <p:anim calcmode="lin" valueType="num">
                                      <p:cBhvr additive="base">
                                        <p:cTn id="17" dur="500" fill="hold"/>
                                        <p:tgtEl>
                                          <p:spTgt spid="73728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37283">
                                            <p:txEl>
                                              <p:pRg st="1" end="1"/>
                                            </p:txEl>
                                          </p:spTgt>
                                        </p:tgtEl>
                                        <p:attrNameLst>
                                          <p:attrName>style.visibility</p:attrName>
                                        </p:attrNameLst>
                                      </p:cBhvr>
                                      <p:to>
                                        <p:strVal val="visible"/>
                                      </p:to>
                                    </p:set>
                                    <p:anim calcmode="lin" valueType="num">
                                      <p:cBhvr additive="base">
                                        <p:cTn id="23" dur="500" fill="hold"/>
                                        <p:tgtEl>
                                          <p:spTgt spid="73728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37283">
                                            <p:txEl>
                                              <p:pRg st="2" end="2"/>
                                            </p:txEl>
                                          </p:spTgt>
                                        </p:tgtEl>
                                        <p:attrNameLst>
                                          <p:attrName>style.visibility</p:attrName>
                                        </p:attrNameLst>
                                      </p:cBhvr>
                                      <p:to>
                                        <p:strVal val="visible"/>
                                      </p:to>
                                    </p:set>
                                    <p:anim calcmode="lin" valueType="num">
                                      <p:cBhvr additive="base">
                                        <p:cTn id="29" dur="500" fill="hold"/>
                                        <p:tgtEl>
                                          <p:spTgt spid="73728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3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37283">
                                            <p:txEl>
                                              <p:pRg st="3" end="3"/>
                                            </p:txEl>
                                          </p:spTgt>
                                        </p:tgtEl>
                                        <p:attrNameLst>
                                          <p:attrName>style.visibility</p:attrName>
                                        </p:attrNameLst>
                                      </p:cBhvr>
                                      <p:to>
                                        <p:strVal val="visible"/>
                                      </p:to>
                                    </p:set>
                                    <p:anim calcmode="lin" valueType="num">
                                      <p:cBhvr additive="base">
                                        <p:cTn id="35" dur="500" fill="hold"/>
                                        <p:tgtEl>
                                          <p:spTgt spid="73728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37283">
                                            <p:txEl>
                                              <p:pRg st="4" end="4"/>
                                            </p:txEl>
                                          </p:spTgt>
                                        </p:tgtEl>
                                        <p:attrNameLst>
                                          <p:attrName>style.visibility</p:attrName>
                                        </p:attrNameLst>
                                      </p:cBhvr>
                                      <p:to>
                                        <p:strVal val="visible"/>
                                      </p:to>
                                    </p:set>
                                    <p:anim calcmode="lin" valueType="num">
                                      <p:cBhvr additive="base">
                                        <p:cTn id="41" dur="500" fill="hold"/>
                                        <p:tgtEl>
                                          <p:spTgt spid="73728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3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37283">
                                            <p:txEl>
                                              <p:pRg st="5" end="5"/>
                                            </p:txEl>
                                          </p:spTgt>
                                        </p:tgtEl>
                                        <p:attrNameLst>
                                          <p:attrName>style.visibility</p:attrName>
                                        </p:attrNameLst>
                                      </p:cBhvr>
                                      <p:to>
                                        <p:strVal val="visible"/>
                                      </p:to>
                                    </p:set>
                                    <p:anim calcmode="lin" valueType="num">
                                      <p:cBhvr additive="base">
                                        <p:cTn id="47" dur="500" fill="hold"/>
                                        <p:tgtEl>
                                          <p:spTgt spid="73728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3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37283">
                                            <p:txEl>
                                              <p:pRg st="6" end="6"/>
                                            </p:txEl>
                                          </p:spTgt>
                                        </p:tgtEl>
                                        <p:attrNameLst>
                                          <p:attrName>style.visibility</p:attrName>
                                        </p:attrNameLst>
                                      </p:cBhvr>
                                      <p:to>
                                        <p:strVal val="visible"/>
                                      </p:to>
                                    </p:set>
                                    <p:anim calcmode="lin" valueType="num">
                                      <p:cBhvr additive="base">
                                        <p:cTn id="53" dur="500" fill="hold"/>
                                        <p:tgtEl>
                                          <p:spTgt spid="73728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3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37283">
                                            <p:txEl>
                                              <p:pRg st="7" end="7"/>
                                            </p:txEl>
                                          </p:spTgt>
                                        </p:tgtEl>
                                        <p:attrNameLst>
                                          <p:attrName>style.visibility</p:attrName>
                                        </p:attrNameLst>
                                      </p:cBhvr>
                                      <p:to>
                                        <p:strVal val="visible"/>
                                      </p:to>
                                    </p:set>
                                    <p:anim calcmode="lin" valueType="num">
                                      <p:cBhvr additive="base">
                                        <p:cTn id="59" dur="500" fill="hold"/>
                                        <p:tgtEl>
                                          <p:spTgt spid="73728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372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37283">
                                            <p:txEl>
                                              <p:pRg st="8" end="8"/>
                                            </p:txEl>
                                          </p:spTgt>
                                        </p:tgtEl>
                                        <p:attrNameLst>
                                          <p:attrName>style.visibility</p:attrName>
                                        </p:attrNameLst>
                                      </p:cBhvr>
                                      <p:to>
                                        <p:strVal val="visible"/>
                                      </p:to>
                                    </p:set>
                                    <p:anim calcmode="lin" valueType="num">
                                      <p:cBhvr additive="base">
                                        <p:cTn id="65" dur="500" fill="hold"/>
                                        <p:tgtEl>
                                          <p:spTgt spid="73728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372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37283">
                                            <p:txEl>
                                              <p:pRg st="9" end="9"/>
                                            </p:txEl>
                                          </p:spTgt>
                                        </p:tgtEl>
                                        <p:attrNameLst>
                                          <p:attrName>style.visibility</p:attrName>
                                        </p:attrNameLst>
                                      </p:cBhvr>
                                      <p:to>
                                        <p:strVal val="visible"/>
                                      </p:to>
                                    </p:set>
                                    <p:anim calcmode="lin" valueType="num">
                                      <p:cBhvr additive="base">
                                        <p:cTn id="71" dur="500" fill="hold"/>
                                        <p:tgtEl>
                                          <p:spTgt spid="73728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372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8" presetClass="entr" presetSubtype="0" accel="50000" fill="hold" grpId="0" nodeType="clickEffect">
                                  <p:stCondLst>
                                    <p:cond delay="0"/>
                                  </p:stCondLst>
                                  <p:childTnLst>
                                    <p:set>
                                      <p:cBhvr>
                                        <p:cTn id="76" dur="1" fill="hold">
                                          <p:stCondLst>
                                            <p:cond delay="0"/>
                                          </p:stCondLst>
                                        </p:cTn>
                                        <p:tgtEl>
                                          <p:spTgt spid="737287"/>
                                        </p:tgtEl>
                                        <p:attrNameLst>
                                          <p:attrName>style.visibility</p:attrName>
                                        </p:attrNameLst>
                                      </p:cBhvr>
                                      <p:to>
                                        <p:strVal val="visible"/>
                                      </p:to>
                                    </p:set>
                                    <p:anim calcmode="lin" valueType="num">
                                      <p:cBhvr>
                                        <p:cTn id="77" dur="1000" fill="hold"/>
                                        <p:tgtEl>
                                          <p:spTgt spid="7372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737287"/>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737287"/>
                                        </p:tgtEl>
                                        <p:attrNameLst>
                                          <p:attrName>ppt_y</p:attrName>
                                        </p:attrNameLst>
                                      </p:cBhvr>
                                      <p:tavLst>
                                        <p:tav tm="0">
                                          <p:val>
                                            <p:strVal val="#ppt_y"/>
                                          </p:val>
                                        </p:tav>
                                        <p:tav tm="100000">
                                          <p:val>
                                            <p:strVal val="#ppt_y"/>
                                          </p:val>
                                        </p:tav>
                                      </p:tavLst>
                                    </p:anim>
                                    <p:animEffect transition="in" filter="fade">
                                      <p:cBhvr>
                                        <p:cTn id="80" dur="1000"/>
                                        <p:tgtEl>
                                          <p:spTgt spid="737287"/>
                                        </p:tgtEl>
                                      </p:cBhvr>
                                    </p:animEffect>
                                  </p:childTnLst>
                                  <p:subTnLst>
                                    <p:audio>
                                      <p:cMediaNode>
                                        <p:cTn display="0" masterRel="sameClick">
                                          <p:stCondLst>
                                            <p:cond evt="begin" delay="0">
                                              <p:tn val="75"/>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81" repeatCount="indefinite" fill="hold" display="0">
                  <p:stCondLst>
                    <p:cond delay="indefinite"/>
                  </p:stCondLst>
                  <p:endCondLst>
                    <p:cond evt="onPrev" delay="0">
                      <p:tgtEl>
                        <p:sldTgt/>
                      </p:tgtEl>
                    </p:cond>
                    <p:cond evt="onStopAudio" delay="0">
                      <p:tgtEl>
                        <p:sldTgt/>
                      </p:tgtEl>
                    </p:cond>
                  </p:endCondLst>
                </p:cTn>
                <p:tgtEl>
                  <p:spTgt spid="737285"/>
                </p:tgtEl>
              </p:cMediaNode>
            </p:audio>
          </p:childTnLst>
        </p:cTn>
      </p:par>
    </p:tnLst>
    <p:bldLst>
      <p:bldP spid="737283" grpId="0" build="p"/>
      <p:bldP spid="737284" grpId="0" animBg="1"/>
      <p:bldP spid="737286" grpId="0" animBg="1"/>
      <p:bldP spid="73728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949450" y="762000"/>
            <a:ext cx="5486400" cy="990600"/>
          </a:xfrm>
          <a:prstGeom prst="rect">
            <a:avLst/>
          </a:prstGeom>
          <a:solidFill>
            <a:srgbClr val="FFFF99"/>
          </a:solidFill>
          <a:ln w="76200" cmpd="tri">
            <a:solidFill>
              <a:schemeClr val="tx1"/>
            </a:solidFill>
            <a:miter lim="800000"/>
            <a:headEnd/>
            <a:tailEnd/>
          </a:ln>
        </p:spPr>
        <p:txBody>
          <a:bodyPr wrap="none" anchor="ctr"/>
          <a:lstStyle/>
          <a:p>
            <a:pPr algn="ctr" eaLnBrk="0" fontAlgn="base" hangingPunct="0">
              <a:spcBef>
                <a:spcPct val="0"/>
              </a:spcBef>
              <a:spcAft>
                <a:spcPct val="0"/>
              </a:spcAft>
            </a:pPr>
            <a:r>
              <a:rPr lang="ar-YE" sz="4000" b="1" smtClean="0">
                <a:solidFill>
                  <a:srgbClr val="000000"/>
                </a:solidFill>
              </a:rPr>
              <a:t>كيف تؤثر على رؤسائك</a:t>
            </a:r>
            <a:endParaRPr lang="en-US" altLang="en-US" sz="4000" b="1" smtClean="0">
              <a:solidFill>
                <a:srgbClr val="000000"/>
              </a:solidFill>
            </a:endParaRPr>
          </a:p>
        </p:txBody>
      </p:sp>
      <p:sp>
        <p:nvSpPr>
          <p:cNvPr id="75779" name="AutoShape 3"/>
          <p:cNvSpPr>
            <a:spLocks noChangeArrowheads="1"/>
          </p:cNvSpPr>
          <p:nvPr/>
        </p:nvSpPr>
        <p:spPr bwMode="auto">
          <a:xfrm>
            <a:off x="1371600" y="2227263"/>
            <a:ext cx="6324600" cy="6858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400" b="1" smtClean="0">
                <a:solidFill>
                  <a:srgbClr val="000000"/>
                </a:solidFill>
              </a:rPr>
              <a:t>قــم بواجـبـك وتحمل مسئولياتك</a:t>
            </a:r>
            <a:endParaRPr lang="en-US" altLang="en-US" sz="2400" b="1" smtClean="0">
              <a:solidFill>
                <a:srgbClr val="000000"/>
              </a:solidFill>
            </a:endParaRPr>
          </a:p>
        </p:txBody>
      </p:sp>
      <p:sp>
        <p:nvSpPr>
          <p:cNvPr id="739332" name="AutoShape 4"/>
          <p:cNvSpPr>
            <a:spLocks noChangeArrowheads="1"/>
          </p:cNvSpPr>
          <p:nvPr/>
        </p:nvSpPr>
        <p:spPr bwMode="auto">
          <a:xfrm>
            <a:off x="7848600" y="2211388"/>
            <a:ext cx="609600" cy="549275"/>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5781" name="AutoShape 5"/>
          <p:cNvSpPr>
            <a:spLocks noChangeArrowheads="1"/>
          </p:cNvSpPr>
          <p:nvPr/>
        </p:nvSpPr>
        <p:spPr bwMode="auto">
          <a:xfrm>
            <a:off x="1371600" y="3073400"/>
            <a:ext cx="6324600" cy="617538"/>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400" b="1" smtClean="0">
                <a:solidFill>
                  <a:srgbClr val="000000"/>
                </a:solidFill>
              </a:rPr>
              <a:t>أطرح أفكارك باختصار ووضوح</a:t>
            </a:r>
            <a:endParaRPr lang="en-US" altLang="en-US" sz="2400" b="1" smtClean="0">
              <a:solidFill>
                <a:srgbClr val="000000"/>
              </a:solidFill>
            </a:endParaRPr>
          </a:p>
        </p:txBody>
      </p:sp>
      <p:sp>
        <p:nvSpPr>
          <p:cNvPr id="739334" name="AutoShape 6"/>
          <p:cNvSpPr>
            <a:spLocks noChangeArrowheads="1"/>
          </p:cNvSpPr>
          <p:nvPr/>
        </p:nvSpPr>
        <p:spPr bwMode="auto">
          <a:xfrm>
            <a:off x="7848600" y="3065463"/>
            <a:ext cx="609600" cy="549275"/>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5783" name="AutoShape 7"/>
          <p:cNvSpPr>
            <a:spLocks noChangeArrowheads="1"/>
          </p:cNvSpPr>
          <p:nvPr/>
        </p:nvSpPr>
        <p:spPr bwMode="auto">
          <a:xfrm>
            <a:off x="1371600" y="3783013"/>
            <a:ext cx="6324600" cy="960437"/>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400" b="1" smtClean="0">
                <a:solidFill>
                  <a:srgbClr val="000000"/>
                </a:solidFill>
              </a:rPr>
              <a:t>لا تعتمد على الحقائق فقط في إدارتك - استخدم</a:t>
            </a:r>
            <a:r>
              <a:rPr lang="en-US" sz="2400" b="1" smtClean="0">
                <a:solidFill>
                  <a:srgbClr val="000000"/>
                </a:solidFill>
              </a:rPr>
              <a:t> </a:t>
            </a:r>
            <a:endParaRPr lang="en-US" altLang="en-US" sz="2400" b="1" smtClean="0">
              <a:solidFill>
                <a:srgbClr val="000000"/>
              </a:solidFill>
            </a:endParaRPr>
          </a:p>
          <a:p>
            <a:pPr algn="ctr" eaLnBrk="0" fontAlgn="base" hangingPunct="0">
              <a:lnSpc>
                <a:spcPct val="120000"/>
              </a:lnSpc>
              <a:spcBef>
                <a:spcPct val="0"/>
              </a:spcBef>
              <a:spcAft>
                <a:spcPct val="0"/>
              </a:spcAft>
            </a:pPr>
            <a:r>
              <a:rPr lang="ar-YE" sz="2400" b="1" smtClean="0">
                <a:solidFill>
                  <a:srgbClr val="000000"/>
                </a:solidFill>
              </a:rPr>
              <a:t>مهاراتك التسويقية</a:t>
            </a:r>
            <a:r>
              <a:rPr lang="en-US" sz="2400" b="1" smtClean="0">
                <a:solidFill>
                  <a:srgbClr val="000000"/>
                </a:solidFill>
              </a:rPr>
              <a:t> </a:t>
            </a:r>
            <a:endParaRPr lang="en-US" altLang="en-US" sz="2400" b="1" smtClean="0">
              <a:solidFill>
                <a:srgbClr val="000000"/>
              </a:solidFill>
            </a:endParaRPr>
          </a:p>
        </p:txBody>
      </p:sp>
      <p:sp>
        <p:nvSpPr>
          <p:cNvPr id="739336" name="AutoShape 8"/>
          <p:cNvSpPr>
            <a:spLocks noChangeArrowheads="1"/>
          </p:cNvSpPr>
          <p:nvPr/>
        </p:nvSpPr>
        <p:spPr bwMode="auto">
          <a:xfrm>
            <a:off x="7848600" y="3813175"/>
            <a:ext cx="609600" cy="549275"/>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5785" name="AutoShape 9"/>
          <p:cNvSpPr>
            <a:spLocks noChangeArrowheads="1"/>
          </p:cNvSpPr>
          <p:nvPr/>
        </p:nvSpPr>
        <p:spPr bwMode="auto">
          <a:xfrm>
            <a:off x="1371600" y="4876800"/>
            <a:ext cx="6324600" cy="10668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وضح دائماً الفوائد التي ستعود على المنظمة</a:t>
            </a:r>
            <a:r>
              <a:rPr lang="en-US" sz="2800" b="1" smtClean="0">
                <a:solidFill>
                  <a:srgbClr val="000000"/>
                </a:solidFill>
              </a:rPr>
              <a:t> </a:t>
            </a:r>
            <a:endParaRPr lang="en-US" altLang="en-US" sz="2800" b="1" smtClean="0">
              <a:solidFill>
                <a:srgbClr val="000000"/>
              </a:solidFill>
            </a:endParaRPr>
          </a:p>
          <a:p>
            <a:pPr algn="ctr" eaLnBrk="0" fontAlgn="base" hangingPunct="0">
              <a:lnSpc>
                <a:spcPct val="120000"/>
              </a:lnSpc>
              <a:spcBef>
                <a:spcPct val="0"/>
              </a:spcBef>
              <a:spcAft>
                <a:spcPct val="0"/>
              </a:spcAft>
            </a:pPr>
            <a:r>
              <a:rPr lang="ar-YE" sz="2800" b="1" smtClean="0">
                <a:solidFill>
                  <a:srgbClr val="000000"/>
                </a:solidFill>
              </a:rPr>
              <a:t>وعلى رؤسائك حين طرحك للأفكار والمقترحات</a:t>
            </a:r>
            <a:endParaRPr lang="en-US" altLang="en-US" sz="2800" b="1" smtClean="0">
              <a:solidFill>
                <a:srgbClr val="000000"/>
              </a:solidFill>
            </a:endParaRPr>
          </a:p>
        </p:txBody>
      </p:sp>
      <p:sp>
        <p:nvSpPr>
          <p:cNvPr id="739338" name="AutoShape 10"/>
          <p:cNvSpPr>
            <a:spLocks noChangeArrowheads="1"/>
          </p:cNvSpPr>
          <p:nvPr/>
        </p:nvSpPr>
        <p:spPr bwMode="auto">
          <a:xfrm>
            <a:off x="7848600" y="4937125"/>
            <a:ext cx="609600" cy="549275"/>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5787" name="Text Box 11"/>
          <p:cNvSpPr txBox="1">
            <a:spLocks noChangeArrowheads="1"/>
          </p:cNvSpPr>
          <p:nvPr/>
        </p:nvSpPr>
        <p:spPr bwMode="auto">
          <a:xfrm>
            <a:off x="7162800" y="2286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en-US" sz="1400" b="1" smtClean="0">
                <a:solidFill>
                  <a:srgbClr val="000000"/>
                </a:solidFill>
                <a:latin typeface="Times New Roman" pitchFamily="18" charset="0"/>
                <a:cs typeface="Simplified Arabic" pitchFamily="18" charset="-78"/>
              </a:rPr>
              <a:t>26/21</a:t>
            </a:r>
          </a:p>
        </p:txBody>
      </p:sp>
    </p:spTree>
    <p:extLst>
      <p:ext uri="{BB962C8B-B14F-4D97-AF65-F5344CB8AC3E}">
        <p14:creationId xmlns:p14="http://schemas.microsoft.com/office/powerpoint/2010/main" xmlns="" val="2954571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444625" y="2263775"/>
            <a:ext cx="6324600" cy="1143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أعط رئيسك وقت للتفكير ولا تتوقع الموافقة</a:t>
            </a:r>
            <a:r>
              <a:rPr lang="en-US" sz="2800" b="1" smtClean="0">
                <a:solidFill>
                  <a:srgbClr val="000000"/>
                </a:solidFill>
              </a:rPr>
              <a:t> </a:t>
            </a:r>
            <a:endParaRPr lang="en-US" altLang="en-US" sz="2800" b="1" smtClean="0">
              <a:solidFill>
                <a:srgbClr val="000000"/>
              </a:solidFill>
            </a:endParaRPr>
          </a:p>
          <a:p>
            <a:pPr algn="ctr" eaLnBrk="0" fontAlgn="base" hangingPunct="0">
              <a:lnSpc>
                <a:spcPct val="120000"/>
              </a:lnSpc>
              <a:spcBef>
                <a:spcPct val="0"/>
              </a:spcBef>
              <a:spcAft>
                <a:spcPct val="0"/>
              </a:spcAft>
            </a:pPr>
            <a:r>
              <a:rPr lang="ar-YE" sz="2800" b="1" smtClean="0">
                <a:solidFill>
                  <a:srgbClr val="000000"/>
                </a:solidFill>
              </a:rPr>
              <a:t>أو القرار الفوري</a:t>
            </a:r>
            <a:endParaRPr lang="en-US" altLang="en-US" sz="2800" b="1" smtClean="0">
              <a:solidFill>
                <a:srgbClr val="000000"/>
              </a:solidFill>
            </a:endParaRPr>
          </a:p>
        </p:txBody>
      </p:sp>
      <p:sp>
        <p:nvSpPr>
          <p:cNvPr id="741379" name="AutoShape 3"/>
          <p:cNvSpPr>
            <a:spLocks noChangeArrowheads="1"/>
          </p:cNvSpPr>
          <p:nvPr/>
        </p:nvSpPr>
        <p:spPr bwMode="auto">
          <a:xfrm>
            <a:off x="7921625" y="2492375"/>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6804" name="AutoShape 4"/>
          <p:cNvSpPr>
            <a:spLocks noChangeArrowheads="1"/>
          </p:cNvSpPr>
          <p:nvPr/>
        </p:nvSpPr>
        <p:spPr bwMode="auto">
          <a:xfrm>
            <a:off x="1444625" y="3657600"/>
            <a:ext cx="6324600" cy="1143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كن واثقاً من وجهة نظرك والحقائق التي تستشهد بها</a:t>
            </a:r>
            <a:r>
              <a:rPr lang="en-US" sz="2800" b="1" smtClean="0">
                <a:solidFill>
                  <a:srgbClr val="000000"/>
                </a:solidFill>
              </a:rPr>
              <a:t>.</a:t>
            </a:r>
            <a:endParaRPr lang="en-US" altLang="en-US" sz="2800" b="1" smtClean="0">
              <a:solidFill>
                <a:srgbClr val="000000"/>
              </a:solidFill>
            </a:endParaRPr>
          </a:p>
          <a:p>
            <a:pPr algn="ctr" eaLnBrk="0" fontAlgn="base" hangingPunct="0">
              <a:lnSpc>
                <a:spcPct val="120000"/>
              </a:lnSpc>
              <a:spcBef>
                <a:spcPct val="0"/>
              </a:spcBef>
              <a:spcAft>
                <a:spcPct val="0"/>
              </a:spcAft>
            </a:pPr>
            <a:r>
              <a:rPr lang="ar-YE" sz="2800" b="1" smtClean="0">
                <a:solidFill>
                  <a:srgbClr val="000000"/>
                </a:solidFill>
              </a:rPr>
              <a:t>دع لغة جسمك تظهر ثقتك</a:t>
            </a:r>
            <a:endParaRPr lang="en-US" altLang="en-US" sz="2800" b="1" smtClean="0">
              <a:solidFill>
                <a:srgbClr val="000000"/>
              </a:solidFill>
            </a:endParaRPr>
          </a:p>
        </p:txBody>
      </p:sp>
      <p:sp>
        <p:nvSpPr>
          <p:cNvPr id="741381" name="AutoShape 5"/>
          <p:cNvSpPr>
            <a:spLocks noChangeArrowheads="1"/>
          </p:cNvSpPr>
          <p:nvPr/>
        </p:nvSpPr>
        <p:spPr bwMode="auto">
          <a:xfrm>
            <a:off x="7921625" y="38862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6806" name="AutoShape 6"/>
          <p:cNvSpPr>
            <a:spLocks noChangeArrowheads="1"/>
          </p:cNvSpPr>
          <p:nvPr/>
        </p:nvSpPr>
        <p:spPr bwMode="auto">
          <a:xfrm>
            <a:off x="1444625" y="5105400"/>
            <a:ext cx="6324600" cy="762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ركز على الحلول وليس المشكلات</a:t>
            </a:r>
            <a:endParaRPr lang="en-US" altLang="en-US" sz="2800" b="1" smtClean="0">
              <a:solidFill>
                <a:srgbClr val="000000"/>
              </a:solidFill>
            </a:endParaRPr>
          </a:p>
        </p:txBody>
      </p:sp>
      <p:sp>
        <p:nvSpPr>
          <p:cNvPr id="741383" name="AutoShape 7"/>
          <p:cNvSpPr>
            <a:spLocks noChangeArrowheads="1"/>
          </p:cNvSpPr>
          <p:nvPr/>
        </p:nvSpPr>
        <p:spPr bwMode="auto">
          <a:xfrm>
            <a:off x="7921625" y="51054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6808" name="Rectangle 8"/>
          <p:cNvSpPr>
            <a:spLocks noChangeArrowheads="1"/>
          </p:cNvSpPr>
          <p:nvPr/>
        </p:nvSpPr>
        <p:spPr bwMode="auto">
          <a:xfrm>
            <a:off x="7620000" y="762000"/>
            <a:ext cx="1143000" cy="609600"/>
          </a:xfrm>
          <a:prstGeom prst="rect">
            <a:avLst/>
          </a:prstGeom>
          <a:solidFill>
            <a:srgbClr val="FFFF99"/>
          </a:solidFill>
          <a:ln w="28575">
            <a:solidFill>
              <a:schemeClr val="tx1"/>
            </a:solidFill>
            <a:miter lim="800000"/>
            <a:headEnd/>
            <a:tailEnd/>
          </a:ln>
        </p:spPr>
        <p:txBody>
          <a:bodyPr wrap="none" anchor="ctr"/>
          <a:lstStyle/>
          <a:p>
            <a:pPr algn="ctr" eaLnBrk="0" fontAlgn="base" hangingPunct="0">
              <a:spcBef>
                <a:spcPct val="0"/>
              </a:spcBef>
              <a:spcAft>
                <a:spcPct val="0"/>
              </a:spcAft>
            </a:pPr>
            <a:r>
              <a:rPr lang="ar-YE" sz="2400" b="1" smtClean="0">
                <a:solidFill>
                  <a:srgbClr val="000000"/>
                </a:solidFill>
              </a:rPr>
              <a:t>تابع</a:t>
            </a:r>
            <a:endParaRPr lang="en-US" altLang="en-US" sz="2800" b="1" smtClean="0">
              <a:solidFill>
                <a:srgbClr val="000000"/>
              </a:solidFill>
            </a:endParaRPr>
          </a:p>
        </p:txBody>
      </p:sp>
      <p:sp>
        <p:nvSpPr>
          <p:cNvPr id="76809" name="Rectangle 9"/>
          <p:cNvSpPr>
            <a:spLocks noChangeArrowheads="1"/>
          </p:cNvSpPr>
          <p:nvPr/>
        </p:nvSpPr>
        <p:spPr bwMode="auto">
          <a:xfrm>
            <a:off x="1828800" y="685800"/>
            <a:ext cx="5486400" cy="990600"/>
          </a:xfrm>
          <a:prstGeom prst="rect">
            <a:avLst/>
          </a:prstGeom>
          <a:solidFill>
            <a:srgbClr val="FFFF99"/>
          </a:solidFill>
          <a:ln w="76200" cmpd="tri">
            <a:solidFill>
              <a:schemeClr val="tx1"/>
            </a:solidFill>
            <a:miter lim="800000"/>
            <a:headEnd/>
            <a:tailEnd/>
          </a:ln>
        </p:spPr>
        <p:txBody>
          <a:bodyPr wrap="none" anchor="ctr"/>
          <a:lstStyle/>
          <a:p>
            <a:pPr algn="ctr" eaLnBrk="0" fontAlgn="base" hangingPunct="0">
              <a:spcBef>
                <a:spcPct val="0"/>
              </a:spcBef>
              <a:spcAft>
                <a:spcPct val="0"/>
              </a:spcAft>
            </a:pPr>
            <a:r>
              <a:rPr lang="ar-YE" sz="4000" b="1" smtClean="0">
                <a:solidFill>
                  <a:srgbClr val="000000"/>
                </a:solidFill>
              </a:rPr>
              <a:t>كيف تؤثر على رؤسائك</a:t>
            </a:r>
            <a:endParaRPr lang="en-US" altLang="en-US" sz="4000" b="1" smtClean="0">
              <a:solidFill>
                <a:srgbClr val="000000"/>
              </a:solidFill>
            </a:endParaRPr>
          </a:p>
        </p:txBody>
      </p:sp>
      <p:sp>
        <p:nvSpPr>
          <p:cNvPr id="76810" name="Text Box 10"/>
          <p:cNvSpPr txBox="1">
            <a:spLocks noChangeArrowheads="1"/>
          </p:cNvSpPr>
          <p:nvPr/>
        </p:nvSpPr>
        <p:spPr bwMode="auto">
          <a:xfrm>
            <a:off x="7162800" y="2286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en-US" sz="1400" b="1" smtClean="0">
                <a:solidFill>
                  <a:srgbClr val="000000"/>
                </a:solidFill>
                <a:latin typeface="Times New Roman" pitchFamily="18" charset="0"/>
                <a:cs typeface="Simplified Arabic" pitchFamily="18" charset="-78"/>
              </a:rPr>
              <a:t>26/22</a:t>
            </a:r>
          </a:p>
        </p:txBody>
      </p:sp>
    </p:spTree>
    <p:extLst>
      <p:ext uri="{BB962C8B-B14F-4D97-AF65-F5344CB8AC3E}">
        <p14:creationId xmlns:p14="http://schemas.microsoft.com/office/powerpoint/2010/main" xmlns="" val="2177082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524000" y="762000"/>
            <a:ext cx="6248400" cy="990600"/>
          </a:xfrm>
          <a:prstGeom prst="rect">
            <a:avLst/>
          </a:prstGeom>
          <a:solidFill>
            <a:srgbClr val="FFFF99"/>
          </a:solidFill>
          <a:ln w="76200" cmpd="tri">
            <a:solidFill>
              <a:schemeClr val="tx1"/>
            </a:solidFill>
            <a:miter lim="800000"/>
            <a:headEnd/>
            <a:tailEnd/>
          </a:ln>
        </p:spPr>
        <p:txBody>
          <a:bodyPr wrap="none" anchor="ctr"/>
          <a:lstStyle/>
          <a:p>
            <a:pPr algn="ctr" eaLnBrk="0" fontAlgn="base" hangingPunct="0">
              <a:spcBef>
                <a:spcPct val="0"/>
              </a:spcBef>
              <a:spcAft>
                <a:spcPct val="0"/>
              </a:spcAft>
            </a:pPr>
            <a:r>
              <a:rPr lang="ar-YE" sz="4000" b="1" smtClean="0">
                <a:solidFill>
                  <a:srgbClr val="000000"/>
                </a:solidFill>
              </a:rPr>
              <a:t>معوقات التعامل الفعال مع الرؤساء</a:t>
            </a:r>
            <a:endParaRPr lang="en-US" altLang="en-US" sz="4000" b="1" smtClean="0">
              <a:solidFill>
                <a:srgbClr val="000000"/>
              </a:solidFill>
            </a:endParaRPr>
          </a:p>
        </p:txBody>
      </p:sp>
      <p:sp>
        <p:nvSpPr>
          <p:cNvPr id="77827" name="AutoShape 3"/>
          <p:cNvSpPr>
            <a:spLocks noChangeArrowheads="1"/>
          </p:cNvSpPr>
          <p:nvPr/>
        </p:nvSpPr>
        <p:spPr bwMode="auto">
          <a:xfrm>
            <a:off x="1400175" y="2360613"/>
            <a:ext cx="6324600" cy="762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الخوف والشك وعدم الثقة في الرؤسـاء</a:t>
            </a:r>
            <a:endParaRPr lang="en-US" altLang="en-US" sz="2800" b="1" smtClean="0">
              <a:solidFill>
                <a:srgbClr val="000000"/>
              </a:solidFill>
            </a:endParaRPr>
          </a:p>
        </p:txBody>
      </p:sp>
      <p:sp>
        <p:nvSpPr>
          <p:cNvPr id="743428" name="AutoShape 4"/>
          <p:cNvSpPr>
            <a:spLocks noChangeArrowheads="1"/>
          </p:cNvSpPr>
          <p:nvPr/>
        </p:nvSpPr>
        <p:spPr bwMode="auto">
          <a:xfrm>
            <a:off x="7877175" y="2360613"/>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7829" name="AutoShape 5"/>
          <p:cNvSpPr>
            <a:spLocks noChangeArrowheads="1"/>
          </p:cNvSpPr>
          <p:nvPr/>
        </p:nvSpPr>
        <p:spPr bwMode="auto">
          <a:xfrm>
            <a:off x="1400175" y="3316288"/>
            <a:ext cx="6324600" cy="762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عدم الثقة في قدراتك وإمكاناتك</a:t>
            </a:r>
            <a:endParaRPr lang="en-US" sz="2800" b="1" smtClean="0">
              <a:solidFill>
                <a:srgbClr val="000000"/>
              </a:solidFill>
            </a:endParaRPr>
          </a:p>
        </p:txBody>
      </p:sp>
      <p:sp>
        <p:nvSpPr>
          <p:cNvPr id="743430" name="AutoShape 6"/>
          <p:cNvSpPr>
            <a:spLocks noChangeArrowheads="1"/>
          </p:cNvSpPr>
          <p:nvPr/>
        </p:nvSpPr>
        <p:spPr bwMode="auto">
          <a:xfrm>
            <a:off x="7877175" y="3316288"/>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7831" name="AutoShape 7"/>
          <p:cNvSpPr>
            <a:spLocks noChangeArrowheads="1"/>
          </p:cNvSpPr>
          <p:nvPr/>
        </p:nvSpPr>
        <p:spPr bwMode="auto">
          <a:xfrm>
            <a:off x="1400175" y="4271963"/>
            <a:ext cx="6324600" cy="762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طرح الأفكار من منطلق ذاتي</a:t>
            </a:r>
            <a:endParaRPr lang="en-US" sz="2800" b="1" smtClean="0">
              <a:solidFill>
                <a:srgbClr val="000000"/>
              </a:solidFill>
            </a:endParaRPr>
          </a:p>
        </p:txBody>
      </p:sp>
      <p:sp>
        <p:nvSpPr>
          <p:cNvPr id="743432" name="AutoShape 8"/>
          <p:cNvSpPr>
            <a:spLocks noChangeArrowheads="1"/>
          </p:cNvSpPr>
          <p:nvPr/>
        </p:nvSpPr>
        <p:spPr bwMode="auto">
          <a:xfrm>
            <a:off x="7877175" y="4271963"/>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7833" name="AutoShape 9"/>
          <p:cNvSpPr>
            <a:spLocks noChangeArrowheads="1"/>
          </p:cNvSpPr>
          <p:nvPr/>
        </p:nvSpPr>
        <p:spPr bwMode="auto">
          <a:xfrm>
            <a:off x="1400175" y="5257800"/>
            <a:ext cx="6324600" cy="7620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lnSpc>
                <a:spcPct val="120000"/>
              </a:lnSpc>
              <a:spcBef>
                <a:spcPct val="0"/>
              </a:spcBef>
              <a:spcAft>
                <a:spcPct val="0"/>
              </a:spcAft>
            </a:pPr>
            <a:r>
              <a:rPr lang="ar-YE" sz="2800" b="1" smtClean="0">
                <a:solidFill>
                  <a:srgbClr val="000000"/>
                </a:solidFill>
              </a:rPr>
              <a:t>عدم توفر الحقائق والأدلة</a:t>
            </a:r>
            <a:endParaRPr lang="en-US" sz="2800" b="1" smtClean="0">
              <a:solidFill>
                <a:srgbClr val="000000"/>
              </a:solidFill>
            </a:endParaRPr>
          </a:p>
        </p:txBody>
      </p:sp>
      <p:sp>
        <p:nvSpPr>
          <p:cNvPr id="743434" name="AutoShape 10"/>
          <p:cNvSpPr>
            <a:spLocks noChangeArrowheads="1"/>
          </p:cNvSpPr>
          <p:nvPr/>
        </p:nvSpPr>
        <p:spPr bwMode="auto">
          <a:xfrm>
            <a:off x="7877175" y="52578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7835" name="Text Box 11"/>
          <p:cNvSpPr txBox="1">
            <a:spLocks noChangeArrowheads="1"/>
          </p:cNvSpPr>
          <p:nvPr/>
        </p:nvSpPr>
        <p:spPr bwMode="auto">
          <a:xfrm>
            <a:off x="7162800" y="2286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en-US" sz="1400" b="1" smtClean="0">
                <a:solidFill>
                  <a:srgbClr val="000000"/>
                </a:solidFill>
                <a:latin typeface="Times New Roman" pitchFamily="18" charset="0"/>
                <a:cs typeface="Simplified Arabic" pitchFamily="18" charset="-78"/>
              </a:rPr>
              <a:t>26/23</a:t>
            </a:r>
          </a:p>
        </p:txBody>
      </p:sp>
    </p:spTree>
    <p:extLst>
      <p:ext uri="{BB962C8B-B14F-4D97-AF65-F5344CB8AC3E}">
        <p14:creationId xmlns:p14="http://schemas.microsoft.com/office/powerpoint/2010/main" xmlns="" val="697822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1371600" y="2044700"/>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القناعة بأن المنصب واللقب هما اللذان يصنعان الفرق</a:t>
            </a:r>
            <a:endParaRPr lang="en-US" altLang="en-US" sz="2800" b="1" smtClean="0">
              <a:solidFill>
                <a:srgbClr val="000000"/>
              </a:solidFill>
            </a:endParaRPr>
          </a:p>
        </p:txBody>
      </p:sp>
      <p:sp>
        <p:nvSpPr>
          <p:cNvPr id="745475" name="AutoShape 3"/>
          <p:cNvSpPr>
            <a:spLocks noChangeArrowheads="1"/>
          </p:cNvSpPr>
          <p:nvPr/>
        </p:nvSpPr>
        <p:spPr bwMode="auto">
          <a:xfrm>
            <a:off x="7832725" y="18923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52" name="AutoShape 4"/>
          <p:cNvSpPr>
            <a:spLocks noChangeArrowheads="1"/>
          </p:cNvSpPr>
          <p:nvPr/>
        </p:nvSpPr>
        <p:spPr bwMode="auto">
          <a:xfrm>
            <a:off x="1416050" y="2743200"/>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سوء التقدير في حل المشـكلات</a:t>
            </a:r>
            <a:endParaRPr lang="en-US" altLang="en-US" sz="2800" b="1" smtClean="0">
              <a:solidFill>
                <a:srgbClr val="000000"/>
              </a:solidFill>
            </a:endParaRPr>
          </a:p>
        </p:txBody>
      </p:sp>
      <p:sp>
        <p:nvSpPr>
          <p:cNvPr id="745477" name="AutoShape 5"/>
          <p:cNvSpPr>
            <a:spLocks noChangeArrowheads="1"/>
          </p:cNvSpPr>
          <p:nvPr/>
        </p:nvSpPr>
        <p:spPr bwMode="auto">
          <a:xfrm>
            <a:off x="7877175" y="25908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54" name="AutoShape 6"/>
          <p:cNvSpPr>
            <a:spLocks noChangeArrowheads="1"/>
          </p:cNvSpPr>
          <p:nvPr/>
        </p:nvSpPr>
        <p:spPr bwMode="auto">
          <a:xfrm>
            <a:off x="1371600" y="3371850"/>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محاولة إرضاء الجميع</a:t>
            </a:r>
            <a:endParaRPr lang="en-US" altLang="en-US" sz="2800" b="1" smtClean="0">
              <a:solidFill>
                <a:srgbClr val="000000"/>
              </a:solidFill>
            </a:endParaRPr>
          </a:p>
        </p:txBody>
      </p:sp>
      <p:sp>
        <p:nvSpPr>
          <p:cNvPr id="745479" name="AutoShape 7"/>
          <p:cNvSpPr>
            <a:spLocks noChangeArrowheads="1"/>
          </p:cNvSpPr>
          <p:nvPr/>
        </p:nvSpPr>
        <p:spPr bwMode="auto">
          <a:xfrm>
            <a:off x="7832725" y="327660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56" name="AutoShape 8"/>
          <p:cNvSpPr>
            <a:spLocks noChangeArrowheads="1"/>
          </p:cNvSpPr>
          <p:nvPr/>
        </p:nvSpPr>
        <p:spPr bwMode="auto">
          <a:xfrm>
            <a:off x="1371600" y="4086225"/>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التحدث عن سلفه سلبا مع الآخرين</a:t>
            </a:r>
            <a:endParaRPr lang="en-US" altLang="en-US" sz="2800" b="1" smtClean="0">
              <a:solidFill>
                <a:srgbClr val="000000"/>
              </a:solidFill>
            </a:endParaRPr>
          </a:p>
        </p:txBody>
      </p:sp>
      <p:sp>
        <p:nvSpPr>
          <p:cNvPr id="745481" name="AutoShape 9"/>
          <p:cNvSpPr>
            <a:spLocks noChangeArrowheads="1"/>
          </p:cNvSpPr>
          <p:nvPr/>
        </p:nvSpPr>
        <p:spPr bwMode="auto">
          <a:xfrm>
            <a:off x="7848600" y="4006850"/>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58" name="Rectangle 10"/>
          <p:cNvSpPr>
            <a:spLocks noChangeArrowheads="1"/>
          </p:cNvSpPr>
          <p:nvPr/>
        </p:nvSpPr>
        <p:spPr bwMode="auto">
          <a:xfrm>
            <a:off x="7620000" y="609600"/>
            <a:ext cx="1143000" cy="609600"/>
          </a:xfrm>
          <a:prstGeom prst="rect">
            <a:avLst/>
          </a:prstGeom>
          <a:solidFill>
            <a:srgbClr val="FFFF99"/>
          </a:solidFill>
          <a:ln w="28575">
            <a:solidFill>
              <a:schemeClr val="tx1"/>
            </a:solidFill>
            <a:miter lim="800000"/>
            <a:headEnd/>
            <a:tailEnd/>
          </a:ln>
        </p:spPr>
        <p:txBody>
          <a:bodyPr wrap="none" anchor="ctr"/>
          <a:lstStyle/>
          <a:p>
            <a:pPr algn="ctr" eaLnBrk="0" fontAlgn="base" hangingPunct="0">
              <a:spcBef>
                <a:spcPct val="0"/>
              </a:spcBef>
              <a:spcAft>
                <a:spcPct val="0"/>
              </a:spcAft>
            </a:pPr>
            <a:r>
              <a:rPr lang="ar-YE" sz="2400" b="1" smtClean="0">
                <a:solidFill>
                  <a:srgbClr val="000000"/>
                </a:solidFill>
              </a:rPr>
              <a:t>تابع</a:t>
            </a:r>
            <a:endParaRPr lang="en-US" altLang="en-US" sz="2800" b="1" smtClean="0">
              <a:solidFill>
                <a:srgbClr val="000000"/>
              </a:solidFill>
            </a:endParaRPr>
          </a:p>
        </p:txBody>
      </p:sp>
      <p:sp>
        <p:nvSpPr>
          <p:cNvPr id="78859" name="Rectangle 11"/>
          <p:cNvSpPr>
            <a:spLocks noChangeArrowheads="1"/>
          </p:cNvSpPr>
          <p:nvPr/>
        </p:nvSpPr>
        <p:spPr bwMode="auto">
          <a:xfrm>
            <a:off x="1676400" y="533400"/>
            <a:ext cx="5715000" cy="990600"/>
          </a:xfrm>
          <a:prstGeom prst="rect">
            <a:avLst/>
          </a:prstGeom>
          <a:solidFill>
            <a:srgbClr val="FFFF99"/>
          </a:solidFill>
          <a:ln w="76200" cmpd="tri">
            <a:solidFill>
              <a:schemeClr val="tx1"/>
            </a:solidFill>
            <a:miter lim="800000"/>
            <a:headEnd/>
            <a:tailEnd/>
          </a:ln>
        </p:spPr>
        <p:txBody>
          <a:bodyPr wrap="none" anchor="ctr"/>
          <a:lstStyle/>
          <a:p>
            <a:pPr algn="ctr" eaLnBrk="0" fontAlgn="base" hangingPunct="0">
              <a:spcBef>
                <a:spcPct val="0"/>
              </a:spcBef>
              <a:spcAft>
                <a:spcPct val="0"/>
              </a:spcAft>
            </a:pPr>
            <a:r>
              <a:rPr lang="ar-YE" sz="4000" b="1" smtClean="0">
                <a:solidFill>
                  <a:srgbClr val="000000"/>
                </a:solidFill>
              </a:rPr>
              <a:t>بعض مشكلات المدراء</a:t>
            </a:r>
            <a:endParaRPr lang="en-US" altLang="en-US" sz="4000" b="1" smtClean="0">
              <a:solidFill>
                <a:srgbClr val="000000"/>
              </a:solidFill>
            </a:endParaRPr>
          </a:p>
        </p:txBody>
      </p:sp>
      <p:sp>
        <p:nvSpPr>
          <p:cNvPr id="78860" name="AutoShape 12"/>
          <p:cNvSpPr>
            <a:spLocks noChangeArrowheads="1"/>
          </p:cNvSpPr>
          <p:nvPr/>
        </p:nvSpPr>
        <p:spPr bwMode="auto">
          <a:xfrm>
            <a:off x="1384300" y="4800600"/>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الفشل في التركيز على أهداف التنظيم</a:t>
            </a:r>
            <a:endParaRPr lang="en-US" altLang="en-US" sz="2800" b="1" smtClean="0">
              <a:solidFill>
                <a:srgbClr val="000000"/>
              </a:solidFill>
            </a:endParaRPr>
          </a:p>
        </p:txBody>
      </p:sp>
      <p:sp>
        <p:nvSpPr>
          <p:cNvPr id="745485" name="AutoShape 13"/>
          <p:cNvSpPr>
            <a:spLocks noChangeArrowheads="1"/>
          </p:cNvSpPr>
          <p:nvPr/>
        </p:nvSpPr>
        <p:spPr bwMode="auto">
          <a:xfrm>
            <a:off x="7861300" y="4721225"/>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62" name="AutoShape 14"/>
          <p:cNvSpPr>
            <a:spLocks noChangeArrowheads="1"/>
          </p:cNvSpPr>
          <p:nvPr/>
        </p:nvSpPr>
        <p:spPr bwMode="auto">
          <a:xfrm>
            <a:off x="1371600" y="5562600"/>
            <a:ext cx="6324600" cy="533400"/>
          </a:xfrm>
          <a:prstGeom prst="roundRect">
            <a:avLst>
              <a:gd name="adj" fmla="val 16667"/>
            </a:avLst>
          </a:prstGeom>
          <a:solidFill>
            <a:srgbClr val="FFFF99"/>
          </a:solidFill>
          <a:ln w="9525">
            <a:solidFill>
              <a:schemeClr val="tx1"/>
            </a:solidFill>
            <a:round/>
            <a:headEnd/>
            <a:tailEnd/>
          </a:ln>
        </p:spPr>
        <p:txBody>
          <a:bodyPr wrap="none" anchor="ctr"/>
          <a:lstStyle/>
          <a:p>
            <a:pPr algn="ctr" eaLnBrk="0" fontAlgn="base" hangingPunct="0">
              <a:spcBef>
                <a:spcPct val="0"/>
              </a:spcBef>
              <a:spcAft>
                <a:spcPct val="0"/>
              </a:spcAft>
            </a:pPr>
            <a:r>
              <a:rPr lang="ar-YE" sz="2800" b="1" smtClean="0">
                <a:solidFill>
                  <a:srgbClr val="000000"/>
                </a:solidFill>
              </a:rPr>
              <a:t>فقدان السيطرة</a:t>
            </a:r>
            <a:endParaRPr lang="en-US" altLang="en-US" sz="2800" b="1" smtClean="0">
              <a:solidFill>
                <a:srgbClr val="000000"/>
              </a:solidFill>
            </a:endParaRPr>
          </a:p>
        </p:txBody>
      </p:sp>
      <p:sp>
        <p:nvSpPr>
          <p:cNvPr id="745487" name="AutoShape 15"/>
          <p:cNvSpPr>
            <a:spLocks noChangeArrowheads="1"/>
          </p:cNvSpPr>
          <p:nvPr/>
        </p:nvSpPr>
        <p:spPr bwMode="auto">
          <a:xfrm>
            <a:off x="7848600" y="5483225"/>
            <a:ext cx="609600" cy="609600"/>
          </a:xfrm>
          <a:prstGeom prst="star5">
            <a:avLst/>
          </a:prstGeom>
          <a:gradFill rotWithShape="0">
            <a:gsLst>
              <a:gs pos="0">
                <a:srgbClr val="FF66CC"/>
              </a:gs>
              <a:gs pos="100000">
                <a:srgbClr val="FFFF99"/>
              </a:gs>
            </a:gsLst>
            <a:path path="shape">
              <a:fillToRect l="50000" t="50000" r="50000" b="50000"/>
            </a:path>
          </a:gradFill>
          <a:ln w="9525">
            <a:solidFill>
              <a:schemeClr val="tx1"/>
            </a:solidFill>
            <a:miter lim="800000"/>
            <a:headEnd/>
            <a:tailEnd/>
          </a:ln>
          <a:effectLst/>
        </p:spPr>
        <p:txBody>
          <a:bodyPr wrap="none" anchor="ctr"/>
          <a:lstStyle/>
          <a:p>
            <a:pPr fontAlgn="base">
              <a:spcBef>
                <a:spcPct val="0"/>
              </a:spcBef>
              <a:spcAft>
                <a:spcPct val="0"/>
              </a:spcAft>
              <a:defRPr/>
            </a:pPr>
            <a:endParaRPr lang="ar-YE">
              <a:solidFill>
                <a:srgbClr val="000000"/>
              </a:solidFill>
              <a:latin typeface="Arial" pitchFamily="34" charset="0"/>
              <a:cs typeface="Arial" pitchFamily="34" charset="0"/>
            </a:endParaRPr>
          </a:p>
        </p:txBody>
      </p:sp>
      <p:sp>
        <p:nvSpPr>
          <p:cNvPr id="78864" name="Text Box 16"/>
          <p:cNvSpPr txBox="1">
            <a:spLocks noChangeArrowheads="1"/>
          </p:cNvSpPr>
          <p:nvPr/>
        </p:nvSpPr>
        <p:spPr bwMode="auto">
          <a:xfrm>
            <a:off x="7162800" y="228600"/>
            <a:ext cx="1676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altLang="en-US" sz="1400" b="1" smtClean="0">
                <a:solidFill>
                  <a:srgbClr val="000000"/>
                </a:solidFill>
                <a:latin typeface="Times New Roman" pitchFamily="18" charset="0"/>
                <a:cs typeface="Simplified Arabic" pitchFamily="18" charset="-78"/>
              </a:rPr>
              <a:t>26/25</a:t>
            </a:r>
          </a:p>
        </p:txBody>
      </p:sp>
    </p:spTree>
    <p:extLst>
      <p:ext uri="{BB962C8B-B14F-4D97-AF65-F5344CB8AC3E}">
        <p14:creationId xmlns:p14="http://schemas.microsoft.com/office/powerpoint/2010/main" xmlns="" val="31727735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buClr>
                <a:schemeClr val="accent2"/>
              </a:buClr>
              <a:buFont typeface="Wingdings" pitchFamily="2" charset="2"/>
              <a:buNone/>
            </a:pPr>
            <a:r>
              <a:rPr lang="ar-SA" smtClean="0"/>
              <a:t> </a:t>
            </a:r>
            <a:endParaRPr lang="en-US" smtClean="0"/>
          </a:p>
        </p:txBody>
      </p:sp>
      <p:pic>
        <p:nvPicPr>
          <p:cNvPr id="747523" name="VCTRN_01.mid">
            <a:hlinkClick r:id="" action="ppaction://media"/>
          </p:cNvPr>
          <p:cNvPicPr>
            <a:picLocks noGrp="1" noRot="1" noChangeAspect="1" noChangeArrowheads="1"/>
          </p:cNvPicPr>
          <p:nvPr>
            <p:ph sz="half" idx="2"/>
            <a:audioFile r:link="rId1"/>
          </p:nvPr>
        </p:nvPicPr>
        <p:blipFill>
          <a:blip r:embed="rId6">
            <a:extLst>
              <a:ext uri="{28A0092B-C50C-407E-A947-70E740481C1C}">
                <a14:useLocalDpi xmlns:a14="http://schemas.microsoft.com/office/drawing/2010/main" xmlns="" val="0"/>
              </a:ext>
            </a:extLst>
          </a:blip>
          <a:srcRect/>
          <a:stretch>
            <a:fillRect/>
          </a:stretch>
        </p:blipFill>
        <p:spPr>
          <a:xfrm>
            <a:off x="342900" y="6400800"/>
            <a:ext cx="1588" cy="1588"/>
          </a:xfrm>
          <a:solidFill>
            <a:srgbClr val="FFCC99"/>
          </a:solidFill>
        </p:spPr>
      </p:pic>
      <p:sp>
        <p:nvSpPr>
          <p:cNvPr id="747524" name="WordArt 4">
            <a:hlinkClick r:id="rId7" action="ppaction://hlinksldjump"/>
          </p:cNvPr>
          <p:cNvSpPr>
            <a:spLocks noChangeArrowheads="1" noChangeShapeType="1" noTextEdit="1"/>
          </p:cNvSpPr>
          <p:nvPr/>
        </p:nvSpPr>
        <p:spPr bwMode="auto">
          <a:xfrm>
            <a:off x="5502275" y="0"/>
            <a:ext cx="3171825" cy="10096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ar-YE" sz="3600" b="1" kern="10" smtClean="0">
                <a:solidFill>
                  <a:srgbClr val="000000"/>
                </a:solidFill>
                <a:effectLst>
                  <a:outerShdw dist="53882" dir="2700000" algn="ctr" rotWithShape="0">
                    <a:srgbClr val="C0C0C0">
                      <a:alpha val="79999"/>
                    </a:srgbClr>
                  </a:outerShdw>
                </a:effectLst>
              </a:rPr>
              <a:t>نشاط : نحو واقع جديد </a:t>
            </a:r>
          </a:p>
        </p:txBody>
      </p:sp>
      <p:sp>
        <p:nvSpPr>
          <p:cNvPr id="747525" name="AutoShape 5"/>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747526" name="AutoShape 6"/>
          <p:cNvSpPr>
            <a:spLocks noChangeArrowheads="1"/>
          </p:cNvSpPr>
          <p:nvPr/>
        </p:nvSpPr>
        <p:spPr bwMode="auto">
          <a:xfrm>
            <a:off x="0" y="1412875"/>
            <a:ext cx="9144000" cy="4752975"/>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fontAlgn="base">
              <a:spcBef>
                <a:spcPct val="0"/>
              </a:spcBef>
              <a:spcAft>
                <a:spcPct val="0"/>
              </a:spcAft>
            </a:pPr>
            <a:endParaRPr lang="ar-YE" sz="3200" smtClean="0">
              <a:solidFill>
                <a:srgbClr val="FFFFFF"/>
              </a:solidFill>
              <a:latin typeface="Arial" pitchFamily="34" charset="0"/>
              <a:cs typeface="Arial" pitchFamily="34" charset="0"/>
            </a:endParaRPr>
          </a:p>
        </p:txBody>
      </p:sp>
      <p:sp>
        <p:nvSpPr>
          <p:cNvPr id="747527" name="AutoShape 7"/>
          <p:cNvSpPr>
            <a:spLocks noChangeArrowheads="1"/>
          </p:cNvSpPr>
          <p:nvPr/>
        </p:nvSpPr>
        <p:spPr bwMode="auto">
          <a:xfrm>
            <a:off x="0" y="765175"/>
            <a:ext cx="9144000" cy="6408738"/>
          </a:xfrm>
          <a:prstGeom prst="star16">
            <a:avLst>
              <a:gd name="adj" fmla="val 41755"/>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miter lim="800000"/>
            <a:headEnd/>
            <a:tailEnd/>
          </a:ln>
        </p:spPr>
        <p:txBody>
          <a:bodyPr anchor="ctr"/>
          <a:lstStyle/>
          <a:p>
            <a:pPr algn="ctr" fontAlgn="base">
              <a:spcBef>
                <a:spcPct val="0"/>
              </a:spcBef>
              <a:spcAft>
                <a:spcPct val="0"/>
              </a:spcAft>
            </a:pPr>
            <a:r>
              <a:rPr lang="ar-SA" sz="3600" smtClean="0">
                <a:solidFill>
                  <a:srgbClr val="006600"/>
                </a:solidFill>
                <a:latin typeface="Arial" pitchFamily="34" charset="0"/>
                <a:cs typeface="PT Bold Heading" pitchFamily="2" charset="-78"/>
              </a:rPr>
              <a:t>الواقع هو هدف قديم تم تحقيقه ، فنحن نتجه نحو المستقبل بنفس سرعة عقرب الثواني سواء برغبتنا ام لا .السؤال:ما دام المستقبل قادم، كيف سنساهم في تشكيلة؟ اقترح فقط 3 خطوات تعتقد انها اساسية.</a:t>
            </a:r>
            <a:endParaRPr lang="en-US" sz="3600" smtClean="0">
              <a:solidFill>
                <a:srgbClr val="FF0000"/>
              </a:solidFill>
              <a:latin typeface="Arial" pitchFamily="34" charset="0"/>
              <a:cs typeface="PT Bold Heading" pitchFamily="2" charset="-78"/>
            </a:endParaRPr>
          </a:p>
        </p:txBody>
      </p:sp>
    </p:spTree>
    <p:extLst>
      <p:ext uri="{BB962C8B-B14F-4D97-AF65-F5344CB8AC3E}">
        <p14:creationId xmlns:p14="http://schemas.microsoft.com/office/powerpoint/2010/main" xmlns="" val="596185631"/>
      </p:ext>
    </p:extLst>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Clr clrSpc="rgb" dir="cw">
                                      <p:cBhvr override="childStyle">
                                        <p:cTn id="6" dur="500" fill="hold"/>
                                        <p:tgtEl>
                                          <p:spTgt spid="747524"/>
                                        </p:tgtEl>
                                        <p:attrNameLst>
                                          <p:attrName>style.color</p:attrName>
                                        </p:attrNameLst>
                                      </p:cBhvr>
                                      <p:to>
                                        <a:schemeClr val="accent2"/>
                                      </p:to>
                                    </p:animClr>
                                    <p:animClr clrSpc="rgb" dir="cw">
                                      <p:cBhvr>
                                        <p:cTn id="7" dur="500" fill="hold"/>
                                        <p:tgtEl>
                                          <p:spTgt spid="747524"/>
                                        </p:tgtEl>
                                        <p:attrNameLst>
                                          <p:attrName>fillcolor</p:attrName>
                                        </p:attrNameLst>
                                      </p:cBhvr>
                                      <p:to>
                                        <a:schemeClr val="accent2"/>
                                      </p:to>
                                    </p:animClr>
                                    <p:set>
                                      <p:cBhvr>
                                        <p:cTn id="8" dur="500" fill="hold"/>
                                        <p:tgtEl>
                                          <p:spTgt spid="747524"/>
                                        </p:tgtEl>
                                        <p:attrNameLst>
                                          <p:attrName>fill.type</p:attrName>
                                        </p:attrNameLst>
                                      </p:cBhvr>
                                      <p:to>
                                        <p:strVal val="solid"/>
                                      </p:to>
                                    </p:set>
                                    <p:set>
                                      <p:cBhvr>
                                        <p:cTn id="9" dur="500" fill="hold"/>
                                        <p:tgtEl>
                                          <p:spTgt spid="747524"/>
                                        </p:tgtEl>
                                        <p:attrNameLst>
                                          <p:attrName>fill.on</p:attrName>
                                        </p:attrNameLst>
                                      </p:cBhvr>
                                      <p:to>
                                        <p:strVal val="true"/>
                                      </p:to>
                                    </p:set>
                                    <p:animRot by="120000">
                                      <p:cBhvr>
                                        <p:cTn id="10" dur="500" fill="hold">
                                          <p:stCondLst>
                                            <p:cond delay="0"/>
                                          </p:stCondLst>
                                        </p:cTn>
                                        <p:tgtEl>
                                          <p:spTgt spid="747524"/>
                                        </p:tgtEl>
                                        <p:attrNameLst>
                                          <p:attrName>r</p:attrName>
                                        </p:attrNameLst>
                                      </p:cBhvr>
                                    </p:animRot>
                                    <p:animRot by="-240000">
                                      <p:cBhvr>
                                        <p:cTn id="11" dur="1000" fill="hold">
                                          <p:stCondLst>
                                            <p:cond delay="1000"/>
                                          </p:stCondLst>
                                        </p:cTn>
                                        <p:tgtEl>
                                          <p:spTgt spid="747524"/>
                                        </p:tgtEl>
                                        <p:attrNameLst>
                                          <p:attrName>r</p:attrName>
                                        </p:attrNameLst>
                                      </p:cBhvr>
                                    </p:animRot>
                                    <p:animRot by="240000">
                                      <p:cBhvr>
                                        <p:cTn id="12" dur="1000" fill="hold">
                                          <p:stCondLst>
                                            <p:cond delay="2000"/>
                                          </p:stCondLst>
                                        </p:cTn>
                                        <p:tgtEl>
                                          <p:spTgt spid="747524"/>
                                        </p:tgtEl>
                                        <p:attrNameLst>
                                          <p:attrName>r</p:attrName>
                                        </p:attrNameLst>
                                      </p:cBhvr>
                                    </p:animRot>
                                    <p:animRot by="-240000">
                                      <p:cBhvr>
                                        <p:cTn id="13" dur="1000" fill="hold">
                                          <p:stCondLst>
                                            <p:cond delay="3000"/>
                                          </p:stCondLst>
                                        </p:cTn>
                                        <p:tgtEl>
                                          <p:spTgt spid="747524"/>
                                        </p:tgtEl>
                                        <p:attrNameLst>
                                          <p:attrName>r</p:attrName>
                                        </p:attrNameLst>
                                      </p:cBhvr>
                                    </p:animRot>
                                    <p:animRot by="120000">
                                      <p:cBhvr>
                                        <p:cTn id="14" dur="1000" fill="hold">
                                          <p:stCondLst>
                                            <p:cond delay="4000"/>
                                          </p:stCondLst>
                                        </p:cTn>
                                        <p:tgtEl>
                                          <p:spTgt spid="7475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grpId="0" nodeType="clickEffect">
                                  <p:stCondLst>
                                    <p:cond delay="0"/>
                                  </p:stCondLst>
                                  <p:iterate type="wd">
                                    <p:tmPct val="50000"/>
                                  </p:iterate>
                                  <p:childTnLst>
                                    <p:set>
                                      <p:cBhvr>
                                        <p:cTn id="18" dur="1" fill="hold">
                                          <p:stCondLst>
                                            <p:cond delay="0"/>
                                          </p:stCondLst>
                                        </p:cTn>
                                        <p:tgtEl>
                                          <p:spTgt spid="747525"/>
                                        </p:tgtEl>
                                        <p:attrNameLst>
                                          <p:attrName>style.visibility</p:attrName>
                                        </p:attrNameLst>
                                      </p:cBhvr>
                                      <p:to>
                                        <p:strVal val="visible"/>
                                      </p:to>
                                    </p:set>
                                    <p:set>
                                      <p:cBhvr>
                                        <p:cTn id="19" dur="455" fill="hold">
                                          <p:stCondLst>
                                            <p:cond delay="0"/>
                                          </p:stCondLst>
                                        </p:cTn>
                                        <p:tgtEl>
                                          <p:spTgt spid="747525"/>
                                        </p:tgtEl>
                                        <p:attrNameLst>
                                          <p:attrName>style.rotation</p:attrName>
                                        </p:attrNameLst>
                                      </p:cBhvr>
                                      <p:to>
                                        <p:strVal val="-45.0"/>
                                      </p:to>
                                    </p:set>
                                    <p:anim calcmode="lin" valueType="num">
                                      <p:cBhvr>
                                        <p:cTn id="20" dur="455" fill="hold">
                                          <p:stCondLst>
                                            <p:cond delay="455"/>
                                          </p:stCondLst>
                                        </p:cTn>
                                        <p:tgtEl>
                                          <p:spTgt spid="747525"/>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747525"/>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747525"/>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747525"/>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grpId="1" nodeType="clickEffect">
                                  <p:stCondLst>
                                    <p:cond delay="0"/>
                                  </p:stCondLst>
                                  <p:iterate type="wd">
                                    <p:tmPct val="10000"/>
                                  </p:iterate>
                                  <p:childTnLst>
                                    <p:animClr clrSpc="rgb" dir="cw">
                                      <p:cBhvr override="childStyle">
                                        <p:cTn id="27" dur="100" fill="hold"/>
                                        <p:tgtEl>
                                          <p:spTgt spid="747525"/>
                                        </p:tgtEl>
                                        <p:attrNameLst>
                                          <p:attrName>style.color</p:attrName>
                                        </p:attrNameLst>
                                      </p:cBhvr>
                                      <p:to>
                                        <a:schemeClr val="accent2"/>
                                      </p:to>
                                    </p:animClr>
                                    <p:animClr clrSpc="rgb" dir="cw">
                                      <p:cBhvr>
                                        <p:cTn id="28" dur="100" fill="hold"/>
                                        <p:tgtEl>
                                          <p:spTgt spid="747525"/>
                                        </p:tgtEl>
                                        <p:attrNameLst>
                                          <p:attrName>fillcolor</p:attrName>
                                        </p:attrNameLst>
                                      </p:cBhvr>
                                      <p:to>
                                        <a:schemeClr val="accent2"/>
                                      </p:to>
                                    </p:animClr>
                                    <p:set>
                                      <p:cBhvr>
                                        <p:cTn id="29" dur="100" fill="hold"/>
                                        <p:tgtEl>
                                          <p:spTgt spid="747525"/>
                                        </p:tgtEl>
                                        <p:attrNameLst>
                                          <p:attrName>fill.type</p:attrName>
                                        </p:attrNameLst>
                                      </p:cBhvr>
                                      <p:to>
                                        <p:strVal val="solid"/>
                                      </p:to>
                                    </p:set>
                                    <p:set>
                                      <p:cBhvr>
                                        <p:cTn id="30" dur="100" fill="hold"/>
                                        <p:tgtEl>
                                          <p:spTgt spid="747525"/>
                                        </p:tgtEl>
                                        <p:attrNameLst>
                                          <p:attrName>fill.on</p:attrName>
                                        </p:attrNameLst>
                                      </p:cBhvr>
                                      <p:to>
                                        <p:strVal val="true"/>
                                      </p:to>
                                    </p:set>
                                    <p:animRot by="120000">
                                      <p:cBhvr>
                                        <p:cTn id="31" dur="100" fill="hold">
                                          <p:stCondLst>
                                            <p:cond delay="0"/>
                                          </p:stCondLst>
                                        </p:cTn>
                                        <p:tgtEl>
                                          <p:spTgt spid="747525"/>
                                        </p:tgtEl>
                                        <p:attrNameLst>
                                          <p:attrName>r</p:attrName>
                                        </p:attrNameLst>
                                      </p:cBhvr>
                                    </p:animRot>
                                    <p:animRot by="-240000">
                                      <p:cBhvr>
                                        <p:cTn id="32" dur="200" fill="hold">
                                          <p:stCondLst>
                                            <p:cond delay="200"/>
                                          </p:stCondLst>
                                        </p:cTn>
                                        <p:tgtEl>
                                          <p:spTgt spid="747525"/>
                                        </p:tgtEl>
                                        <p:attrNameLst>
                                          <p:attrName>r</p:attrName>
                                        </p:attrNameLst>
                                      </p:cBhvr>
                                    </p:animRot>
                                    <p:animRot by="240000">
                                      <p:cBhvr>
                                        <p:cTn id="33" dur="200" fill="hold">
                                          <p:stCondLst>
                                            <p:cond delay="400"/>
                                          </p:stCondLst>
                                        </p:cTn>
                                        <p:tgtEl>
                                          <p:spTgt spid="747525"/>
                                        </p:tgtEl>
                                        <p:attrNameLst>
                                          <p:attrName>r</p:attrName>
                                        </p:attrNameLst>
                                      </p:cBhvr>
                                    </p:animRot>
                                    <p:animRot by="-240000">
                                      <p:cBhvr>
                                        <p:cTn id="34" dur="200" fill="hold">
                                          <p:stCondLst>
                                            <p:cond delay="600"/>
                                          </p:stCondLst>
                                        </p:cTn>
                                        <p:tgtEl>
                                          <p:spTgt spid="747525"/>
                                        </p:tgtEl>
                                        <p:attrNameLst>
                                          <p:attrName>r</p:attrName>
                                        </p:attrNameLst>
                                      </p:cBhvr>
                                    </p:animRot>
                                    <p:animRot by="120000">
                                      <p:cBhvr>
                                        <p:cTn id="35" dur="200" fill="hold">
                                          <p:stCondLst>
                                            <p:cond delay="800"/>
                                          </p:stCondLst>
                                        </p:cTn>
                                        <p:tgtEl>
                                          <p:spTgt spid="747525"/>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wd">
                                    <p:tmPct val="50000"/>
                                  </p:iterate>
                                  <p:childTnLst>
                                    <p:set>
                                      <p:cBhvr>
                                        <p:cTn id="39" dur="1" fill="hold">
                                          <p:stCondLst>
                                            <p:cond delay="0"/>
                                          </p:stCondLst>
                                        </p:cTn>
                                        <p:tgtEl>
                                          <p:spTgt spid="747526"/>
                                        </p:tgtEl>
                                        <p:attrNameLst>
                                          <p:attrName>style.visibility</p:attrName>
                                        </p:attrNameLst>
                                      </p:cBhvr>
                                      <p:to>
                                        <p:strVal val="visible"/>
                                      </p:to>
                                    </p:set>
                                    <p:set>
                                      <p:cBhvr>
                                        <p:cTn id="40" dur="455" fill="hold">
                                          <p:stCondLst>
                                            <p:cond delay="0"/>
                                          </p:stCondLst>
                                        </p:cTn>
                                        <p:tgtEl>
                                          <p:spTgt spid="747526"/>
                                        </p:tgtEl>
                                        <p:attrNameLst>
                                          <p:attrName>style.rotation</p:attrName>
                                        </p:attrNameLst>
                                      </p:cBhvr>
                                      <p:to>
                                        <p:strVal val="-45.0"/>
                                      </p:to>
                                    </p:set>
                                    <p:anim calcmode="lin" valueType="num">
                                      <p:cBhvr>
                                        <p:cTn id="41" dur="455" fill="hold">
                                          <p:stCondLst>
                                            <p:cond delay="455"/>
                                          </p:stCondLst>
                                        </p:cTn>
                                        <p:tgtEl>
                                          <p:spTgt spid="747526"/>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747526"/>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747526"/>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747526"/>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breez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2" presetClass="emph" presetSubtype="0" fill="hold" grpId="1" nodeType="clickEffect">
                                  <p:stCondLst>
                                    <p:cond delay="0"/>
                                  </p:stCondLst>
                                  <p:iterate type="wd">
                                    <p:tmPct val="10000"/>
                                  </p:iterate>
                                  <p:childTnLst>
                                    <p:animClr clrSpc="rgb" dir="cw">
                                      <p:cBhvr override="childStyle">
                                        <p:cTn id="48" dur="100" fill="hold"/>
                                        <p:tgtEl>
                                          <p:spTgt spid="747526"/>
                                        </p:tgtEl>
                                        <p:attrNameLst>
                                          <p:attrName>style.color</p:attrName>
                                        </p:attrNameLst>
                                      </p:cBhvr>
                                      <p:to>
                                        <a:schemeClr val="accent2"/>
                                      </p:to>
                                    </p:animClr>
                                    <p:animClr clrSpc="rgb" dir="cw">
                                      <p:cBhvr>
                                        <p:cTn id="49" dur="100" fill="hold"/>
                                        <p:tgtEl>
                                          <p:spTgt spid="747526"/>
                                        </p:tgtEl>
                                        <p:attrNameLst>
                                          <p:attrName>fillcolor</p:attrName>
                                        </p:attrNameLst>
                                      </p:cBhvr>
                                      <p:to>
                                        <a:schemeClr val="accent2"/>
                                      </p:to>
                                    </p:animClr>
                                    <p:set>
                                      <p:cBhvr>
                                        <p:cTn id="50" dur="100" fill="hold"/>
                                        <p:tgtEl>
                                          <p:spTgt spid="747526"/>
                                        </p:tgtEl>
                                        <p:attrNameLst>
                                          <p:attrName>fill.type</p:attrName>
                                        </p:attrNameLst>
                                      </p:cBhvr>
                                      <p:to>
                                        <p:strVal val="solid"/>
                                      </p:to>
                                    </p:set>
                                    <p:set>
                                      <p:cBhvr>
                                        <p:cTn id="51" dur="100" fill="hold"/>
                                        <p:tgtEl>
                                          <p:spTgt spid="747526"/>
                                        </p:tgtEl>
                                        <p:attrNameLst>
                                          <p:attrName>fill.on</p:attrName>
                                        </p:attrNameLst>
                                      </p:cBhvr>
                                      <p:to>
                                        <p:strVal val="true"/>
                                      </p:to>
                                    </p:set>
                                    <p:animRot by="120000">
                                      <p:cBhvr>
                                        <p:cTn id="52" dur="100" fill="hold">
                                          <p:stCondLst>
                                            <p:cond delay="0"/>
                                          </p:stCondLst>
                                        </p:cTn>
                                        <p:tgtEl>
                                          <p:spTgt spid="747526"/>
                                        </p:tgtEl>
                                        <p:attrNameLst>
                                          <p:attrName>r</p:attrName>
                                        </p:attrNameLst>
                                      </p:cBhvr>
                                    </p:animRot>
                                    <p:animRot by="-240000">
                                      <p:cBhvr>
                                        <p:cTn id="53" dur="200" fill="hold">
                                          <p:stCondLst>
                                            <p:cond delay="200"/>
                                          </p:stCondLst>
                                        </p:cTn>
                                        <p:tgtEl>
                                          <p:spTgt spid="747526"/>
                                        </p:tgtEl>
                                        <p:attrNameLst>
                                          <p:attrName>r</p:attrName>
                                        </p:attrNameLst>
                                      </p:cBhvr>
                                    </p:animRot>
                                    <p:animRot by="240000">
                                      <p:cBhvr>
                                        <p:cTn id="54" dur="200" fill="hold">
                                          <p:stCondLst>
                                            <p:cond delay="400"/>
                                          </p:stCondLst>
                                        </p:cTn>
                                        <p:tgtEl>
                                          <p:spTgt spid="747526"/>
                                        </p:tgtEl>
                                        <p:attrNameLst>
                                          <p:attrName>r</p:attrName>
                                        </p:attrNameLst>
                                      </p:cBhvr>
                                    </p:animRot>
                                    <p:animRot by="-240000">
                                      <p:cBhvr>
                                        <p:cTn id="55" dur="200" fill="hold">
                                          <p:stCondLst>
                                            <p:cond delay="600"/>
                                          </p:stCondLst>
                                        </p:cTn>
                                        <p:tgtEl>
                                          <p:spTgt spid="747526"/>
                                        </p:tgtEl>
                                        <p:attrNameLst>
                                          <p:attrName>r</p:attrName>
                                        </p:attrNameLst>
                                      </p:cBhvr>
                                    </p:animRot>
                                    <p:animRot by="120000">
                                      <p:cBhvr>
                                        <p:cTn id="56" dur="200" fill="hold">
                                          <p:stCondLst>
                                            <p:cond delay="800"/>
                                          </p:stCondLst>
                                        </p:cTn>
                                        <p:tgtEl>
                                          <p:spTgt spid="747526"/>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wd">
                                    <p:tmPct val="50000"/>
                                  </p:iterate>
                                  <p:childTnLst>
                                    <p:set>
                                      <p:cBhvr>
                                        <p:cTn id="60" dur="1" fill="hold">
                                          <p:stCondLst>
                                            <p:cond delay="0"/>
                                          </p:stCondLst>
                                        </p:cTn>
                                        <p:tgtEl>
                                          <p:spTgt spid="747527"/>
                                        </p:tgtEl>
                                        <p:attrNameLst>
                                          <p:attrName>style.visibility</p:attrName>
                                        </p:attrNameLst>
                                      </p:cBhvr>
                                      <p:to>
                                        <p:strVal val="visible"/>
                                      </p:to>
                                    </p:set>
                                    <p:set>
                                      <p:cBhvr>
                                        <p:cTn id="61" dur="455" fill="hold">
                                          <p:stCondLst>
                                            <p:cond delay="0"/>
                                          </p:stCondLst>
                                        </p:cTn>
                                        <p:tgtEl>
                                          <p:spTgt spid="747527"/>
                                        </p:tgtEl>
                                        <p:attrNameLst>
                                          <p:attrName>style.rotation</p:attrName>
                                        </p:attrNameLst>
                                      </p:cBhvr>
                                      <p:to>
                                        <p:strVal val="-45.0"/>
                                      </p:to>
                                    </p:set>
                                    <p:anim calcmode="lin" valueType="num">
                                      <p:cBhvr>
                                        <p:cTn id="62" dur="455" fill="hold">
                                          <p:stCondLst>
                                            <p:cond delay="455"/>
                                          </p:stCondLst>
                                        </p:cTn>
                                        <p:tgtEl>
                                          <p:spTgt spid="747527"/>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747527"/>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747527"/>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747527"/>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2" presetClass="emph" presetSubtype="0" fill="hold" grpId="1" nodeType="clickEffect">
                                  <p:stCondLst>
                                    <p:cond delay="0"/>
                                  </p:stCondLst>
                                  <p:iterate type="wd">
                                    <p:tmPct val="10000"/>
                                  </p:iterate>
                                  <p:childTnLst>
                                    <p:animClr clrSpc="rgb" dir="cw">
                                      <p:cBhvr override="childStyle">
                                        <p:cTn id="69" dur="100" fill="hold"/>
                                        <p:tgtEl>
                                          <p:spTgt spid="747527"/>
                                        </p:tgtEl>
                                        <p:attrNameLst>
                                          <p:attrName>style.color</p:attrName>
                                        </p:attrNameLst>
                                      </p:cBhvr>
                                      <p:to>
                                        <a:schemeClr val="accent2"/>
                                      </p:to>
                                    </p:animClr>
                                    <p:animClr clrSpc="rgb" dir="cw">
                                      <p:cBhvr>
                                        <p:cTn id="70" dur="100" fill="hold"/>
                                        <p:tgtEl>
                                          <p:spTgt spid="747527"/>
                                        </p:tgtEl>
                                        <p:attrNameLst>
                                          <p:attrName>fillcolor</p:attrName>
                                        </p:attrNameLst>
                                      </p:cBhvr>
                                      <p:to>
                                        <a:schemeClr val="accent2"/>
                                      </p:to>
                                    </p:animClr>
                                    <p:set>
                                      <p:cBhvr>
                                        <p:cTn id="71" dur="100" fill="hold"/>
                                        <p:tgtEl>
                                          <p:spTgt spid="747527"/>
                                        </p:tgtEl>
                                        <p:attrNameLst>
                                          <p:attrName>fill.type</p:attrName>
                                        </p:attrNameLst>
                                      </p:cBhvr>
                                      <p:to>
                                        <p:strVal val="solid"/>
                                      </p:to>
                                    </p:set>
                                    <p:set>
                                      <p:cBhvr>
                                        <p:cTn id="72" dur="100" fill="hold"/>
                                        <p:tgtEl>
                                          <p:spTgt spid="747527"/>
                                        </p:tgtEl>
                                        <p:attrNameLst>
                                          <p:attrName>fill.on</p:attrName>
                                        </p:attrNameLst>
                                      </p:cBhvr>
                                      <p:to>
                                        <p:strVal val="true"/>
                                      </p:to>
                                    </p:set>
                                    <p:animRot by="120000">
                                      <p:cBhvr>
                                        <p:cTn id="73" dur="100" fill="hold">
                                          <p:stCondLst>
                                            <p:cond delay="0"/>
                                          </p:stCondLst>
                                        </p:cTn>
                                        <p:tgtEl>
                                          <p:spTgt spid="747527"/>
                                        </p:tgtEl>
                                        <p:attrNameLst>
                                          <p:attrName>r</p:attrName>
                                        </p:attrNameLst>
                                      </p:cBhvr>
                                    </p:animRot>
                                    <p:animRot by="-240000">
                                      <p:cBhvr>
                                        <p:cTn id="74" dur="200" fill="hold">
                                          <p:stCondLst>
                                            <p:cond delay="200"/>
                                          </p:stCondLst>
                                        </p:cTn>
                                        <p:tgtEl>
                                          <p:spTgt spid="747527"/>
                                        </p:tgtEl>
                                        <p:attrNameLst>
                                          <p:attrName>r</p:attrName>
                                        </p:attrNameLst>
                                      </p:cBhvr>
                                    </p:animRot>
                                    <p:animRot by="240000">
                                      <p:cBhvr>
                                        <p:cTn id="75" dur="200" fill="hold">
                                          <p:stCondLst>
                                            <p:cond delay="400"/>
                                          </p:stCondLst>
                                        </p:cTn>
                                        <p:tgtEl>
                                          <p:spTgt spid="747527"/>
                                        </p:tgtEl>
                                        <p:attrNameLst>
                                          <p:attrName>r</p:attrName>
                                        </p:attrNameLst>
                                      </p:cBhvr>
                                    </p:animRot>
                                    <p:animRot by="-240000">
                                      <p:cBhvr>
                                        <p:cTn id="76" dur="200" fill="hold">
                                          <p:stCondLst>
                                            <p:cond delay="600"/>
                                          </p:stCondLst>
                                        </p:cTn>
                                        <p:tgtEl>
                                          <p:spTgt spid="747527"/>
                                        </p:tgtEl>
                                        <p:attrNameLst>
                                          <p:attrName>r</p:attrName>
                                        </p:attrNameLst>
                                      </p:cBhvr>
                                    </p:animRot>
                                    <p:animRot by="120000">
                                      <p:cBhvr>
                                        <p:cTn id="77" dur="200" fill="hold">
                                          <p:stCondLst>
                                            <p:cond delay="800"/>
                                          </p:stCondLst>
                                        </p:cTn>
                                        <p:tgtEl>
                                          <p:spTgt spid="7475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8" repeatCount="indefinite" fill="hold" display="0">
                  <p:stCondLst>
                    <p:cond delay="indefinite"/>
                  </p:stCondLst>
                  <p:endCondLst>
                    <p:cond evt="onPrev" delay="0">
                      <p:tgtEl>
                        <p:sldTgt/>
                      </p:tgtEl>
                    </p:cond>
                    <p:cond evt="onStopAudio" delay="0">
                      <p:tgtEl>
                        <p:sldTgt/>
                      </p:tgtEl>
                    </p:cond>
                  </p:endCondLst>
                </p:cTn>
                <p:tgtEl>
                  <p:spTgt spid="747523"/>
                </p:tgtEl>
              </p:cMediaNode>
            </p:audio>
          </p:childTnLst>
        </p:cTn>
      </p:par>
    </p:tnLst>
    <p:bldLst>
      <p:bldP spid="747524" grpId="0" animBg="1"/>
      <p:bldP spid="747525" grpId="0" animBg="1"/>
      <p:bldP spid="747525" grpId="1" animBg="1"/>
      <p:bldP spid="747526" grpId="0" animBg="1"/>
      <p:bldP spid="747526" grpId="1" animBg="1"/>
      <p:bldP spid="747527" grpId="0" animBg="1"/>
      <p:bldP spid="747527"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AutoShape 2"/>
          <p:cNvSpPr>
            <a:spLocks noChangeArrowheads="1"/>
          </p:cNvSpPr>
          <p:nvPr/>
        </p:nvSpPr>
        <p:spPr bwMode="auto">
          <a:xfrm>
            <a:off x="1143000" y="482600"/>
            <a:ext cx="6858000" cy="1041400"/>
          </a:xfrm>
          <a:prstGeom prst="wave">
            <a:avLst>
              <a:gd name="adj1" fmla="val 7773"/>
              <a:gd name="adj2" fmla="val -1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defTabSz="762000" rtl="0" eaLnBrk="0" fontAlgn="base" hangingPunct="0">
              <a:spcBef>
                <a:spcPct val="0"/>
              </a:spcBef>
              <a:spcAft>
                <a:spcPct val="0"/>
              </a:spcAft>
            </a:pPr>
            <a:r>
              <a:rPr lang="ar-SA" sz="4400" b="1" smtClean="0">
                <a:solidFill>
                  <a:srgbClr val="000000"/>
                </a:solidFill>
                <a:cs typeface="Simplified Arabic" pitchFamily="18" charset="-78"/>
              </a:rPr>
              <a:t>نشاط: ما اهم معوقات التفويض</a:t>
            </a:r>
            <a:r>
              <a:rPr lang="en-US" sz="4400" b="1" smtClean="0">
                <a:solidFill>
                  <a:srgbClr val="000000"/>
                </a:solidFill>
                <a:cs typeface="Simplified Arabic" pitchFamily="18" charset="-78"/>
              </a:rPr>
              <a:t> </a:t>
            </a:r>
            <a:endParaRPr lang="en-US" altLang="en-US" sz="4400" b="1" smtClean="0">
              <a:solidFill>
                <a:srgbClr val="000000"/>
              </a:solidFill>
              <a:cs typeface="Simplified Arabic" pitchFamily="18" charset="-78"/>
            </a:endParaRPr>
          </a:p>
        </p:txBody>
      </p:sp>
      <p:sp>
        <p:nvSpPr>
          <p:cNvPr id="749571" name="Rectangle 3"/>
          <p:cNvSpPr>
            <a:spLocks noChangeArrowheads="1"/>
          </p:cNvSpPr>
          <p:nvPr/>
        </p:nvSpPr>
        <p:spPr bwMode="auto">
          <a:xfrm>
            <a:off x="5148263"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2" name="Rectangle 4"/>
          <p:cNvSpPr>
            <a:spLocks noChangeArrowheads="1"/>
          </p:cNvSpPr>
          <p:nvPr/>
        </p:nvSpPr>
        <p:spPr bwMode="auto">
          <a:xfrm>
            <a:off x="838200"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3" name="Rectangle 5"/>
          <p:cNvSpPr>
            <a:spLocks noChangeArrowheads="1"/>
          </p:cNvSpPr>
          <p:nvPr/>
        </p:nvSpPr>
        <p:spPr bwMode="auto">
          <a:xfrm>
            <a:off x="51054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400" b="1" smtClean="0">
                <a:solidFill>
                  <a:srgbClr val="000000"/>
                </a:solidFill>
              </a:rPr>
              <a:t>؟</a:t>
            </a:r>
            <a:endParaRPr lang="en-US" altLang="en-US" sz="2400" b="1" smtClean="0">
              <a:solidFill>
                <a:srgbClr val="000000"/>
              </a:solidFill>
            </a:endParaRPr>
          </a:p>
        </p:txBody>
      </p:sp>
      <p:sp>
        <p:nvSpPr>
          <p:cNvPr id="749574" name="Rectangle 6"/>
          <p:cNvSpPr>
            <a:spLocks noChangeArrowheads="1"/>
          </p:cNvSpPr>
          <p:nvPr/>
        </p:nvSpPr>
        <p:spPr bwMode="auto">
          <a:xfrm>
            <a:off x="7620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5" name="Rectangle 7"/>
          <p:cNvSpPr>
            <a:spLocks noChangeArrowheads="1"/>
          </p:cNvSpPr>
          <p:nvPr/>
        </p:nvSpPr>
        <p:spPr bwMode="auto">
          <a:xfrm>
            <a:off x="51054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6" name="Rectangle 8"/>
          <p:cNvSpPr>
            <a:spLocks noChangeArrowheads="1"/>
          </p:cNvSpPr>
          <p:nvPr/>
        </p:nvSpPr>
        <p:spPr bwMode="auto">
          <a:xfrm>
            <a:off x="7620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7" name="Rectangle 9"/>
          <p:cNvSpPr>
            <a:spLocks noChangeArrowheads="1"/>
          </p:cNvSpPr>
          <p:nvPr/>
        </p:nvSpPr>
        <p:spPr bwMode="auto">
          <a:xfrm>
            <a:off x="51054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rPr>
              <a:t>؟</a:t>
            </a:r>
            <a:r>
              <a:rPr lang="en-US" sz="2800" b="1" smtClean="0">
                <a:solidFill>
                  <a:srgbClr val="000000"/>
                </a:solidFill>
              </a:rPr>
              <a:t> </a:t>
            </a:r>
            <a:endParaRPr lang="en-US" altLang="en-US" sz="2800" b="1" smtClean="0">
              <a:solidFill>
                <a:srgbClr val="000000"/>
              </a:solidFill>
            </a:endParaRPr>
          </a:p>
        </p:txBody>
      </p:sp>
      <p:sp>
        <p:nvSpPr>
          <p:cNvPr id="749578" name="Rectangle 10"/>
          <p:cNvSpPr>
            <a:spLocks noChangeArrowheads="1"/>
          </p:cNvSpPr>
          <p:nvPr/>
        </p:nvSpPr>
        <p:spPr bwMode="auto">
          <a:xfrm>
            <a:off x="7620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rPr>
              <a:t>؟</a:t>
            </a:r>
            <a:endParaRPr lang="en-US" altLang="en-US" sz="2000" b="1" smtClean="0">
              <a:solidFill>
                <a:srgbClr val="000000"/>
              </a:solidFill>
            </a:endParaRPr>
          </a:p>
        </p:txBody>
      </p:sp>
      <p:sp>
        <p:nvSpPr>
          <p:cNvPr id="749579" name="Rectangle 11"/>
          <p:cNvSpPr>
            <a:spLocks noChangeArrowheads="1"/>
          </p:cNvSpPr>
          <p:nvPr/>
        </p:nvSpPr>
        <p:spPr bwMode="auto">
          <a:xfrm>
            <a:off x="51054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rPr>
              <a:t>؟</a:t>
            </a:r>
            <a:endParaRPr lang="en-US" altLang="en-US" sz="2000" b="1" smtClean="0">
              <a:solidFill>
                <a:srgbClr val="000000"/>
              </a:solidFill>
            </a:endParaRPr>
          </a:p>
        </p:txBody>
      </p:sp>
      <p:sp>
        <p:nvSpPr>
          <p:cNvPr id="749580" name="Rectangle 12"/>
          <p:cNvSpPr>
            <a:spLocks noChangeArrowheads="1"/>
          </p:cNvSpPr>
          <p:nvPr/>
        </p:nvSpPr>
        <p:spPr bwMode="auto">
          <a:xfrm>
            <a:off x="7620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en-US" sz="2800" b="1" smtClean="0">
                <a:solidFill>
                  <a:srgbClr val="000000"/>
                </a:solidFill>
              </a:rPr>
              <a:t>?</a:t>
            </a:r>
            <a:endParaRPr lang="en-US" altLang="en-US" sz="2800" b="1" smtClean="0">
              <a:solidFill>
                <a:srgbClr val="000000"/>
              </a:solidFill>
            </a:endParaRPr>
          </a:p>
        </p:txBody>
      </p:sp>
    </p:spTree>
    <p:extLst>
      <p:ext uri="{BB962C8B-B14F-4D97-AF65-F5344CB8AC3E}">
        <p14:creationId xmlns:p14="http://schemas.microsoft.com/office/powerpoint/2010/main" xmlns="" val="3670116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9570"/>
                                        </p:tgtEl>
                                        <p:attrNameLst>
                                          <p:attrName>style.visibility</p:attrName>
                                        </p:attrNameLst>
                                      </p:cBhvr>
                                      <p:to>
                                        <p:strVal val="visible"/>
                                      </p:to>
                                    </p:set>
                                    <p:animEffect transition="in" filter="dissolve">
                                      <p:cBhvr>
                                        <p:cTn id="7" dur="500"/>
                                        <p:tgtEl>
                                          <p:spTgt spid="749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49571"/>
                                        </p:tgtEl>
                                        <p:attrNameLst>
                                          <p:attrName>style.visibility</p:attrName>
                                        </p:attrNameLst>
                                      </p:cBhvr>
                                      <p:to>
                                        <p:strVal val="visible"/>
                                      </p:to>
                                    </p:set>
                                    <p:anim calcmode="lin" valueType="num">
                                      <p:cBhvr additive="base">
                                        <p:cTn id="12" dur="500" fill="hold"/>
                                        <p:tgtEl>
                                          <p:spTgt spid="749571"/>
                                        </p:tgtEl>
                                        <p:attrNameLst>
                                          <p:attrName>ppt_x</p:attrName>
                                        </p:attrNameLst>
                                      </p:cBhvr>
                                      <p:tavLst>
                                        <p:tav tm="0">
                                          <p:val>
                                            <p:strVal val="#ppt_x"/>
                                          </p:val>
                                        </p:tav>
                                        <p:tav tm="100000">
                                          <p:val>
                                            <p:strVal val="#ppt_x"/>
                                          </p:val>
                                        </p:tav>
                                      </p:tavLst>
                                    </p:anim>
                                    <p:anim calcmode="lin" valueType="num">
                                      <p:cBhvr additive="base">
                                        <p:cTn id="13" dur="500" fill="hold"/>
                                        <p:tgtEl>
                                          <p:spTgt spid="7495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49572"/>
                                        </p:tgtEl>
                                        <p:attrNameLst>
                                          <p:attrName>style.visibility</p:attrName>
                                        </p:attrNameLst>
                                      </p:cBhvr>
                                      <p:to>
                                        <p:strVal val="visible"/>
                                      </p:to>
                                    </p:set>
                                    <p:anim calcmode="lin" valueType="num">
                                      <p:cBhvr additive="base">
                                        <p:cTn id="18" dur="500" fill="hold"/>
                                        <p:tgtEl>
                                          <p:spTgt spid="749572"/>
                                        </p:tgtEl>
                                        <p:attrNameLst>
                                          <p:attrName>ppt_x</p:attrName>
                                        </p:attrNameLst>
                                      </p:cBhvr>
                                      <p:tavLst>
                                        <p:tav tm="0">
                                          <p:val>
                                            <p:strVal val="#ppt_x"/>
                                          </p:val>
                                        </p:tav>
                                        <p:tav tm="100000">
                                          <p:val>
                                            <p:strVal val="#ppt_x"/>
                                          </p:val>
                                        </p:tav>
                                      </p:tavLst>
                                    </p:anim>
                                    <p:anim calcmode="lin" valueType="num">
                                      <p:cBhvr additive="base">
                                        <p:cTn id="19" dur="500" fill="hold"/>
                                        <p:tgtEl>
                                          <p:spTgt spid="7495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49573"/>
                                        </p:tgtEl>
                                        <p:attrNameLst>
                                          <p:attrName>style.visibility</p:attrName>
                                        </p:attrNameLst>
                                      </p:cBhvr>
                                      <p:to>
                                        <p:strVal val="visible"/>
                                      </p:to>
                                    </p:set>
                                    <p:anim calcmode="lin" valueType="num">
                                      <p:cBhvr additive="base">
                                        <p:cTn id="24" dur="500" fill="hold"/>
                                        <p:tgtEl>
                                          <p:spTgt spid="749573"/>
                                        </p:tgtEl>
                                        <p:attrNameLst>
                                          <p:attrName>ppt_x</p:attrName>
                                        </p:attrNameLst>
                                      </p:cBhvr>
                                      <p:tavLst>
                                        <p:tav tm="0">
                                          <p:val>
                                            <p:strVal val="#ppt_x"/>
                                          </p:val>
                                        </p:tav>
                                        <p:tav tm="100000">
                                          <p:val>
                                            <p:strVal val="#ppt_x"/>
                                          </p:val>
                                        </p:tav>
                                      </p:tavLst>
                                    </p:anim>
                                    <p:anim calcmode="lin" valueType="num">
                                      <p:cBhvr additive="base">
                                        <p:cTn id="25" dur="500" fill="hold"/>
                                        <p:tgtEl>
                                          <p:spTgt spid="7495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49574"/>
                                        </p:tgtEl>
                                        <p:attrNameLst>
                                          <p:attrName>style.visibility</p:attrName>
                                        </p:attrNameLst>
                                      </p:cBhvr>
                                      <p:to>
                                        <p:strVal val="visible"/>
                                      </p:to>
                                    </p:set>
                                    <p:anim calcmode="lin" valueType="num">
                                      <p:cBhvr additive="base">
                                        <p:cTn id="30" dur="500" fill="hold"/>
                                        <p:tgtEl>
                                          <p:spTgt spid="749574"/>
                                        </p:tgtEl>
                                        <p:attrNameLst>
                                          <p:attrName>ppt_x</p:attrName>
                                        </p:attrNameLst>
                                      </p:cBhvr>
                                      <p:tavLst>
                                        <p:tav tm="0">
                                          <p:val>
                                            <p:strVal val="#ppt_x"/>
                                          </p:val>
                                        </p:tav>
                                        <p:tav tm="100000">
                                          <p:val>
                                            <p:strVal val="#ppt_x"/>
                                          </p:val>
                                        </p:tav>
                                      </p:tavLst>
                                    </p:anim>
                                    <p:anim calcmode="lin" valueType="num">
                                      <p:cBhvr additive="base">
                                        <p:cTn id="31" dur="500" fill="hold"/>
                                        <p:tgtEl>
                                          <p:spTgt spid="74957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9575"/>
                                        </p:tgtEl>
                                        <p:attrNameLst>
                                          <p:attrName>style.visibility</p:attrName>
                                        </p:attrNameLst>
                                      </p:cBhvr>
                                      <p:to>
                                        <p:strVal val="visible"/>
                                      </p:to>
                                    </p:set>
                                    <p:anim calcmode="lin" valueType="num">
                                      <p:cBhvr additive="base">
                                        <p:cTn id="36" dur="500" fill="hold"/>
                                        <p:tgtEl>
                                          <p:spTgt spid="749575"/>
                                        </p:tgtEl>
                                        <p:attrNameLst>
                                          <p:attrName>ppt_x</p:attrName>
                                        </p:attrNameLst>
                                      </p:cBhvr>
                                      <p:tavLst>
                                        <p:tav tm="0">
                                          <p:val>
                                            <p:strVal val="#ppt_x"/>
                                          </p:val>
                                        </p:tav>
                                        <p:tav tm="100000">
                                          <p:val>
                                            <p:strVal val="#ppt_x"/>
                                          </p:val>
                                        </p:tav>
                                      </p:tavLst>
                                    </p:anim>
                                    <p:anim calcmode="lin" valueType="num">
                                      <p:cBhvr additive="base">
                                        <p:cTn id="37" dur="500" fill="hold"/>
                                        <p:tgtEl>
                                          <p:spTgt spid="7495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49576"/>
                                        </p:tgtEl>
                                        <p:attrNameLst>
                                          <p:attrName>style.visibility</p:attrName>
                                        </p:attrNameLst>
                                      </p:cBhvr>
                                      <p:to>
                                        <p:strVal val="visible"/>
                                      </p:to>
                                    </p:set>
                                    <p:anim calcmode="lin" valueType="num">
                                      <p:cBhvr additive="base">
                                        <p:cTn id="42" dur="500" fill="hold"/>
                                        <p:tgtEl>
                                          <p:spTgt spid="749576"/>
                                        </p:tgtEl>
                                        <p:attrNameLst>
                                          <p:attrName>ppt_x</p:attrName>
                                        </p:attrNameLst>
                                      </p:cBhvr>
                                      <p:tavLst>
                                        <p:tav tm="0">
                                          <p:val>
                                            <p:strVal val="#ppt_x"/>
                                          </p:val>
                                        </p:tav>
                                        <p:tav tm="100000">
                                          <p:val>
                                            <p:strVal val="#ppt_x"/>
                                          </p:val>
                                        </p:tav>
                                      </p:tavLst>
                                    </p:anim>
                                    <p:anim calcmode="lin" valueType="num">
                                      <p:cBhvr additive="base">
                                        <p:cTn id="43" dur="500" fill="hold"/>
                                        <p:tgtEl>
                                          <p:spTgt spid="74957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49577"/>
                                        </p:tgtEl>
                                        <p:attrNameLst>
                                          <p:attrName>style.visibility</p:attrName>
                                        </p:attrNameLst>
                                      </p:cBhvr>
                                      <p:to>
                                        <p:strVal val="visible"/>
                                      </p:to>
                                    </p:set>
                                    <p:anim calcmode="lin" valueType="num">
                                      <p:cBhvr additive="base">
                                        <p:cTn id="48" dur="500" fill="hold"/>
                                        <p:tgtEl>
                                          <p:spTgt spid="749577"/>
                                        </p:tgtEl>
                                        <p:attrNameLst>
                                          <p:attrName>ppt_x</p:attrName>
                                        </p:attrNameLst>
                                      </p:cBhvr>
                                      <p:tavLst>
                                        <p:tav tm="0">
                                          <p:val>
                                            <p:strVal val="#ppt_x"/>
                                          </p:val>
                                        </p:tav>
                                        <p:tav tm="100000">
                                          <p:val>
                                            <p:strVal val="#ppt_x"/>
                                          </p:val>
                                        </p:tav>
                                      </p:tavLst>
                                    </p:anim>
                                    <p:anim calcmode="lin" valueType="num">
                                      <p:cBhvr additive="base">
                                        <p:cTn id="49" dur="500" fill="hold"/>
                                        <p:tgtEl>
                                          <p:spTgt spid="749577"/>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49578"/>
                                        </p:tgtEl>
                                        <p:attrNameLst>
                                          <p:attrName>style.visibility</p:attrName>
                                        </p:attrNameLst>
                                      </p:cBhvr>
                                      <p:to>
                                        <p:strVal val="visible"/>
                                      </p:to>
                                    </p:set>
                                    <p:anim calcmode="lin" valueType="num">
                                      <p:cBhvr additive="base">
                                        <p:cTn id="54" dur="500" fill="hold"/>
                                        <p:tgtEl>
                                          <p:spTgt spid="749578"/>
                                        </p:tgtEl>
                                        <p:attrNameLst>
                                          <p:attrName>ppt_x</p:attrName>
                                        </p:attrNameLst>
                                      </p:cBhvr>
                                      <p:tavLst>
                                        <p:tav tm="0">
                                          <p:val>
                                            <p:strVal val="#ppt_x"/>
                                          </p:val>
                                        </p:tav>
                                        <p:tav tm="100000">
                                          <p:val>
                                            <p:strVal val="#ppt_x"/>
                                          </p:val>
                                        </p:tav>
                                      </p:tavLst>
                                    </p:anim>
                                    <p:anim calcmode="lin" valueType="num">
                                      <p:cBhvr additive="base">
                                        <p:cTn id="55" dur="500" fill="hold"/>
                                        <p:tgtEl>
                                          <p:spTgt spid="749578"/>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49579"/>
                                        </p:tgtEl>
                                        <p:attrNameLst>
                                          <p:attrName>style.visibility</p:attrName>
                                        </p:attrNameLst>
                                      </p:cBhvr>
                                      <p:to>
                                        <p:strVal val="visible"/>
                                      </p:to>
                                    </p:set>
                                    <p:anim calcmode="lin" valueType="num">
                                      <p:cBhvr additive="base">
                                        <p:cTn id="60" dur="500" fill="hold"/>
                                        <p:tgtEl>
                                          <p:spTgt spid="749579"/>
                                        </p:tgtEl>
                                        <p:attrNameLst>
                                          <p:attrName>ppt_x</p:attrName>
                                        </p:attrNameLst>
                                      </p:cBhvr>
                                      <p:tavLst>
                                        <p:tav tm="0">
                                          <p:val>
                                            <p:strVal val="#ppt_x"/>
                                          </p:val>
                                        </p:tav>
                                        <p:tav tm="100000">
                                          <p:val>
                                            <p:strVal val="#ppt_x"/>
                                          </p:val>
                                        </p:tav>
                                      </p:tavLst>
                                    </p:anim>
                                    <p:anim calcmode="lin" valueType="num">
                                      <p:cBhvr additive="base">
                                        <p:cTn id="61" dur="500" fill="hold"/>
                                        <p:tgtEl>
                                          <p:spTgt spid="749579"/>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49580"/>
                                        </p:tgtEl>
                                        <p:attrNameLst>
                                          <p:attrName>style.visibility</p:attrName>
                                        </p:attrNameLst>
                                      </p:cBhvr>
                                      <p:to>
                                        <p:strVal val="visible"/>
                                      </p:to>
                                    </p:set>
                                    <p:anim calcmode="lin" valueType="num">
                                      <p:cBhvr additive="base">
                                        <p:cTn id="66" dur="500" fill="hold"/>
                                        <p:tgtEl>
                                          <p:spTgt spid="749580"/>
                                        </p:tgtEl>
                                        <p:attrNameLst>
                                          <p:attrName>ppt_x</p:attrName>
                                        </p:attrNameLst>
                                      </p:cBhvr>
                                      <p:tavLst>
                                        <p:tav tm="0">
                                          <p:val>
                                            <p:strVal val="#ppt_x"/>
                                          </p:val>
                                        </p:tav>
                                        <p:tav tm="100000">
                                          <p:val>
                                            <p:strVal val="#ppt_x"/>
                                          </p:val>
                                        </p:tav>
                                      </p:tavLst>
                                    </p:anim>
                                    <p:anim calcmode="lin" valueType="num">
                                      <p:cBhvr additive="base">
                                        <p:cTn id="67" dur="500" fill="hold"/>
                                        <p:tgtEl>
                                          <p:spTgt spid="749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animBg="1" autoUpdateAnimBg="0"/>
      <p:bldP spid="749571" grpId="0" animBg="1" autoUpdateAnimBg="0"/>
      <p:bldP spid="749572" grpId="0" animBg="1" autoUpdateAnimBg="0"/>
      <p:bldP spid="749573" grpId="0" animBg="1" autoUpdateAnimBg="0"/>
      <p:bldP spid="749574" grpId="0" animBg="1" autoUpdateAnimBg="0"/>
      <p:bldP spid="749575" grpId="0" animBg="1" autoUpdateAnimBg="0"/>
      <p:bldP spid="749576" grpId="0" animBg="1" autoUpdateAnimBg="0"/>
      <p:bldP spid="749577" grpId="0" animBg="1" autoUpdateAnimBg="0"/>
      <p:bldP spid="749578" grpId="0" animBg="1" autoUpdateAnimBg="0"/>
      <p:bldP spid="749579" grpId="0" animBg="1" autoUpdateAnimBg="0"/>
      <p:bldP spid="749580"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9" name="Rectangle 1027"/>
          <p:cNvSpPr>
            <a:spLocks noGrp="1" noChangeArrowheads="1"/>
          </p:cNvSpPr>
          <p:nvPr>
            <p:ph type="body" idx="1"/>
          </p:nvPr>
        </p:nvSpPr>
        <p:spPr bwMode="auto">
          <a:xfrm>
            <a:off x="1182688" y="2017713"/>
            <a:ext cx="6589712"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b="1">
                <a:solidFill>
                  <a:schemeClr val="tx2"/>
                </a:solidFill>
                <a:cs typeface="MCS Taybah S_U normal." pitchFamily="2" charset="-78"/>
              </a:rPr>
              <a:t>الشخصية الإلهامية:</a:t>
            </a:r>
            <a:r>
              <a:rPr lang="ar-SA" b="1">
                <a:cs typeface="MCS Taybah S_U normal." pitchFamily="2" charset="-78"/>
              </a:rPr>
              <a:t> </a:t>
            </a:r>
          </a:p>
          <a:p>
            <a:pPr lvl="1"/>
            <a:r>
              <a:rPr lang="ar-SA" b="1">
                <a:solidFill>
                  <a:srgbClr val="990033"/>
                </a:solidFill>
                <a:cs typeface="MCS Taybah S_U normal." pitchFamily="2" charset="-78"/>
              </a:rPr>
              <a:t>التأثير الانفعالي:</a:t>
            </a:r>
          </a:p>
          <a:p>
            <a:pPr lvl="2"/>
            <a:r>
              <a:rPr lang="ar-SA">
                <a:cs typeface="MCS Taybah S_U normal." pitchFamily="2" charset="-78"/>
              </a:rPr>
              <a:t>رموز : كان في مقدمة الجيش.</a:t>
            </a:r>
          </a:p>
          <a:p>
            <a:pPr lvl="2"/>
            <a:r>
              <a:rPr lang="ar-SA">
                <a:cs typeface="MCS Taybah S_U normal." pitchFamily="2" charset="-78"/>
              </a:rPr>
              <a:t>أوتار انفعالية : خطبنا موعظة وجلت منها القلوب.</a:t>
            </a:r>
          </a:p>
          <a:p>
            <a:pPr lvl="1"/>
            <a:r>
              <a:rPr lang="ar-SA" b="1">
                <a:solidFill>
                  <a:srgbClr val="990033"/>
                </a:solidFill>
                <a:cs typeface="MCS Taybah S_U normal." pitchFamily="2" charset="-78"/>
              </a:rPr>
              <a:t>الاستثارة العقلية:</a:t>
            </a:r>
          </a:p>
          <a:p>
            <a:pPr lvl="2"/>
            <a:r>
              <a:rPr lang="ar-SA">
                <a:cs typeface="MCS Taybah S_U normal." pitchFamily="2" charset="-78"/>
              </a:rPr>
              <a:t>تشجيع التابعين  : ففيهما فجاهد.</a:t>
            </a:r>
          </a:p>
          <a:p>
            <a:pPr lvl="2"/>
            <a:r>
              <a:rPr lang="ar-SA">
                <a:cs typeface="MCS Taybah S_U normal." pitchFamily="2" charset="-78"/>
              </a:rPr>
              <a:t>قصة الشاب طالب الزنا.</a:t>
            </a:r>
          </a:p>
          <a:p>
            <a:pPr lvl="2"/>
            <a:r>
              <a:rPr lang="ar-SA">
                <a:cs typeface="MCS Taybah S_U normal." pitchFamily="2" charset="-78"/>
              </a:rPr>
              <a:t>حديث المسيء صلاته.</a:t>
            </a:r>
          </a:p>
        </p:txBody>
      </p:sp>
      <p:sp>
        <p:nvSpPr>
          <p:cNvPr id="290821" name="Text Box 1029"/>
          <p:cNvSpPr txBox="1">
            <a:spLocks noChangeArrowheads="1"/>
          </p:cNvSpPr>
          <p:nvPr/>
        </p:nvSpPr>
        <p:spPr bwMode="auto">
          <a:xfrm>
            <a:off x="762000" y="838200"/>
            <a:ext cx="6172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sz="4400" smtClean="0">
                <a:solidFill>
                  <a:srgbClr val="660066"/>
                </a:solidFill>
                <a:latin typeface="Symbol" pitchFamily="18" charset="2"/>
                <a:cs typeface="MCS Taybah S_U normal." pitchFamily="2" charset="-78"/>
              </a:rPr>
              <a:t> صفات القائد التحويلي:</a:t>
            </a:r>
            <a:endParaRPr lang="en-US" sz="4400" smtClean="0">
              <a:solidFill>
                <a:srgbClr val="660066"/>
              </a:solidFill>
              <a:latin typeface="Symbol" pitchFamily="18" charset="2"/>
              <a:cs typeface="MCS Taybah S_U normal." pitchFamily="2" charset="-78"/>
            </a:endParaRPr>
          </a:p>
        </p:txBody>
      </p:sp>
    </p:spTree>
    <p:extLst>
      <p:ext uri="{BB962C8B-B14F-4D97-AF65-F5344CB8AC3E}">
        <p14:creationId xmlns:p14="http://schemas.microsoft.com/office/powerpoint/2010/main" xmlns="" val="3277506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barn(inVertical)">
                                      <p:cBhvr>
                                        <p:cTn id="7" dur="500"/>
                                        <p:tgtEl>
                                          <p:spTgt spid="290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barn(inVertical)">
                                      <p:cBhvr>
                                        <p:cTn id="12" dur="500"/>
                                        <p:tgtEl>
                                          <p:spTgt spid="290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barn(inVertical)">
                                      <p:cBhvr>
                                        <p:cTn id="17" dur="500"/>
                                        <p:tgtEl>
                                          <p:spTgt spid="290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0819">
                                            <p:txEl>
                                              <p:pRg st="3" end="3"/>
                                            </p:txEl>
                                          </p:spTgt>
                                        </p:tgtEl>
                                        <p:attrNameLst>
                                          <p:attrName>style.visibility</p:attrName>
                                        </p:attrNameLst>
                                      </p:cBhvr>
                                      <p:to>
                                        <p:strVal val="visible"/>
                                      </p:to>
                                    </p:set>
                                    <p:animEffect transition="in" filter="barn(inVertical)">
                                      <p:cBhvr>
                                        <p:cTn id="22" dur="500"/>
                                        <p:tgtEl>
                                          <p:spTgt spid="290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0819">
                                            <p:txEl>
                                              <p:pRg st="4" end="4"/>
                                            </p:txEl>
                                          </p:spTgt>
                                        </p:tgtEl>
                                        <p:attrNameLst>
                                          <p:attrName>style.visibility</p:attrName>
                                        </p:attrNameLst>
                                      </p:cBhvr>
                                      <p:to>
                                        <p:strVal val="visible"/>
                                      </p:to>
                                    </p:set>
                                    <p:animEffect transition="in" filter="barn(inVertical)">
                                      <p:cBhvr>
                                        <p:cTn id="27" dur="500"/>
                                        <p:tgtEl>
                                          <p:spTgt spid="290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0819">
                                            <p:txEl>
                                              <p:pRg st="5" end="5"/>
                                            </p:txEl>
                                          </p:spTgt>
                                        </p:tgtEl>
                                        <p:attrNameLst>
                                          <p:attrName>style.visibility</p:attrName>
                                        </p:attrNameLst>
                                      </p:cBhvr>
                                      <p:to>
                                        <p:strVal val="visible"/>
                                      </p:to>
                                    </p:set>
                                    <p:animEffect transition="in" filter="barn(inVertical)">
                                      <p:cBhvr>
                                        <p:cTn id="32" dur="500"/>
                                        <p:tgtEl>
                                          <p:spTgt spid="290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0819">
                                            <p:txEl>
                                              <p:pRg st="6" end="6"/>
                                            </p:txEl>
                                          </p:spTgt>
                                        </p:tgtEl>
                                        <p:attrNameLst>
                                          <p:attrName>style.visibility</p:attrName>
                                        </p:attrNameLst>
                                      </p:cBhvr>
                                      <p:to>
                                        <p:strVal val="visible"/>
                                      </p:to>
                                    </p:set>
                                    <p:animEffect transition="in" filter="barn(inVertical)">
                                      <p:cBhvr>
                                        <p:cTn id="37" dur="500"/>
                                        <p:tgtEl>
                                          <p:spTgt spid="290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0819">
                                            <p:txEl>
                                              <p:pRg st="7" end="7"/>
                                            </p:txEl>
                                          </p:spTgt>
                                        </p:tgtEl>
                                        <p:attrNameLst>
                                          <p:attrName>style.visibility</p:attrName>
                                        </p:attrNameLst>
                                      </p:cBhvr>
                                      <p:to>
                                        <p:strVal val="visible"/>
                                      </p:to>
                                    </p:set>
                                    <p:animEffect transition="in" filter="barn(inVertical)">
                                      <p:cBhvr>
                                        <p:cTn id="42"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bwMode="auto">
          <a:xfrm>
            <a:off x="1143000" y="1676400"/>
            <a:ext cx="7162800" cy="434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ar-SA" b="1">
                <a:solidFill>
                  <a:schemeClr val="tx2"/>
                </a:solidFill>
                <a:cs typeface="MCS Taybah S_U normal." pitchFamily="2" charset="-78"/>
              </a:rPr>
              <a:t>الاهتمام الإنساني :</a:t>
            </a:r>
          </a:p>
          <a:p>
            <a:pPr lvl="1">
              <a:lnSpc>
                <a:spcPct val="90000"/>
              </a:lnSpc>
            </a:pPr>
            <a:r>
              <a:rPr lang="ar-SA" b="1">
                <a:solidFill>
                  <a:srgbClr val="990033"/>
                </a:solidFill>
                <a:cs typeface="MCS Taybah S_U normal." pitchFamily="2" charset="-78"/>
              </a:rPr>
              <a:t>الاهتمام بالأشخاص الذين يحتاجون رعاية على المستوى الفردي:</a:t>
            </a:r>
          </a:p>
          <a:p>
            <a:pPr lvl="2">
              <a:lnSpc>
                <a:spcPct val="90000"/>
              </a:lnSpc>
            </a:pPr>
            <a:r>
              <a:rPr lang="ar-SA">
                <a:cs typeface="MCS Taybah S_U normal." pitchFamily="2" charset="-78"/>
              </a:rPr>
              <a:t>تصدق على نفسك</a:t>
            </a:r>
          </a:p>
          <a:p>
            <a:pPr lvl="2">
              <a:lnSpc>
                <a:spcPct val="90000"/>
              </a:lnSpc>
            </a:pPr>
            <a:r>
              <a:rPr lang="ar-SA">
                <a:cs typeface="MCS Taybah S_U normal." pitchFamily="2" charset="-78"/>
              </a:rPr>
              <a:t>رعايته للحسن والحسين</a:t>
            </a:r>
          </a:p>
          <a:p>
            <a:pPr lvl="2">
              <a:lnSpc>
                <a:spcPct val="90000"/>
              </a:lnSpc>
            </a:pPr>
            <a:r>
              <a:rPr lang="ar-SA">
                <a:cs typeface="MCS Taybah S_U normal." pitchFamily="2" charset="-78"/>
              </a:rPr>
              <a:t>اهتمامه بتربية علي بن أبي طالب</a:t>
            </a:r>
          </a:p>
          <a:p>
            <a:pPr>
              <a:lnSpc>
                <a:spcPct val="90000"/>
              </a:lnSpc>
            </a:pPr>
            <a:r>
              <a:rPr lang="ar-SA" sz="2800" b="1">
                <a:solidFill>
                  <a:srgbClr val="990033"/>
                </a:solidFill>
                <a:cs typeface="MCS Taybah S_U normal." pitchFamily="2" charset="-78"/>
              </a:rPr>
              <a:t>اهتمام شخصي بكل فرد:</a:t>
            </a:r>
          </a:p>
          <a:p>
            <a:pPr lvl="1">
              <a:lnSpc>
                <a:spcPct val="90000"/>
              </a:lnSpc>
            </a:pPr>
            <a:r>
              <a:rPr lang="ar-SA" sz="2400">
                <a:cs typeface="MCS Taybah S_U normal." pitchFamily="2" charset="-78"/>
              </a:rPr>
              <a:t>قصة عمرو بن العاص : من أحب الناس إليك يا رسول الله</a:t>
            </a:r>
          </a:p>
          <a:p>
            <a:pPr>
              <a:lnSpc>
                <a:spcPct val="90000"/>
              </a:lnSpc>
            </a:pPr>
            <a:r>
              <a:rPr lang="ar-SA" sz="2800" b="1">
                <a:solidFill>
                  <a:srgbClr val="990033"/>
                </a:solidFill>
                <a:cs typeface="MCS Taybah S_U normal." pitchFamily="2" charset="-78"/>
              </a:rPr>
              <a:t>رفع منظور حاجات الأفراد:</a:t>
            </a:r>
          </a:p>
          <a:p>
            <a:pPr lvl="1">
              <a:lnSpc>
                <a:spcPct val="90000"/>
              </a:lnSpc>
            </a:pPr>
            <a:r>
              <a:rPr lang="ar-SA" sz="2400">
                <a:cs typeface="MCS Taybah S_U normal." pitchFamily="2" charset="-78"/>
              </a:rPr>
              <a:t>قصة صاحب التمرات : لئن عشت لآكل هذه التمرات إنها لحياة طويلة</a:t>
            </a:r>
          </a:p>
          <a:p>
            <a:pPr lvl="1">
              <a:lnSpc>
                <a:spcPct val="90000"/>
              </a:lnSpc>
            </a:pPr>
            <a:endParaRPr lang="en-US" sz="2400">
              <a:cs typeface="MCS Taybah S_U normal." pitchFamily="2" charset="-78"/>
            </a:endParaRPr>
          </a:p>
        </p:txBody>
      </p:sp>
      <p:sp>
        <p:nvSpPr>
          <p:cNvPr id="291845" name="Text Box 5"/>
          <p:cNvSpPr txBox="1">
            <a:spLocks noChangeArrowheads="1"/>
          </p:cNvSpPr>
          <p:nvPr/>
        </p:nvSpPr>
        <p:spPr bwMode="auto">
          <a:xfrm>
            <a:off x="762000" y="838200"/>
            <a:ext cx="6172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sz="4400" smtClean="0">
                <a:solidFill>
                  <a:srgbClr val="660066"/>
                </a:solidFill>
                <a:latin typeface="Symbol" pitchFamily="18" charset="2"/>
                <a:cs typeface="MCS Taybah S_U normal." pitchFamily="2" charset="-78"/>
              </a:rPr>
              <a:t>  صفات القائد التحويلي:</a:t>
            </a:r>
            <a:endParaRPr lang="en-US" sz="4400" smtClean="0">
              <a:solidFill>
                <a:srgbClr val="660066"/>
              </a:solidFill>
              <a:latin typeface="Symbol" pitchFamily="18" charset="2"/>
              <a:cs typeface="MCS Taybah S_U normal." pitchFamily="2" charset="-78"/>
            </a:endParaRPr>
          </a:p>
        </p:txBody>
      </p:sp>
    </p:spTree>
    <p:extLst>
      <p:ext uri="{BB962C8B-B14F-4D97-AF65-F5344CB8AC3E}">
        <p14:creationId xmlns:p14="http://schemas.microsoft.com/office/powerpoint/2010/main" xmlns="" val="42015792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randombar(vertical)">
                                      <p:cBhvr>
                                        <p:cTn id="7" dur="500"/>
                                        <p:tgtEl>
                                          <p:spTgt spid="291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randombar(vertical)">
                                      <p:cBhvr>
                                        <p:cTn id="12" dur="500"/>
                                        <p:tgtEl>
                                          <p:spTgt spid="291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randombar(vertical)">
                                      <p:cBhvr>
                                        <p:cTn id="17" dur="500"/>
                                        <p:tgtEl>
                                          <p:spTgt spid="291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randombar(vertical)">
                                      <p:cBhvr>
                                        <p:cTn id="22" dur="500"/>
                                        <p:tgtEl>
                                          <p:spTgt spid="291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randombar(vertical)">
                                      <p:cBhvr>
                                        <p:cTn id="27" dur="500"/>
                                        <p:tgtEl>
                                          <p:spTgt spid="291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randombar(vertical)">
                                      <p:cBhvr>
                                        <p:cTn id="32" dur="500"/>
                                        <p:tgtEl>
                                          <p:spTgt spid="291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randombar(vertical)">
                                      <p:cBhvr>
                                        <p:cTn id="37" dur="500"/>
                                        <p:tgtEl>
                                          <p:spTgt spid="291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randombar(vertical)">
                                      <p:cBhvr>
                                        <p:cTn id="42" dur="500"/>
                                        <p:tgtEl>
                                          <p:spTgt spid="2918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91843">
                                            <p:txEl>
                                              <p:pRg st="8" end="8"/>
                                            </p:txEl>
                                          </p:spTgt>
                                        </p:tgtEl>
                                        <p:attrNameLst>
                                          <p:attrName>style.visibility</p:attrName>
                                        </p:attrNameLst>
                                      </p:cBhvr>
                                      <p:to>
                                        <p:strVal val="visible"/>
                                      </p:to>
                                    </p:set>
                                    <p:animEffect transition="in" filter="randombar(vertical)">
                                      <p:cBhvr>
                                        <p:cTn id="47" dur="500"/>
                                        <p:tgtEl>
                                          <p:spTgt spid="291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735486" y="331788"/>
            <a:ext cx="2852738" cy="1041400"/>
          </a:xfrm>
          <a:gradFill rotWithShape="1">
            <a:gsLst>
              <a:gs pos="0">
                <a:schemeClr val="accent1"/>
              </a:gs>
              <a:gs pos="100000">
                <a:schemeClr val="accent1">
                  <a:gamma/>
                  <a:shade val="46275"/>
                  <a:invGamma/>
                </a:schemeClr>
              </a:gs>
            </a:gsLst>
            <a:lin ang="5400000" scaled="1"/>
          </a:gradFill>
          <a:effectLst>
            <a:prstShdw prst="shdw13" dist="53882" dir="13500000">
              <a:schemeClr val="bg2">
                <a:alpha val="50000"/>
              </a:schemeClr>
            </a:prstShdw>
          </a:effectLst>
        </p:spPr>
        <p:txBody>
          <a:bodyPr/>
          <a:lstStyle/>
          <a:p>
            <a:r>
              <a:rPr lang="ar-SA" b="1" i="1"/>
              <a:t>الناتج النهائي</a:t>
            </a:r>
            <a:endParaRPr lang="en-US" b="1" i="1"/>
          </a:p>
        </p:txBody>
      </p:sp>
      <p:graphicFrame>
        <p:nvGraphicFramePr>
          <p:cNvPr id="2" name="رسم تخطيطي 1"/>
          <p:cNvGraphicFramePr/>
          <p:nvPr>
            <p:extLst>
              <p:ext uri="{D42A27DB-BD31-4B8C-83A1-F6EECF244321}">
                <p14:modId xmlns:p14="http://schemas.microsoft.com/office/powerpoint/2010/main" xmlns="" val="1589428456"/>
              </p:ext>
            </p:extLst>
          </p:nvPr>
        </p:nvGraphicFramePr>
        <p:xfrm>
          <a:off x="755576" y="1772816"/>
          <a:ext cx="7667625" cy="469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9819432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bwMode="auto">
          <a:xfrm>
            <a:off x="990600" y="1981200"/>
            <a:ext cx="7010400" cy="1487488"/>
          </a:xfrm>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ar-SA" sz="2800" b="1">
                <a:effectLst>
                  <a:outerShdw blurRad="38100" dist="38100" dir="2700000" algn="tl">
                    <a:srgbClr val="C0C0C0"/>
                  </a:outerShdw>
                </a:effectLst>
                <a:cs typeface="MCS Taybah S_U normal." pitchFamily="2" charset="-78"/>
              </a:rPr>
              <a:t>الحِلم وتحمل الأذى الشخصي</a:t>
            </a:r>
          </a:p>
          <a:p>
            <a:pPr lvl="1">
              <a:lnSpc>
                <a:spcPct val="90000"/>
              </a:lnSpc>
            </a:pPr>
            <a:r>
              <a:rPr lang="ar-SA" sz="2400" b="1">
                <a:solidFill>
                  <a:srgbClr val="CC0000"/>
                </a:solidFill>
                <a:effectLst>
                  <a:outerShdw blurRad="38100" dist="38100" dir="2700000" algn="tl">
                    <a:srgbClr val="C0C0C0"/>
                  </a:outerShdw>
                </a:effectLst>
                <a:cs typeface="MCS Taybah S_U normal." pitchFamily="2" charset="-78"/>
              </a:rPr>
              <a:t>(سلا الجزور، جذب الرجل له..)</a:t>
            </a:r>
          </a:p>
          <a:p>
            <a:pPr>
              <a:lnSpc>
                <a:spcPct val="90000"/>
              </a:lnSpc>
            </a:pPr>
            <a:r>
              <a:rPr lang="ar-SA" sz="2800" b="1">
                <a:effectLst>
                  <a:outerShdw blurRad="38100" dist="38100" dir="2700000" algn="tl">
                    <a:srgbClr val="C0C0C0"/>
                  </a:outerShdw>
                </a:effectLst>
                <a:cs typeface="MCS Taybah S_U normal." pitchFamily="2" charset="-78"/>
              </a:rPr>
              <a:t>التواضع</a:t>
            </a:r>
          </a:p>
          <a:p>
            <a:pPr lvl="1">
              <a:lnSpc>
                <a:spcPct val="90000"/>
              </a:lnSpc>
            </a:pPr>
            <a:r>
              <a:rPr lang="ar-SA" sz="2400" b="1">
                <a:solidFill>
                  <a:srgbClr val="CC0000"/>
                </a:solidFill>
                <a:effectLst>
                  <a:outerShdw blurRad="38100" dist="38100" dir="2700000" algn="tl">
                    <a:srgbClr val="C0C0C0"/>
                  </a:outerShdw>
                </a:effectLst>
                <a:cs typeface="MCS Taybah S_U normal." pitchFamily="2" charset="-78"/>
              </a:rPr>
              <a:t>(جلوسه في نهاية المجلس، تحذيره من القيام له)</a:t>
            </a:r>
          </a:p>
          <a:p>
            <a:pPr>
              <a:lnSpc>
                <a:spcPct val="90000"/>
              </a:lnSpc>
            </a:pPr>
            <a:r>
              <a:rPr lang="ar-SA" sz="2800" b="1">
                <a:effectLst>
                  <a:outerShdw blurRad="38100" dist="38100" dir="2700000" algn="tl">
                    <a:srgbClr val="C0C0C0"/>
                  </a:outerShdw>
                </a:effectLst>
                <a:cs typeface="MCS Taybah S_U normal." pitchFamily="2" charset="-78"/>
              </a:rPr>
              <a:t>الشجاعة </a:t>
            </a:r>
          </a:p>
          <a:p>
            <a:pPr lvl="1">
              <a:lnSpc>
                <a:spcPct val="90000"/>
              </a:lnSpc>
            </a:pPr>
            <a:r>
              <a:rPr lang="ar-SA" sz="2400" b="1">
                <a:solidFill>
                  <a:srgbClr val="CC0000"/>
                </a:solidFill>
                <a:effectLst>
                  <a:outerShdw blurRad="38100" dist="38100" dir="2700000" algn="tl">
                    <a:srgbClr val="C0C0C0"/>
                  </a:outerShdw>
                </a:effectLst>
                <a:cs typeface="MCS Taybah S_U normal." pitchFamily="2" charset="-78"/>
              </a:rPr>
              <a:t>(تكلمه في الصفا ، خروجه عند الصوت..)</a:t>
            </a:r>
          </a:p>
          <a:p>
            <a:pPr lvl="1">
              <a:lnSpc>
                <a:spcPct val="90000"/>
              </a:lnSpc>
            </a:pPr>
            <a:endParaRPr lang="en-US" sz="2400" b="1">
              <a:solidFill>
                <a:srgbClr val="CC0000"/>
              </a:solidFill>
              <a:effectLst>
                <a:outerShdw blurRad="38100" dist="38100" dir="2700000" algn="tl">
                  <a:srgbClr val="C0C0C0"/>
                </a:outerShdw>
              </a:effectLst>
              <a:cs typeface="MCS Taybah S_U normal." pitchFamily="2" charset="-78"/>
            </a:endParaRPr>
          </a:p>
        </p:txBody>
      </p:sp>
      <p:sp>
        <p:nvSpPr>
          <p:cNvPr id="292869" name="Text Box 5"/>
          <p:cNvSpPr txBox="1">
            <a:spLocks noChangeArrowheads="1"/>
          </p:cNvSpPr>
          <p:nvPr/>
        </p:nvSpPr>
        <p:spPr bwMode="auto">
          <a:xfrm>
            <a:off x="762000" y="838200"/>
            <a:ext cx="6172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SA" sz="4400" smtClean="0">
                <a:solidFill>
                  <a:srgbClr val="660066"/>
                </a:solidFill>
                <a:latin typeface="Symbol" pitchFamily="18" charset="2"/>
                <a:cs typeface="MCS Taybah S_U normal." pitchFamily="2" charset="-78"/>
              </a:rPr>
              <a:t>  صفات مميزة للقائد التحويلي:</a:t>
            </a:r>
            <a:endParaRPr lang="en-US" sz="4400" smtClean="0">
              <a:solidFill>
                <a:srgbClr val="660066"/>
              </a:solidFill>
              <a:latin typeface="Symbol" pitchFamily="18" charset="2"/>
              <a:cs typeface="MCS Taybah S_U normal." pitchFamily="2" charset="-78"/>
            </a:endParaRPr>
          </a:p>
        </p:txBody>
      </p:sp>
      <p:sp>
        <p:nvSpPr>
          <p:cNvPr id="292870" name="Rectangle 6"/>
          <p:cNvSpPr>
            <a:spLocks noChangeArrowheads="1"/>
          </p:cNvSpPr>
          <p:nvPr/>
        </p:nvSpPr>
        <p:spPr bwMode="auto">
          <a:xfrm>
            <a:off x="1447800" y="5064125"/>
            <a:ext cx="6867525" cy="585788"/>
          </a:xfrm>
          <a:prstGeom prst="rect">
            <a:avLst/>
          </a:prstGeom>
          <a:noFill/>
          <a:ln>
            <a:noFill/>
          </a:ln>
          <a:effectLst>
            <a:outerShdw dist="56796" dir="1593903" algn="ctr" rotWithShape="0">
              <a:schemeClr val="accent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fontAlgn="base">
              <a:lnSpc>
                <a:spcPct val="90000"/>
              </a:lnSpc>
              <a:spcBef>
                <a:spcPct val="50000"/>
              </a:spcBef>
              <a:spcAft>
                <a:spcPct val="0"/>
              </a:spcAft>
              <a:buClr>
                <a:srgbClr val="3333CC"/>
              </a:buClr>
              <a:buSzPct val="60000"/>
              <a:buFont typeface="Wingdings" pitchFamily="2" charset="2"/>
              <a:buChar char="n"/>
            </a:pPr>
            <a:r>
              <a:rPr lang="ar-SA" sz="3600" b="1" smtClean="0">
                <a:solidFill>
                  <a:srgbClr val="FF0000"/>
                </a:solidFill>
                <a:effectLst>
                  <a:outerShdw blurRad="38100" dist="38100" dir="2700000" algn="tl">
                    <a:srgbClr val="C0C0C0"/>
                  </a:outerShdw>
                </a:effectLst>
                <a:cs typeface="Simplified Arabic" pitchFamily="18" charset="-78"/>
              </a:rPr>
              <a:t> قوة الرؤية وبعد النظر</a:t>
            </a:r>
            <a:r>
              <a:rPr lang="ar-SA" sz="3200" b="1" smtClean="0">
                <a:solidFill>
                  <a:srgbClr val="000000"/>
                </a:solidFill>
                <a:effectLst>
                  <a:outerShdw blurRad="38100" dist="38100" dir="2700000" algn="tl">
                    <a:srgbClr val="C0C0C0"/>
                  </a:outerShdw>
                </a:effectLst>
                <a:cs typeface="MCS Taybah S_U normal." pitchFamily="2" charset="-78"/>
              </a:rPr>
              <a:t> </a:t>
            </a:r>
          </a:p>
        </p:txBody>
      </p:sp>
      <p:sp>
        <p:nvSpPr>
          <p:cNvPr id="292871" name="Rectangle 7"/>
          <p:cNvSpPr>
            <a:spLocks noChangeArrowheads="1"/>
          </p:cNvSpPr>
          <p:nvPr/>
        </p:nvSpPr>
        <p:spPr bwMode="auto">
          <a:xfrm>
            <a:off x="1295400" y="5715000"/>
            <a:ext cx="68675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lvl="1" fontAlgn="base">
              <a:lnSpc>
                <a:spcPct val="90000"/>
              </a:lnSpc>
              <a:spcBef>
                <a:spcPct val="50000"/>
              </a:spcBef>
              <a:spcAft>
                <a:spcPct val="0"/>
              </a:spcAft>
              <a:buClr>
                <a:srgbClr val="FF0000"/>
              </a:buClr>
              <a:buSzPct val="55000"/>
              <a:buFont typeface="Wingdings" pitchFamily="2" charset="2"/>
              <a:buChar char="n"/>
            </a:pPr>
            <a:r>
              <a:rPr lang="ar-SA" sz="2800" b="1" smtClean="0">
                <a:solidFill>
                  <a:srgbClr val="000000"/>
                </a:solidFill>
                <a:effectLst>
                  <a:outerShdw blurRad="38100" dist="38100" dir="2700000" algn="tl">
                    <a:srgbClr val="C0C0C0"/>
                  </a:outerShdw>
                </a:effectLst>
                <a:cs typeface="MCS Taybah S_U normal." pitchFamily="2" charset="-78"/>
              </a:rPr>
              <a:t>(حديثه لمن كان يعذب في مكة، سراقة ، لمعان الحجر)</a:t>
            </a:r>
          </a:p>
        </p:txBody>
      </p:sp>
    </p:spTree>
    <p:extLst>
      <p:ext uri="{BB962C8B-B14F-4D97-AF65-F5344CB8AC3E}">
        <p14:creationId xmlns:p14="http://schemas.microsoft.com/office/powerpoint/2010/main" xmlns="" val="2040951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p:cTn id="7" dur="500" fill="hold"/>
                                        <p:tgtEl>
                                          <p:spTgt spid="292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28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9286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9286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92867">
                                            <p:txEl>
                                              <p:pRg st="1" end="1"/>
                                            </p:txEl>
                                          </p:spTgt>
                                        </p:tgtEl>
                                        <p:attrNameLst>
                                          <p:attrName>style.visibility</p:attrName>
                                        </p:attrNameLst>
                                      </p:cBhvr>
                                      <p:to>
                                        <p:strVal val="visible"/>
                                      </p:to>
                                    </p:set>
                                    <p:anim calcmode="lin" valueType="num">
                                      <p:cBhvr>
                                        <p:cTn id="15" dur="500" fill="hold"/>
                                        <p:tgtEl>
                                          <p:spTgt spid="29286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9286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9286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29286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92867">
                                            <p:txEl>
                                              <p:pRg st="2" end="2"/>
                                            </p:txEl>
                                          </p:spTgt>
                                        </p:tgtEl>
                                        <p:attrNameLst>
                                          <p:attrName>style.visibility</p:attrName>
                                        </p:attrNameLst>
                                      </p:cBhvr>
                                      <p:to>
                                        <p:strVal val="visible"/>
                                      </p:to>
                                    </p:set>
                                    <p:anim calcmode="lin" valueType="num">
                                      <p:cBhvr>
                                        <p:cTn id="23" dur="500" fill="hold"/>
                                        <p:tgtEl>
                                          <p:spTgt spid="29286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9286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9286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292867">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92867">
                                            <p:txEl>
                                              <p:pRg st="3" end="3"/>
                                            </p:txEl>
                                          </p:spTgt>
                                        </p:tgtEl>
                                        <p:attrNameLst>
                                          <p:attrName>style.visibility</p:attrName>
                                        </p:attrNameLst>
                                      </p:cBhvr>
                                      <p:to>
                                        <p:strVal val="visible"/>
                                      </p:to>
                                    </p:set>
                                    <p:anim calcmode="lin" valueType="num">
                                      <p:cBhvr>
                                        <p:cTn id="31" dur="500" fill="hold"/>
                                        <p:tgtEl>
                                          <p:spTgt spid="29286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9286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9286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292867">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292867">
                                            <p:txEl>
                                              <p:pRg st="4" end="4"/>
                                            </p:txEl>
                                          </p:spTgt>
                                        </p:tgtEl>
                                        <p:attrNameLst>
                                          <p:attrName>style.visibility</p:attrName>
                                        </p:attrNameLst>
                                      </p:cBhvr>
                                      <p:to>
                                        <p:strVal val="visible"/>
                                      </p:to>
                                    </p:set>
                                    <p:anim calcmode="lin" valueType="num">
                                      <p:cBhvr>
                                        <p:cTn id="39" dur="500" fill="hold"/>
                                        <p:tgtEl>
                                          <p:spTgt spid="29286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9286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92867">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292867">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292867">
                                            <p:txEl>
                                              <p:pRg st="5" end="5"/>
                                            </p:txEl>
                                          </p:spTgt>
                                        </p:tgtEl>
                                        <p:attrNameLst>
                                          <p:attrName>style.visibility</p:attrName>
                                        </p:attrNameLst>
                                      </p:cBhvr>
                                      <p:to>
                                        <p:strVal val="visible"/>
                                      </p:to>
                                    </p:set>
                                    <p:anim calcmode="lin" valueType="num">
                                      <p:cBhvr>
                                        <p:cTn id="47" dur="500" fill="hold"/>
                                        <p:tgtEl>
                                          <p:spTgt spid="29286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92867">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292867">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292867">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9" presetClass="entr" presetSubtype="10" fill="hold" grpId="0" nodeType="clickEffect">
                                  <p:stCondLst>
                                    <p:cond delay="0"/>
                                  </p:stCondLst>
                                  <p:childTnLst>
                                    <p:set>
                                      <p:cBhvr>
                                        <p:cTn id="54" dur="1" fill="hold">
                                          <p:stCondLst>
                                            <p:cond delay="0"/>
                                          </p:stCondLst>
                                        </p:cTn>
                                        <p:tgtEl>
                                          <p:spTgt spid="292870">
                                            <p:txEl>
                                              <p:pRg st="0" end="0"/>
                                            </p:txEl>
                                          </p:spTgt>
                                        </p:tgtEl>
                                        <p:attrNameLst>
                                          <p:attrName>style.visibility</p:attrName>
                                        </p:attrNameLst>
                                      </p:cBhvr>
                                      <p:to>
                                        <p:strVal val="visible"/>
                                      </p:to>
                                    </p:set>
                                    <p:anim calcmode="lin" valueType="num">
                                      <p:cBhvr>
                                        <p:cTn id="55" dur="5000" fill="hold"/>
                                        <p:tgtEl>
                                          <p:spTgt spid="292870">
                                            <p:txEl>
                                              <p:pRg st="0" end="0"/>
                                            </p:txEl>
                                          </p:spTgt>
                                        </p:tgtEl>
                                        <p:attrNameLst>
                                          <p:attrName>ppt_w</p:attrName>
                                        </p:attrNameLst>
                                      </p:cBhvr>
                                      <p:tavLst>
                                        <p:tav tm="0" fmla="#ppt_w*sin(2.5*pi*$)">
                                          <p:val>
                                            <p:fltVal val="0"/>
                                          </p:val>
                                        </p:tav>
                                        <p:tav tm="100000">
                                          <p:val>
                                            <p:fltVal val="1"/>
                                          </p:val>
                                        </p:tav>
                                      </p:tavLst>
                                    </p:anim>
                                    <p:anim calcmode="lin" valueType="num">
                                      <p:cBhvr>
                                        <p:cTn id="56" dur="5000" fill="hold"/>
                                        <p:tgtEl>
                                          <p:spTgt spid="292870">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laser.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3" fill="hold" grpId="0" nodeType="clickEffect">
                                  <p:stCondLst>
                                    <p:cond delay="0"/>
                                  </p:stCondLst>
                                  <p:childTnLst>
                                    <p:set>
                                      <p:cBhvr>
                                        <p:cTn id="60" dur="1" fill="hold">
                                          <p:stCondLst>
                                            <p:cond delay="0"/>
                                          </p:stCondLst>
                                        </p:cTn>
                                        <p:tgtEl>
                                          <p:spTgt spid="292871">
                                            <p:txEl>
                                              <p:pRg st="0" end="0"/>
                                            </p:txEl>
                                          </p:spTgt>
                                        </p:tgtEl>
                                        <p:attrNameLst>
                                          <p:attrName>style.visibility</p:attrName>
                                        </p:attrNameLst>
                                      </p:cBhvr>
                                      <p:to>
                                        <p:strVal val="visible"/>
                                      </p:to>
                                    </p:set>
                                    <p:animEffect transition="in" filter="strips(upRight)">
                                      <p:cBhvr>
                                        <p:cTn id="61" dur="500"/>
                                        <p:tgtEl>
                                          <p:spTgt spid="2928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4" autoUpdateAnimBg="0"/>
      <p:bldP spid="292870" grpId="0" build="p" bldLvl="2" autoUpdateAnimBg="0"/>
      <p:bldP spid="29287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9298" name="Picture 2" descr="Untitled-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3975"/>
            <a:ext cx="9251950" cy="6938963"/>
          </a:xfrm>
          <a:prstGeom prst="rect">
            <a:avLst/>
          </a:prstGeom>
          <a:noFill/>
          <a:extLst>
            <a:ext uri="{909E8E84-426E-40DD-AFC4-6F175D3DCCD1}">
              <a14:hiddenFill xmlns:a14="http://schemas.microsoft.com/office/drawing/2010/main" xmlns="">
                <a:solidFill>
                  <a:srgbClr val="FFFFFF"/>
                </a:solidFill>
              </a14:hiddenFill>
            </a:ext>
          </a:extLst>
        </p:spPr>
      </p:pic>
      <p:sp>
        <p:nvSpPr>
          <p:cNvPr id="439299" name="Rectangle 3"/>
          <p:cNvSpPr>
            <a:spLocks noGrp="1" noChangeArrowheads="1"/>
          </p:cNvSpPr>
          <p:nvPr>
            <p:ph type="ctrTitle"/>
          </p:nvPr>
        </p:nvSpPr>
        <p:spPr>
          <a:xfrm>
            <a:off x="827088" y="1484313"/>
            <a:ext cx="7772400" cy="2655887"/>
          </a:xfrm>
          <a:effectLst>
            <a:outerShdw dist="28398" dir="3806097" algn="ctr" rotWithShape="0">
              <a:schemeClr val="tx2">
                <a:alpha val="50000"/>
              </a:schemeClr>
            </a:outerShdw>
          </a:effectLst>
        </p:spPr>
        <p:txBody>
          <a:bodyPr/>
          <a:lstStyle/>
          <a:p>
            <a:pPr algn="ctr"/>
            <a:r>
              <a:rPr lang="ar-SA" sz="9600">
                <a:solidFill>
                  <a:srgbClr val="FF0000"/>
                </a:solidFill>
                <a:cs typeface="AF_Najed" pitchFamily="2" charset="-78"/>
              </a:rPr>
              <a:t>النهاية</a:t>
            </a:r>
            <a:endParaRPr lang="en-US" sz="9600">
              <a:solidFill>
                <a:srgbClr val="FF0000"/>
              </a:solidFill>
              <a:cs typeface="AF_Najed" pitchFamily="2" charset="-78"/>
            </a:endParaRPr>
          </a:p>
        </p:txBody>
      </p:sp>
      <p:sp>
        <p:nvSpPr>
          <p:cNvPr id="439300" name="Rectangle 4"/>
          <p:cNvSpPr>
            <a:spLocks noGrp="1" noChangeArrowheads="1"/>
          </p:cNvSpPr>
          <p:nvPr>
            <p:ph type="subTitle" idx="1"/>
          </p:nvPr>
        </p:nvSpPr>
        <p:spPr>
          <a:xfrm>
            <a:off x="-1116013" y="5543550"/>
            <a:ext cx="6705601" cy="838200"/>
          </a:xfrm>
          <a:extLst>
            <a:ext uri="{AF507438-7753-43E0-B8FC-AC1667EBCBE1}">
              <a14:hiddenEffects xmlns:a14="http://schemas.microsoft.com/office/drawing/2010/main" xmlns="">
                <a:effectLst>
                  <a:outerShdw dist="35921" dir="2700000" algn="ctr" rotWithShape="0">
                    <a:srgbClr val="FFFFFF"/>
                  </a:outerShdw>
                </a:effectLst>
              </a14:hiddenEffects>
            </a:ext>
          </a:extLst>
        </p:spPr>
        <p:txBody>
          <a:bodyPr/>
          <a:lstStyle/>
          <a:p>
            <a:r>
              <a:rPr lang="ar-SA">
                <a:solidFill>
                  <a:srgbClr val="000000"/>
                </a:solidFill>
              </a:rPr>
              <a:t>مع تمنياتنا لكم بالنجاح ،،،</a:t>
            </a:r>
          </a:p>
        </p:txBody>
      </p:sp>
      <p:pic>
        <p:nvPicPr>
          <p:cNvPr id="439301" name="Picture 5" descr="hand"/>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3350" y="1700213"/>
            <a:ext cx="1582738" cy="1223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4917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9299"/>
                                        </p:tgtEl>
                                        <p:attrNameLst>
                                          <p:attrName>style.visibility</p:attrName>
                                        </p:attrNameLst>
                                      </p:cBhvr>
                                      <p:to>
                                        <p:strVal val="visible"/>
                                      </p:to>
                                    </p:set>
                                    <p:animEffect transition="in" filter="dissolve">
                                      <p:cBhvr>
                                        <p:cTn id="7" dur="500"/>
                                        <p:tgtEl>
                                          <p:spTgt spid="43929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439300">
                                            <p:txEl>
                                              <p:pRg st="0" end="0"/>
                                            </p:txEl>
                                          </p:spTgt>
                                        </p:tgtEl>
                                        <p:attrNameLst>
                                          <p:attrName>style.visibility</p:attrName>
                                        </p:attrNameLst>
                                      </p:cBhvr>
                                      <p:to>
                                        <p:strVal val="visible"/>
                                      </p:to>
                                    </p:set>
                                    <p:anim calcmode="lin" valueType="num">
                                      <p:cBhvr>
                                        <p:cTn id="11" dur="1000" fill="hold"/>
                                        <p:tgtEl>
                                          <p:spTgt spid="439300">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39300">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393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393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autoUpdateAnimBg="0"/>
      <p:bldP spid="439300"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رقم الشريحة 5"/>
          <p:cNvSpPr>
            <a:spLocks noGrp="1"/>
          </p:cNvSpPr>
          <p:nvPr>
            <p:ph type="sldNum" sz="quarter" idx="12"/>
          </p:nvPr>
        </p:nvSpPr>
        <p:spPr/>
        <p:txBody>
          <a:bodyPr/>
          <a:lstStyle/>
          <a:p>
            <a:pPr>
              <a:defRPr/>
            </a:pPr>
            <a:fld id="{7EE7EE39-F353-4D1C-B2A3-B8DCD5CE4F06}" type="slidenum">
              <a:rPr lang="ar-SA" altLang="en-US">
                <a:solidFill>
                  <a:srgbClr val="000000"/>
                </a:solidFill>
              </a:rPr>
              <a:pPr>
                <a:defRPr/>
              </a:pPr>
              <a:t>82</a:t>
            </a:fld>
            <a:endParaRPr lang="en-US" altLang="en-US">
              <a:solidFill>
                <a:srgbClr val="000000"/>
              </a:solidFill>
            </a:endParaRPr>
          </a:p>
        </p:txBody>
      </p:sp>
      <p:sp>
        <p:nvSpPr>
          <p:cNvPr id="855042" name="AutoShape 2"/>
          <p:cNvSpPr>
            <a:spLocks noChangeArrowheads="1"/>
          </p:cNvSpPr>
          <p:nvPr/>
        </p:nvSpPr>
        <p:spPr bwMode="auto">
          <a:xfrm>
            <a:off x="1143000" y="482600"/>
            <a:ext cx="6858000" cy="1041400"/>
          </a:xfrm>
          <a:prstGeom prst="wave">
            <a:avLst>
              <a:gd name="adj1" fmla="val 7773"/>
              <a:gd name="adj2" fmla="val -1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defTabSz="762000" rtl="0" eaLnBrk="0" fontAlgn="base" hangingPunct="0">
              <a:spcBef>
                <a:spcPct val="0"/>
              </a:spcBef>
              <a:spcAft>
                <a:spcPct val="0"/>
              </a:spcAft>
            </a:pPr>
            <a:r>
              <a:rPr lang="ar-SA" sz="4400" b="1" smtClean="0">
                <a:solidFill>
                  <a:srgbClr val="000000"/>
                </a:solidFill>
                <a:latin typeface="Times New Roman" pitchFamily="18" charset="0"/>
                <a:cs typeface="Simplified Arabic" pitchFamily="18" charset="-78"/>
              </a:rPr>
              <a:t>أهم عوائق التفويض</a:t>
            </a:r>
            <a:r>
              <a:rPr lang="en-US" sz="4400" b="1" smtClean="0">
                <a:solidFill>
                  <a:srgbClr val="000000"/>
                </a:solidFill>
                <a:latin typeface="Times New Roman" pitchFamily="18" charset="0"/>
                <a:cs typeface="Simplified Arabic" pitchFamily="18" charset="-78"/>
              </a:rPr>
              <a:t> </a:t>
            </a:r>
            <a:endParaRPr lang="en-US" altLang="en-US" sz="4400" b="1" smtClean="0">
              <a:solidFill>
                <a:srgbClr val="000000"/>
              </a:solidFill>
              <a:latin typeface="Times New Roman" pitchFamily="18" charset="0"/>
              <a:cs typeface="Simplified Arabic" pitchFamily="18" charset="-78"/>
            </a:endParaRPr>
          </a:p>
        </p:txBody>
      </p:sp>
      <p:sp>
        <p:nvSpPr>
          <p:cNvPr id="855043" name="Rectangle 3"/>
          <p:cNvSpPr>
            <a:spLocks noChangeArrowheads="1"/>
          </p:cNvSpPr>
          <p:nvPr/>
        </p:nvSpPr>
        <p:spPr bwMode="auto">
          <a:xfrm>
            <a:off x="5148263"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اعتقاد بأنه الوحيد المجيد للعمل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4" name="Rectangle 4"/>
          <p:cNvSpPr>
            <a:spLocks noChangeArrowheads="1"/>
          </p:cNvSpPr>
          <p:nvPr/>
        </p:nvSpPr>
        <p:spPr bwMode="auto">
          <a:xfrm>
            <a:off x="838200" y="2133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ضعف الاتصال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5" name="Rectangle 5"/>
          <p:cNvSpPr>
            <a:spLocks noChangeArrowheads="1"/>
          </p:cNvSpPr>
          <p:nvPr/>
        </p:nvSpPr>
        <p:spPr bwMode="auto">
          <a:xfrm>
            <a:off x="51054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400" b="1" smtClean="0">
                <a:solidFill>
                  <a:srgbClr val="000000"/>
                </a:solidFill>
                <a:latin typeface="Times New Roman" pitchFamily="18" charset="0"/>
                <a:cs typeface="Times New Roman" pitchFamily="18" charset="0"/>
              </a:rPr>
              <a:t>الخوف من اخطاء المرؤوسين</a:t>
            </a:r>
            <a:endParaRPr lang="en-US" altLang="en-US" sz="2400" b="1" smtClean="0">
              <a:solidFill>
                <a:srgbClr val="000000"/>
              </a:solidFill>
              <a:latin typeface="Times New Roman" pitchFamily="18" charset="0"/>
              <a:cs typeface="Times New Roman" pitchFamily="18" charset="0"/>
            </a:endParaRPr>
          </a:p>
        </p:txBody>
      </p:sp>
      <p:sp>
        <p:nvSpPr>
          <p:cNvPr id="855046" name="Rectangle 6"/>
          <p:cNvSpPr>
            <a:spLocks noChangeArrowheads="1"/>
          </p:cNvSpPr>
          <p:nvPr/>
        </p:nvSpPr>
        <p:spPr bwMode="auto">
          <a:xfrm>
            <a:off x="762000" y="2895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الشعور بعدم الأمان</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7" name="Rectangle 7"/>
          <p:cNvSpPr>
            <a:spLocks noChangeArrowheads="1"/>
          </p:cNvSpPr>
          <p:nvPr/>
        </p:nvSpPr>
        <p:spPr bwMode="auto">
          <a:xfrm>
            <a:off x="51054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800" b="1" smtClean="0">
                <a:solidFill>
                  <a:srgbClr val="000000"/>
                </a:solidFill>
                <a:latin typeface="Times New Roman" pitchFamily="18" charset="0"/>
                <a:cs typeface="Times New Roman" pitchFamily="18" charset="0"/>
              </a:rPr>
              <a:t>الاستعجال في أداء العمل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8" name="Rectangle 8"/>
          <p:cNvSpPr>
            <a:spLocks noChangeArrowheads="1"/>
          </p:cNvSpPr>
          <p:nvPr/>
        </p:nvSpPr>
        <p:spPr bwMode="auto">
          <a:xfrm>
            <a:off x="762000" y="3657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عدم وجود الرغبة لدى المرؤوسين</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49" name="Rectangle 9"/>
          <p:cNvSpPr>
            <a:spLocks noChangeArrowheads="1"/>
          </p:cNvSpPr>
          <p:nvPr/>
        </p:nvSpPr>
        <p:spPr bwMode="auto">
          <a:xfrm>
            <a:off x="51054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SA" sz="2000" b="1" smtClean="0">
                <a:solidFill>
                  <a:srgbClr val="000000"/>
                </a:solidFill>
                <a:latin typeface="Times New Roman" pitchFamily="18" charset="0"/>
                <a:cs typeface="Times New Roman" pitchFamily="18" charset="0"/>
              </a:rPr>
              <a:t>الاحتفاظ الشخصي بمهارات العمل</a:t>
            </a: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sp>
        <p:nvSpPr>
          <p:cNvPr id="855050" name="Rectangle 10"/>
          <p:cNvSpPr>
            <a:spLocks noChangeArrowheads="1"/>
          </p:cNvSpPr>
          <p:nvPr/>
        </p:nvSpPr>
        <p:spPr bwMode="auto">
          <a:xfrm>
            <a:off x="762000" y="44196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latin typeface="Times New Roman" pitchFamily="18" charset="0"/>
                <a:cs typeface="Times New Roman" pitchFamily="18" charset="0"/>
              </a:rPr>
              <a:t>استمتاع المدير لتنفيذ العمل لوحدة</a:t>
            </a:r>
            <a:endParaRPr lang="en-US" altLang="en-US" sz="2000" b="1" smtClean="0">
              <a:solidFill>
                <a:srgbClr val="000000"/>
              </a:solidFill>
              <a:latin typeface="Times New Roman" pitchFamily="18" charset="0"/>
              <a:cs typeface="Times New Roman" pitchFamily="18" charset="0"/>
            </a:endParaRPr>
          </a:p>
        </p:txBody>
      </p:sp>
      <p:sp>
        <p:nvSpPr>
          <p:cNvPr id="855051" name="Rectangle 11"/>
          <p:cNvSpPr>
            <a:spLocks noChangeArrowheads="1"/>
          </p:cNvSpPr>
          <p:nvPr/>
        </p:nvSpPr>
        <p:spPr bwMode="auto">
          <a:xfrm>
            <a:off x="51054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ar-YE" sz="2000" b="1" smtClean="0">
                <a:solidFill>
                  <a:srgbClr val="000000"/>
                </a:solidFill>
                <a:latin typeface="Times New Roman" pitchFamily="18" charset="0"/>
                <a:cs typeface="Times New Roman" pitchFamily="18" charset="0"/>
              </a:rPr>
              <a:t>الاعتقاد بأن المرؤوسين مشغولين</a:t>
            </a:r>
            <a:endParaRPr lang="en-US" altLang="en-US" sz="2000" b="1" smtClean="0">
              <a:solidFill>
                <a:srgbClr val="000000"/>
              </a:solidFill>
              <a:latin typeface="Times New Roman" pitchFamily="18" charset="0"/>
              <a:cs typeface="Times New Roman" pitchFamily="18" charset="0"/>
            </a:endParaRPr>
          </a:p>
        </p:txBody>
      </p:sp>
      <p:sp>
        <p:nvSpPr>
          <p:cNvPr id="855052" name="Rectangle 12"/>
          <p:cNvSpPr>
            <a:spLocks noChangeArrowheads="1"/>
          </p:cNvSpPr>
          <p:nvPr/>
        </p:nvSpPr>
        <p:spPr bwMode="auto">
          <a:xfrm>
            <a:off x="762000" y="5257800"/>
            <a:ext cx="3187700" cy="609600"/>
          </a:xfrm>
          <a:prstGeom prst="rect">
            <a:avLst/>
          </a:prstGeom>
          <a:solidFill>
            <a:schemeClr val="folHlink"/>
          </a:solidFill>
          <a:ln w="12700" algn="ctr">
            <a:solidFill>
              <a:schemeClr val="tx1"/>
            </a:solidFill>
            <a:miter lim="800000"/>
            <a:headEnd/>
            <a:tailEnd/>
          </a:ln>
        </p:spPr>
        <p:txBody>
          <a:bodyPr lIns="92075" tIns="46038" rIns="92075" bIns="46038"/>
          <a:lstStyle/>
          <a:p>
            <a:pPr algn="ctr" defTabSz="762000" rtl="0" eaLnBrk="0" fontAlgn="base" hangingPunct="0">
              <a:spcBef>
                <a:spcPct val="20000"/>
              </a:spcBef>
              <a:spcAft>
                <a:spcPct val="0"/>
              </a:spcAft>
            </a:pPr>
            <a:r>
              <a:rPr lang="en-US" sz="2800" b="1" smtClean="0">
                <a:solidFill>
                  <a:srgbClr val="000000"/>
                </a:solidFill>
                <a:latin typeface="Times New Roman" pitchFamily="18" charset="0"/>
                <a:cs typeface="Times New Roman" pitchFamily="18" charset="0"/>
              </a:rPr>
              <a:t>?????????? </a:t>
            </a:r>
            <a:endParaRPr lang="en-US" altLang="en-US" sz="2800" b="1" smtClean="0">
              <a:solidFill>
                <a:srgbClr val="000000"/>
              </a:solidFill>
              <a:latin typeface="Times New Roman" pitchFamily="18" charset="0"/>
              <a:cs typeface="Times New Roman" pitchFamily="18" charset="0"/>
            </a:endParaRPr>
          </a:p>
        </p:txBody>
      </p:sp>
      <p:pic>
        <p:nvPicPr>
          <p:cNvPr id="81934"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75"/>
            <a:ext cx="9144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3170087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5042"/>
                                        </p:tgtEl>
                                        <p:attrNameLst>
                                          <p:attrName>style.visibility</p:attrName>
                                        </p:attrNameLst>
                                      </p:cBhvr>
                                      <p:to>
                                        <p:strVal val="visible"/>
                                      </p:to>
                                    </p:set>
                                    <p:animEffect transition="in" filter="dissolve">
                                      <p:cBhvr>
                                        <p:cTn id="7" dur="500"/>
                                        <p:tgtEl>
                                          <p:spTgt spid="85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55043"/>
                                        </p:tgtEl>
                                        <p:attrNameLst>
                                          <p:attrName>style.visibility</p:attrName>
                                        </p:attrNameLst>
                                      </p:cBhvr>
                                      <p:to>
                                        <p:strVal val="visible"/>
                                      </p:to>
                                    </p:set>
                                    <p:anim calcmode="lin" valueType="num">
                                      <p:cBhvr additive="base">
                                        <p:cTn id="12" dur="500" fill="hold"/>
                                        <p:tgtEl>
                                          <p:spTgt spid="855043"/>
                                        </p:tgtEl>
                                        <p:attrNameLst>
                                          <p:attrName>ppt_x</p:attrName>
                                        </p:attrNameLst>
                                      </p:cBhvr>
                                      <p:tavLst>
                                        <p:tav tm="0">
                                          <p:val>
                                            <p:strVal val="#ppt_x"/>
                                          </p:val>
                                        </p:tav>
                                        <p:tav tm="100000">
                                          <p:val>
                                            <p:strVal val="#ppt_x"/>
                                          </p:val>
                                        </p:tav>
                                      </p:tavLst>
                                    </p:anim>
                                    <p:anim calcmode="lin" valueType="num">
                                      <p:cBhvr additive="base">
                                        <p:cTn id="13" dur="500" fill="hold"/>
                                        <p:tgtEl>
                                          <p:spTgt spid="8550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55044"/>
                                        </p:tgtEl>
                                        <p:attrNameLst>
                                          <p:attrName>style.visibility</p:attrName>
                                        </p:attrNameLst>
                                      </p:cBhvr>
                                      <p:to>
                                        <p:strVal val="visible"/>
                                      </p:to>
                                    </p:set>
                                    <p:anim calcmode="lin" valueType="num">
                                      <p:cBhvr additive="base">
                                        <p:cTn id="18" dur="500" fill="hold"/>
                                        <p:tgtEl>
                                          <p:spTgt spid="855044"/>
                                        </p:tgtEl>
                                        <p:attrNameLst>
                                          <p:attrName>ppt_x</p:attrName>
                                        </p:attrNameLst>
                                      </p:cBhvr>
                                      <p:tavLst>
                                        <p:tav tm="0">
                                          <p:val>
                                            <p:strVal val="#ppt_x"/>
                                          </p:val>
                                        </p:tav>
                                        <p:tav tm="100000">
                                          <p:val>
                                            <p:strVal val="#ppt_x"/>
                                          </p:val>
                                        </p:tav>
                                      </p:tavLst>
                                    </p:anim>
                                    <p:anim calcmode="lin" valueType="num">
                                      <p:cBhvr additive="base">
                                        <p:cTn id="19" dur="500" fill="hold"/>
                                        <p:tgtEl>
                                          <p:spTgt spid="85504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55045"/>
                                        </p:tgtEl>
                                        <p:attrNameLst>
                                          <p:attrName>style.visibility</p:attrName>
                                        </p:attrNameLst>
                                      </p:cBhvr>
                                      <p:to>
                                        <p:strVal val="visible"/>
                                      </p:to>
                                    </p:set>
                                    <p:anim calcmode="lin" valueType="num">
                                      <p:cBhvr additive="base">
                                        <p:cTn id="24" dur="500" fill="hold"/>
                                        <p:tgtEl>
                                          <p:spTgt spid="855045"/>
                                        </p:tgtEl>
                                        <p:attrNameLst>
                                          <p:attrName>ppt_x</p:attrName>
                                        </p:attrNameLst>
                                      </p:cBhvr>
                                      <p:tavLst>
                                        <p:tav tm="0">
                                          <p:val>
                                            <p:strVal val="#ppt_x"/>
                                          </p:val>
                                        </p:tav>
                                        <p:tav tm="100000">
                                          <p:val>
                                            <p:strVal val="#ppt_x"/>
                                          </p:val>
                                        </p:tav>
                                      </p:tavLst>
                                    </p:anim>
                                    <p:anim calcmode="lin" valueType="num">
                                      <p:cBhvr additive="base">
                                        <p:cTn id="25" dur="500" fill="hold"/>
                                        <p:tgtEl>
                                          <p:spTgt spid="85504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55046"/>
                                        </p:tgtEl>
                                        <p:attrNameLst>
                                          <p:attrName>style.visibility</p:attrName>
                                        </p:attrNameLst>
                                      </p:cBhvr>
                                      <p:to>
                                        <p:strVal val="visible"/>
                                      </p:to>
                                    </p:set>
                                    <p:anim calcmode="lin" valueType="num">
                                      <p:cBhvr additive="base">
                                        <p:cTn id="30" dur="500" fill="hold"/>
                                        <p:tgtEl>
                                          <p:spTgt spid="855046"/>
                                        </p:tgtEl>
                                        <p:attrNameLst>
                                          <p:attrName>ppt_x</p:attrName>
                                        </p:attrNameLst>
                                      </p:cBhvr>
                                      <p:tavLst>
                                        <p:tav tm="0">
                                          <p:val>
                                            <p:strVal val="#ppt_x"/>
                                          </p:val>
                                        </p:tav>
                                        <p:tav tm="100000">
                                          <p:val>
                                            <p:strVal val="#ppt_x"/>
                                          </p:val>
                                        </p:tav>
                                      </p:tavLst>
                                    </p:anim>
                                    <p:anim calcmode="lin" valueType="num">
                                      <p:cBhvr additive="base">
                                        <p:cTn id="31" dur="500" fill="hold"/>
                                        <p:tgtEl>
                                          <p:spTgt spid="85504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55047"/>
                                        </p:tgtEl>
                                        <p:attrNameLst>
                                          <p:attrName>style.visibility</p:attrName>
                                        </p:attrNameLst>
                                      </p:cBhvr>
                                      <p:to>
                                        <p:strVal val="visible"/>
                                      </p:to>
                                    </p:set>
                                    <p:anim calcmode="lin" valueType="num">
                                      <p:cBhvr additive="base">
                                        <p:cTn id="36" dur="500" fill="hold"/>
                                        <p:tgtEl>
                                          <p:spTgt spid="855047"/>
                                        </p:tgtEl>
                                        <p:attrNameLst>
                                          <p:attrName>ppt_x</p:attrName>
                                        </p:attrNameLst>
                                      </p:cBhvr>
                                      <p:tavLst>
                                        <p:tav tm="0">
                                          <p:val>
                                            <p:strVal val="#ppt_x"/>
                                          </p:val>
                                        </p:tav>
                                        <p:tav tm="100000">
                                          <p:val>
                                            <p:strVal val="#ppt_x"/>
                                          </p:val>
                                        </p:tav>
                                      </p:tavLst>
                                    </p:anim>
                                    <p:anim calcmode="lin" valueType="num">
                                      <p:cBhvr additive="base">
                                        <p:cTn id="37" dur="500" fill="hold"/>
                                        <p:tgtEl>
                                          <p:spTgt spid="85504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55048"/>
                                        </p:tgtEl>
                                        <p:attrNameLst>
                                          <p:attrName>style.visibility</p:attrName>
                                        </p:attrNameLst>
                                      </p:cBhvr>
                                      <p:to>
                                        <p:strVal val="visible"/>
                                      </p:to>
                                    </p:set>
                                    <p:anim calcmode="lin" valueType="num">
                                      <p:cBhvr additive="base">
                                        <p:cTn id="42" dur="500" fill="hold"/>
                                        <p:tgtEl>
                                          <p:spTgt spid="855048"/>
                                        </p:tgtEl>
                                        <p:attrNameLst>
                                          <p:attrName>ppt_x</p:attrName>
                                        </p:attrNameLst>
                                      </p:cBhvr>
                                      <p:tavLst>
                                        <p:tav tm="0">
                                          <p:val>
                                            <p:strVal val="#ppt_x"/>
                                          </p:val>
                                        </p:tav>
                                        <p:tav tm="100000">
                                          <p:val>
                                            <p:strVal val="#ppt_x"/>
                                          </p:val>
                                        </p:tav>
                                      </p:tavLst>
                                    </p:anim>
                                    <p:anim calcmode="lin" valueType="num">
                                      <p:cBhvr additive="base">
                                        <p:cTn id="43" dur="500" fill="hold"/>
                                        <p:tgtEl>
                                          <p:spTgt spid="85504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55049"/>
                                        </p:tgtEl>
                                        <p:attrNameLst>
                                          <p:attrName>style.visibility</p:attrName>
                                        </p:attrNameLst>
                                      </p:cBhvr>
                                      <p:to>
                                        <p:strVal val="visible"/>
                                      </p:to>
                                    </p:set>
                                    <p:anim calcmode="lin" valueType="num">
                                      <p:cBhvr additive="base">
                                        <p:cTn id="48" dur="500" fill="hold"/>
                                        <p:tgtEl>
                                          <p:spTgt spid="855049"/>
                                        </p:tgtEl>
                                        <p:attrNameLst>
                                          <p:attrName>ppt_x</p:attrName>
                                        </p:attrNameLst>
                                      </p:cBhvr>
                                      <p:tavLst>
                                        <p:tav tm="0">
                                          <p:val>
                                            <p:strVal val="#ppt_x"/>
                                          </p:val>
                                        </p:tav>
                                        <p:tav tm="100000">
                                          <p:val>
                                            <p:strVal val="#ppt_x"/>
                                          </p:val>
                                        </p:tav>
                                      </p:tavLst>
                                    </p:anim>
                                    <p:anim calcmode="lin" valueType="num">
                                      <p:cBhvr additive="base">
                                        <p:cTn id="49" dur="500" fill="hold"/>
                                        <p:tgtEl>
                                          <p:spTgt spid="855049"/>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55050"/>
                                        </p:tgtEl>
                                        <p:attrNameLst>
                                          <p:attrName>style.visibility</p:attrName>
                                        </p:attrNameLst>
                                      </p:cBhvr>
                                      <p:to>
                                        <p:strVal val="visible"/>
                                      </p:to>
                                    </p:set>
                                    <p:anim calcmode="lin" valueType="num">
                                      <p:cBhvr additive="base">
                                        <p:cTn id="54" dur="500" fill="hold"/>
                                        <p:tgtEl>
                                          <p:spTgt spid="855050"/>
                                        </p:tgtEl>
                                        <p:attrNameLst>
                                          <p:attrName>ppt_x</p:attrName>
                                        </p:attrNameLst>
                                      </p:cBhvr>
                                      <p:tavLst>
                                        <p:tav tm="0">
                                          <p:val>
                                            <p:strVal val="#ppt_x"/>
                                          </p:val>
                                        </p:tav>
                                        <p:tav tm="100000">
                                          <p:val>
                                            <p:strVal val="#ppt_x"/>
                                          </p:val>
                                        </p:tav>
                                      </p:tavLst>
                                    </p:anim>
                                    <p:anim calcmode="lin" valueType="num">
                                      <p:cBhvr additive="base">
                                        <p:cTn id="55" dur="500" fill="hold"/>
                                        <p:tgtEl>
                                          <p:spTgt spid="85505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55051"/>
                                        </p:tgtEl>
                                        <p:attrNameLst>
                                          <p:attrName>style.visibility</p:attrName>
                                        </p:attrNameLst>
                                      </p:cBhvr>
                                      <p:to>
                                        <p:strVal val="visible"/>
                                      </p:to>
                                    </p:set>
                                    <p:anim calcmode="lin" valueType="num">
                                      <p:cBhvr additive="base">
                                        <p:cTn id="60" dur="500" fill="hold"/>
                                        <p:tgtEl>
                                          <p:spTgt spid="855051"/>
                                        </p:tgtEl>
                                        <p:attrNameLst>
                                          <p:attrName>ppt_x</p:attrName>
                                        </p:attrNameLst>
                                      </p:cBhvr>
                                      <p:tavLst>
                                        <p:tav tm="0">
                                          <p:val>
                                            <p:strVal val="#ppt_x"/>
                                          </p:val>
                                        </p:tav>
                                        <p:tav tm="100000">
                                          <p:val>
                                            <p:strVal val="#ppt_x"/>
                                          </p:val>
                                        </p:tav>
                                      </p:tavLst>
                                    </p:anim>
                                    <p:anim calcmode="lin" valueType="num">
                                      <p:cBhvr additive="base">
                                        <p:cTn id="61" dur="500" fill="hold"/>
                                        <p:tgtEl>
                                          <p:spTgt spid="855051"/>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55052"/>
                                        </p:tgtEl>
                                        <p:attrNameLst>
                                          <p:attrName>style.visibility</p:attrName>
                                        </p:attrNameLst>
                                      </p:cBhvr>
                                      <p:to>
                                        <p:strVal val="visible"/>
                                      </p:to>
                                    </p:set>
                                    <p:anim calcmode="lin" valueType="num">
                                      <p:cBhvr additive="base">
                                        <p:cTn id="66" dur="500" fill="hold"/>
                                        <p:tgtEl>
                                          <p:spTgt spid="855052"/>
                                        </p:tgtEl>
                                        <p:attrNameLst>
                                          <p:attrName>ppt_x</p:attrName>
                                        </p:attrNameLst>
                                      </p:cBhvr>
                                      <p:tavLst>
                                        <p:tav tm="0">
                                          <p:val>
                                            <p:strVal val="#ppt_x"/>
                                          </p:val>
                                        </p:tav>
                                        <p:tav tm="100000">
                                          <p:val>
                                            <p:strVal val="#ppt_x"/>
                                          </p:val>
                                        </p:tav>
                                      </p:tavLst>
                                    </p:anim>
                                    <p:anim calcmode="lin" valueType="num">
                                      <p:cBhvr additive="base">
                                        <p:cTn id="67" dur="500" fill="hold"/>
                                        <p:tgtEl>
                                          <p:spTgt spid="855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2" grpId="0" animBg="1" autoUpdateAnimBg="0"/>
      <p:bldP spid="855043" grpId="0" animBg="1" autoUpdateAnimBg="0"/>
      <p:bldP spid="855044" grpId="0" animBg="1" autoUpdateAnimBg="0"/>
      <p:bldP spid="855045" grpId="0" animBg="1" autoUpdateAnimBg="0"/>
      <p:bldP spid="855046" grpId="0" animBg="1" autoUpdateAnimBg="0"/>
      <p:bldP spid="855047" grpId="0" animBg="1" autoUpdateAnimBg="0"/>
      <p:bldP spid="855048" grpId="0" animBg="1" autoUpdateAnimBg="0"/>
      <p:bldP spid="855049" grpId="0" animBg="1" autoUpdateAnimBg="0"/>
      <p:bldP spid="855050" grpId="0" animBg="1" autoUpdateAnimBg="0"/>
      <p:bldP spid="855051" grpId="0" animBg="1" autoUpdateAnimBg="0"/>
      <p:bldP spid="85505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8"/>
          <p:cNvSpPr>
            <a:spLocks noGrp="1" noChangeArrowheads="1"/>
          </p:cNvSpPr>
          <p:nvPr>
            <p:ph type="sldNum" sz="quarter" idx="4"/>
          </p:nvPr>
        </p:nvSpPr>
        <p:spPr/>
        <p:txBody>
          <a:bodyPr/>
          <a:lstStyle/>
          <a:p>
            <a:fld id="{5FFF81F9-6760-44FC-B51D-557CA6690B48}" type="slidenum">
              <a:rPr lang="ar-SA"/>
              <a:pPr/>
              <a:t>9</a:t>
            </a:fld>
            <a:endParaRPr lang="en-US"/>
          </a:p>
        </p:txBody>
      </p:sp>
      <p:graphicFrame>
        <p:nvGraphicFramePr>
          <p:cNvPr id="104512" name="Group 64"/>
          <p:cNvGraphicFramePr>
            <a:graphicFrameLocks noGrp="1"/>
          </p:cNvGraphicFramePr>
          <p:nvPr>
            <p:extLst>
              <p:ext uri="{D42A27DB-BD31-4B8C-83A1-F6EECF244321}">
                <p14:modId xmlns:p14="http://schemas.microsoft.com/office/powerpoint/2010/main" xmlns="" val="2701620513"/>
              </p:ext>
            </p:extLst>
          </p:nvPr>
        </p:nvGraphicFramePr>
        <p:xfrm>
          <a:off x="1104900" y="836712"/>
          <a:ext cx="7162800" cy="5838825"/>
        </p:xfrm>
        <a:graphic>
          <a:graphicData uri="http://schemas.openxmlformats.org/drawingml/2006/table">
            <a:tbl>
              <a:tblPr/>
              <a:tblGrid>
                <a:gridCol w="1047750"/>
                <a:gridCol w="5105400"/>
                <a:gridCol w="1009650"/>
              </a:tblGrid>
              <a:tr h="4159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الزمن</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200"/>
                        </a:gs>
                        <a:gs pos="45000">
                          <a:srgbClr val="FF7A00"/>
                        </a:gs>
                        <a:gs pos="70000">
                          <a:srgbClr val="FF0300"/>
                        </a:gs>
                        <a:gs pos="100000">
                          <a:srgbClr val="4D0808"/>
                        </a:gs>
                      </a:gsLst>
                      <a:path path="shape">
                        <a:fillToRect l="50000" t="50000" r="50000" b="50000"/>
                      </a:path>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الموضوع و</a:t>
                      </a: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الإجراءات</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200"/>
                        </a:gs>
                        <a:gs pos="45000">
                          <a:srgbClr val="FF7A00"/>
                        </a:gs>
                        <a:gs pos="70000">
                          <a:srgbClr val="FF0300"/>
                        </a:gs>
                        <a:gs pos="100000">
                          <a:srgbClr val="4D0808"/>
                        </a:gs>
                      </a:gsLst>
                      <a:path path="shape">
                        <a:fillToRect l="50000" t="50000" r="50000" b="50000"/>
                      </a:path>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رقم</a:t>
                      </a: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 اللقاء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200"/>
                        </a:gs>
                        <a:gs pos="45000">
                          <a:srgbClr val="FF7A00"/>
                        </a:gs>
                        <a:gs pos="70000">
                          <a:srgbClr val="FF0300"/>
                        </a:gs>
                        <a:gs pos="100000">
                          <a:srgbClr val="4D0808"/>
                        </a:gs>
                      </a:gsLst>
                      <a:path path="shape">
                        <a:fillToRect l="50000" t="50000" r="50000" b="50000"/>
                      </a:path>
                    </a:gradFill>
                  </a:tcPr>
                </a:tc>
              </a:tr>
              <a:tr h="419100">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مقدمة في القيادة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1</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صفات القائد الناجح</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2</a:t>
                      </a:r>
                      <a:endParaRPr kumimoji="0" lang="en-US" sz="2000" b="1" i="0" u="none" strike="noStrike" cap="none" normalizeH="0" baseline="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الرؤية والرسالة وكيفية تحديدها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3</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القيادة </a:t>
                      </a:r>
                      <a:r>
                        <a:rPr kumimoji="0" lang="ar-YE" sz="2000" b="1" i="0" u="none" strike="noStrike" cap="none" normalizeH="0" baseline="0" dirty="0" err="1"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بالاهداف</a:t>
                      </a: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4</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9100">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المسؤولية الأخلاقية للقائد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5</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اتخاذ القرار المنهجية والدوافع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6</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القيادة وفن إدارة الاختلاف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7</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9100">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دور القيادة في بناء فرق العمل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8</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القيادة ومفهوم التمكين والتفويض</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9</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دارة التغيير (التحليل والمقاومة).</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10</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9100">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القيادة بتقديم الخدمة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11</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9100">
                <a:tc>
                  <a:txBody>
                    <a:bodyPr/>
                    <a:lstStyle/>
                    <a:p>
                      <a:r>
                        <a:rPr lang="ar-YE" dirty="0" smtClean="0"/>
                        <a:t>1</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مراجعة </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YE"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12</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r>
              <a:tr h="415925">
                <a:tc>
                  <a:txBody>
                    <a:bodyPr/>
                    <a:lstStyle/>
                    <a:p>
                      <a:r>
                        <a:rPr lang="ar-YE" dirty="0" smtClean="0"/>
                        <a:t>12</a:t>
                      </a:r>
                      <a:endParaRPr lang="ar-YE"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ar-SA"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rPr>
                        <a:t>المجمــــــــــــــــــــــــــــــــــــــوع</a:t>
                      </a:r>
                      <a:endPar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Times New Roman" pitchFamily="18" charset="0"/>
                        <a:cs typeface="MCS Tholoth 1 S_U Normal 2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FF"/>
                        </a:gs>
                        <a:gs pos="50000">
                          <a:srgbClr val="FFCC00"/>
                        </a:gs>
                        <a:gs pos="100000">
                          <a:srgbClr val="FF00FF"/>
                        </a:gs>
                      </a:gsLst>
                      <a:lin ang="5400000" scaled="1"/>
                    </a:gradFill>
                  </a:tcPr>
                </a:tc>
                <a:tc hMerge="1">
                  <a:txBody>
                    <a:bodyPr/>
                    <a:lstStyle/>
                    <a:p>
                      <a:pPr rtl="1"/>
                      <a:endParaRPr lang="ar-YE"/>
                    </a:p>
                  </a:txBody>
                  <a:tcPr/>
                </a:tc>
              </a:tr>
            </a:tbl>
          </a:graphicData>
        </a:graphic>
      </p:graphicFrame>
      <p:sp>
        <p:nvSpPr>
          <p:cNvPr id="104513" name="Text Box 65"/>
          <p:cNvSpPr txBox="1">
            <a:spLocks noChangeArrowheads="1"/>
          </p:cNvSpPr>
          <p:nvPr/>
        </p:nvSpPr>
        <p:spPr bwMode="auto">
          <a:xfrm>
            <a:off x="2514600" y="116632"/>
            <a:ext cx="4343400" cy="579438"/>
          </a:xfrm>
          <a:prstGeom prst="rect">
            <a:avLst/>
          </a:prstGeom>
          <a:gradFill rotWithShape="1">
            <a:gsLst>
              <a:gs pos="0">
                <a:schemeClr val="tx2"/>
              </a:gs>
              <a:gs pos="50000">
                <a:srgbClr val="00FF00"/>
              </a:gs>
              <a:gs pos="100000">
                <a:schemeClr val="tx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ar-SA" sz="3200" b="1" dirty="0" smtClean="0">
                <a:solidFill>
                  <a:srgbClr val="800000"/>
                </a:solidFill>
                <a:effectLst>
                  <a:outerShdw blurRad="38100" dist="38100" dir="2700000" algn="tl">
                    <a:srgbClr val="000000"/>
                  </a:outerShdw>
                </a:effectLst>
                <a:cs typeface="DecoType Naskh Variants" pitchFamily="2" charset="-78"/>
              </a:rPr>
              <a:t> </a:t>
            </a:r>
            <a:r>
              <a:rPr lang="ar-YE" sz="3200" b="1" dirty="0" smtClean="0">
                <a:solidFill>
                  <a:srgbClr val="800000"/>
                </a:solidFill>
                <a:effectLst>
                  <a:outerShdw blurRad="38100" dist="38100" dir="2700000" algn="tl">
                    <a:srgbClr val="000000"/>
                  </a:outerShdw>
                </a:effectLst>
                <a:cs typeface="DecoType Naskh Variants" pitchFamily="2" charset="-78"/>
              </a:rPr>
              <a:t>خطة تدريس المقرر </a:t>
            </a:r>
            <a:endParaRPr lang="en-US" sz="3200" b="1" dirty="0" smtClean="0">
              <a:solidFill>
                <a:srgbClr val="800000"/>
              </a:solidFill>
              <a:effectLst>
                <a:outerShdw blurRad="38100" dist="38100" dir="2700000" algn="tl">
                  <a:srgbClr val="000000"/>
                </a:outerShdw>
              </a:effectLst>
              <a:cs typeface="DecoType Naskh Variants" pitchFamily="2" charset="-78"/>
            </a:endParaRPr>
          </a:p>
        </p:txBody>
      </p:sp>
    </p:spTree>
    <p:extLst>
      <p:ext uri="{BB962C8B-B14F-4D97-AF65-F5344CB8AC3E}">
        <p14:creationId xmlns:p14="http://schemas.microsoft.com/office/powerpoint/2010/main" xmlns="" val="249013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تصميم افتراضي">
  <a:themeElements>
    <a:clrScheme name="2_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ompetition">
  <a:themeElements>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fontScheme name="4_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27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127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4_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4_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4_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4_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4_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4_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4_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mpetition">
  <a:themeElements>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fontScheme name="4_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27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127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4_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4_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4_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4_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4_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4_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4_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تصميم افتراضي">
  <a:themeElements>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تصميم افتراضي">
  <a:themeElements>
    <a:clrScheme name="3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Custom Design 14">
      <a:dk1>
        <a:srgbClr val="000000"/>
      </a:dk1>
      <a:lt1>
        <a:srgbClr val="FFFFCC"/>
      </a:lt1>
      <a:dk2>
        <a:srgbClr val="000000"/>
      </a:dk2>
      <a:lt2>
        <a:srgbClr val="808080"/>
      </a:lt2>
      <a:accent1>
        <a:srgbClr val="FFFFFF"/>
      </a:accent1>
      <a:accent2>
        <a:srgbClr val="333399"/>
      </a:accent2>
      <a:accent3>
        <a:srgbClr val="FFFFE2"/>
      </a:accent3>
      <a:accent4>
        <a:srgbClr val="000000"/>
      </a:accent4>
      <a:accent5>
        <a:srgbClr val="FFFFF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CC"/>
        </a:lt1>
        <a:dk2>
          <a:srgbClr val="000000"/>
        </a:dk2>
        <a:lt2>
          <a:srgbClr val="808080"/>
        </a:lt2>
        <a:accent1>
          <a:srgbClr val="000000"/>
        </a:accent1>
        <a:accent2>
          <a:srgbClr val="333399"/>
        </a:accent2>
        <a:accent3>
          <a:srgbClr val="FFFFE2"/>
        </a:accent3>
        <a:accent4>
          <a:srgbClr val="000000"/>
        </a:accent4>
        <a:accent5>
          <a:srgbClr val="AA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CC"/>
        </a:lt1>
        <a:dk2>
          <a:srgbClr val="000000"/>
        </a:dk2>
        <a:lt2>
          <a:srgbClr val="808080"/>
        </a:lt2>
        <a:accent1>
          <a:srgbClr val="FFFFFF"/>
        </a:accent1>
        <a:accent2>
          <a:srgbClr val="333399"/>
        </a:accent2>
        <a:accent3>
          <a:srgbClr val="FFFFE2"/>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ompetition">
  <a:themeElements>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fontScheme name="4_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4_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4_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4_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4_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4_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4_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4_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2.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3.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4.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5.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6.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ppt/theme/themeOverride7.xml><?xml version="1.0" encoding="utf-8"?>
<a:themeOverride xmlns:a="http://schemas.openxmlformats.org/drawingml/2006/main">
  <a:clrScheme name="4_Competition 9">
    <a:dk1>
      <a:srgbClr val="800000"/>
    </a:dk1>
    <a:lt1>
      <a:srgbClr val="FFFFFF"/>
    </a:lt1>
    <a:dk2>
      <a:srgbClr val="CCFF99"/>
    </a:dk2>
    <a:lt2>
      <a:srgbClr val="FFFF99"/>
    </a:lt2>
    <a:accent1>
      <a:srgbClr val="FF5050"/>
    </a:accent1>
    <a:accent2>
      <a:srgbClr val="CC3300"/>
    </a:accent2>
    <a:accent3>
      <a:srgbClr val="E2FFCA"/>
    </a:accent3>
    <a:accent4>
      <a:srgbClr val="DADADA"/>
    </a:accent4>
    <a:accent5>
      <a:srgbClr val="FFB3B3"/>
    </a:accent5>
    <a:accent6>
      <a:srgbClr val="B92D00"/>
    </a:accent6>
    <a:hlink>
      <a:srgbClr val="FFFF99"/>
    </a:hlink>
    <a:folHlink>
      <a:srgbClr val="FFCC00"/>
    </a:folHlink>
  </a:clrScheme>
</a:themeOverride>
</file>

<file path=docProps/app.xml><?xml version="1.0" encoding="utf-8"?>
<Properties xmlns="http://schemas.openxmlformats.org/officeDocument/2006/extended-properties" xmlns:vt="http://schemas.openxmlformats.org/officeDocument/2006/docPropsVTypes">
  <TotalTime>80</TotalTime>
  <Words>3705</Words>
  <Application>Microsoft Office PowerPoint</Application>
  <PresentationFormat>Affichage à l'écran (4:3)</PresentationFormat>
  <Paragraphs>1043</Paragraphs>
  <Slides>82</Slides>
  <Notes>66</Notes>
  <HiddenSlides>0</HiddenSlides>
  <MMClips>8</MMClips>
  <ScaleCrop>false</ScaleCrop>
  <HeadingPairs>
    <vt:vector size="6" baseType="variant">
      <vt:variant>
        <vt:lpstr>Thème</vt:lpstr>
      </vt:variant>
      <vt:variant>
        <vt:i4>17</vt:i4>
      </vt:variant>
      <vt:variant>
        <vt:lpstr>Serveurs OLE incorporés</vt:lpstr>
      </vt:variant>
      <vt:variant>
        <vt:i4>1</vt:i4>
      </vt:variant>
      <vt:variant>
        <vt:lpstr>Titres des diapositives</vt:lpstr>
      </vt:variant>
      <vt:variant>
        <vt:i4>82</vt:i4>
      </vt:variant>
    </vt:vector>
  </HeadingPairs>
  <TitlesOfParts>
    <vt:vector size="100" baseType="lpstr">
      <vt:lpstr>سمة Office</vt:lpstr>
      <vt:lpstr>4_Competition</vt:lpstr>
      <vt:lpstr>3_تصميم افتراضي</vt:lpstr>
      <vt:lpstr>2_تصميم افتراضي</vt:lpstr>
      <vt:lpstr>Edge</vt:lpstr>
      <vt:lpstr>1_Edge</vt:lpstr>
      <vt:lpstr>4_تصميم افتراضي</vt:lpstr>
      <vt:lpstr>Custom Design</vt:lpstr>
      <vt:lpstr>5_Competition</vt:lpstr>
      <vt:lpstr>5_تصميم افتراضي</vt:lpstr>
      <vt:lpstr>تصميم افتراضي</vt:lpstr>
      <vt:lpstr>7_Competition</vt:lpstr>
      <vt:lpstr>1_تصميم افتراضي</vt:lpstr>
      <vt:lpstr>6_تصميم افتراضي</vt:lpstr>
      <vt:lpstr>2_Edge</vt:lpstr>
      <vt:lpstr>Azure</vt:lpstr>
      <vt:lpstr>Blends</vt:lpstr>
      <vt:lpstr>Document</vt:lpstr>
      <vt:lpstr>Diapositive 1</vt:lpstr>
      <vt:lpstr>Diapositive 2</vt:lpstr>
      <vt:lpstr>    من فوائد هذا النشاط </vt:lpstr>
      <vt:lpstr>Diapositive 4</vt:lpstr>
      <vt:lpstr>Diapositive 5</vt:lpstr>
      <vt:lpstr> </vt:lpstr>
      <vt:lpstr>الهدف العام للبرنامج</vt:lpstr>
      <vt:lpstr>الناتج النهائي</vt:lpstr>
      <vt:lpstr>Diapositive 9</vt:lpstr>
      <vt:lpstr>Diapositive 10</vt:lpstr>
      <vt:lpstr>Diapositive 11</vt:lpstr>
      <vt:lpstr>Diapositive 12</vt:lpstr>
      <vt:lpstr>Diapositive 13</vt:lpstr>
      <vt:lpstr>   2- القيادة هي  </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 </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 </vt:lpstr>
      <vt:lpstr>Diapositive 41</vt:lpstr>
      <vt:lpstr>Diapositive 42</vt:lpstr>
      <vt:lpstr>Diapositive 43</vt:lpstr>
      <vt:lpstr>Diapositive 44</vt:lpstr>
      <vt:lpstr> </vt:lpstr>
      <vt:lpstr>Diapositive 46</vt:lpstr>
      <vt:lpstr>Diapositive 47</vt:lpstr>
      <vt:lpstr>نشاط</vt:lpstr>
      <vt:lpstr>القـــــــائد والمدير</vt:lpstr>
      <vt:lpstr>الحقائق الأساسية عن القيادة والإدارة </vt:lpstr>
      <vt:lpstr> </vt:lpstr>
      <vt:lpstr> </vt:lpstr>
      <vt:lpstr>Diapositive 53</vt:lpstr>
      <vt:lpstr>Diapositive 54</vt:lpstr>
      <vt:lpstr>Diapositive 55</vt:lpstr>
      <vt:lpstr>Diapositive 56</vt:lpstr>
      <vt:lpstr>بعض المهارات والقواعد الإرشادية فى القيادة </vt:lpstr>
      <vt:lpstr>Diapositive 58</vt:lpstr>
      <vt:lpstr>Diapositive 59</vt:lpstr>
      <vt:lpstr>Diapositive 60</vt:lpstr>
      <vt:lpstr>Diapositive 61</vt:lpstr>
      <vt:lpstr>Diapositive 62</vt:lpstr>
      <vt:lpstr>الشبكة الادارية</vt:lpstr>
      <vt:lpstr>Diapositive 64</vt:lpstr>
      <vt:lpstr>Diapositive 65</vt:lpstr>
      <vt:lpstr>Diapositive 66</vt:lpstr>
      <vt:lpstr>Diapositive 67</vt:lpstr>
      <vt:lpstr>Diapositive 68</vt:lpstr>
      <vt:lpstr>Diapositive 69</vt:lpstr>
      <vt:lpstr>Diapositive 70</vt:lpstr>
      <vt:lpstr> </vt:lpstr>
      <vt:lpstr>Diapositive 72</vt:lpstr>
      <vt:lpstr>Diapositive 73</vt:lpstr>
      <vt:lpstr>Diapositive 74</vt:lpstr>
      <vt:lpstr>Diapositive 75</vt:lpstr>
      <vt:lpstr> </vt:lpstr>
      <vt:lpstr>Diapositive 77</vt:lpstr>
      <vt:lpstr>Diapositive 78</vt:lpstr>
      <vt:lpstr>Diapositive 79</vt:lpstr>
      <vt:lpstr>Diapositive 80</vt:lpstr>
      <vt:lpstr>النهاية</vt:lpstr>
      <vt:lpstr>Diapositive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اسماعيل الحفصي</dc:creator>
  <cp:lastModifiedBy>ACER</cp:lastModifiedBy>
  <cp:revision>17</cp:revision>
  <dcterms:created xsi:type="dcterms:W3CDTF">2012-10-07T13:31:26Z</dcterms:created>
  <dcterms:modified xsi:type="dcterms:W3CDTF">2017-04-15T19:56:57Z</dcterms:modified>
</cp:coreProperties>
</file>