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4CF7FB-0B75-405E-AAA4-93BFDE831D06}" type="datetimeFigureOut">
              <a:rPr lang="ar-SA" smtClean="0"/>
              <a:t>02/02/35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6A0CEB-5972-4AB8-BCB1-CE2005FBB788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7664" y="2276872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ar-SA" sz="6600" b="1" dirty="0" smtClean="0"/>
              <a:t>الليبرالية</a:t>
            </a: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205620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124744"/>
            <a:ext cx="7488832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ar-SA" b="1" dirty="0">
                <a:solidFill>
                  <a:srgbClr val="7030A0"/>
                </a:solidFill>
              </a:rPr>
              <a:t>ثانيا: الاستبداد السياسي:</a:t>
            </a:r>
          </a:p>
          <a:p>
            <a:pPr>
              <a:buFont typeface="Wingdings" pitchFamily="2" charset="2"/>
              <a:buChar char="q"/>
            </a:pPr>
            <a:r>
              <a:rPr lang="ar-SA" b="1" dirty="0" smtClean="0">
                <a:solidFill>
                  <a:srgbClr val="C00000"/>
                </a:solidFill>
              </a:rPr>
              <a:t>ومن أسبابه:</a:t>
            </a:r>
            <a:endParaRPr lang="ar-SA" b="1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ar-SA" b="1" dirty="0">
                <a:solidFill>
                  <a:srgbClr val="7030A0"/>
                </a:solidFill>
              </a:rPr>
              <a:t>ترك الأمر بالمعروف والنهي عن </a:t>
            </a:r>
            <a:r>
              <a:rPr lang="ar-SA" b="1" dirty="0" smtClean="0">
                <a:solidFill>
                  <a:srgbClr val="7030A0"/>
                </a:solidFill>
              </a:rPr>
              <a:t>المنكر:</a:t>
            </a:r>
            <a:endParaRPr lang="ar-SA" b="1" dirty="0">
              <a:solidFill>
                <a:srgbClr val="7030A0"/>
              </a:solidFill>
            </a:endParaRPr>
          </a:p>
          <a:p>
            <a:pPr marL="82296" indent="0" algn="just">
              <a:buNone/>
            </a:pPr>
            <a:r>
              <a:rPr lang="ar-SA" dirty="0"/>
              <a:t>انتشار عقيدة الإرجاء والجبر </a:t>
            </a:r>
            <a:r>
              <a:rPr lang="ar-SA" dirty="0" smtClean="0"/>
              <a:t>وهاتان </a:t>
            </a:r>
            <a:r>
              <a:rPr lang="ar-SA" dirty="0"/>
              <a:t>العقيدتان لهما تأثير كبير في ظهور روح الاستسلام للظلم، وتهوين الأمر بالمعروف والنهي عن </a:t>
            </a:r>
            <a:r>
              <a:rPr lang="ar-SA" dirty="0" smtClean="0"/>
              <a:t>المنكر: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فالإرجاء يبرر الطغيان ويعتذر له</a:t>
            </a:r>
            <a:r>
              <a:rPr lang="ar-SA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دعم </a:t>
            </a:r>
            <a:r>
              <a:rPr lang="ar-SA" dirty="0"/>
              <a:t>القوى الاستعمارية </a:t>
            </a:r>
            <a:r>
              <a:rPr lang="ar-SA" dirty="0" smtClean="0"/>
              <a:t>الأجنبية.</a:t>
            </a:r>
          </a:p>
          <a:p>
            <a:pPr marL="82296" indent="0" algn="just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536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764704"/>
            <a:ext cx="7344816" cy="5832648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ar-SA" b="1" dirty="0" smtClean="0">
                <a:solidFill>
                  <a:srgbClr val="7030A0"/>
                </a:solidFill>
              </a:rPr>
              <a:t>ثالثا</a:t>
            </a:r>
            <a:r>
              <a:rPr lang="ar-SA" b="1" dirty="0">
                <a:solidFill>
                  <a:srgbClr val="7030A0"/>
                </a:solidFill>
              </a:rPr>
              <a:t>: الجمود والتقليد: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وقفت </a:t>
            </a:r>
            <a:r>
              <a:rPr lang="ar-SA" dirty="0"/>
              <a:t>الدولة العثمانية موقفا سلبيا من دعوة الإمام محمد بن عبد الوهاب، والعلامة الشوكاني، والشيخ </a:t>
            </a:r>
            <a:r>
              <a:rPr lang="ar-SA" dirty="0" err="1"/>
              <a:t>الآلوسي</a:t>
            </a:r>
            <a:r>
              <a:rPr lang="ar-SA" dirty="0"/>
              <a:t> </a:t>
            </a:r>
            <a:r>
              <a:rPr lang="ar-SA" dirty="0" smtClean="0"/>
              <a:t>وغيرهم.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لأن علماء الدولة يعتمدون اعتمادا كاملا على المذهب الحنفي، وهو من أقوى المذاهب منعا </a:t>
            </a:r>
            <a:r>
              <a:rPr lang="ar-SA" dirty="0" smtClean="0"/>
              <a:t>للاجتهاد.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اعتمادهم على المذهب </a:t>
            </a:r>
            <a:r>
              <a:rPr lang="ar-SA" dirty="0" err="1"/>
              <a:t>الماتريدي</a:t>
            </a:r>
            <a:r>
              <a:rPr lang="ar-SA" dirty="0"/>
              <a:t> الكلامي في العقيدة، و على التصوف الغالي في السلوك.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/>
              <a:t>وهذه الأمور الثلاثة (</a:t>
            </a:r>
            <a:r>
              <a:rPr lang="ar-SA" dirty="0">
                <a:solidFill>
                  <a:srgbClr val="C00000"/>
                </a:solidFill>
              </a:rPr>
              <a:t>التقليد، والكلام، والتصوف</a:t>
            </a:r>
            <a:r>
              <a:rPr lang="ar-SA" dirty="0"/>
              <a:t>) أحكمت غلق الباب في إمكانية عمل تجديدي من داخل المشيخة العلمية والسلطة السياسية في الدولة العثمانية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02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124744"/>
            <a:ext cx="7488832" cy="547260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ar-SA" b="1" dirty="0">
                <a:solidFill>
                  <a:srgbClr val="7030A0"/>
                </a:solidFill>
              </a:rPr>
              <a:t>رابعا: القوى الاستعمارية: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/>
              <a:t>تعود العداوة العميقة بين أوربا النصرانية والبلاد الإسلامية إلى الاختلاف الديني</a:t>
            </a:r>
            <a:r>
              <a:rPr lang="ar-SA" dirty="0" smtClean="0"/>
              <a:t>، </a:t>
            </a:r>
            <a:r>
              <a:rPr lang="ar-SA" dirty="0"/>
              <a:t>يقول تعالى: وَلَن تَرْضَى عَنكَ الْيَهُودُ وَلاَ النَّصَارَى حَتَّى تَتَّبِعَ مِلَّتَهُمْ </a:t>
            </a:r>
            <a:r>
              <a:rPr lang="ar-SA" sz="2000" dirty="0"/>
              <a:t>[ البقرة:120</a:t>
            </a:r>
            <a:r>
              <a:rPr lang="ar-SA" sz="2000" dirty="0" smtClean="0"/>
              <a:t>]</a:t>
            </a:r>
            <a:endParaRPr lang="ar-SA" dirty="0" smtClean="0"/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ولهذا </a:t>
            </a:r>
            <a:r>
              <a:rPr lang="ar-SA" dirty="0"/>
              <a:t>وقعت الحروب الصليبية القديمة والحديثة.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/>
              <a:t>ا</a:t>
            </a:r>
            <a:r>
              <a:rPr lang="ar-SA" dirty="0" smtClean="0"/>
              <a:t>لاستعمار </a:t>
            </a:r>
            <a:r>
              <a:rPr lang="ar-SA" dirty="0"/>
              <a:t>في حركة الكشوف الجغرافية التي لبست ثوب العلم والاكتشاف، ورافق ذلك الحملة العسكرية التي تهدف إلى تصفية الوجود الإسلامي في الأندلس</a:t>
            </a:r>
            <a:r>
              <a:rPr lang="ar-S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82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408712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ar-SA" b="1" dirty="0" smtClean="0">
                <a:solidFill>
                  <a:srgbClr val="7030A0"/>
                </a:solidFill>
              </a:rPr>
              <a:t> جهود </a:t>
            </a:r>
            <a:r>
              <a:rPr lang="ar-SA" b="1" dirty="0">
                <a:solidFill>
                  <a:srgbClr val="7030A0"/>
                </a:solidFill>
              </a:rPr>
              <a:t>الاستعمار في فرض الليبرالية في العالم الإسلامي من خلال ما يلي: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/>
              <a:t>إلغاء الحكم بالشريعة الإسلامية، واستبدال القوانين الوضعية بها، وذلك من خلال حكومة نيابية دستورية على النمط الغربي.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/>
              <a:t>القضاء على التعليم الإسلامي، وتغيير مناهجه، وبناء المدارس الأجنبية، والمدارس التنصيرية في بلاد المسلمين </a:t>
            </a:r>
            <a:r>
              <a:rPr lang="ar-SA" dirty="0" smtClean="0"/>
              <a:t>.</a:t>
            </a:r>
            <a:endParaRPr lang="ar-SA" dirty="0"/>
          </a:p>
          <a:p>
            <a:pPr algn="just">
              <a:buFont typeface="Wingdings" pitchFamily="2" charset="2"/>
              <a:buChar char="§"/>
            </a:pPr>
            <a:r>
              <a:rPr lang="ar-SA" dirty="0"/>
              <a:t>القيام بإبراز الطوائف والمذاهب غير الإسلامية، باسم "حقوق الأقليات "، ل</a:t>
            </a:r>
            <a:r>
              <a:rPr lang="ar-SA" dirty="0" smtClean="0"/>
              <a:t>إضعاف </a:t>
            </a:r>
            <a:r>
              <a:rPr lang="ar-SA" dirty="0"/>
              <a:t>الروح الدينية في المجتمع الإسلامي.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/>
              <a:t>تكوين جيل يحمل الفكر الليبرالي من أبناء المسلمين، وقد تم ذلك من خلال البعثات التعليمية، وبناء الجامعات المؤسسة على هذا الفكر، وجلب المستشرقين لها، ليكونوا أساتذة ومعلمين للجيل الجديد. </a:t>
            </a:r>
          </a:p>
        </p:txBody>
      </p:sp>
    </p:spTree>
    <p:extLst>
      <p:ext uri="{BB962C8B-B14F-4D97-AF65-F5344CB8AC3E}">
        <p14:creationId xmlns:p14="http://schemas.microsoft.com/office/powerpoint/2010/main" val="232948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 </a:t>
            </a:r>
            <a:r>
              <a:rPr lang="ar-SA" sz="4400" b="1" dirty="0"/>
              <a:t>المصطلحات التي أطلقوها على أنفسهم أو أطلقت عليهم من غيرهم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340768"/>
            <a:ext cx="7992888" cy="5411688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ar-SA" b="1" dirty="0" smtClean="0">
                <a:solidFill>
                  <a:srgbClr val="7030A0"/>
                </a:solidFill>
              </a:rPr>
              <a:t>1- </a:t>
            </a:r>
            <a:r>
              <a:rPr lang="ar-SA" b="1" dirty="0">
                <a:solidFill>
                  <a:srgbClr val="7030A0"/>
                </a:solidFill>
              </a:rPr>
              <a:t>الليبرالية</a:t>
            </a:r>
            <a:r>
              <a:rPr lang="ar-SA" dirty="0"/>
              <a:t>: تدعو إلى الحرية المطلقة وعبادة الفرد نفسه وهواه وشهوته </a:t>
            </a:r>
            <a:r>
              <a:rPr lang="ar-SA" dirty="0" smtClean="0"/>
              <a:t>وهي لا </a:t>
            </a:r>
            <a:r>
              <a:rPr lang="ar-SA" dirty="0"/>
              <a:t>تعترف بدين ولا نص مقدس ولا عادات ولا تقاليد ولا أي أمر يعيق الحرية الفردية</a:t>
            </a:r>
            <a:r>
              <a:rPr lang="ar-SA" dirty="0" smtClean="0"/>
              <a:t>.</a:t>
            </a:r>
          </a:p>
          <a:p>
            <a:pPr marL="82296" indent="0" algn="just">
              <a:buNone/>
            </a:pPr>
            <a:r>
              <a:rPr lang="ar-SA" b="1" dirty="0" smtClean="0">
                <a:solidFill>
                  <a:srgbClr val="7030A0"/>
                </a:solidFill>
              </a:rPr>
              <a:t>2-العصرانية: </a:t>
            </a:r>
            <a:r>
              <a:rPr lang="ar-SA" dirty="0"/>
              <a:t>إشارة لتطويعهم نصوص الشريعة وأحكامها لتتوافق مع مستجدات العصر دون اعتبار لقداسة </a:t>
            </a:r>
            <a:r>
              <a:rPr lang="ar-SA" dirty="0" smtClean="0"/>
              <a:t>النص.</a:t>
            </a:r>
            <a:endParaRPr lang="ar-SA" dirty="0"/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3ـ العقلانية : </a:t>
            </a:r>
            <a:r>
              <a:rPr lang="ar-SA" dirty="0"/>
              <a:t>إشارة إلى تقديمهم وتقديسهم للعقل أو أنهم أهل عقل وحكمة ومن عداهم ليس لديه اهتمام </a:t>
            </a:r>
            <a:r>
              <a:rPr lang="ar-SA" dirty="0" smtClean="0"/>
              <a:t>بالعقل.</a:t>
            </a:r>
          </a:p>
          <a:p>
            <a:pPr marL="82296" indent="0" algn="just">
              <a:buNone/>
            </a:pPr>
            <a:r>
              <a:rPr lang="ar-SA" b="1" dirty="0" smtClean="0">
                <a:solidFill>
                  <a:srgbClr val="7030A0"/>
                </a:solidFill>
              </a:rPr>
              <a:t>4- التنوير</a:t>
            </a:r>
            <a:r>
              <a:rPr lang="ar-SA" b="1" dirty="0">
                <a:solidFill>
                  <a:srgbClr val="7030A0"/>
                </a:solidFill>
              </a:rPr>
              <a:t>: </a:t>
            </a:r>
            <a:r>
              <a:rPr lang="ar-SA" dirty="0"/>
              <a:t>ظهر مصطلح </a:t>
            </a:r>
            <a:r>
              <a:rPr lang="ar-SA" dirty="0" err="1" smtClean="0"/>
              <a:t>التنوي</a:t>
            </a:r>
            <a:r>
              <a:rPr lang="ar-SA" dirty="0" smtClean="0"/>
              <a:t> في </a:t>
            </a:r>
            <a:r>
              <a:rPr lang="ar-SA" dirty="0"/>
              <a:t>القرنين السادس عشر والسابع عشر في أوروبا تعبيرا عن الفكر الليبرالي البورجوازي ذي النزعة الإنسانية العقلية والعلمية والتجريبية ويتضمن هذا الفكر نزعة مادية واضحة بعد إقصاء اللاهوت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14534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89008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4000" dirty="0"/>
              <a:t>آثار وأخطار الفكر الليبرالي على </a:t>
            </a:r>
            <a:r>
              <a:rPr lang="ar-SA" sz="4000" dirty="0" smtClean="0"/>
              <a:t>المسلمين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412776"/>
            <a:ext cx="7632848" cy="4392488"/>
          </a:xfrm>
        </p:spPr>
        <p:txBody>
          <a:bodyPr>
            <a:normAutofit/>
          </a:bodyPr>
          <a:lstStyle/>
          <a:p>
            <a:pPr algn="just"/>
            <a:r>
              <a:rPr lang="ar-SA" dirty="0" smtClean="0"/>
              <a:t>هل الليبراليون يملكون مشروعا جادا وحقيقيا للنهضة؟</a:t>
            </a:r>
          </a:p>
          <a:p>
            <a:pPr algn="just"/>
            <a:r>
              <a:rPr lang="ar-SA" dirty="0" smtClean="0"/>
              <a:t>وهل لديهم رؤية ناضجة للإصلاح؟</a:t>
            </a:r>
          </a:p>
          <a:p>
            <a:pPr algn="just"/>
            <a:r>
              <a:rPr lang="ar-SA" dirty="0" smtClean="0"/>
              <a:t>الواقع </a:t>
            </a:r>
            <a:r>
              <a:rPr lang="ar-SA" dirty="0"/>
              <a:t>الذي لا مراء فيه: أن غاية ما عند هؤلاء الليبراليين هو مسخ هوية المجتمع </a:t>
            </a:r>
            <a:r>
              <a:rPr lang="ar-SA" dirty="0" smtClean="0"/>
              <a:t>وتلميع </a:t>
            </a:r>
            <a:r>
              <a:rPr lang="ar-SA" dirty="0"/>
              <a:t>الفكر </a:t>
            </a:r>
            <a:r>
              <a:rPr lang="ar-SA" dirty="0" smtClean="0"/>
              <a:t>الغربي.</a:t>
            </a:r>
          </a:p>
          <a:p>
            <a:pPr marL="82296" indent="0" algn="just">
              <a:buNone/>
            </a:pPr>
            <a:r>
              <a:rPr lang="ar-SA" b="1" dirty="0" smtClean="0">
                <a:solidFill>
                  <a:srgbClr val="7030A0"/>
                </a:solidFill>
              </a:rPr>
              <a:t>أولا</a:t>
            </a:r>
            <a:r>
              <a:rPr lang="ar-SA" b="1" dirty="0">
                <a:solidFill>
                  <a:srgbClr val="7030A0"/>
                </a:solidFill>
              </a:rPr>
              <a:t>: الآثار العقدية:</a:t>
            </a:r>
          </a:p>
          <a:p>
            <a:pPr marL="82296" indent="0" algn="just">
              <a:buNone/>
            </a:pPr>
            <a:r>
              <a:rPr lang="ar-SA" dirty="0"/>
              <a:t>التشكيك في العقيدة الصحيحة وزعزعة الثقة بها, بمختلف الأسباب والطرق الملتوية الخبيثة, مما يؤدي </a:t>
            </a:r>
            <a:r>
              <a:rPr lang="ar-SA" dirty="0" err="1"/>
              <a:t>عياذا</a:t>
            </a:r>
            <a:r>
              <a:rPr lang="ar-SA" dirty="0"/>
              <a:t> بالله إلى انصراف الناس وعزوفهم عنها</a:t>
            </a:r>
            <a:r>
              <a:rPr lang="ar-S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1329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80728"/>
            <a:ext cx="7920880" cy="576064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ar-SA" b="1" dirty="0" smtClean="0">
                <a:solidFill>
                  <a:srgbClr val="7030A0"/>
                </a:solidFill>
              </a:rPr>
              <a:t>ثانياً</a:t>
            </a:r>
            <a:r>
              <a:rPr lang="ar-SA" b="1" dirty="0">
                <a:solidFill>
                  <a:srgbClr val="7030A0"/>
                </a:solidFill>
              </a:rPr>
              <a:t>: الآثار التربوية والأخلاقية والاجتماعية:</a:t>
            </a:r>
          </a:p>
          <a:p>
            <a:pPr algn="just"/>
            <a:r>
              <a:rPr lang="ar-SA" dirty="0"/>
              <a:t>إفساد المرأة المسلمة, وجعلها دمية يتلاعب بها المنحرفون سلوكيا وأخلاقيا. </a:t>
            </a:r>
            <a:endParaRPr lang="ar-SA" dirty="0" smtClean="0"/>
          </a:p>
          <a:p>
            <a:pPr algn="just"/>
            <a:r>
              <a:rPr lang="ar-SA" dirty="0" smtClean="0"/>
              <a:t>إماتة وإضعاف جانب </a:t>
            </a:r>
            <a:r>
              <a:rPr lang="ar-SA" dirty="0"/>
              <a:t>والأمر بالمعروف والنهي عن </a:t>
            </a:r>
            <a:r>
              <a:rPr lang="ar-SA" dirty="0" smtClean="0"/>
              <a:t>المنكر.</a:t>
            </a:r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ثالثاً: الآثار السياسية:</a:t>
            </a:r>
          </a:p>
          <a:p>
            <a:pPr marL="82296" indent="0" algn="just">
              <a:buNone/>
            </a:pPr>
            <a:r>
              <a:rPr lang="ar-SA" dirty="0"/>
              <a:t>إقصاء الشريعة عن الحكم وعزلها عن الحياة, وحصرها في نطاق المسجد والعبادات الشخصية, وهو ما يعرف بـ (العلمانية) أو </a:t>
            </a:r>
            <a:r>
              <a:rPr lang="ar-SA" dirty="0" err="1"/>
              <a:t>اللادينية</a:t>
            </a:r>
            <a:r>
              <a:rPr lang="ar-SA" dirty="0"/>
              <a:t> فالدعوة الليبرالية في حقيقتها هي العلمانية, وإن وجد فاصل بينهم فهو رقيق جدا وكأنهما وجهان لعملة واحدة واسمان لمسمى واحد</a:t>
            </a:r>
          </a:p>
        </p:txBody>
      </p:sp>
    </p:spTree>
    <p:extLst>
      <p:ext uri="{BB962C8B-B14F-4D97-AF65-F5344CB8AC3E}">
        <p14:creationId xmlns:p14="http://schemas.microsoft.com/office/powerpoint/2010/main" val="16220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SA" dirty="0"/>
              <a:t>الحكم الشرعي في الليبرالية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628800"/>
            <a:ext cx="7920880" cy="4619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SA" dirty="0" smtClean="0"/>
              <a:t>الليبرالية </a:t>
            </a:r>
            <a:r>
              <a:rPr lang="ar-SA" dirty="0"/>
              <a:t>تعني في الإسلام ألوانا متعددة من الكفر والشرك المناقض </a:t>
            </a:r>
            <a:r>
              <a:rPr lang="ar-SA" dirty="0" smtClean="0"/>
              <a:t>لحقيقته.</a:t>
            </a:r>
          </a:p>
          <a:p>
            <a:pPr marL="82296" indent="0" algn="just">
              <a:buNone/>
            </a:pPr>
            <a:r>
              <a:rPr lang="ar-SA" b="1" dirty="0">
                <a:solidFill>
                  <a:srgbClr val="C00000"/>
                </a:solidFill>
              </a:rPr>
              <a:t>أولا: نواقض الإيمان في الليبرالية :</a:t>
            </a:r>
          </a:p>
          <a:p>
            <a:pPr marL="82296" indent="0" algn="just">
              <a:buNone/>
            </a:pPr>
            <a:r>
              <a:rPr lang="ar-SA" dirty="0" smtClean="0"/>
              <a:t>الليبرالية هي دعوة </a:t>
            </a:r>
            <a:r>
              <a:rPr lang="ar-SA" dirty="0"/>
              <a:t>إلى الإلحاد ورفض الأديان حيث لا تعترف بهيمنة الدين على الحياة </a:t>
            </a:r>
            <a:r>
              <a:rPr lang="ar-SA" dirty="0" smtClean="0"/>
              <a:t>الإنسانية.</a:t>
            </a:r>
          </a:p>
          <a:p>
            <a:pPr marL="82296" indent="0" algn="just">
              <a:buNone/>
            </a:pPr>
            <a:r>
              <a:rPr lang="ar-SA" b="1" dirty="0" smtClean="0">
                <a:solidFill>
                  <a:srgbClr val="7030A0"/>
                </a:solidFill>
              </a:rPr>
              <a:t>ذكر بعض من </a:t>
            </a:r>
            <a:r>
              <a:rPr lang="ar-SA" b="1" dirty="0">
                <a:solidFill>
                  <a:srgbClr val="7030A0"/>
                </a:solidFill>
              </a:rPr>
              <a:t>أنواع الكفر والشرك الواقعة في الليبرالية، ليتبين من خلالها الحكم الشرعي في الليبرالية :</a:t>
            </a:r>
          </a:p>
          <a:p>
            <a:pPr algn="just"/>
            <a:r>
              <a:rPr lang="ar-SA" b="1" dirty="0">
                <a:solidFill>
                  <a:srgbClr val="C00000"/>
                </a:solidFill>
              </a:rPr>
              <a:t>كفر الاستحلال:</a:t>
            </a:r>
          </a:p>
          <a:p>
            <a:pPr marL="82296" indent="0" algn="just">
              <a:buNone/>
            </a:pPr>
            <a:r>
              <a:rPr lang="ar-SA" dirty="0"/>
              <a:t>الاستحلال معناه: أن يعتقد في المحرمات أنها مباحة، ويجوز فعلها مع علمه بأن الله تعالى حرمها ، وقد أجمع العلماء على أن المستحل لما حرمه الله تعالى مما هو معلوم من الدين بالضرورة ومتواتر فهو كافر خارج عن دين </a:t>
            </a:r>
            <a:r>
              <a:rPr lang="ar-SA" dirty="0" smtClean="0"/>
              <a:t>الإسلام.</a:t>
            </a:r>
          </a:p>
          <a:p>
            <a:pPr marL="82296" indent="0" algn="just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16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548680"/>
            <a:ext cx="7632848" cy="6192688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rgbClr val="C00000"/>
                </a:solidFill>
              </a:rPr>
              <a:t>كفر الشك:</a:t>
            </a:r>
          </a:p>
          <a:p>
            <a:pPr marL="82296" indent="0" algn="just">
              <a:buNone/>
            </a:pPr>
            <a:r>
              <a:rPr lang="ar-SA" dirty="0"/>
              <a:t>الشك هو عدم اليقين، والتردد بين شيئين</a:t>
            </a:r>
            <a:r>
              <a:rPr lang="ar-SA" dirty="0" smtClean="0"/>
              <a:t>، ومن أساسيات الإسلام وجود اليقين في التوحيد </a:t>
            </a:r>
            <a:r>
              <a:rPr lang="ar-SA" dirty="0"/>
              <a:t>والإيمان، </a:t>
            </a:r>
            <a:r>
              <a:rPr lang="ar-SA" dirty="0" smtClean="0"/>
              <a:t>والليبرالية </a:t>
            </a:r>
            <a:r>
              <a:rPr lang="ar-SA" dirty="0"/>
              <a:t>تصحح العقائد المتناقضة، والأفكار المتعارضة، ولا تجزم بحقيقة عقدية، وتبني قاعدة " قولي صواب يحتمل الخطأ، وقولك خطأ يحتمل الصواب </a:t>
            </a:r>
            <a:r>
              <a:rPr lang="ar-SA" dirty="0" smtClean="0"/>
              <a:t>".</a:t>
            </a:r>
          </a:p>
          <a:p>
            <a:pPr algn="just"/>
            <a:r>
              <a:rPr lang="ar-SA" b="1" dirty="0">
                <a:solidFill>
                  <a:srgbClr val="C00000"/>
                </a:solidFill>
              </a:rPr>
              <a:t>كفر الإباء والامتناع:</a:t>
            </a:r>
          </a:p>
          <a:p>
            <a:pPr marL="82296" indent="0" algn="just">
              <a:buNone/>
            </a:pPr>
            <a:r>
              <a:rPr lang="ar-SA" dirty="0"/>
              <a:t>حقيقة الإباء والامتناع هي عدم الانقياد والاستسلام لأمر الله تعالى وشرعه، </a:t>
            </a:r>
            <a:r>
              <a:rPr lang="ar-SA" dirty="0" smtClean="0"/>
              <a:t>والمعروف امتناع </a:t>
            </a:r>
            <a:r>
              <a:rPr lang="ar-SA" dirty="0"/>
              <a:t>الدول الليبرالية من تطبيق الحدود والعقوبات </a:t>
            </a:r>
            <a:r>
              <a:rPr lang="ar-SA" dirty="0" smtClean="0"/>
              <a:t>الشرعية. </a:t>
            </a:r>
          </a:p>
          <a:p>
            <a:pPr marL="82296" indent="0" algn="just">
              <a:buNone/>
            </a:pP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88640"/>
            <a:ext cx="7992888" cy="6552728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>
                <a:solidFill>
                  <a:srgbClr val="C00000"/>
                </a:solidFill>
              </a:rPr>
              <a:t>الحكم </a:t>
            </a:r>
            <a:r>
              <a:rPr lang="ar-SA" b="1" dirty="0">
                <a:solidFill>
                  <a:srgbClr val="C00000"/>
                </a:solidFill>
              </a:rPr>
              <a:t>بغير ما أنزل الله:</a:t>
            </a:r>
          </a:p>
          <a:p>
            <a:pPr marL="82296" indent="0" algn="just">
              <a:buNone/>
            </a:pPr>
            <a:r>
              <a:rPr lang="ar-SA" dirty="0"/>
              <a:t>والمراد هنا : تشريع القوانين الوضعية المضادة لشريعة الله أو استحلال الحكم بغير ما أنزل </a:t>
            </a:r>
            <a:r>
              <a:rPr lang="ar-SA" dirty="0" smtClean="0"/>
              <a:t>الله.</a:t>
            </a:r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الكفر الأكبر في الحكم بغير ما أنزل الله ثلاثة أنواع :</a:t>
            </a:r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الأول: </a:t>
            </a:r>
            <a:r>
              <a:rPr lang="ar-SA" dirty="0" smtClean="0"/>
              <a:t>استحلال </a:t>
            </a:r>
            <a:r>
              <a:rPr lang="ar-SA" dirty="0"/>
              <a:t>الحكم بغير ما أنزل الله، وهذا أمر متفق </a:t>
            </a:r>
            <a:r>
              <a:rPr lang="ar-SA" dirty="0" smtClean="0"/>
              <a:t>عليه</a:t>
            </a:r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الثاني: </a:t>
            </a:r>
            <a:r>
              <a:rPr lang="ar-SA" dirty="0"/>
              <a:t>التشريع المخالف لشرع الله تعالى، ويكون ذلك بتبديل الأحكام وتغييرها، وهذا ما يحصل في الأنظمة الديمقراطية حيث يرون أن </a:t>
            </a:r>
            <a:r>
              <a:rPr lang="ar-SA" dirty="0" smtClean="0"/>
              <a:t>المشرع </a:t>
            </a:r>
            <a:r>
              <a:rPr lang="ar-SA" dirty="0"/>
              <a:t>هو الشعب. </a:t>
            </a:r>
            <a:endParaRPr lang="ar-SA" dirty="0" smtClean="0"/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الثالث: </a:t>
            </a:r>
            <a:r>
              <a:rPr lang="ar-SA" dirty="0"/>
              <a:t>طاعة المبدلين مع علمهم أنهم خالفوا شريعة الله وحكمه .</a:t>
            </a:r>
          </a:p>
          <a:p>
            <a:pPr algn="just"/>
            <a:r>
              <a:rPr lang="ar-SA" dirty="0" smtClean="0"/>
              <a:t>الليبرالية </a:t>
            </a:r>
            <a:r>
              <a:rPr lang="ar-SA" dirty="0"/>
              <a:t>هي عبارة عن اجتماع لهذه الأنواع المكفرة </a:t>
            </a:r>
            <a:r>
              <a:rPr lang="ar-SA" dirty="0" smtClean="0"/>
              <a:t>جميعا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62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0"/>
            <a:ext cx="8002136" cy="170080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SA" dirty="0"/>
              <a:t>مفهوم مصطلح الليبرالية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2060848"/>
            <a:ext cx="7416824" cy="42484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ar-SA" dirty="0" smtClean="0"/>
              <a:t>الليبرالية مصطلح أجنبي معرب مأخوذ من (</a:t>
            </a:r>
            <a:r>
              <a:rPr lang="en-US" dirty="0" smtClean="0">
                <a:solidFill>
                  <a:srgbClr val="C00000"/>
                </a:solidFill>
              </a:rPr>
              <a:t>Liberalism</a:t>
            </a:r>
            <a:r>
              <a:rPr lang="ar-SA" dirty="0" smtClean="0"/>
              <a:t>) في الإنجليزية.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Liberalisme</a:t>
            </a:r>
            <a:r>
              <a:rPr lang="ar-SA" dirty="0" smtClean="0"/>
              <a:t>) في الفرنسية.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 </a:t>
            </a:r>
            <a:r>
              <a:rPr lang="ar-SA" dirty="0"/>
              <a:t>وهي تعني " </a:t>
            </a:r>
            <a:r>
              <a:rPr lang="ar-SA" dirty="0">
                <a:solidFill>
                  <a:srgbClr val="C00000"/>
                </a:solidFill>
              </a:rPr>
              <a:t>التحررية</a:t>
            </a:r>
            <a:r>
              <a:rPr lang="ar-SA" dirty="0"/>
              <a:t> "، ويعود اشتقاقها </a:t>
            </a:r>
            <a:r>
              <a:rPr lang="ar-SA" dirty="0" smtClean="0"/>
              <a:t>إلى (</a:t>
            </a:r>
            <a:r>
              <a:rPr lang="en-US" dirty="0" err="1" smtClean="0"/>
              <a:t>Liberaty</a:t>
            </a:r>
            <a:r>
              <a:rPr lang="ar-SA" dirty="0" smtClean="0"/>
              <a:t>) في </a:t>
            </a:r>
            <a:r>
              <a:rPr lang="ar-SA" dirty="0"/>
              <a:t>الإنجليزية أو (</a:t>
            </a:r>
            <a:r>
              <a:rPr lang="en-US" dirty="0" smtClean="0"/>
              <a:t>Liberate</a:t>
            </a:r>
            <a:r>
              <a:rPr lang="ar-SA" dirty="0" smtClean="0"/>
              <a:t>) في </a:t>
            </a:r>
            <a:r>
              <a:rPr lang="ar-SA" dirty="0"/>
              <a:t>الفرنسية، </a:t>
            </a:r>
            <a:endParaRPr lang="ar-SA" dirty="0" smtClean="0"/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ومعناها </a:t>
            </a:r>
            <a:r>
              <a:rPr lang="ar-SA" dirty="0">
                <a:solidFill>
                  <a:srgbClr val="C00000"/>
                </a:solidFill>
              </a:rPr>
              <a:t>الحرية</a:t>
            </a:r>
            <a:r>
              <a:rPr lang="ar-SA" dirty="0"/>
              <a:t> </a:t>
            </a:r>
            <a:r>
              <a:rPr lang="ar-S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3992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404664"/>
            <a:ext cx="8152815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b="1" dirty="0">
                <a:solidFill>
                  <a:srgbClr val="C00000"/>
                </a:solidFill>
              </a:rPr>
              <a:t>شرك القصد والإرادة :</a:t>
            </a:r>
          </a:p>
          <a:p>
            <a:pPr marL="82296" indent="0" algn="just">
              <a:buNone/>
            </a:pPr>
            <a:r>
              <a:rPr lang="ar-SA" dirty="0"/>
              <a:t>عندما خلق الله تعالى الإنسان خلقه وله إرادة وقصد في كل </a:t>
            </a:r>
            <a:r>
              <a:rPr lang="ar-SA" dirty="0" smtClean="0"/>
              <a:t>وقت.</a:t>
            </a:r>
            <a:endParaRPr lang="ar-SA" dirty="0"/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و على هذا: </a:t>
            </a:r>
            <a:r>
              <a:rPr lang="ar-SA" dirty="0"/>
              <a:t>فمن جعل الله تعالى </a:t>
            </a:r>
            <a:r>
              <a:rPr lang="ar-SA" dirty="0" smtClean="0"/>
              <a:t>قصده </a:t>
            </a:r>
            <a:r>
              <a:rPr lang="ar-SA" dirty="0"/>
              <a:t>فهو محقق </a:t>
            </a:r>
            <a:r>
              <a:rPr lang="ar-SA" dirty="0" smtClean="0"/>
              <a:t>للتوحيد، </a:t>
            </a:r>
            <a:r>
              <a:rPr lang="ar-SA" dirty="0"/>
              <a:t>وإذا لم </a:t>
            </a:r>
            <a:r>
              <a:rPr lang="ar-SA" dirty="0" smtClean="0"/>
              <a:t>يكن قصده </a:t>
            </a:r>
            <a:r>
              <a:rPr lang="ar-SA" dirty="0"/>
              <a:t>لله تعالى فلا بد أن تكون لغيره، </a:t>
            </a:r>
            <a:r>
              <a:rPr lang="ar-SA" dirty="0" smtClean="0"/>
              <a:t>وهذا  </a:t>
            </a:r>
            <a:r>
              <a:rPr lang="ar-SA" dirty="0"/>
              <a:t>يكون حينئذ شريكا لله </a:t>
            </a:r>
            <a:r>
              <a:rPr lang="ar-SA" dirty="0" smtClean="0"/>
              <a:t>تعالى</a:t>
            </a:r>
            <a:r>
              <a:rPr lang="ar-SA" dirty="0"/>
              <a:t>. </a:t>
            </a:r>
            <a:endParaRPr lang="ar-SA" dirty="0" smtClean="0"/>
          </a:p>
          <a:p>
            <a:pPr algn="just"/>
            <a:r>
              <a:rPr lang="ar-SA" dirty="0"/>
              <a:t> فمن اتبع هواه مطلقا، وانصرف إلى الدنيا وآثرها، فقد أصبح عبدا لها، مشركا في الألوهية، خالدا في </a:t>
            </a:r>
            <a:r>
              <a:rPr lang="ar-SA" dirty="0" smtClean="0"/>
              <a:t>النار.</a:t>
            </a:r>
          </a:p>
          <a:p>
            <a:pPr algn="just"/>
            <a:r>
              <a:rPr lang="ar-SA" dirty="0"/>
              <a:t>هذا الشرك ينطبق على الليبرالية لأنها اتباع تام للهوى </a:t>
            </a:r>
            <a:r>
              <a:rPr lang="ar-SA" dirty="0" smtClean="0"/>
              <a:t>والرغبة، أو </a:t>
            </a:r>
            <a:r>
              <a:rPr lang="ar-SA" dirty="0"/>
              <a:t>التطبيقات الرأسمالية الجشعة التي تدل على أن الباعث للعمل هو قصد الدنيا وإرادتها، فلا يمكن أن يقال إن الفكر الليبرالي يوصل لإرادة الله تعالى وقصد </a:t>
            </a:r>
            <a:r>
              <a:rPr lang="ar-SA" dirty="0" smtClean="0"/>
              <a:t>طاعته.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1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سؤال المشاركة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ar-SA" dirty="0" smtClean="0"/>
          </a:p>
          <a:p>
            <a:pPr marL="82296" indent="0">
              <a:buNone/>
            </a:pPr>
            <a:r>
              <a:rPr lang="ar-SA" dirty="0" smtClean="0"/>
              <a:t>س - أذكري أنواع </a:t>
            </a:r>
            <a:r>
              <a:rPr lang="ar-SA" dirty="0"/>
              <a:t>الكفر والشرك الواقعة في </a:t>
            </a:r>
            <a:r>
              <a:rPr lang="ar-SA" dirty="0" smtClean="0"/>
              <a:t>الليبرالية؟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917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76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ar-SA" dirty="0" smtClean="0"/>
              <a:t>وهي </a:t>
            </a:r>
            <a:r>
              <a:rPr lang="ar-SA" dirty="0"/>
              <a:t>مذهب فكري يركز على </a:t>
            </a:r>
            <a:r>
              <a:rPr lang="ar-SA" dirty="0">
                <a:solidFill>
                  <a:srgbClr val="C00000"/>
                </a:solidFill>
              </a:rPr>
              <a:t>الحرية </a:t>
            </a:r>
            <a:r>
              <a:rPr lang="ar-SA" dirty="0" smtClean="0">
                <a:solidFill>
                  <a:srgbClr val="C00000"/>
                </a:solidFill>
              </a:rPr>
              <a:t>الفردية</a:t>
            </a:r>
            <a:r>
              <a:rPr lang="ar-SA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 </a:t>
            </a:r>
            <a:r>
              <a:rPr lang="ar-SA" dirty="0"/>
              <a:t>ويرى وجوب احترام </a:t>
            </a:r>
            <a:r>
              <a:rPr lang="ar-SA" dirty="0">
                <a:solidFill>
                  <a:srgbClr val="C00000"/>
                </a:solidFill>
              </a:rPr>
              <a:t>استقلال </a:t>
            </a:r>
            <a:r>
              <a:rPr lang="ar-SA" dirty="0" smtClean="0">
                <a:solidFill>
                  <a:srgbClr val="C00000"/>
                </a:solidFill>
              </a:rPr>
              <a:t>الأفراد</a:t>
            </a:r>
            <a:r>
              <a:rPr lang="ar-SA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 </a:t>
            </a:r>
            <a:r>
              <a:rPr lang="ar-SA" dirty="0"/>
              <a:t>ويعتقد أن الوظيفة الأساسية للدولة هي </a:t>
            </a:r>
            <a:r>
              <a:rPr lang="ar-SA" dirty="0">
                <a:solidFill>
                  <a:srgbClr val="C00000"/>
                </a:solidFill>
              </a:rPr>
              <a:t>حماية حريات المواطنين </a:t>
            </a:r>
            <a:r>
              <a:rPr lang="ar-SA" dirty="0"/>
              <a:t>مثل حرية التفكير، والتعبير، والملكية الخاصة، والحرية الشخصية وغيرها</a:t>
            </a:r>
            <a:r>
              <a:rPr lang="ar-SA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ولهذا </a:t>
            </a:r>
            <a:r>
              <a:rPr lang="ar-SA" dirty="0"/>
              <a:t>يسعى هذا المذهب إلى وضع القيود على </a:t>
            </a:r>
            <a:r>
              <a:rPr lang="ar-SA" dirty="0" smtClean="0"/>
              <a:t>السلطة.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 </a:t>
            </a:r>
            <a:r>
              <a:rPr lang="ar-SA" dirty="0"/>
              <a:t>وتقليل </a:t>
            </a:r>
            <a:r>
              <a:rPr lang="ar-SA" dirty="0" smtClean="0"/>
              <a:t>دورها.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 </a:t>
            </a:r>
            <a:r>
              <a:rPr lang="ar-SA" dirty="0"/>
              <a:t>وإبعاد الحكومة عن </a:t>
            </a:r>
            <a:r>
              <a:rPr lang="ar-SA" dirty="0" smtClean="0"/>
              <a:t>السوق.</a:t>
            </a:r>
          </a:p>
          <a:p>
            <a:pPr algn="just">
              <a:buFont typeface="Wingdings" pitchFamily="2" charset="2"/>
              <a:buChar char="q"/>
            </a:pPr>
            <a:r>
              <a:rPr lang="ar-SA" dirty="0" smtClean="0"/>
              <a:t> </a:t>
            </a:r>
            <a:r>
              <a:rPr lang="ar-SA" dirty="0"/>
              <a:t>وتوسيع الحريات المدنية. </a:t>
            </a:r>
          </a:p>
        </p:txBody>
      </p:sp>
    </p:spTree>
    <p:extLst>
      <p:ext uri="{BB962C8B-B14F-4D97-AF65-F5344CB8AC3E}">
        <p14:creationId xmlns:p14="http://schemas.microsoft.com/office/powerpoint/2010/main" val="399676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10527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الليبرالية في العالم الإسلامي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052736"/>
            <a:ext cx="8172400" cy="5688632"/>
          </a:xfrm>
        </p:spPr>
        <p:txBody>
          <a:bodyPr>
            <a:normAutofit/>
          </a:bodyPr>
          <a:lstStyle/>
          <a:p>
            <a:pPr algn="just"/>
            <a:r>
              <a:rPr lang="ar-SA" dirty="0" smtClean="0"/>
              <a:t> حكمت </a:t>
            </a:r>
            <a:r>
              <a:rPr lang="ar-SA" dirty="0"/>
              <a:t>الدولة </a:t>
            </a:r>
            <a:r>
              <a:rPr lang="ar-SA" dirty="0" smtClean="0"/>
              <a:t>العثمانية البلاد </a:t>
            </a:r>
            <a:r>
              <a:rPr lang="ar-SA" dirty="0"/>
              <a:t>الإسلامية </a:t>
            </a:r>
            <a:r>
              <a:rPr lang="ar-SA" dirty="0" smtClean="0"/>
              <a:t> </a:t>
            </a:r>
            <a:r>
              <a:rPr lang="ar-SA" dirty="0"/>
              <a:t>في عصر النهضة </a:t>
            </a:r>
            <a:r>
              <a:rPr lang="ar-SA" dirty="0" smtClean="0"/>
              <a:t>الأوروبية، </a:t>
            </a:r>
            <a:r>
              <a:rPr lang="ar-SA" dirty="0"/>
              <a:t>وهي دولة قائمة على تحكيم الشريعة الإسلامية في </a:t>
            </a:r>
            <a:r>
              <a:rPr lang="ar-SA" dirty="0" smtClean="0"/>
              <a:t>الجملة. </a:t>
            </a:r>
          </a:p>
          <a:p>
            <a:pPr algn="just"/>
            <a:r>
              <a:rPr lang="ar-SA" dirty="0" smtClean="0"/>
              <a:t>وقد </a:t>
            </a:r>
            <a:r>
              <a:rPr lang="ar-SA" dirty="0"/>
              <a:t>فتحت أقطارا واسعة في القارة </a:t>
            </a:r>
            <a:r>
              <a:rPr lang="ar-SA" dirty="0" smtClean="0"/>
              <a:t>الأوروبية</a:t>
            </a:r>
            <a:r>
              <a:rPr lang="ar-SA" dirty="0"/>
              <a:t>.</a:t>
            </a:r>
          </a:p>
          <a:p>
            <a:pPr algn="just"/>
            <a:r>
              <a:rPr lang="ar-SA" dirty="0" smtClean="0"/>
              <a:t>وتسللت </a:t>
            </a:r>
            <a:r>
              <a:rPr lang="ar-SA" dirty="0"/>
              <a:t>الليبرالية إلى البلاد الإسلامية من خلال "الجمعيات السرية" التي كونها أفراد تأثروا بالفكر الغربي </a:t>
            </a:r>
            <a:r>
              <a:rPr lang="ar-SA" dirty="0" smtClean="0"/>
              <a:t>.</a:t>
            </a:r>
          </a:p>
          <a:p>
            <a:pPr algn="just"/>
            <a:r>
              <a:rPr lang="ar-SA" dirty="0" smtClean="0"/>
              <a:t>وقد </a:t>
            </a:r>
            <a:r>
              <a:rPr lang="ar-SA" dirty="0"/>
              <a:t>كانت بقية الأمة الإسلامية ثابتة على دينها لا تحتاج إلى الأفكار والنظم الغربية، وهي معتزة بدينها واثقة </a:t>
            </a:r>
            <a:r>
              <a:rPr lang="ar-SA" dirty="0" smtClean="0"/>
              <a:t>بصحته.</a:t>
            </a:r>
          </a:p>
          <a:p>
            <a:pPr algn="just"/>
            <a:r>
              <a:rPr lang="ar-SA" dirty="0"/>
              <a:t>ولكن وجدت عوامل أضعفت ثقة الأمة بدينها، وهيئت المجتمع الإسلامي لتقبل </a:t>
            </a:r>
            <a:r>
              <a:rPr lang="ar-SA" dirty="0" smtClean="0"/>
              <a:t>الليبرالية.</a:t>
            </a:r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938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08720"/>
            <a:ext cx="7776864" cy="4824536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أسباب دخول </a:t>
            </a:r>
            <a:r>
              <a:rPr lang="ar-SA" b="1" dirty="0">
                <a:solidFill>
                  <a:srgbClr val="C00000"/>
                </a:solidFill>
              </a:rPr>
              <a:t>الليبرالية في العالم </a:t>
            </a:r>
            <a:r>
              <a:rPr lang="ar-SA" b="1" dirty="0" smtClean="0">
                <a:solidFill>
                  <a:srgbClr val="C00000"/>
                </a:solidFill>
              </a:rPr>
              <a:t>:</a:t>
            </a:r>
            <a:endParaRPr lang="ar-SA" b="1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ar-SA" b="1" dirty="0" smtClean="0">
                <a:solidFill>
                  <a:srgbClr val="0070C0"/>
                </a:solidFill>
              </a:rPr>
              <a:t>أسباب غير مباشرة: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الانحراف </a:t>
            </a:r>
            <a:r>
              <a:rPr lang="ar-SA" dirty="0"/>
              <a:t>العقدي، والاستبداد السياسي، والجمود والتقليد، </a:t>
            </a:r>
            <a:endParaRPr lang="ar-SA" dirty="0" smtClean="0"/>
          </a:p>
          <a:p>
            <a:pPr marL="82296" indent="0" algn="just">
              <a:buNone/>
            </a:pPr>
            <a:r>
              <a:rPr lang="ar-SA" dirty="0" smtClean="0"/>
              <a:t>ولكن </a:t>
            </a:r>
            <a:r>
              <a:rPr lang="ar-SA" dirty="0"/>
              <a:t>هذه العوامل أوجدت أرضية متقبلة، ومناخا </a:t>
            </a:r>
            <a:r>
              <a:rPr lang="ar-SA" dirty="0" smtClean="0"/>
              <a:t>مناسبا.</a:t>
            </a:r>
            <a:endParaRPr lang="ar-SA" dirty="0"/>
          </a:p>
          <a:p>
            <a:pPr algn="just">
              <a:buFont typeface="Wingdings" pitchFamily="2" charset="2"/>
              <a:buChar char="q"/>
            </a:pPr>
            <a:r>
              <a:rPr lang="ar-SA" b="1" dirty="0" smtClean="0">
                <a:solidFill>
                  <a:srgbClr val="0070C0"/>
                </a:solidFill>
              </a:rPr>
              <a:t>السبب المباشر: 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" </a:t>
            </a:r>
            <a:r>
              <a:rPr lang="ar-SA" dirty="0">
                <a:solidFill>
                  <a:srgbClr val="C00000"/>
                </a:solidFill>
              </a:rPr>
              <a:t>الاستعمار وأذنابه </a:t>
            </a:r>
            <a:r>
              <a:rPr lang="ar-SA" dirty="0"/>
              <a:t>" من دعاة التغريب، والمنبهرين بالحضارة </a:t>
            </a:r>
            <a:r>
              <a:rPr lang="ar-SA" dirty="0" smtClean="0"/>
              <a:t>الغربية.</a:t>
            </a:r>
          </a:p>
        </p:txBody>
      </p:sp>
    </p:spTree>
    <p:extLst>
      <p:ext uri="{BB962C8B-B14F-4D97-AF65-F5344CB8AC3E}">
        <p14:creationId xmlns:p14="http://schemas.microsoft.com/office/powerpoint/2010/main" val="334692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052736"/>
            <a:ext cx="7920880" cy="58052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ar-SA" dirty="0" smtClean="0"/>
              <a:t>ويجمع </a:t>
            </a:r>
            <a:r>
              <a:rPr lang="ar-SA" dirty="0"/>
              <a:t>هذه العوامل " </a:t>
            </a:r>
            <a:r>
              <a:rPr lang="ar-SA" dirty="0">
                <a:solidFill>
                  <a:srgbClr val="C00000"/>
                </a:solidFill>
              </a:rPr>
              <a:t>الانحراف</a:t>
            </a:r>
            <a:r>
              <a:rPr lang="ar-SA" dirty="0"/>
              <a:t> "، وقد تم هذا الانحراف على يد الفرق الضالة كالمرجئة والصوفية ودعاة </a:t>
            </a:r>
            <a:r>
              <a:rPr lang="ar-SA" dirty="0" smtClean="0"/>
              <a:t>المذهبية.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فرض الاحتلال </a:t>
            </a:r>
            <a:r>
              <a:rPr lang="ar-SA" dirty="0"/>
              <a:t>الليبرالية عليها في النظام السياسي </a:t>
            </a:r>
            <a:r>
              <a:rPr lang="ar-SA" dirty="0" smtClean="0"/>
              <a:t>والاقتصادي.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ولما رأى الاحتلال عدم تقبل المسلمين لأي أمر غير مرتبط بالإسلام جاء بفكرة " تطوير الإسلام وتحديثه "، ومن هذه الفكرة خرج " مشروع الإسلام الليبرالي ".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94082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034096" cy="134076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SA" dirty="0"/>
              <a:t>عوامل ظهور الليبرالية في العالم الإسلامي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916832"/>
            <a:ext cx="7776864" cy="433156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ar-SA" b="1" dirty="0">
                <a:solidFill>
                  <a:srgbClr val="C00000"/>
                </a:solidFill>
              </a:rPr>
              <a:t>أولا: الانحراف العقدي:</a:t>
            </a:r>
          </a:p>
          <a:p>
            <a:pPr algn="just"/>
            <a:r>
              <a:rPr lang="ar-SA" dirty="0"/>
              <a:t>الانحراف العقدي هو السبب المباشر في ضعف الأمة </a:t>
            </a:r>
            <a:r>
              <a:rPr lang="ar-SA" dirty="0" smtClean="0"/>
              <a:t>الإسلامية، </a:t>
            </a:r>
            <a:r>
              <a:rPr lang="ar-SA" dirty="0"/>
              <a:t>وتراجعها في القرون </a:t>
            </a:r>
            <a:r>
              <a:rPr lang="ar-SA" dirty="0" smtClean="0"/>
              <a:t>المتأخرة.</a:t>
            </a:r>
          </a:p>
          <a:p>
            <a:pPr algn="just"/>
            <a:r>
              <a:rPr lang="ar-SA" dirty="0" smtClean="0"/>
              <a:t>وتأثير الذنب،  </a:t>
            </a:r>
            <a:r>
              <a:rPr lang="ar-SA" dirty="0"/>
              <a:t>من باب العقوبة على الذنب بالمصيبة. ويدل على ذلك قوله تعالى: </a:t>
            </a:r>
            <a:r>
              <a:rPr lang="ar-SA" dirty="0" smtClean="0"/>
              <a:t>(إِنَّ </a:t>
            </a:r>
            <a:r>
              <a:rPr lang="ar-SA" dirty="0"/>
              <a:t>اللّهَ لاَ يُغَيِّرُ مَا بِقَوْمٍ حَتَّى يُغَيِّرُواْ مَا </a:t>
            </a:r>
            <a:r>
              <a:rPr lang="ar-SA" dirty="0" smtClean="0"/>
              <a:t>بِأَنْفُسِهِمْ).</a:t>
            </a:r>
          </a:p>
        </p:txBody>
      </p:sp>
    </p:spTree>
    <p:extLst>
      <p:ext uri="{BB962C8B-B14F-4D97-AF65-F5344CB8AC3E}">
        <p14:creationId xmlns:p14="http://schemas.microsoft.com/office/powerpoint/2010/main" val="320559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548680"/>
            <a:ext cx="7776864" cy="64807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ar-SA" sz="3500" b="1" dirty="0" smtClean="0">
                <a:solidFill>
                  <a:srgbClr val="C00000"/>
                </a:solidFill>
              </a:rPr>
              <a:t>حقيقة </a:t>
            </a:r>
            <a:r>
              <a:rPr lang="ar-SA" sz="3500" b="1" dirty="0">
                <a:solidFill>
                  <a:srgbClr val="C00000"/>
                </a:solidFill>
              </a:rPr>
              <a:t>الانحراف </a:t>
            </a:r>
            <a:r>
              <a:rPr lang="ar-SA" sz="3500" b="1" dirty="0" smtClean="0">
                <a:solidFill>
                  <a:srgbClr val="C00000"/>
                </a:solidFill>
              </a:rPr>
              <a:t>العقدي وآثاره العميقة</a:t>
            </a:r>
            <a:endParaRPr lang="ar-SA" sz="3500" b="1" dirty="0">
              <a:solidFill>
                <a:srgbClr val="C00000"/>
              </a:solidFill>
            </a:endParaRPr>
          </a:p>
          <a:p>
            <a:pPr marL="596646" indent="-514350" algn="just">
              <a:buAutoNum type="arabic1Minus"/>
            </a:pPr>
            <a:r>
              <a:rPr lang="ar-SA" b="1" dirty="0" smtClean="0">
                <a:solidFill>
                  <a:srgbClr val="7030A0"/>
                </a:solidFill>
              </a:rPr>
              <a:t>الفرق </a:t>
            </a:r>
            <a:r>
              <a:rPr lang="ar-SA" b="1" dirty="0">
                <a:solidFill>
                  <a:srgbClr val="7030A0"/>
                </a:solidFill>
              </a:rPr>
              <a:t>الباطنية المنحرفة وآثارها</a:t>
            </a:r>
            <a:r>
              <a:rPr lang="ar-SA" dirty="0"/>
              <a:t>: </a:t>
            </a:r>
            <a:endParaRPr lang="ar-SA" dirty="0" smtClean="0"/>
          </a:p>
          <a:p>
            <a:pPr marL="82296" indent="0" algn="just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الباطنية </a:t>
            </a:r>
            <a:r>
              <a:rPr lang="ar-SA" b="1" dirty="0">
                <a:solidFill>
                  <a:srgbClr val="C00000"/>
                </a:solidFill>
              </a:rPr>
              <a:t>: </a:t>
            </a:r>
            <a:r>
              <a:rPr lang="ar-SA" dirty="0"/>
              <a:t>اسم عامل يدخل تحته عدد كبير من الفرق الكافرة في الحقيقة مع بقاء انتسابها للإسلام في الظاهر، ومنها: الإسماعيلية، والنصيرية، والدروز، والقاديانية، والبهائية، والرافضة </a:t>
            </a:r>
            <a:endParaRPr lang="ar-SA" dirty="0" smtClean="0"/>
          </a:p>
          <a:p>
            <a:pPr marL="82296" indent="0" algn="just">
              <a:buNone/>
            </a:pPr>
            <a:r>
              <a:rPr lang="ar-SA" b="1" dirty="0" smtClean="0">
                <a:solidFill>
                  <a:srgbClr val="C00000"/>
                </a:solidFill>
              </a:rPr>
              <a:t>فمن </a:t>
            </a:r>
            <a:r>
              <a:rPr lang="ar-SA" b="1" dirty="0">
                <a:solidFill>
                  <a:srgbClr val="C00000"/>
                </a:solidFill>
              </a:rPr>
              <a:t>هذه الآثار:</a:t>
            </a:r>
          </a:p>
          <a:p>
            <a:pPr marL="82296" indent="0" algn="just">
              <a:buNone/>
            </a:pPr>
            <a:r>
              <a:rPr lang="ar-SA" dirty="0"/>
              <a:t>1- إشاعة العقائد الكفرية بين </a:t>
            </a:r>
            <a:r>
              <a:rPr lang="ar-SA" dirty="0" smtClean="0"/>
              <a:t>المسلمين.</a:t>
            </a:r>
            <a:endParaRPr lang="ar-SA" dirty="0"/>
          </a:p>
          <a:p>
            <a:pPr marL="82296" indent="0" algn="just">
              <a:buNone/>
            </a:pPr>
            <a:r>
              <a:rPr lang="ar-SA" dirty="0"/>
              <a:t>2- تفريق صفوف المسلمين وإشاعة الفوضى </a:t>
            </a:r>
            <a:r>
              <a:rPr lang="ar-SA" dirty="0" smtClean="0"/>
              <a:t>فيها.</a:t>
            </a:r>
            <a:endParaRPr lang="ar-SA" dirty="0"/>
          </a:p>
          <a:p>
            <a:pPr marL="82296" indent="0" algn="just">
              <a:buNone/>
            </a:pPr>
            <a:r>
              <a:rPr lang="ar-SA" dirty="0"/>
              <a:t>3- التعاون مع اليهود والنصارى للكيد بالمسلمين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7588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260648"/>
            <a:ext cx="7776864" cy="62757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ب- الإرجاء وآثاره: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/>
              <a:t>يعتبر الإرجاء من أخطر الانحرافات العقدية المؤثرة في حياة </a:t>
            </a:r>
            <a:r>
              <a:rPr lang="ar-SA" dirty="0" smtClean="0"/>
              <a:t>المسلمين.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فمسألة الإيمان أهم مسألة عقدية لأنها أصل </a:t>
            </a:r>
            <a:r>
              <a:rPr lang="ar-SA" dirty="0" smtClean="0"/>
              <a:t>الدين.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فالانحراف </a:t>
            </a:r>
            <a:r>
              <a:rPr lang="ar-SA" dirty="0"/>
              <a:t>فيها </a:t>
            </a:r>
            <a:r>
              <a:rPr lang="ar-SA" dirty="0" smtClean="0"/>
              <a:t>له </a:t>
            </a:r>
            <a:r>
              <a:rPr lang="ar-SA" dirty="0"/>
              <a:t>آثار </a:t>
            </a:r>
            <a:r>
              <a:rPr lang="ar-SA" dirty="0" smtClean="0"/>
              <a:t>في </a:t>
            </a:r>
            <a:r>
              <a:rPr lang="ar-SA" dirty="0"/>
              <a:t>المجتمع </a:t>
            </a:r>
            <a:r>
              <a:rPr lang="ar-SA" dirty="0" smtClean="0"/>
              <a:t>الإسلامي</a:t>
            </a:r>
            <a:r>
              <a:rPr lang="ar-SA" dirty="0"/>
              <a:t>.</a:t>
            </a:r>
          </a:p>
          <a:p>
            <a:pPr marL="82296" indent="0" algn="just">
              <a:buNone/>
            </a:pPr>
            <a:r>
              <a:rPr lang="ar-SA" b="1" dirty="0">
                <a:solidFill>
                  <a:srgbClr val="7030A0"/>
                </a:solidFill>
              </a:rPr>
              <a:t>ج- التصوف وآثاره: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تعود </a:t>
            </a:r>
            <a:r>
              <a:rPr lang="ar-SA" dirty="0"/>
              <a:t>مصادره إلى نساك الهنود والفلسفة اليونانية الإشراقية، والزهد المسيحي </a:t>
            </a:r>
            <a:r>
              <a:rPr lang="ar-SA" dirty="0" smtClean="0"/>
              <a:t>وغيرها.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أطلق عليهم كتاب الفرق الأوائل اسم " الزنادقة " </a:t>
            </a:r>
            <a:r>
              <a:rPr lang="ar-SA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أن </a:t>
            </a:r>
            <a:r>
              <a:rPr lang="ar-SA" dirty="0"/>
              <a:t>التصوف بصورته الراهنة ليس له علاقة </a:t>
            </a:r>
            <a:r>
              <a:rPr lang="ar-SA" dirty="0" smtClean="0"/>
              <a:t>بالزهاد، </a:t>
            </a:r>
            <a:r>
              <a:rPr lang="ar-SA" dirty="0"/>
              <a:t>بل هو بعيد </a:t>
            </a:r>
            <a:r>
              <a:rPr lang="ar-SA" dirty="0" smtClean="0"/>
              <a:t>عن </a:t>
            </a:r>
            <a:r>
              <a:rPr lang="ar-SA" dirty="0"/>
              <a:t>عقيدة الإسلام </a:t>
            </a:r>
            <a:r>
              <a:rPr lang="ar-SA" dirty="0" smtClean="0"/>
              <a:t>وسلوكه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545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1459</Words>
  <Application>Microsoft Office PowerPoint</Application>
  <PresentationFormat>عرض على الشاشة (3:4)‏</PresentationFormat>
  <Paragraphs>109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عرض تقديمي في PowerPoint</vt:lpstr>
      <vt:lpstr>مفهوم مصطلح الليبرالية</vt:lpstr>
      <vt:lpstr>عرض تقديمي في PowerPoint</vt:lpstr>
      <vt:lpstr>الليبرالية في العالم الإسلامي </vt:lpstr>
      <vt:lpstr>عرض تقديمي في PowerPoint</vt:lpstr>
      <vt:lpstr>عرض تقديمي في PowerPoint</vt:lpstr>
      <vt:lpstr>عوامل ظهور الليبرالية في العالم الإسلامي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المصطلحات التي أطلقوها على أنفسهم أو أطلقت عليهم من غيرهم</vt:lpstr>
      <vt:lpstr>آثار وأخطار الفكر الليبرالي على المسلمين</vt:lpstr>
      <vt:lpstr>عرض تقديمي في PowerPoint</vt:lpstr>
      <vt:lpstr>الحكم الشرعي في الليبرالية</vt:lpstr>
      <vt:lpstr>عرض تقديمي في PowerPoint</vt:lpstr>
      <vt:lpstr>عرض تقديمي في PowerPoint</vt:lpstr>
      <vt:lpstr>عرض تقديمي في PowerPoint</vt:lpstr>
      <vt:lpstr>سؤال المشاركة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ebtihaj altyb eneel</dc:creator>
  <cp:lastModifiedBy>ebtihaj altyb eneel</cp:lastModifiedBy>
  <cp:revision>20</cp:revision>
  <dcterms:created xsi:type="dcterms:W3CDTF">2013-11-27T22:05:48Z</dcterms:created>
  <dcterms:modified xsi:type="dcterms:W3CDTF">2013-12-05T08:25:25Z</dcterms:modified>
</cp:coreProperties>
</file>