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4F6EC68A-8FA5-4025-A6B8-6A0FAEF68B08}" type="datetimeFigureOut">
              <a:rPr lang="fr-FR" smtClean="0"/>
              <a:pPr/>
              <a:t>29/12/2024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1AE545-B729-4723-AC70-F3CA0AA9E0AA}"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F6EC68A-8FA5-4025-A6B8-6A0FAEF68B08}" type="datetimeFigureOut">
              <a:rPr lang="fr-FR" smtClean="0"/>
              <a:pPr/>
              <a:t>29/12/2024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1AE545-B729-4723-AC70-F3CA0AA9E0AA}"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F6EC68A-8FA5-4025-A6B8-6A0FAEF68B08}" type="datetimeFigureOut">
              <a:rPr lang="fr-FR" smtClean="0"/>
              <a:pPr/>
              <a:t>29/12/2024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1AE545-B729-4723-AC70-F3CA0AA9E0AA}"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4F6EC68A-8FA5-4025-A6B8-6A0FAEF68B08}" type="datetimeFigureOut">
              <a:rPr lang="fr-FR" smtClean="0"/>
              <a:pPr/>
              <a:t>29/12/2024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1AE545-B729-4723-AC70-F3CA0AA9E0AA}"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4F6EC68A-8FA5-4025-A6B8-6A0FAEF68B08}" type="datetimeFigureOut">
              <a:rPr lang="fr-FR" smtClean="0"/>
              <a:pPr/>
              <a:t>29/12/2024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F1AE545-B729-4723-AC70-F3CA0AA9E0AA}"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4F6EC68A-8FA5-4025-A6B8-6A0FAEF68B08}" type="datetimeFigureOut">
              <a:rPr lang="fr-FR" smtClean="0"/>
              <a:pPr/>
              <a:t>29/12/2024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1AE545-B729-4723-AC70-F3CA0AA9E0AA}"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4F6EC68A-8FA5-4025-A6B8-6A0FAEF68B08}" type="datetimeFigureOut">
              <a:rPr lang="fr-FR" smtClean="0"/>
              <a:pPr/>
              <a:t>29/12/2024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F1AE545-B729-4723-AC70-F3CA0AA9E0AA}"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4F6EC68A-8FA5-4025-A6B8-6A0FAEF68B08}" type="datetimeFigureOut">
              <a:rPr lang="fr-FR" smtClean="0"/>
              <a:pPr/>
              <a:t>29/12/2024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F1AE545-B729-4723-AC70-F3CA0AA9E0AA}"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4F6EC68A-8FA5-4025-A6B8-6A0FAEF68B08}" type="datetimeFigureOut">
              <a:rPr lang="fr-FR" smtClean="0"/>
              <a:pPr/>
              <a:t>29/12/2024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F1AE545-B729-4723-AC70-F3CA0AA9E0AA}"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F6EC68A-8FA5-4025-A6B8-6A0FAEF68B08}" type="datetimeFigureOut">
              <a:rPr lang="fr-FR" smtClean="0"/>
              <a:pPr/>
              <a:t>29/12/2024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1AE545-B729-4723-AC70-F3CA0AA9E0AA}"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4F6EC68A-8FA5-4025-A6B8-6A0FAEF68B08}" type="datetimeFigureOut">
              <a:rPr lang="fr-FR" smtClean="0"/>
              <a:pPr/>
              <a:t>29/12/2024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F1AE545-B729-4723-AC70-F3CA0AA9E0AA}"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6EC68A-8FA5-4025-A6B8-6A0FAEF68B08}" type="datetimeFigureOut">
              <a:rPr lang="fr-FR" smtClean="0"/>
              <a:pPr/>
              <a:t>29/12/2024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1AE545-B729-4723-AC70-F3CA0AA9E0AA}"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714348" y="285728"/>
            <a:ext cx="7772400" cy="1470025"/>
          </a:xfrm>
        </p:spPr>
        <p:txBody>
          <a:bodyPr/>
          <a:lstStyle/>
          <a:p>
            <a:pPr rtl="1"/>
            <a:r>
              <a:rPr lang="ar-DZ" dirty="0" smtClean="0">
                <a:solidFill>
                  <a:srgbClr val="FF0000"/>
                </a:solidFill>
              </a:rPr>
              <a:t>المحاضرة الثانية</a:t>
            </a:r>
            <a:br>
              <a:rPr lang="ar-DZ" dirty="0" smtClean="0">
                <a:solidFill>
                  <a:srgbClr val="FF0000"/>
                </a:solidFill>
              </a:rPr>
            </a:br>
            <a:r>
              <a:rPr lang="ar-DZ" sz="4000" dirty="0" smtClean="0">
                <a:solidFill>
                  <a:srgbClr val="7030A0"/>
                </a:solidFill>
              </a:rPr>
              <a:t>مصادر البحث</a:t>
            </a:r>
            <a:endParaRPr lang="fr-FR" sz="4000" dirty="0">
              <a:solidFill>
                <a:srgbClr val="7030A0"/>
              </a:solidFill>
            </a:endParaRPr>
          </a:p>
        </p:txBody>
      </p:sp>
      <p:sp>
        <p:nvSpPr>
          <p:cNvPr id="3" name="Sous-titre 2"/>
          <p:cNvSpPr>
            <a:spLocks noGrp="1"/>
          </p:cNvSpPr>
          <p:nvPr>
            <p:ph type="subTitle" idx="1"/>
          </p:nvPr>
        </p:nvSpPr>
        <p:spPr>
          <a:xfrm>
            <a:off x="428596" y="2000240"/>
            <a:ext cx="7929618" cy="3638560"/>
          </a:xfrm>
        </p:spPr>
        <p:txBody>
          <a:bodyPr>
            <a:normAutofit fontScale="70000" lnSpcReduction="20000"/>
          </a:bodyPr>
          <a:lstStyle/>
          <a:p>
            <a:pPr algn="just" rtl="1"/>
            <a:r>
              <a:rPr lang="ar-DZ" dirty="0" smtClean="0"/>
              <a:t>بعد مرحلة اختيار الموضوع والتي يفترض أن تتم وفقا لما يمتلكه الطالب من رصيد معرفي سابق حول الموضوع، رغم ذلك تعتبر مرحلة القراءة حول الموضوع ضرورية للغاية حتى تساهم بالأساس بتشكل ووضوح التصور حول موضوع البحث من جوانب عديدة، فقد يكون موضوع البحث يتمحور حول الأداء الوظيفي، ومن خلال قراءة أولية يتوهم الطالب أن الأداء الوظيفي ينصب فقط على أداء العامل أو الموظف متغافلا أن الأداء أيضا يدور حول المنظمات، وكذلك الحال بالنسبة لموضوع الاغتراب، فبقدر ما هو حالة تنظيمية هو أيضا حالة شعورية ويمتد ويتقاطع مع عدة تخصصات حتى الأدبية منها، فالهدف هو تضييق مجال البحث في أقل عدد ممكن من التخصصات مما يقترب من تخصص الباحث، حيث يكون بحثه أكثر دقة وأكثر مصداقية في مجال التخصص.</a:t>
            </a:r>
          </a:p>
          <a:p>
            <a:pPr algn="just" rtl="1"/>
            <a:r>
              <a:rPr lang="ar-DZ" dirty="0" smtClean="0"/>
              <a:t>وهناك مصادر عدة يمكنها تسهيل عملية البحث من جهة وتصويب اتجاه البحث من جهة ثانية ونذكر منها:</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النظرية</a:t>
            </a:r>
            <a:endParaRPr lang="fr-FR" dirty="0"/>
          </a:p>
        </p:txBody>
      </p:sp>
      <p:sp>
        <p:nvSpPr>
          <p:cNvPr id="3" name="Espace réservé du contenu 2"/>
          <p:cNvSpPr>
            <a:spLocks noGrp="1"/>
          </p:cNvSpPr>
          <p:nvPr>
            <p:ph idx="1"/>
          </p:nvPr>
        </p:nvSpPr>
        <p:spPr/>
        <p:txBody>
          <a:bodyPr>
            <a:normAutofit fontScale="85000" lnSpcReduction="20000"/>
          </a:bodyPr>
          <a:lstStyle/>
          <a:p>
            <a:pPr algn="just" rtl="1"/>
            <a:r>
              <a:rPr lang="ar-DZ" dirty="0" smtClean="0"/>
              <a:t>يقال أن النظرية مولدة للمفاهيم بالمقابل تساعد المفاهيم في بناء النظرية، والمعنى أن الموضوع الذي قمت باختياره في تخصصك يحتوي على مفهوم أو مجموعة من المفاهيم، هذه المفاهيم تنتمي لا محالة إلى نظرية معينة.</a:t>
            </a:r>
          </a:p>
          <a:p>
            <a:pPr algn="just" rtl="1"/>
            <a:r>
              <a:rPr lang="ar-DZ" dirty="0" smtClean="0"/>
              <a:t>إن النظرية ليست مجرد مجموعة من الأفكار المجردة، بل هي بمثابة إطار نظري متكامل يعمل على توليد مفاهيم جديدة وتنظيم المعرفة القائمة. فهي بمثابة العدسة التي ننظر من خلالها إلى العالم، والتي تحدد ما نراه وكيف نفهمه. فهي نموذج معرفي متكامل مبني على البحث العلمي وفق خطوات تسلكها كل نظرية لتوصلنا إلى نتائج هي بمثابة قوانين أو فرضيات ينطلق منها الباحث لإثباتها أو نفيها.</a:t>
            </a:r>
          </a:p>
          <a:p>
            <a:pPr algn="just" rtl="1"/>
            <a:r>
              <a:rPr lang="ar-DZ" dirty="0" smtClean="0"/>
              <a:t>والبحوث الجادة هي التي بإمكانها إثراء النظرية بمفاهيم جيدة تدعمها وتقويها وتكون لها قدرة أكبر على التفسير.</a:t>
            </a:r>
          </a:p>
          <a:p>
            <a:pPr algn="r" rtl="1"/>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النظرية – تابع-</a:t>
            </a:r>
            <a:endParaRPr lang="fr-FR" dirty="0"/>
          </a:p>
        </p:txBody>
      </p:sp>
      <p:sp>
        <p:nvSpPr>
          <p:cNvPr id="3" name="Espace réservé du contenu 2"/>
          <p:cNvSpPr>
            <a:spLocks noGrp="1"/>
          </p:cNvSpPr>
          <p:nvPr>
            <p:ph idx="1"/>
          </p:nvPr>
        </p:nvSpPr>
        <p:spPr/>
        <p:txBody>
          <a:bodyPr>
            <a:normAutofit fontScale="70000" lnSpcReduction="20000"/>
          </a:bodyPr>
          <a:lstStyle/>
          <a:p>
            <a:pPr algn="just" rtl="1"/>
            <a:r>
              <a:rPr lang="ar-DZ" b="1" dirty="0" smtClean="0"/>
              <a:t>أهمية النظرية السوسيولوجية في البحث</a:t>
            </a:r>
            <a:endParaRPr lang="ar-DZ" dirty="0" smtClean="0"/>
          </a:p>
          <a:p>
            <a:pPr algn="just" rtl="1"/>
            <a:r>
              <a:rPr lang="ar-DZ" b="1" dirty="0" smtClean="0"/>
              <a:t>تحديد المشكلة البحثية:</a:t>
            </a:r>
            <a:r>
              <a:rPr lang="ar-DZ" dirty="0" smtClean="0"/>
              <a:t> تحدد النظرية السوسيولوجية المشكلات التي تستحق الدراسة، وتوجه الباحثين نحو أسئلة بحثية محددة.</a:t>
            </a:r>
          </a:p>
          <a:p>
            <a:pPr algn="just" rtl="1"/>
            <a:r>
              <a:rPr lang="ar-DZ" b="1" dirty="0" smtClean="0"/>
              <a:t>توفير إطار مفاهيمي:</a:t>
            </a:r>
            <a:r>
              <a:rPr lang="ar-DZ" dirty="0" smtClean="0"/>
              <a:t> تقدم النظرية إطارًا </a:t>
            </a:r>
            <a:r>
              <a:rPr lang="ar-DZ" dirty="0" err="1" smtClean="0"/>
              <a:t>مفاهيميًا</a:t>
            </a:r>
            <a:r>
              <a:rPr lang="ar-DZ" dirty="0" smtClean="0"/>
              <a:t> يساعد على فهم الظواهر الاجتماعية وتحديد العوامل المؤثرة فيها.</a:t>
            </a:r>
          </a:p>
          <a:p>
            <a:pPr algn="just" rtl="1"/>
            <a:r>
              <a:rPr lang="ar-DZ" b="1" dirty="0" smtClean="0"/>
              <a:t>صياغة الفرضيات:</a:t>
            </a:r>
            <a:r>
              <a:rPr lang="ar-DZ" dirty="0" smtClean="0"/>
              <a:t> تساعد النظرية على صياغة فرضيات قابلة للاختبار، والتي يمكن التحقق منها من خلال البحث الميداني.</a:t>
            </a:r>
          </a:p>
          <a:p>
            <a:pPr algn="just" rtl="1"/>
            <a:r>
              <a:rPr lang="ar-DZ" b="1" dirty="0" smtClean="0"/>
              <a:t>تحليل البيانات:</a:t>
            </a:r>
            <a:r>
              <a:rPr lang="ar-DZ" dirty="0" smtClean="0"/>
              <a:t> تستخدم النظرية في تحليل البيانات التي تم جمعها، وربطها بالنظريات الموجودة.</a:t>
            </a:r>
          </a:p>
          <a:p>
            <a:pPr algn="just" rtl="1"/>
            <a:r>
              <a:rPr lang="ar-DZ" b="1" dirty="0" smtClean="0"/>
              <a:t>بناء المعرفة:</a:t>
            </a:r>
            <a:r>
              <a:rPr lang="ar-DZ" dirty="0" smtClean="0"/>
              <a:t> تساهم النظرية في بناء المعرفة السوسيولوجية، وتطوير فهمنا للعالم الاجتماعي.</a:t>
            </a:r>
          </a:p>
          <a:p>
            <a:pPr algn="just" rtl="1">
              <a:buNone/>
            </a:pPr>
            <a:r>
              <a:rPr lang="ar-DZ" dirty="0" smtClean="0"/>
              <a:t>ومن هنا ندرك أن أول مصدر يرجع إليه الباحث للنظر في التراث النظري الذي يستند إليه بحثه هو النظرية طالما أن موضوع بحثه يتناول مفهوم ينتمي إلى نظرية معينة.</a:t>
            </a:r>
          </a:p>
          <a:p>
            <a:pPr algn="r" rtl="1">
              <a:buNone/>
            </a:pPr>
            <a:endParaRPr lang="ar-D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الدراسات السابقة</a:t>
            </a:r>
            <a:endParaRPr lang="fr-FR" dirty="0"/>
          </a:p>
        </p:txBody>
      </p:sp>
      <p:sp>
        <p:nvSpPr>
          <p:cNvPr id="3" name="Espace réservé du contenu 2"/>
          <p:cNvSpPr>
            <a:spLocks noGrp="1"/>
          </p:cNvSpPr>
          <p:nvPr>
            <p:ph idx="1"/>
          </p:nvPr>
        </p:nvSpPr>
        <p:spPr/>
        <p:txBody>
          <a:bodyPr>
            <a:normAutofit fontScale="85000" lnSpcReduction="20000"/>
          </a:bodyPr>
          <a:lstStyle/>
          <a:p>
            <a:pPr algn="just" rtl="1"/>
            <a:r>
              <a:rPr lang="ar-DZ" dirty="0" smtClean="0"/>
              <a:t>من الأهمية بمكان أيضا أن تكون الدراسات السابقة من المحطات الأولى التي يجب أن يصل إليها الطالب في مرحلة القراءة لتكوين إطار تصوري ومعرفي عن موضوع بحثه، ومن النادر ألا يجد الطالب أو الباحث دراسات سابقة حول موضوع بحثه على اعتبار أن دراسة الظواهر الآن عابرة للتخصصات، فظاهرة التسرب المدرسي بقدر ما هي ظاهرة تربوية بقدر ما هي أيضا ظاهرة تنظيمية واقتصادية ونفسية، وكذلك الحال لمسألة الأجور على سبيل المثال لا الحصر، وبالتالي يمكن الوصول إلى دراسة سابقة تطرقت للمفهوم أو الموضوع بمفاهيمه المختلفة من عدة زوايا وتخصصات والأهم من ذلك بعدة لغات، لأن القصور الحاصل في البحث عن حالة الدراسة بالنسبة للكثير من الطلبة يقتصر على محرك البحث </a:t>
            </a:r>
            <a:r>
              <a:rPr lang="ar-DZ" dirty="0" err="1" smtClean="0"/>
              <a:t>غوغل</a:t>
            </a:r>
            <a:r>
              <a:rPr lang="ar-DZ" dirty="0" smtClean="0"/>
              <a:t> وبلغة واحدة وباستعمال الهواتف الذكية فقط.</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2">
            <a:schemeClr val="accent2"/>
          </a:lnRef>
          <a:fillRef idx="1">
            <a:schemeClr val="lt1"/>
          </a:fillRef>
          <a:effectRef idx="0">
            <a:schemeClr val="accent2"/>
          </a:effectRef>
          <a:fontRef idx="minor">
            <a:schemeClr val="dk1"/>
          </a:fontRef>
        </p:style>
        <p:txBody>
          <a:bodyPr/>
          <a:lstStyle/>
          <a:p>
            <a:r>
              <a:rPr lang="ar-DZ" dirty="0" smtClean="0"/>
              <a:t>الدراسات السابقة –تابع-</a:t>
            </a:r>
            <a:endParaRPr lang="fr-FR" dirty="0"/>
          </a:p>
        </p:txBody>
      </p:sp>
      <p:sp>
        <p:nvSpPr>
          <p:cNvPr id="3" name="Espace réservé du contenu 2"/>
          <p:cNvSpPr>
            <a:spLocks noGrp="1"/>
          </p:cNvSpPr>
          <p:nvPr>
            <p:ph idx="1"/>
          </p:nvPr>
        </p:nvSpPr>
        <p:spPr>
          <a:ln w="19050">
            <a:solidFill>
              <a:srgbClr val="0070C0"/>
            </a:solidFill>
          </a:ln>
        </p:spPr>
        <p:txBody>
          <a:bodyPr>
            <a:normAutofit lnSpcReduction="10000"/>
          </a:bodyPr>
          <a:lstStyle/>
          <a:p>
            <a:pPr algn="just" rtl="1"/>
            <a:r>
              <a:rPr lang="ar-DZ" dirty="0" smtClean="0"/>
              <a:t>إن حالة البحث يمكن الوصول إليها عن طريق الدراسات الأكاديمية التي توفرها مكتبات ودوريات الجامعات ورقيا والكترونيا، والدراسات التطبيقية التي توفرها المواقع الالكترونية للوزارات ومراكز البحث، كما يمكن الوصول للدراسات السابقة عن طريق المقالات المنشورة في المجلات، فالعديد من المجلات الآن تحرص على نشر المقالات الميدانية، بل وحتى المقالات غير الميدانية يمكنها مساعدة الباحث في بناء تصور بحثه وإثراء معارفه حول الموضوع، وهو الهدف الأول من البحث في الدراسات السابقة.</a:t>
            </a:r>
            <a:endParaRPr lang="fr-FR" dirty="0"/>
          </a:p>
        </p:txBody>
      </p:sp>
    </p:spTree>
  </p:cSld>
  <p:clrMapOvr>
    <a:masterClrMapping/>
  </p:clrMapOvr>
  <p:transition>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الأدبيات</a:t>
            </a:r>
            <a:endParaRPr lang="fr-FR" dirty="0"/>
          </a:p>
        </p:txBody>
      </p:sp>
      <p:sp>
        <p:nvSpPr>
          <p:cNvPr id="3" name="Espace réservé du contenu 2"/>
          <p:cNvSpPr>
            <a:spLocks noGrp="1"/>
          </p:cNvSpPr>
          <p:nvPr>
            <p:ph idx="1"/>
          </p:nvPr>
        </p:nvSpPr>
        <p:spPr/>
        <p:txBody>
          <a:bodyPr>
            <a:normAutofit fontScale="85000" lnSpcReduction="20000"/>
          </a:bodyPr>
          <a:lstStyle/>
          <a:p>
            <a:pPr algn="just" rtl="1"/>
            <a:r>
              <a:rPr lang="ar-DZ" dirty="0" smtClean="0"/>
              <a:t>ونقصد بالأدبيات هنا ما كتب عن موضوع البحث بشكل من التفصيل كتاريخ ظهور الظاهرة وعناصرها </a:t>
            </a:r>
            <a:r>
              <a:rPr lang="ar-DZ" dirty="0" err="1" smtClean="0"/>
              <a:t>وخصائها</a:t>
            </a:r>
            <a:r>
              <a:rPr lang="ar-DZ" dirty="0" smtClean="0"/>
              <a:t> والعائلة </a:t>
            </a:r>
            <a:r>
              <a:rPr lang="ar-DZ" dirty="0" err="1" smtClean="0"/>
              <a:t>المفاهيمية</a:t>
            </a:r>
            <a:r>
              <a:rPr lang="ar-DZ" dirty="0" smtClean="0"/>
              <a:t> التي تشترك معها، الأنواع، الأهمية وكذا وجود الظاهرة في بيئة دون أخرى، أصول مسميات الظاهرة أو المفهوم محل الدراسة...</a:t>
            </a:r>
          </a:p>
          <a:p>
            <a:pPr algn="just" rtl="1"/>
            <a:r>
              <a:rPr lang="ar-DZ" dirty="0" smtClean="0"/>
              <a:t>إن الغاية من الوصول إلى الأدبيات التي تطرقت للمفهوم أو الظاهرة أو موضوع الدراسة بقدر الاستزادة في اتضاح التصور والإثراء المعرفي حول الموضوع هو الوصول إلى أبعاد </a:t>
            </a:r>
            <a:r>
              <a:rPr lang="ar-DZ" dirty="0" err="1" smtClean="0"/>
              <a:t>وموشرات</a:t>
            </a:r>
            <a:r>
              <a:rPr lang="ar-DZ" dirty="0" smtClean="0"/>
              <a:t> وعناصر الظاهرة أو المفهوم حتى يسهل للطالب عملية تفكيك المفهوم وفق الزاوية التي يريد أن يدير </a:t>
            </a:r>
            <a:r>
              <a:rPr lang="ar-DZ" dirty="0" err="1" smtClean="0"/>
              <a:t>بها</a:t>
            </a:r>
            <a:r>
              <a:rPr lang="ar-DZ" dirty="0" smtClean="0"/>
              <a:t> بحثه.</a:t>
            </a:r>
          </a:p>
          <a:p>
            <a:pPr algn="just" rtl="1"/>
            <a:r>
              <a:rPr lang="ar-DZ" dirty="0" smtClean="0"/>
              <a:t>وتعد الكتب أهم مصادر الأدبيات البحثية، حيث يمكن الوصول إليها  من رفوف المكتبات، والمنصات الرقمية التي توفر خدمة الكتب الإلكترونية...</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ar-DZ" dirty="0" smtClean="0"/>
              <a:t>المقالات</a:t>
            </a:r>
            <a:endParaRPr lang="fr-FR" dirty="0"/>
          </a:p>
        </p:txBody>
      </p:sp>
      <p:sp>
        <p:nvSpPr>
          <p:cNvPr id="3" name="Espace réservé du contenu 2"/>
          <p:cNvSpPr>
            <a:spLocks noGrp="1"/>
          </p:cNvSpPr>
          <p:nvPr>
            <p:ph idx="1"/>
          </p:nvPr>
        </p:nvSpPr>
        <p:spPr/>
        <p:txBody>
          <a:bodyPr>
            <a:normAutofit fontScale="70000" lnSpcReduction="20000"/>
          </a:bodyPr>
          <a:lstStyle/>
          <a:p>
            <a:pPr algn="r" rtl="1"/>
            <a:r>
              <a:rPr lang="ar-DZ" dirty="0" smtClean="0"/>
              <a:t>إن طرائق الوصول إلى مصدر المعلومات متنوعة وعديدة، منها ما يكون بلغة واحدة ومنها ما يكون بلغات متعددة، والبحث بلغات متعددة فكرة محورية للوصول المقالات الرصينة المصنفة وفق تصنيفات عالمية.</a:t>
            </a:r>
          </a:p>
          <a:p>
            <a:pPr algn="r" rtl="1"/>
            <a:r>
              <a:rPr lang="ar-DZ" dirty="0" smtClean="0"/>
              <a:t>إذ تعتبر المجلات العلمية المحكمة بمثابة المنصة الأساسية لنشر الأبحاث العلمية وتبادل المعرفة بين الباحثين في مختلف التخصصات. بل وهناك مراكز بحث من تمتلك مجلات خاصة </a:t>
            </a:r>
            <a:r>
              <a:rPr lang="ar-DZ" dirty="0" err="1" smtClean="0"/>
              <a:t>بها</a:t>
            </a:r>
            <a:r>
              <a:rPr lang="ar-DZ" dirty="0" smtClean="0"/>
              <a:t>،  ومع تزايد عدد المجلات العلمية، الأمر الذي أوجد  نظام </a:t>
            </a:r>
            <a:r>
              <a:rPr lang="ar-DZ" smtClean="0"/>
              <a:t>لتصنيف </a:t>
            </a:r>
            <a:r>
              <a:rPr lang="ar-DZ" smtClean="0"/>
              <a:t>ومعامل تأثير لهذه </a:t>
            </a:r>
            <a:r>
              <a:rPr lang="ar-DZ" dirty="0" smtClean="0"/>
              <a:t>المجلات وتقييم جودتها. وتدير هذه التصنيفات دورًا حاسمًا في توجيه الباحثين نحو المجلات المناسبة لنشر أبحاثهم، وفي تقييم جودة هذه الأبحاث من قبل المؤسسات الأكاديمية.</a:t>
            </a:r>
          </a:p>
          <a:p>
            <a:pPr algn="r" rtl="1"/>
            <a:r>
              <a:rPr lang="ar-DZ" dirty="0"/>
              <a:t>ل</a:t>
            </a:r>
            <a:r>
              <a:rPr lang="ar-DZ" dirty="0" smtClean="0"/>
              <a:t>لمجلات المتخصصة الدور البارز في  تسهيل تقديم المعارف للطالب أو الباحث، وتوفر المنصة الوطنية للمجلات العلمية </a:t>
            </a:r>
            <a:r>
              <a:rPr lang="fr-FR" dirty="0" smtClean="0"/>
              <a:t>ASJP</a:t>
            </a:r>
            <a:r>
              <a:rPr lang="ar-DZ" dirty="0" smtClean="0"/>
              <a:t>عديد المجلات المتخصصة وغير المتخصصة الميدانية والنظرية كطرق وصول سريعة لتسهيل عملية البحث العلمي ، ناهيك عن منصات عالمية مرموقة توفر نفس الخدمة؛ إذ يكفي البحث عنها بلغات مختلفة. لذلك على الباحث أن يكون على دراية بالتسمية العلمية المتخصصة للمفهوم الذي هو بصدد البحث فيه.</a:t>
            </a:r>
          </a:p>
          <a:p>
            <a:pPr algn="r" rtl="1"/>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1082</TotalTime>
  <Words>884</Words>
  <Application>Microsoft Office PowerPoint</Application>
  <PresentationFormat>Affichage à l'écran (4:3)</PresentationFormat>
  <Paragraphs>27</Paragraphs>
  <Slides>7</Slides>
  <Notes>0</Notes>
  <HiddenSlides>0</HiddenSlides>
  <MMClips>0</MMClips>
  <ScaleCrop>false</ScaleCrop>
  <HeadingPairs>
    <vt:vector size="4" baseType="variant">
      <vt:variant>
        <vt:lpstr>Thème</vt:lpstr>
      </vt:variant>
      <vt:variant>
        <vt:i4>1</vt:i4>
      </vt:variant>
      <vt:variant>
        <vt:lpstr>Titres des diapositives</vt:lpstr>
      </vt:variant>
      <vt:variant>
        <vt:i4>7</vt:i4>
      </vt:variant>
    </vt:vector>
  </HeadingPairs>
  <TitlesOfParts>
    <vt:vector size="8" baseType="lpstr">
      <vt:lpstr>Thème Office</vt:lpstr>
      <vt:lpstr>المحاضرة الثانية مصادر البحث</vt:lpstr>
      <vt:lpstr>النظرية</vt:lpstr>
      <vt:lpstr>النظرية – تابع-</vt:lpstr>
      <vt:lpstr>الدراسات السابقة</vt:lpstr>
      <vt:lpstr>الدراسات السابقة –تابع-</vt:lpstr>
      <vt:lpstr>الأدبيات</vt:lpstr>
      <vt:lpstr>المقالات</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مصادر البحث</dc:title>
  <dc:creator>koussa</dc:creator>
  <cp:lastModifiedBy>koussa</cp:lastModifiedBy>
  <cp:revision>6</cp:revision>
  <dcterms:created xsi:type="dcterms:W3CDTF">2024-12-28T15:08:45Z</dcterms:created>
  <dcterms:modified xsi:type="dcterms:W3CDTF">2024-12-29T09:12:44Z</dcterms:modified>
</cp:coreProperties>
</file>