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2"/>
  </p:notesMasterIdLst>
  <p:sldIdLst>
    <p:sldId id="257" r:id="rId2"/>
    <p:sldId id="258" r:id="rId3"/>
    <p:sldId id="259" r:id="rId4"/>
    <p:sldId id="260" r:id="rId5"/>
    <p:sldId id="261" r:id="rId6"/>
    <p:sldId id="262" r:id="rId7"/>
    <p:sldId id="266" r:id="rId8"/>
    <p:sldId id="263" r:id="rId9"/>
    <p:sldId id="267"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269D01E-BC32-4049-B463-5C60D7B0CCD2}" styleName="Style à thème 2 - Accentuation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9" d="100"/>
          <a:sy n="69" d="100"/>
        </p:scale>
        <p:origin x="-858"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DZ"/>
          </a:p>
        </p:txBody>
      </p:sp>
      <p:sp>
        <p:nvSpPr>
          <p:cNvPr id="3" name="Espace réservé de la date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2787453-CFB7-4769-ACE4-5751D6F84D79}" type="datetimeFigureOut">
              <a:rPr lang="ar-DZ" smtClean="0"/>
              <a:pPr/>
              <a:t>24-08-1445</a:t>
            </a:fld>
            <a:endParaRPr lang="ar-DZ"/>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DZ"/>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6" name="Espace réservé du pied de page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DZ"/>
          </a:p>
        </p:txBody>
      </p:sp>
      <p:sp>
        <p:nvSpPr>
          <p:cNvPr id="7" name="Espace réservé du numéro de diapositive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901B3F7-BACC-4A9C-8A49-3AE9FAB75B3A}" type="slidenum">
              <a:rPr lang="ar-DZ" smtClean="0"/>
              <a:pPr/>
              <a:t>‹N°›</a:t>
            </a:fld>
            <a:endParaRPr lang="ar-DZ"/>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000125" y="2714625"/>
            <a:ext cx="4572000" cy="3429000"/>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AA309A6D-C09C-4548-B29A-6CF363A7E532}" type="datetimeFigureOut">
              <a:rPr lang="fr-FR" smtClean="0"/>
              <a:pPr/>
              <a:t>04/03/2024</a:t>
            </a:fld>
            <a:endParaRPr lang="fr-BE"/>
          </a:p>
        </p:txBody>
      </p:sp>
      <p:sp>
        <p:nvSpPr>
          <p:cNvPr id="2" name="Espace réservé du pied de page 1"/>
          <p:cNvSpPr>
            <a:spLocks noGrp="1"/>
          </p:cNvSpPr>
          <p:nvPr>
            <p:ph type="ftr" sz="quarter" idx="11"/>
          </p:nvPr>
        </p:nvSpPr>
        <p:spPr/>
        <p:txBody>
          <a:bodyPr/>
          <a:lstStyle/>
          <a:p>
            <a:endParaRPr lang="fr-BE"/>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04/03/2024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04/03/2024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04/03/2024</a:t>
            </a:fld>
            <a:endParaRPr lang="fr-BE"/>
          </a:p>
        </p:txBody>
      </p:sp>
      <p:sp>
        <p:nvSpPr>
          <p:cNvPr id="19" name="Espace réservé du pied de page 18"/>
          <p:cNvSpPr>
            <a:spLocks noGrp="1"/>
          </p:cNvSpPr>
          <p:nvPr>
            <p:ph type="ftr" sz="quarter" idx="11"/>
          </p:nvPr>
        </p:nvSpPr>
        <p:spPr>
          <a:xfrm>
            <a:off x="3581400" y="76200"/>
            <a:ext cx="2895600" cy="288925"/>
          </a:xfrm>
        </p:spPr>
        <p:txBody>
          <a:bodyPr/>
          <a:lstStyle/>
          <a:p>
            <a:endParaRPr lang="fr-BE"/>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AA309A6D-C09C-4548-B29A-6CF363A7E532}" type="datetimeFigureOut">
              <a:rPr lang="fr-FR" smtClean="0"/>
              <a:pPr/>
              <a:t>04/03/2024</a:t>
            </a:fld>
            <a:endParaRPr lang="fr-BE"/>
          </a:p>
        </p:txBody>
      </p:sp>
      <p:sp>
        <p:nvSpPr>
          <p:cNvPr id="11" name="Espace réservé du pied de page 10"/>
          <p:cNvSpPr>
            <a:spLocks noGrp="1"/>
          </p:cNvSpPr>
          <p:nvPr>
            <p:ph type="ftr" sz="quarter" idx="11"/>
          </p:nvPr>
        </p:nvSpPr>
        <p:spPr/>
        <p:txBody>
          <a:bodyPr/>
          <a:lstStyle/>
          <a:p>
            <a:endParaRPr lang="fr-BE"/>
          </a:p>
        </p:txBody>
      </p:sp>
      <p:sp>
        <p:nvSpPr>
          <p:cNvPr id="16" name="Espace réservé du numéro de diapositive 15"/>
          <p:cNvSpPr>
            <a:spLocks noGrp="1"/>
          </p:cNvSpPr>
          <p:nvPr>
            <p:ph type="sldNum" sz="quarter" idx="12"/>
          </p:nvPr>
        </p:nvSpPr>
        <p:spPr/>
        <p:txBody>
          <a:bodyPr/>
          <a:lstStyle/>
          <a:p>
            <a:fld id="{CF4668DC-857F-487D-BFFA-8C0CA5037977}" type="slidenum">
              <a:rPr lang="fr-BE" smtClean="0"/>
              <a:pPr/>
              <a:t>‹N°›</a:t>
            </a:fld>
            <a:endParaRPr lang="fr-BE"/>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AA309A6D-C09C-4548-B29A-6CF363A7E532}" type="datetimeFigureOut">
              <a:rPr lang="fr-FR" smtClean="0"/>
              <a:pPr/>
              <a:t>04/03/2024</a:t>
            </a:fld>
            <a:endParaRPr lang="fr-BE"/>
          </a:p>
        </p:txBody>
      </p:sp>
      <p:sp>
        <p:nvSpPr>
          <p:cNvPr id="10" name="Espace réservé du pied de page 9"/>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AA309A6D-C09C-4548-B29A-6CF363A7E532}" type="datetimeFigureOut">
              <a:rPr lang="fr-FR" smtClean="0"/>
              <a:pPr/>
              <a:t>04/03/2024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229600" y="6477000"/>
            <a:ext cx="762000" cy="246888"/>
          </a:xfrm>
        </p:spPr>
        <p:txBody>
          <a:bodyPr/>
          <a:lstStyle/>
          <a:p>
            <a:fld id="{CF4668DC-857F-487D-BFFA-8C0CA5037977}" type="slidenum">
              <a:rPr lang="fr-BE" smtClean="0"/>
              <a:pPr/>
              <a:t>‹N°›</a:t>
            </a:fld>
            <a:endParaRPr lang="fr-BE"/>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AA309A6D-C09C-4548-B29A-6CF363A7E532}" type="datetimeFigureOut">
              <a:rPr lang="fr-FR" smtClean="0"/>
              <a:pPr/>
              <a:t>04/03/2024</a:t>
            </a:fld>
            <a:endParaRPr lang="fr-BE"/>
          </a:p>
        </p:txBody>
      </p:sp>
      <p:sp>
        <p:nvSpPr>
          <p:cNvPr id="21" name="Espace réservé du pied de page 20"/>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A309A6D-C09C-4548-B29A-6CF363A7E532}" type="datetimeFigureOut">
              <a:rPr lang="fr-FR" smtClean="0"/>
              <a:pPr/>
              <a:t>04/03/2024</a:t>
            </a:fld>
            <a:endParaRPr lang="fr-BE"/>
          </a:p>
        </p:txBody>
      </p:sp>
      <p:sp>
        <p:nvSpPr>
          <p:cNvPr id="24" name="Espace réservé du pied de page 23"/>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04/03/2024</a:t>
            </a:fld>
            <a:endParaRPr lang="fr-BE"/>
          </a:p>
        </p:txBody>
      </p:sp>
      <p:sp>
        <p:nvSpPr>
          <p:cNvPr id="29" name="Espace réservé du pied de page 28"/>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04/03/2024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A309A6D-C09C-4548-B29A-6CF363A7E532}" type="datetimeFigureOut">
              <a:rPr lang="fr-FR" smtClean="0"/>
              <a:pPr/>
              <a:t>04/03/2024</a:t>
            </a:fld>
            <a:endParaRPr lang="fr-BE"/>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BE"/>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F4668DC-857F-487D-BFFA-8C0CA5037977}" type="slidenum">
              <a:rPr lang="fr-BE" smtClean="0"/>
              <a:pPr/>
              <a:t>‹N°›</a:t>
            </a:fld>
            <a:endParaRPr lang="fr-BE"/>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74638"/>
            <a:ext cx="8572560" cy="6369072"/>
          </a:xfrm>
        </p:spPr>
        <p:txBody>
          <a:bodyPr>
            <a:normAutofit/>
          </a:bodyPr>
          <a:lstStyle/>
          <a:p>
            <a:pPr algn="r" rtl="1"/>
            <a:endParaRPr lang="fr-FR" sz="2000" dirty="0"/>
          </a:p>
        </p:txBody>
      </p:sp>
      <p:sp>
        <p:nvSpPr>
          <p:cNvPr id="3" name="Espace réservé du contenu 2"/>
          <p:cNvSpPr>
            <a:spLocks noGrp="1"/>
          </p:cNvSpPr>
          <p:nvPr>
            <p:ph idx="1"/>
          </p:nvPr>
        </p:nvSpPr>
        <p:spPr>
          <a:xfrm>
            <a:off x="0" y="0"/>
            <a:ext cx="9144000" cy="6858000"/>
          </a:xfrm>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20000"/>
          </a:bodyPr>
          <a:lstStyle/>
          <a:p>
            <a:pPr algn="ctr" rtl="1">
              <a:buNone/>
            </a:pPr>
            <a:r>
              <a:rPr lang="ar-DZ" sz="2800" dirty="0" smtClean="0">
                <a:solidFill>
                  <a:schemeClr val="bg1"/>
                </a:solidFill>
              </a:rPr>
              <a:t>جامعة محمد </a:t>
            </a:r>
            <a:r>
              <a:rPr lang="ar-DZ" sz="2800" dirty="0" err="1" smtClean="0">
                <a:solidFill>
                  <a:schemeClr val="bg1"/>
                </a:solidFill>
              </a:rPr>
              <a:t>لمين</a:t>
            </a:r>
            <a:r>
              <a:rPr lang="ar-DZ" sz="2800" dirty="0" smtClean="0">
                <a:solidFill>
                  <a:schemeClr val="bg1"/>
                </a:solidFill>
              </a:rPr>
              <a:t> دباغين _ </a:t>
            </a:r>
            <a:r>
              <a:rPr lang="ar-DZ" sz="2800" dirty="0" err="1" smtClean="0">
                <a:solidFill>
                  <a:schemeClr val="bg1"/>
                </a:solidFill>
              </a:rPr>
              <a:t>سطيف</a:t>
            </a:r>
            <a:r>
              <a:rPr lang="ar-DZ" sz="2800" dirty="0" smtClean="0">
                <a:solidFill>
                  <a:schemeClr val="bg1"/>
                </a:solidFill>
              </a:rPr>
              <a:t> 02_</a:t>
            </a:r>
            <a:br>
              <a:rPr lang="ar-DZ" sz="2800" dirty="0" smtClean="0">
                <a:solidFill>
                  <a:schemeClr val="bg1"/>
                </a:solidFill>
              </a:rPr>
            </a:br>
            <a:r>
              <a:rPr lang="ar-DZ" sz="2800" dirty="0" smtClean="0">
                <a:solidFill>
                  <a:schemeClr val="bg1"/>
                </a:solidFill>
              </a:rPr>
              <a:t>كلية الآداب واللغات</a:t>
            </a:r>
            <a:br>
              <a:rPr lang="ar-DZ" sz="2800" dirty="0" smtClean="0">
                <a:solidFill>
                  <a:schemeClr val="bg1"/>
                </a:solidFill>
              </a:rPr>
            </a:br>
            <a:r>
              <a:rPr lang="ar-DZ" sz="2800" dirty="0" smtClean="0">
                <a:solidFill>
                  <a:schemeClr val="bg1"/>
                </a:solidFill>
              </a:rPr>
              <a:t>لسانيات عامة </a:t>
            </a:r>
            <a:br>
              <a:rPr lang="ar-DZ" sz="2800" dirty="0" smtClean="0">
                <a:solidFill>
                  <a:schemeClr val="bg1"/>
                </a:solidFill>
              </a:rPr>
            </a:br>
            <a:r>
              <a:rPr lang="ar-DZ" sz="2800" dirty="0" smtClean="0">
                <a:solidFill>
                  <a:schemeClr val="bg1"/>
                </a:solidFill>
              </a:rPr>
              <a:t>مقياس </a:t>
            </a:r>
            <a:r>
              <a:rPr lang="ar-DZ" dirty="0" smtClean="0">
                <a:solidFill>
                  <a:schemeClr val="bg1"/>
                </a:solidFill>
              </a:rPr>
              <a:t>علم المصطلح</a:t>
            </a:r>
            <a:r>
              <a:rPr lang="ar-DZ" sz="2800" dirty="0" smtClean="0">
                <a:solidFill>
                  <a:schemeClr val="bg1"/>
                </a:solidFill>
              </a:rPr>
              <a:t/>
            </a:r>
            <a:br>
              <a:rPr lang="ar-DZ" sz="2800" dirty="0" smtClean="0">
                <a:solidFill>
                  <a:schemeClr val="bg1"/>
                </a:solidFill>
              </a:rPr>
            </a:br>
            <a:endParaRPr lang="ar-DZ" sz="2800" dirty="0" smtClean="0">
              <a:solidFill>
                <a:schemeClr val="bg1"/>
              </a:solidFill>
            </a:endParaRPr>
          </a:p>
          <a:p>
            <a:pPr algn="r" rtl="1">
              <a:buNone/>
            </a:pPr>
            <a:endParaRPr lang="ar-DZ" dirty="0" smtClean="0"/>
          </a:p>
          <a:p>
            <a:pPr algn="r" rtl="1">
              <a:buNone/>
            </a:pPr>
            <a:endParaRPr lang="ar-DZ" dirty="0" smtClean="0"/>
          </a:p>
          <a:p>
            <a:pPr algn="r" rtl="1">
              <a:buNone/>
            </a:pPr>
            <a:endParaRPr lang="ar-DZ" dirty="0" smtClean="0"/>
          </a:p>
          <a:p>
            <a:pPr algn="r">
              <a:buNone/>
            </a:pPr>
            <a:r>
              <a:rPr lang="ar-DZ" sz="2800" dirty="0" smtClean="0">
                <a:solidFill>
                  <a:schemeClr val="bg1"/>
                </a:solidFill>
              </a:rPr>
              <a:t>إ</a:t>
            </a:r>
            <a:r>
              <a:rPr lang="ar-DZ" sz="2600" dirty="0" smtClean="0">
                <a:solidFill>
                  <a:schemeClr val="bg1"/>
                </a:solidFill>
              </a:rPr>
              <a:t>عداد الطالبات :</a:t>
            </a:r>
          </a:p>
          <a:p>
            <a:pPr algn="r" rtl="1"/>
            <a:r>
              <a:rPr lang="ar-DZ" sz="2800" dirty="0" smtClean="0">
                <a:solidFill>
                  <a:schemeClr val="bg1"/>
                </a:solidFill>
              </a:rPr>
              <a:t>آمنة منصوري</a:t>
            </a:r>
          </a:p>
          <a:p>
            <a:pPr algn="r" rtl="1"/>
            <a:r>
              <a:rPr lang="ar-DZ" sz="2800" dirty="0" smtClean="0">
                <a:solidFill>
                  <a:schemeClr val="bg1"/>
                </a:solidFill>
              </a:rPr>
              <a:t>إكرام </a:t>
            </a:r>
            <a:r>
              <a:rPr lang="ar-DZ" sz="2800" dirty="0" err="1" smtClean="0">
                <a:solidFill>
                  <a:schemeClr val="bg1"/>
                </a:solidFill>
              </a:rPr>
              <a:t>تامن</a:t>
            </a:r>
            <a:endParaRPr lang="ar-DZ" sz="2800" dirty="0" smtClean="0">
              <a:solidFill>
                <a:schemeClr val="bg1"/>
              </a:solidFill>
            </a:endParaRPr>
          </a:p>
          <a:p>
            <a:pPr algn="r" rtl="1"/>
            <a:r>
              <a:rPr lang="ar-DZ" dirty="0" smtClean="0">
                <a:solidFill>
                  <a:schemeClr val="bg1"/>
                </a:solidFill>
              </a:rPr>
              <a:t>كوثر خلف الله</a:t>
            </a:r>
          </a:p>
          <a:p>
            <a:pPr algn="r" rtl="1"/>
            <a:r>
              <a:rPr lang="ar-DZ" sz="2800" dirty="0" smtClean="0">
                <a:solidFill>
                  <a:schemeClr val="bg1"/>
                </a:solidFill>
              </a:rPr>
              <a:t>هدى </a:t>
            </a:r>
            <a:r>
              <a:rPr lang="ar-DZ" sz="2800" dirty="0" err="1" smtClean="0">
                <a:solidFill>
                  <a:schemeClr val="bg1"/>
                </a:solidFill>
              </a:rPr>
              <a:t>مرازقة</a:t>
            </a:r>
            <a:endParaRPr lang="ar-DZ" sz="2800" dirty="0" smtClean="0">
              <a:solidFill>
                <a:schemeClr val="bg1"/>
              </a:solidFill>
            </a:endParaRPr>
          </a:p>
          <a:p>
            <a:pPr algn="r" rtl="1">
              <a:buFont typeface="Wingdings" pitchFamily="2" charset="2"/>
              <a:buChar char="v"/>
            </a:pPr>
            <a:r>
              <a:rPr lang="ar-DZ" sz="2800" dirty="0" smtClean="0">
                <a:solidFill>
                  <a:schemeClr val="bg1"/>
                </a:solidFill>
              </a:rPr>
              <a:t>إشراف الأستاذة :  ”</a:t>
            </a:r>
            <a:r>
              <a:rPr lang="ar-DZ" dirty="0" smtClean="0">
                <a:solidFill>
                  <a:schemeClr val="bg1"/>
                </a:solidFill>
              </a:rPr>
              <a:t>هادية رواق</a:t>
            </a:r>
            <a:r>
              <a:rPr lang="ar-DZ" sz="2800" dirty="0" smtClean="0">
                <a:solidFill>
                  <a:schemeClr val="bg1"/>
                </a:solidFill>
              </a:rPr>
              <a:t>”    </a:t>
            </a:r>
          </a:p>
          <a:p>
            <a:pPr algn="ctr" rtl="1">
              <a:buNone/>
            </a:pPr>
            <a:r>
              <a:rPr lang="ar-DZ" sz="2800" dirty="0" smtClean="0">
                <a:solidFill>
                  <a:schemeClr val="bg1"/>
                </a:solidFill>
              </a:rPr>
              <a:t>                                                                                                           السنة الجامعية : 2024/2023        </a:t>
            </a:r>
          </a:p>
          <a:p>
            <a:pPr algn="ctr" rtl="1">
              <a:buNone/>
            </a:pPr>
            <a:r>
              <a:rPr lang="ar-DZ" sz="2800" dirty="0" smtClean="0">
                <a:solidFill>
                  <a:schemeClr val="bg1"/>
                </a:solidFill>
              </a:rPr>
              <a:t> </a:t>
            </a:r>
          </a:p>
          <a:p>
            <a:pPr algn="r" rtl="1">
              <a:buNone/>
            </a:pPr>
            <a:endParaRPr lang="fr-FR" dirty="0"/>
          </a:p>
        </p:txBody>
      </p:sp>
      <p:pic>
        <p:nvPicPr>
          <p:cNvPr id="4" name="Image 1" descr="C:\Users\jegjeg\AppData\Local\Microsoft\Windows\INetCache\Content.Word\images.jpeg"/>
          <p:cNvPicPr>
            <a:picLocks noChangeAspect="1" noChangeArrowheads="1"/>
          </p:cNvPicPr>
          <p:nvPr/>
        </p:nvPicPr>
        <p:blipFill>
          <a:blip r:embed="rId3"/>
          <a:srcRect/>
          <a:stretch>
            <a:fillRect/>
          </a:stretch>
        </p:blipFill>
        <p:spPr bwMode="auto">
          <a:xfrm>
            <a:off x="642910" y="571480"/>
            <a:ext cx="1057275" cy="923925"/>
          </a:xfrm>
          <a:prstGeom prst="rect">
            <a:avLst/>
          </a:prstGeom>
          <a:noFill/>
          <a:ln w="9525">
            <a:noFill/>
            <a:miter lim="800000"/>
            <a:headEnd/>
            <a:tailEnd/>
          </a:ln>
        </p:spPr>
      </p:pic>
      <p:pic>
        <p:nvPicPr>
          <p:cNvPr id="5" name="Image 1" descr="C:\Users\jegjeg\AppData\Local\Microsoft\Windows\INetCache\Content.Word\images.jpeg"/>
          <p:cNvPicPr>
            <a:picLocks noChangeAspect="1" noChangeArrowheads="1"/>
          </p:cNvPicPr>
          <p:nvPr/>
        </p:nvPicPr>
        <p:blipFill>
          <a:blip r:embed="rId3"/>
          <a:srcRect/>
          <a:stretch>
            <a:fillRect/>
          </a:stretch>
        </p:blipFill>
        <p:spPr bwMode="auto">
          <a:xfrm>
            <a:off x="7500958" y="500042"/>
            <a:ext cx="1057275" cy="923925"/>
          </a:xfrm>
          <a:prstGeom prst="rect">
            <a:avLst/>
          </a:prstGeom>
          <a:noFill/>
          <a:ln w="9525">
            <a:noFill/>
            <a:miter lim="800000"/>
            <a:headEnd/>
            <a:tailEnd/>
          </a:ln>
        </p:spPr>
      </p:pic>
      <p:sp>
        <p:nvSpPr>
          <p:cNvPr id="6" name="Ellipse 5"/>
          <p:cNvSpPr/>
          <p:nvPr/>
        </p:nvSpPr>
        <p:spPr>
          <a:xfrm>
            <a:off x="1214414" y="1428736"/>
            <a:ext cx="6072230" cy="2786082"/>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rtl="1"/>
            <a:r>
              <a:rPr lang="ar-DZ" sz="3600" b="1" dirty="0" smtClean="0">
                <a:solidFill>
                  <a:schemeClr val="tx1"/>
                </a:solidFill>
              </a:rPr>
              <a:t>قراءة في كتاب المصطلح اللساني وتأسيس المفهوم لخليفة </a:t>
            </a:r>
            <a:r>
              <a:rPr lang="ar-DZ" sz="3600" b="1" dirty="0" err="1" smtClean="0">
                <a:solidFill>
                  <a:schemeClr val="tx1"/>
                </a:solidFill>
              </a:rPr>
              <a:t>الميساوي</a:t>
            </a:r>
            <a:r>
              <a:rPr lang="ar-DZ" sz="3600" b="1" dirty="0" smtClean="0">
                <a:solidFill>
                  <a:schemeClr val="tx1"/>
                </a:solidFill>
              </a:rPr>
              <a:t>                      </a:t>
            </a:r>
            <a:endParaRPr lang="fr-FR" sz="3600" b="1"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lstStyle/>
          <a:p>
            <a:endParaRPr lang="ar-DZ"/>
          </a:p>
        </p:txBody>
      </p:sp>
      <p:sp>
        <p:nvSpPr>
          <p:cNvPr id="4" name="Rectangle 3"/>
          <p:cNvSpPr/>
          <p:nvPr/>
        </p:nvSpPr>
        <p:spPr>
          <a:xfrm>
            <a:off x="0" y="0"/>
            <a:ext cx="9144000" cy="6858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r" rtl="1"/>
            <a:r>
              <a:rPr lang="ar-DZ" sz="2800" b="1" dirty="0" smtClean="0">
                <a:solidFill>
                  <a:schemeClr val="accent2">
                    <a:lumMod val="50000"/>
                  </a:schemeClr>
                </a:solidFill>
              </a:rPr>
              <a:t>4</a:t>
            </a:r>
            <a:r>
              <a:rPr lang="ar-SA" sz="2400" b="1" dirty="0" smtClean="0">
                <a:solidFill>
                  <a:schemeClr val="accent2">
                    <a:lumMod val="50000"/>
                  </a:schemeClr>
                </a:solidFill>
              </a:rPr>
              <a:t>) أهمية الكتاب: </a:t>
            </a:r>
            <a:endParaRPr lang="en-US" sz="2400" dirty="0" smtClean="0">
              <a:solidFill>
                <a:schemeClr val="accent2">
                  <a:lumMod val="50000"/>
                </a:schemeClr>
              </a:solidFill>
            </a:endParaRPr>
          </a:p>
          <a:p>
            <a:pPr algn="r" rtl="1"/>
            <a:r>
              <a:rPr lang="ar-DZ" sz="2400" dirty="0" smtClean="0">
                <a:solidFill>
                  <a:schemeClr val="tx1"/>
                </a:solidFill>
              </a:rPr>
              <a:t>   </a:t>
            </a:r>
            <a:r>
              <a:rPr lang="ar-SA" sz="2400" dirty="0" smtClean="0">
                <a:solidFill>
                  <a:schemeClr val="tx1"/>
                </a:solidFill>
              </a:rPr>
              <a:t>حضي كتاب "المصطلح اللساني وتأسيس المفهوم" باهتمام كبير لدى المتخصصين في مجال اللغة العربية وفروعها، حيث تبرز أهميته فيما يلي:</a:t>
            </a:r>
            <a:endParaRPr lang="en-US" sz="2400" dirty="0" smtClean="0">
              <a:solidFill>
                <a:schemeClr val="tx1"/>
              </a:solidFill>
            </a:endParaRPr>
          </a:p>
          <a:p>
            <a:pPr algn="r" rtl="1"/>
            <a:r>
              <a:rPr lang="ar-SA" sz="2400" dirty="0" smtClean="0">
                <a:solidFill>
                  <a:schemeClr val="tx1"/>
                </a:solidFill>
              </a:rPr>
              <a:t>_يسلط الضوء على ظاهرة المصطلح اللغوي، وطبيعته التي تشمل جميع العلوم والمعرفة، بالاعتماد على اللغة في إنشاء </a:t>
            </a:r>
            <a:r>
              <a:rPr lang="ar-SA" sz="2400" dirty="0" err="1" smtClean="0">
                <a:solidFill>
                  <a:schemeClr val="tx1"/>
                </a:solidFill>
              </a:rPr>
              <a:t>مصطلحاتها</a:t>
            </a:r>
            <a:r>
              <a:rPr lang="ar-SA" sz="2400" dirty="0" smtClean="0">
                <a:solidFill>
                  <a:schemeClr val="tx1"/>
                </a:solidFill>
              </a:rPr>
              <a:t>.</a:t>
            </a:r>
            <a:endParaRPr lang="en-US" sz="2400" dirty="0" smtClean="0">
              <a:solidFill>
                <a:schemeClr val="tx1"/>
              </a:solidFill>
            </a:endParaRPr>
          </a:p>
          <a:p>
            <a:pPr algn="r" rtl="1"/>
            <a:r>
              <a:rPr lang="ar-SA" sz="2400" dirty="0" smtClean="0">
                <a:solidFill>
                  <a:schemeClr val="tx1"/>
                </a:solidFill>
              </a:rPr>
              <a:t>_أجاب على العديد من التساؤلات الخاصة بالمصطلح </a:t>
            </a:r>
            <a:r>
              <a:rPr lang="ar-SA" sz="2400" dirty="0" err="1" smtClean="0">
                <a:solidFill>
                  <a:schemeClr val="tx1"/>
                </a:solidFill>
              </a:rPr>
              <a:t>وإشكالياته</a:t>
            </a:r>
            <a:r>
              <a:rPr lang="ar-SA" sz="2400" dirty="0" smtClean="0">
                <a:solidFill>
                  <a:schemeClr val="tx1"/>
                </a:solidFill>
              </a:rPr>
              <a:t>، وأهم الاضطرابات التي وقع فيها.</a:t>
            </a:r>
            <a:endParaRPr lang="en-US" sz="2400" dirty="0" smtClean="0">
              <a:solidFill>
                <a:schemeClr val="tx1"/>
              </a:solidFill>
            </a:endParaRPr>
          </a:p>
          <a:p>
            <a:pPr algn="r" rtl="1"/>
            <a:r>
              <a:rPr lang="ar-SA" sz="2400" dirty="0" smtClean="0">
                <a:solidFill>
                  <a:schemeClr val="tx1"/>
                </a:solidFill>
              </a:rPr>
              <a:t>_يناقش الكتاب دور اللغة العربية في </a:t>
            </a:r>
            <a:r>
              <a:rPr lang="ar-SA" sz="2400" dirty="0" err="1" smtClean="0">
                <a:solidFill>
                  <a:schemeClr val="tx1"/>
                </a:solidFill>
              </a:rPr>
              <a:t>تأطير</a:t>
            </a:r>
            <a:r>
              <a:rPr lang="ar-SA" sz="2400" dirty="0" smtClean="0">
                <a:solidFill>
                  <a:schemeClr val="tx1"/>
                </a:solidFill>
              </a:rPr>
              <a:t> صناعة المصطلحات وتحديد قوانينها.</a:t>
            </a:r>
            <a:endParaRPr lang="en-US" sz="2400" dirty="0" smtClean="0">
              <a:solidFill>
                <a:schemeClr val="tx1"/>
              </a:solidFill>
            </a:endParaRPr>
          </a:p>
          <a:p>
            <a:pPr algn="r" rtl="1"/>
            <a:r>
              <a:rPr lang="ar-SA" sz="2400" dirty="0" smtClean="0">
                <a:solidFill>
                  <a:schemeClr val="tx1"/>
                </a:solidFill>
              </a:rPr>
              <a:t>_الكتاب من تأليف خبير في اللغويات والترجمة مما يزيد من أهميته.</a:t>
            </a:r>
            <a:endParaRPr lang="en-US" sz="2400" dirty="0" smtClean="0">
              <a:solidFill>
                <a:schemeClr val="tx1"/>
              </a:solidFill>
            </a:endParaRPr>
          </a:p>
          <a:p>
            <a:pPr algn="r" rtl="1"/>
            <a:r>
              <a:rPr lang="ar-SA" sz="2400" b="1" dirty="0" smtClean="0">
                <a:solidFill>
                  <a:schemeClr val="accent2">
                    <a:lumMod val="50000"/>
                  </a:schemeClr>
                </a:solidFill>
              </a:rPr>
              <a:t>5) الرأي الشخصي (الحكم للكتاب):</a:t>
            </a:r>
            <a:endParaRPr lang="en-US" sz="2400" dirty="0" smtClean="0">
              <a:solidFill>
                <a:schemeClr val="accent2">
                  <a:lumMod val="50000"/>
                </a:schemeClr>
              </a:solidFill>
            </a:endParaRPr>
          </a:p>
          <a:p>
            <a:pPr algn="r" rtl="1"/>
            <a:r>
              <a:rPr lang="ar-DZ" sz="2400" dirty="0" smtClean="0">
                <a:solidFill>
                  <a:schemeClr val="tx1"/>
                </a:solidFill>
              </a:rPr>
              <a:t>    </a:t>
            </a:r>
            <a:r>
              <a:rPr lang="ar-SA" sz="2400" dirty="0" smtClean="0">
                <a:solidFill>
                  <a:schemeClr val="tx1"/>
                </a:solidFill>
              </a:rPr>
              <a:t>نرى أن كتاب "المصطلح اللساني وتأسيس المفهوم" لخليفة </a:t>
            </a:r>
            <a:r>
              <a:rPr lang="ar-SA" sz="2400" dirty="0" err="1" smtClean="0">
                <a:solidFill>
                  <a:schemeClr val="tx1"/>
                </a:solidFill>
              </a:rPr>
              <a:t>الميساوي</a:t>
            </a:r>
            <a:r>
              <a:rPr lang="ar-SA" sz="2400" dirty="0" smtClean="0">
                <a:solidFill>
                  <a:schemeClr val="tx1"/>
                </a:solidFill>
              </a:rPr>
              <a:t> _من وجهة نظر شخصية_ كتابا ثمينا، وكنزا غاليا لمن عرف قيمته، فهو يساعد الباحثين في معرفة المصطلح اللساني بطريقة دقيقة، وكونه يعت</a:t>
            </a:r>
            <a:r>
              <a:rPr lang="ar-DZ" sz="2400" dirty="0" smtClean="0">
                <a:solidFill>
                  <a:schemeClr val="tx1"/>
                </a:solidFill>
              </a:rPr>
              <a:t>م</a:t>
            </a:r>
            <a:r>
              <a:rPr lang="ar-SA" sz="2400" dirty="0" smtClean="0">
                <a:solidFill>
                  <a:schemeClr val="tx1"/>
                </a:solidFill>
              </a:rPr>
              <a:t>د على الوضوح وإثراء المعرفة اللغوية.</a:t>
            </a:r>
            <a:endParaRPr lang="en-US" sz="2400" dirty="0" smtClean="0">
              <a:solidFill>
                <a:schemeClr val="tx1"/>
              </a:solidFill>
            </a:endParaRPr>
          </a:p>
          <a:p>
            <a:pPr algn="r" rtl="1"/>
            <a:endParaRPr lang="ar-DZ" sz="2400" dirty="0">
              <a:solidFill>
                <a:schemeClr val="tx1"/>
              </a:solidFill>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checkerboard(across)">
                                      <p:cBhvr>
                                        <p:cTn id="14" dur="500"/>
                                        <p:tgtEl>
                                          <p:spTgt spid="4">
                                            <p:txEl>
                                              <p:pRg st="1" end="1"/>
                                            </p:txEl>
                                          </p:spTgt>
                                        </p:tgtEl>
                                      </p:cBhvr>
                                    </p:animEffect>
                                  </p:childTnLst>
                                </p:cTn>
                              </p:par>
                              <p:par>
                                <p:cTn id="15" presetID="5" presetClass="entr" presetSubtype="1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heckerboard(across)">
                                      <p:cBhvr>
                                        <p:cTn id="17" dur="500"/>
                                        <p:tgtEl>
                                          <p:spTgt spid="4">
                                            <p:txEl>
                                              <p:pRg st="2" end="2"/>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checkerboard(across)">
                                      <p:cBhvr>
                                        <p:cTn id="20" dur="500"/>
                                        <p:tgtEl>
                                          <p:spTgt spid="4">
                                            <p:txEl>
                                              <p:pRg st="3" end="3"/>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heckerboard(across)">
                                      <p:cBhvr>
                                        <p:cTn id="23" dur="500"/>
                                        <p:tgtEl>
                                          <p:spTgt spid="4">
                                            <p:txEl>
                                              <p:pRg st="4" end="4"/>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checkerboard(across)">
                                      <p:cBhvr>
                                        <p:cTn id="26" dur="500"/>
                                        <p:tgtEl>
                                          <p:spTgt spid="4">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p:cTn id="31" dur="1000" fill="hold"/>
                                        <p:tgtEl>
                                          <p:spTgt spid="4">
                                            <p:txEl>
                                              <p:pRg st="6" end="6"/>
                                            </p:txEl>
                                          </p:spTgt>
                                        </p:tgtEl>
                                        <p:attrNameLst>
                                          <p:attrName>ppt_w</p:attrName>
                                        </p:attrNameLst>
                                      </p:cBhvr>
                                      <p:tavLst>
                                        <p:tav tm="0">
                                          <p:val>
                                            <p:strVal val="#ppt_w*0.70"/>
                                          </p:val>
                                        </p:tav>
                                        <p:tav tm="100000">
                                          <p:val>
                                            <p:strVal val="#ppt_w"/>
                                          </p:val>
                                        </p:tav>
                                      </p:tavLst>
                                    </p:anim>
                                    <p:anim calcmode="lin" valueType="num">
                                      <p:cBhvr>
                                        <p:cTn id="32" dur="10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33" dur="1000"/>
                                        <p:tgtEl>
                                          <p:spTgt spid="4">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nodeType="click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animEffect transition="in" filter="diamond(in)">
                                      <p:cBhvr>
                                        <p:cTn id="38"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graphicFrame>
        <p:nvGraphicFramePr>
          <p:cNvPr id="5" name="Espace réservé du contenu 4"/>
          <p:cNvGraphicFramePr>
            <a:graphicFrameLocks noGrp="1"/>
          </p:cNvGraphicFramePr>
          <p:nvPr>
            <p:ph idx="1"/>
          </p:nvPr>
        </p:nvGraphicFramePr>
        <p:xfrm>
          <a:off x="304800" y="1554163"/>
          <a:ext cx="8686800" cy="4820920"/>
        </p:xfrm>
        <a:graphic>
          <a:graphicData uri="http://schemas.openxmlformats.org/drawingml/2006/table">
            <a:tbl>
              <a:tblPr rtl="1" firstRow="1" bandRow="1">
                <a:tableStyleId>{5C22544A-7EE6-4342-B048-85BDC9FD1C3A}</a:tableStyleId>
              </a:tblPr>
              <a:tblGrid>
                <a:gridCol w="4343400"/>
                <a:gridCol w="4343400"/>
              </a:tblGrid>
              <a:tr h="370840">
                <a:tc>
                  <a:txBody>
                    <a:bodyPr/>
                    <a:lstStyle/>
                    <a:p>
                      <a:pPr rtl="1"/>
                      <a:endParaRPr lang="ar-DZ" dirty="0"/>
                    </a:p>
                  </a:txBody>
                  <a:tcPr/>
                </a:tc>
                <a:tc>
                  <a:txBody>
                    <a:bodyPr/>
                    <a:lstStyle/>
                    <a:p>
                      <a:pPr rtl="1"/>
                      <a:endParaRPr lang="ar-DZ"/>
                    </a:p>
                  </a:txBody>
                  <a:tcPr/>
                </a:tc>
              </a:tr>
              <a:tr h="370840">
                <a:tc>
                  <a:txBody>
                    <a:bodyPr/>
                    <a:lstStyle/>
                    <a:p>
                      <a:pPr rtl="1"/>
                      <a:endParaRPr lang="ar-DZ"/>
                    </a:p>
                  </a:txBody>
                  <a:tcPr/>
                </a:tc>
                <a:tc>
                  <a:txBody>
                    <a:bodyPr/>
                    <a:lstStyle/>
                    <a:p>
                      <a:pPr rtl="1"/>
                      <a:endParaRPr lang="ar-DZ"/>
                    </a:p>
                  </a:txBody>
                  <a:tcPr/>
                </a:tc>
              </a:tr>
              <a:tr h="370840">
                <a:tc>
                  <a:txBody>
                    <a:bodyPr/>
                    <a:lstStyle/>
                    <a:p>
                      <a:pPr rtl="1"/>
                      <a:endParaRPr lang="ar-DZ"/>
                    </a:p>
                  </a:txBody>
                  <a:tcPr/>
                </a:tc>
                <a:tc>
                  <a:txBody>
                    <a:bodyPr/>
                    <a:lstStyle/>
                    <a:p>
                      <a:pPr rtl="1"/>
                      <a:endParaRPr lang="ar-DZ"/>
                    </a:p>
                  </a:txBody>
                  <a:tcPr/>
                </a:tc>
              </a:tr>
              <a:tr h="370840">
                <a:tc>
                  <a:txBody>
                    <a:bodyPr/>
                    <a:lstStyle/>
                    <a:p>
                      <a:pPr rtl="1"/>
                      <a:endParaRPr lang="ar-DZ"/>
                    </a:p>
                  </a:txBody>
                  <a:tcPr/>
                </a:tc>
                <a:tc>
                  <a:txBody>
                    <a:bodyPr/>
                    <a:lstStyle/>
                    <a:p>
                      <a:pPr rtl="1"/>
                      <a:endParaRPr lang="ar-DZ"/>
                    </a:p>
                  </a:txBody>
                  <a:tcPr/>
                </a:tc>
              </a:tr>
              <a:tr h="370840">
                <a:tc>
                  <a:txBody>
                    <a:bodyPr/>
                    <a:lstStyle/>
                    <a:p>
                      <a:pPr rtl="1"/>
                      <a:endParaRPr lang="ar-DZ"/>
                    </a:p>
                  </a:txBody>
                  <a:tcPr/>
                </a:tc>
                <a:tc>
                  <a:txBody>
                    <a:bodyPr/>
                    <a:lstStyle/>
                    <a:p>
                      <a:pPr rtl="1"/>
                      <a:endParaRPr lang="ar-DZ"/>
                    </a:p>
                  </a:txBody>
                  <a:tcPr/>
                </a:tc>
              </a:tr>
              <a:tr h="370840">
                <a:tc>
                  <a:txBody>
                    <a:bodyPr/>
                    <a:lstStyle/>
                    <a:p>
                      <a:pPr rtl="1"/>
                      <a:endParaRPr lang="ar-DZ"/>
                    </a:p>
                  </a:txBody>
                  <a:tcPr/>
                </a:tc>
                <a:tc>
                  <a:txBody>
                    <a:bodyPr/>
                    <a:lstStyle/>
                    <a:p>
                      <a:pPr rtl="1"/>
                      <a:endParaRPr lang="ar-DZ"/>
                    </a:p>
                  </a:txBody>
                  <a:tcPr/>
                </a:tc>
              </a:tr>
              <a:tr h="370840">
                <a:tc>
                  <a:txBody>
                    <a:bodyPr/>
                    <a:lstStyle/>
                    <a:p>
                      <a:pPr rtl="1"/>
                      <a:endParaRPr lang="ar-DZ"/>
                    </a:p>
                  </a:txBody>
                  <a:tcPr/>
                </a:tc>
                <a:tc>
                  <a:txBody>
                    <a:bodyPr/>
                    <a:lstStyle/>
                    <a:p>
                      <a:pPr rtl="1"/>
                      <a:endParaRPr lang="ar-DZ"/>
                    </a:p>
                  </a:txBody>
                  <a:tcPr/>
                </a:tc>
              </a:tr>
              <a:tr h="370840">
                <a:tc>
                  <a:txBody>
                    <a:bodyPr/>
                    <a:lstStyle/>
                    <a:p>
                      <a:pPr rtl="1"/>
                      <a:endParaRPr lang="ar-DZ"/>
                    </a:p>
                  </a:txBody>
                  <a:tcPr/>
                </a:tc>
                <a:tc>
                  <a:txBody>
                    <a:bodyPr/>
                    <a:lstStyle/>
                    <a:p>
                      <a:pPr rtl="1"/>
                      <a:endParaRPr lang="ar-DZ"/>
                    </a:p>
                  </a:txBody>
                  <a:tcPr/>
                </a:tc>
              </a:tr>
              <a:tr h="370840">
                <a:tc>
                  <a:txBody>
                    <a:bodyPr/>
                    <a:lstStyle/>
                    <a:p>
                      <a:pPr rtl="1"/>
                      <a:endParaRPr lang="ar-DZ"/>
                    </a:p>
                  </a:txBody>
                  <a:tcPr/>
                </a:tc>
                <a:tc>
                  <a:txBody>
                    <a:bodyPr/>
                    <a:lstStyle/>
                    <a:p>
                      <a:pPr rtl="1"/>
                      <a:endParaRPr lang="ar-DZ"/>
                    </a:p>
                  </a:txBody>
                  <a:tcPr/>
                </a:tc>
              </a:tr>
              <a:tr h="370840">
                <a:tc>
                  <a:txBody>
                    <a:bodyPr/>
                    <a:lstStyle/>
                    <a:p>
                      <a:pPr rtl="1"/>
                      <a:endParaRPr lang="ar-DZ"/>
                    </a:p>
                  </a:txBody>
                  <a:tcPr/>
                </a:tc>
                <a:tc>
                  <a:txBody>
                    <a:bodyPr/>
                    <a:lstStyle/>
                    <a:p>
                      <a:pPr rtl="1"/>
                      <a:endParaRPr lang="ar-DZ"/>
                    </a:p>
                  </a:txBody>
                  <a:tcPr/>
                </a:tc>
              </a:tr>
              <a:tr h="370840">
                <a:tc>
                  <a:txBody>
                    <a:bodyPr/>
                    <a:lstStyle/>
                    <a:p>
                      <a:pPr rtl="1"/>
                      <a:endParaRPr lang="ar-DZ"/>
                    </a:p>
                  </a:txBody>
                  <a:tcPr/>
                </a:tc>
                <a:tc>
                  <a:txBody>
                    <a:bodyPr/>
                    <a:lstStyle/>
                    <a:p>
                      <a:pPr rtl="1"/>
                      <a:endParaRPr lang="ar-DZ"/>
                    </a:p>
                  </a:txBody>
                  <a:tcPr/>
                </a:tc>
              </a:tr>
              <a:tr h="370840">
                <a:tc>
                  <a:txBody>
                    <a:bodyPr/>
                    <a:lstStyle/>
                    <a:p>
                      <a:pPr rtl="1"/>
                      <a:endParaRPr lang="ar-DZ"/>
                    </a:p>
                  </a:txBody>
                  <a:tcPr/>
                </a:tc>
                <a:tc>
                  <a:txBody>
                    <a:bodyPr/>
                    <a:lstStyle/>
                    <a:p>
                      <a:pPr rtl="1"/>
                      <a:endParaRPr lang="ar-DZ"/>
                    </a:p>
                  </a:txBody>
                  <a:tcPr/>
                </a:tc>
              </a:tr>
              <a:tr h="370840">
                <a:tc>
                  <a:txBody>
                    <a:bodyPr/>
                    <a:lstStyle/>
                    <a:p>
                      <a:pPr rtl="1"/>
                      <a:endParaRPr lang="ar-DZ"/>
                    </a:p>
                  </a:txBody>
                  <a:tcPr/>
                </a:tc>
                <a:tc>
                  <a:txBody>
                    <a:bodyPr/>
                    <a:lstStyle/>
                    <a:p>
                      <a:pPr rtl="1"/>
                      <a:endParaRPr lang="ar-DZ" dirty="0"/>
                    </a:p>
                  </a:txBody>
                  <a:tcPr/>
                </a:tc>
              </a:tr>
            </a:tbl>
          </a:graphicData>
        </a:graphic>
      </p:graphicFrame>
      <p:sp>
        <p:nvSpPr>
          <p:cNvPr id="4" name="Rectangle 3"/>
          <p:cNvSpPr/>
          <p:nvPr/>
        </p:nvSpPr>
        <p:spPr>
          <a:xfrm>
            <a:off x="0" y="0"/>
            <a:ext cx="9144000" cy="6858000"/>
          </a:xfrm>
          <a:prstGeom prst="rect">
            <a:avLst/>
          </a:prstGeom>
        </p:spPr>
        <p:style>
          <a:lnRef idx="2">
            <a:schemeClr val="accent5">
              <a:shade val="50000"/>
            </a:schemeClr>
          </a:lnRef>
          <a:fillRef idx="1001">
            <a:schemeClr val="dk2"/>
          </a:fillRef>
          <a:effectRef idx="0">
            <a:schemeClr val="accent5"/>
          </a:effectRef>
          <a:fontRef idx="minor">
            <a:schemeClr val="lt1"/>
          </a:fontRef>
        </p:style>
        <p:txBody>
          <a:bodyPr rtlCol="1" anchor="ctr"/>
          <a:lstStyle/>
          <a:p>
            <a:pPr algn="r" rtl="1"/>
            <a:r>
              <a:rPr lang="ar-DZ" dirty="0" smtClean="0">
                <a:solidFill>
                  <a:schemeClr val="tx1"/>
                </a:solidFill>
              </a:rPr>
              <a:t> </a:t>
            </a:r>
          </a:p>
          <a:p>
            <a:pPr algn="r" rtl="1"/>
            <a:endParaRPr lang="ar-DZ" dirty="0" smtClean="0">
              <a:solidFill>
                <a:schemeClr val="tx1"/>
              </a:solidFill>
            </a:endParaRPr>
          </a:p>
          <a:p>
            <a:pPr algn="r" rtl="1"/>
            <a:r>
              <a:rPr lang="ar-DZ" sz="2000" dirty="0" smtClean="0">
                <a:solidFill>
                  <a:schemeClr val="bg1"/>
                </a:solidFill>
              </a:rPr>
              <a:t>أولا: الدراسة الظاهرية</a:t>
            </a:r>
          </a:p>
          <a:p>
            <a:pPr algn="r" rtl="1"/>
            <a:r>
              <a:rPr lang="ar-DZ" sz="2000" dirty="0" smtClean="0">
                <a:solidFill>
                  <a:schemeClr val="bg1"/>
                </a:solidFill>
              </a:rPr>
              <a:t>*تقديم شكل الكتاب:</a:t>
            </a:r>
          </a:p>
          <a:p>
            <a:pPr algn="ct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ar-DZ" dirty="0">
              <a:solidFill>
                <a:schemeClr val="tx1"/>
              </a:solidFill>
            </a:endParaRPr>
          </a:p>
        </p:txBody>
      </p:sp>
      <p:pic>
        <p:nvPicPr>
          <p:cNvPr id="1026" name="Picture 2" descr="C:\Users\jegjeg\Downloads\téléchargement (2).jpg"/>
          <p:cNvPicPr>
            <a:picLocks noChangeAspect="1" noChangeArrowheads="1"/>
          </p:cNvPicPr>
          <p:nvPr/>
        </p:nvPicPr>
        <p:blipFill>
          <a:blip r:embed="rId2"/>
          <a:srcRect/>
          <a:stretch>
            <a:fillRect/>
          </a:stretch>
        </p:blipFill>
        <p:spPr bwMode="auto">
          <a:xfrm>
            <a:off x="1214414" y="500042"/>
            <a:ext cx="5572164" cy="535785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Effect transition="in" filter="box(in)">
                                      <p:cBhvr>
                                        <p:cTn id="14" dur="500"/>
                                        <p:tgtEl>
                                          <p:spTgt spid="4">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9" presetClass="entr" presetSubtype="1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 calcmode="lin" valueType="num">
                                      <p:cBhvr>
                                        <p:cTn id="19" dur="5000" fill="hold"/>
                                        <p:tgtEl>
                                          <p:spTgt spid="1026"/>
                                        </p:tgtEl>
                                        <p:attrNameLst>
                                          <p:attrName>ppt_w</p:attrName>
                                        </p:attrNameLst>
                                      </p:cBhvr>
                                      <p:tavLst>
                                        <p:tav tm="0" fmla="#ppt_w*sin(2.5*pi*$)">
                                          <p:val>
                                            <p:fltVal val="0"/>
                                          </p:val>
                                        </p:tav>
                                        <p:tav tm="100000">
                                          <p:val>
                                            <p:fltVal val="1"/>
                                          </p:val>
                                        </p:tav>
                                      </p:tavLst>
                                    </p:anim>
                                    <p:anim calcmode="lin" valueType="num">
                                      <p:cBhvr>
                                        <p:cTn id="20" dur="5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4" name="Rectangle 3"/>
          <p:cNvSpPr/>
          <p:nvPr/>
        </p:nvSpPr>
        <p:spPr>
          <a:xfrm>
            <a:off x="0" y="0"/>
            <a:ext cx="9144000" cy="6858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rtl="1"/>
            <a:endParaRPr lang="ar-DZ" dirty="0"/>
          </a:p>
        </p:txBody>
      </p:sp>
      <p:graphicFrame>
        <p:nvGraphicFramePr>
          <p:cNvPr id="7" name="Espace réservé du contenu 6"/>
          <p:cNvGraphicFramePr>
            <a:graphicFrameLocks noGrp="1"/>
          </p:cNvGraphicFramePr>
          <p:nvPr>
            <p:ph idx="1"/>
          </p:nvPr>
        </p:nvGraphicFramePr>
        <p:xfrm>
          <a:off x="1142976" y="214290"/>
          <a:ext cx="7143800" cy="6450426"/>
        </p:xfrm>
        <a:graphic>
          <a:graphicData uri="http://schemas.openxmlformats.org/drawingml/2006/table">
            <a:tbl>
              <a:tblPr rtl="1" firstRow="1" bandRow="1">
                <a:tableStyleId>{16D9F66E-5EB9-4882-86FB-DCBF35E3C3E4}</a:tableStyleId>
              </a:tblPr>
              <a:tblGrid>
                <a:gridCol w="3413699"/>
                <a:gridCol w="3730101"/>
              </a:tblGrid>
              <a:tr h="631420">
                <a:tc>
                  <a:txBody>
                    <a:bodyPr/>
                    <a:lstStyle/>
                    <a:p>
                      <a:pPr algn="ctr" rtl="1"/>
                      <a:r>
                        <a:rPr kumimoji="0" lang="ar-SA" sz="1800" kern="1200" dirty="0" smtClean="0"/>
                        <a:t>عنوان الكتاب</a:t>
                      </a:r>
                      <a:endParaRPr lang="ar-DZ" dirty="0">
                        <a:solidFill>
                          <a:schemeClr val="tx1"/>
                        </a:solidFill>
                      </a:endParaRPr>
                    </a:p>
                  </a:txBody>
                  <a:tcPr/>
                </a:tc>
                <a:tc>
                  <a:txBody>
                    <a:bodyPr/>
                    <a:lstStyle/>
                    <a:p>
                      <a:pPr algn="ctr" rtl="1"/>
                      <a:r>
                        <a:rPr lang="ar-DZ" dirty="0" smtClean="0"/>
                        <a:t>المصطلح اللساني </a:t>
                      </a:r>
                      <a:r>
                        <a:rPr lang="ar-DZ" dirty="0" err="1" smtClean="0"/>
                        <a:t>وتاسيس</a:t>
                      </a:r>
                      <a:r>
                        <a:rPr lang="ar-DZ" dirty="0" smtClean="0"/>
                        <a:t> المفهوم</a:t>
                      </a:r>
                      <a:endParaRPr lang="ar-DZ" dirty="0">
                        <a:solidFill>
                          <a:schemeClr val="tx1"/>
                        </a:solidFill>
                      </a:endParaRPr>
                    </a:p>
                  </a:txBody>
                  <a:tcPr/>
                </a:tc>
              </a:tr>
              <a:tr h="445086">
                <a:tc>
                  <a:txBody>
                    <a:bodyPr/>
                    <a:lstStyle/>
                    <a:p>
                      <a:pPr algn="ctr" rtl="1"/>
                      <a:r>
                        <a:rPr kumimoji="0" lang="ar-SA" sz="1800" kern="1200" dirty="0" smtClean="0"/>
                        <a:t>المؤلف</a:t>
                      </a:r>
                      <a:endParaRPr lang="ar-DZ" dirty="0">
                        <a:solidFill>
                          <a:schemeClr val="tx1"/>
                        </a:solidFill>
                      </a:endParaRPr>
                    </a:p>
                  </a:txBody>
                  <a:tcPr/>
                </a:tc>
                <a:tc>
                  <a:txBody>
                    <a:bodyPr/>
                    <a:lstStyle/>
                    <a:p>
                      <a:pPr algn="ctr" rtl="1"/>
                      <a:r>
                        <a:rPr lang="ar-DZ" dirty="0" smtClean="0"/>
                        <a:t>خليفة </a:t>
                      </a:r>
                      <a:r>
                        <a:rPr lang="ar-DZ" dirty="0" err="1" smtClean="0"/>
                        <a:t>الميساوي</a:t>
                      </a:r>
                      <a:endParaRPr lang="ar-DZ" dirty="0">
                        <a:solidFill>
                          <a:schemeClr val="tx1"/>
                        </a:solidFill>
                      </a:endParaRPr>
                    </a:p>
                  </a:txBody>
                  <a:tcPr/>
                </a:tc>
              </a:tr>
              <a:tr h="445086">
                <a:tc>
                  <a:txBody>
                    <a:bodyPr/>
                    <a:lstStyle/>
                    <a:p>
                      <a:pPr algn="ctr" rtl="1"/>
                      <a:r>
                        <a:rPr kumimoji="0" lang="ar-SA" sz="1800" kern="1200" dirty="0" smtClean="0"/>
                        <a:t>دار النشر</a:t>
                      </a:r>
                      <a:endParaRPr lang="ar-DZ" dirty="0">
                        <a:solidFill>
                          <a:schemeClr val="tx1"/>
                        </a:solidFill>
                      </a:endParaRPr>
                    </a:p>
                  </a:txBody>
                  <a:tcPr/>
                </a:tc>
                <a:tc>
                  <a:txBody>
                    <a:bodyPr/>
                    <a:lstStyle/>
                    <a:p>
                      <a:pPr algn="ctr" rtl="1"/>
                      <a:r>
                        <a:rPr lang="ar-DZ" dirty="0" smtClean="0"/>
                        <a:t>دار الأمان</a:t>
                      </a:r>
                      <a:endParaRPr lang="ar-DZ" dirty="0">
                        <a:solidFill>
                          <a:schemeClr val="tx1"/>
                        </a:solidFill>
                      </a:endParaRPr>
                    </a:p>
                  </a:txBody>
                  <a:tcPr/>
                </a:tc>
              </a:tr>
              <a:tr h="445086">
                <a:tc>
                  <a:txBody>
                    <a:bodyPr/>
                    <a:lstStyle/>
                    <a:p>
                      <a:pPr algn="ctr" rtl="1"/>
                      <a:r>
                        <a:rPr kumimoji="0" lang="ar-SA" sz="1800" kern="1200" dirty="0" smtClean="0"/>
                        <a:t>مكان النشر</a:t>
                      </a:r>
                      <a:endParaRPr lang="ar-DZ" dirty="0">
                        <a:solidFill>
                          <a:schemeClr val="tx1"/>
                        </a:solidFill>
                      </a:endParaRPr>
                    </a:p>
                  </a:txBody>
                  <a:tcPr/>
                </a:tc>
                <a:tc>
                  <a:txBody>
                    <a:bodyPr/>
                    <a:lstStyle/>
                    <a:p>
                      <a:pPr algn="ctr" rtl="1"/>
                      <a:r>
                        <a:rPr lang="ar-DZ" dirty="0" smtClean="0"/>
                        <a:t>الرباط</a:t>
                      </a:r>
                      <a:endParaRPr lang="ar-DZ" dirty="0">
                        <a:solidFill>
                          <a:schemeClr val="tx1"/>
                        </a:solidFill>
                      </a:endParaRPr>
                    </a:p>
                  </a:txBody>
                  <a:tcPr/>
                </a:tc>
              </a:tr>
              <a:tr h="445086">
                <a:tc>
                  <a:txBody>
                    <a:bodyPr/>
                    <a:lstStyle/>
                    <a:p>
                      <a:pPr algn="ctr" rtl="1"/>
                      <a:r>
                        <a:rPr kumimoji="0" lang="ar-SA" sz="1800" kern="1200" dirty="0" smtClean="0"/>
                        <a:t>سنة النشر</a:t>
                      </a:r>
                      <a:endParaRPr lang="ar-DZ" dirty="0">
                        <a:solidFill>
                          <a:schemeClr val="tx1"/>
                        </a:solidFill>
                      </a:endParaRPr>
                    </a:p>
                  </a:txBody>
                  <a:tcPr/>
                </a:tc>
                <a:tc>
                  <a:txBody>
                    <a:bodyPr/>
                    <a:lstStyle/>
                    <a:p>
                      <a:pPr algn="ctr" rtl="1"/>
                      <a:r>
                        <a:rPr lang="ar-DZ" dirty="0" smtClean="0"/>
                        <a:t>1434هـ / 2013</a:t>
                      </a:r>
                      <a:r>
                        <a:rPr lang="ar-DZ" baseline="0" dirty="0" smtClean="0"/>
                        <a:t> </a:t>
                      </a:r>
                      <a:r>
                        <a:rPr lang="ar-DZ" baseline="0" dirty="0" err="1" smtClean="0"/>
                        <a:t>مـ</a:t>
                      </a:r>
                      <a:endParaRPr lang="ar-DZ" dirty="0">
                        <a:solidFill>
                          <a:schemeClr val="tx1"/>
                        </a:solidFill>
                      </a:endParaRPr>
                    </a:p>
                  </a:txBody>
                  <a:tcPr/>
                </a:tc>
              </a:tr>
              <a:tr h="445086">
                <a:tc>
                  <a:txBody>
                    <a:bodyPr/>
                    <a:lstStyle/>
                    <a:p>
                      <a:pPr algn="ctr" rtl="1"/>
                      <a:r>
                        <a:rPr kumimoji="0" lang="ar-SA" sz="1800" kern="1200" dirty="0" smtClean="0"/>
                        <a:t>الطبعة</a:t>
                      </a:r>
                      <a:endParaRPr lang="ar-DZ" dirty="0">
                        <a:solidFill>
                          <a:schemeClr val="tx1"/>
                        </a:solidFill>
                      </a:endParaRPr>
                    </a:p>
                  </a:txBody>
                  <a:tcPr/>
                </a:tc>
                <a:tc>
                  <a:txBody>
                    <a:bodyPr/>
                    <a:lstStyle/>
                    <a:p>
                      <a:pPr algn="ctr" rtl="1"/>
                      <a:r>
                        <a:rPr lang="ar-DZ" dirty="0" smtClean="0"/>
                        <a:t>الأولى</a:t>
                      </a:r>
                      <a:endParaRPr lang="ar-DZ" dirty="0">
                        <a:solidFill>
                          <a:schemeClr val="tx1"/>
                        </a:solidFill>
                      </a:endParaRPr>
                    </a:p>
                  </a:txBody>
                  <a:tcPr/>
                </a:tc>
              </a:tr>
              <a:tr h="445086">
                <a:tc>
                  <a:txBody>
                    <a:bodyPr/>
                    <a:lstStyle/>
                    <a:p>
                      <a:pPr algn="ctr" rtl="1"/>
                      <a:r>
                        <a:rPr kumimoji="0" lang="ar-SA" sz="1800" kern="1200" dirty="0" smtClean="0"/>
                        <a:t>حجم الكتاب</a:t>
                      </a:r>
                      <a:endParaRPr lang="ar-DZ" dirty="0">
                        <a:solidFill>
                          <a:schemeClr val="tx1"/>
                        </a:solidFill>
                      </a:endParaRPr>
                    </a:p>
                  </a:txBody>
                  <a:tcPr/>
                </a:tc>
                <a:tc>
                  <a:txBody>
                    <a:bodyPr/>
                    <a:lstStyle/>
                    <a:p>
                      <a:pPr algn="ctr" rtl="1"/>
                      <a:r>
                        <a:rPr lang="ar-DZ" dirty="0" smtClean="0"/>
                        <a:t>متوسط</a:t>
                      </a:r>
                      <a:endParaRPr lang="ar-DZ" dirty="0">
                        <a:solidFill>
                          <a:schemeClr val="tx1"/>
                        </a:solidFill>
                      </a:endParaRPr>
                    </a:p>
                  </a:txBody>
                  <a:tcPr/>
                </a:tc>
              </a:tr>
              <a:tr h="902028">
                <a:tc>
                  <a:txBody>
                    <a:bodyPr/>
                    <a:lstStyle/>
                    <a:p>
                      <a:pPr algn="ctr" rtl="1"/>
                      <a:r>
                        <a:rPr lang="ar-DZ" dirty="0" smtClean="0"/>
                        <a:t>لون وشكل الغلاف</a:t>
                      </a:r>
                      <a:endParaRPr lang="ar-DZ" dirty="0">
                        <a:solidFill>
                          <a:schemeClr val="tx1"/>
                        </a:solidFill>
                      </a:endParaRPr>
                    </a:p>
                  </a:txBody>
                  <a:tcPr/>
                </a:tc>
                <a:tc>
                  <a:txBody>
                    <a:bodyPr/>
                    <a:lstStyle/>
                    <a:p>
                      <a:pPr algn="ctr" rtl="1"/>
                      <a:r>
                        <a:rPr kumimoji="0" lang="ar-SA" sz="1800" kern="1200" dirty="0" smtClean="0"/>
                        <a:t>برتقالي فاتح ومزخرف في الوسط بحروف اللغة العربية باللون الأبيض والبرتقالي.</a:t>
                      </a:r>
                      <a:endParaRPr lang="ar-DZ" dirty="0">
                        <a:solidFill>
                          <a:schemeClr val="tx1"/>
                        </a:solidFill>
                      </a:endParaRPr>
                    </a:p>
                  </a:txBody>
                  <a:tcPr/>
                </a:tc>
              </a:tr>
              <a:tr h="445086">
                <a:tc>
                  <a:txBody>
                    <a:bodyPr/>
                    <a:lstStyle/>
                    <a:p>
                      <a:pPr algn="ctr" rtl="1"/>
                      <a:r>
                        <a:rPr lang="ar-DZ" dirty="0" smtClean="0"/>
                        <a:t>خط</a:t>
                      </a:r>
                      <a:r>
                        <a:rPr lang="ar-DZ" baseline="0" dirty="0" smtClean="0"/>
                        <a:t> الغلاف</a:t>
                      </a:r>
                      <a:endParaRPr lang="ar-DZ" dirty="0">
                        <a:solidFill>
                          <a:schemeClr val="tx1"/>
                        </a:solidFill>
                      </a:endParaRPr>
                    </a:p>
                  </a:txBody>
                  <a:tcPr/>
                </a:tc>
                <a:tc>
                  <a:txBody>
                    <a:bodyPr/>
                    <a:lstStyle/>
                    <a:p>
                      <a:pPr algn="ctr" rtl="1"/>
                      <a:r>
                        <a:rPr lang="ar-DZ" dirty="0" smtClean="0"/>
                        <a:t>عنوان بخط عريض باللون الأحمر</a:t>
                      </a:r>
                      <a:endParaRPr lang="ar-DZ" dirty="0">
                        <a:solidFill>
                          <a:schemeClr val="tx1"/>
                        </a:solidFill>
                      </a:endParaRPr>
                    </a:p>
                  </a:txBody>
                  <a:tcPr/>
                </a:tc>
              </a:tr>
              <a:tr h="445086">
                <a:tc>
                  <a:txBody>
                    <a:bodyPr/>
                    <a:lstStyle/>
                    <a:p>
                      <a:pPr algn="ctr" rtl="1"/>
                      <a:r>
                        <a:rPr lang="ar-DZ" dirty="0" smtClean="0"/>
                        <a:t>نوع الغلاف</a:t>
                      </a:r>
                      <a:endParaRPr lang="ar-DZ" dirty="0">
                        <a:solidFill>
                          <a:schemeClr val="tx1"/>
                        </a:solidFill>
                      </a:endParaRPr>
                    </a:p>
                  </a:txBody>
                  <a:tcPr/>
                </a:tc>
                <a:tc>
                  <a:txBody>
                    <a:bodyPr/>
                    <a:lstStyle/>
                    <a:p>
                      <a:pPr algn="ctr" rtl="1"/>
                      <a:r>
                        <a:rPr lang="ar-DZ" dirty="0" smtClean="0"/>
                        <a:t>ورقي</a:t>
                      </a:r>
                      <a:endParaRPr lang="ar-DZ" dirty="0">
                        <a:solidFill>
                          <a:schemeClr val="tx1"/>
                        </a:solidFill>
                      </a:endParaRPr>
                    </a:p>
                  </a:txBody>
                  <a:tcPr/>
                </a:tc>
              </a:tr>
              <a:tr h="445086">
                <a:tc>
                  <a:txBody>
                    <a:bodyPr/>
                    <a:lstStyle/>
                    <a:p>
                      <a:pPr algn="ctr" rtl="1"/>
                      <a:r>
                        <a:rPr lang="ar-DZ" dirty="0" smtClean="0"/>
                        <a:t>عدد الصفحات</a:t>
                      </a:r>
                      <a:endParaRPr lang="ar-DZ" dirty="0">
                        <a:solidFill>
                          <a:schemeClr val="tx1"/>
                        </a:solidFill>
                      </a:endParaRPr>
                    </a:p>
                  </a:txBody>
                  <a:tcPr/>
                </a:tc>
                <a:tc>
                  <a:txBody>
                    <a:bodyPr/>
                    <a:lstStyle/>
                    <a:p>
                      <a:pPr algn="ctr" rtl="1"/>
                      <a:r>
                        <a:rPr lang="ar-DZ" dirty="0" smtClean="0"/>
                        <a:t>255 صفحة</a:t>
                      </a:r>
                      <a:endParaRPr lang="ar-DZ" dirty="0">
                        <a:solidFill>
                          <a:schemeClr val="tx1"/>
                        </a:solidFill>
                      </a:endParaRPr>
                    </a:p>
                  </a:txBody>
                  <a:tcPr/>
                </a:tc>
              </a:tr>
              <a:tr h="445086">
                <a:tc>
                  <a:txBody>
                    <a:bodyPr/>
                    <a:lstStyle/>
                    <a:p>
                      <a:pPr algn="ctr" rtl="1"/>
                      <a:r>
                        <a:rPr lang="ar-DZ" dirty="0" smtClean="0"/>
                        <a:t>عدد</a:t>
                      </a:r>
                      <a:r>
                        <a:rPr lang="ar-DZ" baseline="0" dirty="0" smtClean="0"/>
                        <a:t> الأبواب</a:t>
                      </a:r>
                      <a:endParaRPr lang="ar-DZ" dirty="0">
                        <a:solidFill>
                          <a:schemeClr val="tx1"/>
                        </a:solidFill>
                      </a:endParaRPr>
                    </a:p>
                  </a:txBody>
                  <a:tcPr/>
                </a:tc>
                <a:tc>
                  <a:txBody>
                    <a:bodyPr/>
                    <a:lstStyle/>
                    <a:p>
                      <a:pPr algn="ctr" rtl="1"/>
                      <a:r>
                        <a:rPr lang="ar-DZ" dirty="0" smtClean="0"/>
                        <a:t>خمسة أبواب</a:t>
                      </a:r>
                      <a:endParaRPr lang="ar-DZ" dirty="0">
                        <a:solidFill>
                          <a:schemeClr val="tx1"/>
                        </a:solidFill>
                      </a:endParaRPr>
                    </a:p>
                  </a:txBody>
                  <a:tcPr/>
                </a:tc>
              </a:tr>
              <a:tr h="445086">
                <a:tc>
                  <a:txBody>
                    <a:bodyPr/>
                    <a:lstStyle/>
                    <a:p>
                      <a:pPr algn="ctr" rtl="1"/>
                      <a:r>
                        <a:rPr lang="ar-DZ" dirty="0" smtClean="0"/>
                        <a:t>عدد الفصول</a:t>
                      </a:r>
                      <a:endParaRPr lang="ar-DZ" dirty="0">
                        <a:solidFill>
                          <a:schemeClr val="tx1"/>
                        </a:solidFill>
                      </a:endParaRPr>
                    </a:p>
                  </a:txBody>
                  <a:tcPr/>
                </a:tc>
                <a:tc>
                  <a:txBody>
                    <a:bodyPr/>
                    <a:lstStyle/>
                    <a:p>
                      <a:pPr algn="ctr" rtl="1"/>
                      <a:r>
                        <a:rPr lang="ar-DZ" dirty="0" smtClean="0"/>
                        <a:t>تسعة فصول</a:t>
                      </a:r>
                      <a:endParaRPr lang="ar-DZ" dirty="0">
                        <a:solidFill>
                          <a:schemeClr val="tx1"/>
                        </a:solidFill>
                      </a:endParaRPr>
                    </a:p>
                  </a:txBody>
                  <a:tcPr/>
                </a:tc>
              </a:tr>
            </a:tbl>
          </a:graphicData>
        </a:graphic>
      </p:graphicFrame>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lstStyle/>
          <a:p>
            <a:endParaRPr lang="ar-DZ"/>
          </a:p>
        </p:txBody>
      </p:sp>
      <p:sp>
        <p:nvSpPr>
          <p:cNvPr id="4" name="Rectangle 3"/>
          <p:cNvSpPr/>
          <p:nvPr/>
        </p:nvSpPr>
        <p:spPr>
          <a:xfrm>
            <a:off x="0" y="0"/>
            <a:ext cx="9144000" cy="6858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rtl="1"/>
            <a:r>
              <a:rPr lang="ar-DZ" dirty="0" smtClean="0"/>
              <a:t> </a:t>
            </a:r>
          </a:p>
          <a:p>
            <a:pPr algn="ctr" rtl="1"/>
            <a:endParaRPr lang="ar-DZ" sz="2800" b="1" dirty="0" smtClean="0">
              <a:solidFill>
                <a:schemeClr val="tx1"/>
              </a:solidFill>
            </a:endParaRPr>
          </a:p>
          <a:p>
            <a:pPr algn="ctr" rtl="1"/>
            <a:endParaRPr lang="ar-DZ" sz="2800" b="1" dirty="0" smtClean="0">
              <a:solidFill>
                <a:schemeClr val="tx1"/>
              </a:solidFill>
            </a:endParaRPr>
          </a:p>
          <a:p>
            <a:pPr algn="ctr" rtl="1"/>
            <a:r>
              <a:rPr lang="ar-DZ" sz="2800" b="1" dirty="0" smtClean="0">
                <a:solidFill>
                  <a:schemeClr val="tx1"/>
                </a:solidFill>
              </a:rPr>
              <a:t>ثانيا: الدراسة الباطنية</a:t>
            </a:r>
          </a:p>
          <a:p>
            <a:pPr marL="342900" indent="-342900" algn="r" rtl="1"/>
            <a:r>
              <a:rPr lang="ar-DZ" sz="2400" b="1" dirty="0" smtClean="0">
                <a:solidFill>
                  <a:schemeClr val="accent2">
                    <a:lumMod val="50000"/>
                  </a:schemeClr>
                </a:solidFill>
              </a:rPr>
              <a:t>1) التعريف بالمؤلف: </a:t>
            </a:r>
          </a:p>
          <a:p>
            <a:pPr algn="r" rtl="1"/>
            <a:r>
              <a:rPr lang="ar-DZ" sz="2000" dirty="0" smtClean="0">
                <a:solidFill>
                  <a:schemeClr val="tx1"/>
                </a:solidFill>
              </a:rPr>
              <a:t>   </a:t>
            </a:r>
            <a:r>
              <a:rPr lang="ar-SA" sz="2000" dirty="0" smtClean="0">
                <a:solidFill>
                  <a:schemeClr val="tx1"/>
                </a:solidFill>
              </a:rPr>
              <a:t>الدكتور خليفة </a:t>
            </a:r>
            <a:r>
              <a:rPr lang="ar-SA" sz="2000" dirty="0" err="1" smtClean="0">
                <a:solidFill>
                  <a:schemeClr val="tx1"/>
                </a:solidFill>
              </a:rPr>
              <a:t>الميساوي</a:t>
            </a:r>
            <a:r>
              <a:rPr lang="ar-SA" sz="2000" dirty="0" smtClean="0">
                <a:solidFill>
                  <a:schemeClr val="tx1"/>
                </a:solidFill>
              </a:rPr>
              <a:t> أستاذ اللسانيات والترجمة بجامعة </a:t>
            </a:r>
            <a:r>
              <a:rPr lang="ar-SA" sz="2000" dirty="0" err="1" smtClean="0">
                <a:solidFill>
                  <a:schemeClr val="tx1"/>
                </a:solidFill>
              </a:rPr>
              <a:t>منوبة</a:t>
            </a:r>
            <a:r>
              <a:rPr lang="ar-SA" sz="2000" dirty="0" smtClean="0">
                <a:solidFill>
                  <a:schemeClr val="tx1"/>
                </a:solidFill>
              </a:rPr>
              <a:t> /تونس حاصل على الدكتوراه في اللسانيات العامة من المعهد العالي للغات بتونس، ودكتوراه في علوم اللغة من جامعة ليون 2 بفرنسا سنة 2008م، حصل على شهادة الدراسات المعمقة في اللسانيات العامة ( الماجستير) من المعهد العالي للغات بتونس سنة 2001م. حصل على الأستاذية في اللغة العربية وآدابها من كلية الآداب </a:t>
            </a:r>
            <a:r>
              <a:rPr lang="ar-SA" sz="2000" dirty="0" err="1" smtClean="0">
                <a:solidFill>
                  <a:schemeClr val="tx1"/>
                </a:solidFill>
              </a:rPr>
              <a:t>بمنوبة</a:t>
            </a:r>
            <a:r>
              <a:rPr lang="ar-SA" sz="2000" dirty="0" smtClean="0">
                <a:solidFill>
                  <a:schemeClr val="tx1"/>
                </a:solidFill>
              </a:rPr>
              <a:t> 1996</a:t>
            </a:r>
            <a:r>
              <a:rPr lang="fr-FR" sz="2000" dirty="0" smtClean="0">
                <a:solidFill>
                  <a:schemeClr val="tx1"/>
                </a:solidFill>
              </a:rPr>
              <a:t>. </a:t>
            </a:r>
            <a:endParaRPr lang="en-US" sz="2000" dirty="0" smtClean="0">
              <a:solidFill>
                <a:schemeClr val="tx1"/>
              </a:solidFill>
            </a:endParaRPr>
          </a:p>
          <a:p>
            <a:pPr algn="r" rtl="1"/>
            <a:r>
              <a:rPr lang="ar-SA" sz="2000" b="1" dirty="0" smtClean="0">
                <a:solidFill>
                  <a:schemeClr val="accent2">
                    <a:lumMod val="50000"/>
                  </a:schemeClr>
                </a:solidFill>
              </a:rPr>
              <a:t>أعماله</a:t>
            </a:r>
            <a:r>
              <a:rPr lang="fr-FR" sz="2000" b="1" dirty="0" smtClean="0">
                <a:solidFill>
                  <a:schemeClr val="accent2">
                    <a:lumMod val="50000"/>
                  </a:schemeClr>
                </a:solidFill>
              </a:rPr>
              <a:t>: </a:t>
            </a:r>
            <a:endParaRPr lang="ar-DZ" sz="2000" b="1" dirty="0" smtClean="0">
              <a:solidFill>
                <a:schemeClr val="accent2">
                  <a:lumMod val="50000"/>
                </a:schemeClr>
              </a:solidFill>
            </a:endParaRPr>
          </a:p>
          <a:p>
            <a:pPr algn="r" rtl="1">
              <a:buFont typeface="Wingdings" pitchFamily="2" charset="2"/>
              <a:buChar char="v"/>
            </a:pPr>
            <a:r>
              <a:rPr lang="ar-SA" sz="2000" dirty="0" smtClean="0">
                <a:solidFill>
                  <a:schemeClr val="tx1"/>
                </a:solidFill>
              </a:rPr>
              <a:t>صدر له </a:t>
            </a:r>
            <a:r>
              <a:rPr lang="ar-DZ" sz="2000" dirty="0" smtClean="0">
                <a:solidFill>
                  <a:schemeClr val="tx1"/>
                </a:solidFill>
              </a:rPr>
              <a:t>عدة </a:t>
            </a:r>
            <a:r>
              <a:rPr lang="ar-SA" sz="2000" dirty="0" smtClean="0">
                <a:solidFill>
                  <a:schemeClr val="tx1"/>
                </a:solidFill>
              </a:rPr>
              <a:t>كتب</a:t>
            </a:r>
            <a:r>
              <a:rPr lang="fr-FR" sz="2000" dirty="0" smtClean="0">
                <a:solidFill>
                  <a:schemeClr val="tx1"/>
                </a:solidFill>
              </a:rPr>
              <a:t>: </a:t>
            </a:r>
            <a:endParaRPr lang="ar-DZ" sz="2000" dirty="0" smtClean="0">
              <a:solidFill>
                <a:schemeClr val="tx1"/>
              </a:solidFill>
            </a:endParaRPr>
          </a:p>
          <a:p>
            <a:pPr algn="r" rtl="1"/>
            <a:r>
              <a:rPr lang="ar-SA" sz="2000" dirty="0" smtClean="0">
                <a:solidFill>
                  <a:schemeClr val="tx1"/>
                </a:solidFill>
              </a:rPr>
              <a:t>_ مفاتيح الترجمة</a:t>
            </a:r>
            <a:r>
              <a:rPr lang="ar-DZ" sz="2000" dirty="0" smtClean="0">
                <a:solidFill>
                  <a:schemeClr val="tx1"/>
                </a:solidFill>
              </a:rPr>
              <a:t> </a:t>
            </a:r>
            <a:r>
              <a:rPr lang="ar-SA" sz="2000" dirty="0" smtClean="0">
                <a:solidFill>
                  <a:schemeClr val="tx1"/>
                </a:solidFill>
              </a:rPr>
              <a:t>فرنسية</a:t>
            </a:r>
            <a:r>
              <a:rPr lang="ar-DZ" sz="2000" dirty="0" smtClean="0">
                <a:solidFill>
                  <a:schemeClr val="tx1"/>
                </a:solidFill>
              </a:rPr>
              <a:t>/</a:t>
            </a:r>
            <a:r>
              <a:rPr lang="ar-SA" sz="2000" dirty="0" smtClean="0">
                <a:solidFill>
                  <a:schemeClr val="tx1"/>
                </a:solidFill>
              </a:rPr>
              <a:t>عربية</a:t>
            </a:r>
            <a:r>
              <a:rPr lang="ar-DZ" sz="2000" dirty="0" smtClean="0">
                <a:solidFill>
                  <a:schemeClr val="tx1"/>
                </a:solidFill>
              </a:rPr>
              <a:t>(</a:t>
            </a:r>
            <a:r>
              <a:rPr lang="ar-SA" sz="2000" dirty="0" smtClean="0">
                <a:solidFill>
                  <a:schemeClr val="tx1"/>
                </a:solidFill>
              </a:rPr>
              <a:t>بالاشتراك</a:t>
            </a:r>
            <a:r>
              <a:rPr lang="ar-DZ" sz="2000" dirty="0" smtClean="0">
                <a:solidFill>
                  <a:schemeClr val="tx1"/>
                </a:solidFill>
              </a:rPr>
              <a:t>).</a:t>
            </a:r>
            <a:endParaRPr lang="en-US" sz="2000" dirty="0" smtClean="0">
              <a:solidFill>
                <a:schemeClr val="tx1"/>
              </a:solidFill>
            </a:endParaRPr>
          </a:p>
          <a:p>
            <a:pPr algn="r" rtl="1"/>
            <a:r>
              <a:rPr lang="ar-SA" sz="2000" dirty="0" smtClean="0">
                <a:solidFill>
                  <a:schemeClr val="tx1"/>
                </a:solidFill>
              </a:rPr>
              <a:t>_ كتاب الترجمة </a:t>
            </a:r>
            <a:r>
              <a:rPr lang="ar-SA" sz="2000" dirty="0" err="1" smtClean="0">
                <a:solidFill>
                  <a:schemeClr val="tx1"/>
                </a:solidFill>
              </a:rPr>
              <a:t>إنجل</a:t>
            </a:r>
            <a:r>
              <a:rPr lang="ar-DZ" sz="2000" dirty="0" smtClean="0">
                <a:solidFill>
                  <a:schemeClr val="tx1"/>
                </a:solidFill>
              </a:rPr>
              <a:t>ي</a:t>
            </a:r>
            <a:r>
              <a:rPr lang="ar-SA" sz="2000" dirty="0" err="1" smtClean="0">
                <a:solidFill>
                  <a:schemeClr val="tx1"/>
                </a:solidFill>
              </a:rPr>
              <a:t>زية</a:t>
            </a:r>
            <a:r>
              <a:rPr lang="ar-SA" sz="2000" dirty="0" smtClean="0">
                <a:solidFill>
                  <a:schemeClr val="tx1"/>
                </a:solidFill>
              </a:rPr>
              <a:t>/عربية (بالاشتراك </a:t>
            </a:r>
            <a:r>
              <a:rPr lang="ar-DZ" sz="2000" dirty="0" smtClean="0">
                <a:solidFill>
                  <a:schemeClr val="tx1"/>
                </a:solidFill>
              </a:rPr>
              <a:t>).</a:t>
            </a:r>
            <a:endParaRPr lang="en-US" sz="2000" dirty="0" smtClean="0">
              <a:solidFill>
                <a:schemeClr val="tx1"/>
              </a:solidFill>
            </a:endParaRPr>
          </a:p>
          <a:p>
            <a:pPr algn="r" rtl="1"/>
            <a:r>
              <a:rPr lang="ar-DZ" sz="2000" dirty="0" smtClean="0">
                <a:solidFill>
                  <a:schemeClr val="tx1"/>
                </a:solidFill>
              </a:rPr>
              <a:t>_</a:t>
            </a:r>
            <a:r>
              <a:rPr lang="ar-SA" sz="2000" dirty="0" smtClean="0">
                <a:solidFill>
                  <a:schemeClr val="tx1"/>
                </a:solidFill>
              </a:rPr>
              <a:t>اللغة بالتمارين </a:t>
            </a:r>
            <a:r>
              <a:rPr lang="ar-DZ" sz="2000" dirty="0" smtClean="0">
                <a:solidFill>
                  <a:schemeClr val="tx1"/>
                </a:solidFill>
              </a:rPr>
              <a:t>.</a:t>
            </a:r>
          </a:p>
          <a:p>
            <a:pPr algn="r" rtl="1"/>
            <a:r>
              <a:rPr lang="fr-FR" sz="2000" dirty="0" smtClean="0">
                <a:solidFill>
                  <a:schemeClr val="tx1"/>
                </a:solidFill>
              </a:rPr>
              <a:t>_</a:t>
            </a:r>
            <a:r>
              <a:rPr lang="ar-SA" sz="2000" dirty="0" smtClean="0">
                <a:solidFill>
                  <a:schemeClr val="tx1"/>
                </a:solidFill>
              </a:rPr>
              <a:t>الوصائل في تحليل المحادثة: دراسة في </a:t>
            </a:r>
            <a:endParaRPr lang="ar-DZ" sz="2000" dirty="0" smtClean="0">
              <a:solidFill>
                <a:schemeClr val="tx1"/>
              </a:solidFill>
            </a:endParaRPr>
          </a:p>
          <a:p>
            <a:pPr algn="r" rtl="1"/>
            <a:r>
              <a:rPr lang="ar-SA" sz="2000" dirty="0" smtClean="0">
                <a:solidFill>
                  <a:schemeClr val="tx1"/>
                </a:solidFill>
              </a:rPr>
              <a:t>استراتيجيات الخطاب</a:t>
            </a:r>
            <a:r>
              <a:rPr lang="ar-DZ" sz="2000" dirty="0" smtClean="0">
                <a:solidFill>
                  <a:schemeClr val="tx1"/>
                </a:solidFill>
              </a:rPr>
              <a:t>.</a:t>
            </a:r>
            <a:endParaRPr lang="en-US" sz="2000" dirty="0" smtClean="0">
              <a:solidFill>
                <a:schemeClr val="tx1"/>
              </a:solidFill>
            </a:endParaRPr>
          </a:p>
          <a:p>
            <a:pPr algn="r" rtl="1"/>
            <a:r>
              <a:rPr lang="ar-DZ" sz="2000" dirty="0" smtClean="0">
                <a:solidFill>
                  <a:schemeClr val="tx1"/>
                </a:solidFill>
              </a:rPr>
              <a:t>_</a:t>
            </a:r>
            <a:r>
              <a:rPr lang="ar-SA" sz="2000" dirty="0" smtClean="0">
                <a:solidFill>
                  <a:schemeClr val="tx1"/>
                </a:solidFill>
              </a:rPr>
              <a:t>تداخل الألسن: دراسة المظاهر والقيود </a:t>
            </a:r>
            <a:endParaRPr lang="fr-FR" sz="2000" dirty="0" smtClean="0">
              <a:solidFill>
                <a:schemeClr val="tx1"/>
              </a:solidFill>
            </a:endParaRPr>
          </a:p>
          <a:p>
            <a:pPr algn="r" rtl="1"/>
            <a:r>
              <a:rPr lang="ar-SA" sz="2000" dirty="0" smtClean="0">
                <a:solidFill>
                  <a:schemeClr val="tx1"/>
                </a:solidFill>
              </a:rPr>
              <a:t>اللسانية</a:t>
            </a:r>
            <a:r>
              <a:rPr lang="fr-FR" sz="2000" dirty="0" smtClean="0">
                <a:solidFill>
                  <a:schemeClr val="tx1"/>
                </a:solidFill>
              </a:rPr>
              <a:t>. </a:t>
            </a:r>
            <a:endParaRPr lang="en-US" sz="2000" dirty="0" smtClean="0">
              <a:solidFill>
                <a:schemeClr val="tx1"/>
              </a:solidFill>
            </a:endParaRPr>
          </a:p>
          <a:p>
            <a:pPr algn="r" rtl="1">
              <a:buFont typeface="Wingdings" pitchFamily="2" charset="2"/>
              <a:buChar char="v"/>
            </a:pPr>
            <a:r>
              <a:rPr lang="ar-DZ" sz="2000" dirty="0" smtClean="0">
                <a:solidFill>
                  <a:schemeClr val="tx1"/>
                </a:solidFill>
              </a:rPr>
              <a:t>و</a:t>
            </a:r>
            <a:r>
              <a:rPr lang="ar-SA" sz="2000" dirty="0" smtClean="0">
                <a:solidFill>
                  <a:schemeClr val="tx1"/>
                </a:solidFill>
              </a:rPr>
              <a:t>له أكثر من عشرين ندوة دولية في </a:t>
            </a:r>
            <a:endParaRPr lang="fr-FR" sz="2000" dirty="0" smtClean="0">
              <a:solidFill>
                <a:schemeClr val="tx1"/>
              </a:solidFill>
            </a:endParaRPr>
          </a:p>
          <a:p>
            <a:pPr algn="r" rtl="1"/>
            <a:r>
              <a:rPr lang="ar-SA" sz="2000" dirty="0" smtClean="0">
                <a:solidFill>
                  <a:schemeClr val="tx1"/>
                </a:solidFill>
              </a:rPr>
              <a:t>اللسانيات والترجمة</a:t>
            </a:r>
            <a:r>
              <a:rPr lang="fr-FR" sz="2000" dirty="0" smtClean="0">
                <a:solidFill>
                  <a:schemeClr val="tx1"/>
                </a:solidFill>
              </a:rPr>
              <a:t>.</a:t>
            </a:r>
            <a:endParaRPr lang="ar-DZ" sz="2000" dirty="0" smtClean="0">
              <a:solidFill>
                <a:schemeClr val="tx1"/>
              </a:solidFill>
            </a:endParaRPr>
          </a:p>
          <a:p>
            <a:pPr algn="r" rtl="1"/>
            <a:endParaRPr lang="ar-DZ" sz="2000"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en-US" dirty="0" smtClean="0">
              <a:solidFill>
                <a:schemeClr val="tx1"/>
              </a:solidFill>
            </a:endParaRPr>
          </a:p>
          <a:p>
            <a:pPr marL="342900" indent="-342900" algn="r" rtl="1"/>
            <a:r>
              <a:rPr lang="ar-DZ" dirty="0" smtClean="0">
                <a:solidFill>
                  <a:schemeClr val="tx1"/>
                </a:solidFill>
              </a:rPr>
              <a:t>                                            </a:t>
            </a:r>
            <a:endParaRPr lang="ar-DZ" dirty="0">
              <a:solidFill>
                <a:schemeClr val="tx1"/>
              </a:solidFill>
            </a:endParaRPr>
          </a:p>
        </p:txBody>
      </p:sp>
      <p:pic>
        <p:nvPicPr>
          <p:cNvPr id="2050" name="Picture 2" descr="C:\Users\jegjeg\Downloads\téléchargement (6).jpg"/>
          <p:cNvPicPr>
            <a:picLocks noChangeAspect="1" noChangeArrowheads="1"/>
          </p:cNvPicPr>
          <p:nvPr/>
        </p:nvPicPr>
        <p:blipFill>
          <a:blip r:embed="rId2"/>
          <a:srcRect/>
          <a:stretch>
            <a:fillRect/>
          </a:stretch>
        </p:blipFill>
        <p:spPr bwMode="auto">
          <a:xfrm>
            <a:off x="214282" y="2500306"/>
            <a:ext cx="4214842" cy="364333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p:cTn id="7"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Effect transition="in" filter="box(in)">
                                      <p:cBhvr>
                                        <p:cTn id="14" dur="500"/>
                                        <p:tgtEl>
                                          <p:spTgt spid="4">
                                            <p:txEl>
                                              <p:pRg st="4" end="4"/>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1000"/>
                                        <p:tgtEl>
                                          <p:spTgt spid="4">
                                            <p:txEl>
                                              <p:pRg st="5" end="5"/>
                                            </p:txEl>
                                          </p:spTgt>
                                        </p:tgtEl>
                                      </p:cBhvr>
                                    </p:animEffect>
                                    <p:anim calcmode="lin" valueType="num">
                                      <p:cBhvr>
                                        <p:cTn id="2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0" presetClass="entr" presetSubtype="0" fill="hold" nodeType="clickEffect">
                                  <p:stCondLst>
                                    <p:cond delay="0"/>
                                  </p:stCondLst>
                                  <p:childTnLst>
                                    <p:set>
                                      <p:cBhvr>
                                        <p:cTn id="25" dur="1" fill="hold">
                                          <p:stCondLst>
                                            <p:cond delay="0"/>
                                          </p:stCondLst>
                                        </p:cTn>
                                        <p:tgtEl>
                                          <p:spTgt spid="2050"/>
                                        </p:tgtEl>
                                        <p:attrNameLst>
                                          <p:attrName>style.visibility</p:attrName>
                                        </p:attrNameLst>
                                      </p:cBhvr>
                                      <p:to>
                                        <p:strVal val="visible"/>
                                      </p:to>
                                    </p:set>
                                    <p:animEffect transition="in" filter="fade">
                                      <p:cBhvr>
                                        <p:cTn id="26" dur="800" decel="100000"/>
                                        <p:tgtEl>
                                          <p:spTgt spid="2050"/>
                                        </p:tgtEl>
                                      </p:cBhvr>
                                    </p:animEffect>
                                    <p:anim calcmode="lin" valueType="num">
                                      <p:cBhvr>
                                        <p:cTn id="27" dur="800" decel="100000" fill="hold"/>
                                        <p:tgtEl>
                                          <p:spTgt spid="2050"/>
                                        </p:tgtEl>
                                        <p:attrNameLst>
                                          <p:attrName>style.rotation</p:attrName>
                                        </p:attrNameLst>
                                      </p:cBhvr>
                                      <p:tavLst>
                                        <p:tav tm="0">
                                          <p:val>
                                            <p:fltVal val="-90"/>
                                          </p:val>
                                        </p:tav>
                                        <p:tav tm="100000">
                                          <p:val>
                                            <p:fltVal val="0"/>
                                          </p:val>
                                        </p:tav>
                                      </p:tavLst>
                                    </p:anim>
                                    <p:anim calcmode="lin" valueType="num">
                                      <p:cBhvr>
                                        <p:cTn id="28" dur="800" decel="100000" fill="hold"/>
                                        <p:tgtEl>
                                          <p:spTgt spid="2050"/>
                                        </p:tgtEl>
                                        <p:attrNameLst>
                                          <p:attrName>ppt_x</p:attrName>
                                        </p:attrNameLst>
                                      </p:cBhvr>
                                      <p:tavLst>
                                        <p:tav tm="0">
                                          <p:val>
                                            <p:strVal val="#ppt_x+0.4"/>
                                          </p:val>
                                        </p:tav>
                                        <p:tav tm="100000">
                                          <p:val>
                                            <p:strVal val="#ppt_x-0.05"/>
                                          </p:val>
                                        </p:tav>
                                      </p:tavLst>
                                    </p:anim>
                                    <p:anim calcmode="lin" valueType="num">
                                      <p:cBhvr>
                                        <p:cTn id="29" dur="800" decel="100000" fill="hold"/>
                                        <p:tgtEl>
                                          <p:spTgt spid="2050"/>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9" presetClass="entr" presetSubtype="0" decel="100000" fill="hold" nodeType="clickEffect">
                                  <p:stCondLst>
                                    <p:cond delay="0"/>
                                  </p:stCondLst>
                                  <p:childTnLst>
                                    <p:set>
                                      <p:cBhvr>
                                        <p:cTn id="35" dur="1" fill="hold">
                                          <p:stCondLst>
                                            <p:cond delay="0"/>
                                          </p:stCondLst>
                                        </p:cTn>
                                        <p:tgtEl>
                                          <p:spTgt spid="4">
                                            <p:txEl>
                                              <p:pRg st="6" end="6"/>
                                            </p:txEl>
                                          </p:spTgt>
                                        </p:tgtEl>
                                        <p:attrNameLst>
                                          <p:attrName>style.visibility</p:attrName>
                                        </p:attrNameLst>
                                      </p:cBhvr>
                                      <p:to>
                                        <p:strVal val="visible"/>
                                      </p:to>
                                    </p:set>
                                    <p:anim calcmode="lin" valueType="num">
                                      <p:cBhvr>
                                        <p:cTn id="36"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7" dur="500" fill="hold"/>
                                        <p:tgtEl>
                                          <p:spTgt spid="4">
                                            <p:txEl>
                                              <p:pRg st="6" end="6"/>
                                            </p:txEl>
                                          </p:spTgt>
                                        </p:tgtEl>
                                        <p:attrNameLst>
                                          <p:attrName>ppt_h</p:attrName>
                                        </p:attrNameLst>
                                      </p:cBhvr>
                                      <p:tavLst>
                                        <p:tav tm="0">
                                          <p:val>
                                            <p:fltVal val="0"/>
                                          </p:val>
                                        </p:tav>
                                        <p:tav tm="100000">
                                          <p:val>
                                            <p:strVal val="#ppt_h"/>
                                          </p:val>
                                        </p:tav>
                                      </p:tavLst>
                                    </p:anim>
                                    <p:anim calcmode="lin" valueType="num">
                                      <p:cBhvr>
                                        <p:cTn id="38" dur="500" fill="hold"/>
                                        <p:tgtEl>
                                          <p:spTgt spid="4">
                                            <p:txEl>
                                              <p:pRg st="6" end="6"/>
                                            </p:txEl>
                                          </p:spTgt>
                                        </p:tgtEl>
                                        <p:attrNameLst>
                                          <p:attrName>style.rotation</p:attrName>
                                        </p:attrNameLst>
                                      </p:cBhvr>
                                      <p:tavLst>
                                        <p:tav tm="0">
                                          <p:val>
                                            <p:fltVal val="360"/>
                                          </p:val>
                                        </p:tav>
                                        <p:tav tm="100000">
                                          <p:val>
                                            <p:fltVal val="0"/>
                                          </p:val>
                                        </p:tav>
                                      </p:tavLst>
                                    </p:anim>
                                    <p:animEffect transition="in" filter="fade">
                                      <p:cBhvr>
                                        <p:cTn id="39" dur="500"/>
                                        <p:tgtEl>
                                          <p:spTgt spid="4">
                                            <p:txEl>
                                              <p:pRg st="6" end="6"/>
                                            </p:txEl>
                                          </p:spTgt>
                                        </p:tgtEl>
                                      </p:cBhvr>
                                    </p:animEffect>
                                  </p:childTnLst>
                                </p:cTn>
                              </p:par>
                              <p:par>
                                <p:cTn id="40" presetID="49" presetClass="entr" presetSubtype="0" decel="100000" fill="hold" nodeType="with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 calcmode="lin" valueType="num">
                                      <p:cBhvr>
                                        <p:cTn id="42"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7" end="7"/>
                                            </p:txEl>
                                          </p:spTgt>
                                        </p:tgtEl>
                                        <p:attrNameLst>
                                          <p:attrName>ppt_h</p:attrName>
                                        </p:attrNameLst>
                                      </p:cBhvr>
                                      <p:tavLst>
                                        <p:tav tm="0">
                                          <p:val>
                                            <p:fltVal val="0"/>
                                          </p:val>
                                        </p:tav>
                                        <p:tav tm="100000">
                                          <p:val>
                                            <p:strVal val="#ppt_h"/>
                                          </p:val>
                                        </p:tav>
                                      </p:tavLst>
                                    </p:anim>
                                    <p:anim calcmode="lin" valueType="num">
                                      <p:cBhvr>
                                        <p:cTn id="44" dur="500" fill="hold"/>
                                        <p:tgtEl>
                                          <p:spTgt spid="4">
                                            <p:txEl>
                                              <p:pRg st="7" end="7"/>
                                            </p:txEl>
                                          </p:spTgt>
                                        </p:tgtEl>
                                        <p:attrNameLst>
                                          <p:attrName>style.rotation</p:attrName>
                                        </p:attrNameLst>
                                      </p:cBhvr>
                                      <p:tavLst>
                                        <p:tav tm="0">
                                          <p:val>
                                            <p:fltVal val="360"/>
                                          </p:val>
                                        </p:tav>
                                        <p:tav tm="100000">
                                          <p:val>
                                            <p:fltVal val="0"/>
                                          </p:val>
                                        </p:tav>
                                      </p:tavLst>
                                    </p:anim>
                                    <p:animEffect transition="in" filter="fade">
                                      <p:cBhvr>
                                        <p:cTn id="45" dur="500"/>
                                        <p:tgtEl>
                                          <p:spTgt spid="4">
                                            <p:txEl>
                                              <p:pRg st="7" end="7"/>
                                            </p:txEl>
                                          </p:spTgt>
                                        </p:tgtEl>
                                      </p:cBhvr>
                                    </p:animEffect>
                                  </p:childTnLst>
                                </p:cTn>
                              </p:par>
                              <p:par>
                                <p:cTn id="46" presetID="49" presetClass="entr" presetSubtype="0" decel="100000" fill="hold" nodeType="withEffect">
                                  <p:stCondLst>
                                    <p:cond delay="0"/>
                                  </p:stCondLst>
                                  <p:childTnLst>
                                    <p:set>
                                      <p:cBhvr>
                                        <p:cTn id="47" dur="1" fill="hold">
                                          <p:stCondLst>
                                            <p:cond delay="0"/>
                                          </p:stCondLst>
                                        </p:cTn>
                                        <p:tgtEl>
                                          <p:spTgt spid="4">
                                            <p:txEl>
                                              <p:pRg st="8" end="8"/>
                                            </p:txEl>
                                          </p:spTgt>
                                        </p:tgtEl>
                                        <p:attrNameLst>
                                          <p:attrName>style.visibility</p:attrName>
                                        </p:attrNameLst>
                                      </p:cBhvr>
                                      <p:to>
                                        <p:strVal val="visible"/>
                                      </p:to>
                                    </p:set>
                                    <p:anim calcmode="lin" valueType="num">
                                      <p:cBhvr>
                                        <p:cTn id="48"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49" dur="500" fill="hold"/>
                                        <p:tgtEl>
                                          <p:spTgt spid="4">
                                            <p:txEl>
                                              <p:pRg st="8" end="8"/>
                                            </p:txEl>
                                          </p:spTgt>
                                        </p:tgtEl>
                                        <p:attrNameLst>
                                          <p:attrName>ppt_h</p:attrName>
                                        </p:attrNameLst>
                                      </p:cBhvr>
                                      <p:tavLst>
                                        <p:tav tm="0">
                                          <p:val>
                                            <p:fltVal val="0"/>
                                          </p:val>
                                        </p:tav>
                                        <p:tav tm="100000">
                                          <p:val>
                                            <p:strVal val="#ppt_h"/>
                                          </p:val>
                                        </p:tav>
                                      </p:tavLst>
                                    </p:anim>
                                    <p:anim calcmode="lin" valueType="num">
                                      <p:cBhvr>
                                        <p:cTn id="50" dur="500" fill="hold"/>
                                        <p:tgtEl>
                                          <p:spTgt spid="4">
                                            <p:txEl>
                                              <p:pRg st="8" end="8"/>
                                            </p:txEl>
                                          </p:spTgt>
                                        </p:tgtEl>
                                        <p:attrNameLst>
                                          <p:attrName>style.rotation</p:attrName>
                                        </p:attrNameLst>
                                      </p:cBhvr>
                                      <p:tavLst>
                                        <p:tav tm="0">
                                          <p:val>
                                            <p:fltVal val="360"/>
                                          </p:val>
                                        </p:tav>
                                        <p:tav tm="100000">
                                          <p:val>
                                            <p:fltVal val="0"/>
                                          </p:val>
                                        </p:tav>
                                      </p:tavLst>
                                    </p:anim>
                                    <p:animEffect transition="in" filter="fade">
                                      <p:cBhvr>
                                        <p:cTn id="51" dur="500"/>
                                        <p:tgtEl>
                                          <p:spTgt spid="4">
                                            <p:txEl>
                                              <p:pRg st="8" end="8"/>
                                            </p:txEl>
                                          </p:spTgt>
                                        </p:tgtEl>
                                      </p:cBhvr>
                                    </p:animEffect>
                                  </p:childTnLst>
                                </p:cTn>
                              </p:par>
                              <p:par>
                                <p:cTn id="52" presetID="49" presetClass="entr" presetSubtype="0" decel="100000" fill="hold" nodeType="withEffect">
                                  <p:stCondLst>
                                    <p:cond delay="0"/>
                                  </p:stCondLst>
                                  <p:childTnLst>
                                    <p:set>
                                      <p:cBhvr>
                                        <p:cTn id="53" dur="1" fill="hold">
                                          <p:stCondLst>
                                            <p:cond delay="0"/>
                                          </p:stCondLst>
                                        </p:cTn>
                                        <p:tgtEl>
                                          <p:spTgt spid="4">
                                            <p:txEl>
                                              <p:pRg st="9" end="9"/>
                                            </p:txEl>
                                          </p:spTgt>
                                        </p:tgtEl>
                                        <p:attrNameLst>
                                          <p:attrName>style.visibility</p:attrName>
                                        </p:attrNameLst>
                                      </p:cBhvr>
                                      <p:to>
                                        <p:strVal val="visible"/>
                                      </p:to>
                                    </p:set>
                                    <p:anim calcmode="lin" valueType="num">
                                      <p:cBhvr>
                                        <p:cTn id="54"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55" dur="500" fill="hold"/>
                                        <p:tgtEl>
                                          <p:spTgt spid="4">
                                            <p:txEl>
                                              <p:pRg st="9" end="9"/>
                                            </p:txEl>
                                          </p:spTgt>
                                        </p:tgtEl>
                                        <p:attrNameLst>
                                          <p:attrName>ppt_h</p:attrName>
                                        </p:attrNameLst>
                                      </p:cBhvr>
                                      <p:tavLst>
                                        <p:tav tm="0">
                                          <p:val>
                                            <p:fltVal val="0"/>
                                          </p:val>
                                        </p:tav>
                                        <p:tav tm="100000">
                                          <p:val>
                                            <p:strVal val="#ppt_h"/>
                                          </p:val>
                                        </p:tav>
                                      </p:tavLst>
                                    </p:anim>
                                    <p:anim calcmode="lin" valueType="num">
                                      <p:cBhvr>
                                        <p:cTn id="56" dur="500" fill="hold"/>
                                        <p:tgtEl>
                                          <p:spTgt spid="4">
                                            <p:txEl>
                                              <p:pRg st="9" end="9"/>
                                            </p:txEl>
                                          </p:spTgt>
                                        </p:tgtEl>
                                        <p:attrNameLst>
                                          <p:attrName>style.rotation</p:attrName>
                                        </p:attrNameLst>
                                      </p:cBhvr>
                                      <p:tavLst>
                                        <p:tav tm="0">
                                          <p:val>
                                            <p:fltVal val="360"/>
                                          </p:val>
                                        </p:tav>
                                        <p:tav tm="100000">
                                          <p:val>
                                            <p:fltVal val="0"/>
                                          </p:val>
                                        </p:tav>
                                      </p:tavLst>
                                    </p:anim>
                                    <p:animEffect transition="in" filter="fade">
                                      <p:cBhvr>
                                        <p:cTn id="57" dur="500"/>
                                        <p:tgtEl>
                                          <p:spTgt spid="4">
                                            <p:txEl>
                                              <p:pRg st="9" end="9"/>
                                            </p:txEl>
                                          </p:spTgt>
                                        </p:tgtEl>
                                      </p:cBhvr>
                                    </p:animEffect>
                                  </p:childTnLst>
                                </p:cTn>
                              </p:par>
                              <p:par>
                                <p:cTn id="58" presetID="49" presetClass="entr" presetSubtype="0" decel="100000" fill="hold" nodeType="withEffect">
                                  <p:stCondLst>
                                    <p:cond delay="0"/>
                                  </p:stCondLst>
                                  <p:childTnLst>
                                    <p:set>
                                      <p:cBhvr>
                                        <p:cTn id="59" dur="1" fill="hold">
                                          <p:stCondLst>
                                            <p:cond delay="0"/>
                                          </p:stCondLst>
                                        </p:cTn>
                                        <p:tgtEl>
                                          <p:spTgt spid="4">
                                            <p:txEl>
                                              <p:pRg st="10" end="10"/>
                                            </p:txEl>
                                          </p:spTgt>
                                        </p:tgtEl>
                                        <p:attrNameLst>
                                          <p:attrName>style.visibility</p:attrName>
                                        </p:attrNameLst>
                                      </p:cBhvr>
                                      <p:to>
                                        <p:strVal val="visible"/>
                                      </p:to>
                                    </p:set>
                                    <p:anim calcmode="lin" valueType="num">
                                      <p:cBhvr>
                                        <p:cTn id="60"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61" dur="500" fill="hold"/>
                                        <p:tgtEl>
                                          <p:spTgt spid="4">
                                            <p:txEl>
                                              <p:pRg st="10" end="10"/>
                                            </p:txEl>
                                          </p:spTgt>
                                        </p:tgtEl>
                                        <p:attrNameLst>
                                          <p:attrName>ppt_h</p:attrName>
                                        </p:attrNameLst>
                                      </p:cBhvr>
                                      <p:tavLst>
                                        <p:tav tm="0">
                                          <p:val>
                                            <p:fltVal val="0"/>
                                          </p:val>
                                        </p:tav>
                                        <p:tav tm="100000">
                                          <p:val>
                                            <p:strVal val="#ppt_h"/>
                                          </p:val>
                                        </p:tav>
                                      </p:tavLst>
                                    </p:anim>
                                    <p:anim calcmode="lin" valueType="num">
                                      <p:cBhvr>
                                        <p:cTn id="62" dur="500" fill="hold"/>
                                        <p:tgtEl>
                                          <p:spTgt spid="4">
                                            <p:txEl>
                                              <p:pRg st="10" end="10"/>
                                            </p:txEl>
                                          </p:spTgt>
                                        </p:tgtEl>
                                        <p:attrNameLst>
                                          <p:attrName>style.rotation</p:attrName>
                                        </p:attrNameLst>
                                      </p:cBhvr>
                                      <p:tavLst>
                                        <p:tav tm="0">
                                          <p:val>
                                            <p:fltVal val="360"/>
                                          </p:val>
                                        </p:tav>
                                        <p:tav tm="100000">
                                          <p:val>
                                            <p:fltVal val="0"/>
                                          </p:val>
                                        </p:tav>
                                      </p:tavLst>
                                    </p:anim>
                                    <p:animEffect transition="in" filter="fade">
                                      <p:cBhvr>
                                        <p:cTn id="63" dur="500"/>
                                        <p:tgtEl>
                                          <p:spTgt spid="4">
                                            <p:txEl>
                                              <p:pRg st="10" end="10"/>
                                            </p:txEl>
                                          </p:spTgt>
                                        </p:tgtEl>
                                      </p:cBhvr>
                                    </p:animEffect>
                                  </p:childTnLst>
                                </p:cTn>
                              </p:par>
                              <p:par>
                                <p:cTn id="64" presetID="49" presetClass="entr" presetSubtype="0" decel="100000" fill="hold" nodeType="withEffect">
                                  <p:stCondLst>
                                    <p:cond delay="0"/>
                                  </p:stCondLst>
                                  <p:childTnLst>
                                    <p:set>
                                      <p:cBhvr>
                                        <p:cTn id="65" dur="1" fill="hold">
                                          <p:stCondLst>
                                            <p:cond delay="0"/>
                                          </p:stCondLst>
                                        </p:cTn>
                                        <p:tgtEl>
                                          <p:spTgt spid="4">
                                            <p:txEl>
                                              <p:pRg st="11" end="11"/>
                                            </p:txEl>
                                          </p:spTgt>
                                        </p:tgtEl>
                                        <p:attrNameLst>
                                          <p:attrName>style.visibility</p:attrName>
                                        </p:attrNameLst>
                                      </p:cBhvr>
                                      <p:to>
                                        <p:strVal val="visible"/>
                                      </p:to>
                                    </p:set>
                                    <p:anim calcmode="lin" valueType="num">
                                      <p:cBhvr>
                                        <p:cTn id="66"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67" dur="500" fill="hold"/>
                                        <p:tgtEl>
                                          <p:spTgt spid="4">
                                            <p:txEl>
                                              <p:pRg st="11" end="11"/>
                                            </p:txEl>
                                          </p:spTgt>
                                        </p:tgtEl>
                                        <p:attrNameLst>
                                          <p:attrName>ppt_h</p:attrName>
                                        </p:attrNameLst>
                                      </p:cBhvr>
                                      <p:tavLst>
                                        <p:tav tm="0">
                                          <p:val>
                                            <p:fltVal val="0"/>
                                          </p:val>
                                        </p:tav>
                                        <p:tav tm="100000">
                                          <p:val>
                                            <p:strVal val="#ppt_h"/>
                                          </p:val>
                                        </p:tav>
                                      </p:tavLst>
                                    </p:anim>
                                    <p:anim calcmode="lin" valueType="num">
                                      <p:cBhvr>
                                        <p:cTn id="68" dur="500" fill="hold"/>
                                        <p:tgtEl>
                                          <p:spTgt spid="4">
                                            <p:txEl>
                                              <p:pRg st="11" end="11"/>
                                            </p:txEl>
                                          </p:spTgt>
                                        </p:tgtEl>
                                        <p:attrNameLst>
                                          <p:attrName>style.rotation</p:attrName>
                                        </p:attrNameLst>
                                      </p:cBhvr>
                                      <p:tavLst>
                                        <p:tav tm="0">
                                          <p:val>
                                            <p:fltVal val="360"/>
                                          </p:val>
                                        </p:tav>
                                        <p:tav tm="100000">
                                          <p:val>
                                            <p:fltVal val="0"/>
                                          </p:val>
                                        </p:tav>
                                      </p:tavLst>
                                    </p:anim>
                                    <p:animEffect transition="in" filter="fade">
                                      <p:cBhvr>
                                        <p:cTn id="69" dur="500"/>
                                        <p:tgtEl>
                                          <p:spTgt spid="4">
                                            <p:txEl>
                                              <p:pRg st="11" end="11"/>
                                            </p:txEl>
                                          </p:spTgt>
                                        </p:tgtEl>
                                      </p:cBhvr>
                                    </p:animEffect>
                                  </p:childTnLst>
                                </p:cTn>
                              </p:par>
                              <p:par>
                                <p:cTn id="70" presetID="49" presetClass="entr" presetSubtype="0" decel="100000" fill="hold" nodeType="withEffect">
                                  <p:stCondLst>
                                    <p:cond delay="0"/>
                                  </p:stCondLst>
                                  <p:childTnLst>
                                    <p:set>
                                      <p:cBhvr>
                                        <p:cTn id="71" dur="1" fill="hold">
                                          <p:stCondLst>
                                            <p:cond delay="0"/>
                                          </p:stCondLst>
                                        </p:cTn>
                                        <p:tgtEl>
                                          <p:spTgt spid="4">
                                            <p:txEl>
                                              <p:pRg st="12" end="12"/>
                                            </p:txEl>
                                          </p:spTgt>
                                        </p:tgtEl>
                                        <p:attrNameLst>
                                          <p:attrName>style.visibility</p:attrName>
                                        </p:attrNameLst>
                                      </p:cBhvr>
                                      <p:to>
                                        <p:strVal val="visible"/>
                                      </p:to>
                                    </p:set>
                                    <p:anim calcmode="lin" valueType="num">
                                      <p:cBhvr>
                                        <p:cTn id="72" dur="500" fill="hold"/>
                                        <p:tgtEl>
                                          <p:spTgt spid="4">
                                            <p:txEl>
                                              <p:pRg st="12" end="12"/>
                                            </p:txEl>
                                          </p:spTgt>
                                        </p:tgtEl>
                                        <p:attrNameLst>
                                          <p:attrName>ppt_w</p:attrName>
                                        </p:attrNameLst>
                                      </p:cBhvr>
                                      <p:tavLst>
                                        <p:tav tm="0">
                                          <p:val>
                                            <p:fltVal val="0"/>
                                          </p:val>
                                        </p:tav>
                                        <p:tav tm="100000">
                                          <p:val>
                                            <p:strVal val="#ppt_w"/>
                                          </p:val>
                                        </p:tav>
                                      </p:tavLst>
                                    </p:anim>
                                    <p:anim calcmode="lin" valueType="num">
                                      <p:cBhvr>
                                        <p:cTn id="73" dur="500" fill="hold"/>
                                        <p:tgtEl>
                                          <p:spTgt spid="4">
                                            <p:txEl>
                                              <p:pRg st="12" end="12"/>
                                            </p:txEl>
                                          </p:spTgt>
                                        </p:tgtEl>
                                        <p:attrNameLst>
                                          <p:attrName>ppt_h</p:attrName>
                                        </p:attrNameLst>
                                      </p:cBhvr>
                                      <p:tavLst>
                                        <p:tav tm="0">
                                          <p:val>
                                            <p:fltVal val="0"/>
                                          </p:val>
                                        </p:tav>
                                        <p:tav tm="100000">
                                          <p:val>
                                            <p:strVal val="#ppt_h"/>
                                          </p:val>
                                        </p:tav>
                                      </p:tavLst>
                                    </p:anim>
                                    <p:anim calcmode="lin" valueType="num">
                                      <p:cBhvr>
                                        <p:cTn id="74" dur="500" fill="hold"/>
                                        <p:tgtEl>
                                          <p:spTgt spid="4">
                                            <p:txEl>
                                              <p:pRg st="12" end="12"/>
                                            </p:txEl>
                                          </p:spTgt>
                                        </p:tgtEl>
                                        <p:attrNameLst>
                                          <p:attrName>style.rotation</p:attrName>
                                        </p:attrNameLst>
                                      </p:cBhvr>
                                      <p:tavLst>
                                        <p:tav tm="0">
                                          <p:val>
                                            <p:fltVal val="360"/>
                                          </p:val>
                                        </p:tav>
                                        <p:tav tm="100000">
                                          <p:val>
                                            <p:fltVal val="0"/>
                                          </p:val>
                                        </p:tav>
                                      </p:tavLst>
                                    </p:anim>
                                    <p:animEffect transition="in" filter="fade">
                                      <p:cBhvr>
                                        <p:cTn id="75" dur="500"/>
                                        <p:tgtEl>
                                          <p:spTgt spid="4">
                                            <p:txEl>
                                              <p:pRg st="12" end="12"/>
                                            </p:txEl>
                                          </p:spTgt>
                                        </p:tgtEl>
                                      </p:cBhvr>
                                    </p:animEffect>
                                  </p:childTnLst>
                                </p:cTn>
                              </p:par>
                              <p:par>
                                <p:cTn id="76" presetID="49" presetClass="entr" presetSubtype="0" decel="100000" fill="hold" nodeType="withEffect">
                                  <p:stCondLst>
                                    <p:cond delay="0"/>
                                  </p:stCondLst>
                                  <p:childTnLst>
                                    <p:set>
                                      <p:cBhvr>
                                        <p:cTn id="77" dur="1" fill="hold">
                                          <p:stCondLst>
                                            <p:cond delay="0"/>
                                          </p:stCondLst>
                                        </p:cTn>
                                        <p:tgtEl>
                                          <p:spTgt spid="4">
                                            <p:txEl>
                                              <p:pRg st="13" end="13"/>
                                            </p:txEl>
                                          </p:spTgt>
                                        </p:tgtEl>
                                        <p:attrNameLst>
                                          <p:attrName>style.visibility</p:attrName>
                                        </p:attrNameLst>
                                      </p:cBhvr>
                                      <p:to>
                                        <p:strVal val="visible"/>
                                      </p:to>
                                    </p:set>
                                    <p:anim calcmode="lin" valueType="num">
                                      <p:cBhvr>
                                        <p:cTn id="78" dur="500" fill="hold"/>
                                        <p:tgtEl>
                                          <p:spTgt spid="4">
                                            <p:txEl>
                                              <p:pRg st="13" end="13"/>
                                            </p:txEl>
                                          </p:spTgt>
                                        </p:tgtEl>
                                        <p:attrNameLst>
                                          <p:attrName>ppt_w</p:attrName>
                                        </p:attrNameLst>
                                      </p:cBhvr>
                                      <p:tavLst>
                                        <p:tav tm="0">
                                          <p:val>
                                            <p:fltVal val="0"/>
                                          </p:val>
                                        </p:tav>
                                        <p:tav tm="100000">
                                          <p:val>
                                            <p:strVal val="#ppt_w"/>
                                          </p:val>
                                        </p:tav>
                                      </p:tavLst>
                                    </p:anim>
                                    <p:anim calcmode="lin" valueType="num">
                                      <p:cBhvr>
                                        <p:cTn id="79" dur="500" fill="hold"/>
                                        <p:tgtEl>
                                          <p:spTgt spid="4">
                                            <p:txEl>
                                              <p:pRg st="13" end="13"/>
                                            </p:txEl>
                                          </p:spTgt>
                                        </p:tgtEl>
                                        <p:attrNameLst>
                                          <p:attrName>ppt_h</p:attrName>
                                        </p:attrNameLst>
                                      </p:cBhvr>
                                      <p:tavLst>
                                        <p:tav tm="0">
                                          <p:val>
                                            <p:fltVal val="0"/>
                                          </p:val>
                                        </p:tav>
                                        <p:tav tm="100000">
                                          <p:val>
                                            <p:strVal val="#ppt_h"/>
                                          </p:val>
                                        </p:tav>
                                      </p:tavLst>
                                    </p:anim>
                                    <p:anim calcmode="lin" valueType="num">
                                      <p:cBhvr>
                                        <p:cTn id="80" dur="500" fill="hold"/>
                                        <p:tgtEl>
                                          <p:spTgt spid="4">
                                            <p:txEl>
                                              <p:pRg st="13" end="13"/>
                                            </p:txEl>
                                          </p:spTgt>
                                        </p:tgtEl>
                                        <p:attrNameLst>
                                          <p:attrName>style.rotation</p:attrName>
                                        </p:attrNameLst>
                                      </p:cBhvr>
                                      <p:tavLst>
                                        <p:tav tm="0">
                                          <p:val>
                                            <p:fltVal val="360"/>
                                          </p:val>
                                        </p:tav>
                                        <p:tav tm="100000">
                                          <p:val>
                                            <p:fltVal val="0"/>
                                          </p:val>
                                        </p:tav>
                                      </p:tavLst>
                                    </p:anim>
                                    <p:animEffect transition="in" filter="fade">
                                      <p:cBhvr>
                                        <p:cTn id="81" dur="500"/>
                                        <p:tgtEl>
                                          <p:spTgt spid="4">
                                            <p:txEl>
                                              <p:pRg st="13" end="13"/>
                                            </p:txEl>
                                          </p:spTgt>
                                        </p:tgtEl>
                                      </p:cBhvr>
                                    </p:animEffect>
                                  </p:childTnLst>
                                </p:cTn>
                              </p:par>
                              <p:par>
                                <p:cTn id="82" presetID="49" presetClass="entr" presetSubtype="0" decel="100000" fill="hold" nodeType="withEffect">
                                  <p:stCondLst>
                                    <p:cond delay="0"/>
                                  </p:stCondLst>
                                  <p:childTnLst>
                                    <p:set>
                                      <p:cBhvr>
                                        <p:cTn id="83" dur="1" fill="hold">
                                          <p:stCondLst>
                                            <p:cond delay="0"/>
                                          </p:stCondLst>
                                        </p:cTn>
                                        <p:tgtEl>
                                          <p:spTgt spid="4">
                                            <p:txEl>
                                              <p:pRg st="14" end="14"/>
                                            </p:txEl>
                                          </p:spTgt>
                                        </p:tgtEl>
                                        <p:attrNameLst>
                                          <p:attrName>style.visibility</p:attrName>
                                        </p:attrNameLst>
                                      </p:cBhvr>
                                      <p:to>
                                        <p:strVal val="visible"/>
                                      </p:to>
                                    </p:set>
                                    <p:anim calcmode="lin" valueType="num">
                                      <p:cBhvr>
                                        <p:cTn id="84" dur="500" fill="hold"/>
                                        <p:tgtEl>
                                          <p:spTgt spid="4">
                                            <p:txEl>
                                              <p:pRg st="14" end="14"/>
                                            </p:txEl>
                                          </p:spTgt>
                                        </p:tgtEl>
                                        <p:attrNameLst>
                                          <p:attrName>ppt_w</p:attrName>
                                        </p:attrNameLst>
                                      </p:cBhvr>
                                      <p:tavLst>
                                        <p:tav tm="0">
                                          <p:val>
                                            <p:fltVal val="0"/>
                                          </p:val>
                                        </p:tav>
                                        <p:tav tm="100000">
                                          <p:val>
                                            <p:strVal val="#ppt_w"/>
                                          </p:val>
                                        </p:tav>
                                      </p:tavLst>
                                    </p:anim>
                                    <p:anim calcmode="lin" valueType="num">
                                      <p:cBhvr>
                                        <p:cTn id="85" dur="500" fill="hold"/>
                                        <p:tgtEl>
                                          <p:spTgt spid="4">
                                            <p:txEl>
                                              <p:pRg st="14" end="14"/>
                                            </p:txEl>
                                          </p:spTgt>
                                        </p:tgtEl>
                                        <p:attrNameLst>
                                          <p:attrName>ppt_h</p:attrName>
                                        </p:attrNameLst>
                                      </p:cBhvr>
                                      <p:tavLst>
                                        <p:tav tm="0">
                                          <p:val>
                                            <p:fltVal val="0"/>
                                          </p:val>
                                        </p:tav>
                                        <p:tav tm="100000">
                                          <p:val>
                                            <p:strVal val="#ppt_h"/>
                                          </p:val>
                                        </p:tav>
                                      </p:tavLst>
                                    </p:anim>
                                    <p:anim calcmode="lin" valueType="num">
                                      <p:cBhvr>
                                        <p:cTn id="86" dur="500" fill="hold"/>
                                        <p:tgtEl>
                                          <p:spTgt spid="4">
                                            <p:txEl>
                                              <p:pRg st="14" end="14"/>
                                            </p:txEl>
                                          </p:spTgt>
                                        </p:tgtEl>
                                        <p:attrNameLst>
                                          <p:attrName>style.rotation</p:attrName>
                                        </p:attrNameLst>
                                      </p:cBhvr>
                                      <p:tavLst>
                                        <p:tav tm="0">
                                          <p:val>
                                            <p:fltVal val="360"/>
                                          </p:val>
                                        </p:tav>
                                        <p:tav tm="100000">
                                          <p:val>
                                            <p:fltVal val="0"/>
                                          </p:val>
                                        </p:tav>
                                      </p:tavLst>
                                    </p:anim>
                                    <p:animEffect transition="in" filter="fade">
                                      <p:cBhvr>
                                        <p:cTn id="87" dur="500"/>
                                        <p:tgtEl>
                                          <p:spTgt spid="4">
                                            <p:txEl>
                                              <p:pRg st="14" end="14"/>
                                            </p:txEl>
                                          </p:spTgt>
                                        </p:tgtEl>
                                      </p:cBhvr>
                                    </p:animEffect>
                                  </p:childTnLst>
                                </p:cTn>
                              </p:par>
                              <p:par>
                                <p:cTn id="88" presetID="49" presetClass="entr" presetSubtype="0" decel="100000" fill="hold" nodeType="withEffect">
                                  <p:stCondLst>
                                    <p:cond delay="0"/>
                                  </p:stCondLst>
                                  <p:childTnLst>
                                    <p:set>
                                      <p:cBhvr>
                                        <p:cTn id="89" dur="1" fill="hold">
                                          <p:stCondLst>
                                            <p:cond delay="0"/>
                                          </p:stCondLst>
                                        </p:cTn>
                                        <p:tgtEl>
                                          <p:spTgt spid="4">
                                            <p:txEl>
                                              <p:pRg st="15" end="15"/>
                                            </p:txEl>
                                          </p:spTgt>
                                        </p:tgtEl>
                                        <p:attrNameLst>
                                          <p:attrName>style.visibility</p:attrName>
                                        </p:attrNameLst>
                                      </p:cBhvr>
                                      <p:to>
                                        <p:strVal val="visible"/>
                                      </p:to>
                                    </p:set>
                                    <p:anim calcmode="lin" valueType="num">
                                      <p:cBhvr>
                                        <p:cTn id="90" dur="500" fill="hold"/>
                                        <p:tgtEl>
                                          <p:spTgt spid="4">
                                            <p:txEl>
                                              <p:pRg st="15" end="15"/>
                                            </p:txEl>
                                          </p:spTgt>
                                        </p:tgtEl>
                                        <p:attrNameLst>
                                          <p:attrName>ppt_w</p:attrName>
                                        </p:attrNameLst>
                                      </p:cBhvr>
                                      <p:tavLst>
                                        <p:tav tm="0">
                                          <p:val>
                                            <p:fltVal val="0"/>
                                          </p:val>
                                        </p:tav>
                                        <p:tav tm="100000">
                                          <p:val>
                                            <p:strVal val="#ppt_w"/>
                                          </p:val>
                                        </p:tav>
                                      </p:tavLst>
                                    </p:anim>
                                    <p:anim calcmode="lin" valueType="num">
                                      <p:cBhvr>
                                        <p:cTn id="91" dur="500" fill="hold"/>
                                        <p:tgtEl>
                                          <p:spTgt spid="4">
                                            <p:txEl>
                                              <p:pRg st="15" end="15"/>
                                            </p:txEl>
                                          </p:spTgt>
                                        </p:tgtEl>
                                        <p:attrNameLst>
                                          <p:attrName>ppt_h</p:attrName>
                                        </p:attrNameLst>
                                      </p:cBhvr>
                                      <p:tavLst>
                                        <p:tav tm="0">
                                          <p:val>
                                            <p:fltVal val="0"/>
                                          </p:val>
                                        </p:tav>
                                        <p:tav tm="100000">
                                          <p:val>
                                            <p:strVal val="#ppt_h"/>
                                          </p:val>
                                        </p:tav>
                                      </p:tavLst>
                                    </p:anim>
                                    <p:anim calcmode="lin" valueType="num">
                                      <p:cBhvr>
                                        <p:cTn id="92" dur="500" fill="hold"/>
                                        <p:tgtEl>
                                          <p:spTgt spid="4">
                                            <p:txEl>
                                              <p:pRg st="15" end="15"/>
                                            </p:txEl>
                                          </p:spTgt>
                                        </p:tgtEl>
                                        <p:attrNameLst>
                                          <p:attrName>style.rotation</p:attrName>
                                        </p:attrNameLst>
                                      </p:cBhvr>
                                      <p:tavLst>
                                        <p:tav tm="0">
                                          <p:val>
                                            <p:fltVal val="360"/>
                                          </p:val>
                                        </p:tav>
                                        <p:tav tm="100000">
                                          <p:val>
                                            <p:fltVal val="0"/>
                                          </p:val>
                                        </p:tav>
                                      </p:tavLst>
                                    </p:anim>
                                    <p:animEffect transition="in" filter="fade">
                                      <p:cBhvr>
                                        <p:cTn id="93" dur="500"/>
                                        <p:tgtEl>
                                          <p:spTgt spid="4">
                                            <p:txEl>
                                              <p:pRg st="15" end="15"/>
                                            </p:txEl>
                                          </p:spTgt>
                                        </p:tgtEl>
                                      </p:cBhvr>
                                    </p:animEffect>
                                  </p:childTnLst>
                                </p:cTn>
                              </p:par>
                              <p:par>
                                <p:cTn id="94" presetID="49" presetClass="entr" presetSubtype="0" decel="100000" fill="hold" nodeType="withEffect">
                                  <p:stCondLst>
                                    <p:cond delay="0"/>
                                  </p:stCondLst>
                                  <p:childTnLst>
                                    <p:set>
                                      <p:cBhvr>
                                        <p:cTn id="95" dur="1" fill="hold">
                                          <p:stCondLst>
                                            <p:cond delay="0"/>
                                          </p:stCondLst>
                                        </p:cTn>
                                        <p:tgtEl>
                                          <p:spTgt spid="4">
                                            <p:txEl>
                                              <p:pRg st="16" end="16"/>
                                            </p:txEl>
                                          </p:spTgt>
                                        </p:tgtEl>
                                        <p:attrNameLst>
                                          <p:attrName>style.visibility</p:attrName>
                                        </p:attrNameLst>
                                      </p:cBhvr>
                                      <p:to>
                                        <p:strVal val="visible"/>
                                      </p:to>
                                    </p:set>
                                    <p:anim calcmode="lin" valueType="num">
                                      <p:cBhvr>
                                        <p:cTn id="96" dur="500" fill="hold"/>
                                        <p:tgtEl>
                                          <p:spTgt spid="4">
                                            <p:txEl>
                                              <p:pRg st="16" end="16"/>
                                            </p:txEl>
                                          </p:spTgt>
                                        </p:tgtEl>
                                        <p:attrNameLst>
                                          <p:attrName>ppt_w</p:attrName>
                                        </p:attrNameLst>
                                      </p:cBhvr>
                                      <p:tavLst>
                                        <p:tav tm="0">
                                          <p:val>
                                            <p:fltVal val="0"/>
                                          </p:val>
                                        </p:tav>
                                        <p:tav tm="100000">
                                          <p:val>
                                            <p:strVal val="#ppt_w"/>
                                          </p:val>
                                        </p:tav>
                                      </p:tavLst>
                                    </p:anim>
                                    <p:anim calcmode="lin" valueType="num">
                                      <p:cBhvr>
                                        <p:cTn id="97" dur="500" fill="hold"/>
                                        <p:tgtEl>
                                          <p:spTgt spid="4">
                                            <p:txEl>
                                              <p:pRg st="16" end="16"/>
                                            </p:txEl>
                                          </p:spTgt>
                                        </p:tgtEl>
                                        <p:attrNameLst>
                                          <p:attrName>ppt_h</p:attrName>
                                        </p:attrNameLst>
                                      </p:cBhvr>
                                      <p:tavLst>
                                        <p:tav tm="0">
                                          <p:val>
                                            <p:fltVal val="0"/>
                                          </p:val>
                                        </p:tav>
                                        <p:tav tm="100000">
                                          <p:val>
                                            <p:strVal val="#ppt_h"/>
                                          </p:val>
                                        </p:tav>
                                      </p:tavLst>
                                    </p:anim>
                                    <p:anim calcmode="lin" valueType="num">
                                      <p:cBhvr>
                                        <p:cTn id="98" dur="500" fill="hold"/>
                                        <p:tgtEl>
                                          <p:spTgt spid="4">
                                            <p:txEl>
                                              <p:pRg st="16" end="16"/>
                                            </p:txEl>
                                          </p:spTgt>
                                        </p:tgtEl>
                                        <p:attrNameLst>
                                          <p:attrName>style.rotation</p:attrName>
                                        </p:attrNameLst>
                                      </p:cBhvr>
                                      <p:tavLst>
                                        <p:tav tm="0">
                                          <p:val>
                                            <p:fltVal val="360"/>
                                          </p:val>
                                        </p:tav>
                                        <p:tav tm="100000">
                                          <p:val>
                                            <p:fltVal val="0"/>
                                          </p:val>
                                        </p:tav>
                                      </p:tavLst>
                                    </p:anim>
                                    <p:animEffect transition="in" filter="fade">
                                      <p:cBhvr>
                                        <p:cTn id="99" dur="500"/>
                                        <p:tgtEl>
                                          <p:spTgt spid="4">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lstStyle/>
          <a:p>
            <a:endParaRPr lang="ar-DZ"/>
          </a:p>
        </p:txBody>
      </p:sp>
      <p:sp>
        <p:nvSpPr>
          <p:cNvPr id="4" name="Rectangle 3"/>
          <p:cNvSpPr/>
          <p:nvPr/>
        </p:nvSpPr>
        <p:spPr>
          <a:xfrm>
            <a:off x="0" y="0"/>
            <a:ext cx="9144000" cy="6858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r" rtl="1"/>
            <a:r>
              <a:rPr lang="ar-DZ" sz="2800" b="1" dirty="0" smtClean="0">
                <a:solidFill>
                  <a:schemeClr val="accent2">
                    <a:lumMod val="50000"/>
                  </a:schemeClr>
                </a:solidFill>
              </a:rPr>
              <a:t>2) إشكالية الكتاب:</a:t>
            </a:r>
          </a:p>
          <a:p>
            <a:pPr algn="r" rtl="1"/>
            <a:r>
              <a:rPr lang="ar-DZ" sz="2400" dirty="0" smtClean="0">
                <a:solidFill>
                  <a:schemeClr val="tx1"/>
                </a:solidFill>
              </a:rPr>
              <a:t>   </a:t>
            </a:r>
            <a:r>
              <a:rPr lang="ar-SA" sz="2400" dirty="0" smtClean="0">
                <a:solidFill>
                  <a:schemeClr val="tx1"/>
                </a:solidFill>
              </a:rPr>
              <a:t>لقد سعى"خليفة الم</a:t>
            </a:r>
            <a:r>
              <a:rPr lang="ar-DZ" sz="2400" dirty="0" smtClean="0">
                <a:solidFill>
                  <a:schemeClr val="tx1"/>
                </a:solidFill>
              </a:rPr>
              <a:t>يساو</a:t>
            </a:r>
            <a:r>
              <a:rPr lang="ar-SA" sz="2400" dirty="0" smtClean="0">
                <a:solidFill>
                  <a:schemeClr val="tx1"/>
                </a:solidFill>
              </a:rPr>
              <a:t>ي "من خلال كتابه إلى الإجابة على عدّة أسئلة ومشكلات متعلقة بالمصطلح اللساني والتي نذكر منها</a:t>
            </a:r>
            <a:r>
              <a:rPr lang="fr-FR" sz="2400" dirty="0" smtClean="0">
                <a:solidFill>
                  <a:schemeClr val="tx1"/>
                </a:solidFill>
              </a:rPr>
              <a:t>: </a:t>
            </a:r>
            <a:r>
              <a:rPr lang="ar-SA" sz="2400" dirty="0" smtClean="0">
                <a:solidFill>
                  <a:schemeClr val="tx1"/>
                </a:solidFill>
              </a:rPr>
              <a:t>كيف يصنع المصطلح؟ </a:t>
            </a:r>
            <a:r>
              <a:rPr lang="ar-SA" sz="2400" dirty="0" err="1" smtClean="0">
                <a:solidFill>
                  <a:schemeClr val="tx1"/>
                </a:solidFill>
              </a:rPr>
              <a:t>وماهي</a:t>
            </a:r>
            <a:r>
              <a:rPr lang="ar-SA" sz="2400" dirty="0" smtClean="0">
                <a:solidFill>
                  <a:schemeClr val="tx1"/>
                </a:solidFill>
              </a:rPr>
              <a:t> العلاقات الرابطة بين هذه القضايا؟ وكيف انعكست على البحث المصطلحي العربي تنظيرا وتطبيقا؟ قد طرحها في كتابه موزعة على جميع فصوله وحاول </a:t>
            </a:r>
            <a:r>
              <a:rPr lang="ar-SA" sz="2400" dirty="0" err="1" smtClean="0">
                <a:solidFill>
                  <a:schemeClr val="tx1"/>
                </a:solidFill>
              </a:rPr>
              <a:t>الاجابة</a:t>
            </a:r>
            <a:r>
              <a:rPr lang="ar-SA" sz="2400" dirty="0" smtClean="0">
                <a:solidFill>
                  <a:schemeClr val="tx1"/>
                </a:solidFill>
              </a:rPr>
              <a:t> عليها واقترح الحلول لحل مشكلات النظرية والتطبيقية للمصطلح اللساني وقضاياه </a:t>
            </a:r>
            <a:r>
              <a:rPr lang="ar-SA" sz="2400" dirty="0" err="1" smtClean="0">
                <a:solidFill>
                  <a:schemeClr val="tx1"/>
                </a:solidFill>
              </a:rPr>
              <a:t>الإبستمولوجية</a:t>
            </a:r>
            <a:r>
              <a:rPr lang="ar-SA" sz="2400" dirty="0" smtClean="0">
                <a:solidFill>
                  <a:schemeClr val="tx1"/>
                </a:solidFill>
              </a:rPr>
              <a:t> المتصلة بتأسيس المفهوم </a:t>
            </a:r>
            <a:r>
              <a:rPr lang="ar-DZ" sz="2400" dirty="0" smtClean="0">
                <a:solidFill>
                  <a:schemeClr val="tx1"/>
                </a:solidFill>
              </a:rPr>
              <a:t>.</a:t>
            </a:r>
            <a:endParaRPr lang="en-US" sz="2400" dirty="0" smtClean="0">
              <a:solidFill>
                <a:schemeClr val="tx1"/>
              </a:solidFill>
            </a:endParaRPr>
          </a:p>
          <a:p>
            <a:pPr algn="r" rtl="1"/>
            <a:r>
              <a:rPr lang="ar-DZ" sz="2400" dirty="0" smtClean="0">
                <a:solidFill>
                  <a:schemeClr val="tx1"/>
                </a:solidFill>
              </a:rPr>
              <a:t>   </a:t>
            </a:r>
            <a:r>
              <a:rPr lang="ar-SA" sz="2400" dirty="0" smtClean="0">
                <a:solidFill>
                  <a:schemeClr val="tx1"/>
                </a:solidFill>
              </a:rPr>
              <a:t>واعتمد خليفة الم</a:t>
            </a:r>
            <a:r>
              <a:rPr lang="ar-DZ" sz="2400" dirty="0" smtClean="0">
                <a:solidFill>
                  <a:schemeClr val="tx1"/>
                </a:solidFill>
              </a:rPr>
              <a:t>يساو</a:t>
            </a:r>
            <a:r>
              <a:rPr lang="ar-SA" sz="2400" dirty="0" smtClean="0">
                <a:solidFill>
                  <a:schemeClr val="tx1"/>
                </a:solidFill>
              </a:rPr>
              <a:t>ي في كتابة على المنهج التاريخي في عرض تاريخ المصطلح اللساني </a:t>
            </a:r>
            <a:r>
              <a:rPr lang="ar-SA" sz="2400" dirty="0" err="1" smtClean="0">
                <a:solidFill>
                  <a:schemeClr val="tx1"/>
                </a:solidFill>
              </a:rPr>
              <a:t>و</a:t>
            </a:r>
            <a:r>
              <a:rPr lang="ar-SA" sz="2400" dirty="0" smtClean="0">
                <a:solidFill>
                  <a:schemeClr val="tx1"/>
                </a:solidFill>
              </a:rPr>
              <a:t> أصالته هادفا من خلال عنوانه" المصطلح اللساني وتأسيس المفهوم ”</a:t>
            </a:r>
            <a:r>
              <a:rPr lang="ar-DZ" sz="2400" dirty="0" smtClean="0">
                <a:solidFill>
                  <a:schemeClr val="tx1"/>
                </a:solidFill>
              </a:rPr>
              <a:t> إل</a:t>
            </a:r>
            <a:r>
              <a:rPr lang="ar-SA" sz="2400" dirty="0" smtClean="0">
                <a:solidFill>
                  <a:schemeClr val="tx1"/>
                </a:solidFill>
              </a:rPr>
              <a:t>ى</a:t>
            </a:r>
            <a:r>
              <a:rPr lang="ar-DZ" sz="2400" dirty="0" smtClean="0">
                <a:solidFill>
                  <a:schemeClr val="tx1"/>
                </a:solidFill>
              </a:rPr>
              <a:t>:</a:t>
            </a:r>
            <a:endParaRPr lang="en-US" sz="2400" dirty="0" smtClean="0">
              <a:solidFill>
                <a:schemeClr val="tx1"/>
              </a:solidFill>
            </a:endParaRPr>
          </a:p>
          <a:p>
            <a:pPr algn="r" rtl="1"/>
            <a:r>
              <a:rPr lang="fr-FR" sz="2400" dirty="0" smtClean="0">
                <a:solidFill>
                  <a:schemeClr val="tx1"/>
                </a:solidFill>
              </a:rPr>
              <a:t>*</a:t>
            </a:r>
            <a:r>
              <a:rPr lang="ar-SA" sz="2400" dirty="0" smtClean="0">
                <a:solidFill>
                  <a:schemeClr val="tx1"/>
                </a:solidFill>
              </a:rPr>
              <a:t>الكشف عن طريقة تكوين </a:t>
            </a:r>
            <a:r>
              <a:rPr lang="ar-SA" sz="2400" dirty="0" err="1" smtClean="0">
                <a:solidFill>
                  <a:schemeClr val="tx1"/>
                </a:solidFill>
              </a:rPr>
              <a:t>وتاسيس</a:t>
            </a:r>
            <a:r>
              <a:rPr lang="ar-SA" sz="2400" dirty="0" smtClean="0">
                <a:solidFill>
                  <a:schemeClr val="tx1"/>
                </a:solidFill>
              </a:rPr>
              <a:t> المصطلحات اللغوية </a:t>
            </a:r>
            <a:endParaRPr lang="en-US" sz="2400" dirty="0" smtClean="0">
              <a:solidFill>
                <a:schemeClr val="tx1"/>
              </a:solidFill>
            </a:endParaRPr>
          </a:p>
          <a:p>
            <a:pPr algn="r" rtl="1"/>
            <a:r>
              <a:rPr lang="fr-FR" sz="2400" dirty="0" smtClean="0">
                <a:solidFill>
                  <a:schemeClr val="tx1"/>
                </a:solidFill>
              </a:rPr>
              <a:t>*</a:t>
            </a:r>
            <a:r>
              <a:rPr lang="ar-SA" sz="2400" dirty="0" smtClean="0">
                <a:solidFill>
                  <a:schemeClr val="tx1"/>
                </a:solidFill>
              </a:rPr>
              <a:t>تحديد العلاقات التي تجمع بين المتصور والمفهوم وكيفية وضعه وتأسيسه </a:t>
            </a:r>
            <a:endParaRPr lang="en-US" sz="2400" dirty="0" smtClean="0">
              <a:solidFill>
                <a:schemeClr val="tx1"/>
              </a:solidFill>
            </a:endParaRPr>
          </a:p>
          <a:p>
            <a:pPr algn="r" rtl="1"/>
            <a:r>
              <a:rPr lang="fr-FR" sz="2400" dirty="0" smtClean="0">
                <a:solidFill>
                  <a:schemeClr val="tx1"/>
                </a:solidFill>
              </a:rPr>
              <a:t>*</a:t>
            </a:r>
            <a:r>
              <a:rPr lang="ar-SA" sz="2400" dirty="0" smtClean="0">
                <a:solidFill>
                  <a:schemeClr val="tx1"/>
                </a:solidFill>
              </a:rPr>
              <a:t>تفسير الشروط التي قام عليها علم المصطلح </a:t>
            </a:r>
            <a:r>
              <a:rPr lang="fr-FR" sz="2400" dirty="0" smtClean="0">
                <a:solidFill>
                  <a:schemeClr val="tx1"/>
                </a:solidFill>
              </a:rPr>
              <a:t>.</a:t>
            </a:r>
            <a:endParaRPr lang="en-US" sz="2400" dirty="0" smtClean="0">
              <a:solidFill>
                <a:schemeClr val="tx1"/>
              </a:solidFill>
            </a:endParaRPr>
          </a:p>
          <a:p>
            <a:pPr algn="r"/>
            <a:r>
              <a:rPr lang="ar-SA" sz="2400" dirty="0" smtClean="0">
                <a:solidFill>
                  <a:schemeClr val="tx1"/>
                </a:solidFill>
              </a:rPr>
              <a:t>*كيفية تشكيل المفهوم في التصور اللساني.</a:t>
            </a:r>
            <a:endParaRPr lang="ar-DZ" sz="2400" dirty="0" smtClean="0">
              <a:solidFill>
                <a:schemeClr val="tx1"/>
              </a:solidFill>
            </a:endParaRPr>
          </a:p>
          <a:p>
            <a:pPr algn="ctr" rtl="1"/>
            <a:endParaRPr lang="ar-DZ" dirty="0">
              <a:solidFill>
                <a:schemeClr val="tx1"/>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800" decel="100000"/>
                                        <p:tgtEl>
                                          <p:spTgt spid="4">
                                            <p:txEl>
                                              <p:pRg st="1" end="1"/>
                                            </p:txEl>
                                          </p:spTgt>
                                        </p:tgtEl>
                                      </p:cBhvr>
                                    </p:animEffect>
                                    <p:anim calcmode="lin" valueType="num">
                                      <p:cBhvr>
                                        <p:cTn id="15" dur="800" decel="100000" fill="hold"/>
                                        <p:tgtEl>
                                          <p:spTgt spid="4">
                                            <p:txEl>
                                              <p:pRg st="1" end="1"/>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4">
                                            <p:txEl>
                                              <p:pRg st="1" end="1"/>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4">
                                            <p:txEl>
                                              <p:pRg st="1" end="1"/>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4">
                                            <p:txEl>
                                              <p:pRg st="1" end="1"/>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4">
                                            <p:txEl>
                                              <p:pRg st="1" end="1"/>
                                            </p:txEl>
                                          </p:spTgt>
                                        </p:tgtEl>
                                        <p:attrNameLst>
                                          <p:attrName>ppt_y</p:attrName>
                                        </p:attrNameLst>
                                      </p:cBhvr>
                                      <p:tavLst>
                                        <p:tav tm="0">
                                          <p:val>
                                            <p:strVal val="#ppt_y+0.1"/>
                                          </p:val>
                                        </p:tav>
                                        <p:tav tm="100000">
                                          <p:val>
                                            <p:strVal val="#ppt_y"/>
                                          </p:val>
                                        </p:tav>
                                      </p:tavLst>
                                    </p:anim>
                                  </p:childTnLst>
                                </p:cTn>
                              </p:par>
                              <p:par>
                                <p:cTn id="20" presetID="30" presetClass="entr" presetSubtype="0" fill="hold" nodeType="with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800" decel="100000"/>
                                        <p:tgtEl>
                                          <p:spTgt spid="4">
                                            <p:txEl>
                                              <p:pRg st="2" end="2"/>
                                            </p:txEl>
                                          </p:spTgt>
                                        </p:tgtEl>
                                      </p:cBhvr>
                                    </p:animEffect>
                                    <p:anim calcmode="lin" valueType="num">
                                      <p:cBhvr>
                                        <p:cTn id="23" dur="800" decel="100000" fill="hold"/>
                                        <p:tgtEl>
                                          <p:spTgt spid="4">
                                            <p:txEl>
                                              <p:pRg st="2" end="2"/>
                                            </p:txEl>
                                          </p:spTgt>
                                        </p:tgtEl>
                                        <p:attrNameLst>
                                          <p:attrName>style.rotation</p:attrName>
                                        </p:attrNameLst>
                                      </p:cBhvr>
                                      <p:tavLst>
                                        <p:tav tm="0">
                                          <p:val>
                                            <p:fltVal val="-90"/>
                                          </p:val>
                                        </p:tav>
                                        <p:tav tm="100000">
                                          <p:val>
                                            <p:fltVal val="0"/>
                                          </p:val>
                                        </p:tav>
                                      </p:tavLst>
                                    </p:anim>
                                    <p:anim calcmode="lin" valueType="num">
                                      <p:cBhvr>
                                        <p:cTn id="24" dur="800" decel="100000" fill="hold"/>
                                        <p:tgtEl>
                                          <p:spTgt spid="4">
                                            <p:txEl>
                                              <p:pRg st="2" end="2"/>
                                            </p:txEl>
                                          </p:spTgt>
                                        </p:tgtEl>
                                        <p:attrNameLst>
                                          <p:attrName>ppt_x</p:attrName>
                                        </p:attrNameLst>
                                      </p:cBhvr>
                                      <p:tavLst>
                                        <p:tav tm="0">
                                          <p:val>
                                            <p:strVal val="#ppt_x+0.4"/>
                                          </p:val>
                                        </p:tav>
                                        <p:tav tm="100000">
                                          <p:val>
                                            <p:strVal val="#ppt_x-0.05"/>
                                          </p:val>
                                        </p:tav>
                                      </p:tavLst>
                                    </p:anim>
                                    <p:anim calcmode="lin" valueType="num">
                                      <p:cBhvr>
                                        <p:cTn id="25" dur="800" decel="100000" fill="hold"/>
                                        <p:tgtEl>
                                          <p:spTgt spid="4">
                                            <p:txEl>
                                              <p:pRg st="2" end="2"/>
                                            </p:txEl>
                                          </p:spTgt>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4">
                                            <p:txEl>
                                              <p:pRg st="2" end="2"/>
                                            </p:txEl>
                                          </p:spTgt>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4">
                                            <p:txEl>
                                              <p:pRg st="2" end="2"/>
                                            </p:txEl>
                                          </p:spTgt>
                                        </p:tgtEl>
                                        <p:attrNameLst>
                                          <p:attrName>ppt_y</p:attrName>
                                        </p:attrNameLst>
                                      </p:cBhvr>
                                      <p:tavLst>
                                        <p:tav tm="0">
                                          <p:val>
                                            <p:strVal val="#ppt_y+0.1"/>
                                          </p:val>
                                        </p:tav>
                                        <p:tav tm="100000">
                                          <p:val>
                                            <p:strVal val="#ppt_y"/>
                                          </p:val>
                                        </p:tav>
                                      </p:tavLst>
                                    </p:anim>
                                  </p:childTnLst>
                                </p:cTn>
                              </p:par>
                              <p:par>
                                <p:cTn id="28" presetID="30" presetClass="entr" presetSubtype="0" fill="hold" nodeType="with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Effect transition="in" filter="fade">
                                      <p:cBhvr>
                                        <p:cTn id="30" dur="800" decel="100000"/>
                                        <p:tgtEl>
                                          <p:spTgt spid="4">
                                            <p:txEl>
                                              <p:pRg st="3" end="3"/>
                                            </p:txEl>
                                          </p:spTgt>
                                        </p:tgtEl>
                                      </p:cBhvr>
                                    </p:animEffect>
                                    <p:anim calcmode="lin" valueType="num">
                                      <p:cBhvr>
                                        <p:cTn id="31" dur="800" decel="100000" fill="hold"/>
                                        <p:tgtEl>
                                          <p:spTgt spid="4">
                                            <p:txEl>
                                              <p:pRg st="3" end="3"/>
                                            </p:txEl>
                                          </p:spTgt>
                                        </p:tgtEl>
                                        <p:attrNameLst>
                                          <p:attrName>style.rotation</p:attrName>
                                        </p:attrNameLst>
                                      </p:cBhvr>
                                      <p:tavLst>
                                        <p:tav tm="0">
                                          <p:val>
                                            <p:fltVal val="-90"/>
                                          </p:val>
                                        </p:tav>
                                        <p:tav tm="100000">
                                          <p:val>
                                            <p:fltVal val="0"/>
                                          </p:val>
                                        </p:tav>
                                      </p:tavLst>
                                    </p:anim>
                                    <p:anim calcmode="lin" valueType="num">
                                      <p:cBhvr>
                                        <p:cTn id="32" dur="800" decel="100000" fill="hold"/>
                                        <p:tgtEl>
                                          <p:spTgt spid="4">
                                            <p:txEl>
                                              <p:pRg st="3" end="3"/>
                                            </p:txEl>
                                          </p:spTgt>
                                        </p:tgtEl>
                                        <p:attrNameLst>
                                          <p:attrName>ppt_x</p:attrName>
                                        </p:attrNameLst>
                                      </p:cBhvr>
                                      <p:tavLst>
                                        <p:tav tm="0">
                                          <p:val>
                                            <p:strVal val="#ppt_x+0.4"/>
                                          </p:val>
                                        </p:tav>
                                        <p:tav tm="100000">
                                          <p:val>
                                            <p:strVal val="#ppt_x-0.05"/>
                                          </p:val>
                                        </p:tav>
                                      </p:tavLst>
                                    </p:anim>
                                    <p:anim calcmode="lin" valueType="num">
                                      <p:cBhvr>
                                        <p:cTn id="33" dur="800" decel="100000" fill="hold"/>
                                        <p:tgtEl>
                                          <p:spTgt spid="4">
                                            <p:txEl>
                                              <p:pRg st="3" end="3"/>
                                            </p:txEl>
                                          </p:spTgt>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4">
                                            <p:txEl>
                                              <p:pRg st="3" end="3"/>
                                            </p:txEl>
                                          </p:spTgt>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4">
                                            <p:txEl>
                                              <p:pRg st="3" end="3"/>
                                            </p:txEl>
                                          </p:spTgt>
                                        </p:tgtEl>
                                        <p:attrNameLst>
                                          <p:attrName>ppt_y</p:attrName>
                                        </p:attrNameLst>
                                      </p:cBhvr>
                                      <p:tavLst>
                                        <p:tav tm="0">
                                          <p:val>
                                            <p:strVal val="#ppt_y+0.1"/>
                                          </p:val>
                                        </p:tav>
                                        <p:tav tm="100000">
                                          <p:val>
                                            <p:strVal val="#ppt_y"/>
                                          </p:val>
                                        </p:tav>
                                      </p:tavLst>
                                    </p:anim>
                                  </p:childTnLst>
                                </p:cTn>
                              </p:par>
                              <p:par>
                                <p:cTn id="36" presetID="30" presetClass="entr" presetSubtype="0" fill="hold" nodeType="withEffect">
                                  <p:stCondLst>
                                    <p:cond delay="0"/>
                                  </p:stCondLst>
                                  <p:childTnLst>
                                    <p:set>
                                      <p:cBhvr>
                                        <p:cTn id="37" dur="1" fill="hold">
                                          <p:stCondLst>
                                            <p:cond delay="0"/>
                                          </p:stCondLst>
                                        </p:cTn>
                                        <p:tgtEl>
                                          <p:spTgt spid="4">
                                            <p:txEl>
                                              <p:pRg st="4" end="4"/>
                                            </p:txEl>
                                          </p:spTgt>
                                        </p:tgtEl>
                                        <p:attrNameLst>
                                          <p:attrName>style.visibility</p:attrName>
                                        </p:attrNameLst>
                                      </p:cBhvr>
                                      <p:to>
                                        <p:strVal val="visible"/>
                                      </p:to>
                                    </p:set>
                                    <p:animEffect transition="in" filter="fade">
                                      <p:cBhvr>
                                        <p:cTn id="38" dur="800" decel="100000"/>
                                        <p:tgtEl>
                                          <p:spTgt spid="4">
                                            <p:txEl>
                                              <p:pRg st="4" end="4"/>
                                            </p:txEl>
                                          </p:spTgt>
                                        </p:tgtEl>
                                      </p:cBhvr>
                                    </p:animEffect>
                                    <p:anim calcmode="lin" valueType="num">
                                      <p:cBhvr>
                                        <p:cTn id="39" dur="800" decel="100000" fill="hold"/>
                                        <p:tgtEl>
                                          <p:spTgt spid="4">
                                            <p:txEl>
                                              <p:pRg st="4" end="4"/>
                                            </p:txEl>
                                          </p:spTgt>
                                        </p:tgtEl>
                                        <p:attrNameLst>
                                          <p:attrName>style.rotation</p:attrName>
                                        </p:attrNameLst>
                                      </p:cBhvr>
                                      <p:tavLst>
                                        <p:tav tm="0">
                                          <p:val>
                                            <p:fltVal val="-90"/>
                                          </p:val>
                                        </p:tav>
                                        <p:tav tm="100000">
                                          <p:val>
                                            <p:fltVal val="0"/>
                                          </p:val>
                                        </p:tav>
                                      </p:tavLst>
                                    </p:anim>
                                    <p:anim calcmode="lin" valueType="num">
                                      <p:cBhvr>
                                        <p:cTn id="40" dur="800" decel="100000" fill="hold"/>
                                        <p:tgtEl>
                                          <p:spTgt spid="4">
                                            <p:txEl>
                                              <p:pRg st="4" end="4"/>
                                            </p:txEl>
                                          </p:spTgt>
                                        </p:tgtEl>
                                        <p:attrNameLst>
                                          <p:attrName>ppt_x</p:attrName>
                                        </p:attrNameLst>
                                      </p:cBhvr>
                                      <p:tavLst>
                                        <p:tav tm="0">
                                          <p:val>
                                            <p:strVal val="#ppt_x+0.4"/>
                                          </p:val>
                                        </p:tav>
                                        <p:tav tm="100000">
                                          <p:val>
                                            <p:strVal val="#ppt_x-0.05"/>
                                          </p:val>
                                        </p:tav>
                                      </p:tavLst>
                                    </p:anim>
                                    <p:anim calcmode="lin" valueType="num">
                                      <p:cBhvr>
                                        <p:cTn id="41" dur="800" decel="100000" fill="hold"/>
                                        <p:tgtEl>
                                          <p:spTgt spid="4">
                                            <p:txEl>
                                              <p:pRg st="4" end="4"/>
                                            </p:txEl>
                                          </p:spTgt>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4">
                                            <p:txEl>
                                              <p:pRg st="4" end="4"/>
                                            </p:txEl>
                                          </p:spTgt>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4">
                                            <p:txEl>
                                              <p:pRg st="4" end="4"/>
                                            </p:txEl>
                                          </p:spTgt>
                                        </p:tgtEl>
                                        <p:attrNameLst>
                                          <p:attrName>ppt_y</p:attrName>
                                        </p:attrNameLst>
                                      </p:cBhvr>
                                      <p:tavLst>
                                        <p:tav tm="0">
                                          <p:val>
                                            <p:strVal val="#ppt_y+0.1"/>
                                          </p:val>
                                        </p:tav>
                                        <p:tav tm="100000">
                                          <p:val>
                                            <p:strVal val="#ppt_y"/>
                                          </p:val>
                                        </p:tav>
                                      </p:tavLst>
                                    </p:anim>
                                  </p:childTnLst>
                                </p:cTn>
                              </p:par>
                              <p:par>
                                <p:cTn id="44" presetID="30" presetClass="entr" presetSubtype="0" fill="hold" nodeType="withEffect">
                                  <p:stCondLst>
                                    <p:cond delay="0"/>
                                  </p:stCondLst>
                                  <p:childTnLst>
                                    <p:set>
                                      <p:cBhvr>
                                        <p:cTn id="45" dur="1" fill="hold">
                                          <p:stCondLst>
                                            <p:cond delay="0"/>
                                          </p:stCondLst>
                                        </p:cTn>
                                        <p:tgtEl>
                                          <p:spTgt spid="4">
                                            <p:txEl>
                                              <p:pRg st="5" end="5"/>
                                            </p:txEl>
                                          </p:spTgt>
                                        </p:tgtEl>
                                        <p:attrNameLst>
                                          <p:attrName>style.visibility</p:attrName>
                                        </p:attrNameLst>
                                      </p:cBhvr>
                                      <p:to>
                                        <p:strVal val="visible"/>
                                      </p:to>
                                    </p:set>
                                    <p:animEffect transition="in" filter="fade">
                                      <p:cBhvr>
                                        <p:cTn id="46" dur="800" decel="100000"/>
                                        <p:tgtEl>
                                          <p:spTgt spid="4">
                                            <p:txEl>
                                              <p:pRg st="5" end="5"/>
                                            </p:txEl>
                                          </p:spTgt>
                                        </p:tgtEl>
                                      </p:cBhvr>
                                    </p:animEffect>
                                    <p:anim calcmode="lin" valueType="num">
                                      <p:cBhvr>
                                        <p:cTn id="47" dur="800" decel="100000" fill="hold"/>
                                        <p:tgtEl>
                                          <p:spTgt spid="4">
                                            <p:txEl>
                                              <p:pRg st="5" end="5"/>
                                            </p:txEl>
                                          </p:spTgt>
                                        </p:tgtEl>
                                        <p:attrNameLst>
                                          <p:attrName>style.rotation</p:attrName>
                                        </p:attrNameLst>
                                      </p:cBhvr>
                                      <p:tavLst>
                                        <p:tav tm="0">
                                          <p:val>
                                            <p:fltVal val="-90"/>
                                          </p:val>
                                        </p:tav>
                                        <p:tav tm="100000">
                                          <p:val>
                                            <p:fltVal val="0"/>
                                          </p:val>
                                        </p:tav>
                                      </p:tavLst>
                                    </p:anim>
                                    <p:anim calcmode="lin" valueType="num">
                                      <p:cBhvr>
                                        <p:cTn id="48" dur="800" decel="100000" fill="hold"/>
                                        <p:tgtEl>
                                          <p:spTgt spid="4">
                                            <p:txEl>
                                              <p:pRg st="5" end="5"/>
                                            </p:txEl>
                                          </p:spTgt>
                                        </p:tgtEl>
                                        <p:attrNameLst>
                                          <p:attrName>ppt_x</p:attrName>
                                        </p:attrNameLst>
                                      </p:cBhvr>
                                      <p:tavLst>
                                        <p:tav tm="0">
                                          <p:val>
                                            <p:strVal val="#ppt_x+0.4"/>
                                          </p:val>
                                        </p:tav>
                                        <p:tav tm="100000">
                                          <p:val>
                                            <p:strVal val="#ppt_x-0.05"/>
                                          </p:val>
                                        </p:tav>
                                      </p:tavLst>
                                    </p:anim>
                                    <p:anim calcmode="lin" valueType="num">
                                      <p:cBhvr>
                                        <p:cTn id="49" dur="800" decel="100000" fill="hold"/>
                                        <p:tgtEl>
                                          <p:spTgt spid="4">
                                            <p:txEl>
                                              <p:pRg st="5" end="5"/>
                                            </p:txEl>
                                          </p:spTgt>
                                        </p:tgtEl>
                                        <p:attrNameLst>
                                          <p:attrName>ppt_y</p:attrName>
                                        </p:attrNameLst>
                                      </p:cBhvr>
                                      <p:tavLst>
                                        <p:tav tm="0">
                                          <p:val>
                                            <p:strVal val="#ppt_y-0.4"/>
                                          </p:val>
                                        </p:tav>
                                        <p:tav tm="100000">
                                          <p:val>
                                            <p:strVal val="#ppt_y+0.1"/>
                                          </p:val>
                                        </p:tav>
                                      </p:tavLst>
                                    </p:anim>
                                    <p:anim calcmode="lin" valueType="num">
                                      <p:cBhvr>
                                        <p:cTn id="50" dur="200" accel="100000" fill="hold">
                                          <p:stCondLst>
                                            <p:cond delay="800"/>
                                          </p:stCondLst>
                                        </p:cTn>
                                        <p:tgtEl>
                                          <p:spTgt spid="4">
                                            <p:txEl>
                                              <p:pRg st="5" end="5"/>
                                            </p:txEl>
                                          </p:spTgt>
                                        </p:tgtEl>
                                        <p:attrNameLst>
                                          <p:attrName>ppt_x</p:attrName>
                                        </p:attrNameLst>
                                      </p:cBhvr>
                                      <p:tavLst>
                                        <p:tav tm="0">
                                          <p:val>
                                            <p:strVal val="#ppt_x-0.05"/>
                                          </p:val>
                                        </p:tav>
                                        <p:tav tm="100000">
                                          <p:val>
                                            <p:strVal val="#ppt_x"/>
                                          </p:val>
                                        </p:tav>
                                      </p:tavLst>
                                    </p:anim>
                                    <p:anim calcmode="lin" valueType="num">
                                      <p:cBhvr>
                                        <p:cTn id="51" dur="200" accel="100000" fill="hold">
                                          <p:stCondLst>
                                            <p:cond delay="800"/>
                                          </p:stCondLst>
                                        </p:cTn>
                                        <p:tgtEl>
                                          <p:spTgt spid="4">
                                            <p:txEl>
                                              <p:pRg st="5" end="5"/>
                                            </p:txEl>
                                          </p:spTgt>
                                        </p:tgtEl>
                                        <p:attrNameLst>
                                          <p:attrName>ppt_y</p:attrName>
                                        </p:attrNameLst>
                                      </p:cBhvr>
                                      <p:tavLst>
                                        <p:tav tm="0">
                                          <p:val>
                                            <p:strVal val="#ppt_y+0.1"/>
                                          </p:val>
                                        </p:tav>
                                        <p:tav tm="100000">
                                          <p:val>
                                            <p:strVal val="#ppt_y"/>
                                          </p:val>
                                        </p:tav>
                                      </p:tavLst>
                                    </p:anim>
                                  </p:childTnLst>
                                </p:cTn>
                              </p:par>
                              <p:par>
                                <p:cTn id="52" presetID="30" presetClass="entr" presetSubtype="0" fill="hold" nodeType="withEffect">
                                  <p:stCondLst>
                                    <p:cond delay="0"/>
                                  </p:stCondLst>
                                  <p:childTnLst>
                                    <p:set>
                                      <p:cBhvr>
                                        <p:cTn id="53" dur="1" fill="hold">
                                          <p:stCondLst>
                                            <p:cond delay="0"/>
                                          </p:stCondLst>
                                        </p:cTn>
                                        <p:tgtEl>
                                          <p:spTgt spid="4">
                                            <p:txEl>
                                              <p:pRg st="6" end="6"/>
                                            </p:txEl>
                                          </p:spTgt>
                                        </p:tgtEl>
                                        <p:attrNameLst>
                                          <p:attrName>style.visibility</p:attrName>
                                        </p:attrNameLst>
                                      </p:cBhvr>
                                      <p:to>
                                        <p:strVal val="visible"/>
                                      </p:to>
                                    </p:set>
                                    <p:animEffect transition="in" filter="fade">
                                      <p:cBhvr>
                                        <p:cTn id="54" dur="800" decel="100000"/>
                                        <p:tgtEl>
                                          <p:spTgt spid="4">
                                            <p:txEl>
                                              <p:pRg st="6" end="6"/>
                                            </p:txEl>
                                          </p:spTgt>
                                        </p:tgtEl>
                                      </p:cBhvr>
                                    </p:animEffect>
                                    <p:anim calcmode="lin" valueType="num">
                                      <p:cBhvr>
                                        <p:cTn id="55" dur="800" decel="100000" fill="hold"/>
                                        <p:tgtEl>
                                          <p:spTgt spid="4">
                                            <p:txEl>
                                              <p:pRg st="6" end="6"/>
                                            </p:txEl>
                                          </p:spTgt>
                                        </p:tgtEl>
                                        <p:attrNameLst>
                                          <p:attrName>style.rotation</p:attrName>
                                        </p:attrNameLst>
                                      </p:cBhvr>
                                      <p:tavLst>
                                        <p:tav tm="0">
                                          <p:val>
                                            <p:fltVal val="-90"/>
                                          </p:val>
                                        </p:tav>
                                        <p:tav tm="100000">
                                          <p:val>
                                            <p:fltVal val="0"/>
                                          </p:val>
                                        </p:tav>
                                      </p:tavLst>
                                    </p:anim>
                                    <p:anim calcmode="lin" valueType="num">
                                      <p:cBhvr>
                                        <p:cTn id="56" dur="800" decel="100000" fill="hold"/>
                                        <p:tgtEl>
                                          <p:spTgt spid="4">
                                            <p:txEl>
                                              <p:pRg st="6" end="6"/>
                                            </p:txEl>
                                          </p:spTgt>
                                        </p:tgtEl>
                                        <p:attrNameLst>
                                          <p:attrName>ppt_x</p:attrName>
                                        </p:attrNameLst>
                                      </p:cBhvr>
                                      <p:tavLst>
                                        <p:tav tm="0">
                                          <p:val>
                                            <p:strVal val="#ppt_x+0.4"/>
                                          </p:val>
                                        </p:tav>
                                        <p:tav tm="100000">
                                          <p:val>
                                            <p:strVal val="#ppt_x-0.05"/>
                                          </p:val>
                                        </p:tav>
                                      </p:tavLst>
                                    </p:anim>
                                    <p:anim calcmode="lin" valueType="num">
                                      <p:cBhvr>
                                        <p:cTn id="57" dur="800" decel="100000" fill="hold"/>
                                        <p:tgtEl>
                                          <p:spTgt spid="4">
                                            <p:txEl>
                                              <p:pRg st="6" end="6"/>
                                            </p:txEl>
                                          </p:spTgt>
                                        </p:tgtEl>
                                        <p:attrNameLst>
                                          <p:attrName>ppt_y</p:attrName>
                                        </p:attrNameLst>
                                      </p:cBhvr>
                                      <p:tavLst>
                                        <p:tav tm="0">
                                          <p:val>
                                            <p:strVal val="#ppt_y-0.4"/>
                                          </p:val>
                                        </p:tav>
                                        <p:tav tm="100000">
                                          <p:val>
                                            <p:strVal val="#ppt_y+0.1"/>
                                          </p:val>
                                        </p:tav>
                                      </p:tavLst>
                                    </p:anim>
                                    <p:anim calcmode="lin" valueType="num">
                                      <p:cBhvr>
                                        <p:cTn id="58" dur="200" accel="100000" fill="hold">
                                          <p:stCondLst>
                                            <p:cond delay="800"/>
                                          </p:stCondLst>
                                        </p:cTn>
                                        <p:tgtEl>
                                          <p:spTgt spid="4">
                                            <p:txEl>
                                              <p:pRg st="6" end="6"/>
                                            </p:txEl>
                                          </p:spTgt>
                                        </p:tgtEl>
                                        <p:attrNameLst>
                                          <p:attrName>ppt_x</p:attrName>
                                        </p:attrNameLst>
                                      </p:cBhvr>
                                      <p:tavLst>
                                        <p:tav tm="0">
                                          <p:val>
                                            <p:strVal val="#ppt_x-0.05"/>
                                          </p:val>
                                        </p:tav>
                                        <p:tav tm="100000">
                                          <p:val>
                                            <p:strVal val="#ppt_x"/>
                                          </p:val>
                                        </p:tav>
                                      </p:tavLst>
                                    </p:anim>
                                    <p:anim calcmode="lin" valueType="num">
                                      <p:cBhvr>
                                        <p:cTn id="59" dur="200" accel="100000" fill="hold">
                                          <p:stCondLst>
                                            <p:cond delay="800"/>
                                          </p:stCondLst>
                                        </p:cTn>
                                        <p:tgtEl>
                                          <p:spTgt spid="4">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lstStyle/>
          <a:p>
            <a:endParaRPr lang="ar-DZ"/>
          </a:p>
        </p:txBody>
      </p:sp>
      <p:sp>
        <p:nvSpPr>
          <p:cNvPr id="4" name="Rectangle 3"/>
          <p:cNvSpPr/>
          <p:nvPr/>
        </p:nvSpPr>
        <p:spPr>
          <a:xfrm>
            <a:off x="0" y="0"/>
            <a:ext cx="9144000" cy="6858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r" rtl="1"/>
            <a:endParaRPr lang="ar-DZ" sz="2400" b="1" dirty="0" smtClean="0">
              <a:solidFill>
                <a:schemeClr val="tx2"/>
              </a:solidFill>
            </a:endParaRPr>
          </a:p>
          <a:p>
            <a:pPr algn="r" rtl="1"/>
            <a:endParaRPr lang="ar-DZ" sz="2400" b="1" dirty="0" smtClean="0">
              <a:solidFill>
                <a:schemeClr val="tx2"/>
              </a:solidFill>
            </a:endParaRPr>
          </a:p>
          <a:p>
            <a:pPr algn="r" rtl="1"/>
            <a:endParaRPr lang="ar-DZ" sz="2400" b="1" dirty="0" smtClean="0">
              <a:solidFill>
                <a:schemeClr val="tx2"/>
              </a:solidFill>
            </a:endParaRPr>
          </a:p>
          <a:p>
            <a:pPr algn="r" rtl="1"/>
            <a:r>
              <a:rPr lang="ar-DZ" b="1" dirty="0" smtClean="0">
                <a:solidFill>
                  <a:schemeClr val="tx2"/>
                </a:solidFill>
              </a:rPr>
              <a:t>3) تلخيص محتوى الكتاب:</a:t>
            </a:r>
          </a:p>
          <a:p>
            <a:pPr algn="r" rtl="1"/>
            <a:r>
              <a:rPr lang="ar-DZ" dirty="0" smtClean="0">
                <a:solidFill>
                  <a:schemeClr val="tx1"/>
                </a:solidFill>
              </a:rPr>
              <a:t>    </a:t>
            </a:r>
            <a:r>
              <a:rPr lang="ar-SA" dirty="0" smtClean="0">
                <a:solidFill>
                  <a:schemeClr val="tx1"/>
                </a:solidFill>
              </a:rPr>
              <a:t>يسلط الكتاب الضوء على ظاهرة المصطلح ،استهله صاحبه بفهرس؛جمع فيه العناوين</a:t>
            </a:r>
            <a:r>
              <a:rPr lang="ar-DZ" dirty="0" smtClean="0">
                <a:solidFill>
                  <a:schemeClr val="tx1"/>
                </a:solidFill>
              </a:rPr>
              <a:t> </a:t>
            </a:r>
            <a:r>
              <a:rPr lang="ar-SA" dirty="0" smtClean="0">
                <a:solidFill>
                  <a:schemeClr val="tx1"/>
                </a:solidFill>
              </a:rPr>
              <a:t>المدروسة،ثم مقدمة الكتاب تحدث</a:t>
            </a:r>
            <a:r>
              <a:rPr lang="ar-DZ" dirty="0" smtClean="0">
                <a:solidFill>
                  <a:schemeClr val="tx1"/>
                </a:solidFill>
              </a:rPr>
              <a:t> فيها</a:t>
            </a:r>
            <a:r>
              <a:rPr lang="ar-SA" dirty="0" smtClean="0">
                <a:solidFill>
                  <a:schemeClr val="tx1"/>
                </a:solidFill>
              </a:rPr>
              <a:t> عن المصطلحات التي اعتبرها مفاتيح العلوم ،وأن المصطلح ظاهرة تتسم بالشمولية لتخص كل العلوم والمعارف</a:t>
            </a:r>
            <a:r>
              <a:rPr lang="ar-DZ" dirty="0" smtClean="0">
                <a:solidFill>
                  <a:schemeClr val="tx1"/>
                </a:solidFill>
              </a:rPr>
              <a:t>.</a:t>
            </a:r>
            <a:endParaRPr lang="en-US" dirty="0" smtClean="0">
              <a:solidFill>
                <a:schemeClr val="tx1"/>
              </a:solidFill>
            </a:endParaRPr>
          </a:p>
          <a:p>
            <a:pPr algn="r" rtl="1"/>
            <a:r>
              <a:rPr lang="ar-SA" dirty="0" smtClean="0">
                <a:solidFill>
                  <a:schemeClr val="tx1"/>
                </a:solidFill>
              </a:rPr>
              <a:t>بُني الكتاب على خمسة أبواب ،كل باب اندرج تحته فصول مقسمة على النحو الآتي</a:t>
            </a:r>
            <a:r>
              <a:rPr lang="ar-DZ" dirty="0" smtClean="0">
                <a:solidFill>
                  <a:schemeClr val="tx1"/>
                </a:solidFill>
              </a:rPr>
              <a:t>:</a:t>
            </a:r>
            <a:endParaRPr lang="en-US" dirty="0" smtClean="0">
              <a:solidFill>
                <a:schemeClr val="tx1"/>
              </a:solidFill>
            </a:endParaRPr>
          </a:p>
          <a:p>
            <a:pPr algn="r" rtl="1">
              <a:buFont typeface="Wingdings" pitchFamily="2" charset="2"/>
              <a:buChar char="q"/>
            </a:pPr>
            <a:r>
              <a:rPr lang="ar-SA" b="1" dirty="0" smtClean="0">
                <a:solidFill>
                  <a:schemeClr val="tx1"/>
                </a:solidFill>
              </a:rPr>
              <a:t>الباب الأول:</a:t>
            </a:r>
            <a:r>
              <a:rPr lang="ar-SA" dirty="0" smtClean="0">
                <a:solidFill>
                  <a:schemeClr val="tx1"/>
                </a:solidFill>
              </a:rPr>
              <a:t>عنوانه "القضايا </a:t>
            </a:r>
            <a:r>
              <a:rPr lang="ar-SA" dirty="0" err="1" smtClean="0">
                <a:solidFill>
                  <a:schemeClr val="tx1"/>
                </a:solidFill>
              </a:rPr>
              <a:t>الإبستمولوجية</a:t>
            </a:r>
            <a:r>
              <a:rPr lang="ar-SA" dirty="0" smtClean="0">
                <a:solidFill>
                  <a:schemeClr val="tx1"/>
                </a:solidFill>
              </a:rPr>
              <a:t> والنظريات المصطلحية في اللسانيات”</a:t>
            </a:r>
            <a:r>
              <a:rPr lang="ar-DZ" dirty="0" smtClean="0">
                <a:solidFill>
                  <a:schemeClr val="tx1"/>
                </a:solidFill>
              </a:rPr>
              <a:t>، وفيه فصلان</a:t>
            </a:r>
          </a:p>
          <a:p>
            <a:pPr algn="r" rtl="1"/>
            <a:r>
              <a:rPr lang="ar-DZ" dirty="0" smtClean="0">
                <a:solidFill>
                  <a:schemeClr val="tx1"/>
                </a:solidFill>
              </a:rPr>
              <a:t> </a:t>
            </a:r>
            <a:r>
              <a:rPr lang="ar-DZ" b="1" dirty="0" smtClean="0">
                <a:solidFill>
                  <a:schemeClr val="tx1"/>
                </a:solidFill>
              </a:rPr>
              <a:t>*</a:t>
            </a:r>
            <a:r>
              <a:rPr lang="ar-SA" b="1" dirty="0" smtClean="0">
                <a:solidFill>
                  <a:schemeClr val="tx1"/>
                </a:solidFill>
              </a:rPr>
              <a:t>الفصل الأول:</a:t>
            </a:r>
            <a:r>
              <a:rPr lang="fr-FR" b="1" dirty="0" smtClean="0">
                <a:solidFill>
                  <a:schemeClr val="tx1"/>
                </a:solidFill>
              </a:rPr>
              <a:t> </a:t>
            </a:r>
            <a:r>
              <a:rPr lang="ar-SA" dirty="0" smtClean="0">
                <a:solidFill>
                  <a:schemeClr val="tx1"/>
                </a:solidFill>
              </a:rPr>
              <a:t>"القضايا </a:t>
            </a:r>
            <a:r>
              <a:rPr lang="ar-SA" dirty="0" err="1" smtClean="0">
                <a:solidFill>
                  <a:schemeClr val="tx1"/>
                </a:solidFill>
              </a:rPr>
              <a:t>الإبستمولوجية</a:t>
            </a:r>
            <a:r>
              <a:rPr lang="ar-SA" dirty="0" smtClean="0">
                <a:solidFill>
                  <a:schemeClr val="tx1"/>
                </a:solidFill>
              </a:rPr>
              <a:t> و النظريات </a:t>
            </a:r>
            <a:r>
              <a:rPr lang="ar-SA" dirty="0" err="1" smtClean="0">
                <a:solidFill>
                  <a:schemeClr val="tx1"/>
                </a:solidFill>
              </a:rPr>
              <a:t>الإستشراقية</a:t>
            </a:r>
            <a:r>
              <a:rPr lang="ar-SA" dirty="0" smtClean="0">
                <a:solidFill>
                  <a:schemeClr val="tx1"/>
                </a:solidFill>
              </a:rPr>
              <a:t> في اللسانيات والمصطلح اللساني العربي</a:t>
            </a:r>
            <a:r>
              <a:rPr lang="fr-FR" dirty="0" smtClean="0">
                <a:solidFill>
                  <a:schemeClr val="tx1"/>
                </a:solidFill>
              </a:rPr>
              <a:t>" </a:t>
            </a:r>
            <a:r>
              <a:rPr lang="ar-SA" dirty="0" smtClean="0">
                <a:solidFill>
                  <a:schemeClr val="tx1"/>
                </a:solidFill>
              </a:rPr>
              <a:t>عرض فيه مقدمة كتمهيد لموضوع الكتاب ، ثم عرض المحطات اللسانية الهامة، تناول فيها مفهوم المصطلح اللساني، وأهميته والتأريخ الفعلي والتأصيل له ، والعلاقة بين المصطلح اللساني واللغة ، والفرق بين المصطلح اللساني والمفهوم ،ثم تحدث عن بعض المشكلات منها</a:t>
            </a:r>
            <a:r>
              <a:rPr lang="fr-FR" dirty="0" smtClean="0">
                <a:solidFill>
                  <a:schemeClr val="tx1"/>
                </a:solidFill>
              </a:rPr>
              <a:t>: </a:t>
            </a:r>
          </a:p>
          <a:p>
            <a:pPr algn="r" rtl="1"/>
            <a:r>
              <a:rPr lang="ar-SA" dirty="0" smtClean="0">
                <a:solidFill>
                  <a:schemeClr val="tx1"/>
                </a:solidFill>
              </a:rPr>
              <a:t> _التراث مشكلة أم </a:t>
            </a:r>
            <a:r>
              <a:rPr lang="ar-SA" dirty="0" err="1" smtClean="0">
                <a:solidFill>
                  <a:schemeClr val="tx1"/>
                </a:solidFill>
              </a:rPr>
              <a:t>ح</a:t>
            </a:r>
            <a:r>
              <a:rPr lang="ar-DZ" dirty="0" smtClean="0">
                <a:solidFill>
                  <a:schemeClr val="tx1"/>
                </a:solidFill>
              </a:rPr>
              <a:t>ل </a:t>
            </a:r>
            <a:r>
              <a:rPr lang="fr-FR" dirty="0" smtClean="0">
                <a:solidFill>
                  <a:schemeClr val="tx1"/>
                </a:solidFill>
              </a:rPr>
              <a:t>.</a:t>
            </a:r>
          </a:p>
          <a:p>
            <a:pPr algn="r" rtl="1"/>
            <a:r>
              <a:rPr lang="ar-SA" dirty="0" smtClean="0">
                <a:solidFill>
                  <a:schemeClr val="tx1"/>
                </a:solidFill>
              </a:rPr>
              <a:t>_مشكلة تداخل </a:t>
            </a:r>
            <a:r>
              <a:rPr lang="ar-SA" dirty="0" err="1" smtClean="0">
                <a:solidFill>
                  <a:schemeClr val="tx1"/>
                </a:solidFill>
              </a:rPr>
              <a:t>الإختصاصا</a:t>
            </a:r>
            <a:r>
              <a:rPr lang="ar-DZ" dirty="0" smtClean="0">
                <a:solidFill>
                  <a:schemeClr val="tx1"/>
                </a:solidFill>
              </a:rPr>
              <a:t>ت </a:t>
            </a:r>
            <a:r>
              <a:rPr lang="fr-FR" dirty="0" smtClean="0">
                <a:solidFill>
                  <a:schemeClr val="tx1"/>
                </a:solidFill>
              </a:rPr>
              <a:t>.</a:t>
            </a:r>
          </a:p>
          <a:p>
            <a:pPr algn="r" rtl="1"/>
            <a:r>
              <a:rPr lang="ar-SA" dirty="0" smtClean="0">
                <a:solidFill>
                  <a:schemeClr val="tx1"/>
                </a:solidFill>
              </a:rPr>
              <a:t>_مشكلة المنهج</a:t>
            </a:r>
            <a:r>
              <a:rPr lang="fr-FR" dirty="0" smtClean="0">
                <a:solidFill>
                  <a:schemeClr val="tx1"/>
                </a:solidFill>
              </a:rPr>
              <a:t>.</a:t>
            </a:r>
          </a:p>
          <a:p>
            <a:pPr algn="r" rtl="1"/>
            <a:r>
              <a:rPr lang="ar-SA" dirty="0" smtClean="0">
                <a:solidFill>
                  <a:schemeClr val="tx1"/>
                </a:solidFill>
              </a:rPr>
              <a:t> _مشكلة التكوين الجامعي</a:t>
            </a:r>
            <a:r>
              <a:rPr lang="fr-FR" dirty="0" smtClean="0">
                <a:solidFill>
                  <a:schemeClr val="tx1"/>
                </a:solidFill>
              </a:rPr>
              <a:t>.</a:t>
            </a:r>
          </a:p>
          <a:p>
            <a:pPr algn="r" rtl="1"/>
            <a:r>
              <a:rPr lang="ar-SA" dirty="0" smtClean="0">
                <a:solidFill>
                  <a:schemeClr val="tx1"/>
                </a:solidFill>
              </a:rPr>
              <a:t> _مشكلة الترجمة</a:t>
            </a:r>
            <a:r>
              <a:rPr lang="fr-FR" dirty="0" smtClean="0">
                <a:solidFill>
                  <a:schemeClr val="tx1"/>
                </a:solidFill>
              </a:rPr>
              <a:t> .</a:t>
            </a:r>
          </a:p>
          <a:p>
            <a:pPr algn="r" rtl="1"/>
            <a:r>
              <a:rPr lang="ar-DZ" dirty="0" smtClean="0">
                <a:solidFill>
                  <a:schemeClr val="tx1"/>
                </a:solidFill>
              </a:rPr>
              <a:t> _</a:t>
            </a:r>
            <a:r>
              <a:rPr lang="ar-SA" dirty="0" smtClean="0">
                <a:solidFill>
                  <a:schemeClr val="tx1"/>
                </a:solidFill>
              </a:rPr>
              <a:t>طرح أيضا قضية "الدراسات </a:t>
            </a:r>
            <a:r>
              <a:rPr lang="ar-SA" dirty="0" err="1" smtClean="0">
                <a:solidFill>
                  <a:schemeClr val="tx1"/>
                </a:solidFill>
              </a:rPr>
              <a:t>الإستشراقية</a:t>
            </a:r>
            <a:r>
              <a:rPr lang="ar-SA" dirty="0" smtClean="0">
                <a:solidFill>
                  <a:schemeClr val="tx1"/>
                </a:solidFill>
              </a:rPr>
              <a:t> في البحث اللساني العربي</a:t>
            </a:r>
            <a:r>
              <a:rPr lang="fr-FR" dirty="0" smtClean="0">
                <a:solidFill>
                  <a:schemeClr val="tx1"/>
                </a:solidFill>
              </a:rPr>
              <a:t>". </a:t>
            </a:r>
            <a:endParaRPr lang="ar-DZ" dirty="0" smtClean="0">
              <a:solidFill>
                <a:schemeClr val="tx1"/>
              </a:solidFill>
            </a:endParaRPr>
          </a:p>
          <a:p>
            <a:pPr algn="r" rtl="1"/>
            <a:r>
              <a:rPr lang="ar-DZ" b="1" dirty="0" smtClean="0">
                <a:solidFill>
                  <a:schemeClr val="tx1"/>
                </a:solidFill>
              </a:rPr>
              <a:t>*</a:t>
            </a:r>
            <a:r>
              <a:rPr lang="ar-SA" b="1" dirty="0" smtClean="0">
                <a:solidFill>
                  <a:schemeClr val="tx1"/>
                </a:solidFill>
              </a:rPr>
              <a:t>الفصل الثاني: </a:t>
            </a:r>
            <a:r>
              <a:rPr lang="ar-SA" dirty="0" smtClean="0">
                <a:solidFill>
                  <a:schemeClr val="tx1"/>
                </a:solidFill>
              </a:rPr>
              <a:t>"النظريات المصطلحية</a:t>
            </a:r>
            <a:r>
              <a:rPr lang="fr-FR" dirty="0" smtClean="0">
                <a:solidFill>
                  <a:schemeClr val="tx1"/>
                </a:solidFill>
              </a:rPr>
              <a:t> ". </a:t>
            </a:r>
            <a:r>
              <a:rPr lang="ar-DZ" dirty="0" smtClean="0">
                <a:solidFill>
                  <a:schemeClr val="tx1"/>
                </a:solidFill>
              </a:rPr>
              <a:t>، </a:t>
            </a:r>
            <a:r>
              <a:rPr lang="ar-SA" dirty="0" smtClean="0">
                <a:solidFill>
                  <a:schemeClr val="tx1"/>
                </a:solidFill>
              </a:rPr>
              <a:t>عرض فيه مقدمة للموضوع ، ثم تطرق إلى الأسس </a:t>
            </a:r>
            <a:r>
              <a:rPr lang="ar-SA" dirty="0" err="1" smtClean="0">
                <a:solidFill>
                  <a:schemeClr val="tx1"/>
                </a:solidFill>
              </a:rPr>
              <a:t>الإبستمولوجية</a:t>
            </a:r>
            <a:r>
              <a:rPr lang="ar-SA" dirty="0" smtClean="0">
                <a:solidFill>
                  <a:schemeClr val="tx1"/>
                </a:solidFill>
              </a:rPr>
              <a:t> للنظريات المصطلحية ومنها</a:t>
            </a:r>
            <a:r>
              <a:rPr lang="ar-DZ" dirty="0" smtClean="0">
                <a:solidFill>
                  <a:schemeClr val="tx1"/>
                </a:solidFill>
              </a:rPr>
              <a:t>:</a:t>
            </a:r>
            <a:r>
              <a:rPr lang="fr-FR" dirty="0" smtClean="0">
                <a:solidFill>
                  <a:schemeClr val="tx1"/>
                </a:solidFill>
              </a:rPr>
              <a:t> </a:t>
            </a:r>
            <a:endParaRPr lang="ar-DZ" dirty="0" smtClean="0">
              <a:solidFill>
                <a:schemeClr val="tx1"/>
              </a:solidFill>
            </a:endParaRPr>
          </a:p>
          <a:p>
            <a:pPr algn="r" rtl="1"/>
            <a:r>
              <a:rPr lang="ar-DZ" dirty="0" smtClean="0">
                <a:solidFill>
                  <a:schemeClr val="tx1"/>
                </a:solidFill>
              </a:rPr>
              <a:t> _</a:t>
            </a:r>
            <a:r>
              <a:rPr lang="ar-SA" dirty="0" smtClean="0">
                <a:solidFill>
                  <a:schemeClr val="tx1"/>
                </a:solidFill>
              </a:rPr>
              <a:t>الأسس التاريخية</a:t>
            </a:r>
            <a:r>
              <a:rPr lang="ar-DZ" dirty="0" smtClean="0">
                <a:solidFill>
                  <a:schemeClr val="tx1"/>
                </a:solidFill>
              </a:rPr>
              <a:t>.</a:t>
            </a:r>
          </a:p>
          <a:p>
            <a:pPr algn="r" rtl="1"/>
            <a:r>
              <a:rPr lang="ar-SA" dirty="0" smtClean="0">
                <a:solidFill>
                  <a:schemeClr val="tx1"/>
                </a:solidFill>
              </a:rPr>
              <a:t> </a:t>
            </a:r>
            <a:r>
              <a:rPr lang="fr-FR" dirty="0" smtClean="0">
                <a:solidFill>
                  <a:schemeClr val="tx1"/>
                </a:solidFill>
              </a:rPr>
              <a:t>_ </a:t>
            </a:r>
            <a:r>
              <a:rPr lang="ar-SA" dirty="0" smtClean="0">
                <a:solidFill>
                  <a:schemeClr val="tx1"/>
                </a:solidFill>
              </a:rPr>
              <a:t>الأسس العربية</a:t>
            </a:r>
            <a:r>
              <a:rPr lang="ar-DZ" dirty="0" smtClean="0">
                <a:solidFill>
                  <a:schemeClr val="tx1"/>
                </a:solidFill>
              </a:rPr>
              <a:t>.</a:t>
            </a:r>
          </a:p>
          <a:p>
            <a:pPr algn="r" rtl="1"/>
            <a:r>
              <a:rPr lang="ar-SA" dirty="0" smtClean="0">
                <a:solidFill>
                  <a:schemeClr val="tx1"/>
                </a:solidFill>
              </a:rPr>
              <a:t>_الأسس اللغوية</a:t>
            </a:r>
            <a:r>
              <a:rPr lang="ar-DZ" dirty="0" smtClean="0">
                <a:solidFill>
                  <a:schemeClr val="tx1"/>
                </a:solidFill>
              </a:rPr>
              <a:t>.</a:t>
            </a:r>
            <a:endParaRPr lang="fr-FR" dirty="0" smtClean="0">
              <a:solidFill>
                <a:schemeClr val="tx1"/>
              </a:solidFill>
            </a:endParaRPr>
          </a:p>
          <a:p>
            <a:pPr algn="r" rtl="1"/>
            <a:r>
              <a:rPr lang="ar-DZ" dirty="0" smtClean="0">
                <a:solidFill>
                  <a:schemeClr val="tx1"/>
                </a:solidFill>
              </a:rPr>
              <a:t>_</a:t>
            </a:r>
            <a:r>
              <a:rPr lang="ar-SA" dirty="0" smtClean="0">
                <a:solidFill>
                  <a:schemeClr val="tx1"/>
                </a:solidFill>
              </a:rPr>
              <a:t>الأسس اللسانية</a:t>
            </a:r>
            <a:r>
              <a:rPr lang="ar-DZ" dirty="0" smtClean="0">
                <a:solidFill>
                  <a:schemeClr val="tx1"/>
                </a:solidFill>
              </a:rPr>
              <a:t>.</a:t>
            </a:r>
            <a:endParaRPr lang="fr-FR" dirty="0" smtClean="0">
              <a:solidFill>
                <a:schemeClr val="tx1"/>
              </a:solidFill>
            </a:endParaRPr>
          </a:p>
          <a:p>
            <a:pPr algn="r" rtl="1"/>
            <a:endParaRPr lang="fr-FR" dirty="0" smtClean="0">
              <a:solidFill>
                <a:schemeClr val="tx1"/>
              </a:solidFill>
            </a:endParaRPr>
          </a:p>
          <a:p>
            <a:pPr algn="r" rtl="1"/>
            <a:endParaRPr lang="fr-FR" dirty="0" smtClean="0">
              <a:solidFill>
                <a:schemeClr val="tx1"/>
              </a:solidFill>
            </a:endParaRPr>
          </a:p>
          <a:p>
            <a:pPr algn="r" rtl="1"/>
            <a:endParaRPr lang="fr-FR" dirty="0" smtClean="0">
              <a:solidFill>
                <a:schemeClr val="tx1"/>
              </a:solidFill>
            </a:endParaRPr>
          </a:p>
          <a:p>
            <a:pPr algn="r" rtl="1"/>
            <a:endParaRPr lang="fr-FR" dirty="0" smtClean="0">
              <a:solidFill>
                <a:schemeClr val="tx1"/>
              </a:solidFill>
            </a:endParaRPr>
          </a:p>
          <a:p>
            <a:pPr algn="r" rtl="1"/>
            <a:endParaRPr lang="ar-DZ" dirty="0" smtClean="0">
              <a:solidFill>
                <a:schemeClr val="tx1"/>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p:cTn id="7"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Effect transition="in" filter="box(in)">
                                      <p:cBhvr>
                                        <p:cTn id="14" dur="500"/>
                                        <p:tgtEl>
                                          <p:spTgt spid="4">
                                            <p:txEl>
                                              <p:pRg st="4" end="4"/>
                                            </p:txEl>
                                          </p:spTgt>
                                        </p:tgtEl>
                                      </p:cBhvr>
                                    </p:animEffect>
                                  </p:childTnLst>
                                </p:cTn>
                              </p:par>
                              <p:par>
                                <p:cTn id="15" presetID="4" presetClass="entr" presetSubtype="16"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box(in)">
                                      <p:cBhvr>
                                        <p:cTn id="17" dur="5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strips(downLeft)">
                                      <p:cBhvr>
                                        <p:cTn id="22" dur="500"/>
                                        <p:tgtEl>
                                          <p:spTgt spid="4">
                                            <p:txEl>
                                              <p:pRg st="6" end="6"/>
                                            </p:txEl>
                                          </p:spTgt>
                                        </p:tgtEl>
                                      </p:cBhvr>
                                    </p:animEffect>
                                  </p:childTnLst>
                                </p:cTn>
                              </p:par>
                              <p:par>
                                <p:cTn id="23" presetID="18" presetClass="entr" presetSubtype="12"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strips(downLeft)">
                                      <p:cBhvr>
                                        <p:cTn id="25" dur="500"/>
                                        <p:tgtEl>
                                          <p:spTgt spid="4">
                                            <p:txEl>
                                              <p:pRg st="7" end="7"/>
                                            </p:txEl>
                                          </p:spTgt>
                                        </p:tgtEl>
                                      </p:cBhvr>
                                    </p:animEffect>
                                  </p:childTnLst>
                                </p:cTn>
                              </p:par>
                              <p:par>
                                <p:cTn id="26" presetID="18" presetClass="entr" presetSubtype="12"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strips(downLeft)">
                                      <p:cBhvr>
                                        <p:cTn id="28" dur="500"/>
                                        <p:tgtEl>
                                          <p:spTgt spid="4">
                                            <p:txEl>
                                              <p:pRg st="8" end="8"/>
                                            </p:txEl>
                                          </p:spTgt>
                                        </p:tgtEl>
                                      </p:cBhvr>
                                    </p:animEffect>
                                  </p:childTnLst>
                                </p:cTn>
                              </p:par>
                              <p:par>
                                <p:cTn id="29" presetID="18" presetClass="entr" presetSubtype="12"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strips(downLeft)">
                                      <p:cBhvr>
                                        <p:cTn id="31" dur="500"/>
                                        <p:tgtEl>
                                          <p:spTgt spid="4">
                                            <p:txEl>
                                              <p:pRg st="9" end="9"/>
                                            </p:txEl>
                                          </p:spTgt>
                                        </p:tgtEl>
                                      </p:cBhvr>
                                    </p:animEffect>
                                  </p:childTnLst>
                                </p:cTn>
                              </p:par>
                              <p:par>
                                <p:cTn id="32" presetID="18" presetClass="entr" presetSubtype="12"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strips(downLeft)">
                                      <p:cBhvr>
                                        <p:cTn id="34" dur="500"/>
                                        <p:tgtEl>
                                          <p:spTgt spid="4">
                                            <p:txEl>
                                              <p:pRg st="10" end="10"/>
                                            </p:txEl>
                                          </p:spTgt>
                                        </p:tgtEl>
                                      </p:cBhvr>
                                    </p:animEffect>
                                  </p:childTnLst>
                                </p:cTn>
                              </p:par>
                              <p:par>
                                <p:cTn id="35" presetID="18" presetClass="entr" presetSubtype="12"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strips(downLeft)">
                                      <p:cBhvr>
                                        <p:cTn id="37" dur="500"/>
                                        <p:tgtEl>
                                          <p:spTgt spid="4">
                                            <p:txEl>
                                              <p:pRg st="11" end="11"/>
                                            </p:txEl>
                                          </p:spTgt>
                                        </p:tgtEl>
                                      </p:cBhvr>
                                    </p:animEffect>
                                  </p:childTnLst>
                                </p:cTn>
                              </p:par>
                              <p:par>
                                <p:cTn id="38" presetID="18" presetClass="entr" presetSubtype="12" fill="hold" nodeType="withEffect">
                                  <p:stCondLst>
                                    <p:cond delay="0"/>
                                  </p:stCondLst>
                                  <p:childTnLst>
                                    <p:set>
                                      <p:cBhvr>
                                        <p:cTn id="39" dur="1" fill="hold">
                                          <p:stCondLst>
                                            <p:cond delay="0"/>
                                          </p:stCondLst>
                                        </p:cTn>
                                        <p:tgtEl>
                                          <p:spTgt spid="4">
                                            <p:txEl>
                                              <p:pRg st="12" end="12"/>
                                            </p:txEl>
                                          </p:spTgt>
                                        </p:tgtEl>
                                        <p:attrNameLst>
                                          <p:attrName>style.visibility</p:attrName>
                                        </p:attrNameLst>
                                      </p:cBhvr>
                                      <p:to>
                                        <p:strVal val="visible"/>
                                      </p:to>
                                    </p:set>
                                    <p:animEffect transition="in" filter="strips(downLeft)">
                                      <p:cBhvr>
                                        <p:cTn id="40" dur="500"/>
                                        <p:tgtEl>
                                          <p:spTgt spid="4">
                                            <p:txEl>
                                              <p:pRg st="12" end="12"/>
                                            </p:txEl>
                                          </p:spTgt>
                                        </p:tgtEl>
                                      </p:cBhvr>
                                    </p:animEffect>
                                  </p:childTnLst>
                                </p:cTn>
                              </p:par>
                              <p:par>
                                <p:cTn id="41" presetID="18" presetClass="entr" presetSubtype="12" fill="hold" nodeType="withEffect">
                                  <p:stCondLst>
                                    <p:cond delay="0"/>
                                  </p:stCondLst>
                                  <p:childTnLst>
                                    <p:set>
                                      <p:cBhvr>
                                        <p:cTn id="42" dur="1" fill="hold">
                                          <p:stCondLst>
                                            <p:cond delay="0"/>
                                          </p:stCondLst>
                                        </p:cTn>
                                        <p:tgtEl>
                                          <p:spTgt spid="4">
                                            <p:txEl>
                                              <p:pRg st="13" end="13"/>
                                            </p:txEl>
                                          </p:spTgt>
                                        </p:tgtEl>
                                        <p:attrNameLst>
                                          <p:attrName>style.visibility</p:attrName>
                                        </p:attrNameLst>
                                      </p:cBhvr>
                                      <p:to>
                                        <p:strVal val="visible"/>
                                      </p:to>
                                    </p:set>
                                    <p:animEffect transition="in" filter="strips(downLeft)">
                                      <p:cBhvr>
                                        <p:cTn id="43" dur="500"/>
                                        <p:tgtEl>
                                          <p:spTgt spid="4">
                                            <p:txEl>
                                              <p:pRg st="13" end="13"/>
                                            </p:txEl>
                                          </p:spTgt>
                                        </p:tgtEl>
                                      </p:cBhvr>
                                    </p:animEffect>
                                  </p:childTnLst>
                                </p:cTn>
                              </p:par>
                              <p:par>
                                <p:cTn id="44" presetID="18" presetClass="entr" presetSubtype="12" fill="hold" nodeType="withEffect">
                                  <p:stCondLst>
                                    <p:cond delay="0"/>
                                  </p:stCondLst>
                                  <p:childTnLst>
                                    <p:set>
                                      <p:cBhvr>
                                        <p:cTn id="45" dur="1" fill="hold">
                                          <p:stCondLst>
                                            <p:cond delay="0"/>
                                          </p:stCondLst>
                                        </p:cTn>
                                        <p:tgtEl>
                                          <p:spTgt spid="4">
                                            <p:txEl>
                                              <p:pRg st="14" end="14"/>
                                            </p:txEl>
                                          </p:spTgt>
                                        </p:tgtEl>
                                        <p:attrNameLst>
                                          <p:attrName>style.visibility</p:attrName>
                                        </p:attrNameLst>
                                      </p:cBhvr>
                                      <p:to>
                                        <p:strVal val="visible"/>
                                      </p:to>
                                    </p:set>
                                    <p:animEffect transition="in" filter="strips(downLeft)">
                                      <p:cBhvr>
                                        <p:cTn id="46" dur="500"/>
                                        <p:tgtEl>
                                          <p:spTgt spid="4">
                                            <p:txEl>
                                              <p:pRg st="14" end="14"/>
                                            </p:txEl>
                                          </p:spTgt>
                                        </p:tgtEl>
                                      </p:cBhvr>
                                    </p:animEffect>
                                  </p:childTnLst>
                                </p:cTn>
                              </p:par>
                              <p:par>
                                <p:cTn id="47" presetID="18" presetClass="entr" presetSubtype="12" fill="hold" nodeType="withEffect">
                                  <p:stCondLst>
                                    <p:cond delay="0"/>
                                  </p:stCondLst>
                                  <p:childTnLst>
                                    <p:set>
                                      <p:cBhvr>
                                        <p:cTn id="48" dur="1" fill="hold">
                                          <p:stCondLst>
                                            <p:cond delay="0"/>
                                          </p:stCondLst>
                                        </p:cTn>
                                        <p:tgtEl>
                                          <p:spTgt spid="4">
                                            <p:txEl>
                                              <p:pRg st="15" end="15"/>
                                            </p:txEl>
                                          </p:spTgt>
                                        </p:tgtEl>
                                        <p:attrNameLst>
                                          <p:attrName>style.visibility</p:attrName>
                                        </p:attrNameLst>
                                      </p:cBhvr>
                                      <p:to>
                                        <p:strVal val="visible"/>
                                      </p:to>
                                    </p:set>
                                    <p:animEffect transition="in" filter="strips(downLeft)">
                                      <p:cBhvr>
                                        <p:cTn id="49" dur="500"/>
                                        <p:tgtEl>
                                          <p:spTgt spid="4">
                                            <p:txEl>
                                              <p:pRg st="15" end="15"/>
                                            </p:txEl>
                                          </p:spTgt>
                                        </p:tgtEl>
                                      </p:cBhvr>
                                    </p:animEffect>
                                  </p:childTnLst>
                                </p:cTn>
                              </p:par>
                              <p:par>
                                <p:cTn id="50" presetID="18" presetClass="entr" presetSubtype="12" fill="hold" nodeType="withEffect">
                                  <p:stCondLst>
                                    <p:cond delay="0"/>
                                  </p:stCondLst>
                                  <p:childTnLst>
                                    <p:set>
                                      <p:cBhvr>
                                        <p:cTn id="51" dur="1" fill="hold">
                                          <p:stCondLst>
                                            <p:cond delay="0"/>
                                          </p:stCondLst>
                                        </p:cTn>
                                        <p:tgtEl>
                                          <p:spTgt spid="4">
                                            <p:txEl>
                                              <p:pRg st="16" end="16"/>
                                            </p:txEl>
                                          </p:spTgt>
                                        </p:tgtEl>
                                        <p:attrNameLst>
                                          <p:attrName>style.visibility</p:attrName>
                                        </p:attrNameLst>
                                      </p:cBhvr>
                                      <p:to>
                                        <p:strVal val="visible"/>
                                      </p:to>
                                    </p:set>
                                    <p:animEffect transition="in" filter="strips(downLeft)">
                                      <p:cBhvr>
                                        <p:cTn id="52" dur="500"/>
                                        <p:tgtEl>
                                          <p:spTgt spid="4">
                                            <p:txEl>
                                              <p:pRg st="16" end="16"/>
                                            </p:txEl>
                                          </p:spTgt>
                                        </p:tgtEl>
                                      </p:cBhvr>
                                    </p:animEffect>
                                  </p:childTnLst>
                                </p:cTn>
                              </p:par>
                              <p:par>
                                <p:cTn id="53" presetID="18" presetClass="entr" presetSubtype="12" fill="hold" nodeType="withEffect">
                                  <p:stCondLst>
                                    <p:cond delay="0"/>
                                  </p:stCondLst>
                                  <p:childTnLst>
                                    <p:set>
                                      <p:cBhvr>
                                        <p:cTn id="54" dur="1" fill="hold">
                                          <p:stCondLst>
                                            <p:cond delay="0"/>
                                          </p:stCondLst>
                                        </p:cTn>
                                        <p:tgtEl>
                                          <p:spTgt spid="4">
                                            <p:txEl>
                                              <p:pRg st="17" end="17"/>
                                            </p:txEl>
                                          </p:spTgt>
                                        </p:tgtEl>
                                        <p:attrNameLst>
                                          <p:attrName>style.visibility</p:attrName>
                                        </p:attrNameLst>
                                      </p:cBhvr>
                                      <p:to>
                                        <p:strVal val="visible"/>
                                      </p:to>
                                    </p:set>
                                    <p:animEffect transition="in" filter="strips(downLeft)">
                                      <p:cBhvr>
                                        <p:cTn id="55" dur="500"/>
                                        <p:tgtEl>
                                          <p:spTgt spid="4">
                                            <p:txEl>
                                              <p:pRg st="17" end="17"/>
                                            </p:txEl>
                                          </p:spTgt>
                                        </p:tgtEl>
                                      </p:cBhvr>
                                    </p:animEffect>
                                  </p:childTnLst>
                                </p:cTn>
                              </p:par>
                              <p:par>
                                <p:cTn id="56" presetID="18" presetClass="entr" presetSubtype="12" fill="hold" nodeType="withEffect">
                                  <p:stCondLst>
                                    <p:cond delay="0"/>
                                  </p:stCondLst>
                                  <p:childTnLst>
                                    <p:set>
                                      <p:cBhvr>
                                        <p:cTn id="57" dur="1" fill="hold">
                                          <p:stCondLst>
                                            <p:cond delay="0"/>
                                          </p:stCondLst>
                                        </p:cTn>
                                        <p:tgtEl>
                                          <p:spTgt spid="4">
                                            <p:txEl>
                                              <p:pRg st="18" end="18"/>
                                            </p:txEl>
                                          </p:spTgt>
                                        </p:tgtEl>
                                        <p:attrNameLst>
                                          <p:attrName>style.visibility</p:attrName>
                                        </p:attrNameLst>
                                      </p:cBhvr>
                                      <p:to>
                                        <p:strVal val="visible"/>
                                      </p:to>
                                    </p:set>
                                    <p:animEffect transition="in" filter="strips(downLeft)">
                                      <p:cBhvr>
                                        <p:cTn id="58" dur="500"/>
                                        <p:tgtEl>
                                          <p:spTgt spid="4">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0"/>
            <a:ext cx="8686800" cy="45719"/>
          </a:xfrm>
        </p:spPr>
        <p:txBody>
          <a:bodyPr>
            <a:normAutofit fontScale="90000"/>
          </a:bodyPr>
          <a:lstStyle/>
          <a:p>
            <a:endParaRPr lang="ar-DZ" dirty="0"/>
          </a:p>
        </p:txBody>
      </p:sp>
      <p:sp>
        <p:nvSpPr>
          <p:cNvPr id="3" name="Espace réservé du contenu 2"/>
          <p:cNvSpPr>
            <a:spLocks noGrp="1"/>
          </p:cNvSpPr>
          <p:nvPr>
            <p:ph idx="1"/>
          </p:nvPr>
        </p:nvSpPr>
        <p:spPr>
          <a:xfrm>
            <a:off x="0" y="0"/>
            <a:ext cx="9144000" cy="6858000"/>
          </a:xfrm>
        </p:spPr>
        <p:txBody>
          <a:bodyPr/>
          <a:lstStyle/>
          <a:p>
            <a:pPr>
              <a:buNone/>
            </a:pPr>
            <a:endParaRPr lang="ar-DZ" dirty="0"/>
          </a:p>
        </p:txBody>
      </p:sp>
      <p:sp>
        <p:nvSpPr>
          <p:cNvPr id="4" name="Rectangle 3"/>
          <p:cNvSpPr/>
          <p:nvPr/>
        </p:nvSpPr>
        <p:spPr>
          <a:xfrm>
            <a:off x="0" y="0"/>
            <a:ext cx="9144000" cy="6858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r" rtl="1"/>
            <a:r>
              <a:rPr lang="ar-DZ" dirty="0" smtClean="0">
                <a:solidFill>
                  <a:schemeClr val="tx1"/>
                </a:solidFill>
              </a:rPr>
              <a:t>  </a:t>
            </a:r>
          </a:p>
          <a:p>
            <a:pPr algn="r" rtl="1"/>
            <a:endParaRPr lang="ar-DZ" dirty="0" smtClean="0">
              <a:solidFill>
                <a:schemeClr val="tx1"/>
              </a:solidFill>
            </a:endParaRPr>
          </a:p>
          <a:p>
            <a:pPr algn="r" rtl="1"/>
            <a:endParaRPr lang="ar-DZ" dirty="0" smtClean="0">
              <a:solidFill>
                <a:schemeClr val="tx1"/>
              </a:solidFill>
            </a:endParaRPr>
          </a:p>
          <a:p>
            <a:pPr algn="r" rtl="1"/>
            <a:r>
              <a:rPr lang="ar-DZ" sz="2000" dirty="0" smtClean="0">
                <a:solidFill>
                  <a:schemeClr val="tx1"/>
                </a:solidFill>
              </a:rPr>
              <a:t>   </a:t>
            </a:r>
          </a:p>
          <a:p>
            <a:pPr algn="r" rtl="1"/>
            <a:endParaRPr lang="ar-DZ" sz="2000" dirty="0" smtClean="0">
              <a:solidFill>
                <a:schemeClr val="tx1"/>
              </a:solidFill>
            </a:endParaRPr>
          </a:p>
          <a:p>
            <a:pPr algn="r" rtl="1"/>
            <a:endParaRPr lang="ar-DZ" sz="2000" dirty="0" smtClean="0">
              <a:solidFill>
                <a:schemeClr val="tx1"/>
              </a:solidFill>
            </a:endParaRPr>
          </a:p>
          <a:p>
            <a:pPr algn="r" rtl="1"/>
            <a:r>
              <a:rPr lang="ar-DZ" sz="2000" dirty="0" smtClean="0">
                <a:solidFill>
                  <a:schemeClr val="tx1"/>
                </a:solidFill>
              </a:rPr>
              <a:t>    و</a:t>
            </a:r>
            <a:r>
              <a:rPr lang="ar-SA" sz="2000" dirty="0" smtClean="0">
                <a:solidFill>
                  <a:schemeClr val="tx1"/>
                </a:solidFill>
              </a:rPr>
              <a:t>تحدث عن العلاقات الحاصلة بين: المصطلحية واللسانيات :فمنهم من اعتبرها مجالا من مجال اللسانيات ، ومنهم من اعتبرها علما مستقلا بذاته</a:t>
            </a:r>
            <a:r>
              <a:rPr lang="fr-FR" sz="2000" dirty="0" smtClean="0">
                <a:solidFill>
                  <a:schemeClr val="tx1"/>
                </a:solidFill>
              </a:rPr>
              <a:t>. </a:t>
            </a:r>
            <a:r>
              <a:rPr lang="ar-SA" sz="2000" dirty="0" smtClean="0">
                <a:solidFill>
                  <a:schemeClr val="tx1"/>
                </a:solidFill>
              </a:rPr>
              <a:t>المصطلحية والمعجمية: عرّف علم المصطلح على أنه علم يبحث في العلاقة بين المفاهيم العلمية والألفاظ اللغوية التي تعبر عنها ،ومن هذه الرؤية يلتقي مع المعجمية التي تبحث في دلالات الألفاظ وتصنيفها وضبط مقاييسها</a:t>
            </a:r>
            <a:r>
              <a:rPr lang="fr-FR" sz="2000" dirty="0" smtClean="0">
                <a:solidFill>
                  <a:schemeClr val="tx1"/>
                </a:solidFill>
              </a:rPr>
              <a:t>. </a:t>
            </a:r>
            <a:r>
              <a:rPr lang="ar-SA" sz="2000" dirty="0" smtClean="0">
                <a:solidFill>
                  <a:schemeClr val="tx1"/>
                </a:solidFill>
              </a:rPr>
              <a:t>ثم تحدث عن الأسس </a:t>
            </a:r>
            <a:r>
              <a:rPr lang="ar-SA" sz="2000" dirty="0" err="1" smtClean="0">
                <a:solidFill>
                  <a:schemeClr val="tx1"/>
                </a:solidFill>
              </a:rPr>
              <a:t>المنهحية</a:t>
            </a:r>
            <a:r>
              <a:rPr lang="ar-SA" sz="2000" dirty="0" smtClean="0">
                <a:solidFill>
                  <a:schemeClr val="tx1"/>
                </a:solidFill>
              </a:rPr>
              <a:t> للمصطلحية والتي قامت على بعدين : الأول الدراسات التطبيقية ،والثاني الدراسات النظرية</a:t>
            </a:r>
            <a:r>
              <a:rPr lang="fr-FR" sz="2000" dirty="0" smtClean="0">
                <a:solidFill>
                  <a:schemeClr val="tx1"/>
                </a:solidFill>
              </a:rPr>
              <a:t> . </a:t>
            </a:r>
            <a:r>
              <a:rPr lang="ar-SA" sz="2000" dirty="0" smtClean="0">
                <a:solidFill>
                  <a:schemeClr val="tx1"/>
                </a:solidFill>
              </a:rPr>
              <a:t>تحدث عن المقاربات المصطلحية ومنها المقاربات العامة واللسانية النصية </a:t>
            </a:r>
            <a:r>
              <a:rPr lang="ar-SA" sz="2000" dirty="0" err="1" smtClean="0">
                <a:solidFill>
                  <a:schemeClr val="tx1"/>
                </a:solidFill>
              </a:rPr>
              <a:t>والإجتماعية</a:t>
            </a:r>
            <a:r>
              <a:rPr lang="fr-FR" sz="2000" dirty="0" smtClean="0">
                <a:solidFill>
                  <a:schemeClr val="tx1"/>
                </a:solidFill>
              </a:rPr>
              <a:t>. </a:t>
            </a:r>
            <a:r>
              <a:rPr lang="ar-SA" sz="2000" dirty="0" smtClean="0">
                <a:solidFill>
                  <a:schemeClr val="tx1"/>
                </a:solidFill>
              </a:rPr>
              <a:t>ذكر النظريات المصطلحية المتمثلة في النظرية التصورية </a:t>
            </a:r>
            <a:r>
              <a:rPr lang="ar-SA" sz="2000" dirty="0" err="1" smtClean="0">
                <a:solidFill>
                  <a:schemeClr val="tx1"/>
                </a:solidFill>
              </a:rPr>
              <a:t>و</a:t>
            </a:r>
            <a:r>
              <a:rPr lang="ar-SA" sz="2000" dirty="0" smtClean="0">
                <a:solidFill>
                  <a:schemeClr val="tx1"/>
                </a:solidFill>
              </a:rPr>
              <a:t> </a:t>
            </a:r>
            <a:r>
              <a:rPr lang="ar-SA" sz="2000" dirty="0" err="1" smtClean="0">
                <a:solidFill>
                  <a:schemeClr val="tx1"/>
                </a:solidFill>
              </a:rPr>
              <a:t>المفهومية</a:t>
            </a:r>
            <a:r>
              <a:rPr lang="ar-SA" sz="2000" dirty="0" smtClean="0">
                <a:solidFill>
                  <a:schemeClr val="tx1"/>
                </a:solidFill>
              </a:rPr>
              <a:t> و الدلالية</a:t>
            </a:r>
            <a:r>
              <a:rPr lang="fr-FR" sz="2000" dirty="0" smtClean="0">
                <a:solidFill>
                  <a:schemeClr val="tx1"/>
                </a:solidFill>
              </a:rPr>
              <a:t> .</a:t>
            </a:r>
          </a:p>
          <a:p>
            <a:pPr algn="r" rtl="1">
              <a:buFont typeface="Wingdings" pitchFamily="2" charset="2"/>
              <a:buChar char="q"/>
            </a:pPr>
            <a:r>
              <a:rPr lang="ar-SA" sz="2000" b="1" dirty="0" smtClean="0">
                <a:solidFill>
                  <a:schemeClr val="tx1"/>
                </a:solidFill>
              </a:rPr>
              <a:t>الباب الثاني :</a:t>
            </a:r>
            <a:r>
              <a:rPr lang="ar-SA" sz="2000" dirty="0" smtClean="0">
                <a:solidFill>
                  <a:schemeClr val="tx1"/>
                </a:solidFill>
              </a:rPr>
              <a:t> "المصطلح اللساني </a:t>
            </a:r>
            <a:r>
              <a:rPr lang="ar-SA" sz="2000" dirty="0" err="1" smtClean="0">
                <a:solidFill>
                  <a:schemeClr val="tx1"/>
                </a:solidFill>
              </a:rPr>
              <a:t>و</a:t>
            </a:r>
            <a:r>
              <a:rPr lang="ar-SA" sz="2000" dirty="0" smtClean="0">
                <a:solidFill>
                  <a:schemeClr val="tx1"/>
                </a:solidFill>
              </a:rPr>
              <a:t> إشكالية الترجمة</a:t>
            </a:r>
            <a:r>
              <a:rPr lang="fr-FR" sz="2000" dirty="0" smtClean="0">
                <a:solidFill>
                  <a:schemeClr val="tx1"/>
                </a:solidFill>
              </a:rPr>
              <a:t> " </a:t>
            </a:r>
            <a:r>
              <a:rPr lang="ar-SA" sz="2000" dirty="0" smtClean="0">
                <a:solidFill>
                  <a:schemeClr val="tx1"/>
                </a:solidFill>
              </a:rPr>
              <a:t>انضوى تحته ثلاثة فصول</a:t>
            </a:r>
            <a:r>
              <a:rPr lang="fr-FR" sz="2000" dirty="0" smtClean="0">
                <a:solidFill>
                  <a:schemeClr val="tx1"/>
                </a:solidFill>
              </a:rPr>
              <a:t>:</a:t>
            </a:r>
            <a:endParaRPr lang="ar-DZ" sz="2000" b="1" dirty="0" smtClean="0">
              <a:solidFill>
                <a:schemeClr val="tx1"/>
              </a:solidFill>
            </a:endParaRPr>
          </a:p>
          <a:p>
            <a:pPr algn="r" rtl="1"/>
            <a:r>
              <a:rPr lang="ar-DZ" sz="2000" b="1" dirty="0" smtClean="0">
                <a:solidFill>
                  <a:schemeClr val="tx1"/>
                </a:solidFill>
              </a:rPr>
              <a:t>*ا</a:t>
            </a:r>
            <a:r>
              <a:rPr lang="ar-SA" sz="2000" b="1" dirty="0" smtClean="0">
                <a:solidFill>
                  <a:schemeClr val="tx1"/>
                </a:solidFill>
              </a:rPr>
              <a:t>لفصل الأول:</a:t>
            </a:r>
            <a:r>
              <a:rPr lang="ar-SA" sz="2000" dirty="0" smtClean="0">
                <a:solidFill>
                  <a:schemeClr val="tx1"/>
                </a:solidFill>
              </a:rPr>
              <a:t> "الترجمة بين الإجراء والتقييم</a:t>
            </a:r>
            <a:r>
              <a:rPr lang="fr-FR" sz="2000" dirty="0" smtClean="0">
                <a:solidFill>
                  <a:schemeClr val="tx1"/>
                </a:solidFill>
              </a:rPr>
              <a:t>". </a:t>
            </a:r>
            <a:r>
              <a:rPr lang="ar-SA" sz="2000" dirty="0" smtClean="0">
                <a:solidFill>
                  <a:schemeClr val="tx1"/>
                </a:solidFill>
              </a:rPr>
              <a:t>عرض فيه تمهيد ،متطرقا إلى</a:t>
            </a:r>
            <a:r>
              <a:rPr lang="fr-FR" sz="2000" dirty="0" smtClean="0">
                <a:solidFill>
                  <a:schemeClr val="tx1"/>
                </a:solidFill>
              </a:rPr>
              <a:t> : </a:t>
            </a:r>
            <a:endParaRPr lang="ar-DZ" sz="2000" dirty="0" smtClean="0">
              <a:solidFill>
                <a:schemeClr val="tx1"/>
              </a:solidFill>
            </a:endParaRPr>
          </a:p>
          <a:p>
            <a:pPr algn="r" rtl="1"/>
            <a:r>
              <a:rPr lang="ar-SA" sz="2000" dirty="0" smtClean="0">
                <a:solidFill>
                  <a:schemeClr val="tx1"/>
                </a:solidFill>
              </a:rPr>
              <a:t>عنصر الفهم والإنتاج</a:t>
            </a:r>
            <a:r>
              <a:rPr lang="ar-DZ" sz="2000" dirty="0" smtClean="0">
                <a:solidFill>
                  <a:schemeClr val="tx1"/>
                </a:solidFill>
              </a:rPr>
              <a:t>، </a:t>
            </a:r>
            <a:r>
              <a:rPr lang="ar-SA" sz="2000" dirty="0" smtClean="0">
                <a:solidFill>
                  <a:schemeClr val="tx1"/>
                </a:solidFill>
              </a:rPr>
              <a:t>عنصر تكوين المترجم (صنف الهواة ،وصنف المترجمين المحترفين</a:t>
            </a:r>
            <a:r>
              <a:rPr lang="ar-DZ" sz="2000" dirty="0" smtClean="0">
                <a:solidFill>
                  <a:schemeClr val="tx1"/>
                </a:solidFill>
              </a:rPr>
              <a:t> ) ،</a:t>
            </a:r>
            <a:r>
              <a:rPr lang="ar-SA" sz="2000" dirty="0" smtClean="0">
                <a:solidFill>
                  <a:schemeClr val="tx1"/>
                </a:solidFill>
              </a:rPr>
              <a:t>عنصر الممارسة والتطبيق</a:t>
            </a:r>
            <a:r>
              <a:rPr lang="fr-FR" sz="2000" dirty="0" smtClean="0">
                <a:solidFill>
                  <a:schemeClr val="tx1"/>
                </a:solidFill>
              </a:rPr>
              <a:t>. </a:t>
            </a:r>
            <a:r>
              <a:rPr lang="ar-SA" sz="2000" dirty="0" smtClean="0">
                <a:solidFill>
                  <a:schemeClr val="tx1"/>
                </a:solidFill>
              </a:rPr>
              <a:t>ثم مراحل إجراء الترجمة ،وتنقسم إل</a:t>
            </a:r>
            <a:r>
              <a:rPr lang="ar-DZ" sz="2000" dirty="0" smtClean="0">
                <a:solidFill>
                  <a:schemeClr val="tx1"/>
                </a:solidFill>
              </a:rPr>
              <a:t>ى:</a:t>
            </a:r>
          </a:p>
          <a:p>
            <a:pPr algn="r" rtl="1"/>
            <a:r>
              <a:rPr lang="fr-FR" sz="2000" dirty="0" smtClean="0">
                <a:solidFill>
                  <a:schemeClr val="tx1"/>
                </a:solidFill>
              </a:rPr>
              <a:t> </a:t>
            </a:r>
            <a:r>
              <a:rPr lang="ar-DZ" sz="2000" dirty="0" smtClean="0">
                <a:solidFill>
                  <a:schemeClr val="tx1"/>
                </a:solidFill>
              </a:rPr>
              <a:t>_</a:t>
            </a:r>
            <a:r>
              <a:rPr lang="ar-SA" sz="2000" dirty="0" smtClean="0">
                <a:solidFill>
                  <a:schemeClr val="tx1"/>
                </a:solidFill>
              </a:rPr>
              <a:t>مرحلة تقبل المعلومات</a:t>
            </a:r>
            <a:r>
              <a:rPr lang="ar-DZ" sz="2000" dirty="0" smtClean="0">
                <a:solidFill>
                  <a:schemeClr val="tx1"/>
                </a:solidFill>
              </a:rPr>
              <a:t>.</a:t>
            </a:r>
          </a:p>
          <a:p>
            <a:pPr algn="r" rtl="1"/>
            <a:r>
              <a:rPr lang="ar-SA" sz="2000" dirty="0" smtClean="0">
                <a:solidFill>
                  <a:schemeClr val="tx1"/>
                </a:solidFill>
              </a:rPr>
              <a:t> _مرحلة تحليل المعلومات</a:t>
            </a:r>
            <a:r>
              <a:rPr lang="ar-DZ" sz="2000" dirty="0" smtClean="0">
                <a:solidFill>
                  <a:schemeClr val="tx1"/>
                </a:solidFill>
              </a:rPr>
              <a:t>.</a:t>
            </a:r>
          </a:p>
          <a:p>
            <a:pPr algn="r" rtl="1"/>
            <a:r>
              <a:rPr lang="ar-SA" sz="2000" dirty="0" smtClean="0">
                <a:solidFill>
                  <a:schemeClr val="tx1"/>
                </a:solidFill>
              </a:rPr>
              <a:t>_مرحلة إجراء الترجمة</a:t>
            </a:r>
            <a:r>
              <a:rPr lang="ar-DZ" sz="2000" dirty="0" smtClean="0">
                <a:solidFill>
                  <a:schemeClr val="tx1"/>
                </a:solidFill>
              </a:rPr>
              <a:t>.</a:t>
            </a:r>
          </a:p>
          <a:p>
            <a:pPr algn="r" rtl="1"/>
            <a:r>
              <a:rPr lang="ar-SA" sz="2000" dirty="0" smtClean="0">
                <a:solidFill>
                  <a:schemeClr val="tx1"/>
                </a:solidFill>
              </a:rPr>
              <a:t>_ مرحلة الصياغة النهائية</a:t>
            </a:r>
            <a:r>
              <a:rPr lang="ar-DZ" sz="2000" dirty="0" smtClean="0">
                <a:solidFill>
                  <a:schemeClr val="tx1"/>
                </a:solidFill>
              </a:rPr>
              <a:t>.</a:t>
            </a:r>
          </a:p>
          <a:p>
            <a:pPr algn="r" rtl="1"/>
            <a:r>
              <a:rPr lang="ar-SA" sz="2000" dirty="0" smtClean="0">
                <a:solidFill>
                  <a:schemeClr val="tx1"/>
                </a:solidFill>
              </a:rPr>
              <a:t> _مرحلة تقييم الترجمة (التقييم الجزئي،التقييم الشام</a:t>
            </a:r>
            <a:r>
              <a:rPr lang="ar-DZ" sz="2000" dirty="0" smtClean="0">
                <a:solidFill>
                  <a:schemeClr val="tx1"/>
                </a:solidFill>
              </a:rPr>
              <a:t>ل)</a:t>
            </a:r>
            <a:r>
              <a:rPr lang="fr-FR" sz="2000" dirty="0" smtClean="0">
                <a:solidFill>
                  <a:schemeClr val="tx1"/>
                </a:solidFill>
              </a:rPr>
              <a:t>.</a:t>
            </a:r>
            <a:endParaRPr lang="ar-DZ" sz="2000" dirty="0" smtClean="0">
              <a:solidFill>
                <a:schemeClr val="tx1"/>
              </a:solidFill>
            </a:endParaRPr>
          </a:p>
          <a:p>
            <a:pPr algn="r" rtl="1"/>
            <a:r>
              <a:rPr lang="ar-DZ" sz="2000" b="1" dirty="0" smtClean="0">
                <a:solidFill>
                  <a:schemeClr val="tx1"/>
                </a:solidFill>
              </a:rPr>
              <a:t>*</a:t>
            </a:r>
            <a:r>
              <a:rPr lang="ar-SA" sz="2000" b="1" dirty="0" smtClean="0">
                <a:solidFill>
                  <a:schemeClr val="tx1"/>
                </a:solidFill>
              </a:rPr>
              <a:t>الفصل الثاني :"</a:t>
            </a:r>
            <a:r>
              <a:rPr lang="ar-SA" sz="2000" dirty="0" smtClean="0">
                <a:solidFill>
                  <a:schemeClr val="tx1"/>
                </a:solidFill>
              </a:rPr>
              <a:t>حركية المصطلح اللساني وإشكالية الترجمة</a:t>
            </a:r>
            <a:r>
              <a:rPr lang="fr-FR" sz="2000" dirty="0" smtClean="0">
                <a:solidFill>
                  <a:schemeClr val="tx1"/>
                </a:solidFill>
              </a:rPr>
              <a:t> ". </a:t>
            </a:r>
            <a:r>
              <a:rPr lang="ar-SA" sz="2000" dirty="0" smtClean="0">
                <a:solidFill>
                  <a:schemeClr val="tx1"/>
                </a:solidFill>
              </a:rPr>
              <a:t>استهله بمقدمة</a:t>
            </a:r>
            <a:r>
              <a:rPr lang="ar-DZ" sz="2000" dirty="0" smtClean="0">
                <a:solidFill>
                  <a:schemeClr val="tx1"/>
                </a:solidFill>
              </a:rPr>
              <a:t>، </a:t>
            </a:r>
            <a:r>
              <a:rPr lang="ar-SA" sz="2000" dirty="0" smtClean="0">
                <a:solidFill>
                  <a:schemeClr val="tx1"/>
                </a:solidFill>
              </a:rPr>
              <a:t>ثم أسباب اختلاف ترجمات المصطلح ( أسباب معرفية ولسانية </a:t>
            </a:r>
            <a:r>
              <a:rPr lang="ar-SA" sz="2000" dirty="0" err="1" smtClean="0">
                <a:solidFill>
                  <a:schemeClr val="tx1"/>
                </a:solidFill>
              </a:rPr>
              <a:t>وبراغماتية</a:t>
            </a:r>
            <a:r>
              <a:rPr lang="ar-DZ" sz="2000" dirty="0" smtClean="0">
                <a:solidFill>
                  <a:schemeClr val="tx1"/>
                </a:solidFill>
              </a:rPr>
              <a:t>)، </a:t>
            </a:r>
            <a:r>
              <a:rPr lang="ar-SA" sz="2000" dirty="0" smtClean="0">
                <a:solidFill>
                  <a:schemeClr val="tx1"/>
                </a:solidFill>
              </a:rPr>
              <a:t>ثم حركية المصطلح بين المدونة </a:t>
            </a:r>
            <a:r>
              <a:rPr lang="ar-SA" sz="2000" dirty="0" err="1" smtClean="0">
                <a:solidFill>
                  <a:schemeClr val="tx1"/>
                </a:solidFill>
              </a:rPr>
              <a:t>والإستعمال</a:t>
            </a:r>
            <a:r>
              <a:rPr lang="ar-SA" sz="2000" dirty="0" smtClean="0">
                <a:solidFill>
                  <a:schemeClr val="tx1"/>
                </a:solidFill>
              </a:rPr>
              <a:t>، وتحديد مفهوم المصطلح في اللسان الأصلي</a:t>
            </a:r>
            <a:r>
              <a:rPr lang="ar-DZ" sz="2000" dirty="0" smtClean="0">
                <a:solidFill>
                  <a:schemeClr val="tx1"/>
                </a:solidFill>
              </a:rPr>
              <a:t>.</a:t>
            </a:r>
            <a:endParaRPr lang="en-US" sz="2000" dirty="0" smtClean="0">
              <a:solidFill>
                <a:schemeClr val="tx1"/>
              </a:solidFill>
            </a:endParaRPr>
          </a:p>
          <a:p>
            <a:pPr algn="r" rtl="1"/>
            <a:endParaRPr lang="ar-DZ" sz="2000" dirty="0" smtClean="0">
              <a:solidFill>
                <a:schemeClr val="tx1"/>
              </a:solidFill>
            </a:endParaRPr>
          </a:p>
          <a:p>
            <a:pPr algn="r" rtl="1"/>
            <a:endParaRPr lang="ar-DZ" sz="2000" dirty="0" smtClean="0">
              <a:solidFill>
                <a:schemeClr val="tx1"/>
              </a:solidFill>
            </a:endParaRPr>
          </a:p>
          <a:p>
            <a:pPr algn="r" rtl="1"/>
            <a:endParaRPr lang="ar-DZ" sz="2000" dirty="0" smtClean="0">
              <a:solidFill>
                <a:schemeClr val="tx1"/>
              </a:solidFill>
            </a:endParaRPr>
          </a:p>
          <a:p>
            <a:pPr algn="r" rtl="1"/>
            <a:endParaRPr lang="en-US" dirty="0" smtClean="0">
              <a:solidFill>
                <a:schemeClr val="tx1"/>
              </a:solidFill>
            </a:endParaRPr>
          </a:p>
          <a:p>
            <a:pPr algn="r" rtl="1"/>
            <a:endParaRPr lang="ar-DZ" dirty="0" smtClean="0">
              <a:solidFill>
                <a:schemeClr val="tx1"/>
              </a:solidFill>
            </a:endParaRPr>
          </a:p>
          <a:p>
            <a:pPr algn="ctr" rtl="1"/>
            <a:endParaRPr lang="ar-DZ" dirty="0" smtClean="0">
              <a:solidFill>
                <a:schemeClr val="tx1"/>
              </a:solidFill>
            </a:endParaRPr>
          </a:p>
          <a:p>
            <a:pPr algn="ctr" rtl="1"/>
            <a:endParaRPr lang="ar-DZ" dirty="0">
              <a:solidFill>
                <a:schemeClr val="tx1"/>
              </a:solidFill>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strips(downLeft)">
                                      <p:cBhvr>
                                        <p:cTn id="7" dur="500"/>
                                        <p:tgtEl>
                                          <p:spTgt spid="4">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7" end="7"/>
                                            </p:txEl>
                                          </p:spTgt>
                                        </p:tgtEl>
                                        <p:attrNameLst>
                                          <p:attrName>style.visibility</p:attrName>
                                        </p:attrNameLst>
                                      </p:cBhvr>
                                      <p:to>
                                        <p:strVal val="visible"/>
                                      </p:to>
                                    </p:set>
                                    <p:animEffect transition="in" filter="circle(in)">
                                      <p:cBhvr>
                                        <p:cTn id="12" dur="2000"/>
                                        <p:tgtEl>
                                          <p:spTgt spid="4">
                                            <p:txEl>
                                              <p:pRg st="7" end="7"/>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Effect transition="in" filter="circle(in)">
                                      <p:cBhvr>
                                        <p:cTn id="15" dur="2000"/>
                                        <p:tgtEl>
                                          <p:spTgt spid="4">
                                            <p:txEl>
                                              <p:pRg st="8" end="8"/>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4">
                                            <p:txEl>
                                              <p:pRg st="9" end="9"/>
                                            </p:txEl>
                                          </p:spTgt>
                                        </p:tgtEl>
                                        <p:attrNameLst>
                                          <p:attrName>style.visibility</p:attrName>
                                        </p:attrNameLst>
                                      </p:cBhvr>
                                      <p:to>
                                        <p:strVal val="visible"/>
                                      </p:to>
                                    </p:set>
                                    <p:animEffect transition="in" filter="circle(in)">
                                      <p:cBhvr>
                                        <p:cTn id="18" dur="2000"/>
                                        <p:tgtEl>
                                          <p:spTgt spid="4">
                                            <p:txEl>
                                              <p:pRg st="9" end="9"/>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4">
                                            <p:txEl>
                                              <p:pRg st="10" end="10"/>
                                            </p:txEl>
                                          </p:spTgt>
                                        </p:tgtEl>
                                        <p:attrNameLst>
                                          <p:attrName>style.visibility</p:attrName>
                                        </p:attrNameLst>
                                      </p:cBhvr>
                                      <p:to>
                                        <p:strVal val="visible"/>
                                      </p:to>
                                    </p:set>
                                    <p:animEffect transition="in" filter="circle(in)">
                                      <p:cBhvr>
                                        <p:cTn id="21" dur="2000"/>
                                        <p:tgtEl>
                                          <p:spTgt spid="4">
                                            <p:txEl>
                                              <p:pRg st="10" end="10"/>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4">
                                            <p:txEl>
                                              <p:pRg st="11" end="11"/>
                                            </p:txEl>
                                          </p:spTgt>
                                        </p:tgtEl>
                                        <p:attrNameLst>
                                          <p:attrName>style.visibility</p:attrName>
                                        </p:attrNameLst>
                                      </p:cBhvr>
                                      <p:to>
                                        <p:strVal val="visible"/>
                                      </p:to>
                                    </p:set>
                                    <p:animEffect transition="in" filter="circle(in)">
                                      <p:cBhvr>
                                        <p:cTn id="24" dur="2000"/>
                                        <p:tgtEl>
                                          <p:spTgt spid="4">
                                            <p:txEl>
                                              <p:pRg st="11" end="11"/>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4">
                                            <p:txEl>
                                              <p:pRg st="12" end="12"/>
                                            </p:txEl>
                                          </p:spTgt>
                                        </p:tgtEl>
                                        <p:attrNameLst>
                                          <p:attrName>style.visibility</p:attrName>
                                        </p:attrNameLst>
                                      </p:cBhvr>
                                      <p:to>
                                        <p:strVal val="visible"/>
                                      </p:to>
                                    </p:set>
                                    <p:animEffect transition="in" filter="circle(in)">
                                      <p:cBhvr>
                                        <p:cTn id="27" dur="2000"/>
                                        <p:tgtEl>
                                          <p:spTgt spid="4">
                                            <p:txEl>
                                              <p:pRg st="12" end="12"/>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4">
                                            <p:txEl>
                                              <p:pRg st="13" end="13"/>
                                            </p:txEl>
                                          </p:spTgt>
                                        </p:tgtEl>
                                        <p:attrNameLst>
                                          <p:attrName>style.visibility</p:attrName>
                                        </p:attrNameLst>
                                      </p:cBhvr>
                                      <p:to>
                                        <p:strVal val="visible"/>
                                      </p:to>
                                    </p:set>
                                    <p:animEffect transition="in" filter="circle(in)">
                                      <p:cBhvr>
                                        <p:cTn id="30" dur="2000"/>
                                        <p:tgtEl>
                                          <p:spTgt spid="4">
                                            <p:txEl>
                                              <p:pRg st="13" end="13"/>
                                            </p:txEl>
                                          </p:spTgt>
                                        </p:tgtEl>
                                      </p:cBhvr>
                                    </p:animEffect>
                                  </p:childTnLst>
                                </p:cTn>
                              </p:par>
                              <p:par>
                                <p:cTn id="31" presetID="6" presetClass="entr" presetSubtype="16" fill="hold" nodeType="withEffect">
                                  <p:stCondLst>
                                    <p:cond delay="0"/>
                                  </p:stCondLst>
                                  <p:childTnLst>
                                    <p:set>
                                      <p:cBhvr>
                                        <p:cTn id="32" dur="1" fill="hold">
                                          <p:stCondLst>
                                            <p:cond delay="0"/>
                                          </p:stCondLst>
                                        </p:cTn>
                                        <p:tgtEl>
                                          <p:spTgt spid="4">
                                            <p:txEl>
                                              <p:pRg st="14" end="14"/>
                                            </p:txEl>
                                          </p:spTgt>
                                        </p:tgtEl>
                                        <p:attrNameLst>
                                          <p:attrName>style.visibility</p:attrName>
                                        </p:attrNameLst>
                                      </p:cBhvr>
                                      <p:to>
                                        <p:strVal val="visible"/>
                                      </p:to>
                                    </p:set>
                                    <p:animEffect transition="in" filter="circle(in)">
                                      <p:cBhvr>
                                        <p:cTn id="33" dur="2000"/>
                                        <p:tgtEl>
                                          <p:spTgt spid="4">
                                            <p:txEl>
                                              <p:pRg st="14" end="14"/>
                                            </p:txEl>
                                          </p:spTgt>
                                        </p:tgtEl>
                                      </p:cBhvr>
                                    </p:animEffect>
                                  </p:childTnLst>
                                </p:cTn>
                              </p:par>
                              <p:par>
                                <p:cTn id="34" presetID="6" presetClass="entr" presetSubtype="16" fill="hold" nodeType="withEffect">
                                  <p:stCondLst>
                                    <p:cond delay="0"/>
                                  </p:stCondLst>
                                  <p:childTnLst>
                                    <p:set>
                                      <p:cBhvr>
                                        <p:cTn id="35" dur="1" fill="hold">
                                          <p:stCondLst>
                                            <p:cond delay="0"/>
                                          </p:stCondLst>
                                        </p:cTn>
                                        <p:tgtEl>
                                          <p:spTgt spid="4">
                                            <p:txEl>
                                              <p:pRg st="15" end="15"/>
                                            </p:txEl>
                                          </p:spTgt>
                                        </p:tgtEl>
                                        <p:attrNameLst>
                                          <p:attrName>style.visibility</p:attrName>
                                        </p:attrNameLst>
                                      </p:cBhvr>
                                      <p:to>
                                        <p:strVal val="visible"/>
                                      </p:to>
                                    </p:set>
                                    <p:animEffect transition="in" filter="circle(in)">
                                      <p:cBhvr>
                                        <p:cTn id="36" dur="20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lstStyle/>
          <a:p>
            <a:endParaRPr lang="ar-DZ"/>
          </a:p>
        </p:txBody>
      </p:sp>
      <p:sp>
        <p:nvSpPr>
          <p:cNvPr id="4" name="Rectangle 3"/>
          <p:cNvSpPr/>
          <p:nvPr/>
        </p:nvSpPr>
        <p:spPr>
          <a:xfrm>
            <a:off x="0" y="0"/>
            <a:ext cx="9144000" cy="6858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r" rtl="1"/>
            <a:r>
              <a:rPr lang="fr-FR" sz="1900" b="1" dirty="0" smtClean="0">
                <a:solidFill>
                  <a:schemeClr val="tx1"/>
                </a:solidFill>
              </a:rPr>
              <a:t>*</a:t>
            </a:r>
            <a:r>
              <a:rPr lang="ar-SA" sz="1900" b="1" dirty="0" smtClean="0">
                <a:solidFill>
                  <a:schemeClr val="tx1"/>
                </a:solidFill>
              </a:rPr>
              <a:t>الفصل الثالث:</a:t>
            </a:r>
            <a:r>
              <a:rPr lang="ar-SA" sz="1900" dirty="0" smtClean="0">
                <a:solidFill>
                  <a:schemeClr val="tx1"/>
                </a:solidFill>
              </a:rPr>
              <a:t> "المصطلح اللساني في المعاجم اللسانية العربية بين إشكالية الترجمة وتأسيس المفهوم</a:t>
            </a:r>
            <a:r>
              <a:rPr lang="fr-FR" sz="1900" dirty="0" smtClean="0">
                <a:solidFill>
                  <a:schemeClr val="tx1"/>
                </a:solidFill>
              </a:rPr>
              <a:t>". </a:t>
            </a:r>
            <a:r>
              <a:rPr lang="ar-SA" sz="1900" dirty="0" smtClean="0">
                <a:solidFill>
                  <a:schemeClr val="tx1"/>
                </a:solidFill>
              </a:rPr>
              <a:t>تحدث عن توليد المصطلح في المعاجم اللسانية العربية ، حيث تعود نشأة المعاجم المهتمة بالمصطلحات اللسانية الحديثة إلى بداية النصف الثاني من القرن العشرين</a:t>
            </a:r>
            <a:r>
              <a:rPr lang="fr-FR" sz="1900" dirty="0" smtClean="0">
                <a:solidFill>
                  <a:schemeClr val="tx1"/>
                </a:solidFill>
              </a:rPr>
              <a:t> . </a:t>
            </a:r>
            <a:r>
              <a:rPr lang="ar-SA" sz="1900" dirty="0" smtClean="0">
                <a:solidFill>
                  <a:schemeClr val="tx1"/>
                </a:solidFill>
              </a:rPr>
              <a:t>ثم عرض دراسة مقاربة بين المعاجم من خلال المنطلقات اللسانية والمنهجية ،وعرض القضايا المعرفية لتوليد المصطلح</a:t>
            </a:r>
            <a:r>
              <a:rPr lang="fr-FR" sz="1900" dirty="0" smtClean="0">
                <a:solidFill>
                  <a:schemeClr val="tx1"/>
                </a:solidFill>
              </a:rPr>
              <a:t>.</a:t>
            </a:r>
            <a:endParaRPr lang="en-US" sz="1900" dirty="0" smtClean="0">
              <a:solidFill>
                <a:schemeClr val="tx1"/>
              </a:solidFill>
            </a:endParaRPr>
          </a:p>
          <a:p>
            <a:pPr algn="r" rtl="1">
              <a:buFont typeface="Wingdings" pitchFamily="2" charset="2"/>
              <a:buChar char="q"/>
            </a:pPr>
            <a:r>
              <a:rPr lang="ar-SA" sz="1900" b="1" dirty="0" smtClean="0">
                <a:solidFill>
                  <a:schemeClr val="tx1"/>
                </a:solidFill>
              </a:rPr>
              <a:t>الباب الثالث:"</a:t>
            </a:r>
            <a:r>
              <a:rPr lang="ar-SA" sz="1900" dirty="0" smtClean="0">
                <a:solidFill>
                  <a:schemeClr val="tx1"/>
                </a:solidFill>
              </a:rPr>
              <a:t>المصطلح اللساني بين الهوية والمرجعية</a:t>
            </a:r>
            <a:r>
              <a:rPr lang="fr-FR" sz="1900" dirty="0" smtClean="0">
                <a:solidFill>
                  <a:schemeClr val="tx1"/>
                </a:solidFill>
              </a:rPr>
              <a:t> ". </a:t>
            </a:r>
            <a:r>
              <a:rPr lang="ar-SA" sz="1900" dirty="0" smtClean="0">
                <a:solidFill>
                  <a:schemeClr val="tx1"/>
                </a:solidFill>
              </a:rPr>
              <a:t>أدرج تحته فصلان</a:t>
            </a:r>
            <a:r>
              <a:rPr lang="ar-DZ" sz="1900" dirty="0" smtClean="0">
                <a:solidFill>
                  <a:schemeClr val="tx1"/>
                </a:solidFill>
              </a:rPr>
              <a:t>:</a:t>
            </a:r>
            <a:endParaRPr lang="fr-FR" sz="1900" dirty="0" smtClean="0">
              <a:solidFill>
                <a:schemeClr val="tx1"/>
              </a:solidFill>
            </a:endParaRPr>
          </a:p>
          <a:p>
            <a:pPr algn="r" rtl="1"/>
            <a:r>
              <a:rPr lang="ar-DZ" sz="1900" b="1" dirty="0" smtClean="0">
                <a:solidFill>
                  <a:schemeClr val="tx1"/>
                </a:solidFill>
              </a:rPr>
              <a:t>*</a:t>
            </a:r>
            <a:r>
              <a:rPr lang="ar-SA" sz="1900" b="1" dirty="0" smtClean="0">
                <a:solidFill>
                  <a:schemeClr val="tx1"/>
                </a:solidFill>
              </a:rPr>
              <a:t>الفصل الأول:</a:t>
            </a:r>
            <a:r>
              <a:rPr lang="ar-SA" sz="1900" dirty="0" smtClean="0">
                <a:solidFill>
                  <a:schemeClr val="tx1"/>
                </a:solidFill>
              </a:rPr>
              <a:t> بعنوان "المصطلح والهوية</a:t>
            </a:r>
            <a:r>
              <a:rPr lang="fr-FR" sz="1900" dirty="0" smtClean="0">
                <a:solidFill>
                  <a:schemeClr val="tx1"/>
                </a:solidFill>
              </a:rPr>
              <a:t>". </a:t>
            </a:r>
            <a:r>
              <a:rPr lang="ar-SA" sz="1900" dirty="0" smtClean="0">
                <a:solidFill>
                  <a:schemeClr val="tx1"/>
                </a:solidFill>
              </a:rPr>
              <a:t>قدم فيه مقدمة كمدخل للموضوع كباقي الفصول السابقة</a:t>
            </a:r>
            <a:r>
              <a:rPr lang="fr-FR" sz="1900" dirty="0" smtClean="0">
                <a:solidFill>
                  <a:schemeClr val="tx1"/>
                </a:solidFill>
              </a:rPr>
              <a:t> . </a:t>
            </a:r>
            <a:r>
              <a:rPr lang="ar-SA" sz="1900" dirty="0" smtClean="0">
                <a:solidFill>
                  <a:schemeClr val="tx1"/>
                </a:solidFill>
              </a:rPr>
              <a:t>ثم المصطلح والهوية الثقافية والتاريخية</a:t>
            </a:r>
            <a:r>
              <a:rPr lang="fr-FR" sz="1900" dirty="0" smtClean="0">
                <a:solidFill>
                  <a:schemeClr val="tx1"/>
                </a:solidFill>
              </a:rPr>
              <a:t> . </a:t>
            </a:r>
            <a:r>
              <a:rPr lang="ar-SA" sz="1900" dirty="0" smtClean="0">
                <a:solidFill>
                  <a:schemeClr val="tx1"/>
                </a:solidFill>
              </a:rPr>
              <a:t>ثم المرجع الزمني والمقاربة </a:t>
            </a:r>
            <a:r>
              <a:rPr lang="ar-SA" sz="1900" dirty="0" err="1" smtClean="0">
                <a:solidFill>
                  <a:schemeClr val="tx1"/>
                </a:solidFill>
              </a:rPr>
              <a:t>البراغماتية</a:t>
            </a:r>
            <a:r>
              <a:rPr lang="fr-FR" sz="1900" dirty="0" smtClean="0">
                <a:solidFill>
                  <a:schemeClr val="tx1"/>
                </a:solidFill>
              </a:rPr>
              <a:t>. </a:t>
            </a:r>
            <a:r>
              <a:rPr lang="ar-SA" sz="1900" dirty="0" smtClean="0">
                <a:solidFill>
                  <a:schemeClr val="tx1"/>
                </a:solidFill>
              </a:rPr>
              <a:t>المصطلح والهوية </a:t>
            </a:r>
            <a:r>
              <a:rPr lang="ar-SA" sz="1900" dirty="0" err="1" smtClean="0">
                <a:solidFill>
                  <a:schemeClr val="tx1"/>
                </a:solidFill>
              </a:rPr>
              <a:t>الإجتماعية</a:t>
            </a:r>
            <a:r>
              <a:rPr lang="ar-SA" sz="1900" dirty="0" smtClean="0">
                <a:solidFill>
                  <a:schemeClr val="tx1"/>
                </a:solidFill>
              </a:rPr>
              <a:t> والمصطلح ومستعمله</a:t>
            </a:r>
            <a:r>
              <a:rPr lang="ar-DZ" sz="1900" dirty="0" smtClean="0">
                <a:solidFill>
                  <a:schemeClr val="tx1"/>
                </a:solidFill>
              </a:rPr>
              <a:t>.</a:t>
            </a:r>
          </a:p>
          <a:p>
            <a:pPr algn="r" rtl="1"/>
            <a:r>
              <a:rPr lang="ar-DZ" sz="1900" b="1" dirty="0" smtClean="0">
                <a:solidFill>
                  <a:schemeClr val="tx1"/>
                </a:solidFill>
              </a:rPr>
              <a:t>*</a:t>
            </a:r>
            <a:r>
              <a:rPr lang="ar-SA" sz="1900" b="1" dirty="0" smtClean="0">
                <a:solidFill>
                  <a:schemeClr val="tx1"/>
                </a:solidFill>
              </a:rPr>
              <a:t>الفصل الثاني</a:t>
            </a:r>
            <a:r>
              <a:rPr lang="ar-SA" sz="1900" dirty="0" smtClean="0">
                <a:solidFill>
                  <a:schemeClr val="tx1"/>
                </a:solidFill>
              </a:rPr>
              <a:t> :"المصطلح اللساني عند ابن خلدون بين التكوين اللساني والمرجع </a:t>
            </a:r>
            <a:r>
              <a:rPr lang="ar-SA" sz="1900" dirty="0" err="1" smtClean="0">
                <a:solidFill>
                  <a:schemeClr val="tx1"/>
                </a:solidFill>
              </a:rPr>
              <a:t>الإجتماعي</a:t>
            </a:r>
            <a:r>
              <a:rPr lang="fr-FR" sz="1900" dirty="0" smtClean="0">
                <a:solidFill>
                  <a:schemeClr val="tx1"/>
                </a:solidFill>
              </a:rPr>
              <a:t>". </a:t>
            </a:r>
            <a:r>
              <a:rPr lang="ar-SA" sz="1900" dirty="0" smtClean="0">
                <a:solidFill>
                  <a:schemeClr val="tx1"/>
                </a:solidFill>
              </a:rPr>
              <a:t>تحدث عن الملكة اللسانية وقسمها إلى ملكة لسانية عامة وأخرى خاصة وتنقسم هذه الأخيرة إلى</a:t>
            </a:r>
            <a:r>
              <a:rPr lang="fr-FR" sz="1900" dirty="0" smtClean="0">
                <a:solidFill>
                  <a:schemeClr val="tx1"/>
                </a:solidFill>
              </a:rPr>
              <a:t> : </a:t>
            </a:r>
          </a:p>
          <a:p>
            <a:pPr algn="r" rtl="1"/>
            <a:r>
              <a:rPr lang="ar-DZ" sz="1900" dirty="0" smtClean="0">
                <a:solidFill>
                  <a:schemeClr val="tx1"/>
                </a:solidFill>
              </a:rPr>
              <a:t>_</a:t>
            </a:r>
            <a:r>
              <a:rPr lang="ar-SA" sz="1900" dirty="0" smtClean="0">
                <a:solidFill>
                  <a:schemeClr val="tx1"/>
                </a:solidFill>
              </a:rPr>
              <a:t>مبدأ السماع </a:t>
            </a:r>
            <a:endParaRPr lang="ar-DZ" sz="1900" dirty="0" smtClean="0">
              <a:solidFill>
                <a:schemeClr val="tx1"/>
              </a:solidFill>
            </a:endParaRPr>
          </a:p>
          <a:p>
            <a:pPr algn="r" rtl="1"/>
            <a:r>
              <a:rPr lang="ar-DZ" sz="1900" dirty="0" smtClean="0">
                <a:solidFill>
                  <a:schemeClr val="tx1"/>
                </a:solidFill>
              </a:rPr>
              <a:t>_</a:t>
            </a:r>
            <a:r>
              <a:rPr lang="ar-SA" sz="1900" dirty="0" smtClean="0">
                <a:solidFill>
                  <a:schemeClr val="tx1"/>
                </a:solidFill>
              </a:rPr>
              <a:t>مبدأ التكرار</a:t>
            </a:r>
            <a:endParaRPr lang="ar-DZ" sz="1900" dirty="0" smtClean="0">
              <a:solidFill>
                <a:schemeClr val="tx1"/>
              </a:solidFill>
            </a:endParaRPr>
          </a:p>
          <a:p>
            <a:pPr algn="r" rtl="1"/>
            <a:r>
              <a:rPr lang="ar-SA" sz="1900" dirty="0" smtClean="0">
                <a:solidFill>
                  <a:schemeClr val="tx1"/>
                </a:solidFill>
              </a:rPr>
              <a:t>_مبدأ الترسيخ</a:t>
            </a:r>
            <a:endParaRPr lang="ar-DZ" sz="1900" dirty="0" smtClean="0">
              <a:solidFill>
                <a:schemeClr val="tx1"/>
              </a:solidFill>
            </a:endParaRPr>
          </a:p>
          <a:p>
            <a:pPr algn="r" rtl="1"/>
            <a:r>
              <a:rPr lang="ar-SA" sz="1900" dirty="0" smtClean="0">
                <a:solidFill>
                  <a:schemeClr val="tx1"/>
                </a:solidFill>
              </a:rPr>
              <a:t>_مصطلح اللسان</a:t>
            </a:r>
            <a:endParaRPr lang="ar-DZ" sz="1900" dirty="0" smtClean="0">
              <a:solidFill>
                <a:schemeClr val="tx1"/>
              </a:solidFill>
            </a:endParaRPr>
          </a:p>
          <a:p>
            <a:pPr algn="r" rtl="1"/>
            <a:r>
              <a:rPr lang="ar-SA" sz="1900" dirty="0" smtClean="0">
                <a:solidFill>
                  <a:schemeClr val="tx1"/>
                </a:solidFill>
              </a:rPr>
              <a:t>_ مصطلح اللغة</a:t>
            </a:r>
            <a:endParaRPr lang="ar-DZ" sz="1900" dirty="0" smtClean="0">
              <a:solidFill>
                <a:schemeClr val="tx1"/>
              </a:solidFill>
            </a:endParaRPr>
          </a:p>
          <a:p>
            <a:pPr algn="r" rtl="1"/>
            <a:r>
              <a:rPr lang="ar-DZ" sz="1900" dirty="0" smtClean="0">
                <a:solidFill>
                  <a:schemeClr val="tx1"/>
                </a:solidFill>
              </a:rPr>
              <a:t> </a:t>
            </a:r>
            <a:r>
              <a:rPr lang="ar-SA" sz="1900" dirty="0" smtClean="0">
                <a:solidFill>
                  <a:schemeClr val="tx1"/>
                </a:solidFill>
              </a:rPr>
              <a:t>_ مصطلح </a:t>
            </a:r>
            <a:r>
              <a:rPr lang="ar-SA" sz="1900" dirty="0" err="1" smtClean="0">
                <a:solidFill>
                  <a:schemeClr val="tx1"/>
                </a:solidFill>
              </a:rPr>
              <a:t>الكلا</a:t>
            </a:r>
            <a:r>
              <a:rPr lang="ar-DZ" sz="1900" dirty="0" smtClean="0">
                <a:solidFill>
                  <a:schemeClr val="tx1"/>
                </a:solidFill>
              </a:rPr>
              <a:t>م</a:t>
            </a:r>
          </a:p>
          <a:p>
            <a:pPr algn="r" rtl="1"/>
            <a:r>
              <a:rPr lang="ar-DZ" sz="1900" dirty="0" smtClean="0">
                <a:solidFill>
                  <a:schemeClr val="tx1"/>
                </a:solidFill>
              </a:rPr>
              <a:t> </a:t>
            </a:r>
            <a:r>
              <a:rPr lang="ar-SA" sz="1900" dirty="0" smtClean="0">
                <a:solidFill>
                  <a:schemeClr val="tx1"/>
                </a:solidFill>
              </a:rPr>
              <a:t>_</a:t>
            </a:r>
            <a:r>
              <a:rPr lang="ar-SA" sz="1900" dirty="0" err="1" smtClean="0">
                <a:solidFill>
                  <a:schemeClr val="tx1"/>
                </a:solidFill>
              </a:rPr>
              <a:t>إتصال</a:t>
            </a:r>
            <a:r>
              <a:rPr lang="ar-SA" sz="1900" dirty="0" smtClean="0">
                <a:solidFill>
                  <a:schemeClr val="tx1"/>
                </a:solidFill>
              </a:rPr>
              <a:t> الألسن</a:t>
            </a:r>
            <a:r>
              <a:rPr lang="fr-FR" sz="1900" dirty="0" smtClean="0">
                <a:solidFill>
                  <a:schemeClr val="tx1"/>
                </a:solidFill>
              </a:rPr>
              <a:t>.</a:t>
            </a:r>
            <a:endParaRPr lang="ar-DZ" sz="1900" dirty="0" smtClean="0">
              <a:solidFill>
                <a:schemeClr val="tx1"/>
              </a:solidFill>
            </a:endParaRPr>
          </a:p>
          <a:p>
            <a:pPr algn="r" rtl="1"/>
            <a:r>
              <a:rPr lang="ar-SA" sz="2000" b="1" dirty="0" smtClean="0">
                <a:solidFill>
                  <a:schemeClr val="tx1"/>
                </a:solidFill>
              </a:rPr>
              <a:t>الباب الرابع:</a:t>
            </a:r>
            <a:r>
              <a:rPr lang="ar-SA" sz="2000" dirty="0" smtClean="0">
                <a:solidFill>
                  <a:schemeClr val="tx1"/>
                </a:solidFill>
              </a:rPr>
              <a:t> تحت عنوان "المصطلح اللساني النصي</a:t>
            </a:r>
            <a:r>
              <a:rPr lang="fr-FR" sz="2000" dirty="0" smtClean="0">
                <a:solidFill>
                  <a:schemeClr val="tx1"/>
                </a:solidFill>
              </a:rPr>
              <a:t>". </a:t>
            </a:r>
            <a:r>
              <a:rPr lang="ar-SA" sz="2000" dirty="0" smtClean="0">
                <a:solidFill>
                  <a:schemeClr val="tx1"/>
                </a:solidFill>
              </a:rPr>
              <a:t>تطرق فيه إلى فصل واحد سماه"لسانيات النص بين اللسانيات الغربية واللسانيات العربية</a:t>
            </a:r>
            <a:r>
              <a:rPr lang="fr-FR" sz="2000" dirty="0" smtClean="0">
                <a:solidFill>
                  <a:schemeClr val="tx1"/>
                </a:solidFill>
              </a:rPr>
              <a:t> ". </a:t>
            </a:r>
            <a:r>
              <a:rPr lang="ar-SA" sz="2000" dirty="0" smtClean="0">
                <a:solidFill>
                  <a:schemeClr val="tx1"/>
                </a:solidFill>
              </a:rPr>
              <a:t>استهله بمقدمة تحدث فيها عن الخطاب</a:t>
            </a:r>
            <a:r>
              <a:rPr lang="fr-FR" sz="2000" dirty="0" smtClean="0">
                <a:solidFill>
                  <a:schemeClr val="tx1"/>
                </a:solidFill>
              </a:rPr>
              <a:t>.</a:t>
            </a:r>
            <a:endParaRPr lang="en-US" sz="1900" dirty="0" smtClean="0">
              <a:solidFill>
                <a:schemeClr val="tx1"/>
              </a:solidFill>
            </a:endParaRPr>
          </a:p>
          <a:p>
            <a:pPr algn="r" rtl="1"/>
            <a:endParaRPr lang="ar-DZ" sz="1900" dirty="0">
              <a:solidFill>
                <a:schemeClr val="tx1"/>
              </a:solidFill>
            </a:endParaRP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checkerboard(across)">
                                      <p:cBhvr>
                                        <p:cTn id="15" dur="500"/>
                                        <p:tgtEl>
                                          <p:spTgt spid="4">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heckerboard(across)">
                                      <p:cBhvr>
                                        <p:cTn id="18" dur="500"/>
                                        <p:tgtEl>
                                          <p:spTgt spid="4">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checkerboard(across)">
                                      <p:cBhvr>
                                        <p:cTn id="21" dur="500"/>
                                        <p:tgtEl>
                                          <p:spTgt spid="4">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checkerboard(across)">
                                      <p:cBhvr>
                                        <p:cTn id="24" dur="500"/>
                                        <p:tgtEl>
                                          <p:spTgt spid="4">
                                            <p:txEl>
                                              <p:pRg st="5" end="5"/>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checkerboard(across)">
                                      <p:cBhvr>
                                        <p:cTn id="27" dur="500"/>
                                        <p:tgtEl>
                                          <p:spTgt spid="4">
                                            <p:txEl>
                                              <p:pRg st="6" end="6"/>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checkerboard(across)">
                                      <p:cBhvr>
                                        <p:cTn id="30" dur="500"/>
                                        <p:tgtEl>
                                          <p:spTgt spid="4">
                                            <p:txEl>
                                              <p:pRg st="7" end="7"/>
                                            </p:txEl>
                                          </p:spTgt>
                                        </p:tgtEl>
                                      </p:cBhvr>
                                    </p:animEffect>
                                  </p:childTnLst>
                                </p:cTn>
                              </p:par>
                              <p:par>
                                <p:cTn id="31" presetID="5" presetClass="entr" presetSubtype="10" fill="hold" nodeType="with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animEffect transition="in" filter="checkerboard(across)">
                                      <p:cBhvr>
                                        <p:cTn id="33" dur="500"/>
                                        <p:tgtEl>
                                          <p:spTgt spid="4">
                                            <p:txEl>
                                              <p:pRg st="8" end="8"/>
                                            </p:txEl>
                                          </p:spTgt>
                                        </p:tgtEl>
                                      </p:cBhvr>
                                    </p:animEffect>
                                  </p:childTnLst>
                                </p:cTn>
                              </p:par>
                              <p:par>
                                <p:cTn id="34" presetID="5" presetClass="entr" presetSubtype="10" fill="hold" nodeType="withEffect">
                                  <p:stCondLst>
                                    <p:cond delay="0"/>
                                  </p:stCondLst>
                                  <p:childTnLst>
                                    <p:set>
                                      <p:cBhvr>
                                        <p:cTn id="35" dur="1" fill="hold">
                                          <p:stCondLst>
                                            <p:cond delay="0"/>
                                          </p:stCondLst>
                                        </p:cTn>
                                        <p:tgtEl>
                                          <p:spTgt spid="4">
                                            <p:txEl>
                                              <p:pRg st="9" end="9"/>
                                            </p:txEl>
                                          </p:spTgt>
                                        </p:tgtEl>
                                        <p:attrNameLst>
                                          <p:attrName>style.visibility</p:attrName>
                                        </p:attrNameLst>
                                      </p:cBhvr>
                                      <p:to>
                                        <p:strVal val="visible"/>
                                      </p:to>
                                    </p:set>
                                    <p:animEffect transition="in" filter="checkerboard(across)">
                                      <p:cBhvr>
                                        <p:cTn id="36" dur="500"/>
                                        <p:tgtEl>
                                          <p:spTgt spid="4">
                                            <p:txEl>
                                              <p:pRg st="9" end="9"/>
                                            </p:txEl>
                                          </p:spTgt>
                                        </p:tgtEl>
                                      </p:cBhvr>
                                    </p:animEffect>
                                  </p:childTnLst>
                                </p:cTn>
                              </p:par>
                              <p:par>
                                <p:cTn id="37" presetID="5" presetClass="entr" presetSubtype="10" fill="hold" nodeType="with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Effect transition="in" filter="checkerboard(across)">
                                      <p:cBhvr>
                                        <p:cTn id="39" dur="500"/>
                                        <p:tgtEl>
                                          <p:spTgt spid="4">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6" fill="hold" nodeType="clickEffect">
                                  <p:stCondLst>
                                    <p:cond delay="0"/>
                                  </p:stCondLst>
                                  <p:childTnLst>
                                    <p:set>
                                      <p:cBhvr>
                                        <p:cTn id="43" dur="1" fill="hold">
                                          <p:stCondLst>
                                            <p:cond delay="0"/>
                                          </p:stCondLst>
                                        </p:cTn>
                                        <p:tgtEl>
                                          <p:spTgt spid="4">
                                            <p:txEl>
                                              <p:pRg st="11" end="11"/>
                                            </p:txEl>
                                          </p:spTgt>
                                        </p:tgtEl>
                                        <p:attrNameLst>
                                          <p:attrName>style.visibility</p:attrName>
                                        </p:attrNameLst>
                                      </p:cBhvr>
                                      <p:to>
                                        <p:strVal val="visible"/>
                                      </p:to>
                                    </p:set>
                                    <p:animEffect transition="in" filter="barn(inHorizontal)">
                                      <p:cBhvr>
                                        <p:cTn id="44"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214290"/>
            <a:ext cx="8686800" cy="45719"/>
          </a:xfrm>
        </p:spPr>
        <p:txBody>
          <a:bodyPr>
            <a:normAutofit fontScale="90000"/>
          </a:bodyPr>
          <a:lstStyle/>
          <a:p>
            <a:endParaRPr lang="ar-DZ" dirty="0"/>
          </a:p>
        </p:txBody>
      </p:sp>
      <p:sp>
        <p:nvSpPr>
          <p:cNvPr id="3" name="Espace réservé du contenu 2"/>
          <p:cNvSpPr>
            <a:spLocks noGrp="1"/>
          </p:cNvSpPr>
          <p:nvPr>
            <p:ph idx="1"/>
          </p:nvPr>
        </p:nvSpPr>
        <p:spPr>
          <a:xfrm>
            <a:off x="0" y="0"/>
            <a:ext cx="9144000" cy="6858000"/>
          </a:xfrm>
        </p:spPr>
        <p:txBody>
          <a:bodyPr/>
          <a:lstStyle/>
          <a:p>
            <a:pPr>
              <a:buNone/>
            </a:pPr>
            <a:endParaRPr lang="ar-DZ" dirty="0"/>
          </a:p>
        </p:txBody>
      </p:sp>
      <p:sp>
        <p:nvSpPr>
          <p:cNvPr id="4" name="Rectangle 3"/>
          <p:cNvSpPr/>
          <p:nvPr/>
        </p:nvSpPr>
        <p:spPr>
          <a:xfrm>
            <a:off x="0" y="0"/>
            <a:ext cx="9144000" cy="707233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r" rtl="1"/>
            <a:r>
              <a:rPr lang="ar-DZ" sz="2000" dirty="0" smtClean="0">
                <a:solidFill>
                  <a:schemeClr val="tx1"/>
                </a:solidFill>
              </a:rPr>
              <a:t> </a:t>
            </a:r>
          </a:p>
          <a:p>
            <a:pPr algn="r" rtl="1"/>
            <a:r>
              <a:rPr lang="ar-DZ" sz="2000" dirty="0" smtClean="0">
                <a:solidFill>
                  <a:schemeClr val="tx1"/>
                </a:solidFill>
              </a:rPr>
              <a:t> و</a:t>
            </a:r>
            <a:r>
              <a:rPr lang="ar-SA" sz="2000" dirty="0" smtClean="0">
                <a:solidFill>
                  <a:schemeClr val="tx1"/>
                </a:solidFill>
              </a:rPr>
              <a:t>عرض </a:t>
            </a:r>
            <a:r>
              <a:rPr lang="ar-SA" sz="2000" dirty="0" smtClean="0">
                <a:solidFill>
                  <a:schemeClr val="tx1"/>
                </a:solidFill>
              </a:rPr>
              <a:t>فيه مجموعة من العناوين</a:t>
            </a:r>
            <a:r>
              <a:rPr lang="fr-FR" sz="2000" dirty="0" smtClean="0">
                <a:solidFill>
                  <a:schemeClr val="tx1"/>
                </a:solidFill>
              </a:rPr>
              <a:t> : </a:t>
            </a:r>
            <a:r>
              <a:rPr lang="ar-SA" sz="2000" dirty="0" smtClean="0">
                <a:solidFill>
                  <a:schemeClr val="tx1"/>
                </a:solidFill>
              </a:rPr>
              <a:t>بين النص والخطاب ،عرف فيه مفهوم النص والخطاب</a:t>
            </a:r>
            <a:r>
              <a:rPr lang="fr-FR" sz="2000" dirty="0" smtClean="0">
                <a:solidFill>
                  <a:schemeClr val="tx1"/>
                </a:solidFill>
              </a:rPr>
              <a:t>. </a:t>
            </a:r>
            <a:r>
              <a:rPr lang="ar-SA" sz="2000" dirty="0" smtClean="0">
                <a:solidFill>
                  <a:schemeClr val="tx1"/>
                </a:solidFill>
              </a:rPr>
              <a:t>لسانيات النص في الدرس اللساني الغربي الحديث</a:t>
            </a:r>
            <a:r>
              <a:rPr lang="fr-FR" sz="2000" dirty="0" smtClean="0">
                <a:solidFill>
                  <a:schemeClr val="tx1"/>
                </a:solidFill>
              </a:rPr>
              <a:t>. </a:t>
            </a:r>
            <a:r>
              <a:rPr lang="ar-SA" sz="2000" dirty="0" smtClean="0">
                <a:solidFill>
                  <a:schemeClr val="tx1"/>
                </a:solidFill>
              </a:rPr>
              <a:t>المقاربات والتطبيقات،قسمه إلى عناوين فرعية منها "النص وتحليل النص "،"البنية والسياق"، "الإنتاج والمقاصد</a:t>
            </a:r>
            <a:r>
              <a:rPr lang="fr-FR" sz="2000" dirty="0" smtClean="0">
                <a:solidFill>
                  <a:schemeClr val="tx1"/>
                </a:solidFill>
              </a:rPr>
              <a:t>". </a:t>
            </a:r>
            <a:r>
              <a:rPr lang="ar-SA" sz="2000" dirty="0" smtClean="0">
                <a:solidFill>
                  <a:schemeClr val="tx1"/>
                </a:solidFill>
              </a:rPr>
              <a:t>إضافة إلى مدى مساهمة التراث اللغوي العربي في لسانيات النص ،ومدى مساهمة اللسانيات العربية الحديثة في لسانيات النص</a:t>
            </a:r>
            <a:r>
              <a:rPr lang="fr-FR" sz="2000" dirty="0" smtClean="0">
                <a:solidFill>
                  <a:schemeClr val="tx1"/>
                </a:solidFill>
              </a:rPr>
              <a:t> . </a:t>
            </a:r>
            <a:r>
              <a:rPr lang="ar-SA" sz="2000" dirty="0" smtClean="0">
                <a:solidFill>
                  <a:schemeClr val="tx1"/>
                </a:solidFill>
              </a:rPr>
              <a:t>ثم أزمة المصطلح النصي العربي وضع فيه جدولا بين فيه المصطلحات النصية</a:t>
            </a:r>
            <a:r>
              <a:rPr lang="fr-FR" sz="2000" dirty="0" smtClean="0">
                <a:solidFill>
                  <a:schemeClr val="tx1"/>
                </a:solidFill>
              </a:rPr>
              <a:t> . </a:t>
            </a:r>
            <a:r>
              <a:rPr lang="ar-SA" sz="2000" dirty="0" smtClean="0">
                <a:solidFill>
                  <a:schemeClr val="tx1"/>
                </a:solidFill>
              </a:rPr>
              <a:t>ثم خاتمة للموضوع</a:t>
            </a:r>
            <a:r>
              <a:rPr lang="fr-FR" sz="2000" dirty="0" smtClean="0">
                <a:solidFill>
                  <a:schemeClr val="tx1"/>
                </a:solidFill>
              </a:rPr>
              <a:t>.</a:t>
            </a:r>
            <a:endParaRPr lang="en-US" sz="2000" dirty="0" smtClean="0">
              <a:solidFill>
                <a:schemeClr val="tx1"/>
              </a:solidFill>
            </a:endParaRPr>
          </a:p>
          <a:p>
            <a:pPr algn="r" rtl="1"/>
            <a:r>
              <a:rPr lang="ar-SA" sz="2000" b="1" dirty="0" smtClean="0">
                <a:solidFill>
                  <a:schemeClr val="tx1"/>
                </a:solidFill>
              </a:rPr>
              <a:t>الباب الخامس:</a:t>
            </a:r>
            <a:r>
              <a:rPr lang="ar-SA" sz="2000" dirty="0" smtClean="0">
                <a:solidFill>
                  <a:schemeClr val="tx1"/>
                </a:solidFill>
              </a:rPr>
              <a:t> "المصطلح </a:t>
            </a:r>
            <a:r>
              <a:rPr lang="ar-SA" sz="2000" dirty="0" err="1" smtClean="0">
                <a:solidFill>
                  <a:schemeClr val="tx1"/>
                </a:solidFill>
              </a:rPr>
              <a:t>والقصديّة</a:t>
            </a:r>
            <a:r>
              <a:rPr lang="fr-FR" sz="2000" dirty="0" smtClean="0">
                <a:solidFill>
                  <a:schemeClr val="tx1"/>
                </a:solidFill>
              </a:rPr>
              <a:t>". </a:t>
            </a:r>
            <a:r>
              <a:rPr lang="ar-SA" sz="2000" dirty="0" smtClean="0">
                <a:solidFill>
                  <a:schemeClr val="tx1"/>
                </a:solidFill>
              </a:rPr>
              <a:t>قسمه إلى فصل واحد تحت عنوان "المصطلح من المعنى إلى </a:t>
            </a:r>
            <a:r>
              <a:rPr lang="ar-SA" sz="2000" dirty="0" err="1" smtClean="0">
                <a:solidFill>
                  <a:schemeClr val="tx1"/>
                </a:solidFill>
              </a:rPr>
              <a:t>القصدية</a:t>
            </a:r>
            <a:r>
              <a:rPr lang="fr-FR" sz="2000" dirty="0" smtClean="0">
                <a:solidFill>
                  <a:schemeClr val="tx1"/>
                </a:solidFill>
              </a:rPr>
              <a:t>". </a:t>
            </a:r>
            <a:r>
              <a:rPr lang="ar-SA" sz="2000" dirty="0" smtClean="0">
                <a:solidFill>
                  <a:schemeClr val="tx1"/>
                </a:solidFill>
              </a:rPr>
              <a:t>تناول مقدمة هذا الفصل من خلال الكشف عن حركة المصطلح </a:t>
            </a:r>
            <a:r>
              <a:rPr lang="ar-SA" sz="2000" dirty="0" err="1" smtClean="0">
                <a:solidFill>
                  <a:schemeClr val="tx1"/>
                </a:solidFill>
              </a:rPr>
              <a:t>القصديّة</a:t>
            </a:r>
            <a:r>
              <a:rPr lang="ar-SA" sz="2000" dirty="0" smtClean="0">
                <a:solidFill>
                  <a:schemeClr val="tx1"/>
                </a:solidFill>
              </a:rPr>
              <a:t>،ورسم مراحل ماهيته المعنوية في النظرية </a:t>
            </a:r>
            <a:r>
              <a:rPr lang="ar-SA" sz="2000" dirty="0" err="1" smtClean="0">
                <a:solidFill>
                  <a:schemeClr val="tx1"/>
                </a:solidFill>
              </a:rPr>
              <a:t>الفينومينولوجية</a:t>
            </a:r>
            <a:r>
              <a:rPr lang="ar-SA" sz="2000" dirty="0" smtClean="0">
                <a:solidFill>
                  <a:schemeClr val="tx1"/>
                </a:solidFill>
              </a:rPr>
              <a:t> </a:t>
            </a:r>
            <a:r>
              <a:rPr lang="ar-SA" sz="2000" dirty="0" err="1" smtClean="0">
                <a:solidFill>
                  <a:schemeClr val="tx1"/>
                </a:solidFill>
              </a:rPr>
              <a:t>المقالية</a:t>
            </a:r>
            <a:r>
              <a:rPr lang="fr-FR" sz="2000" dirty="0" smtClean="0">
                <a:solidFill>
                  <a:schemeClr val="tx1"/>
                </a:solidFill>
              </a:rPr>
              <a:t> . </a:t>
            </a:r>
            <a:r>
              <a:rPr lang="ar-SA" sz="2000" dirty="0" smtClean="0">
                <a:solidFill>
                  <a:schemeClr val="tx1"/>
                </a:solidFill>
              </a:rPr>
              <a:t>قدم عنوان"</a:t>
            </a:r>
            <a:r>
              <a:rPr lang="ar-SA" sz="2000" dirty="0" err="1" smtClean="0">
                <a:solidFill>
                  <a:schemeClr val="tx1"/>
                </a:solidFill>
              </a:rPr>
              <a:t>الإصطلاح</a:t>
            </a:r>
            <a:r>
              <a:rPr lang="ar-SA" sz="2000" dirty="0" smtClean="0">
                <a:solidFill>
                  <a:schemeClr val="tx1"/>
                </a:solidFill>
              </a:rPr>
              <a:t> </a:t>
            </a:r>
            <a:r>
              <a:rPr lang="ar-SA" sz="2000" dirty="0" err="1" smtClean="0">
                <a:solidFill>
                  <a:schemeClr val="tx1"/>
                </a:solidFill>
              </a:rPr>
              <a:t>والقصديّة</a:t>
            </a:r>
            <a:r>
              <a:rPr lang="ar-SA" sz="2000" dirty="0" smtClean="0">
                <a:solidFill>
                  <a:schemeClr val="tx1"/>
                </a:solidFill>
              </a:rPr>
              <a:t>"تحته فروع</a:t>
            </a:r>
            <a:r>
              <a:rPr lang="fr-FR" sz="2000" dirty="0" smtClean="0">
                <a:solidFill>
                  <a:schemeClr val="tx1"/>
                </a:solidFill>
              </a:rPr>
              <a:t>. </a:t>
            </a:r>
            <a:r>
              <a:rPr lang="ar-SA" sz="2000" dirty="0" smtClean="0">
                <a:solidFill>
                  <a:schemeClr val="tx1"/>
                </a:solidFill>
              </a:rPr>
              <a:t>تحدث فيه عن المتصوّر عرض فيه ماهية "مصطلح </a:t>
            </a:r>
            <a:r>
              <a:rPr lang="ar-SA" sz="2000" dirty="0" err="1" smtClean="0">
                <a:solidFill>
                  <a:schemeClr val="tx1"/>
                </a:solidFill>
              </a:rPr>
              <a:t>القصديّةوالبنية</a:t>
            </a:r>
            <a:r>
              <a:rPr lang="ar-SA" sz="2000" dirty="0" smtClean="0">
                <a:solidFill>
                  <a:schemeClr val="tx1"/>
                </a:solidFill>
              </a:rPr>
              <a:t> الكلية للمصطلح "و "الأثر </a:t>
            </a:r>
            <a:r>
              <a:rPr lang="ar-SA" sz="2000" dirty="0" err="1" smtClean="0">
                <a:solidFill>
                  <a:schemeClr val="tx1"/>
                </a:solidFill>
              </a:rPr>
              <a:t>العرفاني</a:t>
            </a:r>
            <a:r>
              <a:rPr lang="fr-FR" sz="2000" dirty="0" smtClean="0">
                <a:solidFill>
                  <a:schemeClr val="tx1"/>
                </a:solidFill>
              </a:rPr>
              <a:t>". </a:t>
            </a:r>
            <a:r>
              <a:rPr lang="ar-SA" sz="2000" dirty="0" smtClean="0">
                <a:solidFill>
                  <a:schemeClr val="tx1"/>
                </a:solidFill>
              </a:rPr>
              <a:t>ثم تحدث عن "الوعي </a:t>
            </a:r>
            <a:r>
              <a:rPr lang="ar-SA" sz="2000" dirty="0" err="1" smtClean="0">
                <a:solidFill>
                  <a:schemeClr val="tx1"/>
                </a:solidFill>
              </a:rPr>
              <a:t>القصدي</a:t>
            </a:r>
            <a:r>
              <a:rPr lang="ar-SA" sz="2000" dirty="0" smtClean="0">
                <a:solidFill>
                  <a:schemeClr val="tx1"/>
                </a:solidFill>
              </a:rPr>
              <a:t> والوعي الدلالي"،ثم قام بتفريعه إلى التحليل </a:t>
            </a:r>
            <a:r>
              <a:rPr lang="ar-SA" sz="2000" dirty="0" err="1" smtClean="0">
                <a:solidFill>
                  <a:schemeClr val="tx1"/>
                </a:solidFill>
              </a:rPr>
              <a:t>القصدي</a:t>
            </a:r>
            <a:r>
              <a:rPr lang="ar-SA" sz="2000" dirty="0" smtClean="0">
                <a:solidFill>
                  <a:schemeClr val="tx1"/>
                </a:solidFill>
              </a:rPr>
              <a:t> والتحليل الدلالي</a:t>
            </a:r>
            <a:r>
              <a:rPr lang="fr-FR" sz="2000" dirty="0" smtClean="0">
                <a:solidFill>
                  <a:schemeClr val="tx1"/>
                </a:solidFill>
              </a:rPr>
              <a:t>. </a:t>
            </a:r>
            <a:r>
              <a:rPr lang="ar-SA" sz="2000" dirty="0" smtClean="0">
                <a:solidFill>
                  <a:schemeClr val="tx1"/>
                </a:solidFill>
              </a:rPr>
              <a:t>ثم تناول أثر المعاني </a:t>
            </a:r>
            <a:r>
              <a:rPr lang="ar-SA" sz="2000" dirty="0" err="1" smtClean="0">
                <a:solidFill>
                  <a:schemeClr val="tx1"/>
                </a:solidFill>
              </a:rPr>
              <a:t>الإصطلاحية</a:t>
            </a:r>
            <a:r>
              <a:rPr lang="ar-SA" sz="2000" dirty="0" smtClean="0">
                <a:solidFill>
                  <a:schemeClr val="tx1"/>
                </a:solidFill>
              </a:rPr>
              <a:t> في تكوين مفهوم المصطلح قسمه إلى</a:t>
            </a:r>
            <a:r>
              <a:rPr lang="fr-FR" sz="2000" dirty="0" smtClean="0">
                <a:solidFill>
                  <a:schemeClr val="tx1"/>
                </a:solidFill>
              </a:rPr>
              <a:t>: </a:t>
            </a:r>
            <a:endParaRPr lang="fr-FR" sz="2000" dirty="0" smtClean="0">
              <a:solidFill>
                <a:schemeClr val="tx1"/>
              </a:solidFill>
            </a:endParaRPr>
          </a:p>
          <a:p>
            <a:pPr algn="r" rtl="1"/>
            <a:r>
              <a:rPr lang="ar-SA" sz="2000" dirty="0" smtClean="0">
                <a:solidFill>
                  <a:schemeClr val="tx1"/>
                </a:solidFill>
              </a:rPr>
              <a:t>_</a:t>
            </a:r>
            <a:r>
              <a:rPr lang="ar-SA" sz="2000" dirty="0" smtClean="0">
                <a:solidFill>
                  <a:schemeClr val="tx1"/>
                </a:solidFill>
              </a:rPr>
              <a:t>الأثر </a:t>
            </a:r>
            <a:r>
              <a:rPr lang="ar-SA" sz="2000" dirty="0" smtClean="0">
                <a:solidFill>
                  <a:schemeClr val="tx1"/>
                </a:solidFill>
              </a:rPr>
              <a:t>المعنوي</a:t>
            </a:r>
            <a:endParaRPr lang="fr-FR" sz="2000" dirty="0" smtClean="0">
              <a:solidFill>
                <a:schemeClr val="tx1"/>
              </a:solidFill>
            </a:endParaRPr>
          </a:p>
          <a:p>
            <a:pPr algn="r" rtl="1"/>
            <a:r>
              <a:rPr lang="ar-SA" sz="2000" dirty="0" smtClean="0">
                <a:solidFill>
                  <a:schemeClr val="tx1"/>
                </a:solidFill>
              </a:rPr>
              <a:t>_</a:t>
            </a:r>
            <a:r>
              <a:rPr lang="ar-SA" sz="2000" dirty="0" smtClean="0">
                <a:solidFill>
                  <a:schemeClr val="tx1"/>
                </a:solidFill>
              </a:rPr>
              <a:t>المعنى الأولي </a:t>
            </a:r>
            <a:r>
              <a:rPr lang="ar-SA" sz="2000" dirty="0" smtClean="0">
                <a:solidFill>
                  <a:schemeClr val="tx1"/>
                </a:solidFill>
              </a:rPr>
              <a:t>الحدسي</a:t>
            </a:r>
            <a:endParaRPr lang="fr-FR" sz="2000" dirty="0" smtClean="0">
              <a:solidFill>
                <a:schemeClr val="tx1"/>
              </a:solidFill>
            </a:endParaRPr>
          </a:p>
          <a:p>
            <a:pPr algn="r" rtl="1"/>
            <a:r>
              <a:rPr lang="ar-SA" sz="2000" dirty="0" smtClean="0">
                <a:solidFill>
                  <a:schemeClr val="tx1"/>
                </a:solidFill>
              </a:rPr>
              <a:t>_</a:t>
            </a:r>
            <a:r>
              <a:rPr lang="ar-SA" sz="2000" dirty="0" smtClean="0">
                <a:solidFill>
                  <a:schemeClr val="tx1"/>
                </a:solidFill>
              </a:rPr>
              <a:t>المعنى </a:t>
            </a:r>
            <a:r>
              <a:rPr lang="ar-SA" sz="2000" dirty="0" smtClean="0">
                <a:solidFill>
                  <a:schemeClr val="tx1"/>
                </a:solidFill>
              </a:rPr>
              <a:t>التصوري</a:t>
            </a:r>
            <a:endParaRPr lang="fr-FR" sz="2000" dirty="0" smtClean="0">
              <a:solidFill>
                <a:schemeClr val="tx1"/>
              </a:solidFill>
            </a:endParaRPr>
          </a:p>
          <a:p>
            <a:pPr algn="r" rtl="1"/>
            <a:r>
              <a:rPr lang="ar-SA" sz="2000" dirty="0" smtClean="0">
                <a:solidFill>
                  <a:schemeClr val="tx1"/>
                </a:solidFill>
              </a:rPr>
              <a:t>_</a:t>
            </a:r>
            <a:r>
              <a:rPr lang="ar-SA" sz="2000" dirty="0" smtClean="0">
                <a:solidFill>
                  <a:schemeClr val="tx1"/>
                </a:solidFill>
              </a:rPr>
              <a:t>المعنى </a:t>
            </a:r>
            <a:r>
              <a:rPr lang="ar-SA" sz="2000" dirty="0" err="1" smtClean="0">
                <a:solidFill>
                  <a:schemeClr val="tx1"/>
                </a:solidFill>
              </a:rPr>
              <a:t>المفهومي</a:t>
            </a:r>
            <a:r>
              <a:rPr lang="ar-SA" sz="2000" dirty="0" smtClean="0">
                <a:solidFill>
                  <a:schemeClr val="tx1"/>
                </a:solidFill>
              </a:rPr>
              <a:t>_</a:t>
            </a:r>
            <a:endParaRPr lang="fr-FR" sz="2000" dirty="0" smtClean="0">
              <a:solidFill>
                <a:schemeClr val="tx1"/>
              </a:solidFill>
            </a:endParaRPr>
          </a:p>
          <a:p>
            <a:pPr algn="r" rtl="1"/>
            <a:r>
              <a:rPr lang="ar-SA" sz="2000" dirty="0" smtClean="0">
                <a:solidFill>
                  <a:schemeClr val="tx1"/>
                </a:solidFill>
              </a:rPr>
              <a:t>المعنى </a:t>
            </a:r>
            <a:r>
              <a:rPr lang="ar-SA" sz="2000" dirty="0" smtClean="0">
                <a:solidFill>
                  <a:schemeClr val="tx1"/>
                </a:solidFill>
              </a:rPr>
              <a:t>المصطلحي_المعنى السياقي</a:t>
            </a:r>
            <a:r>
              <a:rPr lang="fr-FR" sz="2000" dirty="0" smtClean="0">
                <a:solidFill>
                  <a:schemeClr val="tx1"/>
                </a:solidFill>
              </a:rPr>
              <a:t>. </a:t>
            </a:r>
            <a:r>
              <a:rPr lang="ar-SA" sz="2000" dirty="0" smtClean="0">
                <a:solidFill>
                  <a:schemeClr val="tx1"/>
                </a:solidFill>
              </a:rPr>
              <a:t>ثم خاتمة لهذا الفصل</a:t>
            </a:r>
            <a:r>
              <a:rPr lang="fr-FR" sz="2000" dirty="0" smtClean="0">
                <a:solidFill>
                  <a:schemeClr val="tx1"/>
                </a:solidFill>
              </a:rPr>
              <a:t>.</a:t>
            </a:r>
            <a:endParaRPr lang="en-US" sz="2000" dirty="0" smtClean="0">
              <a:solidFill>
                <a:schemeClr val="tx1"/>
              </a:solidFill>
            </a:endParaRPr>
          </a:p>
          <a:p>
            <a:pPr algn="r" rtl="1"/>
            <a:r>
              <a:rPr lang="fr-FR" sz="2000" dirty="0" smtClean="0">
                <a:solidFill>
                  <a:schemeClr val="tx1"/>
                </a:solidFill>
              </a:rPr>
              <a:t> </a:t>
            </a:r>
            <a:endParaRPr lang="en-US" sz="2000" dirty="0" smtClean="0">
              <a:solidFill>
                <a:schemeClr val="tx1"/>
              </a:solidFill>
            </a:endParaRPr>
          </a:p>
          <a:p>
            <a:pPr algn="r" rtl="1"/>
            <a:r>
              <a:rPr lang="ar-SA" sz="2000" dirty="0" smtClean="0">
                <a:solidFill>
                  <a:schemeClr val="tx1"/>
                </a:solidFill>
              </a:rPr>
              <a:t>ثم تناول </a:t>
            </a:r>
            <a:r>
              <a:rPr lang="ar-SA" sz="2000" b="1" dirty="0" smtClean="0">
                <a:solidFill>
                  <a:schemeClr val="tx1"/>
                </a:solidFill>
              </a:rPr>
              <a:t>الخاتمة العامة للكتاب</a:t>
            </a:r>
            <a:r>
              <a:rPr lang="fr-FR" sz="2000" dirty="0" smtClean="0">
                <a:solidFill>
                  <a:schemeClr val="tx1"/>
                </a:solidFill>
              </a:rPr>
              <a:t> : </a:t>
            </a:r>
            <a:r>
              <a:rPr lang="ar-SA" sz="2000" dirty="0" smtClean="0">
                <a:solidFill>
                  <a:schemeClr val="tx1"/>
                </a:solidFill>
              </a:rPr>
              <a:t>وهي عبارة عن حوصلة من كل الدراسة التي قام </a:t>
            </a:r>
            <a:r>
              <a:rPr lang="ar-SA" sz="2000" dirty="0" err="1" smtClean="0">
                <a:solidFill>
                  <a:schemeClr val="tx1"/>
                </a:solidFill>
              </a:rPr>
              <a:t>بها</a:t>
            </a:r>
            <a:r>
              <a:rPr lang="ar-SA" sz="2000" dirty="0" smtClean="0">
                <a:solidFill>
                  <a:schemeClr val="tx1"/>
                </a:solidFill>
              </a:rPr>
              <a:t>، تحدث فيها عن مسألة تأسيس المفهوم في الدرس اللساني العربي بجميع مستوياته النظرية والتطبيقية</a:t>
            </a:r>
            <a:r>
              <a:rPr lang="fr-FR" sz="2000" dirty="0" smtClean="0">
                <a:solidFill>
                  <a:schemeClr val="tx1"/>
                </a:solidFill>
              </a:rPr>
              <a:t> .</a:t>
            </a:r>
            <a:endParaRPr lang="en-US" sz="2000" dirty="0" smtClean="0">
              <a:solidFill>
                <a:schemeClr val="tx1"/>
              </a:solidFill>
            </a:endParaRPr>
          </a:p>
          <a:p>
            <a:pPr algn="r" rtl="1"/>
            <a:endParaRPr lang="ar-DZ" sz="2000" dirty="0">
              <a:solidFill>
                <a:schemeClr val="tx1"/>
              </a:solidFill>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strips(down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2" dur="500"/>
                                        <p:tgtEl>
                                          <p:spTgt spid="4">
                                            <p:txEl>
                                              <p:pRg st="2" end="2"/>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5" dur="500"/>
                                        <p:tgtEl>
                                          <p:spTgt spid="4">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randombar(horizontal)">
                                      <p:cBhvr>
                                        <p:cTn id="18" dur="500"/>
                                        <p:tgtEl>
                                          <p:spTgt spid="4">
                                            <p:txEl>
                                              <p:pRg st="4" end="4"/>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randombar(horizontal)">
                                      <p:cBhvr>
                                        <p:cTn id="21" dur="500"/>
                                        <p:tgtEl>
                                          <p:spTgt spid="4">
                                            <p:txEl>
                                              <p:pRg st="5" end="5"/>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randombar(horizontal)">
                                      <p:cBhvr>
                                        <p:cTn id="24" dur="500"/>
                                        <p:tgtEl>
                                          <p:spTgt spid="4">
                                            <p:txEl>
                                              <p:pRg st="6" end="6"/>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randombar(horizontal)">
                                      <p:cBhvr>
                                        <p:cTn id="27" dur="500"/>
                                        <p:tgtEl>
                                          <p:spTgt spid="4">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dissolve">
                                      <p:cBhvr>
                                        <p:cTn id="3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151</TotalTime>
  <Words>1364</Words>
  <PresentationFormat>Affichage à l'écran (4:3)</PresentationFormat>
  <Paragraphs>169</Paragraphs>
  <Slides>10</Slides>
  <Notes>1</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Promenade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jegjeg</dc:creator>
  <cp:lastModifiedBy>jegjeg</cp:lastModifiedBy>
  <cp:revision>7</cp:revision>
  <dcterms:created xsi:type="dcterms:W3CDTF">2024-03-03T11:39:40Z</dcterms:created>
  <dcterms:modified xsi:type="dcterms:W3CDTF">2024-03-04T20:16:59Z</dcterms:modified>
</cp:coreProperties>
</file>