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6" r:id="rId3"/>
    <p:sldId id="257" r:id="rId4"/>
    <p:sldId id="258" r:id="rId5"/>
    <p:sldId id="259" r:id="rId6"/>
    <p:sldId id="262" r:id="rId7"/>
    <p:sldId id="260" r:id="rId8"/>
    <p:sldId id="265" r:id="rId9"/>
    <p:sldId id="263" r:id="rId10"/>
    <p:sldId id="264" r:id="rId11"/>
    <p:sldId id="261"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933E59D-4353-4258-8EFA-E5B2DDEB2269}">
          <p14:sldIdLst>
            <p14:sldId id="256"/>
            <p14:sldId id="266"/>
            <p14:sldId id="257"/>
            <p14:sldId id="258"/>
            <p14:sldId id="259"/>
            <p14:sldId id="262"/>
            <p14:sldId id="260"/>
            <p14:sldId id="265"/>
            <p14:sldId id="263"/>
            <p14:sldId id="264"/>
            <p14:sldId id="261"/>
            <p14:sldId id="26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DB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3/20/2024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3/20/2024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3/20/2024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3/20/2024</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7566" y="0"/>
            <a:ext cx="11952514" cy="685800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ar-DZ" dirty="0" smtClean="0"/>
              <a:t>الجمهورية الجزائرية الديموقراطية الشعبية </a:t>
            </a:r>
          </a:p>
          <a:p>
            <a:pPr algn="ctr"/>
            <a:r>
              <a:rPr lang="ar-DZ" dirty="0" smtClean="0"/>
              <a:t>وزارة التعليم العالي و البحث العلمي </a:t>
            </a:r>
          </a:p>
          <a:p>
            <a:pPr algn="ctr"/>
            <a:r>
              <a:rPr lang="ar-DZ" dirty="0" smtClean="0"/>
              <a:t>جامعة محمد لمين دباغين سطيف -2  </a:t>
            </a:r>
          </a:p>
          <a:p>
            <a:pPr algn="ctr"/>
            <a:r>
              <a:rPr lang="ar-DZ" dirty="0" smtClean="0"/>
              <a:t>كلية الآداب و اللغات </a:t>
            </a:r>
          </a:p>
          <a:p>
            <a:pPr algn="ctr"/>
            <a:r>
              <a:rPr lang="ar-DZ" dirty="0" smtClean="0"/>
              <a:t>قسم اللغة و الأدب العربي  </a:t>
            </a:r>
          </a:p>
          <a:p>
            <a:pPr algn="ctr"/>
            <a:endParaRPr lang="ar-DZ" dirty="0" smtClean="0"/>
          </a:p>
          <a:p>
            <a:pPr algn="ctr"/>
            <a:endParaRPr lang="ar-DZ" dirty="0" smtClean="0"/>
          </a:p>
          <a:p>
            <a:pPr algn="ctr"/>
            <a:endParaRPr lang="ar-DZ" dirty="0"/>
          </a:p>
          <a:p>
            <a:pPr algn="ctr"/>
            <a:endParaRPr lang="ar-DZ" dirty="0" smtClean="0"/>
          </a:p>
          <a:p>
            <a:pPr algn="ctr"/>
            <a:endParaRPr lang="ar-DZ" dirty="0"/>
          </a:p>
          <a:p>
            <a:pPr algn="ctr"/>
            <a:endParaRPr lang="ar-DZ" dirty="0" smtClean="0"/>
          </a:p>
          <a:p>
            <a:pPr algn="ctr"/>
            <a:endParaRPr lang="ar-DZ" dirty="0"/>
          </a:p>
          <a:p>
            <a:pPr algn="ctr"/>
            <a:endParaRPr lang="ar-DZ" dirty="0" smtClean="0"/>
          </a:p>
          <a:p>
            <a:pPr algn="ctr"/>
            <a:endParaRPr lang="ar-DZ" dirty="0"/>
          </a:p>
          <a:p>
            <a:pPr algn="ctr"/>
            <a:endParaRPr lang="ar-DZ" dirty="0" smtClean="0"/>
          </a:p>
          <a:p>
            <a:pPr algn="ctr"/>
            <a:endParaRPr lang="ar-DZ" dirty="0"/>
          </a:p>
          <a:p>
            <a:pPr algn="ctr"/>
            <a:endParaRPr lang="ar-DZ" dirty="0" smtClean="0"/>
          </a:p>
          <a:p>
            <a:pPr algn="ctr"/>
            <a:endParaRPr lang="ar-DZ" dirty="0"/>
          </a:p>
          <a:p>
            <a:pPr algn="ctr"/>
            <a:endParaRPr lang="ar-DZ" dirty="0" smtClean="0"/>
          </a:p>
          <a:p>
            <a:pPr algn="ctr"/>
            <a:endParaRPr lang="ar-DZ" dirty="0"/>
          </a:p>
          <a:p>
            <a:pPr algn="ctr"/>
            <a:endParaRPr lang="ar-DZ" dirty="0" smtClean="0"/>
          </a:p>
          <a:p>
            <a:pPr algn="ctr"/>
            <a:endParaRPr lang="fr-FR"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1" y="143692"/>
            <a:ext cx="1580605" cy="1580605"/>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4342" y="143692"/>
            <a:ext cx="1580606" cy="1580606"/>
          </a:xfrm>
          <a:prstGeom prst="rect">
            <a:avLst/>
          </a:prstGeom>
        </p:spPr>
      </p:pic>
      <p:sp>
        <p:nvSpPr>
          <p:cNvPr id="7" name="Rectangle 6"/>
          <p:cNvSpPr/>
          <p:nvPr/>
        </p:nvSpPr>
        <p:spPr>
          <a:xfrm>
            <a:off x="8778239" y="1867989"/>
            <a:ext cx="2508068" cy="61395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ar-DZ" dirty="0" smtClean="0"/>
              <a:t>المقياس : التخطيط اللغوي       </a:t>
            </a:r>
            <a:endParaRPr lang="fr-FR" dirty="0"/>
          </a:p>
        </p:txBody>
      </p:sp>
      <p:sp>
        <p:nvSpPr>
          <p:cNvPr id="8" name="Rectangle 7"/>
          <p:cNvSpPr/>
          <p:nvPr/>
        </p:nvSpPr>
        <p:spPr>
          <a:xfrm>
            <a:off x="796834" y="1867989"/>
            <a:ext cx="3043646" cy="130628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r"/>
            <a:r>
              <a:rPr lang="ar-DZ" dirty="0" smtClean="0"/>
              <a:t>المستوى : ماستر 1 </a:t>
            </a:r>
          </a:p>
          <a:p>
            <a:pPr algn="r"/>
            <a:r>
              <a:rPr lang="ar-DZ" dirty="0" smtClean="0"/>
              <a:t>التخصص : لسانيات تطبيقية </a:t>
            </a:r>
          </a:p>
          <a:p>
            <a:pPr algn="r" rtl="1"/>
            <a:r>
              <a:rPr lang="ar-DZ" dirty="0" smtClean="0"/>
              <a:t>الفوج : 03</a:t>
            </a:r>
            <a:endParaRPr lang="fr-FR" dirty="0"/>
          </a:p>
        </p:txBody>
      </p:sp>
      <p:sp>
        <p:nvSpPr>
          <p:cNvPr id="9" name="Rectangle 8"/>
          <p:cNvSpPr/>
          <p:nvPr/>
        </p:nvSpPr>
        <p:spPr>
          <a:xfrm>
            <a:off x="3265714" y="3115491"/>
            <a:ext cx="6466114" cy="1554480"/>
          </a:xfrm>
          <a:prstGeom prst="rect">
            <a:avLst/>
          </a:prstGeom>
          <a:solidFill>
            <a:schemeClr val="bg2">
              <a:lumMod val="20000"/>
              <a:lumOff val="80000"/>
            </a:schemeClr>
          </a:solidFill>
          <a:ln w="9525" cap="flat" cmpd="sng" algn="ctr">
            <a:solidFill>
              <a:schemeClr val="accent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ar-DZ" sz="6000" dirty="0" smtClean="0">
                <a:solidFill>
                  <a:schemeClr val="accent1">
                    <a:lumMod val="75000"/>
                  </a:schemeClr>
                </a:solidFill>
                <a:latin typeface="Andalus" panose="02020603050405020304" pitchFamily="18" charset="-78"/>
                <a:cs typeface="Andalus" panose="02020603050405020304" pitchFamily="18" charset="-78"/>
              </a:rPr>
              <a:t>التعدد اللغوي</a:t>
            </a:r>
            <a:r>
              <a:rPr lang="ar-DZ" dirty="0" smtClean="0"/>
              <a:t> </a:t>
            </a:r>
            <a:endParaRPr lang="fr-FR" dirty="0"/>
          </a:p>
        </p:txBody>
      </p:sp>
      <p:sp>
        <p:nvSpPr>
          <p:cNvPr id="10" name="Rectangle 9"/>
          <p:cNvSpPr/>
          <p:nvPr/>
        </p:nvSpPr>
        <p:spPr>
          <a:xfrm>
            <a:off x="9287690" y="4656908"/>
            <a:ext cx="2416629" cy="167857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ar-DZ" dirty="0" smtClean="0"/>
              <a:t>من إعداد الطالبات :</a:t>
            </a:r>
          </a:p>
          <a:p>
            <a:pPr algn="ctr"/>
            <a:r>
              <a:rPr lang="ar-DZ" dirty="0" smtClean="0"/>
              <a:t>               - خرباش أمينة </a:t>
            </a:r>
          </a:p>
          <a:p>
            <a:pPr algn="ctr"/>
            <a:r>
              <a:rPr lang="ar-DZ" dirty="0" smtClean="0"/>
              <a:t>               - حساينيت ريم </a:t>
            </a:r>
          </a:p>
          <a:p>
            <a:pPr algn="ctr"/>
            <a:r>
              <a:rPr lang="ar-DZ" dirty="0" smtClean="0"/>
              <a:t>               - كفوس خديجة </a:t>
            </a:r>
            <a:endParaRPr lang="fr-FR" dirty="0"/>
          </a:p>
        </p:txBody>
      </p:sp>
      <p:sp>
        <p:nvSpPr>
          <p:cNvPr id="11" name="Rectangle 10"/>
          <p:cNvSpPr/>
          <p:nvPr/>
        </p:nvSpPr>
        <p:spPr>
          <a:xfrm>
            <a:off x="979714" y="4839788"/>
            <a:ext cx="3043646" cy="901337"/>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ar-DZ" dirty="0" smtClean="0"/>
              <a:t>أستاذة المقياس : مصباح</a:t>
            </a:r>
          </a:p>
        </p:txBody>
      </p:sp>
      <p:sp>
        <p:nvSpPr>
          <p:cNvPr id="12" name="Rectangle 11"/>
          <p:cNvSpPr/>
          <p:nvPr/>
        </p:nvSpPr>
        <p:spPr>
          <a:xfrm>
            <a:off x="4728754" y="6426926"/>
            <a:ext cx="3004457" cy="43107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ar-DZ" dirty="0" smtClean="0"/>
              <a:t>الموسم الجامعي : 2024/2023 م</a:t>
            </a:r>
            <a:endParaRPr lang="fr-FR" dirty="0"/>
          </a:p>
        </p:txBody>
      </p:sp>
    </p:spTree>
    <p:extLst>
      <p:ext uri="{BB962C8B-B14F-4D97-AF65-F5344CB8AC3E}">
        <p14:creationId xmlns:p14="http://schemas.microsoft.com/office/powerpoint/2010/main" val="847297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1699" y="1407794"/>
            <a:ext cx="8810946" cy="4627245"/>
          </a:xfrm>
          <a:prstGeom prst="rect">
            <a:avLst/>
          </a:prstGeom>
          <a:ln>
            <a:noFill/>
          </a:ln>
          <a:effectLst>
            <a:softEdge rad="112500"/>
          </a:effectLst>
        </p:spPr>
      </p:pic>
    </p:spTree>
    <p:extLst>
      <p:ext uri="{BB962C8B-B14F-4D97-AF65-F5344CB8AC3E}">
        <p14:creationId xmlns:p14="http://schemas.microsoft.com/office/powerpoint/2010/main" val="3899413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Scroll 3"/>
          <p:cNvSpPr/>
          <p:nvPr/>
        </p:nvSpPr>
        <p:spPr>
          <a:xfrm>
            <a:off x="7981406" y="65314"/>
            <a:ext cx="4210594" cy="6596743"/>
          </a:xfrm>
          <a:prstGeom prst="verticalScroll">
            <a:avLst>
              <a:gd name="adj" fmla="val 0"/>
            </a:avLst>
          </a:prstGeom>
          <a:solidFill>
            <a:schemeClr val="bg2">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DZ" b="1" dirty="0">
                <a:solidFill>
                  <a:schemeClr val="tx1"/>
                </a:solidFill>
              </a:rPr>
              <a:t>ا</a:t>
            </a:r>
            <a:r>
              <a:rPr lang="ar-DZ" b="1" dirty="0" smtClean="0">
                <a:solidFill>
                  <a:schemeClr val="tx1"/>
                </a:solidFill>
              </a:rPr>
              <a:t>لايجابيات :</a:t>
            </a:r>
          </a:p>
          <a:p>
            <a:pPr algn="r" rtl="1"/>
            <a:r>
              <a:rPr lang="ar-DZ" b="1" dirty="0">
                <a:solidFill>
                  <a:schemeClr val="tx1"/>
                </a:solidFill>
              </a:rPr>
              <a:t>1</a:t>
            </a:r>
            <a:r>
              <a:rPr lang="ar-SA" b="1" dirty="0" smtClean="0">
                <a:solidFill>
                  <a:schemeClr val="tx1"/>
                </a:solidFill>
              </a:rPr>
              <a:t> </a:t>
            </a:r>
            <a:r>
              <a:rPr lang="ar-SA" b="1" dirty="0">
                <a:solidFill>
                  <a:schemeClr val="tx1"/>
                </a:solidFill>
              </a:rPr>
              <a:t>- توسع دائرة المعرفة</a:t>
            </a:r>
            <a:endParaRPr lang="fr-FR" dirty="0">
              <a:solidFill>
                <a:schemeClr val="tx1"/>
              </a:solidFill>
            </a:endParaRPr>
          </a:p>
          <a:p>
            <a:pPr algn="r" rtl="1"/>
            <a:r>
              <a:rPr lang="ar-SA" dirty="0">
                <a:solidFill>
                  <a:schemeClr val="tx1"/>
                </a:solidFill>
              </a:rPr>
              <a:t>تتوسع دائرة المعرفة لدى الشخص المتعدد اللغات فبإتقانه لأكثر من لغة يستطيع أن يطلع على العلوم والأفكار المكتوبة بتلك اللغات التي يتقنها، فيتميز ويصبح متقدما على الشخص الأحادي اللغة.</a:t>
            </a:r>
            <a:endParaRPr lang="fr-FR" dirty="0">
              <a:solidFill>
                <a:schemeClr val="tx1"/>
              </a:solidFill>
            </a:endParaRPr>
          </a:p>
          <a:p>
            <a:pPr algn="r" rtl="1"/>
            <a:r>
              <a:rPr lang="ar-SA" b="1" dirty="0">
                <a:solidFill>
                  <a:schemeClr val="tx1"/>
                </a:solidFill>
              </a:rPr>
              <a:t>2 - سهولة السفر للدراسة والعمل:</a:t>
            </a:r>
            <a:endParaRPr lang="fr-FR" dirty="0">
              <a:solidFill>
                <a:schemeClr val="tx1"/>
              </a:solidFill>
            </a:endParaRPr>
          </a:p>
          <a:p>
            <a:pPr algn="r"/>
            <a:r>
              <a:rPr lang="ar-SA" dirty="0">
                <a:solidFill>
                  <a:schemeClr val="tx1"/>
                </a:solidFill>
              </a:rPr>
              <a:t>لا يجد الطالب المتعدد اللغات صعوبة في الدراسة خارج الدولة، فبدراسة اللغة العربية التي هي اللغة الأم إضافة إلى دراسة اللغة الإنجليزية التي تعد اللغة الوسيطة بين الشعوب، فبإتقانه أكثر من لغة يستطيع أن يتفاعل مع المتغيرات التي يشهدها عالم المعرفة على المستوى المحلي والإقليمي والعالمي</a:t>
            </a:r>
            <a:r>
              <a:rPr lang="ar-SA" dirty="0" smtClean="0">
                <a:solidFill>
                  <a:schemeClr val="tx1"/>
                </a:solidFill>
              </a:rPr>
              <a:t>.</a:t>
            </a:r>
            <a:endParaRPr lang="ar-DZ" dirty="0" smtClean="0">
              <a:solidFill>
                <a:schemeClr val="tx1"/>
              </a:solidFill>
            </a:endParaRPr>
          </a:p>
          <a:p>
            <a:pPr algn="r" rtl="1"/>
            <a:r>
              <a:rPr lang="ar-SA" b="1" dirty="0">
                <a:solidFill>
                  <a:schemeClr val="tx1"/>
                </a:solidFill>
              </a:rPr>
              <a:t>3 - الحصول على وظيفة ممتازة:</a:t>
            </a:r>
            <a:endParaRPr lang="fr-FR" dirty="0">
              <a:solidFill>
                <a:schemeClr val="tx1"/>
              </a:solidFill>
            </a:endParaRPr>
          </a:p>
          <a:p>
            <a:pPr algn="r"/>
            <a:r>
              <a:rPr lang="ar-SA" dirty="0">
                <a:solidFill>
                  <a:schemeClr val="tx1"/>
                </a:solidFill>
              </a:rPr>
              <a:t>يتميز الطالب المتخرج من الجامعة الذي توافرت له الظروف أن يتقن أكثر من لغة، بفرصة الحصول على وظيفة ممتازة في المستقبل، فهناك شروط لا بد أ ن تتوافر في الباحثين عن وظيفة، ومن تلك الشروط الرئيسة إجادة اللغتين العربية والإنجليزية </a:t>
            </a:r>
            <a:endParaRPr lang="fr-FR" dirty="0">
              <a:solidFill>
                <a:schemeClr val="tx1"/>
              </a:solidFill>
            </a:endParaRPr>
          </a:p>
          <a:p>
            <a:pPr algn="r"/>
            <a:endParaRPr lang="fr-FR" dirty="0">
              <a:solidFill>
                <a:schemeClr val="tx1"/>
              </a:solidFill>
            </a:endParaRPr>
          </a:p>
        </p:txBody>
      </p:sp>
      <p:sp>
        <p:nvSpPr>
          <p:cNvPr id="9" name="Rectangle 8"/>
          <p:cNvSpPr/>
          <p:nvPr/>
        </p:nvSpPr>
        <p:spPr>
          <a:xfrm>
            <a:off x="117566" y="104503"/>
            <a:ext cx="5603965" cy="6596743"/>
          </a:xfrm>
          <a:prstGeom prst="rect">
            <a:avLst/>
          </a:prstGeom>
          <a:solidFill>
            <a:schemeClr val="bg2">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DZ" b="1" dirty="0">
                <a:solidFill>
                  <a:schemeClr val="tx1"/>
                </a:solidFill>
              </a:rPr>
              <a:t>السلبيات : </a:t>
            </a:r>
          </a:p>
          <a:p>
            <a:pPr algn="r" rtl="1"/>
            <a:r>
              <a:rPr lang="ar-SA" b="1" dirty="0">
                <a:solidFill>
                  <a:schemeClr val="tx1"/>
                </a:solidFill>
              </a:rPr>
              <a:t>1 </a:t>
            </a:r>
            <a:r>
              <a:rPr lang="ar-DZ" b="1" dirty="0">
                <a:solidFill>
                  <a:schemeClr val="tx1"/>
                </a:solidFill>
              </a:rPr>
              <a:t>- </a:t>
            </a:r>
            <a:r>
              <a:rPr lang="ar-SA" b="1" dirty="0">
                <a:solidFill>
                  <a:schemeClr val="tx1"/>
                </a:solidFill>
              </a:rPr>
              <a:t>مزاحمة العامية للفصحى:</a:t>
            </a:r>
            <a:endParaRPr lang="fr-FR" dirty="0">
              <a:solidFill>
                <a:schemeClr val="tx1"/>
              </a:solidFill>
            </a:endParaRPr>
          </a:p>
          <a:p>
            <a:pPr algn="r"/>
            <a:r>
              <a:rPr lang="ar-SA" dirty="0">
                <a:solidFill>
                  <a:schemeClr val="tx1"/>
                </a:solidFill>
              </a:rPr>
              <a:t>اللغة العربية الفصحى هي اللغة الرسمية في دولة الإمارات العربية المتحدة، لكن</a:t>
            </a:r>
            <a:r>
              <a:rPr lang="ar-DZ" dirty="0">
                <a:solidFill>
                  <a:schemeClr val="tx1"/>
                </a:solidFill>
              </a:rPr>
              <a:t> </a:t>
            </a:r>
            <a:r>
              <a:rPr lang="ar-SA" dirty="0">
                <a:solidFill>
                  <a:schemeClr val="tx1"/>
                </a:solidFill>
              </a:rPr>
              <a:t>نجد العامية هي المتبعة في التدريس في المدارس والجامعات، ولا نجد استخدام اللغة العربية في عملية الشرح إلا في مقرر اللغة العربية</a:t>
            </a:r>
            <a:endParaRPr lang="ar-DZ" dirty="0">
              <a:solidFill>
                <a:schemeClr val="tx1"/>
              </a:solidFill>
            </a:endParaRPr>
          </a:p>
          <a:p>
            <a:pPr algn="r"/>
            <a:r>
              <a:rPr lang="ar-SA" b="1" dirty="0">
                <a:solidFill>
                  <a:schemeClr val="tx1"/>
                </a:solidFill>
              </a:rPr>
              <a:t>2 </a:t>
            </a:r>
            <a:r>
              <a:rPr lang="ar-DZ" b="1" dirty="0">
                <a:solidFill>
                  <a:schemeClr val="tx1"/>
                </a:solidFill>
              </a:rPr>
              <a:t>- </a:t>
            </a:r>
            <a:r>
              <a:rPr lang="ar-SA" b="1" dirty="0">
                <a:solidFill>
                  <a:schemeClr val="tx1"/>
                </a:solidFill>
              </a:rPr>
              <a:t>الرطانة:</a:t>
            </a:r>
            <a:endParaRPr lang="ar-DZ" b="1" dirty="0">
              <a:solidFill>
                <a:schemeClr val="tx1"/>
              </a:solidFill>
            </a:endParaRPr>
          </a:p>
          <a:p>
            <a:pPr algn="r" rtl="1"/>
            <a:r>
              <a:rPr lang="ar-SA" dirty="0">
                <a:solidFill>
                  <a:schemeClr val="tx1"/>
                </a:solidFill>
              </a:rPr>
              <a:t>لجوء أو استخدام الشباب مصطلحات أعجمية في حديثهم بات أمرا منتشرا بينهم، حيث</a:t>
            </a:r>
            <a:r>
              <a:rPr lang="ar-DZ" dirty="0">
                <a:solidFill>
                  <a:schemeClr val="tx1"/>
                </a:solidFill>
              </a:rPr>
              <a:t> ا</a:t>
            </a:r>
            <a:r>
              <a:rPr lang="ar-SA" dirty="0">
                <a:solidFill>
                  <a:schemeClr val="tx1"/>
                </a:solidFill>
              </a:rPr>
              <a:t>ن بعض الذي يستمع لهم يستنكر حديثهم.</a:t>
            </a:r>
            <a:endParaRPr lang="ar-DZ" b="1" dirty="0">
              <a:solidFill>
                <a:schemeClr val="tx1"/>
              </a:solidFill>
            </a:endParaRPr>
          </a:p>
          <a:p>
            <a:pPr algn="r"/>
            <a:r>
              <a:rPr lang="ar-DZ" b="1" dirty="0">
                <a:solidFill>
                  <a:schemeClr val="tx1"/>
                </a:solidFill>
              </a:rPr>
              <a:t>3 - </a:t>
            </a:r>
            <a:r>
              <a:rPr lang="ar-SA" b="1" dirty="0">
                <a:solidFill>
                  <a:schemeClr val="tx1"/>
                </a:solidFill>
              </a:rPr>
              <a:t>تهميش اللغة العربية:</a:t>
            </a:r>
            <a:endParaRPr lang="fr-FR" dirty="0">
              <a:solidFill>
                <a:schemeClr val="tx1"/>
              </a:solidFill>
            </a:endParaRPr>
          </a:p>
          <a:p>
            <a:pPr algn="r"/>
            <a:r>
              <a:rPr lang="ar-SA" dirty="0">
                <a:solidFill>
                  <a:schemeClr val="tx1"/>
                </a:solidFill>
              </a:rPr>
              <a:t>اللغة العربية هي اللغة الرسمية في</a:t>
            </a:r>
            <a:r>
              <a:rPr lang="ar-DZ" dirty="0">
                <a:solidFill>
                  <a:schemeClr val="tx1"/>
                </a:solidFill>
              </a:rPr>
              <a:t> الامارات العربية</a:t>
            </a:r>
            <a:r>
              <a:rPr lang="ar-SA" dirty="0">
                <a:solidFill>
                  <a:schemeClr val="tx1"/>
                </a:solidFill>
              </a:rPr>
              <a:t>، لكن هناك بعض الملاحظات التي بينت تهميش اللغة</a:t>
            </a:r>
            <a:r>
              <a:rPr lang="ar-DZ" dirty="0">
                <a:solidFill>
                  <a:schemeClr val="tx1"/>
                </a:solidFill>
              </a:rPr>
              <a:t> ا</a:t>
            </a:r>
            <a:r>
              <a:rPr lang="ar-SA" dirty="0">
                <a:solidFill>
                  <a:schemeClr val="tx1"/>
                </a:solidFill>
              </a:rPr>
              <a:t>لعربية من عدة مؤسسات أو جهات معنية في الدولة، قد لا يكون هناك قصد مباشر لهذا التهميش بل إن التركيز على اللغة الثانية وراء هذا التهميش.</a:t>
            </a:r>
            <a:endParaRPr lang="ar-DZ" dirty="0">
              <a:solidFill>
                <a:schemeClr val="tx1"/>
              </a:solidFill>
            </a:endParaRPr>
          </a:p>
          <a:p>
            <a:pPr algn="r"/>
            <a:r>
              <a:rPr lang="ar-DZ" b="1" dirty="0">
                <a:solidFill>
                  <a:schemeClr val="tx1"/>
                </a:solidFill>
              </a:rPr>
              <a:t>4 </a:t>
            </a:r>
            <a:r>
              <a:rPr lang="ar-SA" b="1" dirty="0">
                <a:solidFill>
                  <a:schemeClr val="tx1"/>
                </a:solidFill>
              </a:rPr>
              <a:t>- التحصيل العلمي للطلبة:</a:t>
            </a:r>
            <a:endParaRPr lang="ar-DZ" b="1" dirty="0">
              <a:solidFill>
                <a:schemeClr val="tx1"/>
              </a:solidFill>
            </a:endParaRPr>
          </a:p>
          <a:p>
            <a:pPr algn="r"/>
            <a:r>
              <a:rPr lang="ar-SA" dirty="0">
                <a:solidFill>
                  <a:schemeClr val="tx1"/>
                </a:solidFill>
              </a:rPr>
              <a:t>قد يكون التلميذ متفوقا في المواد التي تدرس باللغة الأم لكنه يتعرض لصدمة اللغة عند مطالبته بعمل باللغة الثانية ، هذا ما يدفعه لتجنب المشاركة في العروض التقديمية لأنه لا يتقن اللغة.</a:t>
            </a:r>
            <a:endParaRPr lang="fr-FR" dirty="0">
              <a:solidFill>
                <a:schemeClr val="tx1"/>
              </a:solidFill>
            </a:endParaRPr>
          </a:p>
          <a:p>
            <a:pPr algn="r"/>
            <a:r>
              <a:rPr lang="ar-SA" b="1" dirty="0">
                <a:solidFill>
                  <a:schemeClr val="tx1"/>
                </a:solidFill>
              </a:rPr>
              <a:t>5 - تشتت لغوي:</a:t>
            </a:r>
            <a:endParaRPr lang="fr-FR" dirty="0">
              <a:solidFill>
                <a:schemeClr val="tx1"/>
              </a:solidFill>
            </a:endParaRPr>
          </a:p>
          <a:p>
            <a:pPr algn="r"/>
            <a:r>
              <a:rPr lang="ar-DZ" dirty="0">
                <a:solidFill>
                  <a:schemeClr val="tx1"/>
                </a:solidFill>
              </a:rPr>
              <a:t>و هو </a:t>
            </a:r>
            <a:r>
              <a:rPr lang="ar-SA" dirty="0">
                <a:solidFill>
                  <a:schemeClr val="tx1"/>
                </a:solidFill>
              </a:rPr>
              <a:t>نتيجة للتحول المفاجئ للغة التعليمية، كإضافة الانجليزية جانب الفرنسية و العربية في المرحلة الابتدائية</a:t>
            </a:r>
            <a:endParaRPr lang="ar-DZ" dirty="0">
              <a:solidFill>
                <a:schemeClr val="tx1"/>
              </a:solidFill>
            </a:endParaRPr>
          </a:p>
          <a:p>
            <a:pPr algn="r"/>
            <a:r>
              <a:rPr lang="ar-SA" b="1" dirty="0">
                <a:solidFill>
                  <a:schemeClr val="tx1"/>
                </a:solidFill>
              </a:rPr>
              <a:t>6 - ضياع الهوية الوطنية:</a:t>
            </a:r>
            <a:endParaRPr lang="fr-FR" dirty="0">
              <a:solidFill>
                <a:schemeClr val="tx1"/>
              </a:solidFill>
            </a:endParaRPr>
          </a:p>
          <a:p>
            <a:pPr algn="r" rtl="1"/>
            <a:r>
              <a:rPr lang="ar-SA" dirty="0">
                <a:solidFill>
                  <a:schemeClr val="tx1"/>
                </a:solidFill>
              </a:rPr>
              <a:t>الاطلاع على الثقافات المتعددة خارج اللغة الام ودراسة لغة أخرى والاهتمام بها، قد تضيع هوية المواطن ، فيتكون عند الطالب</a:t>
            </a:r>
            <a:r>
              <a:rPr lang="ar-DZ" dirty="0">
                <a:solidFill>
                  <a:schemeClr val="tx1"/>
                </a:solidFill>
              </a:rPr>
              <a:t> </a:t>
            </a:r>
            <a:r>
              <a:rPr lang="ar-SA" dirty="0">
                <a:solidFill>
                  <a:schemeClr val="tx1"/>
                </a:solidFill>
              </a:rPr>
              <a:t>ما يسمى </a:t>
            </a:r>
            <a:r>
              <a:rPr lang="ar-SA" dirty="0" smtClean="0">
                <a:solidFill>
                  <a:schemeClr val="tx1"/>
                </a:solidFill>
              </a:rPr>
              <a:t>بصراع </a:t>
            </a:r>
            <a:r>
              <a:rPr lang="ar-SA" dirty="0">
                <a:solidFill>
                  <a:schemeClr val="tx1"/>
                </a:solidFill>
              </a:rPr>
              <a:t>اللغات والثقافات</a:t>
            </a:r>
            <a:endParaRPr lang="fr-FR" dirty="0"/>
          </a:p>
        </p:txBody>
      </p:sp>
      <p:sp>
        <p:nvSpPr>
          <p:cNvPr id="13" name="Right Arrow 12"/>
          <p:cNvSpPr/>
          <p:nvPr/>
        </p:nvSpPr>
        <p:spPr>
          <a:xfrm>
            <a:off x="6008914" y="1031966"/>
            <a:ext cx="1753688" cy="1567543"/>
          </a:xfrm>
          <a:prstGeom prst="rightArrow">
            <a:avLst/>
          </a:prstGeom>
          <a:solidFill>
            <a:schemeClr val="accent1">
              <a:lumMod val="75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800" dirty="0" smtClean="0">
                <a:solidFill>
                  <a:schemeClr val="bg1"/>
                </a:solidFill>
                <a:latin typeface="Andalus" panose="02020603050405020304" pitchFamily="18" charset="-78"/>
                <a:cs typeface="Andalus" panose="02020603050405020304" pitchFamily="18" charset="-78"/>
              </a:rPr>
              <a:t>انعكاسات</a:t>
            </a:r>
            <a:endParaRPr lang="fr-FR" sz="2800" dirty="0">
              <a:solidFill>
                <a:schemeClr val="bg1"/>
              </a:solidFill>
              <a:latin typeface="Andalus" panose="02020603050405020304" pitchFamily="18" charset="-78"/>
              <a:cs typeface="Andalus" panose="02020603050405020304" pitchFamily="18" charset="-78"/>
            </a:endParaRPr>
          </a:p>
        </p:txBody>
      </p:sp>
      <p:sp>
        <p:nvSpPr>
          <p:cNvPr id="14" name="Right Arrow 13"/>
          <p:cNvSpPr/>
          <p:nvPr/>
        </p:nvSpPr>
        <p:spPr>
          <a:xfrm>
            <a:off x="6008915" y="4545874"/>
            <a:ext cx="1753688" cy="1580606"/>
          </a:xfrm>
          <a:prstGeom prst="rightArrow">
            <a:avLst/>
          </a:prstGeom>
          <a:solidFill>
            <a:schemeClr val="accent1">
              <a:lumMod val="75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800" dirty="0" smtClean="0">
                <a:latin typeface="Andalus" panose="02020603050405020304" pitchFamily="18" charset="-78"/>
                <a:cs typeface="Andalus" panose="02020603050405020304" pitchFamily="18" charset="-78"/>
              </a:rPr>
              <a:t>اللغوي</a:t>
            </a:r>
            <a:endParaRPr lang="fr-FR" sz="2800" dirty="0">
              <a:latin typeface="Andalus" panose="02020603050405020304" pitchFamily="18" charset="-78"/>
              <a:cs typeface="Andalus" panose="02020603050405020304" pitchFamily="18" charset="-78"/>
            </a:endParaRPr>
          </a:p>
        </p:txBody>
      </p:sp>
      <p:sp>
        <p:nvSpPr>
          <p:cNvPr id="15" name="Left Arrow 14"/>
          <p:cNvSpPr/>
          <p:nvPr/>
        </p:nvSpPr>
        <p:spPr>
          <a:xfrm>
            <a:off x="6008913" y="2743200"/>
            <a:ext cx="1753689" cy="1658983"/>
          </a:xfrm>
          <a:prstGeom prst="leftArrow">
            <a:avLst/>
          </a:prstGeom>
          <a:solidFill>
            <a:schemeClr val="accent1">
              <a:lumMod val="75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800" dirty="0" smtClean="0">
                <a:latin typeface="Andalus" panose="02020603050405020304" pitchFamily="18" charset="-78"/>
                <a:cs typeface="Andalus" panose="02020603050405020304" pitchFamily="18" charset="-78"/>
              </a:rPr>
              <a:t>التعدد</a:t>
            </a:r>
            <a:endParaRPr lang="fr-FR" sz="2800"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3367504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12125" y="1724297"/>
            <a:ext cx="7981405" cy="2965269"/>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dirty="0">
                <a:solidFill>
                  <a:schemeClr val="tx1"/>
                </a:solidFill>
              </a:rPr>
              <a:t>التنوع اللغوي في جميع</a:t>
            </a:r>
            <a:r>
              <a:rPr lang="ar-SA" b="1" dirty="0">
                <a:solidFill>
                  <a:schemeClr val="tx1"/>
                </a:solidFill>
              </a:rPr>
              <a:t> </a:t>
            </a:r>
            <a:r>
              <a:rPr lang="ar-SA" dirty="0">
                <a:solidFill>
                  <a:schemeClr val="tx1"/>
                </a:solidFill>
              </a:rPr>
              <a:t>أنحاء العالم عامة، و الوطن العربي خاصة فنجد في الوطن العربي استخدام اللغات</a:t>
            </a:r>
            <a:r>
              <a:rPr lang="ar-SA" b="1" dirty="0">
                <a:solidFill>
                  <a:schemeClr val="tx1"/>
                </a:solidFill>
              </a:rPr>
              <a:t> </a:t>
            </a:r>
            <a:r>
              <a:rPr lang="ar-SA" dirty="0">
                <a:solidFill>
                  <a:schemeClr val="tx1"/>
                </a:solidFill>
              </a:rPr>
              <a:t>الأجنبية كالفرنسية والإنجليزية في مختلف المجالات العلمية وهذا دون اهمال اللهجات</a:t>
            </a:r>
            <a:endParaRPr lang="fr-FR" dirty="0">
              <a:solidFill>
                <a:schemeClr val="tx1"/>
              </a:solidFill>
            </a:endParaRPr>
          </a:p>
          <a:p>
            <a:pPr algn="r" rtl="1"/>
            <a:r>
              <a:rPr lang="ar-SA" dirty="0">
                <a:solidFill>
                  <a:schemeClr val="tx1"/>
                </a:solidFill>
              </a:rPr>
              <a:t>المحلية التي هي لغة التفاعل والحياة داخل المجتمع</a:t>
            </a:r>
            <a:r>
              <a:rPr lang="ar-SA" dirty="0" smtClean="0">
                <a:solidFill>
                  <a:schemeClr val="tx1"/>
                </a:solidFill>
              </a:rPr>
              <a:t>.</a:t>
            </a:r>
            <a:endParaRPr lang="ar-DZ" dirty="0" smtClean="0">
              <a:solidFill>
                <a:schemeClr val="tx1"/>
              </a:solidFill>
            </a:endParaRPr>
          </a:p>
          <a:p>
            <a:pPr algn="r" rtl="1"/>
            <a:r>
              <a:rPr lang="ar-SA" dirty="0" smtClean="0">
                <a:solidFill>
                  <a:schemeClr val="tx1"/>
                </a:solidFill>
              </a:rPr>
              <a:t>فتح آفاق للتبادل التجاري، و الثقافي والسياسي</a:t>
            </a:r>
            <a:r>
              <a:rPr lang="ar-SA" b="1" dirty="0" smtClean="0">
                <a:solidFill>
                  <a:schemeClr val="tx1"/>
                </a:solidFill>
              </a:rPr>
              <a:t> </a:t>
            </a:r>
            <a:r>
              <a:rPr lang="ar-SA" dirty="0" smtClean="0">
                <a:solidFill>
                  <a:schemeClr val="tx1"/>
                </a:solidFill>
              </a:rPr>
              <a:t>والعلمي والأدبي و أقام جسر بين الثقافات و الحض</a:t>
            </a:r>
            <a:r>
              <a:rPr lang="ar-DZ" dirty="0" smtClean="0">
                <a:solidFill>
                  <a:schemeClr val="tx1"/>
                </a:solidFill>
              </a:rPr>
              <a:t>ارا</a:t>
            </a:r>
            <a:r>
              <a:rPr lang="ar-SA" dirty="0" smtClean="0">
                <a:solidFill>
                  <a:schemeClr val="tx1"/>
                </a:solidFill>
              </a:rPr>
              <a:t>ت لفهم بعضها البعض ، مما ساعد</a:t>
            </a:r>
            <a:r>
              <a:rPr lang="ar-SA" b="1" dirty="0" smtClean="0">
                <a:solidFill>
                  <a:schemeClr val="tx1"/>
                </a:solidFill>
              </a:rPr>
              <a:t> </a:t>
            </a:r>
            <a:r>
              <a:rPr lang="ar-SA" dirty="0" smtClean="0">
                <a:solidFill>
                  <a:schemeClr val="tx1"/>
                </a:solidFill>
              </a:rPr>
              <a:t>على تطور اللغات</a:t>
            </a:r>
          </a:p>
          <a:p>
            <a:pPr algn="r" rtl="1"/>
            <a:r>
              <a:rPr lang="ar-SA" dirty="0" smtClean="0">
                <a:solidFill>
                  <a:schemeClr val="tx1"/>
                </a:solidFill>
              </a:rPr>
              <a:t>الإنسان لا يستطيع التأقلم مع الواقع بلغة واحدة ، بل لابد له الاستعانة بلغات</a:t>
            </a:r>
            <a:r>
              <a:rPr lang="ar-SA" b="1" dirty="0" smtClean="0">
                <a:solidFill>
                  <a:schemeClr val="tx1"/>
                </a:solidFill>
              </a:rPr>
              <a:t> </a:t>
            </a:r>
            <a:r>
              <a:rPr lang="ar-SA" dirty="0" smtClean="0">
                <a:solidFill>
                  <a:schemeClr val="tx1"/>
                </a:solidFill>
              </a:rPr>
              <a:t>عديدة كي يواكب العصر من شتى المجالات .</a:t>
            </a:r>
            <a:r>
              <a:rPr lang="ar-SA" b="1" dirty="0" smtClean="0">
                <a:solidFill>
                  <a:schemeClr val="tx1"/>
                </a:solidFill>
              </a:rPr>
              <a:t> </a:t>
            </a:r>
            <a:endParaRPr lang="fr-FR" dirty="0">
              <a:solidFill>
                <a:schemeClr val="tx1"/>
              </a:solidFill>
            </a:endParaRPr>
          </a:p>
        </p:txBody>
      </p:sp>
      <p:sp>
        <p:nvSpPr>
          <p:cNvPr id="3" name="Down Arrow 2"/>
          <p:cNvSpPr/>
          <p:nvPr/>
        </p:nvSpPr>
        <p:spPr>
          <a:xfrm>
            <a:off x="8203474" y="1045027"/>
            <a:ext cx="822960" cy="627017"/>
          </a:xfrm>
          <a:prstGeom prst="downArrow">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7080069" y="143689"/>
            <a:ext cx="3670661" cy="1214846"/>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200" dirty="0" smtClean="0">
                <a:solidFill>
                  <a:schemeClr val="bg1"/>
                </a:solidFill>
                <a:latin typeface="Andalus" panose="02020603050405020304" pitchFamily="18" charset="-78"/>
                <a:cs typeface="Andalus" panose="02020603050405020304" pitchFamily="18" charset="-78"/>
              </a:rPr>
              <a:t>أهمية التعدد اللغوي </a:t>
            </a:r>
            <a:endParaRPr lang="fr-FR" sz="3200" dirty="0">
              <a:solidFill>
                <a:schemeClr val="bg1"/>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1815957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23850" y="209008"/>
            <a:ext cx="9209315" cy="307776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r"/>
            <a:r>
              <a:rPr lang="ar-DZ" sz="3200" b="1" dirty="0" smtClean="0">
                <a:latin typeface="Segoe UI Semilight" panose="020B0402040204020203" pitchFamily="34" charset="0"/>
                <a:ea typeface="Times New Roman" panose="02020603050405020304" pitchFamily="18" charset="0"/>
                <a:cs typeface="Segoe UI Semilight" panose="020B0402040204020203" pitchFamily="34" charset="0"/>
              </a:rPr>
              <a:t>تمهيد : </a:t>
            </a:r>
          </a:p>
          <a:p>
            <a:pPr algn="r"/>
            <a:r>
              <a:rPr lang="ar-SA" dirty="0" smtClean="0">
                <a:ea typeface="Times New Roman" panose="02020603050405020304" pitchFamily="18" charset="0"/>
                <a:cs typeface="Times New Roman" panose="02020603050405020304" pitchFamily="18" charset="0"/>
              </a:rPr>
              <a:t>مما </a:t>
            </a:r>
            <a:r>
              <a:rPr lang="ar-SA" dirty="0">
                <a:ea typeface="Times New Roman" panose="02020603050405020304" pitchFamily="18" charset="0"/>
                <a:cs typeface="Times New Roman" panose="02020603050405020304" pitchFamily="18" charset="0"/>
              </a:rPr>
              <a:t>لا شك فيه أن الإنسان لا يولد متكلما بفطرته، بل يأخذ اللغة من المجتمع الذي ينشأ فيه، بمعنى أن الإنسان يكتسب اللغة من المجتمع الذي يعيش فيه، و كما نعلم أن لكل أمة لغة خاصة بها، يقول تعالى :&lt;&lt; و ما أرسلنا من رسول إلا بلسان قومه ليبين لهم فيضل الله من يشاء و يهدي من يشاء وهو العزيز الحكيم &gt;&gt; سورة إبراهيم 04، و قد أضحت اللغة العربية تواجه عند أهلها مجموعة من المشاكل و التحديات حيث أصبح الوضع اللغوي يكتسيه طابع التعدد كالازدواجية اللغوية التي تعني استعمال نظامين لغويين في آن واحد، فنحن في حاجة ماسة إلى جهود في التخطيط اللغوي للتحكم في هذا التنوع و إعادة ظبطه. و من هذا تبرز إشكالية هذا </a:t>
            </a:r>
            <a:r>
              <a:rPr lang="ar-SA" dirty="0" smtClean="0">
                <a:ea typeface="Times New Roman" panose="02020603050405020304" pitchFamily="18" charset="0"/>
                <a:cs typeface="Times New Roman" panose="02020603050405020304" pitchFamily="18" charset="0"/>
              </a:rPr>
              <a:t>البحث</a:t>
            </a:r>
            <a:r>
              <a:rPr lang="ar-DZ" dirty="0" smtClean="0"/>
              <a:t>: </a:t>
            </a:r>
          </a:p>
          <a:p>
            <a:pPr algn="r"/>
            <a:r>
              <a:rPr lang="ar-DZ" dirty="0" smtClean="0">
                <a:ea typeface="Times New Roman" panose="02020603050405020304" pitchFamily="18" charset="0"/>
                <a:cs typeface="Times New Roman" panose="02020603050405020304" pitchFamily="18" charset="0"/>
              </a:rPr>
              <a:t>ما المقصود بالتعدد اللغوي ؟ و لماذا التعدد اللغوي لا التعددية اللغوية ؟ </a:t>
            </a:r>
          </a:p>
          <a:p>
            <a:pPr algn="r"/>
            <a:r>
              <a:rPr lang="ar-DZ" dirty="0" smtClean="0">
                <a:ea typeface="Times New Roman" panose="02020603050405020304" pitchFamily="18" charset="0"/>
                <a:cs typeface="Times New Roman" panose="02020603050405020304" pitchFamily="18" charset="0"/>
              </a:rPr>
              <a:t>ماهي العوامل التي ادت الى وجود هذه الظاهرة و كيف تجلت في الجزائر ؟ و أخيرا فيما يكمن تأثير التعدد اللغوي ؟ هل له ايجابيات ام أنه ظاهرة خطيرة تستوجب وجود حلول للقضاء عليها ؟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7945" y="3456591"/>
            <a:ext cx="5741126" cy="3229384"/>
          </a:xfrm>
          <a:prstGeom prst="rect">
            <a:avLst/>
          </a:prstGeom>
          <a:ln>
            <a:noFill/>
          </a:ln>
          <a:effectLst>
            <a:softEdge rad="112500"/>
          </a:effectLst>
        </p:spPr>
      </p:pic>
    </p:spTree>
    <p:extLst>
      <p:ext uri="{BB962C8B-B14F-4D97-AF65-F5344CB8AC3E}">
        <p14:creationId xmlns:p14="http://schemas.microsoft.com/office/powerpoint/2010/main" val="2426512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ched Right Arrow 4"/>
          <p:cNvSpPr/>
          <p:nvPr/>
        </p:nvSpPr>
        <p:spPr>
          <a:xfrm rot="2747347">
            <a:off x="7324884" y="1180881"/>
            <a:ext cx="1112583" cy="545305"/>
          </a:xfrm>
          <a:prstGeom prst="notchedRightArrow">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Notched Right Arrow 5"/>
          <p:cNvSpPr/>
          <p:nvPr/>
        </p:nvSpPr>
        <p:spPr>
          <a:xfrm rot="8092360">
            <a:off x="3562869" y="1153044"/>
            <a:ext cx="1173218" cy="555406"/>
          </a:xfrm>
          <a:prstGeom prst="notchedRightArrow">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ound Same Side Corner Rectangle 7"/>
          <p:cNvSpPr/>
          <p:nvPr/>
        </p:nvSpPr>
        <p:spPr>
          <a:xfrm>
            <a:off x="3923827" y="209006"/>
            <a:ext cx="4083778" cy="1110343"/>
          </a:xfrm>
          <a:prstGeom prst="round2Same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4000" dirty="0" smtClean="0">
                <a:solidFill>
                  <a:schemeClr val="tx2">
                    <a:lumMod val="75000"/>
                  </a:schemeClr>
                </a:solidFill>
                <a:latin typeface="Andalus" panose="02020603050405020304" pitchFamily="18" charset="-78"/>
                <a:cs typeface="Andalus" panose="02020603050405020304" pitchFamily="18" charset="-78"/>
              </a:rPr>
              <a:t>مفهوم التعدد اللغوي </a:t>
            </a:r>
            <a:endParaRPr lang="fr-FR" sz="4000" dirty="0">
              <a:solidFill>
                <a:schemeClr val="tx2">
                  <a:lumMod val="75000"/>
                </a:schemeClr>
              </a:solidFill>
              <a:latin typeface="Andalus" panose="02020603050405020304" pitchFamily="18" charset="-78"/>
              <a:cs typeface="Andalus" panose="02020603050405020304" pitchFamily="18" charset="-78"/>
            </a:endParaRPr>
          </a:p>
        </p:txBody>
      </p:sp>
      <p:sp>
        <p:nvSpPr>
          <p:cNvPr id="10" name="Rectangle 9"/>
          <p:cNvSpPr/>
          <p:nvPr/>
        </p:nvSpPr>
        <p:spPr>
          <a:xfrm>
            <a:off x="6518366" y="2060420"/>
            <a:ext cx="5408023" cy="1184135"/>
          </a:xfrm>
          <a:prstGeom prst="rect">
            <a:avLst/>
          </a:prstGeom>
          <a:solidFill>
            <a:schemeClr val="bg2">
              <a:lumMod val="60000"/>
              <a:lumOff val="4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sz="2000" dirty="0" smtClean="0">
                <a:solidFill>
                  <a:schemeClr val="tx1"/>
                </a:solidFill>
              </a:rPr>
              <a:t>لغة : يقال تعدد يتعدد تعددا ، أي صار ذا عدد أو صار عديدا أي كثيرا ، و العديد من الكثرة </a:t>
            </a:r>
            <a:endParaRPr lang="fr-FR" sz="2000" dirty="0">
              <a:solidFill>
                <a:schemeClr val="tx1"/>
              </a:solidFill>
            </a:endParaRPr>
          </a:p>
        </p:txBody>
      </p:sp>
      <p:sp>
        <p:nvSpPr>
          <p:cNvPr id="11" name="Rectangle 10"/>
          <p:cNvSpPr/>
          <p:nvPr/>
        </p:nvSpPr>
        <p:spPr>
          <a:xfrm>
            <a:off x="231236" y="2060420"/>
            <a:ext cx="5408023" cy="1184135"/>
          </a:xfrm>
          <a:prstGeom prst="rect">
            <a:avLst/>
          </a:prstGeom>
          <a:solidFill>
            <a:schemeClr val="bg2">
              <a:lumMod val="60000"/>
              <a:lumOff val="4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sz="2000" dirty="0" smtClean="0">
                <a:solidFill>
                  <a:schemeClr val="tx1"/>
                </a:solidFill>
              </a:rPr>
              <a:t>اصطلاحا : يعرف على أنه استعمال أكثر من لغة واحدة أو القدرة على التواصل بأكثر من لغة سواءا كانت تتعلق بالفرد أو المجتمع أو كتاب </a:t>
            </a:r>
            <a:endParaRPr lang="fr-FR" sz="2000" dirty="0">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0069" y="3479499"/>
            <a:ext cx="4866509" cy="3241748"/>
          </a:xfrm>
          <a:prstGeom prst="rect">
            <a:avLst/>
          </a:prstGeom>
        </p:spPr>
      </p:pic>
    </p:spTree>
    <p:extLst>
      <p:ext uri="{BB962C8B-B14F-4D97-AF65-F5344CB8AC3E}">
        <p14:creationId xmlns:p14="http://schemas.microsoft.com/office/powerpoint/2010/main" val="2950286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3161211" y="110891"/>
            <a:ext cx="5943600" cy="1174234"/>
          </a:xfrm>
          <a:prstGeom prst="roundRect">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600" dirty="0" smtClean="0">
                <a:solidFill>
                  <a:schemeClr val="tx1"/>
                </a:solidFill>
                <a:latin typeface="Andalus" panose="02020603050405020304" pitchFamily="18" charset="-78"/>
                <a:cs typeface="Andalus" panose="02020603050405020304" pitchFamily="18" charset="-78"/>
              </a:rPr>
              <a:t>مظاهر و أشكال التعدد اللغوي </a:t>
            </a:r>
            <a:endParaRPr lang="fr-FR" sz="3600" dirty="0">
              <a:solidFill>
                <a:schemeClr val="tx1"/>
              </a:solidFill>
              <a:latin typeface="Andalus" panose="02020603050405020304" pitchFamily="18" charset="-78"/>
              <a:cs typeface="Andalus" panose="02020603050405020304" pitchFamily="18" charset="-78"/>
            </a:endParaRPr>
          </a:p>
        </p:txBody>
      </p:sp>
      <p:sp>
        <p:nvSpPr>
          <p:cNvPr id="11" name="Rounded Rectangle 10"/>
          <p:cNvSpPr/>
          <p:nvPr/>
        </p:nvSpPr>
        <p:spPr>
          <a:xfrm>
            <a:off x="8327573" y="1662201"/>
            <a:ext cx="2873827" cy="822547"/>
          </a:xfrm>
          <a:prstGeom prst="roundRect">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dirty="0" smtClean="0">
                <a:solidFill>
                  <a:schemeClr val="tx1"/>
                </a:solidFill>
              </a:rPr>
              <a:t>أ - الازدواجية اللغوية </a:t>
            </a:r>
          </a:p>
          <a:p>
            <a:pPr algn="ctr"/>
            <a:r>
              <a:rPr lang="fr-DZ" sz="2000" dirty="0" smtClean="0">
                <a:solidFill>
                  <a:schemeClr val="tx1"/>
                </a:solidFill>
              </a:rPr>
              <a:t>DIGLOSSIE</a:t>
            </a:r>
            <a:endParaRPr lang="fr-FR" sz="2000" dirty="0">
              <a:solidFill>
                <a:schemeClr val="tx1"/>
              </a:solidFill>
            </a:endParaRPr>
          </a:p>
        </p:txBody>
      </p:sp>
      <p:sp>
        <p:nvSpPr>
          <p:cNvPr id="12" name="Rounded Rectangle 11"/>
          <p:cNvSpPr/>
          <p:nvPr/>
        </p:nvSpPr>
        <p:spPr>
          <a:xfrm>
            <a:off x="1136470" y="1662201"/>
            <a:ext cx="2965267" cy="822547"/>
          </a:xfrm>
          <a:prstGeom prst="roundRect">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dirty="0" smtClean="0">
                <a:solidFill>
                  <a:schemeClr val="tx1"/>
                </a:solidFill>
              </a:rPr>
              <a:t>ب - الثنائية اللغوية </a:t>
            </a:r>
            <a:endParaRPr lang="fr-DZ" sz="2000" dirty="0" smtClean="0">
              <a:solidFill>
                <a:schemeClr val="tx1"/>
              </a:solidFill>
            </a:endParaRPr>
          </a:p>
          <a:p>
            <a:pPr algn="ctr"/>
            <a:r>
              <a:rPr lang="fr-DZ" sz="2000" dirty="0" smtClean="0">
                <a:solidFill>
                  <a:schemeClr val="tx1"/>
                </a:solidFill>
              </a:rPr>
              <a:t>BILINGUISME</a:t>
            </a:r>
            <a:endParaRPr lang="fr-FR" sz="2000" dirty="0">
              <a:solidFill>
                <a:schemeClr val="tx1"/>
              </a:solidFill>
            </a:endParaRPr>
          </a:p>
        </p:txBody>
      </p:sp>
      <p:sp>
        <p:nvSpPr>
          <p:cNvPr id="13" name="Rounded Rectangle 12"/>
          <p:cNvSpPr/>
          <p:nvPr/>
        </p:nvSpPr>
        <p:spPr>
          <a:xfrm>
            <a:off x="6322423" y="3261999"/>
            <a:ext cx="5747656" cy="2573392"/>
          </a:xfrm>
          <a:prstGeom prst="roundRect">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dirty="0" smtClean="0">
                <a:solidFill>
                  <a:schemeClr val="tx1"/>
                </a:solidFill>
              </a:rPr>
              <a:t>أول من أشار إليها هو فرغسون 1958، وجد بعض المجتمعات تستخدم شكلين لغويين و كل شكل له إطار اجتماعي خاص به يستخدم لتحقيق مجموعة من الوظائف التواصلية فأطلق عليها الازدواجية اللغوية .</a:t>
            </a:r>
          </a:p>
          <a:p>
            <a:pPr algn="r"/>
            <a:r>
              <a:rPr lang="ar-DZ" dirty="0" smtClean="0">
                <a:solidFill>
                  <a:schemeClr val="tx1"/>
                </a:solidFill>
              </a:rPr>
              <a:t>- يعرفها فرغسون : " هي وضعية لغوية ثابتة نسبيا ، حيث و بالإضافة إلى اللهجات الأساسية للغة بعينها هناك نوعية أخرى مختلفة و صارمة من ناحية التقنين " </a:t>
            </a:r>
            <a:endParaRPr lang="fr-FR" dirty="0">
              <a:solidFill>
                <a:schemeClr val="tx1"/>
              </a:solidFill>
            </a:endParaRPr>
          </a:p>
        </p:txBody>
      </p:sp>
      <p:sp>
        <p:nvSpPr>
          <p:cNvPr id="14" name="Rounded Rectangle 13"/>
          <p:cNvSpPr/>
          <p:nvPr/>
        </p:nvSpPr>
        <p:spPr>
          <a:xfrm>
            <a:off x="0" y="3261999"/>
            <a:ext cx="5852160" cy="2573392"/>
          </a:xfrm>
          <a:prstGeom prst="roundRect">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dirty="0" smtClean="0">
                <a:solidFill>
                  <a:schemeClr val="tx1"/>
                </a:solidFill>
              </a:rPr>
              <a:t>يقصد بها وجود لغتين مختلفتين عند فرد ما أو جماعة ما في آن واحد ، بمعنى هي قدرة الفرد  على استخدام لغتان منفصلتان لا قرابة بينهما بشكل قصدي ، مثلا : اللغة العربية و اللغة الفرنسية ( تعلم قصدي ) </a:t>
            </a:r>
          </a:p>
          <a:p>
            <a:pPr algn="r"/>
            <a:r>
              <a:rPr lang="ar-DZ" dirty="0" smtClean="0">
                <a:solidFill>
                  <a:schemeClr val="tx1"/>
                </a:solidFill>
              </a:rPr>
              <a:t>- و يكتسب الفرد الثنائية اللغوية بطرائق مختلفة من خلال احتكاكه بمن يتحدثون لغة غير لغته ، و ربما من المدرسة او في مرحلة من مراحل التعليم الجامعي ... </a:t>
            </a:r>
            <a:endParaRPr lang="fr-FR" dirty="0">
              <a:solidFill>
                <a:schemeClr val="tx1"/>
              </a:solidFill>
            </a:endParaRPr>
          </a:p>
        </p:txBody>
      </p:sp>
      <p:sp>
        <p:nvSpPr>
          <p:cNvPr id="15" name="Down Arrow 14"/>
          <p:cNvSpPr/>
          <p:nvPr/>
        </p:nvSpPr>
        <p:spPr>
          <a:xfrm>
            <a:off x="9673046" y="2664367"/>
            <a:ext cx="431074" cy="418013"/>
          </a:xfrm>
          <a:prstGeom prst="down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Down Arrow 15"/>
          <p:cNvSpPr/>
          <p:nvPr/>
        </p:nvSpPr>
        <p:spPr>
          <a:xfrm>
            <a:off x="2619103" y="2664367"/>
            <a:ext cx="431074" cy="418013"/>
          </a:xfrm>
          <a:prstGeom prst="down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42946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4509950" y="-39188"/>
            <a:ext cx="3666868" cy="1162594"/>
          </a:xfrm>
          <a:prstGeom prst="ellipse">
            <a:avLst/>
          </a:prstGeom>
          <a:solidFill>
            <a:schemeClr val="accent3">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ar-DZ" sz="2800" dirty="0" smtClean="0">
                <a:solidFill>
                  <a:schemeClr val="bg1"/>
                </a:solidFill>
                <a:latin typeface="Andalus" panose="02020603050405020304" pitchFamily="18" charset="-78"/>
                <a:cs typeface="Andalus" panose="02020603050405020304" pitchFamily="18" charset="-78"/>
              </a:rPr>
              <a:t>أشكال التعدد اللغوي</a:t>
            </a:r>
            <a:endParaRPr lang="fr-FR" sz="2800" dirty="0">
              <a:solidFill>
                <a:schemeClr val="bg1"/>
              </a:solidFill>
              <a:latin typeface="Andalus" panose="02020603050405020304" pitchFamily="18" charset="-78"/>
              <a:cs typeface="Andalus" panose="02020603050405020304" pitchFamily="18" charset="-78"/>
            </a:endParaRPr>
          </a:p>
        </p:txBody>
      </p:sp>
      <p:sp>
        <p:nvSpPr>
          <p:cNvPr id="14" name="Oval 13"/>
          <p:cNvSpPr/>
          <p:nvPr/>
        </p:nvSpPr>
        <p:spPr>
          <a:xfrm>
            <a:off x="8172611" y="927463"/>
            <a:ext cx="2886892" cy="757646"/>
          </a:xfrm>
          <a:prstGeom prst="ellipse">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dirty="0" smtClean="0">
                <a:solidFill>
                  <a:schemeClr val="tx1"/>
                </a:solidFill>
              </a:rPr>
              <a:t>الازدواجية اللغوية</a:t>
            </a:r>
            <a:endParaRPr lang="fr-FR" sz="2400" dirty="0">
              <a:solidFill>
                <a:schemeClr val="tx1"/>
              </a:solidFill>
            </a:endParaRPr>
          </a:p>
        </p:txBody>
      </p:sp>
      <p:sp>
        <p:nvSpPr>
          <p:cNvPr id="15" name="Oval 14"/>
          <p:cNvSpPr/>
          <p:nvPr/>
        </p:nvSpPr>
        <p:spPr>
          <a:xfrm>
            <a:off x="1587136" y="927463"/>
            <a:ext cx="2886892" cy="757646"/>
          </a:xfrm>
          <a:prstGeom prst="ellipse">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dirty="0" smtClean="0">
                <a:solidFill>
                  <a:schemeClr val="tx1"/>
                </a:solidFill>
              </a:rPr>
              <a:t>الثنائية اللغوية</a:t>
            </a:r>
            <a:endParaRPr lang="fr-FR" sz="2400" dirty="0">
              <a:solidFill>
                <a:schemeClr val="tx1"/>
              </a:solidFill>
            </a:endParaRPr>
          </a:p>
        </p:txBody>
      </p:sp>
      <p:sp>
        <p:nvSpPr>
          <p:cNvPr id="16" name="Rectangle 15"/>
          <p:cNvSpPr/>
          <p:nvPr/>
        </p:nvSpPr>
        <p:spPr>
          <a:xfrm>
            <a:off x="6827134" y="2155374"/>
            <a:ext cx="2470513" cy="3540034"/>
          </a:xfrm>
          <a:prstGeom prst="rect">
            <a:avLst/>
          </a:prstGeom>
          <a:solidFill>
            <a:schemeClr val="accent3">
              <a:lumMod val="5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smtClean="0"/>
              <a:t>2</a:t>
            </a:r>
            <a:r>
              <a:rPr lang="ar-DZ" u="sng" dirty="0" smtClean="0"/>
              <a:t> – الشكل الأقل قيمة : </a:t>
            </a:r>
          </a:p>
          <a:p>
            <a:pPr algn="ctr"/>
            <a:r>
              <a:rPr lang="ar-DZ" dirty="0" smtClean="0"/>
              <a:t>يمتاز بالتنوع من منطقة لاخرى ،  في صورة ما يسمى باللهجة يتم استعمالها في الحديث اليومي بين عامة الناس و لهذا تسمى بالعامية ، مثلا : اللهجة السطايفية ، اللهجة العنابية ... </a:t>
            </a:r>
          </a:p>
          <a:p>
            <a:pPr algn="ctr"/>
            <a:r>
              <a:rPr lang="ar-DZ" dirty="0" smtClean="0"/>
              <a:t>و تكمن خطورتها في أنها غزت حقل التعليم .</a:t>
            </a:r>
          </a:p>
          <a:p>
            <a:pPr algn="ctr"/>
            <a:endParaRPr lang="ar-DZ" dirty="0"/>
          </a:p>
          <a:p>
            <a:pPr algn="ctr"/>
            <a:endParaRPr lang="ar-DZ" dirty="0" smtClean="0"/>
          </a:p>
        </p:txBody>
      </p:sp>
      <p:sp>
        <p:nvSpPr>
          <p:cNvPr id="17" name="Rectangle 16"/>
          <p:cNvSpPr/>
          <p:nvPr/>
        </p:nvSpPr>
        <p:spPr>
          <a:xfrm>
            <a:off x="9614263" y="2155374"/>
            <a:ext cx="2460876" cy="3540034"/>
          </a:xfrm>
          <a:prstGeom prst="rect">
            <a:avLst/>
          </a:prstGeom>
          <a:solidFill>
            <a:schemeClr val="accent3">
              <a:lumMod val="5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smtClean="0">
                <a:solidFill>
                  <a:schemeClr val="bg1"/>
                </a:solidFill>
              </a:rPr>
              <a:t>1</a:t>
            </a:r>
            <a:r>
              <a:rPr lang="ar-DZ" u="sng" dirty="0" smtClean="0">
                <a:solidFill>
                  <a:schemeClr val="bg1"/>
                </a:solidFill>
              </a:rPr>
              <a:t>- الشكل الراقي : </a:t>
            </a:r>
          </a:p>
          <a:p>
            <a:pPr algn="ctr"/>
            <a:r>
              <a:rPr lang="ar-DZ" dirty="0" smtClean="0">
                <a:solidFill>
                  <a:schemeClr val="bg1"/>
                </a:solidFill>
              </a:rPr>
              <a:t>يتم تعلمه وفق برامج خاصة بالمؤسسات التعليمية ، و هو مستوى الفصحى و هي اللغة الرسمية للبلاد غير أن استعمالها محدود</a:t>
            </a:r>
          </a:p>
          <a:p>
            <a:pPr algn="ctr"/>
            <a:endParaRPr lang="ar-DZ" dirty="0" smtClean="0">
              <a:solidFill>
                <a:schemeClr val="bg1"/>
              </a:solidFill>
            </a:endParaRPr>
          </a:p>
          <a:p>
            <a:pPr algn="ctr"/>
            <a:endParaRPr lang="ar-DZ" dirty="0" smtClean="0">
              <a:solidFill>
                <a:schemeClr val="bg1"/>
              </a:solidFill>
            </a:endParaRPr>
          </a:p>
          <a:p>
            <a:pPr algn="ctr"/>
            <a:endParaRPr lang="ar-DZ" dirty="0">
              <a:solidFill>
                <a:schemeClr val="bg1"/>
              </a:solidFill>
            </a:endParaRPr>
          </a:p>
          <a:p>
            <a:pPr algn="ctr"/>
            <a:endParaRPr lang="ar-DZ" dirty="0">
              <a:solidFill>
                <a:schemeClr val="bg1"/>
              </a:solidFill>
            </a:endParaRPr>
          </a:p>
          <a:p>
            <a:pPr algn="ctr"/>
            <a:r>
              <a:rPr lang="ar-DZ" dirty="0" smtClean="0">
                <a:solidFill>
                  <a:schemeClr val="bg1"/>
                </a:solidFill>
              </a:rPr>
              <a:t> </a:t>
            </a:r>
            <a:endParaRPr lang="fr-FR" dirty="0">
              <a:solidFill>
                <a:schemeClr val="bg1"/>
              </a:solidFill>
            </a:endParaRPr>
          </a:p>
        </p:txBody>
      </p:sp>
      <p:sp>
        <p:nvSpPr>
          <p:cNvPr id="18" name="Rectangle 17"/>
          <p:cNvSpPr/>
          <p:nvPr/>
        </p:nvSpPr>
        <p:spPr>
          <a:xfrm>
            <a:off x="3117123" y="2155374"/>
            <a:ext cx="2668089" cy="3540034"/>
          </a:xfrm>
          <a:prstGeom prst="rect">
            <a:avLst/>
          </a:prstGeom>
          <a:solidFill>
            <a:schemeClr val="accent3">
              <a:lumMod val="5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smtClean="0"/>
              <a:t>1</a:t>
            </a:r>
            <a:r>
              <a:rPr lang="ar-DZ" u="sng" dirty="0" smtClean="0"/>
              <a:t> – ثنائية اللغة العربية الفصحى  و اللغة الفرنسية : </a:t>
            </a:r>
          </a:p>
          <a:p>
            <a:pPr algn="ctr"/>
            <a:r>
              <a:rPr lang="ar-DZ" dirty="0" smtClean="0"/>
              <a:t>للغة العربية في الجزائر مكانة خاصة باعتبارها لغة القرآن و لغة التراث الأدبي </a:t>
            </a:r>
          </a:p>
          <a:p>
            <a:pPr algn="ctr"/>
            <a:r>
              <a:rPr lang="ar-DZ" dirty="0" smtClean="0"/>
              <a:t>في المقابل نجد اللغة الفرنسية التي صارت عند بعض الفئات بمثابة اللغة الأم ، و لم يكن هذا الأمر صدفة و انما لطول الفترة التي قضاها الاستعمار الفرنسي في بلادنا </a:t>
            </a:r>
          </a:p>
          <a:p>
            <a:pPr algn="ctr"/>
            <a:endParaRPr lang="fr-FR" dirty="0"/>
          </a:p>
        </p:txBody>
      </p:sp>
      <p:sp>
        <p:nvSpPr>
          <p:cNvPr id="19" name="Rectangle 18"/>
          <p:cNvSpPr/>
          <p:nvPr/>
        </p:nvSpPr>
        <p:spPr>
          <a:xfrm>
            <a:off x="313509" y="2155374"/>
            <a:ext cx="2556813" cy="3540034"/>
          </a:xfrm>
          <a:prstGeom prst="rect">
            <a:avLst/>
          </a:prstGeom>
          <a:solidFill>
            <a:schemeClr val="accent3">
              <a:lumMod val="5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u="sng" dirty="0" smtClean="0"/>
              <a:t>2 – ثنائية اللغة العربية الفصحى و اللغة الأمازيغية :</a:t>
            </a:r>
          </a:p>
          <a:p>
            <a:pPr algn="ctr"/>
            <a:r>
              <a:rPr lang="ar-DZ" dirty="0" smtClean="0"/>
              <a:t>لقد تعايشت اللغتان العربية  و الأمازيغية في الجزائرلقرون طويلة ، إذا كانت الأولى تستمد شرعيتها من الدين الاسلامي فإن الثانية تستند إلى صلتها الوثيقة بهوية الانسان الأمازيغي إذ هي لغته الأم ، تتشكل من عدة لهجات منها القبائلية ، الشاوية ، المزابية ، الترقية ... و قد تم ترسيمها و أخذ تعليمها في البلاد  </a:t>
            </a:r>
            <a:endParaRPr lang="fr-FR" dirty="0"/>
          </a:p>
        </p:txBody>
      </p:sp>
      <p:sp>
        <p:nvSpPr>
          <p:cNvPr id="21" name="Down Arrow 20"/>
          <p:cNvSpPr/>
          <p:nvPr/>
        </p:nvSpPr>
        <p:spPr>
          <a:xfrm rot="19022824">
            <a:off x="10902250" y="1516011"/>
            <a:ext cx="391885" cy="600891"/>
          </a:xfrm>
          <a:prstGeom prst="downArrow">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Down Arrow 21"/>
          <p:cNvSpPr/>
          <p:nvPr/>
        </p:nvSpPr>
        <p:spPr>
          <a:xfrm rot="2636560">
            <a:off x="7944952" y="1517842"/>
            <a:ext cx="391885" cy="600891"/>
          </a:xfrm>
          <a:prstGeom prst="downArrow">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Down Arrow 22"/>
          <p:cNvSpPr/>
          <p:nvPr/>
        </p:nvSpPr>
        <p:spPr>
          <a:xfrm rot="18904353">
            <a:off x="4314008" y="1513689"/>
            <a:ext cx="391885" cy="600891"/>
          </a:xfrm>
          <a:prstGeom prst="downArrow">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Down Arrow 23"/>
          <p:cNvSpPr/>
          <p:nvPr/>
        </p:nvSpPr>
        <p:spPr>
          <a:xfrm rot="2694985">
            <a:off x="1334554" y="1513703"/>
            <a:ext cx="391885" cy="600891"/>
          </a:xfrm>
          <a:prstGeom prst="downArrow">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Down Arrow 24"/>
          <p:cNvSpPr/>
          <p:nvPr/>
        </p:nvSpPr>
        <p:spPr>
          <a:xfrm rot="18961930">
            <a:off x="8086276" y="691492"/>
            <a:ext cx="351065" cy="444137"/>
          </a:xfrm>
          <a:prstGeom prst="downArrow">
            <a:avLst/>
          </a:prstGeom>
          <a:solidFill>
            <a:schemeClr val="accent3">
              <a:lumMod val="5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Down Arrow 25"/>
          <p:cNvSpPr/>
          <p:nvPr/>
        </p:nvSpPr>
        <p:spPr>
          <a:xfrm rot="3265969">
            <a:off x="4210942" y="703225"/>
            <a:ext cx="346166" cy="444137"/>
          </a:xfrm>
          <a:prstGeom prst="downArrow">
            <a:avLst/>
          </a:prstGeom>
          <a:solidFill>
            <a:schemeClr val="accent3">
              <a:lumMod val="5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84695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0240" y="346165"/>
            <a:ext cx="8164286" cy="6123215"/>
          </a:xfrm>
          <a:prstGeom prst="rect">
            <a:avLst/>
          </a:prstGeom>
          <a:ln>
            <a:noFill/>
          </a:ln>
          <a:effectLst>
            <a:softEdge rad="112500"/>
          </a:effectLst>
        </p:spPr>
      </p:pic>
    </p:spTree>
    <p:extLst>
      <p:ext uri="{BB962C8B-B14F-4D97-AF65-F5344CB8AC3E}">
        <p14:creationId xmlns:p14="http://schemas.microsoft.com/office/powerpoint/2010/main" val="2902395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03520" y="992777"/>
            <a:ext cx="1554480" cy="4650377"/>
          </a:xfrm>
          <a:prstGeom prst="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4400" dirty="0" smtClean="0">
                <a:solidFill>
                  <a:schemeClr val="accent6">
                    <a:lumMod val="50000"/>
                  </a:schemeClr>
                </a:solidFill>
                <a:latin typeface="Andalus" panose="02020603050405020304" pitchFamily="18" charset="-78"/>
                <a:cs typeface="Andalus" panose="02020603050405020304" pitchFamily="18" charset="-78"/>
              </a:rPr>
              <a:t>عوامل</a:t>
            </a:r>
          </a:p>
          <a:p>
            <a:pPr algn="ctr"/>
            <a:r>
              <a:rPr lang="ar-DZ" sz="4400" dirty="0" smtClean="0">
                <a:solidFill>
                  <a:schemeClr val="accent6">
                    <a:lumMod val="50000"/>
                  </a:schemeClr>
                </a:solidFill>
                <a:latin typeface="Andalus" panose="02020603050405020304" pitchFamily="18" charset="-78"/>
                <a:cs typeface="Andalus" panose="02020603050405020304" pitchFamily="18" charset="-78"/>
              </a:rPr>
              <a:t> </a:t>
            </a:r>
          </a:p>
          <a:p>
            <a:pPr algn="ctr"/>
            <a:r>
              <a:rPr lang="ar-DZ" sz="4400" dirty="0" smtClean="0">
                <a:solidFill>
                  <a:schemeClr val="accent6">
                    <a:lumMod val="50000"/>
                  </a:schemeClr>
                </a:solidFill>
                <a:latin typeface="Andalus" panose="02020603050405020304" pitchFamily="18" charset="-78"/>
                <a:cs typeface="Andalus" panose="02020603050405020304" pitchFamily="18" charset="-78"/>
              </a:rPr>
              <a:t>التعدد</a:t>
            </a:r>
          </a:p>
          <a:p>
            <a:pPr algn="ctr"/>
            <a:r>
              <a:rPr lang="ar-DZ" sz="4400" dirty="0" smtClean="0">
                <a:solidFill>
                  <a:schemeClr val="accent6">
                    <a:lumMod val="50000"/>
                  </a:schemeClr>
                </a:solidFill>
                <a:latin typeface="Andalus" panose="02020603050405020304" pitchFamily="18" charset="-78"/>
                <a:cs typeface="Andalus" panose="02020603050405020304" pitchFamily="18" charset="-78"/>
              </a:rPr>
              <a:t> </a:t>
            </a:r>
          </a:p>
          <a:p>
            <a:pPr algn="ctr"/>
            <a:r>
              <a:rPr lang="ar-DZ" sz="4400" dirty="0" smtClean="0">
                <a:solidFill>
                  <a:schemeClr val="accent6">
                    <a:lumMod val="50000"/>
                  </a:schemeClr>
                </a:solidFill>
                <a:latin typeface="Andalus" panose="02020603050405020304" pitchFamily="18" charset="-78"/>
                <a:cs typeface="Andalus" panose="02020603050405020304" pitchFamily="18" charset="-78"/>
              </a:rPr>
              <a:t>اللغوي</a:t>
            </a:r>
            <a:endParaRPr lang="fr-FR" sz="4400" dirty="0">
              <a:solidFill>
                <a:schemeClr val="accent6">
                  <a:lumMod val="50000"/>
                </a:schemeClr>
              </a:solidFill>
              <a:latin typeface="Andalus" panose="02020603050405020304" pitchFamily="18" charset="-78"/>
              <a:cs typeface="Andalus" panose="02020603050405020304" pitchFamily="18" charset="-78"/>
            </a:endParaRPr>
          </a:p>
        </p:txBody>
      </p:sp>
      <p:sp>
        <p:nvSpPr>
          <p:cNvPr id="5" name="Rectangle 4"/>
          <p:cNvSpPr/>
          <p:nvPr/>
        </p:nvSpPr>
        <p:spPr>
          <a:xfrm>
            <a:off x="7432763" y="39188"/>
            <a:ext cx="3944983" cy="2207622"/>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u="sng" dirty="0" smtClean="0">
                <a:solidFill>
                  <a:schemeClr val="tx1"/>
                </a:solidFill>
              </a:rPr>
              <a:t>العامل التاريخي :</a:t>
            </a:r>
          </a:p>
          <a:p>
            <a:pPr algn="ctr"/>
            <a:r>
              <a:rPr lang="ar-DZ" dirty="0" smtClean="0">
                <a:solidFill>
                  <a:schemeClr val="tx1"/>
                </a:solidFill>
              </a:rPr>
              <a:t> و ذلك عن طريق الاستعمار و اساليبه التي يتعامل بها من أجل فرض لغته ، مثلما حدث في الجزائر حيث عمل المستعمر الفرنسي على طمس معالم اللغة العربية و محاولته ترسيخ لغته الفرنسية </a:t>
            </a:r>
            <a:endParaRPr lang="fr-FR" dirty="0">
              <a:solidFill>
                <a:schemeClr val="tx1"/>
              </a:solidFill>
            </a:endParaRPr>
          </a:p>
        </p:txBody>
      </p:sp>
      <p:sp>
        <p:nvSpPr>
          <p:cNvPr id="6" name="Rectangle 5"/>
          <p:cNvSpPr/>
          <p:nvPr/>
        </p:nvSpPr>
        <p:spPr>
          <a:xfrm>
            <a:off x="7419702" y="2318656"/>
            <a:ext cx="3944983" cy="2207622"/>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u="sng" dirty="0" smtClean="0">
                <a:solidFill>
                  <a:schemeClr val="tx1"/>
                </a:solidFill>
              </a:rPr>
              <a:t>العامل الاقتصادي :</a:t>
            </a:r>
            <a:r>
              <a:rPr lang="ar-DZ" dirty="0" smtClean="0">
                <a:solidFill>
                  <a:schemeClr val="tx1"/>
                </a:solidFill>
              </a:rPr>
              <a:t> </a:t>
            </a:r>
          </a:p>
          <a:p>
            <a:pPr algn="ctr"/>
            <a:r>
              <a:rPr lang="ar-DZ" dirty="0" smtClean="0">
                <a:solidFill>
                  <a:schemeClr val="tx1"/>
                </a:solidFill>
              </a:rPr>
              <a:t>يسهم في نشوء الثنائية اللغوية و تنميتها ، حيث تستدعي حركات التصنيع في كثير من البلدان استخدام عمال ذوي جنسيات مختلفة تفرض لغتها بطريقة غير مباشرة أثناء المعاملة</a:t>
            </a:r>
            <a:endParaRPr lang="fr-FR" dirty="0">
              <a:solidFill>
                <a:schemeClr val="tx1"/>
              </a:solidFill>
            </a:endParaRPr>
          </a:p>
        </p:txBody>
      </p:sp>
      <p:sp>
        <p:nvSpPr>
          <p:cNvPr id="7" name="Rectangle 6"/>
          <p:cNvSpPr/>
          <p:nvPr/>
        </p:nvSpPr>
        <p:spPr>
          <a:xfrm>
            <a:off x="7419702" y="4650379"/>
            <a:ext cx="3944983" cy="2207621"/>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u="sng" dirty="0" smtClean="0">
                <a:solidFill>
                  <a:schemeClr val="tx1"/>
                </a:solidFill>
              </a:rPr>
              <a:t>العامل الاجتماعي : </a:t>
            </a:r>
            <a:endParaRPr lang="ar-DZ" dirty="0" smtClean="0">
              <a:solidFill>
                <a:schemeClr val="tx1"/>
              </a:solidFill>
            </a:endParaRPr>
          </a:p>
          <a:p>
            <a:pPr algn="ctr"/>
            <a:r>
              <a:rPr lang="ar-DZ" dirty="0" smtClean="0">
                <a:solidFill>
                  <a:schemeClr val="tx1"/>
                </a:solidFill>
              </a:rPr>
              <a:t>مثلا : الزواج بين جنسيات مختلفة نتيجته اطفال و جيل ثنائيين اللغة ، حيث يحمل الابناء لغة الأم و الأب معا ، و حتى الزواج بين افراد من بلد واحد لكن من منطقتين مختلفتين يؤدي إلى ظهور إزدواجية لغوية </a:t>
            </a:r>
          </a:p>
        </p:txBody>
      </p:sp>
      <p:sp>
        <p:nvSpPr>
          <p:cNvPr id="8" name="Rectangle 7"/>
          <p:cNvSpPr/>
          <p:nvPr/>
        </p:nvSpPr>
        <p:spPr>
          <a:xfrm>
            <a:off x="770706" y="39188"/>
            <a:ext cx="3944983" cy="2207622"/>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u="sng" dirty="0" smtClean="0">
                <a:solidFill>
                  <a:schemeClr val="tx1"/>
                </a:solidFill>
              </a:rPr>
              <a:t>العامل النفسي :</a:t>
            </a:r>
          </a:p>
          <a:p>
            <a:pPr algn="ctr"/>
            <a:r>
              <a:rPr lang="ar-DZ" dirty="0" smtClean="0">
                <a:solidFill>
                  <a:schemeClr val="tx1"/>
                </a:solidFill>
              </a:rPr>
              <a:t>يظهر جليا في وقتنا الحالي في فقدان الثقة بالنفس و الخجل من استعمال اللغة الام ، كحال بعض الطلبة الذين يشعرون بالاعتزاز عند استخدامهم اللغات الاجنبية بحجة انها لغة الغرب المتحضر بينما يرون العربية لغة العالم الثالث ، و الحقيقة انهم لا يبرعون لا في اللغة الاجنبية و لا في اللغة العربية الفصيحة </a:t>
            </a:r>
            <a:endParaRPr lang="fr-FR" dirty="0">
              <a:solidFill>
                <a:schemeClr val="tx1"/>
              </a:solidFill>
            </a:endParaRPr>
          </a:p>
        </p:txBody>
      </p:sp>
      <p:sp>
        <p:nvSpPr>
          <p:cNvPr id="9" name="Rectangle 8"/>
          <p:cNvSpPr/>
          <p:nvPr/>
        </p:nvSpPr>
        <p:spPr>
          <a:xfrm>
            <a:off x="770707" y="2318656"/>
            <a:ext cx="3944983" cy="2207622"/>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u="sng" dirty="0" smtClean="0">
                <a:solidFill>
                  <a:schemeClr val="tx1"/>
                </a:solidFill>
              </a:rPr>
              <a:t>العامل التربوي : </a:t>
            </a:r>
          </a:p>
          <a:p>
            <a:pPr algn="ctr"/>
            <a:r>
              <a:rPr lang="ar-DZ" dirty="0" smtClean="0">
                <a:solidFill>
                  <a:schemeClr val="tx1"/>
                </a:solidFill>
              </a:rPr>
              <a:t>يعد أخطر عامل ، فلو كان التعليم في كافة مراحله باللغة الام لنهضت كل دولة بلغتها ، مثال ذلك الجزائر التي تدرس الكثير من التخصصات باللغة الاجنبية لاسيما التخصصات العلمية كالطب و الهندسة و غيرها </a:t>
            </a:r>
            <a:endParaRPr lang="fr-FR" dirty="0">
              <a:solidFill>
                <a:schemeClr val="tx1"/>
              </a:solidFill>
            </a:endParaRPr>
          </a:p>
        </p:txBody>
      </p:sp>
      <p:sp>
        <p:nvSpPr>
          <p:cNvPr id="10" name="Rectangle 9"/>
          <p:cNvSpPr/>
          <p:nvPr/>
        </p:nvSpPr>
        <p:spPr>
          <a:xfrm>
            <a:off x="770706" y="4598124"/>
            <a:ext cx="3944983" cy="2207622"/>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u="sng" dirty="0" smtClean="0">
                <a:solidFill>
                  <a:schemeClr val="tx1"/>
                </a:solidFill>
              </a:rPr>
              <a:t>الهجرة و التجارة :</a:t>
            </a:r>
          </a:p>
          <a:p>
            <a:pPr algn="ctr"/>
            <a:r>
              <a:rPr lang="ar-DZ" dirty="0" smtClean="0">
                <a:solidFill>
                  <a:schemeClr val="tx1"/>
                </a:solidFill>
              </a:rPr>
              <a:t>الهجرة الجماعية سواءا كانت لأسباب دينية او ثقافية او هروبا من الاضطهاد او الفقر او بحثا عن الامن يلعب دورا بارزا في تنامي التعدد اللغوي فتدخل اللغات في صراع مع بعضها ينتهي بتغلب احداهما على الاخرى او تعايش اللغتين و النتيجة حينها تعدد لغوي بمظهريه ( ازدواجية او ثنائية لغوية ) </a:t>
            </a:r>
            <a:endParaRPr lang="fr-FR" dirty="0">
              <a:solidFill>
                <a:schemeClr val="tx1"/>
              </a:solidFill>
            </a:endParaRPr>
          </a:p>
        </p:txBody>
      </p:sp>
      <p:sp>
        <p:nvSpPr>
          <p:cNvPr id="11" name="Right Arrow 10"/>
          <p:cNvSpPr/>
          <p:nvPr/>
        </p:nvSpPr>
        <p:spPr>
          <a:xfrm>
            <a:off x="6916782" y="1142999"/>
            <a:ext cx="457199" cy="359230"/>
          </a:xfrm>
          <a:prstGeom prst="rightArrow">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ight Arrow 12"/>
          <p:cNvSpPr/>
          <p:nvPr/>
        </p:nvSpPr>
        <p:spPr>
          <a:xfrm>
            <a:off x="6916782" y="3233056"/>
            <a:ext cx="444137" cy="378821"/>
          </a:xfrm>
          <a:prstGeom prst="rightArrow">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ight Arrow 13"/>
          <p:cNvSpPr/>
          <p:nvPr/>
        </p:nvSpPr>
        <p:spPr>
          <a:xfrm>
            <a:off x="6916782" y="5166355"/>
            <a:ext cx="444137" cy="352697"/>
          </a:xfrm>
          <a:prstGeom prst="rightArrow">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Left Arrow 14"/>
          <p:cNvSpPr/>
          <p:nvPr/>
        </p:nvSpPr>
        <p:spPr>
          <a:xfrm>
            <a:off x="4787535" y="1142999"/>
            <a:ext cx="470264" cy="359230"/>
          </a:xfrm>
          <a:prstGeom prst="leftArrow">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Left Arrow 16"/>
          <p:cNvSpPr/>
          <p:nvPr/>
        </p:nvSpPr>
        <p:spPr>
          <a:xfrm>
            <a:off x="4774473" y="3233056"/>
            <a:ext cx="470264" cy="378821"/>
          </a:xfrm>
          <a:prstGeom prst="leftArrow">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Left Arrow 17"/>
          <p:cNvSpPr/>
          <p:nvPr/>
        </p:nvSpPr>
        <p:spPr>
          <a:xfrm>
            <a:off x="4787535" y="5166355"/>
            <a:ext cx="457202" cy="352697"/>
          </a:xfrm>
          <a:prstGeom prst="leftArrow">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92506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955" y="690290"/>
            <a:ext cx="5829300" cy="4772025"/>
          </a:xfrm>
          <a:prstGeom prst="rect">
            <a:avLst/>
          </a:prstGeom>
          <a:ln>
            <a:noFill/>
          </a:ln>
          <a:effectLst>
            <a:softEdge rad="11250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254" y="783771"/>
            <a:ext cx="5959113" cy="4678544"/>
          </a:xfrm>
          <a:prstGeom prst="rect">
            <a:avLst/>
          </a:prstGeom>
          <a:ln>
            <a:noFill/>
          </a:ln>
          <a:effectLst>
            <a:softEdge rad="112500"/>
          </a:effectLst>
        </p:spPr>
      </p:pic>
    </p:spTree>
    <p:extLst>
      <p:ext uri="{BB962C8B-B14F-4D97-AF65-F5344CB8AC3E}">
        <p14:creationId xmlns:p14="http://schemas.microsoft.com/office/powerpoint/2010/main" val="3515596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667398" y="199206"/>
            <a:ext cx="4754880" cy="1293222"/>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600" dirty="0" smtClean="0">
                <a:solidFill>
                  <a:schemeClr val="accent4">
                    <a:lumMod val="50000"/>
                  </a:schemeClr>
                </a:solidFill>
                <a:latin typeface="Andalus" panose="02020603050405020304" pitchFamily="18" charset="-78"/>
                <a:cs typeface="Andalus" panose="02020603050405020304" pitchFamily="18" charset="-78"/>
              </a:rPr>
              <a:t>أنواع التعدد اللغوي</a:t>
            </a:r>
            <a:endParaRPr lang="fr-FR" sz="3600" dirty="0">
              <a:solidFill>
                <a:schemeClr val="accent4">
                  <a:lumMod val="50000"/>
                </a:schemeClr>
              </a:solidFill>
              <a:latin typeface="Andalus" panose="02020603050405020304" pitchFamily="18" charset="-78"/>
              <a:cs typeface="Andalus" panose="02020603050405020304" pitchFamily="18" charset="-78"/>
            </a:endParaRPr>
          </a:p>
        </p:txBody>
      </p:sp>
      <p:sp>
        <p:nvSpPr>
          <p:cNvPr id="5" name="Rectangle 4"/>
          <p:cNvSpPr/>
          <p:nvPr/>
        </p:nvSpPr>
        <p:spPr>
          <a:xfrm>
            <a:off x="8020595" y="1296488"/>
            <a:ext cx="3540035" cy="992777"/>
          </a:xfrm>
          <a:prstGeom prst="rect">
            <a:avLst/>
          </a:prstGeom>
          <a:solidFill>
            <a:schemeClr val="accent4">
              <a:lumMod val="5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dirty="0" smtClean="0">
                <a:solidFill>
                  <a:schemeClr val="bg1"/>
                </a:solidFill>
              </a:rPr>
              <a:t>1- تصنيف لويس جان كالفي </a:t>
            </a:r>
            <a:endParaRPr lang="fr-FR" sz="2400" dirty="0">
              <a:solidFill>
                <a:schemeClr val="bg1"/>
              </a:solidFill>
            </a:endParaRPr>
          </a:p>
        </p:txBody>
      </p:sp>
      <p:sp>
        <p:nvSpPr>
          <p:cNvPr id="6" name="Rectangle 5"/>
          <p:cNvSpPr/>
          <p:nvPr/>
        </p:nvSpPr>
        <p:spPr>
          <a:xfrm>
            <a:off x="529045" y="1296488"/>
            <a:ext cx="3540035" cy="992778"/>
          </a:xfrm>
          <a:prstGeom prst="rect">
            <a:avLst/>
          </a:prstGeom>
          <a:solidFill>
            <a:schemeClr val="accent4">
              <a:lumMod val="5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dirty="0" smtClean="0"/>
              <a:t>2- التصنيف من الناحية الوظيفية</a:t>
            </a:r>
            <a:endParaRPr lang="fr-FR" sz="2400" dirty="0"/>
          </a:p>
        </p:txBody>
      </p:sp>
      <p:sp>
        <p:nvSpPr>
          <p:cNvPr id="7" name="Oval 6"/>
          <p:cNvSpPr/>
          <p:nvPr/>
        </p:nvSpPr>
        <p:spPr>
          <a:xfrm>
            <a:off x="6439984" y="2348865"/>
            <a:ext cx="4467497" cy="849086"/>
          </a:xfrm>
          <a:prstGeom prst="ellipse">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smtClean="0">
                <a:solidFill>
                  <a:schemeClr val="tx1"/>
                </a:solidFill>
              </a:rPr>
              <a:t>تعددية لغوية ذات لغة وحيدة </a:t>
            </a:r>
            <a:endParaRPr lang="fr-FR" dirty="0">
              <a:solidFill>
                <a:schemeClr val="tx1"/>
              </a:solidFill>
            </a:endParaRPr>
          </a:p>
        </p:txBody>
      </p:sp>
      <p:sp>
        <p:nvSpPr>
          <p:cNvPr id="8" name="Oval 7"/>
          <p:cNvSpPr/>
          <p:nvPr/>
        </p:nvSpPr>
        <p:spPr>
          <a:xfrm>
            <a:off x="6439984" y="3257551"/>
            <a:ext cx="4467497" cy="849086"/>
          </a:xfrm>
          <a:prstGeom prst="ellipse">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smtClean="0">
                <a:solidFill>
                  <a:schemeClr val="tx1"/>
                </a:solidFill>
              </a:rPr>
              <a:t>تعددية لغوية ذات لغة واحدة أقلية</a:t>
            </a:r>
            <a:endParaRPr lang="fr-FR" dirty="0">
              <a:solidFill>
                <a:schemeClr val="tx1"/>
              </a:solidFill>
            </a:endParaRPr>
          </a:p>
        </p:txBody>
      </p:sp>
      <p:sp>
        <p:nvSpPr>
          <p:cNvPr id="9" name="Oval 8"/>
          <p:cNvSpPr/>
          <p:nvPr/>
        </p:nvSpPr>
        <p:spPr>
          <a:xfrm>
            <a:off x="6439984" y="4166237"/>
            <a:ext cx="4467497" cy="849085"/>
          </a:xfrm>
          <a:prstGeom prst="ellipse">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smtClean="0">
                <a:solidFill>
                  <a:schemeClr val="tx1"/>
                </a:solidFill>
              </a:rPr>
              <a:t>تعددية لغوية ذات لغات غالبة أقليةة</a:t>
            </a:r>
            <a:endParaRPr lang="fr-FR" dirty="0">
              <a:solidFill>
                <a:schemeClr val="tx1"/>
              </a:solidFill>
            </a:endParaRPr>
          </a:p>
        </p:txBody>
      </p:sp>
      <p:sp>
        <p:nvSpPr>
          <p:cNvPr id="10" name="Oval 9"/>
          <p:cNvSpPr/>
          <p:nvPr/>
        </p:nvSpPr>
        <p:spPr>
          <a:xfrm>
            <a:off x="6439982" y="5093700"/>
            <a:ext cx="4467497" cy="849086"/>
          </a:xfrm>
          <a:prstGeom prst="ellipse">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smtClean="0">
                <a:solidFill>
                  <a:schemeClr val="tx1"/>
                </a:solidFill>
              </a:rPr>
              <a:t>تعددية لغوية ذات لغة غالبة بديلة </a:t>
            </a:r>
            <a:endParaRPr lang="fr-FR" dirty="0">
              <a:solidFill>
                <a:schemeClr val="tx1"/>
              </a:solidFill>
            </a:endParaRPr>
          </a:p>
        </p:txBody>
      </p:sp>
      <p:sp>
        <p:nvSpPr>
          <p:cNvPr id="11" name="Oval 10"/>
          <p:cNvSpPr/>
          <p:nvPr/>
        </p:nvSpPr>
        <p:spPr>
          <a:xfrm>
            <a:off x="6439982" y="6002386"/>
            <a:ext cx="4467497" cy="849086"/>
          </a:xfrm>
          <a:prstGeom prst="ellipse">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smtClean="0">
                <a:solidFill>
                  <a:schemeClr val="tx1"/>
                </a:solidFill>
              </a:rPr>
              <a:t>تعددية لغوية ذات لغات غالبة إقليمية </a:t>
            </a:r>
            <a:endParaRPr lang="fr-FR" dirty="0">
              <a:solidFill>
                <a:schemeClr val="tx1"/>
              </a:solidFill>
            </a:endParaRPr>
          </a:p>
        </p:txBody>
      </p:sp>
      <p:sp>
        <p:nvSpPr>
          <p:cNvPr id="12" name="Oval 11"/>
          <p:cNvSpPr/>
          <p:nvPr/>
        </p:nvSpPr>
        <p:spPr>
          <a:xfrm>
            <a:off x="0" y="2358254"/>
            <a:ext cx="4467497" cy="830307"/>
          </a:xfrm>
          <a:prstGeom prst="ellipse">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smtClean="0">
                <a:solidFill>
                  <a:schemeClr val="tx1"/>
                </a:solidFill>
              </a:rPr>
              <a:t>تعدد لغوي على المستوى الشخصي </a:t>
            </a:r>
            <a:endParaRPr lang="fr-FR" dirty="0">
              <a:solidFill>
                <a:schemeClr val="tx1"/>
              </a:solidFill>
            </a:endParaRPr>
          </a:p>
        </p:txBody>
      </p:sp>
      <p:sp>
        <p:nvSpPr>
          <p:cNvPr id="13" name="Oval 12"/>
          <p:cNvSpPr/>
          <p:nvPr/>
        </p:nvSpPr>
        <p:spPr>
          <a:xfrm>
            <a:off x="-1" y="3257549"/>
            <a:ext cx="4467497" cy="796838"/>
          </a:xfrm>
          <a:prstGeom prst="ellipse">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smtClean="0">
                <a:solidFill>
                  <a:schemeClr val="tx1"/>
                </a:solidFill>
              </a:rPr>
              <a:t>تعدد لغوي على المستوى المجتمعي أو الحكومي</a:t>
            </a:r>
            <a:endParaRPr lang="fr-FR" dirty="0">
              <a:solidFill>
                <a:schemeClr val="tx1"/>
              </a:solidFill>
            </a:endParaRPr>
          </a:p>
        </p:txBody>
      </p:sp>
      <p:sp>
        <p:nvSpPr>
          <p:cNvPr id="14" name="Oval 13"/>
          <p:cNvSpPr/>
          <p:nvPr/>
        </p:nvSpPr>
        <p:spPr>
          <a:xfrm>
            <a:off x="-2" y="4123375"/>
            <a:ext cx="4467497" cy="830307"/>
          </a:xfrm>
          <a:prstGeom prst="ellipse">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smtClean="0">
                <a:solidFill>
                  <a:schemeClr val="tx1"/>
                </a:solidFill>
              </a:rPr>
              <a:t>تعدد لغوي على المستوى المؤسساتي</a:t>
            </a:r>
            <a:endParaRPr lang="fr-FR" dirty="0">
              <a:solidFill>
                <a:schemeClr val="tx1"/>
              </a:solidFill>
            </a:endParaRPr>
          </a:p>
        </p:txBody>
      </p:sp>
      <p:sp>
        <p:nvSpPr>
          <p:cNvPr id="16" name="Curved Left Arrow 15"/>
          <p:cNvSpPr/>
          <p:nvPr/>
        </p:nvSpPr>
        <p:spPr>
          <a:xfrm>
            <a:off x="10933610" y="2332536"/>
            <a:ext cx="470264" cy="554356"/>
          </a:xfrm>
          <a:prstGeom prst="curvedLeftArrow">
            <a:avLst/>
          </a:prstGeom>
          <a:solidFill>
            <a:schemeClr val="accent4">
              <a:lumMod val="5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7" name="Curved Left Arrow 16"/>
          <p:cNvSpPr/>
          <p:nvPr/>
        </p:nvSpPr>
        <p:spPr>
          <a:xfrm>
            <a:off x="10933610" y="4145826"/>
            <a:ext cx="470264" cy="554356"/>
          </a:xfrm>
          <a:prstGeom prst="curvedLeftArrow">
            <a:avLst/>
          </a:prstGeom>
          <a:solidFill>
            <a:schemeClr val="accent4">
              <a:lumMod val="5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8" name="Curved Left Arrow 17"/>
          <p:cNvSpPr/>
          <p:nvPr/>
        </p:nvSpPr>
        <p:spPr>
          <a:xfrm>
            <a:off x="10933610" y="3188561"/>
            <a:ext cx="470264" cy="563746"/>
          </a:xfrm>
          <a:prstGeom prst="curvedLeftArrow">
            <a:avLst/>
          </a:prstGeom>
          <a:solidFill>
            <a:schemeClr val="accent4">
              <a:lumMod val="5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9" name="Curved Left Arrow 18"/>
          <p:cNvSpPr/>
          <p:nvPr/>
        </p:nvSpPr>
        <p:spPr>
          <a:xfrm>
            <a:off x="10933610" y="5034101"/>
            <a:ext cx="470264" cy="576807"/>
          </a:xfrm>
          <a:prstGeom prst="curvedLeftArrow">
            <a:avLst/>
          </a:prstGeom>
          <a:solidFill>
            <a:schemeClr val="accent4">
              <a:lumMod val="5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0" name="Curved Left Arrow 19"/>
          <p:cNvSpPr/>
          <p:nvPr/>
        </p:nvSpPr>
        <p:spPr>
          <a:xfrm>
            <a:off x="10933610" y="5942786"/>
            <a:ext cx="470264" cy="595586"/>
          </a:xfrm>
          <a:prstGeom prst="curvedLeftArrow">
            <a:avLst/>
          </a:prstGeom>
          <a:solidFill>
            <a:schemeClr val="accent4">
              <a:lumMod val="5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1" name="Curved Left Arrow 20"/>
          <p:cNvSpPr/>
          <p:nvPr/>
        </p:nvSpPr>
        <p:spPr>
          <a:xfrm>
            <a:off x="4493626" y="2358254"/>
            <a:ext cx="470264" cy="538027"/>
          </a:xfrm>
          <a:prstGeom prst="curvedLeftArrow">
            <a:avLst/>
          </a:prstGeom>
          <a:solidFill>
            <a:schemeClr val="accent4">
              <a:lumMod val="5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2" name="Curved Left Arrow 21"/>
          <p:cNvSpPr/>
          <p:nvPr/>
        </p:nvSpPr>
        <p:spPr>
          <a:xfrm>
            <a:off x="4493626" y="3257549"/>
            <a:ext cx="470264" cy="547416"/>
          </a:xfrm>
          <a:prstGeom prst="curvedLeftArrow">
            <a:avLst/>
          </a:prstGeom>
          <a:solidFill>
            <a:schemeClr val="accent4">
              <a:lumMod val="5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3" name="Curved Left Arrow 22"/>
          <p:cNvSpPr/>
          <p:nvPr/>
        </p:nvSpPr>
        <p:spPr>
          <a:xfrm>
            <a:off x="4493626" y="4166233"/>
            <a:ext cx="470264" cy="547416"/>
          </a:xfrm>
          <a:prstGeom prst="curvedLeftArrow">
            <a:avLst/>
          </a:prstGeom>
          <a:solidFill>
            <a:schemeClr val="accent4">
              <a:lumMod val="5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2674082509"/>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Droplet</Template>
  <TotalTime>479</TotalTime>
  <Words>1413</Words>
  <Application>Microsoft Office PowerPoint</Application>
  <PresentationFormat>Widescreen</PresentationFormat>
  <Paragraphs>121</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Andalus</vt:lpstr>
      <vt:lpstr>Arial</vt:lpstr>
      <vt:lpstr>Segoe UI Semilight</vt:lpstr>
      <vt:lpstr>Times New Roman</vt:lpstr>
      <vt:lpstr>Tw Cen MT</vt:lpstr>
      <vt:lpstr>Droplet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45</cp:revision>
  <dcterms:created xsi:type="dcterms:W3CDTF">2024-03-01T09:50:18Z</dcterms:created>
  <dcterms:modified xsi:type="dcterms:W3CDTF">2024-03-20T12:39:01Z</dcterms:modified>
</cp:coreProperties>
</file>