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9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2" d="100"/>
          <a:sy n="102" d="100"/>
        </p:scale>
        <p:origin x="-23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07E145FB-0DEE-4148-9D91-7E1A41493CAC}" type="datetimeFigureOut">
              <a:rPr lang="ar-DZ" smtClean="0"/>
              <a:t>03-05-1445</a:t>
            </a:fld>
            <a:endParaRPr lang="ar-DZ"/>
          </a:p>
        </p:txBody>
      </p:sp>
      <p:sp>
        <p:nvSpPr>
          <p:cNvPr id="17" name="Espace réservé du pied de page 16"/>
          <p:cNvSpPr>
            <a:spLocks noGrp="1"/>
          </p:cNvSpPr>
          <p:nvPr>
            <p:ph type="ftr" sz="quarter" idx="11"/>
          </p:nvPr>
        </p:nvSpPr>
        <p:spPr/>
        <p:txBody>
          <a:bodyPr/>
          <a:lstStyle/>
          <a:p>
            <a:endParaRPr lang="ar-DZ"/>
          </a:p>
        </p:txBody>
      </p:sp>
      <p:sp>
        <p:nvSpPr>
          <p:cNvPr id="29" name="Espace réservé du numéro de diapositive 28"/>
          <p:cNvSpPr>
            <a:spLocks noGrp="1"/>
          </p:cNvSpPr>
          <p:nvPr>
            <p:ph type="sldNum" sz="quarter" idx="12"/>
          </p:nvPr>
        </p:nvSpPr>
        <p:spPr/>
        <p:txBody>
          <a:bodyPr/>
          <a:lstStyle/>
          <a:p>
            <a:fld id="{0402ACBE-9B77-4634-BA33-F2E08E319B54}" type="slidenum">
              <a:rPr lang="ar-DZ" smtClean="0"/>
              <a:t>‹N°›</a:t>
            </a:fld>
            <a:endParaRPr lang="ar-DZ"/>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7E145FB-0DEE-4148-9D91-7E1A41493CAC}" type="datetimeFigureOut">
              <a:rPr lang="ar-DZ" smtClean="0"/>
              <a:t>03-05-1445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0402ACBE-9B77-4634-BA33-F2E08E319B54}" type="slidenum">
              <a:rPr lang="ar-DZ" smtClean="0"/>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7E145FB-0DEE-4148-9D91-7E1A41493CAC}" type="datetimeFigureOut">
              <a:rPr lang="ar-DZ" smtClean="0"/>
              <a:t>03-05-1445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0402ACBE-9B77-4634-BA33-F2E08E319B54}" type="slidenum">
              <a:rPr lang="ar-DZ" smtClean="0"/>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7E145FB-0DEE-4148-9D91-7E1A41493CAC}" type="datetimeFigureOut">
              <a:rPr lang="ar-DZ" smtClean="0"/>
              <a:t>03-05-1445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0402ACBE-9B77-4634-BA33-F2E08E319B54}" type="slidenum">
              <a:rPr lang="ar-DZ" smtClean="0"/>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07E145FB-0DEE-4148-9D91-7E1A41493CAC}" type="datetimeFigureOut">
              <a:rPr lang="ar-DZ" smtClean="0"/>
              <a:t>03-05-1445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a:xfrm>
            <a:off x="7924800" y="6416675"/>
            <a:ext cx="762000" cy="365125"/>
          </a:xfrm>
        </p:spPr>
        <p:txBody>
          <a:bodyPr/>
          <a:lstStyle/>
          <a:p>
            <a:fld id="{0402ACBE-9B77-4634-BA33-F2E08E319B54}" type="slidenum">
              <a:rPr lang="ar-DZ" smtClean="0"/>
              <a:t>‹N°›</a:t>
            </a:fld>
            <a:endParaRPr lang="ar-D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7E145FB-0DEE-4148-9D91-7E1A41493CAC}" type="datetimeFigureOut">
              <a:rPr lang="ar-DZ" smtClean="0"/>
              <a:t>03-05-1445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0402ACBE-9B77-4634-BA33-F2E08E319B54}" type="slidenum">
              <a:rPr lang="ar-DZ" smtClean="0"/>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07E145FB-0DEE-4148-9D91-7E1A41493CAC}" type="datetimeFigureOut">
              <a:rPr lang="ar-DZ" smtClean="0"/>
              <a:t>03-05-1445</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0402ACBE-9B77-4634-BA33-F2E08E319B54}" type="slidenum">
              <a:rPr lang="ar-DZ" smtClean="0"/>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07E145FB-0DEE-4148-9D91-7E1A41493CAC}" type="datetimeFigureOut">
              <a:rPr lang="ar-DZ" smtClean="0"/>
              <a:t>03-05-1445</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0402ACBE-9B77-4634-BA33-F2E08E319B54}" type="slidenum">
              <a:rPr lang="ar-DZ" smtClean="0"/>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7E145FB-0DEE-4148-9D91-7E1A41493CAC}" type="datetimeFigureOut">
              <a:rPr lang="ar-DZ" smtClean="0"/>
              <a:t>03-05-1445</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0402ACBE-9B77-4634-BA33-F2E08E319B54}" type="slidenum">
              <a:rPr lang="ar-DZ" smtClean="0"/>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7E145FB-0DEE-4148-9D91-7E1A41493CAC}" type="datetimeFigureOut">
              <a:rPr lang="ar-DZ" smtClean="0"/>
              <a:t>03-05-1445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0402ACBE-9B77-4634-BA33-F2E08E319B54}" type="slidenum">
              <a:rPr lang="ar-DZ" smtClean="0"/>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07E145FB-0DEE-4148-9D91-7E1A41493CAC}" type="datetimeFigureOut">
              <a:rPr lang="ar-DZ" smtClean="0"/>
              <a:t>03-05-1445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0402ACBE-9B77-4634-BA33-F2E08E319B54}" type="slidenum">
              <a:rPr lang="ar-DZ" smtClean="0"/>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7E145FB-0DEE-4148-9D91-7E1A41493CAC}" type="datetimeFigureOut">
              <a:rPr lang="ar-DZ" smtClean="0"/>
              <a:t>03-05-1445</a:t>
            </a:fld>
            <a:endParaRPr lang="ar-DZ"/>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DZ"/>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402ACBE-9B77-4634-BA33-F2E08E319B54}" type="slidenum">
              <a:rPr lang="ar-DZ" smtClean="0"/>
              <a:t>‹N°›</a:t>
            </a:fld>
            <a:endParaRPr lang="ar-DZ"/>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ln>
            <a:solidFill>
              <a:schemeClr val="bg1">
                <a:lumMod val="65000"/>
                <a:lumOff val="35000"/>
              </a:schemeClr>
            </a:solidFill>
          </a:ln>
        </p:spPr>
        <p:style>
          <a:lnRef idx="0">
            <a:schemeClr val="accent3"/>
          </a:lnRef>
          <a:fillRef idx="3">
            <a:schemeClr val="accent3"/>
          </a:fillRef>
          <a:effectRef idx="3">
            <a:schemeClr val="accent3"/>
          </a:effectRef>
          <a:fontRef idx="minor">
            <a:schemeClr val="lt1"/>
          </a:fontRef>
        </p:style>
        <p:txBody>
          <a:bodyPr>
            <a:normAutofit/>
          </a:bodyPr>
          <a:lstStyle/>
          <a:p>
            <a:pPr>
              <a:spcBef>
                <a:spcPct val="0"/>
              </a:spcBef>
            </a:pPr>
            <a:r>
              <a:rPr lang="ar-DZ" sz="4400" dirty="0">
                <a:solidFill>
                  <a:srgbClr val="00B0F0"/>
                </a:solidFill>
                <a:latin typeface="+mj-lt"/>
                <a:ea typeface="+mj-ea"/>
                <a:cs typeface="+mj-cs"/>
              </a:rPr>
              <a:t>و الحقول الدلالية</a:t>
            </a:r>
          </a:p>
        </p:txBody>
      </p:sp>
      <p:sp>
        <p:nvSpPr>
          <p:cNvPr id="2" name="Titre 1"/>
          <p:cNvSpPr>
            <a:spLocks noGrp="1"/>
          </p:cNvSpPr>
          <p:nvPr>
            <p:ph type="ctrTitle"/>
          </p:nvPr>
        </p:nvSpPr>
        <p:spPr>
          <a:ln>
            <a:solidFill>
              <a:schemeClr val="accent5">
                <a:lumMod val="50000"/>
              </a:schemeClr>
            </a:solidFill>
          </a:ln>
        </p:spPr>
        <p:style>
          <a:lnRef idx="0">
            <a:schemeClr val="accent4"/>
          </a:lnRef>
          <a:fillRef idx="3">
            <a:schemeClr val="accent4"/>
          </a:fillRef>
          <a:effectRef idx="3">
            <a:schemeClr val="accent4"/>
          </a:effectRef>
          <a:fontRef idx="minor">
            <a:schemeClr val="lt1"/>
          </a:fontRef>
        </p:style>
        <p:txBody>
          <a:bodyPr>
            <a:normAutofit/>
          </a:bodyPr>
          <a:lstStyle/>
          <a:p>
            <a:r>
              <a:rPr lang="ar-DZ" sz="8000" dirty="0" smtClean="0">
                <a:solidFill>
                  <a:schemeClr val="bg1"/>
                </a:solidFill>
                <a:latin typeface="Andalus" pitchFamily="18" charset="-78"/>
                <a:cs typeface="Andalus" pitchFamily="18" charset="-78"/>
              </a:rPr>
              <a:t>الفية ابن مالك</a:t>
            </a:r>
            <a:endParaRPr lang="ar-DZ" sz="8000" dirty="0">
              <a:solidFill>
                <a:schemeClr val="bg1"/>
              </a:solidFill>
              <a:latin typeface="Andalus" pitchFamily="18" charset="-78"/>
              <a:cs typeface="Andalus" pitchFamily="18" charset="-78"/>
            </a:endParaRPr>
          </a:p>
        </p:txBody>
      </p:sp>
    </p:spTree>
    <p:extLst>
      <p:ext uri="{BB962C8B-B14F-4D97-AF65-F5344CB8AC3E}">
        <p14:creationId xmlns:p14="http://schemas.microsoft.com/office/powerpoint/2010/main" val="3863825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74638"/>
            <a:ext cx="7643192" cy="1143000"/>
          </a:xfrm>
        </p:spPr>
        <p:txBody>
          <a:bodyPr>
            <a:normAutofit fontScale="90000"/>
          </a:bodyPr>
          <a:lstStyle/>
          <a:p>
            <a:r>
              <a:rPr lang="ar-DZ" dirty="0"/>
              <a:t>-/ تفسير ابن مالك الحقول الدلالية عند علماء </a:t>
            </a:r>
            <a:r>
              <a:rPr lang="ar-DZ" dirty="0" smtClean="0"/>
              <a:t>العرب </a:t>
            </a:r>
            <a:r>
              <a:rPr lang="ar-DZ" dirty="0"/>
              <a:t>في القديم.</a:t>
            </a:r>
          </a:p>
        </p:txBody>
      </p:sp>
      <p:sp>
        <p:nvSpPr>
          <p:cNvPr id="3" name="Espace réservé du contenu 2"/>
          <p:cNvSpPr>
            <a:spLocks noGrp="1"/>
          </p:cNvSpPr>
          <p:nvPr>
            <p:ph sz="half" idx="1"/>
          </p:nvPr>
        </p:nvSpPr>
        <p:spPr>
          <a:xfrm>
            <a:off x="457200" y="1772816"/>
            <a:ext cx="8147248" cy="4353347"/>
          </a:xfrm>
        </p:spPr>
        <p:txBody>
          <a:bodyPr>
            <a:noAutofit/>
          </a:bodyPr>
          <a:lstStyle/>
          <a:p>
            <a:pPr algn="just"/>
            <a:r>
              <a:rPr lang="ar-DZ" sz="2000" dirty="0" smtClean="0">
                <a:solidFill>
                  <a:schemeClr val="bg1"/>
                </a:solidFill>
              </a:rPr>
              <a:t>      </a:t>
            </a:r>
            <a:r>
              <a:rPr lang="ar-DZ" sz="2000" dirty="0">
                <a:solidFill>
                  <a:schemeClr val="bg1"/>
                </a:solidFill>
              </a:rPr>
              <a:t>تفسير ابن مالك للحقول الدلالية في علم النحو كان محط اهتمام وتقدير كبير من قبل علماء العرب في القديم. عُرف ابن مالك بعمق معرفته وفهمه العميق لقواعد النحو والصرف، وقد قدم تحليلًا دقيقًا ومنهجيًا للقواعد اللغوية.</a:t>
            </a:r>
          </a:p>
          <a:p>
            <a:pPr algn="just"/>
            <a:r>
              <a:rPr lang="ar-DZ" sz="2000" dirty="0" smtClean="0">
                <a:solidFill>
                  <a:schemeClr val="bg1"/>
                </a:solidFill>
              </a:rPr>
              <a:t>     علماء </a:t>
            </a:r>
            <a:r>
              <a:rPr lang="ar-DZ" sz="2000" dirty="0">
                <a:solidFill>
                  <a:schemeClr val="bg1"/>
                </a:solidFill>
              </a:rPr>
              <a:t>العرب في القديم استفادوا كثيرًا من تفسيرات ابن مالك واستخدموها كأساس لتأسيس نظرياتهم وتوسيع فهمهم للنحو. تُعَدُّ الفية ابن مالك عملاً مرجعيًا هامًا في علم النحو، وقد تم تدريسها ودراستها في المدارس والجامعات العربية لعدة قرون.</a:t>
            </a:r>
          </a:p>
          <a:p>
            <a:pPr algn="just"/>
            <a:r>
              <a:rPr lang="ar-DZ" sz="2000" dirty="0">
                <a:solidFill>
                  <a:schemeClr val="bg1"/>
                </a:solidFill>
              </a:rPr>
              <a:t>يمكن القول أن تفسير ابن مالك للحقول الدلالية ساهم في توحيد وتوحيد المفاهيم النحوية وتحديد القواعد بشكل دقيق ومنهجي. وقد ألهم هذا العمل العديد من العلماء والباحثين للاستمرار في دراسة النحو وتطويره.</a:t>
            </a:r>
          </a:p>
          <a:p>
            <a:pPr algn="just"/>
            <a:r>
              <a:rPr lang="ar-DZ" sz="2000" dirty="0" smtClean="0">
                <a:solidFill>
                  <a:schemeClr val="bg1"/>
                </a:solidFill>
              </a:rPr>
              <a:t>     علماء </a:t>
            </a:r>
            <a:r>
              <a:rPr lang="ar-DZ" sz="2000" dirty="0">
                <a:solidFill>
                  <a:schemeClr val="bg1"/>
                </a:solidFill>
              </a:rPr>
              <a:t>العرب في القديم قد قدموا أيضًا تفسيرات وتحليلات أخرى للحقول الدلالية، ولكن تفسير ابن مالك استحوذ على اهتمامهم بسبب شموليته وأسلوبه الواضح والمنهجي.</a:t>
            </a:r>
          </a:p>
          <a:p>
            <a:pPr algn="just"/>
            <a:r>
              <a:rPr lang="ar-DZ" sz="2000" dirty="0">
                <a:solidFill>
                  <a:schemeClr val="bg1"/>
                </a:solidFill>
              </a:rPr>
              <a:t>باختصار، فإن تفسير ابن مالك للحقول الدلالية حظي بتقدير واحترام كبير من قبل علماء العرب في القديم، وساهم في تطوير وتقدم علم النحو وفهمه بشكل شامل ومنهجي.</a:t>
            </a:r>
          </a:p>
        </p:txBody>
      </p:sp>
    </p:spTree>
    <p:extLst>
      <p:ext uri="{BB962C8B-B14F-4D97-AF65-F5344CB8AC3E}">
        <p14:creationId xmlns:p14="http://schemas.microsoft.com/office/powerpoint/2010/main" val="51839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13" dur="2000" fill="hold"/>
                                        <p:tgtEl>
                                          <p:spTgt spid="3">
                                            <p:txEl>
                                              <p:pRg st="0" end="0"/>
                                            </p:txEl>
                                          </p:spTgt>
                                        </p:tgtEl>
                                        <p:attrNameLst>
                                          <p:attrName>ppt_x</p:attrName>
                                          <p:attrName>ppt_y</p:attrName>
                                        </p:attrNameLst>
                                      </p:cBhvr>
                                    </p:animMotion>
                                  </p:childTnLst>
                                </p:cTn>
                              </p:par>
                            </p:childTnLst>
                          </p:cTn>
                        </p:par>
                      </p:childTnLst>
                    </p:cTn>
                  </p:par>
                  <p:par>
                    <p:cTn id="14" fill="hold">
                      <p:stCondLst>
                        <p:cond delay="indefinite"/>
                      </p:stCondLst>
                      <p:childTnLst>
                        <p:par>
                          <p:cTn id="15" fill="hold">
                            <p:stCondLst>
                              <p:cond delay="0"/>
                            </p:stCondLst>
                            <p:childTnLst>
                              <p:par>
                                <p:cTn id="16"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17" dur="2000" fill="hold"/>
                                        <p:tgtEl>
                                          <p:spTgt spid="3">
                                            <p:txEl>
                                              <p:pRg st="1" end="1"/>
                                            </p:txEl>
                                          </p:spTgt>
                                        </p:tgtEl>
                                        <p:attrNameLst>
                                          <p:attrName>ppt_x</p:attrName>
                                          <p:attrName>ppt_y</p:attrName>
                                        </p:attrNameLst>
                                      </p:cBhvr>
                                    </p:animMotion>
                                  </p:childTnLst>
                                </p:cTn>
                              </p:par>
                            </p:childTnLst>
                          </p:cTn>
                        </p:par>
                      </p:childTnLst>
                    </p:cTn>
                  </p:par>
                  <p:par>
                    <p:cTn id="18" fill="hold">
                      <p:stCondLst>
                        <p:cond delay="indefinite"/>
                      </p:stCondLst>
                      <p:childTnLst>
                        <p:par>
                          <p:cTn id="19" fill="hold">
                            <p:stCondLst>
                              <p:cond delay="0"/>
                            </p:stCondLst>
                            <p:childTnLst>
                              <p:par>
                                <p:cTn id="20"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21" dur="2000" fill="hold"/>
                                        <p:tgtEl>
                                          <p:spTgt spid="3">
                                            <p:txEl>
                                              <p:pRg st="2" end="2"/>
                                            </p:txEl>
                                          </p:spTgt>
                                        </p:tgtEl>
                                        <p:attrNameLst>
                                          <p:attrName>ppt_x</p:attrName>
                                          <p:attrName>ppt_y</p:attrName>
                                        </p:attrNameLst>
                                      </p:cBhvr>
                                    </p:animMotion>
                                  </p:childTnLst>
                                </p:cTn>
                              </p:par>
                            </p:childTnLst>
                          </p:cTn>
                        </p:par>
                      </p:childTnLst>
                    </p:cTn>
                  </p:par>
                  <p:par>
                    <p:cTn id="22" fill="hold">
                      <p:stCondLst>
                        <p:cond delay="indefinite"/>
                      </p:stCondLst>
                      <p:childTnLst>
                        <p:par>
                          <p:cTn id="23" fill="hold">
                            <p:stCondLst>
                              <p:cond delay="0"/>
                            </p:stCondLst>
                            <p:childTnLst>
                              <p:par>
                                <p:cTn id="24"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25" dur="2000" fill="hold"/>
                                        <p:tgtEl>
                                          <p:spTgt spid="3">
                                            <p:txEl>
                                              <p:pRg st="3" end="3"/>
                                            </p:txEl>
                                          </p:spTgt>
                                        </p:tgtEl>
                                        <p:attrNameLst>
                                          <p:attrName>ppt_x</p:attrName>
                                          <p:attrName>ppt_y</p:attrName>
                                        </p:attrNameLst>
                                      </p:cBhvr>
                                    </p:animMotion>
                                  </p:childTnLst>
                                </p:cTn>
                              </p:par>
                            </p:childTnLst>
                          </p:cTn>
                        </p:par>
                      </p:childTnLst>
                    </p:cTn>
                  </p:par>
                  <p:par>
                    <p:cTn id="26" fill="hold">
                      <p:stCondLst>
                        <p:cond delay="indefinite"/>
                      </p:stCondLst>
                      <p:childTnLst>
                        <p:par>
                          <p:cTn id="27" fill="hold">
                            <p:stCondLst>
                              <p:cond delay="0"/>
                            </p:stCondLst>
                            <p:childTnLst>
                              <p:par>
                                <p:cTn id="28"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29" dur="2000" fill="hold"/>
                                        <p:tgtEl>
                                          <p:spTgt spid="3">
                                            <p:txEl>
                                              <p:pRg st="4" end="4"/>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90666"/>
          </a:xfrm>
        </p:spPr>
        <p:txBody>
          <a:bodyPr>
            <a:normAutofit/>
          </a:bodyPr>
          <a:lstStyle/>
          <a:p>
            <a:r>
              <a:rPr lang="ar-DZ" dirty="0"/>
              <a:t>-/ خاتمة حول الحقول الدلالية </a:t>
            </a:r>
            <a:r>
              <a:rPr lang="ar-DZ" dirty="0" smtClean="0"/>
              <a:t>لألفية </a:t>
            </a:r>
            <a:r>
              <a:rPr lang="ar-DZ" dirty="0"/>
              <a:t>ابن مالك.</a:t>
            </a:r>
          </a:p>
        </p:txBody>
      </p:sp>
    </p:spTree>
    <p:extLst>
      <p:ext uri="{BB962C8B-B14F-4D97-AF65-F5344CB8AC3E}">
        <p14:creationId xmlns:p14="http://schemas.microsoft.com/office/powerpoint/2010/main" val="226816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4.44444E-6 C 0.06892 -4.44444E-6 0.125 0.05602 0.125 0.125 C 0.125 0.19399 0.06892 0.25 0 0.25 C -0.06892 0.25 -0.125 0.19399 -0.125 0.125 C -0.125 0.05602 -0.06892 -4.44444E-6 0 -4.44444E-6 Z " pathEditMode="relative" ptsTypes="fffff">
                                      <p:cBhvr>
                                        <p:cTn id="6"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889844"/>
            <a:ext cx="7992888" cy="5262979"/>
          </a:xfrm>
          <a:prstGeom prst="rect">
            <a:avLst/>
          </a:prstGeom>
        </p:spPr>
        <p:txBody>
          <a:bodyPr wrap="square">
            <a:spAutoFit/>
          </a:bodyPr>
          <a:lstStyle/>
          <a:p>
            <a:pPr algn="just"/>
            <a:r>
              <a:rPr lang="ar-DZ" sz="2400" dirty="0" smtClean="0"/>
              <a:t>    </a:t>
            </a:r>
            <a:r>
              <a:rPr lang="ar-DZ" sz="2400" dirty="0" smtClean="0">
                <a:solidFill>
                  <a:schemeClr val="bg1"/>
                </a:solidFill>
              </a:rPr>
              <a:t> ختاما حول الحقول الدلالية في الفية ابن مالك، يمكننا أن نقول بوضوح أن هذه القصيدة الشعرية الرائعة قدمت أساسًا قويًا وشاملاً لدراسة وفهم النحو العربي، فهي تحتوي على تفسيرات وشروح مفصلة للإعراب والصرف والنحو الوظيفي والأصوات والبلاغة، مما يساعد الطلاب والمهتمين في فهم اللغة العربية واستخدامها بشكل صحيح وفعال.</a:t>
            </a:r>
          </a:p>
          <a:p>
            <a:pPr algn="just"/>
            <a:r>
              <a:rPr lang="ar-DZ" sz="2400" dirty="0" smtClean="0">
                <a:solidFill>
                  <a:schemeClr val="bg1"/>
                </a:solidFill>
              </a:rPr>
              <a:t>     و تعد الفية ابن مالك مرجعًا مهمًا في علم النحو، حيث تم استخدامها في التدريس والدراسة لعدة قرون، حيث قدمت الفية ابن مالك تحليلًا دقيقًا ومنهجيًا للقواعد اللغوية، مما ساهم في توحيد المفاهيم النحوية وتحديد القواعد بشكل دقيق.</a:t>
            </a:r>
          </a:p>
          <a:p>
            <a:pPr algn="just"/>
            <a:r>
              <a:rPr lang="ar-DZ" sz="2400" dirty="0" smtClean="0">
                <a:solidFill>
                  <a:schemeClr val="bg1"/>
                </a:solidFill>
              </a:rPr>
              <a:t>     فعلماء العرب في القديم استفادوا كثيرًا من تفسيرات ابن مالك واستخدموها كأساس لتأسيس نظرياتهم وتطوير فهمهم للنحو. واستمرت أهمية الفية ابن مالك وتأثيرها حتى يومنا هذا.</a:t>
            </a:r>
          </a:p>
          <a:p>
            <a:pPr algn="just"/>
            <a:r>
              <a:rPr lang="ar-DZ" sz="2400" dirty="0" smtClean="0">
                <a:solidFill>
                  <a:schemeClr val="bg1"/>
                </a:solidFill>
              </a:rPr>
              <a:t>في النهاية، يمكننا القول بأن الفية ابن مالك تعد أحد الأعمال الأساسية في علم النحو العربي وتمثل مرجعًا مهمًا للطلاب والمهتمين في فهم واستخدام اللغة العربية بشكل صحيح وفعال.</a:t>
            </a:r>
            <a:endParaRPr lang="ar-DZ" sz="2400" dirty="0">
              <a:solidFill>
                <a:schemeClr val="bg1"/>
              </a:solidFill>
            </a:endParaRPr>
          </a:p>
        </p:txBody>
      </p:sp>
    </p:spTree>
    <p:extLst>
      <p:ext uri="{BB962C8B-B14F-4D97-AF65-F5344CB8AC3E}">
        <p14:creationId xmlns:p14="http://schemas.microsoft.com/office/powerpoint/2010/main" val="141769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nodeType="clickEffect">
                                  <p:stCondLst>
                                    <p:cond delay="0"/>
                                  </p:stCondLst>
                                  <p:childTnLst>
                                    <p:animEffect transition="out" filter="fade">
                                      <p:cBhvr>
                                        <p:cTn id="6" dur="1000"/>
                                        <p:tgtEl>
                                          <p:spTgt spid="2">
                                            <p:txEl>
                                              <p:pRg st="0" end="0"/>
                                            </p:txEl>
                                          </p:spTgt>
                                        </p:tgtEl>
                                      </p:cBhvr>
                                    </p:animEffect>
                                    <p:anim calcmode="lin" valueType="num">
                                      <p:cBhvr>
                                        <p:cTn id="7" dur="1000"/>
                                        <p:tgtEl>
                                          <p:spTgt spid="2">
                                            <p:txEl>
                                              <p:pRg st="0" end="0"/>
                                            </p:txEl>
                                          </p:spTgt>
                                        </p:tgtEl>
                                        <p:attrNameLst>
                                          <p:attrName>ppt_x</p:attrName>
                                        </p:attrNameLst>
                                      </p:cBhvr>
                                      <p:tavLst>
                                        <p:tav tm="0">
                                          <p:val>
                                            <p:strVal val="ppt_x"/>
                                          </p:val>
                                        </p:tav>
                                        <p:tav tm="100000">
                                          <p:val>
                                            <p:strVal val="ppt_x"/>
                                          </p:val>
                                        </p:tav>
                                      </p:tavLst>
                                    </p:anim>
                                    <p:anim calcmode="lin" valueType="num">
                                      <p:cBhvr>
                                        <p:cTn id="8" dur="1000"/>
                                        <p:tgtEl>
                                          <p:spTgt spid="2">
                                            <p:txEl>
                                              <p:pRg st="0" end="0"/>
                                            </p:txEl>
                                          </p:spTgt>
                                        </p:tgtEl>
                                        <p:attrNameLst>
                                          <p:attrName>ppt_y</p:attrName>
                                        </p:attrNameLst>
                                      </p:cBhvr>
                                      <p:tavLst>
                                        <p:tav tm="0">
                                          <p:val>
                                            <p:strVal val="ppt_y"/>
                                          </p:val>
                                        </p:tav>
                                        <p:tav tm="100000">
                                          <p:val>
                                            <p:strVal val="ppt_y+.1"/>
                                          </p:val>
                                        </p:tav>
                                      </p:tavLst>
                                    </p:anim>
                                    <p:set>
                                      <p:cBhvr>
                                        <p:cTn id="9" dur="1" fill="hold">
                                          <p:stCondLst>
                                            <p:cond delay="999"/>
                                          </p:stCondLst>
                                        </p:cTn>
                                        <p:tgtEl>
                                          <p:spTgt spid="2">
                                            <p:txEl>
                                              <p:pRg st="0" end="0"/>
                                            </p:txEl>
                                          </p:spTgt>
                                        </p:tgtEl>
                                        <p:attrNameLst>
                                          <p:attrName>style.visibility</p:attrName>
                                        </p:attrNameLst>
                                      </p:cBhvr>
                                      <p:to>
                                        <p:strVal val="hidden"/>
                                      </p:to>
                                    </p:set>
                                  </p:childTnLst>
                                </p:cTn>
                              </p:par>
                              <p:par>
                                <p:cTn id="10" presetID="42" presetClass="exit" presetSubtype="0" fill="hold" nodeType="withEffect">
                                  <p:stCondLst>
                                    <p:cond delay="0"/>
                                  </p:stCondLst>
                                  <p:childTnLst>
                                    <p:animEffect transition="out" filter="fade">
                                      <p:cBhvr>
                                        <p:cTn id="11" dur="1000"/>
                                        <p:tgtEl>
                                          <p:spTgt spid="2">
                                            <p:txEl>
                                              <p:pRg st="1" end="1"/>
                                            </p:txEl>
                                          </p:spTgt>
                                        </p:tgtEl>
                                      </p:cBhvr>
                                    </p:animEffect>
                                    <p:anim calcmode="lin" valueType="num">
                                      <p:cBhvr>
                                        <p:cTn id="12" dur="1000"/>
                                        <p:tgtEl>
                                          <p:spTgt spid="2">
                                            <p:txEl>
                                              <p:pRg st="1" end="1"/>
                                            </p:txEl>
                                          </p:spTgt>
                                        </p:tgtEl>
                                        <p:attrNameLst>
                                          <p:attrName>ppt_x</p:attrName>
                                        </p:attrNameLst>
                                      </p:cBhvr>
                                      <p:tavLst>
                                        <p:tav tm="0">
                                          <p:val>
                                            <p:strVal val="ppt_x"/>
                                          </p:val>
                                        </p:tav>
                                        <p:tav tm="100000">
                                          <p:val>
                                            <p:strVal val="ppt_x"/>
                                          </p:val>
                                        </p:tav>
                                      </p:tavLst>
                                    </p:anim>
                                    <p:anim calcmode="lin" valueType="num">
                                      <p:cBhvr>
                                        <p:cTn id="13" dur="1000"/>
                                        <p:tgtEl>
                                          <p:spTgt spid="2">
                                            <p:txEl>
                                              <p:pRg st="1" end="1"/>
                                            </p:txEl>
                                          </p:spTgt>
                                        </p:tgtEl>
                                        <p:attrNameLst>
                                          <p:attrName>ppt_y</p:attrName>
                                        </p:attrNameLst>
                                      </p:cBhvr>
                                      <p:tavLst>
                                        <p:tav tm="0">
                                          <p:val>
                                            <p:strVal val="ppt_y"/>
                                          </p:val>
                                        </p:tav>
                                        <p:tav tm="100000">
                                          <p:val>
                                            <p:strVal val="ppt_y+.1"/>
                                          </p:val>
                                        </p:tav>
                                      </p:tavLst>
                                    </p:anim>
                                    <p:set>
                                      <p:cBhvr>
                                        <p:cTn id="14" dur="1" fill="hold">
                                          <p:stCondLst>
                                            <p:cond delay="999"/>
                                          </p:stCondLst>
                                        </p:cTn>
                                        <p:tgtEl>
                                          <p:spTgt spid="2">
                                            <p:txEl>
                                              <p:pRg st="1" end="1"/>
                                            </p:txEl>
                                          </p:spTgt>
                                        </p:tgtEl>
                                        <p:attrNameLst>
                                          <p:attrName>style.visibility</p:attrName>
                                        </p:attrNameLst>
                                      </p:cBhvr>
                                      <p:to>
                                        <p:strVal val="hidden"/>
                                      </p:to>
                                    </p:set>
                                  </p:childTnLst>
                                </p:cTn>
                              </p:par>
                              <p:par>
                                <p:cTn id="15" presetID="42" presetClass="exit" presetSubtype="0" fill="hold" nodeType="withEffect">
                                  <p:stCondLst>
                                    <p:cond delay="0"/>
                                  </p:stCondLst>
                                  <p:childTnLst>
                                    <p:animEffect transition="out" filter="fade">
                                      <p:cBhvr>
                                        <p:cTn id="16" dur="1000"/>
                                        <p:tgtEl>
                                          <p:spTgt spid="2">
                                            <p:txEl>
                                              <p:pRg st="2" end="2"/>
                                            </p:txEl>
                                          </p:spTgt>
                                        </p:tgtEl>
                                      </p:cBhvr>
                                    </p:animEffect>
                                    <p:anim calcmode="lin" valueType="num">
                                      <p:cBhvr>
                                        <p:cTn id="17" dur="1000"/>
                                        <p:tgtEl>
                                          <p:spTgt spid="2">
                                            <p:txEl>
                                              <p:pRg st="2" end="2"/>
                                            </p:txEl>
                                          </p:spTgt>
                                        </p:tgtEl>
                                        <p:attrNameLst>
                                          <p:attrName>ppt_x</p:attrName>
                                        </p:attrNameLst>
                                      </p:cBhvr>
                                      <p:tavLst>
                                        <p:tav tm="0">
                                          <p:val>
                                            <p:strVal val="ppt_x"/>
                                          </p:val>
                                        </p:tav>
                                        <p:tav tm="100000">
                                          <p:val>
                                            <p:strVal val="ppt_x"/>
                                          </p:val>
                                        </p:tav>
                                      </p:tavLst>
                                    </p:anim>
                                    <p:anim calcmode="lin" valueType="num">
                                      <p:cBhvr>
                                        <p:cTn id="18" dur="1000"/>
                                        <p:tgtEl>
                                          <p:spTgt spid="2">
                                            <p:txEl>
                                              <p:pRg st="2" end="2"/>
                                            </p:txEl>
                                          </p:spTgt>
                                        </p:tgtEl>
                                        <p:attrNameLst>
                                          <p:attrName>ppt_y</p:attrName>
                                        </p:attrNameLst>
                                      </p:cBhvr>
                                      <p:tavLst>
                                        <p:tav tm="0">
                                          <p:val>
                                            <p:strVal val="ppt_y"/>
                                          </p:val>
                                        </p:tav>
                                        <p:tav tm="100000">
                                          <p:val>
                                            <p:strVal val="ppt_y+.1"/>
                                          </p:val>
                                        </p:tav>
                                      </p:tavLst>
                                    </p:anim>
                                    <p:set>
                                      <p:cBhvr>
                                        <p:cTn id="19" dur="1" fill="hold">
                                          <p:stCondLst>
                                            <p:cond delay="999"/>
                                          </p:stCondLst>
                                        </p:cTn>
                                        <p:tgtEl>
                                          <p:spTgt spid="2">
                                            <p:txEl>
                                              <p:pRg st="2" end="2"/>
                                            </p:txEl>
                                          </p:spTgt>
                                        </p:tgtEl>
                                        <p:attrNameLst>
                                          <p:attrName>style.visibility</p:attrName>
                                        </p:attrNameLst>
                                      </p:cBhvr>
                                      <p:to>
                                        <p:strVal val="hidden"/>
                                      </p:to>
                                    </p:set>
                                  </p:childTnLst>
                                </p:cTn>
                              </p:par>
                              <p:par>
                                <p:cTn id="20" presetID="42" presetClass="exit" presetSubtype="0" fill="hold" nodeType="withEffect">
                                  <p:stCondLst>
                                    <p:cond delay="0"/>
                                  </p:stCondLst>
                                  <p:childTnLst>
                                    <p:animEffect transition="out" filter="fade">
                                      <p:cBhvr>
                                        <p:cTn id="21" dur="1000"/>
                                        <p:tgtEl>
                                          <p:spTgt spid="2">
                                            <p:txEl>
                                              <p:pRg st="3" end="3"/>
                                            </p:txEl>
                                          </p:spTgt>
                                        </p:tgtEl>
                                      </p:cBhvr>
                                    </p:animEffect>
                                    <p:anim calcmode="lin" valueType="num">
                                      <p:cBhvr>
                                        <p:cTn id="22" dur="1000"/>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p:tgtEl>
                                          <p:spTgt spid="2">
                                            <p:txEl>
                                              <p:pRg st="3" end="3"/>
                                            </p:txEl>
                                          </p:spTgt>
                                        </p:tgtEl>
                                        <p:attrNameLst>
                                          <p:attrName>ppt_y</p:attrName>
                                        </p:attrNameLst>
                                      </p:cBhvr>
                                      <p:tavLst>
                                        <p:tav tm="0">
                                          <p:val>
                                            <p:strVal val="ppt_y"/>
                                          </p:val>
                                        </p:tav>
                                        <p:tav tm="100000">
                                          <p:val>
                                            <p:strVal val="ppt_y+.1"/>
                                          </p:val>
                                        </p:tav>
                                      </p:tavLst>
                                    </p:anim>
                                    <p:set>
                                      <p:cBhvr>
                                        <p:cTn id="24" dur="1" fill="hold">
                                          <p:stCondLst>
                                            <p:cond delay="999"/>
                                          </p:stCondLst>
                                        </p:cTn>
                                        <p:tgtEl>
                                          <p:spTgt spid="2">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28800" y="404664"/>
            <a:ext cx="5486400" cy="1296144"/>
          </a:xfrm>
        </p:spPr>
        <p:txBody>
          <a:bodyPr>
            <a:normAutofit/>
          </a:bodyPr>
          <a:lstStyle/>
          <a:p>
            <a:r>
              <a:rPr lang="ar-DZ" sz="4400" dirty="0"/>
              <a:t>-/ تعريف الألفية:</a:t>
            </a:r>
          </a:p>
        </p:txBody>
      </p:sp>
      <p:sp>
        <p:nvSpPr>
          <p:cNvPr id="5" name="Rectangle 4"/>
          <p:cNvSpPr/>
          <p:nvPr/>
        </p:nvSpPr>
        <p:spPr>
          <a:xfrm>
            <a:off x="641598" y="1700808"/>
            <a:ext cx="8352928" cy="4524315"/>
          </a:xfrm>
          <a:prstGeom prst="rect">
            <a:avLst/>
          </a:prstGeom>
        </p:spPr>
        <p:txBody>
          <a:bodyPr wrap="square">
            <a:spAutoFit/>
          </a:bodyPr>
          <a:lstStyle/>
          <a:p>
            <a:pPr algn="just"/>
            <a:r>
              <a:rPr lang="ar-DZ" dirty="0" smtClean="0"/>
              <a:t>          </a:t>
            </a:r>
            <a:r>
              <a:rPr lang="ar-DZ" sz="3600" b="1" dirty="0" smtClean="0"/>
              <a:t>الفية ابن مالك هي عبارة عن قصيدة شعرية مشهورة في علم النحو باللغة العربية، تمت كتابتها من قبل العالم العربي ابن مالك في القرن الثالث عشر الميلادي، تتكون الفية ابن مالك من ألف بيت شعري يتناول قواعد وقوانين النحو والصرف والإعراب بشكل مبسط ومنظم، تعتبر الفية ابن مالك أحد الأعمال الأساسية في تعلم النحو العربي وتدرس في المدارس والجامعات الناطقة بالعربية.</a:t>
            </a:r>
            <a:endParaRPr lang="ar-DZ" sz="3600" b="1" dirty="0"/>
          </a:p>
        </p:txBody>
      </p:sp>
    </p:spTree>
    <p:extLst>
      <p:ext uri="{BB962C8B-B14F-4D97-AF65-F5344CB8AC3E}">
        <p14:creationId xmlns:p14="http://schemas.microsoft.com/office/powerpoint/2010/main" val="1995600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 calcmode="lin" valueType="num">
                                      <p:cBhvr>
                                        <p:cTn id="16" dur="1000" fill="hold"/>
                                        <p:tgtEl>
                                          <p:spTgt spid="5"/>
                                        </p:tgtEl>
                                        <p:attrNameLst>
                                          <p:attrName>style.rotation</p:attrName>
                                        </p:attrNameLst>
                                      </p:cBhvr>
                                      <p:tavLst>
                                        <p:tav tm="0">
                                          <p:val>
                                            <p:fltVal val="90"/>
                                          </p:val>
                                        </p:tav>
                                        <p:tav tm="100000">
                                          <p:val>
                                            <p:fltVal val="0"/>
                                          </p:val>
                                        </p:tav>
                                      </p:tavLst>
                                    </p:anim>
                                    <p:animEffect transition="in" filter="fade">
                                      <p:cBhvr>
                                        <p:cTn id="1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714202"/>
          </a:xfrm>
        </p:spPr>
        <p:txBody>
          <a:bodyPr>
            <a:normAutofit/>
          </a:bodyPr>
          <a:lstStyle/>
          <a:p>
            <a:r>
              <a:rPr lang="ar-DZ" dirty="0"/>
              <a:t>-/ بعض الامثلة التي تغطيها الفية ابن مالك: </a:t>
            </a:r>
          </a:p>
        </p:txBody>
      </p:sp>
      <p:sp>
        <p:nvSpPr>
          <p:cNvPr id="3" name="Espace réservé du contenu 2"/>
          <p:cNvSpPr>
            <a:spLocks noGrp="1"/>
          </p:cNvSpPr>
          <p:nvPr>
            <p:ph idx="1"/>
          </p:nvPr>
        </p:nvSpPr>
        <p:spPr>
          <a:xfrm>
            <a:off x="457200" y="1988840"/>
            <a:ext cx="8229600" cy="4320520"/>
          </a:xfrm>
        </p:spPr>
        <p:txBody>
          <a:bodyPr>
            <a:normAutofit/>
          </a:bodyPr>
          <a:lstStyle/>
          <a:p>
            <a:pPr algn="just"/>
            <a:r>
              <a:rPr lang="ar-DZ" sz="3600" dirty="0" smtClean="0"/>
              <a:t>      </a:t>
            </a:r>
          </a:p>
          <a:p>
            <a:pPr algn="just"/>
            <a:r>
              <a:rPr lang="ar-DZ" sz="3600" dirty="0" smtClean="0">
                <a:solidFill>
                  <a:schemeClr val="bg1">
                    <a:lumMod val="95000"/>
                    <a:lumOff val="5000"/>
                  </a:schemeClr>
                </a:solidFill>
              </a:rPr>
              <a:t>الألفية </a:t>
            </a:r>
            <a:r>
              <a:rPr lang="ar-DZ" sz="3600" dirty="0">
                <a:solidFill>
                  <a:schemeClr val="bg1">
                    <a:lumMod val="95000"/>
                    <a:lumOff val="5000"/>
                  </a:schemeClr>
                </a:solidFill>
              </a:rPr>
              <a:t>ابن مالك تتناول العديد من الحقول الدلالية في علم </a:t>
            </a:r>
            <a:r>
              <a:rPr lang="ar-DZ" sz="3600" dirty="0" smtClean="0">
                <a:solidFill>
                  <a:schemeClr val="bg1">
                    <a:lumMod val="95000"/>
                    <a:lumOff val="5000"/>
                  </a:schemeClr>
                </a:solidFill>
              </a:rPr>
              <a:t>النحو، و من </a:t>
            </a:r>
            <a:r>
              <a:rPr lang="ar-DZ" sz="3600" dirty="0">
                <a:solidFill>
                  <a:schemeClr val="bg1">
                    <a:lumMod val="95000"/>
                    <a:lumOff val="5000"/>
                  </a:schemeClr>
                </a:solidFill>
              </a:rPr>
              <a:t>بين الحقول الدلالية المهمة التي تغطيها </a:t>
            </a:r>
            <a:r>
              <a:rPr lang="ar-DZ" sz="3600" dirty="0" smtClean="0">
                <a:solidFill>
                  <a:schemeClr val="bg1">
                    <a:lumMod val="95000"/>
                    <a:lumOff val="5000"/>
                  </a:schemeClr>
                </a:solidFill>
              </a:rPr>
              <a:t>الألفية </a:t>
            </a:r>
            <a:r>
              <a:rPr lang="ar-DZ" sz="3600" dirty="0" err="1" smtClean="0">
                <a:solidFill>
                  <a:schemeClr val="bg1">
                    <a:lumMod val="95000"/>
                    <a:lumOff val="5000"/>
                  </a:schemeClr>
                </a:solidFill>
              </a:rPr>
              <a:t>مايلي</a:t>
            </a:r>
            <a:r>
              <a:rPr lang="ar-DZ" sz="3600" dirty="0" smtClean="0">
                <a:solidFill>
                  <a:schemeClr val="bg1">
                    <a:lumMod val="95000"/>
                    <a:lumOff val="5000"/>
                  </a:schemeClr>
                </a:solidFill>
              </a:rPr>
              <a:t>:</a:t>
            </a:r>
            <a:endParaRPr lang="ar-DZ" sz="3600" dirty="0">
              <a:solidFill>
                <a:schemeClr val="bg1">
                  <a:lumMod val="95000"/>
                  <a:lumOff val="5000"/>
                </a:schemeClr>
              </a:solidFill>
            </a:endParaRPr>
          </a:p>
        </p:txBody>
      </p:sp>
    </p:spTree>
    <p:extLst>
      <p:ext uri="{BB962C8B-B14F-4D97-AF65-F5344CB8AC3E}">
        <p14:creationId xmlns:p14="http://schemas.microsoft.com/office/powerpoint/2010/main" val="2114785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476672"/>
            <a:ext cx="8229600" cy="1224136"/>
          </a:xfrm>
        </p:spPr>
        <p:txBody>
          <a:bodyPr/>
          <a:lstStyle/>
          <a:p>
            <a:r>
              <a:rPr lang="ar-DZ" dirty="0"/>
              <a:t>01-/ الإعراب: </a:t>
            </a:r>
          </a:p>
        </p:txBody>
      </p:sp>
      <p:sp>
        <p:nvSpPr>
          <p:cNvPr id="3" name="Sous-titre 2"/>
          <p:cNvSpPr>
            <a:spLocks noGrp="1"/>
          </p:cNvSpPr>
          <p:nvPr>
            <p:ph type="subTitle" idx="1"/>
          </p:nvPr>
        </p:nvSpPr>
        <p:spPr>
          <a:xfrm>
            <a:off x="1371600" y="2708920"/>
            <a:ext cx="6400800" cy="3456384"/>
          </a:xfrm>
        </p:spPr>
        <p:txBody>
          <a:bodyPr>
            <a:noAutofit/>
          </a:bodyPr>
          <a:lstStyle/>
          <a:p>
            <a:r>
              <a:rPr lang="ar-DZ" sz="4800" dirty="0">
                <a:solidFill>
                  <a:schemeClr val="bg1">
                    <a:lumMod val="95000"/>
                    <a:lumOff val="5000"/>
                  </a:schemeClr>
                </a:solidFill>
              </a:rPr>
              <a:t>تشرح الفية ابن مالك قواعد الإعراب وتحديد الحالات المختلفة للكلمات وتحديد أوزانها وإعرابها.</a:t>
            </a:r>
          </a:p>
        </p:txBody>
      </p:sp>
    </p:spTree>
    <p:extLst>
      <p:ext uri="{BB962C8B-B14F-4D97-AF65-F5344CB8AC3E}">
        <p14:creationId xmlns:p14="http://schemas.microsoft.com/office/powerpoint/2010/main" val="3537347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grpId="0" nodeType="clickEffect">
                                  <p:stCondLst>
                                    <p:cond delay="0"/>
                                  </p:stCondLst>
                                  <p:childTnLst>
                                    <p:animRot by="21600000">
                                      <p:cBhvr>
                                        <p:cTn id="13"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498178"/>
          </a:xfrm>
        </p:spPr>
        <p:txBody>
          <a:bodyPr/>
          <a:lstStyle/>
          <a:p>
            <a:r>
              <a:rPr lang="ar-DZ" dirty="0"/>
              <a:t>02-/ الصرف: </a:t>
            </a:r>
          </a:p>
        </p:txBody>
      </p:sp>
      <p:sp>
        <p:nvSpPr>
          <p:cNvPr id="3" name="Espace réservé du contenu 2"/>
          <p:cNvSpPr>
            <a:spLocks noGrp="1"/>
          </p:cNvSpPr>
          <p:nvPr>
            <p:ph idx="1"/>
          </p:nvPr>
        </p:nvSpPr>
        <p:spPr>
          <a:xfrm>
            <a:off x="457200" y="2492896"/>
            <a:ext cx="8229600" cy="3816464"/>
          </a:xfrm>
        </p:spPr>
        <p:txBody>
          <a:bodyPr>
            <a:normAutofit/>
          </a:bodyPr>
          <a:lstStyle/>
          <a:p>
            <a:pPr algn="ctr"/>
            <a:r>
              <a:rPr lang="ar-DZ" sz="4800" b="1" dirty="0">
                <a:solidFill>
                  <a:schemeClr val="bg1">
                    <a:lumMod val="95000"/>
                    <a:lumOff val="5000"/>
                  </a:schemeClr>
                </a:solidFill>
              </a:rPr>
              <a:t>تتناول الفية قواعد الصرف وتعرض تصريف الأفعال والأسماء والصفات وغيرها من الألفاظ.</a:t>
            </a:r>
          </a:p>
        </p:txBody>
      </p:sp>
    </p:spTree>
    <p:extLst>
      <p:ext uri="{BB962C8B-B14F-4D97-AF65-F5344CB8AC3E}">
        <p14:creationId xmlns:p14="http://schemas.microsoft.com/office/powerpoint/2010/main" val="1627823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498178"/>
          </a:xfrm>
        </p:spPr>
        <p:txBody>
          <a:bodyPr/>
          <a:lstStyle/>
          <a:p>
            <a:r>
              <a:rPr lang="ar-DZ" dirty="0"/>
              <a:t>03-/ النحو الوظيفي: </a:t>
            </a:r>
          </a:p>
        </p:txBody>
      </p:sp>
      <p:sp>
        <p:nvSpPr>
          <p:cNvPr id="3" name="Espace réservé du contenu 2"/>
          <p:cNvSpPr>
            <a:spLocks noGrp="1"/>
          </p:cNvSpPr>
          <p:nvPr>
            <p:ph idx="1"/>
          </p:nvPr>
        </p:nvSpPr>
        <p:spPr>
          <a:xfrm>
            <a:off x="457200" y="2420888"/>
            <a:ext cx="8229600" cy="3888472"/>
          </a:xfrm>
        </p:spPr>
        <p:txBody>
          <a:bodyPr>
            <a:normAutofit/>
          </a:bodyPr>
          <a:lstStyle/>
          <a:p>
            <a:pPr algn="ctr"/>
            <a:r>
              <a:rPr lang="ar-DZ" sz="4400" dirty="0">
                <a:solidFill>
                  <a:schemeClr val="bg1">
                    <a:lumMod val="95000"/>
                    <a:lumOff val="5000"/>
                  </a:schemeClr>
                </a:solidFill>
              </a:rPr>
              <a:t>تتناول الفية تحليل الجمل النحوي وتحديد أدوار الكلمات في الجملة وتفسير العلاقات الوظيفية بينها.</a:t>
            </a:r>
          </a:p>
        </p:txBody>
      </p:sp>
    </p:spTree>
    <p:extLst>
      <p:ext uri="{BB962C8B-B14F-4D97-AF65-F5344CB8AC3E}">
        <p14:creationId xmlns:p14="http://schemas.microsoft.com/office/powerpoint/2010/main" val="217068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3">
                                            <p:txEl>
                                              <p:pRg st="0" end="0"/>
                                            </p:txEl>
                                          </p:spTgt>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1000" fill="hold"/>
                                        <p:tgtEl>
                                          <p:spTgt spid="2"/>
                                        </p:tgtEl>
                                        <p:attrNameLst>
                                          <p:attrName>ppt_w</p:attrName>
                                        </p:attrNameLst>
                                      </p:cBhvr>
                                      <p:tavLst>
                                        <p:tav tm="0">
                                          <p:val>
                                            <p:fltVal val="0"/>
                                          </p:val>
                                        </p:tav>
                                        <p:tav tm="100000">
                                          <p:val>
                                            <p:strVal val="#ppt_w"/>
                                          </p:val>
                                        </p:tav>
                                      </p:tavLst>
                                    </p:anim>
                                    <p:anim calcmode="lin" valueType="num">
                                      <p:cBhvr>
                                        <p:cTn id="12" dur="1000" fill="hold"/>
                                        <p:tgtEl>
                                          <p:spTgt spid="2"/>
                                        </p:tgtEl>
                                        <p:attrNameLst>
                                          <p:attrName>ppt_h</p:attrName>
                                        </p:attrNameLst>
                                      </p:cBhvr>
                                      <p:tavLst>
                                        <p:tav tm="0">
                                          <p:val>
                                            <p:fltVal val="0"/>
                                          </p:val>
                                        </p:tav>
                                        <p:tav tm="100000">
                                          <p:val>
                                            <p:strVal val="#ppt_h"/>
                                          </p:val>
                                        </p:tav>
                                      </p:tavLst>
                                    </p:anim>
                                    <p:anim calcmode="lin" valueType="num">
                                      <p:cBhvr>
                                        <p:cTn id="13" dur="1000" fill="hold"/>
                                        <p:tgtEl>
                                          <p:spTgt spid="2"/>
                                        </p:tgtEl>
                                        <p:attrNameLst>
                                          <p:attrName>style.rotation</p:attrName>
                                        </p:attrNameLst>
                                      </p:cBhvr>
                                      <p:tavLst>
                                        <p:tav tm="0">
                                          <p:val>
                                            <p:fltVal val="90"/>
                                          </p:val>
                                        </p:tav>
                                        <p:tav tm="100000">
                                          <p:val>
                                            <p:fltVal val="0"/>
                                          </p:val>
                                        </p:tav>
                                      </p:tavLst>
                                    </p:anim>
                                    <p:animEffect transition="in" filter="fade">
                                      <p:cBhvr>
                                        <p:cTn id="1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570186"/>
          </a:xfrm>
        </p:spPr>
        <p:txBody>
          <a:bodyPr/>
          <a:lstStyle/>
          <a:p>
            <a:r>
              <a:rPr lang="ar-DZ" dirty="0"/>
              <a:t>04-/ الأصوات: </a:t>
            </a:r>
          </a:p>
        </p:txBody>
      </p:sp>
      <p:sp>
        <p:nvSpPr>
          <p:cNvPr id="3" name="Espace réservé du contenu 2"/>
          <p:cNvSpPr>
            <a:spLocks noGrp="1"/>
          </p:cNvSpPr>
          <p:nvPr>
            <p:ph idx="1"/>
          </p:nvPr>
        </p:nvSpPr>
        <p:spPr>
          <a:xfrm>
            <a:off x="457200" y="2492896"/>
            <a:ext cx="8229600" cy="3816464"/>
          </a:xfrm>
        </p:spPr>
        <p:txBody>
          <a:bodyPr>
            <a:normAutofit/>
          </a:bodyPr>
          <a:lstStyle/>
          <a:p>
            <a:pPr algn="ctr"/>
            <a:r>
              <a:rPr lang="ar-DZ" sz="4400" dirty="0">
                <a:solidFill>
                  <a:schemeClr val="bg1">
                    <a:lumMod val="95000"/>
                    <a:lumOff val="5000"/>
                  </a:schemeClr>
                </a:solidFill>
              </a:rPr>
              <a:t>تشرح </a:t>
            </a:r>
            <a:r>
              <a:rPr lang="ar-DZ" sz="4400" dirty="0" smtClean="0">
                <a:solidFill>
                  <a:schemeClr val="bg1">
                    <a:lumMod val="95000"/>
                    <a:lumOff val="5000"/>
                  </a:schemeClr>
                </a:solidFill>
              </a:rPr>
              <a:t>الألفية </a:t>
            </a:r>
            <a:r>
              <a:rPr lang="ar-DZ" sz="4400" dirty="0">
                <a:solidFill>
                  <a:schemeClr val="bg1">
                    <a:lumMod val="95000"/>
                    <a:lumOff val="5000"/>
                  </a:schemeClr>
                </a:solidFill>
              </a:rPr>
              <a:t>أصوات اللغة العربية وقواعدها، بما في ذلك الحروف والتشكيل والتفخيم والتخفيف.</a:t>
            </a:r>
          </a:p>
        </p:txBody>
      </p:sp>
    </p:spTree>
    <p:extLst>
      <p:ext uri="{BB962C8B-B14F-4D97-AF65-F5344CB8AC3E}">
        <p14:creationId xmlns:p14="http://schemas.microsoft.com/office/powerpoint/2010/main" val="1615465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714202"/>
          </a:xfrm>
        </p:spPr>
        <p:txBody>
          <a:bodyPr/>
          <a:lstStyle/>
          <a:p>
            <a:r>
              <a:rPr lang="ar-DZ" dirty="0"/>
              <a:t> 05-/ البلاغة: </a:t>
            </a:r>
          </a:p>
        </p:txBody>
      </p:sp>
      <p:sp>
        <p:nvSpPr>
          <p:cNvPr id="3" name="Espace réservé du contenu 2"/>
          <p:cNvSpPr>
            <a:spLocks noGrp="1"/>
          </p:cNvSpPr>
          <p:nvPr>
            <p:ph idx="1"/>
          </p:nvPr>
        </p:nvSpPr>
        <p:spPr>
          <a:xfrm>
            <a:off x="457200" y="1844824"/>
            <a:ext cx="8229600" cy="4680520"/>
          </a:xfrm>
        </p:spPr>
        <p:txBody>
          <a:bodyPr>
            <a:normAutofit/>
          </a:bodyPr>
          <a:lstStyle/>
          <a:p>
            <a:pPr algn="ctr"/>
            <a:r>
              <a:rPr lang="ar-DZ" sz="3600" dirty="0">
                <a:solidFill>
                  <a:schemeClr val="bg1">
                    <a:lumMod val="95000"/>
                    <a:lumOff val="5000"/>
                  </a:schemeClr>
                </a:solidFill>
              </a:rPr>
              <a:t>تتناول </a:t>
            </a:r>
            <a:r>
              <a:rPr lang="ar-DZ" sz="3600" dirty="0" smtClean="0">
                <a:solidFill>
                  <a:schemeClr val="bg1">
                    <a:lumMod val="95000"/>
                    <a:lumOff val="5000"/>
                  </a:schemeClr>
                </a:solidFill>
              </a:rPr>
              <a:t>الألفية </a:t>
            </a:r>
            <a:r>
              <a:rPr lang="ar-DZ" sz="3600" dirty="0">
                <a:solidFill>
                  <a:schemeClr val="bg1">
                    <a:lumMod val="95000"/>
                    <a:lumOff val="5000"/>
                  </a:schemeClr>
                </a:solidFill>
              </a:rPr>
              <a:t>بعض أساليب البلاغة والتعابير المجازية في اللغة العربية</a:t>
            </a:r>
            <a:r>
              <a:rPr lang="ar-DZ" sz="3600" dirty="0" smtClean="0">
                <a:solidFill>
                  <a:schemeClr val="bg1">
                    <a:lumMod val="95000"/>
                    <a:lumOff val="5000"/>
                  </a:schemeClr>
                </a:solidFill>
              </a:rPr>
              <a:t>.</a:t>
            </a:r>
          </a:p>
          <a:p>
            <a:pPr algn="ctr"/>
            <a:r>
              <a:rPr lang="ar-DZ" sz="3600" dirty="0" smtClean="0">
                <a:solidFill>
                  <a:schemeClr val="bg1">
                    <a:lumMod val="95000"/>
                    <a:lumOff val="5000"/>
                  </a:schemeClr>
                </a:solidFill>
              </a:rPr>
              <a:t>*==*==*==*==*==*==*==*</a:t>
            </a:r>
          </a:p>
          <a:p>
            <a:pPr algn="ctr"/>
            <a:r>
              <a:rPr lang="ar-DZ" sz="3600" dirty="0">
                <a:solidFill>
                  <a:schemeClr val="bg1">
                    <a:lumMod val="95000"/>
                    <a:lumOff val="5000"/>
                  </a:schemeClr>
                </a:solidFill>
              </a:rPr>
              <a:t>هذه مجرد أمثلة قليلة من الحقول الدلالية التي تغطيها الفية ابن مالك. إنها قطعة أساسية في دراسة النحو العربي وتوفر قاعدة قوية لفهم التراكيب اللغوية وتحليل </a:t>
            </a:r>
            <a:r>
              <a:rPr lang="ar-DZ" sz="3600" dirty="0" smtClean="0">
                <a:solidFill>
                  <a:schemeClr val="bg1">
                    <a:lumMod val="95000"/>
                    <a:lumOff val="5000"/>
                  </a:schemeClr>
                </a:solidFill>
              </a:rPr>
              <a:t>النصوص.</a:t>
            </a:r>
            <a:endParaRPr lang="ar-DZ" sz="3600" dirty="0">
              <a:solidFill>
                <a:schemeClr val="bg1">
                  <a:lumMod val="95000"/>
                  <a:lumOff val="5000"/>
                </a:schemeClr>
              </a:solidFill>
            </a:endParaRPr>
          </a:p>
        </p:txBody>
      </p:sp>
    </p:spTree>
    <p:extLst>
      <p:ext uri="{BB962C8B-B14F-4D97-AF65-F5344CB8AC3E}">
        <p14:creationId xmlns:p14="http://schemas.microsoft.com/office/powerpoint/2010/main" val="3764772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2"/>
          </p:nvPr>
        </p:nvSpPr>
        <p:spPr>
          <a:xfrm>
            <a:off x="539552" y="1484784"/>
            <a:ext cx="5328592" cy="4896544"/>
          </a:xfrm>
        </p:spPr>
        <p:style>
          <a:lnRef idx="1">
            <a:schemeClr val="accent6"/>
          </a:lnRef>
          <a:fillRef idx="2">
            <a:schemeClr val="accent6"/>
          </a:fillRef>
          <a:effectRef idx="1">
            <a:schemeClr val="accent6"/>
          </a:effectRef>
          <a:fontRef idx="minor">
            <a:schemeClr val="dk1"/>
          </a:fontRef>
        </p:style>
        <p:txBody>
          <a:bodyPr>
            <a:noAutofit/>
          </a:bodyPr>
          <a:lstStyle/>
          <a:p>
            <a:pPr algn="just"/>
            <a:r>
              <a:rPr lang="ar-DZ" sz="1800" dirty="0" smtClean="0">
                <a:solidFill>
                  <a:schemeClr val="accent2">
                    <a:lumMod val="75000"/>
                  </a:schemeClr>
                </a:solidFill>
              </a:rPr>
              <a:t>     الرابط </a:t>
            </a:r>
            <a:r>
              <a:rPr lang="ar-DZ" sz="1800" dirty="0">
                <a:solidFill>
                  <a:schemeClr val="accent2">
                    <a:lumMod val="75000"/>
                  </a:schemeClr>
                </a:solidFill>
              </a:rPr>
              <a:t>الذي يربط بين الحقول الدلالية في الفية ابن مالك يتمثل في أنها تعتبر كتابًا شاملاً في علم النحو العربي. تتناول الفية ابن مالك مواضيع متعددة ومترابطة في علم النحو، مثل الإعراب والصرف والنحو الوظيفي والأصوات والبلاغة. يتم تناول هذه الحقول الدلالية بشكل منهجي ومتسلسل ومنظم في الفية.</a:t>
            </a:r>
          </a:p>
          <a:p>
            <a:pPr algn="just"/>
            <a:r>
              <a:rPr lang="ar-DZ" sz="1800" dirty="0">
                <a:solidFill>
                  <a:schemeClr val="accent2">
                    <a:lumMod val="75000"/>
                  </a:schemeClr>
                </a:solidFill>
              </a:rPr>
              <a:t>بالتالي، فإن دراسة الحقول الدلالية في الفية ابن مالك يساعد الطلاب والمهتمين في فهم النظام اللغوي وتحليل الجمل وتطبيق القواعد النحوية بشكل صحيح. فهي توفر لهم قاعدة قوية لفهم اللغة العربية واستخدامها بشكل صحيح وفعال.</a:t>
            </a:r>
          </a:p>
          <a:p>
            <a:pPr algn="just"/>
            <a:r>
              <a:rPr lang="ar-DZ" sz="1800" dirty="0">
                <a:solidFill>
                  <a:schemeClr val="accent2">
                    <a:lumMod val="75000"/>
                  </a:schemeClr>
                </a:solidFill>
              </a:rPr>
              <a:t>بالإضافة إلى ذلك، فإن دراسة هذه الحقول الدلالية في الالفية تساعد في تطوير المهارات اللغوية والتواصل الفعال، حيث يتعلم الطلاب كيفية تحليل الجمل وتفسير معاني الكلمات واستخدامها بشكل صحيح في الخطاب.</a:t>
            </a:r>
          </a:p>
          <a:p>
            <a:pPr algn="just"/>
            <a:r>
              <a:rPr lang="ar-DZ" sz="1800" dirty="0">
                <a:solidFill>
                  <a:schemeClr val="accent2">
                    <a:lumMod val="75000"/>
                  </a:schemeClr>
                </a:solidFill>
              </a:rPr>
              <a:t>         باختصار، يربط الرابط بين الحقول الدلالية في الفية ابن مالك في توفير أساس قوي وشامل لدراسة وفهم النحو العربي وتطبيقه في اللغة العربية.</a:t>
            </a:r>
          </a:p>
          <a:p>
            <a:pPr algn="just"/>
            <a:endParaRPr lang="ar-DZ" sz="1800" dirty="0"/>
          </a:p>
        </p:txBody>
      </p:sp>
      <p:sp>
        <p:nvSpPr>
          <p:cNvPr id="4" name="Espace réservé du contenu 3"/>
          <p:cNvSpPr>
            <a:spLocks noGrp="1"/>
          </p:cNvSpPr>
          <p:nvPr>
            <p:ph sz="half" idx="1"/>
          </p:nvPr>
        </p:nvSpPr>
        <p:spPr>
          <a:xfrm>
            <a:off x="5724128" y="273051"/>
            <a:ext cx="2962672" cy="1355749"/>
          </a:xfrm>
        </p:spPr>
        <p:style>
          <a:lnRef idx="1">
            <a:schemeClr val="accent1"/>
          </a:lnRef>
          <a:fillRef idx="3">
            <a:schemeClr val="accent1"/>
          </a:fillRef>
          <a:effectRef idx="2">
            <a:schemeClr val="accent1"/>
          </a:effectRef>
          <a:fontRef idx="minor">
            <a:schemeClr val="lt1"/>
          </a:fontRef>
        </p:style>
        <p:txBody>
          <a:bodyPr>
            <a:normAutofit/>
          </a:bodyPr>
          <a:lstStyle/>
          <a:p>
            <a:pPr algn="just">
              <a:buFont typeface="Book Antiqua" pitchFamily="18" charset="0"/>
              <a:buChar char="☼"/>
            </a:pPr>
            <a:r>
              <a:rPr lang="ar-DZ" sz="1800" dirty="0">
                <a:solidFill>
                  <a:schemeClr val="bg1">
                    <a:lumMod val="95000"/>
                    <a:lumOff val="5000"/>
                  </a:schemeClr>
                </a:solidFill>
              </a:rPr>
              <a:t>-/ الرابط الذي يربط بين الحقول الدلالية في الفية ابن مالك.</a:t>
            </a:r>
          </a:p>
        </p:txBody>
      </p:sp>
    </p:spTree>
    <p:extLst>
      <p:ext uri="{BB962C8B-B14F-4D97-AF65-F5344CB8AC3E}">
        <p14:creationId xmlns:p14="http://schemas.microsoft.com/office/powerpoint/2010/main" val="575352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randombar(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grpId="0" nodeType="clickEffect">
                                  <p:stCondLst>
                                    <p:cond delay="0"/>
                                  </p:stCondLst>
                                  <p:childTnLst>
                                    <p:set>
                                      <p:cBhvr>
                                        <p:cTn id="31" dur="1" fill="hold">
                                          <p:stCondLst>
                                            <p:cond delay="0"/>
                                          </p:stCondLst>
                                        </p:cTn>
                                        <p:tgtEl>
                                          <p:spTgt spid="4">
                                            <p:bg/>
                                          </p:spTgt>
                                        </p:tgtEl>
                                        <p:attrNameLst>
                                          <p:attrName>style.visibility</p:attrName>
                                        </p:attrNameLst>
                                      </p:cBhvr>
                                      <p:to>
                                        <p:strVal val="visible"/>
                                      </p:to>
                                    </p:set>
                                    <p:animEffect transition="in" filter="fade">
                                      <p:cBhvr>
                                        <p:cTn id="32" dur="2000"/>
                                        <p:tgtEl>
                                          <p:spTgt spid="4">
                                            <p:bg/>
                                          </p:spTgt>
                                        </p:tgtEl>
                                      </p:cBhvr>
                                    </p:animEffect>
                                    <p:anim calcmode="lin" valueType="num">
                                      <p:cBhvr>
                                        <p:cTn id="33" dur="2000" fill="hold"/>
                                        <p:tgtEl>
                                          <p:spTgt spid="4">
                                            <p:bg/>
                                          </p:spTgt>
                                        </p:tgtEl>
                                        <p:attrNameLst>
                                          <p:attrName>ppt_w</p:attrName>
                                        </p:attrNameLst>
                                      </p:cBhvr>
                                      <p:tavLst>
                                        <p:tav tm="0" fmla="#ppt_w*sin(2.5*pi*$)">
                                          <p:val>
                                            <p:fltVal val="0"/>
                                          </p:val>
                                        </p:tav>
                                        <p:tav tm="100000">
                                          <p:val>
                                            <p:fltVal val="1"/>
                                          </p:val>
                                        </p:tav>
                                      </p:tavLst>
                                    </p:anim>
                                    <p:anim calcmode="lin" valueType="num">
                                      <p:cBhvr>
                                        <p:cTn id="34" dur="2000" fill="hold"/>
                                        <p:tgtEl>
                                          <p:spTgt spid="4">
                                            <p:bg/>
                                          </p:spTgt>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45" presetClass="entr" presetSubtype="0" fill="hold" grpId="0" nodeType="clickEffect">
                                  <p:stCondLst>
                                    <p:cond delay="0"/>
                                  </p:stCondLst>
                                  <p:childTnLst>
                                    <p:set>
                                      <p:cBhvr>
                                        <p:cTn id="38" dur="1" fill="hold">
                                          <p:stCondLst>
                                            <p:cond delay="0"/>
                                          </p:stCondLst>
                                        </p:cTn>
                                        <p:tgtEl>
                                          <p:spTgt spid="4">
                                            <p:txEl>
                                              <p:pRg st="0" end="0"/>
                                            </p:txEl>
                                          </p:spTgt>
                                        </p:tgtEl>
                                        <p:attrNameLst>
                                          <p:attrName>style.visibility</p:attrName>
                                        </p:attrNameLst>
                                      </p:cBhvr>
                                      <p:to>
                                        <p:strVal val="visible"/>
                                      </p:to>
                                    </p:set>
                                    <p:animEffect transition="in" filter="fade">
                                      <p:cBhvr>
                                        <p:cTn id="39" dur="2000"/>
                                        <p:tgtEl>
                                          <p:spTgt spid="4">
                                            <p:txEl>
                                              <p:pRg st="0" end="0"/>
                                            </p:txEl>
                                          </p:spTgt>
                                        </p:tgtEl>
                                      </p:cBhvr>
                                    </p:animEffect>
                                    <p:anim calcmode="lin" valueType="num">
                                      <p:cBhvr>
                                        <p:cTn id="40" dur="20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41" dur="20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102</TotalTime>
  <Words>742</Words>
  <Application>Microsoft Office PowerPoint</Application>
  <PresentationFormat>Affichage à l'écran (4:3)</PresentationFormat>
  <Paragraphs>35</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Apex</vt:lpstr>
      <vt:lpstr>الفية ابن مالك</vt:lpstr>
      <vt:lpstr>-/ تعريف الألفية:</vt:lpstr>
      <vt:lpstr>-/ بعض الامثلة التي تغطيها الفية ابن مالك: </vt:lpstr>
      <vt:lpstr>01-/ الإعراب: </vt:lpstr>
      <vt:lpstr>02-/ الصرف: </vt:lpstr>
      <vt:lpstr>03-/ النحو الوظيفي: </vt:lpstr>
      <vt:lpstr>04-/ الأصوات: </vt:lpstr>
      <vt:lpstr> 05-/ البلاغة: </vt:lpstr>
      <vt:lpstr>Présentation PowerPoint</vt:lpstr>
      <vt:lpstr>-/ تفسير ابن مالك الحقول الدلالية عند علماء العرب في القديم.</vt:lpstr>
      <vt:lpstr>-/ خاتمة حول الحقول الدلالية لألفية ابن مالك.</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الفية ابن مالك</dc:title>
  <dc:creator>Mouloud</dc:creator>
  <cp:lastModifiedBy>Mouloud</cp:lastModifiedBy>
  <cp:revision>14</cp:revision>
  <dcterms:created xsi:type="dcterms:W3CDTF">2023-11-15T16:41:59Z</dcterms:created>
  <dcterms:modified xsi:type="dcterms:W3CDTF">2023-11-15T18:24:02Z</dcterms:modified>
</cp:coreProperties>
</file>