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3" r:id="rId7"/>
    <p:sldId id="267" r:id="rId8"/>
    <p:sldId id="262" r:id="rId9"/>
    <p:sldId id="268" r:id="rId10"/>
    <p:sldId id="261" r:id="rId11"/>
    <p:sldId id="269" r:id="rId12"/>
    <p:sldId id="265" r:id="rId13"/>
    <p:sldId id="270" r:id="rId14"/>
    <p:sldId id="266"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99FF99"/>
    <a:srgbClr val="33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13E882E-8ECF-4847-93D3-DA72087E46EC}" type="datetimeFigureOut">
              <a:rPr lang="en-US" smtClean="0"/>
              <a:pPr/>
              <a:t>6/3/2016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1F98166-B6E2-4ACB-8CD4-24A569DDD84E}"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3E882E-8ECF-4847-93D3-DA72087E46EC}" type="datetimeFigureOut">
              <a:rPr lang="en-US" smtClean="0"/>
              <a:pPr/>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3E882E-8ECF-4847-93D3-DA72087E46EC}" type="datetimeFigureOut">
              <a:rPr lang="en-US" smtClean="0"/>
              <a:pPr/>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3E882E-8ECF-4847-93D3-DA72087E46EC}" type="datetimeFigureOut">
              <a:rPr lang="en-US" smtClean="0"/>
              <a:pPr/>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3E882E-8ECF-4847-93D3-DA72087E46EC}" type="datetimeFigureOut">
              <a:rPr lang="en-US" smtClean="0"/>
              <a:pPr/>
              <a:t>6/3/2016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98166-B6E2-4ACB-8CD4-24A569DDD84E}"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3E882E-8ECF-4847-93D3-DA72087E46EC}" type="datetimeFigureOut">
              <a:rPr lang="en-US" smtClean="0"/>
              <a:pPr/>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3E882E-8ECF-4847-93D3-DA72087E46EC}" type="datetimeFigureOut">
              <a:rPr lang="en-US" smtClean="0"/>
              <a:pPr/>
              <a:t>6/3/2016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13E882E-8ECF-4847-93D3-DA72087E46EC}" type="datetimeFigureOut">
              <a:rPr lang="en-US" smtClean="0"/>
              <a:pPr/>
              <a:t>6/3/2016</a:t>
            </a:fld>
            <a:endParaRPr lang="en-US"/>
          </a:p>
        </p:txBody>
      </p:sp>
      <p:sp>
        <p:nvSpPr>
          <p:cNvPr id="8" name="Slide Number Placeholder 7"/>
          <p:cNvSpPr>
            <a:spLocks noGrp="1"/>
          </p:cNvSpPr>
          <p:nvPr>
            <p:ph type="sldNum" sz="quarter" idx="11"/>
          </p:nvPr>
        </p:nvSpPr>
        <p:spPr/>
        <p:txBody>
          <a:bodyPr/>
          <a:lstStyle/>
          <a:p>
            <a:fld id="{F1F98166-B6E2-4ACB-8CD4-24A569DDD84E}" type="slidenum">
              <a:rPr lang="en-US" smtClean="0"/>
              <a:pPr/>
              <a:t>‹N°›</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3E882E-8ECF-4847-93D3-DA72087E46EC}" type="datetimeFigureOut">
              <a:rPr lang="en-US" smtClean="0"/>
              <a:pPr/>
              <a:t>6/3/2016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3E882E-8ECF-4847-93D3-DA72087E46EC}" type="datetimeFigureOut">
              <a:rPr lang="en-US" smtClean="0"/>
              <a:pPr/>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F1F98166-B6E2-4ACB-8CD4-24A569DDD84E}" type="slidenum">
              <a:rPr lang="en-US" smtClean="0"/>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E13E882E-8ECF-4847-93D3-DA72087E46EC}" type="datetimeFigureOut">
              <a:rPr lang="en-US" smtClean="0"/>
              <a:pPr/>
              <a:t>6/3/2016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98166-B6E2-4ACB-8CD4-24A569DDD84E}" type="slidenum">
              <a:rPr lang="en-US" smtClean="0"/>
              <a:pPr/>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13E882E-8ECF-4847-93D3-DA72087E46EC}" type="datetimeFigureOut">
              <a:rPr lang="en-US" smtClean="0"/>
              <a:pPr/>
              <a:t>6/3/2016</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1F98166-B6E2-4ACB-8CD4-24A569DDD84E}" type="slidenum">
              <a:rPr lang="en-US" smtClean="0"/>
              <a:pPr/>
              <a:t>‹N°›</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phonetics.jpg"/>
          <p:cNvPicPr>
            <a:picLocks noChangeAspect="1"/>
          </p:cNvPicPr>
          <p:nvPr/>
        </p:nvPicPr>
        <p:blipFill>
          <a:blip r:embed="rId2"/>
          <a:srcRect l="50000"/>
          <a:stretch>
            <a:fillRect/>
          </a:stretch>
        </p:blipFill>
        <p:spPr>
          <a:xfrm>
            <a:off x="0" y="0"/>
            <a:ext cx="9144000" cy="6858000"/>
          </a:xfrm>
          <a:prstGeom prst="roundRect">
            <a:avLst/>
          </a:prstGeom>
          <a:ln>
            <a:solidFill>
              <a:srgbClr val="0070C0"/>
            </a:solidFill>
          </a:ln>
          <a:effectLst>
            <a:outerShdw blurRad="292100" dist="139700" dir="2700000" algn="tl" rotWithShape="0">
              <a:srgbClr val="333333">
                <a:alpha val="65000"/>
              </a:srgbClr>
            </a:outerShdw>
          </a:effectLst>
        </p:spPr>
      </p:pic>
      <p:sp>
        <p:nvSpPr>
          <p:cNvPr id="2" name="Title 1"/>
          <p:cNvSpPr>
            <a:spLocks noGrp="1"/>
          </p:cNvSpPr>
          <p:nvPr>
            <p:ph type="ctrTitle"/>
          </p:nvPr>
        </p:nvSpPr>
        <p:spPr>
          <a:xfrm>
            <a:off x="1600200" y="2743200"/>
            <a:ext cx="6480048" cy="2301240"/>
          </a:xfrm>
        </p:spPr>
        <p:txBody>
          <a:bodyPr vert="horz" wrap="none">
            <a:prstTxWarp prst="textButton">
              <a:avLst/>
            </a:prstTxWarp>
            <a:noAutofit/>
            <a:scene3d>
              <a:camera prst="isometricLeftDown">
                <a:rot lat="2100000" lon="2700000" rev="21594000"/>
              </a:camera>
              <a:lightRig rig="threePt" dir="t"/>
            </a:scene3d>
            <a:sp3d z="12700"/>
          </a:bodyPr>
          <a:lstStyle/>
          <a:p>
            <a:r>
              <a:rPr lang="en-US" sz="9600" dirty="0" smtClean="0">
                <a:solidFill>
                  <a:srgbClr val="FF0000"/>
                </a:solidFill>
                <a:effectLst>
                  <a:outerShdw blurRad="50800" dist="50800" dir="5400000" algn="ctr" rotWithShape="0">
                    <a:srgbClr val="FF0000"/>
                  </a:outerShdw>
                </a:effectLst>
                <a:latin typeface="Cooper Black" pitchFamily="18" charset="0"/>
              </a:rPr>
              <a:t>PHONETICS</a:t>
            </a:r>
            <a:endParaRPr lang="en-US" sz="9600" dirty="0">
              <a:solidFill>
                <a:srgbClr val="FF0000"/>
              </a:solidFill>
              <a:effectLst>
                <a:outerShdw blurRad="50800" dist="50800" dir="5400000" algn="ctr" rotWithShape="0">
                  <a:srgbClr val="FF0000"/>
                </a:outerShdw>
              </a:effectLst>
              <a:latin typeface="Cooper Black" pitchFamily="18" charset="0"/>
            </a:endParaRPr>
          </a:p>
        </p:txBody>
      </p:sp>
      <p:sp>
        <p:nvSpPr>
          <p:cNvPr id="3" name="Subtitle 2"/>
          <p:cNvSpPr>
            <a:spLocks noGrp="1"/>
          </p:cNvSpPr>
          <p:nvPr>
            <p:ph type="subTitle" idx="1"/>
          </p:nvPr>
        </p:nvSpPr>
        <p:spPr>
          <a:xfrm>
            <a:off x="457200" y="4191000"/>
            <a:ext cx="1624350" cy="1752600"/>
          </a:xfrm>
        </p:spPr>
        <p:txBody>
          <a:bodyPr/>
          <a:lstStyle/>
          <a:p>
            <a:r>
              <a:rPr lang="en-US" dirty="0" err="1" smtClean="0">
                <a:solidFill>
                  <a:srgbClr val="FF0000"/>
                </a:solidFill>
              </a:rPr>
              <a:t>Mrs</a:t>
            </a:r>
            <a:r>
              <a:rPr lang="en-US" dirty="0" smtClean="0">
                <a:solidFill>
                  <a:srgbClr val="FF0000"/>
                </a:solidFill>
              </a:rPr>
              <a:t> </a:t>
            </a:r>
            <a:r>
              <a:rPr lang="en-US" dirty="0" err="1" smtClean="0">
                <a:solidFill>
                  <a:srgbClr val="FF0000"/>
                </a:solidFill>
              </a:rPr>
              <a:t>Tiaiba</a:t>
            </a:r>
            <a:r>
              <a:rPr lang="en-US" dirty="0" smtClean="0">
                <a:solidFill>
                  <a:srgbClr val="FF0000"/>
                </a:solidFill>
              </a:rPr>
              <a:t> IMANE</a:t>
            </a:r>
            <a:endParaRPr lang="en-US" dirty="0">
              <a:solidFill>
                <a:srgbClr val="FF0000"/>
              </a:solidFill>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repeatCount="2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1"/>
            <a:ext cx="9144000" cy="6857999"/>
          </a:xfrm>
          <a:prstGeom prst="rect">
            <a:avLst/>
          </a:prstGeom>
        </p:spPr>
      </p:pic>
      <p:sp>
        <p:nvSpPr>
          <p:cNvPr id="5" name="Title 4"/>
          <p:cNvSpPr>
            <a:spLocks noGrp="1"/>
          </p:cNvSpPr>
          <p:nvPr>
            <p:ph type="title"/>
          </p:nvPr>
        </p:nvSpPr>
        <p:spPr>
          <a:xfrm>
            <a:off x="457200" y="152400"/>
            <a:ext cx="8229600" cy="1143000"/>
          </a:xfrm>
        </p:spPr>
        <p:txBody>
          <a:bodyPr>
            <a:normAutofit fontScale="90000"/>
          </a:bodyPr>
          <a:lstStyle/>
          <a:p>
            <a:pPr algn="l"/>
            <a:r>
              <a:rPr lang="en-US" dirty="0" smtClean="0"/>
              <a:t/>
            </a:r>
            <a:br>
              <a:rPr lang="en-US" dirty="0" smtClean="0"/>
            </a:br>
            <a:r>
              <a:rPr lang="en-US" dirty="0"/>
              <a:t/>
            </a:r>
            <a:br>
              <a:rPr lang="en-US" dirty="0"/>
            </a:br>
            <a:r>
              <a:rPr lang="en-US" sz="6000" dirty="0" smtClean="0">
                <a:solidFill>
                  <a:srgbClr val="FF0000"/>
                </a:solidFill>
                <a:latin typeface="Cooper Black" pitchFamily="18" charset="0"/>
              </a:rPr>
              <a:t>Tongue</a:t>
            </a:r>
            <a:endParaRPr lang="en-US" sz="6000" dirty="0">
              <a:solidFill>
                <a:srgbClr val="FF0000"/>
              </a:solidFill>
              <a:latin typeface="Cooper Black" pitchFamily="18" charset="0"/>
            </a:endParaRPr>
          </a:p>
        </p:txBody>
      </p:sp>
      <p:sp>
        <p:nvSpPr>
          <p:cNvPr id="6" name="Content Placeholder 5"/>
          <p:cNvSpPr>
            <a:spLocks noGrp="1"/>
          </p:cNvSpPr>
          <p:nvPr>
            <p:ph idx="1"/>
          </p:nvPr>
        </p:nvSpPr>
        <p:spPr/>
        <p:txBody>
          <a:bodyPr/>
          <a:lstStyle/>
          <a:p>
            <a:endParaRPr lang="en-US" dirty="0" smtClean="0"/>
          </a:p>
          <a:p>
            <a:pPr lvl="2">
              <a:buNone/>
            </a:pPr>
            <a:r>
              <a:rPr lang="en-US" dirty="0"/>
              <a:t>	</a:t>
            </a:r>
            <a:r>
              <a:rPr lang="en-US" sz="4000" dirty="0" smtClean="0">
                <a:solidFill>
                  <a:schemeClr val="bg1"/>
                </a:solidFill>
                <a:latin typeface="Cooper Black" pitchFamily="18" charset="0"/>
              </a:rPr>
              <a:t>-with its wide variety of possible movements, it assists in forming the sounds of speech.</a:t>
            </a:r>
            <a:endParaRPr lang="en-US" sz="4000" dirty="0">
              <a:solidFill>
                <a:schemeClr val="bg1"/>
              </a:solidFill>
              <a:latin typeface="Cooper Black" pitchFamily="18" charset="0"/>
            </a:endParaRPr>
          </a:p>
        </p:txBody>
      </p:sp>
    </p:spTree>
  </p:cSld>
  <p:clrMapOvr>
    <a:masterClrMapping/>
  </p:clrMapOvr>
  <p:transition spd="med">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Scale>
                                      <p:cBhvr>
                                        <p:cTn id="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
                                        </p:tgtEl>
                                        <p:attrNameLst>
                                          <p:attrName>ppt_x</p:attrName>
                                          <p:attrName>ppt_y</p:attrName>
                                        </p:attrNameLst>
                                      </p:cBhvr>
                                    </p:animMotion>
                                    <p:animEffect transition="in" filter="fade">
                                      <p:cBhvr>
                                        <p:cTn id="9" dur="1000"/>
                                        <p:tgtEl>
                                          <p:spTgt spid="5"/>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7" name="TextBox 6"/>
          <p:cNvSpPr txBox="1"/>
          <p:nvPr/>
        </p:nvSpPr>
        <p:spPr>
          <a:xfrm>
            <a:off x="2743200" y="2209800"/>
            <a:ext cx="1700915" cy="584775"/>
          </a:xfrm>
          <a:prstGeom prst="rect">
            <a:avLst/>
          </a:prstGeom>
          <a:noFill/>
        </p:spPr>
        <p:txBody>
          <a:bodyPr wrap="none" rtlCol="0">
            <a:spAutoFit/>
          </a:bodyPr>
          <a:lstStyle/>
          <a:p>
            <a:r>
              <a:rPr lang="en-US" sz="3200" dirty="0">
                <a:solidFill>
                  <a:srgbClr val="FF0000"/>
                </a:solidFill>
                <a:latin typeface="Cooper Black" pitchFamily="18" charset="0"/>
              </a:rPr>
              <a:t>T</a:t>
            </a:r>
            <a:r>
              <a:rPr lang="en-US" sz="3200" dirty="0" smtClean="0">
                <a:solidFill>
                  <a:srgbClr val="FF0000"/>
                </a:solidFill>
                <a:latin typeface="Cooper Black" pitchFamily="18" charset="0"/>
              </a:rPr>
              <a:t>ongue</a:t>
            </a:r>
            <a:endParaRPr lang="en-US" sz="3200" dirty="0">
              <a:solidFill>
                <a:srgbClr val="FF0000"/>
              </a:solidFill>
              <a:latin typeface="Cooper Black" pitchFamily="18" charset="0"/>
            </a:endParaRPr>
          </a:p>
        </p:txBody>
      </p:sp>
      <p:pic>
        <p:nvPicPr>
          <p:cNvPr id="5" name="Picture 4" descr="organs of speech picture.jpg"/>
          <p:cNvPicPr>
            <a:picLocks noChangeAspect="1"/>
          </p:cNvPicPr>
          <p:nvPr/>
        </p:nvPicPr>
        <p:blipFill>
          <a:blip r:embed="rId3"/>
          <a:srcRect l="21667" t="4445" r="18333" b="44444"/>
          <a:stretch>
            <a:fillRect/>
          </a:stretch>
        </p:blipFill>
        <p:spPr>
          <a:xfrm>
            <a:off x="5867400" y="914400"/>
            <a:ext cx="2743200" cy="3505200"/>
          </a:xfrm>
          <a:prstGeom prst="rect">
            <a:avLst/>
          </a:prstGeom>
        </p:spPr>
      </p:pic>
      <p:cxnSp>
        <p:nvCxnSpPr>
          <p:cNvPr id="6" name="Straight Arrow Connector 5"/>
          <p:cNvCxnSpPr/>
          <p:nvPr/>
        </p:nvCxnSpPr>
        <p:spPr>
          <a:xfrm rot="10800000">
            <a:off x="4343400" y="2514600"/>
            <a:ext cx="2514600" cy="609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934199"/>
          </a:xfrm>
          <a:prstGeom prst="rect">
            <a:avLst/>
          </a:prstGeom>
        </p:spPr>
      </p:pic>
      <p:sp>
        <p:nvSpPr>
          <p:cNvPr id="2" name="Title 1"/>
          <p:cNvSpPr>
            <a:spLocks noGrp="1"/>
          </p:cNvSpPr>
          <p:nvPr>
            <p:ph type="title"/>
          </p:nvPr>
        </p:nvSpPr>
        <p:spPr/>
        <p:txBody>
          <a:bodyPr>
            <a:normAutofit fontScale="90000"/>
          </a:bodyPr>
          <a:lstStyle/>
          <a:p>
            <a:pPr algn="l"/>
            <a:r>
              <a:rPr lang="en-US" dirty="0"/>
              <a:t/>
            </a:r>
            <a:br>
              <a:rPr lang="en-US" dirty="0"/>
            </a:br>
            <a:r>
              <a:rPr lang="en-US" dirty="0" smtClean="0"/>
              <a:t/>
            </a:r>
            <a:br>
              <a:rPr lang="en-US" dirty="0" smtClean="0"/>
            </a:br>
            <a:r>
              <a:rPr lang="en-US" sz="6000" dirty="0" smtClean="0">
                <a:solidFill>
                  <a:srgbClr val="FF0000"/>
                </a:solidFill>
                <a:latin typeface="Cooper Black" pitchFamily="18" charset="0"/>
              </a:rPr>
              <a:t>Alveolar Ridge</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lstStyle/>
          <a:p>
            <a:endParaRPr lang="en-US" dirty="0" smtClean="0"/>
          </a:p>
          <a:p>
            <a:pPr lvl="3">
              <a:buNone/>
            </a:pPr>
            <a:r>
              <a:rPr lang="en-US" sz="4000" dirty="0" smtClean="0">
                <a:solidFill>
                  <a:schemeClr val="bg1"/>
                </a:solidFill>
                <a:latin typeface="Cooper Black" pitchFamily="18" charset="0"/>
              </a:rPr>
              <a:t>-hard ridge behind upper front teeth. It is between the roof of the mouth and the upper teeth.</a:t>
            </a:r>
            <a:endParaRPr lang="en-US" sz="4000" dirty="0">
              <a:solidFill>
                <a:schemeClr val="bg1"/>
              </a:solidFill>
              <a:latin typeface="Cooper Black" pitchFamily="18" charset="0"/>
            </a:endParaRPr>
          </a:p>
        </p:txBody>
      </p:sp>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39" presetClass="entr" presetSubtype="0" accel="10000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10" name="TextBox 9"/>
          <p:cNvSpPr txBox="1"/>
          <p:nvPr/>
        </p:nvSpPr>
        <p:spPr>
          <a:xfrm>
            <a:off x="4953000" y="838200"/>
            <a:ext cx="3270191" cy="584775"/>
          </a:xfrm>
          <a:prstGeom prst="rect">
            <a:avLst/>
          </a:prstGeom>
          <a:noFill/>
        </p:spPr>
        <p:txBody>
          <a:bodyPr wrap="none" rtlCol="0">
            <a:spAutoFit/>
          </a:bodyPr>
          <a:lstStyle/>
          <a:p>
            <a:r>
              <a:rPr lang="en-US" sz="3200" dirty="0" smtClean="0">
                <a:solidFill>
                  <a:srgbClr val="FF0000"/>
                </a:solidFill>
                <a:latin typeface="Cooper Black" pitchFamily="18" charset="0"/>
              </a:rPr>
              <a:t>Alveolar Ridge</a:t>
            </a:r>
            <a:endParaRPr lang="en-US" sz="3200" dirty="0">
              <a:solidFill>
                <a:srgbClr val="FF0000"/>
              </a:solidFill>
              <a:latin typeface="Cooper Black" pitchFamily="18" charset="0"/>
            </a:endParaRPr>
          </a:p>
        </p:txBody>
      </p:sp>
      <p:pic>
        <p:nvPicPr>
          <p:cNvPr id="11" name="Picture 6"/>
          <p:cNvPicPr>
            <a:picLocks noChangeAspect="1" noChangeArrowheads="1"/>
          </p:cNvPicPr>
          <p:nvPr/>
        </p:nvPicPr>
        <p:blipFill>
          <a:blip r:embed="rId3"/>
          <a:srcRect/>
          <a:stretch>
            <a:fillRect/>
          </a:stretch>
        </p:blipFill>
        <p:spPr bwMode="auto">
          <a:xfrm>
            <a:off x="5410200" y="2743200"/>
            <a:ext cx="2190750" cy="2876550"/>
          </a:xfrm>
          <a:prstGeom prst="rect">
            <a:avLst/>
          </a:prstGeom>
          <a:noFill/>
          <a:ln w="9525">
            <a:noFill/>
            <a:miter lim="800000"/>
            <a:headEnd/>
            <a:tailEnd/>
          </a:ln>
        </p:spPr>
      </p:pic>
      <p:cxnSp>
        <p:nvCxnSpPr>
          <p:cNvPr id="15" name="Straight Arrow Connector 14"/>
          <p:cNvCxnSpPr>
            <a:endCxn id="10" idx="2"/>
          </p:cNvCxnSpPr>
          <p:nvPr/>
        </p:nvCxnSpPr>
        <p:spPr>
          <a:xfrm rot="5400000" flipH="1" flipV="1">
            <a:off x="5529535" y="2370442"/>
            <a:ext cx="2006027" cy="11109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7" name="Picture 6" descr="organs of speech picture.jpg"/>
          <p:cNvPicPr>
            <a:picLocks noChangeAspect="1"/>
          </p:cNvPicPr>
          <p:nvPr/>
        </p:nvPicPr>
        <p:blipFill>
          <a:blip r:embed="rId4"/>
          <a:srcRect l="21667" t="4445" r="18333" b="44444"/>
          <a:stretch>
            <a:fillRect/>
          </a:stretch>
        </p:blipFill>
        <p:spPr>
          <a:xfrm>
            <a:off x="304800" y="1295400"/>
            <a:ext cx="2743200" cy="3505200"/>
          </a:xfrm>
          <a:prstGeom prst="rect">
            <a:avLst/>
          </a:prstGeom>
        </p:spPr>
      </p:pic>
      <p:cxnSp>
        <p:nvCxnSpPr>
          <p:cNvPr id="8" name="Straight Arrow Connector 7"/>
          <p:cNvCxnSpPr/>
          <p:nvPr/>
        </p:nvCxnSpPr>
        <p:spPr>
          <a:xfrm flipV="1">
            <a:off x="1447800" y="1219200"/>
            <a:ext cx="3581400" cy="1828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
            </a:r>
            <a:br>
              <a:rPr lang="en-US" dirty="0" smtClean="0"/>
            </a:br>
            <a:r>
              <a:rPr lang="en-US" sz="6000" dirty="0">
                <a:solidFill>
                  <a:srgbClr val="FF0000"/>
                </a:solidFill>
                <a:latin typeface="Cooper Black" pitchFamily="18" charset="0"/>
              </a:rPr>
              <a:t/>
            </a:r>
            <a:br>
              <a:rPr lang="en-US" sz="6000" dirty="0">
                <a:solidFill>
                  <a:srgbClr val="FF0000"/>
                </a:solidFill>
                <a:latin typeface="Cooper Black" pitchFamily="18" charset="0"/>
              </a:rPr>
            </a:br>
            <a:r>
              <a:rPr lang="en-US" sz="6000" dirty="0" smtClean="0">
                <a:solidFill>
                  <a:srgbClr val="FF0000"/>
                </a:solidFill>
                <a:latin typeface="Cooper Black" pitchFamily="18" charset="0"/>
              </a:rPr>
              <a:t>Hard Palate</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lstStyle/>
          <a:p>
            <a:endParaRPr lang="en-US" dirty="0" smtClean="0"/>
          </a:p>
          <a:p>
            <a:pPr>
              <a:buNone/>
            </a:pPr>
            <a:r>
              <a:rPr lang="en-US" dirty="0" smtClean="0"/>
              <a:t>			</a:t>
            </a:r>
            <a:r>
              <a:rPr lang="en-US" sz="3300" dirty="0" smtClean="0">
                <a:solidFill>
                  <a:srgbClr val="000000"/>
                </a:solidFill>
                <a:latin typeface="Cooper Black" pitchFamily="18" charset="0"/>
              </a:rPr>
              <a:t>-also known as the roof of the mouth.</a:t>
            </a:r>
            <a:endParaRPr lang="en-US" sz="4000" dirty="0" smtClean="0">
              <a:solidFill>
                <a:schemeClr val="bg1"/>
              </a:solidFill>
              <a:latin typeface="Cooper Black" pitchFamily="18" charset="0"/>
            </a:endParaRPr>
          </a:p>
          <a:p>
            <a:pPr>
              <a:buNone/>
            </a:pPr>
            <a:r>
              <a:rPr lang="en-US" sz="4000" dirty="0">
                <a:solidFill>
                  <a:schemeClr val="bg1"/>
                </a:solidFill>
                <a:latin typeface="Cooper Black" pitchFamily="18" charset="0"/>
              </a:rPr>
              <a:t>	</a:t>
            </a:r>
            <a:r>
              <a:rPr lang="en-US" sz="4000" dirty="0" smtClean="0">
                <a:solidFill>
                  <a:schemeClr val="bg1"/>
                </a:solidFill>
                <a:latin typeface="Cooper Black" pitchFamily="18" charset="0"/>
              </a:rPr>
              <a:t>		</a:t>
            </a:r>
            <a:endParaRPr lang="en-US" sz="4000" dirty="0">
              <a:solidFill>
                <a:schemeClr val="bg1"/>
              </a:solidFill>
              <a:latin typeface="Cooper Black" pitchFamily="18"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500"/>
                                        <p:tgtEl>
                                          <p:spTgt spid="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5" name="TextBox 4"/>
          <p:cNvSpPr txBox="1"/>
          <p:nvPr/>
        </p:nvSpPr>
        <p:spPr>
          <a:xfrm>
            <a:off x="4648200" y="914400"/>
            <a:ext cx="2625783" cy="584775"/>
          </a:xfrm>
          <a:prstGeom prst="rect">
            <a:avLst/>
          </a:prstGeom>
          <a:noFill/>
        </p:spPr>
        <p:txBody>
          <a:bodyPr wrap="none" rtlCol="0">
            <a:spAutoFit/>
          </a:bodyPr>
          <a:lstStyle/>
          <a:p>
            <a:r>
              <a:rPr lang="en-US" sz="3200" dirty="0" smtClean="0">
                <a:solidFill>
                  <a:srgbClr val="FF0000"/>
                </a:solidFill>
                <a:latin typeface="Cooper Black" pitchFamily="18" charset="0"/>
              </a:rPr>
              <a:t>Hard Palate</a:t>
            </a:r>
            <a:endParaRPr lang="en-US" sz="3200" dirty="0">
              <a:solidFill>
                <a:srgbClr val="FF0000"/>
              </a:solidFill>
              <a:latin typeface="Cooper Black" pitchFamily="18" charset="0"/>
            </a:endParaRPr>
          </a:p>
        </p:txBody>
      </p:sp>
      <p:pic>
        <p:nvPicPr>
          <p:cNvPr id="6" name="Picture 6"/>
          <p:cNvPicPr>
            <a:picLocks noChangeAspect="1" noChangeArrowheads="1"/>
          </p:cNvPicPr>
          <p:nvPr/>
        </p:nvPicPr>
        <p:blipFill>
          <a:blip r:embed="rId3"/>
          <a:srcRect/>
          <a:stretch>
            <a:fillRect/>
          </a:stretch>
        </p:blipFill>
        <p:spPr bwMode="auto">
          <a:xfrm>
            <a:off x="4114800" y="1905000"/>
            <a:ext cx="2190750" cy="2876550"/>
          </a:xfrm>
          <a:prstGeom prst="rect">
            <a:avLst/>
          </a:prstGeom>
          <a:noFill/>
          <a:ln w="9525">
            <a:noFill/>
            <a:miter lim="800000"/>
            <a:headEnd/>
            <a:tailEnd/>
          </a:ln>
        </p:spPr>
      </p:pic>
      <p:cxnSp>
        <p:nvCxnSpPr>
          <p:cNvPr id="8" name="Straight Arrow Connector 7"/>
          <p:cNvCxnSpPr/>
          <p:nvPr/>
        </p:nvCxnSpPr>
        <p:spPr>
          <a:xfrm rot="5400000" flipH="1" flipV="1">
            <a:off x="4039394" y="2513806"/>
            <a:ext cx="2286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7" name="Picture 6" descr="organs of speech picture.jpg"/>
          <p:cNvPicPr>
            <a:picLocks noChangeAspect="1"/>
          </p:cNvPicPr>
          <p:nvPr/>
        </p:nvPicPr>
        <p:blipFill>
          <a:blip r:embed="rId4"/>
          <a:srcRect l="21667" t="4445" r="18333" b="44444"/>
          <a:stretch>
            <a:fillRect/>
          </a:stretch>
        </p:blipFill>
        <p:spPr>
          <a:xfrm>
            <a:off x="304800" y="1295400"/>
            <a:ext cx="2743200" cy="3505200"/>
          </a:xfrm>
          <a:prstGeom prst="rect">
            <a:avLst/>
          </a:prstGeom>
        </p:spPr>
      </p:pic>
      <p:cxnSp>
        <p:nvCxnSpPr>
          <p:cNvPr id="4" name="Straight Arrow Connector 3"/>
          <p:cNvCxnSpPr/>
          <p:nvPr/>
        </p:nvCxnSpPr>
        <p:spPr>
          <a:xfrm flipV="1">
            <a:off x="2286000" y="1371600"/>
            <a:ext cx="2438400" cy="1600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style.rotation</p:attrName>
                                        </p:attrNameLst>
                                      </p:cBhvr>
                                      <p:tavLst>
                                        <p:tav tm="0">
                                          <p:val>
                                            <p:fltVal val="720"/>
                                          </p:val>
                                        </p:tav>
                                        <p:tav tm="100000">
                                          <p:val>
                                            <p:fltVal val="0"/>
                                          </p:val>
                                        </p:tav>
                                      </p:tavLst>
                                    </p:anim>
                                    <p:anim calcmode="lin" valueType="num">
                                      <p:cBhvr>
                                        <p:cTn id="9" dur="2000" fill="hold"/>
                                        <p:tgtEl>
                                          <p:spTgt spid="7"/>
                                        </p:tgtEl>
                                        <p:attrNameLst>
                                          <p:attrName>ppt_h</p:attrName>
                                        </p:attrNameLst>
                                      </p:cBhvr>
                                      <p:tavLst>
                                        <p:tav tm="0">
                                          <p:val>
                                            <p:fltVal val="0"/>
                                          </p:val>
                                        </p:tav>
                                        <p:tav tm="100000">
                                          <p:val>
                                            <p:strVal val="#ppt_h"/>
                                          </p:val>
                                        </p:tav>
                                      </p:tavLst>
                                    </p:anim>
                                    <p:anim calcmode="lin" valueType="num">
                                      <p:cBhvr>
                                        <p:cTn id="10" dur="2000" fill="hold"/>
                                        <p:tgtEl>
                                          <p:spTgt spid="7"/>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 presetClass="entr" presetSubtype="1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normAutofit/>
          </a:bodyPr>
          <a:lstStyle/>
          <a:p>
            <a:pPr algn="l"/>
            <a:r>
              <a:rPr lang="en-US" sz="5400" dirty="0" smtClean="0">
                <a:solidFill>
                  <a:srgbClr val="FF0000"/>
                </a:solidFill>
                <a:latin typeface="Cooper Black" pitchFamily="18" charset="0"/>
              </a:rPr>
              <a:t>Velum</a:t>
            </a:r>
            <a:endParaRPr lang="en-US" sz="5400" dirty="0">
              <a:solidFill>
                <a:srgbClr val="FF0000"/>
              </a:solidFill>
              <a:latin typeface="Cooper Black" pitchFamily="18" charset="0"/>
            </a:endParaRPr>
          </a:p>
        </p:txBody>
      </p:sp>
      <p:sp>
        <p:nvSpPr>
          <p:cNvPr id="3" name="Content Placeholder 2"/>
          <p:cNvSpPr>
            <a:spLocks noGrp="1"/>
          </p:cNvSpPr>
          <p:nvPr>
            <p:ph idx="1"/>
          </p:nvPr>
        </p:nvSpPr>
        <p:spPr/>
        <p:txBody>
          <a:bodyPr>
            <a:noAutofit/>
          </a:bodyPr>
          <a:lstStyle/>
          <a:p>
            <a:pPr lvl="2">
              <a:buNone/>
            </a:pPr>
            <a:r>
              <a:rPr lang="en-US" sz="3300" dirty="0" smtClean="0">
                <a:solidFill>
                  <a:srgbClr val="000000"/>
                </a:solidFill>
                <a:latin typeface="Cooper Black" pitchFamily="18" charset="0"/>
              </a:rPr>
              <a:t>The soft palate is movable, consisting of muscle fibers sheathed in mucous membrane. It is responsible for closing off the nasal passages during the act of swallowing, and also for closing off the airway. </a:t>
            </a:r>
            <a:endParaRPr lang="en-US" sz="3300" dirty="0">
              <a:solidFill>
                <a:srgbClr val="000000"/>
              </a:solidFill>
              <a:latin typeface="Cooper Black" pitchFamily="18" charset="0"/>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8" presetClass="entr" presetSubtype="0" accel="5000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5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5" name="TextBox 4"/>
          <p:cNvSpPr txBox="1"/>
          <p:nvPr/>
        </p:nvSpPr>
        <p:spPr>
          <a:xfrm>
            <a:off x="5005944" y="990600"/>
            <a:ext cx="4138056" cy="584775"/>
          </a:xfrm>
          <a:prstGeom prst="rect">
            <a:avLst/>
          </a:prstGeom>
          <a:noFill/>
        </p:spPr>
        <p:txBody>
          <a:bodyPr wrap="square" rtlCol="0">
            <a:spAutoFit/>
          </a:bodyPr>
          <a:lstStyle/>
          <a:p>
            <a:r>
              <a:rPr lang="en-US" sz="3200" dirty="0" smtClean="0">
                <a:solidFill>
                  <a:srgbClr val="FF0000"/>
                </a:solidFill>
                <a:latin typeface="Cooper Black" pitchFamily="18" charset="0"/>
              </a:rPr>
              <a:t>Velum(soft palate)</a:t>
            </a:r>
            <a:endParaRPr lang="en-US" sz="3200" dirty="0">
              <a:solidFill>
                <a:srgbClr val="FF0000"/>
              </a:solidFill>
              <a:latin typeface="Cooper Black" pitchFamily="18" charset="0"/>
            </a:endParaRPr>
          </a:p>
        </p:txBody>
      </p:sp>
      <p:pic>
        <p:nvPicPr>
          <p:cNvPr id="6" name="Picture 6"/>
          <p:cNvPicPr>
            <a:picLocks noChangeAspect="1" noChangeArrowheads="1"/>
          </p:cNvPicPr>
          <p:nvPr/>
        </p:nvPicPr>
        <p:blipFill>
          <a:blip r:embed="rId3"/>
          <a:srcRect/>
          <a:stretch>
            <a:fillRect/>
          </a:stretch>
        </p:blipFill>
        <p:spPr bwMode="auto">
          <a:xfrm>
            <a:off x="5410200" y="2362200"/>
            <a:ext cx="2190750" cy="2876550"/>
          </a:xfrm>
          <a:prstGeom prst="rect">
            <a:avLst/>
          </a:prstGeom>
          <a:noFill/>
          <a:ln w="9525">
            <a:noFill/>
            <a:miter lim="800000"/>
            <a:headEnd/>
            <a:tailEnd/>
          </a:ln>
        </p:spPr>
      </p:pic>
      <p:cxnSp>
        <p:nvCxnSpPr>
          <p:cNvPr id="12" name="Straight Connector 11"/>
          <p:cNvCxnSpPr/>
          <p:nvPr/>
        </p:nvCxnSpPr>
        <p:spPr>
          <a:xfrm rot="5400000">
            <a:off x="4800600" y="3124200"/>
            <a:ext cx="3048000" cy="152400"/>
          </a:xfrm>
          <a:prstGeom prst="line">
            <a:avLst/>
          </a:prstGeom>
        </p:spPr>
        <p:style>
          <a:lnRef idx="3">
            <a:schemeClr val="dk1"/>
          </a:lnRef>
          <a:fillRef idx="0">
            <a:schemeClr val="dk1"/>
          </a:fillRef>
          <a:effectRef idx="2">
            <a:schemeClr val="dk1"/>
          </a:effectRef>
          <a:fontRef idx="minor">
            <a:schemeClr val="tx1"/>
          </a:fontRef>
        </p:style>
      </p:cxnSp>
      <p:pic>
        <p:nvPicPr>
          <p:cNvPr id="9" name="Picture 8" descr="organs of speech picture.jpg"/>
          <p:cNvPicPr>
            <a:picLocks noChangeAspect="1"/>
          </p:cNvPicPr>
          <p:nvPr/>
        </p:nvPicPr>
        <p:blipFill>
          <a:blip r:embed="rId4"/>
          <a:srcRect l="21667" t="4445" r="18333" b="44444"/>
          <a:stretch>
            <a:fillRect/>
          </a:stretch>
        </p:blipFill>
        <p:spPr>
          <a:xfrm>
            <a:off x="304800" y="1295400"/>
            <a:ext cx="2743200" cy="3505200"/>
          </a:xfrm>
          <a:prstGeom prst="rect">
            <a:avLst/>
          </a:prstGeom>
        </p:spPr>
      </p:pic>
      <p:cxnSp>
        <p:nvCxnSpPr>
          <p:cNvPr id="4" name="Straight Arrow Connector 3"/>
          <p:cNvCxnSpPr/>
          <p:nvPr/>
        </p:nvCxnSpPr>
        <p:spPr>
          <a:xfrm flipV="1">
            <a:off x="2438400" y="1371600"/>
            <a:ext cx="2667000" cy="1676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rot="16200000" flipV="1">
            <a:off x="4997581" y="2927219"/>
            <a:ext cx="3288268" cy="48183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
                                        <p:tgtEl>
                                          <p:spTgt spid="9"/>
                                        </p:tgtEl>
                                      </p:cBhvr>
                                    </p:animEffect>
                                    <p:anim calcmode="lin" valueType="num">
                                      <p:cBhvr>
                                        <p:cTn id="8" dur="400" fill="hold"/>
                                        <p:tgtEl>
                                          <p:spTgt spid="9"/>
                                        </p:tgtEl>
                                        <p:attrNameLst>
                                          <p:attrName>ppt_x</p:attrName>
                                        </p:attrNameLst>
                                      </p:cBhvr>
                                      <p:tavLst>
                                        <p:tav tm="0">
                                          <p:val>
                                            <p:strVal val="#ppt_x"/>
                                          </p:val>
                                        </p:tav>
                                        <p:tav tm="100000">
                                          <p:val>
                                            <p:strVal val="#ppt_x"/>
                                          </p:val>
                                        </p:tav>
                                      </p:tavLst>
                                    </p:anim>
                                    <p:anim calcmode="lin" valueType="num">
                                      <p:cBhvr>
                                        <p:cTn id="9" dur="400" fill="hold"/>
                                        <p:tgtEl>
                                          <p:spTgt spid="9"/>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sz="6000" dirty="0">
                <a:solidFill>
                  <a:srgbClr val="FF0000"/>
                </a:solidFill>
                <a:latin typeface="Cooper Black" pitchFamily="18" charset="0"/>
              </a:rPr>
              <a:t/>
            </a:r>
            <a:br>
              <a:rPr lang="en-US" sz="6000" dirty="0">
                <a:solidFill>
                  <a:srgbClr val="FF0000"/>
                </a:solidFill>
                <a:latin typeface="Cooper Black" pitchFamily="18" charset="0"/>
              </a:rPr>
            </a:br>
            <a:r>
              <a:rPr lang="en-US" sz="6000" dirty="0" smtClean="0">
                <a:solidFill>
                  <a:srgbClr val="FF0000"/>
                </a:solidFill>
                <a:latin typeface="Cooper Black" pitchFamily="18" charset="0"/>
              </a:rPr>
              <a:t/>
            </a:r>
            <a:br>
              <a:rPr lang="en-US" sz="6000" dirty="0" smtClean="0">
                <a:solidFill>
                  <a:srgbClr val="FF0000"/>
                </a:solidFill>
                <a:latin typeface="Cooper Black" pitchFamily="18" charset="0"/>
              </a:rPr>
            </a:br>
            <a:r>
              <a:rPr lang="en-US" sz="6000" dirty="0" smtClean="0">
                <a:solidFill>
                  <a:srgbClr val="FF0000"/>
                </a:solidFill>
                <a:latin typeface="Cooper Black" pitchFamily="18" charset="0"/>
              </a:rPr>
              <a:t>Uvula</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lstStyle/>
          <a:p>
            <a:pPr>
              <a:buNone/>
            </a:pPr>
            <a:endParaRPr lang="en-US" dirty="0" smtClean="0"/>
          </a:p>
          <a:p>
            <a:endParaRPr lang="en-US" dirty="0"/>
          </a:p>
          <a:p>
            <a:endParaRPr lang="en-US" dirty="0" smtClean="0"/>
          </a:p>
          <a:p>
            <a:pPr lvl="2">
              <a:buNone/>
            </a:pPr>
            <a:r>
              <a:rPr lang="en-US" sz="4000" dirty="0" smtClean="0">
                <a:solidFill>
                  <a:schemeClr val="bg1"/>
                </a:solidFill>
                <a:latin typeface="Cooper Black" pitchFamily="18" charset="0"/>
              </a:rPr>
              <a:t>-the loose hanging end of the soft palate.</a:t>
            </a:r>
            <a:endParaRPr lang="en-US" sz="4000" dirty="0">
              <a:solidFill>
                <a:schemeClr val="bg1"/>
              </a:solidFill>
              <a:latin typeface="Cooper Black" pitchFamily="18" charset="0"/>
            </a:endParaRP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500"/>
                            </p:stCondLst>
                            <p:childTnLst>
                              <p:par>
                                <p:cTn id="12" presetID="17" presetClass="entr" presetSubtype="1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7" name="TextBox 6"/>
          <p:cNvSpPr txBox="1"/>
          <p:nvPr/>
        </p:nvSpPr>
        <p:spPr>
          <a:xfrm>
            <a:off x="5715000" y="1905000"/>
            <a:ext cx="1752600" cy="584775"/>
          </a:xfrm>
          <a:prstGeom prst="rect">
            <a:avLst/>
          </a:prstGeom>
          <a:noFill/>
        </p:spPr>
        <p:txBody>
          <a:bodyPr wrap="square" rtlCol="0">
            <a:spAutoFit/>
          </a:bodyPr>
          <a:lstStyle/>
          <a:p>
            <a:r>
              <a:rPr lang="en-US" sz="3200" dirty="0" smtClean="0">
                <a:solidFill>
                  <a:srgbClr val="FF0000"/>
                </a:solidFill>
                <a:latin typeface="Cooper Black" pitchFamily="18" charset="0"/>
              </a:rPr>
              <a:t>Uvula</a:t>
            </a:r>
            <a:endParaRPr lang="en-US" sz="3200" dirty="0">
              <a:solidFill>
                <a:srgbClr val="FF0000"/>
              </a:solidFill>
              <a:latin typeface="Cooper Black" pitchFamily="18" charset="0"/>
            </a:endParaRPr>
          </a:p>
        </p:txBody>
      </p:sp>
      <p:pic>
        <p:nvPicPr>
          <p:cNvPr id="8" name="Picture 6"/>
          <p:cNvPicPr>
            <a:picLocks noChangeAspect="1" noChangeArrowheads="1"/>
          </p:cNvPicPr>
          <p:nvPr/>
        </p:nvPicPr>
        <p:blipFill>
          <a:blip r:embed="rId3"/>
          <a:srcRect/>
          <a:stretch>
            <a:fillRect/>
          </a:stretch>
        </p:blipFill>
        <p:spPr bwMode="auto">
          <a:xfrm flipV="1">
            <a:off x="5029200" y="3124200"/>
            <a:ext cx="2190750" cy="2876550"/>
          </a:xfrm>
          <a:prstGeom prst="rect">
            <a:avLst/>
          </a:prstGeom>
          <a:noFill/>
          <a:ln w="9525">
            <a:noFill/>
            <a:miter lim="800000"/>
            <a:headEnd/>
            <a:tailEnd/>
          </a:ln>
        </p:spPr>
      </p:pic>
      <p:cxnSp>
        <p:nvCxnSpPr>
          <p:cNvPr id="10" name="Straight Arrow Connector 9"/>
          <p:cNvCxnSpPr/>
          <p:nvPr/>
        </p:nvCxnSpPr>
        <p:spPr>
          <a:xfrm rot="5400000" flipH="1" flipV="1">
            <a:off x="5676900" y="2857500"/>
            <a:ext cx="8382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9" name="Picture 8" descr="organs of speech picture.jpg"/>
          <p:cNvPicPr>
            <a:picLocks noChangeAspect="1"/>
          </p:cNvPicPr>
          <p:nvPr/>
        </p:nvPicPr>
        <p:blipFill>
          <a:blip r:embed="rId4"/>
          <a:srcRect l="21667" t="4445" r="18333" b="44444"/>
          <a:stretch>
            <a:fillRect/>
          </a:stretch>
        </p:blipFill>
        <p:spPr>
          <a:xfrm>
            <a:off x="304800" y="1295400"/>
            <a:ext cx="2743200" cy="3505200"/>
          </a:xfrm>
          <a:prstGeom prst="rect">
            <a:avLst/>
          </a:prstGeom>
        </p:spPr>
      </p:pic>
      <p:cxnSp>
        <p:nvCxnSpPr>
          <p:cNvPr id="6" name="Straight Arrow Connector 5"/>
          <p:cNvCxnSpPr/>
          <p:nvPr/>
        </p:nvCxnSpPr>
        <p:spPr>
          <a:xfrm flipV="1">
            <a:off x="2438400" y="2209800"/>
            <a:ext cx="3352800" cy="990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900" decel="100000" fill="hold"/>
                                        <p:tgtEl>
                                          <p:spTgt spid="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4"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a:xfrm>
            <a:off x="533400" y="381000"/>
            <a:ext cx="8229600" cy="1143000"/>
          </a:xfrm>
        </p:spPr>
        <p:txBody>
          <a:bodyPr>
            <a:normAutofit fontScale="90000"/>
          </a:bodyPr>
          <a:lstStyle/>
          <a:p>
            <a:pPr algn="l"/>
            <a:r>
              <a:rPr lang="en-US" dirty="0" smtClean="0"/>
              <a:t/>
            </a:r>
            <a:br>
              <a:rPr lang="en-US" dirty="0" smtClean="0"/>
            </a:br>
            <a:r>
              <a:rPr lang="en-US" dirty="0" smtClean="0"/>
              <a:t/>
            </a:r>
            <a:br>
              <a:rPr lang="en-US" dirty="0" smtClean="0"/>
            </a:br>
            <a:r>
              <a:rPr lang="en-US" sz="6000" dirty="0" smtClean="0">
                <a:solidFill>
                  <a:srgbClr val="FF0000"/>
                </a:solidFill>
                <a:latin typeface="Cooper Black" pitchFamily="18" charset="0"/>
              </a:rPr>
              <a:t>Phonetics</a:t>
            </a:r>
            <a:r>
              <a:rPr lang="en-US" dirty="0"/>
              <a:t/>
            </a:r>
            <a:br>
              <a:rPr lang="en-US" dirty="0"/>
            </a:br>
            <a:endParaRPr lang="en-US" dirty="0"/>
          </a:p>
        </p:txBody>
      </p:sp>
      <p:sp>
        <p:nvSpPr>
          <p:cNvPr id="8" name="Content Placeholder 7"/>
          <p:cNvSpPr>
            <a:spLocks noGrp="1"/>
          </p:cNvSpPr>
          <p:nvPr>
            <p:ph idx="1"/>
          </p:nvPr>
        </p:nvSpPr>
        <p:spPr/>
        <p:txBody>
          <a:bodyPr/>
          <a:lstStyle/>
          <a:p>
            <a:pPr>
              <a:buNone/>
            </a:pPr>
            <a:r>
              <a:rPr lang="en-US" dirty="0" smtClean="0"/>
              <a:t>			</a:t>
            </a:r>
            <a:r>
              <a:rPr lang="en-US" sz="4000" dirty="0" smtClean="0">
                <a:solidFill>
                  <a:schemeClr val="bg1"/>
                </a:solidFill>
                <a:latin typeface="Cooper Black" pitchFamily="18" charset="0"/>
              </a:rPr>
              <a:t>-from the </a:t>
            </a:r>
            <a:r>
              <a:rPr lang="en-US" sz="4000" dirty="0" err="1" smtClean="0">
                <a:solidFill>
                  <a:schemeClr val="bg1"/>
                </a:solidFill>
                <a:latin typeface="Cooper Black" pitchFamily="18" charset="0"/>
              </a:rPr>
              <a:t>greek</a:t>
            </a:r>
            <a:r>
              <a:rPr lang="en-US" sz="4000" dirty="0" smtClean="0">
                <a:solidFill>
                  <a:schemeClr val="bg1"/>
                </a:solidFill>
                <a:latin typeface="Cooper Black" pitchFamily="18" charset="0"/>
              </a:rPr>
              <a:t> word phone meaning sound or voice</a:t>
            </a:r>
          </a:p>
          <a:p>
            <a:pPr>
              <a:buNone/>
            </a:pPr>
            <a:r>
              <a:rPr lang="en-US" sz="4000" dirty="0">
                <a:solidFill>
                  <a:schemeClr val="bg1"/>
                </a:solidFill>
                <a:latin typeface="Cooper Black" pitchFamily="18" charset="0"/>
              </a:rPr>
              <a:t>	</a:t>
            </a:r>
            <a:r>
              <a:rPr lang="en-US" sz="4000" dirty="0" smtClean="0">
                <a:solidFill>
                  <a:schemeClr val="bg1"/>
                </a:solidFill>
                <a:latin typeface="Cooper Black" pitchFamily="18" charset="0"/>
              </a:rPr>
              <a:t>		-branch of linguistic that comprises the study </a:t>
            </a:r>
            <a:r>
              <a:rPr lang="en-US" sz="4000" dirty="0" err="1" smtClean="0">
                <a:solidFill>
                  <a:schemeClr val="bg1"/>
                </a:solidFill>
                <a:latin typeface="Cooper Black" pitchFamily="18" charset="0"/>
              </a:rPr>
              <a:t>oof</a:t>
            </a:r>
            <a:r>
              <a:rPr lang="en-US" sz="4000" dirty="0" smtClean="0">
                <a:solidFill>
                  <a:schemeClr val="bg1"/>
                </a:solidFill>
                <a:latin typeface="Cooper Black" pitchFamily="18" charset="0"/>
              </a:rPr>
              <a:t> the sounds and their production.</a:t>
            </a:r>
            <a:endParaRPr lang="en-US" sz="4000" dirty="0">
              <a:solidFill>
                <a:schemeClr val="bg1"/>
              </a:solidFill>
              <a:latin typeface="Cooper Black"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700"/>
                            </p:stCondLst>
                            <p:childTnLst>
                              <p:par>
                                <p:cTn id="12" presetID="53" presetClass="entr" presetSubtype="0" fill="hold" nodeType="after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par>
                          <p:cTn id="17" fill="hold">
                            <p:stCondLst>
                              <p:cond delay="1200"/>
                            </p:stCondLst>
                            <p:childTnLst>
                              <p:par>
                                <p:cTn id="18" presetID="53" presetClass="entr" presetSubtype="0" fill="hold" nodeType="after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p:cTn id="20"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a:xfrm>
            <a:off x="609600" y="304800"/>
            <a:ext cx="8229600" cy="1143000"/>
          </a:xfrm>
        </p:spPr>
        <p:txBody>
          <a:bodyPr>
            <a:normAutofit fontScale="90000"/>
          </a:bodyPr>
          <a:lstStyle/>
          <a:p>
            <a:pPr algn="l"/>
            <a:r>
              <a:rPr lang="en-US" dirty="0" smtClean="0"/>
              <a:t/>
            </a:r>
            <a:br>
              <a:rPr lang="en-US" dirty="0" smtClean="0"/>
            </a:br>
            <a:r>
              <a:rPr lang="en-US" sz="6000" dirty="0" smtClean="0">
                <a:solidFill>
                  <a:srgbClr val="FF0000"/>
                </a:solidFill>
                <a:latin typeface="Charlemagne" pitchFamily="2" charset="0"/>
              </a:rPr>
              <a:t/>
            </a:r>
            <a:br>
              <a:rPr lang="en-US" sz="6000" dirty="0" smtClean="0">
                <a:solidFill>
                  <a:srgbClr val="FF0000"/>
                </a:solidFill>
                <a:latin typeface="Charlemagne" pitchFamily="2" charset="0"/>
              </a:rPr>
            </a:br>
            <a:r>
              <a:rPr lang="en-US" sz="6000" dirty="0" smtClean="0">
                <a:solidFill>
                  <a:srgbClr val="FF0000"/>
                </a:solidFill>
                <a:latin typeface="Cooper Black" pitchFamily="18" charset="0"/>
              </a:rPr>
              <a:t>Glottis</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normAutofit/>
          </a:bodyPr>
          <a:lstStyle/>
          <a:p>
            <a:endParaRPr lang="en-US" dirty="0" smtClean="0"/>
          </a:p>
          <a:p>
            <a:pPr lvl="2">
              <a:buNone/>
            </a:pPr>
            <a:r>
              <a:rPr lang="en-US" sz="4000" dirty="0" smtClean="0">
                <a:solidFill>
                  <a:schemeClr val="bg1"/>
                </a:solidFill>
                <a:latin typeface="Cooper Black" pitchFamily="18" charset="0"/>
              </a:rPr>
              <a:t>-</a:t>
            </a:r>
            <a:r>
              <a:rPr lang="en-US" sz="3300" dirty="0" smtClean="0">
                <a:solidFill>
                  <a:schemeClr val="bg1"/>
                </a:solidFill>
                <a:latin typeface="Cooper Black" pitchFamily="18" charset="0"/>
              </a:rPr>
              <a:t> it assist in forming the buzzing sounds ( g , </a:t>
            </a:r>
            <a:r>
              <a:rPr lang="en-US" sz="3300" dirty="0" err="1" smtClean="0">
                <a:solidFill>
                  <a:schemeClr val="bg1"/>
                </a:solidFill>
                <a:latin typeface="Cooper Black" pitchFamily="18" charset="0"/>
              </a:rPr>
              <a:t>ng</a:t>
            </a:r>
            <a:r>
              <a:rPr lang="en-US" sz="3300" dirty="0" smtClean="0">
                <a:solidFill>
                  <a:schemeClr val="bg1"/>
                </a:solidFill>
                <a:latin typeface="Cooper Black" pitchFamily="18" charset="0"/>
              </a:rPr>
              <a:t> ,j )</a:t>
            </a:r>
            <a:endParaRPr lang="en-US" sz="4000" dirty="0">
              <a:solidFill>
                <a:schemeClr val="bg1"/>
              </a:solidFill>
              <a:latin typeface="Cooper Black" pitchFamily="18" charset="0"/>
            </a:endParaRPr>
          </a:p>
        </p:txBody>
      </p:sp>
    </p:spTree>
  </p:cSld>
  <p:clrMapOvr>
    <a:masterClrMapping/>
  </p:clrMapOvr>
  <p:transition spd="med">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1"/>
                                          </p:val>
                                        </p:tav>
                                        <p:tav tm="100000">
                                          <p:val>
                                            <p:strVal val="#ppt_x"/>
                                          </p:val>
                                        </p:tav>
                                      </p:tavLst>
                                    </p:anim>
                                    <p:anim calcmode="lin" valueType="num">
                                      <p:cBhvr>
                                        <p:cTn id="9" dur="5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800"/>
                            </p:stCondLst>
                            <p:childTnLst>
                              <p:par>
                                <p:cTn id="11" presetID="50" presetClass="entr" presetSubtype="0" decel="10000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to-school-free-and-backgrounds-powerpoint-e.jpg"/>
          <p:cNvPicPr>
            <a:picLocks noChangeAspect="1"/>
          </p:cNvPicPr>
          <p:nvPr/>
        </p:nvPicPr>
        <p:blipFill>
          <a:blip r:embed="rId2"/>
          <a:stretch>
            <a:fillRect/>
          </a:stretch>
        </p:blipFill>
        <p:spPr>
          <a:xfrm>
            <a:off x="0" y="506617"/>
            <a:ext cx="9144000" cy="5844765"/>
          </a:xfrm>
          <a:prstGeom prst="rect">
            <a:avLst/>
          </a:prstGeom>
        </p:spPr>
      </p:pic>
      <p:pic>
        <p:nvPicPr>
          <p:cNvPr id="2" name="Picture 1" descr="organs of speech picture.jpg"/>
          <p:cNvPicPr>
            <a:picLocks noChangeAspect="1"/>
          </p:cNvPicPr>
          <p:nvPr/>
        </p:nvPicPr>
        <p:blipFill>
          <a:blip r:embed="rId3"/>
          <a:srcRect l="21667" t="4445" r="18333" b="44444"/>
          <a:stretch>
            <a:fillRect/>
          </a:stretch>
        </p:blipFill>
        <p:spPr>
          <a:xfrm>
            <a:off x="304800" y="1295400"/>
            <a:ext cx="2743200" cy="3505200"/>
          </a:xfrm>
          <a:prstGeom prst="rect">
            <a:avLst/>
          </a:prstGeom>
        </p:spPr>
      </p:pic>
      <p:cxnSp>
        <p:nvCxnSpPr>
          <p:cNvPr id="4" name="Straight Arrow Connector 3"/>
          <p:cNvCxnSpPr/>
          <p:nvPr/>
        </p:nvCxnSpPr>
        <p:spPr>
          <a:xfrm flipV="1">
            <a:off x="2286000" y="3429000"/>
            <a:ext cx="3581400" cy="1143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5791200" y="3124200"/>
            <a:ext cx="1624740" cy="584775"/>
          </a:xfrm>
          <a:prstGeom prst="rect">
            <a:avLst/>
          </a:prstGeom>
          <a:noFill/>
        </p:spPr>
        <p:txBody>
          <a:bodyPr wrap="none" rtlCol="0">
            <a:spAutoFit/>
          </a:bodyPr>
          <a:lstStyle/>
          <a:p>
            <a:r>
              <a:rPr lang="en-US" sz="3200" dirty="0" smtClean="0">
                <a:solidFill>
                  <a:srgbClr val="FF0000"/>
                </a:solidFill>
                <a:latin typeface="Cooper Black" pitchFamily="18" charset="0"/>
              </a:rPr>
              <a:t>Glottis</a:t>
            </a:r>
            <a:endParaRPr lang="en-US" sz="3200" dirty="0">
              <a:solidFill>
                <a:srgbClr val="FF0000"/>
              </a:solidFill>
              <a:latin typeface="Cooper Black" pitchFamily="18" charset="0"/>
            </a:endParaRPr>
          </a:p>
        </p:txBody>
      </p: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to-school-free-and-backgrounds-powerpoint-e.jpg"/>
          <p:cNvPicPr>
            <a:picLocks noChangeAspect="1"/>
          </p:cNvPicPr>
          <p:nvPr/>
        </p:nvPicPr>
        <p:blipFill>
          <a:blip r:embed="rId2"/>
          <a:stretch>
            <a:fillRect/>
          </a:stretch>
        </p:blipFill>
        <p:spPr>
          <a:xfrm>
            <a:off x="0" y="0"/>
            <a:ext cx="9144000" cy="6858000"/>
          </a:xfrm>
          <a:prstGeom prst="rect">
            <a:avLst/>
          </a:prstGeom>
        </p:spPr>
      </p:pic>
      <p:sp>
        <p:nvSpPr>
          <p:cNvPr id="3" name="Title 2"/>
          <p:cNvSpPr>
            <a:spLocks noGrp="1"/>
          </p:cNvSpPr>
          <p:nvPr>
            <p:ph type="title"/>
          </p:nvPr>
        </p:nvSpPr>
        <p:spPr/>
        <p:txBody>
          <a:bodyPr>
            <a:normAutofit fontScale="90000"/>
          </a:bodyPr>
          <a:lstStyle/>
          <a:p>
            <a:pPr algn="l"/>
            <a:r>
              <a:rPr lang="en-US" dirty="0" smtClean="0"/>
              <a:t/>
            </a:r>
            <a:br>
              <a:rPr lang="en-US" dirty="0" smtClean="0"/>
            </a:br>
            <a:r>
              <a:rPr lang="en-US" dirty="0" smtClean="0"/>
              <a:t/>
            </a:r>
            <a:br>
              <a:rPr lang="en-US" dirty="0" smtClean="0"/>
            </a:br>
            <a:r>
              <a:rPr lang="en-US" sz="4900" dirty="0" smtClean="0">
                <a:solidFill>
                  <a:srgbClr val="FF0000"/>
                </a:solidFill>
                <a:latin typeface="Cooper Black" pitchFamily="18" charset="0"/>
              </a:rPr>
              <a:t>Acoustic Phonetics</a:t>
            </a:r>
            <a:endParaRPr lang="en-US" sz="4900" dirty="0">
              <a:solidFill>
                <a:srgbClr val="FF0000"/>
              </a:solidFill>
              <a:latin typeface="Cooper Black" pitchFamily="18" charset="0"/>
            </a:endParaRPr>
          </a:p>
        </p:txBody>
      </p:sp>
      <p:sp>
        <p:nvSpPr>
          <p:cNvPr id="4" name="Content Placeholder 3"/>
          <p:cNvSpPr>
            <a:spLocks noGrp="1"/>
          </p:cNvSpPr>
          <p:nvPr>
            <p:ph idx="1"/>
          </p:nvPr>
        </p:nvSpPr>
        <p:spPr/>
        <p:txBody>
          <a:bodyPr/>
          <a:lstStyle/>
          <a:p>
            <a:endParaRPr lang="en-US" dirty="0" smtClean="0"/>
          </a:p>
          <a:p>
            <a:endParaRPr lang="en-US" dirty="0" smtClean="0"/>
          </a:p>
          <a:p>
            <a:pPr lvl="1">
              <a:buNone/>
            </a:pPr>
            <a:r>
              <a:rPr lang="en-US" sz="4000" dirty="0" smtClean="0">
                <a:solidFill>
                  <a:schemeClr val="bg1"/>
                </a:solidFill>
                <a:latin typeface="Cooper Black" pitchFamily="18" charset="0"/>
              </a:rPr>
              <a:t>		-Is a subfield of phonetics which deals with acoustic aspects of speech sounds</a:t>
            </a:r>
            <a:r>
              <a:rPr lang="en-US" dirty="0" smtClean="0">
                <a:solidFill>
                  <a:schemeClr val="bg1"/>
                </a:solidFill>
              </a:rPr>
              <a:t>.</a:t>
            </a:r>
          </a:p>
        </p:txBody>
      </p:sp>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from="(-#ppt_w/2)" to="(#ppt_x)" calcmode="lin" valueType="num">
                                      <p:cBhvr>
                                        <p:cTn id="7" dur="600" fill="hold">
                                          <p:stCondLst>
                                            <p:cond delay="0"/>
                                          </p:stCondLst>
                                        </p:cTn>
                                        <p:tgtEl>
                                          <p:spTgt spid="3"/>
                                        </p:tgtEl>
                                        <p:attrNameLst>
                                          <p:attrName>ppt_x</p:attrName>
                                        </p:attrNameLst>
                                      </p:cBhvr>
                                    </p:anim>
                                    <p:anim from="0" to="-1.0" calcmode="lin" valueType="num">
                                      <p:cBhvr>
                                        <p:cTn id="8" dur="200" decel="50000" autoRev="1" fill="hold">
                                          <p:stCondLst>
                                            <p:cond delay="600"/>
                                          </p:stCondLst>
                                        </p:cTn>
                                        <p:tgtEl>
                                          <p:spTgt spid="3"/>
                                        </p:tgtEl>
                                        <p:attrNameLst>
                                          <p:attrName>xshear</p:attrName>
                                        </p:attrNameLst>
                                      </p:cBhvr>
                                    </p:anim>
                                    <p:animScale>
                                      <p:cBhvr>
                                        <p:cTn id="9" dur="200" decel="100000" autoRev="1" fill="hold">
                                          <p:stCondLst>
                                            <p:cond delay="600"/>
                                          </p:stCondLst>
                                        </p:cTn>
                                        <p:tgtEl>
                                          <p:spTgt spid="3"/>
                                        </p:tgtEl>
                                      </p:cBhvr>
                                      <p:from x="100000" y="100000"/>
                                      <p:to x="80000" y="100000"/>
                                    </p:animScale>
                                    <p:anim by="(#ppt_h/3+#ppt_w*0.1)" calcmode="lin" valueType="num">
                                      <p:cBhvr additive="sum">
                                        <p:cTn id="10" dur="200" decel="100000" autoRev="1" fill="hold">
                                          <p:stCondLst>
                                            <p:cond delay="600"/>
                                          </p:stCondLst>
                                        </p:cTn>
                                        <p:tgtEl>
                                          <p:spTgt spid="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1"/>
            <a:ext cx="9144000" cy="6857999"/>
          </a:xfrm>
          <a:prstGeom prst="rect">
            <a:avLst/>
          </a:prstGeom>
        </p:spPr>
      </p:pic>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
            </a:r>
            <a:br>
              <a:rPr lang="en-US" dirty="0" smtClean="0"/>
            </a:br>
            <a:r>
              <a:rPr lang="en-US" sz="4900" dirty="0" smtClean="0">
                <a:solidFill>
                  <a:srgbClr val="FF0000"/>
                </a:solidFill>
                <a:latin typeface="Cooper Black" pitchFamily="18" charset="0"/>
              </a:rPr>
              <a:t>Auditory Phonetics</a:t>
            </a:r>
            <a:endParaRPr lang="en-US" sz="4900" dirty="0">
              <a:solidFill>
                <a:srgbClr val="FF0000"/>
              </a:solidFill>
              <a:latin typeface="Cooper Black" pitchFamily="18" charset="0"/>
            </a:endParaRPr>
          </a:p>
        </p:txBody>
      </p:sp>
      <p:sp>
        <p:nvSpPr>
          <p:cNvPr id="3" name="Content Placeholder 2"/>
          <p:cNvSpPr>
            <a:spLocks noGrp="1"/>
          </p:cNvSpPr>
          <p:nvPr>
            <p:ph idx="1"/>
          </p:nvPr>
        </p:nvSpPr>
        <p:spPr/>
        <p:txBody>
          <a:bodyPr/>
          <a:lstStyle/>
          <a:p>
            <a:endParaRPr lang="en-US" dirty="0" smtClean="0"/>
          </a:p>
          <a:p>
            <a:pPr lvl="3"/>
            <a:r>
              <a:rPr lang="en-US" sz="4000" dirty="0" smtClean="0">
                <a:solidFill>
                  <a:schemeClr val="bg1"/>
                </a:solidFill>
                <a:latin typeface="Cooper Black" pitchFamily="18" charset="0"/>
              </a:rPr>
              <a:t>Is a subfield of phonetics concerned with the hearing of speech sounds.</a:t>
            </a:r>
            <a:endParaRPr lang="en-US" sz="4000" dirty="0">
              <a:solidFill>
                <a:schemeClr val="bg1"/>
              </a:solidFill>
              <a:latin typeface="Cooper Black" pitchFamily="18"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900"/>
                            </p:stCondLst>
                            <p:childTnLst>
                              <p:par>
                                <p:cTn id="12" presetID="41" presetClass="entr" presetSubtype="0" fill="hold" nodeType="after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sz="6000" dirty="0" smtClean="0">
                <a:solidFill>
                  <a:srgbClr val="FF0000"/>
                </a:solidFill>
                <a:latin typeface="Cooper Black" pitchFamily="18" charset="0"/>
              </a:rPr>
              <a:t>Phonetic Transcription</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normAutofit fontScale="85000" lnSpcReduction="20000"/>
          </a:bodyPr>
          <a:lstStyle/>
          <a:p>
            <a:pPr lvl="3" algn="ctr">
              <a:buNone/>
            </a:pPr>
            <a:endParaRPr lang="en-US" dirty="0" smtClean="0"/>
          </a:p>
          <a:p>
            <a:pPr lvl="3">
              <a:buNone/>
            </a:pPr>
            <a:r>
              <a:rPr lang="en-US" sz="4300" dirty="0" smtClean="0">
                <a:solidFill>
                  <a:schemeClr val="bg1"/>
                </a:solidFill>
                <a:latin typeface="Charlemagne" pitchFamily="2" charset="0"/>
              </a:rPr>
              <a:t>-It is the visual representation of speech sounds. The most common type of phonetic transcription uses a phonetic alphabet is the International Phonetic Alphabet</a:t>
            </a:r>
            <a:endParaRPr lang="en-US" sz="4300" dirty="0">
              <a:solidFill>
                <a:schemeClr val="bg1"/>
              </a:solidFill>
              <a:latin typeface="Charlemagne" pitchFamily="2" charset="0"/>
            </a:endParaRPr>
          </a:p>
        </p:txBody>
      </p:sp>
    </p:spTree>
  </p:cSld>
  <p:clrMapOvr>
    <a:masterClrMapping/>
  </p:clrMapOvr>
  <p:transition spd="med">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par>
                          <p:cTn id="8" fill="hold">
                            <p:stCondLst>
                              <p:cond delay="1000"/>
                            </p:stCondLst>
                            <p:childTnLst>
                              <p:par>
                                <p:cTn id="9" presetID="2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2"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lstStyle/>
          <a:p>
            <a:r>
              <a:rPr lang="en-US" dirty="0" smtClean="0">
                <a:solidFill>
                  <a:srgbClr val="FF0000"/>
                </a:solidFill>
                <a:latin typeface="Charlemagne" pitchFamily="2" charset="0"/>
              </a:rPr>
              <a:t>IPA Vowels</a:t>
            </a:r>
            <a:endParaRPr lang="en-US" dirty="0">
              <a:solidFill>
                <a:srgbClr val="FF0000"/>
              </a:solidFill>
              <a:latin typeface="Charlemagne" pitchFamily="2" charset="0"/>
            </a:endParaRPr>
          </a:p>
        </p:txBody>
      </p:sp>
      <p:pic>
        <p:nvPicPr>
          <p:cNvPr id="4" name="Content Placeholder 3" descr="vowels (1).jpg"/>
          <p:cNvPicPr>
            <a:picLocks noGrp="1" noChangeAspect="1"/>
          </p:cNvPicPr>
          <p:nvPr>
            <p:ph idx="1"/>
          </p:nvPr>
        </p:nvPicPr>
        <p:blipFill>
          <a:blip r:embed="rId3"/>
          <a:stretch>
            <a:fillRect/>
          </a:stretch>
        </p:blipFill>
        <p:spPr>
          <a:xfrm>
            <a:off x="1524000" y="1752600"/>
            <a:ext cx="6019799" cy="3809999"/>
          </a:xfrm>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9"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ppt_x</p:attrName>
                                        </p:attrNameLst>
                                      </p:cBhvr>
                                      <p:tavLst>
                                        <p:tav tm="0">
                                          <p:val>
                                            <p:strVal val="#ppt_x-.2"/>
                                          </p:val>
                                        </p:tav>
                                        <p:tav tm="100000">
                                          <p:val>
                                            <p:strVal val="#ppt_x"/>
                                          </p:val>
                                        </p:tav>
                                      </p:tavLst>
                                    </p:anim>
                                    <p:anim calcmode="lin" valueType="num">
                                      <p:cBhvr>
                                        <p:cTn id="15"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lstStyle/>
          <a:p>
            <a:r>
              <a:rPr lang="en-US" dirty="0" smtClean="0">
                <a:solidFill>
                  <a:srgbClr val="FF0000"/>
                </a:solidFill>
                <a:latin typeface="Charlemagne" pitchFamily="2" charset="0"/>
              </a:rPr>
              <a:t>IPA </a:t>
            </a:r>
            <a:r>
              <a:rPr lang="en-US" dirty="0" err="1" smtClean="0">
                <a:solidFill>
                  <a:srgbClr val="FF0000"/>
                </a:solidFill>
                <a:latin typeface="Charlemagne" pitchFamily="2" charset="0"/>
              </a:rPr>
              <a:t>Diphtongs</a:t>
            </a:r>
            <a:endParaRPr lang="en-US" dirty="0">
              <a:solidFill>
                <a:srgbClr val="FF0000"/>
              </a:solidFill>
              <a:latin typeface="Charlemagne" pitchFamily="2" charset="0"/>
            </a:endParaRPr>
          </a:p>
        </p:txBody>
      </p:sp>
      <p:pic>
        <p:nvPicPr>
          <p:cNvPr id="4" name="Content Placeholder 3" descr="diphthongs.gif"/>
          <p:cNvPicPr>
            <a:picLocks noGrp="1" noChangeAspect="1"/>
          </p:cNvPicPr>
          <p:nvPr>
            <p:ph idx="1"/>
          </p:nvPr>
        </p:nvPicPr>
        <p:blipFill>
          <a:blip r:embed="rId3"/>
          <a:stretch>
            <a:fillRect/>
          </a:stretch>
        </p:blipFill>
        <p:spPr>
          <a:xfrm>
            <a:off x="1143000" y="1676400"/>
            <a:ext cx="6705599" cy="4114800"/>
          </a:xfrm>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5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2"/>
                                        </p:tgtEl>
                                        <p:attrNameLst>
                                          <p:attrName>fillcolor</p:attrName>
                                        </p:attrNameLst>
                                      </p:cBhvr>
                                      <p:tavLst>
                                        <p:tav tm="0">
                                          <p:val>
                                            <p:clrVal>
                                              <a:schemeClr val="accent2"/>
                                            </p:clrVal>
                                          </p:val>
                                        </p:tav>
                                        <p:tav tm="50000">
                                          <p:val>
                                            <p:clrVal>
                                              <a:schemeClr val="hlink"/>
                                            </p:clrVal>
                                          </p:val>
                                        </p:tav>
                                      </p:tavLst>
                                    </p:anim>
                                    <p:set>
                                      <p:cBhvr>
                                        <p:cTn id="9" dur="500"/>
                                        <p:tgtEl>
                                          <p:spTgt spid="2"/>
                                        </p:tgtEl>
                                        <p:attrNameLst>
                                          <p:attrName>fill.type</p:attrName>
                                        </p:attrNameLst>
                                      </p:cBhvr>
                                      <p:to>
                                        <p:strVal val="solid"/>
                                      </p:to>
                                    </p:set>
                                  </p:childTnLst>
                                </p:cTn>
                              </p:par>
                            </p:childTnLst>
                          </p:cTn>
                        </p:par>
                        <p:par>
                          <p:cTn id="10" fill="hold">
                            <p:stCondLst>
                              <p:cond delay="3250"/>
                            </p:stCondLst>
                            <p:childTnLst>
                              <p:par>
                                <p:cTn id="11" presetID="41" presetClass="entr" presetSubtype="0" fill="hold" nodeType="after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 calcmode="lin" valueType="num">
                                      <p:cBhvr>
                                        <p:cTn id="15" dur="10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6" dur="10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7" dur="10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lstStyle/>
          <a:p>
            <a:r>
              <a:rPr lang="en-US" dirty="0" smtClean="0">
                <a:solidFill>
                  <a:srgbClr val="FF0000"/>
                </a:solidFill>
                <a:latin typeface="Charlemagne" pitchFamily="2" charset="0"/>
              </a:rPr>
              <a:t>IPA Consonants</a:t>
            </a:r>
            <a:endParaRPr lang="en-US" dirty="0">
              <a:solidFill>
                <a:srgbClr val="FF0000"/>
              </a:solidFill>
              <a:latin typeface="Charlemagne" pitchFamily="2" charset="0"/>
            </a:endParaRPr>
          </a:p>
        </p:txBody>
      </p:sp>
      <p:pic>
        <p:nvPicPr>
          <p:cNvPr id="4" name="Content Placeholder 3" descr="consonants.jpg"/>
          <p:cNvPicPr>
            <a:picLocks noGrp="1" noChangeAspect="1"/>
          </p:cNvPicPr>
          <p:nvPr>
            <p:ph idx="1"/>
          </p:nvPr>
        </p:nvPicPr>
        <p:blipFill>
          <a:blip r:embed="rId3"/>
          <a:stretch>
            <a:fillRect/>
          </a:stretch>
        </p:blipFill>
        <p:spPr>
          <a:xfrm>
            <a:off x="914400" y="1295400"/>
            <a:ext cx="7467600" cy="5105400"/>
          </a:xfrm>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38" presetClass="entr" presetSubtype="0" accel="50000" fill="hold" nodeType="afterEffect">
                                  <p:stCondLst>
                                    <p:cond delay="0"/>
                                  </p:stCondLst>
                                  <p:iterate type="lt">
                                    <p:tmPct val="50000"/>
                                  </p:iterate>
                                  <p:childTnLst>
                                    <p:set>
                                      <p:cBhvr>
                                        <p:cTn id="23" dur="1" fill="hold">
                                          <p:stCondLst>
                                            <p:cond delay="0"/>
                                          </p:stCondLst>
                                        </p:cTn>
                                        <p:tgtEl>
                                          <p:spTgt spid="4"/>
                                        </p:tgtEl>
                                        <p:attrNameLst>
                                          <p:attrName>style.visibility</p:attrName>
                                        </p:attrNameLst>
                                      </p:cBhvr>
                                      <p:to>
                                        <p:strVal val="visible"/>
                                      </p:to>
                                    </p:set>
                                    <p:set>
                                      <p:cBhvr>
                                        <p:cTn id="24" dur="910" fill="hold">
                                          <p:stCondLst>
                                            <p:cond delay="0"/>
                                          </p:stCondLst>
                                        </p:cTn>
                                        <p:tgtEl>
                                          <p:spTgt spid="4"/>
                                        </p:tgtEl>
                                        <p:attrNameLst>
                                          <p:attrName>style.rotation</p:attrName>
                                        </p:attrNameLst>
                                      </p:cBhvr>
                                      <p:to>
                                        <p:strVal val="-45.0"/>
                                      </p:to>
                                    </p:set>
                                    <p:anim calcmode="lin" valueType="num">
                                      <p:cBhvr>
                                        <p:cTn id="25" dur="910" fill="hold">
                                          <p:stCondLst>
                                            <p:cond delay="910"/>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26" dur="910"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27" dur="312" decel="50000" autoRev="1" fill="hold">
                                          <p:stCondLst>
                                            <p:cond delay="910"/>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28" dur="272" fill="hold">
                                          <p:stCondLst>
                                            <p:cond delay="1728"/>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5" name="Title 4"/>
          <p:cNvSpPr>
            <a:spLocks noGrp="1"/>
          </p:cNvSpPr>
          <p:nvPr>
            <p:ph type="title"/>
          </p:nvPr>
        </p:nvSpPr>
        <p:spPr>
          <a:xfrm>
            <a:off x="457200" y="274638"/>
            <a:ext cx="8229600" cy="2925762"/>
          </a:xfrm>
        </p:spPr>
        <p:txBody>
          <a:bodyPr/>
          <a:lstStyle/>
          <a:p>
            <a:endParaRPr lang="en-US" dirty="0"/>
          </a:p>
        </p:txBody>
      </p:sp>
      <p:sp>
        <p:nvSpPr>
          <p:cNvPr id="6" name="Content Placeholder 5"/>
          <p:cNvSpPr>
            <a:spLocks noGrp="1"/>
          </p:cNvSpPr>
          <p:nvPr>
            <p:ph idx="1"/>
          </p:nvPr>
        </p:nvSpPr>
        <p:spPr>
          <a:xfrm>
            <a:off x="457200" y="3276600"/>
            <a:ext cx="8229600" cy="2849563"/>
          </a:xfrm>
        </p:spPr>
        <p:txBody>
          <a:bodyPr>
            <a:normAutofit/>
          </a:bodyPr>
          <a:lstStyle/>
          <a:p>
            <a:pPr algn="ctr">
              <a:buNone/>
            </a:pPr>
            <a:r>
              <a:rPr lang="en-US" sz="9600" dirty="0" smtClean="0">
                <a:solidFill>
                  <a:srgbClr val="FF0000"/>
                </a:solidFill>
                <a:latin typeface="+mj-lt"/>
              </a:rPr>
              <a:t>“</a:t>
            </a:r>
            <a:r>
              <a:rPr lang="el-GR" sz="9600" dirty="0" smtClean="0">
                <a:solidFill>
                  <a:srgbClr val="FF0000"/>
                </a:solidFill>
                <a:latin typeface="+mj-lt"/>
              </a:rPr>
              <a:t>θ</a:t>
            </a:r>
            <a:r>
              <a:rPr lang="en-US" sz="9600" dirty="0" err="1" smtClean="0">
                <a:solidFill>
                  <a:srgbClr val="FF0000"/>
                </a:solidFill>
                <a:latin typeface="+mj-lt"/>
              </a:rPr>
              <a:t>æŋk</a:t>
            </a:r>
            <a:r>
              <a:rPr lang="en-US" sz="9600" dirty="0" smtClean="0">
                <a:solidFill>
                  <a:srgbClr val="FF0000"/>
                </a:solidFill>
                <a:latin typeface="+mj-lt"/>
              </a:rPr>
              <a:t> </a:t>
            </a:r>
            <a:r>
              <a:rPr lang="en-US" sz="9600" dirty="0" err="1" smtClean="0">
                <a:solidFill>
                  <a:srgbClr val="FF0000"/>
                </a:solidFill>
                <a:latin typeface="+mj-lt"/>
              </a:rPr>
              <a:t>ju</a:t>
            </a:r>
            <a:r>
              <a:rPr lang="en-US" sz="9600" dirty="0" smtClean="0">
                <a:solidFill>
                  <a:srgbClr val="FF0000"/>
                </a:solidFill>
                <a:latin typeface="+mj-lt"/>
              </a:rPr>
              <a:t>: !!!”</a:t>
            </a:r>
            <a:endParaRPr lang="en-US" sz="9600" dirty="0">
              <a:solidFill>
                <a:srgbClr val="FF0000"/>
              </a:solidFill>
              <a:latin typeface="+mj-lt"/>
            </a:endParaRPr>
          </a:p>
        </p:txBody>
      </p:sp>
      <p:pic>
        <p:nvPicPr>
          <p:cNvPr id="12" name="Picture 11" descr="images (2).jpg"/>
          <p:cNvPicPr>
            <a:picLocks noChangeAspect="1"/>
          </p:cNvPicPr>
          <p:nvPr/>
        </p:nvPicPr>
        <p:blipFill>
          <a:blip r:embed="rId3"/>
          <a:stretch>
            <a:fillRect/>
          </a:stretch>
        </p:blipFill>
        <p:spPr>
          <a:xfrm>
            <a:off x="1143000" y="381000"/>
            <a:ext cx="6705600" cy="2819400"/>
          </a:xfrm>
          <a:prstGeom prst="rect">
            <a:avLst/>
          </a:prstGeom>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1" presetClass="entr" presetSubtype="0" repeatCount="indefinite" fill="remove" nodeType="afterEffect">
                                  <p:stCondLst>
                                    <p:cond delay="0"/>
                                  </p:stCondLst>
                                  <p:iterate type="lt">
                                    <p:tmPct val="10000"/>
                                  </p:iterate>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6">
                                            <p:txEl>
                                              <p:pRg st="0" end="0"/>
                                            </p:txEl>
                                          </p:spTgt>
                                        </p:tgtEl>
                                        <p:attrNameLst>
                                          <p:attrName>ppt_y</p:attrName>
                                        </p:attrNameLst>
                                      </p:cBhvr>
                                      <p:tavLst>
                                        <p:tav tm="0">
                                          <p:val>
                                            <p:strVal val="#ppt_y"/>
                                          </p:val>
                                        </p:tav>
                                        <p:tav tm="100000">
                                          <p:val>
                                            <p:strVal val="#ppt_y"/>
                                          </p:val>
                                        </p:tav>
                                      </p:tavLst>
                                    </p:anim>
                                    <p:anim calcmode="lin" valueType="num">
                                      <p:cBhvr>
                                        <p:cTn id="14" dur="1000" fill="hold"/>
                                        <p:tgtEl>
                                          <p:spTgt spid="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ack-to-school-free-and-backgrounds-powerpoint-e.jpg"/>
          <p:cNvPicPr>
            <a:picLocks noChangeAspect="1"/>
          </p:cNvPicPr>
          <p:nvPr/>
        </p:nvPicPr>
        <p:blipFill>
          <a:blip r:embed="rId2"/>
          <a:stretch>
            <a:fillRect/>
          </a:stretch>
        </p:blipFill>
        <p:spPr>
          <a:xfrm>
            <a:off x="0" y="1"/>
            <a:ext cx="9144000" cy="6857999"/>
          </a:xfrm>
          <a:prstGeom prst="rect">
            <a:avLst/>
          </a:prstGeom>
        </p:spPr>
      </p:pic>
      <p:sp>
        <p:nvSpPr>
          <p:cNvPr id="2" name="Title 1"/>
          <p:cNvSpPr>
            <a:spLocks noGrp="1"/>
          </p:cNvSpPr>
          <p:nvPr>
            <p:ph type="title"/>
          </p:nvPr>
        </p:nvSpPr>
        <p:spPr>
          <a:xfrm>
            <a:off x="914400" y="5410200"/>
            <a:ext cx="7467600" cy="1143000"/>
          </a:xfrm>
        </p:spPr>
        <p:txBody>
          <a:bodyPr>
            <a:normAutofit fontScale="90000"/>
          </a:bodyPr>
          <a:lstStyle/>
          <a:p>
            <a:pPr algn="l"/>
            <a:r>
              <a:rPr lang="en-US" dirty="0" smtClean="0">
                <a:latin typeface="Charlemagne" pitchFamily="2" charset="0"/>
              </a:rPr>
              <a:t/>
            </a:r>
            <a:br>
              <a:rPr lang="en-US" dirty="0" smtClean="0">
                <a:latin typeface="Charlemagne" pitchFamily="2" charset="0"/>
              </a:rPr>
            </a:br>
            <a:r>
              <a:rPr lang="en-US" dirty="0">
                <a:latin typeface="Charlemagne" pitchFamily="2" charset="0"/>
              </a:rPr>
              <a:t/>
            </a:r>
            <a:br>
              <a:rPr lang="en-US" dirty="0">
                <a:latin typeface="Charlemagne" pitchFamily="2" charset="0"/>
              </a:rPr>
            </a:br>
            <a:r>
              <a:rPr lang="en-US" dirty="0" smtClean="0">
                <a:latin typeface="Charlemagne" pitchFamily="2" charset="0"/>
              </a:rPr>
              <a:t/>
            </a:r>
            <a:br>
              <a:rPr lang="en-US" dirty="0" smtClean="0">
                <a:latin typeface="Charlemagne" pitchFamily="2" charset="0"/>
              </a:rPr>
            </a:br>
            <a:endParaRPr lang="en-US" dirty="0">
              <a:latin typeface="Charlemagne" pitchFamily="2" charset="0"/>
            </a:endParaRPr>
          </a:p>
        </p:txBody>
      </p:sp>
      <p:sp>
        <p:nvSpPr>
          <p:cNvPr id="3" name="Content Placeholder 2"/>
          <p:cNvSpPr>
            <a:spLocks noGrp="1"/>
          </p:cNvSpPr>
          <p:nvPr>
            <p:ph idx="1"/>
          </p:nvPr>
        </p:nvSpPr>
        <p:spPr/>
        <p:txBody>
          <a:bodyPr/>
          <a:lstStyle/>
          <a:p>
            <a:endParaRPr lang="en-US" dirty="0" smtClean="0"/>
          </a:p>
          <a:p>
            <a:pPr>
              <a:buNone/>
            </a:pPr>
            <a:endParaRPr lang="en-US" dirty="0" smtClean="0">
              <a:latin typeface="Charlemagne" pitchFamily="2" charset="0"/>
            </a:endParaRPr>
          </a:p>
        </p:txBody>
      </p:sp>
      <p:sp>
        <p:nvSpPr>
          <p:cNvPr id="8" name="Oval 7"/>
          <p:cNvSpPr/>
          <p:nvPr/>
        </p:nvSpPr>
        <p:spPr>
          <a:xfrm>
            <a:off x="457200" y="1828800"/>
            <a:ext cx="3276600" cy="27432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dirty="0" smtClean="0">
                <a:solidFill>
                  <a:schemeClr val="bg1"/>
                </a:solidFill>
                <a:latin typeface="Cooper Black" pitchFamily="18" charset="0"/>
              </a:rPr>
              <a:t>Phonetics</a:t>
            </a:r>
            <a:endParaRPr lang="en-US" sz="3200" dirty="0">
              <a:solidFill>
                <a:schemeClr val="bg1"/>
              </a:solidFill>
              <a:latin typeface="Cooper Black" pitchFamily="18" charset="0"/>
            </a:endParaRPr>
          </a:p>
        </p:txBody>
      </p:sp>
      <p:cxnSp>
        <p:nvCxnSpPr>
          <p:cNvPr id="10" name="Straight Arrow Connector 9"/>
          <p:cNvCxnSpPr>
            <a:stCxn id="8" idx="7"/>
          </p:cNvCxnSpPr>
          <p:nvPr/>
        </p:nvCxnSpPr>
        <p:spPr>
          <a:xfrm rot="5400000" flipH="1" flipV="1">
            <a:off x="3407313" y="837246"/>
            <a:ext cx="1239926" cy="154664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6" name="Rounded Rectangle 15"/>
          <p:cNvSpPr/>
          <p:nvPr/>
        </p:nvSpPr>
        <p:spPr>
          <a:xfrm>
            <a:off x="4800600" y="533400"/>
            <a:ext cx="2743200" cy="7620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err="1" smtClean="0">
                <a:solidFill>
                  <a:srgbClr val="FFFF00"/>
                </a:solidFill>
                <a:latin typeface="Cooper Black" pitchFamily="18" charset="0"/>
              </a:rPr>
              <a:t>Articulatory</a:t>
            </a:r>
            <a:r>
              <a:rPr lang="en-US" sz="2800" dirty="0" smtClean="0">
                <a:solidFill>
                  <a:srgbClr val="FFFF00"/>
                </a:solidFill>
                <a:latin typeface="Cooper Black" pitchFamily="18" charset="0"/>
              </a:rPr>
              <a:t> Phonetics</a:t>
            </a:r>
            <a:endParaRPr lang="en-US" sz="2800" dirty="0">
              <a:solidFill>
                <a:srgbClr val="FFFF00"/>
              </a:solidFill>
              <a:latin typeface="Cooper Black" pitchFamily="18" charset="0"/>
            </a:endParaRPr>
          </a:p>
        </p:txBody>
      </p:sp>
      <p:cxnSp>
        <p:nvCxnSpPr>
          <p:cNvPr id="18" name="Straight Arrow Connector 17"/>
          <p:cNvCxnSpPr>
            <a:stCxn id="8" idx="6"/>
          </p:cNvCxnSpPr>
          <p:nvPr/>
        </p:nvCxnSpPr>
        <p:spPr>
          <a:xfrm>
            <a:off x="3733800" y="3200400"/>
            <a:ext cx="1371600"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9" name="Rounded Rectangle 18"/>
          <p:cNvSpPr/>
          <p:nvPr/>
        </p:nvSpPr>
        <p:spPr>
          <a:xfrm>
            <a:off x="5105400" y="2819400"/>
            <a:ext cx="2667000" cy="6858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solidFill>
                  <a:srgbClr val="FFFF00"/>
                </a:solidFill>
                <a:latin typeface="Cooper Black" pitchFamily="18" charset="0"/>
              </a:rPr>
              <a:t>Acoustic Phonetics</a:t>
            </a:r>
            <a:endParaRPr lang="en-US" sz="2800" dirty="0">
              <a:solidFill>
                <a:srgbClr val="FFFF00"/>
              </a:solidFill>
              <a:latin typeface="Cooper Black" pitchFamily="18" charset="0"/>
            </a:endParaRPr>
          </a:p>
        </p:txBody>
      </p:sp>
      <p:cxnSp>
        <p:nvCxnSpPr>
          <p:cNvPr id="21" name="Straight Arrow Connector 20"/>
          <p:cNvCxnSpPr>
            <a:stCxn id="8" idx="5"/>
          </p:cNvCxnSpPr>
          <p:nvPr/>
        </p:nvCxnSpPr>
        <p:spPr>
          <a:xfrm rot="16200000" flipH="1">
            <a:off x="3559709" y="3864512"/>
            <a:ext cx="1087534" cy="169904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3" name="Rounded Rectangle 22"/>
          <p:cNvSpPr/>
          <p:nvPr/>
        </p:nvSpPr>
        <p:spPr>
          <a:xfrm>
            <a:off x="4953000" y="5029200"/>
            <a:ext cx="3048000" cy="68580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solidFill>
                  <a:srgbClr val="FFFF00"/>
                </a:solidFill>
                <a:latin typeface="Cooper Black" pitchFamily="18" charset="0"/>
              </a:rPr>
              <a:t>Auditory Phonetics</a:t>
            </a:r>
            <a:endParaRPr lang="en-US" sz="2800" dirty="0">
              <a:solidFill>
                <a:srgbClr val="FFFF00"/>
              </a:solidFill>
              <a:latin typeface="Cooper Black" pitchFamily="18" charset="0"/>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ppt_w</p:attrName>
                                        </p:attrNameLst>
                                      </p:cBhvr>
                                      <p:tavLst>
                                        <p:tav tm="0" fmla="#ppt_w*sin(2.5*pi*$)">
                                          <p:val>
                                            <p:fltVal val="0"/>
                                          </p:val>
                                        </p:tav>
                                        <p:tav tm="100000">
                                          <p:val>
                                            <p:fltVal val="1"/>
                                          </p:val>
                                        </p:tav>
                                      </p:tavLst>
                                    </p:anim>
                                    <p:anim calcmode="lin" valueType="num">
                                      <p:cBhvr>
                                        <p:cTn id="9" dur="1000" fill="hold"/>
                                        <p:tgtEl>
                                          <p:spTgt spid="8"/>
                                        </p:tgtEl>
                                        <p:attrNameLst>
                                          <p:attrName>ppt_h</p:attrName>
                                        </p:attrNameLst>
                                      </p:cBhvr>
                                      <p:tavLst>
                                        <p:tav tm="0">
                                          <p:val>
                                            <p:strVal val="#ppt_h"/>
                                          </p:val>
                                        </p:tav>
                                        <p:tav tm="100000">
                                          <p:val>
                                            <p:strVal val="#ppt_h"/>
                                          </p:val>
                                        </p:tav>
                                      </p:tavLst>
                                    </p:anim>
                                  </p:childTnLst>
                                </p:cTn>
                              </p:par>
                              <p:par>
                                <p:cTn id="10" presetID="51"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770" decel="100000"/>
                                        <p:tgtEl>
                                          <p:spTgt spid="10"/>
                                        </p:tgtEl>
                                      </p:cBhvr>
                                    </p:animEffect>
                                    <p:animScale>
                                      <p:cBhvr>
                                        <p:cTn id="13" dur="770" decel="100000"/>
                                        <p:tgtEl>
                                          <p:spTgt spid="10"/>
                                        </p:tgtEl>
                                      </p:cBhvr>
                                      <p:from x="10000" y="10000"/>
                                      <p:to x="200000" y="450000"/>
                                    </p:animScale>
                                    <p:animScale>
                                      <p:cBhvr>
                                        <p:cTn id="14" dur="1230" accel="100000" fill="hold">
                                          <p:stCondLst>
                                            <p:cond delay="770"/>
                                          </p:stCondLst>
                                        </p:cTn>
                                        <p:tgtEl>
                                          <p:spTgt spid="10"/>
                                        </p:tgtEl>
                                      </p:cBhvr>
                                      <p:from x="200000" y="450000"/>
                                      <p:to x="100000" y="100000"/>
                                    </p:animScale>
                                    <p:set>
                                      <p:cBhvr>
                                        <p:cTn id="15" dur="770" fill="hold"/>
                                        <p:tgtEl>
                                          <p:spTgt spid="10"/>
                                        </p:tgtEl>
                                        <p:attrNameLst>
                                          <p:attrName>ppt_x</p:attrName>
                                        </p:attrNameLst>
                                      </p:cBhvr>
                                      <p:to>
                                        <p:strVal val="(0.5)"/>
                                      </p:to>
                                    </p:set>
                                    <p:anim from="(0.5)" to="(#ppt_x)" calcmode="lin" valueType="num">
                                      <p:cBhvr>
                                        <p:cTn id="16" dur="1230" accel="100000" fill="hold">
                                          <p:stCondLst>
                                            <p:cond delay="770"/>
                                          </p:stCondLst>
                                        </p:cTn>
                                        <p:tgtEl>
                                          <p:spTgt spid="10"/>
                                        </p:tgtEl>
                                        <p:attrNameLst>
                                          <p:attrName>ppt_x</p:attrName>
                                        </p:attrNameLst>
                                      </p:cBhvr>
                                    </p:anim>
                                    <p:set>
                                      <p:cBhvr>
                                        <p:cTn id="17" dur="770" fill="hold"/>
                                        <p:tgtEl>
                                          <p:spTgt spid="10"/>
                                        </p:tgtEl>
                                        <p:attrNameLst>
                                          <p:attrName>ppt_y</p:attrName>
                                        </p:attrNameLst>
                                      </p:cBhvr>
                                      <p:to>
                                        <p:strVal val="(#ppt_y+0.4)"/>
                                      </p:to>
                                    </p:set>
                                    <p:anim from="(#ppt_y+0.4)" to="(#ppt_y)" calcmode="lin" valueType="num">
                                      <p:cBhvr>
                                        <p:cTn id="18" dur="1230" accel="100000" fill="hold">
                                          <p:stCondLst>
                                            <p:cond delay="770"/>
                                          </p:stCondLst>
                                        </p:cTn>
                                        <p:tgtEl>
                                          <p:spTgt spid="10"/>
                                        </p:tgtEl>
                                        <p:attrNameLst>
                                          <p:attrName>ppt_y</p:attrName>
                                        </p:attrNameLst>
                                      </p:cBhvr>
                                    </p:anim>
                                  </p:childTnLst>
                                </p:cTn>
                              </p:par>
                            </p:childTnLst>
                          </p:cTn>
                        </p:par>
                        <p:par>
                          <p:cTn id="19" fill="hold">
                            <p:stCondLst>
                              <p:cond delay="2000"/>
                            </p:stCondLst>
                            <p:childTnLst>
                              <p:par>
                                <p:cTn id="20" presetID="40" presetClass="entr" presetSubtype="0" fill="hold" grpId="0" nodeType="afterEffect">
                                  <p:stCondLst>
                                    <p:cond delay="0"/>
                                  </p:stCondLst>
                                  <p:iterate type="lt">
                                    <p:tmPct val="10000"/>
                                  </p:iterate>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1"/>
                                          </p:val>
                                        </p:tav>
                                        <p:tav tm="100000">
                                          <p:val>
                                            <p:strVal val="#ppt_x"/>
                                          </p:val>
                                        </p:tav>
                                      </p:tavLst>
                                    </p:anim>
                                    <p:anim calcmode="lin" valueType="num">
                                      <p:cBhvr>
                                        <p:cTn id="24" dur="1000" fill="hold"/>
                                        <p:tgtEl>
                                          <p:spTgt spid="16"/>
                                        </p:tgtEl>
                                        <p:attrNameLst>
                                          <p:attrName>ppt_y</p:attrName>
                                        </p:attrNameLst>
                                      </p:cBhvr>
                                      <p:tavLst>
                                        <p:tav tm="0">
                                          <p:val>
                                            <p:strVal val="#ppt_y"/>
                                          </p:val>
                                        </p:tav>
                                        <p:tav tm="100000">
                                          <p:val>
                                            <p:strVal val="#ppt_y"/>
                                          </p:val>
                                        </p:tav>
                                      </p:tavLst>
                                    </p:anim>
                                  </p:childTnLst>
                                </p:cTn>
                              </p:par>
                              <p:par>
                                <p:cTn id="25" presetID="5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770" decel="100000"/>
                                        <p:tgtEl>
                                          <p:spTgt spid="18"/>
                                        </p:tgtEl>
                                      </p:cBhvr>
                                    </p:animEffect>
                                    <p:animScale>
                                      <p:cBhvr>
                                        <p:cTn id="28" dur="770" decel="100000"/>
                                        <p:tgtEl>
                                          <p:spTgt spid="18"/>
                                        </p:tgtEl>
                                      </p:cBhvr>
                                      <p:from x="10000" y="10000"/>
                                      <p:to x="200000" y="450000"/>
                                    </p:animScale>
                                    <p:animScale>
                                      <p:cBhvr>
                                        <p:cTn id="29" dur="1230" accel="100000" fill="hold">
                                          <p:stCondLst>
                                            <p:cond delay="770"/>
                                          </p:stCondLst>
                                        </p:cTn>
                                        <p:tgtEl>
                                          <p:spTgt spid="18"/>
                                        </p:tgtEl>
                                      </p:cBhvr>
                                      <p:from x="200000" y="450000"/>
                                      <p:to x="100000" y="100000"/>
                                    </p:animScale>
                                    <p:set>
                                      <p:cBhvr>
                                        <p:cTn id="30" dur="770" fill="hold"/>
                                        <p:tgtEl>
                                          <p:spTgt spid="18"/>
                                        </p:tgtEl>
                                        <p:attrNameLst>
                                          <p:attrName>ppt_x</p:attrName>
                                        </p:attrNameLst>
                                      </p:cBhvr>
                                      <p:to>
                                        <p:strVal val="(0.5)"/>
                                      </p:to>
                                    </p:set>
                                    <p:anim from="(0.5)" to="(#ppt_x)" calcmode="lin" valueType="num">
                                      <p:cBhvr>
                                        <p:cTn id="31" dur="1230" accel="100000" fill="hold">
                                          <p:stCondLst>
                                            <p:cond delay="770"/>
                                          </p:stCondLst>
                                        </p:cTn>
                                        <p:tgtEl>
                                          <p:spTgt spid="18"/>
                                        </p:tgtEl>
                                        <p:attrNameLst>
                                          <p:attrName>ppt_x</p:attrName>
                                        </p:attrNameLst>
                                      </p:cBhvr>
                                    </p:anim>
                                    <p:set>
                                      <p:cBhvr>
                                        <p:cTn id="32" dur="770" fill="hold"/>
                                        <p:tgtEl>
                                          <p:spTgt spid="18"/>
                                        </p:tgtEl>
                                        <p:attrNameLst>
                                          <p:attrName>ppt_y</p:attrName>
                                        </p:attrNameLst>
                                      </p:cBhvr>
                                      <p:to>
                                        <p:strVal val="(#ppt_y+0.4)"/>
                                      </p:to>
                                    </p:set>
                                    <p:anim from="(#ppt_y+0.4)" to="(#ppt_y)" calcmode="lin" valueType="num">
                                      <p:cBhvr>
                                        <p:cTn id="33" dur="1230" accel="100000" fill="hold">
                                          <p:stCondLst>
                                            <p:cond delay="770"/>
                                          </p:stCondLst>
                                        </p:cTn>
                                        <p:tgtEl>
                                          <p:spTgt spid="18"/>
                                        </p:tgtEl>
                                        <p:attrNameLst>
                                          <p:attrName>ppt_y</p:attrName>
                                        </p:attrNameLst>
                                      </p:cBhvr>
                                    </p:anim>
                                  </p:childTnLst>
                                </p:cTn>
                              </p:par>
                            </p:childTnLst>
                          </p:cTn>
                        </p:par>
                        <p:par>
                          <p:cTn id="34" fill="hold">
                            <p:stCondLst>
                              <p:cond delay="5000"/>
                            </p:stCondLst>
                            <p:childTnLst>
                              <p:par>
                                <p:cTn id="35" presetID="41" presetClass="entr" presetSubtype="0" fill="hold" grpId="0" nodeType="afterEffect">
                                  <p:stCondLst>
                                    <p:cond delay="0"/>
                                  </p:stCondLst>
                                  <p:iterate type="lt">
                                    <p:tmPct val="10000"/>
                                  </p:iterate>
                                  <p:childTnLst>
                                    <p:set>
                                      <p:cBhvr>
                                        <p:cTn id="36" dur="1" fill="hold">
                                          <p:stCondLst>
                                            <p:cond delay="0"/>
                                          </p:stCondLst>
                                        </p:cTn>
                                        <p:tgtEl>
                                          <p:spTgt spid="19"/>
                                        </p:tgtEl>
                                        <p:attrNameLst>
                                          <p:attrName>style.visibility</p:attrName>
                                        </p:attrNameLst>
                                      </p:cBhvr>
                                      <p:to>
                                        <p:strVal val="visible"/>
                                      </p:to>
                                    </p:set>
                                    <p:anim calcmode="lin" valueType="num">
                                      <p:cBhvr>
                                        <p:cTn id="37" dur="10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38" dur="1000" fill="hold"/>
                                        <p:tgtEl>
                                          <p:spTgt spid="19"/>
                                        </p:tgtEl>
                                        <p:attrNameLst>
                                          <p:attrName>ppt_y</p:attrName>
                                        </p:attrNameLst>
                                      </p:cBhvr>
                                      <p:tavLst>
                                        <p:tav tm="0">
                                          <p:val>
                                            <p:strVal val="#ppt_y"/>
                                          </p:val>
                                        </p:tav>
                                        <p:tav tm="100000">
                                          <p:val>
                                            <p:strVal val="#ppt_y"/>
                                          </p:val>
                                        </p:tav>
                                      </p:tavLst>
                                    </p:anim>
                                    <p:anim calcmode="lin" valueType="num">
                                      <p:cBhvr>
                                        <p:cTn id="39" dur="10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40" dur="10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41" dur="1000" tmFilter="0,0; .5, 1; 1, 1"/>
                                        <p:tgtEl>
                                          <p:spTgt spid="19"/>
                                        </p:tgtEl>
                                      </p:cBhvr>
                                    </p:animEffect>
                                  </p:childTnLst>
                                </p:cTn>
                              </p:par>
                              <p:par>
                                <p:cTn id="42" presetID="51" presetClass="entr" presetSubtype="0"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770" decel="100000"/>
                                        <p:tgtEl>
                                          <p:spTgt spid="21"/>
                                        </p:tgtEl>
                                      </p:cBhvr>
                                    </p:animEffect>
                                    <p:animScale>
                                      <p:cBhvr>
                                        <p:cTn id="45" dur="770" decel="100000"/>
                                        <p:tgtEl>
                                          <p:spTgt spid="21"/>
                                        </p:tgtEl>
                                      </p:cBhvr>
                                      <p:from x="10000" y="10000"/>
                                      <p:to x="200000" y="450000"/>
                                    </p:animScale>
                                    <p:animScale>
                                      <p:cBhvr>
                                        <p:cTn id="46" dur="1230" accel="100000" fill="hold">
                                          <p:stCondLst>
                                            <p:cond delay="770"/>
                                          </p:stCondLst>
                                        </p:cTn>
                                        <p:tgtEl>
                                          <p:spTgt spid="21"/>
                                        </p:tgtEl>
                                      </p:cBhvr>
                                      <p:from x="200000" y="450000"/>
                                      <p:to x="100000" y="100000"/>
                                    </p:animScale>
                                    <p:set>
                                      <p:cBhvr>
                                        <p:cTn id="47" dur="770" fill="hold"/>
                                        <p:tgtEl>
                                          <p:spTgt spid="21"/>
                                        </p:tgtEl>
                                        <p:attrNameLst>
                                          <p:attrName>ppt_x</p:attrName>
                                        </p:attrNameLst>
                                      </p:cBhvr>
                                      <p:to>
                                        <p:strVal val="(0.5)"/>
                                      </p:to>
                                    </p:set>
                                    <p:anim from="(0.5)" to="(#ppt_x)" calcmode="lin" valueType="num">
                                      <p:cBhvr>
                                        <p:cTn id="48" dur="1230" accel="100000" fill="hold">
                                          <p:stCondLst>
                                            <p:cond delay="770"/>
                                          </p:stCondLst>
                                        </p:cTn>
                                        <p:tgtEl>
                                          <p:spTgt spid="21"/>
                                        </p:tgtEl>
                                        <p:attrNameLst>
                                          <p:attrName>ppt_x</p:attrName>
                                        </p:attrNameLst>
                                      </p:cBhvr>
                                    </p:anim>
                                    <p:set>
                                      <p:cBhvr>
                                        <p:cTn id="49" dur="770" fill="hold"/>
                                        <p:tgtEl>
                                          <p:spTgt spid="21"/>
                                        </p:tgtEl>
                                        <p:attrNameLst>
                                          <p:attrName>ppt_y</p:attrName>
                                        </p:attrNameLst>
                                      </p:cBhvr>
                                      <p:to>
                                        <p:strVal val="(#ppt_y+0.4)"/>
                                      </p:to>
                                    </p:set>
                                    <p:anim from="(#ppt_y+0.4)" to="(#ppt_y)" calcmode="lin" valueType="num">
                                      <p:cBhvr>
                                        <p:cTn id="50" dur="1230" accel="100000" fill="hold">
                                          <p:stCondLst>
                                            <p:cond delay="770"/>
                                          </p:stCondLst>
                                        </p:cTn>
                                        <p:tgtEl>
                                          <p:spTgt spid="21"/>
                                        </p:tgtEl>
                                        <p:attrNameLst>
                                          <p:attrName>ppt_y</p:attrName>
                                        </p:attrNameLst>
                                      </p:cBhvr>
                                    </p:anim>
                                  </p:childTnLst>
                                </p:cTn>
                              </p:par>
                            </p:childTnLst>
                          </p:cTn>
                        </p:par>
                        <p:par>
                          <p:cTn id="51" fill="hold">
                            <p:stCondLst>
                              <p:cond delay="7600"/>
                            </p:stCondLst>
                            <p:childTnLst>
                              <p:par>
                                <p:cTn id="52" presetID="56" presetClass="entr" presetSubtype="0" fill="hold" grpId="0" nodeType="afterEffect">
                                  <p:stCondLst>
                                    <p:cond delay="0"/>
                                  </p:stCondLst>
                                  <p:iterate type="lt">
                                    <p:tmPct val="10000"/>
                                  </p:iterate>
                                  <p:childTnLst>
                                    <p:set>
                                      <p:cBhvr>
                                        <p:cTn id="53" dur="1" fill="hold">
                                          <p:stCondLst>
                                            <p:cond delay="0"/>
                                          </p:stCondLst>
                                        </p:cTn>
                                        <p:tgtEl>
                                          <p:spTgt spid="23"/>
                                        </p:tgtEl>
                                        <p:attrNameLst>
                                          <p:attrName>style.visibility</p:attrName>
                                        </p:attrNameLst>
                                      </p:cBhvr>
                                      <p:to>
                                        <p:strVal val="visible"/>
                                      </p:to>
                                    </p:set>
                                    <p:anim by="(-#ppt_w*2)" calcmode="lin" valueType="num">
                                      <p:cBhvr rctx="PPT">
                                        <p:cTn id="54" dur="500" autoRev="1" fill="hold">
                                          <p:stCondLst>
                                            <p:cond delay="0"/>
                                          </p:stCondLst>
                                        </p:cTn>
                                        <p:tgtEl>
                                          <p:spTgt spid="23"/>
                                        </p:tgtEl>
                                        <p:attrNameLst>
                                          <p:attrName>ppt_w</p:attrName>
                                        </p:attrNameLst>
                                      </p:cBhvr>
                                    </p:anim>
                                    <p:anim by="(#ppt_w*0.50)" calcmode="lin" valueType="num">
                                      <p:cBhvr>
                                        <p:cTn id="55" dur="500" decel="50000" autoRev="1" fill="hold">
                                          <p:stCondLst>
                                            <p:cond delay="0"/>
                                          </p:stCondLst>
                                        </p:cTn>
                                        <p:tgtEl>
                                          <p:spTgt spid="23"/>
                                        </p:tgtEl>
                                        <p:attrNameLst>
                                          <p:attrName>ppt_x</p:attrName>
                                        </p:attrNameLst>
                                      </p:cBhvr>
                                    </p:anim>
                                    <p:anim from="(-#ppt_h/2)" to="(#ppt_y)" calcmode="lin" valueType="num">
                                      <p:cBhvr>
                                        <p:cTn id="56" dur="1000" fill="hold">
                                          <p:stCondLst>
                                            <p:cond delay="0"/>
                                          </p:stCondLst>
                                        </p:cTn>
                                        <p:tgtEl>
                                          <p:spTgt spid="23"/>
                                        </p:tgtEl>
                                        <p:attrNameLst>
                                          <p:attrName>ppt_y</p:attrName>
                                        </p:attrNameLst>
                                      </p:cBhvr>
                                    </p:anim>
                                    <p:animRot by="21600000">
                                      <p:cBhvr>
                                        <p:cTn id="57" dur="1000" fill="hold">
                                          <p:stCondLst>
                                            <p:cond delay="0"/>
                                          </p:stCondLst>
                                        </p:cTn>
                                        <p:tgtEl>
                                          <p:spTgt spid="2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19"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33400" y="304800"/>
            <a:ext cx="8229600" cy="1143000"/>
          </a:xfrm>
        </p:spPr>
        <p:txBody>
          <a:bodyPr>
            <a:normAutofit fontScale="90000"/>
          </a:bodyPr>
          <a:lstStyle/>
          <a:p>
            <a:pPr algn="l"/>
            <a:r>
              <a:rPr lang="en-US" dirty="0" smtClean="0">
                <a:latin typeface="Charlemagne" pitchFamily="2" charset="0"/>
              </a:rPr>
              <a:t/>
            </a:r>
            <a:br>
              <a:rPr lang="en-US" dirty="0" smtClean="0">
                <a:latin typeface="Charlemagne" pitchFamily="2" charset="0"/>
              </a:rPr>
            </a:br>
            <a:r>
              <a:rPr lang="en-US" sz="6000" dirty="0">
                <a:latin typeface="Charlemagne" pitchFamily="2" charset="0"/>
              </a:rPr>
              <a:t/>
            </a:r>
            <a:br>
              <a:rPr lang="en-US" sz="6000" dirty="0">
                <a:latin typeface="Charlemagne" pitchFamily="2" charset="0"/>
              </a:rPr>
            </a:br>
            <a:r>
              <a:rPr lang="en-US" sz="5300" dirty="0" err="1" smtClean="0">
                <a:solidFill>
                  <a:srgbClr val="FF0000"/>
                </a:solidFill>
                <a:latin typeface="Cooper Black" pitchFamily="18" charset="0"/>
              </a:rPr>
              <a:t>Articulatory</a:t>
            </a:r>
            <a:r>
              <a:rPr lang="en-US" sz="5300" dirty="0" smtClean="0">
                <a:solidFill>
                  <a:srgbClr val="FF0000"/>
                </a:solidFill>
                <a:latin typeface="Cooper Black" pitchFamily="18" charset="0"/>
              </a:rPr>
              <a:t> phonetics</a:t>
            </a:r>
            <a:endParaRPr lang="en-US" sz="5300" dirty="0">
              <a:solidFill>
                <a:srgbClr val="FF0000"/>
              </a:solidFill>
              <a:latin typeface="Cooper Black" pitchFamily="18" charset="0"/>
            </a:endParaRPr>
          </a:p>
        </p:txBody>
      </p:sp>
      <p:sp>
        <p:nvSpPr>
          <p:cNvPr id="3" name="Content Placeholder 2"/>
          <p:cNvSpPr>
            <a:spLocks noGrp="1"/>
          </p:cNvSpPr>
          <p:nvPr>
            <p:ph idx="1"/>
          </p:nvPr>
        </p:nvSpPr>
        <p:spPr>
          <a:xfrm>
            <a:off x="457200" y="1524000"/>
            <a:ext cx="8229600" cy="4525963"/>
          </a:xfrm>
        </p:spPr>
        <p:txBody>
          <a:bodyPr/>
          <a:lstStyle/>
          <a:p>
            <a:pPr>
              <a:buNone/>
            </a:pPr>
            <a:r>
              <a:rPr lang="en-US" dirty="0" smtClean="0"/>
              <a:t>			</a:t>
            </a:r>
          </a:p>
          <a:p>
            <a:pPr>
              <a:buNone/>
            </a:pPr>
            <a:r>
              <a:rPr lang="en-US" dirty="0"/>
              <a:t>	</a:t>
            </a:r>
            <a:r>
              <a:rPr lang="en-US" dirty="0" smtClean="0"/>
              <a:t>		</a:t>
            </a:r>
            <a:r>
              <a:rPr lang="en-US" sz="4000" dirty="0" smtClean="0">
                <a:solidFill>
                  <a:schemeClr val="bg1"/>
                </a:solidFill>
                <a:latin typeface="Cooper Black" pitchFamily="18" charset="0"/>
              </a:rPr>
              <a:t>-the study of the production of speech by the organs of speech by the speaker.</a:t>
            </a:r>
            <a:endParaRPr lang="en-US" sz="4000" dirty="0">
              <a:solidFill>
                <a:schemeClr val="bg1"/>
              </a:solidFill>
              <a:latin typeface="Cooper Black" pitchFamily="18" charset="0"/>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45">
                                          <p:stCondLst>
                                            <p:cond delay="0"/>
                                          </p:stCondLst>
                                        </p:cTn>
                                        <p:tgtEl>
                                          <p:spTgt spid="2"/>
                                        </p:tgtEl>
                                      </p:cBhvr>
                                    </p:animEffect>
                                    <p:anim calcmode="lin" valueType="num">
                                      <p:cBhvr>
                                        <p:cTn id="8" dur="456"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2"/>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2"/>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2"/>
                                        </p:tgtEl>
                                        <p:attrNameLst>
                                          <p:attrName>ppt_y</p:attrName>
                                        </p:attrNameLst>
                                      </p:cBhvr>
                                      <p:tavLst>
                                        <p:tav tm="0" fmla="#ppt_y-sin(pi*$)/81">
                                          <p:val>
                                            <p:fltVal val="0"/>
                                          </p:val>
                                        </p:tav>
                                        <p:tav tm="100000">
                                          <p:val>
                                            <p:fltVal val="1"/>
                                          </p:val>
                                        </p:tav>
                                      </p:tavLst>
                                    </p:anim>
                                    <p:animScale>
                                      <p:cBhvr>
                                        <p:cTn id="13" dur="7">
                                          <p:stCondLst>
                                            <p:cond delay="163"/>
                                          </p:stCondLst>
                                        </p:cTn>
                                        <p:tgtEl>
                                          <p:spTgt spid="2"/>
                                        </p:tgtEl>
                                      </p:cBhvr>
                                      <p:to x="100000" y="60000"/>
                                    </p:animScale>
                                    <p:animScale>
                                      <p:cBhvr>
                                        <p:cTn id="14" dur="42" decel="50000">
                                          <p:stCondLst>
                                            <p:cond delay="169"/>
                                          </p:stCondLst>
                                        </p:cTn>
                                        <p:tgtEl>
                                          <p:spTgt spid="2"/>
                                        </p:tgtEl>
                                      </p:cBhvr>
                                      <p:to x="100000" y="100000"/>
                                    </p:animScale>
                                    <p:animScale>
                                      <p:cBhvr>
                                        <p:cTn id="15" dur="7">
                                          <p:stCondLst>
                                            <p:cond delay="328"/>
                                          </p:stCondLst>
                                        </p:cTn>
                                        <p:tgtEl>
                                          <p:spTgt spid="2"/>
                                        </p:tgtEl>
                                      </p:cBhvr>
                                      <p:to x="100000" y="80000"/>
                                    </p:animScale>
                                    <p:animScale>
                                      <p:cBhvr>
                                        <p:cTn id="16" dur="42" decel="50000">
                                          <p:stCondLst>
                                            <p:cond delay="335"/>
                                          </p:stCondLst>
                                        </p:cTn>
                                        <p:tgtEl>
                                          <p:spTgt spid="2"/>
                                        </p:tgtEl>
                                      </p:cBhvr>
                                      <p:to x="100000" y="100000"/>
                                    </p:animScale>
                                    <p:animScale>
                                      <p:cBhvr>
                                        <p:cTn id="17" dur="7">
                                          <p:stCondLst>
                                            <p:cond delay="411"/>
                                          </p:stCondLst>
                                        </p:cTn>
                                        <p:tgtEl>
                                          <p:spTgt spid="2"/>
                                        </p:tgtEl>
                                      </p:cBhvr>
                                      <p:to x="100000" y="90000"/>
                                    </p:animScale>
                                    <p:animScale>
                                      <p:cBhvr>
                                        <p:cTn id="18" dur="42" decel="50000">
                                          <p:stCondLst>
                                            <p:cond delay="417"/>
                                          </p:stCondLst>
                                        </p:cTn>
                                        <p:tgtEl>
                                          <p:spTgt spid="2"/>
                                        </p:tgtEl>
                                      </p:cBhvr>
                                      <p:to x="100000" y="100000"/>
                                    </p:animScale>
                                    <p:animScale>
                                      <p:cBhvr>
                                        <p:cTn id="19" dur="7">
                                          <p:stCondLst>
                                            <p:cond delay="452"/>
                                          </p:stCondLst>
                                        </p:cTn>
                                        <p:tgtEl>
                                          <p:spTgt spid="2"/>
                                        </p:tgtEl>
                                      </p:cBhvr>
                                      <p:to x="100000" y="95000"/>
                                    </p:animScale>
                                    <p:animScale>
                                      <p:cBhvr>
                                        <p:cTn id="20" dur="42" decel="50000">
                                          <p:stCondLst>
                                            <p:cond delay="459"/>
                                          </p:stCondLst>
                                        </p:cTn>
                                        <p:tgtEl>
                                          <p:spTgt spid="2"/>
                                        </p:tgtEl>
                                      </p:cBhvr>
                                      <p:to x="100000" y="100000"/>
                                    </p:animScale>
                                  </p:childTnLst>
                                </p:cTn>
                              </p:par>
                            </p:childTnLst>
                          </p:cTn>
                        </p:par>
                        <p:par>
                          <p:cTn id="21" fill="hold">
                            <p:stCondLst>
                              <p:cond delay="501"/>
                            </p:stCondLst>
                            <p:childTnLst>
                              <p:par>
                                <p:cTn id="22" presetID="31" presetClass="entr" presetSubtype="0" fill="hold" nodeType="afterEffect">
                                  <p:stCondLst>
                                    <p:cond delay="0"/>
                                  </p:stCondLst>
                                  <p:iterate type="lt">
                                    <p:tmPct val="5000"/>
                                  </p:iterate>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5" name="Oval 4"/>
          <p:cNvSpPr/>
          <p:nvPr/>
        </p:nvSpPr>
        <p:spPr>
          <a:xfrm>
            <a:off x="3352800" y="2057400"/>
            <a:ext cx="2057400" cy="19050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latin typeface="Cooper Black" pitchFamily="18" charset="0"/>
              </a:rPr>
              <a:t>Organs of Speech</a:t>
            </a:r>
            <a:endParaRPr lang="en-US" sz="2400" b="1" dirty="0">
              <a:latin typeface="Cooper Black" pitchFamily="18" charset="0"/>
            </a:endParaRPr>
          </a:p>
        </p:txBody>
      </p:sp>
      <p:cxnSp>
        <p:nvCxnSpPr>
          <p:cNvPr id="7" name="Straight Arrow Connector 6"/>
          <p:cNvCxnSpPr>
            <a:stCxn id="5" idx="1"/>
          </p:cNvCxnSpPr>
          <p:nvPr/>
        </p:nvCxnSpPr>
        <p:spPr>
          <a:xfrm rot="16200000" flipV="1">
            <a:off x="2944861" y="1627143"/>
            <a:ext cx="736180" cy="68229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a:stCxn id="5" idx="2"/>
          </p:cNvCxnSpPr>
          <p:nvPr/>
        </p:nvCxnSpPr>
        <p:spPr>
          <a:xfrm rot="10800000">
            <a:off x="2286000" y="2971800"/>
            <a:ext cx="1066800" cy="381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a:stCxn id="5" idx="0"/>
            <a:endCxn id="23" idx="2"/>
          </p:cNvCxnSpPr>
          <p:nvPr/>
        </p:nvCxnSpPr>
        <p:spPr>
          <a:xfrm rot="5400000" flipH="1" flipV="1">
            <a:off x="3924300" y="1600200"/>
            <a:ext cx="9144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a:stCxn id="5" idx="7"/>
          </p:cNvCxnSpPr>
          <p:nvPr/>
        </p:nvCxnSpPr>
        <p:spPr>
          <a:xfrm rot="5400000" flipH="1" flipV="1">
            <a:off x="5120060" y="1589042"/>
            <a:ext cx="736181" cy="75849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a:stCxn id="5" idx="6"/>
          </p:cNvCxnSpPr>
          <p:nvPr/>
        </p:nvCxnSpPr>
        <p:spPr>
          <a:xfrm flipV="1">
            <a:off x="5410200" y="2971800"/>
            <a:ext cx="1066800" cy="381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a:stCxn id="5" idx="3"/>
          </p:cNvCxnSpPr>
          <p:nvPr/>
        </p:nvCxnSpPr>
        <p:spPr>
          <a:xfrm rot="5400000">
            <a:off x="2792460" y="3634160"/>
            <a:ext cx="812381" cy="91089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a:stCxn id="5" idx="4"/>
          </p:cNvCxnSpPr>
          <p:nvPr/>
        </p:nvCxnSpPr>
        <p:spPr>
          <a:xfrm rot="16200000" flipH="1">
            <a:off x="3943350" y="4400550"/>
            <a:ext cx="914400" cy="381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a:stCxn id="5" idx="5"/>
          </p:cNvCxnSpPr>
          <p:nvPr/>
        </p:nvCxnSpPr>
        <p:spPr>
          <a:xfrm rot="16200000" flipH="1">
            <a:off x="5043860" y="3748459"/>
            <a:ext cx="812381" cy="68229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3" name="Rounded Rectangle 22"/>
          <p:cNvSpPr/>
          <p:nvPr/>
        </p:nvSpPr>
        <p:spPr>
          <a:xfrm>
            <a:off x="3810000" y="457200"/>
            <a:ext cx="11430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solidFill>
                  <a:schemeClr val="tx1"/>
                </a:solidFill>
                <a:latin typeface="Cooper Black" pitchFamily="18" charset="0"/>
              </a:rPr>
              <a:t>Lips</a:t>
            </a:r>
            <a:endParaRPr lang="en-US" sz="2800" dirty="0">
              <a:solidFill>
                <a:schemeClr val="tx1"/>
              </a:solidFill>
              <a:latin typeface="Cooper Black" pitchFamily="18" charset="0"/>
            </a:endParaRPr>
          </a:p>
        </p:txBody>
      </p:sp>
      <p:sp>
        <p:nvSpPr>
          <p:cNvPr id="24" name="Rounded Rectangle 23"/>
          <p:cNvSpPr/>
          <p:nvPr/>
        </p:nvSpPr>
        <p:spPr>
          <a:xfrm>
            <a:off x="5410200" y="838200"/>
            <a:ext cx="18288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Teeth</a:t>
            </a:r>
            <a:endParaRPr lang="en-US" sz="2800" dirty="0">
              <a:latin typeface="Cooper Black" pitchFamily="18" charset="0"/>
            </a:endParaRPr>
          </a:p>
        </p:txBody>
      </p:sp>
      <p:sp>
        <p:nvSpPr>
          <p:cNvPr id="25" name="Rounded Rectangle 24"/>
          <p:cNvSpPr/>
          <p:nvPr/>
        </p:nvSpPr>
        <p:spPr>
          <a:xfrm>
            <a:off x="6553200" y="2667000"/>
            <a:ext cx="1981200" cy="6096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Tongue</a:t>
            </a:r>
            <a:endParaRPr lang="en-US" sz="2800" dirty="0">
              <a:latin typeface="Cooper Black" pitchFamily="18" charset="0"/>
            </a:endParaRPr>
          </a:p>
        </p:txBody>
      </p:sp>
      <p:sp>
        <p:nvSpPr>
          <p:cNvPr id="26" name="Rounded Rectangle 25"/>
          <p:cNvSpPr/>
          <p:nvPr/>
        </p:nvSpPr>
        <p:spPr>
          <a:xfrm>
            <a:off x="5715000" y="4572000"/>
            <a:ext cx="2133600" cy="1143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Alveolar Ridge</a:t>
            </a:r>
            <a:endParaRPr lang="en-US" sz="2800" dirty="0">
              <a:latin typeface="Cooper Black" pitchFamily="18" charset="0"/>
            </a:endParaRPr>
          </a:p>
        </p:txBody>
      </p:sp>
      <p:sp>
        <p:nvSpPr>
          <p:cNvPr id="27" name="Rounded Rectangle 26"/>
          <p:cNvSpPr/>
          <p:nvPr/>
        </p:nvSpPr>
        <p:spPr>
          <a:xfrm>
            <a:off x="3505200" y="4953000"/>
            <a:ext cx="1828800" cy="838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Hard Palate</a:t>
            </a:r>
            <a:endParaRPr lang="en-US" sz="2800" dirty="0">
              <a:latin typeface="Cooper Black" pitchFamily="18" charset="0"/>
            </a:endParaRPr>
          </a:p>
        </p:txBody>
      </p:sp>
      <p:sp>
        <p:nvSpPr>
          <p:cNvPr id="28" name="Rounded Rectangle 27"/>
          <p:cNvSpPr/>
          <p:nvPr/>
        </p:nvSpPr>
        <p:spPr>
          <a:xfrm>
            <a:off x="1295400" y="4572000"/>
            <a:ext cx="16764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Velum</a:t>
            </a:r>
            <a:endParaRPr lang="en-US" sz="2800" dirty="0">
              <a:latin typeface="Cooper Black" pitchFamily="18" charset="0"/>
            </a:endParaRPr>
          </a:p>
        </p:txBody>
      </p:sp>
      <p:sp>
        <p:nvSpPr>
          <p:cNvPr id="29" name="Rounded Rectangle 28"/>
          <p:cNvSpPr/>
          <p:nvPr/>
        </p:nvSpPr>
        <p:spPr>
          <a:xfrm>
            <a:off x="762000" y="2667000"/>
            <a:ext cx="15240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Uvula</a:t>
            </a:r>
            <a:r>
              <a:rPr lang="en-US" dirty="0" smtClean="0">
                <a:latin typeface="Cooper Black" pitchFamily="18" charset="0"/>
              </a:rPr>
              <a:t> </a:t>
            </a:r>
            <a:endParaRPr lang="en-US" dirty="0">
              <a:latin typeface="Cooper Black" pitchFamily="18" charset="0"/>
            </a:endParaRPr>
          </a:p>
        </p:txBody>
      </p:sp>
      <p:sp>
        <p:nvSpPr>
          <p:cNvPr id="30" name="Rounded Rectangle 29"/>
          <p:cNvSpPr/>
          <p:nvPr/>
        </p:nvSpPr>
        <p:spPr>
          <a:xfrm>
            <a:off x="1524000" y="914400"/>
            <a:ext cx="16764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latin typeface="Cooper Black" pitchFamily="18" charset="0"/>
              </a:rPr>
              <a:t>Glottis</a:t>
            </a:r>
            <a:r>
              <a:rPr lang="en-US" dirty="0" smtClean="0">
                <a:latin typeface="Cooper Black" pitchFamily="18" charset="0"/>
              </a:rPr>
              <a:t> </a:t>
            </a:r>
            <a:endParaRPr lang="en-US" dirty="0">
              <a:latin typeface="Cooper Black" pitchFamily="18"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ppt_w</p:attrName>
                                        </p:attrNameLst>
                                      </p:cBhvr>
                                      <p:tavLst>
                                        <p:tav tm="0" fmla="#ppt_w*sin(2.5*pi*$)">
                                          <p:val>
                                            <p:fltVal val="0"/>
                                          </p:val>
                                        </p:tav>
                                        <p:tav tm="100000">
                                          <p:val>
                                            <p:fltVal val="1"/>
                                          </p:val>
                                        </p:tav>
                                      </p:tavLst>
                                    </p:anim>
                                    <p:anim calcmode="lin" valueType="num">
                                      <p:cBhvr>
                                        <p:cTn id="9" dur="1000" fill="hold"/>
                                        <p:tgtEl>
                                          <p:spTgt spid="5"/>
                                        </p:tgtEl>
                                        <p:attrNameLst>
                                          <p:attrName>ppt_h</p:attrName>
                                        </p:attrNameLst>
                                      </p:cBhvr>
                                      <p:tavLst>
                                        <p:tav tm="0">
                                          <p:val>
                                            <p:strVal val="#ppt_h"/>
                                          </p:val>
                                        </p:tav>
                                        <p:tav tm="100000">
                                          <p:val>
                                            <p:strVal val="#ppt_h"/>
                                          </p:val>
                                        </p:tav>
                                      </p:tavLst>
                                    </p:anim>
                                  </p:childTnLst>
                                </p:cTn>
                              </p:par>
                              <p:par>
                                <p:cTn id="10" presetID="51"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770" decel="100000"/>
                                        <p:tgtEl>
                                          <p:spTgt spid="12"/>
                                        </p:tgtEl>
                                      </p:cBhvr>
                                    </p:animEffect>
                                    <p:animScale>
                                      <p:cBhvr>
                                        <p:cTn id="13" dur="770" decel="100000"/>
                                        <p:tgtEl>
                                          <p:spTgt spid="12"/>
                                        </p:tgtEl>
                                      </p:cBhvr>
                                      <p:from x="10000" y="10000"/>
                                      <p:to x="200000" y="450000"/>
                                    </p:animScale>
                                    <p:animScale>
                                      <p:cBhvr>
                                        <p:cTn id="14" dur="1230" accel="100000" fill="hold">
                                          <p:stCondLst>
                                            <p:cond delay="770"/>
                                          </p:stCondLst>
                                        </p:cTn>
                                        <p:tgtEl>
                                          <p:spTgt spid="12"/>
                                        </p:tgtEl>
                                      </p:cBhvr>
                                      <p:from x="200000" y="450000"/>
                                      <p:to x="100000" y="100000"/>
                                    </p:animScale>
                                    <p:set>
                                      <p:cBhvr>
                                        <p:cTn id="15" dur="770" fill="hold"/>
                                        <p:tgtEl>
                                          <p:spTgt spid="12"/>
                                        </p:tgtEl>
                                        <p:attrNameLst>
                                          <p:attrName>ppt_x</p:attrName>
                                        </p:attrNameLst>
                                      </p:cBhvr>
                                      <p:to>
                                        <p:strVal val="(0.5)"/>
                                      </p:to>
                                    </p:set>
                                    <p:anim from="(0.5)" to="(#ppt_x)" calcmode="lin" valueType="num">
                                      <p:cBhvr>
                                        <p:cTn id="16" dur="1230" accel="100000" fill="hold">
                                          <p:stCondLst>
                                            <p:cond delay="770"/>
                                          </p:stCondLst>
                                        </p:cTn>
                                        <p:tgtEl>
                                          <p:spTgt spid="12"/>
                                        </p:tgtEl>
                                        <p:attrNameLst>
                                          <p:attrName>ppt_x</p:attrName>
                                        </p:attrNameLst>
                                      </p:cBhvr>
                                    </p:anim>
                                    <p:set>
                                      <p:cBhvr>
                                        <p:cTn id="17" dur="770" fill="hold"/>
                                        <p:tgtEl>
                                          <p:spTgt spid="12"/>
                                        </p:tgtEl>
                                        <p:attrNameLst>
                                          <p:attrName>ppt_y</p:attrName>
                                        </p:attrNameLst>
                                      </p:cBhvr>
                                      <p:to>
                                        <p:strVal val="(#ppt_y+0.4)"/>
                                      </p:to>
                                    </p:set>
                                    <p:anim from="(#ppt_y+0.4)" to="(#ppt_y)" calcmode="lin" valueType="num">
                                      <p:cBhvr>
                                        <p:cTn id="18" dur="1230" accel="100000" fill="hold">
                                          <p:stCondLst>
                                            <p:cond delay="770"/>
                                          </p:stCondLst>
                                        </p:cTn>
                                        <p:tgtEl>
                                          <p:spTgt spid="12"/>
                                        </p:tgtEl>
                                        <p:attrNameLst>
                                          <p:attrName>ppt_y</p:attrName>
                                        </p:attrNameLst>
                                      </p:cBhvr>
                                    </p:anim>
                                  </p:childTnLst>
                                </p:cTn>
                              </p:par>
                              <p:par>
                                <p:cTn id="19" presetID="38" presetClass="entr" presetSubtype="0" accel="50000" fill="hold" grpId="1" nodeType="withEffect">
                                  <p:stCondLst>
                                    <p:cond delay="0"/>
                                  </p:stCondLst>
                                  <p:iterate type="lt">
                                    <p:tmPct val="50000"/>
                                  </p:iterate>
                                  <p:childTnLst>
                                    <p:set>
                                      <p:cBhvr>
                                        <p:cTn id="20" dur="1" fill="hold">
                                          <p:stCondLst>
                                            <p:cond delay="0"/>
                                          </p:stCondLst>
                                        </p:cTn>
                                        <p:tgtEl>
                                          <p:spTgt spid="23"/>
                                        </p:tgtEl>
                                        <p:attrNameLst>
                                          <p:attrName>style.visibility</p:attrName>
                                        </p:attrNameLst>
                                      </p:cBhvr>
                                      <p:to>
                                        <p:strVal val="visible"/>
                                      </p:to>
                                    </p:set>
                                    <p:set>
                                      <p:cBhvr>
                                        <p:cTn id="21" dur="455" fill="hold">
                                          <p:stCondLst>
                                            <p:cond delay="0"/>
                                          </p:stCondLst>
                                        </p:cTn>
                                        <p:tgtEl>
                                          <p:spTgt spid="23"/>
                                        </p:tgtEl>
                                        <p:attrNameLst>
                                          <p:attrName>style.rotation</p:attrName>
                                        </p:attrNameLst>
                                      </p:cBhvr>
                                      <p:to>
                                        <p:strVal val="-45.0"/>
                                      </p:to>
                                    </p:set>
                                    <p:anim calcmode="lin" valueType="num">
                                      <p:cBhvr>
                                        <p:cTn id="22" dur="455" fill="hold">
                                          <p:stCondLst>
                                            <p:cond delay="455"/>
                                          </p:stCondLst>
                                        </p:cTn>
                                        <p:tgtEl>
                                          <p:spTgt spid="23"/>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3"/>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3"/>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3"/>
                                        </p:tgtEl>
                                        <p:attrNameLst>
                                          <p:attrName>ppt_y</p:attrName>
                                        </p:attrNameLst>
                                      </p:cBhvr>
                                      <p:tavLst>
                                        <p:tav tm="0">
                                          <p:val>
                                            <p:strVal val="#ppt_y-(0.354*#ppt_w-0.172*#ppt_h)"/>
                                          </p:val>
                                        </p:tav>
                                        <p:tav tm="100000">
                                          <p:val>
                                            <p:strVal val="#ppt_y"/>
                                          </p:val>
                                        </p:tav>
                                      </p:tavLst>
                                    </p:anim>
                                  </p:childTnLst>
                                </p:cTn>
                              </p:par>
                              <p:par>
                                <p:cTn id="26" presetID="51" presetClass="entr" presetSubtype="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770" decel="100000"/>
                                        <p:tgtEl>
                                          <p:spTgt spid="14"/>
                                        </p:tgtEl>
                                      </p:cBhvr>
                                    </p:animEffect>
                                    <p:animScale>
                                      <p:cBhvr>
                                        <p:cTn id="29" dur="770" decel="100000"/>
                                        <p:tgtEl>
                                          <p:spTgt spid="14"/>
                                        </p:tgtEl>
                                      </p:cBhvr>
                                      <p:from x="10000" y="10000"/>
                                      <p:to x="200000" y="450000"/>
                                    </p:animScale>
                                    <p:animScale>
                                      <p:cBhvr>
                                        <p:cTn id="30" dur="1230" accel="100000" fill="hold">
                                          <p:stCondLst>
                                            <p:cond delay="770"/>
                                          </p:stCondLst>
                                        </p:cTn>
                                        <p:tgtEl>
                                          <p:spTgt spid="14"/>
                                        </p:tgtEl>
                                      </p:cBhvr>
                                      <p:from x="200000" y="450000"/>
                                      <p:to x="100000" y="100000"/>
                                    </p:animScale>
                                    <p:set>
                                      <p:cBhvr>
                                        <p:cTn id="31" dur="770" fill="hold"/>
                                        <p:tgtEl>
                                          <p:spTgt spid="14"/>
                                        </p:tgtEl>
                                        <p:attrNameLst>
                                          <p:attrName>ppt_x</p:attrName>
                                        </p:attrNameLst>
                                      </p:cBhvr>
                                      <p:to>
                                        <p:strVal val="(0.5)"/>
                                      </p:to>
                                    </p:set>
                                    <p:anim from="(0.5)" to="(#ppt_x)" calcmode="lin" valueType="num">
                                      <p:cBhvr>
                                        <p:cTn id="32" dur="1230" accel="100000" fill="hold">
                                          <p:stCondLst>
                                            <p:cond delay="770"/>
                                          </p:stCondLst>
                                        </p:cTn>
                                        <p:tgtEl>
                                          <p:spTgt spid="14"/>
                                        </p:tgtEl>
                                        <p:attrNameLst>
                                          <p:attrName>ppt_x</p:attrName>
                                        </p:attrNameLst>
                                      </p:cBhvr>
                                    </p:anim>
                                    <p:set>
                                      <p:cBhvr>
                                        <p:cTn id="33" dur="770" fill="hold"/>
                                        <p:tgtEl>
                                          <p:spTgt spid="14"/>
                                        </p:tgtEl>
                                        <p:attrNameLst>
                                          <p:attrName>ppt_y</p:attrName>
                                        </p:attrNameLst>
                                      </p:cBhvr>
                                      <p:to>
                                        <p:strVal val="(#ppt_y+0.4)"/>
                                      </p:to>
                                    </p:set>
                                    <p:anim from="(#ppt_y+0.4)" to="(#ppt_y)" calcmode="lin" valueType="num">
                                      <p:cBhvr>
                                        <p:cTn id="34" dur="1230" accel="100000" fill="hold">
                                          <p:stCondLst>
                                            <p:cond delay="770"/>
                                          </p:stCondLst>
                                        </p:cTn>
                                        <p:tgtEl>
                                          <p:spTgt spid="14"/>
                                        </p:tgtEl>
                                        <p:attrNameLst>
                                          <p:attrName>ppt_y</p:attrName>
                                        </p:attrNameLst>
                                      </p:cBhvr>
                                    </p:anim>
                                  </p:childTnLst>
                                </p:cTn>
                              </p:par>
                              <p:par>
                                <p:cTn id="35" presetID="38" presetClass="entr" presetSubtype="0" accel="50000" fill="hold" grpId="0" nodeType="withEffect">
                                  <p:stCondLst>
                                    <p:cond delay="0"/>
                                  </p:stCondLst>
                                  <p:iterate type="lt">
                                    <p:tmPct val="50000"/>
                                  </p:iterate>
                                  <p:childTnLst>
                                    <p:set>
                                      <p:cBhvr>
                                        <p:cTn id="36" dur="1" fill="hold">
                                          <p:stCondLst>
                                            <p:cond delay="0"/>
                                          </p:stCondLst>
                                        </p:cTn>
                                        <p:tgtEl>
                                          <p:spTgt spid="24"/>
                                        </p:tgtEl>
                                        <p:attrNameLst>
                                          <p:attrName>style.visibility</p:attrName>
                                        </p:attrNameLst>
                                      </p:cBhvr>
                                      <p:to>
                                        <p:strVal val="visible"/>
                                      </p:to>
                                    </p:set>
                                    <p:set>
                                      <p:cBhvr>
                                        <p:cTn id="37" dur="455" fill="hold">
                                          <p:stCondLst>
                                            <p:cond delay="0"/>
                                          </p:stCondLst>
                                        </p:cTn>
                                        <p:tgtEl>
                                          <p:spTgt spid="24"/>
                                        </p:tgtEl>
                                        <p:attrNameLst>
                                          <p:attrName>style.rotation</p:attrName>
                                        </p:attrNameLst>
                                      </p:cBhvr>
                                      <p:to>
                                        <p:strVal val="-45.0"/>
                                      </p:to>
                                    </p:set>
                                    <p:anim calcmode="lin" valueType="num">
                                      <p:cBhvr>
                                        <p:cTn id="38" dur="455" fill="hold">
                                          <p:stCondLst>
                                            <p:cond delay="455"/>
                                          </p:stCondLst>
                                        </p:cTn>
                                        <p:tgtEl>
                                          <p:spTgt spid="24"/>
                                        </p:tgtEl>
                                        <p:attrNameLst>
                                          <p:attrName>style.rotation</p:attrName>
                                        </p:attrNameLst>
                                      </p:cBhvr>
                                      <p:tavLst>
                                        <p:tav tm="0">
                                          <p:val>
                                            <p:fltVal val="-45"/>
                                          </p:val>
                                        </p:tav>
                                        <p:tav tm="69900">
                                          <p:val>
                                            <p:fltVal val="45"/>
                                          </p:val>
                                        </p:tav>
                                        <p:tav tm="100000">
                                          <p:val>
                                            <p:fltVal val="0"/>
                                          </p:val>
                                        </p:tav>
                                      </p:tavLst>
                                    </p:anim>
                                    <p:anim calcmode="lin" valueType="num">
                                      <p:cBhvr>
                                        <p:cTn id="39" dur="455" fill="hold">
                                          <p:stCondLst>
                                            <p:cond delay="0"/>
                                          </p:stCondLst>
                                        </p:cTn>
                                        <p:tgtEl>
                                          <p:spTgt spid="24"/>
                                        </p:tgtEl>
                                        <p:attrNameLst>
                                          <p:attrName>ppt_y</p:attrName>
                                        </p:attrNameLst>
                                      </p:cBhvr>
                                      <p:tavLst>
                                        <p:tav tm="0">
                                          <p:val>
                                            <p:strVal val="#ppt_y-1"/>
                                          </p:val>
                                        </p:tav>
                                        <p:tav tm="100000">
                                          <p:val>
                                            <p:strVal val="#ppt_y-(0.354*#ppt_w-0.172*#ppt_h)"/>
                                          </p:val>
                                        </p:tav>
                                      </p:tavLst>
                                    </p:anim>
                                    <p:anim calcmode="lin" valueType="num">
                                      <p:cBhvr>
                                        <p:cTn id="40" dur="156" decel="50000" autoRev="1" fill="hold">
                                          <p:stCondLst>
                                            <p:cond delay="455"/>
                                          </p:stCondLst>
                                        </p:cTn>
                                        <p:tgtEl>
                                          <p:spTgt spid="24"/>
                                        </p:tgtEl>
                                        <p:attrNameLst>
                                          <p:attrName>ppt_y</p:attrName>
                                        </p:attrNameLst>
                                      </p:cBhvr>
                                      <p:tavLst>
                                        <p:tav tm="0">
                                          <p:val>
                                            <p:strVal val="#ppt_y-(0.354*#ppt_w-0.172*#ppt_h)"/>
                                          </p:val>
                                        </p:tav>
                                        <p:tav tm="100000">
                                          <p:val>
                                            <p:strVal val="#ppt_y-(0.354*#ppt_w-0.172*#ppt_h)-#ppt_h/2"/>
                                          </p:val>
                                        </p:tav>
                                      </p:tavLst>
                                    </p:anim>
                                    <p:anim calcmode="lin" valueType="num">
                                      <p:cBhvr>
                                        <p:cTn id="41" dur="136" fill="hold">
                                          <p:stCondLst>
                                            <p:cond delay="864"/>
                                          </p:stCondLst>
                                        </p:cTn>
                                        <p:tgtEl>
                                          <p:spTgt spid="24"/>
                                        </p:tgtEl>
                                        <p:attrNameLst>
                                          <p:attrName>ppt_y</p:attrName>
                                        </p:attrNameLst>
                                      </p:cBhvr>
                                      <p:tavLst>
                                        <p:tav tm="0">
                                          <p:val>
                                            <p:strVal val="#ppt_y-(0.354*#ppt_w-0.172*#ppt_h)"/>
                                          </p:val>
                                        </p:tav>
                                        <p:tav tm="100000">
                                          <p:val>
                                            <p:strVal val="#ppt_y"/>
                                          </p:val>
                                        </p:tav>
                                      </p:tavLst>
                                    </p:anim>
                                  </p:childTnLst>
                                </p:cTn>
                              </p:par>
                              <p:par>
                                <p:cTn id="42" presetID="51" presetClass="entr" presetSubtype="0" fill="hold"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770" decel="100000"/>
                                        <p:tgtEl>
                                          <p:spTgt spid="16"/>
                                        </p:tgtEl>
                                      </p:cBhvr>
                                    </p:animEffect>
                                    <p:animScale>
                                      <p:cBhvr>
                                        <p:cTn id="45" dur="770" decel="100000"/>
                                        <p:tgtEl>
                                          <p:spTgt spid="16"/>
                                        </p:tgtEl>
                                      </p:cBhvr>
                                      <p:from x="10000" y="10000"/>
                                      <p:to x="200000" y="450000"/>
                                    </p:animScale>
                                    <p:animScale>
                                      <p:cBhvr>
                                        <p:cTn id="46" dur="1230" accel="100000" fill="hold">
                                          <p:stCondLst>
                                            <p:cond delay="770"/>
                                          </p:stCondLst>
                                        </p:cTn>
                                        <p:tgtEl>
                                          <p:spTgt spid="16"/>
                                        </p:tgtEl>
                                      </p:cBhvr>
                                      <p:from x="200000" y="450000"/>
                                      <p:to x="100000" y="100000"/>
                                    </p:animScale>
                                    <p:set>
                                      <p:cBhvr>
                                        <p:cTn id="47" dur="770" fill="hold"/>
                                        <p:tgtEl>
                                          <p:spTgt spid="16"/>
                                        </p:tgtEl>
                                        <p:attrNameLst>
                                          <p:attrName>ppt_x</p:attrName>
                                        </p:attrNameLst>
                                      </p:cBhvr>
                                      <p:to>
                                        <p:strVal val="(0.5)"/>
                                      </p:to>
                                    </p:set>
                                    <p:anim from="(0.5)" to="(#ppt_x)" calcmode="lin" valueType="num">
                                      <p:cBhvr>
                                        <p:cTn id="48" dur="1230" accel="100000" fill="hold">
                                          <p:stCondLst>
                                            <p:cond delay="770"/>
                                          </p:stCondLst>
                                        </p:cTn>
                                        <p:tgtEl>
                                          <p:spTgt spid="16"/>
                                        </p:tgtEl>
                                        <p:attrNameLst>
                                          <p:attrName>ppt_x</p:attrName>
                                        </p:attrNameLst>
                                      </p:cBhvr>
                                    </p:anim>
                                    <p:set>
                                      <p:cBhvr>
                                        <p:cTn id="49" dur="770" fill="hold"/>
                                        <p:tgtEl>
                                          <p:spTgt spid="16"/>
                                        </p:tgtEl>
                                        <p:attrNameLst>
                                          <p:attrName>ppt_y</p:attrName>
                                        </p:attrNameLst>
                                      </p:cBhvr>
                                      <p:to>
                                        <p:strVal val="(#ppt_y+0.4)"/>
                                      </p:to>
                                    </p:set>
                                    <p:anim from="(#ppt_y+0.4)" to="(#ppt_y)" calcmode="lin" valueType="num">
                                      <p:cBhvr>
                                        <p:cTn id="50" dur="1230" accel="100000" fill="hold">
                                          <p:stCondLst>
                                            <p:cond delay="770"/>
                                          </p:stCondLst>
                                        </p:cTn>
                                        <p:tgtEl>
                                          <p:spTgt spid="16"/>
                                        </p:tgtEl>
                                        <p:attrNameLst>
                                          <p:attrName>ppt_y</p:attrName>
                                        </p:attrNameLst>
                                      </p:cBhvr>
                                    </p:anim>
                                  </p:childTnLst>
                                </p:cTn>
                              </p:par>
                              <p:par>
                                <p:cTn id="51" presetID="38" presetClass="entr" presetSubtype="0" accel="50000" fill="hold" grpId="0" nodeType="withEffect">
                                  <p:stCondLst>
                                    <p:cond delay="0"/>
                                  </p:stCondLst>
                                  <p:iterate type="lt">
                                    <p:tmPct val="50000"/>
                                  </p:iterate>
                                  <p:childTnLst>
                                    <p:set>
                                      <p:cBhvr>
                                        <p:cTn id="52" dur="1" fill="hold">
                                          <p:stCondLst>
                                            <p:cond delay="0"/>
                                          </p:stCondLst>
                                        </p:cTn>
                                        <p:tgtEl>
                                          <p:spTgt spid="25"/>
                                        </p:tgtEl>
                                        <p:attrNameLst>
                                          <p:attrName>style.visibility</p:attrName>
                                        </p:attrNameLst>
                                      </p:cBhvr>
                                      <p:to>
                                        <p:strVal val="visible"/>
                                      </p:to>
                                    </p:set>
                                    <p:set>
                                      <p:cBhvr>
                                        <p:cTn id="53" dur="227" fill="hold">
                                          <p:stCondLst>
                                            <p:cond delay="0"/>
                                          </p:stCondLst>
                                        </p:cTn>
                                        <p:tgtEl>
                                          <p:spTgt spid="25"/>
                                        </p:tgtEl>
                                        <p:attrNameLst>
                                          <p:attrName>style.rotation</p:attrName>
                                        </p:attrNameLst>
                                      </p:cBhvr>
                                      <p:to>
                                        <p:strVal val="-45.0"/>
                                      </p:to>
                                    </p:set>
                                    <p:anim calcmode="lin" valueType="num">
                                      <p:cBhvr>
                                        <p:cTn id="54" dur="227" fill="hold">
                                          <p:stCondLst>
                                            <p:cond delay="227"/>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5" dur="227"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6" dur="78" decel="50000" autoRev="1" fill="hold">
                                          <p:stCondLst>
                                            <p:cond delay="227"/>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7" dur="68" fill="hold">
                                          <p:stCondLst>
                                            <p:cond delay="432"/>
                                          </p:stCondLst>
                                        </p:cTn>
                                        <p:tgtEl>
                                          <p:spTgt spid="25"/>
                                        </p:tgtEl>
                                        <p:attrNameLst>
                                          <p:attrName>ppt_y</p:attrName>
                                        </p:attrNameLst>
                                      </p:cBhvr>
                                      <p:tavLst>
                                        <p:tav tm="0">
                                          <p:val>
                                            <p:strVal val="#ppt_y-(0.354*#ppt_w-0.172*#ppt_h)"/>
                                          </p:val>
                                        </p:tav>
                                        <p:tav tm="100000">
                                          <p:val>
                                            <p:strVal val="#ppt_y"/>
                                          </p:val>
                                        </p:tav>
                                      </p:tavLst>
                                    </p:anim>
                                  </p:childTnLst>
                                </p:cTn>
                              </p:par>
                              <p:par>
                                <p:cTn id="58" presetID="51" presetClass="entr" presetSubtype="0" fill="hold"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770" decel="100000"/>
                                        <p:tgtEl>
                                          <p:spTgt spid="22"/>
                                        </p:tgtEl>
                                      </p:cBhvr>
                                    </p:animEffect>
                                    <p:animScale>
                                      <p:cBhvr>
                                        <p:cTn id="61" dur="770" decel="100000"/>
                                        <p:tgtEl>
                                          <p:spTgt spid="22"/>
                                        </p:tgtEl>
                                      </p:cBhvr>
                                      <p:from x="10000" y="10000"/>
                                      <p:to x="200000" y="450000"/>
                                    </p:animScale>
                                    <p:animScale>
                                      <p:cBhvr>
                                        <p:cTn id="62" dur="1230" accel="100000" fill="hold">
                                          <p:stCondLst>
                                            <p:cond delay="770"/>
                                          </p:stCondLst>
                                        </p:cTn>
                                        <p:tgtEl>
                                          <p:spTgt spid="22"/>
                                        </p:tgtEl>
                                      </p:cBhvr>
                                      <p:from x="200000" y="450000"/>
                                      <p:to x="100000" y="100000"/>
                                    </p:animScale>
                                    <p:set>
                                      <p:cBhvr>
                                        <p:cTn id="63" dur="770" fill="hold"/>
                                        <p:tgtEl>
                                          <p:spTgt spid="22"/>
                                        </p:tgtEl>
                                        <p:attrNameLst>
                                          <p:attrName>ppt_x</p:attrName>
                                        </p:attrNameLst>
                                      </p:cBhvr>
                                      <p:to>
                                        <p:strVal val="(0.5)"/>
                                      </p:to>
                                    </p:set>
                                    <p:anim from="(0.5)" to="(#ppt_x)" calcmode="lin" valueType="num">
                                      <p:cBhvr>
                                        <p:cTn id="64" dur="1230" accel="100000" fill="hold">
                                          <p:stCondLst>
                                            <p:cond delay="770"/>
                                          </p:stCondLst>
                                        </p:cTn>
                                        <p:tgtEl>
                                          <p:spTgt spid="22"/>
                                        </p:tgtEl>
                                        <p:attrNameLst>
                                          <p:attrName>ppt_x</p:attrName>
                                        </p:attrNameLst>
                                      </p:cBhvr>
                                    </p:anim>
                                    <p:set>
                                      <p:cBhvr>
                                        <p:cTn id="65" dur="770" fill="hold"/>
                                        <p:tgtEl>
                                          <p:spTgt spid="22"/>
                                        </p:tgtEl>
                                        <p:attrNameLst>
                                          <p:attrName>ppt_y</p:attrName>
                                        </p:attrNameLst>
                                      </p:cBhvr>
                                      <p:to>
                                        <p:strVal val="(#ppt_y+0.4)"/>
                                      </p:to>
                                    </p:set>
                                    <p:anim from="(#ppt_y+0.4)" to="(#ppt_y)" calcmode="lin" valueType="num">
                                      <p:cBhvr>
                                        <p:cTn id="66" dur="1230" accel="100000" fill="hold">
                                          <p:stCondLst>
                                            <p:cond delay="770"/>
                                          </p:stCondLst>
                                        </p:cTn>
                                        <p:tgtEl>
                                          <p:spTgt spid="22"/>
                                        </p:tgtEl>
                                        <p:attrNameLst>
                                          <p:attrName>ppt_y</p:attrName>
                                        </p:attrNameLst>
                                      </p:cBhvr>
                                    </p:anim>
                                  </p:childTnLst>
                                </p:cTn>
                              </p:par>
                              <p:par>
                                <p:cTn id="67" presetID="38" presetClass="entr" presetSubtype="0" accel="50000" fill="hold" grpId="0" nodeType="withEffect">
                                  <p:stCondLst>
                                    <p:cond delay="0"/>
                                  </p:stCondLst>
                                  <p:iterate type="lt">
                                    <p:tmPct val="50000"/>
                                  </p:iterate>
                                  <p:childTnLst>
                                    <p:set>
                                      <p:cBhvr>
                                        <p:cTn id="68" dur="1" fill="hold">
                                          <p:stCondLst>
                                            <p:cond delay="0"/>
                                          </p:stCondLst>
                                        </p:cTn>
                                        <p:tgtEl>
                                          <p:spTgt spid="26"/>
                                        </p:tgtEl>
                                        <p:attrNameLst>
                                          <p:attrName>style.visibility</p:attrName>
                                        </p:attrNameLst>
                                      </p:cBhvr>
                                      <p:to>
                                        <p:strVal val="visible"/>
                                      </p:to>
                                    </p:set>
                                    <p:set>
                                      <p:cBhvr>
                                        <p:cTn id="69" dur="456" fill="hold">
                                          <p:stCondLst>
                                            <p:cond delay="0"/>
                                          </p:stCondLst>
                                        </p:cTn>
                                        <p:tgtEl>
                                          <p:spTgt spid="26"/>
                                        </p:tgtEl>
                                        <p:attrNameLst>
                                          <p:attrName>style.rotation</p:attrName>
                                        </p:attrNameLst>
                                      </p:cBhvr>
                                      <p:to>
                                        <p:strVal val="-45.0"/>
                                      </p:to>
                                    </p:set>
                                    <p:anim calcmode="lin" valueType="num">
                                      <p:cBhvr>
                                        <p:cTn id="70" dur="456" fill="hold">
                                          <p:stCondLst>
                                            <p:cond delay="456"/>
                                          </p:stCondLst>
                                        </p:cTn>
                                        <p:tgtEl>
                                          <p:spTgt spid="26"/>
                                        </p:tgtEl>
                                        <p:attrNameLst>
                                          <p:attrName>style.rotation</p:attrName>
                                        </p:attrNameLst>
                                      </p:cBhvr>
                                      <p:tavLst>
                                        <p:tav tm="0">
                                          <p:val>
                                            <p:fltVal val="-45"/>
                                          </p:val>
                                        </p:tav>
                                        <p:tav tm="69900">
                                          <p:val>
                                            <p:fltVal val="45"/>
                                          </p:val>
                                        </p:tav>
                                        <p:tav tm="100000">
                                          <p:val>
                                            <p:fltVal val="0"/>
                                          </p:val>
                                        </p:tav>
                                      </p:tavLst>
                                    </p:anim>
                                    <p:anim calcmode="lin" valueType="num">
                                      <p:cBhvr>
                                        <p:cTn id="71" dur="456" fill="hold">
                                          <p:stCondLst>
                                            <p:cond delay="0"/>
                                          </p:stCondLst>
                                        </p:cTn>
                                        <p:tgtEl>
                                          <p:spTgt spid="26"/>
                                        </p:tgtEl>
                                        <p:attrNameLst>
                                          <p:attrName>ppt_y</p:attrName>
                                        </p:attrNameLst>
                                      </p:cBhvr>
                                      <p:tavLst>
                                        <p:tav tm="0">
                                          <p:val>
                                            <p:strVal val="#ppt_y-1"/>
                                          </p:val>
                                        </p:tav>
                                        <p:tav tm="100000">
                                          <p:val>
                                            <p:strVal val="#ppt_y-(0.354*#ppt_w-0.172*#ppt_h)"/>
                                          </p:val>
                                        </p:tav>
                                      </p:tavLst>
                                    </p:anim>
                                    <p:anim calcmode="lin" valueType="num">
                                      <p:cBhvr>
                                        <p:cTn id="72" dur="156" decel="50000" autoRev="1" fill="hold">
                                          <p:stCondLst>
                                            <p:cond delay="456"/>
                                          </p:stCondLst>
                                        </p:cTn>
                                        <p:tgtEl>
                                          <p:spTgt spid="26"/>
                                        </p:tgtEl>
                                        <p:attrNameLst>
                                          <p:attrName>ppt_y</p:attrName>
                                        </p:attrNameLst>
                                      </p:cBhvr>
                                      <p:tavLst>
                                        <p:tav tm="0">
                                          <p:val>
                                            <p:strVal val="#ppt_y-(0.354*#ppt_w-0.172*#ppt_h)"/>
                                          </p:val>
                                        </p:tav>
                                        <p:tav tm="100000">
                                          <p:val>
                                            <p:strVal val="#ppt_y-(0.354*#ppt_w-0.172*#ppt_h)-#ppt_h/2"/>
                                          </p:val>
                                        </p:tav>
                                      </p:tavLst>
                                    </p:anim>
                                    <p:anim calcmode="lin" valueType="num">
                                      <p:cBhvr>
                                        <p:cTn id="73" dur="136" fill="hold">
                                          <p:stCondLst>
                                            <p:cond delay="864"/>
                                          </p:stCondLst>
                                        </p:cTn>
                                        <p:tgtEl>
                                          <p:spTgt spid="26"/>
                                        </p:tgtEl>
                                        <p:attrNameLst>
                                          <p:attrName>ppt_y</p:attrName>
                                        </p:attrNameLst>
                                      </p:cBhvr>
                                      <p:tavLst>
                                        <p:tav tm="0">
                                          <p:val>
                                            <p:strVal val="#ppt_y-(0.354*#ppt_w-0.172*#ppt_h)"/>
                                          </p:val>
                                        </p:tav>
                                        <p:tav tm="100000">
                                          <p:val>
                                            <p:strVal val="#ppt_y"/>
                                          </p:val>
                                        </p:tav>
                                      </p:tavLst>
                                    </p:anim>
                                  </p:childTnLst>
                                </p:cTn>
                              </p:par>
                              <p:par>
                                <p:cTn id="74" presetID="51" presetClass="entr" presetSubtype="0" fill="hold" nodeType="with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fade">
                                      <p:cBhvr>
                                        <p:cTn id="76" dur="770" decel="100000"/>
                                        <p:tgtEl>
                                          <p:spTgt spid="20"/>
                                        </p:tgtEl>
                                      </p:cBhvr>
                                    </p:animEffect>
                                    <p:animScale>
                                      <p:cBhvr>
                                        <p:cTn id="77" dur="770" decel="100000"/>
                                        <p:tgtEl>
                                          <p:spTgt spid="20"/>
                                        </p:tgtEl>
                                      </p:cBhvr>
                                      <p:from x="10000" y="10000"/>
                                      <p:to x="200000" y="450000"/>
                                    </p:animScale>
                                    <p:animScale>
                                      <p:cBhvr>
                                        <p:cTn id="78" dur="1230" accel="100000" fill="hold">
                                          <p:stCondLst>
                                            <p:cond delay="770"/>
                                          </p:stCondLst>
                                        </p:cTn>
                                        <p:tgtEl>
                                          <p:spTgt spid="20"/>
                                        </p:tgtEl>
                                      </p:cBhvr>
                                      <p:from x="200000" y="450000"/>
                                      <p:to x="100000" y="100000"/>
                                    </p:animScale>
                                    <p:set>
                                      <p:cBhvr>
                                        <p:cTn id="79" dur="770" fill="hold"/>
                                        <p:tgtEl>
                                          <p:spTgt spid="20"/>
                                        </p:tgtEl>
                                        <p:attrNameLst>
                                          <p:attrName>ppt_x</p:attrName>
                                        </p:attrNameLst>
                                      </p:cBhvr>
                                      <p:to>
                                        <p:strVal val="(0.5)"/>
                                      </p:to>
                                    </p:set>
                                    <p:anim from="(0.5)" to="(#ppt_x)" calcmode="lin" valueType="num">
                                      <p:cBhvr>
                                        <p:cTn id="80" dur="1230" accel="100000" fill="hold">
                                          <p:stCondLst>
                                            <p:cond delay="770"/>
                                          </p:stCondLst>
                                        </p:cTn>
                                        <p:tgtEl>
                                          <p:spTgt spid="20"/>
                                        </p:tgtEl>
                                        <p:attrNameLst>
                                          <p:attrName>ppt_x</p:attrName>
                                        </p:attrNameLst>
                                      </p:cBhvr>
                                    </p:anim>
                                    <p:set>
                                      <p:cBhvr>
                                        <p:cTn id="81" dur="770" fill="hold"/>
                                        <p:tgtEl>
                                          <p:spTgt spid="20"/>
                                        </p:tgtEl>
                                        <p:attrNameLst>
                                          <p:attrName>ppt_y</p:attrName>
                                        </p:attrNameLst>
                                      </p:cBhvr>
                                      <p:to>
                                        <p:strVal val="(#ppt_y+0.4)"/>
                                      </p:to>
                                    </p:set>
                                    <p:anim from="(#ppt_y+0.4)" to="(#ppt_y)" calcmode="lin" valueType="num">
                                      <p:cBhvr>
                                        <p:cTn id="82" dur="1230" accel="100000" fill="hold">
                                          <p:stCondLst>
                                            <p:cond delay="770"/>
                                          </p:stCondLst>
                                        </p:cTn>
                                        <p:tgtEl>
                                          <p:spTgt spid="20"/>
                                        </p:tgtEl>
                                        <p:attrNameLst>
                                          <p:attrName>ppt_y</p:attrName>
                                        </p:attrNameLst>
                                      </p:cBhvr>
                                    </p:anim>
                                  </p:childTnLst>
                                </p:cTn>
                              </p:par>
                            </p:childTnLst>
                          </p:cTn>
                        </p:par>
                        <p:par>
                          <p:cTn id="83" fill="hold">
                            <p:stCondLst>
                              <p:cond delay="7000"/>
                            </p:stCondLst>
                            <p:childTnLst>
                              <p:par>
                                <p:cTn id="84" presetID="38" presetClass="entr" presetSubtype="0" accel="50000" fill="hold" grpId="0" nodeType="afterEffect">
                                  <p:stCondLst>
                                    <p:cond delay="0"/>
                                  </p:stCondLst>
                                  <p:iterate type="lt">
                                    <p:tmPct val="50000"/>
                                  </p:iterate>
                                  <p:childTnLst>
                                    <p:set>
                                      <p:cBhvr>
                                        <p:cTn id="85" dur="1" fill="hold">
                                          <p:stCondLst>
                                            <p:cond delay="0"/>
                                          </p:stCondLst>
                                        </p:cTn>
                                        <p:tgtEl>
                                          <p:spTgt spid="27"/>
                                        </p:tgtEl>
                                        <p:attrNameLst>
                                          <p:attrName>style.visibility</p:attrName>
                                        </p:attrNameLst>
                                      </p:cBhvr>
                                      <p:to>
                                        <p:strVal val="visible"/>
                                      </p:to>
                                    </p:set>
                                    <p:set>
                                      <p:cBhvr>
                                        <p:cTn id="86" dur="455" fill="hold">
                                          <p:stCondLst>
                                            <p:cond delay="0"/>
                                          </p:stCondLst>
                                        </p:cTn>
                                        <p:tgtEl>
                                          <p:spTgt spid="27"/>
                                        </p:tgtEl>
                                        <p:attrNameLst>
                                          <p:attrName>style.rotation</p:attrName>
                                        </p:attrNameLst>
                                      </p:cBhvr>
                                      <p:to>
                                        <p:strVal val="-45.0"/>
                                      </p:to>
                                    </p:set>
                                    <p:anim calcmode="lin" valueType="num">
                                      <p:cBhvr>
                                        <p:cTn id="87" dur="455" fill="hold">
                                          <p:stCondLst>
                                            <p:cond delay="455"/>
                                          </p:stCondLst>
                                        </p:cTn>
                                        <p:tgtEl>
                                          <p:spTgt spid="27"/>
                                        </p:tgtEl>
                                        <p:attrNameLst>
                                          <p:attrName>style.rotation</p:attrName>
                                        </p:attrNameLst>
                                      </p:cBhvr>
                                      <p:tavLst>
                                        <p:tav tm="0">
                                          <p:val>
                                            <p:fltVal val="-45"/>
                                          </p:val>
                                        </p:tav>
                                        <p:tav tm="69900">
                                          <p:val>
                                            <p:fltVal val="45"/>
                                          </p:val>
                                        </p:tav>
                                        <p:tav tm="100000">
                                          <p:val>
                                            <p:fltVal val="0"/>
                                          </p:val>
                                        </p:tav>
                                      </p:tavLst>
                                    </p:anim>
                                    <p:anim calcmode="lin" valueType="num">
                                      <p:cBhvr>
                                        <p:cTn id="88" dur="455" fill="hold">
                                          <p:stCondLst>
                                            <p:cond delay="0"/>
                                          </p:stCondLst>
                                        </p:cTn>
                                        <p:tgtEl>
                                          <p:spTgt spid="27"/>
                                        </p:tgtEl>
                                        <p:attrNameLst>
                                          <p:attrName>ppt_y</p:attrName>
                                        </p:attrNameLst>
                                      </p:cBhvr>
                                      <p:tavLst>
                                        <p:tav tm="0">
                                          <p:val>
                                            <p:strVal val="#ppt_y-1"/>
                                          </p:val>
                                        </p:tav>
                                        <p:tav tm="100000">
                                          <p:val>
                                            <p:strVal val="#ppt_y-(0.354*#ppt_w-0.172*#ppt_h)"/>
                                          </p:val>
                                        </p:tav>
                                      </p:tavLst>
                                    </p:anim>
                                    <p:anim calcmode="lin" valueType="num">
                                      <p:cBhvr>
                                        <p:cTn id="89" dur="156" decel="50000" autoRev="1" fill="hold">
                                          <p:stCondLst>
                                            <p:cond delay="455"/>
                                          </p:stCondLst>
                                        </p:cTn>
                                        <p:tgtEl>
                                          <p:spTgt spid="27"/>
                                        </p:tgtEl>
                                        <p:attrNameLst>
                                          <p:attrName>ppt_y</p:attrName>
                                        </p:attrNameLst>
                                      </p:cBhvr>
                                      <p:tavLst>
                                        <p:tav tm="0">
                                          <p:val>
                                            <p:strVal val="#ppt_y-(0.354*#ppt_w-0.172*#ppt_h)"/>
                                          </p:val>
                                        </p:tav>
                                        <p:tav tm="100000">
                                          <p:val>
                                            <p:strVal val="#ppt_y-(0.354*#ppt_w-0.172*#ppt_h)-#ppt_h/2"/>
                                          </p:val>
                                        </p:tav>
                                      </p:tavLst>
                                    </p:anim>
                                    <p:anim calcmode="lin" valueType="num">
                                      <p:cBhvr>
                                        <p:cTn id="90" dur="136" fill="hold">
                                          <p:stCondLst>
                                            <p:cond delay="864"/>
                                          </p:stCondLst>
                                        </p:cTn>
                                        <p:tgtEl>
                                          <p:spTgt spid="27"/>
                                        </p:tgtEl>
                                        <p:attrNameLst>
                                          <p:attrName>ppt_y</p:attrName>
                                        </p:attrNameLst>
                                      </p:cBhvr>
                                      <p:tavLst>
                                        <p:tav tm="0">
                                          <p:val>
                                            <p:strVal val="#ppt_y-(0.354*#ppt_w-0.172*#ppt_h)"/>
                                          </p:val>
                                        </p:tav>
                                        <p:tav tm="100000">
                                          <p:val>
                                            <p:strVal val="#ppt_y"/>
                                          </p:val>
                                        </p:tav>
                                      </p:tavLst>
                                    </p:anim>
                                  </p:childTnLst>
                                </p:cTn>
                              </p:par>
                              <p:par>
                                <p:cTn id="91" presetID="51" presetClass="entr" presetSubtype="0" fill="hold" nodeType="with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fade">
                                      <p:cBhvr>
                                        <p:cTn id="93" dur="770" decel="100000"/>
                                        <p:tgtEl>
                                          <p:spTgt spid="18"/>
                                        </p:tgtEl>
                                      </p:cBhvr>
                                    </p:animEffect>
                                    <p:animScale>
                                      <p:cBhvr>
                                        <p:cTn id="94" dur="770" decel="100000"/>
                                        <p:tgtEl>
                                          <p:spTgt spid="18"/>
                                        </p:tgtEl>
                                      </p:cBhvr>
                                      <p:from x="10000" y="10000"/>
                                      <p:to x="200000" y="450000"/>
                                    </p:animScale>
                                    <p:animScale>
                                      <p:cBhvr>
                                        <p:cTn id="95" dur="1230" accel="100000" fill="hold">
                                          <p:stCondLst>
                                            <p:cond delay="770"/>
                                          </p:stCondLst>
                                        </p:cTn>
                                        <p:tgtEl>
                                          <p:spTgt spid="18"/>
                                        </p:tgtEl>
                                      </p:cBhvr>
                                      <p:from x="200000" y="450000"/>
                                      <p:to x="100000" y="100000"/>
                                    </p:animScale>
                                    <p:set>
                                      <p:cBhvr>
                                        <p:cTn id="96" dur="770" fill="hold"/>
                                        <p:tgtEl>
                                          <p:spTgt spid="18"/>
                                        </p:tgtEl>
                                        <p:attrNameLst>
                                          <p:attrName>ppt_x</p:attrName>
                                        </p:attrNameLst>
                                      </p:cBhvr>
                                      <p:to>
                                        <p:strVal val="(0.5)"/>
                                      </p:to>
                                    </p:set>
                                    <p:anim from="(0.5)" to="(#ppt_x)" calcmode="lin" valueType="num">
                                      <p:cBhvr>
                                        <p:cTn id="97" dur="1230" accel="100000" fill="hold">
                                          <p:stCondLst>
                                            <p:cond delay="770"/>
                                          </p:stCondLst>
                                        </p:cTn>
                                        <p:tgtEl>
                                          <p:spTgt spid="18"/>
                                        </p:tgtEl>
                                        <p:attrNameLst>
                                          <p:attrName>ppt_x</p:attrName>
                                        </p:attrNameLst>
                                      </p:cBhvr>
                                    </p:anim>
                                    <p:set>
                                      <p:cBhvr>
                                        <p:cTn id="98" dur="770" fill="hold"/>
                                        <p:tgtEl>
                                          <p:spTgt spid="18"/>
                                        </p:tgtEl>
                                        <p:attrNameLst>
                                          <p:attrName>ppt_y</p:attrName>
                                        </p:attrNameLst>
                                      </p:cBhvr>
                                      <p:to>
                                        <p:strVal val="(#ppt_y+0.4)"/>
                                      </p:to>
                                    </p:set>
                                    <p:anim from="(#ppt_y+0.4)" to="(#ppt_y)" calcmode="lin" valueType="num">
                                      <p:cBhvr>
                                        <p:cTn id="99" dur="1230" accel="100000" fill="hold">
                                          <p:stCondLst>
                                            <p:cond delay="770"/>
                                          </p:stCondLst>
                                        </p:cTn>
                                        <p:tgtEl>
                                          <p:spTgt spid="18"/>
                                        </p:tgtEl>
                                        <p:attrNameLst>
                                          <p:attrName>ppt_y</p:attrName>
                                        </p:attrNameLst>
                                      </p:cBhvr>
                                    </p:anim>
                                  </p:childTnLst>
                                </p:cTn>
                              </p:par>
                            </p:childTnLst>
                          </p:cTn>
                        </p:par>
                        <p:par>
                          <p:cTn id="100" fill="hold">
                            <p:stCondLst>
                              <p:cond delay="12500"/>
                            </p:stCondLst>
                            <p:childTnLst>
                              <p:par>
                                <p:cTn id="101" presetID="38" presetClass="entr" presetSubtype="0" accel="50000" fill="hold" grpId="0" nodeType="afterEffect">
                                  <p:stCondLst>
                                    <p:cond delay="0"/>
                                  </p:stCondLst>
                                  <p:iterate type="lt">
                                    <p:tmPct val="50000"/>
                                  </p:iterate>
                                  <p:childTnLst>
                                    <p:set>
                                      <p:cBhvr>
                                        <p:cTn id="102" dur="1" fill="hold">
                                          <p:stCondLst>
                                            <p:cond delay="0"/>
                                          </p:stCondLst>
                                        </p:cTn>
                                        <p:tgtEl>
                                          <p:spTgt spid="28"/>
                                        </p:tgtEl>
                                        <p:attrNameLst>
                                          <p:attrName>style.visibility</p:attrName>
                                        </p:attrNameLst>
                                      </p:cBhvr>
                                      <p:to>
                                        <p:strVal val="visible"/>
                                      </p:to>
                                    </p:set>
                                    <p:set>
                                      <p:cBhvr>
                                        <p:cTn id="103" dur="455" fill="hold">
                                          <p:stCondLst>
                                            <p:cond delay="0"/>
                                          </p:stCondLst>
                                        </p:cTn>
                                        <p:tgtEl>
                                          <p:spTgt spid="28"/>
                                        </p:tgtEl>
                                        <p:attrNameLst>
                                          <p:attrName>style.rotation</p:attrName>
                                        </p:attrNameLst>
                                      </p:cBhvr>
                                      <p:to>
                                        <p:strVal val="-45.0"/>
                                      </p:to>
                                    </p:set>
                                    <p:anim calcmode="lin" valueType="num">
                                      <p:cBhvr>
                                        <p:cTn id="104" dur="455" fill="hold">
                                          <p:stCondLst>
                                            <p:cond delay="455"/>
                                          </p:stCondLst>
                                        </p:cTn>
                                        <p:tgtEl>
                                          <p:spTgt spid="28"/>
                                        </p:tgtEl>
                                        <p:attrNameLst>
                                          <p:attrName>style.rotation</p:attrName>
                                        </p:attrNameLst>
                                      </p:cBhvr>
                                      <p:tavLst>
                                        <p:tav tm="0">
                                          <p:val>
                                            <p:fltVal val="-45"/>
                                          </p:val>
                                        </p:tav>
                                        <p:tav tm="69900">
                                          <p:val>
                                            <p:fltVal val="45"/>
                                          </p:val>
                                        </p:tav>
                                        <p:tav tm="100000">
                                          <p:val>
                                            <p:fltVal val="0"/>
                                          </p:val>
                                        </p:tav>
                                      </p:tavLst>
                                    </p:anim>
                                    <p:anim calcmode="lin" valueType="num">
                                      <p:cBhvr>
                                        <p:cTn id="105" dur="455" fill="hold">
                                          <p:stCondLst>
                                            <p:cond delay="0"/>
                                          </p:stCondLst>
                                        </p:cTn>
                                        <p:tgtEl>
                                          <p:spTgt spid="28"/>
                                        </p:tgtEl>
                                        <p:attrNameLst>
                                          <p:attrName>ppt_y</p:attrName>
                                        </p:attrNameLst>
                                      </p:cBhvr>
                                      <p:tavLst>
                                        <p:tav tm="0">
                                          <p:val>
                                            <p:strVal val="#ppt_y-1"/>
                                          </p:val>
                                        </p:tav>
                                        <p:tav tm="100000">
                                          <p:val>
                                            <p:strVal val="#ppt_y-(0.354*#ppt_w-0.172*#ppt_h)"/>
                                          </p:val>
                                        </p:tav>
                                      </p:tavLst>
                                    </p:anim>
                                    <p:anim calcmode="lin" valueType="num">
                                      <p:cBhvr>
                                        <p:cTn id="106" dur="156" decel="50000" autoRev="1" fill="hold">
                                          <p:stCondLst>
                                            <p:cond delay="455"/>
                                          </p:stCondLst>
                                        </p:cTn>
                                        <p:tgtEl>
                                          <p:spTgt spid="28"/>
                                        </p:tgtEl>
                                        <p:attrNameLst>
                                          <p:attrName>ppt_y</p:attrName>
                                        </p:attrNameLst>
                                      </p:cBhvr>
                                      <p:tavLst>
                                        <p:tav tm="0">
                                          <p:val>
                                            <p:strVal val="#ppt_y-(0.354*#ppt_w-0.172*#ppt_h)"/>
                                          </p:val>
                                        </p:tav>
                                        <p:tav tm="100000">
                                          <p:val>
                                            <p:strVal val="#ppt_y-(0.354*#ppt_w-0.172*#ppt_h)-#ppt_h/2"/>
                                          </p:val>
                                        </p:tav>
                                      </p:tavLst>
                                    </p:anim>
                                    <p:anim calcmode="lin" valueType="num">
                                      <p:cBhvr>
                                        <p:cTn id="107" dur="136" fill="hold">
                                          <p:stCondLst>
                                            <p:cond delay="864"/>
                                          </p:stCondLst>
                                        </p:cTn>
                                        <p:tgtEl>
                                          <p:spTgt spid="28"/>
                                        </p:tgtEl>
                                        <p:attrNameLst>
                                          <p:attrName>ppt_y</p:attrName>
                                        </p:attrNameLst>
                                      </p:cBhvr>
                                      <p:tavLst>
                                        <p:tav tm="0">
                                          <p:val>
                                            <p:strVal val="#ppt_y-(0.354*#ppt_w-0.172*#ppt_h)"/>
                                          </p:val>
                                        </p:tav>
                                        <p:tav tm="100000">
                                          <p:val>
                                            <p:strVal val="#ppt_y"/>
                                          </p:val>
                                        </p:tav>
                                      </p:tavLst>
                                    </p:anim>
                                  </p:childTnLst>
                                </p:cTn>
                              </p:par>
                              <p:par>
                                <p:cTn id="108" presetID="51" presetClass="entr" presetSubtype="0" fill="hold" nodeType="withEffect">
                                  <p:stCondLst>
                                    <p:cond delay="0"/>
                                  </p:stCondLst>
                                  <p:childTnLst>
                                    <p:set>
                                      <p:cBhvr>
                                        <p:cTn id="109" dur="1" fill="hold">
                                          <p:stCondLst>
                                            <p:cond delay="0"/>
                                          </p:stCondLst>
                                        </p:cTn>
                                        <p:tgtEl>
                                          <p:spTgt spid="10"/>
                                        </p:tgtEl>
                                        <p:attrNameLst>
                                          <p:attrName>style.visibility</p:attrName>
                                        </p:attrNameLst>
                                      </p:cBhvr>
                                      <p:to>
                                        <p:strVal val="visible"/>
                                      </p:to>
                                    </p:set>
                                    <p:animEffect transition="in" filter="fade">
                                      <p:cBhvr>
                                        <p:cTn id="110" dur="770" decel="100000"/>
                                        <p:tgtEl>
                                          <p:spTgt spid="10"/>
                                        </p:tgtEl>
                                      </p:cBhvr>
                                    </p:animEffect>
                                    <p:animScale>
                                      <p:cBhvr>
                                        <p:cTn id="111" dur="770" decel="100000"/>
                                        <p:tgtEl>
                                          <p:spTgt spid="10"/>
                                        </p:tgtEl>
                                      </p:cBhvr>
                                      <p:from x="10000" y="10000"/>
                                      <p:to x="200000" y="450000"/>
                                    </p:animScale>
                                    <p:animScale>
                                      <p:cBhvr>
                                        <p:cTn id="112" dur="1230" accel="100000" fill="hold">
                                          <p:stCondLst>
                                            <p:cond delay="770"/>
                                          </p:stCondLst>
                                        </p:cTn>
                                        <p:tgtEl>
                                          <p:spTgt spid="10"/>
                                        </p:tgtEl>
                                      </p:cBhvr>
                                      <p:from x="200000" y="450000"/>
                                      <p:to x="100000" y="100000"/>
                                    </p:animScale>
                                    <p:set>
                                      <p:cBhvr>
                                        <p:cTn id="113" dur="770" fill="hold"/>
                                        <p:tgtEl>
                                          <p:spTgt spid="10"/>
                                        </p:tgtEl>
                                        <p:attrNameLst>
                                          <p:attrName>ppt_x</p:attrName>
                                        </p:attrNameLst>
                                      </p:cBhvr>
                                      <p:to>
                                        <p:strVal val="(0.5)"/>
                                      </p:to>
                                    </p:set>
                                    <p:anim from="(0.5)" to="(#ppt_x)" calcmode="lin" valueType="num">
                                      <p:cBhvr>
                                        <p:cTn id="114" dur="1230" accel="100000" fill="hold">
                                          <p:stCondLst>
                                            <p:cond delay="770"/>
                                          </p:stCondLst>
                                        </p:cTn>
                                        <p:tgtEl>
                                          <p:spTgt spid="10"/>
                                        </p:tgtEl>
                                        <p:attrNameLst>
                                          <p:attrName>ppt_x</p:attrName>
                                        </p:attrNameLst>
                                      </p:cBhvr>
                                    </p:anim>
                                    <p:set>
                                      <p:cBhvr>
                                        <p:cTn id="115" dur="770" fill="hold"/>
                                        <p:tgtEl>
                                          <p:spTgt spid="10"/>
                                        </p:tgtEl>
                                        <p:attrNameLst>
                                          <p:attrName>ppt_y</p:attrName>
                                        </p:attrNameLst>
                                      </p:cBhvr>
                                      <p:to>
                                        <p:strVal val="(#ppt_y+0.4)"/>
                                      </p:to>
                                    </p:set>
                                    <p:anim from="(#ppt_y+0.4)" to="(#ppt_y)" calcmode="lin" valueType="num">
                                      <p:cBhvr>
                                        <p:cTn id="116" dur="1230" accel="100000" fill="hold">
                                          <p:stCondLst>
                                            <p:cond delay="770"/>
                                          </p:stCondLst>
                                        </p:cTn>
                                        <p:tgtEl>
                                          <p:spTgt spid="10"/>
                                        </p:tgtEl>
                                        <p:attrNameLst>
                                          <p:attrName>ppt_y</p:attrName>
                                        </p:attrNameLst>
                                      </p:cBhvr>
                                    </p:anim>
                                  </p:childTnLst>
                                </p:cTn>
                              </p:par>
                            </p:childTnLst>
                          </p:cTn>
                        </p:par>
                        <p:par>
                          <p:cTn id="117" fill="hold">
                            <p:stCondLst>
                              <p:cond delay="15500"/>
                            </p:stCondLst>
                            <p:childTnLst>
                              <p:par>
                                <p:cTn id="118" presetID="38" presetClass="entr" presetSubtype="0" accel="50000" fill="hold" grpId="0" nodeType="afterEffect">
                                  <p:stCondLst>
                                    <p:cond delay="0"/>
                                  </p:stCondLst>
                                  <p:iterate type="lt">
                                    <p:tmPct val="50000"/>
                                  </p:iterate>
                                  <p:childTnLst>
                                    <p:set>
                                      <p:cBhvr>
                                        <p:cTn id="119" dur="1" fill="hold">
                                          <p:stCondLst>
                                            <p:cond delay="0"/>
                                          </p:stCondLst>
                                        </p:cTn>
                                        <p:tgtEl>
                                          <p:spTgt spid="29"/>
                                        </p:tgtEl>
                                        <p:attrNameLst>
                                          <p:attrName>style.visibility</p:attrName>
                                        </p:attrNameLst>
                                      </p:cBhvr>
                                      <p:to>
                                        <p:strVal val="visible"/>
                                      </p:to>
                                    </p:set>
                                    <p:set>
                                      <p:cBhvr>
                                        <p:cTn id="120" dur="455" fill="hold">
                                          <p:stCondLst>
                                            <p:cond delay="0"/>
                                          </p:stCondLst>
                                        </p:cTn>
                                        <p:tgtEl>
                                          <p:spTgt spid="29"/>
                                        </p:tgtEl>
                                        <p:attrNameLst>
                                          <p:attrName>style.rotation</p:attrName>
                                        </p:attrNameLst>
                                      </p:cBhvr>
                                      <p:to>
                                        <p:strVal val="-45.0"/>
                                      </p:to>
                                    </p:set>
                                    <p:anim calcmode="lin" valueType="num">
                                      <p:cBhvr>
                                        <p:cTn id="121" dur="455" fill="hold">
                                          <p:stCondLst>
                                            <p:cond delay="455"/>
                                          </p:stCondLst>
                                        </p:cTn>
                                        <p:tgtEl>
                                          <p:spTgt spid="29"/>
                                        </p:tgtEl>
                                        <p:attrNameLst>
                                          <p:attrName>style.rotation</p:attrName>
                                        </p:attrNameLst>
                                      </p:cBhvr>
                                      <p:tavLst>
                                        <p:tav tm="0">
                                          <p:val>
                                            <p:fltVal val="-45"/>
                                          </p:val>
                                        </p:tav>
                                        <p:tav tm="69900">
                                          <p:val>
                                            <p:fltVal val="45"/>
                                          </p:val>
                                        </p:tav>
                                        <p:tav tm="100000">
                                          <p:val>
                                            <p:fltVal val="0"/>
                                          </p:val>
                                        </p:tav>
                                      </p:tavLst>
                                    </p:anim>
                                    <p:anim calcmode="lin" valueType="num">
                                      <p:cBhvr>
                                        <p:cTn id="122" dur="455" fill="hold">
                                          <p:stCondLst>
                                            <p:cond delay="0"/>
                                          </p:stCondLst>
                                        </p:cTn>
                                        <p:tgtEl>
                                          <p:spTgt spid="29"/>
                                        </p:tgtEl>
                                        <p:attrNameLst>
                                          <p:attrName>ppt_y</p:attrName>
                                        </p:attrNameLst>
                                      </p:cBhvr>
                                      <p:tavLst>
                                        <p:tav tm="0">
                                          <p:val>
                                            <p:strVal val="#ppt_y-1"/>
                                          </p:val>
                                        </p:tav>
                                        <p:tav tm="100000">
                                          <p:val>
                                            <p:strVal val="#ppt_y-(0.354*#ppt_w-0.172*#ppt_h)"/>
                                          </p:val>
                                        </p:tav>
                                      </p:tavLst>
                                    </p:anim>
                                    <p:anim calcmode="lin" valueType="num">
                                      <p:cBhvr>
                                        <p:cTn id="123" dur="156" decel="50000" autoRev="1" fill="hold">
                                          <p:stCondLst>
                                            <p:cond delay="455"/>
                                          </p:stCondLst>
                                        </p:cTn>
                                        <p:tgtEl>
                                          <p:spTgt spid="29"/>
                                        </p:tgtEl>
                                        <p:attrNameLst>
                                          <p:attrName>ppt_y</p:attrName>
                                        </p:attrNameLst>
                                      </p:cBhvr>
                                      <p:tavLst>
                                        <p:tav tm="0">
                                          <p:val>
                                            <p:strVal val="#ppt_y-(0.354*#ppt_w-0.172*#ppt_h)"/>
                                          </p:val>
                                        </p:tav>
                                        <p:tav tm="100000">
                                          <p:val>
                                            <p:strVal val="#ppt_y-(0.354*#ppt_w-0.172*#ppt_h)-#ppt_h/2"/>
                                          </p:val>
                                        </p:tav>
                                      </p:tavLst>
                                    </p:anim>
                                    <p:anim calcmode="lin" valueType="num">
                                      <p:cBhvr>
                                        <p:cTn id="124" dur="136" fill="hold">
                                          <p:stCondLst>
                                            <p:cond delay="864"/>
                                          </p:stCondLst>
                                        </p:cTn>
                                        <p:tgtEl>
                                          <p:spTgt spid="29"/>
                                        </p:tgtEl>
                                        <p:attrNameLst>
                                          <p:attrName>ppt_y</p:attrName>
                                        </p:attrNameLst>
                                      </p:cBhvr>
                                      <p:tavLst>
                                        <p:tav tm="0">
                                          <p:val>
                                            <p:strVal val="#ppt_y-(0.354*#ppt_w-0.172*#ppt_h)"/>
                                          </p:val>
                                        </p:tav>
                                        <p:tav tm="100000">
                                          <p:val>
                                            <p:strVal val="#ppt_y"/>
                                          </p:val>
                                        </p:tav>
                                      </p:tavLst>
                                    </p:anim>
                                  </p:childTnLst>
                                </p:cTn>
                              </p:par>
                              <p:par>
                                <p:cTn id="125" presetID="51" presetClass="entr" presetSubtype="0" fill="hold" nodeType="withEffect">
                                  <p:stCondLst>
                                    <p:cond delay="0"/>
                                  </p:stCondLst>
                                  <p:childTnLst>
                                    <p:set>
                                      <p:cBhvr>
                                        <p:cTn id="126" dur="1" fill="hold">
                                          <p:stCondLst>
                                            <p:cond delay="0"/>
                                          </p:stCondLst>
                                        </p:cTn>
                                        <p:tgtEl>
                                          <p:spTgt spid="7"/>
                                        </p:tgtEl>
                                        <p:attrNameLst>
                                          <p:attrName>style.visibility</p:attrName>
                                        </p:attrNameLst>
                                      </p:cBhvr>
                                      <p:to>
                                        <p:strVal val="visible"/>
                                      </p:to>
                                    </p:set>
                                    <p:animEffect transition="in" filter="fade">
                                      <p:cBhvr>
                                        <p:cTn id="127" dur="770" decel="100000"/>
                                        <p:tgtEl>
                                          <p:spTgt spid="7"/>
                                        </p:tgtEl>
                                      </p:cBhvr>
                                    </p:animEffect>
                                    <p:animScale>
                                      <p:cBhvr>
                                        <p:cTn id="128" dur="770" decel="100000"/>
                                        <p:tgtEl>
                                          <p:spTgt spid="7"/>
                                        </p:tgtEl>
                                      </p:cBhvr>
                                      <p:from x="10000" y="10000"/>
                                      <p:to x="200000" y="450000"/>
                                    </p:animScale>
                                    <p:animScale>
                                      <p:cBhvr>
                                        <p:cTn id="129" dur="1230" accel="100000" fill="hold">
                                          <p:stCondLst>
                                            <p:cond delay="770"/>
                                          </p:stCondLst>
                                        </p:cTn>
                                        <p:tgtEl>
                                          <p:spTgt spid="7"/>
                                        </p:tgtEl>
                                      </p:cBhvr>
                                      <p:from x="200000" y="450000"/>
                                      <p:to x="100000" y="100000"/>
                                    </p:animScale>
                                    <p:set>
                                      <p:cBhvr>
                                        <p:cTn id="130" dur="770" fill="hold"/>
                                        <p:tgtEl>
                                          <p:spTgt spid="7"/>
                                        </p:tgtEl>
                                        <p:attrNameLst>
                                          <p:attrName>ppt_x</p:attrName>
                                        </p:attrNameLst>
                                      </p:cBhvr>
                                      <p:to>
                                        <p:strVal val="(0.5)"/>
                                      </p:to>
                                    </p:set>
                                    <p:anim from="(0.5)" to="(#ppt_x)" calcmode="lin" valueType="num">
                                      <p:cBhvr>
                                        <p:cTn id="131" dur="1230" accel="100000" fill="hold">
                                          <p:stCondLst>
                                            <p:cond delay="770"/>
                                          </p:stCondLst>
                                        </p:cTn>
                                        <p:tgtEl>
                                          <p:spTgt spid="7"/>
                                        </p:tgtEl>
                                        <p:attrNameLst>
                                          <p:attrName>ppt_x</p:attrName>
                                        </p:attrNameLst>
                                      </p:cBhvr>
                                    </p:anim>
                                    <p:set>
                                      <p:cBhvr>
                                        <p:cTn id="132" dur="770" fill="hold"/>
                                        <p:tgtEl>
                                          <p:spTgt spid="7"/>
                                        </p:tgtEl>
                                        <p:attrNameLst>
                                          <p:attrName>ppt_y</p:attrName>
                                        </p:attrNameLst>
                                      </p:cBhvr>
                                      <p:to>
                                        <p:strVal val="(#ppt_y+0.4)"/>
                                      </p:to>
                                    </p:set>
                                    <p:anim from="(#ppt_y+0.4)" to="(#ppt_y)" calcmode="lin" valueType="num">
                                      <p:cBhvr>
                                        <p:cTn id="133" dur="1230" accel="100000" fill="hold">
                                          <p:stCondLst>
                                            <p:cond delay="770"/>
                                          </p:stCondLst>
                                        </p:cTn>
                                        <p:tgtEl>
                                          <p:spTgt spid="7"/>
                                        </p:tgtEl>
                                        <p:attrNameLst>
                                          <p:attrName>ppt_y</p:attrName>
                                        </p:attrNameLst>
                                      </p:cBhvr>
                                    </p:anim>
                                  </p:childTnLst>
                                </p:cTn>
                              </p:par>
                            </p:childTnLst>
                          </p:cTn>
                        </p:par>
                        <p:par>
                          <p:cTn id="134" fill="hold">
                            <p:stCondLst>
                              <p:cond delay="18500"/>
                            </p:stCondLst>
                            <p:childTnLst>
                              <p:par>
                                <p:cTn id="135" presetID="38" presetClass="entr" presetSubtype="0" accel="50000" fill="hold" grpId="0" nodeType="afterEffect">
                                  <p:stCondLst>
                                    <p:cond delay="0"/>
                                  </p:stCondLst>
                                  <p:iterate type="lt">
                                    <p:tmPct val="50000"/>
                                  </p:iterate>
                                  <p:childTnLst>
                                    <p:set>
                                      <p:cBhvr>
                                        <p:cTn id="136" dur="1" fill="hold">
                                          <p:stCondLst>
                                            <p:cond delay="0"/>
                                          </p:stCondLst>
                                        </p:cTn>
                                        <p:tgtEl>
                                          <p:spTgt spid="30"/>
                                        </p:tgtEl>
                                        <p:attrNameLst>
                                          <p:attrName>style.visibility</p:attrName>
                                        </p:attrNameLst>
                                      </p:cBhvr>
                                      <p:to>
                                        <p:strVal val="visible"/>
                                      </p:to>
                                    </p:set>
                                    <p:set>
                                      <p:cBhvr>
                                        <p:cTn id="137" dur="456" fill="hold">
                                          <p:stCondLst>
                                            <p:cond delay="0"/>
                                          </p:stCondLst>
                                        </p:cTn>
                                        <p:tgtEl>
                                          <p:spTgt spid="30"/>
                                        </p:tgtEl>
                                        <p:attrNameLst>
                                          <p:attrName>style.rotation</p:attrName>
                                        </p:attrNameLst>
                                      </p:cBhvr>
                                      <p:to>
                                        <p:strVal val="-45.0"/>
                                      </p:to>
                                    </p:set>
                                    <p:anim calcmode="lin" valueType="num">
                                      <p:cBhvr>
                                        <p:cTn id="138" dur="456" fill="hold">
                                          <p:stCondLst>
                                            <p:cond delay="456"/>
                                          </p:stCondLst>
                                        </p:cTn>
                                        <p:tgtEl>
                                          <p:spTgt spid="30"/>
                                        </p:tgtEl>
                                        <p:attrNameLst>
                                          <p:attrName>style.rotation</p:attrName>
                                        </p:attrNameLst>
                                      </p:cBhvr>
                                      <p:tavLst>
                                        <p:tav tm="0">
                                          <p:val>
                                            <p:fltVal val="-45"/>
                                          </p:val>
                                        </p:tav>
                                        <p:tav tm="69900">
                                          <p:val>
                                            <p:fltVal val="45"/>
                                          </p:val>
                                        </p:tav>
                                        <p:tav tm="100000">
                                          <p:val>
                                            <p:fltVal val="0"/>
                                          </p:val>
                                        </p:tav>
                                      </p:tavLst>
                                    </p:anim>
                                    <p:anim calcmode="lin" valueType="num">
                                      <p:cBhvr>
                                        <p:cTn id="139" dur="456" fill="hold">
                                          <p:stCondLst>
                                            <p:cond delay="0"/>
                                          </p:stCondLst>
                                        </p:cTn>
                                        <p:tgtEl>
                                          <p:spTgt spid="30"/>
                                        </p:tgtEl>
                                        <p:attrNameLst>
                                          <p:attrName>ppt_y</p:attrName>
                                        </p:attrNameLst>
                                      </p:cBhvr>
                                      <p:tavLst>
                                        <p:tav tm="0">
                                          <p:val>
                                            <p:strVal val="#ppt_y-1"/>
                                          </p:val>
                                        </p:tav>
                                        <p:tav tm="100000">
                                          <p:val>
                                            <p:strVal val="#ppt_y-(0.354*#ppt_w-0.172*#ppt_h)"/>
                                          </p:val>
                                        </p:tav>
                                      </p:tavLst>
                                    </p:anim>
                                    <p:anim calcmode="lin" valueType="num">
                                      <p:cBhvr>
                                        <p:cTn id="140" dur="156" decel="50000" autoRev="1" fill="hold">
                                          <p:stCondLst>
                                            <p:cond delay="456"/>
                                          </p:stCondLst>
                                        </p:cTn>
                                        <p:tgtEl>
                                          <p:spTgt spid="30"/>
                                        </p:tgtEl>
                                        <p:attrNameLst>
                                          <p:attrName>ppt_y</p:attrName>
                                        </p:attrNameLst>
                                      </p:cBhvr>
                                      <p:tavLst>
                                        <p:tav tm="0">
                                          <p:val>
                                            <p:strVal val="#ppt_y-(0.354*#ppt_w-0.172*#ppt_h)"/>
                                          </p:val>
                                        </p:tav>
                                        <p:tav tm="100000">
                                          <p:val>
                                            <p:strVal val="#ppt_y-(0.354*#ppt_w-0.172*#ppt_h)-#ppt_h/2"/>
                                          </p:val>
                                        </p:tav>
                                      </p:tavLst>
                                    </p:anim>
                                    <p:anim calcmode="lin" valueType="num">
                                      <p:cBhvr>
                                        <p:cTn id="141" dur="136" fill="hold">
                                          <p:stCondLst>
                                            <p:cond delay="864"/>
                                          </p:stCondLst>
                                        </p:cTn>
                                        <p:tgtEl>
                                          <p:spTgt spid="3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1" animBg="1"/>
      <p:bldP spid="24" grpId="0" animBg="1"/>
      <p:bldP spid="25" grpId="0" animBg="1"/>
      <p:bldP spid="26" grpId="0" animBg="1"/>
      <p:bldP spid="27" grpId="0" animBg="1"/>
      <p:bldP spid="28"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sz="6000" dirty="0" smtClean="0">
                <a:solidFill>
                  <a:srgbClr val="FF0000"/>
                </a:solidFill>
                <a:latin typeface="Cooper Black" pitchFamily="18" charset="0"/>
              </a:rPr>
              <a:t>Lips</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normAutofit fontScale="92500"/>
          </a:bodyPr>
          <a:lstStyle/>
          <a:p>
            <a:pPr>
              <a:buNone/>
            </a:pPr>
            <a:r>
              <a:rPr lang="en-US" dirty="0"/>
              <a:t> </a:t>
            </a:r>
            <a:r>
              <a:rPr lang="en-US" dirty="0" smtClean="0"/>
              <a:t>   </a:t>
            </a:r>
          </a:p>
          <a:p>
            <a:pPr>
              <a:buNone/>
            </a:pPr>
            <a:r>
              <a:rPr lang="en-US" dirty="0" smtClean="0"/>
              <a:t>  </a:t>
            </a:r>
            <a:r>
              <a:rPr lang="en-US" sz="3600" dirty="0" smtClean="0">
                <a:solidFill>
                  <a:srgbClr val="000000"/>
                </a:solidFill>
                <a:latin typeface="Cooper Black" pitchFamily="18" charset="0"/>
              </a:rPr>
              <a:t>The upper lip and lower lip help to produce bilabial sounds /p, b, m/. If they are held together, the sounds produced in that position are bilabial stops : / p, b/. If the lips are held together, they produce different vowels.</a:t>
            </a:r>
            <a:endParaRPr lang="en-US" sz="3600" dirty="0">
              <a:solidFill>
                <a:srgbClr val="000000"/>
              </a:solidFill>
              <a:latin typeface="Cooper Black" pitchFamily="18" charset="0"/>
            </a:endParaRP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450" decel="100000" fill="hold"/>
                                        <p:tgtEl>
                                          <p:spTgt spid="2"/>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43"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
                                        <p:tgtEl>
                                          <p:spTgt spid="3">
                                            <p:txEl>
                                              <p:pRg st="1" end="1"/>
                                            </p:txEl>
                                          </p:spTgt>
                                        </p:tgtEl>
                                      </p:cBhvr>
                                    </p:animEffect>
                                    <p:anim calcmode="lin" valueType="num">
                                      <p:cBhvr>
                                        <p:cTn id="15" dur="2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7" dur="300" decel="50000" fill="hold">
                                          <p:stCondLst>
                                            <p:cond delay="2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300" decel="50000" fill="hold">
                                          <p:stCondLst>
                                            <p:cond delay="2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back-to-school-free-and-backgrounds-powerpoint-e.jpg"/>
          <p:cNvPicPr>
            <a:picLocks noChangeAspect="1"/>
          </p:cNvPicPr>
          <p:nvPr/>
        </p:nvPicPr>
        <p:blipFill>
          <a:blip r:embed="rId2"/>
          <a:stretch>
            <a:fillRect/>
          </a:stretch>
        </p:blipFill>
        <p:spPr>
          <a:xfrm>
            <a:off x="0" y="0"/>
            <a:ext cx="9144000" cy="6858000"/>
          </a:xfrm>
          <a:prstGeom prst="rect">
            <a:avLst/>
          </a:prstGeom>
        </p:spPr>
      </p:pic>
      <p:sp>
        <p:nvSpPr>
          <p:cNvPr id="13" name="TextBox 12"/>
          <p:cNvSpPr txBox="1"/>
          <p:nvPr/>
        </p:nvSpPr>
        <p:spPr>
          <a:xfrm>
            <a:off x="2133600" y="2286000"/>
            <a:ext cx="1295400" cy="646331"/>
          </a:xfrm>
          <a:prstGeom prst="rect">
            <a:avLst/>
          </a:prstGeom>
          <a:noFill/>
        </p:spPr>
        <p:txBody>
          <a:bodyPr wrap="square" rtlCol="0">
            <a:spAutoFit/>
          </a:bodyPr>
          <a:lstStyle/>
          <a:p>
            <a:r>
              <a:rPr lang="en-US" sz="3600" dirty="0" smtClean="0">
                <a:solidFill>
                  <a:srgbClr val="FF0000"/>
                </a:solidFill>
                <a:latin typeface="Cooper Black" pitchFamily="18" charset="0"/>
              </a:rPr>
              <a:t>Lips</a:t>
            </a:r>
            <a:endParaRPr lang="en-US" sz="3600" dirty="0">
              <a:solidFill>
                <a:srgbClr val="FF0000"/>
              </a:solidFill>
              <a:latin typeface="Cooper Black" pitchFamily="18" charset="0"/>
            </a:endParaRPr>
          </a:p>
        </p:txBody>
      </p:sp>
      <p:pic>
        <p:nvPicPr>
          <p:cNvPr id="7" name="Picture 6" descr="organs of speech picture.jpg"/>
          <p:cNvPicPr>
            <a:picLocks noChangeAspect="1"/>
          </p:cNvPicPr>
          <p:nvPr/>
        </p:nvPicPr>
        <p:blipFill>
          <a:blip r:embed="rId3"/>
          <a:srcRect l="21667" t="4445" r="18333" b="44444"/>
          <a:stretch>
            <a:fillRect/>
          </a:stretch>
        </p:blipFill>
        <p:spPr>
          <a:xfrm>
            <a:off x="4876800" y="1066800"/>
            <a:ext cx="2743200" cy="3505200"/>
          </a:xfrm>
          <a:prstGeom prst="rect">
            <a:avLst/>
          </a:prstGeom>
        </p:spPr>
      </p:pic>
      <p:cxnSp>
        <p:nvCxnSpPr>
          <p:cNvPr id="6" name="Straight Arrow Connector 5"/>
          <p:cNvCxnSpPr/>
          <p:nvPr/>
        </p:nvCxnSpPr>
        <p:spPr>
          <a:xfrm rot="10800000">
            <a:off x="3276600" y="2667000"/>
            <a:ext cx="2057400" cy="304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3276600" y="2667000"/>
            <a:ext cx="1981200" cy="76200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05"/>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 calcmode="lin" valueType="num">
                                      <p:cBhvr>
                                        <p:cTn id="9" dur="1000" fill="hold"/>
                                        <p:tgtEl>
                                          <p:spTgt spid="7"/>
                                        </p:tgtEl>
                                        <p:attrNameLst>
                                          <p:attrName>ppt_x</p:attrName>
                                        </p:attrNameLst>
                                      </p:cBhvr>
                                      <p:tavLst>
                                        <p:tav tm="0">
                                          <p:val>
                                            <p:strVal val="#ppt_x-.2"/>
                                          </p:val>
                                        </p:tav>
                                        <p:tav tm="100000">
                                          <p:val>
                                            <p:strVal val="#ppt_x"/>
                                          </p:val>
                                        </p:tav>
                                      </p:tavLst>
                                    </p:anim>
                                    <p:anim calcmode="lin" valueType="num">
                                      <p:cBhvr>
                                        <p:cTn id="10" dur="1000" fill="hold"/>
                                        <p:tgtEl>
                                          <p:spTgt spid="7"/>
                                        </p:tgtEl>
                                        <p:attrNameLst>
                                          <p:attrName>ppt_y</p:attrName>
                                        </p:attrNameLst>
                                      </p:cBhvr>
                                      <p:tavLst>
                                        <p:tav tm="0">
                                          <p:val>
                                            <p:strVal val="#ppt_y"/>
                                          </p:val>
                                        </p:tav>
                                        <p:tav tm="100000">
                                          <p:val>
                                            <p:strVal val="#ppt_y"/>
                                          </p:val>
                                        </p:tav>
                                      </p:tavLst>
                                    </p:anim>
                                    <p:animEffect transition="in" filter="fade">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sz="6000" dirty="0" smtClean="0">
                <a:solidFill>
                  <a:srgbClr val="FF0000"/>
                </a:solidFill>
                <a:latin typeface="Cooper Black" pitchFamily="18" charset="0"/>
              </a:rPr>
              <a:t>Teeth</a:t>
            </a:r>
            <a:endParaRPr lang="en-US" sz="6000" dirty="0">
              <a:solidFill>
                <a:srgbClr val="FF0000"/>
              </a:solidFill>
              <a:latin typeface="Cooper Black" pitchFamily="18" charset="0"/>
            </a:endParaRPr>
          </a:p>
        </p:txBody>
      </p:sp>
      <p:sp>
        <p:nvSpPr>
          <p:cNvPr id="3" name="Content Placeholder 2"/>
          <p:cNvSpPr>
            <a:spLocks noGrp="1"/>
          </p:cNvSpPr>
          <p:nvPr>
            <p:ph idx="1"/>
          </p:nvPr>
        </p:nvSpPr>
        <p:spPr/>
        <p:txBody>
          <a:bodyPr>
            <a:noAutofit/>
          </a:bodyPr>
          <a:lstStyle/>
          <a:p>
            <a:pPr lvl="2">
              <a:buNone/>
            </a:pPr>
            <a:r>
              <a:rPr lang="en-US" sz="3300" dirty="0" smtClean="0">
                <a:solidFill>
                  <a:srgbClr val="000000"/>
                </a:solidFill>
                <a:latin typeface="Cooper Black" pitchFamily="18" charset="0"/>
              </a:rPr>
              <a:t>The tip of the tongue helps to produce /t, d, z, etc/. The blade of the tongue helps to produce /t∫, d, ∫, etc/. The front of the tongue helps to produce palatal sound /j/ and the back of the tongue helps to produce /k, g/ sounds.</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back-to-school-free-and-backgrounds-powerpoint-e.jpg"/>
          <p:cNvPicPr>
            <a:picLocks noChangeAspect="1"/>
          </p:cNvPicPr>
          <p:nvPr/>
        </p:nvPicPr>
        <p:blipFill>
          <a:blip r:embed="rId2"/>
          <a:stretch>
            <a:fillRect/>
          </a:stretch>
        </p:blipFill>
        <p:spPr>
          <a:xfrm>
            <a:off x="0" y="0"/>
            <a:ext cx="9144000" cy="6857999"/>
          </a:xfrm>
          <a:prstGeom prst="rect">
            <a:avLst/>
          </a:prstGeom>
        </p:spPr>
      </p:pic>
      <p:sp>
        <p:nvSpPr>
          <p:cNvPr id="9" name="TextBox 8"/>
          <p:cNvSpPr txBox="1"/>
          <p:nvPr/>
        </p:nvSpPr>
        <p:spPr>
          <a:xfrm>
            <a:off x="2133600" y="2209800"/>
            <a:ext cx="1371600" cy="584775"/>
          </a:xfrm>
          <a:prstGeom prst="rect">
            <a:avLst/>
          </a:prstGeom>
          <a:noFill/>
        </p:spPr>
        <p:txBody>
          <a:bodyPr wrap="square" rtlCol="0">
            <a:spAutoFit/>
          </a:bodyPr>
          <a:lstStyle/>
          <a:p>
            <a:r>
              <a:rPr lang="en-US" sz="3200" dirty="0" smtClean="0">
                <a:solidFill>
                  <a:srgbClr val="FF0000"/>
                </a:solidFill>
                <a:latin typeface="Cooper Black" pitchFamily="18" charset="0"/>
              </a:rPr>
              <a:t>Teeth</a:t>
            </a:r>
            <a:endParaRPr lang="en-US" sz="3200" dirty="0">
              <a:solidFill>
                <a:srgbClr val="FF0000"/>
              </a:solidFill>
              <a:latin typeface="Cooper Black" pitchFamily="18" charset="0"/>
            </a:endParaRPr>
          </a:p>
        </p:txBody>
      </p:sp>
      <p:pic>
        <p:nvPicPr>
          <p:cNvPr id="7" name="Picture 6" descr="organs of speech picture.jpg"/>
          <p:cNvPicPr>
            <a:picLocks noChangeAspect="1"/>
          </p:cNvPicPr>
          <p:nvPr/>
        </p:nvPicPr>
        <p:blipFill>
          <a:blip r:embed="rId3"/>
          <a:srcRect l="21667" t="4445" r="18333" b="44444"/>
          <a:stretch>
            <a:fillRect/>
          </a:stretch>
        </p:blipFill>
        <p:spPr>
          <a:xfrm>
            <a:off x="5562600" y="838200"/>
            <a:ext cx="2743200" cy="3505200"/>
          </a:xfrm>
          <a:prstGeom prst="rect">
            <a:avLst/>
          </a:prstGeom>
        </p:spPr>
      </p:pic>
      <p:cxnSp>
        <p:nvCxnSpPr>
          <p:cNvPr id="6" name="Straight Arrow Connector 5"/>
          <p:cNvCxnSpPr/>
          <p:nvPr/>
        </p:nvCxnSpPr>
        <p:spPr>
          <a:xfrm rot="10800000">
            <a:off x="3429000" y="2514600"/>
            <a:ext cx="281940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rot="10800000">
            <a:off x="3429000" y="2514600"/>
            <a:ext cx="2819400" cy="53340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444</TotalTime>
  <Words>290</Words>
  <Application>Microsoft Office PowerPoint</Application>
  <PresentationFormat>Affichage à l'écran (4:3)</PresentationFormat>
  <Paragraphs>69</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Technic</vt:lpstr>
      <vt:lpstr>PHONETICS</vt:lpstr>
      <vt:lpstr>  Phonetics </vt:lpstr>
      <vt:lpstr>   </vt:lpstr>
      <vt:lpstr>  Articulatory phonetics</vt:lpstr>
      <vt:lpstr>Diapositive 5</vt:lpstr>
      <vt:lpstr>  Lips</vt:lpstr>
      <vt:lpstr>Diapositive 7</vt:lpstr>
      <vt:lpstr> Teeth</vt:lpstr>
      <vt:lpstr>Diapositive 9</vt:lpstr>
      <vt:lpstr>  Tongue</vt:lpstr>
      <vt:lpstr>Diapositive 11</vt:lpstr>
      <vt:lpstr>  Alveolar Ridge</vt:lpstr>
      <vt:lpstr>Diapositive 13</vt:lpstr>
      <vt:lpstr>   Hard Palate</vt:lpstr>
      <vt:lpstr>Diapositive 15</vt:lpstr>
      <vt:lpstr>Velum</vt:lpstr>
      <vt:lpstr>Diapositive 17</vt:lpstr>
      <vt:lpstr>     Uvula</vt:lpstr>
      <vt:lpstr>Diapositive 19</vt:lpstr>
      <vt:lpstr>  Glottis</vt:lpstr>
      <vt:lpstr>Diapositive 21</vt:lpstr>
      <vt:lpstr>  Acoustic Phonetics</vt:lpstr>
      <vt:lpstr>  Auditory Phonetics</vt:lpstr>
      <vt:lpstr> Phonetic Transcription</vt:lpstr>
      <vt:lpstr>IPA Vowels</vt:lpstr>
      <vt:lpstr>IPA Diphtongs</vt:lpstr>
      <vt:lpstr>IPA Consonants</vt:lpstr>
      <vt:lpstr>Diapositive 28</vt:lpstr>
    </vt:vector>
  </TitlesOfParts>
  <Company>MyCafe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PHONETICS</dc:title>
  <dc:creator>GuestClient</dc:creator>
  <cp:lastModifiedBy>AMIINFO</cp:lastModifiedBy>
  <cp:revision>51</cp:revision>
  <dcterms:created xsi:type="dcterms:W3CDTF">2013-08-22T06:30:13Z</dcterms:created>
  <dcterms:modified xsi:type="dcterms:W3CDTF">2016-06-03T16:31:35Z</dcterms:modified>
</cp:coreProperties>
</file>