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CC893AD-F278-4017-9BFF-668A55BEE641}" type="datetimeFigureOut">
              <a:rPr lang="fr-FR" smtClean="0"/>
              <a:t>24/04/2026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CC893AD-F278-4017-9BFF-668A55BEE641}" type="datetimeFigureOut">
              <a:rPr lang="fr-FR" smtClean="0"/>
              <a:t>24/04/2026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CC893AD-F278-4017-9BFF-668A55BEE641}" type="datetimeFigureOut">
              <a:rPr lang="fr-FR" smtClean="0"/>
              <a:t>24/04/2026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CC893AD-F278-4017-9BFF-668A55BEE641}" type="datetimeFigureOut">
              <a:rPr lang="fr-FR" smtClean="0"/>
              <a:t>24/04/2026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CC893AD-F278-4017-9BFF-668A55BEE641}" type="datetimeFigureOut">
              <a:rPr lang="fr-FR" smtClean="0"/>
              <a:t>24/04/2026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CC893AD-F278-4017-9BFF-668A55BEE641}" type="datetimeFigureOut">
              <a:rPr lang="fr-FR" smtClean="0"/>
              <a:t>24/04/2026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C059EFC-DB7F-424E-9812-9136EDEA4FDE}"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C893AD-F278-4017-9BFF-668A55BEE641}" type="datetimeFigureOut">
              <a:rPr lang="fr-FR" smtClean="0"/>
              <a:t>24/04/2026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59EFC-DB7F-424E-9812-9136EDEA4FDE}"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discours dans le texte narratif </a:t>
            </a:r>
            <a:endParaRPr lang="fr-FR" dirty="0"/>
          </a:p>
        </p:txBody>
      </p:sp>
      <p:sp>
        <p:nvSpPr>
          <p:cNvPr id="3" name="Sous-titre 2"/>
          <p:cNvSpPr>
            <a:spLocks noGrp="1"/>
          </p:cNvSpPr>
          <p:nvPr>
            <p:ph type="subTitle" idx="1"/>
          </p:nvPr>
        </p:nvSpPr>
        <p:spPr/>
        <p:txBody>
          <a:bodyPr/>
          <a:lstStyle/>
          <a:p>
            <a:r>
              <a:rPr lang="fr-FR" dirty="0" err="1" smtClean="0"/>
              <a:t>Dre</a:t>
            </a:r>
            <a:r>
              <a:rPr lang="fr-FR" dirty="0" smtClean="0"/>
              <a:t> BAIBEN Radia</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noter que </a:t>
            </a:r>
            <a:endParaRPr lang="fr-FR" dirty="0"/>
          </a:p>
        </p:txBody>
      </p:sp>
      <p:sp>
        <p:nvSpPr>
          <p:cNvPr id="3" name="Espace réservé du contenu 2"/>
          <p:cNvSpPr>
            <a:spLocks noGrp="1"/>
          </p:cNvSpPr>
          <p:nvPr>
            <p:ph idx="1"/>
          </p:nvPr>
        </p:nvSpPr>
        <p:spPr/>
        <p:txBody>
          <a:bodyPr/>
          <a:lstStyle/>
          <a:p>
            <a:r>
              <a:rPr lang="fr-FR" dirty="0" smtClean="0"/>
              <a:t>L'imparfait, le plus-que-parfait et le conditionnel ne changent pas s'ils sont déjà utilisés au discours direct.</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 </a:t>
            </a:r>
            <a:r>
              <a:rPr lang="fr-FR" b="1" dirty="0" smtClean="0"/>
              <a:t>discours direct</a:t>
            </a:r>
            <a:endParaRPr lang="fr-FR" dirty="0"/>
          </a:p>
        </p:txBody>
      </p:sp>
      <p:sp>
        <p:nvSpPr>
          <p:cNvPr id="3" name="Espace réservé du contenu 2"/>
          <p:cNvSpPr>
            <a:spLocks noGrp="1"/>
          </p:cNvSpPr>
          <p:nvPr>
            <p:ph idx="1"/>
          </p:nvPr>
        </p:nvSpPr>
        <p:spPr/>
        <p:txBody>
          <a:bodyPr/>
          <a:lstStyle/>
          <a:p>
            <a:r>
              <a:rPr lang="fr-FR" dirty="0"/>
              <a:t>C’est la forme la plus simple : on rapporte les paroles </a:t>
            </a:r>
            <a:r>
              <a:rPr lang="fr-FR" b="1" dirty="0"/>
              <a:t>exactes</a:t>
            </a:r>
            <a:r>
              <a:rPr lang="fr-FR" dirty="0"/>
              <a:t> de la personne, telles qu'elles ont été prononcées.</a:t>
            </a:r>
          </a:p>
          <a:p>
            <a:pPr lvl="0"/>
            <a:r>
              <a:rPr lang="fr-FR" b="1" dirty="0"/>
              <a:t>Signes distinctifs :</a:t>
            </a:r>
            <a:r>
              <a:rPr lang="fr-FR" dirty="0"/>
              <a:t> On utilise des deux-points (</a:t>
            </a:r>
            <a:r>
              <a:rPr lang="fr-FR" b="1" dirty="0"/>
              <a:t>:</a:t>
            </a:r>
            <a:r>
              <a:rPr lang="fr-FR" dirty="0"/>
              <a:t>), des guillemets (</a:t>
            </a:r>
            <a:r>
              <a:rPr lang="fr-FR" b="1" dirty="0"/>
              <a:t>" "</a:t>
            </a:r>
            <a:r>
              <a:rPr lang="fr-FR" dirty="0"/>
              <a:t>) ou des tirets.</a:t>
            </a:r>
          </a:p>
          <a:p>
            <a:pPr lvl="0"/>
            <a:r>
              <a:rPr lang="fr-FR" b="1" dirty="0"/>
              <a:t>Exemple :</a:t>
            </a:r>
            <a:r>
              <a:rPr lang="fr-FR" dirty="0"/>
              <a:t> </a:t>
            </a:r>
            <a:r>
              <a:rPr lang="fr-FR" i="1" dirty="0"/>
              <a:t>Il m'a dit : « Je viendrai demain. »</a:t>
            </a:r>
            <a:endParaRPr lang="fr-FR"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 </a:t>
            </a:r>
            <a:r>
              <a:rPr lang="fr-FR" b="1" dirty="0" smtClean="0"/>
              <a:t>discours indirect</a:t>
            </a:r>
            <a:endParaRPr lang="fr-FR" dirty="0"/>
          </a:p>
        </p:txBody>
      </p:sp>
      <p:sp>
        <p:nvSpPr>
          <p:cNvPr id="3" name="Espace réservé du contenu 2"/>
          <p:cNvSpPr>
            <a:spLocks noGrp="1"/>
          </p:cNvSpPr>
          <p:nvPr>
            <p:ph idx="1"/>
          </p:nvPr>
        </p:nvSpPr>
        <p:spPr/>
        <p:txBody>
          <a:bodyPr>
            <a:normAutofit fontScale="92500"/>
          </a:bodyPr>
          <a:lstStyle/>
          <a:p>
            <a:r>
              <a:rPr lang="fr-FR" dirty="0"/>
              <a:t>C’est là que ça se corse un peu (mais juste un peu !). On intègre les paroles dans une proposition subordonnée. Le sens reste le même, mais la structure change.</a:t>
            </a:r>
          </a:p>
          <a:p>
            <a:pPr lvl="0"/>
            <a:r>
              <a:rPr lang="fr-FR" b="1" dirty="0"/>
              <a:t>Signes distinctifs :</a:t>
            </a:r>
            <a:r>
              <a:rPr lang="fr-FR" dirty="0"/>
              <a:t> Disparition des guillemets, utilisation de mots de liaison comme </a:t>
            </a:r>
            <a:r>
              <a:rPr lang="fr-FR" b="1" dirty="0"/>
              <a:t>"que"</a:t>
            </a:r>
            <a:r>
              <a:rPr lang="fr-FR" dirty="0"/>
              <a:t>, </a:t>
            </a:r>
            <a:r>
              <a:rPr lang="fr-FR" b="1" dirty="0"/>
              <a:t>"si"</a:t>
            </a:r>
            <a:r>
              <a:rPr lang="fr-FR" dirty="0"/>
              <a:t>, ou </a:t>
            </a:r>
            <a:r>
              <a:rPr lang="fr-FR" b="1" dirty="0"/>
              <a:t>"de"</a:t>
            </a:r>
            <a:r>
              <a:rPr lang="fr-FR" dirty="0"/>
              <a:t>. Les pronoms et les indicateurs de temps changent aussi.</a:t>
            </a:r>
          </a:p>
          <a:p>
            <a:pPr lvl="0"/>
            <a:r>
              <a:rPr lang="fr-FR" b="1" dirty="0"/>
              <a:t>Exemple :</a:t>
            </a:r>
            <a:r>
              <a:rPr lang="fr-FR" dirty="0"/>
              <a:t> </a:t>
            </a:r>
            <a:r>
              <a:rPr lang="fr-FR" i="1" dirty="0"/>
              <a:t>Il m'a dit </a:t>
            </a:r>
            <a:r>
              <a:rPr lang="fr-FR" b="1" i="1" dirty="0"/>
              <a:t>qu'il viendrait</a:t>
            </a:r>
            <a:r>
              <a:rPr lang="fr-FR" i="1" dirty="0"/>
              <a:t> le lendemain.</a:t>
            </a:r>
            <a:endParaRPr lang="fr-FR"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Discours indirect libre</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a:t>Très utilisé en littérature, c'est un mélange des deux. Il n'y a pas de verbe introducteur (comme "il dit que"), mais on garde l'imparfait et les pronoms de la troisième personne. Cela permet de glisser les pensées d'un personnage directement dans le récit.</a:t>
            </a:r>
          </a:p>
          <a:p>
            <a:pPr lvl="0"/>
            <a:r>
              <a:rPr lang="fr-FR" b="1" dirty="0"/>
              <a:t>Exemple :</a:t>
            </a:r>
            <a:r>
              <a:rPr lang="fr-FR" dirty="0"/>
              <a:t> </a:t>
            </a:r>
            <a:r>
              <a:rPr lang="fr-FR" i="1" dirty="0"/>
              <a:t>Il s'arrêta net. </a:t>
            </a:r>
            <a:r>
              <a:rPr lang="fr-FR" b="1" i="1" u="sng" dirty="0"/>
              <a:t>Viendrait-il vraiment demain ?</a:t>
            </a:r>
            <a:r>
              <a:rPr lang="fr-FR" i="1" u="sng" dirty="0"/>
              <a:t> </a:t>
            </a:r>
            <a:r>
              <a:rPr lang="fr-FR" i="1" dirty="0"/>
              <a:t>Il en doutait.</a:t>
            </a:r>
            <a:endParaRPr lang="fr-FR"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a:bodyPr>
          <a:lstStyle/>
          <a:p>
            <a:pPr algn="ctr">
              <a:buNone/>
            </a:pPr>
            <a:endParaRPr lang="fr-FR" sz="4400" dirty="0" smtClean="0">
              <a:solidFill>
                <a:srgbClr val="FF0000"/>
              </a:solidFill>
            </a:endParaRPr>
          </a:p>
          <a:p>
            <a:pPr algn="ctr">
              <a:buNone/>
            </a:pPr>
            <a:endParaRPr lang="fr-FR" sz="4400" dirty="0">
              <a:solidFill>
                <a:srgbClr val="FF0000"/>
              </a:solidFill>
            </a:endParaRPr>
          </a:p>
          <a:p>
            <a:pPr algn="ctr">
              <a:buNone/>
            </a:pPr>
            <a:r>
              <a:rPr lang="fr-FR" sz="4400" dirty="0" smtClean="0">
                <a:solidFill>
                  <a:srgbClr val="FF0000"/>
                </a:solidFill>
              </a:rPr>
              <a:t>Du discours direct au discours indirect</a:t>
            </a:r>
            <a:endParaRPr lang="fr-FR" sz="44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ponctuation et les subordonnants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a:t>On supprime les deux-points (</a:t>
            </a:r>
            <a:r>
              <a:rPr lang="fr-FR" b="1" dirty="0"/>
              <a:t>:</a:t>
            </a:r>
            <a:r>
              <a:rPr lang="fr-FR" dirty="0"/>
              <a:t>) et les guillemets (</a:t>
            </a:r>
            <a:r>
              <a:rPr lang="fr-FR" b="1" dirty="0"/>
              <a:t>« »</a:t>
            </a:r>
            <a:r>
              <a:rPr lang="fr-FR" dirty="0"/>
              <a:t>). On introduit la parole rapportée par un mot de liaison qui dépend du type de phrase :</a:t>
            </a:r>
          </a:p>
          <a:p>
            <a:r>
              <a:rPr lang="fr-FR" b="1" dirty="0"/>
              <a:t>Phrase déclarative :</a:t>
            </a:r>
            <a:r>
              <a:rPr lang="fr-FR" dirty="0"/>
              <a:t> On utilise </a:t>
            </a:r>
            <a:r>
              <a:rPr lang="fr-FR" b="1" dirty="0"/>
              <a:t>que</a:t>
            </a:r>
            <a:r>
              <a:rPr lang="fr-FR" dirty="0"/>
              <a:t> (ou </a:t>
            </a:r>
            <a:r>
              <a:rPr lang="fr-FR" b="1" dirty="0"/>
              <a:t>qu'</a:t>
            </a:r>
            <a:r>
              <a:rPr lang="fr-FR" dirty="0"/>
              <a:t>).</a:t>
            </a:r>
          </a:p>
          <a:p>
            <a:pPr lvl="1"/>
            <a:r>
              <a:rPr lang="fr-FR" i="1" dirty="0"/>
              <a:t>Direct : Il dit : « Je viendrai. »</a:t>
            </a:r>
            <a:r>
              <a:rPr lang="fr-FR" dirty="0"/>
              <a:t> $\</a:t>
            </a:r>
            <a:r>
              <a:rPr lang="fr-FR" dirty="0" err="1"/>
              <a:t>rightarrow</a:t>
            </a:r>
            <a:r>
              <a:rPr lang="fr-FR" dirty="0"/>
              <a:t>$ *Indirect : Il dit **qu'*</a:t>
            </a:r>
            <a:r>
              <a:rPr lang="fr-FR" i="1" dirty="0"/>
              <a:t>il viendra.</a:t>
            </a:r>
            <a:endParaRPr lang="fr-FR" dirty="0"/>
          </a:p>
          <a:p>
            <a:r>
              <a:rPr lang="fr-FR" b="1" dirty="0"/>
              <a:t>Phrase interrogative (totale) :</a:t>
            </a:r>
            <a:r>
              <a:rPr lang="fr-FR" dirty="0"/>
              <a:t> On utilise </a:t>
            </a:r>
            <a:r>
              <a:rPr lang="fr-FR" b="1" dirty="0"/>
              <a:t>si</a:t>
            </a:r>
            <a:r>
              <a:rPr lang="fr-FR" dirty="0"/>
              <a:t>.</a:t>
            </a:r>
          </a:p>
          <a:p>
            <a:pPr lvl="1"/>
            <a:r>
              <a:rPr lang="fr-FR" i="1" dirty="0"/>
              <a:t>Direct : Il demande : « Est-ce que tu pars ? »</a:t>
            </a:r>
            <a:r>
              <a:rPr lang="fr-FR" dirty="0"/>
              <a:t> $\</a:t>
            </a:r>
            <a:r>
              <a:rPr lang="fr-FR" dirty="0" err="1"/>
              <a:t>rightarrow</a:t>
            </a:r>
            <a:r>
              <a:rPr lang="fr-FR" dirty="0"/>
              <a:t>$ </a:t>
            </a:r>
            <a:r>
              <a:rPr lang="fr-FR" i="1" dirty="0"/>
              <a:t>Indirect : Il demande </a:t>
            </a:r>
            <a:r>
              <a:rPr lang="fr-FR" b="1" i="1" dirty="0"/>
              <a:t>si</a:t>
            </a:r>
            <a:r>
              <a:rPr lang="fr-FR" i="1" dirty="0"/>
              <a:t> tu pars.</a:t>
            </a:r>
            <a:endParaRPr lang="fr-FR" dirty="0"/>
          </a:p>
          <a:p>
            <a:r>
              <a:rPr lang="fr-FR" b="1" dirty="0"/>
              <a:t>Phrase impérative (ordre) :</a:t>
            </a:r>
            <a:r>
              <a:rPr lang="fr-FR" dirty="0"/>
              <a:t> On utilise </a:t>
            </a:r>
            <a:r>
              <a:rPr lang="fr-FR" b="1" dirty="0"/>
              <a:t>de + infinitif</a:t>
            </a:r>
            <a:r>
              <a:rPr lang="fr-FR" dirty="0"/>
              <a:t>.</a:t>
            </a:r>
          </a:p>
          <a:p>
            <a:pPr lvl="1"/>
            <a:r>
              <a:rPr lang="fr-FR" i="1" dirty="0"/>
              <a:t>Direct : Il lui dit : « Pars ! »</a:t>
            </a:r>
            <a:r>
              <a:rPr lang="fr-FR" dirty="0"/>
              <a:t> $\</a:t>
            </a:r>
            <a:r>
              <a:rPr lang="fr-FR" dirty="0" err="1"/>
              <a:t>rightarrow</a:t>
            </a:r>
            <a:r>
              <a:rPr lang="fr-FR" dirty="0"/>
              <a:t>$ </a:t>
            </a:r>
            <a:r>
              <a:rPr lang="fr-FR" i="1" dirty="0"/>
              <a:t>Indirect : Il lui dit </a:t>
            </a:r>
            <a:r>
              <a:rPr lang="fr-FR" b="1" i="1" dirty="0"/>
              <a:t>de partir</a:t>
            </a:r>
            <a:r>
              <a:rPr lang="fr-FR" i="1" dirty="0"/>
              <a:t>.</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pronoms et les déterminants</a:t>
            </a:r>
            <a:endParaRPr lang="fr-FR" dirty="0"/>
          </a:p>
        </p:txBody>
      </p:sp>
      <p:sp>
        <p:nvSpPr>
          <p:cNvPr id="3" name="Espace réservé du contenu 2"/>
          <p:cNvSpPr>
            <a:spLocks noGrp="1"/>
          </p:cNvSpPr>
          <p:nvPr>
            <p:ph idx="1"/>
          </p:nvPr>
        </p:nvSpPr>
        <p:spPr/>
        <p:txBody>
          <a:bodyPr>
            <a:normAutofit fontScale="92500"/>
          </a:bodyPr>
          <a:lstStyle/>
          <a:p>
            <a:r>
              <a:rPr lang="fr-FR" dirty="0"/>
              <a:t>Puisque le narrateur prend la place du locuteur initial, les pronoms personnels et les adjectifs possessifs changent pour rester logiques.</a:t>
            </a:r>
          </a:p>
          <a:p>
            <a:r>
              <a:rPr lang="fr-FR" b="1" dirty="0"/>
              <a:t>Discours </a:t>
            </a:r>
            <a:r>
              <a:rPr lang="fr-FR" b="1" dirty="0" smtClean="0"/>
              <a:t>Direct          Discours </a:t>
            </a:r>
            <a:r>
              <a:rPr lang="fr-FR" b="1" dirty="0"/>
              <a:t>Indirect </a:t>
            </a:r>
          </a:p>
          <a:p>
            <a:r>
              <a:rPr lang="fr-FR" b="1" dirty="0" smtClean="0"/>
              <a:t>Je/ Tu                              Il </a:t>
            </a:r>
            <a:r>
              <a:rPr lang="fr-FR" b="1" dirty="0"/>
              <a:t>/ Elle / </a:t>
            </a:r>
            <a:r>
              <a:rPr lang="fr-FR" b="1" dirty="0" smtClean="0"/>
              <a:t>On</a:t>
            </a:r>
          </a:p>
          <a:p>
            <a:r>
              <a:rPr lang="fr-FR" b="1" dirty="0" smtClean="0"/>
              <a:t>Nous </a:t>
            </a:r>
            <a:r>
              <a:rPr lang="fr-FR" b="1" dirty="0"/>
              <a:t>/ </a:t>
            </a:r>
            <a:r>
              <a:rPr lang="fr-FR" b="1" dirty="0" smtClean="0"/>
              <a:t>Vous              </a:t>
            </a:r>
            <a:r>
              <a:rPr lang="fr-FR" b="1" dirty="0" smtClean="0"/>
              <a:t>Nous/ </a:t>
            </a:r>
            <a:r>
              <a:rPr lang="fr-FR" b="1" dirty="0" smtClean="0"/>
              <a:t>Ils </a:t>
            </a:r>
            <a:r>
              <a:rPr lang="fr-FR" b="1" dirty="0"/>
              <a:t>/ Elles </a:t>
            </a:r>
            <a:r>
              <a:rPr lang="fr-FR" b="1" dirty="0" smtClean="0"/>
              <a:t>/</a:t>
            </a:r>
          </a:p>
          <a:p>
            <a:r>
              <a:rPr lang="fr-FR" b="1" dirty="0" smtClean="0"/>
              <a:t>Mon </a:t>
            </a:r>
            <a:r>
              <a:rPr lang="fr-FR" b="1" dirty="0"/>
              <a:t>/ </a:t>
            </a:r>
            <a:r>
              <a:rPr lang="fr-FR" b="1" dirty="0" smtClean="0"/>
              <a:t>Ton/                        Son                 </a:t>
            </a:r>
          </a:p>
          <a:p>
            <a:r>
              <a:rPr lang="fr-FR" b="1" dirty="0" smtClean="0"/>
              <a:t>Ma </a:t>
            </a:r>
            <a:r>
              <a:rPr lang="fr-FR" b="1" dirty="0"/>
              <a:t>/ </a:t>
            </a:r>
            <a:r>
              <a:rPr lang="fr-FR" b="1" dirty="0" smtClean="0"/>
              <a:t>Ta/                                 Sa</a:t>
            </a:r>
            <a:endParaRPr lang="fr-FR" dirty="0"/>
          </a:p>
        </p:txBody>
      </p:sp>
      <p:cxnSp>
        <p:nvCxnSpPr>
          <p:cNvPr id="5" name="Connecteur droit 4"/>
          <p:cNvCxnSpPr/>
          <p:nvPr/>
        </p:nvCxnSpPr>
        <p:spPr>
          <a:xfrm rot="16200000" flipH="1">
            <a:off x="2321703" y="4464851"/>
            <a:ext cx="257176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flipV="1">
            <a:off x="500034" y="3571876"/>
            <a:ext cx="6786610" cy="71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a:t>
            </a:r>
            <a:r>
              <a:rPr lang="fr-FR" dirty="0" smtClean="0"/>
              <a:t>ndicateurs de temps et de lieu</a:t>
            </a:r>
            <a:endParaRPr lang="fr-FR" dirty="0"/>
          </a:p>
        </p:txBody>
      </p:sp>
      <p:sp>
        <p:nvSpPr>
          <p:cNvPr id="3" name="Espace réservé du contenu 2"/>
          <p:cNvSpPr>
            <a:spLocks noGrp="1"/>
          </p:cNvSpPr>
          <p:nvPr>
            <p:ph idx="1"/>
          </p:nvPr>
        </p:nvSpPr>
        <p:spPr/>
        <p:txBody>
          <a:bodyPr/>
          <a:lstStyle/>
          <a:p>
            <a:r>
              <a:rPr lang="fr-FR" dirty="0"/>
              <a:t>Si le verbe de parole (dire, demander, affirmer) est au </a:t>
            </a:r>
            <a:r>
              <a:rPr lang="fr-FR" b="1" dirty="0"/>
              <a:t>passé</a:t>
            </a:r>
            <a:r>
              <a:rPr lang="fr-FR" dirty="0"/>
              <a:t>, les repères temporels doivent être décalés :</a:t>
            </a:r>
          </a:p>
          <a:p>
            <a:r>
              <a:rPr lang="fr-FR" b="1" dirty="0"/>
              <a:t>Aujourd'hui</a:t>
            </a:r>
            <a:r>
              <a:rPr lang="fr-FR" dirty="0"/>
              <a:t> </a:t>
            </a:r>
            <a:r>
              <a:rPr lang="fr-FR" dirty="0" smtClean="0"/>
              <a:t>:::::Ce </a:t>
            </a:r>
            <a:r>
              <a:rPr lang="fr-FR" dirty="0"/>
              <a:t>jour-là</a:t>
            </a:r>
          </a:p>
          <a:p>
            <a:r>
              <a:rPr lang="fr-FR" b="1" dirty="0"/>
              <a:t>Hier</a:t>
            </a:r>
            <a:r>
              <a:rPr lang="fr-FR" dirty="0"/>
              <a:t> </a:t>
            </a:r>
            <a:r>
              <a:rPr lang="fr-FR" dirty="0" smtClean="0"/>
              <a:t>:::::::::::Le </a:t>
            </a:r>
            <a:r>
              <a:rPr lang="fr-FR" dirty="0"/>
              <a:t>veille</a:t>
            </a:r>
          </a:p>
          <a:p>
            <a:r>
              <a:rPr lang="fr-FR" b="1" dirty="0"/>
              <a:t>Demain</a:t>
            </a:r>
            <a:r>
              <a:rPr lang="fr-FR" dirty="0"/>
              <a:t> </a:t>
            </a:r>
            <a:r>
              <a:rPr lang="fr-FR" dirty="0" smtClean="0"/>
              <a:t>:::::::::::::Le </a:t>
            </a:r>
            <a:r>
              <a:rPr lang="fr-FR" dirty="0"/>
              <a:t>lendemain</a:t>
            </a:r>
          </a:p>
          <a:p>
            <a:r>
              <a:rPr lang="fr-FR" b="1" dirty="0"/>
              <a:t>Maintenant</a:t>
            </a:r>
            <a:r>
              <a:rPr lang="fr-FR" dirty="0"/>
              <a:t> </a:t>
            </a:r>
            <a:r>
              <a:rPr lang="fr-FR" dirty="0" smtClean="0"/>
              <a:t>:::::::::::::À </a:t>
            </a:r>
            <a:r>
              <a:rPr lang="fr-FR" dirty="0"/>
              <a:t>ce moment-là</a:t>
            </a:r>
          </a:p>
          <a:p>
            <a:r>
              <a:rPr lang="fr-FR" b="1" dirty="0"/>
              <a:t>Ici</a:t>
            </a:r>
            <a:r>
              <a:rPr lang="fr-FR" dirty="0"/>
              <a:t> </a:t>
            </a:r>
            <a:r>
              <a:rPr lang="fr-FR" dirty="0" smtClean="0"/>
              <a:t>::::::::::::::::Là-bas </a:t>
            </a:r>
            <a:r>
              <a:rPr lang="fr-FR" dirty="0"/>
              <a:t>/ À cet endroit</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concordance des temps</a:t>
            </a:r>
            <a:endParaRPr lang="fr-FR" dirty="0"/>
          </a:p>
        </p:txBody>
      </p:sp>
      <p:sp>
        <p:nvSpPr>
          <p:cNvPr id="3" name="Espace réservé du texte 2"/>
          <p:cNvSpPr>
            <a:spLocks noGrp="1"/>
          </p:cNvSpPr>
          <p:nvPr>
            <p:ph type="body" idx="1"/>
          </p:nvPr>
        </p:nvSpPr>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endParaRPr lang="fr-FR" dirty="0" smtClean="0"/>
          </a:p>
          <a:p>
            <a:r>
              <a:rPr lang="fr-FR" dirty="0" smtClean="0"/>
              <a:t>Temps </a:t>
            </a:r>
            <a:r>
              <a:rPr lang="fr-FR" dirty="0"/>
              <a:t>au Discours Direct</a:t>
            </a:r>
            <a:endParaRPr lang="fr-FR" dirty="0" smtClean="0"/>
          </a:p>
          <a:p>
            <a:endParaRPr lang="fr-FR" dirty="0"/>
          </a:p>
        </p:txBody>
      </p:sp>
      <p:sp>
        <p:nvSpPr>
          <p:cNvPr id="4" name="Espace réservé du contenu 3"/>
          <p:cNvSpPr>
            <a:spLocks noGrp="1"/>
          </p:cNvSpPr>
          <p:nvPr>
            <p:ph sz="half" idx="2"/>
          </p:nvPr>
        </p:nvSpPr>
        <p:spPr/>
        <p:style>
          <a:lnRef idx="1">
            <a:schemeClr val="accent2"/>
          </a:lnRef>
          <a:fillRef idx="2">
            <a:schemeClr val="accent2"/>
          </a:fillRef>
          <a:effectRef idx="1">
            <a:schemeClr val="accent2"/>
          </a:effectRef>
          <a:fontRef idx="minor">
            <a:schemeClr val="dk1"/>
          </a:fontRef>
        </p:style>
        <p:txBody>
          <a:bodyPr/>
          <a:lstStyle/>
          <a:p>
            <a:r>
              <a:rPr lang="fr-FR" dirty="0" smtClean="0"/>
              <a:t>Présent</a:t>
            </a:r>
            <a:endParaRPr lang="fr-FR" dirty="0"/>
          </a:p>
          <a:p>
            <a:r>
              <a:rPr lang="fr-FR" dirty="0"/>
              <a:t>Passé composé</a:t>
            </a:r>
          </a:p>
          <a:p>
            <a:r>
              <a:rPr lang="fr-FR" dirty="0"/>
              <a:t>Futur simple</a:t>
            </a:r>
          </a:p>
          <a:p>
            <a:r>
              <a:rPr lang="fr-FR" dirty="0"/>
              <a:t>Futur antérieur</a:t>
            </a:r>
          </a:p>
          <a:p>
            <a:r>
              <a:rPr lang="fr-FR" dirty="0"/>
              <a:t>Impératif</a:t>
            </a:r>
          </a:p>
          <a:p>
            <a:endParaRPr lang="fr-FR" dirty="0"/>
          </a:p>
        </p:txBody>
      </p:sp>
      <p:sp>
        <p:nvSpPr>
          <p:cNvPr id="5" name="Espace réservé du texte 4"/>
          <p:cNvSpPr>
            <a:spLocks noGrp="1"/>
          </p:cNvSpPr>
          <p:nvPr>
            <p:ph type="body" sz="quarter" idx="3"/>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endParaRPr lang="fr-FR" dirty="0" smtClean="0"/>
          </a:p>
          <a:p>
            <a:r>
              <a:rPr lang="fr-FR" dirty="0" smtClean="0"/>
              <a:t>Temps </a:t>
            </a:r>
            <a:r>
              <a:rPr lang="fr-FR" dirty="0"/>
              <a:t>au Discours Indirect</a:t>
            </a:r>
            <a:endParaRPr lang="fr-FR" dirty="0" smtClean="0"/>
          </a:p>
          <a:p>
            <a:endParaRPr lang="fr-FR" dirty="0"/>
          </a:p>
        </p:txBody>
      </p:sp>
      <p:sp>
        <p:nvSpPr>
          <p:cNvPr id="6" name="Espace réservé du contenu 5"/>
          <p:cNvSpPr>
            <a:spLocks noGrp="1"/>
          </p:cNvSpPr>
          <p:nvPr>
            <p:ph sz="quarter" idx="4"/>
          </p:nvPr>
        </p:nvSpPr>
        <p:spPr/>
        <p:style>
          <a:lnRef idx="1">
            <a:schemeClr val="accent4"/>
          </a:lnRef>
          <a:fillRef idx="2">
            <a:schemeClr val="accent4"/>
          </a:fillRef>
          <a:effectRef idx="1">
            <a:schemeClr val="accent4"/>
          </a:effectRef>
          <a:fontRef idx="minor">
            <a:schemeClr val="dk1"/>
          </a:fontRef>
        </p:style>
        <p:txBody>
          <a:bodyPr/>
          <a:lstStyle/>
          <a:p>
            <a:r>
              <a:rPr lang="fr-FR" b="1" dirty="0" smtClean="0"/>
              <a:t>Imparfait</a:t>
            </a:r>
            <a:endParaRPr lang="fr-FR" dirty="0"/>
          </a:p>
          <a:p>
            <a:r>
              <a:rPr lang="fr-FR" b="1" dirty="0"/>
              <a:t>Plus-que-parfait</a:t>
            </a:r>
            <a:endParaRPr lang="fr-FR" dirty="0"/>
          </a:p>
          <a:p>
            <a:r>
              <a:rPr lang="fr-FR" b="1" dirty="0"/>
              <a:t>Conditionnel présent</a:t>
            </a:r>
            <a:endParaRPr lang="fr-FR" dirty="0"/>
          </a:p>
          <a:p>
            <a:r>
              <a:rPr lang="fr-FR" b="1" dirty="0"/>
              <a:t>Conditionnel passé</a:t>
            </a:r>
            <a:endParaRPr lang="fr-FR" dirty="0"/>
          </a:p>
          <a:p>
            <a:r>
              <a:rPr lang="fr-FR" b="1" dirty="0"/>
              <a:t>De + Infinitif</a:t>
            </a:r>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508</Words>
  <Application>Microsoft Office PowerPoint</Application>
  <PresentationFormat>Affichage à l'écran (4:3)</PresentationFormat>
  <Paragraphs>55</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Le discours dans le texte narratif </vt:lpstr>
      <vt:lpstr>Le discours direct</vt:lpstr>
      <vt:lpstr>Le discours indirect</vt:lpstr>
      <vt:lpstr>Discours indirect libre </vt:lpstr>
      <vt:lpstr>Diapositive 5</vt:lpstr>
      <vt:lpstr>La ponctuation et les subordonnants</vt:lpstr>
      <vt:lpstr>Les pronoms et les déterminants</vt:lpstr>
      <vt:lpstr>Indicateurs de temps et de lieu</vt:lpstr>
      <vt:lpstr>La concordance des temps</vt:lpstr>
      <vt:lpstr>A noter que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discours dans le texte narratif</dc:title>
  <dc:creator>ELITEBOOK</dc:creator>
  <cp:lastModifiedBy>ELITEBOOK</cp:lastModifiedBy>
  <cp:revision>4</cp:revision>
  <dcterms:created xsi:type="dcterms:W3CDTF">2026-04-24T14:55:20Z</dcterms:created>
  <dcterms:modified xsi:type="dcterms:W3CDTF">2026-04-24T16:37:10Z</dcterms:modified>
</cp:coreProperties>
</file>