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8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12505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67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5123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498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206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02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2145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999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22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65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36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26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51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5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56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023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8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9CEAD28-11B5-4C3D-9E84-F6778A663B64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57F5AFF-D8EA-4F4E-B21D-2D246298AE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90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cademy.hsoub.com/devops/servers/databases/%D8%B9%D9%85%D9%84%D9%8A%D8%A9-%D8%AA%D8%B7%D9%88%D9%8A%D8%B1-%D9%82%D9%88%D8%A7%D8%B9%D8%AF-%D8%A7%D9%84%D8%A8%D9%8A%D8%A7%D9%86%D8%A7%D8%AA-database-development-r553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41323B-0EDC-4A71-897F-153EBE671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8000" dirty="0"/>
              <a:t>عملية الترميز للأداة </a:t>
            </a:r>
            <a:endParaRPr lang="fr-FR" sz="8000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DA577A6B-95EE-479E-8297-C931E587F8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831783" y="2141538"/>
            <a:ext cx="5839459" cy="3649662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744073E-0354-4F08-8F54-2FD34D3348CE}"/>
              </a:ext>
            </a:extLst>
          </p:cNvPr>
          <p:cNvSpPr txBox="1"/>
          <p:nvPr/>
        </p:nvSpPr>
        <p:spPr>
          <a:xfrm>
            <a:off x="2831783" y="5791200"/>
            <a:ext cx="58394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>
                <a:hlinkClick r:id="rId3" tooltip="https://academy.hsoub.com/devops/servers/databases/%D8%B9%D9%85%D9%84%D9%8A%D8%A9-%D8%AA%D8%B7%D9%88%D9%8A%D8%B1-%D9%82%D9%88%D8%A7%D8%B9%D8%AF-%D8%A7%D9%84%D8%A8%D9%8A%D8%A7%D9%86%D8%A7%D8%AA-database-development-r553/"/>
              </a:rPr>
              <a:t>Cette photo</a:t>
            </a:r>
            <a:r>
              <a:rPr lang="fr-FR" sz="900"/>
              <a:t> par Auteur inconnu est soumis à la licence </a:t>
            </a:r>
            <a:r>
              <a:rPr lang="fr-FR" sz="900">
                <a:hlinkClick r:id="rId4" tooltip="https://creativecommons.org/licenses/by-nc-sa/3.0/"/>
              </a:rPr>
              <a:t>CC BY-SA-NC</a:t>
            </a:r>
            <a:endParaRPr lang="fr-FR" sz="900"/>
          </a:p>
        </p:txBody>
      </p:sp>
    </p:spTree>
    <p:extLst>
      <p:ext uri="{BB962C8B-B14F-4D97-AF65-F5344CB8AC3E}">
        <p14:creationId xmlns:p14="http://schemas.microsoft.com/office/powerpoint/2010/main" val="3177580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13E5EA-E9AD-4D2D-80E4-58F6A3916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96084"/>
          </a:xfrm>
        </p:spPr>
        <p:txBody>
          <a:bodyPr>
            <a:normAutofit fontScale="90000"/>
          </a:bodyPr>
          <a:lstStyle/>
          <a:p>
            <a:pPr algn="ctr"/>
            <a:r>
              <a:rPr lang="ar-DZ" dirty="0"/>
              <a:t>عملية الترميز للأداة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23FB43-EA17-42EA-869F-78CC975E8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294" y="2726266"/>
            <a:ext cx="9627161" cy="3262158"/>
          </a:xfrm>
        </p:spPr>
        <p:txBody>
          <a:bodyPr>
            <a:normAutofit/>
          </a:bodyPr>
          <a:lstStyle/>
          <a:p>
            <a:r>
              <a:rPr lang="ar-DZ" dirty="0"/>
              <a:t>تم التمييز بين الإحصاء </a:t>
            </a:r>
            <a:r>
              <a:rPr lang="ar-DZ" dirty="0" err="1"/>
              <a:t>البارامتري</a:t>
            </a:r>
            <a:r>
              <a:rPr lang="ar-DZ" dirty="0"/>
              <a:t> </a:t>
            </a:r>
            <a:r>
              <a:rPr lang="ar-DZ" dirty="0" err="1"/>
              <a:t>واللابارمتري</a:t>
            </a:r>
            <a:r>
              <a:rPr lang="ar-DZ" dirty="0"/>
              <a:t> ، فالأول هو أساس معالجة البيانات الرقمية في شكلها العشوائي والاعتدالي وبالتالي رقمية البيانات وبالتالي لا نحتاج إلى عملية ترميز للبيانات,</a:t>
            </a:r>
          </a:p>
          <a:p>
            <a:r>
              <a:rPr lang="ar-DZ" dirty="0"/>
              <a:t>أما الإحصاء </a:t>
            </a:r>
            <a:r>
              <a:rPr lang="ar-DZ" dirty="0" err="1"/>
              <a:t>اللابارامتري</a:t>
            </a:r>
            <a:r>
              <a:rPr lang="ar-DZ" dirty="0"/>
              <a:t>، فإن البيانات تكون اسمية أو ترتيبية بمعنى أنها غير رقمية، والمعالجة الاحصائية لهذه البيانات تصبح مستحيلة من طرف البرنامج، لذا يتوجب تحويلها من بيانات اسمية أو </a:t>
            </a:r>
            <a:r>
              <a:rPr lang="ar-DZ" dirty="0" err="1"/>
              <a:t>رتبية</a:t>
            </a:r>
            <a:r>
              <a:rPr lang="ar-DZ" dirty="0"/>
              <a:t> ( وكلاهما بيانات وصفية) إلى بيانات رقمية  يمكن معالجتها حسابيا,</a:t>
            </a:r>
          </a:p>
          <a:p>
            <a:r>
              <a:rPr lang="ar-DZ" dirty="0"/>
              <a:t>ولا يتطلب في النوع الثاني شرط الاعتدالية ولا رقمية البيانات ولا عشوائية العينة، بل كل ذلك يعالج في هذا البرنامج بعملية تسمى عملية الترميز,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380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188878-E5E7-4BDD-B943-F19A4C52A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/>
              <a:t>ترميز البيانات الاسمية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453954-91AA-4517-8010-A64D0DD09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b="1" dirty="0"/>
              <a:t>ما هي البيانات الإسمية؟</a:t>
            </a:r>
          </a:p>
          <a:p>
            <a:pPr algn="r" rtl="1"/>
            <a:r>
              <a:rPr lang="ar-DZ" b="1" dirty="0"/>
              <a:t>البيانات الإسمية</a:t>
            </a:r>
            <a:r>
              <a:rPr lang="ar-DZ" dirty="0"/>
              <a:t> هي بيانات تصنيفية لا يوجد ترتيب منطقي بين فئاتها. تُستخدم للتسمية والتصنيف فقط.</a:t>
            </a:r>
          </a:p>
          <a:p>
            <a:pPr algn="r" rtl="1"/>
            <a:endParaRPr lang="ar-DZ" dirty="0"/>
          </a:p>
          <a:p>
            <a:pPr algn="r" rtl="1"/>
            <a:endParaRPr lang="ar-DZ" dirty="0"/>
          </a:p>
          <a:p>
            <a:r>
              <a:rPr lang="ar-DZ" b="1" dirty="0"/>
              <a:t> </a:t>
            </a: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90CAC6CA-5D48-4281-900B-4111339445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899239"/>
              </p:ext>
            </p:extLst>
          </p:nvPr>
        </p:nvGraphicFramePr>
        <p:xfrm>
          <a:off x="2525059" y="396663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5623">
                  <a:extLst>
                    <a:ext uri="{9D8B030D-6E8A-4147-A177-3AD203B41FA5}">
                      <a16:colId xmlns:a16="http://schemas.microsoft.com/office/drawing/2014/main" val="3430060089"/>
                    </a:ext>
                  </a:extLst>
                </a:gridCol>
                <a:gridCol w="2952377">
                  <a:extLst>
                    <a:ext uri="{9D8B030D-6E8A-4147-A177-3AD203B41FA5}">
                      <a16:colId xmlns:a16="http://schemas.microsoft.com/office/drawing/2014/main" val="2934416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الفئات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المتغير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788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ذكر- أنثى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الجنس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0632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أعزب- متزوج- مطلق- أرمل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الحالة الاجتماعية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95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أمي(دون مستوى)- ابتدائي- متوسط- ثانوي- جامعي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التخصص الدراسي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11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ريفي- حضري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المنطقة الجغرافية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293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جزائري- أردني- فرنسي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/>
                        <a:t>الجنسية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056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906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570951B-8E79-4A63-87F2-E9B1DDFDFC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20416"/>
              </p:ext>
            </p:extLst>
          </p:nvPr>
        </p:nvGraphicFramePr>
        <p:xfrm>
          <a:off x="1860176" y="3959198"/>
          <a:ext cx="10131426" cy="2560320"/>
        </p:xfrm>
        <a:graphic>
          <a:graphicData uri="http://schemas.openxmlformats.org/drawingml/2006/table">
            <a:tbl>
              <a:tblPr/>
              <a:tblGrid>
                <a:gridCol w="3377142">
                  <a:extLst>
                    <a:ext uri="{9D8B030D-6E8A-4147-A177-3AD203B41FA5}">
                      <a16:colId xmlns:a16="http://schemas.microsoft.com/office/drawing/2014/main" val="866724544"/>
                    </a:ext>
                  </a:extLst>
                </a:gridCol>
                <a:gridCol w="3377142">
                  <a:extLst>
                    <a:ext uri="{9D8B030D-6E8A-4147-A177-3AD203B41FA5}">
                      <a16:colId xmlns:a16="http://schemas.microsoft.com/office/drawing/2014/main" val="2948849013"/>
                    </a:ext>
                  </a:extLst>
                </a:gridCol>
                <a:gridCol w="3377142">
                  <a:extLst>
                    <a:ext uri="{9D8B030D-6E8A-4147-A177-3AD203B41FA5}">
                      <a16:colId xmlns:a16="http://schemas.microsoft.com/office/drawing/2014/main" val="177847285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العمود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القيمة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التوضيح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083744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Name</a:t>
                      </a:r>
                      <a:endParaRPr lang="fr-F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Gender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اسم مختصر (بدون مسافات)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5752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Type</a:t>
                      </a:r>
                      <a:endParaRPr lang="fr-F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Numeric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اختر رقمي للترميز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5114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Width</a:t>
                      </a:r>
                      <a:endParaRPr lang="fr-F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الافتراضي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12123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Decimals</a:t>
                      </a:r>
                      <a:endParaRPr lang="fr-F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بدون كسور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38556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Label</a:t>
                      </a:r>
                      <a:endParaRPr lang="fr-F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الجنس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الوصف الكامل بالعربية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69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Values</a:t>
                      </a:r>
                      <a:endParaRPr lang="fr-FR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⬅️ </a:t>
                      </a:r>
                      <a:r>
                        <a:rPr lang="ar-DZ" sz="1800" b="1"/>
                        <a:t>هنا يتم الترميز</a:t>
                      </a:r>
                      <a:endParaRPr lang="ar-DZ" sz="18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 dirty="0"/>
                        <a:t>انقر على الخلية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21671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DE86599-37C4-40DC-BF1B-F716D93DB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351" y="1484674"/>
            <a:ext cx="11471649" cy="2292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الخطوة</a:t>
            </a:r>
            <a:r>
              <a:rPr kumimoji="0" lang="ar-SA" altLang="fr-FR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ar-SA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kumimoji="0" lang="ar-DZ" altLang="fr-F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DZ" alt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الانتقال إلى</a:t>
            </a: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Variable </a:t>
            </a:r>
            <a:r>
              <a:rPr kumimoji="0" lang="fr-FR" altLang="fr-F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View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File → New → Data </a:t>
            </a:r>
            <a:r>
              <a:rPr kumimoji="0" lang="ar-SA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cs typeface="Arial" panose="020B0604020202020204" pitchFamily="34" charset="0"/>
              </a:rPr>
              <a:t>ثم انقر على تبويب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"Variable </a:t>
            </a:r>
            <a:r>
              <a:rPr kumimoji="0" lang="fr-FR" altLang="fr-FR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View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" </a:t>
            </a:r>
            <a:r>
              <a:rPr kumimoji="0" lang="ar-SA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  <a:cs typeface="Arial" panose="020B0604020202020204" pitchFamily="34" charset="0"/>
              </a:rPr>
              <a:t>في الأسفل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الخطوة 2: تعريف المتغير الأسا</a:t>
            </a:r>
            <a:r>
              <a:rPr kumimoji="0" lang="ar-DZ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س</a:t>
            </a:r>
            <a:r>
              <a:rPr kumimoji="0" lang="ar-SA" alt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ي</a:t>
            </a:r>
            <a:endParaRPr kumimoji="0" lang="fr-FR" altLang="fr-FR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6852BCA-7A13-4D8C-934B-B54F809C8CF3}"/>
              </a:ext>
            </a:extLst>
          </p:cNvPr>
          <p:cNvSpPr txBox="1"/>
          <p:nvPr/>
        </p:nvSpPr>
        <p:spPr>
          <a:xfrm>
            <a:off x="3908612" y="609600"/>
            <a:ext cx="6257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4000" b="1" dirty="0"/>
              <a:t>خطوات عملية ترميز البيانات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249222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0ECCC146-FD28-4110-9C2E-A79A702F9C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85962" y="640260"/>
            <a:ext cx="808747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fr-F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الخطوة 2: تعريف ا</a:t>
            </a:r>
            <a:r>
              <a:rPr kumimoji="0" lang="ar-DZ" altLang="fr-FR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لأساسي</a:t>
            </a:r>
            <a:endParaRPr kumimoji="0" lang="fr-FR" altLang="fr-F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B16E3F9-3352-497D-B05B-633922B5F6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449980"/>
              </p:ext>
            </p:extLst>
          </p:nvPr>
        </p:nvGraphicFramePr>
        <p:xfrm>
          <a:off x="2390588" y="2131060"/>
          <a:ext cx="812799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95622022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6621618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673671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ar-DZ" sz="1800" dirty="0"/>
                        <a:t>العمود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القيمة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 dirty="0"/>
                        <a:t>التوضيح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7832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Name</a:t>
                      </a:r>
                      <a:endParaRPr lang="fr-FR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Gender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اسم مختصر (بدون مسافات)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0522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Type</a:t>
                      </a:r>
                      <a:endParaRPr lang="fr-FR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Numeric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اختر رقمي للترميز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9229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Width</a:t>
                      </a:r>
                      <a:endParaRPr lang="fr-FR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الافتراضي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4919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Decimals</a:t>
                      </a:r>
                      <a:endParaRPr lang="fr-FR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80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بدون كسور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329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Label</a:t>
                      </a:r>
                      <a:endParaRPr lang="fr-FR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الجنس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الوصف الكامل بالعربية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8575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800" b="1"/>
                        <a:t>Values</a:t>
                      </a:r>
                      <a:endParaRPr lang="fr-FR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/>
                        <a:t>⬅️ </a:t>
                      </a:r>
                      <a:r>
                        <a:rPr lang="ar-DZ" sz="1800" b="1"/>
                        <a:t>هنا يتم الترميز</a:t>
                      </a:r>
                      <a:endParaRPr lang="ar-DZ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ar-DZ" sz="1800" dirty="0"/>
                        <a:t>انقر على الخلية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5422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746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769661-9AA2-48DF-A91B-6487BCD8F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dirty="0"/>
              <a:t>المرحلة الثالثة: منح القيم الرقمية البيانات الاسمية</a:t>
            </a:r>
            <a:r>
              <a:rPr lang="fr-FR" dirty="0"/>
              <a:t> 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21D2AA66-86E7-4BFB-9F94-DAB0682183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6938" y="1747091"/>
            <a:ext cx="6730890" cy="364966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ACEF6F5F-0B19-455D-A9CF-E01A91E06A59}"/>
              </a:ext>
            </a:extLst>
          </p:cNvPr>
          <p:cNvSpPr txBox="1"/>
          <p:nvPr/>
        </p:nvSpPr>
        <p:spPr>
          <a:xfrm>
            <a:off x="3137647" y="5504329"/>
            <a:ext cx="796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/>
              <a:t>كل مرة نقوم بالترميز نضغط على إضافة وبعد الانتهاء نضغط ،</a:t>
            </a:r>
            <a:r>
              <a:rPr lang="fr-FR" dirty="0"/>
              <a:t> ok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5486834-1D81-439D-9063-C1F807B2D913}"/>
              </a:ext>
            </a:extLst>
          </p:cNvPr>
          <p:cNvSpPr txBox="1"/>
          <p:nvPr/>
        </p:nvSpPr>
        <p:spPr>
          <a:xfrm>
            <a:off x="5934635" y="5981237"/>
            <a:ext cx="516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/>
              <a:t>ليصبح كل متغير اسمي له عملية ترميز خاصة به لاعتبارات عدم التشابه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2697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éleste">
  <a:themeElements>
    <a:clrScheme name="Célest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éles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élest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TM03457452[[fn=Céleste]]</Template>
  <TotalTime>109</TotalTime>
  <Words>317</Words>
  <Application>Microsoft Office PowerPoint</Application>
  <PresentationFormat>Grand écran</PresentationFormat>
  <Paragraphs>78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Arial Unicode MS</vt:lpstr>
      <vt:lpstr>Calibri</vt:lpstr>
      <vt:lpstr>Calibri Light</vt:lpstr>
      <vt:lpstr>Times New Roman</vt:lpstr>
      <vt:lpstr>Céleste</vt:lpstr>
      <vt:lpstr>عملية الترميز للأداة </vt:lpstr>
      <vt:lpstr>عملية الترميز للأداة</vt:lpstr>
      <vt:lpstr>ترميز البيانات الاسمية</vt:lpstr>
      <vt:lpstr>Présentation PowerPoint</vt:lpstr>
      <vt:lpstr>الخطوة 2: تعريف الأساسي </vt:lpstr>
      <vt:lpstr>المرحلة الثالثة: منح القيم الرقمية البيانات الاسمية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Alichar Alichar</dc:creator>
  <cp:lastModifiedBy>Alichar Alichar</cp:lastModifiedBy>
  <cp:revision>7</cp:revision>
  <dcterms:created xsi:type="dcterms:W3CDTF">2026-02-10T08:16:46Z</dcterms:created>
  <dcterms:modified xsi:type="dcterms:W3CDTF">2026-02-10T10:06:20Z</dcterms:modified>
</cp:coreProperties>
</file>