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22B63-F18A-4301-AD04-2CEAA34B2841}" type="doc">
      <dgm:prSet loTypeId="urn:microsoft.com/office/officeart/2005/8/layout/bProcess4" loCatId="process" qsTypeId="urn:microsoft.com/office/officeart/2005/8/quickstyle/simple1" qsCatId="simple" csTypeId="urn:microsoft.com/office/officeart/2005/8/colors/colorful1" csCatId="colorful" phldr="1"/>
      <dgm:spPr/>
      <dgm:t>
        <a:bodyPr/>
        <a:lstStyle/>
        <a:p>
          <a:endParaRPr lang="en-US"/>
        </a:p>
      </dgm:t>
    </dgm:pt>
    <dgm:pt modelId="{FB8CD865-F0AF-4F7D-85F2-226563A4227D}">
      <dgm:prSet phldrT="[Texte]" custT="1"/>
      <dgm:spPr>
        <a:solidFill>
          <a:schemeClr val="accent5">
            <a:lumMod val="40000"/>
            <a:lumOff val="60000"/>
          </a:schemeClr>
        </a:solidFill>
      </dgm:spPr>
      <dgm:t>
        <a:bodyPr/>
        <a:lstStyle/>
        <a:p>
          <a:r>
            <a:rPr lang="ar-DZ" sz="1800" b="1" dirty="0" smtClean="0">
              <a:solidFill>
                <a:schemeClr val="tx1"/>
              </a:solidFill>
              <a:latin typeface="Sakkal Majalla" pitchFamily="2" charset="-78"/>
              <a:cs typeface="Sakkal Majalla" pitchFamily="2" charset="-78"/>
            </a:rPr>
            <a:t>الفهم اللفظي:</a:t>
          </a:r>
        </a:p>
        <a:p>
          <a:r>
            <a:rPr lang="ar-DZ" sz="1800" dirty="0" smtClean="0">
              <a:solidFill>
                <a:schemeClr val="tx1"/>
              </a:solidFill>
              <a:latin typeface="Sakkal Majalla" pitchFamily="2" charset="-78"/>
              <a:cs typeface="Sakkal Majalla" pitchFamily="2" charset="-78"/>
            </a:rPr>
            <a:t>تحديد مدلولات الكلمات وفهمها</a:t>
          </a:r>
          <a:endParaRPr lang="en-US" sz="1800" dirty="0">
            <a:solidFill>
              <a:schemeClr val="tx1"/>
            </a:solidFill>
            <a:latin typeface="Sakkal Majalla" pitchFamily="2" charset="-78"/>
            <a:cs typeface="Sakkal Majalla" pitchFamily="2" charset="-78"/>
          </a:endParaRPr>
        </a:p>
      </dgm:t>
    </dgm:pt>
    <dgm:pt modelId="{97AF0030-5483-4D32-A487-9C6B2F0B4FB2}" type="parTrans" cxnId="{8CC7A331-8A8C-43D8-9913-134F69A5CA0E}">
      <dgm:prSet/>
      <dgm:spPr/>
      <dgm:t>
        <a:bodyPr/>
        <a:lstStyle/>
        <a:p>
          <a:endParaRPr lang="en-US"/>
        </a:p>
      </dgm:t>
    </dgm:pt>
    <dgm:pt modelId="{403310E6-1211-4225-AD66-69B7F755053E}" type="sibTrans" cxnId="{8CC7A331-8A8C-43D8-9913-134F69A5CA0E}">
      <dgm:prSet/>
      <dgm:spPr/>
      <dgm:t>
        <a:bodyPr/>
        <a:lstStyle/>
        <a:p>
          <a:endParaRPr lang="en-US" sz="1800"/>
        </a:p>
      </dgm:t>
    </dgm:pt>
    <dgm:pt modelId="{656A64A2-DF23-478D-BF30-1129D03BBA94}">
      <dgm:prSet phldrT="[Texte]" custT="1"/>
      <dgm:spPr>
        <a:solidFill>
          <a:schemeClr val="accent4">
            <a:lumMod val="20000"/>
            <a:lumOff val="80000"/>
          </a:schemeClr>
        </a:solidFill>
      </dgm:spPr>
      <dgm:t>
        <a:bodyPr/>
        <a:lstStyle/>
        <a:p>
          <a:r>
            <a:rPr lang="ar-DZ" sz="1800" dirty="0" smtClean="0">
              <a:solidFill>
                <a:schemeClr val="tx1"/>
              </a:solidFill>
              <a:latin typeface="Sakkal Majalla" pitchFamily="2" charset="-78"/>
              <a:cs typeface="Sakkal Majalla" pitchFamily="2" charset="-78"/>
            </a:rPr>
            <a:t>ا</a:t>
          </a:r>
          <a:r>
            <a:rPr lang="ar-DZ" sz="1800" b="1" dirty="0" smtClean="0">
              <a:solidFill>
                <a:schemeClr val="tx1"/>
              </a:solidFill>
              <a:latin typeface="Sakkal Majalla" pitchFamily="2" charset="-78"/>
              <a:cs typeface="Sakkal Majalla" pitchFamily="2" charset="-78"/>
            </a:rPr>
            <a:t>لطلاقة اللفظية</a:t>
          </a:r>
        </a:p>
        <a:p>
          <a:r>
            <a:rPr lang="ar-DZ" sz="1800" dirty="0" smtClean="0">
              <a:solidFill>
                <a:schemeClr val="tx1"/>
              </a:solidFill>
              <a:latin typeface="Sakkal Majalla" pitchFamily="2" charset="-78"/>
              <a:cs typeface="Sakkal Majalla" pitchFamily="2" charset="-78"/>
            </a:rPr>
            <a:t>القدرة على استحضار الكلمات بسرعة</a:t>
          </a:r>
          <a:endParaRPr lang="en-US" sz="1800" dirty="0">
            <a:solidFill>
              <a:schemeClr val="tx1"/>
            </a:solidFill>
            <a:latin typeface="Sakkal Majalla" pitchFamily="2" charset="-78"/>
            <a:cs typeface="Sakkal Majalla" pitchFamily="2" charset="-78"/>
          </a:endParaRPr>
        </a:p>
      </dgm:t>
    </dgm:pt>
    <dgm:pt modelId="{81AB1355-AE90-4FFA-A1E4-5CD285ADAA0A}" type="parTrans" cxnId="{AA3131CD-4266-432A-ACEB-0F359320B2FF}">
      <dgm:prSet/>
      <dgm:spPr/>
      <dgm:t>
        <a:bodyPr/>
        <a:lstStyle/>
        <a:p>
          <a:endParaRPr lang="en-US"/>
        </a:p>
      </dgm:t>
    </dgm:pt>
    <dgm:pt modelId="{6F4670E3-D392-46F4-8400-76E2C5BEB04A}" type="sibTrans" cxnId="{AA3131CD-4266-432A-ACEB-0F359320B2FF}">
      <dgm:prSet/>
      <dgm:spPr/>
      <dgm:t>
        <a:bodyPr/>
        <a:lstStyle/>
        <a:p>
          <a:endParaRPr lang="en-US" sz="1800"/>
        </a:p>
      </dgm:t>
    </dgm:pt>
    <dgm:pt modelId="{501FA19B-1EE1-4E6C-B42E-43BB59C0B119}">
      <dgm:prSet phldrT="[Texte]" custT="1"/>
      <dgm:spPr>
        <a:solidFill>
          <a:schemeClr val="accent2">
            <a:lumMod val="20000"/>
            <a:lumOff val="80000"/>
          </a:schemeClr>
        </a:solidFill>
      </dgm:spPr>
      <dgm:t>
        <a:bodyPr/>
        <a:lstStyle/>
        <a:p>
          <a:endParaRPr lang="ar-DZ" sz="1800" dirty="0" smtClean="0">
            <a:solidFill>
              <a:schemeClr val="tx1"/>
            </a:solidFill>
          </a:endParaRPr>
        </a:p>
        <a:p>
          <a:pPr rtl="1"/>
          <a:r>
            <a:rPr lang="ar-DZ" sz="1800" b="1" dirty="0" smtClean="0">
              <a:solidFill>
                <a:schemeClr val="tx1"/>
              </a:solidFill>
              <a:latin typeface="Sakkal Majalla" pitchFamily="2" charset="-78"/>
              <a:cs typeface="Sakkal Majalla" pitchFamily="2" charset="-78"/>
            </a:rPr>
            <a:t>القدرة العددية</a:t>
          </a:r>
        </a:p>
        <a:p>
          <a:pPr rtl="1"/>
          <a:r>
            <a:rPr lang="ar-DZ" sz="1800" dirty="0" smtClean="0">
              <a:solidFill>
                <a:schemeClr val="tx1"/>
              </a:solidFill>
              <a:latin typeface="Sakkal Majalla" pitchFamily="2" charset="-78"/>
              <a:cs typeface="Sakkal Majalla" pitchFamily="2" charset="-78"/>
            </a:rPr>
            <a:t>القدرة على حل المسائل  الحسابية</a:t>
          </a:r>
          <a:endParaRPr lang="en-US" sz="1800" dirty="0">
            <a:solidFill>
              <a:schemeClr val="tx1"/>
            </a:solidFill>
            <a:latin typeface="Sakkal Majalla" pitchFamily="2" charset="-78"/>
            <a:cs typeface="Sakkal Majalla" pitchFamily="2" charset="-78"/>
          </a:endParaRPr>
        </a:p>
      </dgm:t>
    </dgm:pt>
    <dgm:pt modelId="{9ED95AA4-B49A-4845-B8BC-9A6C56024C75}" type="parTrans" cxnId="{F43B3829-6F5E-4D09-955B-0A73826C389F}">
      <dgm:prSet/>
      <dgm:spPr/>
      <dgm:t>
        <a:bodyPr/>
        <a:lstStyle/>
        <a:p>
          <a:endParaRPr lang="en-US"/>
        </a:p>
      </dgm:t>
    </dgm:pt>
    <dgm:pt modelId="{E6BA6035-BDAA-4700-8BD5-2122EC2E66C6}" type="sibTrans" cxnId="{F43B3829-6F5E-4D09-955B-0A73826C389F}">
      <dgm:prSet/>
      <dgm:spPr/>
      <dgm:t>
        <a:bodyPr/>
        <a:lstStyle/>
        <a:p>
          <a:endParaRPr lang="en-US" sz="1800"/>
        </a:p>
      </dgm:t>
    </dgm:pt>
    <dgm:pt modelId="{63ADD711-D79A-4685-9A19-CED7A4278933}">
      <dgm:prSet phldrT="[Texte]" custT="1"/>
      <dgm:spPr>
        <a:solidFill>
          <a:schemeClr val="accent3">
            <a:lumMod val="40000"/>
            <a:lumOff val="60000"/>
          </a:schemeClr>
        </a:solidFill>
      </dgm:spPr>
      <dgm:t>
        <a:bodyPr/>
        <a:lstStyle/>
        <a:p>
          <a:r>
            <a:rPr lang="ar-DZ" sz="1800" b="1" dirty="0" smtClean="0">
              <a:solidFill>
                <a:schemeClr val="tx1"/>
              </a:solidFill>
              <a:latin typeface="Sakkal Majalla" pitchFamily="2" charset="-78"/>
              <a:cs typeface="Sakkal Majalla" pitchFamily="2" charset="-78"/>
            </a:rPr>
            <a:t>القدرة المكانية</a:t>
          </a:r>
        </a:p>
        <a:p>
          <a:r>
            <a:rPr lang="ar-DZ" sz="1800" dirty="0" smtClean="0">
              <a:solidFill>
                <a:schemeClr val="tx1"/>
              </a:solidFill>
              <a:latin typeface="Sakkal Majalla" pitchFamily="2" charset="-78"/>
              <a:cs typeface="Sakkal Majalla" pitchFamily="2" charset="-78"/>
            </a:rPr>
            <a:t>القدرة على فهم العلاقات المكانية</a:t>
          </a:r>
          <a:endParaRPr lang="en-US" sz="1800" dirty="0">
            <a:solidFill>
              <a:schemeClr val="tx1"/>
            </a:solidFill>
            <a:latin typeface="Sakkal Majalla" pitchFamily="2" charset="-78"/>
            <a:cs typeface="Sakkal Majalla" pitchFamily="2" charset="-78"/>
          </a:endParaRPr>
        </a:p>
      </dgm:t>
    </dgm:pt>
    <dgm:pt modelId="{0C415A9C-2991-4C70-93A7-79DAD75A8044}" type="parTrans" cxnId="{F331E9D3-BFF0-4F71-9982-1FDBD1073D55}">
      <dgm:prSet/>
      <dgm:spPr/>
      <dgm:t>
        <a:bodyPr/>
        <a:lstStyle/>
        <a:p>
          <a:endParaRPr lang="en-US"/>
        </a:p>
      </dgm:t>
    </dgm:pt>
    <dgm:pt modelId="{58BA8388-844C-498B-AB29-6F04E8963AE6}" type="sibTrans" cxnId="{F331E9D3-BFF0-4F71-9982-1FDBD1073D55}">
      <dgm:prSet/>
      <dgm:spPr/>
      <dgm:t>
        <a:bodyPr/>
        <a:lstStyle/>
        <a:p>
          <a:endParaRPr lang="en-US" sz="1800"/>
        </a:p>
      </dgm:t>
    </dgm:pt>
    <dgm:pt modelId="{B09751D9-6174-4345-9EAF-9D441119B9AC}">
      <dgm:prSet phldrT="[Texte]" custT="1"/>
      <dgm:spPr>
        <a:solidFill>
          <a:schemeClr val="accent6">
            <a:lumMod val="40000"/>
            <a:lumOff val="60000"/>
          </a:schemeClr>
        </a:solidFill>
      </dgm:spPr>
      <dgm:t>
        <a:bodyPr/>
        <a:lstStyle/>
        <a:p>
          <a:r>
            <a:rPr lang="ar-DZ" sz="1800" dirty="0" smtClean="0">
              <a:solidFill>
                <a:schemeClr val="tx1"/>
              </a:solidFill>
              <a:latin typeface="Sakkal Majalla" pitchFamily="2" charset="-78"/>
              <a:cs typeface="Sakkal Majalla" pitchFamily="2" charset="-78"/>
            </a:rPr>
            <a:t>ا</a:t>
          </a:r>
          <a:r>
            <a:rPr lang="ar-DZ" sz="1800" b="1" dirty="0" smtClean="0">
              <a:solidFill>
                <a:schemeClr val="tx1"/>
              </a:solidFill>
              <a:latin typeface="Sakkal Majalla" pitchFamily="2" charset="-78"/>
              <a:cs typeface="Sakkal Majalla" pitchFamily="2" charset="-78"/>
            </a:rPr>
            <a:t>لذاكرة الصماء</a:t>
          </a:r>
        </a:p>
        <a:p>
          <a:r>
            <a:rPr lang="ar-DZ" sz="1800" dirty="0" smtClean="0">
              <a:solidFill>
                <a:schemeClr val="tx1"/>
              </a:solidFill>
              <a:latin typeface="Sakkal Majalla" pitchFamily="2" charset="-78"/>
              <a:cs typeface="Sakkal Majalla" pitchFamily="2" charset="-78"/>
            </a:rPr>
            <a:t>القدرة على التذكر والاستدعاء</a:t>
          </a:r>
          <a:endParaRPr lang="en-US" sz="1800" dirty="0">
            <a:solidFill>
              <a:schemeClr val="tx1"/>
            </a:solidFill>
            <a:latin typeface="Sakkal Majalla" pitchFamily="2" charset="-78"/>
            <a:cs typeface="Sakkal Majalla" pitchFamily="2" charset="-78"/>
          </a:endParaRPr>
        </a:p>
      </dgm:t>
    </dgm:pt>
    <dgm:pt modelId="{714307D6-A102-4DDA-9EC1-FE4F2D9D2FE5}" type="parTrans" cxnId="{AECDEACC-2540-4F10-B8B8-83D1C1B408FC}">
      <dgm:prSet/>
      <dgm:spPr/>
      <dgm:t>
        <a:bodyPr/>
        <a:lstStyle/>
        <a:p>
          <a:endParaRPr lang="en-US"/>
        </a:p>
      </dgm:t>
    </dgm:pt>
    <dgm:pt modelId="{FE1456B9-CBAA-46D3-8BCF-FE9027D954B5}" type="sibTrans" cxnId="{AECDEACC-2540-4F10-B8B8-83D1C1B408FC}">
      <dgm:prSet/>
      <dgm:spPr/>
      <dgm:t>
        <a:bodyPr/>
        <a:lstStyle/>
        <a:p>
          <a:endParaRPr lang="en-US" sz="1800"/>
        </a:p>
      </dgm:t>
    </dgm:pt>
    <dgm:pt modelId="{8EE5D07D-F71D-4641-97B6-21E812192402}">
      <dgm:prSet phldrT="[Texte]" custT="1"/>
      <dgm:spPr>
        <a:solidFill>
          <a:schemeClr val="accent6">
            <a:lumMod val="20000"/>
            <a:lumOff val="80000"/>
          </a:schemeClr>
        </a:solidFill>
      </dgm:spPr>
      <dgm:t>
        <a:bodyPr/>
        <a:lstStyle/>
        <a:p>
          <a:r>
            <a:rPr lang="ar-DZ" sz="1800" dirty="0" smtClean="0">
              <a:solidFill>
                <a:schemeClr val="tx1"/>
              </a:solidFill>
            </a:rPr>
            <a:t>ا</a:t>
          </a:r>
          <a:r>
            <a:rPr lang="ar-DZ" sz="1800" b="1" dirty="0" smtClean="0">
              <a:solidFill>
                <a:schemeClr val="tx1"/>
              </a:solidFill>
              <a:latin typeface="Sakkal Majalla" pitchFamily="2" charset="-78"/>
              <a:cs typeface="Sakkal Majalla" pitchFamily="2" charset="-78"/>
            </a:rPr>
            <a:t>لإدراك</a:t>
          </a:r>
        </a:p>
        <a:p>
          <a:r>
            <a:rPr lang="ar-DZ" sz="1800" b="0" dirty="0" smtClean="0">
              <a:solidFill>
                <a:schemeClr val="tx1"/>
              </a:solidFill>
              <a:latin typeface="Sakkal Majalla" pitchFamily="2" charset="-78"/>
              <a:cs typeface="Sakkal Majalla" pitchFamily="2" charset="-78"/>
            </a:rPr>
            <a:t>القدرة على التعرّف السريع على أوجه الشبه والاختلاف بين الأشياء وتفاصيل الموضوعات</a:t>
          </a:r>
          <a:endParaRPr lang="en-US" sz="1800" b="0" dirty="0">
            <a:solidFill>
              <a:schemeClr val="tx1"/>
            </a:solidFill>
            <a:latin typeface="Sakkal Majalla" pitchFamily="2" charset="-78"/>
            <a:cs typeface="Sakkal Majalla" pitchFamily="2" charset="-78"/>
          </a:endParaRPr>
        </a:p>
      </dgm:t>
    </dgm:pt>
    <dgm:pt modelId="{FACFB826-0F9B-4C61-8EFB-65218E2D3586}" type="parTrans" cxnId="{228C3D57-FB5F-4C1A-9180-009209A424FC}">
      <dgm:prSet/>
      <dgm:spPr/>
      <dgm:t>
        <a:bodyPr/>
        <a:lstStyle/>
        <a:p>
          <a:endParaRPr lang="en-US"/>
        </a:p>
      </dgm:t>
    </dgm:pt>
    <dgm:pt modelId="{2D4BD92F-D6B5-4F8B-B7C8-B5520A4643AC}" type="sibTrans" cxnId="{228C3D57-FB5F-4C1A-9180-009209A424FC}">
      <dgm:prSet/>
      <dgm:spPr/>
      <dgm:t>
        <a:bodyPr/>
        <a:lstStyle/>
        <a:p>
          <a:endParaRPr lang="en-US" sz="1800"/>
        </a:p>
      </dgm:t>
    </dgm:pt>
    <dgm:pt modelId="{F09C9BD5-370C-4ABB-BF19-2C13BAE70D9A}">
      <dgm:prSet phldrT="[Texte]" custT="1"/>
      <dgm:spPr>
        <a:solidFill>
          <a:schemeClr val="accent5">
            <a:lumMod val="20000"/>
            <a:lumOff val="80000"/>
          </a:schemeClr>
        </a:solidFill>
      </dgm:spPr>
      <dgm:t>
        <a:bodyPr/>
        <a:lstStyle/>
        <a:p>
          <a:r>
            <a:rPr lang="ar-DZ" sz="1800" dirty="0" smtClean="0">
              <a:solidFill>
                <a:schemeClr val="tx1"/>
              </a:solidFill>
              <a:latin typeface="Sakkal Majalla" pitchFamily="2" charset="-78"/>
              <a:cs typeface="Sakkal Majalla" pitchFamily="2" charset="-78"/>
            </a:rPr>
            <a:t>ا</a:t>
          </a:r>
          <a:r>
            <a:rPr lang="ar-DZ" sz="1800" b="1" dirty="0" smtClean="0">
              <a:solidFill>
                <a:schemeClr val="tx1"/>
              </a:solidFill>
              <a:latin typeface="Sakkal Majalla" pitchFamily="2" charset="-78"/>
              <a:cs typeface="Sakkal Majalla" pitchFamily="2" charset="-78"/>
            </a:rPr>
            <a:t>لاستدلال</a:t>
          </a:r>
        </a:p>
        <a:p>
          <a:r>
            <a:rPr lang="ar-DZ" sz="1800" dirty="0" smtClean="0">
              <a:solidFill>
                <a:schemeClr val="tx1"/>
              </a:solidFill>
              <a:latin typeface="Sakkal Majalla" pitchFamily="2" charset="-78"/>
              <a:cs typeface="Sakkal Majalla" pitchFamily="2" charset="-78"/>
            </a:rPr>
            <a:t>القدرة على فهم المبادئ أو المفاهيم الضرورية لحل المشكلات</a:t>
          </a:r>
          <a:endParaRPr lang="en-US" sz="1800" dirty="0">
            <a:solidFill>
              <a:schemeClr val="tx1"/>
            </a:solidFill>
            <a:latin typeface="Sakkal Majalla" pitchFamily="2" charset="-78"/>
            <a:cs typeface="Sakkal Majalla" pitchFamily="2" charset="-78"/>
          </a:endParaRPr>
        </a:p>
      </dgm:t>
    </dgm:pt>
    <dgm:pt modelId="{5D9B7F5E-49C2-4330-971A-5D43CC37DECB}" type="parTrans" cxnId="{B00DFF63-2049-4C2F-9A1B-EB995ED87FB8}">
      <dgm:prSet/>
      <dgm:spPr/>
      <dgm:t>
        <a:bodyPr/>
        <a:lstStyle/>
        <a:p>
          <a:endParaRPr lang="en-US"/>
        </a:p>
      </dgm:t>
    </dgm:pt>
    <dgm:pt modelId="{8D5C7CA9-5B25-4F01-A4E9-083DCD252940}" type="sibTrans" cxnId="{B00DFF63-2049-4C2F-9A1B-EB995ED87FB8}">
      <dgm:prSet/>
      <dgm:spPr/>
      <dgm:t>
        <a:bodyPr/>
        <a:lstStyle/>
        <a:p>
          <a:endParaRPr lang="en-US"/>
        </a:p>
      </dgm:t>
    </dgm:pt>
    <dgm:pt modelId="{0AC06E37-A231-4B4C-8573-55335B574491}">
      <dgm:prSet custT="1"/>
      <dgm:spPr>
        <a:solidFill>
          <a:schemeClr val="bg2"/>
        </a:solidFill>
      </dgm:spPr>
      <dgm:t>
        <a:bodyPr/>
        <a:lstStyle/>
        <a:p>
          <a:r>
            <a:rPr lang="ar-DZ" sz="2400" dirty="0" smtClean="0">
              <a:solidFill>
                <a:schemeClr val="tx1"/>
              </a:solidFill>
              <a:latin typeface="Sakkal Majalla" pitchFamily="2" charset="-78"/>
              <a:cs typeface="Sakkal Majalla" pitchFamily="2" charset="-78"/>
            </a:rPr>
            <a:t>اقترح </a:t>
          </a:r>
          <a:r>
            <a:rPr lang="ar-DZ" sz="2400" dirty="0" err="1" smtClean="0">
              <a:solidFill>
                <a:schemeClr val="tx1"/>
              </a:solidFill>
              <a:latin typeface="Sakkal Majalla" pitchFamily="2" charset="-78"/>
              <a:cs typeface="Sakkal Majalla" pitchFamily="2" charset="-78"/>
            </a:rPr>
            <a:t>ثرستون</a:t>
          </a:r>
          <a:r>
            <a:rPr lang="ar-DZ" sz="2400" dirty="0" smtClean="0">
              <a:solidFill>
                <a:schemeClr val="tx1"/>
              </a:solidFill>
              <a:latin typeface="Sakkal Majalla" pitchFamily="2" charset="-78"/>
              <a:cs typeface="Sakkal Majalla" pitchFamily="2" charset="-78"/>
            </a:rPr>
            <a:t> بالإضافة لهذه العوامل </a:t>
          </a:r>
          <a:r>
            <a:rPr lang="ar-DZ" sz="2400" dirty="0" smtClean="0">
              <a:solidFill>
                <a:srgbClr val="FF0000"/>
              </a:solidFill>
              <a:latin typeface="Sakkal Majalla" pitchFamily="2" charset="-78"/>
              <a:cs typeface="Sakkal Majalla" pitchFamily="2" charset="-78"/>
            </a:rPr>
            <a:t>عاملا</a:t>
          </a:r>
          <a:r>
            <a:rPr lang="ar-DZ" sz="2400" dirty="0" smtClean="0">
              <a:solidFill>
                <a:schemeClr val="tx1"/>
              </a:solidFill>
              <a:latin typeface="Sakkal Majalla" pitchFamily="2" charset="-78"/>
              <a:cs typeface="Sakkal Majalla" pitchFamily="2" charset="-78"/>
            </a:rPr>
            <a:t>  </a:t>
          </a:r>
          <a:r>
            <a:rPr lang="ar-DZ" sz="2400" dirty="0" smtClean="0">
              <a:solidFill>
                <a:srgbClr val="FF0000"/>
              </a:solidFill>
              <a:latin typeface="Sakkal Majalla" pitchFamily="2" charset="-78"/>
              <a:cs typeface="Sakkal Majalla" pitchFamily="2" charset="-78"/>
            </a:rPr>
            <a:t>عاما</a:t>
          </a:r>
          <a:r>
            <a:rPr lang="ar-DZ" sz="2400" dirty="0" smtClean="0">
              <a:solidFill>
                <a:schemeClr val="tx1"/>
              </a:solidFill>
              <a:latin typeface="Sakkal Majalla" pitchFamily="2" charset="-78"/>
              <a:cs typeface="Sakkal Majalla" pitchFamily="2" charset="-78"/>
            </a:rPr>
            <a:t> يمثل الذكاء العام الذي يربط بين هذه الخصائص المنفصلة</a:t>
          </a:r>
          <a:endParaRPr lang="en-US" sz="2400" dirty="0">
            <a:solidFill>
              <a:schemeClr val="tx1"/>
            </a:solidFill>
            <a:latin typeface="Sakkal Majalla" pitchFamily="2" charset="-78"/>
            <a:cs typeface="Sakkal Majalla" pitchFamily="2" charset="-78"/>
          </a:endParaRPr>
        </a:p>
      </dgm:t>
    </dgm:pt>
    <dgm:pt modelId="{6C8B018D-B64F-4359-B62B-71733ED1E0B2}" type="parTrans" cxnId="{8755C028-3787-48F4-87B4-B09C36118621}">
      <dgm:prSet/>
      <dgm:spPr/>
      <dgm:t>
        <a:bodyPr/>
        <a:lstStyle/>
        <a:p>
          <a:endParaRPr lang="en-US"/>
        </a:p>
      </dgm:t>
    </dgm:pt>
    <dgm:pt modelId="{74562D80-177F-4824-B78B-B07279E563D7}" type="sibTrans" cxnId="{8755C028-3787-48F4-87B4-B09C36118621}">
      <dgm:prSet/>
      <dgm:spPr/>
      <dgm:t>
        <a:bodyPr/>
        <a:lstStyle/>
        <a:p>
          <a:endParaRPr lang="en-US"/>
        </a:p>
      </dgm:t>
    </dgm:pt>
    <dgm:pt modelId="{D6BF7C0E-2A9A-47E0-8131-FDE5A0C235E9}" type="pres">
      <dgm:prSet presAssocID="{70A22B63-F18A-4301-AD04-2CEAA34B2841}" presName="Name0" presStyleCnt="0">
        <dgm:presLayoutVars>
          <dgm:dir val="rev"/>
          <dgm:resizeHandles/>
        </dgm:presLayoutVars>
      </dgm:prSet>
      <dgm:spPr/>
      <dgm:t>
        <a:bodyPr/>
        <a:lstStyle/>
        <a:p>
          <a:endParaRPr lang="en-US"/>
        </a:p>
      </dgm:t>
    </dgm:pt>
    <dgm:pt modelId="{5814CA01-A93F-40C8-AC51-006FB2EED79B}" type="pres">
      <dgm:prSet presAssocID="{FB8CD865-F0AF-4F7D-85F2-226563A4227D}" presName="compNode" presStyleCnt="0"/>
      <dgm:spPr/>
    </dgm:pt>
    <dgm:pt modelId="{2C72FC3B-ED24-498B-B6C1-E1661DCEED3B}" type="pres">
      <dgm:prSet presAssocID="{FB8CD865-F0AF-4F7D-85F2-226563A4227D}" presName="dummyConnPt" presStyleCnt="0"/>
      <dgm:spPr/>
    </dgm:pt>
    <dgm:pt modelId="{91D0E296-A5FA-4B35-BFCF-A695A9486E7B}" type="pres">
      <dgm:prSet presAssocID="{FB8CD865-F0AF-4F7D-85F2-226563A4227D}" presName="node" presStyleLbl="node1" presStyleIdx="0" presStyleCnt="8" custScaleX="136924" custScaleY="114808">
        <dgm:presLayoutVars>
          <dgm:bulletEnabled val="1"/>
        </dgm:presLayoutVars>
      </dgm:prSet>
      <dgm:spPr/>
      <dgm:t>
        <a:bodyPr/>
        <a:lstStyle/>
        <a:p>
          <a:endParaRPr lang="en-US"/>
        </a:p>
      </dgm:t>
    </dgm:pt>
    <dgm:pt modelId="{0AE074C2-61FB-4799-94B4-B89790472846}" type="pres">
      <dgm:prSet presAssocID="{403310E6-1211-4225-AD66-69B7F755053E}" presName="sibTrans" presStyleLbl="bgSibTrans2D1" presStyleIdx="0" presStyleCnt="7"/>
      <dgm:spPr/>
      <dgm:t>
        <a:bodyPr/>
        <a:lstStyle/>
        <a:p>
          <a:endParaRPr lang="en-US"/>
        </a:p>
      </dgm:t>
    </dgm:pt>
    <dgm:pt modelId="{C6AFED72-4744-4823-99E1-7BB1FB1E2BC5}" type="pres">
      <dgm:prSet presAssocID="{656A64A2-DF23-478D-BF30-1129D03BBA94}" presName="compNode" presStyleCnt="0"/>
      <dgm:spPr/>
    </dgm:pt>
    <dgm:pt modelId="{E7CC9949-A643-4446-8F67-4F39545BB8B0}" type="pres">
      <dgm:prSet presAssocID="{656A64A2-DF23-478D-BF30-1129D03BBA94}" presName="dummyConnPt" presStyleCnt="0"/>
      <dgm:spPr/>
    </dgm:pt>
    <dgm:pt modelId="{B699A226-7BB6-4558-AB20-82AB311125C8}" type="pres">
      <dgm:prSet presAssocID="{656A64A2-DF23-478D-BF30-1129D03BBA94}" presName="node" presStyleLbl="node1" presStyleIdx="1" presStyleCnt="8" custScaleX="128806">
        <dgm:presLayoutVars>
          <dgm:bulletEnabled val="1"/>
        </dgm:presLayoutVars>
      </dgm:prSet>
      <dgm:spPr/>
      <dgm:t>
        <a:bodyPr/>
        <a:lstStyle/>
        <a:p>
          <a:endParaRPr lang="en-US"/>
        </a:p>
      </dgm:t>
    </dgm:pt>
    <dgm:pt modelId="{56421824-F8F2-4C08-8BBA-8FC12AF92502}" type="pres">
      <dgm:prSet presAssocID="{6F4670E3-D392-46F4-8400-76E2C5BEB04A}" presName="sibTrans" presStyleLbl="bgSibTrans2D1" presStyleIdx="1" presStyleCnt="7"/>
      <dgm:spPr/>
      <dgm:t>
        <a:bodyPr/>
        <a:lstStyle/>
        <a:p>
          <a:endParaRPr lang="en-US"/>
        </a:p>
      </dgm:t>
    </dgm:pt>
    <dgm:pt modelId="{F30BF79E-A3EE-4EBE-9BD1-F1B48F31CA3C}" type="pres">
      <dgm:prSet presAssocID="{501FA19B-1EE1-4E6C-B42E-43BB59C0B119}" presName="compNode" presStyleCnt="0"/>
      <dgm:spPr/>
    </dgm:pt>
    <dgm:pt modelId="{ED3A240C-9E02-435D-9044-BB4119728745}" type="pres">
      <dgm:prSet presAssocID="{501FA19B-1EE1-4E6C-B42E-43BB59C0B119}" presName="dummyConnPt" presStyleCnt="0"/>
      <dgm:spPr/>
    </dgm:pt>
    <dgm:pt modelId="{753A2099-CC9B-4A62-821D-677D5D33C8B7}" type="pres">
      <dgm:prSet presAssocID="{501FA19B-1EE1-4E6C-B42E-43BB59C0B119}" presName="node" presStyleLbl="node1" presStyleIdx="2" presStyleCnt="8" custScaleX="119204">
        <dgm:presLayoutVars>
          <dgm:bulletEnabled val="1"/>
        </dgm:presLayoutVars>
      </dgm:prSet>
      <dgm:spPr/>
      <dgm:t>
        <a:bodyPr/>
        <a:lstStyle/>
        <a:p>
          <a:endParaRPr lang="en-US"/>
        </a:p>
      </dgm:t>
    </dgm:pt>
    <dgm:pt modelId="{4ADC2C9D-C40A-427E-9024-AC4EF86B29E7}" type="pres">
      <dgm:prSet presAssocID="{E6BA6035-BDAA-4700-8BD5-2122EC2E66C6}" presName="sibTrans" presStyleLbl="bgSibTrans2D1" presStyleIdx="2" presStyleCnt="7"/>
      <dgm:spPr/>
      <dgm:t>
        <a:bodyPr/>
        <a:lstStyle/>
        <a:p>
          <a:endParaRPr lang="en-US"/>
        </a:p>
      </dgm:t>
    </dgm:pt>
    <dgm:pt modelId="{9BD5A1D5-7200-4C47-9153-83947C28DFAE}" type="pres">
      <dgm:prSet presAssocID="{63ADD711-D79A-4685-9A19-CED7A4278933}" presName="compNode" presStyleCnt="0"/>
      <dgm:spPr/>
    </dgm:pt>
    <dgm:pt modelId="{EBBD02F8-A10D-456D-B1FF-E0FC637FCB5D}" type="pres">
      <dgm:prSet presAssocID="{63ADD711-D79A-4685-9A19-CED7A4278933}" presName="dummyConnPt" presStyleCnt="0"/>
      <dgm:spPr/>
    </dgm:pt>
    <dgm:pt modelId="{1DAEF151-974D-4D54-8C09-18DD82E886BF}" type="pres">
      <dgm:prSet presAssocID="{63ADD711-D79A-4685-9A19-CED7A4278933}" presName="node" presStyleLbl="node1" presStyleIdx="3" presStyleCnt="8" custScaleX="128600">
        <dgm:presLayoutVars>
          <dgm:bulletEnabled val="1"/>
        </dgm:presLayoutVars>
      </dgm:prSet>
      <dgm:spPr/>
      <dgm:t>
        <a:bodyPr/>
        <a:lstStyle/>
        <a:p>
          <a:endParaRPr lang="en-US"/>
        </a:p>
      </dgm:t>
    </dgm:pt>
    <dgm:pt modelId="{F70080CB-2A1E-436E-AF6B-B3EB67036661}" type="pres">
      <dgm:prSet presAssocID="{58BA8388-844C-498B-AB29-6F04E8963AE6}" presName="sibTrans" presStyleLbl="bgSibTrans2D1" presStyleIdx="3" presStyleCnt="7"/>
      <dgm:spPr/>
      <dgm:t>
        <a:bodyPr/>
        <a:lstStyle/>
        <a:p>
          <a:endParaRPr lang="en-US"/>
        </a:p>
      </dgm:t>
    </dgm:pt>
    <dgm:pt modelId="{6786B407-16D7-4D1F-B654-05D0774495F6}" type="pres">
      <dgm:prSet presAssocID="{B09751D9-6174-4345-9EAF-9D441119B9AC}" presName="compNode" presStyleCnt="0"/>
      <dgm:spPr/>
    </dgm:pt>
    <dgm:pt modelId="{85F5E98E-5C40-41CB-BB99-E6847A894ACE}" type="pres">
      <dgm:prSet presAssocID="{B09751D9-6174-4345-9EAF-9D441119B9AC}" presName="dummyConnPt" presStyleCnt="0"/>
      <dgm:spPr/>
    </dgm:pt>
    <dgm:pt modelId="{7B23DA77-1F50-4161-8436-DF6267DBFF99}" type="pres">
      <dgm:prSet presAssocID="{B09751D9-6174-4345-9EAF-9D441119B9AC}" presName="node" presStyleLbl="node1" presStyleIdx="4" presStyleCnt="8" custScaleX="136382">
        <dgm:presLayoutVars>
          <dgm:bulletEnabled val="1"/>
        </dgm:presLayoutVars>
      </dgm:prSet>
      <dgm:spPr/>
      <dgm:t>
        <a:bodyPr/>
        <a:lstStyle/>
        <a:p>
          <a:endParaRPr lang="en-US"/>
        </a:p>
      </dgm:t>
    </dgm:pt>
    <dgm:pt modelId="{62D2E84A-AAFA-4AA1-B86F-505C189D8C4D}" type="pres">
      <dgm:prSet presAssocID="{FE1456B9-CBAA-46D3-8BCF-FE9027D954B5}" presName="sibTrans" presStyleLbl="bgSibTrans2D1" presStyleIdx="4" presStyleCnt="7"/>
      <dgm:spPr/>
      <dgm:t>
        <a:bodyPr/>
        <a:lstStyle/>
        <a:p>
          <a:endParaRPr lang="en-US"/>
        </a:p>
      </dgm:t>
    </dgm:pt>
    <dgm:pt modelId="{95E77151-9083-4EEE-8FF5-ADD4A2C2C849}" type="pres">
      <dgm:prSet presAssocID="{8EE5D07D-F71D-4641-97B6-21E812192402}" presName="compNode" presStyleCnt="0"/>
      <dgm:spPr/>
    </dgm:pt>
    <dgm:pt modelId="{D0C227F4-394F-4586-A7AF-041E2C33EE6B}" type="pres">
      <dgm:prSet presAssocID="{8EE5D07D-F71D-4641-97B6-21E812192402}" presName="dummyConnPt" presStyleCnt="0"/>
      <dgm:spPr/>
    </dgm:pt>
    <dgm:pt modelId="{C4FA6CB0-C49F-4386-9E97-06EEF5F42CBC}" type="pres">
      <dgm:prSet presAssocID="{8EE5D07D-F71D-4641-97B6-21E812192402}" presName="node" presStyleLbl="node1" presStyleIdx="5" presStyleCnt="8" custScaleX="165845" custScaleY="120011">
        <dgm:presLayoutVars>
          <dgm:bulletEnabled val="1"/>
        </dgm:presLayoutVars>
      </dgm:prSet>
      <dgm:spPr/>
      <dgm:t>
        <a:bodyPr/>
        <a:lstStyle/>
        <a:p>
          <a:endParaRPr lang="en-US"/>
        </a:p>
      </dgm:t>
    </dgm:pt>
    <dgm:pt modelId="{A24C7BDD-FCDD-407E-8E47-E8D1183C444A}" type="pres">
      <dgm:prSet presAssocID="{2D4BD92F-D6B5-4F8B-B7C8-B5520A4643AC}" presName="sibTrans" presStyleLbl="bgSibTrans2D1" presStyleIdx="5" presStyleCnt="7"/>
      <dgm:spPr/>
      <dgm:t>
        <a:bodyPr/>
        <a:lstStyle/>
        <a:p>
          <a:endParaRPr lang="en-US"/>
        </a:p>
      </dgm:t>
    </dgm:pt>
    <dgm:pt modelId="{CB6A7D24-97F6-4D78-A187-56F9F9EEA460}" type="pres">
      <dgm:prSet presAssocID="{F09C9BD5-370C-4ABB-BF19-2C13BAE70D9A}" presName="compNode" presStyleCnt="0"/>
      <dgm:spPr/>
    </dgm:pt>
    <dgm:pt modelId="{8C56E46C-4865-4409-B266-4543738EBD25}" type="pres">
      <dgm:prSet presAssocID="{F09C9BD5-370C-4ABB-BF19-2C13BAE70D9A}" presName="dummyConnPt" presStyleCnt="0"/>
      <dgm:spPr/>
    </dgm:pt>
    <dgm:pt modelId="{66708FE1-0B0F-4F3F-B3ED-A57FA6C4CB36}" type="pres">
      <dgm:prSet presAssocID="{F09C9BD5-370C-4ABB-BF19-2C13BAE70D9A}" presName="node" presStyleLbl="node1" presStyleIdx="6" presStyleCnt="8" custScaleX="137494">
        <dgm:presLayoutVars>
          <dgm:bulletEnabled val="1"/>
        </dgm:presLayoutVars>
      </dgm:prSet>
      <dgm:spPr/>
      <dgm:t>
        <a:bodyPr/>
        <a:lstStyle/>
        <a:p>
          <a:endParaRPr lang="en-US"/>
        </a:p>
      </dgm:t>
    </dgm:pt>
    <dgm:pt modelId="{32273B10-AA9C-4720-BD07-156F0E83AE72}" type="pres">
      <dgm:prSet presAssocID="{8D5C7CA9-5B25-4F01-A4E9-083DCD252940}" presName="sibTrans" presStyleLbl="bgSibTrans2D1" presStyleIdx="6" presStyleCnt="7"/>
      <dgm:spPr/>
      <dgm:t>
        <a:bodyPr/>
        <a:lstStyle/>
        <a:p>
          <a:endParaRPr lang="en-US"/>
        </a:p>
      </dgm:t>
    </dgm:pt>
    <dgm:pt modelId="{50DE691E-CB86-4196-A304-C228806D7EDB}" type="pres">
      <dgm:prSet presAssocID="{0AC06E37-A231-4B4C-8573-55335B574491}" presName="compNode" presStyleCnt="0"/>
      <dgm:spPr/>
    </dgm:pt>
    <dgm:pt modelId="{4E99820E-23B5-4C54-9E14-A19BE81D0B08}" type="pres">
      <dgm:prSet presAssocID="{0AC06E37-A231-4B4C-8573-55335B574491}" presName="dummyConnPt" presStyleCnt="0"/>
      <dgm:spPr/>
    </dgm:pt>
    <dgm:pt modelId="{D64B2052-A5C1-4ED4-9394-03B95B30D147}" type="pres">
      <dgm:prSet presAssocID="{0AC06E37-A231-4B4C-8573-55335B574491}" presName="node" presStyleLbl="node1" presStyleIdx="7" presStyleCnt="8" custScaleX="135068" custScaleY="232439">
        <dgm:presLayoutVars>
          <dgm:bulletEnabled val="1"/>
        </dgm:presLayoutVars>
      </dgm:prSet>
      <dgm:spPr/>
      <dgm:t>
        <a:bodyPr/>
        <a:lstStyle/>
        <a:p>
          <a:endParaRPr lang="en-US"/>
        </a:p>
      </dgm:t>
    </dgm:pt>
  </dgm:ptLst>
  <dgm:cxnLst>
    <dgm:cxn modelId="{7F1246C1-C758-4336-9A3B-79F99EFB9D13}" type="presOf" srcId="{E6BA6035-BDAA-4700-8BD5-2122EC2E66C6}" destId="{4ADC2C9D-C40A-427E-9024-AC4EF86B29E7}" srcOrd="0" destOrd="0" presId="urn:microsoft.com/office/officeart/2005/8/layout/bProcess4"/>
    <dgm:cxn modelId="{77A25F9F-AD40-4B4A-B527-70AFC1489F39}" type="presOf" srcId="{6F4670E3-D392-46F4-8400-76E2C5BEB04A}" destId="{56421824-F8F2-4C08-8BBA-8FC12AF92502}" srcOrd="0" destOrd="0" presId="urn:microsoft.com/office/officeart/2005/8/layout/bProcess4"/>
    <dgm:cxn modelId="{E3FBC4B1-B0AB-4793-BA22-2773110920CB}" type="presOf" srcId="{FB8CD865-F0AF-4F7D-85F2-226563A4227D}" destId="{91D0E296-A5FA-4B35-BFCF-A695A9486E7B}" srcOrd="0" destOrd="0" presId="urn:microsoft.com/office/officeart/2005/8/layout/bProcess4"/>
    <dgm:cxn modelId="{3373D524-873E-4689-B9A1-E0D79D221C37}" type="presOf" srcId="{70A22B63-F18A-4301-AD04-2CEAA34B2841}" destId="{D6BF7C0E-2A9A-47E0-8131-FDE5A0C235E9}" srcOrd="0" destOrd="0" presId="urn:microsoft.com/office/officeart/2005/8/layout/bProcess4"/>
    <dgm:cxn modelId="{AA3131CD-4266-432A-ACEB-0F359320B2FF}" srcId="{70A22B63-F18A-4301-AD04-2CEAA34B2841}" destId="{656A64A2-DF23-478D-BF30-1129D03BBA94}" srcOrd="1" destOrd="0" parTransId="{81AB1355-AE90-4FFA-A1E4-5CD285ADAA0A}" sibTransId="{6F4670E3-D392-46F4-8400-76E2C5BEB04A}"/>
    <dgm:cxn modelId="{8755C028-3787-48F4-87B4-B09C36118621}" srcId="{70A22B63-F18A-4301-AD04-2CEAA34B2841}" destId="{0AC06E37-A231-4B4C-8573-55335B574491}" srcOrd="7" destOrd="0" parTransId="{6C8B018D-B64F-4359-B62B-71733ED1E0B2}" sibTransId="{74562D80-177F-4824-B78B-B07279E563D7}"/>
    <dgm:cxn modelId="{3AF07EC1-85D2-4A5B-A285-FC58E34E05BF}" type="presOf" srcId="{501FA19B-1EE1-4E6C-B42E-43BB59C0B119}" destId="{753A2099-CC9B-4A62-821D-677D5D33C8B7}" srcOrd="0" destOrd="0" presId="urn:microsoft.com/office/officeart/2005/8/layout/bProcess4"/>
    <dgm:cxn modelId="{A9A044D4-77C3-4CFD-8781-7DB51B900296}" type="presOf" srcId="{656A64A2-DF23-478D-BF30-1129D03BBA94}" destId="{B699A226-7BB6-4558-AB20-82AB311125C8}" srcOrd="0" destOrd="0" presId="urn:microsoft.com/office/officeart/2005/8/layout/bProcess4"/>
    <dgm:cxn modelId="{F43B3829-6F5E-4D09-955B-0A73826C389F}" srcId="{70A22B63-F18A-4301-AD04-2CEAA34B2841}" destId="{501FA19B-1EE1-4E6C-B42E-43BB59C0B119}" srcOrd="2" destOrd="0" parTransId="{9ED95AA4-B49A-4845-B8BC-9A6C56024C75}" sibTransId="{E6BA6035-BDAA-4700-8BD5-2122EC2E66C6}"/>
    <dgm:cxn modelId="{8CC7A331-8A8C-43D8-9913-134F69A5CA0E}" srcId="{70A22B63-F18A-4301-AD04-2CEAA34B2841}" destId="{FB8CD865-F0AF-4F7D-85F2-226563A4227D}" srcOrd="0" destOrd="0" parTransId="{97AF0030-5483-4D32-A487-9C6B2F0B4FB2}" sibTransId="{403310E6-1211-4225-AD66-69B7F755053E}"/>
    <dgm:cxn modelId="{C5C1A181-6E46-4FA2-969F-03A53E669836}" type="presOf" srcId="{FE1456B9-CBAA-46D3-8BCF-FE9027D954B5}" destId="{62D2E84A-AAFA-4AA1-B86F-505C189D8C4D}" srcOrd="0" destOrd="0" presId="urn:microsoft.com/office/officeart/2005/8/layout/bProcess4"/>
    <dgm:cxn modelId="{2D143B3E-AD7D-4949-A6B6-A09AA0554626}" type="presOf" srcId="{403310E6-1211-4225-AD66-69B7F755053E}" destId="{0AE074C2-61FB-4799-94B4-B89790472846}" srcOrd="0" destOrd="0" presId="urn:microsoft.com/office/officeart/2005/8/layout/bProcess4"/>
    <dgm:cxn modelId="{697BE76E-FCC6-45FF-9760-82A8A4F718D6}" type="presOf" srcId="{63ADD711-D79A-4685-9A19-CED7A4278933}" destId="{1DAEF151-974D-4D54-8C09-18DD82E886BF}" srcOrd="0" destOrd="0" presId="urn:microsoft.com/office/officeart/2005/8/layout/bProcess4"/>
    <dgm:cxn modelId="{D73B3560-1ED3-4E21-A5AD-AA45BCFC567E}" type="presOf" srcId="{B09751D9-6174-4345-9EAF-9D441119B9AC}" destId="{7B23DA77-1F50-4161-8436-DF6267DBFF99}" srcOrd="0" destOrd="0" presId="urn:microsoft.com/office/officeart/2005/8/layout/bProcess4"/>
    <dgm:cxn modelId="{228C3D57-FB5F-4C1A-9180-009209A424FC}" srcId="{70A22B63-F18A-4301-AD04-2CEAA34B2841}" destId="{8EE5D07D-F71D-4641-97B6-21E812192402}" srcOrd="5" destOrd="0" parTransId="{FACFB826-0F9B-4C61-8EFB-65218E2D3586}" sibTransId="{2D4BD92F-D6B5-4F8B-B7C8-B5520A4643AC}"/>
    <dgm:cxn modelId="{8F717F99-B22A-4E47-A2EA-83A6DDE9AC96}" type="presOf" srcId="{2D4BD92F-D6B5-4F8B-B7C8-B5520A4643AC}" destId="{A24C7BDD-FCDD-407E-8E47-E8D1183C444A}" srcOrd="0" destOrd="0" presId="urn:microsoft.com/office/officeart/2005/8/layout/bProcess4"/>
    <dgm:cxn modelId="{F331E9D3-BFF0-4F71-9982-1FDBD1073D55}" srcId="{70A22B63-F18A-4301-AD04-2CEAA34B2841}" destId="{63ADD711-D79A-4685-9A19-CED7A4278933}" srcOrd="3" destOrd="0" parTransId="{0C415A9C-2991-4C70-93A7-79DAD75A8044}" sibTransId="{58BA8388-844C-498B-AB29-6F04E8963AE6}"/>
    <dgm:cxn modelId="{4B340E95-677C-4C75-A941-E7603EAFEA26}" type="presOf" srcId="{8D5C7CA9-5B25-4F01-A4E9-083DCD252940}" destId="{32273B10-AA9C-4720-BD07-156F0E83AE72}" srcOrd="0" destOrd="0" presId="urn:microsoft.com/office/officeart/2005/8/layout/bProcess4"/>
    <dgm:cxn modelId="{62360FCE-F8A7-4322-B020-9EED34C8701D}" type="presOf" srcId="{8EE5D07D-F71D-4641-97B6-21E812192402}" destId="{C4FA6CB0-C49F-4386-9E97-06EEF5F42CBC}" srcOrd="0" destOrd="0" presId="urn:microsoft.com/office/officeart/2005/8/layout/bProcess4"/>
    <dgm:cxn modelId="{7A36B236-0CA1-41CA-A21B-3FB0CB8A129C}" type="presOf" srcId="{0AC06E37-A231-4B4C-8573-55335B574491}" destId="{D64B2052-A5C1-4ED4-9394-03B95B30D147}" srcOrd="0" destOrd="0" presId="urn:microsoft.com/office/officeart/2005/8/layout/bProcess4"/>
    <dgm:cxn modelId="{AECDEACC-2540-4F10-B8B8-83D1C1B408FC}" srcId="{70A22B63-F18A-4301-AD04-2CEAA34B2841}" destId="{B09751D9-6174-4345-9EAF-9D441119B9AC}" srcOrd="4" destOrd="0" parTransId="{714307D6-A102-4DDA-9EC1-FE4F2D9D2FE5}" sibTransId="{FE1456B9-CBAA-46D3-8BCF-FE9027D954B5}"/>
    <dgm:cxn modelId="{B00DFF63-2049-4C2F-9A1B-EB995ED87FB8}" srcId="{70A22B63-F18A-4301-AD04-2CEAA34B2841}" destId="{F09C9BD5-370C-4ABB-BF19-2C13BAE70D9A}" srcOrd="6" destOrd="0" parTransId="{5D9B7F5E-49C2-4330-971A-5D43CC37DECB}" sibTransId="{8D5C7CA9-5B25-4F01-A4E9-083DCD252940}"/>
    <dgm:cxn modelId="{C20A60C2-9E9D-4E7E-B05E-013C82E91F77}" type="presOf" srcId="{58BA8388-844C-498B-AB29-6F04E8963AE6}" destId="{F70080CB-2A1E-436E-AF6B-B3EB67036661}" srcOrd="0" destOrd="0" presId="urn:microsoft.com/office/officeart/2005/8/layout/bProcess4"/>
    <dgm:cxn modelId="{E5D7BB59-C21D-4B17-ADAB-C15C32ABFBA6}" type="presOf" srcId="{F09C9BD5-370C-4ABB-BF19-2C13BAE70D9A}" destId="{66708FE1-0B0F-4F3F-B3ED-A57FA6C4CB36}" srcOrd="0" destOrd="0" presId="urn:microsoft.com/office/officeart/2005/8/layout/bProcess4"/>
    <dgm:cxn modelId="{815D62F5-4E62-4E6E-99E1-6A4004CF2DC9}" type="presParOf" srcId="{D6BF7C0E-2A9A-47E0-8131-FDE5A0C235E9}" destId="{5814CA01-A93F-40C8-AC51-006FB2EED79B}" srcOrd="0" destOrd="0" presId="urn:microsoft.com/office/officeart/2005/8/layout/bProcess4"/>
    <dgm:cxn modelId="{8B9DCF38-4FCE-4A8F-B433-1B7DDBC53F77}" type="presParOf" srcId="{5814CA01-A93F-40C8-AC51-006FB2EED79B}" destId="{2C72FC3B-ED24-498B-B6C1-E1661DCEED3B}" srcOrd="0" destOrd="0" presId="urn:microsoft.com/office/officeart/2005/8/layout/bProcess4"/>
    <dgm:cxn modelId="{DD2D0431-8954-4B44-AF13-2378E6D07306}" type="presParOf" srcId="{5814CA01-A93F-40C8-AC51-006FB2EED79B}" destId="{91D0E296-A5FA-4B35-BFCF-A695A9486E7B}" srcOrd="1" destOrd="0" presId="urn:microsoft.com/office/officeart/2005/8/layout/bProcess4"/>
    <dgm:cxn modelId="{79CC4F23-7BD9-4500-85B4-082720E262C8}" type="presParOf" srcId="{D6BF7C0E-2A9A-47E0-8131-FDE5A0C235E9}" destId="{0AE074C2-61FB-4799-94B4-B89790472846}" srcOrd="1" destOrd="0" presId="urn:microsoft.com/office/officeart/2005/8/layout/bProcess4"/>
    <dgm:cxn modelId="{A75423EC-4739-44F2-95C0-577A2025A575}" type="presParOf" srcId="{D6BF7C0E-2A9A-47E0-8131-FDE5A0C235E9}" destId="{C6AFED72-4744-4823-99E1-7BB1FB1E2BC5}" srcOrd="2" destOrd="0" presId="urn:microsoft.com/office/officeart/2005/8/layout/bProcess4"/>
    <dgm:cxn modelId="{B3157863-D579-4EA7-BA56-2D611577C73A}" type="presParOf" srcId="{C6AFED72-4744-4823-99E1-7BB1FB1E2BC5}" destId="{E7CC9949-A643-4446-8F67-4F39545BB8B0}" srcOrd="0" destOrd="0" presId="urn:microsoft.com/office/officeart/2005/8/layout/bProcess4"/>
    <dgm:cxn modelId="{4779C7B7-27B2-45CA-ABA6-E9AFCE5B4814}" type="presParOf" srcId="{C6AFED72-4744-4823-99E1-7BB1FB1E2BC5}" destId="{B699A226-7BB6-4558-AB20-82AB311125C8}" srcOrd="1" destOrd="0" presId="urn:microsoft.com/office/officeart/2005/8/layout/bProcess4"/>
    <dgm:cxn modelId="{6EB52904-221A-4DE3-B8DC-5B398685FD8F}" type="presParOf" srcId="{D6BF7C0E-2A9A-47E0-8131-FDE5A0C235E9}" destId="{56421824-F8F2-4C08-8BBA-8FC12AF92502}" srcOrd="3" destOrd="0" presId="urn:microsoft.com/office/officeart/2005/8/layout/bProcess4"/>
    <dgm:cxn modelId="{3D0FCDBA-F991-4C1C-B2C0-886E1BE3F327}" type="presParOf" srcId="{D6BF7C0E-2A9A-47E0-8131-FDE5A0C235E9}" destId="{F30BF79E-A3EE-4EBE-9BD1-F1B48F31CA3C}" srcOrd="4" destOrd="0" presId="urn:microsoft.com/office/officeart/2005/8/layout/bProcess4"/>
    <dgm:cxn modelId="{E51C6FF9-26E0-45C6-AC29-A148E51AB7A4}" type="presParOf" srcId="{F30BF79E-A3EE-4EBE-9BD1-F1B48F31CA3C}" destId="{ED3A240C-9E02-435D-9044-BB4119728745}" srcOrd="0" destOrd="0" presId="urn:microsoft.com/office/officeart/2005/8/layout/bProcess4"/>
    <dgm:cxn modelId="{8771721D-881B-4EBF-827E-7AFD2B8714F2}" type="presParOf" srcId="{F30BF79E-A3EE-4EBE-9BD1-F1B48F31CA3C}" destId="{753A2099-CC9B-4A62-821D-677D5D33C8B7}" srcOrd="1" destOrd="0" presId="urn:microsoft.com/office/officeart/2005/8/layout/bProcess4"/>
    <dgm:cxn modelId="{2F2430D3-1291-4481-9433-5D3791901C7D}" type="presParOf" srcId="{D6BF7C0E-2A9A-47E0-8131-FDE5A0C235E9}" destId="{4ADC2C9D-C40A-427E-9024-AC4EF86B29E7}" srcOrd="5" destOrd="0" presId="urn:microsoft.com/office/officeart/2005/8/layout/bProcess4"/>
    <dgm:cxn modelId="{F31CB5D3-DCDF-4AC4-A84F-43C2402DF897}" type="presParOf" srcId="{D6BF7C0E-2A9A-47E0-8131-FDE5A0C235E9}" destId="{9BD5A1D5-7200-4C47-9153-83947C28DFAE}" srcOrd="6" destOrd="0" presId="urn:microsoft.com/office/officeart/2005/8/layout/bProcess4"/>
    <dgm:cxn modelId="{83E75351-02A5-4284-9FF0-D5F8F3F66CB7}" type="presParOf" srcId="{9BD5A1D5-7200-4C47-9153-83947C28DFAE}" destId="{EBBD02F8-A10D-456D-B1FF-E0FC637FCB5D}" srcOrd="0" destOrd="0" presId="urn:microsoft.com/office/officeart/2005/8/layout/bProcess4"/>
    <dgm:cxn modelId="{2A42AE88-2D4D-4AE4-96FB-A125603F5B51}" type="presParOf" srcId="{9BD5A1D5-7200-4C47-9153-83947C28DFAE}" destId="{1DAEF151-974D-4D54-8C09-18DD82E886BF}" srcOrd="1" destOrd="0" presId="urn:microsoft.com/office/officeart/2005/8/layout/bProcess4"/>
    <dgm:cxn modelId="{29368C74-687F-44A4-8A55-AC7E3B59C2A6}" type="presParOf" srcId="{D6BF7C0E-2A9A-47E0-8131-FDE5A0C235E9}" destId="{F70080CB-2A1E-436E-AF6B-B3EB67036661}" srcOrd="7" destOrd="0" presId="urn:microsoft.com/office/officeart/2005/8/layout/bProcess4"/>
    <dgm:cxn modelId="{8A4DE80C-06D0-46E7-AC05-E4AC97ED115A}" type="presParOf" srcId="{D6BF7C0E-2A9A-47E0-8131-FDE5A0C235E9}" destId="{6786B407-16D7-4D1F-B654-05D0774495F6}" srcOrd="8" destOrd="0" presId="urn:microsoft.com/office/officeart/2005/8/layout/bProcess4"/>
    <dgm:cxn modelId="{CAAFF6AA-88D2-41E7-81A5-921CE8360770}" type="presParOf" srcId="{6786B407-16D7-4D1F-B654-05D0774495F6}" destId="{85F5E98E-5C40-41CB-BB99-E6847A894ACE}" srcOrd="0" destOrd="0" presId="urn:microsoft.com/office/officeart/2005/8/layout/bProcess4"/>
    <dgm:cxn modelId="{314A415D-D5A7-4E17-88DF-2923B9F76AF4}" type="presParOf" srcId="{6786B407-16D7-4D1F-B654-05D0774495F6}" destId="{7B23DA77-1F50-4161-8436-DF6267DBFF99}" srcOrd="1" destOrd="0" presId="urn:microsoft.com/office/officeart/2005/8/layout/bProcess4"/>
    <dgm:cxn modelId="{562A9552-C6B8-4908-A148-D531BDA0CF17}" type="presParOf" srcId="{D6BF7C0E-2A9A-47E0-8131-FDE5A0C235E9}" destId="{62D2E84A-AAFA-4AA1-B86F-505C189D8C4D}" srcOrd="9" destOrd="0" presId="urn:microsoft.com/office/officeart/2005/8/layout/bProcess4"/>
    <dgm:cxn modelId="{C40B3806-FE32-406B-BB8B-59D89D4A0C2C}" type="presParOf" srcId="{D6BF7C0E-2A9A-47E0-8131-FDE5A0C235E9}" destId="{95E77151-9083-4EEE-8FF5-ADD4A2C2C849}" srcOrd="10" destOrd="0" presId="urn:microsoft.com/office/officeart/2005/8/layout/bProcess4"/>
    <dgm:cxn modelId="{A0BBBC89-854F-4AD5-A003-0EC2832150BB}" type="presParOf" srcId="{95E77151-9083-4EEE-8FF5-ADD4A2C2C849}" destId="{D0C227F4-394F-4586-A7AF-041E2C33EE6B}" srcOrd="0" destOrd="0" presId="urn:microsoft.com/office/officeart/2005/8/layout/bProcess4"/>
    <dgm:cxn modelId="{692852BF-5F74-49F5-AEB3-D46C73CB1682}" type="presParOf" srcId="{95E77151-9083-4EEE-8FF5-ADD4A2C2C849}" destId="{C4FA6CB0-C49F-4386-9E97-06EEF5F42CBC}" srcOrd="1" destOrd="0" presId="urn:microsoft.com/office/officeart/2005/8/layout/bProcess4"/>
    <dgm:cxn modelId="{EE0DE903-3008-4489-B349-2B15199A433A}" type="presParOf" srcId="{D6BF7C0E-2A9A-47E0-8131-FDE5A0C235E9}" destId="{A24C7BDD-FCDD-407E-8E47-E8D1183C444A}" srcOrd="11" destOrd="0" presId="urn:microsoft.com/office/officeart/2005/8/layout/bProcess4"/>
    <dgm:cxn modelId="{63C289AA-D5E0-4243-AF53-9970BE033BEA}" type="presParOf" srcId="{D6BF7C0E-2A9A-47E0-8131-FDE5A0C235E9}" destId="{CB6A7D24-97F6-4D78-A187-56F9F9EEA460}" srcOrd="12" destOrd="0" presId="urn:microsoft.com/office/officeart/2005/8/layout/bProcess4"/>
    <dgm:cxn modelId="{08B81575-EBFF-4C69-A54B-785844DB0573}" type="presParOf" srcId="{CB6A7D24-97F6-4D78-A187-56F9F9EEA460}" destId="{8C56E46C-4865-4409-B266-4543738EBD25}" srcOrd="0" destOrd="0" presId="urn:microsoft.com/office/officeart/2005/8/layout/bProcess4"/>
    <dgm:cxn modelId="{6105E095-D577-410F-90E1-EE6BAE744519}" type="presParOf" srcId="{CB6A7D24-97F6-4D78-A187-56F9F9EEA460}" destId="{66708FE1-0B0F-4F3F-B3ED-A57FA6C4CB36}" srcOrd="1" destOrd="0" presId="urn:microsoft.com/office/officeart/2005/8/layout/bProcess4"/>
    <dgm:cxn modelId="{3A992B19-7A61-4A07-AFA5-40EAC76CC003}" type="presParOf" srcId="{D6BF7C0E-2A9A-47E0-8131-FDE5A0C235E9}" destId="{32273B10-AA9C-4720-BD07-156F0E83AE72}" srcOrd="13" destOrd="0" presId="urn:microsoft.com/office/officeart/2005/8/layout/bProcess4"/>
    <dgm:cxn modelId="{BF0D03F0-FE63-4798-B318-5556FF2F5A90}" type="presParOf" srcId="{D6BF7C0E-2A9A-47E0-8131-FDE5A0C235E9}" destId="{50DE691E-CB86-4196-A304-C228806D7EDB}" srcOrd="14" destOrd="0" presId="urn:microsoft.com/office/officeart/2005/8/layout/bProcess4"/>
    <dgm:cxn modelId="{9F1CB629-0189-457C-964A-21BD65C06FDD}" type="presParOf" srcId="{50DE691E-CB86-4196-A304-C228806D7EDB}" destId="{4E99820E-23B5-4C54-9E14-A19BE81D0B08}" srcOrd="0" destOrd="0" presId="urn:microsoft.com/office/officeart/2005/8/layout/bProcess4"/>
    <dgm:cxn modelId="{64D7D53C-E2E6-46BA-A78B-B89846883EB1}" type="presParOf" srcId="{50DE691E-CB86-4196-A304-C228806D7EDB}" destId="{D64B2052-A5C1-4ED4-9394-03B95B30D147}"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E074C2-61FB-4799-94B4-B89790472846}">
      <dsp:nvSpPr>
        <dsp:cNvPr id="0" name=""/>
        <dsp:cNvSpPr/>
      </dsp:nvSpPr>
      <dsp:spPr>
        <a:xfrm rot="5400000">
          <a:off x="7374536" y="1023605"/>
          <a:ext cx="1359484" cy="154880"/>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D0E296-A5FA-4B35-BFCF-A695A9486E7B}">
      <dsp:nvSpPr>
        <dsp:cNvPr id="0" name=""/>
        <dsp:cNvSpPr/>
      </dsp:nvSpPr>
      <dsp:spPr>
        <a:xfrm>
          <a:off x="6356294" y="87687"/>
          <a:ext cx="2356320" cy="1185435"/>
        </a:xfrm>
        <a:prstGeom prst="roundRect">
          <a:avLst>
            <a:gd name="adj" fmla="val 10000"/>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latin typeface="Sakkal Majalla" pitchFamily="2" charset="-78"/>
              <a:cs typeface="Sakkal Majalla" pitchFamily="2" charset="-78"/>
            </a:rPr>
            <a:t>الفهم اللفظي:</a:t>
          </a:r>
        </a:p>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تحديد مدلولات الكلمات وفهمها</a:t>
          </a:r>
          <a:endParaRPr lang="en-US" sz="1800" kern="1200" dirty="0">
            <a:solidFill>
              <a:schemeClr val="tx1"/>
            </a:solidFill>
            <a:latin typeface="Sakkal Majalla" pitchFamily="2" charset="-78"/>
            <a:cs typeface="Sakkal Majalla" pitchFamily="2" charset="-78"/>
          </a:endParaRPr>
        </a:p>
      </dsp:txBody>
      <dsp:txXfrm>
        <a:off x="6391014" y="122407"/>
        <a:ext cx="2286880" cy="1115995"/>
      </dsp:txXfrm>
    </dsp:sp>
    <dsp:sp modelId="{56421824-F8F2-4C08-8BBA-8FC12AF92502}">
      <dsp:nvSpPr>
        <dsp:cNvPr id="0" name=""/>
        <dsp:cNvSpPr/>
      </dsp:nvSpPr>
      <dsp:spPr>
        <a:xfrm rot="5400000">
          <a:off x="7412497" y="2352238"/>
          <a:ext cx="1283561" cy="154880"/>
        </a:xfrm>
        <a:prstGeom prst="rect">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99A226-7BB6-4558-AB20-82AB311125C8}">
      <dsp:nvSpPr>
        <dsp:cNvPr id="0" name=""/>
        <dsp:cNvSpPr/>
      </dsp:nvSpPr>
      <dsp:spPr>
        <a:xfrm>
          <a:off x="6426145" y="1531257"/>
          <a:ext cx="2216617" cy="1032537"/>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a:t>
          </a:r>
          <a:r>
            <a:rPr lang="ar-DZ" sz="1800" b="1" kern="1200" dirty="0" smtClean="0">
              <a:solidFill>
                <a:schemeClr val="tx1"/>
              </a:solidFill>
              <a:latin typeface="Sakkal Majalla" pitchFamily="2" charset="-78"/>
              <a:cs typeface="Sakkal Majalla" pitchFamily="2" charset="-78"/>
            </a:rPr>
            <a:t>لطلاقة اللفظية</a:t>
          </a:r>
        </a:p>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القدرة على استحضار الكلمات بسرعة</a:t>
          </a:r>
          <a:endParaRPr lang="en-US" sz="1800" kern="1200" dirty="0">
            <a:solidFill>
              <a:schemeClr val="tx1"/>
            </a:solidFill>
            <a:latin typeface="Sakkal Majalla" pitchFamily="2" charset="-78"/>
            <a:cs typeface="Sakkal Majalla" pitchFamily="2" charset="-78"/>
          </a:endParaRPr>
        </a:p>
      </dsp:txBody>
      <dsp:txXfrm>
        <a:off x="6456387" y="1561499"/>
        <a:ext cx="2156133" cy="972053"/>
      </dsp:txXfrm>
    </dsp:sp>
    <dsp:sp modelId="{4ADC2C9D-C40A-427E-9024-AC4EF86B29E7}">
      <dsp:nvSpPr>
        <dsp:cNvPr id="0" name=""/>
        <dsp:cNvSpPr/>
      </dsp:nvSpPr>
      <dsp:spPr>
        <a:xfrm rot="10800000">
          <a:off x="4885784" y="2997574"/>
          <a:ext cx="3164256" cy="154880"/>
        </a:xfrm>
        <a:prstGeom prst="rect">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3A2099-CC9B-4A62-821D-677D5D33C8B7}">
      <dsp:nvSpPr>
        <dsp:cNvPr id="0" name=""/>
        <dsp:cNvSpPr/>
      </dsp:nvSpPr>
      <dsp:spPr>
        <a:xfrm>
          <a:off x="6508765" y="2821929"/>
          <a:ext cx="2051377" cy="1032537"/>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ar-DZ" sz="1800" kern="1200" dirty="0" smtClean="0">
            <a:solidFill>
              <a:schemeClr val="tx1"/>
            </a:solidFill>
          </a:endParaRPr>
        </a:p>
        <a:p>
          <a:pPr lvl="0" algn="ctr" defTabSz="800100" rtl="1">
            <a:lnSpc>
              <a:spcPct val="90000"/>
            </a:lnSpc>
            <a:spcBef>
              <a:spcPct val="0"/>
            </a:spcBef>
            <a:spcAft>
              <a:spcPct val="35000"/>
            </a:spcAft>
          </a:pPr>
          <a:r>
            <a:rPr lang="ar-DZ" sz="1800" b="1" kern="1200" dirty="0" smtClean="0">
              <a:solidFill>
                <a:schemeClr val="tx1"/>
              </a:solidFill>
              <a:latin typeface="Sakkal Majalla" pitchFamily="2" charset="-78"/>
              <a:cs typeface="Sakkal Majalla" pitchFamily="2" charset="-78"/>
            </a:rPr>
            <a:t>القدرة العددية</a:t>
          </a:r>
        </a:p>
        <a:p>
          <a:pPr lvl="0" algn="ctr" defTabSz="800100" rtl="1">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القدرة على حل المسائل  الحسابية</a:t>
          </a:r>
          <a:endParaRPr lang="en-US" sz="1800" kern="1200" dirty="0">
            <a:solidFill>
              <a:schemeClr val="tx1"/>
            </a:solidFill>
            <a:latin typeface="Sakkal Majalla" pitchFamily="2" charset="-78"/>
            <a:cs typeface="Sakkal Majalla" pitchFamily="2" charset="-78"/>
          </a:endParaRPr>
        </a:p>
      </dsp:txBody>
      <dsp:txXfrm>
        <a:off x="6539007" y="2852171"/>
        <a:ext cx="1990893" cy="972053"/>
      </dsp:txXfrm>
    </dsp:sp>
    <dsp:sp modelId="{F70080CB-2A1E-436E-AF6B-B3EB67036661}">
      <dsp:nvSpPr>
        <dsp:cNvPr id="0" name=""/>
        <dsp:cNvSpPr/>
      </dsp:nvSpPr>
      <dsp:spPr>
        <a:xfrm rot="16200000">
          <a:off x="4239431" y="2352238"/>
          <a:ext cx="1283561" cy="154880"/>
        </a:xfrm>
        <a:prstGeom prst="rect">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AEF151-974D-4D54-8C09-18DD82E886BF}">
      <dsp:nvSpPr>
        <dsp:cNvPr id="0" name=""/>
        <dsp:cNvSpPr/>
      </dsp:nvSpPr>
      <dsp:spPr>
        <a:xfrm>
          <a:off x="3254852" y="2821929"/>
          <a:ext cx="2213072" cy="1032537"/>
        </a:xfrm>
        <a:prstGeom prst="roundRect">
          <a:avLst>
            <a:gd name="adj" fmla="val 10000"/>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latin typeface="Sakkal Majalla" pitchFamily="2" charset="-78"/>
              <a:cs typeface="Sakkal Majalla" pitchFamily="2" charset="-78"/>
            </a:rPr>
            <a:t>القدرة المكانية</a:t>
          </a:r>
        </a:p>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القدرة على فهم العلاقات المكانية</a:t>
          </a:r>
          <a:endParaRPr lang="en-US" sz="1800" kern="1200" dirty="0">
            <a:solidFill>
              <a:schemeClr val="tx1"/>
            </a:solidFill>
            <a:latin typeface="Sakkal Majalla" pitchFamily="2" charset="-78"/>
            <a:cs typeface="Sakkal Majalla" pitchFamily="2" charset="-78"/>
          </a:endParaRPr>
        </a:p>
      </dsp:txBody>
      <dsp:txXfrm>
        <a:off x="3285094" y="2852171"/>
        <a:ext cx="2152588" cy="972053"/>
      </dsp:txXfrm>
    </dsp:sp>
    <dsp:sp modelId="{62D2E84A-AAFA-4AA1-B86F-505C189D8C4D}">
      <dsp:nvSpPr>
        <dsp:cNvPr id="0" name=""/>
        <dsp:cNvSpPr/>
      </dsp:nvSpPr>
      <dsp:spPr>
        <a:xfrm rot="16200000">
          <a:off x="4188132" y="1010266"/>
          <a:ext cx="1386160" cy="154880"/>
        </a:xfrm>
        <a:prstGeom prst="rect">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23DA77-1F50-4161-8436-DF6267DBFF99}">
      <dsp:nvSpPr>
        <dsp:cNvPr id="0" name=""/>
        <dsp:cNvSpPr/>
      </dsp:nvSpPr>
      <dsp:spPr>
        <a:xfrm>
          <a:off x="3187892" y="1531257"/>
          <a:ext cx="2346992" cy="1032537"/>
        </a:xfrm>
        <a:prstGeom prst="roundRect">
          <a:avLst>
            <a:gd name="adj" fmla="val 10000"/>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a:t>
          </a:r>
          <a:r>
            <a:rPr lang="ar-DZ" sz="1800" b="1" kern="1200" dirty="0" smtClean="0">
              <a:solidFill>
                <a:schemeClr val="tx1"/>
              </a:solidFill>
              <a:latin typeface="Sakkal Majalla" pitchFamily="2" charset="-78"/>
              <a:cs typeface="Sakkal Majalla" pitchFamily="2" charset="-78"/>
            </a:rPr>
            <a:t>لذاكرة الصماء</a:t>
          </a:r>
        </a:p>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القدرة على التذكر والاستدعاء</a:t>
          </a:r>
          <a:endParaRPr lang="en-US" sz="1800" kern="1200" dirty="0">
            <a:solidFill>
              <a:schemeClr val="tx1"/>
            </a:solidFill>
            <a:latin typeface="Sakkal Majalla" pitchFamily="2" charset="-78"/>
            <a:cs typeface="Sakkal Majalla" pitchFamily="2" charset="-78"/>
          </a:endParaRPr>
        </a:p>
      </dsp:txBody>
      <dsp:txXfrm>
        <a:off x="3218134" y="1561499"/>
        <a:ext cx="2286508" cy="972053"/>
      </dsp:txXfrm>
    </dsp:sp>
    <dsp:sp modelId="{A24C7BDD-FCDD-407E-8E47-E8D1183C444A}">
      <dsp:nvSpPr>
        <dsp:cNvPr id="0" name=""/>
        <dsp:cNvSpPr/>
      </dsp:nvSpPr>
      <dsp:spPr>
        <a:xfrm rot="10912096">
          <a:off x="1707287" y="261264"/>
          <a:ext cx="3168870" cy="154880"/>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FA6CB0-C49F-4386-9E97-06EEF5F42CBC}">
      <dsp:nvSpPr>
        <dsp:cNvPr id="0" name=""/>
        <dsp:cNvSpPr/>
      </dsp:nvSpPr>
      <dsp:spPr>
        <a:xfrm>
          <a:off x="2934378" y="33964"/>
          <a:ext cx="2854020" cy="1239158"/>
        </a:xfrm>
        <a:prstGeom prst="roundRect">
          <a:avLst>
            <a:gd name="adj" fmla="val 10000"/>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kern="1200" dirty="0" smtClean="0">
              <a:solidFill>
                <a:schemeClr val="tx1"/>
              </a:solidFill>
            </a:rPr>
            <a:t>ا</a:t>
          </a:r>
          <a:r>
            <a:rPr lang="ar-DZ" sz="1800" b="1" kern="1200" dirty="0" smtClean="0">
              <a:solidFill>
                <a:schemeClr val="tx1"/>
              </a:solidFill>
              <a:latin typeface="Sakkal Majalla" pitchFamily="2" charset="-78"/>
              <a:cs typeface="Sakkal Majalla" pitchFamily="2" charset="-78"/>
            </a:rPr>
            <a:t>لإدراك</a:t>
          </a:r>
        </a:p>
        <a:p>
          <a:pPr lvl="0" algn="ctr" defTabSz="800100">
            <a:lnSpc>
              <a:spcPct val="90000"/>
            </a:lnSpc>
            <a:spcBef>
              <a:spcPct val="0"/>
            </a:spcBef>
            <a:spcAft>
              <a:spcPct val="35000"/>
            </a:spcAft>
          </a:pPr>
          <a:r>
            <a:rPr lang="ar-DZ" sz="1800" b="0" kern="1200" dirty="0" smtClean="0">
              <a:solidFill>
                <a:schemeClr val="tx1"/>
              </a:solidFill>
              <a:latin typeface="Sakkal Majalla" pitchFamily="2" charset="-78"/>
              <a:cs typeface="Sakkal Majalla" pitchFamily="2" charset="-78"/>
            </a:rPr>
            <a:t>القدرة على التعرّف السريع على أوجه الشبه والاختلاف بين الأشياء وتفاصيل الموضوعات</a:t>
          </a:r>
          <a:endParaRPr lang="en-US" sz="1800" b="0" kern="1200" dirty="0">
            <a:solidFill>
              <a:schemeClr val="tx1"/>
            </a:solidFill>
            <a:latin typeface="Sakkal Majalla" pitchFamily="2" charset="-78"/>
            <a:cs typeface="Sakkal Majalla" pitchFamily="2" charset="-78"/>
          </a:endParaRPr>
        </a:p>
      </dsp:txBody>
      <dsp:txXfrm>
        <a:off x="2970672" y="70258"/>
        <a:ext cx="2781432" cy="1166570"/>
      </dsp:txXfrm>
    </dsp:sp>
    <dsp:sp modelId="{32273B10-AA9C-4720-BD07-156F0E83AE72}">
      <dsp:nvSpPr>
        <dsp:cNvPr id="0" name=""/>
        <dsp:cNvSpPr/>
      </dsp:nvSpPr>
      <dsp:spPr>
        <a:xfrm rot="5400000">
          <a:off x="721944" y="1194461"/>
          <a:ext cx="1962594" cy="154880"/>
        </a:xfrm>
        <a:prstGeom prst="rect">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708FE1-0B0F-4F3F-B3ED-A57FA6C4CB36}">
      <dsp:nvSpPr>
        <dsp:cNvPr id="0" name=""/>
        <dsp:cNvSpPr/>
      </dsp:nvSpPr>
      <dsp:spPr>
        <a:xfrm>
          <a:off x="353" y="33964"/>
          <a:ext cx="2366129" cy="1032537"/>
        </a:xfrm>
        <a:prstGeom prst="roundRect">
          <a:avLst>
            <a:gd name="adj" fmla="val 10000"/>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a:t>
          </a:r>
          <a:r>
            <a:rPr lang="ar-DZ" sz="1800" b="1" kern="1200" dirty="0" smtClean="0">
              <a:solidFill>
                <a:schemeClr val="tx1"/>
              </a:solidFill>
              <a:latin typeface="Sakkal Majalla" pitchFamily="2" charset="-78"/>
              <a:cs typeface="Sakkal Majalla" pitchFamily="2" charset="-78"/>
            </a:rPr>
            <a:t>لاستدلال</a:t>
          </a:r>
        </a:p>
        <a:p>
          <a:pPr lvl="0" algn="ctr" defTabSz="800100">
            <a:lnSpc>
              <a:spcPct val="90000"/>
            </a:lnSpc>
            <a:spcBef>
              <a:spcPct val="0"/>
            </a:spcBef>
            <a:spcAft>
              <a:spcPct val="35000"/>
            </a:spcAft>
          </a:pPr>
          <a:r>
            <a:rPr lang="ar-DZ" sz="1800" kern="1200" dirty="0" smtClean="0">
              <a:solidFill>
                <a:schemeClr val="tx1"/>
              </a:solidFill>
              <a:latin typeface="Sakkal Majalla" pitchFamily="2" charset="-78"/>
              <a:cs typeface="Sakkal Majalla" pitchFamily="2" charset="-78"/>
            </a:rPr>
            <a:t>القدرة على فهم المبادئ أو المفاهيم الضرورية لحل المشكلات</a:t>
          </a:r>
          <a:endParaRPr lang="en-US" sz="1800" kern="1200" dirty="0">
            <a:solidFill>
              <a:schemeClr val="tx1"/>
            </a:solidFill>
            <a:latin typeface="Sakkal Majalla" pitchFamily="2" charset="-78"/>
            <a:cs typeface="Sakkal Majalla" pitchFamily="2" charset="-78"/>
          </a:endParaRPr>
        </a:p>
      </dsp:txBody>
      <dsp:txXfrm>
        <a:off x="30595" y="64206"/>
        <a:ext cx="2305645" cy="972053"/>
      </dsp:txXfrm>
    </dsp:sp>
    <dsp:sp modelId="{D64B2052-A5C1-4ED4-9394-03B95B30D147}">
      <dsp:nvSpPr>
        <dsp:cNvPr id="0" name=""/>
        <dsp:cNvSpPr/>
      </dsp:nvSpPr>
      <dsp:spPr>
        <a:xfrm>
          <a:off x="21227" y="1324636"/>
          <a:ext cx="2324380" cy="2400020"/>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latin typeface="Sakkal Majalla" pitchFamily="2" charset="-78"/>
              <a:cs typeface="Sakkal Majalla" pitchFamily="2" charset="-78"/>
            </a:rPr>
            <a:t>اقترح </a:t>
          </a:r>
          <a:r>
            <a:rPr lang="ar-DZ" sz="2400" kern="1200" dirty="0" err="1" smtClean="0">
              <a:solidFill>
                <a:schemeClr val="tx1"/>
              </a:solidFill>
              <a:latin typeface="Sakkal Majalla" pitchFamily="2" charset="-78"/>
              <a:cs typeface="Sakkal Majalla" pitchFamily="2" charset="-78"/>
            </a:rPr>
            <a:t>ثرستون</a:t>
          </a:r>
          <a:r>
            <a:rPr lang="ar-DZ" sz="2400" kern="1200" dirty="0" smtClean="0">
              <a:solidFill>
                <a:schemeClr val="tx1"/>
              </a:solidFill>
              <a:latin typeface="Sakkal Majalla" pitchFamily="2" charset="-78"/>
              <a:cs typeface="Sakkal Majalla" pitchFamily="2" charset="-78"/>
            </a:rPr>
            <a:t> بالإضافة لهذه العوامل </a:t>
          </a:r>
          <a:r>
            <a:rPr lang="ar-DZ" sz="2400" kern="1200" dirty="0" smtClean="0">
              <a:solidFill>
                <a:srgbClr val="FF0000"/>
              </a:solidFill>
              <a:latin typeface="Sakkal Majalla" pitchFamily="2" charset="-78"/>
              <a:cs typeface="Sakkal Majalla" pitchFamily="2" charset="-78"/>
            </a:rPr>
            <a:t>عاملا</a:t>
          </a:r>
          <a:r>
            <a:rPr lang="ar-DZ" sz="2400" kern="1200" dirty="0" smtClean="0">
              <a:solidFill>
                <a:schemeClr val="tx1"/>
              </a:solidFill>
              <a:latin typeface="Sakkal Majalla" pitchFamily="2" charset="-78"/>
              <a:cs typeface="Sakkal Majalla" pitchFamily="2" charset="-78"/>
            </a:rPr>
            <a:t>  </a:t>
          </a:r>
          <a:r>
            <a:rPr lang="ar-DZ" sz="2400" kern="1200" dirty="0" smtClean="0">
              <a:solidFill>
                <a:srgbClr val="FF0000"/>
              </a:solidFill>
              <a:latin typeface="Sakkal Majalla" pitchFamily="2" charset="-78"/>
              <a:cs typeface="Sakkal Majalla" pitchFamily="2" charset="-78"/>
            </a:rPr>
            <a:t>عاما</a:t>
          </a:r>
          <a:r>
            <a:rPr lang="ar-DZ" sz="2400" kern="1200" dirty="0" smtClean="0">
              <a:solidFill>
                <a:schemeClr val="tx1"/>
              </a:solidFill>
              <a:latin typeface="Sakkal Majalla" pitchFamily="2" charset="-78"/>
              <a:cs typeface="Sakkal Majalla" pitchFamily="2" charset="-78"/>
            </a:rPr>
            <a:t> يمثل الذكاء العام الذي يربط بين هذه الخصائص المنفصلة</a:t>
          </a:r>
          <a:endParaRPr lang="en-US" sz="2400" kern="1200" dirty="0">
            <a:solidFill>
              <a:schemeClr val="tx1"/>
            </a:solidFill>
            <a:latin typeface="Sakkal Majalla" pitchFamily="2" charset="-78"/>
            <a:cs typeface="Sakkal Majalla" pitchFamily="2" charset="-78"/>
          </a:endParaRPr>
        </a:p>
      </dsp:txBody>
      <dsp:txXfrm>
        <a:off x="89306" y="1392715"/>
        <a:ext cx="2188222" cy="226386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4018041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408570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2141866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424419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1370775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30B1A601-CD6A-469D-8B68-63A0796BD90A}" type="datetimeFigureOut">
              <a:rPr lang="en-US" smtClean="0"/>
              <a:t>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340695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30B1A601-CD6A-469D-8B68-63A0796BD90A}" type="datetimeFigureOut">
              <a:rPr lang="en-US" smtClean="0"/>
              <a:t>2/1/2024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366235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30B1A601-CD6A-469D-8B68-63A0796BD90A}" type="datetimeFigureOut">
              <a:rPr lang="en-US" smtClean="0"/>
              <a:t>2/1/2024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109528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0B1A601-CD6A-469D-8B68-63A0796BD90A}" type="datetimeFigureOut">
              <a:rPr lang="en-US" smtClean="0"/>
              <a:t>2/1/2024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3865654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B1A601-CD6A-469D-8B68-63A0796BD90A}" type="datetimeFigureOut">
              <a:rPr lang="en-US" smtClean="0"/>
              <a:t>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387074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B1A601-CD6A-469D-8B68-63A0796BD90A}" type="datetimeFigureOut">
              <a:rPr lang="en-US" smtClean="0"/>
              <a:t>2/1/2024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2E43EF1-6DE2-451E-85F8-4FA1921A8781}" type="slidenum">
              <a:rPr lang="en-US" smtClean="0"/>
              <a:t>‹N°›</a:t>
            </a:fld>
            <a:endParaRPr lang="en-US"/>
          </a:p>
        </p:txBody>
      </p:sp>
    </p:spTree>
    <p:extLst>
      <p:ext uri="{BB962C8B-B14F-4D97-AF65-F5344CB8AC3E}">
        <p14:creationId xmlns:p14="http://schemas.microsoft.com/office/powerpoint/2010/main" val="4068634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1A601-CD6A-469D-8B68-63A0796BD90A}" type="datetimeFigureOut">
              <a:rPr lang="en-US" smtClean="0"/>
              <a:t>2/1/2024</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E43EF1-6DE2-451E-85F8-4FA1921A8781}" type="slidenum">
              <a:rPr lang="en-US" smtClean="0"/>
              <a:t>‹N°›</a:t>
            </a:fld>
            <a:endParaRPr lang="en-US"/>
          </a:p>
        </p:txBody>
      </p:sp>
    </p:spTree>
    <p:extLst>
      <p:ext uri="{BB962C8B-B14F-4D97-AF65-F5344CB8AC3E}">
        <p14:creationId xmlns:p14="http://schemas.microsoft.com/office/powerpoint/2010/main" val="1580850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latin typeface="Sakkal Majalla" pitchFamily="2" charset="-78"/>
                <a:cs typeface="Sakkal Majalla" pitchFamily="2" charset="-78"/>
              </a:rPr>
              <a:t>الذكاء في مفهومه التقليدي</a:t>
            </a:r>
            <a:endParaRPr lang="en-US" dirty="0"/>
          </a:p>
        </p:txBody>
      </p:sp>
      <p:sp>
        <p:nvSpPr>
          <p:cNvPr id="3" name="Sous-titr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74050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عوامل </a:t>
            </a:r>
            <a:r>
              <a:rPr lang="ar-DZ" dirty="0" err="1" smtClean="0">
                <a:latin typeface="Sakkal Majalla" pitchFamily="2" charset="-78"/>
                <a:cs typeface="Sakkal Majalla" pitchFamily="2" charset="-78"/>
              </a:rPr>
              <a:t>ثرستون</a:t>
            </a:r>
            <a:r>
              <a:rPr lang="ar-DZ" dirty="0" smtClean="0">
                <a:latin typeface="Sakkal Majalla" pitchFamily="2" charset="-78"/>
                <a:cs typeface="Sakkal Majalla" pitchFamily="2" charset="-78"/>
              </a:rPr>
              <a:t> للذكاء</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r>
              <a:rPr lang="ar-DZ" dirty="0" smtClean="0">
                <a:latin typeface="Sakkal Majalla" pitchFamily="2" charset="-78"/>
                <a:cs typeface="Sakkal Majalla" pitchFamily="2" charset="-78"/>
              </a:rPr>
              <a:t>استخدم </a:t>
            </a:r>
            <a:r>
              <a:rPr lang="ar-DZ" dirty="0" err="1" smtClean="0">
                <a:latin typeface="Sakkal Majalla" pitchFamily="2" charset="-78"/>
                <a:cs typeface="Sakkal Majalla" pitchFamily="2" charset="-78"/>
              </a:rPr>
              <a:t>ثرستون</a:t>
            </a:r>
            <a:r>
              <a:rPr lang="ar-DZ" dirty="0" smtClean="0">
                <a:latin typeface="Sakkal Majalla" pitchFamily="2" charset="-78"/>
                <a:cs typeface="Sakkal Majalla" pitchFamily="2" charset="-78"/>
              </a:rPr>
              <a:t> التحليل العاملي لتحديد سبع خصائص أساسية رأى أنّها تدخل في تكوين الذكاء وهي:</a:t>
            </a:r>
          </a:p>
          <a:p>
            <a:pPr marL="0" indent="0" algn="ctr" rtl="1">
              <a:buNone/>
            </a:pPr>
            <a:endParaRPr lang="ar-DZ" dirty="0">
              <a:latin typeface="Sakkal Majalla" pitchFamily="2" charset="-78"/>
              <a:cs typeface="Sakkal Majalla" pitchFamily="2" charset="-78"/>
            </a:endParaRPr>
          </a:p>
          <a:p>
            <a:pPr algn="r" rtl="1"/>
            <a:endParaRPr lang="en-US" dirty="0"/>
          </a:p>
        </p:txBody>
      </p:sp>
      <p:graphicFrame>
        <p:nvGraphicFramePr>
          <p:cNvPr id="8" name="Diagramme 7"/>
          <p:cNvGraphicFramePr/>
          <p:nvPr>
            <p:extLst>
              <p:ext uri="{D42A27DB-BD31-4B8C-83A1-F6EECF244321}">
                <p14:modId xmlns:p14="http://schemas.microsoft.com/office/powerpoint/2010/main" val="2057505047"/>
              </p:ext>
            </p:extLst>
          </p:nvPr>
        </p:nvGraphicFramePr>
        <p:xfrm>
          <a:off x="179512" y="2636912"/>
          <a:ext cx="87129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859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8"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مراحل النمو العقلي المعرفي حسب </a:t>
            </a:r>
            <a:r>
              <a:rPr lang="ar-DZ" dirty="0" err="1" smtClean="0">
                <a:latin typeface="Sakkal Majalla" pitchFamily="2" charset="-78"/>
                <a:cs typeface="Sakkal Majalla" pitchFamily="2" charset="-78"/>
              </a:rPr>
              <a:t>بياجيه</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0" indent="0" algn="ctr" rtl="1">
              <a:buNone/>
            </a:pPr>
            <a:r>
              <a:rPr lang="ar-DZ" sz="2800" dirty="0" smtClean="0">
                <a:latin typeface="Sakkal Majalla" pitchFamily="2" charset="-78"/>
                <a:cs typeface="Sakkal Majalla" pitchFamily="2" charset="-78"/>
              </a:rPr>
              <a:t>مراحل النمو العقلي المقترحة:</a:t>
            </a:r>
          </a:p>
          <a:p>
            <a:pPr marL="0" indent="0" algn="ctr" rtl="1">
              <a:buNone/>
            </a:pPr>
            <a:r>
              <a:rPr lang="ar-DZ" sz="2800" dirty="0" smtClean="0">
                <a:latin typeface="Sakkal Majalla" pitchFamily="2" charset="-78"/>
                <a:cs typeface="Sakkal Majalla" pitchFamily="2" charset="-78"/>
              </a:rPr>
              <a:t>المرحلة الحس-حركية (من الميلاد حتى عامين) تخص فهم الإحساسات وعلاقات السبب والنتيجة؛</a:t>
            </a:r>
          </a:p>
          <a:p>
            <a:pPr marL="0" indent="0" algn="ctr" rtl="1">
              <a:buNone/>
            </a:pPr>
            <a:r>
              <a:rPr lang="ar-DZ" sz="2800" dirty="0" smtClean="0">
                <a:latin typeface="Sakkal Majalla" pitchFamily="2" charset="-78"/>
                <a:cs typeface="Sakkal Majalla" pitchFamily="2" charset="-78"/>
              </a:rPr>
              <a:t>مرحلة ما قبل العمليات(من 6 إلى 8) القدرة على فهم الأشياء والتعبير عنها باستخدام اللغة والرسوم واللعب الرمزي؛</a:t>
            </a:r>
          </a:p>
          <a:p>
            <a:pPr marL="0" indent="0" algn="ctr" rtl="1">
              <a:buNone/>
            </a:pPr>
            <a:r>
              <a:rPr lang="ar-DZ" sz="2800" dirty="0" smtClean="0">
                <a:latin typeface="Sakkal Majalla" pitchFamily="2" charset="-78"/>
                <a:cs typeface="Sakkal Majalla" pitchFamily="2" charset="-78"/>
              </a:rPr>
              <a:t>مرحلة العمليات </a:t>
            </a:r>
            <a:r>
              <a:rPr lang="ar-DZ" sz="2800" dirty="0" err="1" smtClean="0">
                <a:latin typeface="Sakkal Majalla" pitchFamily="2" charset="-78"/>
                <a:cs typeface="Sakkal Majalla" pitchFamily="2" charset="-78"/>
              </a:rPr>
              <a:t>العيانية</a:t>
            </a:r>
            <a:r>
              <a:rPr lang="ar-DZ" sz="2800" dirty="0" smtClean="0">
                <a:latin typeface="Sakkal Majalla" pitchFamily="2" charset="-78"/>
                <a:cs typeface="Sakkal Majalla" pitchFamily="2" charset="-78"/>
              </a:rPr>
              <a:t> (7-11) الإلمام بالمنطق المرتبط بالأشياء الملموسة وسلاسل الأفكار؛</a:t>
            </a:r>
          </a:p>
          <a:p>
            <a:pPr marL="0" indent="0" algn="ctr" rtl="1">
              <a:buNone/>
            </a:pPr>
            <a:r>
              <a:rPr lang="ar-DZ" sz="2800" dirty="0" smtClean="0">
                <a:latin typeface="Sakkal Majalla" pitchFamily="2" charset="-78"/>
                <a:cs typeface="Sakkal Majalla" pitchFamily="2" charset="-78"/>
              </a:rPr>
              <a:t>حركة العمليات الشكلية (11 فما فوق) استخدام المفاهيم المجردة والقواعد الشكلية  </a:t>
            </a:r>
            <a:r>
              <a:rPr lang="ar-DZ" sz="2800" smtClean="0">
                <a:latin typeface="Sakkal Majalla" pitchFamily="2" charset="-78"/>
                <a:cs typeface="Sakkal Majalla" pitchFamily="2" charset="-78"/>
              </a:rPr>
              <a:t>للتفكير والمنطق.</a:t>
            </a:r>
            <a:endParaRPr lang="ar-DZ" sz="2800" dirty="0" smtClean="0">
              <a:latin typeface="Sakkal Majalla" pitchFamily="2" charset="-78"/>
              <a:cs typeface="Sakkal Majalla" pitchFamily="2" charset="-78"/>
            </a:endParaRPr>
          </a:p>
          <a:p>
            <a:pPr marL="0" indent="0" algn="ctr" rtl="1">
              <a:buNone/>
            </a:pPr>
            <a:endParaRPr lang="en-US" sz="2800" dirty="0">
              <a:latin typeface="Sakkal Majalla" pitchFamily="2" charset="-78"/>
              <a:cs typeface="Sakkal Majalla" pitchFamily="2" charset="-78"/>
            </a:endParaRPr>
          </a:p>
        </p:txBody>
      </p:sp>
    </p:spTree>
    <p:extLst>
      <p:ext uri="{BB962C8B-B14F-4D97-AF65-F5344CB8AC3E}">
        <p14:creationId xmlns:p14="http://schemas.microsoft.com/office/powerpoint/2010/main" val="301338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علاقة الذكاء بالنجاح المدرسي</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lnSpcReduction="10000"/>
          </a:bodyPr>
          <a:lstStyle/>
          <a:p>
            <a:pPr marL="0" indent="0" algn="ctr" rtl="1">
              <a:buNone/>
            </a:pPr>
            <a:r>
              <a:rPr lang="ar-DZ" dirty="0" smtClean="0">
                <a:latin typeface="Sakkal Majalla" pitchFamily="2" charset="-78"/>
                <a:cs typeface="Sakkal Majalla" pitchFamily="2" charset="-78"/>
              </a:rPr>
              <a:t>معامل الذكاء والنجاح المدرسي</a:t>
            </a:r>
          </a:p>
          <a:p>
            <a:pPr marL="0" indent="0" algn="ctr" rtl="1">
              <a:buNone/>
            </a:pPr>
            <a:r>
              <a:rPr lang="ar-DZ" dirty="0" smtClean="0">
                <a:latin typeface="Sakkal Majalla" pitchFamily="2" charset="-78"/>
                <a:cs typeface="Sakkal Majalla" pitchFamily="2" charset="-78"/>
              </a:rPr>
              <a:t>لقد تركزت اختبارات الذكاء في المقام الأول في التنبؤ بمدى استفادة الطلاب من التعليم الأكاديمي؛</a:t>
            </a:r>
          </a:p>
          <a:p>
            <a:pPr marL="0" indent="0" algn="ctr" rtl="1">
              <a:buNone/>
            </a:pPr>
            <a:r>
              <a:rPr lang="ar-DZ" dirty="0" smtClean="0">
                <a:latin typeface="Sakkal Majalla" pitchFamily="2" charset="-78"/>
                <a:cs typeface="Sakkal Majalla" pitchFamily="2" charset="-78"/>
              </a:rPr>
              <a:t>وقد كانت هذه الاختبارات مناسبة لهذا الغرض بصورة أفضل من أي غرض آخر استخدمت فيه؛</a:t>
            </a:r>
          </a:p>
          <a:p>
            <a:pPr marL="0" indent="0" algn="ctr" rtl="1">
              <a:buNone/>
            </a:pPr>
            <a:r>
              <a:rPr lang="ar-DZ" dirty="0" smtClean="0">
                <a:latin typeface="Sakkal Majalla" pitchFamily="2" charset="-78"/>
                <a:cs typeface="Sakkal Majalla" pitchFamily="2" charset="-78"/>
              </a:rPr>
              <a:t>على الرغم من أنّ هذا التنبؤ لم يكن تاما بسبب تأثير متغيرات أخرى على التعليم الأكاديمي مثل الصحة والدافعية والظروف الأسرية، إلاّ أنّ درجات معامل الذكاء وجد أنّها ترتبط بالأداء الأكاديمي بمدى يتراوح بين + 30 و +75</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221280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وضعية للتفكير والتأمل</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endParaRPr lang="ar-DZ" dirty="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تصور أنّك مهندس طلب منه التفكير  في تصميم منهاج مراعيا «الذكاء في مفهومه التقليدي» استقرئ بعد دراستك المبادئ التي ينبغي أن تراعى عند التصميم</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923383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rtl="1">
              <a:buFontTx/>
              <a:buChar char="-"/>
            </a:pPr>
            <a:r>
              <a:rPr lang="ar-DZ" dirty="0" smtClean="0">
                <a:latin typeface="Sakkal Majalla" pitchFamily="2" charset="-78"/>
                <a:cs typeface="Sakkal Majalla" pitchFamily="2" charset="-78"/>
              </a:rPr>
              <a:t>التدرج من المحسوس إلى المجرد؛</a:t>
            </a:r>
          </a:p>
          <a:p>
            <a:pPr algn="ctr" rtl="1">
              <a:buFontTx/>
              <a:buChar char="-"/>
            </a:pPr>
            <a:r>
              <a:rPr lang="ar-DZ" dirty="0" smtClean="0">
                <a:latin typeface="Sakkal Majalla" pitchFamily="2" charset="-78"/>
                <a:cs typeface="Sakkal Majalla" pitchFamily="2" charset="-78"/>
              </a:rPr>
              <a:t>الاختبارات هامة جدّا؛</a:t>
            </a:r>
          </a:p>
          <a:p>
            <a:pPr algn="ctr" rtl="1">
              <a:buFontTx/>
              <a:buChar char="-"/>
            </a:pPr>
            <a:r>
              <a:rPr lang="ar-DZ" dirty="0" smtClean="0">
                <a:latin typeface="Sakkal Majalla" pitchFamily="2" charset="-78"/>
                <a:cs typeface="Sakkal Majalla" pitchFamily="2" charset="-78"/>
              </a:rPr>
              <a:t>إعطاء أهمية لاختبارات القدرة العددية واللغوية</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2563197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تعريف الذكاء</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r>
              <a:rPr lang="ar-DZ" dirty="0" smtClean="0">
                <a:latin typeface="Sakkal Majalla" pitchFamily="2" charset="-78"/>
                <a:cs typeface="Sakkal Majalla" pitchFamily="2" charset="-78"/>
              </a:rPr>
              <a:t>مقدمة</a:t>
            </a:r>
          </a:p>
          <a:p>
            <a:pPr marL="0" indent="0" algn="ctr" rtl="1">
              <a:buNone/>
            </a:pPr>
            <a:r>
              <a:rPr lang="ar-DZ" dirty="0" smtClean="0">
                <a:latin typeface="Sakkal Majalla" pitchFamily="2" charset="-78"/>
                <a:cs typeface="Sakkal Majalla" pitchFamily="2" charset="-78"/>
              </a:rPr>
              <a:t>على الرغم من أنّه قد تم تقييم العديد من اختبارات الذكاء ابتداء من سنة 1916 إلاّ أنّه لا يوجد تعريف واحد للذكاء متفق عليه </a:t>
            </a:r>
          </a:p>
          <a:p>
            <a:pPr marL="0" indent="0" algn="ctr" rtl="1">
              <a:buNone/>
            </a:pPr>
            <a:r>
              <a:rPr lang="ar-DZ" dirty="0" smtClean="0">
                <a:latin typeface="Sakkal Majalla" pitchFamily="2" charset="-78"/>
                <a:cs typeface="Sakkal Majalla" pitchFamily="2" charset="-78"/>
              </a:rPr>
              <a:t>« فقد عرف الذكاء بأنّه ما يقيسه اختبارات الذكاء» </a:t>
            </a:r>
          </a:p>
          <a:p>
            <a:pPr marL="0" indent="0" algn="ctr" rtl="1">
              <a:buNone/>
            </a:pPr>
            <a:r>
              <a:rPr lang="ar-DZ" dirty="0" smtClean="0">
                <a:latin typeface="Sakkal Majalla" pitchFamily="2" charset="-78"/>
                <a:cs typeface="Sakkal Majalla" pitchFamily="2" charset="-78"/>
              </a:rPr>
              <a:t>وثمة تعاريف أخرى تفترض أنّ الذكاء يتألف من تلك الخصائص الشخصية الثابتة التي تمكن الفرد من حل المشكلات؛</a:t>
            </a:r>
          </a:p>
          <a:p>
            <a:pPr marL="0" indent="0" algn="ctr" rtl="1">
              <a:buNone/>
            </a:pPr>
            <a:r>
              <a:rPr lang="ar-DZ" dirty="0" smtClean="0">
                <a:latin typeface="Sakkal Majalla" pitchFamily="2" charset="-78"/>
                <a:cs typeface="Sakkal Majalla" pitchFamily="2" charset="-78"/>
              </a:rPr>
              <a:t>كما يفسر الذكاء بأنّه مزيج من إمكانات الفرد الموروثة وما يقاس من أداء</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99927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العمر العقلي</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0" indent="0" algn="ctr" rtl="1">
              <a:buNone/>
            </a:pPr>
            <a:r>
              <a:rPr lang="ar-DZ" dirty="0" smtClean="0">
                <a:latin typeface="Sakkal Majalla" pitchFamily="2" charset="-78"/>
                <a:cs typeface="Sakkal Majalla" pitchFamily="2" charset="-78"/>
              </a:rPr>
              <a:t>يستخدم اختبار  ستانفورد- بينيه مفهوم </a:t>
            </a:r>
            <a:r>
              <a:rPr lang="ar-DZ" dirty="0" smtClean="0">
                <a:solidFill>
                  <a:srgbClr val="FF0000"/>
                </a:solidFill>
                <a:latin typeface="Sakkal Majalla" pitchFamily="2" charset="-78"/>
                <a:cs typeface="Sakkal Majalla" pitchFamily="2" charset="-78"/>
              </a:rPr>
              <a:t>العمر العقلي</a:t>
            </a:r>
            <a:r>
              <a:rPr lang="ar-DZ" dirty="0" smtClean="0">
                <a:latin typeface="Sakkal Majalla" pitchFamily="2" charset="-78"/>
                <a:cs typeface="Sakkal Majalla" pitchFamily="2" charset="-78"/>
              </a:rPr>
              <a:t>؛</a:t>
            </a:r>
          </a:p>
          <a:p>
            <a:pPr marL="0" indent="0" algn="ctr" rtl="1">
              <a:buNone/>
            </a:pPr>
            <a:r>
              <a:rPr lang="ar-DZ" dirty="0" smtClean="0">
                <a:latin typeface="Sakkal Majalla" pitchFamily="2" charset="-78"/>
                <a:cs typeface="Sakkal Majalla" pitchFamily="2" charset="-78"/>
              </a:rPr>
              <a:t>ويقيم كل اختبار فرعي بشهرين، فإذا تم اجتياز ستة اختبارات منها فإنّ هذا يعادل عاما؛</a:t>
            </a:r>
          </a:p>
          <a:p>
            <a:pPr marL="0" indent="0" algn="ctr" rtl="1">
              <a:buNone/>
            </a:pPr>
            <a:r>
              <a:rPr lang="ar-DZ" dirty="0" smtClean="0">
                <a:latin typeface="Sakkal Majalla" pitchFamily="2" charset="-78"/>
                <a:cs typeface="Sakkal Majalla" pitchFamily="2" charset="-78"/>
              </a:rPr>
              <a:t>إذا تمكن شخص من أداء جميع الاختبارات الستة الفرعية الخاصة بعمر زمني معيّن فإنّ هذا العمر يطلق عليه </a:t>
            </a:r>
            <a:r>
              <a:rPr lang="ar-DZ" dirty="0" smtClean="0">
                <a:solidFill>
                  <a:srgbClr val="FF0000"/>
                </a:solidFill>
                <a:latin typeface="Sakkal Majalla" pitchFamily="2" charset="-78"/>
                <a:cs typeface="Sakkal Majalla" pitchFamily="2" charset="-78"/>
              </a:rPr>
              <a:t>العمر القاعدي؛</a:t>
            </a:r>
          </a:p>
          <a:p>
            <a:pPr marL="0" indent="0" algn="ctr" rtl="1">
              <a:buNone/>
            </a:pPr>
            <a:r>
              <a:rPr lang="ar-DZ" dirty="0" smtClean="0">
                <a:latin typeface="Sakkal Majalla" pitchFamily="2" charset="-78"/>
                <a:cs typeface="Sakkal Majalla" pitchFamily="2" charset="-78"/>
              </a:rPr>
              <a:t>يترتب على هذا أن يمنح هذا الشخص جميع درجات الأعوام السابقة لهذا العمر؛</a:t>
            </a:r>
          </a:p>
        </p:txBody>
      </p:sp>
    </p:spTree>
    <p:extLst>
      <p:ext uri="{BB962C8B-B14F-4D97-AF65-F5344CB8AC3E}">
        <p14:creationId xmlns:p14="http://schemas.microsoft.com/office/powerpoint/2010/main" val="404713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والمستوى الذي يتوقف عنده الفرد بحيث لا يستطيع اجتياز أي اختبار فرعي يسمى </a:t>
            </a:r>
            <a:r>
              <a:rPr lang="ar-DZ" dirty="0" smtClean="0">
                <a:solidFill>
                  <a:srgbClr val="FF0000"/>
                </a:solidFill>
                <a:latin typeface="Sakkal Majalla" pitchFamily="2" charset="-78"/>
                <a:cs typeface="Sakkal Majalla" pitchFamily="2" charset="-78"/>
              </a:rPr>
              <a:t>الحد الأعلى للعمر</a:t>
            </a:r>
            <a:r>
              <a:rPr lang="ar-DZ" dirty="0" smtClean="0">
                <a:latin typeface="Sakkal Majalla" pitchFamily="2" charset="-78"/>
                <a:cs typeface="Sakkal Majalla" pitchFamily="2" charset="-78"/>
              </a:rPr>
              <a:t>؛</a:t>
            </a:r>
          </a:p>
          <a:p>
            <a:pPr marL="0" indent="0" algn="ctr" rtl="1">
              <a:buNone/>
            </a:pPr>
            <a:r>
              <a:rPr lang="ar-DZ" dirty="0" smtClean="0">
                <a:latin typeface="Sakkal Majalla" pitchFamily="2" charset="-78"/>
                <a:cs typeface="Sakkal Majalla" pitchFamily="2" charset="-78"/>
              </a:rPr>
              <a:t>وعند هذا الحد يتوقف تطبيق الاختبار عليه ويتحدد العمر العقلي للمفحوص بجمع الشهور التي اجتاز اختباراتها مضافا إليه إليها العمر القاعدي</a:t>
            </a:r>
            <a:endParaRPr lang="en-US" dirty="0" smtClean="0">
              <a:latin typeface="Sakkal Majalla" pitchFamily="2" charset="-78"/>
              <a:cs typeface="Sakkal Majalla" pitchFamily="2" charset="-78"/>
            </a:endParaRPr>
          </a:p>
          <a:p>
            <a:pPr algn="ctr" rtl="1"/>
            <a:endParaRPr lang="en-US" dirty="0"/>
          </a:p>
        </p:txBody>
      </p:sp>
    </p:spTree>
    <p:extLst>
      <p:ext uri="{BB962C8B-B14F-4D97-AF65-F5344CB8AC3E}">
        <p14:creationId xmlns:p14="http://schemas.microsoft.com/office/powerpoint/2010/main" val="2077636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مفهوم معامل الذكاء</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نظرا لأنّ جميع الحالات ذوي العمر الزمني الواحد لا تحصل على نفس قيم العمر العقلي؛</a:t>
            </a:r>
          </a:p>
          <a:p>
            <a:pPr marL="0" indent="0" algn="ctr" rtl="1">
              <a:buNone/>
            </a:pPr>
            <a:r>
              <a:rPr lang="ar-DZ" dirty="0" smtClean="0">
                <a:latin typeface="Sakkal Majalla" pitchFamily="2" charset="-78"/>
                <a:cs typeface="Sakkal Majalla" pitchFamily="2" charset="-78"/>
              </a:rPr>
              <a:t>تم وضع نسبة تحاول التعبير عما تنطوي عليه الفروق الملحوظة في الأداء؛ </a:t>
            </a:r>
          </a:p>
          <a:p>
            <a:pPr marL="0" indent="0" algn="ctr" rtl="1">
              <a:buNone/>
            </a:pPr>
            <a:r>
              <a:rPr lang="ar-DZ" dirty="0" smtClean="0">
                <a:latin typeface="Sakkal Majalla" pitchFamily="2" charset="-78"/>
                <a:cs typeface="Sakkal Majalla" pitchFamily="2" charset="-78"/>
              </a:rPr>
              <a:t>أطلق على هذه النسبة معامل الذكاء = ع ع/ ع ز </a:t>
            </a:r>
            <a:r>
              <a:rPr lang="fr-FR" dirty="0" smtClean="0">
                <a:latin typeface="Sakkal Majalla" pitchFamily="2" charset="-78"/>
                <a:cs typeface="Sakkal Majalla" pitchFamily="2" charset="-78"/>
              </a:rPr>
              <a:t>x</a:t>
            </a:r>
            <a:r>
              <a:rPr lang="ar-DZ" dirty="0" smtClean="0">
                <a:latin typeface="Sakkal Majalla" pitchFamily="2" charset="-78"/>
                <a:cs typeface="Sakkal Majalla" pitchFamily="2" charset="-78"/>
              </a:rPr>
              <a:t> 100</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418522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الحالات غير العادية</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ثمة اتفاق على اعتبار الأشخاص الحاصلون على درجات تنحرف عن المتوسط بانحرافين معياريين أو أكثر </a:t>
            </a:r>
            <a:r>
              <a:rPr lang="ar-DZ" dirty="0" smtClean="0">
                <a:solidFill>
                  <a:srgbClr val="FF0000"/>
                </a:solidFill>
                <a:latin typeface="Sakkal Majalla" pitchFamily="2" charset="-78"/>
                <a:cs typeface="Sakkal Majalla" pitchFamily="2" charset="-78"/>
              </a:rPr>
              <a:t>بمتخلفين عقليا؛ </a:t>
            </a:r>
          </a:p>
          <a:p>
            <a:pPr marL="0" indent="0" algn="ctr" rtl="1">
              <a:buNone/>
            </a:pPr>
            <a:r>
              <a:rPr lang="ar-DZ" dirty="0" smtClean="0">
                <a:latin typeface="Sakkal Majalla" pitchFamily="2" charset="-78"/>
                <a:cs typeface="Sakkal Majalla" pitchFamily="2" charset="-78"/>
              </a:rPr>
              <a:t>يطلق على الذين يزيدون عن المتوسط بانحرافين أو أكثر </a:t>
            </a:r>
            <a:r>
              <a:rPr lang="ar-DZ" dirty="0" smtClean="0">
                <a:solidFill>
                  <a:srgbClr val="FF0000"/>
                </a:solidFill>
                <a:latin typeface="Sakkal Majalla" pitchFamily="2" charset="-78"/>
                <a:cs typeface="Sakkal Majalla" pitchFamily="2" charset="-78"/>
              </a:rPr>
              <a:t>بالمتفوقين؛</a:t>
            </a:r>
          </a:p>
          <a:p>
            <a:pPr marL="0" indent="0" algn="ctr" rtl="1">
              <a:buNone/>
            </a:pPr>
            <a:r>
              <a:rPr lang="ar-DZ" dirty="0" smtClean="0">
                <a:latin typeface="Sakkal Majalla" pitchFamily="2" charset="-78"/>
                <a:cs typeface="Sakkal Majalla" pitchFamily="2" charset="-78"/>
              </a:rPr>
              <a:t>تم تقسيم فئة التخلف العقلي  إلى مجموعات فرعية وفيما يلي بيان لهذه المجموعات:</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4114577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latin typeface="Sakkal Majalla" pitchFamily="2" charset="-78"/>
                <a:cs typeface="Sakkal Majalla" pitchFamily="2" charset="-78"/>
              </a:rPr>
              <a:t>فئات التخلف العقلي</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مجموعة التخلف العقلي البسيط: 50- 70  : القابلة للتعلّم؛</a:t>
            </a:r>
          </a:p>
          <a:p>
            <a:pPr marL="0" indent="0" algn="ctr" rtl="1">
              <a:buNone/>
            </a:pPr>
            <a:r>
              <a:rPr lang="ar-DZ" dirty="0" smtClean="0">
                <a:latin typeface="Sakkal Majalla" pitchFamily="2" charset="-78"/>
                <a:cs typeface="Sakkal Majalla" pitchFamily="2" charset="-78"/>
              </a:rPr>
              <a:t>مجموعة التخلف العقلي المتوسط: 35- 50   :  القابلة للتدريب؛</a:t>
            </a:r>
          </a:p>
          <a:p>
            <a:pPr marL="0" indent="0" algn="ctr" rtl="1">
              <a:buNone/>
            </a:pPr>
            <a:r>
              <a:rPr lang="ar-DZ" dirty="0" smtClean="0">
                <a:latin typeface="Sakkal Majalla" pitchFamily="2" charset="-78"/>
                <a:cs typeface="Sakkal Majalla" pitchFamily="2" charset="-78"/>
              </a:rPr>
              <a:t>مجموعة التخلف العقلي الشديد: 20- 35  : الحد الأدنى للمهارات؛</a:t>
            </a:r>
          </a:p>
          <a:p>
            <a:pPr marL="0" indent="0" algn="ctr" rtl="1">
              <a:buNone/>
            </a:pPr>
            <a:r>
              <a:rPr lang="ar-DZ" dirty="0" smtClean="0">
                <a:latin typeface="Sakkal Majalla" pitchFamily="2" charset="-78"/>
                <a:cs typeface="Sakkal Majalla" pitchFamily="2" charset="-78"/>
              </a:rPr>
              <a:t>مجموعة التخلّف الحاد 0- 20 رعاية خاصة أو رعاية </a:t>
            </a:r>
            <a:r>
              <a:rPr lang="ar-DZ" dirty="0" err="1" smtClean="0">
                <a:latin typeface="Sakkal Majalla" pitchFamily="2" charset="-78"/>
                <a:cs typeface="Sakkal Majalla" pitchFamily="2" charset="-78"/>
              </a:rPr>
              <a:t>احتيازية</a:t>
            </a:r>
            <a:r>
              <a:rPr lang="ar-DZ" dirty="0" smtClean="0">
                <a:latin typeface="Sakkal Majalla" pitchFamily="2" charset="-78"/>
                <a:cs typeface="Sakkal Majalla" pitchFamily="2" charset="-78"/>
              </a:rPr>
              <a:t> بالمؤسسات؛</a:t>
            </a:r>
          </a:p>
          <a:p>
            <a:pPr marL="0" indent="0" algn="ctr" rtl="1">
              <a:buNone/>
            </a:pPr>
            <a:endParaRPr lang="en-US" dirty="0" smtClean="0">
              <a:latin typeface="Sakkal Majalla" pitchFamily="2" charset="-78"/>
              <a:cs typeface="Sakkal Majalla" pitchFamily="2" charset="-78"/>
            </a:endParaRPr>
          </a:p>
          <a:p>
            <a:pPr marL="0" indent="0" algn="ctr" rtl="1">
              <a:buNone/>
            </a:pPr>
            <a:endParaRPr lang="ar-DZ" dirty="0" smtClean="0">
              <a:latin typeface="Sakkal Majalla" pitchFamily="2" charset="-78"/>
              <a:cs typeface="Sakkal Majalla" pitchFamily="2" charset="-78"/>
            </a:endParaRPr>
          </a:p>
          <a:p>
            <a:pPr marL="0" indent="0" algn="ctr" rtl="1">
              <a:buNone/>
            </a:pPr>
            <a:endParaRPr lang="ar-DZ" dirty="0" smtClean="0">
              <a:latin typeface="Sakkal Majalla" pitchFamily="2" charset="-78"/>
              <a:cs typeface="Sakkal Majalla" pitchFamily="2" charset="-78"/>
            </a:endParaRPr>
          </a:p>
          <a:p>
            <a:pPr marL="0" indent="0" algn="ctr" rtl="1">
              <a:buNone/>
            </a:pPr>
            <a:endParaRPr lang="en-US" dirty="0" smtClean="0">
              <a:latin typeface="Sakkal Majalla" pitchFamily="2" charset="-78"/>
              <a:cs typeface="Sakkal Majalla" pitchFamily="2" charset="-78"/>
            </a:endParaRPr>
          </a:p>
          <a:p>
            <a:pPr marL="0" indent="0" algn="ctr" rtl="1">
              <a:buNone/>
            </a:pP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2682422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تكوين الذكاء</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استخدمت العديد من الطرائق لوصف تكوين الذكاء، </a:t>
            </a:r>
          </a:p>
          <a:p>
            <a:pPr marL="0" indent="0" algn="ctr" rtl="1">
              <a:buNone/>
            </a:pPr>
            <a:r>
              <a:rPr lang="ar-DZ" dirty="0" smtClean="0">
                <a:latin typeface="Sakkal Majalla" pitchFamily="2" charset="-78"/>
                <a:cs typeface="Sakkal Majalla" pitchFamily="2" charset="-78"/>
              </a:rPr>
              <a:t>يعتبر </a:t>
            </a:r>
            <a:r>
              <a:rPr lang="ar-DZ" dirty="0" smtClean="0">
                <a:solidFill>
                  <a:srgbClr val="FF0000"/>
                </a:solidFill>
                <a:latin typeface="Sakkal Majalla" pitchFamily="2" charset="-78"/>
                <a:cs typeface="Sakkal Majalla" pitchFamily="2" charset="-78"/>
              </a:rPr>
              <a:t>التحليل الإحصائي </a:t>
            </a:r>
            <a:r>
              <a:rPr lang="ar-DZ" dirty="0" smtClean="0">
                <a:latin typeface="Sakkal Majalla" pitchFamily="2" charset="-78"/>
                <a:cs typeface="Sakkal Majalla" pitchFamily="2" charset="-78"/>
              </a:rPr>
              <a:t>من بين الطرق الشائعة، بينما حاولت أخرى أن تقسم الذكاء إلى أشكال تعتمد على </a:t>
            </a:r>
            <a:r>
              <a:rPr lang="ar-DZ" dirty="0" smtClean="0">
                <a:solidFill>
                  <a:srgbClr val="FF0000"/>
                </a:solidFill>
                <a:latin typeface="Sakkal Majalla" pitchFamily="2" charset="-78"/>
                <a:cs typeface="Sakkal Majalla" pitchFamily="2" charset="-78"/>
              </a:rPr>
              <a:t>العادة</a:t>
            </a:r>
            <a:r>
              <a:rPr lang="ar-DZ" dirty="0" smtClean="0">
                <a:latin typeface="Sakkal Majalla" pitchFamily="2" charset="-78"/>
                <a:cs typeface="Sakkal Majalla" pitchFamily="2" charset="-78"/>
              </a:rPr>
              <a:t> وأخرى تتسم ب</a:t>
            </a:r>
            <a:r>
              <a:rPr lang="ar-DZ" dirty="0" smtClean="0">
                <a:solidFill>
                  <a:srgbClr val="FF0000"/>
                </a:solidFill>
                <a:latin typeface="Sakkal Majalla" pitchFamily="2" charset="-78"/>
                <a:cs typeface="Sakkal Majalla" pitchFamily="2" charset="-78"/>
              </a:rPr>
              <a:t>التجديد</a:t>
            </a:r>
            <a:r>
              <a:rPr lang="ar-DZ" dirty="0" smtClean="0">
                <a:latin typeface="Sakkal Majalla" pitchFamily="2" charset="-78"/>
                <a:cs typeface="Sakkal Majalla" pitchFamily="2" charset="-78"/>
              </a:rPr>
              <a:t>؛</a:t>
            </a:r>
          </a:p>
          <a:p>
            <a:pPr marL="0" indent="0" algn="ctr" rtl="1">
              <a:buNone/>
            </a:pPr>
            <a:r>
              <a:rPr lang="ar-DZ" dirty="0" smtClean="0">
                <a:latin typeface="Sakkal Majalla" pitchFamily="2" charset="-78"/>
                <a:cs typeface="Sakkal Majalla" pitchFamily="2" charset="-78"/>
              </a:rPr>
              <a:t>أو تقسم وفقا </a:t>
            </a:r>
            <a:r>
              <a:rPr lang="ar-DZ" dirty="0" smtClean="0">
                <a:solidFill>
                  <a:srgbClr val="FF0000"/>
                </a:solidFill>
                <a:latin typeface="Sakkal Majalla" pitchFamily="2" charset="-78"/>
                <a:cs typeface="Sakkal Majalla" pitchFamily="2" charset="-78"/>
              </a:rPr>
              <a:t>لمراحل نمائية </a:t>
            </a:r>
            <a:r>
              <a:rPr lang="ar-DZ" dirty="0" smtClean="0">
                <a:latin typeface="Sakkal Majalla" pitchFamily="2" charset="-78"/>
                <a:cs typeface="Sakkal Majalla" pitchFamily="2" charset="-78"/>
              </a:rPr>
              <a:t>معيّنة.</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3447990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التحليل العاملي</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r>
              <a:rPr lang="ar-DZ" dirty="0" smtClean="0">
                <a:latin typeface="Sakkal Majalla" pitchFamily="2" charset="-78"/>
                <a:cs typeface="Sakkal Majalla" pitchFamily="2" charset="-78"/>
              </a:rPr>
              <a:t>إنّ الأسلوب الإحصائي الذي شيع استخدامه لتحديد جوانب الذكاء هو </a:t>
            </a:r>
            <a:r>
              <a:rPr lang="ar-DZ" dirty="0" smtClean="0">
                <a:solidFill>
                  <a:srgbClr val="FF0000"/>
                </a:solidFill>
                <a:latin typeface="Sakkal Majalla" pitchFamily="2" charset="-78"/>
                <a:cs typeface="Sakkal Majalla" pitchFamily="2" charset="-78"/>
              </a:rPr>
              <a:t>التحليل العاملي؛</a:t>
            </a:r>
          </a:p>
          <a:p>
            <a:pPr marL="0" indent="0" algn="ctr" rtl="1">
              <a:buNone/>
            </a:pPr>
            <a:r>
              <a:rPr lang="ar-DZ" dirty="0">
                <a:latin typeface="Sakkal Majalla" pitchFamily="2" charset="-78"/>
                <a:cs typeface="Sakkal Majalla" pitchFamily="2" charset="-78"/>
              </a:rPr>
              <a:t>يتكون التحليل العاملي مثال التحليل في الرياضيات، في إيجاد النقطة المشتركة، </a:t>
            </a:r>
            <a:r>
              <a:rPr lang="ar-DZ" dirty="0">
                <a:solidFill>
                  <a:srgbClr val="FF0000"/>
                </a:solidFill>
                <a:latin typeface="Sakkal Majalla" pitchFamily="2" charset="-78"/>
                <a:cs typeface="Sakkal Majalla" pitchFamily="2" charset="-78"/>
              </a:rPr>
              <a:t>العامل</a:t>
            </a:r>
            <a:r>
              <a:rPr lang="ar-DZ" dirty="0">
                <a:latin typeface="Sakkal Majalla" pitchFamily="2" charset="-78"/>
                <a:cs typeface="Sakkal Majalla" pitchFamily="2" charset="-78"/>
              </a:rPr>
              <a:t>، بين عدة اختبارات، وعدة مهارات </a:t>
            </a:r>
            <a:r>
              <a:rPr lang="ar-DZ" dirty="0" smtClean="0">
                <a:latin typeface="Sakkal Majalla" pitchFamily="2" charset="-78"/>
                <a:cs typeface="Sakkal Majalla" pitchFamily="2" charset="-78"/>
              </a:rPr>
              <a:t>ملاحظة؛</a:t>
            </a:r>
          </a:p>
          <a:p>
            <a:pPr marL="0" indent="0" algn="ctr" rtl="1">
              <a:buNone/>
            </a:pPr>
            <a:r>
              <a:rPr lang="ar-DZ" dirty="0">
                <a:latin typeface="Times New Roman" pitchFamily="18" charset="0"/>
                <a:cs typeface="Sakkal Majalla" pitchFamily="2" charset="-78"/>
              </a:rPr>
              <a:t>النموذج الثنائي </a:t>
            </a:r>
            <a:r>
              <a:rPr lang="ar-DZ" dirty="0" err="1">
                <a:latin typeface="Times New Roman" pitchFamily="18" charset="0"/>
                <a:cs typeface="Sakkal Majalla" pitchFamily="2" charset="-78"/>
              </a:rPr>
              <a:t>لسبيرمان</a:t>
            </a:r>
            <a:r>
              <a:rPr lang="ar-DZ" dirty="0">
                <a:latin typeface="Times New Roman" pitchFamily="18" charset="0"/>
                <a:cs typeface="Sakkal Majalla" pitchFamily="2" charset="-78"/>
              </a:rPr>
              <a:t> </a:t>
            </a:r>
            <a:r>
              <a:rPr lang="fr-FR" dirty="0">
                <a:latin typeface="Times New Roman" pitchFamily="18" charset="0"/>
                <a:cs typeface="Sakkal Majalla" pitchFamily="2" charset="-78"/>
              </a:rPr>
              <a:t> </a:t>
            </a:r>
            <a:r>
              <a:rPr lang="fr-FR" sz="2000" dirty="0">
                <a:latin typeface="Times New Roman" pitchFamily="18" charset="0"/>
                <a:cs typeface="Sakkal Majalla" pitchFamily="2" charset="-78"/>
              </a:rPr>
              <a:t> Le modèle bi-factoriel de Spearman</a:t>
            </a:r>
            <a:r>
              <a:rPr lang="ar-DZ" dirty="0">
                <a:latin typeface="Times New Roman" pitchFamily="18" charset="0"/>
                <a:cs typeface="Sakkal Majalla" pitchFamily="2" charset="-78"/>
              </a:rPr>
              <a:t> (1904): يتمثل في عامل مشترك بكل الاختبارات وهو عامل عام، وعوامل خاصة بكل اختبار.</a:t>
            </a:r>
            <a:endParaRPr lang="en-US" dirty="0">
              <a:latin typeface="Times New Roman" pitchFamily="18" charset="0"/>
              <a:cs typeface="Sakkal Majalla" pitchFamily="2" charset="-78"/>
            </a:endParaRPr>
          </a:p>
          <a:p>
            <a:pPr marL="0" indent="0" algn="ctr" rtl="1">
              <a:buNone/>
            </a:pPr>
            <a:endParaRPr lang="en-US" dirty="0">
              <a:solidFill>
                <a:srgbClr val="FF0000"/>
              </a:solidFill>
              <a:latin typeface="Times New Roman" pitchFamily="18" charset="0"/>
              <a:cs typeface="Sakkal Majalla" pitchFamily="2" charset="-78"/>
            </a:endParaRPr>
          </a:p>
        </p:txBody>
      </p:sp>
    </p:spTree>
    <p:extLst>
      <p:ext uri="{BB962C8B-B14F-4D97-AF65-F5344CB8AC3E}">
        <p14:creationId xmlns:p14="http://schemas.microsoft.com/office/powerpoint/2010/main" val="24734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711</Words>
  <Application>Microsoft Office PowerPoint</Application>
  <PresentationFormat>Affichage à l'écran (4:3)</PresentationFormat>
  <Paragraphs>79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الذكاء في مفهومه التقليدي</vt:lpstr>
      <vt:lpstr>تعريف الذكاء</vt:lpstr>
      <vt:lpstr>العمر العقلي</vt:lpstr>
      <vt:lpstr>Présentation PowerPoint</vt:lpstr>
      <vt:lpstr>مفهوم معامل الذكاء</vt:lpstr>
      <vt:lpstr>الحالات غير العادية</vt:lpstr>
      <vt:lpstr>فئات التخلف العقلي</vt:lpstr>
      <vt:lpstr>تكوين الذكاء</vt:lpstr>
      <vt:lpstr>التحليل العاملي</vt:lpstr>
      <vt:lpstr>عوامل ثرستون للذكاء</vt:lpstr>
      <vt:lpstr>مراحل النمو العقلي المعرفي حسب بياجيه</vt:lpstr>
      <vt:lpstr>علاقة الذكاء بالنجاح المدرسي</vt:lpstr>
      <vt:lpstr>وضعية للتفكير والتأمل</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الذكاء في مفهومه التقليدي</dc:title>
  <dc:creator>Mes documents</dc:creator>
  <cp:lastModifiedBy>Mes documents</cp:lastModifiedBy>
  <cp:revision>31</cp:revision>
  <dcterms:created xsi:type="dcterms:W3CDTF">2023-03-10T21:23:11Z</dcterms:created>
  <dcterms:modified xsi:type="dcterms:W3CDTF">2024-02-01T17:03:09Z</dcterms:modified>
</cp:coreProperties>
</file>