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98" r:id="rId2"/>
    <p:sldId id="273" r:id="rId3"/>
    <p:sldId id="331" r:id="rId4"/>
    <p:sldId id="299" r:id="rId5"/>
    <p:sldId id="300" r:id="rId6"/>
    <p:sldId id="301"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5" r:id="rId20"/>
    <p:sldId id="316" r:id="rId21"/>
    <p:sldId id="332" r:id="rId22"/>
    <p:sldId id="333" r:id="rId23"/>
    <p:sldId id="297" r:id="rId24"/>
    <p:sldId id="276"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4" autoAdjust="0"/>
    <p:restoredTop sz="94660"/>
  </p:normalViewPr>
  <p:slideViewPr>
    <p:cSldViewPr>
      <p:cViewPr varScale="1">
        <p:scale>
          <a:sx n="60" d="100"/>
          <a:sy n="60" d="100"/>
        </p:scale>
        <p:origin x="-1566" y="-8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2D8A66-A104-4665-A036-0EA479AD9A5A}" type="datetimeFigureOut">
              <a:rPr lang="en-US" smtClean="0"/>
              <a:pPr/>
              <a:t>5/24/2017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1DC651-0670-40B7-B330-390E38B6E15D}" type="slidenum">
              <a:rPr lang="en-US" smtClean="0"/>
              <a:pPr/>
              <a:t>‹N°›</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2C0D092-33F7-409E-86F1-85456A0EE424}" type="datetimeFigureOut">
              <a:rPr lang="en-US" smtClean="0"/>
              <a:pPr/>
              <a:t>5/24/2017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9523C5B-9424-458A-A4F8-DFF46BEDAC5C}"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2C0D092-33F7-409E-86F1-85456A0EE424}" type="datetimeFigureOut">
              <a:rPr lang="en-US" smtClean="0"/>
              <a:pPr/>
              <a:t>5/24/2017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523C5B-9424-458A-A4F8-DFF46BEDAC5C}"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2C0D092-33F7-409E-86F1-85456A0EE424}" type="datetimeFigureOut">
              <a:rPr lang="en-US" smtClean="0"/>
              <a:pPr/>
              <a:t>5/24/2017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523C5B-9424-458A-A4F8-DFF46BEDAC5C}"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2C0D092-33F7-409E-86F1-85456A0EE424}" type="datetimeFigureOut">
              <a:rPr lang="en-US" smtClean="0"/>
              <a:pPr/>
              <a:t>5/24/2017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523C5B-9424-458A-A4F8-DFF46BEDAC5C}" type="slidenum">
              <a:rPr lang="en-US" smtClean="0"/>
              <a:pPr/>
              <a:t>‹N°›</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2C0D092-33F7-409E-86F1-85456A0EE424}" type="datetimeFigureOut">
              <a:rPr lang="en-US" smtClean="0"/>
              <a:pPr/>
              <a:t>5/24/2017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523C5B-9424-458A-A4F8-DFF46BEDAC5C}" type="slidenum">
              <a:rPr lang="en-US" smtClean="0"/>
              <a:pPr/>
              <a:t>‹N°›</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2C0D092-33F7-409E-86F1-85456A0EE424}" type="datetimeFigureOut">
              <a:rPr lang="en-US" smtClean="0"/>
              <a:pPr/>
              <a:t>5/24/2017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523C5B-9424-458A-A4F8-DFF46BEDAC5C}" type="slidenum">
              <a:rPr lang="en-US" smtClean="0"/>
              <a:pPr/>
              <a:t>‹N°›</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2C0D092-33F7-409E-86F1-85456A0EE424}" type="datetimeFigureOut">
              <a:rPr lang="en-US" smtClean="0"/>
              <a:pPr/>
              <a:t>5/24/2017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9523C5B-9424-458A-A4F8-DFF46BEDAC5C}" type="slidenum">
              <a:rPr lang="en-US" smtClean="0"/>
              <a:pPr/>
              <a:t>‹N°›</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2C0D092-33F7-409E-86F1-85456A0EE424}" type="datetimeFigureOut">
              <a:rPr lang="en-US" smtClean="0"/>
              <a:pPr/>
              <a:t>5/24/2017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9523C5B-9424-458A-A4F8-DFF46BEDAC5C}" type="slidenum">
              <a:rPr lang="en-US" smtClean="0"/>
              <a:pPr/>
              <a:t>‹N°›</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2C0D092-33F7-409E-86F1-85456A0EE424}" type="datetimeFigureOut">
              <a:rPr lang="en-US" smtClean="0"/>
              <a:pPr/>
              <a:t>5/24/2017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9523C5B-9424-458A-A4F8-DFF46BEDAC5C}"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B2C0D092-33F7-409E-86F1-85456A0EE424}" type="datetimeFigureOut">
              <a:rPr lang="en-US" smtClean="0"/>
              <a:pPr/>
              <a:t>5/24/2017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523C5B-9424-458A-A4F8-DFF46BEDAC5C}" type="slidenum">
              <a:rPr lang="en-US" smtClean="0"/>
              <a:pPr/>
              <a:t>‹N°›</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2C0D092-33F7-409E-86F1-85456A0EE424}" type="datetimeFigureOut">
              <a:rPr lang="en-US" smtClean="0"/>
              <a:pPr/>
              <a:t>5/24/2017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9523C5B-9424-458A-A4F8-DFF46BEDAC5C}" type="slidenum">
              <a:rPr lang="en-US" smtClean="0"/>
              <a:pPr/>
              <a:t>‹N°›</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2C0D092-33F7-409E-86F1-85456A0EE424}" type="datetimeFigureOut">
              <a:rPr lang="en-US" smtClean="0"/>
              <a:pPr/>
              <a:t>5/24/2017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9523C5B-9424-458A-A4F8-DFF46BEDAC5C}"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762000"/>
            <a:ext cx="7772400" cy="1829761"/>
          </a:xfrm>
        </p:spPr>
        <p:txBody>
          <a:bodyPr/>
          <a:lstStyle/>
          <a:p>
            <a:pPr algn="ctr"/>
            <a:r>
              <a:rPr lang="ar-SA" dirty="0" smtClean="0"/>
              <a:t>الصحافة الالكترونية </a:t>
            </a:r>
            <a:endParaRPr lang="en-US" dirty="0"/>
          </a:p>
        </p:txBody>
      </p:sp>
      <p:sp>
        <p:nvSpPr>
          <p:cNvPr id="3" name="Subtitle 2"/>
          <p:cNvSpPr>
            <a:spLocks noGrp="1"/>
          </p:cNvSpPr>
          <p:nvPr>
            <p:ph type="subTitle" idx="1"/>
          </p:nvPr>
        </p:nvSpPr>
        <p:spPr>
          <a:xfrm>
            <a:off x="685800" y="3657600"/>
            <a:ext cx="7772400" cy="1153711"/>
          </a:xfrm>
        </p:spPr>
        <p:txBody>
          <a:bodyPr/>
          <a:lstStyle/>
          <a:p>
            <a:pPr algn="ctr"/>
            <a:r>
              <a:rPr lang="ar-SA" dirty="0" smtClean="0"/>
              <a:t>إعداد الأستاذ: </a:t>
            </a:r>
            <a:endParaRPr lang="en-US" dirty="0" smtClean="0"/>
          </a:p>
          <a:p>
            <a:pPr algn="ctr"/>
            <a:r>
              <a:rPr lang="ar-SA" dirty="0" smtClean="0"/>
              <a:t>إياس عبد القادر فارس</a:t>
            </a:r>
            <a:endParaRPr lang="en-US" dirty="0"/>
          </a:p>
        </p:txBody>
      </p:sp>
    </p:spTree>
    <p:extLst>
      <p:ext uri="{BB962C8B-B14F-4D97-AF65-F5344CB8AC3E}">
        <p14:creationId xmlns:p14="http://schemas.microsoft.com/office/powerpoint/2010/main" xmlns="" val="39637633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525963"/>
          </a:xfrm>
        </p:spPr>
        <p:txBody>
          <a:bodyPr>
            <a:normAutofit/>
          </a:bodyPr>
          <a:lstStyle/>
          <a:p>
            <a:pPr lvl="0" algn="just" rtl="1"/>
            <a:r>
              <a:rPr lang="ar-SA" sz="2200" b="1" dirty="0" smtClean="0">
                <a:latin typeface="Times New Roman" pitchFamily="18" charset="0"/>
                <a:cs typeface="Times New Roman" pitchFamily="18" charset="0"/>
              </a:rPr>
              <a:t>وظيفة نقل ونشر وتوزيع المعلومات الصحفية: </a:t>
            </a:r>
            <a:r>
              <a:rPr lang="ar-SA" sz="2200" dirty="0" smtClean="0">
                <a:latin typeface="Times New Roman" pitchFamily="18" charset="0"/>
                <a:cs typeface="Times New Roman" pitchFamily="18" charset="0"/>
              </a:rPr>
              <a:t>تستخدم فيها الوسائل الإلكترونية</a:t>
            </a:r>
            <a:r>
              <a:rPr lang="ar-SA" sz="2200" b="1" dirty="0" smtClean="0">
                <a:latin typeface="Times New Roman" pitchFamily="18" charset="0"/>
                <a:cs typeface="Times New Roman" pitchFamily="18" charset="0"/>
              </a:rPr>
              <a:t> </a:t>
            </a:r>
            <a:r>
              <a:rPr lang="ar-SA" sz="2200" dirty="0" smtClean="0">
                <a:latin typeface="Times New Roman" pitchFamily="18" charset="0"/>
                <a:cs typeface="Times New Roman" pitchFamily="18" charset="0"/>
              </a:rPr>
              <a:t>مثل: الفاكس، والأقمار الاصطناعية، والاتصالات السلكية واللاسلكية, والشبكات الرقمية, وشبكات الألياف والكابل.</a:t>
            </a:r>
          </a:p>
          <a:p>
            <a:pPr lvl="0" algn="just" rtl="1"/>
            <a:endParaRPr lang="en-US" sz="2200" dirty="0" smtClean="0">
              <a:latin typeface="Times New Roman" pitchFamily="18" charset="0"/>
              <a:cs typeface="Times New Roman" pitchFamily="18" charset="0"/>
            </a:endParaRPr>
          </a:p>
          <a:p>
            <a:pPr algn="just" rtl="1"/>
            <a:r>
              <a:rPr lang="ar-SA" sz="2200" b="1" dirty="0" smtClean="0">
                <a:latin typeface="Times New Roman" pitchFamily="18" charset="0"/>
                <a:cs typeface="Times New Roman" pitchFamily="18" charset="0"/>
              </a:rPr>
              <a:t>وظيفة عرض المواد الصحفية: </a:t>
            </a:r>
            <a:r>
              <a:rPr lang="ar-SA" sz="2200" dirty="0" smtClean="0">
                <a:latin typeface="Times New Roman" pitchFamily="18" charset="0"/>
                <a:cs typeface="Times New Roman" pitchFamily="18" charset="0"/>
              </a:rPr>
              <a:t> تستخدم عدة وسائل لإنجازها، مثل:</a:t>
            </a:r>
            <a:r>
              <a:rPr lang="ar-SA" sz="2200" b="1" dirty="0" smtClean="0">
                <a:latin typeface="Times New Roman" pitchFamily="18" charset="0"/>
                <a:cs typeface="Times New Roman" pitchFamily="18" charset="0"/>
              </a:rPr>
              <a:t> </a:t>
            </a:r>
            <a:r>
              <a:rPr lang="ar-SA" sz="2200" dirty="0" smtClean="0">
                <a:latin typeface="Times New Roman" pitchFamily="18" charset="0"/>
                <a:cs typeface="Times New Roman" pitchFamily="18" charset="0"/>
              </a:rPr>
              <a:t>الحاسب الإلكتروني, والأجهزة الرقمية الشخصية.</a:t>
            </a:r>
            <a:endParaRPr lang="en-US" sz="2200" dirty="0" smtClean="0">
              <a:latin typeface="Times New Roman" pitchFamily="18" charset="0"/>
              <a:cs typeface="Times New Roman" pitchFamily="18" charset="0"/>
            </a:endParaRPr>
          </a:p>
          <a:p>
            <a:pPr algn="just" rtl="1"/>
            <a:endParaRPr lang="ar-SA" sz="2200" dirty="0" smtClean="0">
              <a:latin typeface="Times New Roman" pitchFamily="18" charset="0"/>
              <a:cs typeface="Times New Roman" pitchFamily="18" charset="0"/>
            </a:endParaRPr>
          </a:p>
          <a:p>
            <a:pPr algn="just" rtl="1"/>
            <a:r>
              <a:rPr lang="ar-SA" sz="2200" b="1" dirty="0" smtClean="0">
                <a:latin typeface="Times New Roman" pitchFamily="18" charset="0"/>
                <a:cs typeface="Times New Roman" pitchFamily="18" charset="0"/>
              </a:rPr>
              <a:t>وظيفة التحرير الإلكتروني:</a:t>
            </a:r>
            <a:r>
              <a:rPr lang="ar-SA" sz="2200" dirty="0" smtClean="0">
                <a:latin typeface="Times New Roman" pitchFamily="18" charset="0"/>
                <a:cs typeface="Times New Roman" pitchFamily="18" charset="0"/>
              </a:rPr>
              <a:t> تتمثل في تنوع البرامج المساعدة في عملية الكتابة، والمعالجة، والتحرير الإلكتروني, وبرامج فحص الأسلوب والإعراب والإملاء، إلى جانب وجود برامج لكتابة القصص الإخبارية بشكل آلي باستخدام طرق التغذية الإلكترونية الأمر الذي جعل بعض الصحف تتخلص من الصحفيين الذين لا يجيدون استخدام هذه البرامج.</a:t>
            </a:r>
          </a:p>
          <a:p>
            <a:pPr algn="just"/>
            <a:endParaRPr lang="en-US" sz="2200" dirty="0">
              <a:latin typeface="Times New Roman" pitchFamily="18" charset="0"/>
              <a:cs typeface="Times New Roman" pitchFamily="18" charset="0"/>
            </a:endParaRPr>
          </a:p>
        </p:txBody>
      </p:sp>
      <p:sp>
        <p:nvSpPr>
          <p:cNvPr id="3" name="Title 2"/>
          <p:cNvSpPr>
            <a:spLocks noGrp="1"/>
          </p:cNvSpPr>
          <p:nvPr>
            <p:ph type="title"/>
          </p:nvPr>
        </p:nvSpPr>
        <p:spPr/>
        <p:txBody>
          <a:bodyPr/>
          <a:lstStyle/>
          <a:p>
            <a:pPr algn="ctr"/>
            <a:r>
              <a:rPr lang="ar-SA" dirty="0" smtClean="0"/>
              <a:t>تابع</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r" rtl="1"/>
            <a:r>
              <a:rPr lang="ar-SA" dirty="0" smtClean="0"/>
              <a:t>تقليل التكلفة</a:t>
            </a:r>
          </a:p>
          <a:p>
            <a:pPr algn="r" rtl="1"/>
            <a:r>
              <a:rPr lang="ar-SA" dirty="0" smtClean="0"/>
              <a:t>الحصول على نسخة محررة نظيفة خالية من الشطب باستخدام الحاسب الآلي</a:t>
            </a:r>
          </a:p>
          <a:p>
            <a:pPr algn="r" rtl="1"/>
            <a:r>
              <a:rPr lang="ar-SA" dirty="0" smtClean="0"/>
              <a:t>تراجع احتمالات الخطأ الإملائي والنحوي مما يسهل عمل المراجعين</a:t>
            </a:r>
          </a:p>
          <a:p>
            <a:pPr algn="r" rtl="1"/>
            <a:r>
              <a:rPr lang="ar-SA" dirty="0" smtClean="0"/>
              <a:t>السرعة في إنجاز العمل الناتجة عن السرعة في الجمع</a:t>
            </a:r>
          </a:p>
          <a:p>
            <a:pPr algn="r" rtl="1"/>
            <a:r>
              <a:rPr lang="ar-SA" dirty="0" smtClean="0"/>
              <a:t>الأرشفة المناسبة للموضوع الصحفي</a:t>
            </a:r>
          </a:p>
          <a:p>
            <a:pPr algn="r" rtl="1"/>
            <a:r>
              <a:rPr lang="ar-SA" dirty="0" smtClean="0"/>
              <a:t>القدرة علي رصد وتتبع المواد التحريرية والصور بدءاً من لحظة ظهورها على النظام</a:t>
            </a:r>
          </a:p>
          <a:p>
            <a:pPr algn="r" rtl="1"/>
            <a:endParaRPr lang="en-US" dirty="0"/>
          </a:p>
        </p:txBody>
      </p:sp>
      <p:sp>
        <p:nvSpPr>
          <p:cNvPr id="3" name="Title 2"/>
          <p:cNvSpPr>
            <a:spLocks noGrp="1"/>
          </p:cNvSpPr>
          <p:nvPr>
            <p:ph type="title"/>
          </p:nvPr>
        </p:nvSpPr>
        <p:spPr/>
        <p:txBody>
          <a:bodyPr>
            <a:normAutofit fontScale="90000"/>
          </a:bodyPr>
          <a:lstStyle/>
          <a:p>
            <a:pPr algn="ctr"/>
            <a:r>
              <a:rPr lang="ar-SA" dirty="0" smtClean="0"/>
              <a:t>مظاهر استفادة التحرير الصحفي الإلكتروني من التطور التكنولوجي</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lvl="0" algn="just" rtl="1"/>
            <a:r>
              <a:rPr lang="ar-SA" sz="2200" dirty="0" smtClean="0">
                <a:latin typeface="Times New Roman" pitchFamily="18" charset="0"/>
                <a:cs typeface="Times New Roman" pitchFamily="18" charset="0"/>
              </a:rPr>
              <a:t>الحصول على عدد كبير ومتجدد من الأخبار الصحفية من مصادر متعددة، وبلغات متباينة، وفي مجالات متنوعة. </a:t>
            </a:r>
          </a:p>
          <a:p>
            <a:pPr lvl="0" algn="just" rtl="1">
              <a:buNone/>
            </a:pPr>
            <a:endParaRPr lang="en-US" sz="2200" dirty="0" smtClean="0">
              <a:latin typeface="Times New Roman" pitchFamily="18" charset="0"/>
              <a:cs typeface="Times New Roman" pitchFamily="18" charset="0"/>
            </a:endParaRPr>
          </a:p>
          <a:p>
            <a:pPr lvl="0" algn="just" rtl="1"/>
            <a:r>
              <a:rPr lang="ar-SA" sz="2200" dirty="0" smtClean="0">
                <a:latin typeface="Times New Roman" pitchFamily="18" charset="0"/>
                <a:cs typeface="Times New Roman" pitchFamily="18" charset="0"/>
              </a:rPr>
              <a:t>الحصول على كم كبير من المعلومات والبيانات والأرقام والإحصائيات المتوفرة على الإنترنت من العديد من الجهات والمنظمات والدول والأفراد</a:t>
            </a:r>
            <a:r>
              <a:rPr lang="en-US" sz="2200" dirty="0" smtClean="0">
                <a:latin typeface="Times New Roman" pitchFamily="18" charset="0"/>
                <a:cs typeface="Times New Roman" pitchFamily="18" charset="0"/>
              </a:rPr>
              <a:t>.</a:t>
            </a:r>
            <a:endParaRPr lang="ar-SA" sz="2200" dirty="0" smtClean="0">
              <a:latin typeface="Times New Roman" pitchFamily="18" charset="0"/>
              <a:cs typeface="Times New Roman" pitchFamily="18" charset="0"/>
            </a:endParaRPr>
          </a:p>
          <a:p>
            <a:pPr lvl="0" algn="just" rtl="1">
              <a:buNone/>
            </a:pPr>
            <a:endParaRPr lang="en-US" sz="2200" dirty="0" smtClean="0">
              <a:latin typeface="Times New Roman" pitchFamily="18" charset="0"/>
              <a:cs typeface="Times New Roman" pitchFamily="18" charset="0"/>
            </a:endParaRPr>
          </a:p>
          <a:p>
            <a:pPr lvl="0" algn="just" rtl="1"/>
            <a:r>
              <a:rPr lang="ar-SA" sz="2200" dirty="0" smtClean="0">
                <a:latin typeface="Times New Roman" pitchFamily="18" charset="0"/>
                <a:cs typeface="Times New Roman" pitchFamily="18" charset="0"/>
              </a:rPr>
              <a:t>استكمال معلومات الموضوعات الصحفية وخلفياتها من بيانات وأرقام وإحصائيات</a:t>
            </a:r>
            <a:r>
              <a:rPr lang="en-US" sz="2200" dirty="0" smtClean="0">
                <a:latin typeface="Times New Roman" pitchFamily="18" charset="0"/>
                <a:cs typeface="Times New Roman" pitchFamily="18" charset="0"/>
              </a:rPr>
              <a:t> . </a:t>
            </a:r>
            <a:endParaRPr lang="ar-SA" sz="2200" dirty="0" smtClean="0">
              <a:latin typeface="Times New Roman" pitchFamily="18" charset="0"/>
              <a:cs typeface="Times New Roman" pitchFamily="18" charset="0"/>
            </a:endParaRPr>
          </a:p>
          <a:p>
            <a:pPr lvl="0" algn="just" rtl="1">
              <a:buNone/>
            </a:pPr>
            <a:endParaRPr lang="en-US" sz="2200" dirty="0" smtClean="0">
              <a:latin typeface="Times New Roman" pitchFamily="18" charset="0"/>
              <a:cs typeface="Times New Roman" pitchFamily="18" charset="0"/>
            </a:endParaRPr>
          </a:p>
          <a:p>
            <a:pPr lvl="0" algn="just" rtl="1"/>
            <a:r>
              <a:rPr lang="ar-SA" sz="2200" dirty="0" smtClean="0">
                <a:latin typeface="Times New Roman" pitchFamily="18" charset="0"/>
                <a:cs typeface="Times New Roman" pitchFamily="18" charset="0"/>
              </a:rPr>
              <a:t>استطلاع وجهات نظر المصادر الصحفية في الموضوعات الصحفية، والتعرف على أرائهم وأفكارهم، وردود أفعالهم حول القضايا التي يطرحها عليهم المحرر الصحفي.</a:t>
            </a:r>
            <a:r>
              <a:rPr lang="en-US" sz="2200" dirty="0" smtClean="0">
                <a:latin typeface="Times New Roman" pitchFamily="18" charset="0"/>
                <a:cs typeface="Times New Roman" pitchFamily="18" charset="0"/>
              </a:rPr>
              <a:t>  </a:t>
            </a:r>
            <a:endParaRPr lang="ar-SA" sz="2200" dirty="0" smtClean="0">
              <a:latin typeface="Times New Roman" pitchFamily="18" charset="0"/>
              <a:cs typeface="Times New Roman" pitchFamily="18" charset="0"/>
            </a:endParaRPr>
          </a:p>
          <a:p>
            <a:pPr lvl="0" algn="just" rtl="1">
              <a:buNone/>
            </a:pPr>
            <a:endParaRPr lang="en-US" sz="2200" dirty="0" smtClean="0">
              <a:latin typeface="Times New Roman" pitchFamily="18" charset="0"/>
              <a:cs typeface="Times New Roman" pitchFamily="18" charset="0"/>
            </a:endParaRPr>
          </a:p>
          <a:p>
            <a:pPr lvl="0" algn="just" rtl="1"/>
            <a:r>
              <a:rPr lang="en-US" sz="2200" dirty="0" smtClean="0">
                <a:latin typeface="Times New Roman" pitchFamily="18" charset="0"/>
                <a:cs typeface="Times New Roman" pitchFamily="18" charset="0"/>
              </a:rPr>
              <a:t> </a:t>
            </a:r>
            <a:r>
              <a:rPr lang="ar-SA" sz="2200" dirty="0" smtClean="0">
                <a:latin typeface="Times New Roman" pitchFamily="18" charset="0"/>
                <a:cs typeface="Times New Roman" pitchFamily="18" charset="0"/>
              </a:rPr>
              <a:t>الاتصال بقواعد المعلومات ومحركات البحث وأرشيف العديد من المنظمات والشركات ووسائل الإعلام والمكتبات والجامعات والمنظمات، والاستفادة منها في نواحي صحفية عديدة. </a:t>
            </a:r>
            <a:endParaRPr lang="en-US" sz="2200" dirty="0" smtClean="0">
              <a:latin typeface="Times New Roman" pitchFamily="18" charset="0"/>
              <a:cs typeface="Times New Roman" pitchFamily="18" charset="0"/>
            </a:endParaRPr>
          </a:p>
          <a:p>
            <a:pPr algn="just" rtl="1"/>
            <a:endParaRPr lang="en-US" sz="2200" dirty="0">
              <a:latin typeface="Times New Roman" pitchFamily="18" charset="0"/>
              <a:cs typeface="Times New Roman" pitchFamily="18" charset="0"/>
            </a:endParaRPr>
          </a:p>
        </p:txBody>
      </p:sp>
      <p:sp>
        <p:nvSpPr>
          <p:cNvPr id="3" name="Title 2"/>
          <p:cNvSpPr>
            <a:spLocks noGrp="1"/>
          </p:cNvSpPr>
          <p:nvPr>
            <p:ph type="title"/>
          </p:nvPr>
        </p:nvSpPr>
        <p:spPr/>
        <p:txBody>
          <a:bodyPr>
            <a:normAutofit fontScale="90000"/>
          </a:bodyPr>
          <a:lstStyle/>
          <a:p>
            <a:pPr algn="ctr"/>
            <a:r>
              <a:rPr lang="ar-SA" dirty="0" smtClean="0"/>
              <a:t>استفادة المحررين الصحفيين في الصحف الإلكترونية من شبكة الإنترنت</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lvl="0" algn="r" rtl="1"/>
            <a:r>
              <a:rPr lang="ar-SA" dirty="0" smtClean="0"/>
              <a:t>تطوير مهارات المحررين الصحفيين الإلكترونيين، والانطلاق بها إلى آفاق رحبة من التغطية والتحليل وجمع المعلومات، وصياغتها وتطوير أساليب الكتابة الصحفية، واستخدام تقنيات حديثة في المعالجة الصحفية</a:t>
            </a:r>
            <a:r>
              <a:rPr lang="en-US" dirty="0" smtClean="0"/>
              <a:t>. </a:t>
            </a:r>
            <a:endParaRPr lang="ar-SA" dirty="0" smtClean="0"/>
          </a:p>
          <a:p>
            <a:pPr lvl="0" algn="r" rtl="1">
              <a:buNone/>
            </a:pPr>
            <a:endParaRPr lang="en-US" dirty="0" smtClean="0"/>
          </a:p>
          <a:p>
            <a:pPr lvl="0" algn="r" rtl="1"/>
            <a:r>
              <a:rPr lang="ar-SA" dirty="0" smtClean="0"/>
              <a:t>استخدام الإنترنت كأرشيف خاص للمحرر الصحفي، يضم موضوعاته الصحفية ومواعيده، وعناوينه الخاصة، واهتماماته، وكتبه وقراءاته</a:t>
            </a:r>
            <a:r>
              <a:rPr lang="en-US" dirty="0" smtClean="0"/>
              <a:t>.</a:t>
            </a:r>
            <a:endParaRPr lang="ar-SA" dirty="0" smtClean="0"/>
          </a:p>
          <a:p>
            <a:pPr lvl="0" algn="r" rtl="1">
              <a:buNone/>
            </a:pPr>
            <a:endParaRPr lang="en-US" dirty="0" smtClean="0"/>
          </a:p>
          <a:p>
            <a:pPr lvl="0" algn="r" rtl="1"/>
            <a:r>
              <a:rPr lang="ar-SA" dirty="0" smtClean="0"/>
              <a:t>الاتصال بالمصادر الصحفية الكبرى من منظمات وشخصيات دولية ومشاهير ومسئولين</a:t>
            </a:r>
            <a:r>
              <a:rPr lang="en-US" dirty="0" smtClean="0"/>
              <a:t>. </a:t>
            </a:r>
            <a:endParaRPr lang="ar-SA" dirty="0" smtClean="0"/>
          </a:p>
          <a:p>
            <a:pPr lvl="0" algn="r" rtl="1">
              <a:buNone/>
            </a:pPr>
            <a:endParaRPr lang="en-US" dirty="0" smtClean="0"/>
          </a:p>
          <a:p>
            <a:pPr lvl="0" algn="r" rtl="1"/>
            <a:r>
              <a:rPr lang="ar-SA" dirty="0" smtClean="0"/>
              <a:t>الحصول على الأدوات الصحفية المساعدة، مثل: أرقام الهواتف، والعناوين، والبريد الإلكتروني للمصادر الصحفية، وحفظها بطريقة تساعد المحرر الصحفي الإلكتروني على الاستفادة المثلى من البيانات المتبادلة، وتوثيقها، وتصنيفها</a:t>
            </a:r>
            <a:r>
              <a:rPr lang="en-US" dirty="0" smtClean="0"/>
              <a:t> . </a:t>
            </a:r>
            <a:endParaRPr lang="ar-SA" dirty="0" smtClean="0"/>
          </a:p>
          <a:p>
            <a:pPr lvl="0" algn="r" rtl="1">
              <a:buNone/>
            </a:pPr>
            <a:endParaRPr lang="en-US" dirty="0" smtClean="0"/>
          </a:p>
          <a:p>
            <a:pPr algn="r" rtl="1"/>
            <a:r>
              <a:rPr lang="ar-SA" dirty="0" smtClean="0"/>
              <a:t>الانضمام إلى جماعات صحفية وإخبارية يتبادل معها الخبرات الصحفية في موضوعات شتى، وبما يساعد في تطوير مهارات ومعارفه المحرر الصحفي. </a:t>
            </a:r>
            <a:endParaRPr lang="en-US" dirty="0"/>
          </a:p>
        </p:txBody>
      </p:sp>
      <p:sp>
        <p:nvSpPr>
          <p:cNvPr id="3" name="Title 2"/>
          <p:cNvSpPr>
            <a:spLocks noGrp="1"/>
          </p:cNvSpPr>
          <p:nvPr>
            <p:ph type="title"/>
          </p:nvPr>
        </p:nvSpPr>
        <p:spPr/>
        <p:txBody>
          <a:bodyPr/>
          <a:lstStyle/>
          <a:p>
            <a:pPr algn="ctr"/>
            <a:r>
              <a:rPr lang="ar-SA" smtClean="0"/>
              <a:t>تابع</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gn="r" rtl="1"/>
            <a:r>
              <a:rPr lang="ar-SA" sz="2200" b="1" dirty="0" smtClean="0">
                <a:latin typeface="Times New Roman" pitchFamily="18" charset="0"/>
                <a:cs typeface="Times New Roman" pitchFamily="18" charset="0"/>
              </a:rPr>
              <a:t> التخطيط </a:t>
            </a:r>
            <a:r>
              <a:rPr lang="en-US" sz="2200" dirty="0" smtClean="0">
                <a:latin typeface="Times New Roman" pitchFamily="18" charset="0"/>
                <a:cs typeface="Times New Roman" pitchFamily="18" charset="0"/>
              </a:rPr>
              <a:t> :</a:t>
            </a:r>
            <a:r>
              <a:rPr lang="ar-SA" sz="2200" dirty="0" smtClean="0">
                <a:latin typeface="Times New Roman" pitchFamily="18" charset="0"/>
                <a:cs typeface="Times New Roman" pitchFamily="18" charset="0"/>
              </a:rPr>
              <a:t>تتضمن هذه المرحلة تحديد المحاور الأساسية للمادة، واختيار العناصر الأساسية التي ستتضمنها، وتعتمد الصحف الإلكترونية في هذه المرحلة على فريق متكامل يتكون من الكاتب، والمحرر، وفريق فني يضم متخصص في الوسائط المتعددة، حيث يناط بالكاتب وضع المحاور الأساسية للمادة أو الموضوع أو القصة، أما فني الوسائط المتعددة فيسند إليه تحديد شكل استخدام الوسائط المتعددة في عرض الموضوع بالتعاون مع المصمم .</a:t>
            </a:r>
            <a:endParaRPr lang="en-US" sz="2200" dirty="0" smtClean="0">
              <a:latin typeface="Times New Roman" pitchFamily="18" charset="0"/>
              <a:cs typeface="Times New Roman" pitchFamily="18" charset="0"/>
            </a:endParaRPr>
          </a:p>
          <a:p>
            <a:pPr algn="r" rtl="1"/>
            <a:endParaRPr lang="en-US" sz="2200" dirty="0" smtClean="0">
              <a:latin typeface="Times New Roman" pitchFamily="18" charset="0"/>
              <a:cs typeface="Times New Roman" pitchFamily="18" charset="0"/>
            </a:endParaRPr>
          </a:p>
          <a:p>
            <a:pPr algn="r" rtl="1">
              <a:buNone/>
            </a:pPr>
            <a:r>
              <a:rPr lang="en-US" sz="2400" b="1" dirty="0" smtClean="0"/>
              <a:t> </a:t>
            </a:r>
            <a:r>
              <a:rPr lang="ar-SA" sz="2400" b="1" dirty="0" smtClean="0"/>
              <a:t>الاعتبارات التي يجب أخذها بعين الاعتبار في هذه المرحلة:</a:t>
            </a:r>
            <a:endParaRPr lang="en-US" sz="2400" dirty="0" smtClean="0"/>
          </a:p>
          <a:p>
            <a:pPr lvl="0" algn="r" rtl="1"/>
            <a:r>
              <a:rPr lang="ar-SA" sz="2400" dirty="0" smtClean="0"/>
              <a:t>هل يجب ربط خلفية القصة بمواقع أو مصادر معلومات خارجية ؟</a:t>
            </a:r>
            <a:endParaRPr lang="en-US" sz="2400" dirty="0" smtClean="0"/>
          </a:p>
          <a:p>
            <a:pPr lvl="0" algn="r" rtl="1"/>
            <a:r>
              <a:rPr lang="ar-SA" sz="2400" dirty="0" smtClean="0"/>
              <a:t>هل يجب تقديم خلفية القصة أو ما يرتبط بها في صورة جدول يوضح التطور الزمني للأحداث أو استخدام شكل آخر من العناصر الجرافيكية بديلا عن المادة النصية ؟</a:t>
            </a:r>
            <a:endParaRPr lang="en-US" sz="2400" dirty="0" smtClean="0"/>
          </a:p>
          <a:p>
            <a:pPr lvl="0" algn="r" rtl="1"/>
            <a:r>
              <a:rPr lang="ar-SA" sz="2400" dirty="0" smtClean="0"/>
              <a:t>هل يجب الاستعانة بمواد ووسائط إعلامية متعددة ؟</a:t>
            </a:r>
            <a:endParaRPr lang="en-US" sz="2400" dirty="0" smtClean="0"/>
          </a:p>
          <a:p>
            <a:pPr lvl="0" algn="r" rtl="1"/>
            <a:r>
              <a:rPr lang="ar-SA" sz="2400" dirty="0" smtClean="0"/>
              <a:t>هل تتضمن القصة أسئلة النقاش أو غيرها من ملامح التفاعلية التي يشترك فيها المستخدم ؟</a:t>
            </a:r>
            <a:endParaRPr lang="en-US" sz="2400" dirty="0" smtClean="0"/>
          </a:p>
          <a:p>
            <a:pPr lvl="0" algn="r" rtl="1"/>
            <a:r>
              <a:rPr lang="ar-SA" sz="2400" dirty="0" smtClean="0"/>
              <a:t>ما طبيعة العناصر الإيضاحية التي يمكن إضافتها للقصة، مثل: الخرائط، أو الصور، أو الرسوم.</a:t>
            </a:r>
            <a:endParaRPr lang="en-US" sz="2400" dirty="0" smtClean="0"/>
          </a:p>
          <a:p>
            <a:pPr lvl="0" algn="r" rtl="1"/>
            <a:r>
              <a:rPr lang="ar-SA" sz="2400" dirty="0" smtClean="0"/>
              <a:t>من يبدأ عمله في مرحلة التخطيط أولاً، المحرر الصحفي الإلكتروني، أم المصمم ، أم المتخصص في الوسائط المتعددة؟</a:t>
            </a:r>
            <a:endParaRPr lang="en-US" sz="2400" dirty="0" smtClean="0"/>
          </a:p>
          <a:p>
            <a:pPr algn="r" rtl="1"/>
            <a:endParaRPr lang="en-US" sz="2200" dirty="0">
              <a:latin typeface="Times New Roman" pitchFamily="18" charset="0"/>
              <a:cs typeface="Times New Roman" pitchFamily="18" charset="0"/>
            </a:endParaRPr>
          </a:p>
        </p:txBody>
      </p:sp>
      <p:sp>
        <p:nvSpPr>
          <p:cNvPr id="3" name="Title 2"/>
          <p:cNvSpPr>
            <a:spLocks noGrp="1"/>
          </p:cNvSpPr>
          <p:nvPr>
            <p:ph type="title"/>
          </p:nvPr>
        </p:nvSpPr>
        <p:spPr/>
        <p:txBody>
          <a:bodyPr>
            <a:normAutofit fontScale="90000"/>
          </a:bodyPr>
          <a:lstStyle/>
          <a:p>
            <a:pPr algn="ctr"/>
            <a:r>
              <a:rPr lang="ar-SA" dirty="0" smtClean="0"/>
              <a:t>مراحل إعداد المادة الصحفية في الصحيفة الإلكترونية</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rtl="1"/>
            <a:r>
              <a:rPr lang="ar-SA" sz="2400" b="1" dirty="0" smtClean="0">
                <a:latin typeface="Times New Roman" pitchFamily="18" charset="0"/>
                <a:cs typeface="Times New Roman" pitchFamily="18" charset="0"/>
              </a:rPr>
              <a:t>جمع المعلومات </a:t>
            </a:r>
            <a:r>
              <a:rPr lang="ar-SA" sz="2400" dirty="0" smtClean="0">
                <a:latin typeface="Times New Roman" pitchFamily="18" charset="0"/>
                <a:cs typeface="Times New Roman" pitchFamily="18" charset="0"/>
              </a:rPr>
              <a:t>: يتعين على المحرر الصحفي الإلكتروني في مرحلة جمع المعلومات أن يراعي ثلاث مستويات أساسية في تقديم المادة الصحفية في الصحيفة الإلكترونية، هي:</a:t>
            </a:r>
          </a:p>
          <a:p>
            <a:pPr algn="just" rtl="1"/>
            <a:endParaRPr lang="en-US" sz="2400" dirty="0" smtClean="0">
              <a:latin typeface="Times New Roman" pitchFamily="18" charset="0"/>
              <a:cs typeface="Times New Roman" pitchFamily="18" charset="0"/>
            </a:endParaRPr>
          </a:p>
          <a:p>
            <a:pPr lvl="0" algn="just" rtl="1"/>
            <a:r>
              <a:rPr lang="ar-SA" sz="2400" dirty="0" smtClean="0">
                <a:latin typeface="Times New Roman" pitchFamily="18" charset="0"/>
                <a:cs typeface="Times New Roman" pitchFamily="18" charset="0"/>
              </a:rPr>
              <a:t>المستوى السطحي، وفيه يتم الاهتمام بالإيجاز، والاختيار، والتكثيف.</a:t>
            </a:r>
            <a:endParaRPr lang="en-US" sz="2400" dirty="0" smtClean="0">
              <a:latin typeface="Times New Roman" pitchFamily="18" charset="0"/>
              <a:cs typeface="Times New Roman" pitchFamily="18" charset="0"/>
            </a:endParaRPr>
          </a:p>
          <a:p>
            <a:pPr lvl="0" algn="just" rtl="1"/>
            <a:r>
              <a:rPr lang="ar-SA" sz="2400" dirty="0" smtClean="0">
                <a:latin typeface="Times New Roman" pitchFamily="18" charset="0"/>
                <a:cs typeface="Times New Roman" pitchFamily="18" charset="0"/>
              </a:rPr>
              <a:t>المستوى المتعمق، وفيه يتم الاهتمام بالتفاصيل، والخلفيات، ووجهات النظر المختلفة.</a:t>
            </a:r>
            <a:endParaRPr lang="en-US" sz="2400" dirty="0" smtClean="0">
              <a:latin typeface="Times New Roman" pitchFamily="18" charset="0"/>
              <a:cs typeface="Times New Roman" pitchFamily="18" charset="0"/>
            </a:endParaRPr>
          </a:p>
          <a:p>
            <a:pPr lvl="0" algn="just" rtl="1"/>
            <a:r>
              <a:rPr lang="ar-SA" sz="2400" dirty="0" smtClean="0">
                <a:latin typeface="Times New Roman" pitchFamily="18" charset="0"/>
                <a:cs typeface="Times New Roman" pitchFamily="18" charset="0"/>
              </a:rPr>
              <a:t>مستوى التحديث، وفيه يتم جمع المعلومات الحالية لمتابعة الحدث أولا بأول.</a:t>
            </a:r>
            <a:endParaRPr lang="en-US" sz="2400" dirty="0" smtClean="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p:txBody>
      </p:sp>
      <p:sp>
        <p:nvSpPr>
          <p:cNvPr id="3" name="Title 2"/>
          <p:cNvSpPr>
            <a:spLocks noGrp="1"/>
          </p:cNvSpPr>
          <p:nvPr>
            <p:ph type="title"/>
          </p:nvPr>
        </p:nvSpPr>
        <p:spPr/>
        <p:txBody>
          <a:bodyPr/>
          <a:lstStyle/>
          <a:p>
            <a:pPr algn="ctr"/>
            <a:r>
              <a:rPr lang="ar-SA" dirty="0" smtClean="0"/>
              <a:t>تابع</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r" rtl="1"/>
            <a:r>
              <a:rPr lang="ar-SA" sz="2200" b="1" dirty="0" smtClean="0">
                <a:latin typeface="Times New Roman" pitchFamily="18" charset="0"/>
                <a:cs typeface="Times New Roman" pitchFamily="18" charset="0"/>
              </a:rPr>
              <a:t>تنظيم المعلومات:</a:t>
            </a:r>
            <a:r>
              <a:rPr lang="ar-SA" sz="2200" dirty="0" smtClean="0">
                <a:latin typeface="Times New Roman" pitchFamily="18" charset="0"/>
                <a:cs typeface="Times New Roman" pitchFamily="18" charset="0"/>
              </a:rPr>
              <a:t> تظهر أهمية تنظيم المعلومات في الصحافة الإلكترونية في ضوء استخدام الوسائط المتعددة، خاصة أن المستخدم يمكنه الرجوع إلى المواد الأرشيفية ذات العلاقة بموضوع التغطية، وتعد هذه المرحلة هي مرحلة بناء هيكل الموضوع الصحفي، ويتعين على المحرر الصحفي الإلكتروني أن يراعي فيها ثلاثة عوامل رئيسة، هي:</a:t>
            </a:r>
          </a:p>
          <a:p>
            <a:pPr algn="r" rtl="1">
              <a:buNone/>
            </a:pPr>
            <a:endParaRPr lang="en-US" sz="2200" dirty="0" smtClean="0">
              <a:latin typeface="Times New Roman" pitchFamily="18" charset="0"/>
              <a:cs typeface="Times New Roman" pitchFamily="18" charset="0"/>
            </a:endParaRPr>
          </a:p>
          <a:p>
            <a:pPr lvl="0" algn="r" rtl="1"/>
            <a:r>
              <a:rPr lang="ar-SA" sz="2200" dirty="0" smtClean="0">
                <a:latin typeface="Times New Roman" pitchFamily="18" charset="0"/>
                <a:cs typeface="Times New Roman" pitchFamily="18" charset="0"/>
              </a:rPr>
              <a:t>تحديد العناصر الأساسية داخل القصة التي تأتي على درجة كبيرة من الأهمية للقراء.</a:t>
            </a:r>
            <a:endParaRPr lang="en-US" sz="2200" dirty="0" smtClean="0">
              <a:latin typeface="Times New Roman" pitchFamily="18" charset="0"/>
              <a:cs typeface="Times New Roman" pitchFamily="18" charset="0"/>
            </a:endParaRPr>
          </a:p>
          <a:p>
            <a:pPr lvl="0" algn="r" rtl="1"/>
            <a:r>
              <a:rPr lang="ar-SA" sz="2200" dirty="0" smtClean="0">
                <a:latin typeface="Times New Roman" pitchFamily="18" charset="0"/>
                <a:cs typeface="Times New Roman" pitchFamily="18" charset="0"/>
              </a:rPr>
              <a:t>بناء القصة بشكل ينقل ويبرز العناصر بأكبر فعالية ممكنة.</a:t>
            </a:r>
            <a:endParaRPr lang="en-US" sz="2200" dirty="0" smtClean="0">
              <a:latin typeface="Times New Roman" pitchFamily="18" charset="0"/>
              <a:cs typeface="Times New Roman" pitchFamily="18" charset="0"/>
            </a:endParaRPr>
          </a:p>
          <a:p>
            <a:pPr lvl="0" algn="r" rtl="1"/>
            <a:r>
              <a:rPr lang="ar-SA" sz="2200" dirty="0" smtClean="0">
                <a:latin typeface="Times New Roman" pitchFamily="18" charset="0"/>
                <a:cs typeface="Times New Roman" pitchFamily="18" charset="0"/>
              </a:rPr>
              <a:t>عرض القصة بأسلوب يستفيد من إمكانيات الوسيلة بأقصى شكل ممكن.</a:t>
            </a:r>
            <a:endParaRPr lang="en-US" sz="2200" dirty="0" smtClean="0">
              <a:latin typeface="Times New Roman" pitchFamily="18" charset="0"/>
              <a:cs typeface="Times New Roman" pitchFamily="18" charset="0"/>
            </a:endParaRPr>
          </a:p>
          <a:p>
            <a:pPr algn="r" rtl="1"/>
            <a:r>
              <a:rPr lang="ar-SA" sz="2200" dirty="0" smtClean="0">
                <a:latin typeface="Times New Roman" pitchFamily="18" charset="0"/>
                <a:cs typeface="Times New Roman" pitchFamily="18" charset="0"/>
              </a:rPr>
              <a:t>يمكن في الصحيفة الإلكترونية تنظيم وتحديد العلاقات بين وحدات هيكل المعلومات في شكل قالب غير خطي يناسب المادة الإلكترونية.</a:t>
            </a:r>
            <a:endParaRPr lang="en-US" sz="2200" dirty="0" smtClean="0">
              <a:latin typeface="Times New Roman" pitchFamily="18" charset="0"/>
              <a:cs typeface="Times New Roman" pitchFamily="18" charset="0"/>
            </a:endParaRPr>
          </a:p>
          <a:p>
            <a:pPr algn="r" rtl="1">
              <a:buNone/>
            </a:pPr>
            <a:endParaRPr lang="en-US" sz="2200" dirty="0" smtClean="0">
              <a:latin typeface="Times New Roman" pitchFamily="18" charset="0"/>
              <a:cs typeface="Times New Roman" pitchFamily="18" charset="0"/>
            </a:endParaRPr>
          </a:p>
          <a:p>
            <a:pPr algn="r"/>
            <a:endParaRPr lang="en-US" sz="2200" dirty="0">
              <a:latin typeface="Times New Roman" pitchFamily="18" charset="0"/>
              <a:cs typeface="Times New Roman" pitchFamily="18" charset="0"/>
            </a:endParaRPr>
          </a:p>
        </p:txBody>
      </p:sp>
      <p:sp>
        <p:nvSpPr>
          <p:cNvPr id="3" name="Title 2"/>
          <p:cNvSpPr>
            <a:spLocks noGrp="1"/>
          </p:cNvSpPr>
          <p:nvPr>
            <p:ph type="title"/>
          </p:nvPr>
        </p:nvSpPr>
        <p:spPr/>
        <p:txBody>
          <a:bodyPr/>
          <a:lstStyle/>
          <a:p>
            <a:pPr algn="ctr"/>
            <a:r>
              <a:rPr lang="ar-SA" dirty="0" smtClean="0"/>
              <a:t>تابع</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lgn="r" rtl="1"/>
            <a:r>
              <a:rPr lang="ar-SA" dirty="0" smtClean="0"/>
              <a:t>التركز والاختصار: وهما سمتان تميزان التحرير الصحفي الإلكتروني.</a:t>
            </a:r>
            <a:endParaRPr lang="en-US" dirty="0" smtClean="0"/>
          </a:p>
          <a:p>
            <a:pPr lvl="0" algn="r" rtl="1"/>
            <a:r>
              <a:rPr lang="ar-SA" dirty="0" smtClean="0"/>
              <a:t>ضرورة وجود الصور الموضوعية بعيداً عن الصور الشخصية.</a:t>
            </a:r>
            <a:endParaRPr lang="en-US" dirty="0" smtClean="0"/>
          </a:p>
          <a:p>
            <a:pPr lvl="0" algn="r" rtl="1"/>
            <a:r>
              <a:rPr lang="ar-SA" dirty="0" smtClean="0"/>
              <a:t>استخدام الجمل القصيرة في الصياغة؛ لأن قارئ الإنترنت متعجل، ويريد أن ينتهي من القراءة بسرعة، ولا يوجد لديه وقت لقراءة الجمل الطويلة.</a:t>
            </a:r>
            <a:endParaRPr lang="en-US" dirty="0" smtClean="0"/>
          </a:p>
          <a:p>
            <a:pPr lvl="0" algn="r" rtl="1"/>
            <a:r>
              <a:rPr lang="ar-SA" dirty="0" smtClean="0"/>
              <a:t>طريقة عرض التفاصيل:  لا تعني هذه الخاصية الاختصار والتركيز، لأن الخبر على الإنترنت يعطي تفاصيل كثيرة جداً، ولها علاقات بأحداث سابقة أكثر مما يعطي الخبر المنشور في الصحيفة المطبوعة، ويتحقق ذلك على الإنترنت من خلال الروابط التي توضع أسفل الخبر، والتي يفتتحها من يرغب في الاستزادة من المعلومات.</a:t>
            </a:r>
            <a:endParaRPr lang="en-US" dirty="0" smtClean="0"/>
          </a:p>
          <a:p>
            <a:pPr algn="r"/>
            <a:endParaRPr lang="en-US" dirty="0"/>
          </a:p>
        </p:txBody>
      </p:sp>
      <p:sp>
        <p:nvSpPr>
          <p:cNvPr id="3" name="Title 2"/>
          <p:cNvSpPr>
            <a:spLocks noGrp="1"/>
          </p:cNvSpPr>
          <p:nvPr>
            <p:ph type="title"/>
          </p:nvPr>
        </p:nvSpPr>
        <p:spPr/>
        <p:txBody>
          <a:bodyPr>
            <a:normAutofit fontScale="90000"/>
          </a:bodyPr>
          <a:lstStyle/>
          <a:p>
            <a:pPr algn="ctr"/>
            <a:r>
              <a:rPr lang="ar-SA" dirty="0" smtClean="0"/>
              <a:t>التحرير الصحفي للصحف الإلكترونية على الإنترنت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lgn="r" rtl="1"/>
            <a:r>
              <a:rPr lang="ar-SA" sz="2100" dirty="0" smtClean="0"/>
              <a:t>يتيح الإنترنت إمكانية وضع صورة واحدة معبرة، ويتم وضع باقي الصور في رابط مستقل يمكن لمن يريد أن يقوم بزيارته.</a:t>
            </a:r>
            <a:endParaRPr lang="en-US" sz="2100" dirty="0" smtClean="0"/>
          </a:p>
          <a:p>
            <a:pPr lvl="0" algn="r" rtl="1"/>
            <a:r>
              <a:rPr lang="ar-SA" sz="2100" dirty="0" smtClean="0"/>
              <a:t>إمكانية إضافة الصوت والفيديو مع الخبر لتضيف خدمة إذاعية.</a:t>
            </a:r>
            <a:endParaRPr lang="en-US" sz="2100" dirty="0" smtClean="0"/>
          </a:p>
          <a:p>
            <a:pPr lvl="0" algn="r" rtl="1"/>
            <a:r>
              <a:rPr lang="ar-SA" sz="2100" dirty="0" smtClean="0"/>
              <a:t>يتميز التحرير على الإنترنت بوجود رد فعل سريع وفوري للقارئ يمكنه في بعض الأحيان أن يكتب التعليق، وأن ينشر في ذات اللحظة أسفل الخبر أو المقال؛ مما يتيح ميزة عالية لنشر الخبر إلكترونياً.</a:t>
            </a:r>
            <a:endParaRPr lang="en-US" sz="2100" dirty="0" smtClean="0"/>
          </a:p>
          <a:p>
            <a:pPr lvl="0" algn="r" rtl="1"/>
            <a:r>
              <a:rPr lang="ar-SA" sz="2100" dirty="0" smtClean="0"/>
              <a:t>يتيح الإنترنت إمكانية عمل مقاييس لعدد القراء لكل موضوع على حدة، حيث يمكن للكاتب الصحفي أن يتعرف على اتجاهات وتفضيلات القراء، وتستفيد الصحيفة الإلكترونية من ذلك في تعديل اتجاهاتها لتلاءم قرائها. </a:t>
            </a:r>
            <a:endParaRPr lang="en-US" sz="2100" dirty="0" smtClean="0"/>
          </a:p>
          <a:p>
            <a:pPr lvl="0" algn="r" rtl="1"/>
            <a:r>
              <a:rPr lang="ar-SA" sz="2100" dirty="0" smtClean="0"/>
              <a:t>قياس الرأي العام وتحليله في عدد من القضايا الهامة من خلال الاستطلاعات الإلكترونية التي تقوم بها الصحف الإلكترونية.</a:t>
            </a:r>
            <a:endParaRPr lang="en-US" sz="2100" dirty="0" smtClean="0"/>
          </a:p>
          <a:p>
            <a:pPr algn="r"/>
            <a:endParaRPr lang="en-US" sz="2100" dirty="0"/>
          </a:p>
        </p:txBody>
      </p:sp>
      <p:sp>
        <p:nvSpPr>
          <p:cNvPr id="3" name="Title 2"/>
          <p:cNvSpPr>
            <a:spLocks noGrp="1"/>
          </p:cNvSpPr>
          <p:nvPr>
            <p:ph type="title"/>
          </p:nvPr>
        </p:nvSpPr>
        <p:spPr/>
        <p:txBody>
          <a:bodyPr/>
          <a:lstStyle/>
          <a:p>
            <a:pPr algn="ctr"/>
            <a:r>
              <a:rPr lang="ar-SA" dirty="0" smtClean="0"/>
              <a:t>تابع</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lgn="just" rtl="1">
              <a:buNone/>
            </a:pPr>
            <a:r>
              <a:rPr lang="ar-SA" sz="2400" dirty="0" smtClean="0">
                <a:latin typeface="Times New Roman" pitchFamily="18" charset="0"/>
                <a:cs typeface="Times New Roman" pitchFamily="18" charset="0"/>
              </a:rPr>
              <a:t>أولا : تنمية الحس الصحفي لدى المحرر الصحفي الإلكتروني، بحيث يتمكن من اختيار القالب المناسب للموضوع الذي سيعرضه على الموقع الإلكتروني، وقد يتطلب منه ذلك تفكيراً عميقاً، ومن الأهمية </a:t>
            </a:r>
            <a:endParaRPr lang="en-US" sz="2400" dirty="0" smtClean="0">
              <a:latin typeface="Times New Roman" pitchFamily="18" charset="0"/>
              <a:cs typeface="Times New Roman" pitchFamily="18" charset="0"/>
            </a:endParaRPr>
          </a:p>
          <a:p>
            <a:pPr algn="just" rtl="1"/>
            <a:r>
              <a:rPr lang="ar-SA" sz="2400" dirty="0" smtClean="0">
                <a:latin typeface="Times New Roman" pitchFamily="18" charset="0"/>
                <a:cs typeface="Times New Roman" pitchFamily="18" charset="0"/>
              </a:rPr>
              <a:t>بمكان أن يفكر ويحدد المحرر الصحفي الإلكتروني مجموعة أمور، منها: </a:t>
            </a:r>
            <a:endParaRPr lang="en-US" sz="2400" dirty="0" smtClean="0">
              <a:latin typeface="Times New Roman" pitchFamily="18" charset="0"/>
              <a:cs typeface="Times New Roman" pitchFamily="18" charset="0"/>
            </a:endParaRPr>
          </a:p>
          <a:p>
            <a:pPr algn="just" rtl="1">
              <a:buNone/>
            </a:pPr>
            <a:r>
              <a:rPr lang="ar-SA" sz="2400" dirty="0" smtClean="0">
                <a:latin typeface="Times New Roman" pitchFamily="18" charset="0"/>
                <a:cs typeface="Times New Roman" pitchFamily="18" charset="0"/>
              </a:rPr>
              <a:t>1 - مدى حاجة الموضوع إلى استخدام الصوت أو الفيديو.</a:t>
            </a:r>
          </a:p>
          <a:p>
            <a:pPr algn="just" rtl="1">
              <a:buNone/>
            </a:pPr>
            <a:r>
              <a:rPr lang="ar-SA" sz="2400" dirty="0" smtClean="0">
                <a:latin typeface="Times New Roman" pitchFamily="18" charset="0"/>
                <a:cs typeface="Times New Roman" pitchFamily="18" charset="0"/>
              </a:rPr>
              <a:t>2 - مدى وجود ضرورة لأن يكون النص المكتوب هو العنصر الرئيس في الموضوع ويساعده الصوت والفيديو، أو العكس.</a:t>
            </a:r>
            <a:endParaRPr lang="en-US" sz="2400" dirty="0" smtClean="0">
              <a:latin typeface="Times New Roman" pitchFamily="18" charset="0"/>
              <a:cs typeface="Times New Roman" pitchFamily="18" charset="0"/>
            </a:endParaRPr>
          </a:p>
          <a:p>
            <a:pPr algn="just" rtl="1">
              <a:buNone/>
            </a:pPr>
            <a:r>
              <a:rPr lang="ar-SA" sz="2400" dirty="0" smtClean="0">
                <a:latin typeface="Times New Roman" pitchFamily="18" charset="0"/>
                <a:cs typeface="Times New Roman" pitchFamily="18" charset="0"/>
              </a:rPr>
              <a:t>3 - هل من المناسب أن يعرض الموضوع في شكل فلاش معلوماتي أم  فلاش تفاعلي، أم يكتفي بعرضه بصورة نصية تقليدية؟</a:t>
            </a:r>
            <a:endParaRPr lang="en-US" sz="2400" dirty="0" smtClean="0">
              <a:latin typeface="Times New Roman" pitchFamily="18" charset="0"/>
              <a:cs typeface="Times New Roman" pitchFamily="18" charset="0"/>
            </a:endParaRPr>
          </a:p>
          <a:p>
            <a:pPr algn="just" rtl="1"/>
            <a:endParaRPr lang="en-US" sz="2400" dirty="0">
              <a:latin typeface="Times New Roman" pitchFamily="18" charset="0"/>
              <a:cs typeface="Times New Roman" pitchFamily="18" charset="0"/>
            </a:endParaRPr>
          </a:p>
        </p:txBody>
      </p:sp>
      <p:sp>
        <p:nvSpPr>
          <p:cNvPr id="3" name="Title 2"/>
          <p:cNvSpPr>
            <a:spLocks noGrp="1"/>
          </p:cNvSpPr>
          <p:nvPr>
            <p:ph type="title"/>
          </p:nvPr>
        </p:nvSpPr>
        <p:spPr/>
        <p:txBody>
          <a:bodyPr>
            <a:normAutofit fontScale="90000"/>
          </a:bodyPr>
          <a:lstStyle/>
          <a:p>
            <a:pPr algn="ctr"/>
            <a:r>
              <a:rPr lang="ar-SA" dirty="0" smtClean="0"/>
              <a:t>مهارات التحرير الصحفي للصحف الإلكترونية على الإنترنت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rtl="1"/>
            <a:r>
              <a:rPr lang="ar-SA" sz="2000" dirty="0" smtClean="0"/>
              <a:t>مفهوم التحرير الصحفي</a:t>
            </a:r>
            <a:endParaRPr lang="en-US" sz="2000" dirty="0" smtClean="0"/>
          </a:p>
          <a:p>
            <a:pPr algn="just" rtl="1"/>
            <a:r>
              <a:rPr lang="ar-SA" sz="2000" dirty="0" smtClean="0"/>
              <a:t>أهداف التحرير الصحفي</a:t>
            </a:r>
            <a:endParaRPr lang="en-US" sz="2000" dirty="0" smtClean="0"/>
          </a:p>
          <a:p>
            <a:pPr algn="just" rtl="1"/>
            <a:r>
              <a:rPr lang="ar-SA" sz="2000" dirty="0" smtClean="0"/>
              <a:t>عمليات التحرير الصحفي</a:t>
            </a:r>
            <a:endParaRPr lang="en-US" sz="2000" dirty="0" smtClean="0"/>
          </a:p>
          <a:p>
            <a:pPr algn="just" rtl="1"/>
            <a:r>
              <a:rPr lang="ar-SA" sz="2000" dirty="0" smtClean="0"/>
              <a:t>التطورات التي أوجدها ظهور الصحف الإلكترونية </a:t>
            </a:r>
            <a:endParaRPr lang="en-US" sz="2000" dirty="0" smtClean="0"/>
          </a:p>
          <a:p>
            <a:pPr algn="just" rtl="1"/>
            <a:r>
              <a:rPr lang="ar-SA" sz="2000" dirty="0" smtClean="0"/>
              <a:t>تحرير الصحف الإلكترونية وتكنولوجيا الاتصال.. الاتجاهات والعلاقات المتبادلة</a:t>
            </a:r>
            <a:endParaRPr lang="en-US" sz="2000" dirty="0" smtClean="0"/>
          </a:p>
          <a:p>
            <a:pPr algn="just" rtl="1"/>
            <a:r>
              <a:rPr lang="ar-SA" sz="2000" dirty="0" smtClean="0"/>
              <a:t>وظائف تكنولوجيا الاتصال في التحرير الصحفي الإلكتروني</a:t>
            </a:r>
            <a:endParaRPr lang="en-US" sz="2000" dirty="0" smtClean="0"/>
          </a:p>
          <a:p>
            <a:pPr algn="just" rtl="1"/>
            <a:r>
              <a:rPr lang="ar-SA" sz="2000" dirty="0" smtClean="0"/>
              <a:t>مظاهر استفادة التحرير الصحفي الإلكتروني من التطور التكنولوجي</a:t>
            </a:r>
            <a:endParaRPr lang="en-US" sz="2000" dirty="0" smtClean="0"/>
          </a:p>
          <a:p>
            <a:pPr algn="just" rtl="1"/>
            <a:r>
              <a:rPr lang="ar-SA" sz="2000" dirty="0" smtClean="0"/>
              <a:t>استفادة المحررين الصحفيين في الصحف الإلكترونية من شبكة الإنترنت</a:t>
            </a:r>
            <a:endParaRPr lang="en-US" sz="2000" dirty="0" smtClean="0"/>
          </a:p>
          <a:p>
            <a:pPr algn="just" rtl="1"/>
            <a:r>
              <a:rPr lang="ar-SA" sz="2000" dirty="0" smtClean="0"/>
              <a:t>مراحل إعداد المادة الصحفية في الصحيفة الإلكترونية</a:t>
            </a:r>
            <a:endParaRPr lang="en-US" sz="2000" dirty="0" smtClean="0"/>
          </a:p>
          <a:p>
            <a:pPr algn="just" rtl="1"/>
            <a:r>
              <a:rPr lang="ar-SA" sz="2000" dirty="0" smtClean="0"/>
              <a:t>قواعد الكتابة والتحرير للصحيفة الإلكترونية</a:t>
            </a:r>
            <a:endParaRPr lang="en-US" sz="2000" dirty="0" smtClean="0"/>
          </a:p>
          <a:p>
            <a:pPr algn="just" rtl="1"/>
            <a:r>
              <a:rPr lang="en-US" sz="2000" dirty="0" smtClean="0"/>
              <a:t> </a:t>
            </a:r>
            <a:r>
              <a:rPr lang="ar-SA" sz="2000" dirty="0" smtClean="0"/>
              <a:t>متطلبات المعالجة التحريرية للمادة الصحفية وفقاً لمفهوم النص الفائق</a:t>
            </a:r>
            <a:endParaRPr lang="en-US" sz="2000" dirty="0" smtClean="0"/>
          </a:p>
          <a:p>
            <a:pPr algn="just" rtl="1"/>
            <a:r>
              <a:rPr lang="ar-SA" sz="2000" dirty="0" smtClean="0"/>
              <a:t>مهارات التحرير الصحفي للصحف الإلكترونية على الإنترنت </a:t>
            </a:r>
            <a:endParaRPr lang="en-US" sz="2000" dirty="0" smtClean="0"/>
          </a:p>
          <a:p>
            <a:pPr algn="just" rtl="1"/>
            <a:r>
              <a:rPr lang="ar-SA" sz="2000" dirty="0" smtClean="0"/>
              <a:t>الفنون التحريرية وقوالب التحرير الصحفي الإلكتروني</a:t>
            </a:r>
            <a:endParaRPr lang="en-US" sz="2000" dirty="0" smtClean="0"/>
          </a:p>
          <a:p>
            <a:pPr algn="just" rtl="1"/>
            <a:endParaRPr lang="en-US" sz="2000" dirty="0" smtClean="0"/>
          </a:p>
          <a:p>
            <a:pPr algn="just" rtl="1">
              <a:buNone/>
            </a:pPr>
            <a:endParaRPr lang="en-US" sz="2000" dirty="0" smtClean="0"/>
          </a:p>
          <a:p>
            <a:pPr algn="just" rtl="1"/>
            <a:endParaRPr lang="en-US" sz="2000" dirty="0" smtClean="0"/>
          </a:p>
          <a:p>
            <a:pPr algn="just" rtl="1"/>
            <a:endParaRPr lang="ar-SA" sz="2000" dirty="0" smtClean="0"/>
          </a:p>
        </p:txBody>
      </p:sp>
      <p:sp>
        <p:nvSpPr>
          <p:cNvPr id="3" name="Title 2"/>
          <p:cNvSpPr>
            <a:spLocks noGrp="1"/>
          </p:cNvSpPr>
          <p:nvPr>
            <p:ph type="title"/>
          </p:nvPr>
        </p:nvSpPr>
        <p:spPr/>
        <p:txBody>
          <a:bodyPr/>
          <a:lstStyle/>
          <a:p>
            <a:pPr algn="ctr"/>
            <a:r>
              <a:rPr lang="ar-SA" dirty="0" smtClean="0"/>
              <a:t>عناوين المحاضرة</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0" algn="r" rtl="1"/>
            <a:r>
              <a:rPr lang="ar-SA" sz="2400" dirty="0" smtClean="0"/>
              <a:t>ثانيا : امتلاك عدد من الأدوات الفنية الأساسية، ومنها : </a:t>
            </a:r>
          </a:p>
          <a:p>
            <a:pPr lvl="0" algn="r" rtl="1">
              <a:buNone/>
            </a:pPr>
            <a:r>
              <a:rPr lang="ar-SA" sz="2400" dirty="0" smtClean="0"/>
              <a:t>1 - القدرة على التعامل مع الكاميرا الرقمية منذ التقاط الصورة، وحتى نقلها إلى جهاز الحاسوب .</a:t>
            </a:r>
          </a:p>
          <a:p>
            <a:pPr lvl="0" algn="r" rtl="1">
              <a:buNone/>
            </a:pPr>
            <a:r>
              <a:rPr lang="ar-SA" sz="2400" dirty="0" smtClean="0"/>
              <a:t>2 -  القدرة على التعامل مع أجهزة التسجيل الرقمية، منذ بداية التسجيل بشكل متقن وحتى نقل ملفات الصوت إلى جهاز الحاسوب.</a:t>
            </a:r>
            <a:endParaRPr lang="en-US" sz="2400" dirty="0" smtClean="0"/>
          </a:p>
          <a:p>
            <a:pPr algn="r" rtl="1">
              <a:buNone/>
            </a:pPr>
            <a:r>
              <a:rPr lang="ar-SA" sz="2400" dirty="0" smtClean="0"/>
              <a:t>3 - القدرة على التعامل مع بعض البرامج الأساسية للحاسوب، واستخدام البريد الإلكتروني.</a:t>
            </a:r>
          </a:p>
          <a:p>
            <a:pPr algn="r" rtl="1">
              <a:buNone/>
            </a:pPr>
            <a:endParaRPr lang="ar-SA" sz="2400" dirty="0" smtClean="0"/>
          </a:p>
          <a:p>
            <a:pPr algn="r" rtl="1">
              <a:buNone/>
            </a:pPr>
            <a:r>
              <a:rPr lang="ar-SA" sz="2400" dirty="0" smtClean="0"/>
              <a:t>ثالثا : رفع الكفاءة المهنية في التجاوب السريع مع الحدث.</a:t>
            </a:r>
            <a:endParaRPr lang="en-US" sz="2400" dirty="0" smtClean="0"/>
          </a:p>
          <a:p>
            <a:pPr algn="r"/>
            <a:r>
              <a:rPr lang="ar-SA" sz="2400" dirty="0" smtClean="0"/>
              <a:t>رابعا القدرة على الكتابة، وإعادة الصياغة على الجهاز، والاستفادة من الإمكانات التي يوفرها برنامج معالجة النصوص في التعامل مع المادة الصحفية المكتوبة" المقروءة".</a:t>
            </a:r>
            <a:endParaRPr lang="en-US" sz="2400" dirty="0"/>
          </a:p>
        </p:txBody>
      </p:sp>
      <p:sp>
        <p:nvSpPr>
          <p:cNvPr id="3" name="Title 2"/>
          <p:cNvSpPr>
            <a:spLocks noGrp="1"/>
          </p:cNvSpPr>
          <p:nvPr>
            <p:ph type="title"/>
          </p:nvPr>
        </p:nvSpPr>
        <p:spPr/>
        <p:txBody>
          <a:bodyPr/>
          <a:lstStyle/>
          <a:p>
            <a:pPr algn="ctr"/>
            <a:r>
              <a:rPr lang="ar-SA" dirty="0" smtClean="0"/>
              <a:t>تابع</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lgn="just" rtl="1"/>
            <a:r>
              <a:rPr lang="ar-SA" sz="2200" b="1" dirty="0" smtClean="0"/>
              <a:t>تعدد المهارات:</a:t>
            </a:r>
            <a:r>
              <a:rPr lang="ar-SA" sz="2200" dirty="0" smtClean="0"/>
              <a:t> يتعامل المحرر الصحفي في الصحيفة الإلكترونية مع بيئة متعددة الوسائط والخدمات، مما يتطلب منه أن يجيد استخدام مهارات يدوية متعددة، مثل: مهارات استخدام المسجلات الرقمية، ومهارات استخدام الكاميرات الرقمية، ومهارات العمل ميدانياً بالورقة، والقلم، والحاسب الآلي، والهاتف المحمول، إلى جانب استخدام مهارات تحرير الصور، ومهارات استخدام برامج معالجة النصوص، ومهارات استخدام برامج التحميل على الويب، ومهارات استخدام البريد الإلكتروني.</a:t>
            </a:r>
          </a:p>
          <a:p>
            <a:pPr algn="just" rtl="1"/>
            <a:endParaRPr lang="en-US" sz="2200" dirty="0" smtClean="0"/>
          </a:p>
          <a:p>
            <a:pPr lvl="0" algn="just" rtl="1"/>
            <a:r>
              <a:rPr lang="ar-SA" sz="2200" b="1" dirty="0" smtClean="0"/>
              <a:t>تغيير برامج التعليم والإعداد:</a:t>
            </a:r>
            <a:r>
              <a:rPr lang="ar-SA" sz="2200" dirty="0" smtClean="0"/>
              <a:t> أثر التطور الذي شهدته الصحافة الإلكترونية على المناهج الدراسية والدورات التدريبية المتعلقة بالتعليم، حيث ظهرت في المجتمع الأكاديمي مناهج دراسية عديدة متعلقة بالصحافة الإلكترونية، مما أثرى المهارات التي يفترض أن تنمو أو تصقل لدى الطالب.</a:t>
            </a:r>
            <a:endParaRPr lang="en-US" sz="2200" dirty="0" smtClean="0"/>
          </a:p>
          <a:p>
            <a:pPr algn="just" rtl="1">
              <a:buNone/>
            </a:pPr>
            <a:endParaRPr lang="en-US" sz="2200" dirty="0" smtClean="0"/>
          </a:p>
          <a:p>
            <a:pPr algn="just"/>
            <a:endParaRPr lang="en-US" sz="2200" dirty="0"/>
          </a:p>
        </p:txBody>
      </p:sp>
      <p:sp>
        <p:nvSpPr>
          <p:cNvPr id="3" name="Title 2"/>
          <p:cNvSpPr>
            <a:spLocks noGrp="1"/>
          </p:cNvSpPr>
          <p:nvPr>
            <p:ph type="title"/>
          </p:nvPr>
        </p:nvSpPr>
        <p:spPr/>
        <p:txBody>
          <a:bodyPr>
            <a:normAutofit fontScale="90000"/>
          </a:bodyPr>
          <a:lstStyle/>
          <a:p>
            <a:pPr algn="ctr"/>
            <a:r>
              <a:rPr lang="ar-SA" dirty="0" smtClean="0"/>
              <a:t>تحديات تفرضها الصحافة الإلكترونية على التحرير الإلكتروني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lgn="r" rtl="1"/>
            <a:r>
              <a:rPr lang="ar-SA" sz="2200" b="1" dirty="0" smtClean="0"/>
              <a:t>تعدد الأعباء: </a:t>
            </a:r>
            <a:r>
              <a:rPr lang="ar-SA" sz="2200" dirty="0" smtClean="0"/>
              <a:t>لا ينتهي دور المحرر في الصحافة الإلكترونية عند جمع المعلومات وإعدادها في نص مكتوب كما هو الحال في الصحافة المطبوعة، إنما في الصحافة الإلكترونية تتعدد الأعباء التي يقوم بها من حيث إعداد النص المكتوب، أو الملف الصوتي أو الملف المرئي الذي حصل عليه من موقع الحدث، إضافة إلى أن ذلك يتطلب البحث عن خبراء في القضية، وتجهيزهم للرد على أسئلة الجمهور عبر الموقع، والبحث عن مواقع ذات علاقة بالقضية التي يعالجها، أو  يتيح مجالاً للحوار والنقاش حولها ويقوم بمتابعته.</a:t>
            </a:r>
            <a:endParaRPr lang="en-US" sz="2200" dirty="0" smtClean="0"/>
          </a:p>
          <a:p>
            <a:endParaRPr lang="en-US" sz="2200" dirty="0"/>
          </a:p>
        </p:txBody>
      </p:sp>
      <p:sp>
        <p:nvSpPr>
          <p:cNvPr id="3" name="Title 2"/>
          <p:cNvSpPr>
            <a:spLocks noGrp="1"/>
          </p:cNvSpPr>
          <p:nvPr>
            <p:ph type="title"/>
          </p:nvPr>
        </p:nvSpPr>
        <p:spPr/>
        <p:txBody>
          <a:bodyPr/>
          <a:lstStyle/>
          <a:p>
            <a:pPr algn="ctr"/>
            <a:r>
              <a:rPr lang="ar-SA" dirty="0" smtClean="0"/>
              <a:t>تابع</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r" rtl="1">
              <a:buNone/>
            </a:pPr>
            <a:endParaRPr lang="en-US" dirty="0" smtClean="0"/>
          </a:p>
        </p:txBody>
      </p:sp>
      <p:sp>
        <p:nvSpPr>
          <p:cNvPr id="3" name="Title 2"/>
          <p:cNvSpPr>
            <a:spLocks noGrp="1"/>
          </p:cNvSpPr>
          <p:nvPr>
            <p:ph type="title"/>
          </p:nvPr>
        </p:nvSpPr>
        <p:spPr/>
        <p:txBody>
          <a:bodyPr/>
          <a:lstStyle/>
          <a:p>
            <a:pPr algn="ctr"/>
            <a:r>
              <a:rPr lang="ar-SA" dirty="0" smtClean="0"/>
              <a:t>نقاش المحاضرة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7467600" cy="5433467"/>
          </a:xfrm>
        </p:spPr>
        <p:txBody>
          <a:bodyPr/>
          <a:lstStyle/>
          <a:p>
            <a:endParaRPr lang="en-US" dirty="0">
              <a:latin typeface="Times New Roman" pitchFamily="18" charset="0"/>
              <a:cs typeface="Times New Roman" pitchFamily="18" charset="0"/>
            </a:endParaRPr>
          </a:p>
        </p:txBody>
      </p:sp>
      <p:pic>
        <p:nvPicPr>
          <p:cNvPr id="5122" name="Picture 2" descr="C:\Users\User\Desktop\thankyou.jpg"/>
          <p:cNvPicPr>
            <a:picLocks noChangeAspect="1" noChangeArrowheads="1"/>
          </p:cNvPicPr>
          <p:nvPr/>
        </p:nvPicPr>
        <p:blipFill>
          <a:blip r:embed="rId2" cstate="print"/>
          <a:srcRect/>
          <a:stretch>
            <a:fillRect/>
          </a:stretch>
        </p:blipFill>
        <p:spPr bwMode="auto">
          <a:xfrm>
            <a:off x="-250211" y="0"/>
            <a:ext cx="10317345" cy="6858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 rtl="1"/>
            <a:r>
              <a:rPr lang="ar-SA" sz="2100" b="1" dirty="0" smtClean="0">
                <a:latin typeface="Times New Roman" pitchFamily="18" charset="0"/>
                <a:cs typeface="Times New Roman" pitchFamily="18" charset="0"/>
              </a:rPr>
              <a:t>الكتابة الصحفية (</a:t>
            </a:r>
            <a:r>
              <a:rPr lang="en-US" sz="2100" b="1" dirty="0" smtClean="0">
                <a:latin typeface="Times New Roman" pitchFamily="18" charset="0"/>
                <a:cs typeface="Times New Roman" pitchFamily="18" charset="0"/>
              </a:rPr>
              <a:t>Writing</a:t>
            </a:r>
            <a:r>
              <a:rPr lang="ar-SA" sz="2100" b="1" dirty="0" smtClean="0">
                <a:latin typeface="Times New Roman" pitchFamily="18" charset="0"/>
                <a:cs typeface="Times New Roman" pitchFamily="18" charset="0"/>
              </a:rPr>
              <a:t>):</a:t>
            </a:r>
            <a:r>
              <a:rPr lang="ar-SA" sz="2100" dirty="0" smtClean="0">
                <a:latin typeface="Times New Roman" pitchFamily="18" charset="0"/>
                <a:cs typeface="Times New Roman" pitchFamily="18" charset="0"/>
              </a:rPr>
              <a:t>هي طريقة الإنشاء والكتابة الفنية من أجل النشر في الصحف، أو وسائل الإعلام الأخرى أي صناعة الكتابة التي يقوم بها الصحفي. </a:t>
            </a:r>
          </a:p>
          <a:p>
            <a:pPr algn="just" rtl="1">
              <a:buNone/>
            </a:pPr>
            <a:endParaRPr lang="en-US" sz="2100" dirty="0" smtClean="0">
              <a:latin typeface="Times New Roman" pitchFamily="18" charset="0"/>
              <a:cs typeface="Times New Roman" pitchFamily="18" charset="0"/>
            </a:endParaRPr>
          </a:p>
          <a:p>
            <a:pPr algn="just" rtl="1"/>
            <a:r>
              <a:rPr lang="ar-SA" sz="2100" b="1" dirty="0" smtClean="0">
                <a:latin typeface="Times New Roman" pitchFamily="18" charset="0"/>
                <a:cs typeface="Times New Roman" pitchFamily="18" charset="0"/>
              </a:rPr>
              <a:t>التحرير الصحفي (</a:t>
            </a:r>
            <a:r>
              <a:rPr lang="en-US" sz="2100" b="1" dirty="0" smtClean="0">
                <a:latin typeface="Times New Roman" pitchFamily="18" charset="0"/>
                <a:cs typeface="Times New Roman" pitchFamily="18" charset="0"/>
              </a:rPr>
              <a:t>Editing</a:t>
            </a:r>
            <a:r>
              <a:rPr lang="ar-SA" sz="2100" b="1" dirty="0" smtClean="0">
                <a:latin typeface="Times New Roman" pitchFamily="18" charset="0"/>
                <a:cs typeface="Times New Roman" pitchFamily="18" charset="0"/>
              </a:rPr>
              <a:t>):</a:t>
            </a:r>
            <a:r>
              <a:rPr lang="ar-SA" sz="2100" dirty="0" smtClean="0">
                <a:latin typeface="Times New Roman" pitchFamily="18" charset="0"/>
                <a:cs typeface="Times New Roman" pitchFamily="18" charset="0"/>
              </a:rPr>
              <a:t>هو العملية التي يقوم بها المحرر الصحفي بالصياغة أو الكتابة الصحفية أي معالجة النص في الأشكال والقوالب الصحفية المناسبة، لتحويل الوقائع والأحداث والآراء والأفكار والخبرات من إطار التصور الذهني إلى لغة مكتوبة أو مسموعة أو مرئية بحيث تكون مفهومة من قبل القارئ والمستمع أو المشاهد العادي.</a:t>
            </a:r>
          </a:p>
          <a:p>
            <a:pPr algn="just" rtl="1">
              <a:buNone/>
            </a:pPr>
            <a:endParaRPr lang="en-US" sz="2100" dirty="0" smtClean="0">
              <a:latin typeface="Times New Roman" pitchFamily="18" charset="0"/>
              <a:cs typeface="Times New Roman" pitchFamily="18" charset="0"/>
            </a:endParaRPr>
          </a:p>
          <a:p>
            <a:pPr algn="just" rtl="1"/>
            <a:r>
              <a:rPr lang="ar-SA" sz="2100" dirty="0" smtClean="0">
                <a:latin typeface="Times New Roman" pitchFamily="18" charset="0"/>
                <a:cs typeface="Times New Roman" pitchFamily="18" charset="0"/>
              </a:rPr>
              <a:t>   يقصد بتحرير الصحف الإلكترونية طريقة الكتابة الفنية التي تتيح للمحرر الصحفي تحويل الوقائع والأحداث والأفكار والآراء والخبرات من تصورات ذهنية وأفكار إلى لغة مكتوبة ومفهومة للقارئ العادي، حيث تعد الأداة التي يتم من خلالها تحويل المضمون إلى مادة صحفية، ويعنى بالتحرير الإلكتروني:" العملية التي تتم على إحدى شاشات الحاسوب، بينما يجلس المحرر أمامه ليقوم بتصويب وتعديل المادة الصحفية المعروضة عليها، والمخزنة على الملفات داخل جهاز الحاسوب</a:t>
            </a:r>
            <a:endParaRPr lang="en-US" sz="2100" dirty="0">
              <a:latin typeface="Times New Roman" pitchFamily="18" charset="0"/>
              <a:cs typeface="Times New Roman" pitchFamily="18" charset="0"/>
            </a:endParaRPr>
          </a:p>
        </p:txBody>
      </p:sp>
      <p:sp>
        <p:nvSpPr>
          <p:cNvPr id="3" name="Title 2"/>
          <p:cNvSpPr>
            <a:spLocks noGrp="1"/>
          </p:cNvSpPr>
          <p:nvPr>
            <p:ph type="title"/>
          </p:nvPr>
        </p:nvSpPr>
        <p:spPr/>
        <p:txBody>
          <a:bodyPr>
            <a:normAutofit/>
          </a:bodyPr>
          <a:lstStyle/>
          <a:p>
            <a:pPr algn="ctr"/>
            <a:r>
              <a:rPr lang="ar-SA" dirty="0" smtClean="0"/>
              <a:t>الكتابة والتحرير الصحفي</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r" rtl="1"/>
            <a:r>
              <a:rPr lang="ar-SA" sz="2000" dirty="0" smtClean="0">
                <a:latin typeface="Times New Roman" pitchFamily="18" charset="0"/>
                <a:cs typeface="Times New Roman" pitchFamily="18" charset="0"/>
              </a:rPr>
              <a:t>هوعملية اتصالية جماهيرية متكاملة ومستمرة، يقوم المحرر الصحفي بها بجمع المعلومات الصحفية، ومعالجتها وصياغتها كرسالة، أو مضمون، أو محتوى صحفي معين: سياسي، أو اقتصادي، أو رياضي في شكل قالب صحفي مناسب، قد يكون حديثاً، أو خبراً، أو مقالاً، ثم يرسل أو يبث من خلال وسيلة اتصالية جماهيرية، هي الصحيفة إلى المستقبل أو الجمهور لتحقيق أهداف الصحيفة.</a:t>
            </a:r>
          </a:p>
          <a:p>
            <a:pPr algn="r" rtl="1"/>
            <a:endParaRPr lang="ar-SA" sz="2000" dirty="0" smtClean="0">
              <a:latin typeface="Times New Roman" pitchFamily="18" charset="0"/>
              <a:cs typeface="Times New Roman" pitchFamily="18" charset="0"/>
            </a:endParaRPr>
          </a:p>
          <a:p>
            <a:pPr algn="r" rtl="1"/>
            <a:r>
              <a:rPr lang="ar-SA" sz="2000" b="1" dirty="0" smtClean="0"/>
              <a:t>التحرير الصحفي كخطوة من خطوات إصدار الصحيفة: </a:t>
            </a:r>
            <a:r>
              <a:rPr lang="ar-SA" sz="2000" dirty="0" smtClean="0"/>
              <a:t> يقصد به:" عملية يومية أو أسبوعية حسب دورية صدور الصحيفة يقوم فيها المحرر الصحفي بالصياغة الفنية والكتابة الصحفية أو المعالجة لمضمون المادة الصحفية التي جمعها من مصادر مختلفة في أشكال وقوالب صحفية مناسبة، ثم يتم مراجعتها وإعادة صياغتها</a:t>
            </a:r>
            <a:endParaRPr lang="en-US" sz="2000" dirty="0">
              <a:latin typeface="Times New Roman" pitchFamily="18" charset="0"/>
              <a:cs typeface="Times New Roman" pitchFamily="18" charset="0"/>
            </a:endParaRPr>
          </a:p>
        </p:txBody>
      </p:sp>
      <p:sp>
        <p:nvSpPr>
          <p:cNvPr id="3" name="Title 2"/>
          <p:cNvSpPr>
            <a:spLocks noGrp="1"/>
          </p:cNvSpPr>
          <p:nvPr>
            <p:ph type="title"/>
          </p:nvPr>
        </p:nvSpPr>
        <p:spPr/>
        <p:txBody>
          <a:bodyPr/>
          <a:lstStyle/>
          <a:p>
            <a:pPr algn="ctr"/>
            <a:r>
              <a:rPr lang="ar-SA" dirty="0" smtClean="0"/>
              <a:t>التحرير الصحفي كعملية اتصالية</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lvl="0" algn="r" rtl="1"/>
            <a:r>
              <a:rPr lang="ar-SA" dirty="0" smtClean="0"/>
              <a:t>تحقيق تناسب النص مع سياسة الصحيفة.</a:t>
            </a:r>
            <a:endParaRPr lang="en-US" dirty="0" smtClean="0"/>
          </a:p>
          <a:p>
            <a:pPr lvl="0" algn="r" rtl="1"/>
            <a:r>
              <a:rPr lang="ar-SA" dirty="0" smtClean="0"/>
              <a:t>تحري الأخطاء التي قد ترد في الحقائق أو المعلومات وتصحيحها.</a:t>
            </a:r>
            <a:endParaRPr lang="en-US" dirty="0" smtClean="0"/>
          </a:p>
          <a:p>
            <a:pPr lvl="0" algn="r" rtl="1"/>
            <a:r>
              <a:rPr lang="ar-SA" dirty="0" smtClean="0"/>
              <a:t>جعل النص الصحفي يتناسب مع المساحة المحددة له.</a:t>
            </a:r>
            <a:endParaRPr lang="en-US" dirty="0" smtClean="0"/>
          </a:p>
          <a:p>
            <a:pPr lvl="0" algn="r" rtl="1"/>
            <a:r>
              <a:rPr lang="ar-SA" dirty="0" smtClean="0"/>
              <a:t>تبسيط وتوضيح لغة النص الصحفي.</a:t>
            </a:r>
            <a:endParaRPr lang="en-US" dirty="0" smtClean="0"/>
          </a:p>
          <a:p>
            <a:pPr lvl="0" algn="r" rtl="1"/>
            <a:r>
              <a:rPr lang="ar-SA" dirty="0" smtClean="0"/>
              <a:t>توضيح معاني النص الصحفي وإحياؤها.</a:t>
            </a:r>
            <a:endParaRPr lang="en-US" dirty="0" smtClean="0"/>
          </a:p>
          <a:p>
            <a:pPr lvl="0" algn="r" rtl="1"/>
            <a:r>
              <a:rPr lang="ar-SA" dirty="0" smtClean="0"/>
              <a:t>مراجعة النص الصحفي من أجل التأكد من الموضوعية المنطقية.</a:t>
            </a:r>
            <a:endParaRPr lang="en-US" dirty="0" smtClean="0"/>
          </a:p>
          <a:p>
            <a:pPr lvl="0" algn="r" rtl="1"/>
            <a:r>
              <a:rPr lang="ar-SA" dirty="0" smtClean="0"/>
              <a:t>تعديل لهجة النص الصحفي عند الضرورة.</a:t>
            </a:r>
            <a:endParaRPr lang="en-US" dirty="0" smtClean="0"/>
          </a:p>
          <a:p>
            <a:pPr lvl="0" algn="r" rtl="1"/>
            <a:r>
              <a:rPr lang="ar-SA" dirty="0" smtClean="0"/>
              <a:t>جعل النص الصحفي يروق لقارئ الصحيفة.</a:t>
            </a:r>
            <a:endParaRPr lang="en-US" dirty="0" smtClean="0"/>
          </a:p>
          <a:p>
            <a:pPr lvl="0" algn="r" rtl="1"/>
            <a:r>
              <a:rPr lang="ar-SA" dirty="0" smtClean="0"/>
              <a:t>إيجاد نوع من التناغم الأسلوبي بين النصوص الصحفية المختلفة التي تنشرها الصحيفة.</a:t>
            </a:r>
            <a:endParaRPr lang="en-US" dirty="0" smtClean="0"/>
          </a:p>
          <a:p>
            <a:pPr lvl="0" algn="r" rtl="1"/>
            <a:r>
              <a:rPr lang="ar-SA" dirty="0" smtClean="0"/>
              <a:t>تسهيل عملية الإخراج الصحفي.</a:t>
            </a:r>
            <a:endParaRPr lang="en-US" dirty="0" smtClean="0"/>
          </a:p>
          <a:p>
            <a:pPr algn="r" rtl="1"/>
            <a:endParaRPr lang="en-US" dirty="0"/>
          </a:p>
        </p:txBody>
      </p:sp>
      <p:sp>
        <p:nvSpPr>
          <p:cNvPr id="3" name="Title 2"/>
          <p:cNvSpPr>
            <a:spLocks noGrp="1"/>
          </p:cNvSpPr>
          <p:nvPr>
            <p:ph type="title"/>
          </p:nvPr>
        </p:nvSpPr>
        <p:spPr/>
        <p:txBody>
          <a:bodyPr/>
          <a:lstStyle/>
          <a:p>
            <a:pPr algn="ctr"/>
            <a:r>
              <a:rPr lang="ar-SA" dirty="0" smtClean="0"/>
              <a:t>أهداف التحرير الصحفي</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lvl="0" algn="r" rtl="1"/>
            <a:r>
              <a:rPr lang="ar-SA" dirty="0" smtClean="0">
                <a:latin typeface="Times New Roman" pitchFamily="18" charset="0"/>
                <a:cs typeface="Times New Roman" pitchFamily="18" charset="0"/>
              </a:rPr>
              <a:t>التأكد من دقة بيانات النص الصحفي، ويتم ذلك عن طريق التشاور مع المحرر.</a:t>
            </a:r>
            <a:endParaRPr lang="en-US" dirty="0" smtClean="0">
              <a:latin typeface="Times New Roman" pitchFamily="18" charset="0"/>
              <a:cs typeface="Times New Roman" pitchFamily="18" charset="0"/>
            </a:endParaRPr>
          </a:p>
          <a:p>
            <a:pPr lvl="0" algn="r" rtl="1"/>
            <a:r>
              <a:rPr lang="ar-SA" dirty="0" smtClean="0">
                <a:latin typeface="Times New Roman" pitchFamily="18" charset="0"/>
                <a:cs typeface="Times New Roman" pitchFamily="18" charset="0"/>
              </a:rPr>
              <a:t>اختصار الكلمات أو الجمل أو الفقرات غير الضرورية.</a:t>
            </a:r>
            <a:endParaRPr lang="en-US" dirty="0" smtClean="0">
              <a:latin typeface="Times New Roman" pitchFamily="18" charset="0"/>
              <a:cs typeface="Times New Roman" pitchFamily="18" charset="0"/>
            </a:endParaRPr>
          </a:p>
          <a:p>
            <a:pPr lvl="0" algn="r" rtl="1"/>
            <a:r>
              <a:rPr lang="ar-SA" dirty="0" smtClean="0">
                <a:latin typeface="Times New Roman" pitchFamily="18" charset="0"/>
                <a:cs typeface="Times New Roman" pitchFamily="18" charset="0"/>
              </a:rPr>
              <a:t>إعادة صياغة النص الصحفي كاملاً لصقله لغوياً.</a:t>
            </a:r>
            <a:endParaRPr lang="en-US" dirty="0" smtClean="0">
              <a:latin typeface="Times New Roman" pitchFamily="18" charset="0"/>
              <a:cs typeface="Times New Roman" pitchFamily="18" charset="0"/>
            </a:endParaRPr>
          </a:p>
          <a:p>
            <a:pPr lvl="0" algn="r" rtl="1"/>
            <a:r>
              <a:rPr lang="ar-SA" dirty="0" smtClean="0">
                <a:latin typeface="Times New Roman" pitchFamily="18" charset="0"/>
                <a:cs typeface="Times New Roman" pitchFamily="18" charset="0"/>
              </a:rPr>
              <a:t>إعادة صياغة النص الصحفي لإيجاد نوع  من الاتساق الأسلوبي.</a:t>
            </a:r>
            <a:endParaRPr lang="en-US" dirty="0" smtClean="0">
              <a:latin typeface="Times New Roman" pitchFamily="18" charset="0"/>
              <a:cs typeface="Times New Roman" pitchFamily="18" charset="0"/>
            </a:endParaRPr>
          </a:p>
          <a:p>
            <a:pPr lvl="0" algn="r" rtl="1"/>
            <a:r>
              <a:rPr lang="ar-SA" dirty="0" smtClean="0">
                <a:latin typeface="Times New Roman" pitchFamily="18" charset="0"/>
                <a:cs typeface="Times New Roman" pitchFamily="18" charset="0"/>
              </a:rPr>
              <a:t>حذف بعض الكلمات أو الجمل أو الألفاظ التي تتسم بالصعوبة أو ضعف المقروئية.</a:t>
            </a:r>
            <a:endParaRPr lang="en-US" dirty="0" smtClean="0">
              <a:latin typeface="Times New Roman" pitchFamily="18" charset="0"/>
              <a:cs typeface="Times New Roman" pitchFamily="18" charset="0"/>
            </a:endParaRPr>
          </a:p>
          <a:p>
            <a:pPr lvl="0" algn="r" rtl="1"/>
            <a:r>
              <a:rPr lang="ar-SA" dirty="0" smtClean="0">
                <a:latin typeface="Times New Roman" pitchFamily="18" charset="0"/>
                <a:cs typeface="Times New Roman" pitchFamily="18" charset="0"/>
              </a:rPr>
              <a:t>حذف بعض الكلمات أو الجمل أو الفقرات التي قد تشكل جريمة تعاقب عليها القوانين</a:t>
            </a:r>
            <a:endParaRPr lang="en-US" dirty="0" smtClean="0">
              <a:latin typeface="Times New Roman" pitchFamily="18" charset="0"/>
              <a:cs typeface="Times New Roman" pitchFamily="18" charset="0"/>
            </a:endParaRPr>
          </a:p>
          <a:p>
            <a:pPr lvl="0" algn="r" rtl="1"/>
            <a:r>
              <a:rPr lang="ar-SA" dirty="0" smtClean="0">
                <a:latin typeface="Times New Roman" pitchFamily="18" charset="0"/>
                <a:cs typeface="Times New Roman" pitchFamily="18" charset="0"/>
              </a:rPr>
              <a:t>اختصار النص الصحفي ليتناسب مع المساحة المحددة.</a:t>
            </a:r>
            <a:endParaRPr lang="en-US" dirty="0" smtClean="0">
              <a:latin typeface="Times New Roman" pitchFamily="18" charset="0"/>
              <a:cs typeface="Times New Roman" pitchFamily="18" charset="0"/>
            </a:endParaRPr>
          </a:p>
          <a:p>
            <a:pPr lvl="0" algn="r" rtl="1"/>
            <a:r>
              <a:rPr lang="ar-SA" dirty="0" smtClean="0">
                <a:latin typeface="Times New Roman" pitchFamily="18" charset="0"/>
                <a:cs typeface="Times New Roman" pitchFamily="18" charset="0"/>
              </a:rPr>
              <a:t>استكمال النص الصحفي ببعض المعلومات والبيانات التي تكمله من  ناحية المضمون، وتجعله يغطي كل جوانب الفكرة.</a:t>
            </a:r>
            <a:endParaRPr lang="en-US" dirty="0" smtClean="0">
              <a:latin typeface="Times New Roman" pitchFamily="18" charset="0"/>
              <a:cs typeface="Times New Roman" pitchFamily="18" charset="0"/>
            </a:endParaRPr>
          </a:p>
          <a:p>
            <a:pPr lvl="0" algn="r" rtl="1"/>
            <a:r>
              <a:rPr lang="ar-SA" dirty="0" smtClean="0">
                <a:latin typeface="Times New Roman" pitchFamily="18" charset="0"/>
                <a:cs typeface="Times New Roman" pitchFamily="18" charset="0"/>
              </a:rPr>
              <a:t>إعادة صياغة العناوين الخاصة بالنصوص الرئيسية والثانوية والفرعية</a:t>
            </a:r>
            <a:endParaRPr lang="en-US" dirty="0" smtClean="0">
              <a:latin typeface="Times New Roman" pitchFamily="18" charset="0"/>
              <a:cs typeface="Times New Roman" pitchFamily="18" charset="0"/>
            </a:endParaRPr>
          </a:p>
          <a:p>
            <a:pPr algn="r" rtl="1"/>
            <a:r>
              <a:rPr lang="ar-SA" dirty="0" smtClean="0">
                <a:latin typeface="Times New Roman" pitchFamily="18" charset="0"/>
                <a:cs typeface="Times New Roman" pitchFamily="18" charset="0"/>
              </a:rPr>
              <a:t>دمج نص مع نص آخر بالنسبة للأخبار، أو عمل إشارة لنص في نهاية نص صحفي آخر.</a:t>
            </a: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lstStyle/>
          <a:p>
            <a:pPr algn="ctr"/>
            <a:r>
              <a:rPr lang="ar-SA" dirty="0" smtClean="0"/>
              <a:t>عمليات التحرير الصحفي</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lvl="0" algn="just" rtl="1"/>
            <a:r>
              <a:rPr lang="ar-SA" sz="2300" dirty="0" smtClean="0">
                <a:latin typeface="Times New Roman" pitchFamily="18" charset="0"/>
                <a:cs typeface="Times New Roman" pitchFamily="18" charset="0"/>
              </a:rPr>
              <a:t>التمكن من استخدام الحاسب الآلي وبرامجه، وعلى وجه الخصوص برنامج الكتابة، وبرنامج الصور .</a:t>
            </a:r>
            <a:endParaRPr lang="en-US" sz="2300" dirty="0" smtClean="0">
              <a:latin typeface="Times New Roman" pitchFamily="18" charset="0"/>
              <a:cs typeface="Times New Roman" pitchFamily="18" charset="0"/>
            </a:endParaRPr>
          </a:p>
          <a:p>
            <a:pPr lvl="0" algn="just" rtl="1"/>
            <a:r>
              <a:rPr lang="ar-SA" sz="2300" dirty="0" smtClean="0">
                <a:latin typeface="Times New Roman" pitchFamily="18" charset="0"/>
                <a:cs typeface="Times New Roman" pitchFamily="18" charset="0"/>
              </a:rPr>
              <a:t>التعامل مع شبكة الإنترنت بحيث يعرف الصحفي الإلكتروني كيف يبحث على الإنترنت.</a:t>
            </a:r>
            <a:endParaRPr lang="en-US" sz="2300" dirty="0" smtClean="0">
              <a:latin typeface="Times New Roman" pitchFamily="18" charset="0"/>
              <a:cs typeface="Times New Roman" pitchFamily="18" charset="0"/>
            </a:endParaRPr>
          </a:p>
          <a:p>
            <a:pPr lvl="0" algn="just" rtl="1"/>
            <a:r>
              <a:rPr lang="ar-SA" sz="2300" dirty="0" smtClean="0">
                <a:latin typeface="Times New Roman" pitchFamily="18" charset="0"/>
                <a:cs typeface="Times New Roman" pitchFamily="18" charset="0"/>
              </a:rPr>
              <a:t>أن يكون لديه بريد إلكتروني لإرسال واستقبال الرسائل.</a:t>
            </a:r>
            <a:endParaRPr lang="en-US" sz="2300" dirty="0" smtClean="0">
              <a:latin typeface="Times New Roman" pitchFamily="18" charset="0"/>
              <a:cs typeface="Times New Roman" pitchFamily="18" charset="0"/>
            </a:endParaRPr>
          </a:p>
          <a:p>
            <a:pPr lvl="0" algn="just" rtl="1"/>
            <a:r>
              <a:rPr lang="ar-SA" sz="2300" dirty="0" smtClean="0">
                <a:latin typeface="Times New Roman" pitchFamily="18" charset="0"/>
                <a:cs typeface="Times New Roman" pitchFamily="18" charset="0"/>
              </a:rPr>
              <a:t>تتوفر لديه الخبرة بطرق حماية وأمن الحاسب الآلي، مثل: البرامج المضادة للفيروسات، والبرامج المضادة للتجسس.</a:t>
            </a:r>
            <a:endParaRPr lang="en-US" sz="2300" dirty="0" smtClean="0">
              <a:latin typeface="Times New Roman" pitchFamily="18" charset="0"/>
              <a:cs typeface="Times New Roman" pitchFamily="18" charset="0"/>
            </a:endParaRPr>
          </a:p>
          <a:p>
            <a:pPr lvl="0" algn="just" rtl="1"/>
            <a:r>
              <a:rPr lang="ar-SA" sz="2300" dirty="0" smtClean="0">
                <a:latin typeface="Times New Roman" pitchFamily="18" charset="0"/>
                <a:cs typeface="Times New Roman" pitchFamily="18" charset="0"/>
              </a:rPr>
              <a:t>متابعة ما يتم نشره وردود الفعل والرد على ما يقتضي الرد، أو نشر الردود وفق السياسة التحريرية المعمول بها في صحيفته.</a:t>
            </a:r>
            <a:endParaRPr lang="en-US" sz="2300" dirty="0" smtClean="0">
              <a:latin typeface="Times New Roman" pitchFamily="18" charset="0"/>
              <a:cs typeface="Times New Roman" pitchFamily="18" charset="0"/>
            </a:endParaRPr>
          </a:p>
          <a:p>
            <a:pPr algn="just" rtl="1"/>
            <a:endParaRPr lang="en-US" sz="2300" dirty="0">
              <a:latin typeface="Times New Roman" pitchFamily="18" charset="0"/>
              <a:cs typeface="Times New Roman" pitchFamily="18" charset="0"/>
            </a:endParaRPr>
          </a:p>
        </p:txBody>
      </p:sp>
      <p:sp>
        <p:nvSpPr>
          <p:cNvPr id="3" name="Title 2"/>
          <p:cNvSpPr>
            <a:spLocks noGrp="1"/>
          </p:cNvSpPr>
          <p:nvPr>
            <p:ph type="title"/>
          </p:nvPr>
        </p:nvSpPr>
        <p:spPr/>
        <p:txBody>
          <a:bodyPr>
            <a:normAutofit/>
          </a:bodyPr>
          <a:lstStyle/>
          <a:p>
            <a:pPr algn="ctr"/>
            <a:r>
              <a:rPr lang="ar-SA" dirty="0" smtClean="0"/>
              <a:t>مواصفات الصحفي الإلكتروني</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0" algn="r" rtl="1"/>
            <a:r>
              <a:rPr lang="ar-SA" sz="2000" b="1" dirty="0" smtClean="0">
                <a:latin typeface="Times New Roman" pitchFamily="18" charset="0"/>
                <a:cs typeface="Times New Roman" pitchFamily="18" charset="0"/>
              </a:rPr>
              <a:t>تطور خاص بالصحفي</a:t>
            </a:r>
            <a:r>
              <a:rPr lang="ar-SA" sz="2000" dirty="0" smtClean="0">
                <a:latin typeface="Times New Roman" pitchFamily="18" charset="0"/>
                <a:cs typeface="Times New Roman" pitchFamily="18" charset="0"/>
              </a:rPr>
              <a:t> : "ظهر ما يسمى الصحفي "الإنترنتي"، وهو الصحفي الذي يحرر الأخبار على شبكة الإنترنت فقط، ولا يعمل أصلاً في صحيفة مطبوعة”</a:t>
            </a:r>
          </a:p>
          <a:p>
            <a:pPr lvl="0" algn="r" rtl="1"/>
            <a:endParaRPr lang="ar-SA" sz="2000" dirty="0" smtClean="0">
              <a:latin typeface="Times New Roman" pitchFamily="18" charset="0"/>
              <a:cs typeface="Times New Roman" pitchFamily="18" charset="0"/>
            </a:endParaRPr>
          </a:p>
          <a:p>
            <a:pPr algn="r" rtl="1"/>
            <a:r>
              <a:rPr lang="ar-SA" sz="2000" b="1" dirty="0" smtClean="0"/>
              <a:t>تطور خاص بالقارئ :</a:t>
            </a:r>
            <a:r>
              <a:rPr lang="ar-SA" sz="2000" dirty="0" smtClean="0"/>
              <a:t> اتفقت معظم الدراسات أن غالبية مستخدمي الإنترنت من الشباب مع عدم إغفال باقي الفئات، وأصبح لدى القارئ الفرصة لتمرير الخبر الذي يريده إلى العديد من أصدقائه، إلى جانب توفر الفرصة للتعليق بشكل مباشر على الموضوع، ونشر رده في نفس اللحظة، حيث تتيح العديد من المواقع كتابة التعليق في أسفل المقال أو الموضوع، وينشر الرد آلياً دون الخضوع لأي رقابة، وتقوم بعض المواقع بتمرير الرد أولاً على مسئول التحرير حتى لا يتم نشر شتائم أو كلام منافٍ للآداب. </a:t>
            </a:r>
          </a:p>
          <a:p>
            <a:pPr algn="r" rtl="1">
              <a:buNone/>
            </a:pPr>
            <a:endParaRPr lang="en-US" sz="2000" dirty="0" smtClean="0"/>
          </a:p>
          <a:p>
            <a:pPr lvl="0" algn="r" rtl="1"/>
            <a:r>
              <a:rPr lang="ar-SA" sz="2000" b="1" dirty="0" smtClean="0"/>
              <a:t>تطور خاص بالخبر</a:t>
            </a:r>
            <a:r>
              <a:rPr lang="ar-SA" sz="2000" dirty="0" smtClean="0"/>
              <a:t> :إن سرعة تناول الخبر وبثه هي أهم ما ميز التطور الذي حدث مع مواقع الإنترنت الصحفية، وتظهر ميزة هامة أخرى وهي إمكانية وضع لقطات فيديو معبرة عن الخبر، نظراً لإمكانية الإطلاع على الخبر في أي وقت، ويتميز النشر على المواقع الإلكترونية بإمكانية تعديل الخبر وتصحيحه في حالة وجود أي أخطاء، وإضافة روابط له لها علاقة بالموضوع.</a:t>
            </a:r>
            <a:endParaRPr lang="en-US" sz="2000" dirty="0" smtClean="0"/>
          </a:p>
          <a:p>
            <a:pPr lvl="0" algn="r" rtl="1"/>
            <a:endParaRPr lang="en-US" sz="2000" dirty="0" smtClean="0"/>
          </a:p>
          <a:p>
            <a:pPr lvl="0" algn="r" rtl="1"/>
            <a:endParaRPr lang="en-US" sz="2000" dirty="0">
              <a:latin typeface="Times New Roman" pitchFamily="18" charset="0"/>
              <a:cs typeface="Times New Roman" pitchFamily="18" charset="0"/>
            </a:endParaRPr>
          </a:p>
        </p:txBody>
      </p:sp>
      <p:sp>
        <p:nvSpPr>
          <p:cNvPr id="3" name="Title 2"/>
          <p:cNvSpPr>
            <a:spLocks noGrp="1"/>
          </p:cNvSpPr>
          <p:nvPr>
            <p:ph type="title"/>
          </p:nvPr>
        </p:nvSpPr>
        <p:spPr/>
        <p:txBody>
          <a:bodyPr>
            <a:normAutofit fontScale="90000"/>
          </a:bodyPr>
          <a:lstStyle/>
          <a:p>
            <a:r>
              <a:rPr lang="ar-SA" dirty="0" smtClean="0"/>
              <a:t>التطورات التي أوجدها ظهور الصحف الإلكترونية</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algn="just" rtl="1"/>
            <a:r>
              <a:rPr lang="ar-SA" b="1" dirty="0" smtClean="0"/>
              <a:t>وظيفة إنتاج وجمع المادة الصحفية إلكترونياً:</a:t>
            </a:r>
            <a:r>
              <a:rPr lang="ar-SA" dirty="0" smtClean="0"/>
              <a:t> من بين وسائل تحقيق هذه الوظيفة الحاسبات الإلكترونية، وقواعد المعلومات، والإنترنت والتصوير الإلكتروني، والتصوير الرقمي الإلكتروني، والأقمار الاصطناعية، والماسحات الضوئية، والاتصالات السلكية واللاسلكية، والألياف البصرية.</a:t>
            </a:r>
          </a:p>
          <a:p>
            <a:pPr algn="just" rtl="1">
              <a:buNone/>
            </a:pPr>
            <a:endParaRPr lang="en-US" dirty="0" smtClean="0"/>
          </a:p>
          <a:p>
            <a:pPr lvl="0" algn="just" rtl="1"/>
            <a:r>
              <a:rPr lang="ar-SA" b="1" dirty="0" smtClean="0"/>
              <a:t>وظيفة معالجة المعلومات الصحفية رقمياً: </a:t>
            </a:r>
            <a:r>
              <a:rPr lang="ar-SA" dirty="0" smtClean="0"/>
              <a:t>من بين الوسائل التكنولوجية المستخدمة لتحقيقها الحاسب الإلكتروني، والنشر الإلكتروني، سواء كانت تلك المعلومات مادة مقروءة، أو مصورة، أو مرسومة، فإن هناك العديد من البرامج التي تتعامل وتعالج مثل هذه المعلومات .</a:t>
            </a:r>
          </a:p>
          <a:p>
            <a:pPr lvl="0" algn="just" rtl="1">
              <a:buNone/>
            </a:pPr>
            <a:endParaRPr lang="en-US" dirty="0" smtClean="0"/>
          </a:p>
          <a:p>
            <a:pPr lvl="0" algn="just" rtl="1"/>
            <a:r>
              <a:rPr lang="ar-SA" b="1" dirty="0" smtClean="0"/>
              <a:t>وظيفة تخزين المعلومات الصحفية واسترجاعها: </a:t>
            </a:r>
            <a:r>
              <a:rPr lang="ar-SA" dirty="0" smtClean="0"/>
              <a:t>تستخدم بنوك المعلومات وشبكاتها ومراكز المعلومات الصحفية الأقراص المدمجة في توثيق أرشيفها ووثائقها, وهي تساعد في البحث عن المعلومات واسترجاعها بشكل سريع وملائم.</a:t>
            </a:r>
          </a:p>
          <a:p>
            <a:pPr lvl="0" algn="just" rtl="1">
              <a:buNone/>
            </a:pPr>
            <a:endParaRPr lang="en-US" dirty="0" smtClean="0"/>
          </a:p>
          <a:p>
            <a:pPr algn="just" rtl="1"/>
            <a:endParaRPr lang="en-US" dirty="0"/>
          </a:p>
        </p:txBody>
      </p:sp>
      <p:sp>
        <p:nvSpPr>
          <p:cNvPr id="3" name="Title 2"/>
          <p:cNvSpPr>
            <a:spLocks noGrp="1"/>
          </p:cNvSpPr>
          <p:nvPr>
            <p:ph type="title"/>
          </p:nvPr>
        </p:nvSpPr>
        <p:spPr/>
        <p:txBody>
          <a:bodyPr>
            <a:normAutofit fontScale="90000"/>
          </a:bodyPr>
          <a:lstStyle/>
          <a:p>
            <a:pPr algn="ctr"/>
            <a:r>
              <a:rPr lang="ar-SA" dirty="0" smtClean="0"/>
              <a:t>وظائف تكنولوجيا الاتصال في التحرير الصحفي الإلكتروني</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814</TotalTime>
  <Words>2376</Words>
  <Application>Microsoft Office PowerPoint</Application>
  <PresentationFormat>Affichage à l'écran (4:3)</PresentationFormat>
  <Paragraphs>157</Paragraphs>
  <Slides>24</Slides>
  <Notes>0</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Concourse</vt:lpstr>
      <vt:lpstr>الصحافة الالكترونية </vt:lpstr>
      <vt:lpstr>عناوين المحاضرة</vt:lpstr>
      <vt:lpstr>الكتابة والتحرير الصحفي</vt:lpstr>
      <vt:lpstr>التحرير الصحفي كعملية اتصالية</vt:lpstr>
      <vt:lpstr>أهداف التحرير الصحفي</vt:lpstr>
      <vt:lpstr>عمليات التحرير الصحفي</vt:lpstr>
      <vt:lpstr>مواصفات الصحفي الإلكتروني</vt:lpstr>
      <vt:lpstr>التطورات التي أوجدها ظهور الصحف الإلكترونية</vt:lpstr>
      <vt:lpstr>وظائف تكنولوجيا الاتصال في التحرير الصحفي الإلكتروني</vt:lpstr>
      <vt:lpstr>تابع</vt:lpstr>
      <vt:lpstr>مظاهر استفادة التحرير الصحفي الإلكتروني من التطور التكنولوجي</vt:lpstr>
      <vt:lpstr>استفادة المحررين الصحفيين في الصحف الإلكترونية من شبكة الإنترنت</vt:lpstr>
      <vt:lpstr>تابع</vt:lpstr>
      <vt:lpstr>مراحل إعداد المادة الصحفية في الصحيفة الإلكترونية</vt:lpstr>
      <vt:lpstr>تابع</vt:lpstr>
      <vt:lpstr>تابع</vt:lpstr>
      <vt:lpstr>التحرير الصحفي للصحف الإلكترونية على الإنترنت </vt:lpstr>
      <vt:lpstr>تابع</vt:lpstr>
      <vt:lpstr>مهارات التحرير الصحفي للصحف الإلكترونية على الإنترنت </vt:lpstr>
      <vt:lpstr>تابع</vt:lpstr>
      <vt:lpstr>تحديات تفرضها الصحافة الإلكترونية على التحرير الإلكتروني </vt:lpstr>
      <vt:lpstr>تابع</vt:lpstr>
      <vt:lpstr>نقاش المحاضرة </vt:lpstr>
      <vt:lpstr>Diapositive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mpc</cp:lastModifiedBy>
  <cp:revision>72</cp:revision>
  <dcterms:created xsi:type="dcterms:W3CDTF">2011-12-11T17:45:33Z</dcterms:created>
  <dcterms:modified xsi:type="dcterms:W3CDTF">2017-05-24T21:05:05Z</dcterms:modified>
</cp:coreProperties>
</file>