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572C-A44C-499B-8808-E675CF097D1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6EF4D-7E8D-4AA6-A505-570DC04F9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5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EF4D-7E8D-4AA6-A505-570DC04F90D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00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577C79-1B1F-4070-B8E6-80111F9CED5C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23C602-1CE9-4AE0-9FB0-EB91B131DEC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r-FR" sz="6000" b="1" dirty="0" smtClean="0">
                <a:solidFill>
                  <a:srgbClr val="0070C0"/>
                </a:solidFill>
                <a:effectLst/>
              </a:rPr>
              <a:t>FAIRE</a:t>
            </a:r>
            <a:endParaRPr lang="fr-FR" sz="3000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61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512168"/>
          </a:xfrm>
        </p:spPr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fr-FR" sz="6000" b="1" dirty="0" smtClean="0">
                <a:solidFill>
                  <a:srgbClr val="0070C0"/>
                </a:solidFill>
              </a:rPr>
              <a:t>FAIRE + INFINITIF </a:t>
            </a:r>
            <a:endParaRPr lang="fr-FR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2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2048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fr-FR" sz="3200" dirty="0" smtClean="0"/>
              <a:t>Il </a:t>
            </a:r>
            <a:r>
              <a:rPr lang="fr-FR" sz="3200" dirty="0" smtClean="0">
                <a:solidFill>
                  <a:srgbClr val="0070C0"/>
                </a:solidFill>
              </a:rPr>
              <a:t>a fait </a:t>
            </a:r>
            <a:r>
              <a:rPr lang="fr-FR" sz="3200" u="sng" dirty="0" smtClean="0"/>
              <a:t>vendre</a:t>
            </a:r>
            <a:r>
              <a:rPr lang="fr-FR" sz="3200" dirty="0" smtClean="0"/>
              <a:t> sa maison (par l’agence)</a:t>
            </a:r>
          </a:p>
          <a:p>
            <a:pPr marL="109728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كلّـــف</a:t>
            </a:r>
            <a:r>
              <a:rPr lang="ar-DZ" sz="3200" dirty="0" smtClean="0">
                <a:solidFill>
                  <a:srgbClr val="FF0000"/>
                </a:solidFill>
              </a:rPr>
              <a:t> </a:t>
            </a:r>
            <a:r>
              <a:rPr lang="ar-DZ" sz="3200" dirty="0" smtClean="0"/>
              <a:t>(الوكالة) </a:t>
            </a:r>
            <a:r>
              <a:rPr lang="ar-DZ" sz="3200" b="1" dirty="0" smtClean="0"/>
              <a:t>ببيع</a:t>
            </a:r>
            <a:r>
              <a:rPr lang="ar-DZ" sz="3200" dirty="0" smtClean="0"/>
              <a:t> منزله</a:t>
            </a:r>
            <a:endParaRPr lang="fr-FR" sz="3200" dirty="0" smtClean="0"/>
          </a:p>
          <a:p>
            <a:pPr marL="109728" indent="0" algn="just">
              <a:buNone/>
            </a:pPr>
            <a:r>
              <a:rPr lang="fr-FR" sz="3200" dirty="0" smtClean="0"/>
              <a:t>Elle lui </a:t>
            </a:r>
            <a:r>
              <a:rPr lang="fr-FR" sz="3200" dirty="0" smtClean="0">
                <a:solidFill>
                  <a:srgbClr val="0070C0"/>
                </a:solidFill>
              </a:rPr>
              <a:t>a fait </a:t>
            </a:r>
            <a:r>
              <a:rPr lang="fr-FR" sz="3200" u="sng" dirty="0" smtClean="0"/>
              <a:t>faire</a:t>
            </a:r>
            <a:r>
              <a:rPr lang="fr-FR" sz="3200" dirty="0" smtClean="0"/>
              <a:t> la peinture des portes</a:t>
            </a:r>
          </a:p>
          <a:p>
            <a:pPr marL="109728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كلفتـــه</a:t>
            </a:r>
            <a:r>
              <a:rPr lang="ar-DZ" sz="3200" b="1" dirty="0" smtClean="0"/>
              <a:t> بدهن </a:t>
            </a:r>
            <a:r>
              <a:rPr lang="ar-DZ" sz="3200" dirty="0" smtClean="0"/>
              <a:t>الأبواب</a:t>
            </a:r>
          </a:p>
          <a:p>
            <a:pPr marL="109728" indent="0" algn="just">
              <a:buNone/>
            </a:pPr>
            <a:r>
              <a:rPr lang="fr-FR" sz="3200" dirty="0" smtClean="0"/>
              <a:t>Il l’</a:t>
            </a:r>
            <a:r>
              <a:rPr lang="fr-FR" sz="3200" dirty="0" smtClean="0">
                <a:solidFill>
                  <a:srgbClr val="0070C0"/>
                </a:solidFill>
              </a:rPr>
              <a:t>a fait </a:t>
            </a:r>
            <a:r>
              <a:rPr lang="fr-FR" sz="3200" u="sng" dirty="0" smtClean="0"/>
              <a:t>venir</a:t>
            </a:r>
          </a:p>
          <a:p>
            <a:pPr marL="109728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أمـــر</a:t>
            </a:r>
            <a:r>
              <a:rPr lang="ar-DZ" sz="3200" dirty="0" smtClean="0">
                <a:solidFill>
                  <a:srgbClr val="FF0000"/>
                </a:solidFill>
              </a:rPr>
              <a:t> </a:t>
            </a:r>
            <a:r>
              <a:rPr lang="ar-DZ" sz="3200" dirty="0" smtClean="0"/>
              <a:t>بإحضاره</a:t>
            </a:r>
          </a:p>
          <a:p>
            <a:pPr marL="109728" indent="0" algn="just">
              <a:buNone/>
            </a:pPr>
            <a:r>
              <a:rPr lang="fr-FR" sz="3200" dirty="0" smtClean="0"/>
              <a:t>Je l’</a:t>
            </a:r>
            <a:r>
              <a:rPr lang="fr-FR" sz="3200" dirty="0" smtClean="0">
                <a:solidFill>
                  <a:srgbClr val="0070C0"/>
                </a:solidFill>
              </a:rPr>
              <a:t>ai fait </a:t>
            </a:r>
            <a:r>
              <a:rPr lang="fr-FR" sz="3200" u="sng" dirty="0" smtClean="0"/>
              <a:t>rebâtir</a:t>
            </a:r>
            <a:endParaRPr lang="ar-DZ" sz="3200" u="sng" dirty="0" smtClean="0"/>
          </a:p>
          <a:p>
            <a:pPr marL="109728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أمـــرت</a:t>
            </a:r>
            <a:r>
              <a:rPr lang="ar-DZ" sz="3200" dirty="0" smtClean="0">
                <a:solidFill>
                  <a:srgbClr val="FF0000"/>
                </a:solidFill>
              </a:rPr>
              <a:t> </a:t>
            </a:r>
            <a:r>
              <a:rPr lang="ar-DZ" sz="3200" dirty="0" smtClean="0"/>
              <a:t>بإعادة بنائه</a:t>
            </a: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rgbClr val="0070C0"/>
                </a:solidFill>
                <a:effectLst/>
              </a:rPr>
              <a:t>1. Lorsque « faire » est suivi de l’infinitif, il est traduit par « 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كلف ﺑـ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 » ou par « 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أمر ﺑـ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 »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080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3041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fr-FR" sz="4000" dirty="0" smtClean="0">
                <a:solidFill>
                  <a:srgbClr val="0070C0"/>
                </a:solidFill>
              </a:rPr>
              <a:t>Faire</a:t>
            </a:r>
            <a:r>
              <a:rPr lang="fr-FR" sz="4000" dirty="0" smtClean="0"/>
              <a:t> </a:t>
            </a:r>
            <a:r>
              <a:rPr lang="fr-FR" sz="4000" u="sng" dirty="0" smtClean="0"/>
              <a:t>savoir</a:t>
            </a:r>
            <a:r>
              <a:rPr lang="fr-FR" sz="4000" dirty="0" smtClean="0"/>
              <a:t>.</a:t>
            </a:r>
          </a:p>
          <a:p>
            <a:pPr marL="109728" indent="0" algn="just" rtl="1">
              <a:buNone/>
            </a:pPr>
            <a:r>
              <a:rPr lang="ar-DZ" sz="4000" dirty="0" smtClean="0"/>
              <a:t>أعلـــم</a:t>
            </a:r>
          </a:p>
          <a:p>
            <a:pPr marL="109728" indent="0" algn="just">
              <a:buNone/>
            </a:pPr>
            <a:r>
              <a:rPr lang="fr-FR" sz="4000" dirty="0" smtClean="0">
                <a:solidFill>
                  <a:srgbClr val="0070C0"/>
                </a:solidFill>
              </a:rPr>
              <a:t>Faire</a:t>
            </a:r>
            <a:r>
              <a:rPr lang="fr-FR" sz="4000" dirty="0" smtClean="0"/>
              <a:t> </a:t>
            </a:r>
            <a:r>
              <a:rPr lang="fr-FR" sz="4000" u="sng" dirty="0" smtClean="0"/>
              <a:t>bouger</a:t>
            </a:r>
            <a:r>
              <a:rPr lang="fr-FR" sz="4000" dirty="0" smtClean="0"/>
              <a:t>.</a:t>
            </a:r>
          </a:p>
          <a:p>
            <a:pPr marL="109728" indent="0" algn="just" rtl="1">
              <a:buNone/>
            </a:pPr>
            <a:r>
              <a:rPr lang="ar-DZ" sz="4000" dirty="0" smtClean="0"/>
              <a:t>تـــمّ تحريكه</a:t>
            </a:r>
            <a:endParaRPr lang="fr-FR" sz="4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ar-DZ" sz="3200" dirty="0" smtClean="0">
                <a:solidFill>
                  <a:srgbClr val="0070C0"/>
                </a:solidFill>
                <a:effectLst/>
              </a:rPr>
              <a:t>2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. Dans certains cas, « faire + infinitif » est traduit par un verbe de la forme (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أفعل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) ou bien par « 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تمّ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 » + nom.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031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fr-FR" sz="3200" dirty="0" smtClean="0"/>
              <a:t>Il </a:t>
            </a:r>
            <a:r>
              <a:rPr lang="fr-FR" sz="3200" dirty="0" smtClean="0">
                <a:solidFill>
                  <a:srgbClr val="0070C0"/>
                </a:solidFill>
              </a:rPr>
              <a:t>s’est fait</a:t>
            </a:r>
            <a:r>
              <a:rPr lang="fr-FR" sz="3200" dirty="0" smtClean="0"/>
              <a:t> </a:t>
            </a:r>
            <a:r>
              <a:rPr lang="fr-FR" sz="3200" u="sng" dirty="0" smtClean="0"/>
              <a:t>battre</a:t>
            </a:r>
            <a:r>
              <a:rPr lang="fr-FR" sz="3200" dirty="0" smtClean="0"/>
              <a:t>.</a:t>
            </a:r>
          </a:p>
          <a:p>
            <a:pPr marL="109728" indent="0" algn="just" rtl="1">
              <a:buNone/>
            </a:pPr>
            <a:r>
              <a:rPr lang="ar-DZ" sz="3200" dirty="0" smtClean="0"/>
              <a:t>ضُرب / هُزم</a:t>
            </a:r>
          </a:p>
          <a:p>
            <a:pPr marL="109728" indent="0" algn="just">
              <a:buNone/>
            </a:pPr>
            <a:r>
              <a:rPr lang="fr-FR" sz="3200" dirty="0" smtClean="0"/>
              <a:t>Il </a:t>
            </a:r>
            <a:r>
              <a:rPr lang="fr-FR" sz="3200" dirty="0" smtClean="0">
                <a:solidFill>
                  <a:srgbClr val="0070C0"/>
                </a:solidFill>
              </a:rPr>
              <a:t>s’est fait </a:t>
            </a:r>
            <a:r>
              <a:rPr lang="fr-FR" sz="3200" u="sng" dirty="0" smtClean="0"/>
              <a:t>nommer</a:t>
            </a:r>
            <a:r>
              <a:rPr lang="fr-FR" sz="3200" dirty="0" smtClean="0"/>
              <a:t> ministre de l’intérieur.</a:t>
            </a:r>
          </a:p>
          <a:p>
            <a:pPr marL="109728" indent="0" algn="just" rtl="1">
              <a:buNone/>
            </a:pPr>
            <a:r>
              <a:rPr lang="ar-DZ" sz="3200" u="sng" dirty="0" smtClean="0"/>
              <a:t>عيّـــن</a:t>
            </a:r>
            <a:r>
              <a:rPr lang="ar-DZ" sz="3200" dirty="0" smtClean="0"/>
              <a:t> </a:t>
            </a:r>
            <a:r>
              <a:rPr lang="ar-DZ" sz="3200" b="1" dirty="0" smtClean="0">
                <a:solidFill>
                  <a:srgbClr val="FF0000"/>
                </a:solidFill>
              </a:rPr>
              <a:t>نفســـه</a:t>
            </a:r>
            <a:r>
              <a:rPr lang="ar-DZ" sz="3200" dirty="0" smtClean="0">
                <a:solidFill>
                  <a:srgbClr val="FF0000"/>
                </a:solidFill>
              </a:rPr>
              <a:t> </a:t>
            </a:r>
            <a:r>
              <a:rPr lang="ar-DZ" sz="3200" dirty="0" smtClean="0"/>
              <a:t>وزيرا للداخلية</a:t>
            </a:r>
            <a:endParaRPr lang="fr-FR" sz="3200" dirty="0" smtClean="0"/>
          </a:p>
          <a:p>
            <a:pPr marL="109728" indent="0" algn="just">
              <a:buNone/>
            </a:pPr>
            <a:r>
              <a:rPr lang="fr-FR" sz="3200" dirty="0" smtClean="0"/>
              <a:t>Elle </a:t>
            </a:r>
            <a:r>
              <a:rPr lang="fr-FR" sz="3200" dirty="0" smtClean="0">
                <a:solidFill>
                  <a:srgbClr val="0070C0"/>
                </a:solidFill>
              </a:rPr>
              <a:t>s’est fait </a:t>
            </a:r>
            <a:r>
              <a:rPr lang="fr-FR" sz="3200" u="sng" dirty="0" smtClean="0"/>
              <a:t>admettre</a:t>
            </a:r>
            <a:r>
              <a:rPr lang="fr-FR" sz="3200" dirty="0" smtClean="0"/>
              <a:t> de la direction malgré son jeune âge.</a:t>
            </a:r>
          </a:p>
          <a:p>
            <a:pPr marL="109728" indent="0" algn="just" rtl="1">
              <a:buNone/>
            </a:pPr>
            <a:r>
              <a:rPr lang="ar-DZ" sz="3200" u="sng" dirty="0" smtClean="0"/>
              <a:t>فَرضـــت</a:t>
            </a:r>
            <a:r>
              <a:rPr lang="ar-DZ" sz="3200" dirty="0" smtClean="0"/>
              <a:t> </a:t>
            </a:r>
            <a:r>
              <a:rPr lang="ar-DZ" sz="3200" b="1" dirty="0" smtClean="0">
                <a:solidFill>
                  <a:srgbClr val="FF0000"/>
                </a:solidFill>
              </a:rPr>
              <a:t>نفســـها</a:t>
            </a:r>
            <a:r>
              <a:rPr lang="ar-DZ" sz="3200" dirty="0" smtClean="0">
                <a:solidFill>
                  <a:srgbClr val="FF0000"/>
                </a:solidFill>
              </a:rPr>
              <a:t> </a:t>
            </a:r>
            <a:r>
              <a:rPr lang="ar-DZ" sz="3200" dirty="0" smtClean="0"/>
              <a:t>على الإدارة رغم صغر سنّها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rgbClr val="0070C0"/>
                </a:solidFill>
                <a:effectLst/>
              </a:rPr>
              <a:t>3. « Se faire + infinitif » (action subie) est traduit soit par le passif, soit par un verbe suivi de « 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نفسه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 » (soi-même)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219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fr-FR" sz="3600" dirty="0" smtClean="0"/>
              <a:t>J’ai fait laver mes vêtements.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600" dirty="0" smtClean="0"/>
              <a:t>Il a fait construire un château.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600" dirty="0" smtClean="0"/>
              <a:t>Elle s’est fait cambrioler.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600" dirty="0" smtClean="0"/>
              <a:t>J’ai fait acheter les livres.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600" dirty="0" smtClean="0"/>
              <a:t>Il voulait la faire rire; il l’a fait pleurer.</a:t>
            </a:r>
            <a:endParaRPr lang="fr-FR" sz="3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rgbClr val="0070C0"/>
                </a:solidFill>
                <a:effectLst/>
              </a:rPr>
              <a:t>Exercice : Traduisez en arabe</a:t>
            </a:r>
            <a:endParaRPr lang="fr-FR" sz="4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46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 flipV="1"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ar-DZ" sz="4400" dirty="0" smtClean="0"/>
              <a:t>كلّفتُ أحدا بغسل ثيابه</a:t>
            </a:r>
            <a:r>
              <a:rPr lang="fr-FR" sz="4400" dirty="0" smtClean="0"/>
              <a:t>.</a:t>
            </a:r>
            <a:endParaRPr lang="ar-DZ" sz="44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400" dirty="0" smtClean="0"/>
              <a:t>أمر ببناء قصر</a:t>
            </a:r>
            <a:r>
              <a:rPr lang="fr-FR" sz="4400" dirty="0" smtClean="0"/>
              <a:t>.</a:t>
            </a:r>
            <a:endParaRPr lang="ar-DZ" sz="44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400" dirty="0" smtClean="0"/>
              <a:t>سُرِق بيتها</a:t>
            </a:r>
            <a:r>
              <a:rPr lang="fr-FR" sz="4400" dirty="0" smtClean="0"/>
              <a:t>.</a:t>
            </a:r>
            <a:endParaRPr lang="ar-DZ" sz="44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400" dirty="0" smtClean="0"/>
              <a:t>أمرتُ بشراء الكتب</a:t>
            </a:r>
            <a:r>
              <a:rPr lang="fr-FR" sz="4400" dirty="0"/>
              <a:t>.</a:t>
            </a:r>
            <a:endParaRPr lang="ar-DZ" sz="44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400" dirty="0" smtClean="0"/>
              <a:t>كان يريد إضحاكها ولكنّه أبكاها</a:t>
            </a:r>
            <a:r>
              <a:rPr lang="fr-FR" sz="4400" dirty="0" smtClean="0"/>
              <a:t>.</a:t>
            </a:r>
            <a:r>
              <a:rPr lang="ar-DZ" sz="4400" dirty="0" smtClean="0"/>
              <a:t> 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  <a:effectLst/>
              </a:rPr>
              <a:t>Corrigé </a:t>
            </a:r>
            <a:endParaRPr lang="fr-FR" sz="4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15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800201"/>
          </a:xfrm>
        </p:spPr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fr-FR" sz="6000" b="1" dirty="0" smtClean="0">
                <a:solidFill>
                  <a:srgbClr val="0070C0"/>
                </a:solidFill>
              </a:rPr>
              <a:t>FAIRE (EXPRESSION)</a:t>
            </a:r>
            <a:endParaRPr lang="fr-FR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fr-FR" sz="3200" b="0" dirty="0" smtClean="0">
                <a:solidFill>
                  <a:srgbClr val="0070C0"/>
                </a:solidFill>
                <a:effectLst/>
              </a:rPr>
              <a:t>«  Faire » est à la base de nombreuses expressions usuelles et idiomatiques.</a:t>
            </a:r>
            <a:endParaRPr lang="fr-FR" sz="3200" b="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54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476673"/>
            <a:ext cx="8229600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endParaRPr lang="fr-FR" b="1" dirty="0" smtClean="0"/>
          </a:p>
          <a:p>
            <a:pPr marL="109728" indent="0" algn="ctr">
              <a:buFont typeface="Wingdings 3"/>
              <a:buNone/>
            </a:pPr>
            <a:r>
              <a:rPr lang="fr-FR" b="1" dirty="0" smtClean="0">
                <a:solidFill>
                  <a:srgbClr val="0070C0"/>
                </a:solidFill>
              </a:rPr>
              <a:t>« Faire + nom »</a:t>
            </a:r>
          </a:p>
          <a:p>
            <a:pPr marL="109728" indent="0">
              <a:buFont typeface="Wingdings 3"/>
              <a:buNone/>
            </a:pPr>
            <a:endParaRPr lang="fr-FR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958489"/>
              </p:ext>
            </p:extLst>
          </p:nvPr>
        </p:nvGraphicFramePr>
        <p:xfrm>
          <a:off x="1403648" y="2564904"/>
          <a:ext cx="6528048" cy="266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4024"/>
                <a:gridCol w="3264024"/>
              </a:tblGrid>
              <a:tr h="2664296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 le clown</a:t>
                      </a:r>
                    </a:p>
                    <a:p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 le sourd</a:t>
                      </a:r>
                    </a:p>
                    <a:p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 du ski</a:t>
                      </a:r>
                    </a:p>
                    <a:p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</a:t>
                      </a:r>
                      <a:r>
                        <a:rPr lang="fr-FR" sz="3200" baseline="0" dirty="0" smtClean="0">
                          <a:solidFill>
                            <a:srgbClr val="0070C0"/>
                          </a:solidFill>
                        </a:rPr>
                        <a:t> sensation </a:t>
                      </a:r>
                      <a:endParaRPr lang="fr-FR" sz="32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3200" dirty="0" smtClean="0">
                          <a:solidFill>
                            <a:srgbClr val="FF0000"/>
                          </a:solidFill>
                        </a:rPr>
                        <a:t>قام بالتهريج</a:t>
                      </a:r>
                    </a:p>
                    <a:p>
                      <a:pPr algn="r" rtl="1"/>
                      <a:r>
                        <a:rPr lang="ar-DZ" sz="3200" dirty="0" smtClean="0">
                          <a:solidFill>
                            <a:srgbClr val="FF0000"/>
                          </a:solidFill>
                        </a:rPr>
                        <a:t>افتعل</a:t>
                      </a:r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 الصّمم</a:t>
                      </a:r>
                    </a:p>
                    <a:p>
                      <a:pPr algn="r" rtl="1"/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مارس التزلّج</a:t>
                      </a:r>
                    </a:p>
                    <a:p>
                      <a:pPr algn="r" rtl="1"/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أثار الإعجاب</a:t>
                      </a:r>
                      <a:endParaRPr lang="fr-FR" sz="3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75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116562"/>
              </p:ext>
            </p:extLst>
          </p:nvPr>
        </p:nvGraphicFramePr>
        <p:xfrm>
          <a:off x="1475656" y="2708920"/>
          <a:ext cx="6528048" cy="216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4024"/>
                <a:gridCol w="3264024"/>
              </a:tblGrid>
              <a:tr h="2160240">
                <a:tc>
                  <a:txBody>
                    <a:bodyPr/>
                    <a:lstStyle/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 exprès</a:t>
                      </a:r>
                    </a:p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 semblant</a:t>
                      </a:r>
                    </a:p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Faire</a:t>
                      </a:r>
                      <a:r>
                        <a:rPr lang="fr-FR" sz="3200" baseline="0" dirty="0" smtClean="0">
                          <a:solidFill>
                            <a:srgbClr val="0070C0"/>
                          </a:solidFill>
                        </a:rPr>
                        <a:t> plaisir </a:t>
                      </a:r>
                      <a:endParaRPr lang="fr-FR" sz="32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3200" dirty="0" smtClean="0">
                          <a:solidFill>
                            <a:srgbClr val="FF0000"/>
                          </a:solidFill>
                        </a:rPr>
                        <a:t>تعمّد</a:t>
                      </a:r>
                    </a:p>
                    <a:p>
                      <a:pPr algn="just" rtl="1"/>
                      <a:r>
                        <a:rPr lang="ar-DZ" sz="3200" dirty="0" smtClean="0">
                          <a:solidFill>
                            <a:srgbClr val="FF0000"/>
                          </a:solidFill>
                        </a:rPr>
                        <a:t>تظاهر</a:t>
                      </a:r>
                    </a:p>
                    <a:p>
                      <a:pPr algn="just" rtl="1"/>
                      <a:r>
                        <a:rPr lang="ar-DZ" sz="3200" dirty="0" smtClean="0">
                          <a:solidFill>
                            <a:srgbClr val="FF0000"/>
                          </a:solidFill>
                        </a:rPr>
                        <a:t>أحسن</a:t>
                      </a:r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 / متّع</a:t>
                      </a:r>
                      <a:endParaRPr lang="fr-FR" sz="3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476673"/>
            <a:ext cx="8229600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endParaRPr lang="fr-FR" b="1" dirty="0" smtClean="0"/>
          </a:p>
          <a:p>
            <a:pPr marL="109728" indent="0" algn="ctr">
              <a:buFont typeface="Wingdings 3"/>
              <a:buNone/>
            </a:pPr>
            <a:r>
              <a:rPr lang="fr-FR" b="1" dirty="0" smtClean="0">
                <a:solidFill>
                  <a:srgbClr val="0070C0"/>
                </a:solidFill>
              </a:rPr>
              <a:t>« Faire + adjectif »</a:t>
            </a:r>
          </a:p>
          <a:p>
            <a:pPr marL="109728" indent="0">
              <a:buFont typeface="Wingdings 3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0728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936104"/>
          </a:xfrm>
        </p:spPr>
        <p:txBody>
          <a:bodyPr anchor="ctr">
            <a:normAutofit fontScale="92500" lnSpcReduction="10000"/>
          </a:bodyPr>
          <a:lstStyle/>
          <a:p>
            <a:pPr marL="109728" indent="0" algn="just" rtl="1">
              <a:buNone/>
            </a:pPr>
            <a:endParaRPr lang="fr-FR" dirty="0" smtClean="0"/>
          </a:p>
          <a:p>
            <a:pPr marL="109728" indent="0" algn="ctr" rtl="1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</a:rPr>
              <a:t>صَنَع / عَمِل / أنجز / قام ﺑــ / ارتكب / أحدث / أثار / فعل</a:t>
            </a:r>
            <a:endParaRPr lang="ar-DZ" dirty="0"/>
          </a:p>
          <a:p>
            <a:pPr marL="109728" indent="0" algn="just" rtl="1"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512168"/>
          </a:xfr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2800" dirty="0" smtClean="0">
                <a:solidFill>
                  <a:srgbClr val="0070C0"/>
                </a:solidFill>
                <a:effectLst/>
              </a:rPr>
              <a:t>1. Employé en tant que verbe transitif, « faire » est rendu en arabe par de nombreux verbes dont:</a:t>
            </a:r>
            <a:endParaRPr lang="fr-FR" sz="28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45143"/>
              </p:ext>
            </p:extLst>
          </p:nvPr>
        </p:nvGraphicFramePr>
        <p:xfrm>
          <a:off x="683568" y="3356991"/>
          <a:ext cx="7632848" cy="2232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2966"/>
                <a:gridCol w="2669882"/>
              </a:tblGrid>
              <a:tr h="2232249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Que </a:t>
                      </a:r>
                      <a:r>
                        <a:rPr lang="fr-FR" sz="2800" dirty="0" smtClean="0">
                          <a:solidFill>
                            <a:srgbClr val="0070C0"/>
                          </a:solidFill>
                        </a:rPr>
                        <a:t>fais</a:t>
                      </a:r>
                      <a:r>
                        <a:rPr lang="fr-FR" sz="2800" dirty="0" smtClean="0"/>
                        <a:t>-tu?</a:t>
                      </a:r>
                      <a:r>
                        <a:rPr lang="ar-DZ" sz="2800" dirty="0" smtClean="0"/>
                        <a:t> </a:t>
                      </a:r>
                      <a:endParaRPr lang="fr-FR" sz="2800" dirty="0" smtClean="0"/>
                    </a:p>
                    <a:p>
                      <a:r>
                        <a:rPr lang="fr-FR" sz="2800" dirty="0" smtClean="0"/>
                        <a:t>Elle </a:t>
                      </a:r>
                      <a:r>
                        <a:rPr lang="fr-FR" sz="2800" dirty="0" smtClean="0">
                          <a:solidFill>
                            <a:srgbClr val="0070C0"/>
                          </a:solidFill>
                        </a:rPr>
                        <a:t>a fait </a:t>
                      </a:r>
                      <a:r>
                        <a:rPr lang="fr-FR" sz="2800" dirty="0" smtClean="0"/>
                        <a:t>du pain.</a:t>
                      </a:r>
                    </a:p>
                    <a:p>
                      <a:r>
                        <a:rPr lang="fr-FR" sz="2800" dirty="0" smtClean="0"/>
                        <a:t>Il </a:t>
                      </a:r>
                      <a:r>
                        <a:rPr lang="fr-FR" sz="2800" dirty="0" smtClean="0">
                          <a:solidFill>
                            <a:srgbClr val="0070C0"/>
                          </a:solidFill>
                        </a:rPr>
                        <a:t>a fait </a:t>
                      </a:r>
                      <a:r>
                        <a:rPr lang="fr-FR" sz="2800" dirty="0" smtClean="0"/>
                        <a:t>son devoir.</a:t>
                      </a:r>
                    </a:p>
                    <a:p>
                      <a:r>
                        <a:rPr lang="fr-FR" sz="2800" dirty="0" smtClean="0"/>
                        <a:t>Il </a:t>
                      </a:r>
                      <a:r>
                        <a:rPr lang="fr-FR" sz="2800" dirty="0" smtClean="0">
                          <a:solidFill>
                            <a:srgbClr val="0070C0"/>
                          </a:solidFill>
                        </a:rPr>
                        <a:t>a fait </a:t>
                      </a:r>
                      <a:r>
                        <a:rPr lang="fr-FR" sz="2800" dirty="0" smtClean="0"/>
                        <a:t>une grosse erreur.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dirty="0" smtClean="0"/>
                        <a:t>ماذا </a:t>
                      </a:r>
                      <a:r>
                        <a:rPr lang="ar-DZ" sz="2800" dirty="0" smtClean="0">
                          <a:solidFill>
                            <a:srgbClr val="FF0000"/>
                          </a:solidFill>
                        </a:rPr>
                        <a:t>تفعـــل</a:t>
                      </a:r>
                      <a:r>
                        <a:rPr lang="ar-DZ" sz="2800" dirty="0" smtClean="0"/>
                        <a:t>؟       </a:t>
                      </a:r>
                      <a:endParaRPr lang="fr-FR" sz="28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dirty="0" smtClean="0">
                          <a:solidFill>
                            <a:srgbClr val="FF0000"/>
                          </a:solidFill>
                        </a:rPr>
                        <a:t>صنعـــت</a:t>
                      </a:r>
                      <a:r>
                        <a:rPr lang="ar-DZ" sz="2800" dirty="0" smtClean="0"/>
                        <a:t> خبزا        </a:t>
                      </a:r>
                      <a:endParaRPr lang="fr-FR" sz="28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dirty="0" smtClean="0">
                          <a:solidFill>
                            <a:srgbClr val="FF0000"/>
                          </a:solidFill>
                        </a:rPr>
                        <a:t>قـــام</a:t>
                      </a:r>
                      <a:r>
                        <a:rPr lang="ar-DZ" sz="2800" dirty="0" smtClean="0"/>
                        <a:t> </a:t>
                      </a:r>
                      <a:r>
                        <a:rPr lang="ar-DZ" sz="2800" dirty="0" smtClean="0">
                          <a:solidFill>
                            <a:srgbClr val="FF0000"/>
                          </a:solidFill>
                        </a:rPr>
                        <a:t>ب</a:t>
                      </a:r>
                      <a:r>
                        <a:rPr lang="ar-DZ" sz="2800" dirty="0" smtClean="0"/>
                        <a:t>واجبه                                     </a:t>
                      </a:r>
                      <a:endParaRPr lang="fr-FR" sz="28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dirty="0" smtClean="0">
                          <a:solidFill>
                            <a:srgbClr val="FF0000"/>
                          </a:solidFill>
                        </a:rPr>
                        <a:t>ارتكـــب</a:t>
                      </a:r>
                      <a:r>
                        <a:rPr lang="ar-DZ" sz="2800" dirty="0" smtClean="0"/>
                        <a:t> خطأ فادحا                </a:t>
                      </a:r>
                      <a:r>
                        <a:rPr lang="ar-DZ" sz="2800" dirty="0" smtClean="0"/>
                        <a:t>                                 </a:t>
                      </a:r>
                      <a:endParaRPr lang="fr-FR" sz="2800" dirty="0" smtClean="0"/>
                    </a:p>
                    <a:p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« Se faire »</a:t>
            </a:r>
          </a:p>
          <a:p>
            <a:pPr marL="109728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18659"/>
              </p:ext>
            </p:extLst>
          </p:nvPr>
        </p:nvGraphicFramePr>
        <p:xfrm>
          <a:off x="611560" y="2276872"/>
          <a:ext cx="8064896" cy="3312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472"/>
                <a:gridCol w="3816424"/>
              </a:tblGrid>
              <a:tr h="3312368">
                <a:tc>
                  <a:txBody>
                    <a:bodyPr/>
                    <a:lstStyle/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Se faire à</a:t>
                      </a:r>
                    </a:p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S’en faire </a:t>
                      </a:r>
                    </a:p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Se faire une idée de</a:t>
                      </a:r>
                    </a:p>
                    <a:p>
                      <a:pPr algn="just"/>
                      <a:r>
                        <a:rPr lang="fr-FR" sz="3200" dirty="0" smtClean="0">
                          <a:solidFill>
                            <a:srgbClr val="0070C0"/>
                          </a:solidFill>
                        </a:rPr>
                        <a:t>Ne pas s’en faire </a:t>
                      </a:r>
                      <a:endParaRPr lang="fr-FR" sz="32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3200" dirty="0" smtClean="0">
                          <a:solidFill>
                            <a:srgbClr val="FF0000"/>
                          </a:solidFill>
                        </a:rPr>
                        <a:t>اعتاد</a:t>
                      </a:r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 / تعوّد</a:t>
                      </a:r>
                    </a:p>
                    <a:p>
                      <a:pPr algn="just" rtl="1"/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اهتمّ / قلق</a:t>
                      </a:r>
                    </a:p>
                    <a:p>
                      <a:pPr algn="just" rtl="1"/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كوّن فكرة عن</a:t>
                      </a:r>
                    </a:p>
                    <a:p>
                      <a:pPr algn="just" rtl="1"/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هوّن عليك / عن نفسك</a:t>
                      </a:r>
                      <a:endParaRPr lang="fr-FR" sz="3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1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 flipH="1">
            <a:off x="457200" y="404665"/>
            <a:ext cx="8229600" cy="10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Locutions avec « faire »:</a:t>
            </a:r>
          </a:p>
          <a:p>
            <a:pPr marL="109728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58036"/>
              </p:ext>
            </p:extLst>
          </p:nvPr>
        </p:nvGraphicFramePr>
        <p:xfrm>
          <a:off x="611560" y="2132856"/>
          <a:ext cx="8136904" cy="3384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6584"/>
                <a:gridCol w="2880320"/>
              </a:tblGrid>
              <a:tr h="3384376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solidFill>
                            <a:srgbClr val="0070C0"/>
                          </a:solidFill>
                        </a:rPr>
                        <a:t>N’avoir que faire de </a:t>
                      </a:r>
                    </a:p>
                    <a:p>
                      <a:r>
                        <a:rPr lang="fr-FR" sz="2600" dirty="0" smtClean="0">
                          <a:solidFill>
                            <a:srgbClr val="0070C0"/>
                          </a:solidFill>
                        </a:rPr>
                        <a:t>N’avoir rien à faire avec</a:t>
                      </a:r>
                    </a:p>
                    <a:p>
                      <a:r>
                        <a:rPr lang="fr-FR" sz="2600" dirty="0" smtClean="0">
                          <a:solidFill>
                            <a:srgbClr val="0070C0"/>
                          </a:solidFill>
                        </a:rPr>
                        <a:t>Comment faire pour</a:t>
                      </a:r>
                    </a:p>
                    <a:p>
                      <a:r>
                        <a:rPr lang="fr-FR" sz="2600" dirty="0" smtClean="0">
                          <a:solidFill>
                            <a:srgbClr val="0070C0"/>
                          </a:solidFill>
                        </a:rPr>
                        <a:t>Ne pouvoir</a:t>
                      </a:r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 faire autrement que</a:t>
                      </a:r>
                    </a:p>
                    <a:p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Faire sien de qqch</a:t>
                      </a:r>
                    </a:p>
                    <a:p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Faire de son mieux</a:t>
                      </a:r>
                    </a:p>
                    <a:p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Il n’y a rien à faire</a:t>
                      </a:r>
                    </a:p>
                    <a:p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Pourquoi faire?</a:t>
                      </a:r>
                      <a:endParaRPr lang="fr-FR" sz="2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لا حاجة إلى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لا علاقة له ﺑــ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ما السّبيل إلى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لم يسعه إلا أن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تبنّى / استولى على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بدل غاية / قصارى جهده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ليس باليد حيلة</a:t>
                      </a:r>
                    </a:p>
                    <a:p>
                      <a:pPr algn="r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ما الفائدة</a:t>
                      </a:r>
                      <a:endParaRPr lang="fr-FR" sz="2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19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332657"/>
            <a:ext cx="8229600" cy="10081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« Fait », verbe (expressions)</a:t>
            </a:r>
          </a:p>
          <a:p>
            <a:pPr marL="109728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49960"/>
              </p:ext>
            </p:extLst>
          </p:nvPr>
        </p:nvGraphicFramePr>
        <p:xfrm>
          <a:off x="179512" y="2204864"/>
          <a:ext cx="8784976" cy="2736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592"/>
                <a:gridCol w="3456384"/>
              </a:tblGrid>
              <a:tr h="2736304">
                <a:tc>
                  <a:txBody>
                    <a:bodyPr/>
                    <a:lstStyle/>
                    <a:p>
                      <a:pPr algn="just"/>
                      <a:r>
                        <a:rPr lang="fr-FR" sz="2600" dirty="0" smtClean="0">
                          <a:solidFill>
                            <a:srgbClr val="0070C0"/>
                          </a:solidFill>
                        </a:rPr>
                        <a:t>C’en</a:t>
                      </a:r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 est fait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Cela ne fait rien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Cela ne fait ni chaud ni froid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L’argent ne fait pas le bonheur </a:t>
                      </a:r>
                      <a:endParaRPr lang="fr-FR" sz="2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قُضي الأمر</a:t>
                      </a:r>
                    </a:p>
                    <a:p>
                      <a:pPr algn="just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لا بأس</a:t>
                      </a:r>
                    </a:p>
                    <a:p>
                      <a:pPr algn="just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لا</a:t>
                      </a:r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 يُسمن و لا يُغني من جوع</a:t>
                      </a: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ليست السعادة من المال / </a:t>
                      </a:r>
                      <a:endParaRPr lang="fr-FR" sz="2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ليس المال سرّ السعادة</a:t>
                      </a:r>
                      <a:endParaRPr lang="fr-FR" sz="2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05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« Fait », nom (expressions)</a:t>
            </a:r>
          </a:p>
          <a:p>
            <a:pPr marL="109728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98392"/>
              </p:ext>
            </p:extLst>
          </p:nvPr>
        </p:nvGraphicFramePr>
        <p:xfrm>
          <a:off x="251520" y="2132856"/>
          <a:ext cx="8712968" cy="3312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536"/>
                <a:gridCol w="3888432"/>
              </a:tblGrid>
              <a:tr h="3312368">
                <a:tc>
                  <a:txBody>
                    <a:bodyPr/>
                    <a:lstStyle/>
                    <a:p>
                      <a:pPr algn="just"/>
                      <a:r>
                        <a:rPr lang="fr-FR" sz="2600" dirty="0" smtClean="0">
                          <a:solidFill>
                            <a:srgbClr val="0070C0"/>
                          </a:solidFill>
                        </a:rPr>
                        <a:t>C’est</a:t>
                      </a:r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 un fait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Aller au fait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Mettre au fait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Être sûr de son fait</a:t>
                      </a:r>
                      <a:endParaRPr lang="ar-DZ" sz="26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Prendre qqn. sur le fait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Le fait est que</a:t>
                      </a:r>
                    </a:p>
                    <a:p>
                      <a:pPr algn="just"/>
                      <a:r>
                        <a:rPr lang="fr-FR" sz="2400" baseline="0" dirty="0" smtClean="0">
                          <a:solidFill>
                            <a:srgbClr val="0070C0"/>
                          </a:solidFill>
                        </a:rPr>
                        <a:t>Prendre fait et cause pour qqn.</a:t>
                      </a:r>
                    </a:p>
                    <a:p>
                      <a:pPr algn="just"/>
                      <a:r>
                        <a:rPr lang="fr-FR" sz="2600" baseline="0" dirty="0" smtClean="0">
                          <a:solidFill>
                            <a:srgbClr val="0070C0"/>
                          </a:solidFill>
                        </a:rPr>
                        <a:t>Tout à fait</a:t>
                      </a:r>
                      <a:endParaRPr lang="fr-FR" sz="2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هذا أمر واقع</a:t>
                      </a:r>
                    </a:p>
                    <a:p>
                      <a:pPr algn="just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دخل في صلب الموضوع</a:t>
                      </a:r>
                    </a:p>
                    <a:p>
                      <a:pPr algn="just" rtl="1"/>
                      <a:r>
                        <a:rPr lang="ar-DZ" sz="2600" dirty="0" smtClean="0">
                          <a:solidFill>
                            <a:srgbClr val="FF0000"/>
                          </a:solidFill>
                        </a:rPr>
                        <a:t>أحاطه</a:t>
                      </a:r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 علما ﺑـــ</a:t>
                      </a: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كان </a:t>
                      </a:r>
                      <a:r>
                        <a:rPr lang="ar-DZ" sz="2600" baseline="0" dirty="0" err="1" smtClean="0">
                          <a:solidFill>
                            <a:srgbClr val="FF0000"/>
                          </a:solidFill>
                        </a:rPr>
                        <a:t>مستوثقا</a:t>
                      </a:r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 من الأمر</a:t>
                      </a: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ضبطه متلبّسا / في الجرم المشهود</a:t>
                      </a: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الواقع أنّ / الحقيقة أنّ</a:t>
                      </a: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انحاز / دافع عن </a:t>
                      </a:r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فلان</a:t>
                      </a:r>
                      <a:endParaRPr lang="ar-DZ" sz="2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 rtl="1"/>
                      <a:r>
                        <a:rPr lang="ar-DZ" sz="2600" baseline="0" dirty="0" smtClean="0">
                          <a:solidFill>
                            <a:srgbClr val="FF0000"/>
                          </a:solidFill>
                        </a:rPr>
                        <a:t>تماما / بالضبط </a:t>
                      </a:r>
                      <a:endParaRPr lang="fr-FR" sz="2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2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728" indent="0" algn="ctr">
              <a:buNone/>
            </a:pPr>
            <a:endParaRPr lang="fr-FR" b="1" dirty="0" smtClean="0"/>
          </a:p>
          <a:p>
            <a:pPr marL="109728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Autres locutions avec « fait »</a:t>
            </a:r>
          </a:p>
          <a:p>
            <a:pPr marL="109728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04570"/>
              </p:ext>
            </p:extLst>
          </p:nvPr>
        </p:nvGraphicFramePr>
        <p:xfrm>
          <a:off x="1619672" y="2132856"/>
          <a:ext cx="6096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298832">
                <a:tc>
                  <a:txBody>
                    <a:bodyPr/>
                    <a:lstStyle/>
                    <a:p>
                      <a:pPr algn="just"/>
                      <a:r>
                        <a:rPr lang="fr-FR" sz="3600" dirty="0" smtClean="0">
                          <a:solidFill>
                            <a:srgbClr val="0070C0"/>
                          </a:solidFill>
                        </a:rPr>
                        <a:t>De fait</a:t>
                      </a:r>
                    </a:p>
                    <a:p>
                      <a:pPr algn="just"/>
                      <a:r>
                        <a:rPr lang="fr-FR" sz="3600" dirty="0" smtClean="0">
                          <a:solidFill>
                            <a:srgbClr val="0070C0"/>
                          </a:solidFill>
                        </a:rPr>
                        <a:t>En fait</a:t>
                      </a:r>
                    </a:p>
                    <a:p>
                      <a:pPr algn="just"/>
                      <a:r>
                        <a:rPr lang="fr-FR" sz="3600" dirty="0" smtClean="0">
                          <a:solidFill>
                            <a:srgbClr val="0070C0"/>
                          </a:solidFill>
                        </a:rPr>
                        <a:t>En</a:t>
                      </a:r>
                      <a:r>
                        <a:rPr lang="fr-FR" sz="3600" baseline="0" dirty="0" smtClean="0">
                          <a:solidFill>
                            <a:srgbClr val="0070C0"/>
                          </a:solidFill>
                        </a:rPr>
                        <a:t> fait de </a:t>
                      </a:r>
                    </a:p>
                    <a:p>
                      <a:pPr algn="just"/>
                      <a:r>
                        <a:rPr lang="fr-FR" sz="3600" baseline="0" dirty="0" smtClean="0">
                          <a:solidFill>
                            <a:srgbClr val="0070C0"/>
                          </a:solidFill>
                        </a:rPr>
                        <a:t>Du fait de</a:t>
                      </a:r>
                      <a:r>
                        <a:rPr lang="fr-FR" sz="3600" baseline="0" dirty="0" smtClean="0"/>
                        <a:t> </a:t>
                      </a:r>
                      <a:endParaRPr lang="fr-FR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DZ" sz="3600" dirty="0" smtClean="0">
                          <a:solidFill>
                            <a:srgbClr val="FF0000"/>
                          </a:solidFill>
                        </a:rPr>
                        <a:t>في الواقع</a:t>
                      </a:r>
                    </a:p>
                    <a:p>
                      <a:pPr algn="just" rtl="1"/>
                      <a:r>
                        <a:rPr lang="ar-DZ" sz="3600" dirty="0" smtClean="0">
                          <a:solidFill>
                            <a:srgbClr val="FF0000"/>
                          </a:solidFill>
                        </a:rPr>
                        <a:t>في الحقيقة</a:t>
                      </a:r>
                    </a:p>
                    <a:p>
                      <a:pPr algn="just" rtl="1"/>
                      <a:r>
                        <a:rPr lang="ar-DZ" sz="3600" dirty="0" smtClean="0">
                          <a:solidFill>
                            <a:srgbClr val="FF0000"/>
                          </a:solidFill>
                        </a:rPr>
                        <a:t>في ما يتعلّق ﺑـــ</a:t>
                      </a:r>
                    </a:p>
                    <a:p>
                      <a:pPr algn="just" rtl="1"/>
                      <a:r>
                        <a:rPr lang="ar-DZ" sz="3600" dirty="0" smtClean="0">
                          <a:solidFill>
                            <a:srgbClr val="FF0000"/>
                          </a:solidFill>
                        </a:rPr>
                        <a:t>بسبب / بحكم </a:t>
                      </a:r>
                      <a:endParaRPr lang="fr-FR" sz="3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51417"/>
              </p:ext>
            </p:extLst>
          </p:nvPr>
        </p:nvGraphicFramePr>
        <p:xfrm>
          <a:off x="539552" y="2492896"/>
          <a:ext cx="8229600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0864"/>
                <a:gridCol w="3538736"/>
              </a:tblGrid>
              <a:tr h="2232248">
                <a:tc>
                  <a:txBody>
                    <a:bodyPr/>
                    <a:lstStyle/>
                    <a:p>
                      <a:pPr algn="just"/>
                      <a:r>
                        <a:rPr lang="fr-FR" sz="3200" dirty="0" smtClean="0"/>
                        <a:t>Le roi </a:t>
                      </a:r>
                      <a:r>
                        <a:rPr lang="fr-FR" sz="3200" i="0" dirty="0" smtClean="0">
                          <a:solidFill>
                            <a:srgbClr val="0070C0"/>
                          </a:solidFill>
                        </a:rPr>
                        <a:t>a fait </a:t>
                      </a:r>
                      <a:r>
                        <a:rPr lang="fr-FR" sz="3200" dirty="0" smtClean="0"/>
                        <a:t>de son fils un gouverneur.</a:t>
                      </a:r>
                    </a:p>
                    <a:p>
                      <a:pPr algn="just"/>
                      <a:endParaRPr lang="fr-FR" sz="3200" dirty="0" smtClean="0"/>
                    </a:p>
                    <a:p>
                      <a:pPr algn="just"/>
                      <a:r>
                        <a:rPr lang="fr-FR" sz="3200" dirty="0" smtClean="0"/>
                        <a:t>Ses</a:t>
                      </a:r>
                      <a:r>
                        <a:rPr lang="fr-FR" sz="3200" baseline="0" dirty="0" smtClean="0"/>
                        <a:t> expériences </a:t>
                      </a:r>
                      <a:r>
                        <a:rPr lang="fr-FR" sz="3200" i="0" baseline="0" dirty="0" smtClean="0">
                          <a:solidFill>
                            <a:srgbClr val="0070C0"/>
                          </a:solidFill>
                        </a:rPr>
                        <a:t>ont fait</a:t>
                      </a:r>
                      <a:r>
                        <a:rPr lang="fr-FR" sz="3200" baseline="0" dirty="0" smtClean="0"/>
                        <a:t> de lui un homme pessimiste.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3200" b="1" dirty="0" smtClean="0">
                          <a:solidFill>
                            <a:srgbClr val="FF0000"/>
                          </a:solidFill>
                        </a:rPr>
                        <a:t>جعـــل</a:t>
                      </a:r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sz="3200" baseline="0" dirty="0" smtClean="0"/>
                        <a:t>الملك ابنه وليا</a:t>
                      </a:r>
                      <a:endParaRPr lang="fr-FR" sz="3200" baseline="0" dirty="0" smtClean="0"/>
                    </a:p>
                    <a:p>
                      <a:pPr algn="r" rtl="1"/>
                      <a:endParaRPr lang="fr-FR" sz="3200" baseline="0" dirty="0" smtClean="0"/>
                    </a:p>
                    <a:p>
                      <a:pPr algn="r" rtl="1"/>
                      <a:endParaRPr lang="ar-DZ" sz="3200" baseline="0" dirty="0" smtClean="0"/>
                    </a:p>
                    <a:p>
                      <a:pPr algn="r" rtl="1"/>
                      <a:r>
                        <a:rPr lang="ar-DZ" sz="3200" b="1" baseline="0" dirty="0" smtClean="0">
                          <a:solidFill>
                            <a:srgbClr val="FF0000"/>
                          </a:solidFill>
                        </a:rPr>
                        <a:t>جعلـــت</a:t>
                      </a:r>
                      <a:r>
                        <a:rPr lang="ar-DZ" sz="3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sz="3200" baseline="0" dirty="0" smtClean="0"/>
                        <a:t>منه تجاربه رجلا متشائما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  <a:effectLst/>
              </a:rPr>
              <a:t>« Faire de qqn. qqch. » = </a:t>
            </a:r>
            <a:r>
              <a:rPr lang="ar-DZ" dirty="0" smtClean="0">
                <a:solidFill>
                  <a:srgbClr val="0070C0"/>
                </a:solidFill>
                <a:effectLst/>
              </a:rPr>
              <a:t>جعل (من)</a:t>
            </a:r>
            <a:endParaRPr lang="fr-FR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16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2400" dirty="0" smtClean="0">
                <a:solidFill>
                  <a:srgbClr val="0070C0"/>
                </a:solidFill>
                <a:effectLst/>
              </a:rPr>
              <a:t>2. Employé en tant que verbe intransitif, « faire » est rendu par diverses locutions tributaires de la construction syntaxique.</a:t>
            </a:r>
            <a:endParaRPr lang="fr-FR" sz="240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467544" y="2420888"/>
            <a:ext cx="8229600" cy="9997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400" dirty="0">
                <a:solidFill>
                  <a:srgbClr val="00B0F0"/>
                </a:solidFill>
              </a:rPr>
              <a:t>« Faire en sorte que » = </a:t>
            </a:r>
            <a:r>
              <a:rPr lang="ar-DZ" sz="2400" dirty="0">
                <a:solidFill>
                  <a:srgbClr val="00B0F0"/>
                </a:solidFill>
              </a:rPr>
              <a:t>سعى إلى أن </a:t>
            </a:r>
            <a:r>
              <a:rPr lang="fr-FR" sz="2400" dirty="0">
                <a:solidFill>
                  <a:srgbClr val="00B0F0"/>
                </a:solidFill>
              </a:rPr>
              <a:t> (+ inaccompli subjonctif</a:t>
            </a:r>
            <a:r>
              <a:rPr lang="fr-FR" sz="2400" dirty="0" smtClean="0">
                <a:solidFill>
                  <a:srgbClr val="00B0F0"/>
                </a:solidFill>
              </a:rPr>
              <a:t>)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909" y="4077072"/>
            <a:ext cx="8229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endParaRPr lang="fr-FR" sz="2200" dirty="0" smtClean="0"/>
          </a:p>
          <a:p>
            <a:pPr marL="109728" indent="0" algn="just">
              <a:buNone/>
            </a:pPr>
            <a:r>
              <a:rPr lang="fr-FR" sz="2200" dirty="0" smtClean="0"/>
              <a:t>Elle </a:t>
            </a:r>
            <a:r>
              <a:rPr lang="fr-FR" sz="2200" dirty="0">
                <a:solidFill>
                  <a:srgbClr val="0070C0"/>
                </a:solidFill>
              </a:rPr>
              <a:t>a fait en sorte </a:t>
            </a:r>
            <a:r>
              <a:rPr lang="fr-FR" sz="2200" dirty="0"/>
              <a:t>qu’il termine ses études à la Sorbonne</a:t>
            </a:r>
            <a:r>
              <a:rPr lang="fr-FR" sz="2200" dirty="0" smtClean="0"/>
              <a:t>.</a:t>
            </a:r>
          </a:p>
          <a:p>
            <a:pPr marL="109728" indent="0" algn="just">
              <a:buNone/>
            </a:pPr>
            <a:endParaRPr lang="ar-DZ" sz="2200" dirty="0"/>
          </a:p>
          <a:p>
            <a:pPr marL="109728" indent="0" algn="just" rtl="1">
              <a:buNone/>
            </a:pPr>
            <a:r>
              <a:rPr lang="ar-DZ" sz="2200" b="1" dirty="0">
                <a:solidFill>
                  <a:srgbClr val="FF0000"/>
                </a:solidFill>
              </a:rPr>
              <a:t>سعـــت إلى أن </a:t>
            </a:r>
            <a:r>
              <a:rPr lang="ar-DZ" sz="2200" dirty="0"/>
              <a:t>يتمّ دراسته في جامعة </a:t>
            </a:r>
            <a:r>
              <a:rPr lang="ar-DZ" sz="2200" dirty="0" smtClean="0"/>
              <a:t>السوربون</a:t>
            </a:r>
            <a:endParaRPr lang="fr-FR" sz="2200" dirty="0" smtClean="0"/>
          </a:p>
          <a:p>
            <a:pPr marL="109728" indent="0" algn="just" rtl="1">
              <a:buNone/>
            </a:pPr>
            <a:endParaRPr lang="ar-DZ" sz="2200" dirty="0"/>
          </a:p>
        </p:txBody>
      </p:sp>
    </p:spTree>
    <p:extLst>
      <p:ext uri="{BB962C8B-B14F-4D97-AF65-F5344CB8AC3E}">
        <p14:creationId xmlns:p14="http://schemas.microsoft.com/office/powerpoint/2010/main" val="48858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44016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fr-FR" dirty="0" smtClean="0"/>
          </a:p>
          <a:p>
            <a:pPr marL="109728" indent="0" algn="just">
              <a:buNone/>
            </a:pPr>
            <a:r>
              <a:rPr lang="fr-FR" sz="2600" dirty="0" smtClean="0"/>
              <a:t>Elle </a:t>
            </a:r>
            <a:r>
              <a:rPr lang="fr-FR" sz="2600" dirty="0" smtClean="0">
                <a:solidFill>
                  <a:srgbClr val="0070C0"/>
                </a:solidFill>
              </a:rPr>
              <a:t>ferait mieux de </a:t>
            </a:r>
            <a:r>
              <a:rPr lang="fr-FR" sz="2600" dirty="0" smtClean="0"/>
              <a:t>travailler plus sérieusement.</a:t>
            </a:r>
          </a:p>
          <a:p>
            <a:pPr marL="109728" indent="0" algn="just" rtl="1">
              <a:buNone/>
            </a:pPr>
            <a:endParaRPr lang="fr-FR" sz="3600" b="1" dirty="0" smtClean="0">
              <a:solidFill>
                <a:srgbClr val="FF0000"/>
              </a:solidFill>
            </a:endParaRPr>
          </a:p>
          <a:p>
            <a:pPr marL="109728" indent="0" algn="just" rtl="1">
              <a:buNone/>
            </a:pPr>
            <a:r>
              <a:rPr lang="ar-DZ" sz="3000" b="1" dirty="0" smtClean="0">
                <a:solidFill>
                  <a:srgbClr val="FF0000"/>
                </a:solidFill>
              </a:rPr>
              <a:t>يحســـن</a:t>
            </a:r>
            <a:r>
              <a:rPr lang="ar-DZ" sz="3000" dirty="0" smtClean="0">
                <a:solidFill>
                  <a:srgbClr val="FF0000"/>
                </a:solidFill>
              </a:rPr>
              <a:t> </a:t>
            </a:r>
            <a:r>
              <a:rPr lang="ar-DZ" sz="3000" dirty="0" smtClean="0"/>
              <a:t>بها </a:t>
            </a:r>
            <a:r>
              <a:rPr lang="ar-DZ" sz="3000" b="1" dirty="0" smtClean="0">
                <a:solidFill>
                  <a:srgbClr val="FF0000"/>
                </a:solidFill>
              </a:rPr>
              <a:t>أن</a:t>
            </a:r>
            <a:r>
              <a:rPr lang="ar-DZ" sz="3000" dirty="0" smtClean="0">
                <a:solidFill>
                  <a:srgbClr val="FF0000"/>
                </a:solidFill>
              </a:rPr>
              <a:t> </a:t>
            </a:r>
            <a:r>
              <a:rPr lang="ar-DZ" sz="3000" dirty="0" smtClean="0"/>
              <a:t>تعمل بجدية أكثر</a:t>
            </a:r>
            <a:endParaRPr lang="fr-FR" sz="3000" dirty="0"/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471849" y="3068960"/>
            <a:ext cx="8229600" cy="9997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400" dirty="0">
                <a:solidFill>
                  <a:srgbClr val="00B0F0"/>
                </a:solidFill>
              </a:rPr>
              <a:t>« Faire mieux de » </a:t>
            </a:r>
            <a:r>
              <a:rPr lang="ar-DZ" sz="2400" dirty="0">
                <a:solidFill>
                  <a:srgbClr val="00B0F0"/>
                </a:solidFill>
              </a:rPr>
              <a:t>أن</a:t>
            </a:r>
            <a:r>
              <a:rPr lang="fr-FR" sz="2400" dirty="0">
                <a:solidFill>
                  <a:srgbClr val="00B0F0"/>
                </a:solidFill>
              </a:rPr>
              <a:t> … </a:t>
            </a:r>
            <a:r>
              <a:rPr lang="ar-DZ" sz="2400" dirty="0">
                <a:solidFill>
                  <a:srgbClr val="00B0F0"/>
                </a:solidFill>
              </a:rPr>
              <a:t>يَحسُنُ</a:t>
            </a:r>
            <a:r>
              <a:rPr lang="fr-FR" sz="2400" dirty="0">
                <a:solidFill>
                  <a:srgbClr val="00B0F0"/>
                </a:solidFill>
              </a:rPr>
              <a:t> (+ inaccompli subjonctif</a:t>
            </a:r>
            <a:r>
              <a:rPr lang="fr-FR" sz="2400" dirty="0" smtClean="0">
                <a:solidFill>
                  <a:srgbClr val="00B0F0"/>
                </a:solidFill>
              </a:rPr>
              <a:t>)</a:t>
            </a:r>
            <a:endParaRPr lang="ar-DZ" sz="2400" dirty="0">
              <a:solidFill>
                <a:srgbClr val="00B0F0"/>
              </a:solidFill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471849" y="551240"/>
            <a:ext cx="8229600" cy="93354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400" dirty="0">
                <a:solidFill>
                  <a:srgbClr val="00B0F0"/>
                </a:solidFill>
              </a:rPr>
              <a:t>« Ne faire que » = </a:t>
            </a:r>
            <a:r>
              <a:rPr lang="ar-DZ" sz="2400" dirty="0">
                <a:solidFill>
                  <a:srgbClr val="00B0F0"/>
                </a:solidFill>
              </a:rPr>
              <a:t>لم / لا يكف عن </a:t>
            </a:r>
            <a:r>
              <a:rPr lang="fr-FR" sz="2400" dirty="0">
                <a:solidFill>
                  <a:srgbClr val="00B0F0"/>
                </a:solidFill>
              </a:rPr>
              <a:t> (+ nom au cas indirect</a:t>
            </a:r>
            <a:r>
              <a:rPr lang="fr-FR" sz="2400" dirty="0" smtClean="0">
                <a:solidFill>
                  <a:srgbClr val="00B0F0"/>
                </a:solidFill>
              </a:rPr>
              <a:t>)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19831" y="1714805"/>
            <a:ext cx="8229600" cy="1138131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 rtl="1">
              <a:buFont typeface="Wingdings 3"/>
              <a:buNone/>
            </a:pPr>
            <a:endParaRPr lang="ar-DZ" sz="2400" dirty="0" smtClean="0"/>
          </a:p>
          <a:p>
            <a:pPr marL="109728" indent="0" algn="just">
              <a:buFont typeface="Wingdings 3"/>
              <a:buNone/>
            </a:pPr>
            <a:r>
              <a:rPr lang="fr-FR" sz="2400" dirty="0" smtClean="0"/>
              <a:t>Il </a:t>
            </a:r>
            <a:r>
              <a:rPr lang="fr-FR" sz="2400" dirty="0" smtClean="0">
                <a:solidFill>
                  <a:srgbClr val="0070C0"/>
                </a:solidFill>
              </a:rPr>
              <a:t>n’a fait que </a:t>
            </a:r>
            <a:r>
              <a:rPr lang="fr-FR" sz="2400" dirty="0" smtClean="0"/>
              <a:t>critiquer.</a:t>
            </a:r>
          </a:p>
          <a:p>
            <a:pPr marL="109728" indent="0" algn="just" rtl="1">
              <a:buFont typeface="Wingdings 3"/>
              <a:buNone/>
            </a:pPr>
            <a:r>
              <a:rPr lang="ar-DZ" sz="2400" b="1" dirty="0" smtClean="0">
                <a:solidFill>
                  <a:srgbClr val="FF0000"/>
                </a:solidFill>
              </a:rPr>
              <a:t>لم يكـــف عن</a:t>
            </a:r>
            <a:r>
              <a:rPr lang="ar-DZ" sz="2400" b="1" dirty="0" smtClean="0"/>
              <a:t> </a:t>
            </a:r>
            <a:r>
              <a:rPr lang="ar-DZ" sz="2400" dirty="0" smtClean="0"/>
              <a:t>الانتقاد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246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fr-FR" sz="3600" dirty="0" smtClean="0"/>
              <a:t>Cet homme </a:t>
            </a:r>
            <a:r>
              <a:rPr lang="fr-FR" sz="3600" dirty="0" smtClean="0">
                <a:solidFill>
                  <a:srgbClr val="0070C0"/>
                </a:solidFill>
              </a:rPr>
              <a:t>s’est fait </a:t>
            </a:r>
            <a:r>
              <a:rPr lang="fr-FR" sz="3600" dirty="0" smtClean="0"/>
              <a:t>tout seul.</a:t>
            </a:r>
          </a:p>
          <a:p>
            <a:pPr marL="109728" indent="0" algn="just" rtl="1">
              <a:buNone/>
            </a:pPr>
            <a:r>
              <a:rPr lang="ar-DZ" sz="3600" dirty="0" smtClean="0"/>
              <a:t>هذا الرجل كوّن </a:t>
            </a:r>
            <a:r>
              <a:rPr lang="ar-DZ" sz="3600" b="1" dirty="0" smtClean="0">
                <a:solidFill>
                  <a:srgbClr val="FF0000"/>
                </a:solidFill>
              </a:rPr>
              <a:t>نَفســـه</a:t>
            </a:r>
            <a:r>
              <a:rPr lang="ar-DZ" sz="3600" dirty="0" smtClean="0">
                <a:solidFill>
                  <a:srgbClr val="FF0000"/>
                </a:solidFill>
              </a:rPr>
              <a:t> </a:t>
            </a:r>
            <a:r>
              <a:rPr lang="ar-DZ" sz="3600" dirty="0" smtClean="0"/>
              <a:t>بنفسه</a:t>
            </a:r>
          </a:p>
          <a:p>
            <a:pPr marL="109728" indent="0" algn="just" rtl="1">
              <a:buNone/>
            </a:pPr>
            <a:endParaRPr lang="ar-DZ" sz="3600" dirty="0" smtClean="0"/>
          </a:p>
          <a:p>
            <a:pPr marL="109728" indent="0" algn="just">
              <a:buNone/>
            </a:pPr>
            <a:r>
              <a:rPr lang="fr-FR" sz="3600" dirty="0" smtClean="0"/>
              <a:t>Il </a:t>
            </a:r>
            <a:r>
              <a:rPr lang="fr-FR" sz="3600" dirty="0" smtClean="0">
                <a:solidFill>
                  <a:srgbClr val="0070C0"/>
                </a:solidFill>
              </a:rPr>
              <a:t>s’est fait </a:t>
            </a:r>
            <a:r>
              <a:rPr lang="fr-FR" sz="3600" dirty="0" smtClean="0"/>
              <a:t>du souci en achetant cette voiture volée.</a:t>
            </a:r>
          </a:p>
          <a:p>
            <a:pPr marL="109728" indent="0" algn="just" rtl="1">
              <a:buNone/>
            </a:pPr>
            <a:r>
              <a:rPr lang="ar-DZ" sz="3600" dirty="0" smtClean="0"/>
              <a:t>جلب الهموم </a:t>
            </a:r>
            <a:r>
              <a:rPr lang="ar-DZ" sz="3600" b="1" dirty="0" smtClean="0">
                <a:solidFill>
                  <a:srgbClr val="FF0000"/>
                </a:solidFill>
              </a:rPr>
              <a:t>لنفســـه</a:t>
            </a:r>
            <a:r>
              <a:rPr lang="ar-DZ" sz="3600" dirty="0" smtClean="0">
                <a:solidFill>
                  <a:srgbClr val="FF0000"/>
                </a:solidFill>
              </a:rPr>
              <a:t> </a:t>
            </a:r>
            <a:r>
              <a:rPr lang="ar-DZ" sz="3600" dirty="0" smtClean="0"/>
              <a:t>بشرائه هذه السيارة المسروقة</a:t>
            </a:r>
            <a:endParaRPr lang="fr-FR" sz="3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rgbClr val="0070C0"/>
                </a:solidFill>
                <a:effectLst/>
              </a:rPr>
              <a:t>3. Employé en tant que verbe pronominal, il est généralement rendu par « 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نَفسه</a:t>
            </a:r>
            <a:r>
              <a:rPr lang="fr-FR" sz="3200" dirty="0" smtClean="0">
                <a:solidFill>
                  <a:srgbClr val="0070C0"/>
                </a:solidFill>
                <a:effectLst/>
              </a:rPr>
              <a:t> »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421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fr-FR" sz="3600" dirty="0" smtClean="0"/>
          </a:p>
          <a:p>
            <a:pPr marL="109728" indent="0">
              <a:buNone/>
            </a:pPr>
            <a:r>
              <a:rPr lang="fr-FR" sz="3600" dirty="0" smtClean="0"/>
              <a:t>Il </a:t>
            </a:r>
            <a:r>
              <a:rPr lang="fr-FR" sz="3600" dirty="0" smtClean="0">
                <a:solidFill>
                  <a:srgbClr val="0070C0"/>
                </a:solidFill>
              </a:rPr>
              <a:t>fait</a:t>
            </a:r>
            <a:r>
              <a:rPr lang="fr-FR" sz="3600" dirty="0" smtClean="0"/>
              <a:t> beau / il </a:t>
            </a:r>
            <a:r>
              <a:rPr lang="fr-FR" sz="3600" dirty="0" smtClean="0">
                <a:solidFill>
                  <a:srgbClr val="0070C0"/>
                </a:solidFill>
              </a:rPr>
              <a:t>fait</a:t>
            </a:r>
            <a:r>
              <a:rPr lang="fr-FR" sz="3600" dirty="0" smtClean="0"/>
              <a:t> nuit.</a:t>
            </a:r>
          </a:p>
          <a:p>
            <a:pPr marL="109728" indent="0" algn="r" rtl="1">
              <a:buNone/>
            </a:pPr>
            <a:r>
              <a:rPr lang="ar-DZ" sz="3600" dirty="0" smtClean="0"/>
              <a:t>الطقس جميل / هبط الليل / الليل مخيِّم</a:t>
            </a:r>
          </a:p>
          <a:p>
            <a:pPr marL="109728" indent="0" algn="r" rtl="1">
              <a:buNone/>
            </a:pPr>
            <a:endParaRPr lang="ar-DZ" sz="3600" dirty="0" smtClean="0"/>
          </a:p>
          <a:p>
            <a:pPr marL="109728" indent="0" algn="l">
              <a:buNone/>
            </a:pPr>
            <a:r>
              <a:rPr lang="fr-FR" sz="3600" dirty="0" smtClean="0"/>
              <a:t>Il </a:t>
            </a:r>
            <a:r>
              <a:rPr lang="fr-FR" sz="3600" dirty="0" smtClean="0">
                <a:solidFill>
                  <a:srgbClr val="0070C0"/>
                </a:solidFill>
              </a:rPr>
              <a:t>fait</a:t>
            </a:r>
            <a:r>
              <a:rPr lang="fr-FR" sz="3600" dirty="0" smtClean="0"/>
              <a:t> jour / il </a:t>
            </a:r>
            <a:r>
              <a:rPr lang="fr-FR" sz="3600" dirty="0" smtClean="0">
                <a:solidFill>
                  <a:srgbClr val="0070C0"/>
                </a:solidFill>
              </a:rPr>
              <a:t>fait</a:t>
            </a:r>
            <a:r>
              <a:rPr lang="fr-FR" sz="3600" dirty="0" smtClean="0"/>
              <a:t> bon dormir.</a:t>
            </a:r>
          </a:p>
          <a:p>
            <a:pPr marL="109728" indent="0" algn="r" rtl="1">
              <a:buNone/>
            </a:pPr>
            <a:r>
              <a:rPr lang="ar-DZ" sz="3600" dirty="0" smtClean="0"/>
              <a:t>طلع النهار / يحلو النوم</a:t>
            </a:r>
            <a:endParaRPr lang="fr-FR" sz="3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rgbClr val="0070C0"/>
                </a:solidFill>
                <a:effectLst/>
              </a:rPr>
              <a:t>4. « Il fait » donne lieu à une multitude d’expressions usuelles dans les deux langues.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89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fr-FR" sz="3200" dirty="0" smtClean="0"/>
              <a:t>Dieu a fait l’homme à son image.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3200" dirty="0" smtClean="0"/>
              <a:t>Elle a fait un petit voyage en Italie.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3200" dirty="0" smtClean="0"/>
              <a:t>Elle a fait une conférence sur le Sida.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3200" dirty="0" smtClean="0"/>
              <a:t>Il a fait une déclaration à la presse.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3200" dirty="0" smtClean="0"/>
              <a:t>Ils ont fait du bruit.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3200" dirty="0" smtClean="0"/>
              <a:t>Que vas-tu faire de cet argent?</a:t>
            </a: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  <a:effectLst/>
              </a:rPr>
              <a:t>Exercice : Traduisez en arabe</a:t>
            </a:r>
            <a:endParaRPr lang="fr-FR" sz="36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19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 flipV="1"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624078" indent="-514350" algn="just" rtl="1">
              <a:buFont typeface="+mj-lt"/>
              <a:buAutoNum type="arabicPeriod"/>
            </a:pPr>
            <a:r>
              <a:rPr lang="ar-DZ" sz="4000" dirty="0" smtClean="0"/>
              <a:t>جعل الله الإنسان على صورته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just" rtl="1">
              <a:buFont typeface="+mj-lt"/>
              <a:buAutoNum type="arabicPeriod"/>
            </a:pPr>
            <a:r>
              <a:rPr lang="ar-DZ" sz="4000" dirty="0" smtClean="0"/>
              <a:t>قامت برحلة صغيرة إلى إيطاليا</a:t>
            </a:r>
            <a:r>
              <a:rPr lang="fr-FR" sz="4000" dirty="0"/>
              <a:t>.</a:t>
            </a:r>
            <a:endParaRPr lang="ar-DZ" sz="4000" dirty="0" smtClean="0"/>
          </a:p>
          <a:p>
            <a:pPr marL="624078" indent="-514350" algn="just" rtl="1">
              <a:buFont typeface="+mj-lt"/>
              <a:buAutoNum type="arabicPeriod"/>
            </a:pPr>
            <a:r>
              <a:rPr lang="ar-DZ" sz="4000" dirty="0" smtClean="0"/>
              <a:t>ألقت محاضرة عن مرض السيدا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just" rtl="1">
              <a:buFont typeface="+mj-lt"/>
              <a:buAutoNum type="arabicPeriod"/>
            </a:pPr>
            <a:r>
              <a:rPr lang="ar-DZ" sz="4000" dirty="0" smtClean="0"/>
              <a:t>أدلى بتصريح إلى الصحافة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just" rtl="1">
              <a:buFont typeface="+mj-lt"/>
              <a:buAutoNum type="arabicPeriod"/>
            </a:pPr>
            <a:r>
              <a:rPr lang="ar-DZ" sz="4000" dirty="0" smtClean="0"/>
              <a:t>أحدثوا ضج</a:t>
            </a:r>
            <a:r>
              <a:rPr lang="ar-DZ" sz="4000" dirty="0"/>
              <a:t>ّ</a:t>
            </a:r>
            <a:r>
              <a:rPr lang="ar-DZ" sz="4000" dirty="0" smtClean="0"/>
              <a:t>ة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just" rtl="1">
              <a:buFont typeface="+mj-lt"/>
              <a:buAutoNum type="arabicPeriod"/>
            </a:pPr>
            <a:r>
              <a:rPr lang="ar-DZ" sz="4000" dirty="0" smtClean="0"/>
              <a:t>ماذا ستفعل بهذا المال؟</a:t>
            </a:r>
            <a:endParaRPr lang="fr-FR" sz="4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/>
              </a:rPr>
              <a:t>Corrigé </a:t>
            </a:r>
            <a:endParaRPr lang="fr-FR" sz="36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4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746</Words>
  <Application>Microsoft Office PowerPoint</Application>
  <PresentationFormat>Affichage à l'écran (4:3)</PresentationFormat>
  <Paragraphs>184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Rotonde</vt:lpstr>
      <vt:lpstr>FAIRE</vt:lpstr>
      <vt:lpstr>1. Employé en tant que verbe transitif, « faire » est rendu en arabe par de nombreux verbes dont:</vt:lpstr>
      <vt:lpstr>« Faire de qqn. qqch. » = جعل (من)</vt:lpstr>
      <vt:lpstr>2. Employé en tant que verbe intransitif, « faire » est rendu par diverses locutions tributaires de la construction syntaxique.</vt:lpstr>
      <vt:lpstr>Présentation PowerPoint</vt:lpstr>
      <vt:lpstr>3. Employé en tant que verbe pronominal, il est généralement rendu par « نَفسه »</vt:lpstr>
      <vt:lpstr>4. « Il fait » donne lieu à une multitude d’expressions usuelles dans les deux langues.</vt:lpstr>
      <vt:lpstr>Exercice : Traduisez en arabe</vt:lpstr>
      <vt:lpstr>Corrigé </vt:lpstr>
      <vt:lpstr>Présentation PowerPoint</vt:lpstr>
      <vt:lpstr>1. Lorsque « faire » est suivi de l’infinitif, il est traduit par « كلف ﺑـ » ou par « أمر ﺑـ »</vt:lpstr>
      <vt:lpstr>2. Dans certains cas, « faire + infinitif » est traduit par un verbe de la forme (أفعل) ou bien par « تمّ » + nom.</vt:lpstr>
      <vt:lpstr>3. « Se faire + infinitif » (action subie) est traduit soit par le passif, soit par un verbe suivi de « نفسه » (soi-même)</vt:lpstr>
      <vt:lpstr>Exercice : Traduisez en arabe</vt:lpstr>
      <vt:lpstr>Corrigé </vt:lpstr>
      <vt:lpstr>Présentation PowerPoint</vt:lpstr>
      <vt:lpstr>«  Faire » est à la base de nombreuses expressions usuelles et idiomatiques.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Amina</dc:creator>
  <cp:lastModifiedBy>Amina</cp:lastModifiedBy>
  <cp:revision>46</cp:revision>
  <dcterms:created xsi:type="dcterms:W3CDTF">2019-02-16T18:05:51Z</dcterms:created>
  <dcterms:modified xsi:type="dcterms:W3CDTF">2022-03-19T17:42:38Z</dcterms:modified>
</cp:coreProperties>
</file>