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4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88CBC-536F-49E8-BCBD-F955D180E41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5015-6B93-436A-A9DF-BFD8440206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progression thématique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progression thématique désigne la manière dont les thèmes d’une phrase s’enchaînent d’une phrase à l’autre au sein d’un texte. On distingue généralement trois types de progression : la progression à thème constant, la progression linéaire et la progression à thème éclaté (ou dérivé)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2) Reprise par un groupe nominal (GN)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A) </a:t>
            </a:r>
            <a:r>
              <a:rPr lang="fr-FR" dirty="0" smtClean="0">
                <a:solidFill>
                  <a:srgbClr val="FF0000"/>
                </a:solidFill>
              </a:rPr>
              <a:t>Reprise </a:t>
            </a:r>
            <a:r>
              <a:rPr lang="fr-FR" dirty="0">
                <a:solidFill>
                  <a:srgbClr val="FF0000"/>
                </a:solidFill>
              </a:rPr>
              <a:t>totale</a:t>
            </a:r>
          </a:p>
          <a:p>
            <a:r>
              <a:rPr lang="fr-FR" dirty="0"/>
              <a:t>nom avec un déterminant </a:t>
            </a:r>
            <a:r>
              <a:rPr lang="fr-FR" dirty="0" smtClean="0"/>
              <a:t>différent</a:t>
            </a:r>
          </a:p>
          <a:p>
            <a:r>
              <a:rPr lang="fr-FR" dirty="0" smtClean="0"/>
              <a:t> synonyme</a:t>
            </a:r>
          </a:p>
          <a:p>
            <a:r>
              <a:rPr lang="fr-FR" dirty="0"/>
              <a:t>terme générique </a:t>
            </a:r>
            <a:endParaRPr lang="fr-FR" dirty="0" smtClean="0"/>
          </a:p>
          <a:p>
            <a:r>
              <a:rPr lang="fr-FR" dirty="0"/>
              <a:t>terme synthétique </a:t>
            </a:r>
            <a:endParaRPr lang="fr-FR" dirty="0" smtClean="0"/>
          </a:p>
          <a:p>
            <a:r>
              <a:rPr lang="fr-FR" dirty="0" smtClean="0"/>
              <a:t>Périphrase</a:t>
            </a:r>
          </a:p>
          <a:p>
            <a:r>
              <a:rPr lang="fr-FR" dirty="0" smtClean="0"/>
              <a:t>Nominalisation</a:t>
            </a:r>
          </a:p>
          <a:p>
            <a:r>
              <a:rPr lang="fr-FR" dirty="0"/>
              <a:t>b) </a:t>
            </a:r>
            <a:r>
              <a:rPr lang="fr-FR" dirty="0">
                <a:solidFill>
                  <a:srgbClr val="FF0000"/>
                </a:solidFill>
              </a:rPr>
              <a:t>Reprise </a:t>
            </a:r>
            <a:r>
              <a:rPr lang="fr-FR" dirty="0" smtClean="0">
                <a:solidFill>
                  <a:srgbClr val="FF0000"/>
                </a:solidFill>
              </a:rPr>
              <a:t>partielle</a:t>
            </a:r>
          </a:p>
          <a:p>
            <a:r>
              <a:rPr lang="fr-FR" dirty="0"/>
              <a:t>par un GN partiel </a:t>
            </a:r>
            <a:endParaRPr lang="fr-FR" dirty="0" smtClean="0"/>
          </a:p>
          <a:p>
            <a:r>
              <a:rPr lang="fr-FR" dirty="0"/>
              <a:t>par association 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3) Reprise par un adverbe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Adverbes fréquents : ici, là, alors, ainsi, également, aussi.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</a:t>
            </a:r>
            <a:r>
              <a:rPr lang="fr-FR" dirty="0" smtClean="0"/>
              <a:t>e thème et le propos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tout énoncé, il y a deux constituants informationnels : le thème et le propos. Le thème est ce dont on parle, tandis que le propos est ce qu’on dit de ce dont on parle.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thème et le propos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Quand on étudie la progression du texte on peut distinguer deux cas:</a:t>
            </a:r>
            <a:br>
              <a:rPr lang="fr-FR" dirty="0"/>
            </a:br>
            <a:r>
              <a:rPr lang="fr-FR" dirty="0"/>
              <a:t>— le thème est en rapport avec un élément de la phrase précédente: on dit qu’il y a continuité;</a:t>
            </a:r>
            <a:br>
              <a:rPr lang="fr-FR" dirty="0"/>
            </a:br>
            <a:r>
              <a:rPr lang="fr-FR" dirty="0"/>
              <a:t>— le thème est nouveau par rapport aux éléments de la phrase précédente: on considère qu’il y a renouvellement dans les thèmes.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types de progressions thématiques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1- la progression à thème constant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Un seul </a:t>
            </a:r>
            <a:r>
              <a:rPr lang="fr-FR" dirty="0"/>
              <a:t>thème constant est associé, d’une phrase à l’autre, à différents propos.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2. la progression </a:t>
            </a:r>
            <a:r>
              <a:rPr lang="en-US" b="1" u="sng" dirty="0" err="1"/>
              <a:t>linéaire</a:t>
            </a:r>
            <a:r>
              <a:rPr lang="en-US" b="1" u="sng" dirty="0"/>
              <a:t> </a:t>
            </a:r>
            <a:r>
              <a:rPr lang="en-US" b="1" u="sng" dirty="0" err="1"/>
              <a:t>ou</a:t>
            </a:r>
            <a:r>
              <a:rPr lang="en-US" b="1" u="sng" dirty="0"/>
              <a:t> en </a:t>
            </a:r>
            <a:r>
              <a:rPr lang="en-US" b="1" u="sng" dirty="0" err="1"/>
              <a:t>escalier</a:t>
            </a:r>
            <a:r>
              <a:rPr lang="en-US" b="1" dirty="0"/>
              <a:t/>
            </a:r>
            <a:br>
              <a:rPr lang="en-US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</a:t>
            </a:r>
            <a:r>
              <a:rPr lang="fr-FR" dirty="0" smtClean="0"/>
              <a:t>e </a:t>
            </a:r>
            <a:r>
              <a:rPr lang="fr-FR" dirty="0"/>
              <a:t>propos d’une phrase (ou une partie de celui-ci) devient le thème de la phrase suivante. </a:t>
            </a:r>
            <a:r>
              <a:rPr lang="fr-FR" dirty="0" smtClean="0"/>
              <a:t>L</a:t>
            </a:r>
            <a:r>
              <a:rPr lang="fr-FR" dirty="0" smtClean="0"/>
              <a:t>a </a:t>
            </a:r>
            <a:r>
              <a:rPr lang="fr-FR" dirty="0"/>
              <a:t>continuité du texte est assurée.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3 la progression à </a:t>
            </a:r>
            <a:r>
              <a:rPr lang="en-US" b="1" u="sng" dirty="0" err="1"/>
              <a:t>thèmes</a:t>
            </a:r>
            <a:r>
              <a:rPr lang="en-US" b="1" u="sng" dirty="0"/>
              <a:t> </a:t>
            </a:r>
            <a:r>
              <a:rPr lang="en-US" b="1" u="sng" dirty="0" err="1"/>
              <a:t>dérivés</a:t>
            </a:r>
            <a:r>
              <a:rPr lang="en-US" b="1" u="sng" dirty="0"/>
              <a:t> </a:t>
            </a:r>
            <a:r>
              <a:rPr lang="en-US" b="1" u="sng" dirty="0" err="1"/>
              <a:t>ou</a:t>
            </a:r>
            <a:r>
              <a:rPr lang="en-US" b="1" u="sng" dirty="0"/>
              <a:t> en </a:t>
            </a:r>
            <a:r>
              <a:rPr lang="en-US" b="1" u="sng" dirty="0" err="1"/>
              <a:t>éventail</a:t>
            </a:r>
            <a:r>
              <a:rPr lang="en-US" b="1" dirty="0"/>
              <a:t/>
            </a:r>
            <a:br>
              <a:rPr lang="en-US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dirty="0" smtClean="0"/>
              <a:t>es</a:t>
            </a:r>
            <a:r>
              <a:rPr lang="en-US" dirty="0"/>
              <a:t> </a:t>
            </a:r>
            <a:r>
              <a:rPr lang="en-US" b="1" dirty="0" err="1"/>
              <a:t>thèmes</a:t>
            </a:r>
            <a:r>
              <a:rPr lang="en-US" b="1" dirty="0"/>
              <a:t> </a:t>
            </a:r>
            <a:r>
              <a:rPr lang="en-US" b="1" dirty="0" err="1" smtClean="0"/>
              <a:t>différents</a:t>
            </a:r>
            <a:r>
              <a:rPr lang="en-US" dirty="0" smtClean="0"/>
              <a:t> qui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/>
              <a:t>bien</a:t>
            </a:r>
            <a:r>
              <a:rPr lang="en-US" dirty="0"/>
              <a:t> </a:t>
            </a:r>
            <a:r>
              <a:rPr lang="en-US" dirty="0" err="1"/>
              <a:t>liés</a:t>
            </a:r>
            <a:r>
              <a:rPr lang="en-US" dirty="0"/>
              <a:t> entre </a:t>
            </a:r>
            <a:r>
              <a:rPr lang="en-US" dirty="0" err="1"/>
              <a:t>eux</a:t>
            </a:r>
            <a:r>
              <a:rPr lang="en-US" dirty="0"/>
              <a:t> par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l’on</a:t>
            </a:r>
            <a:r>
              <a:rPr lang="en-US" dirty="0"/>
              <a:t> </a:t>
            </a:r>
            <a:r>
              <a:rPr lang="en-US" dirty="0" err="1"/>
              <a:t>appelle</a:t>
            </a:r>
            <a:r>
              <a:rPr lang="en-US" dirty="0"/>
              <a:t> </a:t>
            </a:r>
            <a:r>
              <a:rPr lang="en-US" dirty="0" err="1"/>
              <a:t>l’</a:t>
            </a:r>
            <a:r>
              <a:rPr lang="en-US" b="1" dirty="0" err="1"/>
              <a:t>hyperthème</a:t>
            </a:r>
            <a:r>
              <a:rPr lang="en-US" dirty="0"/>
              <a:t> du </a:t>
            </a:r>
            <a:r>
              <a:rPr lang="en-US" dirty="0" err="1"/>
              <a:t>texte</a:t>
            </a:r>
            <a:r>
              <a:rPr lang="en-US" dirty="0"/>
              <a:t>.</a:t>
            </a:r>
            <a:br>
              <a:rPr lang="en-US" dirty="0"/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Reprise </a:t>
            </a:r>
            <a:r>
              <a:rPr lang="fr-FR" b="1" dirty="0"/>
              <a:t>de l’information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On appelle reprise de l’information le fait de remplacer un mot ou un groupe de mots déjà utilisés dans le texte par un autre élément </a:t>
            </a:r>
            <a:r>
              <a:rPr lang="fr-FR" dirty="0" smtClean="0"/>
              <a:t>équivalent.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O</a:t>
            </a:r>
            <a:r>
              <a:rPr lang="fr-FR" b="1" dirty="0" smtClean="0"/>
              <a:t>bjectifs </a:t>
            </a:r>
            <a:r>
              <a:rPr lang="fr-FR" b="1" dirty="0"/>
              <a:t>de la reprise de l’information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</a:t>
            </a:r>
            <a:r>
              <a:rPr lang="fr-FR" dirty="0" smtClean="0"/>
              <a:t>viter </a:t>
            </a:r>
            <a:r>
              <a:rPr lang="fr-FR" dirty="0"/>
              <a:t>les répétitions </a:t>
            </a:r>
            <a:r>
              <a:rPr lang="fr-FR" dirty="0" smtClean="0"/>
              <a:t>lourdes</a:t>
            </a:r>
            <a:endParaRPr lang="fr-FR" dirty="0"/>
          </a:p>
          <a:p>
            <a:r>
              <a:rPr lang="fr-FR" dirty="0"/>
              <a:t>- M</a:t>
            </a:r>
            <a:r>
              <a:rPr lang="fr-FR" dirty="0" smtClean="0"/>
              <a:t>aintenir </a:t>
            </a:r>
            <a:r>
              <a:rPr lang="fr-FR" dirty="0"/>
              <a:t>l’unité du </a:t>
            </a:r>
            <a:r>
              <a:rPr lang="fr-FR" dirty="0" smtClean="0"/>
              <a:t>texte</a:t>
            </a:r>
            <a:endParaRPr lang="fr-FR" dirty="0"/>
          </a:p>
          <a:p>
            <a:r>
              <a:rPr lang="fr-FR" dirty="0"/>
              <a:t>- P</a:t>
            </a:r>
            <a:r>
              <a:rPr lang="fr-FR" dirty="0" smtClean="0"/>
              <a:t>réciser </a:t>
            </a:r>
            <a:r>
              <a:rPr lang="fr-FR" dirty="0"/>
              <a:t>ou </a:t>
            </a:r>
            <a:r>
              <a:rPr lang="fr-FR" dirty="0" smtClean="0"/>
              <a:t>enrichir </a:t>
            </a:r>
            <a:r>
              <a:rPr lang="fr-FR" dirty="0"/>
              <a:t>une </a:t>
            </a:r>
            <a:r>
              <a:rPr lang="fr-FR" dirty="0" smtClean="0"/>
              <a:t>idée</a:t>
            </a:r>
            <a:endParaRPr lang="fr-FR" dirty="0"/>
          </a:p>
          <a:p>
            <a:r>
              <a:rPr lang="fr-FR" dirty="0"/>
              <a:t>- A</a:t>
            </a:r>
            <a:r>
              <a:rPr lang="fr-FR" dirty="0" smtClean="0"/>
              <a:t>lléger </a:t>
            </a:r>
            <a:r>
              <a:rPr lang="fr-FR" dirty="0"/>
              <a:t>et </a:t>
            </a:r>
            <a:r>
              <a:rPr lang="fr-FR" dirty="0" smtClean="0"/>
              <a:t>clarifier </a:t>
            </a:r>
            <a:r>
              <a:rPr lang="fr-FR" dirty="0"/>
              <a:t>le </a:t>
            </a:r>
            <a:r>
              <a:rPr lang="fr-FR" dirty="0" smtClean="0"/>
              <a:t>texte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1) Reprise par un pronom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a) </a:t>
            </a:r>
            <a:r>
              <a:rPr lang="fr-FR" dirty="0">
                <a:solidFill>
                  <a:srgbClr val="FF0000"/>
                </a:solidFill>
              </a:rPr>
              <a:t>Reprise totale</a:t>
            </a:r>
          </a:p>
          <a:p>
            <a:r>
              <a:rPr lang="fr-FR" dirty="0"/>
              <a:t>1- par un pronom </a:t>
            </a:r>
            <a:r>
              <a:rPr lang="fr-FR" dirty="0" smtClean="0"/>
              <a:t>personnel</a:t>
            </a:r>
          </a:p>
          <a:p>
            <a:r>
              <a:rPr lang="en-US" dirty="0" smtClean="0"/>
              <a:t>2- par </a:t>
            </a:r>
            <a:r>
              <a:rPr lang="en-US" dirty="0"/>
              <a:t>un </a:t>
            </a:r>
            <a:r>
              <a:rPr lang="en-US" dirty="0" err="1"/>
              <a:t>pronom</a:t>
            </a:r>
            <a:r>
              <a:rPr lang="en-US" dirty="0"/>
              <a:t> </a:t>
            </a:r>
            <a:r>
              <a:rPr lang="en-US" dirty="0" err="1"/>
              <a:t>démonstratif</a:t>
            </a:r>
            <a:r>
              <a:rPr lang="en-US" dirty="0"/>
              <a:t> </a:t>
            </a:r>
            <a:endParaRPr lang="en-US" dirty="0" smtClean="0"/>
          </a:p>
          <a:p>
            <a:r>
              <a:rPr lang="fr-FR" dirty="0" smtClean="0"/>
              <a:t>B) </a:t>
            </a:r>
            <a:r>
              <a:rPr lang="fr-FR" dirty="0" smtClean="0">
                <a:solidFill>
                  <a:srgbClr val="FF0000"/>
                </a:solidFill>
              </a:rPr>
              <a:t>Reprise partielle</a:t>
            </a:r>
          </a:p>
          <a:p>
            <a:r>
              <a:rPr lang="fr-FR" dirty="0"/>
              <a:t>1- par un pronom indéfini :</a:t>
            </a:r>
          </a:p>
          <a:p>
            <a:r>
              <a:rPr lang="fr-FR" dirty="0"/>
              <a:t>2-par un pronom </a:t>
            </a:r>
            <a:r>
              <a:rPr lang="fr-FR" dirty="0" smtClean="0"/>
              <a:t>numéral</a:t>
            </a:r>
          </a:p>
          <a:p>
            <a:r>
              <a:rPr lang="fr-FR" dirty="0"/>
              <a:t>3-par un pronom possessif </a:t>
            </a:r>
            <a:r>
              <a:rPr lang="fr-FR" dirty="0" smtClean="0"/>
              <a:t> </a:t>
            </a:r>
          </a:p>
          <a:p>
            <a:r>
              <a:rPr lang="fr-FR" dirty="0"/>
              <a:t>4-par un pronom démonstratif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290</Words>
  <Application>Microsoft Office PowerPoint</Application>
  <PresentationFormat>Affichage à l'écran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La progression thématique</vt:lpstr>
      <vt:lpstr>Le thème et le propos</vt:lpstr>
      <vt:lpstr>Le thème et le propos</vt:lpstr>
      <vt:lpstr>Les types de progressions thématiques </vt:lpstr>
      <vt:lpstr>2. la progression linéaire ou en escalier </vt:lpstr>
      <vt:lpstr>3 la progression à thèmes dérivés ou en éventail </vt:lpstr>
      <vt:lpstr>Reprise de l’information</vt:lpstr>
      <vt:lpstr>Objectifs de la reprise de l’information</vt:lpstr>
      <vt:lpstr>1) Reprise par un pronom </vt:lpstr>
      <vt:lpstr>2) Reprise par un groupe nominal (GN) </vt:lpstr>
      <vt:lpstr>3) Reprise par un adverbe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ELITEBOOK</dc:creator>
  <cp:lastModifiedBy>ELITEBOOK</cp:lastModifiedBy>
  <cp:revision>8</cp:revision>
  <dcterms:created xsi:type="dcterms:W3CDTF">2025-11-22T15:00:28Z</dcterms:created>
  <dcterms:modified xsi:type="dcterms:W3CDTF">2025-11-28T19:48:36Z</dcterms:modified>
</cp:coreProperties>
</file>