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2" r:id="rId6"/>
    <p:sldId id="261" r:id="rId7"/>
    <p:sldId id="263" r:id="rId8"/>
    <p:sldId id="264" r:id="rId9"/>
    <p:sldId id="265" r:id="rId10"/>
    <p:sldId id="266" r:id="rId11"/>
    <p:sldId id="267" r:id="rId12"/>
    <p:sldId id="268" r:id="rId13"/>
    <p:sldId id="269"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ste"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F4BD6-2349-4E64-98A8-EBECF60B4450}" type="datetimeFigureOut">
              <a:rPr lang="fr-FR" smtClean="0"/>
              <a:pPr/>
              <a:t>04/04/2020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69501-49A4-49CB-9AC6-EC600B79F33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3E69501-49A4-49CB-9AC6-EC600B79F33A}"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04/04/2020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04/04/2020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ar-DZ" sz="6000" dirty="0" smtClean="0">
                <a:solidFill>
                  <a:srgbClr val="C00000"/>
                </a:solidFill>
              </a:rPr>
              <a:t>تكوين المكوّنين</a:t>
            </a:r>
            <a:br>
              <a:rPr lang="ar-DZ" sz="6000" dirty="0" smtClean="0">
                <a:solidFill>
                  <a:srgbClr val="C00000"/>
                </a:solidFill>
              </a:rPr>
            </a:br>
            <a:r>
              <a:rPr lang="ar-DZ" sz="6000" dirty="0" smtClean="0">
                <a:solidFill>
                  <a:srgbClr val="C00000"/>
                </a:solidFill>
              </a:rPr>
              <a:t>نموذج المدرسة العليا للأساتذة</a:t>
            </a:r>
            <a:br>
              <a:rPr lang="ar-DZ" sz="6000" dirty="0" smtClean="0">
                <a:solidFill>
                  <a:srgbClr val="C00000"/>
                </a:solidFill>
              </a:rPr>
            </a:br>
            <a:r>
              <a:rPr lang="ar-DZ" sz="6000" dirty="0" smtClean="0">
                <a:solidFill>
                  <a:srgbClr val="C00000"/>
                </a:solidFill>
              </a:rPr>
              <a:t>.الجزائر</a:t>
            </a:r>
            <a:endParaRPr lang="fr-FR" sz="60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icture"/>
          <p:cNvPicPr>
            <a:picLocks noGrp="1"/>
          </p:cNvPicPr>
          <p:nvPr>
            <p:ph idx="1"/>
          </p:nvPr>
        </p:nvPicPr>
        <p:blipFill>
          <a:blip r:embed="rId2" cstate="print"/>
          <a:srcRect/>
          <a:stretch>
            <a:fillRect/>
          </a:stretch>
        </p:blipFill>
        <p:spPr bwMode="auto">
          <a:xfrm>
            <a:off x="588363" y="1600200"/>
            <a:ext cx="796727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icture"/>
          <p:cNvPicPr>
            <a:picLocks noGrp="1"/>
          </p:cNvPicPr>
          <p:nvPr>
            <p:ph idx="1"/>
          </p:nvPr>
        </p:nvPicPr>
        <p:blipFill>
          <a:blip r:embed="rId2" cstate="print"/>
          <a:srcRect/>
          <a:stretch>
            <a:fillRect/>
          </a:stretch>
        </p:blipFill>
        <p:spPr bwMode="auto">
          <a:xfrm>
            <a:off x="1498909" y="1600200"/>
            <a:ext cx="614618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icture"/>
          <p:cNvPicPr>
            <a:picLocks noGrp="1"/>
          </p:cNvPicPr>
          <p:nvPr>
            <p:ph idx="1"/>
          </p:nvPr>
        </p:nvPicPr>
        <p:blipFill>
          <a:blip r:embed="rId2" cstate="print"/>
          <a:srcRect/>
          <a:stretch>
            <a:fillRect/>
          </a:stretch>
        </p:blipFill>
        <p:spPr bwMode="auto">
          <a:xfrm>
            <a:off x="457200" y="2195019"/>
            <a:ext cx="8229600" cy="3336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ar-DZ" dirty="0" smtClean="0"/>
              <a:t>خاتمة:</a:t>
            </a:r>
            <a:endParaRPr lang="fr-FR" dirty="0"/>
          </a:p>
        </p:txBody>
      </p:sp>
      <p:sp>
        <p:nvSpPr>
          <p:cNvPr id="4" name="ZoneTexte 3"/>
          <p:cNvSpPr txBox="1"/>
          <p:nvPr/>
        </p:nvSpPr>
        <p:spPr>
          <a:xfrm>
            <a:off x="785786" y="2214554"/>
            <a:ext cx="7929618" cy="4524315"/>
          </a:xfrm>
          <a:prstGeom prst="rect">
            <a:avLst/>
          </a:prstGeom>
          <a:noFill/>
        </p:spPr>
        <p:txBody>
          <a:bodyPr wrap="square" rtlCol="0">
            <a:spAutoFit/>
          </a:bodyPr>
          <a:lstStyle/>
          <a:p>
            <a:pPr algn="just" rtl="1"/>
            <a:r>
              <a:rPr lang="ar-DZ" sz="3600" dirty="0" smtClean="0"/>
              <a:t> نلاحظ بالنسبة لكل محتويات التكوين، أنّها تشمل مواد تتعلّق بالتخصّص، كمثال تخصّص العلوم الطبيعيّة المعروض في هذا الملف، ثم هناك مواد مدخل إلى علوم التربيّة، علم نفس نمو الطفل، علم النفس التربوي، تعليميّة العلوم، تشريع مدرسي، مناهج، رياضيات وإحصاء ولغة إنجليزيّة، مادة الصحة والأمن، ثم نلاحظ أنَّ على الطالب الأستاذ أنْ يقوم بتربّص إضافة إلى وجوب تحضير مذكّرة تخرج.</a:t>
            </a:r>
            <a:endParaRPr lang="fr-FR"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oste\Desktop\images.jpg"/>
          <p:cNvPicPr>
            <a:picLocks noGrp="1" noChangeAspect="1" noChangeArrowheads="1"/>
          </p:cNvPicPr>
          <p:nvPr>
            <p:ph idx="1"/>
          </p:nvPr>
        </p:nvPicPr>
        <p:blipFill>
          <a:blip r:embed="rId2" cstate="print"/>
          <a:srcRect/>
          <a:stretch>
            <a:fillRect/>
          </a:stretch>
        </p:blipFill>
        <p:spPr bwMode="auto">
          <a:xfrm>
            <a:off x="571472" y="214290"/>
            <a:ext cx="7786742" cy="1371602"/>
          </a:xfrm>
          <a:prstGeom prst="rect">
            <a:avLst/>
          </a:prstGeom>
          <a:noFill/>
        </p:spPr>
      </p:pic>
      <p:sp>
        <p:nvSpPr>
          <p:cNvPr id="7" name="ZoneTexte 6"/>
          <p:cNvSpPr txBox="1"/>
          <p:nvPr/>
        </p:nvSpPr>
        <p:spPr>
          <a:xfrm>
            <a:off x="1357290" y="1928802"/>
            <a:ext cx="6704357" cy="3970318"/>
          </a:xfrm>
          <a:prstGeom prst="rect">
            <a:avLst/>
          </a:prstGeom>
          <a:noFill/>
        </p:spPr>
        <p:txBody>
          <a:bodyPr wrap="square" rtlCol="0">
            <a:spAutoFit/>
          </a:bodyPr>
          <a:lstStyle/>
          <a:p>
            <a:pPr algn="r"/>
            <a:r>
              <a:rPr lang="ar-DZ" sz="3600" dirty="0" smtClean="0"/>
              <a:t>مقدمة:</a:t>
            </a:r>
            <a:endParaRPr lang="en-US" sz="3600" dirty="0" smtClean="0"/>
          </a:p>
          <a:p>
            <a:pPr algn="r"/>
            <a:r>
              <a:rPr lang="en-US" sz="3600" dirty="0" smtClean="0"/>
              <a:t>. </a:t>
            </a:r>
            <a:r>
              <a:rPr lang="ar-DZ" sz="3600" dirty="0" smtClean="0"/>
              <a:t>1-التعريف بالمدرسة العليا</a:t>
            </a:r>
            <a:endParaRPr lang="en-US" sz="3600" dirty="0" smtClean="0"/>
          </a:p>
          <a:p>
            <a:pPr algn="r"/>
            <a:r>
              <a:rPr lang="ar-DZ" sz="3600" dirty="0" smtClean="0"/>
              <a:t>2-شروط الالتحاق بالمدرسة  العليا للأساتذة .</a:t>
            </a:r>
          </a:p>
          <a:p>
            <a:pPr algn="r"/>
            <a:r>
              <a:rPr lang="ar-DZ" sz="3600" dirty="0" smtClean="0"/>
              <a:t>3-مهام المدرسة العليا للأساتذة.</a:t>
            </a:r>
          </a:p>
          <a:p>
            <a:pPr algn="r"/>
            <a:r>
              <a:rPr lang="ar-DZ" sz="3600" dirty="0" smtClean="0"/>
              <a:t>4-برامج المدرسة العليا للأساتذة في بعض </a:t>
            </a:r>
            <a:r>
              <a:rPr lang="ar-DZ" sz="3600" dirty="0" err="1" smtClean="0"/>
              <a:t>التخصصات.</a:t>
            </a:r>
            <a:r>
              <a:rPr lang="ar-DZ" sz="3600" dirty="0" smtClean="0"/>
              <a:t> </a:t>
            </a:r>
            <a:endParaRPr lang="ar-DZ" sz="3600" dirty="0" smtClean="0"/>
          </a:p>
          <a:p>
            <a:pPr algn="r"/>
            <a:r>
              <a:rPr lang="ar-DZ" sz="3600" dirty="0" smtClean="0"/>
              <a:t>خاتمة.</a:t>
            </a: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8229600" cy="4983179"/>
          </a:xfrm>
        </p:spPr>
        <p:txBody>
          <a:bodyPr>
            <a:normAutofit fontScale="55000" lnSpcReduction="20000"/>
            <a:scene3d>
              <a:camera prst="isometricOffAxis2Left"/>
              <a:lightRig rig="soft" dir="tl">
                <a:rot lat="0" lon="0" rev="0"/>
              </a:lightRig>
            </a:scene3d>
            <a:sp3d contourW="25400" prstMaterial="matte">
              <a:bevelT w="25400" h="55880" prst="artDeco"/>
              <a:contourClr>
                <a:schemeClr val="accent2">
                  <a:tint val="20000"/>
                </a:schemeClr>
              </a:contourClr>
            </a:sp3d>
          </a:bodyPr>
          <a:lstStyle/>
          <a:p>
            <a:pPr algn="r" rtl="1">
              <a:buNone/>
            </a:pPr>
            <a:r>
              <a:rPr lang="ar-DZ" sz="98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4">
                      <a:satMod val="175000"/>
                      <a:alpha val="40000"/>
                    </a:schemeClr>
                  </a:glow>
                  <a:outerShdw blurRad="76200" dist="50800" dir="5400000" algn="tl" rotWithShape="0">
                    <a:srgbClr val="000000">
                      <a:alpha val="65000"/>
                    </a:srgbClr>
                  </a:outerShdw>
                  <a:reflection blurRad="6350" stA="50000" endA="300" endPos="50000" dist="60007" dir="5400000" sy="-100000" algn="bl" rotWithShape="0"/>
                </a:effectLst>
              </a:rPr>
              <a:t>التعريف بالمدرسة العليا</a:t>
            </a:r>
            <a:r>
              <a:rPr lang="fr-FR" sz="98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4">
                      <a:satMod val="175000"/>
                      <a:alpha val="40000"/>
                    </a:schemeClr>
                  </a:glow>
                  <a:outerShdw blurRad="76200" dist="50800" dir="5400000" algn="tl" rotWithShape="0">
                    <a:srgbClr val="000000">
                      <a:alpha val="65000"/>
                    </a:srgbClr>
                  </a:outerShdw>
                  <a:reflection blurRad="6350" stA="50000" endA="300" endPos="50000" dist="60007" dir="5400000" sy="-100000" algn="bl" rotWithShape="0"/>
                </a:effectLst>
              </a:rPr>
              <a:t>ENS</a:t>
            </a:r>
            <a:r>
              <a:rPr lang="ar-DZ" sz="98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4">
                      <a:satMod val="175000"/>
                      <a:alpha val="40000"/>
                    </a:schemeClr>
                  </a:glow>
                  <a:outerShdw blurRad="76200" dist="50800" dir="5400000" algn="tl" rotWithShape="0">
                    <a:srgbClr val="000000">
                      <a:alpha val="65000"/>
                    </a:srgbClr>
                  </a:outerShdw>
                  <a:reflection blurRad="6350" stA="50000" endA="300" endPos="50000" dist="60007" dir="5400000" sy="-100000" algn="bl" rotWithShape="0"/>
                </a:effectLst>
              </a:rPr>
              <a:t>:</a:t>
            </a:r>
          </a:p>
          <a:p>
            <a:pPr algn="r" rtl="1">
              <a:buNone/>
            </a:pPr>
            <a:r>
              <a:rPr lang="ar-SA" sz="8000" dirty="0" smtClean="0"/>
              <a:t>المدارس العليا للأساتذة هي مؤسسات جامعية تتمتع بالشخصية المعنوية </a:t>
            </a:r>
            <a:r>
              <a:rPr lang="ar-SA" sz="8000" dirty="0" err="1" smtClean="0"/>
              <a:t>والإستقلال</a:t>
            </a:r>
            <a:r>
              <a:rPr lang="ar-SA" sz="8000" dirty="0" smtClean="0"/>
              <a:t> المالي وتتوفر على مجلس إداري ومجلس علمي ومجلس مديرية ويسيرها مدير يعّين بمرسوم، أي يسري عليها ما يسري على بقية مؤسسات التعليم العالي.</a:t>
            </a:r>
            <a:endParaRPr lang="fr-FR" sz="8000" b="1" spc="50" dirty="0">
              <a:ln w="11430"/>
              <a:gradFill>
                <a:gsLst>
                  <a:gs pos="25000">
                    <a:schemeClr val="accent2">
                      <a:satMod val="155000"/>
                    </a:schemeClr>
                  </a:gs>
                  <a:gs pos="100000">
                    <a:schemeClr val="accent2">
                      <a:shade val="45000"/>
                      <a:satMod val="165000"/>
                    </a:schemeClr>
                  </a:gs>
                </a:gsLst>
                <a:lin ang="5400000"/>
              </a:gradFill>
              <a:effectLst>
                <a:glow rad="63500">
                  <a:schemeClr val="accent4">
                    <a:satMod val="175000"/>
                    <a:alpha val="40000"/>
                  </a:schemeClr>
                </a:glow>
                <a:outerShdw blurRad="76200" dist="50800" dir="5400000" algn="tl" rotWithShape="0">
                  <a:srgbClr val="000000">
                    <a:alpha val="65000"/>
                  </a:srgbClr>
                </a:outerShdw>
                <a:reflection blurRad="6350" stA="50000" endA="300" endPos="50000" dist="60007"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770" decel="100000"/>
                                        <p:tgtEl>
                                          <p:spTgt spid="3">
                                            <p:txEl>
                                              <p:pRg st="1" end="1"/>
                                            </p:txEl>
                                          </p:spTgt>
                                        </p:tgtEl>
                                      </p:cBhvr>
                                    </p:animEffect>
                                    <p:animScale>
                                      <p:cBhvr>
                                        <p:cTn id="17" dur="770" decel="100000"/>
                                        <p:tgtEl>
                                          <p:spTgt spid="3">
                                            <p:txEl>
                                              <p:pRg st="1" end="1"/>
                                            </p:txEl>
                                          </p:spTgt>
                                        </p:tgtEl>
                                      </p:cBhvr>
                                      <p:from x="10000" y="10000"/>
                                      <p:to x="200000" y="450000"/>
                                    </p:animScale>
                                    <p:animScale>
                                      <p:cBhvr>
                                        <p:cTn id="18" dur="1230" accel="100000" fill="hold">
                                          <p:stCondLst>
                                            <p:cond delay="770"/>
                                          </p:stCondLst>
                                        </p:cTn>
                                        <p:tgtEl>
                                          <p:spTgt spid="3">
                                            <p:txEl>
                                              <p:pRg st="1" end="1"/>
                                            </p:txEl>
                                          </p:spTgt>
                                        </p:tgtEl>
                                      </p:cBhvr>
                                      <p:from x="200000" y="450000"/>
                                      <p:to x="100000" y="100000"/>
                                    </p:animScale>
                                    <p:set>
                                      <p:cBhvr>
                                        <p:cTn id="19" dur="770" fill="hold"/>
                                        <p:tgtEl>
                                          <p:spTgt spid="3">
                                            <p:txEl>
                                              <p:pRg st="1" end="1"/>
                                            </p:txEl>
                                          </p:spTgt>
                                        </p:tgtEl>
                                        <p:attrNameLst>
                                          <p:attrName>ppt_x</p:attrName>
                                        </p:attrNameLst>
                                      </p:cBhvr>
                                      <p:to>
                                        <p:strVal val="(0.5)"/>
                                      </p:to>
                                    </p:set>
                                    <p:anim from="(0.5)" to="(#ppt_x)" calcmode="lin" valueType="num">
                                      <p:cBhvr>
                                        <p:cTn id="20" dur="1230" accel="100000" fill="hold">
                                          <p:stCondLst>
                                            <p:cond delay="770"/>
                                          </p:stCondLst>
                                        </p:cTn>
                                        <p:tgtEl>
                                          <p:spTgt spid="3">
                                            <p:txEl>
                                              <p:pRg st="1" end="1"/>
                                            </p:txEl>
                                          </p:spTgt>
                                        </p:tgtEl>
                                        <p:attrNameLst>
                                          <p:attrName>ppt_x</p:attrName>
                                        </p:attrNameLst>
                                      </p:cBhvr>
                                    </p:anim>
                                    <p:set>
                                      <p:cBhvr>
                                        <p:cTn id="21" dur="770" fill="hold"/>
                                        <p:tgtEl>
                                          <p:spTgt spid="3">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perspectiveContrastingRightFacing"/>
              <a:lightRig rig="threePt" dir="t"/>
            </a:scene3d>
          </a:bodyPr>
          <a:lstStyle/>
          <a:p>
            <a:r>
              <a:rPr lang="ar-DZ"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شروط الالتحاق بالمدرسة العليا للأساتذة:</a:t>
            </a:r>
            <a:endParaRPr lang="fr-F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Espace réservé du contenu 2"/>
          <p:cNvSpPr>
            <a:spLocks noGrp="1"/>
          </p:cNvSpPr>
          <p:nvPr>
            <p:ph idx="1"/>
          </p:nvPr>
        </p:nvSpPr>
        <p:spPr/>
        <p:txBody>
          <a:bodyPr>
            <a:normAutofit fontScale="85000" lnSpcReduction="20000"/>
          </a:bodyPr>
          <a:lstStyle/>
          <a:p>
            <a:endParaRPr lang="ar-DZ" dirty="0" smtClean="0"/>
          </a:p>
          <a:p>
            <a:pPr algn="r">
              <a:buNone/>
            </a:pPr>
            <a:r>
              <a:rPr lang="ar-DZ" b="1" dirty="0" smtClean="0"/>
              <a:t>1</a:t>
            </a:r>
            <a:r>
              <a:rPr lang="ar-DZ" sz="3300" b="1" dirty="0" smtClean="0"/>
              <a:t>-جراء مقابلة شفوية قبل قبول الطلاب في المدارس العليا</a:t>
            </a:r>
          </a:p>
          <a:p>
            <a:pPr algn="r">
              <a:buNone/>
            </a:pPr>
            <a:r>
              <a:rPr lang="ar-DZ" sz="3300" b="1" dirty="0" smtClean="0"/>
              <a:t> 2-مدة الدراسة 3سنوات بالنسبة لأساتذة الطور الابتدائي </a:t>
            </a:r>
            <a:r>
              <a:rPr lang="ar-DZ" sz="3300" b="1" dirty="0" err="1" smtClean="0"/>
              <a:t>و</a:t>
            </a:r>
            <a:endParaRPr lang="ar-DZ" sz="3300" b="1" dirty="0" smtClean="0"/>
          </a:p>
          <a:p>
            <a:pPr algn="r">
              <a:buNone/>
            </a:pPr>
            <a:r>
              <a:rPr lang="ar-DZ" sz="3300" b="1" dirty="0" smtClean="0"/>
              <a:t>4سنوات بالنسبة للتعليم المتوسط،و5سنوات بالنسبة لأساتذة التعليم الثانوي.</a:t>
            </a:r>
          </a:p>
          <a:p>
            <a:pPr algn="r">
              <a:buNone/>
            </a:pPr>
            <a:r>
              <a:rPr lang="ar-DZ" sz="3300" b="1" dirty="0" smtClean="0"/>
              <a:t>3-</a:t>
            </a:r>
            <a:r>
              <a:rPr lang="ar-SA" sz="3300" b="1" dirty="0" smtClean="0"/>
              <a:t>يتم توقيع عقد بين</a:t>
            </a:r>
            <a:r>
              <a:rPr lang="ar-DZ" sz="3300" b="1" dirty="0" smtClean="0"/>
              <a:t> الطلاب</a:t>
            </a:r>
            <a:r>
              <a:rPr lang="ar-SA" sz="3300" b="1" dirty="0" smtClean="0"/>
              <a:t> مع وزارة التربية على ضمان</a:t>
            </a:r>
            <a:r>
              <a:rPr lang="ar-DZ" sz="3300" b="1" dirty="0" smtClean="0"/>
              <a:t> </a:t>
            </a:r>
            <a:r>
              <a:rPr lang="ar-SA" sz="3300" b="1" dirty="0" smtClean="0"/>
              <a:t>العمل</a:t>
            </a:r>
            <a:r>
              <a:rPr lang="ar-DZ" sz="3300" b="1" dirty="0" smtClean="0"/>
              <a:t>.</a:t>
            </a:r>
          </a:p>
          <a:p>
            <a:pPr algn="r">
              <a:buNone/>
            </a:pPr>
            <a:r>
              <a:rPr lang="ar-DZ" sz="3300" b="1" dirty="0" smtClean="0"/>
              <a:t>4-</a:t>
            </a:r>
            <a:r>
              <a:rPr lang="ar-SA" sz="3300" b="1" dirty="0" smtClean="0"/>
              <a:t>للمتخرج من المدرسة العليا للأساتذة الحق في إكمال الدراسات </a:t>
            </a:r>
            <a:endParaRPr lang="ar-DZ" sz="3300" b="1" dirty="0" smtClean="0"/>
          </a:p>
          <a:p>
            <a:pPr algn="r">
              <a:buNone/>
            </a:pPr>
            <a:r>
              <a:rPr lang="ar-SA" sz="3300" b="1" dirty="0" smtClean="0"/>
              <a:t>العليا في الجامعة</a:t>
            </a:r>
            <a:r>
              <a:rPr lang="ar-DZ" sz="3300" b="1" dirty="0" smtClean="0"/>
              <a:t>.</a:t>
            </a:r>
          </a:p>
          <a:p>
            <a:pPr algn="r">
              <a:buNone/>
            </a:pPr>
            <a:r>
              <a:rPr lang="ar-DZ" sz="3300" b="1" dirty="0" smtClean="0"/>
              <a:t>5-</a:t>
            </a:r>
            <a:r>
              <a:rPr lang="ar-SA" sz="3300" b="1" dirty="0" smtClean="0"/>
              <a:t>يمكن للطالب إعادة السنة مرتين فقط </a:t>
            </a:r>
            <a:r>
              <a:rPr lang="ar-SA" sz="3300" b="1" dirty="0" err="1" smtClean="0"/>
              <a:t>و</a:t>
            </a:r>
            <a:r>
              <a:rPr lang="ar-SA" sz="3300" b="1" dirty="0" smtClean="0"/>
              <a:t> بشرط أن لا تكون في نفس المستوى.</a:t>
            </a:r>
            <a:endParaRPr lang="fr-FR" sz="3300" b="1" dirty="0" smtClean="0"/>
          </a:p>
          <a:p>
            <a:pPr algn="r">
              <a:buNone/>
            </a:pPr>
            <a:r>
              <a:rPr lang="ar-SA"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800" decel="100000"/>
                                        <p:tgtEl>
                                          <p:spTgt spid="3">
                                            <p:txEl>
                                              <p:pRg st="1" end="1"/>
                                            </p:txEl>
                                          </p:spTgt>
                                        </p:tgtEl>
                                      </p:cBhvr>
                                    </p:animEffect>
                                    <p:anim calcmode="lin" valueType="num">
                                      <p:cBhvr>
                                        <p:cTn id="17"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800" decel="100000"/>
                                        <p:tgtEl>
                                          <p:spTgt spid="3">
                                            <p:txEl>
                                              <p:pRg st="2" end="2"/>
                                            </p:txEl>
                                          </p:spTgt>
                                        </p:tgtEl>
                                      </p:cBhvr>
                                    </p:animEffect>
                                    <p:anim calcmode="lin" valueType="num">
                                      <p:cBhvr>
                                        <p:cTn id="2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800" decel="100000"/>
                                        <p:tgtEl>
                                          <p:spTgt spid="3">
                                            <p:txEl>
                                              <p:pRg st="3" end="3"/>
                                            </p:txEl>
                                          </p:spTgt>
                                        </p:tgtEl>
                                      </p:cBhvr>
                                    </p:animEffect>
                                    <p:anim calcmode="lin" valueType="num">
                                      <p:cBhvr>
                                        <p:cTn id="33"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800" decel="100000"/>
                                        <p:tgtEl>
                                          <p:spTgt spid="3">
                                            <p:txEl>
                                              <p:pRg st="4" end="4"/>
                                            </p:txEl>
                                          </p:spTgt>
                                        </p:tgtEl>
                                      </p:cBhvr>
                                    </p:animEffect>
                                    <p:anim calcmode="lin" valueType="num">
                                      <p:cBhvr>
                                        <p:cTn id="41"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800" decel="100000"/>
                                        <p:tgtEl>
                                          <p:spTgt spid="3">
                                            <p:txEl>
                                              <p:pRg st="5" end="5"/>
                                            </p:txEl>
                                          </p:spTgt>
                                        </p:tgtEl>
                                      </p:cBhvr>
                                    </p:animEffect>
                                    <p:anim calcmode="lin" valueType="num">
                                      <p:cBhvr>
                                        <p:cTn id="49"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54" presetID="30" presetClass="entr" presetSubtype="0" fill="hold"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800" decel="100000"/>
                                        <p:tgtEl>
                                          <p:spTgt spid="3">
                                            <p:txEl>
                                              <p:pRg st="6" end="6"/>
                                            </p:txEl>
                                          </p:spTgt>
                                        </p:tgtEl>
                                      </p:cBhvr>
                                    </p:animEffect>
                                    <p:anim calcmode="lin" valueType="num">
                                      <p:cBhvr>
                                        <p:cTn id="57"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62" presetID="30" presetClass="entr" presetSubtype="0" fill="hold"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800" decel="100000"/>
                                        <p:tgtEl>
                                          <p:spTgt spid="3">
                                            <p:txEl>
                                              <p:pRg st="7" end="7"/>
                                            </p:txEl>
                                          </p:spTgt>
                                        </p:tgtEl>
                                      </p:cBhvr>
                                    </p:animEffect>
                                    <p:anim calcmode="lin" valueType="num">
                                      <p:cBhvr>
                                        <p:cTn id="65"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66"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500306"/>
            <a:ext cx="8229600" cy="1143000"/>
          </a:xfrm>
        </p:spPr>
        <p:txBody>
          <a:bodyPr>
            <a:prstTxWarp prst="textArchDown">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خصوصية التكوين بالمدارس العليا للأساتذة</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prstTxWarp prst="textTriangleInverted">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DZ"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مهام المدرسة العليا للأساتذة:</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Espace réservé du contenu 2"/>
          <p:cNvSpPr>
            <a:spLocks noGrp="1"/>
          </p:cNvSpPr>
          <p:nvPr>
            <p:ph idx="1"/>
          </p:nvPr>
        </p:nvSpPr>
        <p:spPr/>
        <p:txBody>
          <a:bodyPr>
            <a:normAutofit fontScale="85000" lnSpcReduction="10000"/>
          </a:bodyPr>
          <a:lstStyle/>
          <a:p>
            <a:pPr algn="r" rtl="1"/>
            <a:r>
              <a:rPr lang="ar-SA" b="1" dirty="0" smtClean="0"/>
              <a:t>ضمان تكوين إطارات مؤهلة تأهيلا عالميا.</a:t>
            </a:r>
            <a:endParaRPr lang="fr-FR" dirty="0" smtClean="0"/>
          </a:p>
          <a:p>
            <a:pPr algn="r" rtl="1"/>
            <a:r>
              <a:rPr lang="ar-SA" b="1" dirty="0" smtClean="0"/>
              <a:t> تلقين الطلبة مناهج البحث وضمان التكوين بالبحث وللبحث.</a:t>
            </a:r>
            <a:endParaRPr lang="fr-FR" dirty="0" smtClean="0"/>
          </a:p>
          <a:p>
            <a:pPr algn="r" rtl="1"/>
            <a:r>
              <a:rPr lang="ar-SA" b="1" dirty="0" smtClean="0"/>
              <a:t> المساهمة في إنتاج ونشر العلوم والمعارف وتحصيلها وتطويرها.</a:t>
            </a:r>
            <a:endParaRPr lang="fr-FR" dirty="0" smtClean="0"/>
          </a:p>
          <a:p>
            <a:pPr algn="r" rtl="1"/>
            <a:r>
              <a:rPr lang="ar-SA" b="1" dirty="0" smtClean="0"/>
              <a:t> المشاركة  في التكوين المتواصل.</a:t>
            </a:r>
            <a:endParaRPr lang="fr-FR" dirty="0" smtClean="0"/>
          </a:p>
          <a:p>
            <a:pPr algn="r" rtl="1"/>
            <a:r>
              <a:rPr lang="ar-SA" b="1" dirty="0" smtClean="0"/>
              <a:t> ضمان تكوين المكونين لفائدة قطاع التربية الوطنية.</a:t>
            </a:r>
            <a:endParaRPr lang="fr-FR" dirty="0" smtClean="0"/>
          </a:p>
          <a:p>
            <a:pPr algn="r" rtl="1"/>
            <a:r>
              <a:rPr lang="ar-SA" b="1" dirty="0" smtClean="0"/>
              <a:t> المساهمة في الجهد الوطني للبحث العلمي والتطوير التكنولوجي </a:t>
            </a:r>
            <a:endParaRPr lang="fr-FR" dirty="0" smtClean="0"/>
          </a:p>
          <a:p>
            <a:pPr algn="r" rtl="1"/>
            <a:r>
              <a:rPr lang="ar-SA" b="1" dirty="0" smtClean="0"/>
              <a:t> ترقية العلوم والتقنيات.</a:t>
            </a:r>
            <a:endParaRPr lang="fr-FR" dirty="0" smtClean="0"/>
          </a:p>
          <a:p>
            <a:pPr algn="r" rtl="1"/>
            <a:r>
              <a:rPr lang="ar-SA" b="1" dirty="0" smtClean="0"/>
              <a:t> تثمين نتائج البحث العلمي ونشر الإعلام العلمي والتقني.</a:t>
            </a:r>
            <a:endParaRPr lang="fr-FR" dirty="0" smtClean="0"/>
          </a:p>
          <a:p>
            <a:pPr algn="l" rtl="1"/>
            <a:r>
              <a:rPr lang="ar-SA" b="1" dirty="0" smtClean="0"/>
              <a:t>المشاركة ضمن المجموعة العلمية الدولية في تبادل المعارف وإثرائها</a:t>
            </a:r>
            <a:r>
              <a:rPr lang="ar-DZ" b="1"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wipe(down)">
                                      <p:cBhvr>
                                        <p:cTn id="63" dur="580">
                                          <p:stCondLst>
                                            <p:cond delay="0"/>
                                          </p:stCondLst>
                                        </p:cTn>
                                        <p:tgtEl>
                                          <p:spTgt spid="3">
                                            <p:txEl>
                                              <p:pRg st="3" end="3"/>
                                            </p:txEl>
                                          </p:spTgt>
                                        </p:tgtEl>
                                      </p:cBhvr>
                                    </p:animEffect>
                                    <p:anim calcmode="lin" valueType="num">
                                      <p:cBhvr>
                                        <p:cTn id="6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3" end="3"/>
                                            </p:txEl>
                                          </p:spTgt>
                                        </p:tgtEl>
                                      </p:cBhvr>
                                      <p:to x="100000" y="60000"/>
                                    </p:animScale>
                                    <p:animScale>
                                      <p:cBhvr>
                                        <p:cTn id="70" dur="166" decel="50000">
                                          <p:stCondLst>
                                            <p:cond delay="676"/>
                                          </p:stCondLst>
                                        </p:cTn>
                                        <p:tgtEl>
                                          <p:spTgt spid="3">
                                            <p:txEl>
                                              <p:pRg st="3" end="3"/>
                                            </p:txEl>
                                          </p:spTgt>
                                        </p:tgtEl>
                                      </p:cBhvr>
                                      <p:to x="100000" y="100000"/>
                                    </p:animScale>
                                    <p:animScale>
                                      <p:cBhvr>
                                        <p:cTn id="71" dur="26">
                                          <p:stCondLst>
                                            <p:cond delay="1312"/>
                                          </p:stCondLst>
                                        </p:cTn>
                                        <p:tgtEl>
                                          <p:spTgt spid="3">
                                            <p:txEl>
                                              <p:pRg st="3" end="3"/>
                                            </p:txEl>
                                          </p:spTgt>
                                        </p:tgtEl>
                                      </p:cBhvr>
                                      <p:to x="100000" y="80000"/>
                                    </p:animScale>
                                    <p:animScale>
                                      <p:cBhvr>
                                        <p:cTn id="72" dur="166" decel="50000">
                                          <p:stCondLst>
                                            <p:cond delay="1338"/>
                                          </p:stCondLst>
                                        </p:cTn>
                                        <p:tgtEl>
                                          <p:spTgt spid="3">
                                            <p:txEl>
                                              <p:pRg st="3" end="3"/>
                                            </p:txEl>
                                          </p:spTgt>
                                        </p:tgtEl>
                                      </p:cBhvr>
                                      <p:to x="100000" y="100000"/>
                                    </p:animScale>
                                    <p:animScale>
                                      <p:cBhvr>
                                        <p:cTn id="73" dur="26">
                                          <p:stCondLst>
                                            <p:cond delay="1642"/>
                                          </p:stCondLst>
                                        </p:cTn>
                                        <p:tgtEl>
                                          <p:spTgt spid="3">
                                            <p:txEl>
                                              <p:pRg st="3" end="3"/>
                                            </p:txEl>
                                          </p:spTgt>
                                        </p:tgtEl>
                                      </p:cBhvr>
                                      <p:to x="100000" y="90000"/>
                                    </p:animScale>
                                    <p:animScale>
                                      <p:cBhvr>
                                        <p:cTn id="74" dur="166" decel="50000">
                                          <p:stCondLst>
                                            <p:cond delay="1668"/>
                                          </p:stCondLst>
                                        </p:cTn>
                                        <p:tgtEl>
                                          <p:spTgt spid="3">
                                            <p:txEl>
                                              <p:pRg st="3" end="3"/>
                                            </p:txEl>
                                          </p:spTgt>
                                        </p:tgtEl>
                                      </p:cBhvr>
                                      <p:to x="100000" y="100000"/>
                                    </p:animScale>
                                    <p:animScale>
                                      <p:cBhvr>
                                        <p:cTn id="75" dur="26">
                                          <p:stCondLst>
                                            <p:cond delay="1808"/>
                                          </p:stCondLst>
                                        </p:cTn>
                                        <p:tgtEl>
                                          <p:spTgt spid="3">
                                            <p:txEl>
                                              <p:pRg st="3" end="3"/>
                                            </p:txEl>
                                          </p:spTgt>
                                        </p:tgtEl>
                                      </p:cBhvr>
                                      <p:to x="100000" y="95000"/>
                                    </p:animScale>
                                    <p:animScale>
                                      <p:cBhvr>
                                        <p:cTn id="76" dur="166" decel="50000">
                                          <p:stCondLst>
                                            <p:cond delay="1834"/>
                                          </p:stCondLst>
                                        </p:cTn>
                                        <p:tgtEl>
                                          <p:spTgt spid="3">
                                            <p:txEl>
                                              <p:pRg st="3" end="3"/>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3">
                                            <p:txEl>
                                              <p:pRg st="5" end="5"/>
                                            </p:txEl>
                                          </p:spTgt>
                                        </p:tgtEl>
                                        <p:attrNameLst>
                                          <p:attrName>style.visibility</p:attrName>
                                        </p:attrNameLst>
                                      </p:cBhvr>
                                      <p:to>
                                        <p:strVal val="visible"/>
                                      </p:to>
                                    </p:set>
                                    <p:animEffect transition="in" filter="wipe(down)">
                                      <p:cBhvr>
                                        <p:cTn id="95" dur="580">
                                          <p:stCondLst>
                                            <p:cond delay="0"/>
                                          </p:stCondLst>
                                        </p:cTn>
                                        <p:tgtEl>
                                          <p:spTgt spid="3">
                                            <p:txEl>
                                              <p:pRg st="5" end="5"/>
                                            </p:txEl>
                                          </p:spTgt>
                                        </p:tgtEl>
                                      </p:cBhvr>
                                    </p:animEffect>
                                    <p:anim calcmode="lin" valueType="num">
                                      <p:cBhvr>
                                        <p:cTn id="9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
                                            <p:txEl>
                                              <p:pRg st="5" end="5"/>
                                            </p:txEl>
                                          </p:spTgt>
                                        </p:tgtEl>
                                      </p:cBhvr>
                                      <p:to x="100000" y="60000"/>
                                    </p:animScale>
                                    <p:animScale>
                                      <p:cBhvr>
                                        <p:cTn id="102" dur="166" decel="50000">
                                          <p:stCondLst>
                                            <p:cond delay="676"/>
                                          </p:stCondLst>
                                        </p:cTn>
                                        <p:tgtEl>
                                          <p:spTgt spid="3">
                                            <p:txEl>
                                              <p:pRg st="5" end="5"/>
                                            </p:txEl>
                                          </p:spTgt>
                                        </p:tgtEl>
                                      </p:cBhvr>
                                      <p:to x="100000" y="100000"/>
                                    </p:animScale>
                                    <p:animScale>
                                      <p:cBhvr>
                                        <p:cTn id="103" dur="26">
                                          <p:stCondLst>
                                            <p:cond delay="1312"/>
                                          </p:stCondLst>
                                        </p:cTn>
                                        <p:tgtEl>
                                          <p:spTgt spid="3">
                                            <p:txEl>
                                              <p:pRg st="5" end="5"/>
                                            </p:txEl>
                                          </p:spTgt>
                                        </p:tgtEl>
                                      </p:cBhvr>
                                      <p:to x="100000" y="80000"/>
                                    </p:animScale>
                                    <p:animScale>
                                      <p:cBhvr>
                                        <p:cTn id="104" dur="166" decel="50000">
                                          <p:stCondLst>
                                            <p:cond delay="1338"/>
                                          </p:stCondLst>
                                        </p:cTn>
                                        <p:tgtEl>
                                          <p:spTgt spid="3">
                                            <p:txEl>
                                              <p:pRg st="5" end="5"/>
                                            </p:txEl>
                                          </p:spTgt>
                                        </p:tgtEl>
                                      </p:cBhvr>
                                      <p:to x="100000" y="100000"/>
                                    </p:animScale>
                                    <p:animScale>
                                      <p:cBhvr>
                                        <p:cTn id="105" dur="26">
                                          <p:stCondLst>
                                            <p:cond delay="1642"/>
                                          </p:stCondLst>
                                        </p:cTn>
                                        <p:tgtEl>
                                          <p:spTgt spid="3">
                                            <p:txEl>
                                              <p:pRg st="5" end="5"/>
                                            </p:txEl>
                                          </p:spTgt>
                                        </p:tgtEl>
                                      </p:cBhvr>
                                      <p:to x="100000" y="90000"/>
                                    </p:animScale>
                                    <p:animScale>
                                      <p:cBhvr>
                                        <p:cTn id="106" dur="166" decel="50000">
                                          <p:stCondLst>
                                            <p:cond delay="1668"/>
                                          </p:stCondLst>
                                        </p:cTn>
                                        <p:tgtEl>
                                          <p:spTgt spid="3">
                                            <p:txEl>
                                              <p:pRg st="5" end="5"/>
                                            </p:txEl>
                                          </p:spTgt>
                                        </p:tgtEl>
                                      </p:cBhvr>
                                      <p:to x="100000" y="100000"/>
                                    </p:animScale>
                                    <p:animScale>
                                      <p:cBhvr>
                                        <p:cTn id="107" dur="26">
                                          <p:stCondLst>
                                            <p:cond delay="1808"/>
                                          </p:stCondLst>
                                        </p:cTn>
                                        <p:tgtEl>
                                          <p:spTgt spid="3">
                                            <p:txEl>
                                              <p:pRg st="5" end="5"/>
                                            </p:txEl>
                                          </p:spTgt>
                                        </p:tgtEl>
                                      </p:cBhvr>
                                      <p:to x="100000" y="95000"/>
                                    </p:animScale>
                                    <p:animScale>
                                      <p:cBhvr>
                                        <p:cTn id="108" dur="166" decel="50000">
                                          <p:stCondLst>
                                            <p:cond delay="1834"/>
                                          </p:stCondLst>
                                        </p:cTn>
                                        <p:tgtEl>
                                          <p:spTgt spid="3">
                                            <p:txEl>
                                              <p:pRg st="5" end="5"/>
                                            </p:txEl>
                                          </p:spTgt>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3">
                                            <p:txEl>
                                              <p:pRg st="6" end="6"/>
                                            </p:txEl>
                                          </p:spTgt>
                                        </p:tgtEl>
                                        <p:attrNameLst>
                                          <p:attrName>style.visibility</p:attrName>
                                        </p:attrNameLst>
                                      </p:cBhvr>
                                      <p:to>
                                        <p:strVal val="visible"/>
                                      </p:to>
                                    </p:set>
                                    <p:animEffect transition="in" filter="wipe(down)">
                                      <p:cBhvr>
                                        <p:cTn id="111" dur="580">
                                          <p:stCondLst>
                                            <p:cond delay="0"/>
                                          </p:stCondLst>
                                        </p:cTn>
                                        <p:tgtEl>
                                          <p:spTgt spid="3">
                                            <p:txEl>
                                              <p:pRg st="6" end="6"/>
                                            </p:txEl>
                                          </p:spTgt>
                                        </p:tgtEl>
                                      </p:cBhvr>
                                    </p:animEffect>
                                    <p:anim calcmode="lin" valueType="num">
                                      <p:cBhvr>
                                        <p:cTn id="11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3">
                                            <p:txEl>
                                              <p:pRg st="6" end="6"/>
                                            </p:txEl>
                                          </p:spTgt>
                                        </p:tgtEl>
                                      </p:cBhvr>
                                      <p:to x="100000" y="60000"/>
                                    </p:animScale>
                                    <p:animScale>
                                      <p:cBhvr>
                                        <p:cTn id="118" dur="166" decel="50000">
                                          <p:stCondLst>
                                            <p:cond delay="676"/>
                                          </p:stCondLst>
                                        </p:cTn>
                                        <p:tgtEl>
                                          <p:spTgt spid="3">
                                            <p:txEl>
                                              <p:pRg st="6" end="6"/>
                                            </p:txEl>
                                          </p:spTgt>
                                        </p:tgtEl>
                                      </p:cBhvr>
                                      <p:to x="100000" y="100000"/>
                                    </p:animScale>
                                    <p:animScale>
                                      <p:cBhvr>
                                        <p:cTn id="119" dur="26">
                                          <p:stCondLst>
                                            <p:cond delay="1312"/>
                                          </p:stCondLst>
                                        </p:cTn>
                                        <p:tgtEl>
                                          <p:spTgt spid="3">
                                            <p:txEl>
                                              <p:pRg st="6" end="6"/>
                                            </p:txEl>
                                          </p:spTgt>
                                        </p:tgtEl>
                                      </p:cBhvr>
                                      <p:to x="100000" y="80000"/>
                                    </p:animScale>
                                    <p:animScale>
                                      <p:cBhvr>
                                        <p:cTn id="120" dur="166" decel="50000">
                                          <p:stCondLst>
                                            <p:cond delay="1338"/>
                                          </p:stCondLst>
                                        </p:cTn>
                                        <p:tgtEl>
                                          <p:spTgt spid="3">
                                            <p:txEl>
                                              <p:pRg st="6" end="6"/>
                                            </p:txEl>
                                          </p:spTgt>
                                        </p:tgtEl>
                                      </p:cBhvr>
                                      <p:to x="100000" y="100000"/>
                                    </p:animScale>
                                    <p:animScale>
                                      <p:cBhvr>
                                        <p:cTn id="121" dur="26">
                                          <p:stCondLst>
                                            <p:cond delay="1642"/>
                                          </p:stCondLst>
                                        </p:cTn>
                                        <p:tgtEl>
                                          <p:spTgt spid="3">
                                            <p:txEl>
                                              <p:pRg st="6" end="6"/>
                                            </p:txEl>
                                          </p:spTgt>
                                        </p:tgtEl>
                                      </p:cBhvr>
                                      <p:to x="100000" y="90000"/>
                                    </p:animScale>
                                    <p:animScale>
                                      <p:cBhvr>
                                        <p:cTn id="122" dur="166" decel="50000">
                                          <p:stCondLst>
                                            <p:cond delay="1668"/>
                                          </p:stCondLst>
                                        </p:cTn>
                                        <p:tgtEl>
                                          <p:spTgt spid="3">
                                            <p:txEl>
                                              <p:pRg st="6" end="6"/>
                                            </p:txEl>
                                          </p:spTgt>
                                        </p:tgtEl>
                                      </p:cBhvr>
                                      <p:to x="100000" y="100000"/>
                                    </p:animScale>
                                    <p:animScale>
                                      <p:cBhvr>
                                        <p:cTn id="123" dur="26">
                                          <p:stCondLst>
                                            <p:cond delay="1808"/>
                                          </p:stCondLst>
                                        </p:cTn>
                                        <p:tgtEl>
                                          <p:spTgt spid="3">
                                            <p:txEl>
                                              <p:pRg st="6" end="6"/>
                                            </p:txEl>
                                          </p:spTgt>
                                        </p:tgtEl>
                                      </p:cBhvr>
                                      <p:to x="100000" y="95000"/>
                                    </p:animScale>
                                    <p:animScale>
                                      <p:cBhvr>
                                        <p:cTn id="124" dur="166" decel="50000">
                                          <p:stCondLst>
                                            <p:cond delay="1834"/>
                                          </p:stCondLst>
                                        </p:cTn>
                                        <p:tgtEl>
                                          <p:spTgt spid="3">
                                            <p:txEl>
                                              <p:pRg st="6" end="6"/>
                                            </p:txEl>
                                          </p:spTgt>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3">
                                            <p:txEl>
                                              <p:pRg st="7" end="7"/>
                                            </p:txEl>
                                          </p:spTgt>
                                        </p:tgtEl>
                                        <p:attrNameLst>
                                          <p:attrName>style.visibility</p:attrName>
                                        </p:attrNameLst>
                                      </p:cBhvr>
                                      <p:to>
                                        <p:strVal val="visible"/>
                                      </p:to>
                                    </p:set>
                                    <p:animEffect transition="in" filter="wipe(down)">
                                      <p:cBhvr>
                                        <p:cTn id="127" dur="580">
                                          <p:stCondLst>
                                            <p:cond delay="0"/>
                                          </p:stCondLst>
                                        </p:cTn>
                                        <p:tgtEl>
                                          <p:spTgt spid="3">
                                            <p:txEl>
                                              <p:pRg st="7" end="7"/>
                                            </p:txEl>
                                          </p:spTgt>
                                        </p:tgtEl>
                                      </p:cBhvr>
                                    </p:animEffect>
                                    <p:anim calcmode="lin" valueType="num">
                                      <p:cBhvr>
                                        <p:cTn id="12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3">
                                            <p:txEl>
                                              <p:pRg st="7" end="7"/>
                                            </p:txEl>
                                          </p:spTgt>
                                        </p:tgtEl>
                                      </p:cBhvr>
                                      <p:to x="100000" y="60000"/>
                                    </p:animScale>
                                    <p:animScale>
                                      <p:cBhvr>
                                        <p:cTn id="134" dur="166" decel="50000">
                                          <p:stCondLst>
                                            <p:cond delay="676"/>
                                          </p:stCondLst>
                                        </p:cTn>
                                        <p:tgtEl>
                                          <p:spTgt spid="3">
                                            <p:txEl>
                                              <p:pRg st="7" end="7"/>
                                            </p:txEl>
                                          </p:spTgt>
                                        </p:tgtEl>
                                      </p:cBhvr>
                                      <p:to x="100000" y="100000"/>
                                    </p:animScale>
                                    <p:animScale>
                                      <p:cBhvr>
                                        <p:cTn id="135" dur="26">
                                          <p:stCondLst>
                                            <p:cond delay="1312"/>
                                          </p:stCondLst>
                                        </p:cTn>
                                        <p:tgtEl>
                                          <p:spTgt spid="3">
                                            <p:txEl>
                                              <p:pRg st="7" end="7"/>
                                            </p:txEl>
                                          </p:spTgt>
                                        </p:tgtEl>
                                      </p:cBhvr>
                                      <p:to x="100000" y="80000"/>
                                    </p:animScale>
                                    <p:animScale>
                                      <p:cBhvr>
                                        <p:cTn id="136" dur="166" decel="50000">
                                          <p:stCondLst>
                                            <p:cond delay="1338"/>
                                          </p:stCondLst>
                                        </p:cTn>
                                        <p:tgtEl>
                                          <p:spTgt spid="3">
                                            <p:txEl>
                                              <p:pRg st="7" end="7"/>
                                            </p:txEl>
                                          </p:spTgt>
                                        </p:tgtEl>
                                      </p:cBhvr>
                                      <p:to x="100000" y="100000"/>
                                    </p:animScale>
                                    <p:animScale>
                                      <p:cBhvr>
                                        <p:cTn id="137" dur="26">
                                          <p:stCondLst>
                                            <p:cond delay="1642"/>
                                          </p:stCondLst>
                                        </p:cTn>
                                        <p:tgtEl>
                                          <p:spTgt spid="3">
                                            <p:txEl>
                                              <p:pRg st="7" end="7"/>
                                            </p:txEl>
                                          </p:spTgt>
                                        </p:tgtEl>
                                      </p:cBhvr>
                                      <p:to x="100000" y="90000"/>
                                    </p:animScale>
                                    <p:animScale>
                                      <p:cBhvr>
                                        <p:cTn id="138" dur="166" decel="50000">
                                          <p:stCondLst>
                                            <p:cond delay="1668"/>
                                          </p:stCondLst>
                                        </p:cTn>
                                        <p:tgtEl>
                                          <p:spTgt spid="3">
                                            <p:txEl>
                                              <p:pRg st="7" end="7"/>
                                            </p:txEl>
                                          </p:spTgt>
                                        </p:tgtEl>
                                      </p:cBhvr>
                                      <p:to x="100000" y="100000"/>
                                    </p:animScale>
                                    <p:animScale>
                                      <p:cBhvr>
                                        <p:cTn id="139" dur="26">
                                          <p:stCondLst>
                                            <p:cond delay="1808"/>
                                          </p:stCondLst>
                                        </p:cTn>
                                        <p:tgtEl>
                                          <p:spTgt spid="3">
                                            <p:txEl>
                                              <p:pRg st="7" end="7"/>
                                            </p:txEl>
                                          </p:spTgt>
                                        </p:tgtEl>
                                      </p:cBhvr>
                                      <p:to x="100000" y="95000"/>
                                    </p:animScale>
                                    <p:animScale>
                                      <p:cBhvr>
                                        <p:cTn id="140" dur="166" decel="50000">
                                          <p:stCondLst>
                                            <p:cond delay="1834"/>
                                          </p:stCondLst>
                                        </p:cTn>
                                        <p:tgtEl>
                                          <p:spTgt spid="3">
                                            <p:txEl>
                                              <p:pRg st="7" end="7"/>
                                            </p:txEl>
                                          </p:spTgt>
                                        </p:tgtEl>
                                      </p:cBhvr>
                                      <p:to x="100000" y="100000"/>
                                    </p:animScale>
                                  </p:childTnLst>
                                </p:cTn>
                              </p:par>
                              <p:par>
                                <p:cTn id="141" presetID="26" presetClass="entr" presetSubtype="0" fill="hold" nodeType="withEffect">
                                  <p:stCondLst>
                                    <p:cond delay="0"/>
                                  </p:stCondLst>
                                  <p:childTnLst>
                                    <p:set>
                                      <p:cBhvr>
                                        <p:cTn id="142" dur="1" fill="hold">
                                          <p:stCondLst>
                                            <p:cond delay="0"/>
                                          </p:stCondLst>
                                        </p:cTn>
                                        <p:tgtEl>
                                          <p:spTgt spid="3">
                                            <p:txEl>
                                              <p:pRg st="8" end="8"/>
                                            </p:txEl>
                                          </p:spTgt>
                                        </p:tgtEl>
                                        <p:attrNameLst>
                                          <p:attrName>style.visibility</p:attrName>
                                        </p:attrNameLst>
                                      </p:cBhvr>
                                      <p:to>
                                        <p:strVal val="visible"/>
                                      </p:to>
                                    </p:set>
                                    <p:animEffect transition="in" filter="wipe(down)">
                                      <p:cBhvr>
                                        <p:cTn id="143" dur="580">
                                          <p:stCondLst>
                                            <p:cond delay="0"/>
                                          </p:stCondLst>
                                        </p:cTn>
                                        <p:tgtEl>
                                          <p:spTgt spid="3">
                                            <p:txEl>
                                              <p:pRg st="8" end="8"/>
                                            </p:txEl>
                                          </p:spTgt>
                                        </p:tgtEl>
                                      </p:cBhvr>
                                    </p:animEffect>
                                    <p:anim calcmode="lin" valueType="num">
                                      <p:cBhvr>
                                        <p:cTn id="14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3">
                                            <p:txEl>
                                              <p:pRg st="8" end="8"/>
                                            </p:txEl>
                                          </p:spTgt>
                                        </p:tgtEl>
                                      </p:cBhvr>
                                      <p:to x="100000" y="60000"/>
                                    </p:animScale>
                                    <p:animScale>
                                      <p:cBhvr>
                                        <p:cTn id="150" dur="166" decel="50000">
                                          <p:stCondLst>
                                            <p:cond delay="676"/>
                                          </p:stCondLst>
                                        </p:cTn>
                                        <p:tgtEl>
                                          <p:spTgt spid="3">
                                            <p:txEl>
                                              <p:pRg st="8" end="8"/>
                                            </p:txEl>
                                          </p:spTgt>
                                        </p:tgtEl>
                                      </p:cBhvr>
                                      <p:to x="100000" y="100000"/>
                                    </p:animScale>
                                    <p:animScale>
                                      <p:cBhvr>
                                        <p:cTn id="151" dur="26">
                                          <p:stCondLst>
                                            <p:cond delay="1312"/>
                                          </p:stCondLst>
                                        </p:cTn>
                                        <p:tgtEl>
                                          <p:spTgt spid="3">
                                            <p:txEl>
                                              <p:pRg st="8" end="8"/>
                                            </p:txEl>
                                          </p:spTgt>
                                        </p:tgtEl>
                                      </p:cBhvr>
                                      <p:to x="100000" y="80000"/>
                                    </p:animScale>
                                    <p:animScale>
                                      <p:cBhvr>
                                        <p:cTn id="152" dur="166" decel="50000">
                                          <p:stCondLst>
                                            <p:cond delay="1338"/>
                                          </p:stCondLst>
                                        </p:cTn>
                                        <p:tgtEl>
                                          <p:spTgt spid="3">
                                            <p:txEl>
                                              <p:pRg st="8" end="8"/>
                                            </p:txEl>
                                          </p:spTgt>
                                        </p:tgtEl>
                                      </p:cBhvr>
                                      <p:to x="100000" y="100000"/>
                                    </p:animScale>
                                    <p:animScale>
                                      <p:cBhvr>
                                        <p:cTn id="153" dur="26">
                                          <p:stCondLst>
                                            <p:cond delay="1642"/>
                                          </p:stCondLst>
                                        </p:cTn>
                                        <p:tgtEl>
                                          <p:spTgt spid="3">
                                            <p:txEl>
                                              <p:pRg st="8" end="8"/>
                                            </p:txEl>
                                          </p:spTgt>
                                        </p:tgtEl>
                                      </p:cBhvr>
                                      <p:to x="100000" y="90000"/>
                                    </p:animScale>
                                    <p:animScale>
                                      <p:cBhvr>
                                        <p:cTn id="154" dur="166" decel="50000">
                                          <p:stCondLst>
                                            <p:cond delay="1668"/>
                                          </p:stCondLst>
                                        </p:cTn>
                                        <p:tgtEl>
                                          <p:spTgt spid="3">
                                            <p:txEl>
                                              <p:pRg st="8" end="8"/>
                                            </p:txEl>
                                          </p:spTgt>
                                        </p:tgtEl>
                                      </p:cBhvr>
                                      <p:to x="100000" y="100000"/>
                                    </p:animScale>
                                    <p:animScale>
                                      <p:cBhvr>
                                        <p:cTn id="155" dur="26">
                                          <p:stCondLst>
                                            <p:cond delay="1808"/>
                                          </p:stCondLst>
                                        </p:cTn>
                                        <p:tgtEl>
                                          <p:spTgt spid="3">
                                            <p:txEl>
                                              <p:pRg st="8" end="8"/>
                                            </p:txEl>
                                          </p:spTgt>
                                        </p:tgtEl>
                                      </p:cBhvr>
                                      <p:to x="100000" y="95000"/>
                                    </p:animScale>
                                    <p:animScale>
                                      <p:cBhvr>
                                        <p:cTn id="156"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prstTxWarp prst="textWave1">
              <a:avLst/>
            </a:prstTxWarp>
            <a:normAutofit fontScale="90000"/>
          </a:bodyPr>
          <a:lstStyle/>
          <a:p>
            <a:r>
              <a:rPr lang="ar-DZ"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برامج المدرسة العليا للأساتذة في بعض التخصصات:</a:t>
            </a:r>
            <a:endParaRPr lang="fr-FR" dirty="0"/>
          </a:p>
        </p:txBody>
      </p:sp>
      <p:graphicFrame>
        <p:nvGraphicFramePr>
          <p:cNvPr id="1026" name="Object 2"/>
          <p:cNvGraphicFramePr>
            <a:graphicFrameLocks noChangeAspect="1"/>
          </p:cNvGraphicFramePr>
          <p:nvPr/>
        </p:nvGraphicFramePr>
        <p:xfrm>
          <a:off x="2000232" y="2500306"/>
          <a:ext cx="4709607" cy="1271594"/>
        </p:xfrm>
        <a:graphic>
          <a:graphicData uri="http://schemas.openxmlformats.org/presentationml/2006/ole">
            <p:oleObj spid="_x0000_s1026" name="Objet d’environnement du Gestionnaire de liaisons" showAsIcon="1" r:id="rId3" imgW="2540520" imgH="68580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icture"/>
          <p:cNvPicPr>
            <a:picLocks noGrp="1"/>
          </p:cNvPicPr>
          <p:nvPr>
            <p:ph idx="1"/>
          </p:nvPr>
        </p:nvPicPr>
        <p:blipFill>
          <a:blip r:embed="rId2" cstate="print"/>
          <a:srcRect/>
          <a:stretch>
            <a:fillRect/>
          </a:stretch>
        </p:blipFill>
        <p:spPr bwMode="auto">
          <a:xfrm>
            <a:off x="1557337" y="1677194"/>
            <a:ext cx="6029325" cy="4371975"/>
          </a:xfrm>
          <a:prstGeom prst="rect">
            <a:avLst/>
          </a:prstGeom>
          <a:noFill/>
          <a:ln w="9525">
            <a:noFill/>
            <a:miter lim="800000"/>
            <a:headEnd/>
            <a:tailEnd/>
          </a:ln>
        </p:spPr>
      </p:pic>
      <p:sp>
        <p:nvSpPr>
          <p:cNvPr id="5" name="ZoneTexte 4"/>
          <p:cNvSpPr txBox="1"/>
          <p:nvPr/>
        </p:nvSpPr>
        <p:spPr>
          <a:xfrm>
            <a:off x="4214810" y="500042"/>
            <a:ext cx="1143008" cy="369332"/>
          </a:xfrm>
          <a:prstGeom prst="rect">
            <a:avLst/>
          </a:prstGeom>
          <a:noFill/>
        </p:spPr>
        <p:txBody>
          <a:bodyPr wrap="square" rtlCol="0">
            <a:spAutoFit/>
          </a:bodyPr>
          <a:lstStyle/>
          <a:p>
            <a:endParaRPr lang="fr-FR" dirty="0"/>
          </a:p>
        </p:txBody>
      </p:sp>
      <p:sp>
        <p:nvSpPr>
          <p:cNvPr id="6" name="ZoneTexte 5"/>
          <p:cNvSpPr txBox="1"/>
          <p:nvPr/>
        </p:nvSpPr>
        <p:spPr>
          <a:xfrm>
            <a:off x="214282" y="285728"/>
            <a:ext cx="8429684" cy="1077218"/>
          </a:xfrm>
          <a:prstGeom prst="rect">
            <a:avLst/>
          </a:prstGeom>
          <a:noFill/>
        </p:spPr>
        <p:txBody>
          <a:bodyPr wrap="square" rtlCol="0">
            <a:spAutoFit/>
          </a:bodyPr>
          <a:lstStyle/>
          <a:p>
            <a:pPr algn="ctr"/>
            <a:r>
              <a:rPr lang="ar-SA" sz="3200" b="1" dirty="0" smtClean="0">
                <a:solidFill>
                  <a:srgbClr val="00B050"/>
                </a:solidFill>
              </a:rPr>
              <a:t>قائمة المواد المدروسة في المدرسة العليا للأساتذة تخصص علوم الطبيعة </a:t>
            </a:r>
            <a:r>
              <a:rPr lang="ar-SA" sz="3200" b="1" dirty="0" err="1" smtClean="0">
                <a:solidFill>
                  <a:srgbClr val="00B050"/>
                </a:solidFill>
              </a:rPr>
              <a:t>و</a:t>
            </a:r>
            <a:r>
              <a:rPr lang="ar-SA" sz="3200" b="1" dirty="0" smtClean="0">
                <a:solidFill>
                  <a:srgbClr val="00B050"/>
                </a:solidFill>
              </a:rPr>
              <a:t> الحياة</a:t>
            </a:r>
            <a:r>
              <a:rPr lang="ar-DZ" sz="3200" b="1" dirty="0" smtClean="0">
                <a:solidFill>
                  <a:srgbClr val="00B050"/>
                </a:solidFill>
              </a:rPr>
              <a:t>:</a:t>
            </a:r>
            <a:endParaRPr lang="fr-FR" sz="32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icture"/>
          <p:cNvPicPr>
            <a:picLocks noGrp="1"/>
          </p:cNvPicPr>
          <p:nvPr>
            <p:ph idx="1"/>
          </p:nvPr>
        </p:nvPicPr>
        <p:blipFill>
          <a:blip r:embed="rId2" cstate="print"/>
          <a:srcRect/>
          <a:stretch>
            <a:fillRect/>
          </a:stretch>
        </p:blipFill>
        <p:spPr bwMode="auto">
          <a:xfrm>
            <a:off x="1562100" y="2248694"/>
            <a:ext cx="601980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212</TotalTime>
  <Words>259</Words>
  <Application>Microsoft Office PowerPoint</Application>
  <PresentationFormat>Affichage à l'écran (4:3)</PresentationFormat>
  <Paragraphs>35</Paragraphs>
  <Slides>13</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15" baseType="lpstr">
      <vt:lpstr>Thème Office</vt:lpstr>
      <vt:lpstr>Objet d’environnement du Gestionnaire de liaisons</vt:lpstr>
      <vt:lpstr>تكوين المكوّنين نموذج المدرسة العليا للأساتذة .الجزائر</vt:lpstr>
      <vt:lpstr>Diapositive 2</vt:lpstr>
      <vt:lpstr>Diapositive 3</vt:lpstr>
      <vt:lpstr>شروط الالتحاق بالمدرسة العليا للأساتذة:</vt:lpstr>
      <vt:lpstr>خصوصية التكوين بالمدارس العليا للأساتذة</vt:lpstr>
      <vt:lpstr>مهام المدرسة العليا للأساتذة:</vt:lpstr>
      <vt:lpstr>برامج المدرسة العليا للأساتذة في بعض التخصصات:</vt:lpstr>
      <vt:lpstr>Diapositive 8</vt:lpstr>
      <vt:lpstr>Diapositive 9</vt:lpstr>
      <vt:lpstr>Diapositive 10</vt:lpstr>
      <vt:lpstr>Diapositive 11</vt:lpstr>
      <vt:lpstr>Diapositive 12</vt:lpstr>
      <vt:lpstr>خاتمة: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poste</dc:creator>
  <cp:lastModifiedBy>KARIM</cp:lastModifiedBy>
  <cp:revision>39</cp:revision>
  <dcterms:created xsi:type="dcterms:W3CDTF">2019-05-29T13:05:29Z</dcterms:created>
  <dcterms:modified xsi:type="dcterms:W3CDTF">2020-04-04T16:42:15Z</dcterms:modified>
</cp:coreProperties>
</file>