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8" r:id="rId6"/>
    <p:sldId id="261" r:id="rId7"/>
    <p:sldId id="267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91F76556-4C82-42CB-AF44-37531D6F04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B56A2C0-FCD7-48AE-973E-6C8CBEA23F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C0D5A-4B3A-4DE6-8884-14941DD50C5B}" type="datetimeFigureOut">
              <a:rPr lang="fr-FR" smtClean="0"/>
              <a:t>01/01/2025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6F93217-7E27-4557-974B-DFE6CA450B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51A5C11A-B807-438A-AF4B-F2BF59BA5D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E26CC-13DF-4E2A-82F8-44CF3656AD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53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A8B2E-D3EC-41A3-99D2-2307924CE1D4}" type="datetimeFigureOut">
              <a:rPr lang="fr-FR" noProof="0" smtClean="0"/>
              <a:t>01/01/2025</a:t>
            </a:fld>
            <a:endParaRPr lang="fr-FR" noProof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E80C3-1BFC-4E85-A415-AB5B555D7BB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215573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E80C3-1BFC-4E85-A415-AB5B555D7BB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540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E80C3-1BFC-4E85-A415-AB5B555D7BB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202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E80C3-1BFC-4E85-A415-AB5B555D7BB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040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E80C3-1BFC-4E85-A415-AB5B555D7BB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293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rtlCol="0"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/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CB9EEB-B920-4FDE-A444-41D386755F0A}" type="datetime1">
              <a:rPr lang="fr-FR" noProof="0" smtClean="0"/>
              <a:t>01/01/2025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  <p:cxnSp>
        <p:nvCxnSpPr>
          <p:cNvPr id="16" name="Connecteur droit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 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7" name="Espace réservé d’image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6" name="Espace réservé a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2" y="3843867"/>
            <a:ext cx="8304210" cy="457200"/>
          </a:xfrm>
        </p:spPr>
        <p:txBody>
          <a:bodyPr rtlCol="0"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C4A47F-2064-4693-8C91-91B097DDB73E}" type="datetime1">
              <a:rPr lang="fr-FR" noProof="0" smtClean="0"/>
              <a:t>01/01/2025</a:t>
            </a:fld>
            <a:endParaRPr lang="fr-FR" noProof="0"/>
          </a:p>
        </p:txBody>
      </p:sp>
      <p:sp>
        <p:nvSpPr>
          <p:cNvPr id="4" name="Espace réservé a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4212" y="4114800"/>
            <a:ext cx="8535988" cy="18796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F2A389-7A47-459B-9455-9BA73F114E67}" type="datetime1">
              <a:rPr lang="fr-FR" noProof="0" smtClean="0"/>
              <a:t>01/01/2025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0" name="Espace réservé a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1446212" y="3429000"/>
            <a:ext cx="8534400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 hasCustomPrompt="1"/>
          </p:nvPr>
        </p:nvSpPr>
        <p:spPr>
          <a:xfrm>
            <a:off x="684213" y="4301067"/>
            <a:ext cx="8534400" cy="1684865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034A49-DD90-4590-B380-72F69CBAA01F}" type="datetime1">
              <a:rPr lang="fr-FR" noProof="0" smtClean="0"/>
              <a:t>01/01/2025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4" name="Zone de texte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fr-FR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Zone de texte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fr-FR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4211" y="5132981"/>
            <a:ext cx="8535990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EEF93C-18CA-42FF-A52D-E3029A0FBEA2}" type="datetime1">
              <a:rPr lang="fr-FR" noProof="0" smtClean="0"/>
              <a:t>01/01/2025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Carte d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41413" y="685800"/>
            <a:ext cx="9144000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 du masque</a:t>
            </a:r>
          </a:p>
        </p:txBody>
      </p:sp>
      <p:sp>
        <p:nvSpPr>
          <p:cNvPr id="10" name="Espace réservé a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 hasCustomPrompt="1"/>
          </p:nvPr>
        </p:nvSpPr>
        <p:spPr>
          <a:xfrm>
            <a:off x="684211" y="4978400"/>
            <a:ext cx="8534401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9080C4-E34E-4273-863F-3042A21F3B6B}" type="datetime1">
              <a:rPr lang="fr-FR" noProof="0" smtClean="0"/>
              <a:t>01/01/2025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1" name="Zone de texte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fr-FR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Zone de texte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fr-FR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 hasCustomPrompt="1"/>
          </p:nvPr>
        </p:nvSpPr>
        <p:spPr>
          <a:xfrm>
            <a:off x="684211" y="4766732"/>
            <a:ext cx="8534401" cy="12276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EEB0D0-EB93-4046-BB5D-DF0B32FE8205}" type="datetime1">
              <a:rPr lang="fr-FR" noProof="0" smtClean="0"/>
              <a:t>01/01/2025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FD7953-F268-4FE1-96C3-99B65BA5E7EC}" type="datetime1">
              <a:rPr lang="fr-FR" noProof="0" smtClean="0"/>
              <a:t>01/01/2025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85800"/>
            <a:ext cx="7823200" cy="5308600"/>
          </a:xfrm>
        </p:spPr>
        <p:txBody>
          <a:bodyPr vert="eaVert" rtlCol="0" anchor="t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A763D6-1A02-47FD-BDB7-6A4ACCE73059}" type="datetime1">
              <a:rPr lang="fr-FR" noProof="0" smtClean="0"/>
              <a:t>01/01/2025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9562E7-4C33-4003-990A-C4AB282A4B9A}" type="datetime1">
              <a:rPr lang="fr-FR" noProof="0" smtClean="0"/>
              <a:t>01/01/2025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rtlCol="0" anchor="b">
            <a:normAutofit/>
          </a:bodyPr>
          <a:lstStyle>
            <a:lvl1pPr algn="l">
              <a:defRPr sz="3600" b="0" cap="all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4213" y="4495800"/>
            <a:ext cx="8534400" cy="14986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DE96F9-EF1E-49F0-8FEF-204F9472072D}" type="datetime1">
              <a:rPr lang="fr-FR" noProof="0" smtClean="0"/>
              <a:t>01/01/2025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84211" y="685800"/>
            <a:ext cx="4937655" cy="3615267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808133" y="685801"/>
            <a:ext cx="4934479" cy="3615266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5BCEF1-FE01-4F38-8BF8-33D893502314}" type="datetime1">
              <a:rPr lang="fr-FR" noProof="0" smtClean="0"/>
              <a:t>01/01/2025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4212" y="685800"/>
            <a:ext cx="493765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84211" y="1270529"/>
            <a:ext cx="4937655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5806544" y="685800"/>
            <a:ext cx="493765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806545" y="1262062"/>
            <a:ext cx="4929188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à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EF3F56-0297-4717-AA1C-39689F6AA452}" type="datetime1">
              <a:rPr lang="fr-FR" noProof="0" smtClean="0"/>
              <a:t>01/01/2025</a:t>
            </a:fld>
            <a:endParaRPr lang="fr-FR" noProof="0"/>
          </a:p>
        </p:txBody>
      </p:sp>
      <p:sp>
        <p:nvSpPr>
          <p:cNvPr id="8" name="Espace réservé a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D19E1A-D927-4188-A6E3-D7BA79691488}" type="datetime1">
              <a:rPr lang="fr-FR" noProof="0" smtClean="0"/>
              <a:t>01/01/2025</a:t>
            </a:fld>
            <a:endParaRPr lang="fr-FR" noProof="0"/>
          </a:p>
        </p:txBody>
      </p:sp>
      <p:sp>
        <p:nvSpPr>
          <p:cNvPr id="4" name="Espace réservé a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B9E49D-993E-4E91-9B0A-D9A51278876D}" type="datetime1">
              <a:rPr lang="fr-FR" noProof="0" smtClean="0"/>
              <a:t>01/01/2025</a:t>
            </a:fld>
            <a:endParaRPr lang="fr-FR" noProof="0"/>
          </a:p>
        </p:txBody>
      </p:sp>
      <p:sp>
        <p:nvSpPr>
          <p:cNvPr id="3" name="Espace réservé a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84212" y="685800"/>
            <a:ext cx="5943601" cy="5308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085012" y="2209799"/>
            <a:ext cx="3657600" cy="2091267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359321-41BB-4A1E-994F-382E9DE5DB25}" type="datetime1">
              <a:rPr lang="fr-FR" noProof="0" smtClean="0"/>
              <a:t>01/01/2025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4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722812" y="2777066"/>
            <a:ext cx="6021388" cy="2048933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5876A4-40C3-4490-B998-F4849CC3FA07}" type="datetime1">
              <a:rPr lang="fr-FR" noProof="0" smtClean="0"/>
              <a:t>01/01/2025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Connecteur droit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space réservé au titr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au texte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D2F7BC55-E9E9-44C7-B7D9-A8D6619E221A}" type="datetime1">
              <a:rPr lang="fr-FR" noProof="0" smtClean="0"/>
              <a:t>01/01/2025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xmlns="" id="{C5BDD1EA-D8C1-45AF-9F0A-14A2A137B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1609" y="1006987"/>
            <a:ext cx="4446953" cy="3028983"/>
          </a:xfrm>
        </p:spPr>
        <p:txBody>
          <a:bodyPr rtlCol="0">
            <a:normAutofit fontScale="90000"/>
          </a:bodyPr>
          <a:lstStyle/>
          <a:p>
            <a:pPr algn="ctr"/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Modern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5DB1A8A-4EF6-4157-8A00-84AEDB088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6125" y="4399228"/>
            <a:ext cx="2827315" cy="1564744"/>
          </a:xfrm>
        </p:spPr>
        <p:txBody>
          <a:bodyPr rtlCol="0">
            <a:normAutofit/>
          </a:bodyPr>
          <a:lstStyle/>
          <a:p>
            <a:pPr rtl="0"/>
            <a:endParaRPr lang="fr-F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 rtl="0"/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 </a:t>
            </a:r>
            <a:r>
              <a:rPr lang="fr-FR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Soumia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HADJAB</a:t>
            </a:r>
            <a:endParaRPr lang="fr-FR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 avec coins rognés en diagonale">
            <a:extLst>
              <a:ext uri="{FF2B5EF4-FFF2-40B4-BE49-F238E27FC236}">
                <a16:creationId xmlns:a16="http://schemas.microsoft.com/office/drawing/2014/main" xmlns="" id="{14354E08-0068-48D7-A8AD-84C7B1CF58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5" name="Image 4" descr="Étudiant écrivant au bureau">
            <a:extLst>
              <a:ext uri="{FF2B5EF4-FFF2-40B4-BE49-F238E27FC236}">
                <a16:creationId xmlns:a16="http://schemas.microsoft.com/office/drawing/2014/main" xmlns="" id="{DB01D247-521D-46B2-B29A-935ED000F0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25" r="476" b="1"/>
          <a:stretch/>
        </p:blipFill>
        <p:spPr>
          <a:xfrm>
            <a:off x="799072" y="786117"/>
            <a:ext cx="6245352" cy="4956048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70" name="Groupe 69">
            <a:extLst>
              <a:ext uri="{FF2B5EF4-FFF2-40B4-BE49-F238E27FC236}">
                <a16:creationId xmlns:a16="http://schemas.microsoft.com/office/drawing/2014/main" xmlns="" id="{A779F34F-2960-4B81-BA08-445B6F6A0C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xmlns="" id="{10A57ACC-416F-4A5D-B7F7-DDA9886A3A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xmlns="" id="{26522B4F-50C4-4FCE-8AE2-3789D63ED3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xmlns="" id="{2C3978FC-B5D1-42BE-B086-BC2A733D58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xmlns="" id="{ACED99F1-340D-4970-8E66-3B28E92711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xmlns="" id="{50A54E39-63C0-4847-A766-C6B74FEB48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0818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xmlns="" id="{58A973E8-C2D4-4C81-8ADE-C5C021A615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641" y="4473679"/>
            <a:ext cx="9552558" cy="1233251"/>
          </a:xfrm>
        </p:spPr>
        <p:txBody>
          <a:bodyPr rtlCol="0">
            <a:normAutofit fontScale="90000"/>
          </a:bodyPr>
          <a:lstStyle/>
          <a:p>
            <a:pPr algn="ctr"/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Theories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endParaRPr lang="fr-FR" dirty="0"/>
          </a:p>
        </p:txBody>
      </p:sp>
      <p:grpSp>
        <p:nvGrpSpPr>
          <p:cNvPr id="90" name="Groupe 89">
            <a:extLst>
              <a:ext uri="{FF2B5EF4-FFF2-40B4-BE49-F238E27FC236}">
                <a16:creationId xmlns:a16="http://schemas.microsoft.com/office/drawing/2014/main" xmlns="" id="{A08E251A-5371-4E82-A0F3-2CA0C15AB0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xmlns="" id="{D31AC21F-237B-4CA8-BC96-29F3607FAB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xmlns="" id="{9959094C-A1B3-4AD4-9AAE-0FCDDD7984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 92">
              <a:extLst>
                <a:ext uri="{FF2B5EF4-FFF2-40B4-BE49-F238E27FC236}">
                  <a16:creationId xmlns:a16="http://schemas.microsoft.com/office/drawing/2014/main" xmlns="" id="{D5EC0EFA-8A7F-4299-A623-3EE741461B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xmlns="" id="{965D7216-F9AF-42BE-99AD-1904DEF69C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xmlns="" id="{CDE3349B-AD7F-48C8-9300-D81D694367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12 avec coins rognés en diagonale">
            <a:extLst>
              <a:ext uri="{FF2B5EF4-FFF2-40B4-BE49-F238E27FC236}">
                <a16:creationId xmlns:a16="http://schemas.microsoft.com/office/drawing/2014/main" xmlns="" id="{E05CABE9-5E7C-4773-BFCD-24B199FA1A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2251" y="690851"/>
            <a:ext cx="9615670" cy="3607302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5" name="Image 4" descr="Filles en train de coudre des vêtements">
            <a:extLst>
              <a:ext uri="{FF2B5EF4-FFF2-40B4-BE49-F238E27FC236}">
                <a16:creationId xmlns:a16="http://schemas.microsoft.com/office/drawing/2014/main" xmlns="" id="{DB01D247-521D-46B2-B29A-935ED000F0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2" t="33228" r="15083" b="23430"/>
          <a:stretch/>
        </p:blipFill>
        <p:spPr>
          <a:xfrm>
            <a:off x="834934" y="854087"/>
            <a:ext cx="9290304" cy="3280831"/>
          </a:xfrm>
          <a:custGeom>
            <a:avLst/>
            <a:gdLst>
              <a:gd name="connsiteX0" fmla="*/ 402071 w 9290304"/>
              <a:gd name="connsiteY0" fmla="*/ 0 h 3280831"/>
              <a:gd name="connsiteX1" fmla="*/ 9290304 w 9290304"/>
              <a:gd name="connsiteY1" fmla="*/ 0 h 3280831"/>
              <a:gd name="connsiteX2" fmla="*/ 9290304 w 9290304"/>
              <a:gd name="connsiteY2" fmla="*/ 2876895 h 3280831"/>
              <a:gd name="connsiteX3" fmla="*/ 8886368 w 9290304"/>
              <a:gd name="connsiteY3" fmla="*/ 3280831 h 3280831"/>
              <a:gd name="connsiteX4" fmla="*/ 0 w 9290304"/>
              <a:gd name="connsiteY4" fmla="*/ 3280831 h 3280831"/>
              <a:gd name="connsiteX5" fmla="*/ 0 w 9290304"/>
              <a:gd name="connsiteY5" fmla="*/ 402071 h 328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0304" h="3280831">
                <a:moveTo>
                  <a:pt x="402071" y="0"/>
                </a:moveTo>
                <a:lnTo>
                  <a:pt x="9290304" y="0"/>
                </a:lnTo>
                <a:lnTo>
                  <a:pt x="9290304" y="2876895"/>
                </a:lnTo>
                <a:lnTo>
                  <a:pt x="8886368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818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>
            <a:extLst>
              <a:ext uri="{FF2B5EF4-FFF2-40B4-BE49-F238E27FC236}">
                <a16:creationId xmlns:a16="http://schemas.microsoft.com/office/drawing/2014/main" xmlns="" id="{8F1EF17D-1B70-428C-8A8A-A2C5B390E1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xmlns="" id="{12FAEDF3-CEC8-4BF6-8EA7-4079C47183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xmlns="" id="{398DB8F4-CD77-4FCC-8544-ADE8B478C1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xmlns="" id="{22202DFE-039D-48E4-8536-FA30F24894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xmlns="" id="{81F05E26-510E-4164-83C7-28E4FE9D7E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 28">
              <a:extLst>
                <a:ext uri="{FF2B5EF4-FFF2-40B4-BE49-F238E27FC236}">
                  <a16:creationId xmlns:a16="http://schemas.microsoft.com/office/drawing/2014/main" xmlns="" id="{E632161A-50D4-4D96-887A-98FC920931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xmlns="" id="{929448D9-8F1D-4CFE-93BA-E0272F0DBD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89" y="2666205"/>
            <a:ext cx="7543800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Good Test</a:t>
            </a:r>
            <a:endParaRPr lang="fr-FR" sz="3200" dirty="0"/>
          </a:p>
        </p:txBody>
      </p:sp>
      <p:pic>
        <p:nvPicPr>
          <p:cNvPr id="6" name="Espace réservé au contenu 5" descr="Livres">
            <a:extLst>
              <a:ext uri="{FF2B5EF4-FFF2-40B4-BE49-F238E27FC236}">
                <a16:creationId xmlns:a16="http://schemas.microsoft.com/office/drawing/2014/main" xmlns="" id="{55D2AC52-3BB9-4E97-89BA-8129330AB4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31381" r="31381"/>
          <a:stretch/>
        </p:blipFill>
        <p:spPr>
          <a:xfrm>
            <a:off x="8354282" y="1"/>
            <a:ext cx="3837718" cy="6857999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xmlns="" id="{94749DEA-AC6C-4834-A330-03A1796B89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xmlns="" id="{20CBC5D1-BAF0-454E-9D7C-68370AA954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xmlns="" id="{8ABB9F45-32F7-4915-A94F-F1E34B32DE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xmlns="" id="{94EA6F09-00FD-4C50-A2DF-D0B1CC4C9A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xmlns="" id="{4B8B975B-2618-4734-A401-FAB7451901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xmlns="" id="{4EF4B123-0577-4F10-986B-6BD86396AB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9555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>
            <a:extLst>
              <a:ext uri="{FF2B5EF4-FFF2-40B4-BE49-F238E27FC236}">
                <a16:creationId xmlns:a16="http://schemas.microsoft.com/office/drawing/2014/main" xmlns="" id="{62CE031E-EE35-4AA7-9784-8050933277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xmlns="" id="{118D62D3-5800-4F4A-95BE-C1A2BB8B23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xmlns="" id="{4C9E4F52-5D94-4242-AC69-EE6A23FAB1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xmlns="" id="{322CC7C0-D1D6-4FF0-A60C-1AEB9C8736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xmlns="" id="{99B43E48-8275-4871-8745-F5CB75CFDB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 28">
              <a:extLst>
                <a:ext uri="{FF2B5EF4-FFF2-40B4-BE49-F238E27FC236}">
                  <a16:creationId xmlns:a16="http://schemas.microsoft.com/office/drawing/2014/main" xmlns="" id="{E87ED701-F942-4771-8F92-6EFCC2E8E0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289" y="4924648"/>
            <a:ext cx="6763874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6" name="Espace réservé au contenu 5" descr="Étudiant écrivant au bureau">
            <a:extLst>
              <a:ext uri="{FF2B5EF4-FFF2-40B4-BE49-F238E27FC236}">
                <a16:creationId xmlns:a16="http://schemas.microsoft.com/office/drawing/2014/main" xmlns="" id="{55D2AC52-3BB9-4E97-89BA-8129330AB4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5241" r="5241"/>
          <a:stretch/>
        </p:blipFill>
        <p:spPr>
          <a:xfrm>
            <a:off x="1016941" y="733647"/>
            <a:ext cx="4853354" cy="3611126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9670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7979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068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0375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0" y="4525968"/>
            <a:ext cx="5677951" cy="1507067"/>
          </a:xfrm>
        </p:spPr>
        <p:txBody>
          <a:bodyPr/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919432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4248" y="1720840"/>
            <a:ext cx="9594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6646" indent="-514350">
              <a:buAutoNum type="arabicPeriod"/>
            </a:pP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strengths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weaknesses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96646" indent="-514350">
              <a:buAutoNum type="arabicPeriod"/>
            </a:pP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Pluralistic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required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96646" indent="-514350">
              <a:buAutoNum type="arabicPeriod"/>
            </a:pP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a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panacea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96646" indent="-514350">
              <a:buAutoNum type="arabicPeriod"/>
            </a:pP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thing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do, as long as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offers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authenticity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motivation and feedback to the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learner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2227832584"/>
      </p:ext>
    </p:extLst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A93B6D-1597-4D86-B6EB-52CA39D98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E76448-B9B5-444F-ABF0-3E2949E5B924}">
  <ds:schemaRefs>
    <ds:schemaRef ds:uri="http://purl.org/dc/terms/"/>
    <ds:schemaRef ds:uri="16c05727-aa75-4e4a-9b5f-8a80a1165891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2CC082E-8DE3-449F-B604-FF5FA628FB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Conception étude secteur</Template>
  <TotalTime>0</TotalTime>
  <Words>84</Words>
  <Application>Microsoft Office PowerPoint</Application>
  <PresentationFormat>Grand écran</PresentationFormat>
  <Paragraphs>18</Paragraphs>
  <Slides>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Calibri</vt:lpstr>
      <vt:lpstr>Century Gothic</vt:lpstr>
      <vt:lpstr>Times New Roman</vt:lpstr>
      <vt:lpstr>Wingdings 3</vt:lpstr>
      <vt:lpstr>Secteur</vt:lpstr>
      <vt:lpstr>Between Traditional and Modern Testing</vt:lpstr>
      <vt:lpstr>Theories of Language Testing</vt:lpstr>
      <vt:lpstr>Characteristics of a Good Test</vt:lpstr>
      <vt:lpstr>Traditional Testing </vt:lpstr>
      <vt:lpstr>Alternative Assessment</vt:lpstr>
      <vt:lpstr>Differences Between Both Types</vt:lpstr>
      <vt:lpstr>Is it testing, evaluation or assessment?</vt:lpstr>
      <vt:lpstr>Conclusion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2025-01-01T17:36:39Z</dcterms:created>
  <dcterms:modified xsi:type="dcterms:W3CDTF">2025-01-01T17:47:32Z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