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6" r:id="rId8"/>
    <p:sldId id="262" r:id="rId9"/>
    <p:sldId id="263" r:id="rId10"/>
    <p:sldId id="264" r:id="rId11"/>
    <p:sldId id="265" r:id="rId12"/>
    <p:sldId id="269" r:id="rId13"/>
    <p:sldId id="266" r:id="rId14"/>
    <p:sldId id="267" r:id="rId15"/>
    <p:sldId id="268" r:id="rId16"/>
    <p:sldId id="270" r:id="rId17"/>
    <p:sldId id="271" r:id="rId18"/>
    <p:sldId id="272" r:id="rId19"/>
    <p:sldId id="274" r:id="rId20"/>
    <p:sldId id="275" r:id="rId21"/>
    <p:sldId id="273"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32E0CA7-918D-44FC-83A6-899A087CE99A}" type="datetimeFigureOut">
              <a:rPr lang="fr-FR" smtClean="0"/>
              <a:t>04/04/2020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333F67-8277-4A38-8344-137EB3329585}"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2E0CA7-918D-44FC-83A6-899A087CE99A}" type="datetimeFigureOut">
              <a:rPr lang="fr-FR" smtClean="0"/>
              <a:t>04/04/2020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333F67-8277-4A38-8344-137EB3329585}"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2E0CA7-918D-44FC-83A6-899A087CE99A}" type="datetimeFigureOut">
              <a:rPr lang="fr-FR" smtClean="0"/>
              <a:t>04/04/2020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333F67-8277-4A38-8344-137EB3329585}"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2E0CA7-918D-44FC-83A6-899A087CE99A}" type="datetimeFigureOut">
              <a:rPr lang="fr-FR" smtClean="0"/>
              <a:t>04/04/2020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333F67-8277-4A38-8344-137EB3329585}"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32E0CA7-918D-44FC-83A6-899A087CE99A}" type="datetimeFigureOut">
              <a:rPr lang="fr-FR" smtClean="0"/>
              <a:t>04/04/2020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333F67-8277-4A38-8344-137EB3329585}"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32E0CA7-918D-44FC-83A6-899A087CE99A}" type="datetimeFigureOut">
              <a:rPr lang="fr-FR" smtClean="0"/>
              <a:t>04/04/2020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0333F67-8277-4A38-8344-137EB3329585}"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32E0CA7-918D-44FC-83A6-899A087CE99A}" type="datetimeFigureOut">
              <a:rPr lang="fr-FR" smtClean="0"/>
              <a:t>04/04/2020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0333F67-8277-4A38-8344-137EB3329585}"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32E0CA7-918D-44FC-83A6-899A087CE99A}" type="datetimeFigureOut">
              <a:rPr lang="fr-FR" smtClean="0"/>
              <a:t>04/04/2020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0333F67-8277-4A38-8344-137EB3329585}"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32E0CA7-918D-44FC-83A6-899A087CE99A}" type="datetimeFigureOut">
              <a:rPr lang="fr-FR" smtClean="0"/>
              <a:t>04/04/2020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0333F67-8277-4A38-8344-137EB3329585}"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32E0CA7-918D-44FC-83A6-899A087CE99A}" type="datetimeFigureOut">
              <a:rPr lang="fr-FR" smtClean="0"/>
              <a:t>04/04/2020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0333F67-8277-4A38-8344-137EB3329585}"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32E0CA7-918D-44FC-83A6-899A087CE99A}" type="datetimeFigureOut">
              <a:rPr lang="fr-FR" smtClean="0"/>
              <a:t>04/04/2020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0333F67-8277-4A38-8344-137EB3329585}"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E0CA7-918D-44FC-83A6-899A087CE99A}" type="datetimeFigureOut">
              <a:rPr lang="fr-FR" smtClean="0"/>
              <a:t>04/04/2020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33F67-8277-4A38-8344-137EB3329585}"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611560" y="1772816"/>
            <a:ext cx="7848872" cy="324036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endParaRPr lang="ar-DZ" b="1" u="sng" dirty="0" smtClean="0"/>
          </a:p>
          <a:p>
            <a:pPr algn="ctr" rtl="1"/>
            <a:r>
              <a:rPr lang="ar-DZ" sz="5400" b="1" dirty="0" smtClean="0">
                <a:solidFill>
                  <a:schemeClr val="bg2">
                    <a:lumMod val="10000"/>
                  </a:schemeClr>
                </a:solidFill>
                <a:latin typeface="Arabic Typesetting" pitchFamily="66" charset="-78"/>
                <a:cs typeface="Arabic Typesetting" pitchFamily="66" charset="-78"/>
              </a:rPr>
              <a:t>عنوان المحاضرة </a:t>
            </a:r>
          </a:p>
          <a:p>
            <a:pPr algn="ctr" rtl="1"/>
            <a:r>
              <a:rPr lang="ar-DZ" sz="5400" b="1" dirty="0" smtClean="0">
                <a:solidFill>
                  <a:schemeClr val="bg2">
                    <a:lumMod val="10000"/>
                  </a:schemeClr>
                </a:solidFill>
                <a:latin typeface="Arabic Typesetting" pitchFamily="66" charset="-78"/>
                <a:cs typeface="Arabic Typesetting" pitchFamily="66" charset="-78"/>
              </a:rPr>
              <a:t>نظرية </a:t>
            </a:r>
            <a:r>
              <a:rPr lang="ar-DZ" sz="5400" b="1" dirty="0">
                <a:solidFill>
                  <a:schemeClr val="bg2">
                    <a:lumMod val="10000"/>
                  </a:schemeClr>
                </a:solidFill>
                <a:latin typeface="Arabic Typesetting" pitchFamily="66" charset="-78"/>
                <a:cs typeface="Arabic Typesetting" pitchFamily="66" charset="-78"/>
              </a:rPr>
              <a:t>الاختصاص </a:t>
            </a:r>
            <a:r>
              <a:rPr lang="ar-DZ" sz="5400" b="1" dirty="0" smtClean="0">
                <a:solidFill>
                  <a:schemeClr val="bg2">
                    <a:lumMod val="10000"/>
                  </a:schemeClr>
                </a:solidFill>
                <a:latin typeface="Arabic Typesetting" pitchFamily="66" charset="-78"/>
                <a:cs typeface="Arabic Typesetting" pitchFamily="66" charset="-78"/>
              </a:rPr>
              <a:t>القضائي</a:t>
            </a:r>
            <a:endParaRPr lang="fr-FR" sz="5400" dirty="0">
              <a:solidFill>
                <a:schemeClr val="bg2">
                  <a:lumMod val="10000"/>
                </a:schemeClr>
              </a:solidFill>
              <a:latin typeface="Arabic Typesetting" pitchFamily="66" charset="-78"/>
              <a:cs typeface="Arabic Typesetting" pitchFamily="66" charset="-78"/>
            </a:endParaRPr>
          </a:p>
          <a:p>
            <a:pPr algn="ctr" rtl="1"/>
            <a:endParaRPr lang="fr-FR" dirty="0"/>
          </a:p>
        </p:txBody>
      </p:sp>
      <p:sp>
        <p:nvSpPr>
          <p:cNvPr id="6" name="Rectangle à coins arrondis 5"/>
          <p:cNvSpPr/>
          <p:nvPr/>
        </p:nvSpPr>
        <p:spPr>
          <a:xfrm>
            <a:off x="1115616" y="5301208"/>
            <a:ext cx="6552728" cy="93610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sz="2000" dirty="0" err="1" smtClean="0">
                <a:latin typeface="DejaVu Sans" pitchFamily="34" charset="0"/>
                <a:ea typeface="DejaVu Sans" pitchFamily="34" charset="0"/>
                <a:cs typeface="DejaVu Sans" pitchFamily="34" charset="0"/>
              </a:rPr>
              <a:t>إعداد:</a:t>
            </a:r>
            <a:endParaRPr lang="ar-DZ" sz="2000" dirty="0" smtClean="0">
              <a:latin typeface="DejaVu Sans" pitchFamily="34" charset="0"/>
              <a:ea typeface="DejaVu Sans" pitchFamily="34" charset="0"/>
              <a:cs typeface="DejaVu Sans" pitchFamily="34" charset="0"/>
            </a:endParaRPr>
          </a:p>
          <a:p>
            <a:pPr algn="ctr" rtl="1"/>
            <a:r>
              <a:rPr lang="ar-DZ" sz="2000" dirty="0" smtClean="0">
                <a:latin typeface="DejaVu Sans" pitchFamily="34" charset="0"/>
                <a:ea typeface="DejaVu Sans" pitchFamily="34" charset="0"/>
                <a:cs typeface="DejaVu Sans" pitchFamily="34" charset="0"/>
              </a:rPr>
              <a:t>الأستاذة غربي نجاح</a:t>
            </a:r>
            <a:endParaRPr lang="fr-FR" sz="2000" dirty="0">
              <a:latin typeface="DejaVu Sans" pitchFamily="34" charset="0"/>
              <a:ea typeface="DejaVu Sans" pitchFamily="34" charset="0"/>
              <a:cs typeface="DejaVu Sans" pitchFamily="34" charset="0"/>
            </a:endParaRPr>
          </a:p>
        </p:txBody>
      </p:sp>
      <p:sp>
        <p:nvSpPr>
          <p:cNvPr id="7" name="Rectangle 6"/>
          <p:cNvSpPr/>
          <p:nvPr/>
        </p:nvSpPr>
        <p:spPr>
          <a:xfrm>
            <a:off x="611560" y="476672"/>
            <a:ext cx="7704856" cy="10081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800" dirty="0" smtClean="0">
                <a:latin typeface="Algerian" pitchFamily="82" charset="0"/>
              </a:rPr>
              <a:t>جامعة محمد </a:t>
            </a:r>
            <a:r>
              <a:rPr lang="ar-DZ" sz="2800" dirty="0" err="1" smtClean="0">
                <a:latin typeface="Algerian" pitchFamily="82" charset="0"/>
              </a:rPr>
              <a:t>لمين</a:t>
            </a:r>
            <a:r>
              <a:rPr lang="ar-DZ" sz="2800" dirty="0" smtClean="0">
                <a:latin typeface="Algerian" pitchFamily="82" charset="0"/>
              </a:rPr>
              <a:t> دباغين </a:t>
            </a:r>
            <a:r>
              <a:rPr lang="ar-DZ" sz="2800" dirty="0" err="1" smtClean="0">
                <a:latin typeface="Algerian" pitchFamily="82" charset="0"/>
              </a:rPr>
              <a:t>سطيف</a:t>
            </a:r>
            <a:r>
              <a:rPr lang="ar-DZ" sz="2800" dirty="0" smtClean="0">
                <a:latin typeface="Algerian" pitchFamily="82" charset="0"/>
              </a:rPr>
              <a:t> 2</a:t>
            </a:r>
          </a:p>
          <a:p>
            <a:pPr algn="ctr" rtl="1"/>
            <a:r>
              <a:rPr lang="ar-DZ" sz="2800" dirty="0" smtClean="0">
                <a:latin typeface="Algerian" pitchFamily="82" charset="0"/>
              </a:rPr>
              <a:t>كلية الحقوق والعلوم السياسية</a:t>
            </a:r>
            <a:endParaRPr lang="fr-FR" sz="2800" dirty="0">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11560" y="1124744"/>
            <a:ext cx="7488832" cy="475252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sz="2000" b="1" dirty="0">
                <a:cs typeface="Simplified Arabic" pitchFamily="2" charset="-78"/>
              </a:rPr>
              <a:t>مميزات</a:t>
            </a:r>
            <a:r>
              <a:rPr lang="ar-DZ" b="1" dirty="0">
                <a:cs typeface="Simplified Arabic" pitchFamily="2" charset="-78"/>
              </a:rPr>
              <a:t> </a:t>
            </a:r>
            <a:r>
              <a:rPr lang="ar-DZ" sz="2000" b="1" dirty="0">
                <a:cs typeface="Simplified Arabic" pitchFamily="2" charset="-78"/>
              </a:rPr>
              <a:t>الاختصاص </a:t>
            </a:r>
            <a:r>
              <a:rPr lang="ar-DZ" sz="2000" b="1" dirty="0" err="1">
                <a:cs typeface="Simplified Arabic" pitchFamily="2" charset="-78"/>
              </a:rPr>
              <a:t>النوعي:</a:t>
            </a:r>
            <a:r>
              <a:rPr lang="ar-DZ" sz="2000" b="1" dirty="0">
                <a:cs typeface="Simplified Arabic" pitchFamily="2" charset="-78"/>
              </a:rPr>
              <a:t> </a:t>
            </a:r>
            <a:endParaRPr lang="ar-DZ" sz="2000" b="1" dirty="0" smtClean="0">
              <a:cs typeface="Simplified Arabic" pitchFamily="2" charset="-78"/>
            </a:endParaRPr>
          </a:p>
          <a:p>
            <a:pPr algn="ctr" rtl="1"/>
            <a:endParaRPr lang="ar-DZ" sz="800" b="1" dirty="0" smtClean="0">
              <a:cs typeface="Simplified Arabic" pitchFamily="2" charset="-78"/>
            </a:endParaRPr>
          </a:p>
          <a:p>
            <a:pPr algn="ctr" rtl="1"/>
            <a:endParaRPr lang="fr-FR" sz="800" dirty="0">
              <a:cs typeface="Simplified Arabic" pitchFamily="2" charset="-78"/>
            </a:endParaRPr>
          </a:p>
          <a:p>
            <a:pPr lvl="0" algn="ctr" rtl="1"/>
            <a:r>
              <a:rPr lang="ar-DZ" dirty="0" smtClean="0">
                <a:cs typeface="Simplified Arabic" pitchFamily="2" charset="-78"/>
              </a:rPr>
              <a:t>- أنه </a:t>
            </a:r>
            <a:r>
              <a:rPr lang="ar-DZ" dirty="0">
                <a:cs typeface="Simplified Arabic" pitchFamily="2" charset="-78"/>
              </a:rPr>
              <a:t>من النظام العام يجوز إثارته في أية مرحلة تكون عليها الخصومة القضائية ولو أمام المحكمة </a:t>
            </a:r>
            <a:r>
              <a:rPr lang="ar-DZ" dirty="0" err="1" smtClean="0">
                <a:cs typeface="Simplified Arabic" pitchFamily="2" charset="-78"/>
              </a:rPr>
              <a:t>العليا </a:t>
            </a:r>
            <a:r>
              <a:rPr lang="ar-DZ" dirty="0" smtClean="0">
                <a:cs typeface="Simplified Arabic" pitchFamily="2" charset="-78"/>
              </a:rPr>
              <a:t>(المادة 36 ق.إ.م.إ</a:t>
            </a:r>
            <a:r>
              <a:rPr lang="ar-DZ" dirty="0" err="1" smtClean="0">
                <a:cs typeface="Simplified Arabic" pitchFamily="2" charset="-78"/>
              </a:rPr>
              <a:t>).</a:t>
            </a:r>
            <a:endParaRPr lang="fr-FR" dirty="0">
              <a:cs typeface="Simplified Arabic" pitchFamily="2" charset="-78"/>
            </a:endParaRPr>
          </a:p>
          <a:p>
            <a:pPr lvl="0" algn="ctr" rtl="1"/>
            <a:r>
              <a:rPr lang="ar-DZ" dirty="0" smtClean="0">
                <a:cs typeface="Simplified Arabic" pitchFamily="2" charset="-78"/>
              </a:rPr>
              <a:t>- الاختصاص </a:t>
            </a:r>
            <a:r>
              <a:rPr lang="ar-DZ" dirty="0">
                <a:cs typeface="Simplified Arabic" pitchFamily="2" charset="-78"/>
              </a:rPr>
              <a:t>النوعي يقوم على فكرة صلاحية الجهة القضائية حسب نوعية </a:t>
            </a:r>
            <a:r>
              <a:rPr lang="ar-DZ" dirty="0" smtClean="0">
                <a:cs typeface="Simplified Arabic" pitchFamily="2" charset="-78"/>
              </a:rPr>
              <a:t>القضية، </a:t>
            </a:r>
            <a:r>
              <a:rPr lang="ar-DZ" dirty="0">
                <a:cs typeface="Simplified Arabic" pitchFamily="2" charset="-78"/>
              </a:rPr>
              <a:t>بمعنى أن الاختصاص النوعي لا ينعقد إلا لجهة قضائية مختصة بالقضية.</a:t>
            </a:r>
            <a:endParaRPr lang="fr-FR" dirty="0">
              <a:cs typeface="Simplified Arabic" pitchFamily="2" charset="-78"/>
            </a:endParaRPr>
          </a:p>
          <a:p>
            <a:pPr lvl="0" algn="ctr" rtl="1"/>
            <a:r>
              <a:rPr lang="ar-DZ" dirty="0" smtClean="0">
                <a:cs typeface="Simplified Arabic" pitchFamily="2" charset="-78"/>
              </a:rPr>
              <a:t>- إذا </a:t>
            </a:r>
            <a:r>
              <a:rPr lang="ar-DZ" dirty="0">
                <a:cs typeface="Simplified Arabic" pitchFamily="2" charset="-78"/>
              </a:rPr>
              <a:t>مس التعديل الجديد لقانون الاجراءات المدنية الاختصاص النوعي فإن ذلك القانون يسري بأثر فوري من تاريخ سريانه، لذا يجب على الجهة القضائية التي أصبحت غير مختصة نوعيا أن تحيل القضية والأطراف إلى الجهة القضائية التي أصبحت مختصة نوعيا، وعلى القاضي أن يثير ذلك تلقائيا.</a:t>
            </a:r>
            <a:endParaRPr lang="fr-FR" dirty="0">
              <a:cs typeface="Simplified Arabic" pitchFamily="2" charset="-78"/>
            </a:endParaRPr>
          </a:p>
          <a:p>
            <a:pPr lvl="0" algn="ctr" rtl="1"/>
            <a:r>
              <a:rPr lang="ar-DZ" dirty="0" smtClean="0">
                <a:cs typeface="Simplified Arabic" pitchFamily="2" charset="-78"/>
              </a:rPr>
              <a:t>- يجب </a:t>
            </a:r>
            <a:r>
              <a:rPr lang="ar-DZ" dirty="0">
                <a:cs typeface="Simplified Arabic" pitchFamily="2" charset="-78"/>
              </a:rPr>
              <a:t>على القاضي إثارة الدفع بعدم الاختصاص النوعي من تلقاء نفسه وفي أي مرحلة تكون عليها الخصومة حتى ولو لم يثرها </a:t>
            </a:r>
            <a:r>
              <a:rPr lang="ar-DZ" dirty="0" err="1">
                <a:cs typeface="Simplified Arabic" pitchFamily="2" charset="-78"/>
              </a:rPr>
              <a:t>الخصوم.</a:t>
            </a:r>
            <a:r>
              <a:rPr lang="ar-DZ" dirty="0">
                <a:cs typeface="Simplified Arabic" pitchFamily="2" charset="-78"/>
              </a:rPr>
              <a:t> وينطبق ذلك على النيابة العامة.</a:t>
            </a:r>
            <a:endParaRPr lang="fr-FR" dirty="0">
              <a:cs typeface="Simplified Arabic" pitchFamily="2" charset="-78"/>
            </a:endParaRPr>
          </a:p>
          <a:p>
            <a:pPr lvl="0" algn="ctr" rtl="1"/>
            <a:r>
              <a:rPr lang="ar-DZ" dirty="0" smtClean="0">
                <a:cs typeface="Simplified Arabic" pitchFamily="2" charset="-78"/>
              </a:rPr>
              <a:t>- المحكمة </a:t>
            </a:r>
            <a:r>
              <a:rPr lang="ar-DZ" dirty="0">
                <a:cs typeface="Simplified Arabic" pitchFamily="2" charset="-78"/>
              </a:rPr>
              <a:t>العليا تراقب احترام قواعد الاختصاص النوعي للجهة القضائية.</a:t>
            </a:r>
            <a:endParaRPr lang="fr-FR" dirty="0">
              <a:cs typeface="Simplified Arabic"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539552" y="1772816"/>
            <a:ext cx="8136904" cy="367240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000" b="1" dirty="0">
                <a:solidFill>
                  <a:srgbClr val="C00000"/>
                </a:solidFill>
                <a:cs typeface="Simplified Arabic" pitchFamily="2" charset="-78"/>
              </a:rPr>
              <a:t>د- </a:t>
            </a:r>
            <a:r>
              <a:rPr lang="ar-DZ" sz="2000" b="1" u="sng" dirty="0">
                <a:solidFill>
                  <a:srgbClr val="C00000"/>
                </a:solidFill>
                <a:cs typeface="Simplified Arabic" pitchFamily="2" charset="-78"/>
              </a:rPr>
              <a:t>الاختصاص </a:t>
            </a:r>
            <a:r>
              <a:rPr lang="ar-DZ" sz="2000" b="1" u="sng" dirty="0" err="1">
                <a:solidFill>
                  <a:srgbClr val="C00000"/>
                </a:solidFill>
                <a:cs typeface="Simplified Arabic" pitchFamily="2" charset="-78"/>
              </a:rPr>
              <a:t>الإقليمي</a:t>
            </a:r>
            <a:r>
              <a:rPr lang="ar-DZ" sz="2000" dirty="0" err="1">
                <a:solidFill>
                  <a:srgbClr val="C00000"/>
                </a:solidFill>
                <a:cs typeface="Simplified Arabic" pitchFamily="2" charset="-78"/>
              </a:rPr>
              <a:t>:</a:t>
            </a:r>
            <a:r>
              <a:rPr lang="ar-DZ" sz="2000" dirty="0">
                <a:solidFill>
                  <a:srgbClr val="C00000"/>
                </a:solidFill>
                <a:cs typeface="Simplified Arabic" pitchFamily="2" charset="-78"/>
              </a:rPr>
              <a:t> </a:t>
            </a:r>
            <a:endParaRPr lang="ar-DZ" sz="2000" dirty="0" smtClean="0">
              <a:solidFill>
                <a:srgbClr val="C00000"/>
              </a:solidFill>
              <a:cs typeface="Simplified Arabic" pitchFamily="2" charset="-78"/>
            </a:endParaRPr>
          </a:p>
          <a:p>
            <a:pPr algn="ctr" rtl="1"/>
            <a:endParaRPr lang="ar-DZ" sz="2000" dirty="0" smtClean="0">
              <a:solidFill>
                <a:srgbClr val="C00000"/>
              </a:solidFill>
              <a:cs typeface="Simplified Arabic" pitchFamily="2" charset="-78"/>
            </a:endParaRPr>
          </a:p>
          <a:p>
            <a:pPr algn="ctr" rtl="1"/>
            <a:r>
              <a:rPr lang="ar-DZ" dirty="0" smtClean="0">
                <a:cs typeface="Simplified Arabic" pitchFamily="2" charset="-78"/>
              </a:rPr>
              <a:t>يتحدد </a:t>
            </a:r>
            <a:r>
              <a:rPr lang="ar-DZ" dirty="0">
                <a:cs typeface="Simplified Arabic" pitchFamily="2" charset="-78"/>
              </a:rPr>
              <a:t>الاختصاص الإقليمي لكل جهة قضائية وفقا للحدود الجغرافية أو الاقليمية التي تمارس الجهة القضائية اختصاصها، وهذه الحدود مرتبطة بقواعد التقسيم </a:t>
            </a:r>
            <a:r>
              <a:rPr lang="ar-DZ" dirty="0" smtClean="0">
                <a:cs typeface="Simplified Arabic" pitchFamily="2" charset="-78"/>
              </a:rPr>
              <a:t>القضائي، </a:t>
            </a:r>
            <a:r>
              <a:rPr lang="ar-DZ" dirty="0">
                <a:cs typeface="Simplified Arabic" pitchFamily="2" charset="-78"/>
              </a:rPr>
              <a:t>وتكون كل محكمة تابعة لاختصاص مجلس قضائي محدد وهو ما جاء في المادة 2 من الأمر رقم 97-11 المؤرخ في 19 مارس 1997، المتضمن التقسيم القضائي، الجريدة الرسمية رقم 15،  وما حدده المرسوم التنفيذي رقم 98-63 المؤرخ في 16 فبراير 1998 المحدد اختصاص المجالس القضائية </a:t>
            </a:r>
            <a:r>
              <a:rPr lang="ar-DZ" dirty="0" err="1">
                <a:cs typeface="Simplified Arabic" pitchFamily="2" charset="-78"/>
              </a:rPr>
              <a:t>وكيفيات</a:t>
            </a:r>
            <a:r>
              <a:rPr lang="ar-DZ" dirty="0">
                <a:cs typeface="Simplified Arabic" pitchFamily="2" charset="-78"/>
              </a:rPr>
              <a:t> تطبيق الأمر رقم 97-11 المؤرخ في 19 مارس 1997، المتضمن التقسيم القضائي، الجريدة الرسمية رقم </a:t>
            </a:r>
            <a:r>
              <a:rPr lang="ar-DZ" dirty="0" smtClean="0">
                <a:cs typeface="Simplified Arabic" pitchFamily="2" charset="-78"/>
              </a:rPr>
              <a:t>10.</a:t>
            </a:r>
            <a:endParaRPr lang="fr-FR" dirty="0">
              <a:cs typeface="Simplified Arabic"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2051720" y="548680"/>
            <a:ext cx="4608512" cy="158417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DZ" sz="2000" b="1" dirty="0" smtClean="0">
                <a:solidFill>
                  <a:srgbClr val="C00000"/>
                </a:solidFill>
                <a:cs typeface="Simplified Arabic" pitchFamily="2" charset="-78"/>
              </a:rPr>
              <a:t>يتحدد الاختصاص الإقليمي وفق</a:t>
            </a:r>
            <a:endParaRPr lang="fr-FR" sz="2000" b="1" dirty="0">
              <a:solidFill>
                <a:srgbClr val="C00000"/>
              </a:solidFill>
              <a:cs typeface="Simplified Arabic" pitchFamily="2" charset="-78"/>
            </a:endParaRPr>
          </a:p>
        </p:txBody>
      </p:sp>
      <p:cxnSp>
        <p:nvCxnSpPr>
          <p:cNvPr id="4" name="Connecteur droit avec flèche 3"/>
          <p:cNvCxnSpPr/>
          <p:nvPr/>
        </p:nvCxnSpPr>
        <p:spPr>
          <a:xfrm>
            <a:off x="5580112" y="2132856"/>
            <a:ext cx="1152128" cy="144016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6" name="Connecteur droit avec flèche 5"/>
          <p:cNvCxnSpPr/>
          <p:nvPr/>
        </p:nvCxnSpPr>
        <p:spPr>
          <a:xfrm>
            <a:off x="4427984" y="2276872"/>
            <a:ext cx="0" cy="158417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8" name="Connecteur droit avec flèche 7"/>
          <p:cNvCxnSpPr/>
          <p:nvPr/>
        </p:nvCxnSpPr>
        <p:spPr>
          <a:xfrm flipH="1">
            <a:off x="1979712" y="2204864"/>
            <a:ext cx="1080120" cy="151216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1" name="Rectangle 10"/>
          <p:cNvSpPr/>
          <p:nvPr/>
        </p:nvSpPr>
        <p:spPr>
          <a:xfrm>
            <a:off x="6228184" y="3933056"/>
            <a:ext cx="2376264" cy="23762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b="1" u="sng" dirty="0" smtClean="0">
                <a:solidFill>
                  <a:schemeClr val="tx1"/>
                </a:solidFill>
                <a:cs typeface="Simplified Arabic" pitchFamily="2" charset="-78"/>
              </a:rPr>
              <a:t>معيار موطن المدعى عليه</a:t>
            </a:r>
          </a:p>
          <a:p>
            <a:pPr algn="ctr" rtl="1"/>
            <a:r>
              <a:rPr lang="ar-DZ" dirty="0" err="1" smtClean="0">
                <a:cs typeface="Simplified Arabic" pitchFamily="2" charset="-78"/>
              </a:rPr>
              <a:t>- </a:t>
            </a:r>
            <a:r>
              <a:rPr lang="ar-DZ" dirty="0" smtClean="0">
                <a:cs typeface="Simplified Arabic" pitchFamily="2" charset="-78"/>
              </a:rPr>
              <a:t>(المادة 37 ق.إ.م.إ</a:t>
            </a:r>
            <a:r>
              <a:rPr lang="ar-DZ" dirty="0" err="1" smtClean="0">
                <a:cs typeface="Simplified Arabic" pitchFamily="2" charset="-78"/>
              </a:rPr>
              <a:t>)</a:t>
            </a:r>
            <a:endParaRPr lang="ar-DZ" dirty="0" smtClean="0">
              <a:cs typeface="Simplified Arabic" pitchFamily="2" charset="-78"/>
            </a:endParaRPr>
          </a:p>
          <a:p>
            <a:pPr algn="ctr" rtl="1"/>
            <a:r>
              <a:rPr lang="ar-DZ" dirty="0" err="1" smtClean="0">
                <a:cs typeface="Simplified Arabic" pitchFamily="2" charset="-78"/>
              </a:rPr>
              <a:t>- </a:t>
            </a:r>
            <a:r>
              <a:rPr lang="ar-DZ" dirty="0" smtClean="0">
                <a:cs typeface="Simplified Arabic" pitchFamily="2" charset="-78"/>
              </a:rPr>
              <a:t>(المادة 38 ق.إ.م.إ</a:t>
            </a:r>
            <a:r>
              <a:rPr lang="ar-DZ" dirty="0" err="1">
                <a:cs typeface="Simplified Arabic" pitchFamily="2" charset="-78"/>
              </a:rPr>
              <a:t>)</a:t>
            </a:r>
            <a:endParaRPr lang="fr-FR" dirty="0">
              <a:cs typeface="Simplified Arabic" pitchFamily="2" charset="-78"/>
            </a:endParaRPr>
          </a:p>
        </p:txBody>
      </p:sp>
      <p:sp>
        <p:nvSpPr>
          <p:cNvPr id="12" name="Rectangle 11"/>
          <p:cNvSpPr/>
          <p:nvPr/>
        </p:nvSpPr>
        <p:spPr>
          <a:xfrm>
            <a:off x="3347864" y="3933056"/>
            <a:ext cx="2520280" cy="2376264"/>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rtl="1"/>
            <a:r>
              <a:rPr lang="ar-DZ" dirty="0" smtClean="0">
                <a:cs typeface="Simplified Arabic" pitchFamily="2" charset="-78"/>
              </a:rPr>
              <a:t> </a:t>
            </a:r>
            <a:r>
              <a:rPr lang="ar-DZ" b="1" u="sng" dirty="0" smtClean="0">
                <a:solidFill>
                  <a:schemeClr val="tx1"/>
                </a:solidFill>
                <a:cs typeface="Simplified Arabic" pitchFamily="2" charset="-78"/>
              </a:rPr>
              <a:t>معيار طبيعة النزاع</a:t>
            </a:r>
          </a:p>
          <a:p>
            <a:pPr algn="ctr" rtl="1"/>
            <a:r>
              <a:rPr lang="ar-DZ" dirty="0" smtClean="0">
                <a:cs typeface="Simplified Arabic" pitchFamily="2" charset="-78"/>
              </a:rPr>
              <a:t>استثناءات قاعدة المدعى عليه</a:t>
            </a:r>
          </a:p>
          <a:p>
            <a:pPr algn="ctr" rtl="1"/>
            <a:r>
              <a:rPr lang="ar-DZ" dirty="0" err="1" smtClean="0">
                <a:cs typeface="Simplified Arabic" pitchFamily="2" charset="-78"/>
              </a:rPr>
              <a:t>- </a:t>
            </a:r>
            <a:r>
              <a:rPr lang="ar-DZ" dirty="0" smtClean="0">
                <a:cs typeface="Simplified Arabic" pitchFamily="2" charset="-78"/>
              </a:rPr>
              <a:t>(المادة 39- 40 ق.إ.م.إ</a:t>
            </a:r>
            <a:r>
              <a:rPr lang="ar-DZ" dirty="0" err="1" smtClean="0">
                <a:cs typeface="Simplified Arabic" pitchFamily="2" charset="-78"/>
              </a:rPr>
              <a:t>)</a:t>
            </a:r>
            <a:endParaRPr lang="ar-DZ" dirty="0" smtClean="0">
              <a:cs typeface="Simplified Arabic" pitchFamily="2" charset="-78"/>
            </a:endParaRPr>
          </a:p>
          <a:p>
            <a:pPr algn="ctr" rtl="1"/>
            <a:endParaRPr lang="fr-FR" dirty="0"/>
          </a:p>
        </p:txBody>
      </p:sp>
      <p:sp>
        <p:nvSpPr>
          <p:cNvPr id="13" name="Rectangle 12"/>
          <p:cNvSpPr/>
          <p:nvPr/>
        </p:nvSpPr>
        <p:spPr>
          <a:xfrm>
            <a:off x="539552" y="3933056"/>
            <a:ext cx="2448272" cy="244827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DZ" b="1" u="sng" dirty="0" smtClean="0">
                <a:solidFill>
                  <a:schemeClr val="tx1"/>
                </a:solidFill>
                <a:cs typeface="Simplified Arabic" pitchFamily="2" charset="-78"/>
              </a:rPr>
              <a:t>معيار صفة الأشخاص</a:t>
            </a:r>
          </a:p>
          <a:p>
            <a:pPr algn="ctr" rtl="1"/>
            <a:r>
              <a:rPr lang="ar-DZ" dirty="0" err="1" smtClean="0">
                <a:cs typeface="Simplified Arabic" pitchFamily="2" charset="-78"/>
              </a:rPr>
              <a:t>المواد:</a:t>
            </a:r>
            <a:r>
              <a:rPr lang="ar-DZ" dirty="0" smtClean="0">
                <a:cs typeface="Simplified Arabic" pitchFamily="2" charset="-78"/>
              </a:rPr>
              <a:t> </a:t>
            </a:r>
          </a:p>
          <a:p>
            <a:pPr algn="ctr" rtl="1"/>
            <a:r>
              <a:rPr lang="ar-DZ" dirty="0" smtClean="0">
                <a:cs typeface="Simplified Arabic" pitchFamily="2" charset="-78"/>
              </a:rPr>
              <a:t>- 41-42 </a:t>
            </a:r>
            <a:r>
              <a:rPr lang="ar-DZ" dirty="0">
                <a:cs typeface="Simplified Arabic" pitchFamily="2" charset="-78"/>
              </a:rPr>
              <a:t>ق.إ.م.إ</a:t>
            </a:r>
            <a:r>
              <a:rPr lang="ar-DZ" dirty="0" smtClean="0">
                <a:cs typeface="Simplified Arabic" pitchFamily="2" charset="-78"/>
              </a:rPr>
              <a:t>.</a:t>
            </a:r>
          </a:p>
          <a:p>
            <a:pPr algn="ctr" rtl="1"/>
            <a:r>
              <a:rPr lang="ar-DZ" dirty="0" smtClean="0">
                <a:cs typeface="Simplified Arabic" pitchFamily="2" charset="-78"/>
              </a:rPr>
              <a:t>- 43 </a:t>
            </a:r>
            <a:r>
              <a:rPr lang="ar-DZ" dirty="0" err="1">
                <a:cs typeface="Simplified Arabic" pitchFamily="2" charset="-78"/>
              </a:rPr>
              <a:t>و44</a:t>
            </a:r>
            <a:r>
              <a:rPr lang="ar-DZ" dirty="0">
                <a:cs typeface="Simplified Arabic" pitchFamily="2" charset="-78"/>
              </a:rPr>
              <a:t> ق.إ.م.إ </a:t>
            </a:r>
          </a:p>
          <a:p>
            <a:pPr algn="ctr" rtl="1"/>
            <a:r>
              <a:rPr lang="ar-DZ" dirty="0" smtClean="0">
                <a:cs typeface="Simplified Arabic" pitchFamily="2" charset="-78"/>
              </a:rPr>
              <a:t> - 426-458-464-492 </a:t>
            </a:r>
            <a:r>
              <a:rPr lang="ar-DZ" dirty="0">
                <a:cs typeface="Simplified Arabic" pitchFamily="2" charset="-78"/>
              </a:rPr>
              <a:t>ق.إ.م.إ</a:t>
            </a:r>
            <a:endParaRPr lang="fr-FR" dirty="0">
              <a:cs typeface="Simplified Arabic"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95536" y="1412776"/>
            <a:ext cx="7920880" cy="27363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endParaRPr lang="ar-DZ" sz="800" b="1" dirty="0" smtClean="0">
              <a:cs typeface="Simplified Arabic" pitchFamily="2" charset="-78"/>
            </a:endParaRPr>
          </a:p>
          <a:p>
            <a:pPr algn="just" rtl="1"/>
            <a:r>
              <a:rPr lang="ar-DZ" sz="2000" dirty="0" smtClean="0">
                <a:cs typeface="Simplified Arabic" pitchFamily="2" charset="-78"/>
              </a:rPr>
              <a:t> </a:t>
            </a:r>
          </a:p>
          <a:p>
            <a:pPr algn="just" rtl="1"/>
            <a:r>
              <a:rPr lang="ar-DZ" sz="2000" dirty="0" smtClean="0">
                <a:cs typeface="Simplified Arabic" pitchFamily="2" charset="-78"/>
              </a:rPr>
              <a:t>إن </a:t>
            </a:r>
            <a:r>
              <a:rPr lang="ar-DZ" sz="2000" dirty="0">
                <a:cs typeface="Simplified Arabic" pitchFamily="2" charset="-78"/>
              </a:rPr>
              <a:t>القاعدة العامة في اسناد الاختصاص الاقليمي لجهة قضائية ما، حسب المادة 37 من ق.إ.م.إ هو موطن المدعى عليه، فإن لم يكن له موطن معروف ينعقد الاختصاص للمحكمة التي يقع في دائرة اختصاصها آخر موطن له، وفي حالة اختياره للموطن ينعقد الاختصاص للجهة القضائية الي يقع بدائرتها هذا الموطن </a:t>
            </a:r>
            <a:r>
              <a:rPr lang="ar-DZ" sz="2000" dirty="0" err="1">
                <a:cs typeface="Simplified Arabic" pitchFamily="2" charset="-78"/>
              </a:rPr>
              <a:t>المختار.</a:t>
            </a:r>
            <a:r>
              <a:rPr lang="ar-DZ" sz="2000" dirty="0">
                <a:cs typeface="Simplified Arabic" pitchFamily="2" charset="-78"/>
              </a:rPr>
              <a:t> وفي حالة تعدد المدعى عليهم سمحت المادة 38 من ق.إ.م.إ للمدعي اختيار موطن </a:t>
            </a:r>
            <a:r>
              <a:rPr lang="ar-DZ" sz="2000" dirty="0" err="1">
                <a:cs typeface="Simplified Arabic" pitchFamily="2" charset="-78"/>
              </a:rPr>
              <a:t>أحدهم</a:t>
            </a:r>
            <a:r>
              <a:rPr lang="ar-DZ" sz="2000" dirty="0" err="1" smtClean="0">
                <a:cs typeface="Simplified Arabic" pitchFamily="2" charset="-78"/>
              </a:rPr>
              <a:t>.</a:t>
            </a:r>
            <a:r>
              <a:rPr lang="ar-DZ" sz="2000" dirty="0" smtClean="0">
                <a:cs typeface="Simplified Arabic" pitchFamily="2" charset="-78"/>
              </a:rPr>
              <a:t> وتكون العبرة في تحديد الموطن الأصلي أو المعروف بالوقت الذي رفعت فيه الدعوى، وبالتالي لا يتأثر اختصاص المحكمة إذا تغير الموطن بعد </a:t>
            </a:r>
            <a:r>
              <a:rPr lang="ar-DZ" sz="2000" dirty="0" err="1" smtClean="0">
                <a:cs typeface="Simplified Arabic" pitchFamily="2" charset="-78"/>
              </a:rPr>
              <a:t>ذلك.</a:t>
            </a:r>
            <a:r>
              <a:rPr lang="ar-DZ" sz="2000" dirty="0" smtClean="0">
                <a:cs typeface="Simplified Arabic" pitchFamily="2" charset="-78"/>
              </a:rPr>
              <a:t> (بينت المواد 36–37-38-39 من القانون المدني أنواع الموطن</a:t>
            </a:r>
            <a:r>
              <a:rPr lang="ar-DZ" sz="2000" dirty="0" err="1" smtClean="0">
                <a:cs typeface="Simplified Arabic" pitchFamily="2" charset="-78"/>
              </a:rPr>
              <a:t>).</a:t>
            </a:r>
            <a:endParaRPr lang="fr-FR" sz="2000" dirty="0" smtClean="0">
              <a:cs typeface="Simplified Arabic" pitchFamily="2" charset="-78"/>
            </a:endParaRPr>
          </a:p>
          <a:p>
            <a:pPr algn="just" rtl="1"/>
            <a:endParaRPr lang="fr-FR" sz="2000" dirty="0">
              <a:cs typeface="Simplified Arabic" pitchFamily="2" charset="-78"/>
            </a:endParaRPr>
          </a:p>
          <a:p>
            <a:pPr algn="just" rtl="1"/>
            <a:endParaRPr lang="fr-FR" sz="2000" dirty="0">
              <a:cs typeface="Simplified Arabic" pitchFamily="2" charset="-78"/>
            </a:endParaRPr>
          </a:p>
        </p:txBody>
      </p:sp>
      <p:sp>
        <p:nvSpPr>
          <p:cNvPr id="4" name="Rectangle à coins arrondis 3"/>
          <p:cNvSpPr/>
          <p:nvPr/>
        </p:nvSpPr>
        <p:spPr>
          <a:xfrm>
            <a:off x="467544" y="4437112"/>
            <a:ext cx="7776864" cy="18002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rtl="1"/>
            <a:endParaRPr lang="ar-DZ" sz="2000" b="1" u="sng" dirty="0" smtClean="0">
              <a:cs typeface="Simplified Arabic" pitchFamily="2" charset="-78"/>
            </a:endParaRPr>
          </a:p>
          <a:p>
            <a:pPr algn="ctr" rtl="1"/>
            <a:endParaRPr lang="ar-DZ" sz="800" b="1" u="sng" dirty="0" smtClean="0">
              <a:cs typeface="Simplified Arabic" pitchFamily="2" charset="-78"/>
            </a:endParaRPr>
          </a:p>
          <a:p>
            <a:pPr algn="ctr" rtl="1"/>
            <a:r>
              <a:rPr lang="ar-DZ" sz="2000" b="1" u="sng" dirty="0" smtClean="0">
                <a:cs typeface="Simplified Arabic" pitchFamily="2" charset="-78"/>
              </a:rPr>
              <a:t>أساس هذه القاعدة </a:t>
            </a:r>
          </a:p>
          <a:p>
            <a:pPr algn="ctr" rtl="1"/>
            <a:endParaRPr lang="ar-DZ" sz="800" b="1" u="sng" dirty="0" smtClean="0">
              <a:cs typeface="Simplified Arabic" pitchFamily="2" charset="-78"/>
            </a:endParaRPr>
          </a:p>
          <a:p>
            <a:pPr algn="ctr" rtl="1"/>
            <a:r>
              <a:rPr lang="ar-DZ" sz="2000" dirty="0" smtClean="0">
                <a:cs typeface="Simplified Arabic" pitchFamily="2" charset="-78"/>
              </a:rPr>
              <a:t>ير</a:t>
            </a:r>
            <a:r>
              <a:rPr lang="ar-DZ" sz="2000" dirty="0" smtClean="0">
                <a:cs typeface="Simplified Arabic" pitchFamily="2" charset="-78"/>
              </a:rPr>
              <a:t>جع إلى أن الأصل في الأشخاص براءة الذمة، ومن يطالب خصمه بشيء وجب عليه أن يسعى </a:t>
            </a:r>
            <a:r>
              <a:rPr lang="ar-DZ" sz="2000" dirty="0" err="1" smtClean="0">
                <a:cs typeface="Simplified Arabic" pitchFamily="2" charset="-78"/>
              </a:rPr>
              <a:t>إليه،  </a:t>
            </a:r>
            <a:r>
              <a:rPr lang="ar-DZ" sz="2000" dirty="0" smtClean="0">
                <a:cs typeface="Simplified Arabic" pitchFamily="2" charset="-78"/>
              </a:rPr>
              <a:t>(قاعدة الدين مطلوب وليس محمول</a:t>
            </a:r>
            <a:r>
              <a:rPr lang="ar-DZ" sz="2000" dirty="0" err="1" smtClean="0">
                <a:cs typeface="Simplified Arabic" pitchFamily="2" charset="-78"/>
              </a:rPr>
              <a:t>).</a:t>
            </a:r>
            <a:r>
              <a:rPr lang="ar-DZ" sz="2000" dirty="0" smtClean="0">
                <a:cs typeface="Simplified Arabic" pitchFamily="2" charset="-78"/>
              </a:rPr>
              <a:t> </a:t>
            </a:r>
          </a:p>
          <a:p>
            <a:pPr algn="ctr" rtl="1"/>
            <a:endParaRPr lang="ar-DZ" sz="2000" dirty="0" smtClean="0">
              <a:cs typeface="Simplified Arabic" pitchFamily="2" charset="-78"/>
            </a:endParaRPr>
          </a:p>
          <a:p>
            <a:pPr algn="ctr" rtl="1"/>
            <a:endParaRPr lang="fr-FR" sz="2000" dirty="0">
              <a:cs typeface="Simplified Arabic" pitchFamily="2" charset="-78"/>
            </a:endParaRPr>
          </a:p>
        </p:txBody>
      </p:sp>
      <p:sp>
        <p:nvSpPr>
          <p:cNvPr id="5" name="Rectangle à coins arrondis 4"/>
          <p:cNvSpPr/>
          <p:nvPr/>
        </p:nvSpPr>
        <p:spPr>
          <a:xfrm>
            <a:off x="1187624" y="548680"/>
            <a:ext cx="6264696" cy="64807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DZ" sz="2000" b="1" dirty="0" smtClean="0">
                <a:solidFill>
                  <a:schemeClr val="tx1"/>
                </a:solidFill>
                <a:cs typeface="Simplified Arabic" pitchFamily="2" charset="-78"/>
              </a:rPr>
              <a:t>1- القاعدة العامة</a:t>
            </a:r>
            <a:r>
              <a:rPr lang="ar-DZ" sz="2000" dirty="0" smtClean="0">
                <a:solidFill>
                  <a:schemeClr val="tx1"/>
                </a:solidFill>
                <a:cs typeface="Simplified Arabic" pitchFamily="2" charset="-78"/>
              </a:rPr>
              <a:t> </a:t>
            </a:r>
            <a:r>
              <a:rPr lang="ar-DZ" sz="2000" b="1" dirty="0" smtClean="0">
                <a:solidFill>
                  <a:schemeClr val="tx1"/>
                </a:solidFill>
                <a:cs typeface="Simplified Arabic" pitchFamily="2" charset="-78"/>
              </a:rPr>
              <a:t>قاعدة موطن المدعى عليه</a:t>
            </a:r>
            <a:endParaRPr lang="ar-DZ" sz="2000" b="1" dirty="0">
              <a:solidFill>
                <a:schemeClr val="tx1"/>
              </a:solidFill>
              <a:cs typeface="Simplified Arabic"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979712" y="332656"/>
            <a:ext cx="5184576" cy="72008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dirty="0">
                <a:cs typeface="Simplified Arabic" pitchFamily="2" charset="-78"/>
              </a:rPr>
              <a:t>استثناءات قاعدة موطن المدعى </a:t>
            </a:r>
            <a:r>
              <a:rPr lang="ar-DZ" sz="2000" b="1" dirty="0" err="1">
                <a:cs typeface="Simplified Arabic" pitchFamily="2" charset="-78"/>
              </a:rPr>
              <a:t>عليه</a:t>
            </a:r>
            <a:r>
              <a:rPr lang="ar-DZ" sz="2000" b="1" dirty="0" err="1" smtClean="0">
                <a:cs typeface="Simplified Arabic" pitchFamily="2" charset="-78"/>
              </a:rPr>
              <a:t>:</a:t>
            </a:r>
            <a:endParaRPr lang="ar-DZ" sz="2000" b="1" dirty="0" smtClean="0">
              <a:cs typeface="Simplified Arabic" pitchFamily="2" charset="-78"/>
            </a:endParaRPr>
          </a:p>
          <a:p>
            <a:pPr algn="ctr" rtl="1"/>
            <a:r>
              <a:rPr lang="ar-DZ" sz="2000" b="1" dirty="0" smtClean="0">
                <a:cs typeface="Simplified Arabic" pitchFamily="2" charset="-78"/>
              </a:rPr>
              <a:t>معيار طبيعة النزاع</a:t>
            </a:r>
            <a:endParaRPr lang="fr-FR" sz="2000" dirty="0">
              <a:cs typeface="Simplified Arabic" pitchFamily="2" charset="-78"/>
            </a:endParaRPr>
          </a:p>
        </p:txBody>
      </p:sp>
      <p:sp>
        <p:nvSpPr>
          <p:cNvPr id="3" name="Rectangle à coins arrondis 2"/>
          <p:cNvSpPr/>
          <p:nvPr/>
        </p:nvSpPr>
        <p:spPr>
          <a:xfrm>
            <a:off x="4644008" y="1412776"/>
            <a:ext cx="3816424" cy="446449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342900" indent="-342900" algn="ctr" rtl="1">
              <a:buAutoNum type="arabic1Minus"/>
            </a:pPr>
            <a:r>
              <a:rPr lang="ar-DZ" sz="2000" b="1" u="sng" dirty="0" smtClean="0">
                <a:solidFill>
                  <a:srgbClr val="C00000"/>
                </a:solidFill>
                <a:cs typeface="Simplified Arabic" pitchFamily="2" charset="-78"/>
              </a:rPr>
              <a:t>الاستثناء </a:t>
            </a:r>
            <a:r>
              <a:rPr lang="ar-DZ" sz="2000" b="1" u="sng" dirty="0" err="1">
                <a:solidFill>
                  <a:srgbClr val="C00000"/>
                </a:solidFill>
                <a:cs typeface="Simplified Arabic" pitchFamily="2" charset="-78"/>
              </a:rPr>
              <a:t>الجوازي</a:t>
            </a:r>
            <a:r>
              <a:rPr lang="ar-DZ" sz="2000" b="1" dirty="0" err="1" smtClean="0">
                <a:solidFill>
                  <a:srgbClr val="C00000"/>
                </a:solidFill>
                <a:cs typeface="Simplified Arabic" pitchFamily="2" charset="-78"/>
              </a:rPr>
              <a:t>:</a:t>
            </a:r>
            <a:endParaRPr lang="ar-DZ" sz="2000" b="1" dirty="0" smtClean="0">
              <a:solidFill>
                <a:srgbClr val="C00000"/>
              </a:solidFill>
              <a:cs typeface="Simplified Arabic" pitchFamily="2" charset="-78"/>
            </a:endParaRPr>
          </a:p>
          <a:p>
            <a:pPr marL="342900" indent="-342900" algn="ctr" rtl="1"/>
            <a:endParaRPr lang="ar-DZ" sz="2000" b="1" dirty="0" smtClean="0">
              <a:solidFill>
                <a:srgbClr val="C00000"/>
              </a:solidFill>
              <a:cs typeface="Simplified Arabic" pitchFamily="2" charset="-78"/>
            </a:endParaRPr>
          </a:p>
          <a:p>
            <a:pPr marL="342900" indent="-342900" algn="ctr" rtl="1"/>
            <a:r>
              <a:rPr lang="ar-DZ" dirty="0" smtClean="0">
                <a:cs typeface="Simplified Arabic" pitchFamily="2" charset="-78"/>
              </a:rPr>
              <a:t>     يستند </a:t>
            </a:r>
            <a:r>
              <a:rPr lang="ar-DZ" dirty="0">
                <a:cs typeface="Simplified Arabic" pitchFamily="2" charset="-78"/>
              </a:rPr>
              <a:t>هذا الاستثناء حسب المادة 39 من ق.إ.م.إ على معيار طبيعة الوقائع، إذ يمكن للمدعي أن يرفع الدعاوى المتعلقة بالمواد المبينة في هذه المادة أمام الجهات القضائية على سبيل الاختيار والجواز وليس على سبيل الإلزام، وما يميز الاختصاص الاقليمي الجوازي هو أن القاضي لا يجوز له أن يثره تلقائيا إلا إذا تمسك </a:t>
            </a:r>
            <a:r>
              <a:rPr lang="ar-DZ" dirty="0" err="1">
                <a:cs typeface="Simplified Arabic" pitchFamily="2" charset="-78"/>
              </a:rPr>
              <a:t>به</a:t>
            </a:r>
            <a:r>
              <a:rPr lang="ar-DZ" dirty="0">
                <a:cs typeface="Simplified Arabic" pitchFamily="2" charset="-78"/>
              </a:rPr>
              <a:t> أطراف </a:t>
            </a:r>
            <a:r>
              <a:rPr lang="ar-DZ" dirty="0" err="1">
                <a:cs typeface="Simplified Arabic" pitchFamily="2" charset="-78"/>
              </a:rPr>
              <a:t>الخصومة</a:t>
            </a:r>
            <a:r>
              <a:rPr lang="ar-DZ" sz="2000" dirty="0" err="1">
                <a:cs typeface="Simplified Arabic" pitchFamily="2" charset="-78"/>
              </a:rPr>
              <a:t>.</a:t>
            </a:r>
            <a:r>
              <a:rPr lang="ar-DZ" sz="2000" dirty="0">
                <a:cs typeface="Simplified Arabic" pitchFamily="2" charset="-78"/>
              </a:rPr>
              <a:t> </a:t>
            </a:r>
            <a:endParaRPr lang="fr-FR" sz="2000" dirty="0">
              <a:cs typeface="Simplified Arabic" pitchFamily="2" charset="-78"/>
            </a:endParaRPr>
          </a:p>
        </p:txBody>
      </p:sp>
      <p:sp>
        <p:nvSpPr>
          <p:cNvPr id="4" name="Rectangle à coins arrondis 3"/>
          <p:cNvSpPr/>
          <p:nvPr/>
        </p:nvSpPr>
        <p:spPr>
          <a:xfrm>
            <a:off x="395536" y="1268760"/>
            <a:ext cx="3960440" cy="504056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ar-DZ" sz="2000" b="1" dirty="0" smtClean="0">
              <a:solidFill>
                <a:srgbClr val="C00000"/>
              </a:solidFill>
            </a:endParaRPr>
          </a:p>
          <a:p>
            <a:pPr algn="ctr" rtl="1"/>
            <a:r>
              <a:rPr lang="ar-DZ" sz="2000" b="1" dirty="0" smtClean="0">
                <a:solidFill>
                  <a:srgbClr val="C00000"/>
                </a:solidFill>
              </a:rPr>
              <a:t>ب- </a:t>
            </a:r>
            <a:r>
              <a:rPr lang="ar-DZ" sz="2000" b="1" u="sng" dirty="0">
                <a:solidFill>
                  <a:srgbClr val="C00000"/>
                </a:solidFill>
              </a:rPr>
              <a:t>الاختصاص الإقليمي الاستثنائي </a:t>
            </a:r>
            <a:r>
              <a:rPr lang="ar-DZ" sz="2000" b="1" u="sng" dirty="0" err="1">
                <a:solidFill>
                  <a:srgbClr val="C00000"/>
                </a:solidFill>
              </a:rPr>
              <a:t>الوجوبي</a:t>
            </a:r>
            <a:r>
              <a:rPr lang="ar-DZ" sz="2000" b="1" dirty="0" err="1">
                <a:solidFill>
                  <a:srgbClr val="C00000"/>
                </a:solidFill>
              </a:rPr>
              <a:t>:</a:t>
            </a:r>
            <a:r>
              <a:rPr lang="ar-DZ" sz="2000" b="1" dirty="0">
                <a:solidFill>
                  <a:srgbClr val="C00000"/>
                </a:solidFill>
              </a:rPr>
              <a:t> </a:t>
            </a:r>
            <a:endParaRPr lang="ar-DZ" sz="2000" b="1" dirty="0" smtClean="0">
              <a:solidFill>
                <a:srgbClr val="C00000"/>
              </a:solidFill>
            </a:endParaRPr>
          </a:p>
          <a:p>
            <a:pPr algn="ctr" rtl="1"/>
            <a:endParaRPr lang="ar-DZ" sz="800" b="1" dirty="0" smtClean="0">
              <a:solidFill>
                <a:srgbClr val="C00000"/>
              </a:solidFill>
            </a:endParaRPr>
          </a:p>
          <a:p>
            <a:pPr algn="just" rtl="1"/>
            <a:r>
              <a:rPr lang="ar-DZ" dirty="0" smtClean="0">
                <a:cs typeface="Simplified Arabic" pitchFamily="2" charset="-78"/>
              </a:rPr>
              <a:t>يلاحظ </a:t>
            </a:r>
            <a:r>
              <a:rPr lang="ar-DZ" dirty="0">
                <a:cs typeface="Simplified Arabic" pitchFamily="2" charset="-78"/>
              </a:rPr>
              <a:t>من خلال المادة 40 ق.إ.م.إ أن هذا الاستثناء يتميز بالطابع الالزامي المتعلق بالنظام العام، الذي يلزم على القاضي أن تثيره من تلقاء نفسه ولو لم يثيره الخصم، حيث جاء صياغة المادة 40 ق.إ.م.إ على النحو </a:t>
            </a:r>
            <a:r>
              <a:rPr lang="ar-DZ" dirty="0" err="1">
                <a:cs typeface="Simplified Arabic" pitchFamily="2" charset="-78"/>
              </a:rPr>
              <a:t>التالي: </a:t>
            </a:r>
            <a:r>
              <a:rPr lang="ar-DZ" dirty="0">
                <a:cs typeface="Simplified Arabic" pitchFamily="2" charset="-78"/>
              </a:rPr>
              <a:t>"فضلا عما ورد في المواد 37 </a:t>
            </a:r>
            <a:r>
              <a:rPr lang="ar-DZ" dirty="0" err="1">
                <a:cs typeface="Simplified Arabic" pitchFamily="2" charset="-78"/>
              </a:rPr>
              <a:t>و38</a:t>
            </a:r>
            <a:r>
              <a:rPr lang="ar-DZ" dirty="0">
                <a:cs typeface="Simplified Arabic" pitchFamily="2" charset="-78"/>
              </a:rPr>
              <a:t> </a:t>
            </a:r>
            <a:r>
              <a:rPr lang="ar-DZ" dirty="0" err="1">
                <a:cs typeface="Simplified Arabic" pitchFamily="2" charset="-78"/>
              </a:rPr>
              <a:t>و46</a:t>
            </a:r>
            <a:r>
              <a:rPr lang="ar-DZ" dirty="0">
                <a:cs typeface="Simplified Arabic" pitchFamily="2" charset="-78"/>
              </a:rPr>
              <a:t> من هذا القانون، ترفع الدعاوى أمام الجهات القضائية المبينة </a:t>
            </a:r>
            <a:r>
              <a:rPr lang="ar-DZ" b="1" u="sng" dirty="0">
                <a:cs typeface="Simplified Arabic" pitchFamily="2" charset="-78"/>
              </a:rPr>
              <a:t>أدناه دون </a:t>
            </a:r>
            <a:r>
              <a:rPr lang="ar-DZ" b="1" u="sng" dirty="0" err="1">
                <a:cs typeface="Simplified Arabic" pitchFamily="2" charset="-78"/>
              </a:rPr>
              <a:t>سواها</a:t>
            </a:r>
            <a:r>
              <a:rPr lang="ar-DZ" dirty="0" err="1">
                <a:cs typeface="Simplified Arabic" pitchFamily="2" charset="-78"/>
              </a:rPr>
              <a:t>".</a:t>
            </a:r>
            <a:r>
              <a:rPr lang="ar-DZ" dirty="0">
                <a:cs typeface="Simplified Arabic" pitchFamily="2" charset="-78"/>
              </a:rPr>
              <a:t> فهذه العبارة الأخيرة توحي بالوجوب وعدم جواز المخالفة التي يترتب عنها القضاء بعدم الاختصاص الإقليمي، وهذا مراعاة من المشرع لاعتبارات تتعلق بحسن سير المرفق </a:t>
            </a:r>
            <a:r>
              <a:rPr lang="ar-DZ" dirty="0" err="1">
                <a:cs typeface="Simplified Arabic" pitchFamily="2" charset="-78"/>
              </a:rPr>
              <a:t>العام.</a:t>
            </a:r>
            <a:r>
              <a:rPr lang="ar-DZ" dirty="0">
                <a:cs typeface="Simplified Arabic" pitchFamily="2" charset="-78"/>
              </a:rPr>
              <a:t> </a:t>
            </a:r>
            <a:endParaRPr lang="fr-FR" dirty="0">
              <a:cs typeface="Simplified Arabic" pitchFamily="2" charset="-78"/>
            </a:endParaRPr>
          </a:p>
          <a:p>
            <a:pPr algn="ctr" rtl="1"/>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827584" y="2348880"/>
            <a:ext cx="7056784" cy="352839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dirty="0" smtClean="0">
                <a:cs typeface="Simplified Arabic" pitchFamily="2" charset="-78"/>
              </a:rPr>
              <a:t>اسند المشرع </a:t>
            </a:r>
            <a:r>
              <a:rPr lang="ar-DZ" dirty="0" smtClean="0">
                <a:cs typeface="Simplified Arabic" pitchFamily="2" charset="-78"/>
              </a:rPr>
              <a:t>الاختصاص الاقليمي</a:t>
            </a:r>
            <a:r>
              <a:rPr lang="ar-DZ" dirty="0" smtClean="0">
                <a:cs typeface="Simplified Arabic" pitchFamily="2" charset="-78"/>
              </a:rPr>
              <a:t> لبعض المنازعات التي ترفع من أو ضد </a:t>
            </a:r>
            <a:r>
              <a:rPr lang="ar-DZ" dirty="0">
                <a:cs typeface="Simplified Arabic" pitchFamily="2" charset="-78"/>
              </a:rPr>
              <a:t>ا</a:t>
            </a:r>
            <a:r>
              <a:rPr lang="ar-DZ" dirty="0" smtClean="0">
                <a:cs typeface="Simplified Arabic" pitchFamily="2" charset="-78"/>
              </a:rPr>
              <a:t>لاشخاص التالية:</a:t>
            </a:r>
            <a:endParaRPr lang="fr-FR" dirty="0" smtClean="0">
              <a:cs typeface="Simplified Arabic" pitchFamily="2" charset="-78"/>
            </a:endParaRPr>
          </a:p>
          <a:p>
            <a:pPr lvl="0" algn="ctr" rtl="1"/>
            <a:r>
              <a:rPr lang="ar-DZ" dirty="0" smtClean="0">
                <a:cs typeface="Simplified Arabic" pitchFamily="2" charset="-78"/>
              </a:rPr>
              <a:t>- بالنسبة للأجنبي نصت على الاختصاص الاقليمي للمنازعات التي يكون فيها عنصر أجنبي المادتين 41-42 ق.إ.م.إ.</a:t>
            </a:r>
            <a:endParaRPr lang="fr-FR" dirty="0" smtClean="0">
              <a:cs typeface="Simplified Arabic" pitchFamily="2" charset="-78"/>
            </a:endParaRPr>
          </a:p>
          <a:p>
            <a:pPr lvl="0" algn="ctr" rtl="1"/>
            <a:r>
              <a:rPr lang="ar-DZ" dirty="0" smtClean="0">
                <a:cs typeface="Simplified Arabic" pitchFamily="2" charset="-78"/>
              </a:rPr>
              <a:t>- حددت المادتين 43 </a:t>
            </a:r>
            <a:r>
              <a:rPr lang="ar-DZ" dirty="0" err="1" smtClean="0">
                <a:cs typeface="Simplified Arabic" pitchFamily="2" charset="-78"/>
              </a:rPr>
              <a:t>و44</a:t>
            </a:r>
            <a:r>
              <a:rPr lang="ar-DZ" dirty="0" smtClean="0">
                <a:cs typeface="Simplified Arabic" pitchFamily="2" charset="-78"/>
              </a:rPr>
              <a:t> ق.إ.م.إ الاختصاص الإقليمي بالنسبة للدعاوى المرفوعة من أو ضد القضاة.</a:t>
            </a:r>
            <a:endParaRPr lang="fr-FR" dirty="0" smtClean="0">
              <a:cs typeface="Simplified Arabic" pitchFamily="2" charset="-78"/>
            </a:endParaRPr>
          </a:p>
          <a:p>
            <a:pPr lvl="0" algn="ctr" rtl="1"/>
            <a:r>
              <a:rPr lang="ar-DZ" dirty="0" smtClean="0">
                <a:cs typeface="Simplified Arabic" pitchFamily="2" charset="-78"/>
              </a:rPr>
              <a:t>- ونصت المواد 426-458-464-492 ق.إ.م.إ على الاختصاص الاقليمي لكل من عديم الأهلية، القاصر، وهو الموطن الحكمي أو القانوني الذي نصت عليه المادة 38 </a:t>
            </a:r>
            <a:r>
              <a:rPr lang="ar-DZ" dirty="0" err="1" smtClean="0">
                <a:cs typeface="Simplified Arabic" pitchFamily="2" charset="-78"/>
              </a:rPr>
              <a:t>ق.إ.م.إ.</a:t>
            </a:r>
            <a:r>
              <a:rPr lang="ar-DZ" dirty="0" smtClean="0">
                <a:cs typeface="Simplified Arabic" pitchFamily="2" charset="-78"/>
              </a:rPr>
              <a:t>  </a:t>
            </a:r>
            <a:endParaRPr lang="fr-FR" dirty="0" smtClean="0">
              <a:cs typeface="Simplified Arabic" pitchFamily="2" charset="-78"/>
            </a:endParaRPr>
          </a:p>
          <a:p>
            <a:pPr algn="ctr" rtl="1"/>
            <a:endParaRPr lang="fr-FR" sz="2000" dirty="0">
              <a:cs typeface="Simplified Arabic" pitchFamily="2" charset="-78"/>
            </a:endParaRPr>
          </a:p>
        </p:txBody>
      </p:sp>
      <p:sp>
        <p:nvSpPr>
          <p:cNvPr id="3" name="Rectangle à coins arrondis 2"/>
          <p:cNvSpPr/>
          <p:nvPr/>
        </p:nvSpPr>
        <p:spPr>
          <a:xfrm>
            <a:off x="1403648" y="692696"/>
            <a:ext cx="5904656" cy="9361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dirty="0" smtClean="0">
                <a:solidFill>
                  <a:srgbClr val="C00000"/>
                </a:solidFill>
                <a:cs typeface="Simplified Arabic" pitchFamily="2" charset="-78"/>
              </a:rPr>
              <a:t>3- اسناد الاختصاص الإقليمي وفق معيار صفة الأشخاص</a:t>
            </a:r>
            <a:endParaRPr lang="fr-FR" sz="2000" dirty="0">
              <a:solidFill>
                <a:srgbClr val="C00000"/>
              </a:solidFill>
              <a:cs typeface="Simplified Arabic"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95536" y="1052736"/>
            <a:ext cx="7992888" cy="547260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rtl="1"/>
            <a:endParaRPr lang="ar-DZ" sz="2000" b="1" dirty="0" smtClean="0">
              <a:cs typeface="Simplified Arabic" pitchFamily="2" charset="-78"/>
            </a:endParaRPr>
          </a:p>
          <a:p>
            <a:pPr algn="ctr" rtl="1"/>
            <a:endParaRPr lang="ar-DZ" sz="800" b="1" dirty="0" smtClean="0">
              <a:solidFill>
                <a:schemeClr val="tx1"/>
              </a:solidFill>
              <a:cs typeface="Simplified Arabic" pitchFamily="2" charset="-78"/>
            </a:endParaRPr>
          </a:p>
          <a:p>
            <a:pPr algn="ctr" rtl="1"/>
            <a:endParaRPr lang="ar-DZ" u="sng" dirty="0" smtClean="0">
              <a:solidFill>
                <a:schemeClr val="tx1"/>
              </a:solidFill>
              <a:cs typeface="Simplified Arabic" pitchFamily="2" charset="-78"/>
            </a:endParaRPr>
          </a:p>
          <a:p>
            <a:pPr algn="ctr" rtl="1"/>
            <a:r>
              <a:rPr lang="ar-DZ" u="sng" dirty="0" smtClean="0">
                <a:solidFill>
                  <a:schemeClr val="tx1"/>
                </a:solidFill>
                <a:cs typeface="Simplified Arabic" pitchFamily="2" charset="-78"/>
              </a:rPr>
              <a:t>بينت </a:t>
            </a:r>
            <a:r>
              <a:rPr lang="ar-DZ" u="sng" dirty="0">
                <a:solidFill>
                  <a:schemeClr val="tx1"/>
                </a:solidFill>
                <a:cs typeface="Simplified Arabic" pitchFamily="2" charset="-78"/>
              </a:rPr>
              <a:t>المواد 45 </a:t>
            </a:r>
            <a:r>
              <a:rPr lang="ar-DZ" u="sng" dirty="0" err="1">
                <a:solidFill>
                  <a:schemeClr val="tx1"/>
                </a:solidFill>
                <a:cs typeface="Simplified Arabic" pitchFamily="2" charset="-78"/>
              </a:rPr>
              <a:t>و46</a:t>
            </a:r>
            <a:r>
              <a:rPr lang="ar-DZ" u="sng" dirty="0">
                <a:solidFill>
                  <a:schemeClr val="tx1"/>
                </a:solidFill>
                <a:cs typeface="Simplified Arabic" pitchFamily="2" charset="-78"/>
              </a:rPr>
              <a:t> </a:t>
            </a:r>
            <a:r>
              <a:rPr lang="ar-DZ" u="sng" dirty="0" err="1">
                <a:solidFill>
                  <a:schemeClr val="tx1"/>
                </a:solidFill>
                <a:cs typeface="Simplified Arabic" pitchFamily="2" charset="-78"/>
              </a:rPr>
              <a:t>و47</a:t>
            </a:r>
            <a:r>
              <a:rPr lang="ar-DZ" u="sng" dirty="0">
                <a:solidFill>
                  <a:schemeClr val="tx1"/>
                </a:solidFill>
                <a:cs typeface="Simplified Arabic" pitchFamily="2" charset="-78"/>
              </a:rPr>
              <a:t> ق.إ.م.إ طبيعة قواعد الاختصاص </a:t>
            </a:r>
            <a:r>
              <a:rPr lang="ar-DZ" u="sng" dirty="0" smtClean="0">
                <a:solidFill>
                  <a:schemeClr val="tx1"/>
                </a:solidFill>
                <a:cs typeface="Simplified Arabic" pitchFamily="2" charset="-78"/>
              </a:rPr>
              <a:t>الاقليمي.</a:t>
            </a:r>
          </a:p>
          <a:p>
            <a:pPr algn="just" rtl="1"/>
            <a:endParaRPr lang="ar-DZ" sz="800" dirty="0" smtClean="0">
              <a:solidFill>
                <a:schemeClr val="tx1"/>
              </a:solidFill>
              <a:cs typeface="Simplified Arabic" pitchFamily="2" charset="-78"/>
            </a:endParaRPr>
          </a:p>
          <a:p>
            <a:pPr algn="ctr" rtl="1">
              <a:buFont typeface="Arial" pitchFamily="34" charset="0"/>
              <a:buChar char="•"/>
            </a:pPr>
            <a:r>
              <a:rPr lang="ar-DZ" dirty="0" smtClean="0">
                <a:solidFill>
                  <a:schemeClr val="tx1"/>
                </a:solidFill>
                <a:cs typeface="Simplified Arabic" pitchFamily="2" charset="-78"/>
              </a:rPr>
              <a:t> المادة 45 ق.إ.م.إ </a:t>
            </a:r>
            <a:r>
              <a:rPr lang="ar-DZ" dirty="0" smtClean="0">
                <a:solidFill>
                  <a:schemeClr val="tx1"/>
                </a:solidFill>
                <a:cs typeface="Simplified Arabic" pitchFamily="2" charset="-78"/>
              </a:rPr>
              <a:t> يفهم منها بأنه </a:t>
            </a:r>
            <a:r>
              <a:rPr lang="ar-DZ" dirty="0">
                <a:solidFill>
                  <a:schemeClr val="tx1"/>
                </a:solidFill>
                <a:cs typeface="Simplified Arabic" pitchFamily="2" charset="-78"/>
              </a:rPr>
              <a:t>لا يجوز مخالفة قواعد الاختصاص الإقليمي، </a:t>
            </a:r>
            <a:r>
              <a:rPr lang="ar-DZ" dirty="0" smtClean="0">
                <a:solidFill>
                  <a:schemeClr val="tx1"/>
                </a:solidFill>
                <a:cs typeface="Simplified Arabic" pitchFamily="2" charset="-78"/>
              </a:rPr>
              <a:t>وكل شرط </a:t>
            </a:r>
            <a:r>
              <a:rPr lang="ar-DZ" dirty="0">
                <a:solidFill>
                  <a:schemeClr val="tx1"/>
                </a:solidFill>
                <a:cs typeface="Simplified Arabic" pitchFamily="2" charset="-78"/>
              </a:rPr>
              <a:t>يخالفها</a:t>
            </a:r>
            <a:r>
              <a:rPr lang="ar-DZ" dirty="0" smtClean="0">
                <a:solidFill>
                  <a:schemeClr val="tx1"/>
                </a:solidFill>
                <a:cs typeface="Simplified Arabic" pitchFamily="2" charset="-78"/>
              </a:rPr>
              <a:t>، يعد </a:t>
            </a:r>
            <a:r>
              <a:rPr lang="ar-DZ" dirty="0">
                <a:solidFill>
                  <a:schemeClr val="tx1"/>
                </a:solidFill>
                <a:cs typeface="Simplified Arabic" pitchFamily="2" charset="-78"/>
              </a:rPr>
              <a:t>لاغيا وعديم الأثر لا يعتد </a:t>
            </a:r>
            <a:r>
              <a:rPr lang="ar-DZ" dirty="0" err="1">
                <a:solidFill>
                  <a:schemeClr val="tx1"/>
                </a:solidFill>
                <a:cs typeface="Simplified Arabic" pitchFamily="2" charset="-78"/>
              </a:rPr>
              <a:t>به</a:t>
            </a:r>
            <a:r>
              <a:rPr lang="ar-DZ" dirty="0">
                <a:solidFill>
                  <a:schemeClr val="tx1"/>
                </a:solidFill>
                <a:cs typeface="Simplified Arabic" pitchFamily="2" charset="-78"/>
              </a:rPr>
              <a:t> القاضي حتى ولو تمسك </a:t>
            </a:r>
            <a:r>
              <a:rPr lang="ar-DZ" dirty="0" err="1">
                <a:solidFill>
                  <a:schemeClr val="tx1"/>
                </a:solidFill>
                <a:cs typeface="Simplified Arabic" pitchFamily="2" charset="-78"/>
              </a:rPr>
              <a:t>به</a:t>
            </a:r>
            <a:r>
              <a:rPr lang="ar-DZ" dirty="0">
                <a:solidFill>
                  <a:schemeClr val="tx1"/>
                </a:solidFill>
                <a:cs typeface="Simplified Arabic" pitchFamily="2" charset="-78"/>
              </a:rPr>
              <a:t> الخصوم.</a:t>
            </a:r>
            <a:endParaRPr lang="fr-FR" dirty="0">
              <a:solidFill>
                <a:schemeClr val="tx1"/>
              </a:solidFill>
              <a:cs typeface="Simplified Arabic" pitchFamily="2" charset="-78"/>
            </a:endParaRPr>
          </a:p>
          <a:p>
            <a:pPr algn="ctr" rtl="1"/>
            <a:r>
              <a:rPr lang="ar-DZ" dirty="0" smtClean="0">
                <a:solidFill>
                  <a:schemeClr val="tx1"/>
                </a:solidFill>
                <a:cs typeface="Simplified Arabic" pitchFamily="2" charset="-78"/>
              </a:rPr>
              <a:t>أما إذا </a:t>
            </a:r>
            <a:r>
              <a:rPr lang="ar-DZ" dirty="0">
                <a:solidFill>
                  <a:schemeClr val="tx1"/>
                </a:solidFill>
                <a:cs typeface="Simplified Arabic" pitchFamily="2" charset="-78"/>
              </a:rPr>
              <a:t>وضع هذا </a:t>
            </a:r>
            <a:r>
              <a:rPr lang="ar-DZ" dirty="0" smtClean="0">
                <a:solidFill>
                  <a:schemeClr val="tx1"/>
                </a:solidFill>
                <a:cs typeface="Simplified Arabic" pitchFamily="2" charset="-78"/>
              </a:rPr>
              <a:t>الشرط </a:t>
            </a:r>
            <a:r>
              <a:rPr lang="ar-DZ" dirty="0">
                <a:solidFill>
                  <a:schemeClr val="tx1"/>
                </a:solidFill>
                <a:cs typeface="Simplified Arabic" pitchFamily="2" charset="-78"/>
              </a:rPr>
              <a:t>من طرف التجار فإنه يتعين على القاضي </a:t>
            </a:r>
            <a:r>
              <a:rPr lang="ar-DZ" dirty="0" err="1">
                <a:solidFill>
                  <a:schemeClr val="tx1"/>
                </a:solidFill>
                <a:cs typeface="Simplified Arabic" pitchFamily="2" charset="-78"/>
              </a:rPr>
              <a:t>التقيد</a:t>
            </a:r>
            <a:r>
              <a:rPr lang="ar-DZ" dirty="0">
                <a:solidFill>
                  <a:schemeClr val="tx1"/>
                </a:solidFill>
                <a:cs typeface="Simplified Arabic" pitchFamily="2" charset="-78"/>
              </a:rPr>
              <a:t> </a:t>
            </a:r>
            <a:r>
              <a:rPr lang="ar-DZ" dirty="0" err="1">
                <a:solidFill>
                  <a:schemeClr val="tx1"/>
                </a:solidFill>
                <a:cs typeface="Simplified Arabic" pitchFamily="2" charset="-78"/>
              </a:rPr>
              <a:t>به</a:t>
            </a:r>
            <a:r>
              <a:rPr lang="ar-DZ" dirty="0">
                <a:solidFill>
                  <a:schemeClr val="tx1"/>
                </a:solidFill>
                <a:cs typeface="Simplified Arabic" pitchFamily="2" charset="-78"/>
              </a:rPr>
              <a:t>، ومن ثم يفهم بأن الشرط المتعلق بمخالفة قواعد الاختصاص الإقليمي جائز فقط بين التجار ولابد من وضعه </a:t>
            </a:r>
            <a:r>
              <a:rPr lang="ar-DZ" dirty="0" smtClean="0">
                <a:solidFill>
                  <a:schemeClr val="tx1"/>
                </a:solidFill>
                <a:cs typeface="Simplified Arabic" pitchFamily="2" charset="-78"/>
              </a:rPr>
              <a:t>مسبقا كشرط </a:t>
            </a:r>
            <a:r>
              <a:rPr lang="ar-DZ" dirty="0">
                <a:solidFill>
                  <a:schemeClr val="tx1"/>
                </a:solidFill>
                <a:cs typeface="Simplified Arabic" pitchFamily="2" charset="-78"/>
              </a:rPr>
              <a:t>في تعاقدهم.</a:t>
            </a:r>
            <a:endParaRPr lang="fr-FR" dirty="0">
              <a:solidFill>
                <a:schemeClr val="tx1"/>
              </a:solidFill>
              <a:cs typeface="Simplified Arabic" pitchFamily="2" charset="-78"/>
            </a:endParaRPr>
          </a:p>
          <a:p>
            <a:pPr algn="ctr" rtl="1">
              <a:buFont typeface="Arial" pitchFamily="34" charset="0"/>
              <a:buChar char="•"/>
            </a:pPr>
            <a:r>
              <a:rPr lang="ar-DZ" dirty="0" smtClean="0">
                <a:solidFill>
                  <a:schemeClr val="tx1"/>
                </a:solidFill>
                <a:cs typeface="Simplified Arabic" pitchFamily="2" charset="-78"/>
              </a:rPr>
              <a:t> أما </a:t>
            </a:r>
            <a:r>
              <a:rPr lang="ar-DZ" dirty="0">
                <a:solidFill>
                  <a:schemeClr val="tx1"/>
                </a:solidFill>
                <a:cs typeface="Simplified Arabic" pitchFamily="2" charset="-78"/>
              </a:rPr>
              <a:t>المادة 46 ق.إ.م.إ فيفهم منها </a:t>
            </a:r>
            <a:r>
              <a:rPr lang="ar-DZ" dirty="0" smtClean="0">
                <a:solidFill>
                  <a:schemeClr val="tx1"/>
                </a:solidFill>
                <a:cs typeface="Simplified Arabic" pitchFamily="2" charset="-78"/>
              </a:rPr>
              <a:t>أنه يجوز للأطراف باختيارهم أن يمددوا الاختصاص الإقليمي للمحكمة، بعرض نزاعهم على محكمة غير مختصة اقليميا سواء كان الخصوم  </a:t>
            </a:r>
            <a:r>
              <a:rPr lang="ar-DZ" dirty="0">
                <a:solidFill>
                  <a:schemeClr val="tx1"/>
                </a:solidFill>
                <a:cs typeface="Simplified Arabic" pitchFamily="2" charset="-78"/>
              </a:rPr>
              <a:t>تجارا </a:t>
            </a:r>
            <a:r>
              <a:rPr lang="ar-DZ" dirty="0" smtClean="0">
                <a:solidFill>
                  <a:schemeClr val="tx1"/>
                </a:solidFill>
                <a:cs typeface="Simplified Arabic" pitchFamily="2" charset="-78"/>
              </a:rPr>
              <a:t>أو </a:t>
            </a:r>
            <a:r>
              <a:rPr lang="ar-DZ" dirty="0">
                <a:solidFill>
                  <a:schemeClr val="tx1"/>
                </a:solidFill>
                <a:cs typeface="Simplified Arabic" pitchFamily="2" charset="-78"/>
              </a:rPr>
              <a:t>غير </a:t>
            </a:r>
            <a:r>
              <a:rPr lang="ar-DZ" dirty="0" smtClean="0">
                <a:solidFill>
                  <a:schemeClr val="tx1"/>
                </a:solidFill>
                <a:cs typeface="Simplified Arabic" pitchFamily="2" charset="-78"/>
              </a:rPr>
              <a:t>تجار </a:t>
            </a:r>
            <a:r>
              <a:rPr lang="ar-DZ" dirty="0" smtClean="0">
                <a:solidFill>
                  <a:schemeClr val="tx1"/>
                </a:solidFill>
                <a:cs typeface="Simplified Arabic" pitchFamily="2" charset="-78"/>
              </a:rPr>
              <a:t>لكن </a:t>
            </a:r>
            <a:r>
              <a:rPr lang="ar-DZ" dirty="0" err="1" smtClean="0">
                <a:solidFill>
                  <a:schemeClr val="tx1"/>
                </a:solidFill>
                <a:cs typeface="Simplified Arabic" pitchFamily="2" charset="-78"/>
              </a:rPr>
              <a:t>بشرط:</a:t>
            </a:r>
            <a:r>
              <a:rPr lang="ar-DZ" dirty="0" smtClean="0">
                <a:solidFill>
                  <a:schemeClr val="tx1"/>
                </a:solidFill>
                <a:cs typeface="Simplified Arabic" pitchFamily="2" charset="-78"/>
              </a:rPr>
              <a:t> </a:t>
            </a:r>
          </a:p>
          <a:p>
            <a:pPr algn="ctr" rtl="1">
              <a:buFont typeface="Wingdings" pitchFamily="2" charset="2"/>
              <a:buChar char="ü"/>
            </a:pPr>
            <a:r>
              <a:rPr lang="ar-DZ" dirty="0" smtClean="0">
                <a:solidFill>
                  <a:schemeClr val="tx1"/>
                </a:solidFill>
                <a:cs typeface="Simplified Arabic" pitchFamily="2" charset="-78"/>
              </a:rPr>
              <a:t> </a:t>
            </a:r>
            <a:r>
              <a:rPr lang="ar-DZ" dirty="0">
                <a:solidFill>
                  <a:schemeClr val="tx1"/>
                </a:solidFill>
                <a:cs typeface="Simplified Arabic" pitchFamily="2" charset="-78"/>
              </a:rPr>
              <a:t>أن يحضروا باختيارهم أمام القاضي غير المختص </a:t>
            </a:r>
            <a:r>
              <a:rPr lang="ar-DZ" dirty="0" err="1">
                <a:solidFill>
                  <a:schemeClr val="tx1"/>
                </a:solidFill>
                <a:cs typeface="Simplified Arabic" pitchFamily="2" charset="-78"/>
              </a:rPr>
              <a:t>اقليميا،</a:t>
            </a:r>
            <a:r>
              <a:rPr lang="ar-DZ" dirty="0">
                <a:solidFill>
                  <a:schemeClr val="tx1"/>
                </a:solidFill>
                <a:cs typeface="Simplified Arabic" pitchFamily="2" charset="-78"/>
              </a:rPr>
              <a:t> </a:t>
            </a:r>
            <a:endParaRPr lang="fr-FR" dirty="0">
              <a:solidFill>
                <a:schemeClr val="tx1"/>
              </a:solidFill>
              <a:cs typeface="Simplified Arabic" pitchFamily="2" charset="-78"/>
            </a:endParaRPr>
          </a:p>
          <a:p>
            <a:pPr lvl="0" algn="ctr" rtl="1">
              <a:buFont typeface="Wingdings" pitchFamily="2" charset="2"/>
              <a:buChar char="ü"/>
            </a:pPr>
            <a:r>
              <a:rPr lang="ar-DZ" dirty="0">
                <a:solidFill>
                  <a:schemeClr val="tx1"/>
                </a:solidFill>
                <a:cs typeface="Simplified Arabic" pitchFamily="2" charset="-78"/>
              </a:rPr>
              <a:t>أن يوقع الخصوم على تصريح بطلب التقاضي أمام هذا القاضي، أو إذا تعذر التوقيع يشار إلى </a:t>
            </a:r>
            <a:r>
              <a:rPr lang="ar-DZ" dirty="0" err="1" smtClean="0">
                <a:solidFill>
                  <a:schemeClr val="tx1"/>
                </a:solidFill>
                <a:cs typeface="Simplified Arabic" pitchFamily="2" charset="-78"/>
              </a:rPr>
              <a:t>ذلك.</a:t>
            </a:r>
            <a:r>
              <a:rPr lang="ar-DZ" dirty="0" smtClean="0">
                <a:solidFill>
                  <a:schemeClr val="tx1"/>
                </a:solidFill>
                <a:cs typeface="Simplified Arabic" pitchFamily="2" charset="-78"/>
              </a:rPr>
              <a:t> فبموجب </a:t>
            </a:r>
            <a:r>
              <a:rPr lang="ar-DZ" dirty="0">
                <a:solidFill>
                  <a:schemeClr val="tx1"/>
                </a:solidFill>
                <a:cs typeface="Simplified Arabic" pitchFamily="2" charset="-78"/>
              </a:rPr>
              <a:t>هذا التصريح يبقى القاضي مختصا طيلة قيام الخصومة، ويمتد الاختصاص في حالة الاستئناف للمجلس القضائي التابع له.</a:t>
            </a:r>
            <a:endParaRPr lang="fr-FR" dirty="0">
              <a:solidFill>
                <a:schemeClr val="tx1"/>
              </a:solidFill>
              <a:cs typeface="Simplified Arabic" pitchFamily="2" charset="-78"/>
            </a:endParaRPr>
          </a:p>
          <a:p>
            <a:pPr algn="ctr" rtl="1"/>
            <a:r>
              <a:rPr lang="ar-DZ" dirty="0">
                <a:solidFill>
                  <a:schemeClr val="tx1"/>
                </a:solidFill>
                <a:cs typeface="Simplified Arabic" pitchFamily="2" charset="-78"/>
              </a:rPr>
              <a:t>ونشير إلى أن التصريح بطلب التقاضي جائز بالنسبة للاختصاص الاستثنائي الوجوبي الذي تكلمت عنه المادة 40 ق.إ.م.إ</a:t>
            </a:r>
            <a:r>
              <a:rPr lang="ar-DZ" dirty="0" smtClean="0">
                <a:solidFill>
                  <a:schemeClr val="tx1"/>
                </a:solidFill>
                <a:cs typeface="Simplified Arabic" pitchFamily="2" charset="-78"/>
              </a:rPr>
              <a:t>.</a:t>
            </a:r>
          </a:p>
          <a:p>
            <a:pPr algn="ctr" rtl="1">
              <a:buFont typeface="Arial" pitchFamily="34" charset="0"/>
              <a:buChar char="•"/>
            </a:pPr>
            <a:r>
              <a:rPr lang="ar-DZ" dirty="0" smtClean="0">
                <a:solidFill>
                  <a:schemeClr val="tx1"/>
                </a:solidFill>
                <a:cs typeface="Simplified Arabic" pitchFamily="2" charset="-78"/>
              </a:rPr>
              <a:t>   أما </a:t>
            </a:r>
            <a:r>
              <a:rPr lang="ar-DZ" dirty="0">
                <a:solidFill>
                  <a:schemeClr val="tx1"/>
                </a:solidFill>
                <a:cs typeface="Simplified Arabic" pitchFamily="2" charset="-78"/>
              </a:rPr>
              <a:t>المادة 47 ق.إ.م.إ فقد اعتبرت أن الاختصاص الاقليمي من </a:t>
            </a:r>
            <a:r>
              <a:rPr lang="ar-DZ" dirty="0" err="1">
                <a:solidFill>
                  <a:schemeClr val="tx1"/>
                </a:solidFill>
                <a:cs typeface="Simplified Arabic" pitchFamily="2" charset="-78"/>
              </a:rPr>
              <a:t>الدفوع</a:t>
            </a:r>
            <a:r>
              <a:rPr lang="ar-DZ" dirty="0">
                <a:solidFill>
                  <a:schemeClr val="tx1"/>
                </a:solidFill>
                <a:cs typeface="Simplified Arabic" pitchFamily="2" charset="-78"/>
              </a:rPr>
              <a:t> </a:t>
            </a:r>
            <a:r>
              <a:rPr lang="ar-DZ" dirty="0" smtClean="0">
                <a:solidFill>
                  <a:schemeClr val="tx1"/>
                </a:solidFill>
                <a:cs typeface="Simplified Arabic" pitchFamily="2" charset="-78"/>
              </a:rPr>
              <a:t>الشكلية.</a:t>
            </a:r>
          </a:p>
          <a:p>
            <a:pPr algn="ctr" rtl="1"/>
            <a:endParaRPr lang="fr-FR" sz="2000" dirty="0">
              <a:cs typeface="Simplified Arabic" pitchFamily="2" charset="-78"/>
            </a:endParaRPr>
          </a:p>
          <a:p>
            <a:pPr algn="just" rtl="1"/>
            <a:r>
              <a:rPr lang="ar-DZ" sz="2000" dirty="0" smtClean="0">
                <a:cs typeface="Simplified Arabic" pitchFamily="2" charset="-78"/>
              </a:rPr>
              <a:t> </a:t>
            </a:r>
            <a:endParaRPr lang="fr-FR" sz="2000" dirty="0">
              <a:cs typeface="Simplified Arabic" pitchFamily="2" charset="-78"/>
            </a:endParaRPr>
          </a:p>
        </p:txBody>
      </p:sp>
      <p:sp>
        <p:nvSpPr>
          <p:cNvPr id="4" name="Rectangle à coins arrondis 3"/>
          <p:cNvSpPr/>
          <p:nvPr/>
        </p:nvSpPr>
        <p:spPr>
          <a:xfrm>
            <a:off x="1907704" y="188640"/>
            <a:ext cx="4896544" cy="57606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ar-DZ" b="1" u="sng" dirty="0" smtClean="0">
              <a:solidFill>
                <a:srgbClr val="C00000"/>
              </a:solidFill>
              <a:cs typeface="Simplified Arabic" pitchFamily="2" charset="-78"/>
            </a:endParaRPr>
          </a:p>
          <a:p>
            <a:pPr algn="ctr" rtl="1"/>
            <a:r>
              <a:rPr lang="ar-DZ" sz="2400" b="1" u="sng" dirty="0" smtClean="0">
                <a:solidFill>
                  <a:srgbClr val="C00000"/>
                </a:solidFill>
                <a:cs typeface="Simplified Arabic" pitchFamily="2" charset="-78"/>
              </a:rPr>
              <a:t>طبيعة الاختصاص الاقليمي</a:t>
            </a:r>
          </a:p>
          <a:p>
            <a:pPr algn="ctr" rtl="1"/>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83568" y="1988840"/>
            <a:ext cx="7848872" cy="403244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dirty="0" smtClean="0">
                <a:solidFill>
                  <a:schemeClr val="tx1"/>
                </a:solidFill>
                <a:cs typeface="Simplified Arabic" pitchFamily="2" charset="-78"/>
              </a:rPr>
              <a:t>نصت المادتين 49 </a:t>
            </a:r>
            <a:r>
              <a:rPr lang="ar-DZ" dirty="0" err="1" smtClean="0">
                <a:solidFill>
                  <a:schemeClr val="tx1"/>
                </a:solidFill>
                <a:cs typeface="Simplified Arabic" pitchFamily="2" charset="-78"/>
              </a:rPr>
              <a:t>و50</a:t>
            </a:r>
            <a:r>
              <a:rPr lang="ar-DZ" dirty="0" smtClean="0">
                <a:solidFill>
                  <a:schemeClr val="tx1"/>
                </a:solidFill>
                <a:cs typeface="Simplified Arabic" pitchFamily="2" charset="-78"/>
              </a:rPr>
              <a:t> ق.إ.م.إ وكذا المادتين 51 </a:t>
            </a:r>
            <a:r>
              <a:rPr lang="ar-DZ" dirty="0" err="1" smtClean="0">
                <a:solidFill>
                  <a:schemeClr val="tx1"/>
                </a:solidFill>
                <a:cs typeface="Simplified Arabic" pitchFamily="2" charset="-78"/>
              </a:rPr>
              <a:t>و52</a:t>
            </a:r>
            <a:r>
              <a:rPr lang="ar-DZ" dirty="0" smtClean="0">
                <a:solidFill>
                  <a:schemeClr val="tx1"/>
                </a:solidFill>
                <a:cs typeface="Simplified Arabic" pitchFamily="2" charset="-78"/>
              </a:rPr>
              <a:t> ق.إ.م.إ، على شروط إثارة الدفع بعدم الاختصاص الاقليمي باعتباره دفع شكلي، </a:t>
            </a:r>
            <a:r>
              <a:rPr lang="ar-DZ" dirty="0" err="1" smtClean="0">
                <a:solidFill>
                  <a:schemeClr val="tx1"/>
                </a:solidFill>
                <a:cs typeface="Simplified Arabic" pitchFamily="2" charset="-78"/>
              </a:rPr>
              <a:t>وهي:</a:t>
            </a:r>
            <a:endParaRPr lang="ar-DZ" dirty="0">
              <a:solidFill>
                <a:schemeClr val="tx1"/>
              </a:solidFill>
              <a:cs typeface="Simplified Arabic" pitchFamily="2" charset="-78"/>
            </a:endParaRPr>
          </a:p>
          <a:p>
            <a:pPr algn="ctr" rtl="1"/>
            <a:endParaRPr lang="ar-DZ" dirty="0" smtClean="0">
              <a:cs typeface="Simplified Arabic" pitchFamily="2" charset="-78"/>
            </a:endParaRPr>
          </a:p>
          <a:p>
            <a:pPr algn="ctr" rtl="1"/>
            <a:r>
              <a:rPr lang="ar-DZ" dirty="0" smtClean="0">
                <a:cs typeface="Simplified Arabic" pitchFamily="2" charset="-78"/>
              </a:rPr>
              <a:t>- </a:t>
            </a:r>
            <a:r>
              <a:rPr lang="ar-DZ" dirty="0">
                <a:cs typeface="Simplified Arabic" pitchFamily="2" charset="-78"/>
              </a:rPr>
              <a:t>أن يدفع ويتمسك </a:t>
            </a:r>
            <a:r>
              <a:rPr lang="ar-DZ" dirty="0" err="1">
                <a:cs typeface="Simplified Arabic" pitchFamily="2" charset="-78"/>
              </a:rPr>
              <a:t>به</a:t>
            </a:r>
            <a:r>
              <a:rPr lang="ar-DZ" dirty="0">
                <a:cs typeface="Simplified Arabic" pitchFamily="2" charset="-78"/>
              </a:rPr>
              <a:t> المدعى عليه فقط، ولا يجوز للمدعي التمسك </a:t>
            </a:r>
            <a:r>
              <a:rPr lang="ar-DZ" dirty="0" err="1">
                <a:cs typeface="Simplified Arabic" pitchFamily="2" charset="-78"/>
              </a:rPr>
              <a:t>به.</a:t>
            </a:r>
            <a:endParaRPr lang="fr-FR" dirty="0">
              <a:cs typeface="Simplified Arabic" pitchFamily="2" charset="-78"/>
            </a:endParaRPr>
          </a:p>
          <a:p>
            <a:pPr algn="ctr" rtl="1"/>
            <a:r>
              <a:rPr lang="ar-DZ" dirty="0">
                <a:cs typeface="Simplified Arabic" pitchFamily="2" charset="-78"/>
              </a:rPr>
              <a:t>- أن يتمسك </a:t>
            </a:r>
            <a:r>
              <a:rPr lang="ar-DZ" dirty="0" err="1">
                <a:cs typeface="Simplified Arabic" pitchFamily="2" charset="-78"/>
              </a:rPr>
              <a:t>به</a:t>
            </a:r>
            <a:r>
              <a:rPr lang="ar-DZ" dirty="0">
                <a:cs typeface="Simplified Arabic" pitchFamily="2" charset="-78"/>
              </a:rPr>
              <a:t> المدعى عليه أو أي خصم قبل أي دفع في الموضوع أو دفع بعدم القبول.</a:t>
            </a:r>
            <a:endParaRPr lang="fr-FR" dirty="0">
              <a:cs typeface="Simplified Arabic" pitchFamily="2" charset="-78"/>
            </a:endParaRPr>
          </a:p>
          <a:p>
            <a:pPr algn="ctr" rtl="1"/>
            <a:r>
              <a:rPr lang="ar-DZ" dirty="0">
                <a:cs typeface="Simplified Arabic" pitchFamily="2" charset="-78"/>
              </a:rPr>
              <a:t>- يجب على المدعى عليه </a:t>
            </a:r>
            <a:r>
              <a:rPr lang="ar-DZ" dirty="0" err="1">
                <a:cs typeface="Simplified Arabic" pitchFamily="2" charset="-78"/>
              </a:rPr>
              <a:t>تسبيب</a:t>
            </a:r>
            <a:r>
              <a:rPr lang="ar-DZ" dirty="0">
                <a:cs typeface="Simplified Arabic" pitchFamily="2" charset="-78"/>
              </a:rPr>
              <a:t> هذا الدفع.</a:t>
            </a:r>
            <a:endParaRPr lang="fr-FR" dirty="0">
              <a:cs typeface="Simplified Arabic" pitchFamily="2" charset="-78"/>
            </a:endParaRPr>
          </a:p>
          <a:p>
            <a:pPr algn="ctr" rtl="1"/>
            <a:r>
              <a:rPr lang="ar-DZ" dirty="0">
                <a:cs typeface="Simplified Arabic" pitchFamily="2" charset="-78"/>
              </a:rPr>
              <a:t>- يجب على الخصم المتمسك بالدفع أن يعين الجهة القضائية التي يستوجب رفع الدعوى أمامها.</a:t>
            </a:r>
            <a:endParaRPr lang="fr-FR" dirty="0">
              <a:cs typeface="Simplified Arabic" pitchFamily="2" charset="-78"/>
            </a:endParaRPr>
          </a:p>
          <a:p>
            <a:pPr algn="ctr" rtl="1"/>
            <a:r>
              <a:rPr lang="ar-DZ" dirty="0">
                <a:cs typeface="Simplified Arabic" pitchFamily="2" charset="-78"/>
              </a:rPr>
              <a:t>- أن لا يكون المدعى عليه قد تنازل عن الاختصاص الاقليمي بشرط حسب المادتين 45-46 ق.إ.م.إ.</a:t>
            </a:r>
            <a:endParaRPr lang="fr-FR" dirty="0">
              <a:cs typeface="Simplified Arabic" pitchFamily="2" charset="-78"/>
            </a:endParaRPr>
          </a:p>
          <a:p>
            <a:pPr algn="ctr" rtl="1"/>
            <a:r>
              <a:rPr lang="ar-DZ" dirty="0">
                <a:cs typeface="Simplified Arabic" pitchFamily="2" charset="-78"/>
              </a:rPr>
              <a:t>- إذا قبلت المحكمة الدفع بعدم الاختصاص الإقليمي فلا يكون لها ولاية الفصل في </a:t>
            </a:r>
            <a:r>
              <a:rPr lang="ar-DZ" dirty="0" err="1">
                <a:cs typeface="Simplified Arabic" pitchFamily="2" charset="-78"/>
              </a:rPr>
              <a:t>الدفوع</a:t>
            </a:r>
            <a:r>
              <a:rPr lang="ar-DZ" dirty="0">
                <a:cs typeface="Simplified Arabic" pitchFamily="2" charset="-78"/>
              </a:rPr>
              <a:t> الأخرى الشكلية أو بعدم القبول أو الموضوعية.</a:t>
            </a:r>
            <a:endParaRPr lang="fr-FR" dirty="0">
              <a:cs typeface="Simplified Arabic" pitchFamily="2" charset="-78"/>
            </a:endParaRPr>
          </a:p>
          <a:p>
            <a:pPr algn="ctr" rtl="1"/>
            <a:endParaRPr lang="fr-FR" dirty="0"/>
          </a:p>
        </p:txBody>
      </p:sp>
      <p:sp>
        <p:nvSpPr>
          <p:cNvPr id="4" name="Rectangle à coins arrondis 3"/>
          <p:cNvSpPr/>
          <p:nvPr/>
        </p:nvSpPr>
        <p:spPr>
          <a:xfrm>
            <a:off x="1907704" y="476672"/>
            <a:ext cx="5328592" cy="64807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endParaRPr lang="ar-DZ" b="1" dirty="0" smtClean="0">
              <a:cs typeface="Simplified Arabic" pitchFamily="2" charset="-78"/>
            </a:endParaRPr>
          </a:p>
          <a:p>
            <a:pPr algn="ctr" rtl="1"/>
            <a:r>
              <a:rPr lang="ar-DZ" sz="2400" b="1" dirty="0" smtClean="0">
                <a:solidFill>
                  <a:srgbClr val="C00000"/>
                </a:solidFill>
                <a:cs typeface="Simplified Arabic" pitchFamily="2" charset="-78"/>
              </a:rPr>
              <a:t>شروط الدفع بعدم الاختصاص الإقليمي</a:t>
            </a:r>
            <a:endParaRPr lang="fr-FR" sz="2400" dirty="0" smtClean="0">
              <a:solidFill>
                <a:srgbClr val="C00000"/>
              </a:solidFill>
              <a:cs typeface="Simplified Arabic" pitchFamily="2" charset="-78"/>
            </a:endParaRPr>
          </a:p>
          <a:p>
            <a:pPr algn="ctr" rtl="1"/>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403648" y="332656"/>
            <a:ext cx="5976664" cy="57606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b="1" dirty="0">
                <a:solidFill>
                  <a:srgbClr val="C00000"/>
                </a:solidFill>
                <a:cs typeface="Simplified Arabic" pitchFamily="2" charset="-78"/>
              </a:rPr>
              <a:t>مميزات الاختصاص الإقليمي</a:t>
            </a:r>
            <a:endParaRPr lang="fr-FR" sz="2400" dirty="0">
              <a:solidFill>
                <a:srgbClr val="C00000"/>
              </a:solidFill>
              <a:cs typeface="Simplified Arabic" pitchFamily="2" charset="-78"/>
            </a:endParaRPr>
          </a:p>
        </p:txBody>
      </p:sp>
      <p:sp>
        <p:nvSpPr>
          <p:cNvPr id="3" name="Rectangle à coins arrondis 2"/>
          <p:cNvSpPr/>
          <p:nvPr/>
        </p:nvSpPr>
        <p:spPr>
          <a:xfrm>
            <a:off x="323528" y="1412776"/>
            <a:ext cx="8208912" cy="475252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sz="2000" dirty="0">
                <a:cs typeface="Simplified Arabic" pitchFamily="2" charset="-78"/>
              </a:rPr>
              <a:t>- من حيث طبيعته فهو ليس من النظام العام، </a:t>
            </a:r>
            <a:r>
              <a:rPr lang="ar-DZ" sz="2000" dirty="0" smtClean="0">
                <a:cs typeface="Simplified Arabic" pitchFamily="2" charset="-78"/>
              </a:rPr>
              <a:t>بخلاف </a:t>
            </a:r>
            <a:r>
              <a:rPr lang="ar-DZ" sz="2000" dirty="0">
                <a:cs typeface="Simplified Arabic" pitchFamily="2" charset="-78"/>
              </a:rPr>
              <a:t>الاختصاص الإقليمي في المنازعات الإدارية </a:t>
            </a:r>
            <a:r>
              <a:rPr lang="ar-DZ" sz="2000" dirty="0" smtClean="0">
                <a:cs typeface="Simplified Arabic" pitchFamily="2" charset="-78"/>
              </a:rPr>
              <a:t> الذي هو </a:t>
            </a:r>
            <a:r>
              <a:rPr lang="ar-DZ" sz="2000" dirty="0">
                <a:cs typeface="Simplified Arabic" pitchFamily="2" charset="-78"/>
              </a:rPr>
              <a:t>من النظام العام حسب المادة 807 ق.إ.م.إ.</a:t>
            </a:r>
            <a:endParaRPr lang="fr-FR" sz="2000" dirty="0">
              <a:cs typeface="Simplified Arabic" pitchFamily="2" charset="-78"/>
            </a:endParaRPr>
          </a:p>
          <a:p>
            <a:pPr algn="ctr" rtl="1"/>
            <a:r>
              <a:rPr lang="ar-DZ" sz="2000" dirty="0">
                <a:cs typeface="Simplified Arabic" pitchFamily="2" charset="-78"/>
              </a:rPr>
              <a:t>- الاختصاص الإقليمي هو تقسيم إقليمي لتوزيع العمل </a:t>
            </a:r>
            <a:r>
              <a:rPr lang="ar-DZ" sz="2000" dirty="0" smtClean="0">
                <a:cs typeface="Simplified Arabic" pitchFamily="2" charset="-78"/>
              </a:rPr>
              <a:t>وعدم الضغط على جهة قضائية </a:t>
            </a:r>
            <a:r>
              <a:rPr lang="ar-DZ" sz="2000" dirty="0" err="1" smtClean="0">
                <a:cs typeface="Simplified Arabic" pitchFamily="2" charset="-78"/>
              </a:rPr>
              <a:t>واحدة.</a:t>
            </a:r>
            <a:r>
              <a:rPr lang="ar-DZ" sz="2000" dirty="0" smtClean="0">
                <a:cs typeface="Simplified Arabic" pitchFamily="2" charset="-78"/>
              </a:rPr>
              <a:t> فه</a:t>
            </a:r>
            <a:r>
              <a:rPr lang="ar-DZ" sz="2000" dirty="0" smtClean="0">
                <a:cs typeface="Simplified Arabic" pitchFamily="2" charset="-78"/>
              </a:rPr>
              <a:t>و ليس </a:t>
            </a:r>
            <a:r>
              <a:rPr lang="ar-DZ" sz="2000" dirty="0">
                <a:cs typeface="Simplified Arabic" pitchFamily="2" charset="-78"/>
              </a:rPr>
              <a:t>له علاقة بتخصص القاضي أو </a:t>
            </a:r>
            <a:r>
              <a:rPr lang="ar-DZ" sz="2000" dirty="0" smtClean="0">
                <a:cs typeface="Simplified Arabic" pitchFamily="2" charset="-78"/>
              </a:rPr>
              <a:t>بنوعية </a:t>
            </a:r>
            <a:r>
              <a:rPr lang="ar-DZ" sz="2000" dirty="0" err="1" smtClean="0">
                <a:cs typeface="Simplified Arabic" pitchFamily="2" charset="-78"/>
              </a:rPr>
              <a:t>النزاع.</a:t>
            </a:r>
            <a:r>
              <a:rPr lang="ar-DZ" sz="2000" dirty="0" smtClean="0">
                <a:cs typeface="Simplified Arabic" pitchFamily="2" charset="-78"/>
              </a:rPr>
              <a:t> </a:t>
            </a:r>
            <a:endParaRPr lang="fr-FR" sz="2000" dirty="0">
              <a:cs typeface="Simplified Arabic" pitchFamily="2" charset="-78"/>
            </a:endParaRPr>
          </a:p>
          <a:p>
            <a:pPr algn="ctr" rtl="1"/>
            <a:r>
              <a:rPr lang="ar-DZ" sz="2000" dirty="0">
                <a:cs typeface="Simplified Arabic" pitchFamily="2" charset="-78"/>
              </a:rPr>
              <a:t>- </a:t>
            </a:r>
            <a:r>
              <a:rPr lang="ar-DZ" sz="2000" dirty="0" smtClean="0">
                <a:cs typeface="Simplified Arabic" pitchFamily="2" charset="-78"/>
              </a:rPr>
              <a:t>تطبيق </a:t>
            </a:r>
            <a:r>
              <a:rPr lang="ar-DZ" sz="2000" dirty="0">
                <a:cs typeface="Simplified Arabic" pitchFamily="2" charset="-78"/>
              </a:rPr>
              <a:t>القانون الجديد بأثر </a:t>
            </a:r>
            <a:r>
              <a:rPr lang="ar-DZ" sz="2000" dirty="0" smtClean="0">
                <a:cs typeface="Simplified Arabic" pitchFamily="2" charset="-78"/>
              </a:rPr>
              <a:t>فوري </a:t>
            </a:r>
            <a:r>
              <a:rPr lang="ar-DZ" sz="2000" dirty="0" smtClean="0">
                <a:cs typeface="Simplified Arabic" pitchFamily="2" charset="-78"/>
              </a:rPr>
              <a:t>بالنسبة للاختصاص الإقليمي</a:t>
            </a:r>
            <a:r>
              <a:rPr lang="ar-DZ" sz="2000" dirty="0" smtClean="0">
                <a:cs typeface="Simplified Arabic" pitchFamily="2" charset="-78"/>
              </a:rPr>
              <a:t>، لأنه ليس </a:t>
            </a:r>
            <a:r>
              <a:rPr lang="ar-DZ" sz="2000" dirty="0">
                <a:cs typeface="Simplified Arabic" pitchFamily="2" charset="-78"/>
              </a:rPr>
              <a:t>من النظام العام، فيجوز أن يواصل القاضي غير المختص إقليميا النظر في الدعوى دون أن يؤثر ذلك على الحكم القضائي.</a:t>
            </a:r>
            <a:endParaRPr lang="fr-FR" sz="2000" dirty="0">
              <a:cs typeface="Simplified Arabic" pitchFamily="2" charset="-78"/>
            </a:endParaRPr>
          </a:p>
          <a:p>
            <a:pPr algn="ctr" rtl="1"/>
            <a:r>
              <a:rPr lang="ar-DZ" sz="2000" dirty="0">
                <a:cs typeface="Simplified Arabic" pitchFamily="2" charset="-78"/>
              </a:rPr>
              <a:t>_ أجاز القانون للمدعي أن يختار الجهة المختصة إقليميا في بعض الدعاوى المذكورة في المادتين 39 </a:t>
            </a:r>
            <a:r>
              <a:rPr lang="ar-DZ" sz="2000" dirty="0" err="1">
                <a:cs typeface="Simplified Arabic" pitchFamily="2" charset="-78"/>
              </a:rPr>
              <a:t>و40</a:t>
            </a:r>
            <a:r>
              <a:rPr lang="ar-DZ" sz="2000" dirty="0">
                <a:cs typeface="Simplified Arabic" pitchFamily="2" charset="-78"/>
              </a:rPr>
              <a:t> ق.إ.م.إ.</a:t>
            </a:r>
            <a:endParaRPr lang="fr-FR" sz="2000" dirty="0">
              <a:cs typeface="Simplified Arabic" pitchFamily="2" charset="-78"/>
            </a:endParaRPr>
          </a:p>
          <a:p>
            <a:pPr algn="ctr" rtl="1"/>
            <a:r>
              <a:rPr lang="ar-DZ" sz="2000" dirty="0">
                <a:cs typeface="Simplified Arabic" pitchFamily="2" charset="-78"/>
              </a:rPr>
              <a:t>- الاختصاص الإقليمي يمكن أن يعقد لأكثر من محكمة في ذات </a:t>
            </a:r>
            <a:r>
              <a:rPr lang="ar-DZ" sz="2000" dirty="0" smtClean="0">
                <a:cs typeface="Simplified Arabic" pitchFamily="2" charset="-78"/>
              </a:rPr>
              <a:t>الوقت كما هو الحال بالنسبة </a:t>
            </a:r>
            <a:r>
              <a:rPr lang="ar-DZ" sz="2000" dirty="0">
                <a:cs typeface="Simplified Arabic" pitchFamily="2" charset="-78"/>
              </a:rPr>
              <a:t>ل</a:t>
            </a:r>
            <a:r>
              <a:rPr lang="ar-DZ" sz="2000" dirty="0" smtClean="0">
                <a:cs typeface="Simplified Arabic" pitchFamily="2" charset="-78"/>
              </a:rPr>
              <a:t>لدعاوى المختلطة، وفي حالة تعدد المدعى </a:t>
            </a:r>
            <a:r>
              <a:rPr lang="ar-DZ" sz="2000" dirty="0" err="1" smtClean="0">
                <a:cs typeface="Simplified Arabic" pitchFamily="2" charset="-78"/>
              </a:rPr>
              <a:t>عليهم...</a:t>
            </a:r>
            <a:endParaRPr lang="fr-FR" sz="2000" dirty="0">
              <a:cs typeface="Simplified Arabic" pitchFamily="2" charset="-78"/>
            </a:endParaRPr>
          </a:p>
          <a:p>
            <a:pPr algn="ctr" rtl="1"/>
            <a:r>
              <a:rPr lang="ar-DZ" sz="2000" dirty="0">
                <a:cs typeface="Simplified Arabic" pitchFamily="2" charset="-78"/>
              </a:rPr>
              <a:t>_ يجوز تصحيح الدعوى المرفوضة شكلا لعدم الاختصاص الاقليمي، بإعادة رفعها أمام الجهة المختصة.</a:t>
            </a:r>
            <a:endParaRPr lang="fr-FR" sz="2000" dirty="0">
              <a:cs typeface="Simplified Arabic"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539552" y="1268760"/>
            <a:ext cx="7920880" cy="504056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buFontTx/>
              <a:buChar char="-"/>
            </a:pPr>
            <a:endParaRPr lang="ar-DZ" dirty="0" smtClean="0">
              <a:cs typeface="Simplified Arabic" pitchFamily="2" charset="-78"/>
            </a:endParaRPr>
          </a:p>
          <a:p>
            <a:pPr algn="ctr" rtl="1">
              <a:buFontTx/>
              <a:buChar char="-"/>
            </a:pPr>
            <a:r>
              <a:rPr lang="ar-DZ" dirty="0" smtClean="0">
                <a:cs typeface="Simplified Arabic" pitchFamily="2" charset="-78"/>
              </a:rPr>
              <a:t>عندما يقدم الدفع بعدم الاختصاص تقوم المحكمة أولا بفحص مدى قبوله من الناحية الشكلية، من خلال تفحص شروط تقديم الدفع المنصوص عليها في المادة 47 من ق.إ.م.إ.</a:t>
            </a:r>
          </a:p>
          <a:p>
            <a:pPr algn="ctr" rtl="1">
              <a:buFontTx/>
              <a:buChar char="-"/>
            </a:pPr>
            <a:r>
              <a:rPr lang="ar-DZ" dirty="0" smtClean="0">
                <a:cs typeface="Simplified Arabic" pitchFamily="2" charset="-78"/>
              </a:rPr>
              <a:t>إذا ظهر للمحكمة أن الدفع مرفوض وبأنها مختصة ترفض الدفع وتتطرق إلى الفصل في </a:t>
            </a:r>
            <a:r>
              <a:rPr lang="ar-DZ" dirty="0" err="1" smtClean="0">
                <a:cs typeface="Simplified Arabic" pitchFamily="2" charset="-78"/>
              </a:rPr>
              <a:t>الموضوع.</a:t>
            </a:r>
            <a:r>
              <a:rPr lang="ar-DZ" dirty="0" smtClean="0">
                <a:cs typeface="Simplified Arabic" pitchFamily="2" charset="-78"/>
              </a:rPr>
              <a:t> أما إذا قبلت الدفع لتأسيسه، فتقضي بعدم اختصاصها وفي هذه الحالة يمنع على المحكمة التطرق إلى موضوع الدعوى، ولا يجوز لها أن تعين في حكمها الجهة القضائية </a:t>
            </a:r>
            <a:r>
              <a:rPr lang="ar-DZ" dirty="0" err="1" smtClean="0">
                <a:cs typeface="Simplified Arabic" pitchFamily="2" charset="-78"/>
              </a:rPr>
              <a:t>المختصة.</a:t>
            </a:r>
            <a:r>
              <a:rPr lang="ar-DZ" dirty="0" smtClean="0">
                <a:cs typeface="Simplified Arabic" pitchFamily="2" charset="-78"/>
              </a:rPr>
              <a:t>  </a:t>
            </a:r>
          </a:p>
          <a:p>
            <a:pPr algn="ctr" rtl="1">
              <a:buFont typeface="Wingdings" pitchFamily="2" charset="2"/>
              <a:buChar char="§"/>
            </a:pPr>
            <a:r>
              <a:rPr lang="ar-DZ" dirty="0" smtClean="0">
                <a:cs typeface="Simplified Arabic" pitchFamily="2" charset="-78"/>
              </a:rPr>
              <a:t> يجوز للجهة القضائية إذا تمسكت باختصاصها أن تفصل في ذات الحكم مع موضوع النزاع ولكن </a:t>
            </a:r>
            <a:r>
              <a:rPr lang="ar-DZ" dirty="0" err="1" smtClean="0">
                <a:cs typeface="Simplified Arabic" pitchFamily="2" charset="-78"/>
              </a:rPr>
              <a:t>بشرطين:</a:t>
            </a:r>
            <a:endParaRPr lang="ar-DZ" dirty="0" smtClean="0">
              <a:cs typeface="Simplified Arabic" pitchFamily="2" charset="-78"/>
            </a:endParaRPr>
          </a:p>
          <a:p>
            <a:pPr algn="ctr" rtl="1"/>
            <a:r>
              <a:rPr lang="ar-DZ" dirty="0" smtClean="0">
                <a:cs typeface="Simplified Arabic" pitchFamily="2" charset="-78"/>
              </a:rPr>
              <a:t>- </a:t>
            </a:r>
            <a:r>
              <a:rPr lang="ar-DZ" dirty="0" smtClean="0">
                <a:cs typeface="Simplified Arabic" pitchFamily="2" charset="-78"/>
              </a:rPr>
              <a:t>أن تكون القضية مهيأة للفصل </a:t>
            </a:r>
            <a:r>
              <a:rPr lang="ar-DZ" dirty="0" err="1" smtClean="0">
                <a:cs typeface="Simplified Arabic" pitchFamily="2" charset="-78"/>
              </a:rPr>
              <a:t>فيها،</a:t>
            </a:r>
            <a:r>
              <a:rPr lang="ar-DZ" dirty="0" smtClean="0">
                <a:cs typeface="Simplified Arabic" pitchFamily="2" charset="-78"/>
              </a:rPr>
              <a:t>   </a:t>
            </a:r>
          </a:p>
          <a:p>
            <a:pPr algn="ctr" rtl="1">
              <a:buFontTx/>
              <a:buChar char="-"/>
            </a:pPr>
            <a:r>
              <a:rPr lang="ar-DZ" dirty="0" smtClean="0">
                <a:cs typeface="Simplified Arabic" pitchFamily="2" charset="-78"/>
              </a:rPr>
              <a:t> وجوب </a:t>
            </a:r>
            <a:r>
              <a:rPr lang="ar-DZ" dirty="0" err="1" smtClean="0">
                <a:cs typeface="Simplified Arabic" pitchFamily="2" charset="-78"/>
              </a:rPr>
              <a:t>إعذار</a:t>
            </a:r>
            <a:r>
              <a:rPr lang="ar-DZ" dirty="0" smtClean="0">
                <a:cs typeface="Simplified Arabic" pitchFamily="2" charset="-78"/>
              </a:rPr>
              <a:t> الخصوم مسبقا شفاهة لتقديم طلباتهم في الموضوع، وهذا ما نصت </a:t>
            </a:r>
            <a:r>
              <a:rPr lang="ar-DZ" dirty="0" err="1" smtClean="0">
                <a:cs typeface="Simplified Arabic" pitchFamily="2" charset="-78"/>
              </a:rPr>
              <a:t>عليه </a:t>
            </a:r>
            <a:r>
              <a:rPr lang="ar-DZ" dirty="0" smtClean="0">
                <a:cs typeface="Simplified Arabic" pitchFamily="2" charset="-78"/>
              </a:rPr>
              <a:t>(الم 52 ق.إ.م.إ</a:t>
            </a:r>
            <a:r>
              <a:rPr lang="ar-DZ" dirty="0" err="1" smtClean="0">
                <a:cs typeface="Simplified Arabic" pitchFamily="2" charset="-78"/>
              </a:rPr>
              <a:t>).</a:t>
            </a:r>
            <a:r>
              <a:rPr lang="ar-DZ" dirty="0" smtClean="0">
                <a:cs typeface="Simplified Arabic" pitchFamily="2" charset="-78"/>
              </a:rPr>
              <a:t> وفي غياب هذين الشرطين تصدر المحكمة حكما فاصلا بعدم الاختصاص دون التطرق </a:t>
            </a:r>
            <a:r>
              <a:rPr lang="ar-DZ" dirty="0" err="1" smtClean="0">
                <a:cs typeface="Simplified Arabic" pitchFamily="2" charset="-78"/>
              </a:rPr>
              <a:t>للموضوع.</a:t>
            </a:r>
            <a:r>
              <a:rPr lang="ar-DZ" dirty="0"/>
              <a:t> </a:t>
            </a:r>
            <a:r>
              <a:rPr lang="ar-DZ" dirty="0" smtClean="0"/>
              <a:t>وهو يعد حكما حائز </a:t>
            </a:r>
            <a:r>
              <a:rPr lang="ar-DZ" dirty="0"/>
              <a:t>لحجية الشيء المقضي فيه فيما فصل </a:t>
            </a:r>
            <a:r>
              <a:rPr lang="ar-DZ" dirty="0" err="1" smtClean="0"/>
              <a:t>فيه </a:t>
            </a:r>
            <a:r>
              <a:rPr lang="ar-DZ" dirty="0" smtClean="0"/>
              <a:t>(المادة 296 ق.إ.م.إ</a:t>
            </a:r>
            <a:r>
              <a:rPr lang="ar-DZ" dirty="0" err="1" smtClean="0"/>
              <a:t>) </a:t>
            </a:r>
            <a:r>
              <a:rPr lang="ar-DZ" dirty="0" err="1" smtClean="0"/>
              <a:t>.</a:t>
            </a:r>
            <a:r>
              <a:rPr lang="ar-DZ" dirty="0" smtClean="0"/>
              <a:t> </a:t>
            </a:r>
            <a:endParaRPr lang="ar-DZ" dirty="0" smtClean="0">
              <a:cs typeface="Simplified Arabic" pitchFamily="2" charset="-78"/>
            </a:endParaRPr>
          </a:p>
          <a:p>
            <a:pPr algn="ctr" rtl="1"/>
            <a:r>
              <a:rPr lang="ar-DZ" dirty="0" smtClean="0">
                <a:cs typeface="Simplified Arabic" pitchFamily="2" charset="-78"/>
              </a:rPr>
              <a:t>- </a:t>
            </a:r>
            <a:r>
              <a:rPr lang="ar-DZ" dirty="0" smtClean="0">
                <a:cs typeface="Simplified Arabic" pitchFamily="2" charset="-78"/>
              </a:rPr>
              <a:t>يكون الحكم الفاصل في الدفع الشكلي قابلا للاستئناف أمام المجلس </a:t>
            </a:r>
            <a:r>
              <a:rPr lang="ar-DZ" dirty="0" err="1" smtClean="0">
                <a:cs typeface="Simplified Arabic" pitchFamily="2" charset="-78"/>
              </a:rPr>
              <a:t>القضائي.</a:t>
            </a:r>
            <a:r>
              <a:rPr lang="ar-DZ" dirty="0" smtClean="0">
                <a:cs typeface="Simplified Arabic" pitchFamily="2" charset="-78"/>
              </a:rPr>
              <a:t> الأصل أنه إذا أيد المجلس الحكم القاضي بعدم الاختصاص فلا يجوز للمجلس التصدي للموضوع تطبيقا لمبدأ التقاضي على درجتين،لكن المادة 346 ق.إ.م.إ أجازت للمجلس التصدي للموضوع بعد فصلها في الدفع الشكلي في حكم واحد إذا تبين له ولحسن سير العدالة إعطاء حل نهائي للنزاع، وذلك بعد الأمر بإجراء تحقيق.</a:t>
            </a:r>
            <a:endParaRPr lang="fr-FR" dirty="0" smtClean="0">
              <a:cs typeface="Simplified Arabic" pitchFamily="2" charset="-78"/>
            </a:endParaRPr>
          </a:p>
          <a:p>
            <a:pPr algn="ctr" rtl="1"/>
            <a:endParaRPr lang="fr-FR" dirty="0"/>
          </a:p>
        </p:txBody>
      </p:sp>
      <p:sp>
        <p:nvSpPr>
          <p:cNvPr id="4" name="Rectangle à coins arrondis 3"/>
          <p:cNvSpPr/>
          <p:nvPr/>
        </p:nvSpPr>
        <p:spPr>
          <a:xfrm>
            <a:off x="1331640" y="332656"/>
            <a:ext cx="6120680" cy="72008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2000" b="1" dirty="0" smtClean="0">
                <a:cs typeface="Simplified Arabic" pitchFamily="2" charset="-78"/>
              </a:rPr>
              <a:t>دور وسلطة المحكمة عند النظر في الدفع بعدم الاختصاص الاقليمي</a:t>
            </a:r>
            <a:endParaRPr lang="ar-DZ" sz="2000" b="1" dirty="0" smtClean="0">
              <a:cs typeface="Simplified Arabic"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467544" y="908720"/>
            <a:ext cx="7632848" cy="165618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DZ" sz="2000" b="1" u="sng" dirty="0">
                <a:cs typeface="Simplified Arabic" pitchFamily="2" charset="-78"/>
              </a:rPr>
              <a:t>مفهوم الاختصاص </a:t>
            </a:r>
            <a:r>
              <a:rPr lang="ar-DZ" sz="2000" b="1" u="sng" dirty="0" err="1">
                <a:cs typeface="Simplified Arabic" pitchFamily="2" charset="-78"/>
              </a:rPr>
              <a:t>القضائي</a:t>
            </a:r>
            <a:r>
              <a:rPr lang="ar-DZ" sz="2000" b="1" u="sng" dirty="0" err="1" smtClean="0">
                <a:cs typeface="Simplified Arabic" pitchFamily="2" charset="-78"/>
              </a:rPr>
              <a:t>:</a:t>
            </a:r>
            <a:endParaRPr lang="ar-DZ" sz="2000" b="1" u="sng" dirty="0" smtClean="0">
              <a:cs typeface="Simplified Arabic" pitchFamily="2" charset="-78"/>
            </a:endParaRPr>
          </a:p>
          <a:p>
            <a:pPr algn="ctr" rtl="1"/>
            <a:endParaRPr lang="ar-DZ" sz="1000" b="1" u="sng" dirty="0" smtClean="0"/>
          </a:p>
          <a:p>
            <a:pPr algn="ctr" rtl="1"/>
            <a:r>
              <a:rPr lang="ar-DZ" dirty="0" smtClean="0">
                <a:latin typeface="Arabic Typesetting" pitchFamily="66" charset="-78"/>
                <a:cs typeface="Simplified Arabic" pitchFamily="2" charset="-78"/>
              </a:rPr>
              <a:t>يقصد </a:t>
            </a:r>
            <a:r>
              <a:rPr lang="ar-DZ" dirty="0">
                <a:latin typeface="Arabic Typesetting" pitchFamily="66" charset="-78"/>
                <a:cs typeface="Simplified Arabic" pitchFamily="2" charset="-78"/>
              </a:rPr>
              <a:t>بالاختصاص القضائي صلاحية المحكمة للنظر في الدعوى ومدى أهليتها للفصل في النزاع المعروض </a:t>
            </a:r>
            <a:r>
              <a:rPr lang="ar-DZ" dirty="0" err="1">
                <a:latin typeface="Arabic Typesetting" pitchFamily="66" charset="-78"/>
                <a:cs typeface="Simplified Arabic" pitchFamily="2" charset="-78"/>
              </a:rPr>
              <a:t>أمامها.</a:t>
            </a:r>
            <a:r>
              <a:rPr lang="ar-DZ" dirty="0">
                <a:latin typeface="Arabic Typesetting" pitchFamily="66" charset="-78"/>
                <a:cs typeface="Simplified Arabic" pitchFamily="2" charset="-78"/>
              </a:rPr>
              <a:t> </a:t>
            </a:r>
            <a:endParaRPr lang="fr-FR" dirty="0">
              <a:latin typeface="Arabic Typesetting" pitchFamily="66" charset="-78"/>
              <a:cs typeface="Simplified Arabic" pitchFamily="2" charset="-78"/>
            </a:endParaRPr>
          </a:p>
        </p:txBody>
      </p:sp>
      <p:sp>
        <p:nvSpPr>
          <p:cNvPr id="5" name="Rectangle à coins arrondis 4"/>
          <p:cNvSpPr/>
          <p:nvPr/>
        </p:nvSpPr>
        <p:spPr>
          <a:xfrm>
            <a:off x="467544" y="3212976"/>
            <a:ext cx="7776864" cy="266429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rtl="1"/>
            <a:endParaRPr lang="ar-DZ" sz="900" b="1" u="sng" dirty="0" smtClean="0">
              <a:cs typeface="Simplified Arabic" pitchFamily="2" charset="-78"/>
            </a:endParaRPr>
          </a:p>
          <a:p>
            <a:pPr algn="ctr" rtl="1"/>
            <a:r>
              <a:rPr lang="ar-DZ" b="1" u="sng" dirty="0" smtClean="0">
                <a:solidFill>
                  <a:schemeClr val="tx1"/>
                </a:solidFill>
                <a:cs typeface="Simplified Arabic" pitchFamily="2" charset="-78"/>
              </a:rPr>
              <a:t>الهدف </a:t>
            </a:r>
            <a:r>
              <a:rPr lang="ar-DZ" b="1" u="sng" dirty="0">
                <a:solidFill>
                  <a:schemeClr val="tx1"/>
                </a:solidFill>
                <a:cs typeface="Simplified Arabic" pitchFamily="2" charset="-78"/>
              </a:rPr>
              <a:t>من قواعد الاختصاص </a:t>
            </a:r>
            <a:r>
              <a:rPr lang="ar-DZ" b="1" u="sng" dirty="0" err="1">
                <a:solidFill>
                  <a:schemeClr val="tx1"/>
                </a:solidFill>
                <a:cs typeface="Simplified Arabic" pitchFamily="2" charset="-78"/>
              </a:rPr>
              <a:t>القضائي</a:t>
            </a:r>
            <a:r>
              <a:rPr lang="ar-DZ" b="1" dirty="0" err="1">
                <a:solidFill>
                  <a:schemeClr val="tx1"/>
                </a:solidFill>
                <a:cs typeface="Simplified Arabic" pitchFamily="2" charset="-78"/>
              </a:rPr>
              <a:t>:</a:t>
            </a:r>
            <a:r>
              <a:rPr lang="ar-DZ" b="1" dirty="0">
                <a:solidFill>
                  <a:schemeClr val="tx1"/>
                </a:solidFill>
                <a:cs typeface="Simplified Arabic" pitchFamily="2" charset="-78"/>
              </a:rPr>
              <a:t> </a:t>
            </a:r>
            <a:endParaRPr lang="ar-DZ" b="1" dirty="0" smtClean="0">
              <a:solidFill>
                <a:schemeClr val="tx1"/>
              </a:solidFill>
              <a:cs typeface="Simplified Arabic" pitchFamily="2" charset="-78"/>
            </a:endParaRPr>
          </a:p>
          <a:p>
            <a:pPr algn="ctr" rtl="1"/>
            <a:r>
              <a:rPr lang="ar-DZ" dirty="0">
                <a:solidFill>
                  <a:schemeClr val="tx1"/>
                </a:solidFill>
                <a:cs typeface="Simplified Arabic" pitchFamily="2" charset="-78"/>
              </a:rPr>
              <a:t>ي</a:t>
            </a:r>
            <a:r>
              <a:rPr lang="ar-DZ" dirty="0" smtClean="0">
                <a:solidFill>
                  <a:schemeClr val="tx1"/>
                </a:solidFill>
                <a:cs typeface="Simplified Arabic" pitchFamily="2" charset="-78"/>
              </a:rPr>
              <a:t>تمثل </a:t>
            </a:r>
            <a:r>
              <a:rPr lang="ar-DZ" dirty="0">
                <a:solidFill>
                  <a:schemeClr val="tx1"/>
                </a:solidFill>
                <a:cs typeface="Simplified Arabic" pitchFamily="2" charset="-78"/>
              </a:rPr>
              <a:t>في:</a:t>
            </a:r>
            <a:endParaRPr lang="fr-FR" dirty="0">
              <a:solidFill>
                <a:schemeClr val="tx1"/>
              </a:solidFill>
              <a:cs typeface="Simplified Arabic" pitchFamily="2" charset="-78"/>
            </a:endParaRPr>
          </a:p>
          <a:p>
            <a:pPr lvl="0" algn="ctr" rtl="1">
              <a:buFont typeface="Arial" pitchFamily="34" charset="0"/>
              <a:buChar char="•"/>
            </a:pPr>
            <a:r>
              <a:rPr lang="ar-DZ" dirty="0" smtClean="0">
                <a:solidFill>
                  <a:schemeClr val="tx1"/>
                </a:solidFill>
                <a:cs typeface="Simplified Arabic" pitchFamily="2" charset="-78"/>
              </a:rPr>
              <a:t> توزيع </a:t>
            </a:r>
            <a:r>
              <a:rPr lang="ar-DZ" dirty="0">
                <a:solidFill>
                  <a:schemeClr val="tx1"/>
                </a:solidFill>
                <a:cs typeface="Simplified Arabic" pitchFamily="2" charset="-78"/>
              </a:rPr>
              <a:t>العمل القضائي بين مختلف الجهات القضائية، إذ لا يتصور أن تقوم محكمة واحدة بالفصل في جميع القضايا، فمن حسن سير العدالة أن تتنوع الجهات القضائية وتنتشر في أنحاء الدولة.</a:t>
            </a:r>
            <a:endParaRPr lang="fr-FR" dirty="0">
              <a:solidFill>
                <a:schemeClr val="tx1"/>
              </a:solidFill>
              <a:cs typeface="Simplified Arabic" pitchFamily="2" charset="-78"/>
            </a:endParaRPr>
          </a:p>
          <a:p>
            <a:pPr lvl="0" algn="ctr" rtl="1">
              <a:buFont typeface="Arial" pitchFamily="34" charset="0"/>
              <a:buChar char="•"/>
            </a:pPr>
            <a:r>
              <a:rPr lang="ar-DZ" dirty="0" smtClean="0">
                <a:solidFill>
                  <a:schemeClr val="tx1"/>
                </a:solidFill>
                <a:cs typeface="Simplified Arabic" pitchFamily="2" charset="-78"/>
              </a:rPr>
              <a:t> تقريب </a:t>
            </a:r>
            <a:r>
              <a:rPr lang="ar-DZ" dirty="0">
                <a:solidFill>
                  <a:schemeClr val="tx1"/>
                </a:solidFill>
                <a:cs typeface="Simplified Arabic" pitchFamily="2" charset="-78"/>
              </a:rPr>
              <a:t>العدالة من المواطن وتسهيل عملية اللجوء إلى القضاء.</a:t>
            </a:r>
            <a:endParaRPr lang="fr-FR" dirty="0">
              <a:solidFill>
                <a:schemeClr val="tx1"/>
              </a:solidFill>
              <a:cs typeface="Simplified Arabic" pitchFamily="2" charset="-78"/>
            </a:endParaRPr>
          </a:p>
          <a:p>
            <a:pPr lvl="0" algn="ctr" rtl="1">
              <a:buFont typeface="Arial" pitchFamily="34" charset="0"/>
              <a:buChar char="•"/>
            </a:pPr>
            <a:r>
              <a:rPr lang="ar-DZ" dirty="0" smtClean="0">
                <a:solidFill>
                  <a:schemeClr val="tx1"/>
                </a:solidFill>
                <a:cs typeface="Simplified Arabic" pitchFamily="2" charset="-78"/>
              </a:rPr>
              <a:t> تفادي </a:t>
            </a:r>
            <a:r>
              <a:rPr lang="ar-DZ" dirty="0">
                <a:solidFill>
                  <a:schemeClr val="tx1"/>
                </a:solidFill>
                <a:cs typeface="Simplified Arabic" pitchFamily="2" charset="-78"/>
              </a:rPr>
              <a:t>تراكم القضايا على جهة قضائية واحدة وتيسير عملية الفصل فيها.</a:t>
            </a:r>
            <a:endParaRPr lang="fr-FR" dirty="0">
              <a:solidFill>
                <a:schemeClr val="tx1"/>
              </a:solidFill>
              <a:cs typeface="Simplified Arabic" pitchFamily="2" charset="-78"/>
            </a:endParaRPr>
          </a:p>
          <a:p>
            <a:pPr algn="ctr" rtl="1"/>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331640" y="332656"/>
            <a:ext cx="6192688" cy="64807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400" b="1" dirty="0" smtClean="0">
                <a:solidFill>
                  <a:schemeClr val="tx1"/>
                </a:solidFill>
              </a:rPr>
              <a:t>تنازع الاختصاص القضائي أمام القضاء المدني</a:t>
            </a:r>
            <a:endParaRPr lang="fr-FR" sz="2400" b="1" dirty="0">
              <a:solidFill>
                <a:schemeClr val="tx1"/>
              </a:solidFill>
            </a:endParaRPr>
          </a:p>
        </p:txBody>
      </p:sp>
      <p:sp>
        <p:nvSpPr>
          <p:cNvPr id="3" name="Rectangle à coins arrondis 2"/>
          <p:cNvSpPr/>
          <p:nvPr/>
        </p:nvSpPr>
        <p:spPr>
          <a:xfrm>
            <a:off x="683568" y="1124744"/>
            <a:ext cx="7848872" cy="9361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dirty="0" smtClean="0">
                <a:cs typeface="Simplified Arabic" pitchFamily="2" charset="-78"/>
              </a:rPr>
              <a:t>ينشأ التنازع في الاختصاص بين القضاة، عندما تقضي محكمتين أو أكثر اختصاصها في نظر </a:t>
            </a:r>
            <a:r>
              <a:rPr lang="ar-DZ" dirty="0" err="1" smtClean="0">
                <a:cs typeface="Simplified Arabic" pitchFamily="2" charset="-78"/>
              </a:rPr>
              <a:t>النزاع </a:t>
            </a:r>
            <a:r>
              <a:rPr lang="ar-DZ" dirty="0" smtClean="0">
                <a:cs typeface="Simplified Arabic" pitchFamily="2" charset="-78"/>
              </a:rPr>
              <a:t>(تنازع إيجابي) أو تقضي بعدم </a:t>
            </a:r>
            <a:r>
              <a:rPr lang="ar-DZ" dirty="0" err="1" smtClean="0">
                <a:cs typeface="Simplified Arabic" pitchFamily="2" charset="-78"/>
              </a:rPr>
              <a:t>اختصاصها </a:t>
            </a:r>
            <a:r>
              <a:rPr lang="ar-DZ" dirty="0" smtClean="0">
                <a:cs typeface="Simplified Arabic" pitchFamily="2" charset="-78"/>
              </a:rPr>
              <a:t>(التنازع السلبي</a:t>
            </a:r>
            <a:r>
              <a:rPr lang="ar-DZ" dirty="0" err="1" smtClean="0">
                <a:cs typeface="Simplified Arabic" pitchFamily="2" charset="-78"/>
              </a:rPr>
              <a:t>).</a:t>
            </a:r>
            <a:r>
              <a:rPr lang="ar-DZ" dirty="0" smtClean="0">
                <a:cs typeface="Simplified Arabic" pitchFamily="2" charset="-78"/>
              </a:rPr>
              <a:t> والفصل في هذا التنازع يكون حسب الحالتين التاليين:</a:t>
            </a:r>
            <a:endParaRPr lang="fr-FR" dirty="0">
              <a:cs typeface="Simplified Arabic" pitchFamily="2" charset="-78"/>
            </a:endParaRPr>
          </a:p>
        </p:txBody>
      </p:sp>
      <p:sp>
        <p:nvSpPr>
          <p:cNvPr id="4" name="Rectangle à coins arrondis 3"/>
          <p:cNvSpPr/>
          <p:nvPr/>
        </p:nvSpPr>
        <p:spPr>
          <a:xfrm>
            <a:off x="4788024" y="2420888"/>
            <a:ext cx="3816424" cy="396044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b="1" u="sng" dirty="0" smtClean="0">
                <a:solidFill>
                  <a:schemeClr val="tx1"/>
                </a:solidFill>
                <a:cs typeface="Simplified Arabic" pitchFamily="2" charset="-78"/>
              </a:rPr>
              <a:t>حالة التنازع بين محاكم تابعة لنفس المجلس القضائي الم 399 ق.إ.م.إ</a:t>
            </a:r>
          </a:p>
          <a:p>
            <a:pPr algn="ctr" rtl="1"/>
            <a:endParaRPr lang="ar-DZ" sz="1000" b="1" u="sng" dirty="0" smtClean="0">
              <a:solidFill>
                <a:schemeClr val="tx1"/>
              </a:solidFill>
              <a:cs typeface="Simplified Arabic" pitchFamily="2" charset="-78"/>
            </a:endParaRPr>
          </a:p>
          <a:p>
            <a:pPr algn="ctr" rtl="1">
              <a:buFontTx/>
              <a:buChar char="-"/>
            </a:pPr>
            <a:r>
              <a:rPr lang="ar-DZ" dirty="0" smtClean="0">
                <a:solidFill>
                  <a:schemeClr val="tx1"/>
                </a:solidFill>
                <a:cs typeface="Simplified Arabic" pitchFamily="2" charset="-78"/>
              </a:rPr>
              <a:t>تقدم عريضة الفصل في التنازع أمام المجلس القضائي خلال أجل شهرين من تاريخ التبليغ الرسمي لآخر حكم إلى الخصم المحكوم عليه وفق إجراءات رفع الاستئناف مع وجوب تبليغ النيابة العامة بالعريضة، ليتولى المجلس تحديد المحكمة المختصة وتحيل القضية عليها للفصل فيها طبقا للقانون.</a:t>
            </a:r>
          </a:p>
          <a:p>
            <a:pPr algn="ctr" rtl="1">
              <a:buFontTx/>
              <a:buChar char="-"/>
            </a:pPr>
            <a:r>
              <a:rPr lang="ar-DZ" dirty="0" smtClean="0">
                <a:solidFill>
                  <a:schemeClr val="tx1"/>
                </a:solidFill>
                <a:cs typeface="Simplified Arabic" pitchFamily="2" charset="-78"/>
              </a:rPr>
              <a:t>يجوز للمجلس الناظر في التنازع أن يوقف التنفيذ أمام المحكمة التي ظهر أمامها التنازع باستثناء الاجراءات التحفظية.</a:t>
            </a:r>
            <a:endParaRPr lang="fr-FR" dirty="0">
              <a:solidFill>
                <a:schemeClr val="tx1"/>
              </a:solidFill>
              <a:cs typeface="Simplified Arabic" pitchFamily="2" charset="-78"/>
            </a:endParaRPr>
          </a:p>
        </p:txBody>
      </p:sp>
      <p:sp>
        <p:nvSpPr>
          <p:cNvPr id="5" name="Rectangle à coins arrondis 4"/>
          <p:cNvSpPr/>
          <p:nvPr/>
        </p:nvSpPr>
        <p:spPr>
          <a:xfrm>
            <a:off x="611560" y="2276872"/>
            <a:ext cx="4032448" cy="316835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endParaRPr lang="ar-DZ" b="1" u="sng" dirty="0" smtClean="0"/>
          </a:p>
          <a:p>
            <a:pPr algn="ctr" rtl="1"/>
            <a:r>
              <a:rPr lang="ar-DZ" b="1" u="sng" dirty="0" smtClean="0">
                <a:cs typeface="Simplified Arabic" pitchFamily="2" charset="-78"/>
              </a:rPr>
              <a:t>حالة التنازع بين مجلسين أو محكمتين تابعتين لمجلسين قضائيين مختلفين أو بين محكمة ومجلس قضائي المادة 400 </a:t>
            </a:r>
            <a:r>
              <a:rPr lang="ar-DZ" b="1" u="sng" dirty="0" smtClean="0">
                <a:solidFill>
                  <a:schemeClr val="tx1"/>
                </a:solidFill>
                <a:cs typeface="Simplified Arabic" pitchFamily="2" charset="-78"/>
              </a:rPr>
              <a:t>ق.إ.م.إ</a:t>
            </a:r>
          </a:p>
          <a:p>
            <a:pPr algn="ctr" rtl="1"/>
            <a:endParaRPr lang="ar-DZ" sz="1000" b="1" u="sng" dirty="0" smtClean="0">
              <a:cs typeface="Simplified Arabic" pitchFamily="2" charset="-78"/>
            </a:endParaRPr>
          </a:p>
          <a:p>
            <a:pPr algn="ctr" rtl="1"/>
            <a:r>
              <a:rPr lang="ar-DZ" dirty="0" smtClean="0">
                <a:cs typeface="Simplified Arabic" pitchFamily="2" charset="-78"/>
              </a:rPr>
              <a:t>تقدم العريضة أمام الغرفة المدنية للمحكمة العليا بنفس إجراءات الطعن بالنقض في أجل شهرين لتقديم الطلب وإبلاغ النيابة العامة.</a:t>
            </a:r>
          </a:p>
          <a:p>
            <a:pPr algn="ctr" rtl="1"/>
            <a:r>
              <a:rPr lang="ar-DZ" dirty="0" smtClean="0">
                <a:cs typeface="Simplified Arabic" pitchFamily="2" charset="-78"/>
              </a:rPr>
              <a:t>أشارة المحكمة العليا في إحدى اجتهاداتها أن عريضة الفصل في التنازع لا تقبل إلا إذا صار الحكمين نهائيين غير قابلين لأي طريق من طرق الطعن.</a:t>
            </a:r>
          </a:p>
          <a:p>
            <a:pPr algn="ctr" rtl="1"/>
            <a:endParaRPr lang="fr-FR" dirty="0">
              <a:cs typeface="Simplified Arabic" pitchFamily="2" charset="-78"/>
            </a:endParaRPr>
          </a:p>
        </p:txBody>
      </p:sp>
      <p:sp>
        <p:nvSpPr>
          <p:cNvPr id="6" name="Rectangle à coins arrondis 5"/>
          <p:cNvSpPr/>
          <p:nvPr/>
        </p:nvSpPr>
        <p:spPr>
          <a:xfrm>
            <a:off x="611560" y="5589240"/>
            <a:ext cx="4032448" cy="9361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rtl="1"/>
            <a:endParaRPr lang="ar-DZ" b="1" dirty="0" smtClean="0">
              <a:cs typeface="Simplified Arabic" pitchFamily="2" charset="-78"/>
            </a:endParaRPr>
          </a:p>
          <a:p>
            <a:pPr algn="ctr" rtl="1"/>
            <a:r>
              <a:rPr lang="ar-DZ" b="1" u="sng" dirty="0" smtClean="0">
                <a:cs typeface="Simplified Arabic" pitchFamily="2" charset="-78"/>
              </a:rPr>
              <a:t>ملاحظة:</a:t>
            </a:r>
            <a:r>
              <a:rPr lang="ar-DZ" b="1" dirty="0" smtClean="0">
                <a:cs typeface="Simplified Arabic" pitchFamily="2" charset="-78"/>
              </a:rPr>
              <a:t> </a:t>
            </a:r>
            <a:r>
              <a:rPr lang="ar-DZ" dirty="0" smtClean="0">
                <a:cs typeface="Simplified Arabic" pitchFamily="2" charset="-78"/>
              </a:rPr>
              <a:t>إذا كان النزاع بين القضاء المدني والقضاء الإداري فإن اختصاص الفصل فيه يكون أمام محكمة التنازع</a:t>
            </a:r>
          </a:p>
          <a:p>
            <a:pPr algn="ctr" rtl="1"/>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467544" y="980728"/>
            <a:ext cx="8064896" cy="4608512"/>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rtl="1"/>
            <a:r>
              <a:rPr lang="ar-DZ" sz="2400" b="1" u="sng" dirty="0" err="1">
                <a:solidFill>
                  <a:schemeClr val="tx1"/>
                </a:solidFill>
                <a:cs typeface="Simplified Arabic" pitchFamily="2" charset="-78"/>
              </a:rPr>
              <a:t>تطبيق</a:t>
            </a:r>
            <a:r>
              <a:rPr lang="ar-DZ" b="1" dirty="0" err="1">
                <a:solidFill>
                  <a:schemeClr val="tx1"/>
                </a:solidFill>
                <a:cs typeface="Simplified Arabic" pitchFamily="2" charset="-78"/>
              </a:rPr>
              <a:t>:</a:t>
            </a:r>
            <a:r>
              <a:rPr lang="ar-DZ" dirty="0">
                <a:solidFill>
                  <a:schemeClr val="tx1"/>
                </a:solidFill>
                <a:cs typeface="Simplified Arabic" pitchFamily="2" charset="-78"/>
              </a:rPr>
              <a:t> </a:t>
            </a:r>
            <a:endParaRPr lang="ar-DZ" dirty="0" smtClean="0">
              <a:solidFill>
                <a:schemeClr val="tx1"/>
              </a:solidFill>
              <a:cs typeface="Simplified Arabic" pitchFamily="2" charset="-78"/>
            </a:endParaRPr>
          </a:p>
          <a:p>
            <a:pPr algn="ctr" rtl="1"/>
            <a:endParaRPr lang="ar-DZ" dirty="0" smtClean="0"/>
          </a:p>
          <a:p>
            <a:pPr algn="just" rtl="1"/>
            <a:r>
              <a:rPr lang="ar-DZ" sz="2000" dirty="0" smtClean="0">
                <a:solidFill>
                  <a:schemeClr val="tx1"/>
                </a:solidFill>
                <a:cs typeface="Simplified Arabic" pitchFamily="2" charset="-78"/>
              </a:rPr>
              <a:t>على </a:t>
            </a:r>
            <a:r>
              <a:rPr lang="ar-DZ" sz="2000" dirty="0">
                <a:solidFill>
                  <a:schemeClr val="tx1"/>
                </a:solidFill>
                <a:cs typeface="Simplified Arabic" pitchFamily="2" charset="-78"/>
              </a:rPr>
              <a:t>ضوء قراءتك للمادتين 93 </a:t>
            </a:r>
            <a:r>
              <a:rPr lang="ar-DZ" sz="2000" dirty="0" err="1">
                <a:solidFill>
                  <a:schemeClr val="tx1"/>
                </a:solidFill>
                <a:cs typeface="Simplified Arabic" pitchFamily="2" charset="-78"/>
              </a:rPr>
              <a:t>و40</a:t>
            </a:r>
            <a:r>
              <a:rPr lang="ar-DZ" sz="2000" dirty="0">
                <a:solidFill>
                  <a:schemeClr val="tx1"/>
                </a:solidFill>
                <a:cs typeface="Simplified Arabic" pitchFamily="2" charset="-78"/>
              </a:rPr>
              <a:t> ق.إ.م.إ وكذا المواد من 423 إلى المادة 536 ق.إ.م.إ، وأيضا المادة 32 ق.إ.م.إ، قم في شكل جدول بإدراج كل المنازعات المذكورة في هذه المواد مع تحديد الجهة المختصة اقليميا ونوعيا، وتشكيلة القسم المختص، مقسمين الجدول بهذا </a:t>
            </a:r>
            <a:r>
              <a:rPr lang="ar-DZ" sz="2000" dirty="0" err="1">
                <a:solidFill>
                  <a:schemeClr val="tx1"/>
                </a:solidFill>
                <a:cs typeface="Simplified Arabic" pitchFamily="2" charset="-78"/>
              </a:rPr>
              <a:t>الشكل</a:t>
            </a:r>
            <a:r>
              <a:rPr lang="ar-DZ" sz="2000" dirty="0" err="1" smtClean="0">
                <a:solidFill>
                  <a:schemeClr val="tx1"/>
                </a:solidFill>
                <a:cs typeface="Simplified Arabic" pitchFamily="2" charset="-78"/>
              </a:rPr>
              <a:t>:</a:t>
            </a:r>
            <a:endParaRPr lang="ar-DZ" sz="2000" dirty="0" smtClean="0">
              <a:solidFill>
                <a:schemeClr val="tx1"/>
              </a:solidFill>
              <a:cs typeface="Simplified Arabic" pitchFamily="2" charset="-78"/>
            </a:endParaRPr>
          </a:p>
          <a:p>
            <a:pPr algn="just" rtl="1"/>
            <a:endParaRPr lang="fr-FR" sz="2000" dirty="0">
              <a:cs typeface="Simplified Arabic" pitchFamily="2" charset="-78"/>
            </a:endParaRPr>
          </a:p>
          <a:p>
            <a:pPr algn="just" rtl="1"/>
            <a:endParaRPr lang="fr-FR" dirty="0"/>
          </a:p>
          <a:p>
            <a:pPr rtl="1"/>
            <a:r>
              <a:rPr lang="ar-DZ" dirty="0"/>
              <a:t> </a:t>
            </a:r>
            <a:endParaRPr lang="fr-FR" dirty="0"/>
          </a:p>
          <a:p>
            <a:pPr rtl="1"/>
            <a:r>
              <a:rPr lang="ar-DZ" dirty="0"/>
              <a:t> </a:t>
            </a:r>
            <a:endParaRPr lang="fr-FR" dirty="0"/>
          </a:p>
          <a:p>
            <a:pPr rtl="1"/>
            <a:r>
              <a:rPr lang="ar-DZ" dirty="0"/>
              <a:t> </a:t>
            </a:r>
            <a:endParaRPr lang="fr-FR" dirty="0"/>
          </a:p>
          <a:p>
            <a:pPr rtl="1"/>
            <a:r>
              <a:rPr lang="ar-DZ" dirty="0"/>
              <a:t> </a:t>
            </a:r>
            <a:endParaRPr lang="fr-FR" dirty="0"/>
          </a:p>
          <a:p>
            <a:pPr rtl="1"/>
            <a:r>
              <a:rPr lang="fr-FR" dirty="0"/>
              <a:t> </a:t>
            </a:r>
          </a:p>
        </p:txBody>
      </p:sp>
      <p:graphicFrame>
        <p:nvGraphicFramePr>
          <p:cNvPr id="3" name="Tableau 2"/>
          <p:cNvGraphicFramePr>
            <a:graphicFrameLocks noGrp="1"/>
          </p:cNvGraphicFramePr>
          <p:nvPr/>
        </p:nvGraphicFramePr>
        <p:xfrm>
          <a:off x="827584" y="3501008"/>
          <a:ext cx="7488832" cy="1306017"/>
        </p:xfrm>
        <a:graphic>
          <a:graphicData uri="http://schemas.openxmlformats.org/drawingml/2006/table">
            <a:tbl>
              <a:tblPr firstRow="1" bandRow="1">
                <a:tableStyleId>{5C22544A-7EE6-4342-B048-85BDC9FD1C3A}</a:tableStyleId>
              </a:tblPr>
              <a:tblGrid>
                <a:gridCol w="1818202"/>
                <a:gridCol w="1818202"/>
                <a:gridCol w="1818202"/>
                <a:gridCol w="2034226"/>
              </a:tblGrid>
              <a:tr h="7200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dirty="0" smtClean="0"/>
                        <a:t>تشكيلة القسم المختص</a:t>
                      </a:r>
                    </a:p>
                    <a:p>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dirty="0" smtClean="0"/>
                        <a:t>المحكمة المختصة اقليميا</a:t>
                      </a:r>
                      <a:endParaRPr lang="fr-FR" dirty="0" smtClean="0"/>
                    </a:p>
                    <a:p>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dirty="0" smtClean="0"/>
                        <a:t>القسم المختص اقليميا</a:t>
                      </a:r>
                      <a:endParaRPr lang="fr-FR" dirty="0" smtClean="0"/>
                    </a:p>
                    <a:p>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dirty="0" smtClean="0"/>
                        <a:t>طبيعة المنازعة</a:t>
                      </a:r>
                      <a:endParaRPr lang="fr-FR" dirty="0" smtClean="0"/>
                    </a:p>
                    <a:p>
                      <a:endParaRPr lang="fr-FR" dirty="0"/>
                    </a:p>
                  </a:txBody>
                  <a:tcPr/>
                </a:tc>
              </a:tr>
              <a:tr h="391617">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691680" y="188640"/>
            <a:ext cx="5688632" cy="778098"/>
          </a:xfrm>
        </p:spPr>
        <p:style>
          <a:lnRef idx="1">
            <a:schemeClr val="accent5"/>
          </a:lnRef>
          <a:fillRef idx="2">
            <a:schemeClr val="accent5"/>
          </a:fillRef>
          <a:effectRef idx="1">
            <a:schemeClr val="accent5"/>
          </a:effectRef>
          <a:fontRef idx="minor">
            <a:schemeClr val="dk1"/>
          </a:fontRef>
        </p:style>
        <p:txBody>
          <a:bodyPr>
            <a:normAutofit/>
          </a:bodyPr>
          <a:lstStyle/>
          <a:p>
            <a:pPr rtl="1"/>
            <a:r>
              <a:rPr lang="ar-DZ" sz="2400" b="1" dirty="0">
                <a:solidFill>
                  <a:srgbClr val="C00000"/>
                </a:solidFill>
              </a:rPr>
              <a:t>أنواع الاختصاص </a:t>
            </a:r>
            <a:r>
              <a:rPr lang="ar-DZ" sz="2400" b="1" dirty="0" smtClean="0">
                <a:solidFill>
                  <a:srgbClr val="C00000"/>
                </a:solidFill>
              </a:rPr>
              <a:t>القضائي</a:t>
            </a:r>
            <a:endParaRPr lang="fr-FR" sz="2400" dirty="0">
              <a:solidFill>
                <a:srgbClr val="C00000"/>
              </a:solidFill>
            </a:endParaRPr>
          </a:p>
        </p:txBody>
      </p:sp>
      <p:sp>
        <p:nvSpPr>
          <p:cNvPr id="6" name="Espace réservé du texte 5"/>
          <p:cNvSpPr>
            <a:spLocks noGrp="1"/>
          </p:cNvSpPr>
          <p:nvPr>
            <p:ph type="body" sz="quarter" idx="3"/>
          </p:nvPr>
        </p:nvSpPr>
        <p:spPr>
          <a:xfrm>
            <a:off x="395536" y="1268760"/>
            <a:ext cx="8219257" cy="1080120"/>
          </a:xfrm>
        </p:spPr>
        <p:style>
          <a:lnRef idx="1">
            <a:schemeClr val="accent2"/>
          </a:lnRef>
          <a:fillRef idx="2">
            <a:schemeClr val="accent2"/>
          </a:fillRef>
          <a:effectRef idx="1">
            <a:schemeClr val="accent2"/>
          </a:effectRef>
          <a:fontRef idx="minor">
            <a:schemeClr val="dk1"/>
          </a:fontRef>
        </p:style>
        <p:txBody>
          <a:bodyPr>
            <a:noAutofit/>
          </a:bodyPr>
          <a:lstStyle/>
          <a:p>
            <a:pPr marL="457200" indent="-457200" algn="ctr" rtl="1">
              <a:buAutoNum type="arabic1Minus"/>
            </a:pPr>
            <a:r>
              <a:rPr lang="ar-DZ" sz="2000" dirty="0" smtClean="0">
                <a:solidFill>
                  <a:srgbClr val="C00000"/>
                </a:solidFill>
                <a:cs typeface="Simplified Arabic" pitchFamily="2" charset="-78"/>
              </a:rPr>
              <a:t>الاختصاص </a:t>
            </a:r>
            <a:r>
              <a:rPr lang="ar-DZ" sz="2000" dirty="0">
                <a:solidFill>
                  <a:srgbClr val="C00000"/>
                </a:solidFill>
                <a:cs typeface="Simplified Arabic" pitchFamily="2" charset="-78"/>
              </a:rPr>
              <a:t>الولائي أو </a:t>
            </a:r>
            <a:r>
              <a:rPr lang="ar-DZ" sz="2000" dirty="0" smtClean="0">
                <a:solidFill>
                  <a:srgbClr val="C00000"/>
                </a:solidFill>
                <a:cs typeface="Simplified Arabic" pitchFamily="2" charset="-78"/>
              </a:rPr>
              <a:t>الوظيفي </a:t>
            </a:r>
          </a:p>
          <a:p>
            <a:pPr marL="457200" indent="-457200" algn="ctr" rtl="1"/>
            <a:r>
              <a:rPr lang="ar-DZ" sz="1800" b="0" dirty="0" smtClean="0">
                <a:cs typeface="Simplified Arabic" pitchFamily="2" charset="-78"/>
              </a:rPr>
              <a:t>يقصد </a:t>
            </a:r>
            <a:r>
              <a:rPr lang="ar-DZ" sz="1800" b="0" dirty="0" err="1" smtClean="0">
                <a:cs typeface="Simplified Arabic" pitchFamily="2" charset="-78"/>
              </a:rPr>
              <a:t>به</a:t>
            </a:r>
            <a:r>
              <a:rPr lang="ar-DZ" sz="1800" b="0" dirty="0" smtClean="0">
                <a:cs typeface="Simplified Arabic" pitchFamily="2" charset="-78"/>
              </a:rPr>
              <a:t> سلطة الجهات القضائية في منح الحماية القضائية للأشخاص في المنازعات التي يجوز عرضها على القضاء</a:t>
            </a:r>
            <a:r>
              <a:rPr lang="ar-DZ" sz="1800" b="0" dirty="0">
                <a:cs typeface="Simplified Arabic" pitchFamily="2" charset="-78"/>
              </a:rPr>
              <a:t>.</a:t>
            </a:r>
            <a:endParaRPr lang="fr-FR" sz="1800" b="0" dirty="0">
              <a:solidFill>
                <a:srgbClr val="C00000"/>
              </a:solidFill>
              <a:cs typeface="Simplified Arabic" pitchFamily="2" charset="-78"/>
            </a:endParaRPr>
          </a:p>
        </p:txBody>
      </p:sp>
      <p:sp>
        <p:nvSpPr>
          <p:cNvPr id="7" name="Espace réservé du contenu 6"/>
          <p:cNvSpPr>
            <a:spLocks noGrp="1"/>
          </p:cNvSpPr>
          <p:nvPr>
            <p:ph sz="quarter" idx="4"/>
          </p:nvPr>
        </p:nvSpPr>
        <p:spPr>
          <a:xfrm>
            <a:off x="467544" y="2492896"/>
            <a:ext cx="8208912" cy="3384376"/>
          </a:xfrm>
        </p:spPr>
        <p:style>
          <a:lnRef idx="1">
            <a:schemeClr val="accent3"/>
          </a:lnRef>
          <a:fillRef idx="2">
            <a:schemeClr val="accent3"/>
          </a:fillRef>
          <a:effectRef idx="1">
            <a:schemeClr val="accent3"/>
          </a:effectRef>
          <a:fontRef idx="minor">
            <a:schemeClr val="dk1"/>
          </a:fontRef>
        </p:style>
        <p:txBody>
          <a:bodyPr>
            <a:normAutofit/>
          </a:bodyPr>
          <a:lstStyle/>
          <a:p>
            <a:pPr algn="ctr" rtl="1">
              <a:buNone/>
            </a:pPr>
            <a:r>
              <a:rPr lang="ar-DZ" sz="1000" dirty="0" smtClean="0">
                <a:cs typeface="Simplified Arabic" pitchFamily="2" charset="-78"/>
              </a:rPr>
              <a:t> </a:t>
            </a:r>
          </a:p>
          <a:p>
            <a:pPr algn="ctr" rtl="1">
              <a:buNone/>
            </a:pPr>
            <a:r>
              <a:rPr lang="ar-DZ" sz="1800" dirty="0" smtClean="0">
                <a:cs typeface="Simplified Arabic" pitchFamily="2" charset="-78"/>
              </a:rPr>
              <a:t> </a:t>
            </a:r>
            <a:r>
              <a:rPr lang="ar-DZ" sz="1800" u="sng" dirty="0" smtClean="0">
                <a:cs typeface="Simplified Arabic" pitchFamily="2" charset="-78"/>
              </a:rPr>
              <a:t>يخرج </a:t>
            </a:r>
            <a:r>
              <a:rPr lang="ar-DZ" sz="1800" u="sng" dirty="0">
                <a:cs typeface="Simplified Arabic" pitchFamily="2" charset="-78"/>
              </a:rPr>
              <a:t>عن الاختصاص الولائي للقضاء العادي النزاعات </a:t>
            </a:r>
            <a:r>
              <a:rPr lang="ar-DZ" sz="1800" u="sng" dirty="0" err="1">
                <a:cs typeface="Simplified Arabic" pitchFamily="2" charset="-78"/>
              </a:rPr>
              <a:t>التالية</a:t>
            </a:r>
            <a:r>
              <a:rPr lang="ar-DZ" sz="1800" u="sng" dirty="0" err="1" smtClean="0">
                <a:cs typeface="Simplified Arabic" pitchFamily="2" charset="-78"/>
              </a:rPr>
              <a:t>:</a:t>
            </a:r>
            <a:endParaRPr lang="ar-DZ" sz="1800" u="sng" dirty="0" smtClean="0">
              <a:cs typeface="Simplified Arabic" pitchFamily="2" charset="-78"/>
            </a:endParaRPr>
          </a:p>
          <a:p>
            <a:pPr algn="ctr" rtl="1"/>
            <a:r>
              <a:rPr lang="ar-DZ" sz="1800" dirty="0">
                <a:cs typeface="Simplified Arabic" pitchFamily="2" charset="-78"/>
              </a:rPr>
              <a:t>كل النزاعات التي تدخل ضمن اختصاص المجلس </a:t>
            </a:r>
            <a:r>
              <a:rPr lang="ar-DZ" sz="1800" dirty="0" err="1" smtClean="0">
                <a:cs typeface="Simplified Arabic" pitchFamily="2" charset="-78"/>
              </a:rPr>
              <a:t>الدستوري.</a:t>
            </a:r>
            <a:r>
              <a:rPr lang="ar-DZ" sz="1800" dirty="0" smtClean="0">
                <a:cs typeface="Simplified Arabic" pitchFamily="2" charset="-78"/>
              </a:rPr>
              <a:t> </a:t>
            </a:r>
          </a:p>
          <a:p>
            <a:pPr algn="ctr" rtl="1"/>
            <a:r>
              <a:rPr lang="ar-DZ" sz="1800" dirty="0">
                <a:cs typeface="Simplified Arabic" pitchFamily="2" charset="-78"/>
              </a:rPr>
              <a:t>القضايا والنزاعات الدولية بين الدول أو أشخاص القانون </a:t>
            </a:r>
            <a:r>
              <a:rPr lang="ar-DZ" sz="1800" dirty="0" smtClean="0">
                <a:cs typeface="Simplified Arabic" pitchFamily="2" charset="-78"/>
              </a:rPr>
              <a:t>الدولي التي يتولاها القضاء الدولي.</a:t>
            </a:r>
          </a:p>
          <a:p>
            <a:pPr algn="ctr" rtl="1"/>
            <a:r>
              <a:rPr lang="ar-DZ" sz="1800" dirty="0">
                <a:cs typeface="Simplified Arabic" pitchFamily="2" charset="-78"/>
              </a:rPr>
              <a:t>المنازعات الإدارية التي تكون الدولة والهيئات الإدارية المركزية واللامركزية والمؤسسات العمومية ذات الصبغة الإدارية طرفا في </a:t>
            </a:r>
            <a:r>
              <a:rPr lang="ar-DZ" sz="1800" dirty="0" smtClean="0">
                <a:cs typeface="Simplified Arabic" pitchFamily="2" charset="-78"/>
              </a:rPr>
              <a:t>النزاع بصفتها صاحبة </a:t>
            </a:r>
            <a:r>
              <a:rPr lang="ar-DZ" sz="1800" dirty="0" err="1" smtClean="0">
                <a:cs typeface="Simplified Arabic" pitchFamily="2" charset="-78"/>
              </a:rPr>
              <a:t>سيادة.</a:t>
            </a:r>
            <a:r>
              <a:rPr lang="ar-DZ" sz="1800" dirty="0">
                <a:cs typeface="Simplified Arabic" pitchFamily="2" charset="-78"/>
              </a:rPr>
              <a:t> لكن تخرج عن اختصاص القضاء الإداري أعمال السيادة </a:t>
            </a:r>
            <a:r>
              <a:rPr lang="ar-DZ" sz="1800" dirty="0" smtClean="0">
                <a:cs typeface="Simplified Arabic" pitchFamily="2" charset="-78"/>
              </a:rPr>
              <a:t>التي </a:t>
            </a:r>
            <a:r>
              <a:rPr lang="ar-DZ" sz="1800" dirty="0">
                <a:cs typeface="Simplified Arabic" pitchFamily="2" charset="-78"/>
              </a:rPr>
              <a:t>تصدر من الهيئات العليا للجهاز التنفيذي باعتبارها ممثلة لسلطة </a:t>
            </a:r>
            <a:r>
              <a:rPr lang="ar-DZ" sz="1800" dirty="0" smtClean="0">
                <a:cs typeface="Simplified Arabic" pitchFamily="2" charset="-78"/>
              </a:rPr>
              <a:t>الدولة.</a:t>
            </a:r>
          </a:p>
          <a:p>
            <a:pPr algn="ctr" rtl="1"/>
            <a:r>
              <a:rPr lang="ar-DZ" sz="1800" dirty="0">
                <a:cs typeface="Simplified Arabic" pitchFamily="2" charset="-78"/>
              </a:rPr>
              <a:t>القضايا الجزائية والقضايا التي تدخل ضمن صلاحية المحاكم الخاصة، كالمحاكم العسكرية، والمحاكم الجنائية، ومحكمة التنازع، والمحكمة الخاصة بمحاكمة رئيس الجمهورية إذا ارتكب هذا الأخير جريمة الخيانة العظمى.</a:t>
            </a:r>
            <a:endParaRPr lang="fr-FR" sz="1800" dirty="0">
              <a:cs typeface="Simplified Arabic" pitchFamily="2" charset="-78"/>
            </a:endParaRPr>
          </a:p>
          <a:p>
            <a:pPr algn="just" rtl="1">
              <a:buNone/>
            </a:pPr>
            <a:endParaRPr lang="fr-FR" sz="2000" dirty="0"/>
          </a:p>
          <a:p>
            <a:pPr algn="just" rtl="1">
              <a:buNone/>
            </a:pPr>
            <a:endParaRPr lang="fr-F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539552" y="332656"/>
            <a:ext cx="7632848" cy="136815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endParaRPr lang="ar-DZ" b="1" dirty="0" smtClean="0"/>
          </a:p>
          <a:p>
            <a:pPr algn="ctr" rtl="1"/>
            <a:endParaRPr lang="ar-DZ" b="1" dirty="0"/>
          </a:p>
          <a:p>
            <a:pPr algn="ctr" rtl="1"/>
            <a:endParaRPr lang="ar-DZ" b="1" dirty="0" smtClean="0"/>
          </a:p>
          <a:p>
            <a:pPr algn="ctr" rtl="1"/>
            <a:endParaRPr lang="ar-DZ" b="1" dirty="0" smtClean="0"/>
          </a:p>
          <a:p>
            <a:pPr algn="ctr" rtl="1"/>
            <a:endParaRPr lang="ar-DZ" sz="1000" b="1" dirty="0" smtClean="0">
              <a:solidFill>
                <a:srgbClr val="C00000"/>
              </a:solidFill>
            </a:endParaRPr>
          </a:p>
          <a:p>
            <a:pPr algn="ctr" rtl="1"/>
            <a:r>
              <a:rPr lang="ar-DZ" sz="2000" b="1" dirty="0" smtClean="0">
                <a:solidFill>
                  <a:srgbClr val="C00000"/>
                </a:solidFill>
                <a:cs typeface="Simplified Arabic" pitchFamily="2" charset="-78"/>
              </a:rPr>
              <a:t>ب- </a:t>
            </a:r>
            <a:r>
              <a:rPr lang="ar-DZ" sz="2000" b="1" u="sng" dirty="0">
                <a:solidFill>
                  <a:srgbClr val="C00000"/>
                </a:solidFill>
                <a:cs typeface="Simplified Arabic" pitchFamily="2" charset="-78"/>
              </a:rPr>
              <a:t>الاختصاص </a:t>
            </a:r>
            <a:r>
              <a:rPr lang="ar-DZ" sz="2000" b="1" u="sng" dirty="0" err="1">
                <a:solidFill>
                  <a:srgbClr val="C00000"/>
                </a:solidFill>
                <a:cs typeface="Simplified Arabic" pitchFamily="2" charset="-78"/>
              </a:rPr>
              <a:t>القيمي</a:t>
            </a:r>
            <a:r>
              <a:rPr lang="ar-DZ" sz="2000" b="1" u="sng" dirty="0" err="1" smtClean="0">
                <a:solidFill>
                  <a:srgbClr val="C00000"/>
                </a:solidFill>
                <a:cs typeface="Simplified Arabic" pitchFamily="2" charset="-78"/>
              </a:rPr>
              <a:t>:</a:t>
            </a:r>
            <a:endParaRPr lang="ar-DZ" sz="2000" b="1" u="sng" dirty="0" smtClean="0">
              <a:solidFill>
                <a:srgbClr val="C00000"/>
              </a:solidFill>
              <a:cs typeface="Simplified Arabic" pitchFamily="2" charset="-78"/>
            </a:endParaRPr>
          </a:p>
          <a:p>
            <a:pPr algn="ctr" rtl="1"/>
            <a:endParaRPr lang="ar-DZ" sz="800" b="1" u="sng" dirty="0" smtClean="0">
              <a:solidFill>
                <a:srgbClr val="C00000"/>
              </a:solidFill>
            </a:endParaRPr>
          </a:p>
          <a:p>
            <a:pPr algn="ctr" rtl="1"/>
            <a:r>
              <a:rPr lang="ar-DZ" dirty="0" smtClean="0"/>
              <a:t>يقصد </a:t>
            </a:r>
            <a:r>
              <a:rPr lang="ar-DZ" dirty="0" err="1"/>
              <a:t>به</a:t>
            </a:r>
            <a:r>
              <a:rPr lang="ar-DZ" dirty="0"/>
              <a:t> </a:t>
            </a:r>
            <a:r>
              <a:rPr lang="ar-DZ" dirty="0" smtClean="0"/>
              <a:t>المقدار المالي </a:t>
            </a:r>
            <a:r>
              <a:rPr lang="ar-DZ" dirty="0"/>
              <a:t>الذي خص </a:t>
            </a:r>
            <a:r>
              <a:rPr lang="ar-DZ" dirty="0" err="1"/>
              <a:t>به</a:t>
            </a:r>
            <a:r>
              <a:rPr lang="ar-DZ" dirty="0"/>
              <a:t> المشرع جهة قضائية معينة للفصل </a:t>
            </a:r>
            <a:r>
              <a:rPr lang="ar-DZ" dirty="0" smtClean="0"/>
              <a:t>وذلك </a:t>
            </a:r>
            <a:r>
              <a:rPr lang="ar-DZ" dirty="0"/>
              <a:t>بالنظر إلى قيمة طلبات المدعي وقت رفع الدعوى.</a:t>
            </a:r>
            <a:endParaRPr lang="fr-FR" dirty="0"/>
          </a:p>
          <a:p>
            <a:pPr algn="ctr" rtl="1"/>
            <a:endParaRPr lang="ar-DZ" b="1" u="sng" dirty="0" smtClean="0"/>
          </a:p>
          <a:p>
            <a:pPr algn="ctr"/>
            <a:endParaRPr lang="ar-DZ" b="1" u="sng" dirty="0"/>
          </a:p>
          <a:p>
            <a:pPr algn="ctr"/>
            <a:endParaRPr lang="ar-DZ" b="1" u="sng" dirty="0" smtClean="0"/>
          </a:p>
          <a:p>
            <a:pPr algn="ctr"/>
            <a:endParaRPr lang="fr-FR" dirty="0"/>
          </a:p>
        </p:txBody>
      </p:sp>
      <p:sp>
        <p:nvSpPr>
          <p:cNvPr id="3" name="Rectangle à coins arrondis 2"/>
          <p:cNvSpPr/>
          <p:nvPr/>
        </p:nvSpPr>
        <p:spPr>
          <a:xfrm>
            <a:off x="539552" y="1844824"/>
            <a:ext cx="7632848" cy="2304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buFont typeface="Arial" pitchFamily="34" charset="0"/>
              <a:buChar char="•"/>
            </a:pPr>
            <a:r>
              <a:rPr lang="ar-DZ" dirty="0" smtClean="0">
                <a:cs typeface="Simplified Arabic" pitchFamily="2" charset="-78"/>
              </a:rPr>
              <a:t> نصت </a:t>
            </a:r>
            <a:r>
              <a:rPr lang="ar-DZ" dirty="0">
                <a:cs typeface="Simplified Arabic" pitchFamily="2" charset="-78"/>
              </a:rPr>
              <a:t>المادة 33 من ق.إ.م.إ على الاختصاص القيمي الذي يدخل ضمن الاختصاص النوعي للمحاكم </a:t>
            </a:r>
            <a:r>
              <a:rPr lang="ar-DZ" dirty="0" smtClean="0">
                <a:cs typeface="Simplified Arabic" pitchFamily="2" charset="-78"/>
              </a:rPr>
              <a:t>الابتدائية، فهي </a:t>
            </a:r>
            <a:r>
              <a:rPr lang="ar-DZ" dirty="0">
                <a:cs typeface="Simplified Arabic" pitchFamily="2" charset="-78"/>
              </a:rPr>
              <a:t>تفصل في النزاع الذي لا يتجاوز 200.000 </a:t>
            </a:r>
            <a:r>
              <a:rPr lang="ar-DZ" dirty="0" err="1">
                <a:cs typeface="Simplified Arabic" pitchFamily="2" charset="-78"/>
              </a:rPr>
              <a:t>دج</a:t>
            </a:r>
            <a:r>
              <a:rPr lang="ar-DZ" dirty="0">
                <a:cs typeface="Simplified Arabic" pitchFamily="2" charset="-78"/>
              </a:rPr>
              <a:t>، بحكم ابتدائي ونهائي قابل للطعن </a:t>
            </a:r>
            <a:r>
              <a:rPr lang="ar-DZ" dirty="0" smtClean="0">
                <a:cs typeface="Simplified Arabic" pitchFamily="2" charset="-78"/>
              </a:rPr>
              <a:t>لا يقبل </a:t>
            </a:r>
            <a:r>
              <a:rPr lang="ar-DZ" dirty="0">
                <a:cs typeface="Simplified Arabic" pitchFamily="2" charset="-78"/>
              </a:rPr>
              <a:t>الطعن فيه بالاستئناف أمام المجلس القضائي</a:t>
            </a:r>
            <a:r>
              <a:rPr lang="ar-DZ" dirty="0" smtClean="0">
                <a:cs typeface="Simplified Arabic" pitchFamily="2" charset="-78"/>
              </a:rPr>
              <a:t>.</a:t>
            </a:r>
          </a:p>
          <a:p>
            <a:pPr algn="ctr" rtl="1"/>
            <a:endParaRPr lang="ar-DZ" dirty="0" smtClean="0">
              <a:cs typeface="Simplified Arabic" pitchFamily="2" charset="-78"/>
            </a:endParaRPr>
          </a:p>
          <a:p>
            <a:pPr algn="ctr" rtl="1">
              <a:buFont typeface="Arial" pitchFamily="34" charset="0"/>
              <a:buChar char="•"/>
            </a:pPr>
            <a:r>
              <a:rPr lang="ar-DZ" dirty="0">
                <a:cs typeface="Simplified Arabic" pitchFamily="2" charset="-78"/>
              </a:rPr>
              <a:t> </a:t>
            </a:r>
            <a:r>
              <a:rPr lang="ar-DZ" dirty="0" smtClean="0">
                <a:cs typeface="Simplified Arabic" pitchFamily="2" charset="-78"/>
              </a:rPr>
              <a:t>تقدير </a:t>
            </a:r>
            <a:r>
              <a:rPr lang="ar-DZ" dirty="0">
                <a:cs typeface="Simplified Arabic" pitchFamily="2" charset="-78"/>
              </a:rPr>
              <a:t>قيمة النزاع متروك للقضاء وفق سلطته المطلقة بالاستناد على اثباتات المدعي المقدمة للمحكمة </a:t>
            </a:r>
            <a:r>
              <a:rPr lang="ar-DZ" dirty="0"/>
              <a:t>وقت رفع </a:t>
            </a:r>
            <a:r>
              <a:rPr lang="ar-DZ" dirty="0" smtClean="0"/>
              <a:t>الدعوى.</a:t>
            </a:r>
            <a:endParaRPr lang="fr-FR" dirty="0"/>
          </a:p>
        </p:txBody>
      </p:sp>
      <p:sp>
        <p:nvSpPr>
          <p:cNvPr id="4" name="Rectangle à coins arrondis 3"/>
          <p:cNvSpPr/>
          <p:nvPr/>
        </p:nvSpPr>
        <p:spPr>
          <a:xfrm>
            <a:off x="611560" y="4365104"/>
            <a:ext cx="7632848" cy="187220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rtl="1"/>
            <a:endParaRPr lang="ar-DZ" sz="2000" b="1" u="sng" dirty="0" smtClean="0">
              <a:solidFill>
                <a:schemeClr val="tx1"/>
              </a:solidFill>
              <a:cs typeface="Simplified Arabic" pitchFamily="2" charset="-78"/>
            </a:endParaRPr>
          </a:p>
          <a:p>
            <a:pPr algn="ctr" rtl="1"/>
            <a:r>
              <a:rPr lang="ar-DZ" b="1" u="sng" dirty="0" smtClean="0">
                <a:solidFill>
                  <a:schemeClr val="tx1"/>
                </a:solidFill>
                <a:cs typeface="Simplified Arabic" pitchFamily="2" charset="-78"/>
              </a:rPr>
              <a:t>الهدف من قواعد الاختصاص القيمي</a:t>
            </a:r>
          </a:p>
          <a:p>
            <a:pPr algn="ctr" rtl="1"/>
            <a:r>
              <a:rPr lang="ar-DZ" dirty="0" smtClean="0">
                <a:cs typeface="Simplified Arabic" pitchFamily="2" charset="-78"/>
              </a:rPr>
              <a:t>التخفيف والتقليل على المجالس القضائية من تراكم القضايا القليلة القيمة، التي يكون عرضها على قاضي الدرجة الأولى كافيا للفصل فيها بروية دون داع لاستئنافها أمام المجلس </a:t>
            </a:r>
            <a:r>
              <a:rPr lang="ar-DZ" dirty="0" err="1" smtClean="0">
                <a:cs typeface="Simplified Arabic" pitchFamily="2" charset="-78"/>
              </a:rPr>
              <a:t>القضائي.</a:t>
            </a:r>
            <a:r>
              <a:rPr lang="ar-DZ" dirty="0" smtClean="0">
                <a:cs typeface="Simplified Arabic" pitchFamily="2" charset="-78"/>
              </a:rPr>
              <a:t> خاصة وأن تكاليف الاستئناف قد تتجاوز قيمة النزاع المحدد ب 200.000 </a:t>
            </a:r>
            <a:r>
              <a:rPr lang="ar-DZ" dirty="0" err="1" smtClean="0">
                <a:cs typeface="Simplified Arabic" pitchFamily="2" charset="-78"/>
              </a:rPr>
              <a:t>دج</a:t>
            </a:r>
            <a:r>
              <a:rPr lang="ar-DZ" dirty="0" smtClean="0">
                <a:cs typeface="Simplified Arabic" pitchFamily="2" charset="-78"/>
              </a:rPr>
              <a:t>  (رسوم، توكيل محامي</a:t>
            </a:r>
            <a:r>
              <a:rPr lang="ar-DZ" dirty="0" err="1" smtClean="0">
                <a:cs typeface="Simplified Arabic" pitchFamily="2" charset="-78"/>
              </a:rPr>
              <a:t>).</a:t>
            </a:r>
            <a:endParaRPr lang="fr-FR" dirty="0" smtClean="0">
              <a:cs typeface="Simplified Arabic" pitchFamily="2" charset="-78"/>
            </a:endParaRPr>
          </a:p>
          <a:p>
            <a:pPr algn="ct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95536" y="260648"/>
            <a:ext cx="8208912" cy="187220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endParaRPr lang="ar-DZ" sz="2000" b="1" dirty="0" smtClean="0">
              <a:solidFill>
                <a:srgbClr val="C00000"/>
              </a:solidFill>
            </a:endParaRPr>
          </a:p>
          <a:p>
            <a:pPr algn="ctr" rtl="1"/>
            <a:r>
              <a:rPr lang="ar-DZ" sz="2000" b="1" dirty="0" smtClean="0">
                <a:solidFill>
                  <a:srgbClr val="C00000"/>
                </a:solidFill>
                <a:cs typeface="Simplified Arabic" pitchFamily="2" charset="-78"/>
              </a:rPr>
              <a:t>ج- </a:t>
            </a:r>
            <a:r>
              <a:rPr lang="ar-DZ" sz="2000" b="1" u="sng" dirty="0">
                <a:solidFill>
                  <a:srgbClr val="C00000"/>
                </a:solidFill>
                <a:cs typeface="Simplified Arabic" pitchFamily="2" charset="-78"/>
              </a:rPr>
              <a:t>الاختصاص </a:t>
            </a:r>
            <a:r>
              <a:rPr lang="ar-DZ" sz="2000" b="1" u="sng" dirty="0" err="1">
                <a:solidFill>
                  <a:srgbClr val="C00000"/>
                </a:solidFill>
                <a:cs typeface="Simplified Arabic" pitchFamily="2" charset="-78"/>
              </a:rPr>
              <a:t>النوعي</a:t>
            </a:r>
            <a:r>
              <a:rPr lang="ar-DZ" sz="2000" b="1" dirty="0" err="1">
                <a:solidFill>
                  <a:srgbClr val="C00000"/>
                </a:solidFill>
                <a:cs typeface="Simplified Arabic" pitchFamily="2" charset="-78"/>
              </a:rPr>
              <a:t>:</a:t>
            </a:r>
            <a:r>
              <a:rPr lang="ar-DZ" sz="2000" dirty="0">
                <a:solidFill>
                  <a:srgbClr val="C00000"/>
                </a:solidFill>
                <a:cs typeface="Simplified Arabic" pitchFamily="2" charset="-78"/>
              </a:rPr>
              <a:t> </a:t>
            </a:r>
            <a:endParaRPr lang="ar-DZ" sz="2000" dirty="0" smtClean="0">
              <a:solidFill>
                <a:srgbClr val="C00000"/>
              </a:solidFill>
              <a:cs typeface="Simplified Arabic" pitchFamily="2" charset="-78"/>
            </a:endParaRPr>
          </a:p>
          <a:p>
            <a:pPr algn="ctr" rtl="1"/>
            <a:endParaRPr lang="ar-DZ" sz="800" dirty="0" smtClean="0"/>
          </a:p>
          <a:p>
            <a:pPr algn="ctr" rtl="1"/>
            <a:r>
              <a:rPr lang="ar-DZ" dirty="0" smtClean="0">
                <a:cs typeface="Simplified Arabic" pitchFamily="2" charset="-78"/>
              </a:rPr>
              <a:t>ترجع </a:t>
            </a:r>
            <a:r>
              <a:rPr lang="ar-DZ" dirty="0">
                <a:cs typeface="Simplified Arabic" pitchFamily="2" charset="-78"/>
              </a:rPr>
              <a:t>الغاية من وجود قواعد الاختصاص النوعي هو لتخصص القاضي من جهة ولخصوصية المنازعة في حد ذاتها من جهة أخرى، سواء من حيث نوع النزاع، أو اجراءاته أو من حيث تشكيلة الجهة القضائية وطبيعة أطراف النزاع، كما هو الحال بالنسبة للقضايا الاجتماعية، وبعض القضايا التجارية التي يؤول إلى اختصاص النظر فيها نوعيا للأقطاب </a:t>
            </a:r>
            <a:r>
              <a:rPr lang="ar-DZ" dirty="0" err="1">
                <a:cs typeface="Simplified Arabic" pitchFamily="2" charset="-78"/>
              </a:rPr>
              <a:t>المتخصصة </a:t>
            </a:r>
            <a:r>
              <a:rPr lang="ar-DZ" dirty="0">
                <a:cs typeface="Simplified Arabic" pitchFamily="2" charset="-78"/>
              </a:rPr>
              <a:t>(م 32 فقرة 7 من ق.إ.م.إ)، وكذا القضايا </a:t>
            </a:r>
            <a:r>
              <a:rPr lang="ar-DZ" dirty="0" err="1">
                <a:cs typeface="Simplified Arabic" pitchFamily="2" charset="-78"/>
              </a:rPr>
              <a:t>الاستعجالية.</a:t>
            </a:r>
            <a:endParaRPr lang="fr-FR" dirty="0">
              <a:cs typeface="Simplified Arabic" pitchFamily="2" charset="-78"/>
            </a:endParaRPr>
          </a:p>
          <a:p>
            <a:pPr algn="ctr" rtl="1"/>
            <a:endParaRPr lang="fr-FR" sz="2000" dirty="0"/>
          </a:p>
        </p:txBody>
      </p:sp>
      <p:sp>
        <p:nvSpPr>
          <p:cNvPr id="3" name="Ellipse 2"/>
          <p:cNvSpPr/>
          <p:nvPr/>
        </p:nvSpPr>
        <p:spPr>
          <a:xfrm>
            <a:off x="2339752" y="2420888"/>
            <a:ext cx="4248472" cy="64807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sz="2000" b="1" dirty="0"/>
              <a:t>ويتحدد هذا الاختصاص </a:t>
            </a:r>
            <a:r>
              <a:rPr lang="ar-DZ" sz="2000" b="1" dirty="0" err="1" smtClean="0"/>
              <a:t>وفق</a:t>
            </a:r>
            <a:r>
              <a:rPr lang="ar-DZ" sz="2000" dirty="0" err="1" smtClean="0"/>
              <a:t>:</a:t>
            </a:r>
            <a:r>
              <a:rPr lang="ar-DZ" sz="2000" dirty="0" smtClean="0"/>
              <a:t> </a:t>
            </a:r>
            <a:endParaRPr lang="fr-FR" sz="2000" dirty="0"/>
          </a:p>
        </p:txBody>
      </p:sp>
      <p:cxnSp>
        <p:nvCxnSpPr>
          <p:cNvPr id="5" name="Connecteur droit avec flèche 4"/>
          <p:cNvCxnSpPr/>
          <p:nvPr/>
        </p:nvCxnSpPr>
        <p:spPr>
          <a:xfrm>
            <a:off x="6156176" y="2996952"/>
            <a:ext cx="288032"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4355976" y="3212976"/>
            <a:ext cx="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flipH="1">
            <a:off x="2411760" y="2996952"/>
            <a:ext cx="3600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à coins arrondis 9"/>
          <p:cNvSpPr/>
          <p:nvPr/>
        </p:nvSpPr>
        <p:spPr>
          <a:xfrm>
            <a:off x="6084168" y="3429000"/>
            <a:ext cx="2592288" cy="273630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DZ" b="1" dirty="0" smtClean="0">
                <a:cs typeface="Simplified Arabic" pitchFamily="2" charset="-78"/>
              </a:rPr>
              <a:t>الاتجاه الرأسي </a:t>
            </a:r>
            <a:r>
              <a:rPr lang="ar-DZ" dirty="0" smtClean="0">
                <a:cs typeface="Simplified Arabic" pitchFamily="2" charset="-78"/>
              </a:rPr>
              <a:t>يقصد </a:t>
            </a:r>
            <a:r>
              <a:rPr lang="ar-DZ" dirty="0" err="1" smtClean="0">
                <a:cs typeface="Simplified Arabic" pitchFamily="2" charset="-78"/>
              </a:rPr>
              <a:t>به</a:t>
            </a:r>
            <a:r>
              <a:rPr lang="ar-DZ" dirty="0" smtClean="0">
                <a:cs typeface="Simplified Arabic" pitchFamily="2" charset="-78"/>
              </a:rPr>
              <a:t> </a:t>
            </a:r>
            <a:r>
              <a:rPr lang="ar-DZ" dirty="0">
                <a:cs typeface="Simplified Arabic" pitchFamily="2" charset="-78"/>
              </a:rPr>
              <a:t>تقسيم الاختصاص فيما بين الطبقات المختلفة للنظام </a:t>
            </a:r>
            <a:r>
              <a:rPr lang="ar-DZ" dirty="0" err="1">
                <a:cs typeface="Simplified Arabic" pitchFamily="2" charset="-78"/>
              </a:rPr>
              <a:t>القضائي </a:t>
            </a:r>
            <a:r>
              <a:rPr lang="ar-DZ" dirty="0">
                <a:cs typeface="Simplified Arabic" pitchFamily="2" charset="-78"/>
              </a:rPr>
              <a:t>(المحاكم، المجالس القضائية، المحكمة العليا) من حيث تسلسلها كدرجة أولى أو ثانيا، أو جهة طعن</a:t>
            </a:r>
            <a:endParaRPr lang="fr-FR" dirty="0">
              <a:cs typeface="Simplified Arabic" pitchFamily="2" charset="-78"/>
            </a:endParaRPr>
          </a:p>
        </p:txBody>
      </p:sp>
      <p:sp>
        <p:nvSpPr>
          <p:cNvPr id="11" name="Rectangle à coins arrondis 10"/>
          <p:cNvSpPr/>
          <p:nvPr/>
        </p:nvSpPr>
        <p:spPr>
          <a:xfrm>
            <a:off x="3059832" y="3501008"/>
            <a:ext cx="2736304" cy="266429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b="1" dirty="0">
                <a:cs typeface="Simplified Arabic" pitchFamily="2" charset="-78"/>
              </a:rPr>
              <a:t>الاتجاه الأفقي </a:t>
            </a:r>
            <a:r>
              <a:rPr lang="ar-DZ" dirty="0" smtClean="0">
                <a:cs typeface="Simplified Arabic" pitchFamily="2" charset="-78"/>
              </a:rPr>
              <a:t>نقصد </a:t>
            </a:r>
            <a:r>
              <a:rPr lang="ar-DZ" dirty="0" err="1">
                <a:cs typeface="Simplified Arabic" pitchFamily="2" charset="-78"/>
              </a:rPr>
              <a:t>به</a:t>
            </a:r>
            <a:r>
              <a:rPr lang="ar-DZ" dirty="0">
                <a:cs typeface="Simplified Arabic" pitchFamily="2" charset="-78"/>
              </a:rPr>
              <a:t> تقسيم الاختصاص بأنواع مختلفة من القضايا فيما بين محاكم الطبقة الواحدة.</a:t>
            </a:r>
            <a:endParaRPr lang="fr-FR" dirty="0">
              <a:cs typeface="Simplified Arabic" pitchFamily="2" charset="-78"/>
            </a:endParaRPr>
          </a:p>
          <a:p>
            <a:pPr algn="ctr" rtl="1"/>
            <a:endParaRPr lang="fr-FR" dirty="0"/>
          </a:p>
        </p:txBody>
      </p:sp>
      <p:sp>
        <p:nvSpPr>
          <p:cNvPr id="12" name="Rectangle à coins arrondis 11"/>
          <p:cNvSpPr/>
          <p:nvPr/>
        </p:nvSpPr>
        <p:spPr>
          <a:xfrm>
            <a:off x="323528" y="3429000"/>
            <a:ext cx="2592288" cy="280831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rtl="1"/>
            <a:r>
              <a:rPr lang="ar-DZ" b="1" dirty="0" smtClean="0">
                <a:cs typeface="Simplified Arabic" pitchFamily="2" charset="-78"/>
              </a:rPr>
              <a:t>المعيار </a:t>
            </a:r>
            <a:r>
              <a:rPr lang="ar-DZ" b="1" dirty="0">
                <a:cs typeface="Simplified Arabic" pitchFamily="2" charset="-78"/>
              </a:rPr>
              <a:t>العضوي </a:t>
            </a:r>
            <a:r>
              <a:rPr lang="ar-DZ" dirty="0">
                <a:cs typeface="Simplified Arabic" pitchFamily="2" charset="-78"/>
              </a:rPr>
              <a:t>بالنظر إلى أطراف الدعوى، فإذا كان في النزاع  شخص معنوي عام بصفته صاحب سيادة فإن الاختصاص النوعي يؤول للقضاء الإداري ولا يمكن للقضاء العادي النظر فيها لعدم اختصاصه النوعي.</a:t>
            </a:r>
            <a:endParaRPr lang="fr-FR" dirty="0">
              <a:cs typeface="Simplified Arabic"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539552" y="1196752"/>
            <a:ext cx="7848872" cy="511256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endParaRPr lang="ar-DZ" sz="1000" b="1" dirty="0" smtClean="0">
              <a:cs typeface="Simplified Arabic" pitchFamily="2" charset="-78"/>
            </a:endParaRPr>
          </a:p>
          <a:p>
            <a:pPr algn="ctr" rtl="1"/>
            <a:r>
              <a:rPr lang="ar-DZ" sz="2000" b="1" u="sng" dirty="0" smtClean="0">
                <a:cs typeface="Simplified Arabic" pitchFamily="2" charset="-78"/>
              </a:rPr>
              <a:t>1- الاختصاص النوعي </a:t>
            </a:r>
            <a:r>
              <a:rPr lang="ar-DZ" sz="2000" b="1" u="sng" dirty="0" err="1" smtClean="0">
                <a:cs typeface="Simplified Arabic" pitchFamily="2" charset="-78"/>
              </a:rPr>
              <a:t>للمحكمة:</a:t>
            </a:r>
            <a:r>
              <a:rPr lang="ar-DZ" sz="2000" u="sng" dirty="0" smtClean="0">
                <a:cs typeface="Simplified Arabic" pitchFamily="2" charset="-78"/>
              </a:rPr>
              <a:t> </a:t>
            </a:r>
          </a:p>
          <a:p>
            <a:pPr algn="ctr" rtl="1"/>
            <a:r>
              <a:rPr lang="ar-DZ" u="sng" dirty="0" smtClean="0">
                <a:cs typeface="Simplified Arabic" pitchFamily="2" charset="-78"/>
              </a:rPr>
              <a:t>  </a:t>
            </a:r>
            <a:endParaRPr lang="fr-FR" u="sng" dirty="0" smtClean="0">
              <a:cs typeface="Simplified Arabic" pitchFamily="2" charset="-78"/>
            </a:endParaRPr>
          </a:p>
          <a:p>
            <a:pPr algn="ctr" rtl="1"/>
            <a:r>
              <a:rPr lang="ar-DZ" dirty="0" smtClean="0">
                <a:cs typeface="Simplified Arabic" pitchFamily="2" charset="-78"/>
              </a:rPr>
              <a:t>-  </a:t>
            </a:r>
            <a:r>
              <a:rPr lang="ar-DZ" dirty="0">
                <a:cs typeface="Simplified Arabic" pitchFamily="2" charset="-78"/>
              </a:rPr>
              <a:t>نصت المادة 32 ق.إ.م.إ </a:t>
            </a:r>
            <a:r>
              <a:rPr lang="ar-DZ" dirty="0" err="1">
                <a:cs typeface="Simplified Arabic" pitchFamily="2" charset="-78"/>
              </a:rPr>
              <a:t>بأن </a:t>
            </a:r>
            <a:r>
              <a:rPr lang="ar-DZ" dirty="0">
                <a:cs typeface="Simplified Arabic" pitchFamily="2" charset="-78"/>
              </a:rPr>
              <a:t>"المحكمة هي الجهة القضائية ذات الاختصاص العام، وتتشكل من أقسام ويمكن أيضا أن تتشكل من أقطاب </a:t>
            </a:r>
            <a:r>
              <a:rPr lang="ar-DZ" dirty="0" err="1">
                <a:cs typeface="Simplified Arabic" pitchFamily="2" charset="-78"/>
              </a:rPr>
              <a:t>متخصصة</a:t>
            </a:r>
            <a:r>
              <a:rPr lang="ar-DZ" dirty="0" err="1" smtClean="0">
                <a:cs typeface="Simplified Arabic" pitchFamily="2" charset="-78"/>
              </a:rPr>
              <a:t>".</a:t>
            </a:r>
            <a:r>
              <a:rPr lang="ar-DZ" dirty="0" smtClean="0">
                <a:cs typeface="Simplified Arabic" pitchFamily="2" charset="-78"/>
              </a:rPr>
              <a:t> ونصت المادة 33 على الاختصاص الابتدائي والنهائي </a:t>
            </a:r>
            <a:r>
              <a:rPr lang="ar-DZ" dirty="0" err="1" smtClean="0">
                <a:cs typeface="Simplified Arabic" pitchFamily="2" charset="-78"/>
              </a:rPr>
              <a:t>للمحكمة </a:t>
            </a:r>
            <a:r>
              <a:rPr lang="ar-DZ" dirty="0" smtClean="0">
                <a:cs typeface="Simplified Arabic" pitchFamily="2" charset="-78"/>
              </a:rPr>
              <a:t>(الاختصاص القيمي) للنزاع الذي لا يتجاوز قيمته 200.000 </a:t>
            </a:r>
            <a:r>
              <a:rPr lang="ar-DZ" dirty="0" err="1" smtClean="0">
                <a:cs typeface="Simplified Arabic" pitchFamily="2" charset="-78"/>
              </a:rPr>
              <a:t>دج.</a:t>
            </a:r>
            <a:endParaRPr lang="fr-FR" dirty="0">
              <a:cs typeface="Simplified Arabic" pitchFamily="2" charset="-78"/>
            </a:endParaRPr>
          </a:p>
          <a:p>
            <a:pPr algn="ctr" rtl="1"/>
            <a:r>
              <a:rPr lang="ar-DZ" dirty="0" smtClean="0">
                <a:cs typeface="Simplified Arabic" pitchFamily="2" charset="-78"/>
              </a:rPr>
              <a:t>- سمحت </a:t>
            </a:r>
            <a:r>
              <a:rPr lang="ar-DZ" dirty="0" smtClean="0">
                <a:cs typeface="Simplified Arabic" pitchFamily="2" charset="-78"/>
              </a:rPr>
              <a:t>الفقرة 6</a:t>
            </a:r>
            <a:r>
              <a:rPr lang="ar-DZ" dirty="0" smtClean="0">
                <a:cs typeface="Simplified Arabic" pitchFamily="2" charset="-78"/>
              </a:rPr>
              <a:t> </a:t>
            </a:r>
            <a:r>
              <a:rPr lang="ar-DZ" dirty="0">
                <a:cs typeface="Simplified Arabic" pitchFamily="2" charset="-78"/>
              </a:rPr>
              <a:t>المادة 32 </a:t>
            </a:r>
            <a:r>
              <a:rPr lang="ar-DZ" dirty="0" smtClean="0">
                <a:cs typeface="Simplified Arabic" pitchFamily="2" charset="-78"/>
              </a:rPr>
              <a:t>من </a:t>
            </a:r>
            <a:r>
              <a:rPr lang="ar-DZ" dirty="0">
                <a:cs typeface="Simplified Arabic" pitchFamily="2" charset="-78"/>
              </a:rPr>
              <a:t>ق.إ.م.إ لكاتب الضبط أن يتدارك الخطأ الذي يقع فيه بجدولة قضية ما أمام القسم غير المعني بالنظر فيها، أن يحيل الملف من قسم إلى قسم داخل نفس المحكمة</a:t>
            </a:r>
            <a:r>
              <a:rPr lang="ar-DZ" dirty="0" smtClean="0">
                <a:cs typeface="Simplified Arabic" pitchFamily="2" charset="-78"/>
              </a:rPr>
              <a:t>، بشرط</a:t>
            </a:r>
            <a:r>
              <a:rPr lang="ar-DZ" dirty="0" smtClean="0"/>
              <a:t> </a:t>
            </a:r>
            <a:r>
              <a:rPr lang="ar-DZ" dirty="0"/>
              <a:t>أن يكون ذلك مباشرة بعد قيد القضية في القسم </a:t>
            </a:r>
            <a:r>
              <a:rPr lang="ar-DZ" dirty="0" smtClean="0"/>
              <a:t>الخطأ، وقبل </a:t>
            </a:r>
            <a:r>
              <a:rPr lang="ar-DZ" dirty="0"/>
              <a:t>عرض النزاع على القضاء في أول جلسة، و</a:t>
            </a:r>
            <a:r>
              <a:rPr lang="ar-DZ" dirty="0" smtClean="0"/>
              <a:t>يجب أخذ رأي رئيس المحكمة مسبقا، الذي يفصل </a:t>
            </a:r>
            <a:r>
              <a:rPr lang="ar-DZ" dirty="0" smtClean="0"/>
              <a:t>فيها</a:t>
            </a:r>
            <a:r>
              <a:rPr lang="ar-DZ" dirty="0" smtClean="0"/>
              <a:t> بأمر لا يقبل الطعن.</a:t>
            </a:r>
            <a:endParaRPr lang="fr-FR" dirty="0" smtClean="0"/>
          </a:p>
          <a:p>
            <a:pPr algn="ctr" rtl="1"/>
            <a:r>
              <a:rPr lang="ar-DZ" dirty="0" smtClean="0">
                <a:cs typeface="Simplified Arabic" pitchFamily="2" charset="-78"/>
              </a:rPr>
              <a:t>- </a:t>
            </a:r>
            <a:r>
              <a:rPr lang="ar-DZ" dirty="0">
                <a:cs typeface="Simplified Arabic" pitchFamily="2" charset="-78"/>
              </a:rPr>
              <a:t>ويقصد </a:t>
            </a:r>
            <a:r>
              <a:rPr lang="ar-DZ" dirty="0" smtClean="0">
                <a:cs typeface="Simplified Arabic" pitchFamily="2" charset="-78"/>
              </a:rPr>
              <a:t>بالإحالة من </a:t>
            </a:r>
            <a:r>
              <a:rPr lang="ar-DZ" dirty="0">
                <a:cs typeface="Simplified Arabic" pitchFamily="2" charset="-78"/>
              </a:rPr>
              <a:t>القسم الذي له </a:t>
            </a:r>
            <a:r>
              <a:rPr lang="ar-DZ" dirty="0" smtClean="0">
                <a:cs typeface="Simplified Arabic" pitchFamily="2" charset="-78"/>
              </a:rPr>
              <a:t>صلاحيات إلى القسم الذي له صلاحية، </a:t>
            </a:r>
            <a:r>
              <a:rPr lang="ar-DZ" dirty="0">
                <a:cs typeface="Simplified Arabic" pitchFamily="2" charset="-78"/>
              </a:rPr>
              <a:t>دون القسم الذي له اختصاص نوعي، كما لا يمكنه أن يحيل الملف من قسم إلى قطب </a:t>
            </a:r>
            <a:r>
              <a:rPr lang="ar-DZ" dirty="0" err="1">
                <a:cs typeface="Simplified Arabic" pitchFamily="2" charset="-78"/>
              </a:rPr>
              <a:t>متخصص.</a:t>
            </a:r>
            <a:r>
              <a:rPr lang="ar-DZ" dirty="0">
                <a:cs typeface="Simplified Arabic" pitchFamily="2" charset="-78"/>
              </a:rPr>
              <a:t> </a:t>
            </a:r>
            <a:r>
              <a:rPr lang="ar-DZ" dirty="0" smtClean="0">
                <a:cs typeface="Simplified Arabic" pitchFamily="2" charset="-78"/>
              </a:rPr>
              <a:t>و</a:t>
            </a:r>
            <a:r>
              <a:rPr lang="ar-DZ" dirty="0" smtClean="0">
                <a:cs typeface="Simplified Arabic" pitchFamily="2" charset="-78"/>
              </a:rPr>
              <a:t>الهدف من هذه الإحالة هو من أجل السير الحسن لجهاز القضاء دون أن يؤثر ذلك على الخصومة.</a:t>
            </a:r>
            <a:endParaRPr lang="fr-FR" dirty="0">
              <a:cs typeface="Simplified Arabic" pitchFamily="2" charset="-78"/>
            </a:endParaRPr>
          </a:p>
          <a:p>
            <a:pPr algn="ctr" rtl="1"/>
            <a:r>
              <a:rPr lang="ar-DZ" dirty="0" smtClean="0">
                <a:cs typeface="Simplified Arabic" pitchFamily="2" charset="-78"/>
              </a:rPr>
              <a:t>- تتمثل الأقسام </a:t>
            </a:r>
            <a:r>
              <a:rPr lang="ar-DZ" dirty="0">
                <a:cs typeface="Simplified Arabic" pitchFamily="2" charset="-78"/>
              </a:rPr>
              <a:t>التي تتمتع بالاختصاص النوعي </a:t>
            </a:r>
            <a:r>
              <a:rPr lang="ar-DZ" dirty="0" smtClean="0">
                <a:cs typeface="Simplified Arabic" pitchFamily="2" charset="-78"/>
              </a:rPr>
              <a:t>في: </a:t>
            </a:r>
            <a:r>
              <a:rPr lang="ar-DZ" dirty="0">
                <a:cs typeface="Simplified Arabic" pitchFamily="2" charset="-78"/>
              </a:rPr>
              <a:t>القسم </a:t>
            </a:r>
            <a:r>
              <a:rPr lang="ar-DZ" dirty="0" err="1">
                <a:cs typeface="Simplified Arabic" pitchFamily="2" charset="-78"/>
              </a:rPr>
              <a:t>الاجتماعي </a:t>
            </a:r>
            <a:r>
              <a:rPr lang="ar-DZ" dirty="0">
                <a:cs typeface="Simplified Arabic" pitchFamily="2" charset="-78"/>
              </a:rPr>
              <a:t>(</a:t>
            </a:r>
            <a:r>
              <a:rPr lang="ar-DZ" dirty="0" smtClean="0">
                <a:cs typeface="Simplified Arabic" pitchFamily="2" charset="-78"/>
              </a:rPr>
              <a:t>الم </a:t>
            </a:r>
            <a:r>
              <a:rPr lang="ar-DZ" dirty="0">
                <a:cs typeface="Simplified Arabic" pitchFamily="2" charset="-78"/>
              </a:rPr>
              <a:t>500 إلى 509 ق.إ.م.إ)، والقسم </a:t>
            </a:r>
            <a:r>
              <a:rPr lang="ar-DZ" dirty="0" err="1">
                <a:cs typeface="Simplified Arabic" pitchFamily="2" charset="-78"/>
              </a:rPr>
              <a:t>الاستعجالي</a:t>
            </a:r>
            <a:r>
              <a:rPr lang="ar-DZ" dirty="0">
                <a:cs typeface="Simplified Arabic" pitchFamily="2" charset="-78"/>
              </a:rPr>
              <a:t> الذي ينظر في النزاع لاتخاذ التدابير </a:t>
            </a:r>
            <a:r>
              <a:rPr lang="ar-DZ" dirty="0" err="1">
                <a:cs typeface="Simplified Arabic" pitchFamily="2" charset="-78"/>
              </a:rPr>
              <a:t>الاستعجالية</a:t>
            </a:r>
            <a:r>
              <a:rPr lang="ar-DZ" dirty="0">
                <a:cs typeface="Simplified Arabic" pitchFamily="2" charset="-78"/>
              </a:rPr>
              <a:t> دون التطرق إلى أصل </a:t>
            </a:r>
            <a:r>
              <a:rPr lang="ar-DZ" dirty="0" err="1">
                <a:cs typeface="Simplified Arabic" pitchFamily="2" charset="-78"/>
              </a:rPr>
              <a:t>الحق </a:t>
            </a:r>
            <a:r>
              <a:rPr lang="ar-DZ" dirty="0" smtClean="0">
                <a:cs typeface="Simplified Arabic" pitchFamily="2" charset="-78"/>
              </a:rPr>
              <a:t>(الم 299 </a:t>
            </a:r>
            <a:r>
              <a:rPr lang="ar-DZ" dirty="0">
                <a:cs typeface="Simplified Arabic" pitchFamily="2" charset="-78"/>
              </a:rPr>
              <a:t>إلى 305 ق.إ.م.إ)، وأيضا الأقطاب </a:t>
            </a:r>
            <a:r>
              <a:rPr lang="ar-DZ" dirty="0" err="1">
                <a:cs typeface="Simplified Arabic" pitchFamily="2" charset="-78"/>
              </a:rPr>
              <a:t>المتخصصة </a:t>
            </a:r>
            <a:r>
              <a:rPr lang="ar-DZ" dirty="0">
                <a:cs typeface="Simplified Arabic" pitchFamily="2" charset="-78"/>
              </a:rPr>
              <a:t>(</a:t>
            </a:r>
            <a:r>
              <a:rPr lang="ar-DZ" dirty="0" smtClean="0">
                <a:cs typeface="Simplified Arabic" pitchFamily="2" charset="-78"/>
              </a:rPr>
              <a:t>الم </a:t>
            </a:r>
            <a:r>
              <a:rPr lang="ar-DZ" dirty="0">
                <a:cs typeface="Simplified Arabic" pitchFamily="2" charset="-78"/>
              </a:rPr>
              <a:t>32 فقرة 7 ق.إ.م.إ</a:t>
            </a:r>
            <a:r>
              <a:rPr lang="ar-DZ" dirty="0" err="1">
                <a:cs typeface="Simplified Arabic" pitchFamily="2" charset="-78"/>
              </a:rPr>
              <a:t>).</a:t>
            </a:r>
            <a:r>
              <a:rPr lang="ar-DZ" dirty="0">
                <a:cs typeface="Simplified Arabic" pitchFamily="2" charset="-78"/>
              </a:rPr>
              <a:t>  </a:t>
            </a:r>
            <a:endParaRPr lang="fr-FR" dirty="0">
              <a:cs typeface="Simplified Arabic" pitchFamily="2" charset="-78"/>
            </a:endParaRPr>
          </a:p>
          <a:p>
            <a:pPr algn="ctr" rtl="1"/>
            <a:endParaRPr lang="fr-FR" dirty="0"/>
          </a:p>
        </p:txBody>
      </p:sp>
      <p:sp>
        <p:nvSpPr>
          <p:cNvPr id="3" name="Ellipse 2"/>
          <p:cNvSpPr/>
          <p:nvPr/>
        </p:nvSpPr>
        <p:spPr>
          <a:xfrm>
            <a:off x="1475656" y="260648"/>
            <a:ext cx="5832648" cy="72008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lvl="0" algn="ctr" rtl="1"/>
            <a:r>
              <a:rPr lang="ar-DZ" sz="2400" b="1" dirty="0">
                <a:solidFill>
                  <a:srgbClr val="C00000"/>
                </a:solidFill>
                <a:cs typeface="Simplified Arabic" pitchFamily="2" charset="-78"/>
              </a:rPr>
              <a:t>الاختصاص النوعي للجهات القضائية:</a:t>
            </a:r>
            <a:endParaRPr lang="fr-FR" sz="2400" dirty="0">
              <a:solidFill>
                <a:srgbClr val="C00000"/>
              </a:solidFill>
              <a:cs typeface="Simplified Arabic"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691680" y="908720"/>
            <a:ext cx="5832648" cy="72008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2000" b="1" dirty="0" smtClean="0">
                <a:cs typeface="Simplified Arabic" pitchFamily="2" charset="-78"/>
              </a:rPr>
              <a:t>الأقطاب المتخصصة</a:t>
            </a:r>
            <a:endParaRPr lang="fr-FR" sz="2000" b="1" dirty="0">
              <a:cs typeface="Simplified Arabic" pitchFamily="2" charset="-78"/>
            </a:endParaRPr>
          </a:p>
        </p:txBody>
      </p:sp>
      <p:sp>
        <p:nvSpPr>
          <p:cNvPr id="3" name="Rectangle à coins arrondis 2"/>
          <p:cNvSpPr/>
          <p:nvPr/>
        </p:nvSpPr>
        <p:spPr>
          <a:xfrm>
            <a:off x="755576" y="1916832"/>
            <a:ext cx="7344816" cy="388843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rtl="1"/>
            <a:r>
              <a:rPr lang="ar-DZ" b="1" u="sng" dirty="0" err="1" smtClean="0">
                <a:cs typeface="Simplified Arabic" pitchFamily="2" charset="-78"/>
              </a:rPr>
              <a:t>اختصاصاتها:</a:t>
            </a:r>
            <a:endParaRPr lang="ar-DZ" b="1" u="sng" dirty="0" smtClean="0">
              <a:cs typeface="Simplified Arabic" pitchFamily="2" charset="-78"/>
            </a:endParaRPr>
          </a:p>
          <a:p>
            <a:pPr algn="ctr" rtl="1"/>
            <a:r>
              <a:rPr lang="ar-DZ" dirty="0" smtClean="0">
                <a:cs typeface="Simplified Arabic" pitchFamily="2" charset="-78"/>
              </a:rPr>
              <a:t>تختص الأقطاب المتخصصة اختصاصا نوعيا في المنازعات التجارية </a:t>
            </a:r>
            <a:r>
              <a:rPr lang="ar-DZ" dirty="0" err="1" smtClean="0">
                <a:cs typeface="Simplified Arabic" pitchFamily="2" charset="-78"/>
              </a:rPr>
              <a:t>التالية:</a:t>
            </a:r>
            <a:endParaRPr lang="ar-DZ" dirty="0" smtClean="0">
              <a:cs typeface="Simplified Arabic" pitchFamily="2" charset="-78"/>
            </a:endParaRPr>
          </a:p>
          <a:p>
            <a:pPr algn="ctr" rtl="1"/>
            <a:r>
              <a:rPr lang="ar-DZ" dirty="0" smtClean="0">
                <a:cs typeface="Simplified Arabic" pitchFamily="2" charset="-78"/>
              </a:rPr>
              <a:t>التجارة الدولية- الافلاس والتسوية القضائية- المنازعات المتعلقة بالبنوك- منازعات الملكية الفكرية- المنازعات البحرية والنقل الجوي- منازعات التأمينات.</a:t>
            </a:r>
          </a:p>
          <a:p>
            <a:pPr algn="ctr" rtl="1"/>
            <a:r>
              <a:rPr lang="ar-DZ" b="1" u="sng" dirty="0" smtClean="0">
                <a:cs typeface="Simplified Arabic" pitchFamily="2" charset="-78"/>
              </a:rPr>
              <a:t>مقرات الأقطاب </a:t>
            </a:r>
            <a:r>
              <a:rPr lang="ar-DZ" b="1" u="sng" dirty="0" err="1" smtClean="0">
                <a:cs typeface="Simplified Arabic" pitchFamily="2" charset="-78"/>
              </a:rPr>
              <a:t>المتخصصة:</a:t>
            </a:r>
            <a:r>
              <a:rPr lang="ar-DZ" b="1" u="sng" dirty="0" smtClean="0">
                <a:cs typeface="Simplified Arabic" pitchFamily="2" charset="-78"/>
              </a:rPr>
              <a:t> </a:t>
            </a:r>
          </a:p>
          <a:p>
            <a:pPr algn="ctr" rtl="1"/>
            <a:r>
              <a:rPr lang="ar-DZ" dirty="0" smtClean="0">
                <a:cs typeface="Simplified Arabic" pitchFamily="2" charset="-78"/>
              </a:rPr>
              <a:t>حسب المادة 32 ق.إ.م.إ تتواجد في بعض المحاكم، ويتم تحديد هذه المحاكم التي تتواجد </a:t>
            </a:r>
            <a:r>
              <a:rPr lang="ar-DZ" dirty="0" err="1" smtClean="0">
                <a:cs typeface="Simplified Arabic" pitchFamily="2" charset="-78"/>
              </a:rPr>
              <a:t>بها</a:t>
            </a:r>
            <a:r>
              <a:rPr lang="ar-DZ" dirty="0" smtClean="0">
                <a:cs typeface="Simplified Arabic" pitchFamily="2" charset="-78"/>
              </a:rPr>
              <a:t> الأقطاب عن طريق التنظيم، والذي لم يصدر بعد لذا تبقى الأقسام التجارية تنظر في تلك المنازعات </a:t>
            </a:r>
            <a:r>
              <a:rPr lang="ar-DZ" dirty="0">
                <a:cs typeface="Simplified Arabic" pitchFamily="2" charset="-78"/>
              </a:rPr>
              <a:t>إ</a:t>
            </a:r>
            <a:r>
              <a:rPr lang="ar-DZ" dirty="0" smtClean="0">
                <a:cs typeface="Simplified Arabic" pitchFamily="2" charset="-78"/>
              </a:rPr>
              <a:t>لى حين تنصيبها طبقا </a:t>
            </a:r>
            <a:r>
              <a:rPr lang="ar-DZ" dirty="0">
                <a:cs typeface="Simplified Arabic" pitchFamily="2" charset="-78"/>
              </a:rPr>
              <a:t>ل</a:t>
            </a:r>
            <a:r>
              <a:rPr lang="ar-DZ" dirty="0" smtClean="0">
                <a:cs typeface="Simplified Arabic" pitchFamily="2" charset="-78"/>
              </a:rPr>
              <a:t>لمادة 1063 ق.إ.م.إ.</a:t>
            </a:r>
          </a:p>
          <a:p>
            <a:pPr algn="ctr" rtl="1"/>
            <a:r>
              <a:rPr lang="ar-DZ" b="1" u="sng" dirty="0" err="1" smtClean="0">
                <a:cs typeface="Simplified Arabic" pitchFamily="2" charset="-78"/>
              </a:rPr>
              <a:t>تشكيلتها:</a:t>
            </a:r>
            <a:endParaRPr lang="ar-DZ" b="1" u="sng" dirty="0" smtClean="0">
              <a:cs typeface="Simplified Arabic" pitchFamily="2" charset="-78"/>
            </a:endParaRPr>
          </a:p>
          <a:p>
            <a:pPr algn="ctr" rtl="1"/>
            <a:r>
              <a:rPr lang="ar-DZ" dirty="0" smtClean="0">
                <a:cs typeface="Simplified Arabic" pitchFamily="2" charset="-78"/>
              </a:rPr>
              <a:t>تفصل الأقطاب المتخصصة بتشكيلة جماعية من ثلاثة قضاة، وهي تشكيلة </a:t>
            </a:r>
            <a:r>
              <a:rPr lang="ar-DZ" dirty="0" err="1" smtClean="0">
                <a:cs typeface="Simplified Arabic" pitchFamily="2" charset="-78"/>
              </a:rPr>
              <a:t>وجوبية</a:t>
            </a:r>
            <a:r>
              <a:rPr lang="ar-DZ" dirty="0" smtClean="0">
                <a:cs typeface="Simplified Arabic" pitchFamily="2" charset="-78"/>
              </a:rPr>
              <a:t> تحت طائلة البطلان.</a:t>
            </a:r>
            <a:endParaRPr lang="fr-FR" dirty="0">
              <a:cs typeface="Simplified Arabic"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83568" y="476672"/>
            <a:ext cx="7560840" cy="230425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endParaRPr lang="ar-DZ" sz="800" b="1" u="sng" dirty="0" smtClean="0">
              <a:solidFill>
                <a:schemeClr val="tx1"/>
              </a:solidFill>
              <a:cs typeface="Simplified Arabic" pitchFamily="2" charset="-78"/>
            </a:endParaRPr>
          </a:p>
          <a:p>
            <a:pPr algn="ctr" rtl="1"/>
            <a:r>
              <a:rPr lang="ar-DZ" sz="2000" b="1" u="sng" dirty="0" smtClean="0">
                <a:solidFill>
                  <a:schemeClr val="tx1"/>
                </a:solidFill>
                <a:cs typeface="Simplified Arabic" pitchFamily="2" charset="-78"/>
              </a:rPr>
              <a:t>الاختصاص </a:t>
            </a:r>
            <a:r>
              <a:rPr lang="ar-DZ" sz="2000" b="1" u="sng" dirty="0">
                <a:solidFill>
                  <a:schemeClr val="tx1"/>
                </a:solidFill>
                <a:cs typeface="Simplified Arabic" pitchFamily="2" charset="-78"/>
              </a:rPr>
              <a:t>النوعي لمحكمة مقر المجلس </a:t>
            </a:r>
            <a:r>
              <a:rPr lang="ar-DZ" sz="2000" b="1" u="sng" dirty="0" err="1">
                <a:solidFill>
                  <a:schemeClr val="tx1"/>
                </a:solidFill>
                <a:cs typeface="Simplified Arabic" pitchFamily="2" charset="-78"/>
              </a:rPr>
              <a:t>القضائي</a:t>
            </a:r>
            <a:r>
              <a:rPr lang="ar-DZ" sz="2000" u="sng" dirty="0" err="1">
                <a:solidFill>
                  <a:schemeClr val="tx1"/>
                </a:solidFill>
                <a:cs typeface="Simplified Arabic" pitchFamily="2" charset="-78"/>
              </a:rPr>
              <a:t>:</a:t>
            </a:r>
            <a:r>
              <a:rPr lang="ar-DZ" sz="2000" u="sng" dirty="0">
                <a:solidFill>
                  <a:schemeClr val="tx1"/>
                </a:solidFill>
                <a:cs typeface="Simplified Arabic" pitchFamily="2" charset="-78"/>
              </a:rPr>
              <a:t> </a:t>
            </a:r>
            <a:endParaRPr lang="ar-DZ" sz="2000" u="sng" dirty="0" smtClean="0">
              <a:solidFill>
                <a:schemeClr val="tx1"/>
              </a:solidFill>
              <a:cs typeface="Simplified Arabic" pitchFamily="2" charset="-78"/>
            </a:endParaRPr>
          </a:p>
          <a:p>
            <a:pPr algn="ctr" rtl="1"/>
            <a:endParaRPr lang="fr-FR" sz="1000" u="sng" dirty="0">
              <a:solidFill>
                <a:schemeClr val="tx1"/>
              </a:solidFill>
              <a:cs typeface="Simplified Arabic" pitchFamily="2" charset="-78"/>
            </a:endParaRPr>
          </a:p>
          <a:p>
            <a:pPr lvl="0" algn="ctr" rtl="1">
              <a:buFont typeface="Arial" pitchFamily="34" charset="0"/>
              <a:buChar char="•"/>
            </a:pPr>
            <a:r>
              <a:rPr lang="ar-DZ" dirty="0" smtClean="0">
                <a:cs typeface="Simplified Arabic" pitchFamily="2" charset="-78"/>
              </a:rPr>
              <a:t>- حسب </a:t>
            </a:r>
            <a:r>
              <a:rPr lang="ar-DZ" dirty="0">
                <a:cs typeface="Simplified Arabic" pitchFamily="2" charset="-78"/>
              </a:rPr>
              <a:t>المادة 40 </a:t>
            </a:r>
            <a:r>
              <a:rPr lang="ar-DZ" dirty="0" smtClean="0">
                <a:cs typeface="Simplified Arabic" pitchFamily="2" charset="-78"/>
              </a:rPr>
              <a:t>فقرة 3 و </a:t>
            </a:r>
            <a:r>
              <a:rPr lang="ar-DZ" dirty="0">
                <a:cs typeface="Simplified Arabic" pitchFamily="2" charset="-78"/>
              </a:rPr>
              <a:t>4 ق.إ.م.إ، تفصل </a:t>
            </a:r>
            <a:r>
              <a:rPr lang="ar-DZ" dirty="0" smtClean="0">
                <a:cs typeface="Simplified Arabic" pitchFamily="2" charset="-78"/>
              </a:rPr>
              <a:t>محكمة مقر المجلس في </a:t>
            </a:r>
            <a:r>
              <a:rPr lang="ar-DZ" dirty="0">
                <a:cs typeface="Simplified Arabic" pitchFamily="2" charset="-78"/>
              </a:rPr>
              <a:t>النزاعات المتعلقة </a:t>
            </a:r>
            <a:r>
              <a:rPr lang="ar-DZ" dirty="0" smtClean="0">
                <a:cs typeface="Simplified Arabic" pitchFamily="2" charset="-78"/>
              </a:rPr>
              <a:t>بمواد الإفلاس أو التسوية القضائية للشركات والدعاوى المتعلقة بمنازعات الشركاء وفي مواد الملكية الفكرية، </a:t>
            </a:r>
            <a:r>
              <a:rPr lang="ar-DZ" dirty="0">
                <a:cs typeface="Simplified Arabic" pitchFamily="2" charset="-78"/>
              </a:rPr>
              <a:t>وهو اختصاص مؤقت لحين تنصيب الأقطاب المتخصصة، حسب المادة 1063 ق.إ.م.إ.</a:t>
            </a:r>
            <a:endParaRPr lang="fr-FR" dirty="0">
              <a:cs typeface="Simplified Arabic" pitchFamily="2" charset="-78"/>
            </a:endParaRPr>
          </a:p>
          <a:p>
            <a:pPr lvl="0" algn="ctr" rtl="1">
              <a:buFont typeface="Arial" pitchFamily="34" charset="0"/>
              <a:buChar char="•"/>
            </a:pPr>
            <a:r>
              <a:rPr lang="ar-DZ" dirty="0" smtClean="0">
                <a:cs typeface="Simplified Arabic" pitchFamily="2" charset="-78"/>
              </a:rPr>
              <a:t>- تنظر محكمة مقر المجلس </a:t>
            </a:r>
            <a:r>
              <a:rPr lang="ar-DZ" dirty="0">
                <a:cs typeface="Simplified Arabic" pitchFamily="2" charset="-78"/>
              </a:rPr>
              <a:t>في الطلبات المتعلقة بمنح الصيغة التنفيذية للأوامر والأحكام والقرارات والعقود والسندات التنفيذية الأجنبية، حسب المادة 607 ق.إ.م.إ.</a:t>
            </a:r>
            <a:endParaRPr lang="fr-FR" dirty="0">
              <a:cs typeface="Simplified Arabic" pitchFamily="2" charset="-78"/>
            </a:endParaRPr>
          </a:p>
        </p:txBody>
      </p:sp>
      <p:sp>
        <p:nvSpPr>
          <p:cNvPr id="3" name="Rectangle à coins arrondis 2"/>
          <p:cNvSpPr/>
          <p:nvPr/>
        </p:nvSpPr>
        <p:spPr>
          <a:xfrm>
            <a:off x="683568" y="3068960"/>
            <a:ext cx="7488832" cy="30243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buFontTx/>
              <a:buChar char="-"/>
            </a:pPr>
            <a:endParaRPr lang="ar-DZ" b="1" dirty="0" smtClean="0"/>
          </a:p>
          <a:p>
            <a:pPr algn="ctr" rtl="1"/>
            <a:r>
              <a:rPr lang="ar-DZ" sz="2000" b="1" u="sng" dirty="0" smtClean="0">
                <a:solidFill>
                  <a:schemeClr val="tx1"/>
                </a:solidFill>
                <a:cs typeface="Simplified Arabic" pitchFamily="2" charset="-78"/>
              </a:rPr>
              <a:t>2- الاختصاص </a:t>
            </a:r>
            <a:r>
              <a:rPr lang="ar-DZ" sz="2000" b="1" u="sng" dirty="0">
                <a:solidFill>
                  <a:schemeClr val="tx1"/>
                </a:solidFill>
                <a:cs typeface="Simplified Arabic" pitchFamily="2" charset="-78"/>
              </a:rPr>
              <a:t>النوعي للمجلس </a:t>
            </a:r>
            <a:r>
              <a:rPr lang="ar-DZ" sz="2000" b="1" u="sng" dirty="0" smtClean="0">
                <a:solidFill>
                  <a:schemeClr val="tx1"/>
                </a:solidFill>
                <a:cs typeface="Simplified Arabic" pitchFamily="2" charset="-78"/>
              </a:rPr>
              <a:t>القضائي</a:t>
            </a:r>
            <a:endParaRPr lang="ar-DZ" sz="2000" b="1" u="sng" dirty="0">
              <a:solidFill>
                <a:schemeClr val="tx1"/>
              </a:solidFill>
              <a:cs typeface="Simplified Arabic" pitchFamily="2" charset="-78"/>
            </a:endParaRPr>
          </a:p>
          <a:p>
            <a:pPr algn="ctr" rtl="1"/>
            <a:endParaRPr lang="ar-DZ" sz="800" b="1" dirty="0" smtClean="0">
              <a:cs typeface="Simplified Arabic" pitchFamily="2" charset="-78"/>
            </a:endParaRPr>
          </a:p>
          <a:p>
            <a:pPr algn="ctr" rtl="1"/>
            <a:r>
              <a:rPr lang="ar-DZ" dirty="0">
                <a:cs typeface="Simplified Arabic" pitchFamily="2" charset="-78"/>
              </a:rPr>
              <a:t>حسب المادة 34</a:t>
            </a:r>
            <a:r>
              <a:rPr lang="ar-DZ" b="1" dirty="0">
                <a:cs typeface="Simplified Arabic" pitchFamily="2" charset="-78"/>
              </a:rPr>
              <a:t> </a:t>
            </a:r>
            <a:r>
              <a:rPr lang="ar-DZ" dirty="0">
                <a:cs typeface="Simplified Arabic" pitchFamily="2" charset="-78"/>
              </a:rPr>
              <a:t>ق.إ.م.إ، يختص المجلس القضائي نوعيا في:</a:t>
            </a:r>
            <a:endParaRPr lang="fr-FR" dirty="0">
              <a:cs typeface="Simplified Arabic" pitchFamily="2" charset="-78"/>
            </a:endParaRPr>
          </a:p>
          <a:p>
            <a:pPr lvl="0" algn="ctr" rtl="1">
              <a:buFont typeface="Wingdings" pitchFamily="2" charset="2"/>
              <a:buChar char="Ø"/>
            </a:pPr>
            <a:r>
              <a:rPr lang="ar-DZ" dirty="0">
                <a:cs typeface="Simplified Arabic" pitchFamily="2" charset="-78"/>
              </a:rPr>
              <a:t>النظر في استئناف الأحكام الابتدائية الصادرة عن المحاكم في الدرجة الأولى في جميع المواد حتى ولو كان وصفها خاطئ.</a:t>
            </a:r>
            <a:endParaRPr lang="fr-FR" dirty="0">
              <a:cs typeface="Simplified Arabic" pitchFamily="2" charset="-78"/>
            </a:endParaRPr>
          </a:p>
          <a:p>
            <a:pPr lvl="0" algn="ctr" rtl="1">
              <a:buFont typeface="Wingdings" pitchFamily="2" charset="2"/>
              <a:buChar char="Ø"/>
            </a:pPr>
            <a:r>
              <a:rPr lang="ar-DZ" dirty="0">
                <a:cs typeface="Simplified Arabic" pitchFamily="2" charset="-78"/>
              </a:rPr>
              <a:t>الطلبات المتعلقة بتنازع الاختصاص بين القضاة بين جهتين قضائيتين واقعتين في دائرة </a:t>
            </a:r>
            <a:r>
              <a:rPr lang="ar-DZ" dirty="0" err="1">
                <a:cs typeface="Simplified Arabic" pitchFamily="2" charset="-78"/>
              </a:rPr>
              <a:t>اختصاصه </a:t>
            </a:r>
            <a:r>
              <a:rPr lang="ar-DZ" dirty="0">
                <a:cs typeface="Simplified Arabic" pitchFamily="2" charset="-78"/>
              </a:rPr>
              <a:t>(المادة 399 الفقرة 1 ق.إ.م.إ</a:t>
            </a:r>
            <a:r>
              <a:rPr lang="ar-DZ" dirty="0" err="1">
                <a:cs typeface="Simplified Arabic" pitchFamily="2" charset="-78"/>
              </a:rPr>
              <a:t>).</a:t>
            </a:r>
            <a:r>
              <a:rPr lang="ar-DZ" dirty="0">
                <a:cs typeface="Simplified Arabic" pitchFamily="2" charset="-78"/>
              </a:rPr>
              <a:t> </a:t>
            </a:r>
            <a:endParaRPr lang="fr-FR" dirty="0">
              <a:cs typeface="Simplified Arabic" pitchFamily="2" charset="-78"/>
            </a:endParaRPr>
          </a:p>
          <a:p>
            <a:pPr lvl="0" algn="ctr" rtl="1">
              <a:buFont typeface="Wingdings" pitchFamily="2" charset="2"/>
              <a:buChar char="Ø"/>
            </a:pPr>
            <a:r>
              <a:rPr lang="ar-DZ" dirty="0">
                <a:cs typeface="Simplified Arabic" pitchFamily="2" charset="-78"/>
              </a:rPr>
              <a:t>طلبات الرد المرفوعة ضد قضاة المحاكم التابعين لدائرة اختصاص </a:t>
            </a:r>
            <a:r>
              <a:rPr lang="ar-DZ" dirty="0" err="1">
                <a:cs typeface="Simplified Arabic" pitchFamily="2" charset="-78"/>
              </a:rPr>
              <a:t>المجلس.</a:t>
            </a:r>
            <a:r>
              <a:rPr lang="ar-DZ" dirty="0">
                <a:cs typeface="Simplified Arabic" pitchFamily="2" charset="-78"/>
              </a:rPr>
              <a:t> </a:t>
            </a:r>
            <a:endParaRPr lang="fr-FR" dirty="0">
              <a:cs typeface="Simplified Arabic" pitchFamily="2" charset="-78"/>
            </a:endParaRPr>
          </a:p>
          <a:p>
            <a:pPr lvl="0" algn="ctr" rtl="1">
              <a:buFont typeface="Wingdings" pitchFamily="2" charset="2"/>
              <a:buChar char="Ø"/>
            </a:pPr>
            <a:r>
              <a:rPr lang="ar-DZ" dirty="0">
                <a:cs typeface="Simplified Arabic" pitchFamily="2" charset="-78"/>
              </a:rPr>
              <a:t>يتولى مجلس قضاء الجزائر الفصل في الطعون الموجهة ضد قرارات مجلس </a:t>
            </a:r>
            <a:r>
              <a:rPr lang="ar-DZ" dirty="0" err="1">
                <a:cs typeface="Simplified Arabic" pitchFamily="2" charset="-78"/>
              </a:rPr>
              <a:t>المنافسة.</a:t>
            </a:r>
            <a:r>
              <a:rPr lang="ar-DZ" dirty="0">
                <a:cs typeface="Simplified Arabic" pitchFamily="2" charset="-78"/>
              </a:rPr>
              <a:t> </a:t>
            </a:r>
            <a:endParaRPr lang="fr-FR" dirty="0">
              <a:cs typeface="Simplified Arabic" pitchFamily="2" charset="-78"/>
            </a:endParaRPr>
          </a:p>
          <a:p>
            <a:pPr algn="ctr" rtl="1">
              <a:buFontTx/>
              <a:buChar char="-"/>
            </a:pPr>
            <a:endParaRPr lang="fr-FR" dirty="0">
              <a:cs typeface="Simplified Arabic"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539552" y="476672"/>
            <a:ext cx="7776864" cy="56886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u="sng" dirty="0" smtClean="0">
                <a:cs typeface="Simplified Arabic" pitchFamily="2" charset="-78"/>
              </a:rPr>
              <a:t>3- الاختصاص </a:t>
            </a:r>
            <a:r>
              <a:rPr lang="ar-DZ" sz="2000" b="1" u="sng" dirty="0">
                <a:cs typeface="Simplified Arabic" pitchFamily="2" charset="-78"/>
              </a:rPr>
              <a:t>النوعي للمحكمة </a:t>
            </a:r>
            <a:r>
              <a:rPr lang="ar-DZ" sz="2000" b="1" u="sng" dirty="0" err="1">
                <a:cs typeface="Simplified Arabic" pitchFamily="2" charset="-78"/>
              </a:rPr>
              <a:t>العليا</a:t>
            </a:r>
            <a:r>
              <a:rPr lang="ar-DZ" sz="2000" b="1" u="sng" dirty="0" err="1" smtClean="0">
                <a:cs typeface="Simplified Arabic" pitchFamily="2" charset="-78"/>
              </a:rPr>
              <a:t>:</a:t>
            </a:r>
            <a:endParaRPr lang="ar-DZ" sz="2000" b="1" u="sng" dirty="0" smtClean="0">
              <a:cs typeface="Simplified Arabic" pitchFamily="2" charset="-78"/>
            </a:endParaRPr>
          </a:p>
          <a:p>
            <a:pPr algn="ctr" rtl="1"/>
            <a:r>
              <a:rPr lang="ar-DZ" u="sng" dirty="0" smtClean="0">
                <a:cs typeface="Simplified Arabic" pitchFamily="2" charset="-78"/>
              </a:rPr>
              <a:t> </a:t>
            </a:r>
          </a:p>
          <a:p>
            <a:pPr algn="ctr" rtl="1">
              <a:buFontTx/>
              <a:buChar char="-"/>
            </a:pPr>
            <a:r>
              <a:rPr lang="ar-DZ" dirty="0" smtClean="0">
                <a:cs typeface="Simplified Arabic" pitchFamily="2" charset="-78"/>
              </a:rPr>
              <a:t> تختص </a:t>
            </a:r>
            <a:r>
              <a:rPr lang="ar-DZ" dirty="0">
                <a:cs typeface="Simplified Arabic" pitchFamily="2" charset="-78"/>
              </a:rPr>
              <a:t>المحكمة العليا نوعيا في:</a:t>
            </a:r>
            <a:endParaRPr lang="fr-FR" dirty="0">
              <a:cs typeface="Simplified Arabic" pitchFamily="2" charset="-78"/>
            </a:endParaRPr>
          </a:p>
          <a:p>
            <a:pPr lvl="0" algn="ctr" rtl="1">
              <a:buFont typeface="Arial" pitchFamily="34" charset="0"/>
              <a:buChar char="•"/>
            </a:pPr>
            <a:r>
              <a:rPr lang="ar-DZ" dirty="0" smtClean="0">
                <a:cs typeface="Simplified Arabic" pitchFamily="2" charset="-78"/>
              </a:rPr>
              <a:t> النظر </a:t>
            </a:r>
            <a:r>
              <a:rPr lang="ar-DZ" dirty="0">
                <a:cs typeface="Simplified Arabic" pitchFamily="2" charset="-78"/>
              </a:rPr>
              <a:t>في الطعن بالنقض ضد الأحكام النهائية الفاصلة في موضوع </a:t>
            </a:r>
            <a:r>
              <a:rPr lang="ar-DZ" dirty="0" err="1">
                <a:cs typeface="Simplified Arabic" pitchFamily="2" charset="-78"/>
              </a:rPr>
              <a:t>النزاع </a:t>
            </a:r>
            <a:r>
              <a:rPr lang="ar-DZ" dirty="0">
                <a:cs typeface="Simplified Arabic" pitchFamily="2" charset="-78"/>
              </a:rPr>
              <a:t>(المادة 349-350-351 ق.إ.م.إ</a:t>
            </a:r>
            <a:r>
              <a:rPr lang="ar-DZ" dirty="0" err="1">
                <a:cs typeface="Simplified Arabic" pitchFamily="2" charset="-78"/>
              </a:rPr>
              <a:t>).</a:t>
            </a:r>
            <a:endParaRPr lang="fr-FR" dirty="0">
              <a:cs typeface="Simplified Arabic" pitchFamily="2" charset="-78"/>
            </a:endParaRPr>
          </a:p>
          <a:p>
            <a:pPr lvl="0" algn="ctr" rtl="1">
              <a:buFont typeface="Arial" pitchFamily="34" charset="0"/>
              <a:buChar char="•"/>
            </a:pPr>
            <a:r>
              <a:rPr lang="ar-DZ" dirty="0" smtClean="0">
                <a:cs typeface="Simplified Arabic" pitchFamily="2" charset="-78"/>
              </a:rPr>
              <a:t> الفصل </a:t>
            </a:r>
            <a:r>
              <a:rPr lang="ar-DZ" dirty="0">
                <a:cs typeface="Simplified Arabic" pitchFamily="2" charset="-78"/>
              </a:rPr>
              <a:t>في طلبات تنازع الاختصاص بين جهات قضائية لا تعلوها جهة قضائية مشتركة غير المحكمة </a:t>
            </a:r>
            <a:r>
              <a:rPr lang="ar-DZ" dirty="0" err="1">
                <a:cs typeface="Simplified Arabic" pitchFamily="2" charset="-78"/>
              </a:rPr>
              <a:t>العليا </a:t>
            </a:r>
            <a:r>
              <a:rPr lang="ar-DZ" dirty="0">
                <a:cs typeface="Simplified Arabic" pitchFamily="2" charset="-78"/>
              </a:rPr>
              <a:t>(المادة 399 الفقرة 2-المادة 400 ق.إ.م.إ</a:t>
            </a:r>
            <a:r>
              <a:rPr lang="ar-DZ" dirty="0" err="1">
                <a:cs typeface="Simplified Arabic" pitchFamily="2" charset="-78"/>
              </a:rPr>
              <a:t>).</a:t>
            </a:r>
            <a:endParaRPr lang="fr-FR" dirty="0">
              <a:cs typeface="Simplified Arabic" pitchFamily="2" charset="-78"/>
            </a:endParaRPr>
          </a:p>
          <a:p>
            <a:pPr lvl="0" algn="ctr" rtl="1">
              <a:buFont typeface="Arial" pitchFamily="34" charset="0"/>
              <a:buChar char="•"/>
            </a:pPr>
            <a:r>
              <a:rPr lang="ar-DZ" dirty="0" smtClean="0">
                <a:cs typeface="Simplified Arabic" pitchFamily="2" charset="-78"/>
              </a:rPr>
              <a:t> الفصل </a:t>
            </a:r>
            <a:r>
              <a:rPr lang="ar-DZ" dirty="0">
                <a:cs typeface="Simplified Arabic" pitchFamily="2" charset="-78"/>
              </a:rPr>
              <a:t>في طلبات الرد المرفوعة ضد قضاة المجلس </a:t>
            </a:r>
            <a:r>
              <a:rPr lang="ar-DZ" dirty="0" err="1">
                <a:cs typeface="Simplified Arabic" pitchFamily="2" charset="-78"/>
              </a:rPr>
              <a:t>القضائي </a:t>
            </a:r>
            <a:r>
              <a:rPr lang="ar-DZ" dirty="0">
                <a:cs typeface="Simplified Arabic" pitchFamily="2" charset="-78"/>
              </a:rPr>
              <a:t>(المادة 242 فقرة 6 والمادة 243 فقرة 2 ق.إ.م.إ</a:t>
            </a:r>
            <a:r>
              <a:rPr lang="ar-DZ" dirty="0" err="1">
                <a:cs typeface="Simplified Arabic" pitchFamily="2" charset="-78"/>
              </a:rPr>
              <a:t>).</a:t>
            </a:r>
            <a:r>
              <a:rPr lang="ar-DZ" dirty="0">
                <a:cs typeface="Simplified Arabic" pitchFamily="2" charset="-78"/>
              </a:rPr>
              <a:t>  ورد قضاة المحكمة </a:t>
            </a:r>
            <a:r>
              <a:rPr lang="ar-DZ" dirty="0" err="1">
                <a:cs typeface="Simplified Arabic" pitchFamily="2" charset="-78"/>
              </a:rPr>
              <a:t>العليا </a:t>
            </a:r>
            <a:r>
              <a:rPr lang="ar-DZ" dirty="0">
                <a:cs typeface="Simplified Arabic" pitchFamily="2" charset="-78"/>
              </a:rPr>
              <a:t>(المادة 244 ق.إ.م.إ</a:t>
            </a:r>
            <a:r>
              <a:rPr lang="ar-DZ" dirty="0" err="1">
                <a:cs typeface="Simplified Arabic" pitchFamily="2" charset="-78"/>
              </a:rPr>
              <a:t>)..</a:t>
            </a:r>
            <a:endParaRPr lang="fr-FR" dirty="0">
              <a:cs typeface="Simplified Arabic" pitchFamily="2" charset="-78"/>
            </a:endParaRPr>
          </a:p>
          <a:p>
            <a:pPr lvl="0" algn="ctr" rtl="1">
              <a:buFont typeface="Arial" pitchFamily="34" charset="0"/>
              <a:buChar char="•"/>
            </a:pPr>
            <a:r>
              <a:rPr lang="ar-DZ" dirty="0" smtClean="0">
                <a:cs typeface="Simplified Arabic" pitchFamily="2" charset="-78"/>
              </a:rPr>
              <a:t> الإحالة </a:t>
            </a:r>
            <a:r>
              <a:rPr lang="ar-DZ" dirty="0">
                <a:cs typeface="Simplified Arabic" pitchFamily="2" charset="-78"/>
              </a:rPr>
              <a:t>لداعي الأمن </a:t>
            </a:r>
            <a:r>
              <a:rPr lang="ar-DZ" dirty="0" err="1">
                <a:cs typeface="Simplified Arabic" pitchFamily="2" charset="-78"/>
              </a:rPr>
              <a:t>العمومي </a:t>
            </a:r>
            <a:r>
              <a:rPr lang="ar-DZ" dirty="0">
                <a:cs typeface="Simplified Arabic" pitchFamily="2" charset="-78"/>
              </a:rPr>
              <a:t>(المادة 248 ق.إ.م.إ</a:t>
            </a:r>
            <a:r>
              <a:rPr lang="ar-DZ" dirty="0" err="1">
                <a:cs typeface="Simplified Arabic" pitchFamily="2" charset="-78"/>
              </a:rPr>
              <a:t>).</a:t>
            </a:r>
            <a:r>
              <a:rPr lang="ar-DZ" dirty="0">
                <a:cs typeface="Simplified Arabic" pitchFamily="2" charset="-78"/>
              </a:rPr>
              <a:t>  </a:t>
            </a:r>
            <a:endParaRPr lang="fr-FR" dirty="0">
              <a:cs typeface="Simplified Arabic" pitchFamily="2" charset="-78"/>
            </a:endParaRPr>
          </a:p>
          <a:p>
            <a:pPr lvl="0" algn="ctr" rtl="1">
              <a:buFont typeface="Arial" pitchFamily="34" charset="0"/>
              <a:buChar char="•"/>
            </a:pPr>
            <a:r>
              <a:rPr lang="ar-DZ" dirty="0" smtClean="0">
                <a:cs typeface="Simplified Arabic" pitchFamily="2" charset="-78"/>
              </a:rPr>
              <a:t> الطعن </a:t>
            </a:r>
            <a:r>
              <a:rPr lang="ar-DZ" dirty="0">
                <a:cs typeface="Simplified Arabic" pitchFamily="2" charset="-78"/>
              </a:rPr>
              <a:t>لصالح </a:t>
            </a:r>
            <a:r>
              <a:rPr lang="ar-DZ" dirty="0" err="1">
                <a:cs typeface="Simplified Arabic" pitchFamily="2" charset="-78"/>
              </a:rPr>
              <a:t>القانون </a:t>
            </a:r>
            <a:r>
              <a:rPr lang="ar-DZ" dirty="0">
                <a:cs typeface="Simplified Arabic" pitchFamily="2" charset="-78"/>
              </a:rPr>
              <a:t>(المادة 353 الفقرة 2 ق.إ.م.إ</a:t>
            </a:r>
            <a:r>
              <a:rPr lang="ar-DZ" dirty="0" err="1">
                <a:cs typeface="Simplified Arabic" pitchFamily="2" charset="-78"/>
              </a:rPr>
              <a:t>).</a:t>
            </a:r>
            <a:endParaRPr lang="fr-FR" dirty="0">
              <a:cs typeface="Simplified Arabic" pitchFamily="2" charset="-78"/>
            </a:endParaRPr>
          </a:p>
          <a:p>
            <a:pPr lvl="0" algn="ctr" rtl="1">
              <a:buFont typeface="Arial" pitchFamily="34" charset="0"/>
              <a:buChar char="•"/>
            </a:pPr>
            <a:r>
              <a:rPr lang="ar-DZ" dirty="0" smtClean="0">
                <a:cs typeface="Simplified Arabic" pitchFamily="2" charset="-78"/>
              </a:rPr>
              <a:t> طلبات </a:t>
            </a:r>
            <a:r>
              <a:rPr lang="ar-DZ" dirty="0">
                <a:cs typeface="Simplified Arabic" pitchFamily="2" charset="-78"/>
              </a:rPr>
              <a:t>الإحالة بسبب الشبهات المشروعة(المادة </a:t>
            </a:r>
            <a:r>
              <a:rPr lang="ar-DZ" dirty="0" err="1">
                <a:cs typeface="Simplified Arabic" pitchFamily="2" charset="-78"/>
              </a:rPr>
              <a:t>249 </a:t>
            </a:r>
            <a:r>
              <a:rPr lang="ar-DZ" dirty="0">
                <a:cs typeface="Simplified Arabic" pitchFamily="2" charset="-78"/>
              </a:rPr>
              <a:t>– 254 ق.إ.م.إ</a:t>
            </a:r>
            <a:r>
              <a:rPr lang="ar-DZ" dirty="0" err="1">
                <a:cs typeface="Simplified Arabic" pitchFamily="2" charset="-78"/>
              </a:rPr>
              <a:t>).</a:t>
            </a:r>
            <a:endParaRPr lang="fr-FR" dirty="0">
              <a:cs typeface="Simplified Arabic" pitchFamily="2" charset="-78"/>
            </a:endParaRPr>
          </a:p>
          <a:p>
            <a:pPr lvl="0" algn="ctr" rtl="1">
              <a:buFont typeface="Arial" pitchFamily="34" charset="0"/>
              <a:buChar char="•"/>
            </a:pPr>
            <a:r>
              <a:rPr lang="ar-DZ" dirty="0" smtClean="0">
                <a:cs typeface="Simplified Arabic" pitchFamily="2" charset="-78"/>
              </a:rPr>
              <a:t> الفصل </a:t>
            </a:r>
            <a:r>
              <a:rPr lang="ar-DZ" dirty="0">
                <a:cs typeface="Simplified Arabic" pitchFamily="2" charset="-78"/>
              </a:rPr>
              <a:t>في تناقض أو تعارض الاجتهاد القضائي في إطار الغرف المختلطة أو الغرفة </a:t>
            </a:r>
            <a:r>
              <a:rPr lang="ar-DZ" dirty="0" err="1" smtClean="0">
                <a:cs typeface="Simplified Arabic" pitchFamily="2" charset="-78"/>
              </a:rPr>
              <a:t>المجتمعة </a:t>
            </a:r>
            <a:r>
              <a:rPr lang="ar-DZ" dirty="0">
                <a:cs typeface="Simplified Arabic" pitchFamily="2" charset="-78"/>
              </a:rPr>
              <a:t>(المادة 16 والمادة 18 من القانون رقم 11-12 المؤرخ في 26/07/2011 الذي يحدد تنظيم المحكمة العليا واختصاصاتها وعملها</a:t>
            </a:r>
            <a:r>
              <a:rPr lang="ar-DZ" dirty="0" err="1">
                <a:cs typeface="Simplified Arabic" pitchFamily="2" charset="-78"/>
              </a:rPr>
              <a:t>).</a:t>
            </a:r>
            <a:endParaRPr lang="fr-FR" dirty="0">
              <a:cs typeface="Simplified Arabic" pitchFamily="2" charset="-78"/>
            </a:endParaRPr>
          </a:p>
          <a:p>
            <a:pPr lvl="0" algn="ctr" rtl="1">
              <a:buFont typeface="Arial" pitchFamily="34" charset="0"/>
              <a:buChar char="•"/>
            </a:pPr>
            <a:r>
              <a:rPr lang="ar-DZ" dirty="0" smtClean="0">
                <a:cs typeface="Simplified Arabic" pitchFamily="2" charset="-78"/>
              </a:rPr>
              <a:t> النظر </a:t>
            </a:r>
            <a:r>
              <a:rPr lang="ar-DZ" dirty="0">
                <a:cs typeface="Simplified Arabic" pitchFamily="2" charset="-78"/>
              </a:rPr>
              <a:t>في الجرائم التي يرتكبها أعوان الدولة وأعضاء الحكومة وقضاة </a:t>
            </a:r>
            <a:r>
              <a:rPr lang="ar-DZ" dirty="0" err="1">
                <a:cs typeface="Simplified Arabic" pitchFamily="2" charset="-78"/>
              </a:rPr>
              <a:t>المحمة</a:t>
            </a:r>
            <a:r>
              <a:rPr lang="ar-DZ" dirty="0">
                <a:cs typeface="Simplified Arabic" pitchFamily="2" charset="-78"/>
              </a:rPr>
              <a:t> العليا ومجلس الدولة والنواب </a:t>
            </a:r>
            <a:r>
              <a:rPr lang="ar-DZ" dirty="0" err="1">
                <a:cs typeface="Simplified Arabic" pitchFamily="2" charset="-78"/>
              </a:rPr>
              <a:t>العامون</a:t>
            </a:r>
            <a:r>
              <a:rPr lang="ar-DZ" dirty="0">
                <a:cs typeface="Simplified Arabic" pitchFamily="2" charset="-78"/>
              </a:rPr>
              <a:t> ورؤساء المجالس القضائية </a:t>
            </a:r>
            <a:r>
              <a:rPr lang="ar-DZ" dirty="0" err="1">
                <a:cs typeface="Simplified Arabic" pitchFamily="2" charset="-78"/>
              </a:rPr>
              <a:t>والولاة </a:t>
            </a:r>
            <a:r>
              <a:rPr lang="ar-DZ" dirty="0">
                <a:cs typeface="Simplified Arabic" pitchFamily="2" charset="-78"/>
              </a:rPr>
              <a:t>(المواد: 573-574 </a:t>
            </a:r>
            <a:r>
              <a:rPr lang="ar-DZ" dirty="0" err="1">
                <a:cs typeface="Simplified Arabic" pitchFamily="2" charset="-78"/>
              </a:rPr>
              <a:t>ق.إ.</a:t>
            </a:r>
            <a:r>
              <a:rPr lang="ar-DZ" dirty="0">
                <a:cs typeface="Simplified Arabic" pitchFamily="2" charset="-78"/>
              </a:rPr>
              <a:t> جزائية</a:t>
            </a:r>
            <a:r>
              <a:rPr lang="ar-DZ" dirty="0" err="1">
                <a:cs typeface="Simplified Arabic" pitchFamily="2" charset="-78"/>
              </a:rPr>
              <a:t>).</a:t>
            </a:r>
            <a:endParaRPr lang="fr-FR" dirty="0">
              <a:cs typeface="Simplified Arabic" pitchFamily="2" charset="-78"/>
            </a:endParaRPr>
          </a:p>
          <a:p>
            <a:pPr algn="ctr" rtl="1">
              <a:buFont typeface="Arial" pitchFamily="34" charset="0"/>
              <a:buChar char="•"/>
            </a:pPr>
            <a:r>
              <a:rPr lang="ar-DZ" dirty="0">
                <a:cs typeface="Simplified Arabic" pitchFamily="2" charset="-78"/>
              </a:rPr>
              <a:t>احالة الدفع بعدم الدستورية على المجلس </a:t>
            </a:r>
            <a:r>
              <a:rPr lang="ar-DZ" dirty="0" err="1">
                <a:cs typeface="Simplified Arabic" pitchFamily="2" charset="-78"/>
              </a:rPr>
              <a:t>الدستوري </a:t>
            </a:r>
            <a:r>
              <a:rPr lang="ar-DZ" dirty="0">
                <a:cs typeface="Simplified Arabic" pitchFamily="2" charset="-78"/>
              </a:rPr>
              <a:t>( المادة 188 من الدستور</a:t>
            </a:r>
            <a:r>
              <a:rPr lang="ar-DZ" dirty="0" err="1">
                <a:cs typeface="Simplified Arabic" pitchFamily="2" charset="-78"/>
              </a:rPr>
              <a:t>).</a:t>
            </a:r>
            <a:endParaRPr lang="fr-FR" dirty="0">
              <a:cs typeface="Simplified Arabic" pitchFamily="2" charset="-78"/>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1574</TotalTime>
  <Words>2855</Words>
  <Application>Microsoft Office PowerPoint</Application>
  <PresentationFormat>Affichage à l'écran (4:3)</PresentationFormat>
  <Paragraphs>204</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Diapositive 1</vt:lpstr>
      <vt:lpstr>Diapositive 2</vt:lpstr>
      <vt:lpstr>أنواع الاختصاص القضائي</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Nadjah</dc:creator>
  <cp:lastModifiedBy>Nadjah</cp:lastModifiedBy>
  <cp:revision>16</cp:revision>
  <dcterms:created xsi:type="dcterms:W3CDTF">2020-04-04T17:40:31Z</dcterms:created>
  <dcterms:modified xsi:type="dcterms:W3CDTF">2020-04-05T19:54:32Z</dcterms:modified>
</cp:coreProperties>
</file>