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7" r:id="rId8"/>
    <p:sldId id="268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90489F9-BA5D-4E28-8780-12B15D0E388F}" type="datetimeFigureOut">
              <a:rPr lang="fr-FR" smtClean="0"/>
              <a:pPr/>
              <a:t>14/11/2025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E1DA0D2-1FEE-4837-959C-3EE12690D7D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r.wikipedia.org/wiki/Proposition_(grammaire)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Baiben</a:t>
            </a:r>
            <a:r>
              <a:rPr lang="fr-FR" dirty="0" smtClean="0"/>
              <a:t> Radia 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phrase simple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796908"/>
          </a:xfrm>
        </p:spPr>
        <p:txBody>
          <a:bodyPr/>
          <a:lstStyle/>
          <a:p>
            <a:r>
              <a:rPr lang="fr-FR" b="1" dirty="0"/>
              <a:t>Les outils de la négation</a:t>
            </a:r>
            <a:r>
              <a:rPr lang="fr-FR" dirty="0"/>
              <a:t> 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1428712"/>
            <a:ext cx="8229600" cy="5429288"/>
          </a:xfrm>
        </p:spPr>
        <p:txBody>
          <a:bodyPr>
            <a:normAutofit/>
          </a:bodyPr>
          <a:lstStyle/>
          <a:p>
            <a:pPr lvl="0"/>
            <a:r>
              <a:rPr lang="fr-FR" b="1" dirty="0">
                <a:solidFill>
                  <a:srgbClr val="FF0000"/>
                </a:solidFill>
              </a:rPr>
              <a:t>ne ... </a:t>
            </a:r>
            <a:r>
              <a:rPr lang="fr-FR" b="1" dirty="0" smtClean="0">
                <a:solidFill>
                  <a:srgbClr val="FF0000"/>
                </a:solidFill>
              </a:rPr>
              <a:t>pas</a:t>
            </a:r>
            <a:endParaRPr lang="fr-FR" dirty="0">
              <a:solidFill>
                <a:srgbClr val="FF0000"/>
              </a:solidFill>
            </a:endParaRPr>
          </a:p>
          <a:p>
            <a:pPr lvl="0"/>
            <a:r>
              <a:rPr lang="fr-FR" b="1" dirty="0" smtClean="0">
                <a:solidFill>
                  <a:srgbClr val="C00000"/>
                </a:solidFill>
              </a:rPr>
              <a:t>ne…plus</a:t>
            </a:r>
            <a:endParaRPr lang="fr-FR" dirty="0">
              <a:solidFill>
                <a:srgbClr val="C00000"/>
              </a:solidFill>
            </a:endParaRPr>
          </a:p>
          <a:p>
            <a:pPr lvl="0"/>
            <a:r>
              <a:rPr lang="fr-FR" b="1" dirty="0">
                <a:solidFill>
                  <a:schemeClr val="tx2"/>
                </a:solidFill>
              </a:rPr>
              <a:t>ne…jamais</a:t>
            </a:r>
            <a:r>
              <a:rPr lang="fr-FR" b="1" dirty="0"/>
              <a:t>   </a:t>
            </a:r>
            <a:endParaRPr lang="fr-FR" b="1" dirty="0" smtClean="0"/>
          </a:p>
          <a:p>
            <a:pPr lvl="0"/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</a:rPr>
              <a:t>ne…rien</a:t>
            </a:r>
            <a:endParaRPr lang="fr-FR" dirty="0">
              <a:solidFill>
                <a:srgbClr val="00B050"/>
              </a:solidFill>
            </a:endParaRPr>
          </a:p>
          <a:p>
            <a:pPr lvl="0"/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</a:rPr>
              <a:t>ne…personne</a:t>
            </a:r>
            <a:endParaRPr lang="fr-FR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/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</a:rPr>
              <a:t>Ni …</a:t>
            </a:r>
            <a:r>
              <a:rPr lang="fr-FR" b="1" smtClean="0">
                <a:solidFill>
                  <a:schemeClr val="accent4">
                    <a:lumMod val="75000"/>
                  </a:schemeClr>
                </a:solidFill>
              </a:rPr>
              <a:t>Ni </a:t>
            </a:r>
            <a:r>
              <a:rPr lang="fr-FR" b="1" smtClean="0">
                <a:solidFill>
                  <a:schemeClr val="accent4">
                    <a:lumMod val="75000"/>
                  </a:schemeClr>
                </a:solidFill>
              </a:rPr>
              <a:t>…</a:t>
            </a:r>
            <a:endParaRPr lang="fr-FR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/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phrase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Commence par une majuscule et se termine par un point (. ? !)</a:t>
            </a:r>
          </a:p>
          <a:p>
            <a:r>
              <a:rPr lang="fr-FR" dirty="0" smtClean="0"/>
              <a:t>Elle est un énoncé qui a un sens </a:t>
            </a:r>
          </a:p>
          <a:p>
            <a:r>
              <a:rPr lang="fr-FR" dirty="0" smtClean="0"/>
              <a:t>Elle est un ensemble de mots qui obéissent aux normes grammaticales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proposition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proposition est un groupe de mots organisé autour d’un verbe (le plus souvent conjugué</a:t>
            </a:r>
            <a:r>
              <a:rPr lang="fr-FR" dirty="0" smtClean="0"/>
              <a:t>)</a:t>
            </a:r>
          </a:p>
          <a:p>
            <a:r>
              <a:rPr lang="fr-FR" dirty="0" smtClean="0"/>
              <a:t>Une </a:t>
            </a:r>
            <a:r>
              <a:rPr lang="fr-FR" dirty="0"/>
              <a:t>phrase est constituée d’une ou de plusieurs </a:t>
            </a:r>
            <a:r>
              <a:rPr lang="fr-FR" dirty="0">
                <a:hlinkClick r:id="rId2"/>
              </a:rPr>
              <a:t>propositions</a:t>
            </a:r>
            <a:r>
              <a:rPr lang="fr-FR" dirty="0"/>
              <a:t>. </a:t>
            </a:r>
            <a:endParaRPr lang="fr-FR" dirty="0" smtClean="0"/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phrase simple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phrase simple est une proposition </a:t>
            </a:r>
            <a:r>
              <a:rPr lang="fr-FR" dirty="0" smtClean="0"/>
              <a:t>indépendante</a:t>
            </a:r>
          </a:p>
          <a:p>
            <a:pPr>
              <a:buFont typeface="Wingdings" pitchFamily="2" charset="2"/>
              <a:buChar char="Ø"/>
            </a:pPr>
            <a:r>
              <a:rPr lang="fr-FR" i="1" dirty="0"/>
              <a:t>Ce chat a une longue </a:t>
            </a:r>
            <a:r>
              <a:rPr lang="fr-FR" i="1" dirty="0" smtClean="0"/>
              <a:t>queue.</a:t>
            </a:r>
            <a:endParaRPr lang="fr-FR" dirty="0"/>
          </a:p>
          <a:p>
            <a:pPr>
              <a:buFont typeface="Wingdings" pitchFamily="2" charset="2"/>
              <a:buChar char="Ø"/>
            </a:pPr>
            <a:r>
              <a:rPr lang="fr-FR" i="1" dirty="0" smtClean="0"/>
              <a:t>Quelle </a:t>
            </a:r>
            <a:r>
              <a:rPr lang="fr-FR" i="1" dirty="0"/>
              <a:t>belle journée !</a:t>
            </a: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fr-FR" b="1" dirty="0"/>
              <a:t>La phrase </a:t>
            </a:r>
            <a:r>
              <a:rPr lang="fr-FR" b="1" dirty="0" smtClean="0"/>
              <a:t>verbale/averbale 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r>
              <a:rPr lang="fr-FR" dirty="0"/>
              <a:t>La phrase verbale est une phrase construite au tour d’un verbe qui est son noyau. </a:t>
            </a:r>
            <a:endParaRPr lang="fr-FR" dirty="0" smtClean="0"/>
          </a:p>
          <a:p>
            <a:r>
              <a:rPr lang="fr-FR" dirty="0" smtClean="0"/>
              <a:t>La phrase peut être averbale (ou non verbale).</a:t>
            </a:r>
            <a:endParaRPr lang="fr-FR" dirty="0"/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types de phrases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b="1" dirty="0"/>
              <a:t>Phrase </a:t>
            </a:r>
            <a:r>
              <a:rPr lang="fr-FR" b="1" dirty="0" smtClean="0"/>
              <a:t>déclarative</a:t>
            </a:r>
            <a:endParaRPr lang="fr-FR" dirty="0"/>
          </a:p>
          <a:p>
            <a:pPr lvl="0"/>
            <a:r>
              <a:rPr lang="fr-FR" b="1" dirty="0"/>
              <a:t>Phrase interrogative</a:t>
            </a:r>
            <a:r>
              <a:rPr lang="fr-FR" dirty="0"/>
              <a:t> </a:t>
            </a:r>
          </a:p>
          <a:p>
            <a:pPr lvl="0"/>
            <a:r>
              <a:rPr lang="fr-FR" b="1" dirty="0"/>
              <a:t>Phrase exclamative</a:t>
            </a:r>
            <a:r>
              <a:rPr lang="fr-FR" dirty="0"/>
              <a:t> </a:t>
            </a:r>
            <a:endParaRPr lang="fr-FR" dirty="0" smtClean="0"/>
          </a:p>
          <a:p>
            <a:pPr lvl="0"/>
            <a:r>
              <a:rPr lang="fr-FR" b="1" dirty="0" smtClean="0"/>
              <a:t>La phrase </a:t>
            </a:r>
            <a:r>
              <a:rPr lang="fr-FR" b="1" dirty="0" smtClean="0"/>
              <a:t>injonctive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L’interrogation totale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fr-FR" i="1" dirty="0" smtClean="0"/>
              <a:t>L’intonation </a:t>
            </a:r>
            <a:r>
              <a:rPr lang="fr-FR" i="1" dirty="0"/>
              <a:t>(forme familière) </a:t>
            </a:r>
            <a:r>
              <a:rPr lang="fr-FR" i="1" dirty="0" smtClean="0"/>
              <a:t>:</a:t>
            </a:r>
            <a:endParaRPr lang="fr-FR" dirty="0"/>
          </a:p>
          <a:p>
            <a:pPr lvl="0" algn="just"/>
            <a:r>
              <a:rPr lang="fr-FR" i="1" dirty="0"/>
              <a:t>L’expression « </a:t>
            </a:r>
            <a:r>
              <a:rPr lang="fr-FR" i="1" dirty="0">
                <a:solidFill>
                  <a:srgbClr val="FF0000"/>
                </a:solidFill>
              </a:rPr>
              <a:t>Est-ce que</a:t>
            </a:r>
            <a:r>
              <a:rPr lang="fr-FR" i="1" dirty="0"/>
              <a:t> »(Forme courante) </a:t>
            </a:r>
            <a:endParaRPr lang="fr-FR" dirty="0"/>
          </a:p>
          <a:p>
            <a:pPr lvl="0" algn="just"/>
            <a:r>
              <a:rPr lang="fr-FR" i="1" dirty="0">
                <a:solidFill>
                  <a:srgbClr val="FF0000"/>
                </a:solidFill>
              </a:rPr>
              <a:t>L’inversion </a:t>
            </a:r>
            <a:r>
              <a:rPr lang="fr-FR" i="1" dirty="0" smtClean="0">
                <a:solidFill>
                  <a:srgbClr val="FF0000"/>
                </a:solidFill>
              </a:rPr>
              <a:t>sujet/verbe </a:t>
            </a:r>
            <a:r>
              <a:rPr lang="fr-FR" i="1" dirty="0"/>
              <a:t>(Forme soutenue) </a:t>
            </a:r>
            <a:r>
              <a:rPr lang="fr-FR" i="1" dirty="0" smtClean="0"/>
              <a:t>: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96908"/>
          </a:xfrm>
        </p:spPr>
        <p:txBody>
          <a:bodyPr/>
          <a:lstStyle/>
          <a:p>
            <a:r>
              <a:rPr lang="fr-FR" dirty="0" smtClean="0"/>
              <a:t>L’interrogation partielle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44" y="1571612"/>
            <a:ext cx="8786874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1- Pour interroger, on introduit </a:t>
            </a:r>
            <a:r>
              <a:rPr lang="fr-FR" dirty="0" smtClean="0">
                <a:solidFill>
                  <a:srgbClr val="FF0000"/>
                </a:solidFill>
              </a:rPr>
              <a:t>un mot interrogatif</a:t>
            </a:r>
          </a:p>
          <a:p>
            <a:r>
              <a:rPr lang="fr-FR" dirty="0" smtClean="0"/>
              <a:t>Qui</a:t>
            </a:r>
            <a:r>
              <a:rPr lang="fr-FR" dirty="0" smtClean="0"/>
              <a:t>, </a:t>
            </a:r>
            <a:r>
              <a:rPr lang="fr-FR" dirty="0" smtClean="0"/>
              <a:t>Quoi, Que</a:t>
            </a:r>
            <a:r>
              <a:rPr lang="fr-FR" dirty="0" smtClean="0"/>
              <a:t>, </a:t>
            </a:r>
            <a:r>
              <a:rPr lang="fr-FR" dirty="0" smtClean="0"/>
              <a:t>Ou</a:t>
            </a:r>
            <a:r>
              <a:rPr lang="fr-FR" dirty="0" smtClean="0"/>
              <a:t>, </a:t>
            </a:r>
            <a:r>
              <a:rPr lang="fr-FR" dirty="0" smtClean="0"/>
              <a:t>Quand, Pourquoi, Comment, Combien, Quel </a:t>
            </a:r>
            <a:r>
              <a:rPr lang="fr-FR" dirty="0" smtClean="0"/>
              <a:t>(</a:t>
            </a:r>
            <a:r>
              <a:rPr lang="fr-FR" dirty="0" smtClean="0"/>
              <a:t>le/s/les), Lequel</a:t>
            </a:r>
            <a:r>
              <a:rPr lang="fr-FR" dirty="0"/>
              <a:t>, </a:t>
            </a:r>
            <a:r>
              <a:rPr lang="fr-FR" dirty="0" smtClean="0"/>
              <a:t>Laquelle…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Les formes de phrases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La </a:t>
            </a:r>
            <a:r>
              <a:rPr lang="fr-FR" b="1" dirty="0">
                <a:solidFill>
                  <a:srgbClr val="FF0000"/>
                </a:solidFill>
              </a:rPr>
              <a:t>forme affirmative</a:t>
            </a:r>
            <a:r>
              <a:rPr lang="fr-FR" dirty="0"/>
              <a:t> </a:t>
            </a:r>
            <a:endParaRPr lang="fr-FR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La </a:t>
            </a:r>
            <a:r>
              <a:rPr lang="fr-FR" b="1" dirty="0">
                <a:solidFill>
                  <a:srgbClr val="FF0000"/>
                </a:solidFill>
              </a:rPr>
              <a:t>forme négative</a:t>
            </a:r>
            <a:r>
              <a:rPr lang="fr-FR" dirty="0"/>
              <a:t> 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146</TotalTime>
  <Words>185</Words>
  <Application>Microsoft Office PowerPoint</Application>
  <PresentationFormat>Affichage à l'écran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Civil</vt:lpstr>
      <vt:lpstr>La phrase simple </vt:lpstr>
      <vt:lpstr>La phrase</vt:lpstr>
      <vt:lpstr>La proposition </vt:lpstr>
      <vt:lpstr>La phrase simple </vt:lpstr>
      <vt:lpstr>La phrase verbale/averbale   </vt:lpstr>
      <vt:lpstr>Les types de phrases </vt:lpstr>
      <vt:lpstr>L’interrogation totale </vt:lpstr>
      <vt:lpstr>L’interrogation partielle </vt:lpstr>
      <vt:lpstr>Les formes de phrases </vt:lpstr>
      <vt:lpstr>Les outils de la négation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phrase simple </dc:title>
  <dc:creator>ELITEBOOK</dc:creator>
  <cp:lastModifiedBy>ELITEBOOK</cp:lastModifiedBy>
  <cp:revision>17</cp:revision>
  <dcterms:created xsi:type="dcterms:W3CDTF">2025-10-04T20:15:50Z</dcterms:created>
  <dcterms:modified xsi:type="dcterms:W3CDTF">2025-11-14T22:53:42Z</dcterms:modified>
</cp:coreProperties>
</file>