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2" r:id="rId4"/>
    <p:sldId id="283" r:id="rId5"/>
    <p:sldId id="284" r:id="rId6"/>
    <p:sldId id="263" r:id="rId7"/>
    <p:sldId id="264" r:id="rId8"/>
    <p:sldId id="294" r:id="rId9"/>
    <p:sldId id="265" r:id="rId10"/>
    <p:sldId id="295" r:id="rId11"/>
    <p:sldId id="261" r:id="rId12"/>
    <p:sldId id="262" r:id="rId13"/>
    <p:sldId id="266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18" autoAdjust="0"/>
    <p:restoredTop sz="94660"/>
  </p:normalViewPr>
  <p:slideViewPr>
    <p:cSldViewPr snapToGrid="0">
      <p:cViewPr varScale="1">
        <p:scale>
          <a:sx n="65" d="100"/>
          <a:sy n="65" d="100"/>
        </p:scale>
        <p:origin x="7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094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6392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860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6543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2912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704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926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4356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0420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8368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43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943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1582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16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5215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4936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993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58C1562-6D45-4D6A-9C74-3423513A34B5}" type="datetimeFigureOut">
              <a:rPr lang="fr-FR" smtClean="0"/>
              <a:t>07/12/2025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FBD06-84D4-4840-8726-3735FEE87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2527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rousse.fr/dictionnaires/francais/expression/32326" TargetMode="External"/><Relationship Id="rId2" Type="http://schemas.openxmlformats.org/officeDocument/2006/relationships/hyperlink" Target="https://www.larousse.fr/dictionnaires/francais/traduire/7891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arousse.fr/dictionnaires/francais/repr%C3%A9sentation/6848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ictionnaire.lerobert.com/definition/interpretation" TargetMode="External"/><Relationship Id="rId2" Type="http://schemas.openxmlformats.org/officeDocument/2006/relationships/hyperlink" Target="https://dictionnaire.lerobert.com/definition/adaptation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rousse.fr/dictionnaires/francais/m%C3%A9thode/50965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F4DC1B-BED4-0D84-A4EF-90A27796A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630" y="852376"/>
            <a:ext cx="8825658" cy="3329581"/>
          </a:xfrm>
        </p:spPr>
        <p:txBody>
          <a:bodyPr/>
          <a:lstStyle/>
          <a:p>
            <a:pPr algn="ctr"/>
            <a:r>
              <a:rPr lang="fr-FR" b="1" dirty="0"/>
              <a:t>Méthodologie de la traduction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FBD1BF-1647-ED23-21AE-B70FBB1AFC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/>
              <a:t>Séance 01</a:t>
            </a:r>
          </a:p>
          <a:p>
            <a:r>
              <a:rPr lang="fr-FR" b="1" dirty="0"/>
              <a:t>23/09/2025</a:t>
            </a:r>
          </a:p>
        </p:txBody>
      </p:sp>
    </p:spTree>
    <p:extLst>
      <p:ext uri="{BB962C8B-B14F-4D97-AF65-F5344CB8AC3E}">
        <p14:creationId xmlns:p14="http://schemas.microsoft.com/office/powerpoint/2010/main" val="2434473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133B18-F7FE-E9DD-7D1C-29CCFB554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7342"/>
          </a:xfrm>
        </p:spPr>
        <p:txBody>
          <a:bodyPr/>
          <a:lstStyle/>
          <a:p>
            <a:r>
              <a:rPr lang="fr-FR" sz="2800" b="1" dirty="0"/>
              <a:t>Traduction</a:t>
            </a:r>
            <a:br>
              <a:rPr lang="fr-FR" sz="2800" b="1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D16D6B-82E1-2119-DF57-282B0163D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5376" y="1310186"/>
            <a:ext cx="9801249" cy="4938214"/>
          </a:xfrm>
        </p:spPr>
        <p:txBody>
          <a:bodyPr>
            <a:normAutofit fontScale="7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sz="2300" dirty="0"/>
              <a:t>nom féminin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300" dirty="0"/>
              <a:t>(latin </a:t>
            </a:r>
            <a:r>
              <a:rPr lang="fr-FR" sz="2300" i="1" dirty="0" err="1"/>
              <a:t>traductio</a:t>
            </a:r>
            <a:r>
              <a:rPr lang="fr-FR" sz="2300" dirty="0"/>
              <a:t>)</a:t>
            </a:r>
          </a:p>
          <a:p>
            <a:pPr>
              <a:buFont typeface="+mj-lt"/>
              <a:buAutoNum type="arabicPeriod"/>
            </a:pPr>
            <a:r>
              <a:rPr lang="fr-FR" sz="2300" dirty="0"/>
              <a:t>Action de </a:t>
            </a:r>
            <a:r>
              <a:rPr lang="fr-FR" sz="2300" dirty="0">
                <a:hlinkClick r:id="rId2"/>
              </a:rPr>
              <a:t>traduire</a:t>
            </a:r>
            <a:r>
              <a:rPr lang="fr-FR" sz="2300" dirty="0"/>
              <a:t>, de transposer dans une autre langue : La traduction d'un livre.</a:t>
            </a:r>
          </a:p>
          <a:p>
            <a:pPr>
              <a:buFont typeface="+mj-lt"/>
              <a:buAutoNum type="arabicPeriod"/>
            </a:pPr>
            <a:r>
              <a:rPr lang="fr-FR" sz="2300" dirty="0"/>
              <a:t>Ouvrage, texte qui en reproduit un autre dans une langue différente : Acheter une traduction d'une pièce de Shakespeare.</a:t>
            </a:r>
          </a:p>
          <a:p>
            <a:pPr>
              <a:buFont typeface="+mj-lt"/>
              <a:buAutoNum type="arabicPeriod"/>
            </a:pPr>
            <a:r>
              <a:rPr lang="fr-FR" sz="2300" dirty="0"/>
              <a:t>Littéraire. Manière d'exprimer, de manifester quelque chose : La traduction musicale d'un sentiment.</a:t>
            </a:r>
          </a:p>
          <a:p>
            <a:pPr marL="0" indent="0">
              <a:buNone/>
            </a:pPr>
            <a:r>
              <a:rPr lang="fr-FR" sz="2300" b="1" cap="small" dirty="0"/>
              <a:t>Synonymes :</a:t>
            </a:r>
          </a:p>
          <a:p>
            <a:pPr>
              <a:buFont typeface="+mj-lt"/>
              <a:buAutoNum type="arabicPeriod" startAt="4"/>
            </a:pPr>
            <a:r>
              <a:rPr lang="fr-FR" sz="2300" dirty="0">
                <a:hlinkClick r:id="rId3"/>
              </a:rPr>
              <a:t>expression</a:t>
            </a:r>
            <a:r>
              <a:rPr lang="fr-FR" sz="2300" dirty="0"/>
              <a:t> - </a:t>
            </a:r>
            <a:r>
              <a:rPr lang="fr-FR" sz="2300" dirty="0">
                <a:hlinkClick r:id="rId4"/>
              </a:rPr>
              <a:t>représentation</a:t>
            </a:r>
            <a:endParaRPr lang="fr-FR" sz="2300" dirty="0"/>
          </a:p>
          <a:p>
            <a:pPr>
              <a:buFont typeface="+mj-lt"/>
              <a:buAutoNum type="arabicPeriod" startAt="4"/>
            </a:pPr>
            <a:r>
              <a:rPr lang="fr-FR" sz="2300" dirty="0"/>
              <a:t>Énonciation dans une autre langue (ou langue cible) de ce qui a été énoncé dans une langue (la langue source), en conservant les équivalences sémantiques et stylistiques.</a:t>
            </a:r>
          </a:p>
          <a:p>
            <a:pPr marL="0" indent="0">
              <a:buNone/>
            </a:pPr>
            <a:r>
              <a:rPr lang="fr-FR" sz="2300" b="1" dirty="0"/>
              <a:t>Biochimie</a:t>
            </a:r>
          </a:p>
          <a:p>
            <a:pPr>
              <a:buFont typeface="+mj-lt"/>
              <a:buAutoNum type="arabicPeriod" startAt="6"/>
            </a:pPr>
            <a:r>
              <a:rPr lang="fr-FR" sz="2300" dirty="0"/>
              <a:t>Synthèse d'une protéine dans le cytoplasme d'une cellule, à partir de l'information génétique contenue dans l'ARN.</a:t>
            </a:r>
          </a:p>
          <a:p>
            <a:pPr marL="0" indent="0">
              <a:buNone/>
            </a:pPr>
            <a:r>
              <a:rPr lang="fr-FR" sz="2300" b="1" dirty="0"/>
              <a:t>Droit</a:t>
            </a:r>
          </a:p>
          <a:p>
            <a:pPr>
              <a:buFont typeface="+mj-lt"/>
              <a:buAutoNum type="arabicPeriod" startAt="7"/>
            </a:pPr>
            <a:r>
              <a:rPr lang="fr-FR" sz="2300" dirty="0"/>
              <a:t>Fait de traduire quelqu'un en justice.</a:t>
            </a:r>
          </a:p>
          <a:p>
            <a:pPr marL="0" indent="0" algn="r">
              <a:buNone/>
            </a:pPr>
            <a:r>
              <a:rPr lang="fr-FR" sz="1400" i="1" dirty="0"/>
              <a:t>(Larousse)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2896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A9BF8-573B-9F8A-8F7B-7B67A79A2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5A52CF-5BFE-D5B5-1D7A-689CF9F30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486" y="1148088"/>
            <a:ext cx="10315027" cy="45618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dirty="0"/>
              <a:t>Définition de</a:t>
            </a:r>
            <a:r>
              <a:rPr lang="fr-FR" sz="2400" b="1" dirty="0"/>
              <a:t> traduction​​​ </a:t>
            </a:r>
            <a:r>
              <a:rPr lang="fr-FR" sz="2400" dirty="0"/>
              <a:t>nom féminin</a:t>
            </a:r>
            <a:endParaRPr lang="fr-FR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Action, manière de traduire. </a:t>
            </a:r>
            <a:r>
              <a:rPr lang="fr-FR" sz="2400" i="1" dirty="0"/>
              <a:t>Traduction fidèle ; traduction littérale.</a:t>
            </a:r>
            <a:r>
              <a:rPr lang="fr-FR" sz="2400" dirty="0"/>
              <a:t> </a:t>
            </a:r>
            <a:r>
              <a:rPr lang="fr-FR" sz="2400" i="1" dirty="0"/>
              <a:t>Traduction libre.</a:t>
            </a:r>
            <a:r>
              <a:rPr lang="fr-FR" sz="2400" dirty="0"/>
              <a:t> ➙ </a:t>
            </a:r>
            <a:r>
              <a:rPr lang="fr-FR" sz="2400" dirty="0">
                <a:hlinkClick r:id="rId2"/>
              </a:rPr>
              <a:t>adaptation</a:t>
            </a:r>
            <a:r>
              <a:rPr lang="fr-FR" sz="2400" dirty="0"/>
              <a:t>. </a:t>
            </a:r>
            <a:r>
              <a:rPr lang="fr-FR" sz="2400" i="1" dirty="0"/>
              <a:t>Traduction orale, simultanée.</a:t>
            </a:r>
            <a:r>
              <a:rPr lang="fr-FR" sz="2400" dirty="0"/>
              <a:t> ➙ </a:t>
            </a:r>
            <a:r>
              <a:rPr lang="fr-FR" sz="2400" dirty="0">
                <a:hlinkClick r:id="rId3"/>
              </a:rPr>
              <a:t>interprétation</a:t>
            </a:r>
            <a:r>
              <a:rPr lang="fr-FR" sz="2400" dirty="0"/>
              <a:t>.</a:t>
            </a:r>
            <a:r>
              <a:rPr lang="ar-DZ" sz="2400" dirty="0"/>
              <a:t> </a:t>
            </a:r>
            <a:r>
              <a:rPr lang="fr-FR" sz="2400" i="1" dirty="0"/>
              <a:t>Traduction automatique ; traduction assistée par ordinateur.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Texte ou ouvrage traduit.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au figuré Expression, transposition.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Transcodage.</a:t>
            </a:r>
            <a:r>
              <a:rPr lang="ar-DZ" sz="2400" dirty="0"/>
              <a:t> </a:t>
            </a:r>
            <a:r>
              <a:rPr lang="fr-FR" sz="2400" dirty="0"/>
              <a:t>Biochimie Synthèse protéique, faite selon la séquence indiquée par un ARN messager.</a:t>
            </a:r>
          </a:p>
          <a:p>
            <a:pPr marL="0" indent="0" algn="r">
              <a:buNone/>
            </a:pPr>
            <a:r>
              <a:rPr lang="fr-FR" i="1" dirty="0"/>
              <a:t>(Le Robert Dico en ligne)</a:t>
            </a:r>
          </a:p>
        </p:txBody>
      </p:sp>
    </p:spTree>
    <p:extLst>
      <p:ext uri="{BB962C8B-B14F-4D97-AF65-F5344CB8AC3E}">
        <p14:creationId xmlns:p14="http://schemas.microsoft.com/office/powerpoint/2010/main" val="4148454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45E29-A545-11AD-D761-548404D91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9C2CEA-A452-DEB1-74B6-5998FE4C8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842" y="990594"/>
            <a:ext cx="9946316" cy="4876812"/>
          </a:xfrm>
        </p:spPr>
        <p:txBody>
          <a:bodyPr>
            <a:noAutofit/>
          </a:bodyPr>
          <a:lstStyle/>
          <a:p>
            <a:pPr marL="0" indent="0" algn="just" rtl="1">
              <a:buNone/>
            </a:pP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الترجمة الكتابية / التحريرية:</a:t>
            </a:r>
          </a:p>
          <a:p>
            <a:pPr algn="just" rtl="1">
              <a:buFont typeface="+mj-lt"/>
              <a:buAutoNum type="arabicPeriod"/>
            </a:pP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هي عملية نقل بين اللغات تقوم على تفسير معنى النص المصدر والتعبير عنه في نص هدف وفقا لعلاقة تعادل بينهما وتبعا لشروط التواصل والقيود المفروضة على المترجم̣</a:t>
            </a:r>
          </a:p>
          <a:p>
            <a:pPr algn="just" rtl="1">
              <a:buFont typeface="+mj-lt"/>
              <a:buAutoNum type="arabicPeriod"/>
            </a:pP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الملاحظة 1- تتناول الترجمة الكتابية الوثائق المكتوبة خلافا للترجمة الشفهية التي تتناول ما يتضمنه القول أو تشتمل عليه الحركة (عندما يكون الخطاب متوجها إلى الصم والبكم) ̣</a:t>
            </a:r>
          </a:p>
          <a:p>
            <a:pPr algn="just" rtl="1">
              <a:buFont typeface="+mj-lt"/>
              <a:buAutoNum type="arabicPeriod"/>
            </a:pP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الملاحظة 2- إن الترجمة الكتابية شكل من أشكال الخطاب المنقول ويتميز المترجم عن مؤلف النص المصدر بأنه يعيد التعبير عما تمت كتابته̣</a:t>
            </a:r>
          </a:p>
          <a:p>
            <a:pPr marL="0" indent="0" rtl="1">
              <a:buNone/>
            </a:pPr>
            <a:r>
              <a:rPr lang="ar-DZ" sz="1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كتاب مصطلحات تعليم الترجمة</a:t>
            </a:r>
            <a:endParaRPr lang="fr-FR" sz="1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68359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AC792-2CE0-53DE-A8D1-355FD03EE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FED1BB-B696-1C34-F8A8-64DB0E764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084" y="1857587"/>
            <a:ext cx="9404723" cy="2418073"/>
          </a:xfrm>
        </p:spPr>
        <p:txBody>
          <a:bodyPr/>
          <a:lstStyle/>
          <a:p>
            <a:pPr algn="ctr"/>
            <a:br>
              <a:rPr lang="fr-FR" sz="4400" b="1" dirty="0"/>
            </a:br>
            <a:r>
              <a:rPr lang="fr-FR" sz="4400" b="1" dirty="0"/>
              <a:t>3</a:t>
            </a:r>
            <a:r>
              <a:rPr lang="fr-FR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r>
              <a:rPr lang="fr-FR" sz="4400" b="1" dirty="0"/>
              <a:t>Définition de Méthodologie de la Traduction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273313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9A694B-06C1-176D-67CE-1BB947603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828" y="1924335"/>
            <a:ext cx="10172344" cy="2552131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fr-FR" sz="2800" b="1" dirty="0"/>
              <a:t>L’ensemble structuré des méthodes, techniques et procédures visant à apprendre, analyser et appliquer le processus de traduction</a:t>
            </a:r>
            <a:r>
              <a:rPr lang="fr-FR" sz="2800" dirty="0"/>
              <a:t>, en tenant compte à la fois des dimensions linguistiques, culturelles, textuelles et pragmatiques.</a:t>
            </a:r>
          </a:p>
          <a:p>
            <a:pPr marL="0" indent="0">
              <a:buNone/>
            </a:pPr>
            <a:endParaRPr lang="fr-FR" sz="2800" dirty="0"/>
          </a:p>
          <a:p>
            <a:pPr marL="0" indent="0" algn="r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379487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EC43CF-FD44-447A-D78B-4A69058F5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Important à savoir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119124-BD16-E12F-3E72-2973521B4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563821"/>
            <a:ext cx="8946541" cy="419548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sz="2800" b="1" dirty="0"/>
              <a:t>UE Méthodologique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800" b="1" dirty="0"/>
              <a:t>Intitulé: </a:t>
            </a:r>
            <a:r>
              <a:rPr lang="fr-FR" sz="2800" dirty="0"/>
              <a:t>Méthodologie de la traduction 1 	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800" b="1" dirty="0"/>
              <a:t>Crédit: </a:t>
            </a:r>
            <a:r>
              <a:rPr lang="fr-FR" sz="2800" dirty="0"/>
              <a:t>5</a:t>
            </a:r>
            <a:r>
              <a:rPr lang="fr-FR" sz="2800" b="1" dirty="0"/>
              <a:t> </a:t>
            </a:r>
            <a:r>
              <a:rPr lang="fr-FR" sz="2800" dirty="0"/>
              <a:t>	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800" b="1" dirty="0"/>
              <a:t>Coefficient: </a:t>
            </a:r>
            <a:r>
              <a:rPr lang="fr-FR" sz="2800" dirty="0"/>
              <a:t>3</a:t>
            </a:r>
            <a:r>
              <a:rPr lang="fr-FR" sz="2800" b="1" dirty="0"/>
              <a:t> </a:t>
            </a:r>
            <a:r>
              <a:rPr lang="fr-FR" sz="2800" dirty="0"/>
              <a:t>	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800" b="1" dirty="0"/>
              <a:t>Evaluation continue: </a:t>
            </a:r>
            <a:r>
              <a:rPr lang="fr-FR" sz="2800" dirty="0"/>
              <a:t>40% 	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800" b="1" dirty="0"/>
              <a:t>Examen:</a:t>
            </a:r>
            <a:r>
              <a:rPr lang="fr-FR" sz="2800" dirty="0"/>
              <a:t> 60% 	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11668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BFE58-6FC8-F441-FFB4-12F58AC96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E52FAB-2BD7-45E8-4736-0E8D3F999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b="1" dirty="0"/>
              <a:t>أهداف التعليم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385F04-CB59-47C7-13AD-FCAAA4E33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30668"/>
            <a:ext cx="8946541" cy="3414789"/>
          </a:xfrm>
        </p:spPr>
        <p:txBody>
          <a:bodyPr>
            <a:norm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SA" sz="2400" dirty="0"/>
              <a:t>اكتساب الطالب لمنهجية في عملية الترجمة مع تنمية مهاراته </a:t>
            </a:r>
            <a:r>
              <a:rPr lang="ar-SA" sz="2400" dirty="0" err="1"/>
              <a:t>الترجمية</a:t>
            </a:r>
            <a:r>
              <a:rPr lang="fr-FR" sz="2400" dirty="0"/>
              <a:t> 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sz="2400" dirty="0"/>
              <a:t>تلقين الطالب كيفية الاعتماد على التقنيات والأساليب المتبعة للترجمة من وإلى كل لغة معينة</a:t>
            </a:r>
            <a:r>
              <a:rPr lang="fr-FR" sz="2400" dirty="0"/>
              <a:t> 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sz="2400" dirty="0"/>
              <a:t>تلقين الطالب كيفية استغلال الخلفيات المعرفية لغوية كانت أم ثقافية ومعرفة الوسائل والأدوات المختلفة التي يعتمد عليها في عملية الترجمة وكيفية تحيينه المتواصل للمعلومات والمعارف التي تخدم ترجماته</a:t>
            </a:r>
            <a:r>
              <a:rPr lang="fr-FR" sz="2400" dirty="0"/>
              <a:t> </a:t>
            </a:r>
            <a:r>
              <a:rPr lang="fr-FR" dirty="0"/>
              <a:t>.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959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98F45-E8C2-8492-5776-CB7EBB2DA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A91EE4-800F-7DAD-4D58-3EB39154E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b="1" dirty="0"/>
              <a:t>المعارف المسبقة المطلوبة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F0D7C4-159D-73C5-E470-10D61E412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1953618"/>
            <a:ext cx="8946541" cy="2595922"/>
          </a:xfrm>
        </p:spPr>
        <p:txBody>
          <a:bodyPr>
            <a:normAutofit/>
          </a:bodyPr>
          <a:lstStyle/>
          <a:p>
            <a:pPr algn="r" rtl="1">
              <a:buFont typeface="Arial" panose="020B0604020202020204" pitchFamily="34" charset="0"/>
              <a:buChar char="•"/>
            </a:pPr>
            <a:r>
              <a:rPr lang="ar-SA" sz="2800" dirty="0"/>
              <a:t>معرفة جيدة بلغات الاختصاص وإطلاع واسع على جوانب مختلفة من </a:t>
            </a:r>
            <a:r>
              <a:rPr lang="ar-DZ" sz="2800" dirty="0"/>
              <a:t>الحالات </a:t>
            </a:r>
            <a:r>
              <a:rPr lang="ar-SA" sz="2800" dirty="0"/>
              <a:t>المعرفية</a:t>
            </a:r>
            <a:r>
              <a:rPr lang="fr-FR" sz="2800" dirty="0"/>
              <a:t> 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800" dirty="0"/>
              <a:t>قابلية الاستعداد للتعامل والتجاوب مع اللغة سواء من حيث الفهم والاستيعاب أو السهولة وسلاسة التعبير</a:t>
            </a:r>
            <a:r>
              <a:rPr lang="fr-FR" sz="2800" dirty="0"/>
              <a:t> .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7245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1A3B1-AEFC-F394-CD95-6B97F68A1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170D49-FF21-AE32-1EB8-19FA471B3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b="1" dirty="0"/>
              <a:t>محتوى المادة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D87C36-6E4F-FC58-B85B-9A5A9199A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2517" y="1669312"/>
            <a:ext cx="8946541" cy="4259540"/>
          </a:xfrm>
        </p:spPr>
        <p:txBody>
          <a:bodyPr>
            <a:norm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SA" sz="2400" dirty="0"/>
              <a:t>التعريف </a:t>
            </a:r>
            <a:r>
              <a:rPr lang="ar-DZ" sz="2400" dirty="0"/>
              <a:t>بالإطار</a:t>
            </a:r>
            <a:r>
              <a:rPr lang="ar-SA" sz="2400" dirty="0"/>
              <a:t> المنهجي والتطبيقي للترجمة</a:t>
            </a:r>
            <a:r>
              <a:rPr lang="fr-FR" sz="2400" dirty="0"/>
              <a:t> 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sz="2400" dirty="0"/>
              <a:t>تحديد مهمة المترجم والمتطلّبات اللغوية والمهنية المتعلقة بذلك</a:t>
            </a:r>
            <a:r>
              <a:rPr lang="fr-FR" sz="2400" dirty="0"/>
              <a:t> 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sz="2400" dirty="0"/>
              <a:t>تمارين تحضيرية للترجمة (القراءة الدينامية، التفكيك والفهم ،</a:t>
            </a:r>
            <a:r>
              <a:rPr lang="ar-DZ" sz="2400" dirty="0"/>
              <a:t> </a:t>
            </a:r>
            <a:r>
              <a:rPr lang="ar-SA" sz="2400" dirty="0"/>
              <a:t>وحدات </a:t>
            </a:r>
            <a:r>
              <a:rPr lang="ar-SA" sz="2400" dirty="0" err="1"/>
              <a:t>ترجمية</a:t>
            </a:r>
            <a:r>
              <a:rPr lang="ar-SA" sz="2400" dirty="0"/>
              <a:t> ،</a:t>
            </a:r>
            <a:r>
              <a:rPr lang="ar-DZ" sz="2400" dirty="0"/>
              <a:t> </a:t>
            </a:r>
            <a:r>
              <a:rPr lang="ar-SA" sz="2400" dirty="0"/>
              <a:t>البحث عن المقابلات السياقية،</a:t>
            </a:r>
            <a:r>
              <a:rPr lang="ar-DZ" sz="2400" dirty="0"/>
              <a:t> </a:t>
            </a:r>
            <a:r>
              <a:rPr lang="ar-SA" sz="2400" dirty="0"/>
              <a:t>النقل السليم،</a:t>
            </a:r>
            <a:r>
              <a:rPr lang="ar-DZ" sz="2400" dirty="0"/>
              <a:t> </a:t>
            </a:r>
            <a:r>
              <a:rPr lang="ar-SA" sz="2400" dirty="0"/>
              <a:t>الأمانة، مراقبة جودة الترجمة، ضمان مقروئية الترجمة</a:t>
            </a:r>
            <a:r>
              <a:rPr lang="fr-FR" sz="2400" dirty="0"/>
              <a:t> .(...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sz="2400" dirty="0"/>
              <a:t>تمارين تطبيقية عامة حول إشكالات </a:t>
            </a:r>
            <a:r>
              <a:rPr lang="ar-SA" sz="2400" dirty="0" err="1"/>
              <a:t>ترجمية</a:t>
            </a:r>
            <a:r>
              <a:rPr lang="ar-SA" sz="2400" dirty="0"/>
              <a:t> متنوعة </a:t>
            </a:r>
            <a:r>
              <a:rPr lang="ar-DZ" sz="2400" dirty="0"/>
              <a:t>(</a:t>
            </a:r>
            <a:r>
              <a:rPr lang="ar-SA" sz="2400" dirty="0"/>
              <a:t>ترجمة المفاهيم الثقافية، ترجمة العبارات الاصطلاحية، ترجمة المتلازمات اللفظية، </a:t>
            </a:r>
            <a:r>
              <a:rPr lang="ar-SA" sz="2400" dirty="0" err="1"/>
              <a:t>نقحرة</a:t>
            </a:r>
            <a:r>
              <a:rPr lang="ar-SA" sz="2400" dirty="0"/>
              <a:t> أسماء العلم، ترجمة المختصرات</a:t>
            </a:r>
            <a:r>
              <a:rPr lang="fr-FR" sz="2400" dirty="0"/>
              <a:t> .(...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9323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F1E73-755A-429E-8FD2-0A7A92C67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208544-C7BA-719C-1843-5EA7D4789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8" y="2219963"/>
            <a:ext cx="9404723" cy="2418073"/>
          </a:xfrm>
        </p:spPr>
        <p:txBody>
          <a:bodyPr/>
          <a:lstStyle/>
          <a:p>
            <a:pPr algn="ctr"/>
            <a:r>
              <a:rPr lang="fr-FR" b="1" dirty="0"/>
              <a:t>Définition de l’intitulé de la matière:</a:t>
            </a:r>
            <a:br>
              <a:rPr lang="fr-FR" sz="4400" b="1" dirty="0"/>
            </a:br>
            <a:r>
              <a:rPr lang="fr-FR" sz="4400" b="1" u="sng" dirty="0"/>
              <a:t>Méthodologie</a:t>
            </a:r>
            <a:r>
              <a:rPr lang="fr-FR" sz="4400" b="1" dirty="0"/>
              <a:t> de la </a:t>
            </a:r>
            <a:r>
              <a:rPr lang="fr-FR" sz="4400" b="1" u="sng" dirty="0"/>
              <a:t>traduction</a:t>
            </a:r>
            <a:endParaRPr lang="fr-FR" b="1" u="sng" dirty="0"/>
          </a:p>
        </p:txBody>
      </p:sp>
    </p:spTree>
    <p:extLst>
      <p:ext uri="{BB962C8B-B14F-4D97-AF65-F5344CB8AC3E}">
        <p14:creationId xmlns:p14="http://schemas.microsoft.com/office/powerpoint/2010/main" val="3720031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1766A-886B-B5C8-BE21-DB36F2FC8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E3CB1F-6BBA-5CEE-7E51-F77F58200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188" y="2073840"/>
            <a:ext cx="9404723" cy="2418073"/>
          </a:xfrm>
        </p:spPr>
        <p:txBody>
          <a:bodyPr/>
          <a:lstStyle/>
          <a:p>
            <a:pPr algn="ctr"/>
            <a:br>
              <a:rPr lang="fr-FR" sz="4400" b="1" dirty="0"/>
            </a:br>
            <a:r>
              <a:rPr lang="fr-FR" sz="4400" b="1" dirty="0"/>
              <a:t>1</a:t>
            </a:r>
            <a:r>
              <a:rPr lang="fr-FR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r>
              <a:rPr lang="fr-FR" sz="4400" b="1" dirty="0"/>
              <a:t>Définition de Méthodologie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074292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2D9EAE-353A-6559-2A4F-4ED93609E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09601"/>
            <a:ext cx="9404723" cy="966649"/>
          </a:xfrm>
        </p:spPr>
        <p:txBody>
          <a:bodyPr/>
          <a:lstStyle/>
          <a:p>
            <a:r>
              <a:rPr lang="fr-FR" sz="2800" b="1" dirty="0"/>
              <a:t>Méthodologie:</a:t>
            </a:r>
            <a:br>
              <a:rPr lang="fr-FR" sz="2800" b="1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16CAFB-F98B-8BDD-29B6-58F264D17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8"/>
            <a:ext cx="8946541" cy="374738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nom féminin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400" dirty="0"/>
              <a:t>Étude systématique, par observation de la pratique scientifique, des principes qui la fondent et des méthodes de recherche utilisées.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400" dirty="0"/>
              <a:t>Ensemble des </a:t>
            </a:r>
            <a:r>
              <a:rPr lang="fr-FR" sz="2400" dirty="0">
                <a:hlinkClick r:id="rId2"/>
              </a:rPr>
              <a:t>méthodes</a:t>
            </a:r>
            <a:r>
              <a:rPr lang="fr-FR" sz="2400" dirty="0"/>
              <a:t> et des techniques d'un domaine particulier.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400" dirty="0"/>
              <a:t>Manière de procéder ; méthode.</a:t>
            </a:r>
          </a:p>
          <a:p>
            <a:pPr marL="0" indent="0" algn="r">
              <a:buNone/>
            </a:pPr>
            <a:r>
              <a:rPr lang="fr-FR" sz="1800" i="1" dirty="0"/>
              <a:t>(Larousse)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803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FC47A0-2AEB-3E5D-BBAF-C5D72E040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85E3AC-6B15-82D6-6354-5891480B2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8" y="2181708"/>
            <a:ext cx="9404723" cy="1833283"/>
          </a:xfrm>
        </p:spPr>
        <p:txBody>
          <a:bodyPr/>
          <a:lstStyle/>
          <a:p>
            <a:pPr algn="ctr"/>
            <a:br>
              <a:rPr lang="fr-FR" sz="4400" b="1" dirty="0"/>
            </a:br>
            <a:r>
              <a:rPr lang="fr-FR" sz="4400" b="1" dirty="0"/>
              <a:t>2</a:t>
            </a:r>
            <a:r>
              <a:rPr lang="fr-FR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r>
              <a:rPr lang="fr-FR" sz="4400" b="1" dirty="0"/>
              <a:t>Définition de Traduction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4859968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237</TotalTime>
  <Words>607</Words>
  <Application>Microsoft Office PowerPoint</Application>
  <PresentationFormat>Grand écran</PresentationFormat>
  <Paragraphs>60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Sakkal Majalla</vt:lpstr>
      <vt:lpstr>Wingdings 3</vt:lpstr>
      <vt:lpstr>Ion</vt:lpstr>
      <vt:lpstr>Méthodologie de la traduction</vt:lpstr>
      <vt:lpstr>Important à savoir</vt:lpstr>
      <vt:lpstr>أهداف التعليم</vt:lpstr>
      <vt:lpstr>المعارف المسبقة المطلوبة</vt:lpstr>
      <vt:lpstr>محتوى المادة</vt:lpstr>
      <vt:lpstr>Définition de l’intitulé de la matière: Méthodologie de la traduction</vt:lpstr>
      <vt:lpstr> 1. Définition de Méthodologie</vt:lpstr>
      <vt:lpstr>Méthodologie: </vt:lpstr>
      <vt:lpstr> 2. Définition de Traduction</vt:lpstr>
      <vt:lpstr>Traduction </vt:lpstr>
      <vt:lpstr>Présentation PowerPoint</vt:lpstr>
      <vt:lpstr>Présentation PowerPoint</vt:lpstr>
      <vt:lpstr> 3. Définition de Méthodologie de la Traduction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Amina TLB</dc:creator>
  <cp:lastModifiedBy>Amina TLB</cp:lastModifiedBy>
  <cp:revision>25</cp:revision>
  <dcterms:created xsi:type="dcterms:W3CDTF">2025-09-22T18:07:52Z</dcterms:created>
  <dcterms:modified xsi:type="dcterms:W3CDTF">2025-12-07T12:36:24Z</dcterms:modified>
</cp:coreProperties>
</file>