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2"/>
  </p:notesMasterIdLst>
  <p:sldIdLst>
    <p:sldId id="256" r:id="rId2"/>
    <p:sldId id="268" r:id="rId3"/>
    <p:sldId id="261" r:id="rId4"/>
    <p:sldId id="257" r:id="rId5"/>
    <p:sldId id="262" r:id="rId6"/>
    <p:sldId id="263" r:id="rId7"/>
    <p:sldId id="266" r:id="rId8"/>
    <p:sldId id="258" r:id="rId9"/>
    <p:sldId id="264" r:id="rId10"/>
    <p:sldId id="269" r:id="rId11"/>
    <p:sldId id="265" r:id="rId12"/>
    <p:sldId id="273" r:id="rId13"/>
    <p:sldId id="270" r:id="rId14"/>
    <p:sldId id="271" r:id="rId15"/>
    <p:sldId id="272" r:id="rId16"/>
    <p:sldId id="275" r:id="rId17"/>
    <p:sldId id="274" r:id="rId18"/>
    <p:sldId id="281" r:id="rId19"/>
    <p:sldId id="282" r:id="rId20"/>
    <p:sldId id="283" r:id="rId21"/>
    <p:sldId id="277" r:id="rId22"/>
    <p:sldId id="279" r:id="rId23"/>
    <p:sldId id="276" r:id="rId24"/>
    <p:sldId id="278" r:id="rId25"/>
    <p:sldId id="280" r:id="rId26"/>
    <p:sldId id="284" r:id="rId27"/>
    <p:sldId id="285" r:id="rId28"/>
    <p:sldId id="286" r:id="rId29"/>
    <p:sldId id="287" r:id="rId30"/>
    <p:sldId id="288" r:id="rId31"/>
    <p:sldId id="289" r:id="rId32"/>
    <p:sldId id="290" r:id="rId33"/>
    <p:sldId id="291" r:id="rId34"/>
    <p:sldId id="292" r:id="rId35"/>
    <p:sldId id="293" r:id="rId36"/>
    <p:sldId id="294" r:id="rId37"/>
    <p:sldId id="296" r:id="rId38"/>
    <p:sldId id="297" r:id="rId39"/>
    <p:sldId id="295" r:id="rId40"/>
    <p:sldId id="298"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872" y="-4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76F5A-B9AB-45BA-98C8-F51D30983F56}" type="doc">
      <dgm:prSet loTypeId="urn:microsoft.com/office/officeart/2005/8/layout/pyramid1" loCatId="pyramid" qsTypeId="urn:microsoft.com/office/officeart/2005/8/quickstyle/simple1" qsCatId="simple" csTypeId="urn:microsoft.com/office/officeart/2005/8/colors/accent1_2" csCatId="accent1" phldr="1"/>
      <dgm:spPr/>
    </dgm:pt>
    <dgm:pt modelId="{42A5FF68-2D74-4590-B7E3-A806DEAE93BC}">
      <dgm:prSet phldrT="[Testo]" custT="1"/>
      <dgm:spPr>
        <a:xfrm>
          <a:off x="3047999" y="0"/>
          <a:ext cx="1524000" cy="966152"/>
        </a:xfrm>
        <a:prstGeom prst="trapezoid">
          <a:avLst>
            <a:gd name="adj" fmla="val 78870"/>
          </a:avLst>
        </a:prstGeom>
        <a:solidFill>
          <a:srgbClr val="CEB96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endParaRPr lang="ar-QA" sz="1400" b="1" dirty="0" smtClean="0">
            <a:solidFill>
              <a:sysClr val="window" lastClr="FFFFFF"/>
            </a:solidFill>
            <a:effectLst/>
            <a:latin typeface="Arial" pitchFamily="34" charset="0"/>
            <a:ea typeface="+mn-ea"/>
            <a:cs typeface="Arial" pitchFamily="34" charset="0"/>
          </a:endParaRPr>
        </a:p>
        <a:p>
          <a:pPr rtl="1"/>
          <a:endParaRPr lang="ar-QA" sz="1400" b="1" dirty="0" smtClean="0">
            <a:solidFill>
              <a:sysClr val="window" lastClr="FFFFFF"/>
            </a:solidFill>
            <a:effectLst/>
            <a:latin typeface="Arial" pitchFamily="34" charset="0"/>
            <a:ea typeface="+mn-ea"/>
            <a:cs typeface="Arial" pitchFamily="34" charset="0"/>
          </a:endParaRPr>
        </a:p>
        <a:p>
          <a:pPr rtl="1"/>
          <a:r>
            <a:rPr lang="ar-QA" sz="1400" b="1" dirty="0" smtClean="0">
              <a:solidFill>
                <a:sysClr val="window" lastClr="FFFFFF"/>
              </a:solidFill>
              <a:effectLst/>
              <a:latin typeface="Arial" pitchFamily="34" charset="0"/>
              <a:ea typeface="+mn-ea"/>
              <a:cs typeface="Arial" pitchFamily="34" charset="0"/>
            </a:rPr>
            <a:t>حاجات تحقيق</a:t>
          </a:r>
        </a:p>
        <a:p>
          <a:r>
            <a:rPr lang="ar-QA" sz="1400" b="1" dirty="0" smtClean="0">
              <a:solidFill>
                <a:sysClr val="window" lastClr="FFFFFF"/>
              </a:solidFill>
              <a:effectLst/>
              <a:latin typeface="Arial" pitchFamily="34" charset="0"/>
              <a:ea typeface="+mn-ea"/>
              <a:cs typeface="Arial" pitchFamily="34" charset="0"/>
            </a:rPr>
            <a:t> الذات </a:t>
          </a:r>
          <a:endParaRPr lang="fr-FR" sz="1400" b="1" dirty="0">
            <a:solidFill>
              <a:sysClr val="window" lastClr="FFFFFF"/>
            </a:solidFill>
            <a:effectLst/>
            <a:latin typeface="Arial" pitchFamily="34" charset="0"/>
            <a:ea typeface="+mn-ea"/>
            <a:cs typeface="Arial" pitchFamily="34" charset="0"/>
          </a:endParaRPr>
        </a:p>
      </dgm:t>
    </dgm:pt>
    <dgm:pt modelId="{C79ECF79-E809-495A-8AE6-76BA3E6182DC}" type="parTrans" cxnId="{68A2E596-39F1-4208-BA2E-ACC0184C458D}">
      <dgm:prSet/>
      <dgm:spPr/>
      <dgm:t>
        <a:bodyPr/>
        <a:lstStyle/>
        <a:p>
          <a:endParaRPr lang="fr-FR" sz="1200"/>
        </a:p>
      </dgm:t>
    </dgm:pt>
    <dgm:pt modelId="{262FDAF3-8619-4193-B9F6-8B37222901CF}" type="sibTrans" cxnId="{68A2E596-39F1-4208-BA2E-ACC0184C458D}">
      <dgm:prSet/>
      <dgm:spPr/>
      <dgm:t>
        <a:bodyPr/>
        <a:lstStyle/>
        <a:p>
          <a:endParaRPr lang="fr-FR" sz="1200"/>
        </a:p>
      </dgm:t>
    </dgm:pt>
    <dgm:pt modelId="{DDDAA4A2-89E4-427A-B2E1-7CFAFF78E863}">
      <dgm:prSet phldrT="[Testo]" custT="1"/>
      <dgm:spPr>
        <a:xfrm>
          <a:off x="2285999" y="966152"/>
          <a:ext cx="3048000" cy="966152"/>
        </a:xfrm>
        <a:prstGeom prst="trapezoid">
          <a:avLst>
            <a:gd name="adj" fmla="val 78870"/>
          </a:avLst>
        </a:prstGeom>
        <a:solidFill>
          <a:srgbClr val="FFC000"/>
        </a:solidFill>
        <a:ln w="25400" cap="flat" cmpd="sng" algn="ctr">
          <a:solidFill>
            <a:sysClr val="window" lastClr="FFFFFF">
              <a:hueOff val="0"/>
              <a:satOff val="0"/>
              <a:lumOff val="0"/>
              <a:alphaOff val="0"/>
            </a:sysClr>
          </a:solidFill>
          <a:prstDash val="solid"/>
        </a:ln>
        <a:effectLst/>
      </dgm:spPr>
      <dgm:t>
        <a:bodyPr/>
        <a:lstStyle/>
        <a:p>
          <a:pPr rtl="1"/>
          <a:r>
            <a:rPr lang="ar-QA" sz="2000" b="1" dirty="0" smtClean="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rPr>
            <a:t>الحاجة الى التقدير </a:t>
          </a:r>
          <a:endParaRPr lang="fr-FR" sz="2000" b="1" dirty="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E50209F9-E6C4-4E6C-BC89-B3E229E3593C}" type="parTrans" cxnId="{D6D0F4B0-E9AD-449F-9AC8-C62B59BAD2E1}">
      <dgm:prSet/>
      <dgm:spPr/>
      <dgm:t>
        <a:bodyPr/>
        <a:lstStyle/>
        <a:p>
          <a:endParaRPr lang="fr-FR" sz="1200"/>
        </a:p>
      </dgm:t>
    </dgm:pt>
    <dgm:pt modelId="{4A1A960E-CA62-435F-AA61-9794D212FDE9}" type="sibTrans" cxnId="{D6D0F4B0-E9AD-449F-9AC8-C62B59BAD2E1}">
      <dgm:prSet/>
      <dgm:spPr/>
      <dgm:t>
        <a:bodyPr/>
        <a:lstStyle/>
        <a:p>
          <a:endParaRPr lang="fr-FR" sz="1200"/>
        </a:p>
      </dgm:t>
    </dgm:pt>
    <dgm:pt modelId="{2D94DA3C-8851-4FDE-BE00-940BCADDA52E}">
      <dgm:prSet phldrT="[Testo]" custT="1"/>
      <dgm:spPr>
        <a:xfrm>
          <a:off x="0" y="3864610"/>
          <a:ext cx="7620000" cy="966152"/>
        </a:xfrm>
        <a:prstGeom prst="trapezoid">
          <a:avLst>
            <a:gd name="adj" fmla="val 78870"/>
          </a:avLst>
        </a:prstGeom>
        <a:solidFill>
          <a:srgbClr val="CEB96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ar-QA" sz="2000" b="1" dirty="0" smtClean="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rPr>
            <a:t>الحاجات الفسيولوجية</a:t>
          </a:r>
          <a:endParaRPr lang="fr-FR" sz="2000" b="1" dirty="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0557D683-72F3-4765-ABD9-579DFC349FC8}" type="parTrans" cxnId="{70A5169A-3ACF-4036-AE8A-A411D353855C}">
      <dgm:prSet/>
      <dgm:spPr/>
      <dgm:t>
        <a:bodyPr/>
        <a:lstStyle/>
        <a:p>
          <a:endParaRPr lang="fr-FR" sz="1200"/>
        </a:p>
      </dgm:t>
    </dgm:pt>
    <dgm:pt modelId="{9CECE94C-7440-4377-A3B5-81CAD040F5F6}" type="sibTrans" cxnId="{70A5169A-3ACF-4036-AE8A-A411D353855C}">
      <dgm:prSet/>
      <dgm:spPr/>
      <dgm:t>
        <a:bodyPr/>
        <a:lstStyle/>
        <a:p>
          <a:endParaRPr lang="fr-FR" sz="1200"/>
        </a:p>
      </dgm:t>
    </dgm:pt>
    <dgm:pt modelId="{106A307E-E9D6-46B1-A3DC-BF833B9015FF}">
      <dgm:prSet custT="1"/>
      <dgm:spPr>
        <a:xfrm>
          <a:off x="1523999" y="1932305"/>
          <a:ext cx="4572000" cy="966152"/>
        </a:xfrm>
        <a:prstGeom prst="trapezoid">
          <a:avLst>
            <a:gd name="adj" fmla="val 78870"/>
          </a:avLst>
        </a:prstGeom>
        <a:solidFill>
          <a:srgbClr val="CEB96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ar-QA" sz="2000" b="1" dirty="0" smtClean="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rPr>
            <a:t>الحاجات</a:t>
          </a:r>
          <a:r>
            <a:rPr lang="ar-QA" sz="1800" b="1" dirty="0" smtClean="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rPr>
            <a:t> الاجتماعية </a:t>
          </a:r>
          <a:endParaRPr lang="fr-FR" sz="1800" b="1" dirty="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5189BF2D-7231-4D0E-B60F-ED2A418326F7}" type="parTrans" cxnId="{6F39F33D-4A89-4C41-AC8B-9CAD3E8C59A0}">
      <dgm:prSet/>
      <dgm:spPr/>
      <dgm:t>
        <a:bodyPr/>
        <a:lstStyle/>
        <a:p>
          <a:endParaRPr lang="fr-FR" sz="1200"/>
        </a:p>
      </dgm:t>
    </dgm:pt>
    <dgm:pt modelId="{61A4C590-14D6-473D-9378-7EACB90E849B}" type="sibTrans" cxnId="{6F39F33D-4A89-4C41-AC8B-9CAD3E8C59A0}">
      <dgm:prSet/>
      <dgm:spPr/>
      <dgm:t>
        <a:bodyPr/>
        <a:lstStyle/>
        <a:p>
          <a:endParaRPr lang="fr-FR" sz="1200"/>
        </a:p>
      </dgm:t>
    </dgm:pt>
    <dgm:pt modelId="{DB7AE837-22FF-419D-85A9-8CC74CA03EB8}">
      <dgm:prSet custT="1"/>
      <dgm:spPr>
        <a:xfrm>
          <a:off x="761999" y="2898457"/>
          <a:ext cx="6096000" cy="966152"/>
        </a:xfrm>
        <a:prstGeom prst="trapezoid">
          <a:avLst>
            <a:gd name="adj" fmla="val 78870"/>
          </a:avLst>
        </a:prstGeom>
        <a:solidFill>
          <a:srgbClr val="FFC000"/>
        </a:solidFill>
        <a:ln w="25400" cap="flat" cmpd="sng" algn="ctr">
          <a:solidFill>
            <a:sysClr val="window" lastClr="FFFFFF">
              <a:hueOff val="0"/>
              <a:satOff val="0"/>
              <a:lumOff val="0"/>
              <a:alphaOff val="0"/>
            </a:sysClr>
          </a:solidFill>
          <a:prstDash val="solid"/>
        </a:ln>
        <a:effectLst/>
      </dgm:spPr>
      <dgm:t>
        <a:bodyPr/>
        <a:lstStyle/>
        <a:p>
          <a:r>
            <a:rPr lang="ar-QA" sz="2000" b="1" dirty="0" smtClean="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rPr>
            <a:t>حاجات الامان </a:t>
          </a:r>
          <a:endParaRPr lang="fr-FR" sz="2000" b="1" dirty="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endParaRPr>
        </a:p>
      </dgm:t>
    </dgm:pt>
    <dgm:pt modelId="{62671471-6766-4954-938F-686E71955077}" type="parTrans" cxnId="{2FB219E9-C995-496D-8D27-6522698E20F1}">
      <dgm:prSet/>
      <dgm:spPr/>
      <dgm:t>
        <a:bodyPr/>
        <a:lstStyle/>
        <a:p>
          <a:endParaRPr lang="fr-FR" sz="1200"/>
        </a:p>
      </dgm:t>
    </dgm:pt>
    <dgm:pt modelId="{F73FE9C1-61F9-427A-BDE0-8125957D5F72}" type="sibTrans" cxnId="{2FB219E9-C995-496D-8D27-6522698E20F1}">
      <dgm:prSet/>
      <dgm:spPr/>
      <dgm:t>
        <a:bodyPr/>
        <a:lstStyle/>
        <a:p>
          <a:endParaRPr lang="fr-FR" sz="1200"/>
        </a:p>
      </dgm:t>
    </dgm:pt>
    <dgm:pt modelId="{C8426911-F702-4CDE-A5DF-FFC5FD050BAD}" type="pres">
      <dgm:prSet presAssocID="{CB676F5A-B9AB-45BA-98C8-F51D30983F56}" presName="Name0" presStyleCnt="0">
        <dgm:presLayoutVars>
          <dgm:dir/>
          <dgm:animLvl val="lvl"/>
          <dgm:resizeHandles val="exact"/>
        </dgm:presLayoutVars>
      </dgm:prSet>
      <dgm:spPr/>
    </dgm:pt>
    <dgm:pt modelId="{7A4FEA94-EB26-484B-BDAF-19283DA86FE6}" type="pres">
      <dgm:prSet presAssocID="{42A5FF68-2D74-4590-B7E3-A806DEAE93BC}" presName="Name8" presStyleCnt="0"/>
      <dgm:spPr/>
    </dgm:pt>
    <dgm:pt modelId="{A97EA8E8-6444-4B05-8DBB-73DD860D1F60}" type="pres">
      <dgm:prSet presAssocID="{42A5FF68-2D74-4590-B7E3-A806DEAE93BC}" presName="level" presStyleLbl="node1" presStyleIdx="0" presStyleCnt="5">
        <dgm:presLayoutVars>
          <dgm:chMax val="1"/>
          <dgm:bulletEnabled val="1"/>
        </dgm:presLayoutVars>
      </dgm:prSet>
      <dgm:spPr/>
      <dgm:t>
        <a:bodyPr/>
        <a:lstStyle/>
        <a:p>
          <a:endParaRPr lang="fr-FR"/>
        </a:p>
      </dgm:t>
    </dgm:pt>
    <dgm:pt modelId="{A1D40D3F-8F22-4D9D-950B-87863080DBEB}" type="pres">
      <dgm:prSet presAssocID="{42A5FF68-2D74-4590-B7E3-A806DEAE93BC}" presName="levelTx" presStyleLbl="revTx" presStyleIdx="0" presStyleCnt="0">
        <dgm:presLayoutVars>
          <dgm:chMax val="1"/>
          <dgm:bulletEnabled val="1"/>
        </dgm:presLayoutVars>
      </dgm:prSet>
      <dgm:spPr/>
      <dgm:t>
        <a:bodyPr/>
        <a:lstStyle/>
        <a:p>
          <a:endParaRPr lang="fr-FR"/>
        </a:p>
      </dgm:t>
    </dgm:pt>
    <dgm:pt modelId="{7B0E87EA-924B-4ED0-BCC8-896DB95F7079}" type="pres">
      <dgm:prSet presAssocID="{DDDAA4A2-89E4-427A-B2E1-7CFAFF78E863}" presName="Name8" presStyleCnt="0"/>
      <dgm:spPr/>
    </dgm:pt>
    <dgm:pt modelId="{AFF8B892-814A-4491-BD02-D5DB667AE6A8}" type="pres">
      <dgm:prSet presAssocID="{DDDAA4A2-89E4-427A-B2E1-7CFAFF78E863}" presName="level" presStyleLbl="node1" presStyleIdx="1" presStyleCnt="5">
        <dgm:presLayoutVars>
          <dgm:chMax val="1"/>
          <dgm:bulletEnabled val="1"/>
        </dgm:presLayoutVars>
      </dgm:prSet>
      <dgm:spPr/>
      <dgm:t>
        <a:bodyPr/>
        <a:lstStyle/>
        <a:p>
          <a:endParaRPr lang="fr-FR"/>
        </a:p>
      </dgm:t>
    </dgm:pt>
    <dgm:pt modelId="{B2A631BF-ABDA-4D47-878B-AA3F16586532}" type="pres">
      <dgm:prSet presAssocID="{DDDAA4A2-89E4-427A-B2E1-7CFAFF78E863}" presName="levelTx" presStyleLbl="revTx" presStyleIdx="0" presStyleCnt="0">
        <dgm:presLayoutVars>
          <dgm:chMax val="1"/>
          <dgm:bulletEnabled val="1"/>
        </dgm:presLayoutVars>
      </dgm:prSet>
      <dgm:spPr/>
      <dgm:t>
        <a:bodyPr/>
        <a:lstStyle/>
        <a:p>
          <a:endParaRPr lang="fr-FR"/>
        </a:p>
      </dgm:t>
    </dgm:pt>
    <dgm:pt modelId="{48325D4B-FF8C-48D5-B858-A638E71ABE3F}" type="pres">
      <dgm:prSet presAssocID="{106A307E-E9D6-46B1-A3DC-BF833B9015FF}" presName="Name8" presStyleCnt="0"/>
      <dgm:spPr/>
    </dgm:pt>
    <dgm:pt modelId="{A0700E7A-8FAD-468A-B81D-6C59C0D4A614}" type="pres">
      <dgm:prSet presAssocID="{106A307E-E9D6-46B1-A3DC-BF833B9015FF}" presName="level" presStyleLbl="node1" presStyleIdx="2" presStyleCnt="5">
        <dgm:presLayoutVars>
          <dgm:chMax val="1"/>
          <dgm:bulletEnabled val="1"/>
        </dgm:presLayoutVars>
      </dgm:prSet>
      <dgm:spPr/>
      <dgm:t>
        <a:bodyPr/>
        <a:lstStyle/>
        <a:p>
          <a:endParaRPr lang="fr-FR"/>
        </a:p>
      </dgm:t>
    </dgm:pt>
    <dgm:pt modelId="{84945C27-99F9-4FE7-899E-8D8E4E2C0BFF}" type="pres">
      <dgm:prSet presAssocID="{106A307E-E9D6-46B1-A3DC-BF833B9015FF}" presName="levelTx" presStyleLbl="revTx" presStyleIdx="0" presStyleCnt="0">
        <dgm:presLayoutVars>
          <dgm:chMax val="1"/>
          <dgm:bulletEnabled val="1"/>
        </dgm:presLayoutVars>
      </dgm:prSet>
      <dgm:spPr/>
      <dgm:t>
        <a:bodyPr/>
        <a:lstStyle/>
        <a:p>
          <a:endParaRPr lang="fr-FR"/>
        </a:p>
      </dgm:t>
    </dgm:pt>
    <dgm:pt modelId="{189343E8-09CB-4174-A883-CD643AD07625}" type="pres">
      <dgm:prSet presAssocID="{DB7AE837-22FF-419D-85A9-8CC74CA03EB8}" presName="Name8" presStyleCnt="0"/>
      <dgm:spPr/>
    </dgm:pt>
    <dgm:pt modelId="{2DB10C12-C021-4D7D-9689-9E928ACCDA90}" type="pres">
      <dgm:prSet presAssocID="{DB7AE837-22FF-419D-85A9-8CC74CA03EB8}" presName="level" presStyleLbl="node1" presStyleIdx="3" presStyleCnt="5">
        <dgm:presLayoutVars>
          <dgm:chMax val="1"/>
          <dgm:bulletEnabled val="1"/>
        </dgm:presLayoutVars>
      </dgm:prSet>
      <dgm:spPr/>
      <dgm:t>
        <a:bodyPr/>
        <a:lstStyle/>
        <a:p>
          <a:endParaRPr lang="fr-FR"/>
        </a:p>
      </dgm:t>
    </dgm:pt>
    <dgm:pt modelId="{4A935F09-1801-4BC2-A561-512112AAE66F}" type="pres">
      <dgm:prSet presAssocID="{DB7AE837-22FF-419D-85A9-8CC74CA03EB8}" presName="levelTx" presStyleLbl="revTx" presStyleIdx="0" presStyleCnt="0">
        <dgm:presLayoutVars>
          <dgm:chMax val="1"/>
          <dgm:bulletEnabled val="1"/>
        </dgm:presLayoutVars>
      </dgm:prSet>
      <dgm:spPr/>
      <dgm:t>
        <a:bodyPr/>
        <a:lstStyle/>
        <a:p>
          <a:endParaRPr lang="fr-FR"/>
        </a:p>
      </dgm:t>
    </dgm:pt>
    <dgm:pt modelId="{67F28AE9-92B1-4EB2-9F68-8CDD2690AF72}" type="pres">
      <dgm:prSet presAssocID="{2D94DA3C-8851-4FDE-BE00-940BCADDA52E}" presName="Name8" presStyleCnt="0"/>
      <dgm:spPr/>
    </dgm:pt>
    <dgm:pt modelId="{76D43AE4-48F4-4623-989F-CCC0C8F2BD48}" type="pres">
      <dgm:prSet presAssocID="{2D94DA3C-8851-4FDE-BE00-940BCADDA52E}" presName="level" presStyleLbl="node1" presStyleIdx="4" presStyleCnt="5">
        <dgm:presLayoutVars>
          <dgm:chMax val="1"/>
          <dgm:bulletEnabled val="1"/>
        </dgm:presLayoutVars>
      </dgm:prSet>
      <dgm:spPr/>
      <dgm:t>
        <a:bodyPr/>
        <a:lstStyle/>
        <a:p>
          <a:endParaRPr lang="fr-FR"/>
        </a:p>
      </dgm:t>
    </dgm:pt>
    <dgm:pt modelId="{C70BB0D3-9DDC-4CA8-9C69-63FD9495F082}" type="pres">
      <dgm:prSet presAssocID="{2D94DA3C-8851-4FDE-BE00-940BCADDA52E}" presName="levelTx" presStyleLbl="revTx" presStyleIdx="0" presStyleCnt="0">
        <dgm:presLayoutVars>
          <dgm:chMax val="1"/>
          <dgm:bulletEnabled val="1"/>
        </dgm:presLayoutVars>
      </dgm:prSet>
      <dgm:spPr/>
      <dgm:t>
        <a:bodyPr/>
        <a:lstStyle/>
        <a:p>
          <a:endParaRPr lang="fr-FR"/>
        </a:p>
      </dgm:t>
    </dgm:pt>
  </dgm:ptLst>
  <dgm:cxnLst>
    <dgm:cxn modelId="{70A5169A-3ACF-4036-AE8A-A411D353855C}" srcId="{CB676F5A-B9AB-45BA-98C8-F51D30983F56}" destId="{2D94DA3C-8851-4FDE-BE00-940BCADDA52E}" srcOrd="4" destOrd="0" parTransId="{0557D683-72F3-4765-ABD9-579DFC349FC8}" sibTransId="{9CECE94C-7440-4377-A3B5-81CAD040F5F6}"/>
    <dgm:cxn modelId="{2FB219E9-C995-496D-8D27-6522698E20F1}" srcId="{CB676F5A-B9AB-45BA-98C8-F51D30983F56}" destId="{DB7AE837-22FF-419D-85A9-8CC74CA03EB8}" srcOrd="3" destOrd="0" parTransId="{62671471-6766-4954-938F-686E71955077}" sibTransId="{F73FE9C1-61F9-427A-BDE0-8125957D5F72}"/>
    <dgm:cxn modelId="{50977FFC-95D1-49AC-B345-D71A8E31F9B1}" type="presOf" srcId="{DDDAA4A2-89E4-427A-B2E1-7CFAFF78E863}" destId="{B2A631BF-ABDA-4D47-878B-AA3F16586532}" srcOrd="1" destOrd="0" presId="urn:microsoft.com/office/officeart/2005/8/layout/pyramid1"/>
    <dgm:cxn modelId="{D0E5C3F2-9E4E-4D2F-9C91-86CB91548E66}" type="presOf" srcId="{CB676F5A-B9AB-45BA-98C8-F51D30983F56}" destId="{C8426911-F702-4CDE-A5DF-FFC5FD050BAD}" srcOrd="0" destOrd="0" presId="urn:microsoft.com/office/officeart/2005/8/layout/pyramid1"/>
    <dgm:cxn modelId="{5AAAC7BD-5D99-4BA6-BED3-BEFB01BA99AA}" type="presOf" srcId="{42A5FF68-2D74-4590-B7E3-A806DEAE93BC}" destId="{A97EA8E8-6444-4B05-8DBB-73DD860D1F60}" srcOrd="0" destOrd="0" presId="urn:microsoft.com/office/officeart/2005/8/layout/pyramid1"/>
    <dgm:cxn modelId="{D6D0F4B0-E9AD-449F-9AC8-C62B59BAD2E1}" srcId="{CB676F5A-B9AB-45BA-98C8-F51D30983F56}" destId="{DDDAA4A2-89E4-427A-B2E1-7CFAFF78E863}" srcOrd="1" destOrd="0" parTransId="{E50209F9-E6C4-4E6C-BC89-B3E229E3593C}" sibTransId="{4A1A960E-CA62-435F-AA61-9794D212FDE9}"/>
    <dgm:cxn modelId="{74D1A45E-4ED6-4001-AF2D-2E49232790D0}" type="presOf" srcId="{DDDAA4A2-89E4-427A-B2E1-7CFAFF78E863}" destId="{AFF8B892-814A-4491-BD02-D5DB667AE6A8}" srcOrd="0" destOrd="0" presId="urn:microsoft.com/office/officeart/2005/8/layout/pyramid1"/>
    <dgm:cxn modelId="{E1E392D6-59EF-4089-B253-26AA8E905CC3}" type="presOf" srcId="{106A307E-E9D6-46B1-A3DC-BF833B9015FF}" destId="{84945C27-99F9-4FE7-899E-8D8E4E2C0BFF}" srcOrd="1" destOrd="0" presId="urn:microsoft.com/office/officeart/2005/8/layout/pyramid1"/>
    <dgm:cxn modelId="{68A2E596-39F1-4208-BA2E-ACC0184C458D}" srcId="{CB676F5A-B9AB-45BA-98C8-F51D30983F56}" destId="{42A5FF68-2D74-4590-B7E3-A806DEAE93BC}" srcOrd="0" destOrd="0" parTransId="{C79ECF79-E809-495A-8AE6-76BA3E6182DC}" sibTransId="{262FDAF3-8619-4193-B9F6-8B37222901CF}"/>
    <dgm:cxn modelId="{19441881-2E36-4A7C-AFC4-33E51018DE73}" type="presOf" srcId="{DB7AE837-22FF-419D-85A9-8CC74CA03EB8}" destId="{2DB10C12-C021-4D7D-9689-9E928ACCDA90}" srcOrd="0" destOrd="0" presId="urn:microsoft.com/office/officeart/2005/8/layout/pyramid1"/>
    <dgm:cxn modelId="{97F2C107-C3A1-48FA-9AF9-17BFF39AB759}" type="presOf" srcId="{DB7AE837-22FF-419D-85A9-8CC74CA03EB8}" destId="{4A935F09-1801-4BC2-A561-512112AAE66F}" srcOrd="1" destOrd="0" presId="urn:microsoft.com/office/officeart/2005/8/layout/pyramid1"/>
    <dgm:cxn modelId="{4DC4C222-981A-425D-A70C-EE7DDE5C6AA7}" type="presOf" srcId="{2D94DA3C-8851-4FDE-BE00-940BCADDA52E}" destId="{C70BB0D3-9DDC-4CA8-9C69-63FD9495F082}" srcOrd="1" destOrd="0" presId="urn:microsoft.com/office/officeart/2005/8/layout/pyramid1"/>
    <dgm:cxn modelId="{17A35BB1-6266-4E8A-AC66-20B5A82F7604}" type="presOf" srcId="{42A5FF68-2D74-4590-B7E3-A806DEAE93BC}" destId="{A1D40D3F-8F22-4D9D-950B-87863080DBEB}" srcOrd="1" destOrd="0" presId="urn:microsoft.com/office/officeart/2005/8/layout/pyramid1"/>
    <dgm:cxn modelId="{6F39F33D-4A89-4C41-AC8B-9CAD3E8C59A0}" srcId="{CB676F5A-B9AB-45BA-98C8-F51D30983F56}" destId="{106A307E-E9D6-46B1-A3DC-BF833B9015FF}" srcOrd="2" destOrd="0" parTransId="{5189BF2D-7231-4D0E-B60F-ED2A418326F7}" sibTransId="{61A4C590-14D6-473D-9378-7EACB90E849B}"/>
    <dgm:cxn modelId="{BF3E0BB2-E8A9-4E6D-BB9B-F5120E1C0D13}" type="presOf" srcId="{106A307E-E9D6-46B1-A3DC-BF833B9015FF}" destId="{A0700E7A-8FAD-468A-B81D-6C59C0D4A614}" srcOrd="0" destOrd="0" presId="urn:microsoft.com/office/officeart/2005/8/layout/pyramid1"/>
    <dgm:cxn modelId="{A6961AD7-D5FE-4C67-8AAE-053C9492F0BC}" type="presOf" srcId="{2D94DA3C-8851-4FDE-BE00-940BCADDA52E}" destId="{76D43AE4-48F4-4623-989F-CCC0C8F2BD48}" srcOrd="0" destOrd="0" presId="urn:microsoft.com/office/officeart/2005/8/layout/pyramid1"/>
    <dgm:cxn modelId="{1E804FCD-14B9-4447-AFF3-F55EC46C84C7}" type="presParOf" srcId="{C8426911-F702-4CDE-A5DF-FFC5FD050BAD}" destId="{7A4FEA94-EB26-484B-BDAF-19283DA86FE6}" srcOrd="0" destOrd="0" presId="urn:microsoft.com/office/officeart/2005/8/layout/pyramid1"/>
    <dgm:cxn modelId="{241DC390-3C1B-4897-8A3C-E4FEFF087D2D}" type="presParOf" srcId="{7A4FEA94-EB26-484B-BDAF-19283DA86FE6}" destId="{A97EA8E8-6444-4B05-8DBB-73DD860D1F60}" srcOrd="0" destOrd="0" presId="urn:microsoft.com/office/officeart/2005/8/layout/pyramid1"/>
    <dgm:cxn modelId="{1537ADAA-A227-4267-A45A-89EE08C61651}" type="presParOf" srcId="{7A4FEA94-EB26-484B-BDAF-19283DA86FE6}" destId="{A1D40D3F-8F22-4D9D-950B-87863080DBEB}" srcOrd="1" destOrd="0" presId="urn:microsoft.com/office/officeart/2005/8/layout/pyramid1"/>
    <dgm:cxn modelId="{46608420-FA6C-44A4-A0F6-A2F3811BDE6D}" type="presParOf" srcId="{C8426911-F702-4CDE-A5DF-FFC5FD050BAD}" destId="{7B0E87EA-924B-4ED0-BCC8-896DB95F7079}" srcOrd="1" destOrd="0" presId="urn:microsoft.com/office/officeart/2005/8/layout/pyramid1"/>
    <dgm:cxn modelId="{A2CF5CA3-C296-4457-8979-EDAEBC74AEC3}" type="presParOf" srcId="{7B0E87EA-924B-4ED0-BCC8-896DB95F7079}" destId="{AFF8B892-814A-4491-BD02-D5DB667AE6A8}" srcOrd="0" destOrd="0" presId="urn:microsoft.com/office/officeart/2005/8/layout/pyramid1"/>
    <dgm:cxn modelId="{70706C45-B4FA-47FA-A9FA-44EF7D141A1D}" type="presParOf" srcId="{7B0E87EA-924B-4ED0-BCC8-896DB95F7079}" destId="{B2A631BF-ABDA-4D47-878B-AA3F16586532}" srcOrd="1" destOrd="0" presId="urn:microsoft.com/office/officeart/2005/8/layout/pyramid1"/>
    <dgm:cxn modelId="{035CA861-C3B8-4E41-8D4E-180104E860A8}" type="presParOf" srcId="{C8426911-F702-4CDE-A5DF-FFC5FD050BAD}" destId="{48325D4B-FF8C-48D5-B858-A638E71ABE3F}" srcOrd="2" destOrd="0" presId="urn:microsoft.com/office/officeart/2005/8/layout/pyramid1"/>
    <dgm:cxn modelId="{975BD710-4681-49E5-98F2-761140A05A5A}" type="presParOf" srcId="{48325D4B-FF8C-48D5-B858-A638E71ABE3F}" destId="{A0700E7A-8FAD-468A-B81D-6C59C0D4A614}" srcOrd="0" destOrd="0" presId="urn:microsoft.com/office/officeart/2005/8/layout/pyramid1"/>
    <dgm:cxn modelId="{C8D6B9AE-2775-408B-B3D5-4F2B299829DB}" type="presParOf" srcId="{48325D4B-FF8C-48D5-B858-A638E71ABE3F}" destId="{84945C27-99F9-4FE7-899E-8D8E4E2C0BFF}" srcOrd="1" destOrd="0" presId="urn:microsoft.com/office/officeart/2005/8/layout/pyramid1"/>
    <dgm:cxn modelId="{C5976A46-E0DC-4BF4-AFFF-D79228A27988}" type="presParOf" srcId="{C8426911-F702-4CDE-A5DF-FFC5FD050BAD}" destId="{189343E8-09CB-4174-A883-CD643AD07625}" srcOrd="3" destOrd="0" presId="urn:microsoft.com/office/officeart/2005/8/layout/pyramid1"/>
    <dgm:cxn modelId="{5FBAF6CE-5A52-4CDA-B5AF-D581CF9D6301}" type="presParOf" srcId="{189343E8-09CB-4174-A883-CD643AD07625}" destId="{2DB10C12-C021-4D7D-9689-9E928ACCDA90}" srcOrd="0" destOrd="0" presId="urn:microsoft.com/office/officeart/2005/8/layout/pyramid1"/>
    <dgm:cxn modelId="{7736EB58-8FAD-4601-9CA3-B9DEE820DAE2}" type="presParOf" srcId="{189343E8-09CB-4174-A883-CD643AD07625}" destId="{4A935F09-1801-4BC2-A561-512112AAE66F}" srcOrd="1" destOrd="0" presId="urn:microsoft.com/office/officeart/2005/8/layout/pyramid1"/>
    <dgm:cxn modelId="{B5967B82-FCD7-411F-9A06-4774837911D1}" type="presParOf" srcId="{C8426911-F702-4CDE-A5DF-FFC5FD050BAD}" destId="{67F28AE9-92B1-4EB2-9F68-8CDD2690AF72}" srcOrd="4" destOrd="0" presId="urn:microsoft.com/office/officeart/2005/8/layout/pyramid1"/>
    <dgm:cxn modelId="{D05A387C-AA66-40CB-A129-0E7A72AB414D}" type="presParOf" srcId="{67F28AE9-92B1-4EB2-9F68-8CDD2690AF72}" destId="{76D43AE4-48F4-4623-989F-CCC0C8F2BD48}" srcOrd="0" destOrd="0" presId="urn:microsoft.com/office/officeart/2005/8/layout/pyramid1"/>
    <dgm:cxn modelId="{666A2225-2585-4799-B63F-0E23AF1386C9}" type="presParOf" srcId="{67F28AE9-92B1-4EB2-9F68-8CDD2690AF72}" destId="{C70BB0D3-9DDC-4CA8-9C69-63FD9495F082}"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EA8E8-6444-4B05-8DBB-73DD860D1F60}">
      <dsp:nvSpPr>
        <dsp:cNvPr id="0" name=""/>
        <dsp:cNvSpPr/>
      </dsp:nvSpPr>
      <dsp:spPr>
        <a:xfrm>
          <a:off x="3047999" y="0"/>
          <a:ext cx="1524000" cy="966152"/>
        </a:xfrm>
        <a:prstGeom prst="trapezoid">
          <a:avLst>
            <a:gd name="adj" fmla="val 78870"/>
          </a:avLst>
        </a:prstGeom>
        <a:solidFill>
          <a:srgbClr val="CEB96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endParaRPr lang="ar-QA" sz="1400" b="1" kern="1200" dirty="0" smtClean="0">
            <a:solidFill>
              <a:sysClr val="window" lastClr="FFFFFF"/>
            </a:solidFill>
            <a:effectLst/>
            <a:latin typeface="Arial" pitchFamily="34" charset="0"/>
            <a:ea typeface="+mn-ea"/>
            <a:cs typeface="Arial" pitchFamily="34" charset="0"/>
          </a:endParaRPr>
        </a:p>
        <a:p>
          <a:pPr lvl="0" algn="ctr" defTabSz="622300" rtl="1">
            <a:lnSpc>
              <a:spcPct val="90000"/>
            </a:lnSpc>
            <a:spcBef>
              <a:spcPct val="0"/>
            </a:spcBef>
            <a:spcAft>
              <a:spcPct val="35000"/>
            </a:spcAft>
          </a:pPr>
          <a:endParaRPr lang="ar-QA" sz="1400" b="1" kern="1200" dirty="0" smtClean="0">
            <a:solidFill>
              <a:sysClr val="window" lastClr="FFFFFF"/>
            </a:solidFill>
            <a:effectLst/>
            <a:latin typeface="Arial" pitchFamily="34" charset="0"/>
            <a:ea typeface="+mn-ea"/>
            <a:cs typeface="Arial" pitchFamily="34" charset="0"/>
          </a:endParaRPr>
        </a:p>
        <a:p>
          <a:pPr lvl="0" algn="ctr" defTabSz="622300" rtl="1">
            <a:lnSpc>
              <a:spcPct val="90000"/>
            </a:lnSpc>
            <a:spcBef>
              <a:spcPct val="0"/>
            </a:spcBef>
            <a:spcAft>
              <a:spcPct val="35000"/>
            </a:spcAft>
          </a:pPr>
          <a:r>
            <a:rPr lang="ar-QA" sz="1400" b="1" kern="1200" dirty="0" smtClean="0">
              <a:solidFill>
                <a:sysClr val="window" lastClr="FFFFFF"/>
              </a:solidFill>
              <a:effectLst/>
              <a:latin typeface="Arial" pitchFamily="34" charset="0"/>
              <a:ea typeface="+mn-ea"/>
              <a:cs typeface="Arial" pitchFamily="34" charset="0"/>
            </a:rPr>
            <a:t>حاجات تحقيق</a:t>
          </a:r>
        </a:p>
        <a:p>
          <a:pPr lvl="0" algn="ctr" defTabSz="622300">
            <a:lnSpc>
              <a:spcPct val="90000"/>
            </a:lnSpc>
            <a:spcBef>
              <a:spcPct val="0"/>
            </a:spcBef>
            <a:spcAft>
              <a:spcPct val="35000"/>
            </a:spcAft>
          </a:pPr>
          <a:r>
            <a:rPr lang="ar-QA" sz="1400" b="1" kern="1200" dirty="0" smtClean="0">
              <a:solidFill>
                <a:sysClr val="window" lastClr="FFFFFF"/>
              </a:solidFill>
              <a:effectLst/>
              <a:latin typeface="Arial" pitchFamily="34" charset="0"/>
              <a:ea typeface="+mn-ea"/>
              <a:cs typeface="Arial" pitchFamily="34" charset="0"/>
            </a:rPr>
            <a:t> الذات </a:t>
          </a:r>
          <a:endParaRPr lang="fr-FR" sz="1400" b="1" kern="1200" dirty="0">
            <a:solidFill>
              <a:sysClr val="window" lastClr="FFFFFF"/>
            </a:solidFill>
            <a:effectLst/>
            <a:latin typeface="Arial" pitchFamily="34" charset="0"/>
            <a:ea typeface="+mn-ea"/>
            <a:cs typeface="Arial" pitchFamily="34" charset="0"/>
          </a:endParaRPr>
        </a:p>
      </dsp:txBody>
      <dsp:txXfrm>
        <a:off x="3555999" y="322051"/>
        <a:ext cx="508000" cy="644101"/>
      </dsp:txXfrm>
    </dsp:sp>
    <dsp:sp modelId="{AFF8B892-814A-4491-BD02-D5DB667AE6A8}">
      <dsp:nvSpPr>
        <dsp:cNvPr id="0" name=""/>
        <dsp:cNvSpPr/>
      </dsp:nvSpPr>
      <dsp:spPr>
        <a:xfrm>
          <a:off x="2285999" y="966152"/>
          <a:ext cx="3048000" cy="966152"/>
        </a:xfrm>
        <a:prstGeom prst="trapezoid">
          <a:avLst>
            <a:gd name="adj" fmla="val 78870"/>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QA" sz="2000" b="1" kern="1200" dirty="0" smtClean="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rPr>
            <a:t>الحاجة الى التقدير </a:t>
          </a:r>
          <a:endParaRPr lang="fr-FR" sz="2000" b="1" kern="1200" dirty="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endParaRPr>
        </a:p>
      </dsp:txBody>
      <dsp:txXfrm>
        <a:off x="3327403" y="1213885"/>
        <a:ext cx="965194" cy="718419"/>
      </dsp:txXfrm>
    </dsp:sp>
    <dsp:sp modelId="{A0700E7A-8FAD-468A-B81D-6C59C0D4A614}">
      <dsp:nvSpPr>
        <dsp:cNvPr id="0" name=""/>
        <dsp:cNvSpPr/>
      </dsp:nvSpPr>
      <dsp:spPr>
        <a:xfrm>
          <a:off x="1523999" y="1932305"/>
          <a:ext cx="4572000" cy="966152"/>
        </a:xfrm>
        <a:prstGeom prst="trapezoid">
          <a:avLst>
            <a:gd name="adj" fmla="val 78870"/>
          </a:avLst>
        </a:prstGeom>
        <a:solidFill>
          <a:srgbClr val="CEB96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QA" sz="2000" b="1" kern="1200" dirty="0" smtClean="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rPr>
            <a:t>الحاجات</a:t>
          </a:r>
          <a:r>
            <a:rPr lang="ar-QA" sz="1800" b="1" kern="1200" dirty="0" smtClean="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rPr>
            <a:t> الاجتماعية </a:t>
          </a:r>
          <a:endParaRPr lang="fr-FR" sz="1800" b="1" kern="1200" dirty="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endParaRPr>
        </a:p>
      </dsp:txBody>
      <dsp:txXfrm>
        <a:off x="2832102" y="2097460"/>
        <a:ext cx="1955794" cy="800997"/>
      </dsp:txXfrm>
    </dsp:sp>
    <dsp:sp modelId="{2DB10C12-C021-4D7D-9689-9E928ACCDA90}">
      <dsp:nvSpPr>
        <dsp:cNvPr id="0" name=""/>
        <dsp:cNvSpPr/>
      </dsp:nvSpPr>
      <dsp:spPr>
        <a:xfrm>
          <a:off x="761999" y="2898457"/>
          <a:ext cx="6096000" cy="966152"/>
        </a:xfrm>
        <a:prstGeom prst="trapezoid">
          <a:avLst>
            <a:gd name="adj" fmla="val 78870"/>
          </a:avLst>
        </a:prstGeom>
        <a:solidFill>
          <a:srgbClr val="FFC000"/>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QA" sz="2000" b="1" kern="1200" dirty="0" smtClean="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rPr>
            <a:t>حاجات الامان </a:t>
          </a:r>
          <a:endParaRPr lang="fr-FR" sz="2000" b="1" kern="1200" dirty="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endParaRPr>
        </a:p>
      </dsp:txBody>
      <dsp:txXfrm>
        <a:off x="2336802" y="3022323"/>
        <a:ext cx="2946394" cy="842286"/>
      </dsp:txXfrm>
    </dsp:sp>
    <dsp:sp modelId="{76D43AE4-48F4-4623-989F-CCC0C8F2BD48}">
      <dsp:nvSpPr>
        <dsp:cNvPr id="0" name=""/>
        <dsp:cNvSpPr/>
      </dsp:nvSpPr>
      <dsp:spPr>
        <a:xfrm>
          <a:off x="0" y="3864610"/>
          <a:ext cx="7620000" cy="966152"/>
        </a:xfrm>
        <a:prstGeom prst="trapezoid">
          <a:avLst>
            <a:gd name="adj" fmla="val 78870"/>
          </a:avLst>
        </a:prstGeom>
        <a:solidFill>
          <a:srgbClr val="CEB96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QA" sz="2000" b="1" kern="1200" dirty="0" smtClean="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rPr>
            <a:t>الحاجات الفسيولوجية</a:t>
          </a:r>
          <a:endParaRPr lang="fr-FR" sz="2000" b="1" kern="1200" dirty="0">
            <a:solidFill>
              <a:sysClr val="window" lastClr="FFFFFF"/>
            </a:solidFill>
            <a:effectLst>
              <a:outerShdw blurRad="38100" dist="38100" dir="2700000" algn="tl">
                <a:srgbClr val="000000">
                  <a:alpha val="43137"/>
                </a:srgbClr>
              </a:outerShdw>
            </a:effectLst>
            <a:latin typeface="Arial" pitchFamily="34" charset="0"/>
            <a:ea typeface="+mn-ea"/>
            <a:cs typeface="Arial" pitchFamily="34" charset="0"/>
          </a:endParaRPr>
        </a:p>
      </dsp:txBody>
      <dsp:txXfrm>
        <a:off x="1841502" y="3963703"/>
        <a:ext cx="3936994" cy="86705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0668B1-7E41-4938-BBF8-039BC6620E03}" type="datetimeFigureOut">
              <a:rPr lang="en-US" smtClean="0"/>
              <a:t>12/2/2018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697EE8-EF0B-44F3-B543-5652671E2ACB}" type="slidenum">
              <a:rPr lang="en-US" smtClean="0"/>
              <a:t>‹#›</a:t>
            </a:fld>
            <a:endParaRPr lang="en-US"/>
          </a:p>
        </p:txBody>
      </p:sp>
    </p:spTree>
    <p:extLst>
      <p:ext uri="{BB962C8B-B14F-4D97-AF65-F5344CB8AC3E}">
        <p14:creationId xmlns:p14="http://schemas.microsoft.com/office/powerpoint/2010/main" val="36520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90DD788-33BF-4384-9083-4AFAD63E33A5}" type="datetime1">
              <a:rPr lang="en-US" smtClean="0"/>
              <a:t>12/2/2018</a:t>
            </a:fld>
            <a:endParaRPr lang="en-US"/>
          </a:p>
        </p:txBody>
      </p:sp>
      <p:sp>
        <p:nvSpPr>
          <p:cNvPr id="2" name="Footer Placeholder 1"/>
          <p:cNvSpPr>
            <a:spLocks noGrp="1"/>
          </p:cNvSpPr>
          <p:nvPr>
            <p:ph type="ftr" sz="quarter" idx="11"/>
          </p:nvPr>
        </p:nvSpPr>
        <p:spPr/>
        <p:txBody>
          <a:bodyPr/>
          <a:lstStyle/>
          <a:p>
            <a:r>
              <a:rPr lang="ar-IQ" smtClean="0"/>
              <a:t>المحاضرة الرابعة - د. مازن داود </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3E99A1-987B-4653-B4B6-E460CA3FF6DF}"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24AF6C-B1F2-480F-8621-C52BBFDBC300}"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95C7012-20DA-4EDA-BEB1-008610DCF886}" type="datetime1">
              <a:rPr lang="en-US" smtClean="0"/>
              <a:t>12/2/2018</a:t>
            </a:fld>
            <a:endParaRPr lang="en-US"/>
          </a:p>
        </p:txBody>
      </p:sp>
      <p:sp>
        <p:nvSpPr>
          <p:cNvPr id="19" name="Footer Placeholder 18"/>
          <p:cNvSpPr>
            <a:spLocks noGrp="1"/>
          </p:cNvSpPr>
          <p:nvPr>
            <p:ph type="ftr" sz="quarter" idx="11"/>
          </p:nvPr>
        </p:nvSpPr>
        <p:spPr>
          <a:xfrm>
            <a:off x="3581400" y="76200"/>
            <a:ext cx="2895600" cy="288925"/>
          </a:xfrm>
        </p:spPr>
        <p:txBody>
          <a:bodyPr/>
          <a:lstStyle/>
          <a:p>
            <a:r>
              <a:rPr lang="ar-IQ" smtClean="0"/>
              <a:t>المحاضرة الرابعة - د. مازن داود </a:t>
            </a:r>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78746F2-FC66-4D8C-8362-E91D78031C5D}" type="datetime1">
              <a:rPr lang="en-US" smtClean="0"/>
              <a:t>12/2/2018</a:t>
            </a:fld>
            <a:endParaRPr lang="en-US"/>
          </a:p>
        </p:txBody>
      </p:sp>
      <p:sp>
        <p:nvSpPr>
          <p:cNvPr id="11" name="Footer Placeholder 10"/>
          <p:cNvSpPr>
            <a:spLocks noGrp="1"/>
          </p:cNvSpPr>
          <p:nvPr>
            <p:ph type="ftr" sz="quarter" idx="11"/>
          </p:nvPr>
        </p:nvSpPr>
        <p:spPr/>
        <p:txBody>
          <a:bodyPr/>
          <a:lstStyle/>
          <a:p>
            <a:r>
              <a:rPr lang="ar-IQ" smtClean="0"/>
              <a:t>المحاضرة الرابعة - د. مازن داود </a:t>
            </a:r>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6C9B00D-5794-4547-B59B-90773F2F3A38}" type="datetime1">
              <a:rPr lang="en-US" smtClean="0"/>
              <a:t>12/2/2018</a:t>
            </a:fld>
            <a:endParaRPr lang="en-US"/>
          </a:p>
        </p:txBody>
      </p:sp>
      <p:sp>
        <p:nvSpPr>
          <p:cNvPr id="10" name="Footer Placeholder 9"/>
          <p:cNvSpPr>
            <a:spLocks noGrp="1"/>
          </p:cNvSpPr>
          <p:nvPr>
            <p:ph type="ftr" sz="quarter" idx="11"/>
          </p:nvPr>
        </p:nvSpPr>
        <p:spPr/>
        <p:txBody>
          <a:bodyPr/>
          <a:lstStyle/>
          <a:p>
            <a:r>
              <a:rPr lang="ar-IQ" smtClean="0"/>
              <a:t>المحاضرة الرابعة - د. مازن داود </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8DFD081-5A16-4C1E-82FB-77FE9433E4A0}" type="datetime1">
              <a:rPr lang="en-US" smtClean="0"/>
              <a:t>12/2/2018</a:t>
            </a:fld>
            <a:endParaRPr lang="en-US"/>
          </a:p>
        </p:txBody>
      </p:sp>
      <p:sp>
        <p:nvSpPr>
          <p:cNvPr id="6" name="Footer Placeholder 5"/>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F531732-82E0-451E-BDAA-24267E6F595F}" type="datetime1">
              <a:rPr lang="en-US" smtClean="0"/>
              <a:t>12/2/2018</a:t>
            </a:fld>
            <a:endParaRPr lang="en-US"/>
          </a:p>
        </p:txBody>
      </p:sp>
      <p:sp>
        <p:nvSpPr>
          <p:cNvPr id="21" name="Footer Placeholder 20"/>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0EC84B-67DE-4B3E-A6C8-4B2AC4E55A65}" type="datetime1">
              <a:rPr lang="en-US" smtClean="0"/>
              <a:t>12/2/2018</a:t>
            </a:fld>
            <a:endParaRPr lang="en-US"/>
          </a:p>
        </p:txBody>
      </p:sp>
      <p:sp>
        <p:nvSpPr>
          <p:cNvPr id="24" name="Footer Placeholder 23"/>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AD4779A-2DE5-4C46-B99A-C4190AB64F1E}" type="datetime1">
              <a:rPr lang="en-US" smtClean="0"/>
              <a:t>12/2/2018</a:t>
            </a:fld>
            <a:endParaRPr lang="en-US"/>
          </a:p>
        </p:txBody>
      </p:sp>
      <p:sp>
        <p:nvSpPr>
          <p:cNvPr id="29" name="Footer Placeholder 28"/>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E1F27F5D-AED2-4AFF-BD2B-8E8C585C2331}"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F016AF4-D315-4517-86A3-96DB5EFAC109}" type="datetime1">
              <a:rPr lang="en-US" smtClean="0"/>
              <a:t>12/2/2018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ar-IQ" smtClean="0"/>
              <a:t>المحاضرة الرابعة - د. مازن داود </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ar.wikipedia.org/wiki/%D8%B9%D9%84%D9%85_%D8%A7%D9%84%D8%A5%D8%AF%D8%A7%D8%B1%D8%A9" TargetMode="External"/><Relationship Id="rId2" Type="http://schemas.openxmlformats.org/officeDocument/2006/relationships/hyperlink" Target="https://ar.wikipedia.org/wiki/%D8%A7%D9%84%D9%85%D9%86%D8%A7%D9%87%D8%AC_%D8%A7%D9%84%D8%A5%D8%AF%D8%A7%D8%B1%D9%8A%D8%A9" TargetMode="External"/><Relationship Id="rId1" Type="http://schemas.openxmlformats.org/officeDocument/2006/relationships/slideLayout" Target="../slideLayouts/slideLayout2.xml"/><Relationship Id="rId4" Type="http://schemas.openxmlformats.org/officeDocument/2006/relationships/hyperlink" Target="https://ar.wikipedia.org/wiki/%D8%A7%D9%84%D9%85%D8%A4%D8%B3%D8%B3%D8%A7%D8%AA"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9"/>
          <p:cNvSpPr txBox="1">
            <a:spLocks noChangeArrowheads="1"/>
          </p:cNvSpPr>
          <p:nvPr/>
        </p:nvSpPr>
        <p:spPr bwMode="blackWhite">
          <a:xfrm>
            <a:off x="457200" y="2895600"/>
            <a:ext cx="7924800" cy="990600"/>
          </a:xfrm>
          <a:prstGeom prst="roundRect">
            <a:avLst>
              <a:gd name="adj" fmla="val 50000"/>
            </a:avLst>
          </a:prstGeom>
          <a:gradFill rotWithShape="0">
            <a:gsLst>
              <a:gs pos="0">
                <a:srgbClr val="000080"/>
              </a:gs>
              <a:gs pos="50000">
                <a:srgbClr val="3333FF"/>
              </a:gs>
              <a:gs pos="100000">
                <a:srgbClr val="000080"/>
              </a:gs>
            </a:gsLst>
            <a:lin ang="5400000" scaled="1"/>
          </a:gradFill>
          <a:ln>
            <a:solidFill>
              <a:schemeClr val="tx1"/>
            </a:solidFill>
            <a:round/>
            <a:headEnd type="none" w="med" len="med"/>
            <a:tailEnd type="none" w="med" len="med"/>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ar-JO" sz="6000" smtClean="0">
                <a:solidFill>
                  <a:srgbClr val="FFFF00"/>
                </a:solidFill>
                <a:effectLst>
                  <a:outerShdw blurRad="38100" dist="38100" dir="2700000" algn="tl">
                    <a:srgbClr val="000000">
                      <a:alpha val="43137"/>
                    </a:srgbClr>
                  </a:outerShdw>
                  <a:reflection blurRad="12700" stA="48000" endA="300" endPos="55000" dir="5400000" sy="-90000" algn="bl" rotWithShape="0"/>
                </a:effectLst>
                <a:cs typeface="AdvertisingExtraBold" pitchFamily="2" charset="-78"/>
              </a:rPr>
              <a:t>مبادئ الإدارة  </a:t>
            </a:r>
            <a:endParaRPr lang="en-US" sz="60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cs typeface="AdvertisingExtraBold" pitchFamily="2" charset="-78"/>
            </a:endParaRPr>
          </a:p>
        </p:txBody>
      </p:sp>
      <p:sp>
        <p:nvSpPr>
          <p:cNvPr id="4" name="Rectangle 13"/>
          <p:cNvSpPr>
            <a:spLocks noGrp="1" noChangeArrowheads="1"/>
          </p:cNvSpPr>
          <p:nvPr>
            <p:ph type="dt" sz="half" idx="10"/>
          </p:nvPr>
        </p:nvSpPr>
        <p:spPr bwMode="auto">
          <a:xfrm>
            <a:off x="6477000" y="76200"/>
            <a:ext cx="2514600" cy="288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algn="r" rtl="1" eaLnBrk="0" fontAlgn="base" hangingPunct="0">
              <a:spcBef>
                <a:spcPct val="0"/>
              </a:spcBef>
              <a:spcAft>
                <a:spcPct val="0"/>
              </a:spcAft>
              <a:defRPr>
                <a:solidFill>
                  <a:schemeClr val="tx1"/>
                </a:solidFill>
                <a:latin typeface="Garamond" pitchFamily="18" charset="0"/>
                <a:cs typeface="Arial" charset="0"/>
              </a:defRPr>
            </a:lvl6pPr>
            <a:lvl7pPr marL="2971800" indent="-228600" algn="r" rtl="1" eaLnBrk="0" fontAlgn="base" hangingPunct="0">
              <a:spcBef>
                <a:spcPct val="0"/>
              </a:spcBef>
              <a:spcAft>
                <a:spcPct val="0"/>
              </a:spcAft>
              <a:defRPr>
                <a:solidFill>
                  <a:schemeClr val="tx1"/>
                </a:solidFill>
                <a:latin typeface="Garamond" pitchFamily="18" charset="0"/>
                <a:cs typeface="Arial" charset="0"/>
              </a:defRPr>
            </a:lvl7pPr>
            <a:lvl8pPr marL="3429000" indent="-228600" algn="r" rtl="1" eaLnBrk="0" fontAlgn="base" hangingPunct="0">
              <a:spcBef>
                <a:spcPct val="0"/>
              </a:spcBef>
              <a:spcAft>
                <a:spcPct val="0"/>
              </a:spcAft>
              <a:defRPr>
                <a:solidFill>
                  <a:schemeClr val="tx1"/>
                </a:solidFill>
                <a:latin typeface="Garamond" pitchFamily="18" charset="0"/>
                <a:cs typeface="Arial" charset="0"/>
              </a:defRPr>
            </a:lvl8pPr>
            <a:lvl9pPr marL="3886200" indent="-228600" algn="r" rtl="1"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0D359649-9CE6-4C75-AD3F-710B7D5B45A5}" type="datetime1">
              <a:rPr lang="en-US" smtClean="0">
                <a:latin typeface="Arial" charset="0"/>
              </a:rPr>
              <a:t>12/2/2018</a:t>
            </a:fld>
            <a:endParaRPr lang="en-US" smtClean="0">
              <a:latin typeface="Arial" charset="0"/>
            </a:endParaRPr>
          </a:p>
        </p:txBody>
      </p:sp>
      <p:sp>
        <p:nvSpPr>
          <p:cNvPr id="6" name="Rectangle 7"/>
          <p:cNvSpPr>
            <a:spLocks noChangeArrowheads="1"/>
          </p:cNvSpPr>
          <p:nvPr/>
        </p:nvSpPr>
        <p:spPr bwMode="auto">
          <a:xfrm>
            <a:off x="1828800" y="708991"/>
            <a:ext cx="5334000" cy="1631216"/>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ar-JO" sz="3200" b="1" dirty="0">
                <a:solidFill>
                  <a:srgbClr val="FF0000"/>
                </a:solidFill>
                <a:effectLst>
                  <a:outerShdw blurRad="38100" dist="38100" dir="2700000" algn="tl">
                    <a:srgbClr val="000000"/>
                  </a:outerShdw>
                </a:effectLst>
                <a:latin typeface="Times New Roman" pitchFamily="18" charset="0"/>
                <a:cs typeface="AdvertisingExtraBold" pitchFamily="2" charset="-78"/>
              </a:rPr>
              <a:t>مبادئ الإدارة الحديثة</a:t>
            </a:r>
            <a:r>
              <a:rPr lang="ar-JO" sz="3600" b="1" dirty="0">
                <a:solidFill>
                  <a:srgbClr val="FF0000"/>
                </a:solidFill>
                <a:effectLst>
                  <a:outerShdw blurRad="38100" dist="38100" dir="2700000" algn="tl">
                    <a:srgbClr val="000000"/>
                  </a:outerShdw>
                </a:effectLst>
                <a:latin typeface="Times New Roman" pitchFamily="18" charset="0"/>
                <a:cs typeface="AdvertisingExtraBold" pitchFamily="2" charset="-78"/>
              </a:rPr>
              <a:t> </a:t>
            </a:r>
          </a:p>
          <a:p>
            <a:pPr algn="ctr">
              <a:defRPr/>
            </a:pPr>
            <a:r>
              <a:rPr lang="ar-JO" sz="2800" b="1" dirty="0">
                <a:solidFill>
                  <a:srgbClr val="FF0000"/>
                </a:solidFill>
                <a:effectLst>
                  <a:outerShdw blurRad="38100" dist="38100" dir="2700000" algn="tl">
                    <a:srgbClr val="000000"/>
                  </a:outerShdw>
                </a:effectLst>
                <a:latin typeface="Times New Roman" pitchFamily="18" charset="0"/>
                <a:cs typeface="AdvertisingExtraBold" pitchFamily="2" charset="-78"/>
              </a:rPr>
              <a:t>النظريات، العمليات الإدارية، وظائف المنظمة</a:t>
            </a:r>
            <a:r>
              <a:rPr lang="ar-JO" sz="3600" b="1" dirty="0">
                <a:solidFill>
                  <a:srgbClr val="FF0000"/>
                </a:solidFill>
                <a:effectLst>
                  <a:outerShdw blurRad="38100" dist="38100" dir="2700000" algn="tl">
                    <a:srgbClr val="000000"/>
                  </a:outerShdw>
                </a:effectLst>
                <a:latin typeface="Times New Roman" pitchFamily="18" charset="0"/>
                <a:cs typeface="AdvertisingExtraBold" pitchFamily="2" charset="-78"/>
              </a:rPr>
              <a:t>  </a:t>
            </a:r>
            <a:r>
              <a:rPr lang="ar-JO" sz="2400" b="1" dirty="0">
                <a:solidFill>
                  <a:srgbClr val="FF0000"/>
                </a:solidFill>
                <a:effectLst>
                  <a:outerShdw blurRad="38100" dist="38100" dir="2700000" algn="tl">
                    <a:srgbClr val="000000"/>
                  </a:outerShdw>
                </a:effectLst>
                <a:latin typeface="Verdana" pitchFamily="34" charset="0"/>
                <a:cs typeface="AdvertisingExtraBold" pitchFamily="2" charset="-78"/>
              </a:rPr>
              <a:t> </a:t>
            </a:r>
          </a:p>
        </p:txBody>
      </p:sp>
      <p:sp>
        <p:nvSpPr>
          <p:cNvPr id="7" name="Rectangle 19"/>
          <p:cNvSpPr>
            <a:spLocks noChangeArrowheads="1"/>
          </p:cNvSpPr>
          <p:nvPr/>
        </p:nvSpPr>
        <p:spPr bwMode="blackWhite">
          <a:xfrm>
            <a:off x="2819400" y="4876800"/>
            <a:ext cx="4114800" cy="533400"/>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nchorCtr="1"/>
          <a:lstStyle/>
          <a:p>
            <a:pPr algn="ctr" rtl="0" eaLnBrk="0" hangingPunct="0">
              <a:defRPr/>
            </a:pPr>
            <a:r>
              <a:rPr lang="ar-IQ" sz="2400" b="1" dirty="0">
                <a:solidFill>
                  <a:srgbClr val="92D050"/>
                </a:solidFill>
                <a:effectLst>
                  <a:outerShdw blurRad="38100" dist="38100" dir="2700000" algn="tl">
                    <a:srgbClr val="000000"/>
                  </a:outerShdw>
                </a:effectLst>
                <a:latin typeface="Arial" pitchFamily="34" charset="0"/>
                <a:cs typeface="Arial" pitchFamily="34" charset="0"/>
              </a:rPr>
              <a:t>الدكتور مازن داود سلمان</a:t>
            </a:r>
            <a:endParaRPr lang="en-US" sz="2400" b="1" dirty="0">
              <a:solidFill>
                <a:srgbClr val="92D050"/>
              </a:solidFill>
              <a:effectLst>
                <a:outerShdw blurRad="38100" dist="38100" dir="2700000" algn="tl">
                  <a:srgbClr val="000000"/>
                </a:outerShdw>
              </a:effectLst>
              <a:latin typeface="Arial" pitchFamily="34" charset="0"/>
              <a:cs typeface="Arial" pitchFamily="34" charset="0"/>
            </a:endParaRPr>
          </a:p>
        </p:txBody>
      </p:sp>
      <p:sp>
        <p:nvSpPr>
          <p:cNvPr id="2" name="Footer Placeholder 1"/>
          <p:cNvSpPr>
            <a:spLocks noGrp="1"/>
          </p:cNvSpPr>
          <p:nvPr>
            <p:ph type="ftr" sz="quarter" idx="11"/>
          </p:nvPr>
        </p:nvSpPr>
        <p:spPr/>
        <p:txBody>
          <a:bodyPr/>
          <a:lstStyle/>
          <a:p>
            <a:r>
              <a:rPr lang="ar-IQ" smtClean="0"/>
              <a:t>المحاضرة الرابعة - د. مازن داود </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412496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12" presetClass="entr" presetSubtype="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Right)">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546725"/>
          </a:xfrm>
          <a:solidFill>
            <a:srgbClr val="FFFF00"/>
          </a:solidFill>
        </p:spPr>
        <p:txBody>
          <a:bodyPr>
            <a:normAutofit/>
          </a:bodyPr>
          <a:lstStyle/>
          <a:p>
            <a:pPr marL="0" indent="0" algn="r" rtl="1">
              <a:buNone/>
            </a:pPr>
            <a:r>
              <a:rPr lang="ar-IQ" sz="2400" dirty="0"/>
              <a:t> </a:t>
            </a:r>
            <a:r>
              <a:rPr lang="ar-IQ" sz="2400" dirty="0" smtClean="0"/>
              <a:t>3ـ </a:t>
            </a:r>
            <a:r>
              <a:rPr lang="ar-IQ" sz="2400" dirty="0"/>
              <a:t>التنظيم غير الرسمي:</a:t>
            </a:r>
          </a:p>
          <a:p>
            <a:pPr marL="0" indent="0" algn="just" rtl="1">
              <a:buNone/>
            </a:pPr>
            <a:r>
              <a:rPr lang="ar-IQ" sz="2400" dirty="0"/>
              <a:t>في كل تنظيم رسمي هناك تنظيم غير رسمي، فالأول يقوم على أساس عقلاني محدد ومرسوم، بينما يقوم الثاني على أساس عاطفي وهو لا نهائي لأنه يعتمد على العلاقات الشخصية بين العاملين. كما أنه يقوم على أساس توافق للطباع أو على أساس مهني أو أساس عصبي أو ديني. والعلاقة بين قوى التنظيم متينة، ولا يمكن وجود واحد منهما دون الآخر. وإن التنظيم غير الرسمي مفيد لأنه وسيلة لحفظ الأفراد في إطار التنظيم الرسمي. لذلك فإن مهمة الإدارة أن تجعل التنظيم غير الرسمي يعمل في الاتجاه الذي يساعد على تحقيق أهداف التنظيم الرسمي حتى لا يتعارض التنظيمان، </a:t>
            </a:r>
            <a:r>
              <a:rPr lang="ar-IQ" sz="2400" dirty="0" smtClean="0"/>
              <a:t>يصور جستر برنارد المنظمة بانها منظومة اجتماعية تعاونية تفاعلية من الفعاليات والقوى المنسقة بوعي ، </a:t>
            </a:r>
            <a:endParaRPr lang="en-US" sz="2400" dirty="0"/>
          </a:p>
        </p:txBody>
      </p:sp>
      <p:sp>
        <p:nvSpPr>
          <p:cNvPr id="4" name="Date Placeholder 3"/>
          <p:cNvSpPr>
            <a:spLocks noGrp="1"/>
          </p:cNvSpPr>
          <p:nvPr>
            <p:ph type="dt" sz="half" idx="10"/>
          </p:nvPr>
        </p:nvSpPr>
        <p:spPr/>
        <p:txBody>
          <a:bodyPr/>
          <a:lstStyle/>
          <a:p>
            <a:fld id="{67DA8593-1AB0-43BE-9FFC-E3D685C4907A}"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562066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768"/>
            <a:ext cx="8763000" cy="4585871"/>
          </a:xfrm>
          <a:prstGeom prst="rect">
            <a:avLst/>
          </a:prstGeom>
          <a:solidFill>
            <a:srgbClr val="FFFF00"/>
          </a:solidFill>
        </p:spPr>
        <p:txBody>
          <a:bodyPr wrap="square">
            <a:spAutoFit/>
          </a:bodyPr>
          <a:lstStyle/>
          <a:p>
            <a:pPr algn="r" rtl="1"/>
            <a:r>
              <a:rPr lang="ar-IQ" dirty="0" smtClean="0"/>
              <a:t>.</a:t>
            </a:r>
            <a:r>
              <a:rPr lang="ar-IQ" dirty="0"/>
              <a:t/>
            </a:r>
            <a:br>
              <a:rPr lang="ar-IQ" dirty="0"/>
            </a:br>
            <a:r>
              <a:rPr lang="ar-IQ" sz="3200" dirty="0" smtClean="0"/>
              <a:t>ويتسبب </a:t>
            </a:r>
            <a:r>
              <a:rPr lang="ar-IQ" sz="3200" dirty="0"/>
              <a:t>ذلك في إحباط جهود المنظمة. وعلى هذا فإن التنظيم غير الرسمي يقدم خدماته للتنظيم الرسمي في المجالات التالية:</a:t>
            </a:r>
            <a:br>
              <a:rPr lang="ar-IQ" sz="3200" dirty="0"/>
            </a:br>
            <a:r>
              <a:rPr lang="ar-IQ" sz="3200" dirty="0"/>
              <a:t>أ ـ تنمية وتدعيم الاتصال بين أعضاء التنظيم.</a:t>
            </a:r>
            <a:br>
              <a:rPr lang="ar-IQ" sz="3200" dirty="0"/>
            </a:br>
            <a:r>
              <a:rPr lang="ar-IQ" sz="3200" dirty="0"/>
              <a:t>ب ـ تحقيق التماسك والترابط بين الأجزاء المختلفة للتنظيم.</a:t>
            </a:r>
            <a:br>
              <a:rPr lang="ar-IQ" sz="3200" dirty="0"/>
            </a:br>
            <a:r>
              <a:rPr lang="ar-IQ" sz="3200" dirty="0"/>
              <a:t>جـ ـ تحقيق شعور التكامل الشخصي واحترام الذات وحرية الاختيار بين أعضاء التنظيم.</a:t>
            </a:r>
            <a:br>
              <a:rPr lang="ar-IQ" sz="3200" dirty="0"/>
            </a:br>
            <a:endParaRPr lang="ar-IQ" dirty="0"/>
          </a:p>
        </p:txBody>
      </p:sp>
      <p:sp>
        <p:nvSpPr>
          <p:cNvPr id="3" name="Date Placeholder 2"/>
          <p:cNvSpPr>
            <a:spLocks noGrp="1"/>
          </p:cNvSpPr>
          <p:nvPr>
            <p:ph type="dt" sz="half" idx="10"/>
          </p:nvPr>
        </p:nvSpPr>
        <p:spPr/>
        <p:txBody>
          <a:bodyPr/>
          <a:lstStyle/>
          <a:p>
            <a:fld id="{5A997174-04FA-47D8-BABA-42C9BF6B90F2}" type="datetime1">
              <a:rPr lang="en-US" smtClean="0"/>
              <a:t>12/2/2018</a:t>
            </a:fld>
            <a:endParaRPr lang="en-US"/>
          </a:p>
        </p:txBody>
      </p:sp>
      <p:sp>
        <p:nvSpPr>
          <p:cNvPr id="4" name="Footer Placeholder 3"/>
          <p:cNvSpPr>
            <a:spLocks noGrp="1"/>
          </p:cNvSpPr>
          <p:nvPr>
            <p:ph type="ftr" sz="quarter" idx="11"/>
          </p:nvPr>
        </p:nvSpPr>
        <p:spPr/>
        <p:txBody>
          <a:bodyPr/>
          <a:lstStyle/>
          <a:p>
            <a:r>
              <a:rPr lang="ar-IQ" smtClean="0"/>
              <a:t>المحاضرة الرابعة - د. مازن داود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99447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2450" y="685800"/>
            <a:ext cx="8001000" cy="5078313"/>
          </a:xfrm>
          <a:prstGeom prst="rect">
            <a:avLst/>
          </a:prstGeom>
          <a:solidFill>
            <a:srgbClr val="FFFF00"/>
          </a:solidFill>
        </p:spPr>
        <p:txBody>
          <a:bodyPr wrap="square">
            <a:spAutoFit/>
          </a:bodyPr>
          <a:lstStyle/>
          <a:p>
            <a:pPr algn="r" rtl="1"/>
            <a:r>
              <a:rPr lang="ar-IQ" sz="3600" dirty="0"/>
              <a:t>ومن أهم المساهمات التي قدمها بارنارد للإدارة فكرة التوازن </a:t>
            </a:r>
            <a:r>
              <a:rPr lang="ar-IQ" sz="3600" dirty="0" smtClean="0"/>
              <a:t>التنظيمي</a:t>
            </a:r>
            <a:r>
              <a:rPr lang="en-US" sz="3600" dirty="0" smtClean="0"/>
              <a:t>. </a:t>
            </a:r>
            <a:r>
              <a:rPr lang="ar-IQ" sz="3600" dirty="0"/>
              <a:t>فهو يرى أن الفرد يتعاون مع التنظيم إذا كانت المغريات والحوافز بأشكالها المختلفة تزيد عن المساهمات التي يطلب من الفرد تقديمها وإذا حدث عكس ذلك، فإن العضو يرفض التعاون والاشتراك معبراً عن ذلك بطرائق متعددة تتراوح في شدتها من التذمر والاحتجاج البسيط إلى تقديم الاستقالة .</a:t>
            </a:r>
          </a:p>
        </p:txBody>
      </p:sp>
      <p:sp>
        <p:nvSpPr>
          <p:cNvPr id="4" name="Date Placeholder 3"/>
          <p:cNvSpPr>
            <a:spLocks noGrp="1"/>
          </p:cNvSpPr>
          <p:nvPr>
            <p:ph type="dt" sz="half" idx="10"/>
          </p:nvPr>
        </p:nvSpPr>
        <p:spPr/>
        <p:txBody>
          <a:bodyPr/>
          <a:lstStyle/>
          <a:p>
            <a:fld id="{9DC865F5-D8A7-4B4C-BE52-87E6A1D6B57F}"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64160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521853" y="1940773"/>
            <a:ext cx="5648623" cy="1147549"/>
          </a:xfrm>
          <a:solidFill>
            <a:srgbClr val="FFFF00"/>
          </a:solidFill>
        </p:spPr>
        <p:txBody>
          <a:bodyPr>
            <a:normAutofit fontScale="90000"/>
          </a:bodyPr>
          <a:lstStyle/>
          <a:p>
            <a:pPr algn="ctr" rtl="1"/>
            <a:r>
              <a:rPr lang="ar-IQ" sz="3600" dirty="0" smtClean="0">
                <a:solidFill>
                  <a:srgbClr val="FF0000"/>
                </a:solidFill>
                <a:effectLst>
                  <a:outerShdw blurRad="38100" dist="38100" dir="2700000" algn="tl">
                    <a:srgbClr val="000000">
                      <a:alpha val="43137"/>
                    </a:srgbClr>
                  </a:outerShdw>
                </a:effectLst>
                <a:cs typeface="AdvertisingExtraBold" pitchFamily="2" charset="-78"/>
              </a:rPr>
              <a:t>دوغلاس ماكريكر  نظرية (</a:t>
            </a:r>
            <a:r>
              <a:rPr lang="en-US" sz="3600" dirty="0" smtClean="0">
                <a:solidFill>
                  <a:srgbClr val="FF0000"/>
                </a:solidFill>
                <a:effectLst>
                  <a:outerShdw blurRad="38100" dist="38100" dir="2700000" algn="tl">
                    <a:srgbClr val="000000">
                      <a:alpha val="43137"/>
                    </a:srgbClr>
                  </a:outerShdw>
                </a:effectLst>
                <a:cs typeface="AdvertisingExtraBold" pitchFamily="2" charset="-78"/>
              </a:rPr>
              <a:t>Y</a:t>
            </a:r>
            <a:r>
              <a:rPr lang="ar-IQ" sz="3600" dirty="0" smtClean="0">
                <a:solidFill>
                  <a:srgbClr val="FF0000"/>
                </a:solidFill>
                <a:effectLst>
                  <a:outerShdw blurRad="38100" dist="38100" dir="2700000" algn="tl">
                    <a:srgbClr val="000000">
                      <a:alpha val="43137"/>
                    </a:srgbClr>
                  </a:outerShdw>
                </a:effectLst>
                <a:cs typeface="AdvertisingExtraBold" pitchFamily="2" charset="-78"/>
              </a:rPr>
              <a:t>)</a:t>
            </a:r>
            <a:endParaRPr lang="en-US" sz="3600" dirty="0">
              <a:solidFill>
                <a:srgbClr val="FF0000"/>
              </a:solidFill>
              <a:effectLst>
                <a:outerShdw blurRad="38100" dist="38100" dir="2700000" algn="tl">
                  <a:srgbClr val="000000">
                    <a:alpha val="43137"/>
                  </a:srgbClr>
                </a:outerShdw>
              </a:effectLst>
              <a:cs typeface="AdvertisingExtraBold" pitchFamily="2" charset="-78"/>
            </a:endParaRPr>
          </a:p>
        </p:txBody>
      </p:sp>
      <p:sp>
        <p:nvSpPr>
          <p:cNvPr id="3" name="Subtitle 2"/>
          <p:cNvSpPr>
            <a:spLocks noGrp="1"/>
          </p:cNvSpPr>
          <p:nvPr>
            <p:ph type="subTitle" idx="1"/>
          </p:nvPr>
        </p:nvSpPr>
        <p:spPr>
          <a:xfrm rot="19140000">
            <a:off x="1959336" y="2191611"/>
            <a:ext cx="6511131" cy="2606673"/>
          </a:xfrm>
        </p:spPr>
        <p:txBody>
          <a:bodyPr/>
          <a:lstStyle/>
          <a:p>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31757">
            <a:off x="4454571" y="1617629"/>
            <a:ext cx="3514725" cy="470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0B04214D-9696-4B10-92C2-0E4F1845E28A}" type="datetime1">
              <a:rPr lang="en-US" smtClean="0"/>
              <a:t>12/2/2018</a:t>
            </a:fld>
            <a:endParaRPr lang="en-US"/>
          </a:p>
        </p:txBody>
      </p:sp>
      <p:sp>
        <p:nvSpPr>
          <p:cNvPr id="7" name="Footer Placeholder 6"/>
          <p:cNvSpPr>
            <a:spLocks noGrp="1"/>
          </p:cNvSpPr>
          <p:nvPr>
            <p:ph type="ftr" sz="quarter" idx="11"/>
          </p:nvPr>
        </p:nvSpPr>
        <p:spPr/>
        <p:txBody>
          <a:bodyPr/>
          <a:lstStyle/>
          <a:p>
            <a:r>
              <a:rPr lang="ar-IQ" smtClean="0"/>
              <a:t>المحاضرة الرابعة - د. مازن داود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55259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FFFF00"/>
          </a:solidFill>
        </p:spPr>
        <p:txBody>
          <a:bodyPr/>
          <a:lstStyle/>
          <a:p>
            <a:pPr algn="ctr" rtl="1"/>
            <a:r>
              <a:rPr lang="ar-IQ" sz="3600" dirty="0" smtClean="0">
                <a:solidFill>
                  <a:srgbClr val="FF0000"/>
                </a:solidFill>
                <a:effectLst>
                  <a:outerShdw blurRad="38100" dist="38100" dir="2700000" algn="tl">
                    <a:srgbClr val="000000">
                      <a:alpha val="43137"/>
                    </a:srgbClr>
                  </a:outerShdw>
                </a:effectLst>
                <a:cs typeface="AdvertisingExtraBold" pitchFamily="2" charset="-78"/>
              </a:rPr>
              <a:t>دوغلاس ماكريكر  نظرية (</a:t>
            </a:r>
            <a:r>
              <a:rPr lang="en-US" sz="3600" dirty="0" smtClean="0">
                <a:solidFill>
                  <a:srgbClr val="FF0000"/>
                </a:solidFill>
                <a:effectLst>
                  <a:outerShdw blurRad="38100" dist="38100" dir="2700000" algn="tl">
                    <a:srgbClr val="000000">
                      <a:alpha val="43137"/>
                    </a:srgbClr>
                  </a:outerShdw>
                </a:effectLst>
                <a:cs typeface="AdvertisingExtraBold" pitchFamily="2" charset="-78"/>
              </a:rPr>
              <a:t>Y</a:t>
            </a:r>
            <a:r>
              <a:rPr lang="ar-IQ" sz="3600" dirty="0" smtClean="0">
                <a:solidFill>
                  <a:srgbClr val="FF0000"/>
                </a:solidFill>
                <a:effectLst>
                  <a:outerShdw blurRad="38100" dist="38100" dir="2700000" algn="tl">
                    <a:srgbClr val="000000">
                      <a:alpha val="43137"/>
                    </a:srgbClr>
                  </a:outerShdw>
                </a:effectLst>
                <a:cs typeface="AdvertisingExtraBold" pitchFamily="2" charset="-78"/>
              </a:rPr>
              <a:t>)</a:t>
            </a:r>
            <a:endParaRPr lang="en-US" sz="3600" dirty="0">
              <a:solidFill>
                <a:srgbClr val="FF0000"/>
              </a:solidFill>
              <a:effectLst>
                <a:outerShdw blurRad="38100" dist="38100" dir="2700000" algn="tl">
                  <a:srgbClr val="000000">
                    <a:alpha val="43137"/>
                  </a:srgbClr>
                </a:outerShdw>
              </a:effectLst>
              <a:cs typeface="AdvertisingExtraBold" pitchFamily="2" charset="-78"/>
            </a:endParaRPr>
          </a:p>
        </p:txBody>
      </p:sp>
      <p:sp>
        <p:nvSpPr>
          <p:cNvPr id="5" name="Title 1"/>
          <p:cNvSpPr>
            <a:spLocks noGrp="1"/>
          </p:cNvSpPr>
          <p:nvPr>
            <p:ph idx="1"/>
          </p:nvPr>
        </p:nvSpPr>
        <p:spPr>
          <a:solidFill>
            <a:srgbClr val="92D050"/>
          </a:solidFill>
        </p:spPr>
        <p:txBody>
          <a:bodyPr>
            <a:normAutofit fontScale="97500"/>
          </a:bodyPr>
          <a:lstStyle/>
          <a:p>
            <a:pPr marL="0" indent="0" algn="just" rtl="1">
              <a:buNone/>
            </a:pPr>
            <a:r>
              <a:rPr lang="ar-IQ" sz="4100" dirty="0">
                <a:cs typeface="AdvertisingExtraBold" pitchFamily="2" charset="-78"/>
              </a:rPr>
              <a:t>اطلق  ماكريكر على نظرية الإدارة العلمية لـ(تايلور) نظرية (</a:t>
            </a:r>
            <a:r>
              <a:rPr lang="en-US" sz="4100" dirty="0">
                <a:cs typeface="AdvertisingExtraBold" pitchFamily="2" charset="-78"/>
              </a:rPr>
              <a:t>X</a:t>
            </a:r>
            <a:r>
              <a:rPr lang="ar-IQ" sz="4100" dirty="0">
                <a:cs typeface="AdvertisingExtraBold" pitchFamily="2" charset="-78"/>
              </a:rPr>
              <a:t>)</a:t>
            </a:r>
            <a:r>
              <a:rPr lang="en-US" sz="4100" dirty="0">
                <a:cs typeface="AdvertisingExtraBold" pitchFamily="2" charset="-78"/>
              </a:rPr>
              <a:t> </a:t>
            </a:r>
            <a:r>
              <a:rPr lang="ar-IQ" sz="4100" dirty="0">
                <a:cs typeface="AdvertisingExtraBold" pitchFamily="2" charset="-78"/>
              </a:rPr>
              <a:t> وأسس نظرية معاكسة لها أطلق عليها نظرية (</a:t>
            </a:r>
            <a:r>
              <a:rPr lang="en-US" sz="4100" dirty="0">
                <a:cs typeface="AdvertisingExtraBold" pitchFamily="2" charset="-78"/>
              </a:rPr>
              <a:t>Y</a:t>
            </a:r>
            <a:r>
              <a:rPr lang="ar-IQ" sz="4100" dirty="0">
                <a:cs typeface="AdvertisingExtraBold" pitchFamily="2" charset="-78"/>
              </a:rPr>
              <a:t>) وهي معاكسة لها تماماً ، وتفترض هذه النظرية : </a:t>
            </a:r>
            <a:br>
              <a:rPr lang="ar-IQ" sz="4100" dirty="0">
                <a:cs typeface="AdvertisingExtraBold" pitchFamily="2" charset="-78"/>
              </a:rPr>
            </a:br>
            <a:r>
              <a:rPr lang="en-US" dirty="0"/>
              <a:t/>
            </a:r>
            <a:br>
              <a:rPr lang="en-US" dirty="0"/>
            </a:br>
            <a:endParaRPr lang="en-US" dirty="0"/>
          </a:p>
        </p:txBody>
      </p:sp>
      <p:sp>
        <p:nvSpPr>
          <p:cNvPr id="6" name="Date Placeholder 5"/>
          <p:cNvSpPr>
            <a:spLocks noGrp="1"/>
          </p:cNvSpPr>
          <p:nvPr>
            <p:ph type="dt" sz="half" idx="10"/>
          </p:nvPr>
        </p:nvSpPr>
        <p:spPr/>
        <p:txBody>
          <a:bodyPr/>
          <a:lstStyle/>
          <a:p>
            <a:fld id="{08D8A6BE-C577-4ABB-8443-4589E012B8E6}" type="datetime1">
              <a:rPr lang="en-US" smtClean="0"/>
              <a:t>12/2/2018</a:t>
            </a:fld>
            <a:endParaRPr lang="en-US"/>
          </a:p>
        </p:txBody>
      </p:sp>
      <p:sp>
        <p:nvSpPr>
          <p:cNvPr id="7" name="Footer Placeholder 6"/>
          <p:cNvSpPr>
            <a:spLocks noGrp="1"/>
          </p:cNvSpPr>
          <p:nvPr>
            <p:ph type="ftr" sz="quarter" idx="11"/>
          </p:nvPr>
        </p:nvSpPr>
        <p:spPr/>
        <p:txBody>
          <a:bodyPr/>
          <a:lstStyle/>
          <a:p>
            <a:r>
              <a:rPr lang="ar-IQ" smtClean="0"/>
              <a:t>المحاضرة الرابعة - د. مازن داود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36466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in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solidFill>
            <a:srgbClr val="FFFF00"/>
          </a:solidFill>
        </p:spPr>
        <p:txBody>
          <a:bodyPr>
            <a:normAutofit/>
          </a:bodyPr>
          <a:lstStyle/>
          <a:p>
            <a:pPr algn="ctr" rtl="1"/>
            <a:r>
              <a:rPr lang="ar-IQ" sz="3200" dirty="0" smtClean="0">
                <a:solidFill>
                  <a:srgbClr val="00B050"/>
                </a:solidFill>
                <a:cs typeface="AdvertisingExtraBold" pitchFamily="2" charset="-78"/>
              </a:rPr>
              <a:t>نظرية (</a:t>
            </a:r>
            <a:r>
              <a:rPr lang="en-US" sz="3200" dirty="0" smtClean="0">
                <a:solidFill>
                  <a:srgbClr val="00B050"/>
                </a:solidFill>
                <a:cs typeface="AdvertisingExtraBold" pitchFamily="2" charset="-78"/>
              </a:rPr>
              <a:t>Y</a:t>
            </a:r>
            <a:r>
              <a:rPr lang="ar-IQ" sz="3200" dirty="0" smtClean="0">
                <a:solidFill>
                  <a:srgbClr val="00B050"/>
                </a:solidFill>
                <a:cs typeface="AdvertisingExtraBold" pitchFamily="2" charset="-78"/>
              </a:rPr>
              <a:t>)</a:t>
            </a:r>
            <a:endParaRPr lang="en-US" sz="3200" dirty="0">
              <a:solidFill>
                <a:srgbClr val="00B050"/>
              </a:solidFill>
              <a:cs typeface="AdvertisingExtraBold" pitchFamily="2" charset="-78"/>
            </a:endParaRPr>
          </a:p>
        </p:txBody>
      </p:sp>
      <p:sp>
        <p:nvSpPr>
          <p:cNvPr id="5" name="Text Placeholder 4"/>
          <p:cNvSpPr>
            <a:spLocks noGrp="1"/>
          </p:cNvSpPr>
          <p:nvPr>
            <p:ph type="body" sz="half" idx="3"/>
          </p:nvPr>
        </p:nvSpPr>
        <p:spPr>
          <a:solidFill>
            <a:srgbClr val="00B0F0"/>
          </a:solidFill>
        </p:spPr>
        <p:txBody>
          <a:bodyPr>
            <a:normAutofit/>
          </a:bodyPr>
          <a:lstStyle/>
          <a:p>
            <a:pPr algn="ctr" rtl="1"/>
            <a:r>
              <a:rPr lang="ar-IQ" sz="3200" dirty="0" smtClean="0">
                <a:solidFill>
                  <a:srgbClr val="FF0000"/>
                </a:solidFill>
                <a:cs typeface="AdvertisingExtraBold" pitchFamily="2" charset="-78"/>
              </a:rPr>
              <a:t>نظرية (</a:t>
            </a:r>
            <a:r>
              <a:rPr lang="en-US" sz="3200" dirty="0" smtClean="0">
                <a:solidFill>
                  <a:srgbClr val="FF0000"/>
                </a:solidFill>
                <a:cs typeface="AdvertisingExtraBold" pitchFamily="2" charset="-78"/>
              </a:rPr>
              <a:t>X</a:t>
            </a:r>
            <a:r>
              <a:rPr lang="ar-IQ" sz="3200" dirty="0" smtClean="0">
                <a:solidFill>
                  <a:srgbClr val="FF0000"/>
                </a:solidFill>
                <a:cs typeface="AdvertisingExtraBold" pitchFamily="2" charset="-78"/>
              </a:rPr>
              <a:t>)</a:t>
            </a:r>
            <a:endParaRPr lang="en-US" sz="3200" dirty="0">
              <a:solidFill>
                <a:srgbClr val="FF0000"/>
              </a:solidFill>
              <a:cs typeface="AdvertisingExtraBold" pitchFamily="2" charset="-78"/>
            </a:endParaRPr>
          </a:p>
        </p:txBody>
      </p:sp>
      <p:sp>
        <p:nvSpPr>
          <p:cNvPr id="4" name="Content Placeholder 3"/>
          <p:cNvSpPr>
            <a:spLocks noGrp="1"/>
          </p:cNvSpPr>
          <p:nvPr>
            <p:ph sz="quarter" idx="2"/>
          </p:nvPr>
        </p:nvSpPr>
        <p:spPr>
          <a:solidFill>
            <a:srgbClr val="FFFF00"/>
          </a:solidFill>
        </p:spPr>
        <p:txBody>
          <a:bodyPr>
            <a:normAutofit lnSpcReduction="10000"/>
          </a:bodyPr>
          <a:lstStyle/>
          <a:p>
            <a:pPr marL="457200" indent="-457200" algn="r" rtl="1">
              <a:buClrTx/>
              <a:buFont typeface="+mj-lt"/>
              <a:buAutoNum type="arabicPeriod"/>
            </a:pPr>
            <a:r>
              <a:rPr lang="ar-IQ" b="1" dirty="0">
                <a:solidFill>
                  <a:srgbClr val="00B050"/>
                </a:solidFill>
                <a:cs typeface="AdvertisingExtraBold" pitchFamily="2" charset="-78"/>
              </a:rPr>
              <a:t>العمل نشاط طبيعي للانسان .</a:t>
            </a:r>
            <a:endParaRPr lang="ar-IQ" dirty="0">
              <a:solidFill>
                <a:srgbClr val="00B050"/>
              </a:solidFill>
              <a:cs typeface="AdvertisingExtraBold" pitchFamily="2" charset="-78"/>
            </a:endParaRPr>
          </a:p>
          <a:p>
            <a:pPr marL="457200" indent="-457200" algn="r" rtl="1">
              <a:buClrTx/>
              <a:buFont typeface="+mj-lt"/>
              <a:buAutoNum type="arabicPeriod"/>
            </a:pPr>
            <a:r>
              <a:rPr lang="ar-IQ" b="1" dirty="0">
                <a:solidFill>
                  <a:srgbClr val="00B050"/>
                </a:solidFill>
                <a:cs typeface="AdvertisingExtraBold" pitchFamily="2" charset="-78"/>
              </a:rPr>
              <a:t>حوافز داخليه .</a:t>
            </a:r>
            <a:endParaRPr lang="ar-IQ" dirty="0">
              <a:solidFill>
                <a:srgbClr val="00B050"/>
              </a:solidFill>
              <a:cs typeface="AdvertisingExtraBold" pitchFamily="2" charset="-78"/>
            </a:endParaRPr>
          </a:p>
          <a:p>
            <a:pPr marL="457200" indent="-457200" algn="r" rtl="1">
              <a:buClrTx/>
              <a:buFont typeface="+mj-lt"/>
              <a:buAutoNum type="arabicPeriod"/>
            </a:pPr>
            <a:r>
              <a:rPr lang="ar-IQ" b="1" dirty="0">
                <a:solidFill>
                  <a:srgbClr val="00B050"/>
                </a:solidFill>
                <a:cs typeface="AdvertisingExtraBold" pitchFamily="2" charset="-78"/>
              </a:rPr>
              <a:t>الانسان طموح </a:t>
            </a:r>
            <a:r>
              <a:rPr lang="ar-IQ" b="1" dirty="0" smtClean="0">
                <a:solidFill>
                  <a:srgbClr val="00B050"/>
                </a:solidFill>
                <a:cs typeface="AdvertisingExtraBold" pitchFamily="2" charset="-78"/>
              </a:rPr>
              <a:t>،مبادر،يتحمل </a:t>
            </a:r>
            <a:r>
              <a:rPr lang="ar-IQ" b="1" dirty="0">
                <a:solidFill>
                  <a:srgbClr val="00B050"/>
                </a:solidFill>
                <a:cs typeface="AdvertisingExtraBold" pitchFamily="2" charset="-78"/>
              </a:rPr>
              <a:t>مسؤليه.</a:t>
            </a:r>
            <a:endParaRPr lang="ar-IQ" dirty="0">
              <a:solidFill>
                <a:srgbClr val="00B050"/>
              </a:solidFill>
              <a:cs typeface="AdvertisingExtraBold" pitchFamily="2" charset="-78"/>
            </a:endParaRPr>
          </a:p>
          <a:p>
            <a:pPr marL="457200" indent="-457200" algn="r" rtl="1">
              <a:buClrTx/>
              <a:buFont typeface="+mj-lt"/>
              <a:buAutoNum type="arabicPeriod"/>
            </a:pPr>
            <a:r>
              <a:rPr lang="ar-IQ" b="1" dirty="0">
                <a:solidFill>
                  <a:srgbClr val="00B050"/>
                </a:solidFill>
                <a:cs typeface="AdvertisingExtraBold" pitchFamily="2" charset="-78"/>
              </a:rPr>
              <a:t>الانسان </a:t>
            </a:r>
            <a:r>
              <a:rPr lang="ar-IQ" b="1" dirty="0" smtClean="0">
                <a:solidFill>
                  <a:srgbClr val="00B050"/>
                </a:solidFill>
                <a:cs typeface="AdvertisingExtraBold" pitchFamily="2" charset="-78"/>
              </a:rPr>
              <a:t>مستعد لتعلم </a:t>
            </a:r>
            <a:r>
              <a:rPr lang="ar-IQ" b="1" dirty="0">
                <a:solidFill>
                  <a:srgbClr val="00B050"/>
                </a:solidFill>
                <a:cs typeface="AdvertisingExtraBold" pitchFamily="2" charset="-78"/>
              </a:rPr>
              <a:t>اشياء </a:t>
            </a:r>
            <a:r>
              <a:rPr lang="ar-IQ" b="1" dirty="0" smtClean="0">
                <a:solidFill>
                  <a:srgbClr val="00B050"/>
                </a:solidFill>
                <a:cs typeface="AdvertisingExtraBold" pitchFamily="2" charset="-78"/>
              </a:rPr>
              <a:t>جديدة </a:t>
            </a:r>
            <a:r>
              <a:rPr lang="ar-IQ" b="1" dirty="0">
                <a:solidFill>
                  <a:srgbClr val="00B050"/>
                </a:solidFill>
                <a:cs typeface="AdvertisingExtraBold" pitchFamily="2" charset="-78"/>
              </a:rPr>
              <a:t>.</a:t>
            </a:r>
            <a:endParaRPr lang="ar-IQ" dirty="0">
              <a:solidFill>
                <a:srgbClr val="00B050"/>
              </a:solidFill>
              <a:cs typeface="AdvertisingExtraBold" pitchFamily="2" charset="-78"/>
            </a:endParaRPr>
          </a:p>
          <a:p>
            <a:pPr marL="457200" indent="-457200" algn="r" rtl="1">
              <a:buClrTx/>
              <a:buFont typeface="+mj-lt"/>
              <a:buAutoNum type="arabicPeriod"/>
            </a:pPr>
            <a:r>
              <a:rPr lang="ar-IQ" b="1" dirty="0">
                <a:solidFill>
                  <a:srgbClr val="00B050"/>
                </a:solidFill>
                <a:cs typeface="AdvertisingExtraBold" pitchFamily="2" charset="-78"/>
              </a:rPr>
              <a:t>الانسان منفتح ويفكر في اهداف المنظمه.</a:t>
            </a:r>
            <a:endParaRPr lang="ar-IQ" dirty="0">
              <a:solidFill>
                <a:srgbClr val="00B050"/>
              </a:solidFill>
              <a:cs typeface="AdvertisingExtraBold" pitchFamily="2" charset="-78"/>
            </a:endParaRPr>
          </a:p>
          <a:p>
            <a:pPr marL="457200" indent="-457200" algn="r" rtl="1">
              <a:buClrTx/>
              <a:buFont typeface="+mj-lt"/>
              <a:buAutoNum type="arabicPeriod"/>
            </a:pPr>
            <a:r>
              <a:rPr lang="ar-IQ" b="1" dirty="0">
                <a:solidFill>
                  <a:srgbClr val="00B050"/>
                </a:solidFill>
                <a:cs typeface="AdvertisingExtraBold" pitchFamily="2" charset="-78"/>
              </a:rPr>
              <a:t>رقابه </a:t>
            </a:r>
            <a:r>
              <a:rPr lang="ar-IQ" b="1" dirty="0" smtClean="0">
                <a:solidFill>
                  <a:srgbClr val="00B050"/>
                </a:solidFill>
                <a:cs typeface="AdvertisingExtraBold" pitchFamily="2" charset="-78"/>
              </a:rPr>
              <a:t>داخلية ذاتية .</a:t>
            </a:r>
            <a:endParaRPr lang="ar-IQ" dirty="0">
              <a:solidFill>
                <a:srgbClr val="00B050"/>
              </a:solidFill>
              <a:cs typeface="AdvertisingExtraBold" pitchFamily="2" charset="-78"/>
            </a:endParaRPr>
          </a:p>
          <a:p>
            <a:pPr marL="457200" indent="-457200" algn="r" rtl="1">
              <a:buClrTx/>
              <a:buFont typeface="+mj-lt"/>
              <a:buAutoNum type="arabicPeriod"/>
            </a:pPr>
            <a:endParaRPr lang="en-US" dirty="0">
              <a:solidFill>
                <a:srgbClr val="00B050"/>
              </a:solidFill>
              <a:cs typeface="AdvertisingExtraBold" pitchFamily="2" charset="-78"/>
            </a:endParaRPr>
          </a:p>
        </p:txBody>
      </p:sp>
      <p:sp>
        <p:nvSpPr>
          <p:cNvPr id="6" name="Content Placeholder 5"/>
          <p:cNvSpPr>
            <a:spLocks noGrp="1"/>
          </p:cNvSpPr>
          <p:nvPr>
            <p:ph sz="quarter" idx="4"/>
          </p:nvPr>
        </p:nvSpPr>
        <p:spPr>
          <a:solidFill>
            <a:srgbClr val="00B0F0"/>
          </a:solidFill>
        </p:spPr>
        <p:txBody>
          <a:bodyPr vert="horz">
            <a:normAutofit lnSpcReduction="10000"/>
          </a:bodyPr>
          <a:lstStyle/>
          <a:p>
            <a:pPr marL="457200" indent="-457200" algn="r" rtl="1">
              <a:buClrTx/>
              <a:buFont typeface="+mj-lt"/>
              <a:buAutoNum type="arabicPeriod"/>
            </a:pPr>
            <a:r>
              <a:rPr lang="ar-IQ" b="1" dirty="0">
                <a:solidFill>
                  <a:srgbClr val="C00000"/>
                </a:solidFill>
                <a:cs typeface="AdvertisingExtraBold" pitchFamily="2" charset="-78"/>
              </a:rPr>
              <a:t>الانسان كسول </a:t>
            </a:r>
            <a:r>
              <a:rPr lang="ar-IQ" b="1" dirty="0">
                <a:solidFill>
                  <a:srgbClr val="C00000"/>
                </a:solidFill>
                <a:cs typeface="AdvertisingExtraBold" pitchFamily="2" charset="-78"/>
              </a:rPr>
              <a:t>بطبعه</a:t>
            </a:r>
          </a:p>
          <a:p>
            <a:pPr marL="457200" indent="-457200" algn="r" rtl="1">
              <a:buClrTx/>
              <a:buFont typeface="+mj-lt"/>
              <a:buAutoNum type="arabicPeriod"/>
            </a:pPr>
            <a:r>
              <a:rPr lang="ar-IQ" b="1" dirty="0">
                <a:solidFill>
                  <a:srgbClr val="C00000"/>
                </a:solidFill>
                <a:cs typeface="AdvertisingExtraBold" pitchFamily="2" charset="-78"/>
              </a:rPr>
              <a:t>حوافز خارجيه</a:t>
            </a:r>
          </a:p>
          <a:p>
            <a:pPr marL="457200" indent="-457200" algn="r" rtl="1">
              <a:buClrTx/>
              <a:buFont typeface="+mj-lt"/>
              <a:buAutoNum type="arabicPeriod"/>
            </a:pPr>
            <a:r>
              <a:rPr lang="ar-IQ" b="1" dirty="0">
                <a:solidFill>
                  <a:srgbClr val="C00000"/>
                </a:solidFill>
                <a:cs typeface="AdvertisingExtraBold" pitchFamily="2" charset="-78"/>
              </a:rPr>
              <a:t>الإنسان لا يملك الطموح ولا يتخذ المبادرة ويتحاشى المسؤولية</a:t>
            </a:r>
          </a:p>
          <a:p>
            <a:pPr marL="457200" indent="-457200" algn="r" rtl="1">
              <a:buClrTx/>
              <a:buFont typeface="+mj-lt"/>
              <a:buAutoNum type="arabicPeriod"/>
            </a:pPr>
            <a:r>
              <a:rPr lang="ar-IQ" b="1" dirty="0">
                <a:solidFill>
                  <a:srgbClr val="C00000"/>
                </a:solidFill>
                <a:cs typeface="AdvertisingExtraBold" pitchFamily="2" charset="-78"/>
              </a:rPr>
              <a:t>الإنسان غير قابل للتغير</a:t>
            </a:r>
          </a:p>
          <a:p>
            <a:pPr marL="457200" indent="-457200" algn="r" rtl="1">
              <a:buClrTx/>
              <a:buFont typeface="+mj-lt"/>
              <a:buAutoNum type="arabicPeriod"/>
            </a:pPr>
            <a:r>
              <a:rPr lang="ar-IQ" b="1" dirty="0">
                <a:solidFill>
                  <a:srgbClr val="C00000"/>
                </a:solidFill>
                <a:cs typeface="AdvertisingExtraBold" pitchFamily="2" charset="-78"/>
              </a:rPr>
              <a:t>الإنسان منغلق داخلياً كل ما يهمه أهدافه الخاصة فق </a:t>
            </a:r>
          </a:p>
          <a:p>
            <a:pPr marL="457200" indent="-457200" algn="r" rtl="1">
              <a:buClrTx/>
              <a:buFont typeface="+mj-lt"/>
              <a:buAutoNum type="arabicPeriod"/>
            </a:pPr>
            <a:r>
              <a:rPr lang="ar-IQ" b="1" dirty="0" smtClean="0">
                <a:solidFill>
                  <a:srgbClr val="C00000"/>
                </a:solidFill>
                <a:cs typeface="AdvertisingExtraBold" pitchFamily="2" charset="-78"/>
              </a:rPr>
              <a:t>الرقابة الخارجية</a:t>
            </a:r>
            <a:endParaRPr lang="ar-IQ" b="1" dirty="0">
              <a:solidFill>
                <a:srgbClr val="C00000"/>
              </a:solidFill>
              <a:cs typeface="AdvertisingExtraBold" pitchFamily="2" charset="-78"/>
            </a:endParaRPr>
          </a:p>
          <a:p>
            <a:pPr marL="457200" indent="-457200" algn="r" rtl="1">
              <a:buClrTx/>
              <a:buFont typeface="+mj-lt"/>
              <a:buAutoNum type="arabicPeriod"/>
            </a:pPr>
            <a:endParaRPr lang="en-US" b="1" dirty="0">
              <a:solidFill>
                <a:srgbClr val="C00000"/>
              </a:solidFill>
              <a:cs typeface="AdvertisingExtraBold" pitchFamily="2" charset="-78"/>
            </a:endParaRPr>
          </a:p>
        </p:txBody>
      </p:sp>
      <p:sp>
        <p:nvSpPr>
          <p:cNvPr id="8" name="Date Placeholder 7"/>
          <p:cNvSpPr>
            <a:spLocks noGrp="1"/>
          </p:cNvSpPr>
          <p:nvPr>
            <p:ph type="dt" sz="half" idx="10"/>
          </p:nvPr>
        </p:nvSpPr>
        <p:spPr/>
        <p:txBody>
          <a:bodyPr/>
          <a:lstStyle/>
          <a:p>
            <a:fld id="{4EB4592B-1BED-4DE8-BEDD-A1EBDAB51EB9}" type="datetime1">
              <a:rPr lang="en-US" smtClean="0"/>
              <a:t>12/2/2018</a:t>
            </a:fld>
            <a:endParaRPr lang="en-US"/>
          </a:p>
        </p:txBody>
      </p:sp>
      <p:sp>
        <p:nvSpPr>
          <p:cNvPr id="9" name="Footer Placeholder 8"/>
          <p:cNvSpPr>
            <a:spLocks noGrp="1"/>
          </p:cNvSpPr>
          <p:nvPr>
            <p:ph type="ftr" sz="quarter" idx="11"/>
          </p:nvPr>
        </p:nvSpPr>
        <p:spPr/>
        <p:txBody>
          <a:bodyPr/>
          <a:lstStyle/>
          <a:p>
            <a:r>
              <a:rPr lang="ar-IQ" smtClean="0"/>
              <a:t>المحاضرة الرابعة - د. مازن داود </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4017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circle(in)">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in)">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circle(in)">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circle(in)">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circle(in)">
                                      <p:cBhvr>
                                        <p:cTn id="32" dur="20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circle(in)">
                                      <p:cBhvr>
                                        <p:cTn id="37" dur="20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bg/>
                                          </p:spTgt>
                                        </p:tgtEl>
                                        <p:attrNameLst>
                                          <p:attrName>style.visibility</p:attrName>
                                        </p:attrNameLst>
                                      </p:cBhvr>
                                      <p:to>
                                        <p:strVal val="visible"/>
                                      </p:to>
                                    </p:set>
                                    <p:animEffect transition="in" filter="wipe(down)">
                                      <p:cBhvr>
                                        <p:cTn id="42" dur="500"/>
                                        <p:tgtEl>
                                          <p:spTgt spid="3">
                                            <p:bg/>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wipe(down)">
                                      <p:cBhvr>
                                        <p:cTn id="4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458200" cy="5262979"/>
          </a:xfrm>
          <a:prstGeom prst="rect">
            <a:avLst/>
          </a:prstGeom>
          <a:solidFill>
            <a:srgbClr val="FFFF00"/>
          </a:solidFill>
        </p:spPr>
        <p:txBody>
          <a:bodyPr wrap="square">
            <a:spAutoFit/>
          </a:bodyPr>
          <a:lstStyle/>
          <a:p>
            <a:pPr algn="just" rtl="1"/>
            <a:r>
              <a:rPr lang="ar-IQ" sz="2400" b="1" dirty="0" smtClean="0">
                <a:latin typeface="Arial" pitchFamily="34" charset="0"/>
                <a:cs typeface="Arial" pitchFamily="34" charset="0"/>
              </a:rPr>
              <a:t>ان </a:t>
            </a:r>
            <a:r>
              <a:rPr lang="ar-IQ" sz="2400" b="1" dirty="0">
                <a:latin typeface="Arial" pitchFamily="34" charset="0"/>
                <a:cs typeface="Arial" pitchFamily="34" charset="0"/>
              </a:rPr>
              <a:t>من أبرز النظريات التي تناولت العامل البشري في الإدارة ومهدت بصورة كبيرة لعلم إدارة الموراد البشرية، هي نظرية </a:t>
            </a:r>
            <a:r>
              <a:rPr lang="en-US" sz="2400" b="1" dirty="0">
                <a:latin typeface="Arial" pitchFamily="34" charset="0"/>
                <a:cs typeface="Arial" pitchFamily="34" charset="0"/>
              </a:rPr>
              <a:t> </a:t>
            </a:r>
            <a:r>
              <a:rPr lang="en-US" sz="2400" b="1" dirty="0" smtClean="0">
                <a:solidFill>
                  <a:srgbClr val="FF0000"/>
                </a:solidFill>
                <a:latin typeface="Aharoni" pitchFamily="2" charset="-79"/>
                <a:cs typeface="Aharoni" pitchFamily="2" charset="-79"/>
              </a:rPr>
              <a:t>X</a:t>
            </a:r>
            <a:r>
              <a:rPr lang="ar-IQ" sz="2400" b="1" dirty="0" smtClean="0">
                <a:solidFill>
                  <a:srgbClr val="FF0000"/>
                </a:solidFill>
                <a:latin typeface="Aharoni" pitchFamily="2" charset="-79"/>
                <a:cs typeface="Arial" pitchFamily="34" charset="0"/>
              </a:rPr>
              <a:t>و </a:t>
            </a:r>
            <a:r>
              <a:rPr lang="en-US" sz="2400" b="1" dirty="0" smtClean="0">
                <a:solidFill>
                  <a:srgbClr val="FF0000"/>
                </a:solidFill>
                <a:latin typeface="Aharoni" pitchFamily="2" charset="-79"/>
                <a:cs typeface="Aharoni" pitchFamily="2" charset="-79"/>
              </a:rPr>
              <a:t>Y </a:t>
            </a:r>
            <a:r>
              <a:rPr lang="ar-IQ" sz="2400" b="1" dirty="0" smtClean="0">
                <a:latin typeface="Arial" pitchFamily="34" charset="0"/>
                <a:cs typeface="Arial" pitchFamily="34" charset="0"/>
              </a:rPr>
              <a:t> والتي </a:t>
            </a:r>
            <a:r>
              <a:rPr lang="ar-IQ" sz="2400" b="1" dirty="0">
                <a:latin typeface="Arial" pitchFamily="34" charset="0"/>
                <a:cs typeface="Arial" pitchFamily="34" charset="0"/>
              </a:rPr>
              <a:t>تركز على سلوك الثواب والعقاب للإفراد ومدى تأثير المكافأة والجزاءات في العمل حيث ركز دوجلاس  ماكجروجر على أهمية فهم العلاقة بين الدافعية وفلسفة الطبيعة البشرية، وقد بنى نظريته على أن معظم المديرين يميلون إلى وضع الافتراضات عن العاملين معهم، واختيار الأسلوب المناسب لدفعهم من خلالها، وبناء على هذه الافتراضات، فقد قسم ماكجروجر العاملين إلى مجموعتين أطلق عليهم الرمزي</a:t>
            </a:r>
          </a:p>
          <a:p>
            <a:pPr algn="just" rtl="1"/>
            <a:endParaRPr lang="ar-IQ" sz="2400" b="1" dirty="0">
              <a:latin typeface="Arial" pitchFamily="34" charset="0"/>
              <a:cs typeface="Arial" pitchFamily="34" charset="0"/>
            </a:endParaRPr>
          </a:p>
          <a:p>
            <a:pPr algn="ctr" rtl="1"/>
            <a:r>
              <a:rPr lang="en-US" sz="2400" b="1" dirty="0" smtClean="0">
                <a:solidFill>
                  <a:srgbClr val="FF0000"/>
                </a:solidFill>
                <a:latin typeface="Berlin Sans FB Demi" pitchFamily="34" charset="0"/>
                <a:cs typeface="Arial" pitchFamily="34" charset="0"/>
              </a:rPr>
              <a:t>Y - X     </a:t>
            </a:r>
            <a:endParaRPr lang="en-US" sz="2400" b="1" dirty="0">
              <a:solidFill>
                <a:srgbClr val="FF0000"/>
              </a:solidFill>
              <a:latin typeface="Berlin Sans FB Demi" pitchFamily="34" charset="0"/>
              <a:cs typeface="Arial" pitchFamily="34" charset="0"/>
            </a:endParaRPr>
          </a:p>
          <a:p>
            <a:pPr algn="just" rtl="1"/>
            <a:r>
              <a:rPr lang="ar-IQ" sz="2400" b="1" dirty="0" smtClean="0">
                <a:latin typeface="Arial" pitchFamily="34" charset="0"/>
                <a:cs typeface="Arial" pitchFamily="34" charset="0"/>
              </a:rPr>
              <a:t>ووضع ميزانا </a:t>
            </a:r>
            <a:r>
              <a:rPr lang="ar-IQ" sz="2400" b="1" dirty="0">
                <a:latin typeface="Arial" pitchFamily="34" charset="0"/>
                <a:cs typeface="Arial" pitchFamily="34" charset="0"/>
              </a:rPr>
              <a:t>لقياس العقاب والثواب فكلما كان الموظف اكثر انتاجيه وعطاء اتجه للجانب الايجابي </a:t>
            </a:r>
            <a:r>
              <a:rPr lang="ar-IQ" sz="2400" b="1" dirty="0" smtClean="0">
                <a:latin typeface="Arial" pitchFamily="34" charset="0"/>
                <a:cs typeface="Arial" pitchFamily="34" charset="0"/>
              </a:rPr>
              <a:t>، </a:t>
            </a:r>
            <a:r>
              <a:rPr lang="ar-IQ" sz="2400" b="1" dirty="0">
                <a:latin typeface="Arial" pitchFamily="34" charset="0"/>
                <a:cs typeface="Arial" pitchFamily="34" charset="0"/>
              </a:rPr>
              <a:t>وجوزي على عمله والعكس يحدث </a:t>
            </a:r>
            <a:r>
              <a:rPr lang="ar-IQ" sz="2400" b="1" dirty="0" smtClean="0">
                <a:latin typeface="Arial" pitchFamily="34" charset="0"/>
                <a:cs typeface="Arial" pitchFamily="34" charset="0"/>
              </a:rPr>
              <a:t>، </a:t>
            </a:r>
            <a:r>
              <a:rPr lang="ar-IQ" sz="2400" b="1" dirty="0">
                <a:latin typeface="Arial" pitchFamily="34" charset="0"/>
                <a:cs typeface="Arial" pitchFamily="34" charset="0"/>
              </a:rPr>
              <a:t>ثم مثل الرمزين باتجاه وسلوك الفرد كما يلي في الجدول</a:t>
            </a:r>
          </a:p>
          <a:p>
            <a:pPr algn="just" rtl="1"/>
            <a:endParaRPr lang="ar-IQ" sz="2400" b="1" dirty="0">
              <a:latin typeface="Arial" pitchFamily="34" charset="0"/>
              <a:cs typeface="Arial" pitchFamily="34" charset="0"/>
            </a:endParaRPr>
          </a:p>
          <a:p>
            <a:pPr algn="just" rtl="1"/>
            <a:r>
              <a:rPr lang="ar-IQ" sz="2400" b="1" dirty="0">
                <a:latin typeface="Arial" pitchFamily="34" charset="0"/>
                <a:cs typeface="Arial" pitchFamily="34" charset="0"/>
              </a:rPr>
              <a:t> </a:t>
            </a:r>
            <a:endParaRPr lang="en-US" sz="2400" b="1"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818D2FD3-A48F-46E6-91D9-63097B446634}"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8654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5867400" cy="1143000"/>
          </a:xfrm>
          <a:solidFill>
            <a:srgbClr val="FFFF00"/>
          </a:solidFill>
          <a:ln w="57150">
            <a:solidFill>
              <a:schemeClr val="tx2"/>
            </a:solidFill>
          </a:ln>
        </p:spPr>
        <p:txBody>
          <a:bodyPr>
            <a:normAutofit/>
          </a:bodyPr>
          <a:lstStyle/>
          <a:p>
            <a:pPr algn="ctr" rtl="1"/>
            <a:r>
              <a:rPr lang="ar-IQ"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cs typeface="AdvertisingExtraBold" pitchFamily="2" charset="-78"/>
              </a:rPr>
              <a:t>ثالثاً: مدرسة الاتجاهات المعاصرة </a:t>
            </a:r>
            <a:endParaRPr lang="en-US"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cs typeface="AdvertisingExtraBold" pitchFamily="2" charset="-78"/>
            </a:endParaRPr>
          </a:p>
        </p:txBody>
      </p:sp>
      <p:pic>
        <p:nvPicPr>
          <p:cNvPr id="819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096" r="4096"/>
          <a:stretch>
            <a:fillRect/>
          </a:stretch>
        </p:blipFill>
        <p:spPr bwMode="auto">
          <a:xfrm>
            <a:off x="1371600" y="2057400"/>
            <a:ext cx="7086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77371BA9-366D-42E5-994D-D319CA4F26C0}" type="datetime1">
              <a:rPr lang="en-US" smtClean="0"/>
              <a:t>12/2/2018</a:t>
            </a:fld>
            <a:endParaRPr lang="en-US"/>
          </a:p>
        </p:txBody>
      </p:sp>
      <p:sp>
        <p:nvSpPr>
          <p:cNvPr id="6" name="Footer Placeholder 5"/>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83456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wheel(1)">
                                      <p:cBhvr>
                                        <p:cTn id="12"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188913"/>
            <a:ext cx="9291638" cy="6480175"/>
          </a:xfrm>
          <a:prstGeom prst="rect">
            <a:avLst/>
          </a:prstGeom>
          <a:solidFill>
            <a:srgbClr val="FFFF00"/>
          </a:solidFill>
          <a:ln>
            <a:noFill/>
          </a:ln>
          <a:effectLst/>
        </p:spPr>
      </p:pic>
      <p:sp>
        <p:nvSpPr>
          <p:cNvPr id="2" name="Date Placeholder 1"/>
          <p:cNvSpPr>
            <a:spLocks noGrp="1"/>
          </p:cNvSpPr>
          <p:nvPr>
            <p:ph type="dt" sz="half" idx="10"/>
          </p:nvPr>
        </p:nvSpPr>
        <p:spPr/>
        <p:txBody>
          <a:bodyPr/>
          <a:lstStyle/>
          <a:p>
            <a:fld id="{CB4BA918-EDF1-489E-BDA1-835428B3810F}" type="datetime1">
              <a:rPr lang="en-US" smtClean="0"/>
              <a:t>12/2/2018</a:t>
            </a:fld>
            <a:endParaRPr lang="en-US"/>
          </a:p>
        </p:txBody>
      </p:sp>
      <p:sp>
        <p:nvSpPr>
          <p:cNvPr id="3" name="Footer Placeholder 2"/>
          <p:cNvSpPr>
            <a:spLocks noGrp="1"/>
          </p:cNvSpPr>
          <p:nvPr>
            <p:ph type="ftr" sz="quarter" idx="11"/>
          </p:nvPr>
        </p:nvSpPr>
        <p:spPr/>
        <p:txBody>
          <a:bodyPr/>
          <a:lstStyle/>
          <a:p>
            <a:r>
              <a:rPr lang="ar-IQ" smtClean="0"/>
              <a:t>المحاضرة الرابعة - د. مازن داود </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307307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09999" y="1013619"/>
            <a:ext cx="1524000" cy="966152"/>
            <a:chOff x="3047999" y="0"/>
            <a:chExt cx="1524000" cy="966152"/>
          </a:xfrm>
        </p:grpSpPr>
        <p:sp>
          <p:nvSpPr>
            <p:cNvPr id="15" name="Trapezoid 14"/>
            <p:cNvSpPr/>
            <p:nvPr/>
          </p:nvSpPr>
          <p:spPr>
            <a:xfrm>
              <a:off x="3047999" y="0"/>
              <a:ext cx="1524000" cy="966152"/>
            </a:xfrm>
            <a:prstGeom prst="trapezoid">
              <a:avLst>
                <a:gd name="adj" fmla="val 788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rapezoid 4"/>
            <p:cNvSpPr/>
            <p:nvPr/>
          </p:nvSpPr>
          <p:spPr>
            <a:xfrm>
              <a:off x="3047999" y="0"/>
              <a:ext cx="1524000" cy="96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rtl="1">
                <a:lnSpc>
                  <a:spcPct val="90000"/>
                </a:lnSpc>
                <a:spcBef>
                  <a:spcPct val="0"/>
                </a:spcBef>
                <a:spcAft>
                  <a:spcPct val="35000"/>
                </a:spcAft>
              </a:pPr>
              <a:endParaRPr lang="ar-QA" sz="1400" b="1" kern="1200" dirty="0" smtClean="0">
                <a:solidFill>
                  <a:schemeClr val="bg1"/>
                </a:solidFill>
                <a:effectLst/>
                <a:latin typeface="Arial" pitchFamily="34" charset="0"/>
                <a:cs typeface="Arial" pitchFamily="34" charset="0"/>
              </a:endParaRPr>
            </a:p>
            <a:p>
              <a:pPr lvl="0" algn="ctr" defTabSz="622300" rtl="1">
                <a:lnSpc>
                  <a:spcPct val="90000"/>
                </a:lnSpc>
                <a:spcBef>
                  <a:spcPct val="0"/>
                </a:spcBef>
                <a:spcAft>
                  <a:spcPct val="35000"/>
                </a:spcAft>
              </a:pPr>
              <a:endParaRPr lang="ar-QA" sz="1400" b="1" kern="1200" dirty="0" smtClean="0">
                <a:solidFill>
                  <a:schemeClr val="bg1"/>
                </a:solidFill>
                <a:effectLst/>
                <a:latin typeface="Arial" pitchFamily="34" charset="0"/>
                <a:cs typeface="Arial" pitchFamily="34" charset="0"/>
              </a:endParaRPr>
            </a:p>
            <a:p>
              <a:pPr lvl="0" algn="ctr" defTabSz="622300" rtl="1">
                <a:lnSpc>
                  <a:spcPct val="90000"/>
                </a:lnSpc>
                <a:spcBef>
                  <a:spcPct val="0"/>
                </a:spcBef>
                <a:spcAft>
                  <a:spcPct val="35000"/>
                </a:spcAft>
              </a:pPr>
              <a:r>
                <a:rPr lang="ar-QA" sz="1400" b="1" kern="1200" dirty="0" smtClean="0">
                  <a:solidFill>
                    <a:schemeClr val="bg1"/>
                  </a:solidFill>
                  <a:effectLst/>
                  <a:latin typeface="Arial" pitchFamily="34" charset="0"/>
                  <a:cs typeface="Arial" pitchFamily="34" charset="0"/>
                </a:rPr>
                <a:t>حاجات تحقيق</a:t>
              </a:r>
            </a:p>
            <a:p>
              <a:pPr lvl="0" algn="ctr" defTabSz="622300">
                <a:lnSpc>
                  <a:spcPct val="90000"/>
                </a:lnSpc>
                <a:spcBef>
                  <a:spcPct val="0"/>
                </a:spcBef>
                <a:spcAft>
                  <a:spcPct val="35000"/>
                </a:spcAft>
              </a:pPr>
              <a:r>
                <a:rPr lang="ar-QA" sz="1400" b="1" kern="1200" dirty="0" smtClean="0">
                  <a:solidFill>
                    <a:schemeClr val="bg1"/>
                  </a:solidFill>
                  <a:effectLst/>
                  <a:latin typeface="Arial" pitchFamily="34" charset="0"/>
                  <a:cs typeface="Arial" pitchFamily="34" charset="0"/>
                </a:rPr>
                <a:t> الذات </a:t>
              </a:r>
              <a:endParaRPr lang="fr-FR" sz="1400" b="1" kern="1200" dirty="0">
                <a:solidFill>
                  <a:schemeClr val="bg1"/>
                </a:solidFill>
                <a:effectLst/>
                <a:latin typeface="Arial" pitchFamily="34" charset="0"/>
                <a:cs typeface="Arial" pitchFamily="34" charset="0"/>
              </a:endParaRPr>
            </a:p>
          </p:txBody>
        </p:sp>
      </p:grpSp>
      <p:grpSp>
        <p:nvGrpSpPr>
          <p:cNvPr id="3" name="Group 2"/>
          <p:cNvGrpSpPr/>
          <p:nvPr/>
        </p:nvGrpSpPr>
        <p:grpSpPr>
          <a:xfrm>
            <a:off x="3047999" y="1979771"/>
            <a:ext cx="3048000" cy="966152"/>
            <a:chOff x="2285999" y="966152"/>
            <a:chExt cx="3048000" cy="966152"/>
          </a:xfrm>
        </p:grpSpPr>
        <p:sp>
          <p:nvSpPr>
            <p:cNvPr id="13" name="Trapezoid 12"/>
            <p:cNvSpPr/>
            <p:nvPr/>
          </p:nvSpPr>
          <p:spPr>
            <a:xfrm>
              <a:off x="2285999" y="966152"/>
              <a:ext cx="3048000" cy="966152"/>
            </a:xfrm>
            <a:prstGeom prst="trapezoid">
              <a:avLst>
                <a:gd name="adj" fmla="val 788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rapezoid 6"/>
            <p:cNvSpPr/>
            <p:nvPr/>
          </p:nvSpPr>
          <p:spPr>
            <a:xfrm>
              <a:off x="2819400" y="966152"/>
              <a:ext cx="1981200" cy="96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ar-QA" sz="20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الحاجة الى التقدير </a:t>
              </a:r>
              <a:endParaRPr lang="fr-FR" sz="20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4" name="Group 3"/>
          <p:cNvGrpSpPr/>
          <p:nvPr/>
        </p:nvGrpSpPr>
        <p:grpSpPr>
          <a:xfrm>
            <a:off x="2285999" y="2945924"/>
            <a:ext cx="4572000" cy="966152"/>
            <a:chOff x="1523999" y="1932305"/>
            <a:chExt cx="4572000" cy="966152"/>
          </a:xfrm>
        </p:grpSpPr>
        <p:sp>
          <p:nvSpPr>
            <p:cNvPr id="11" name="Trapezoid 10"/>
            <p:cNvSpPr/>
            <p:nvPr/>
          </p:nvSpPr>
          <p:spPr>
            <a:xfrm>
              <a:off x="1523999" y="1932305"/>
              <a:ext cx="4572000" cy="966152"/>
            </a:xfrm>
            <a:prstGeom prst="trapezoid">
              <a:avLst>
                <a:gd name="adj" fmla="val 788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Trapezoid 8"/>
            <p:cNvSpPr/>
            <p:nvPr/>
          </p:nvSpPr>
          <p:spPr>
            <a:xfrm>
              <a:off x="2324099" y="1932305"/>
              <a:ext cx="2971800" cy="96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QA" sz="20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الحاجات</a:t>
              </a:r>
              <a:r>
                <a:rPr lang="ar-QA" sz="18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الاجتماعية </a:t>
              </a:r>
              <a:endParaRPr lang="fr-FR" sz="18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5" name="Group 4"/>
          <p:cNvGrpSpPr/>
          <p:nvPr/>
        </p:nvGrpSpPr>
        <p:grpSpPr>
          <a:xfrm>
            <a:off x="1523999" y="3912076"/>
            <a:ext cx="6096000" cy="966152"/>
            <a:chOff x="761999" y="2898457"/>
            <a:chExt cx="6096000" cy="966152"/>
          </a:xfrm>
        </p:grpSpPr>
        <p:sp>
          <p:nvSpPr>
            <p:cNvPr id="9" name="Trapezoid 8"/>
            <p:cNvSpPr/>
            <p:nvPr/>
          </p:nvSpPr>
          <p:spPr>
            <a:xfrm>
              <a:off x="761999" y="2898457"/>
              <a:ext cx="6096000" cy="966152"/>
            </a:xfrm>
            <a:prstGeom prst="trapezoid">
              <a:avLst>
                <a:gd name="adj" fmla="val 788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rapezoid 10"/>
            <p:cNvSpPr/>
            <p:nvPr/>
          </p:nvSpPr>
          <p:spPr>
            <a:xfrm>
              <a:off x="1828799" y="2898457"/>
              <a:ext cx="3962400" cy="96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QA" sz="20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حاجات الامان </a:t>
              </a:r>
              <a:endParaRPr lang="fr-FR" sz="20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6" name="Group 5"/>
          <p:cNvGrpSpPr/>
          <p:nvPr/>
        </p:nvGrpSpPr>
        <p:grpSpPr>
          <a:xfrm>
            <a:off x="762000" y="4878229"/>
            <a:ext cx="7620000" cy="966152"/>
            <a:chOff x="0" y="3864610"/>
            <a:chExt cx="7620000" cy="966152"/>
          </a:xfrm>
        </p:grpSpPr>
        <p:sp>
          <p:nvSpPr>
            <p:cNvPr id="7" name="Trapezoid 6"/>
            <p:cNvSpPr/>
            <p:nvPr/>
          </p:nvSpPr>
          <p:spPr>
            <a:xfrm>
              <a:off x="0" y="3864610"/>
              <a:ext cx="7620000" cy="966152"/>
            </a:xfrm>
            <a:prstGeom prst="trapezoid">
              <a:avLst>
                <a:gd name="adj" fmla="val 788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Trapezoid 12"/>
            <p:cNvSpPr/>
            <p:nvPr/>
          </p:nvSpPr>
          <p:spPr>
            <a:xfrm>
              <a:off x="1333499" y="3864610"/>
              <a:ext cx="4953000" cy="966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QA" sz="2000" b="1" kern="12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الحاجات الفسيولوجية</a:t>
              </a:r>
              <a:endParaRPr lang="fr-FR" sz="2000" b="1" kern="12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247332"/>
            <a:ext cx="9291638"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e Placeholder 16"/>
          <p:cNvSpPr>
            <a:spLocks noGrp="1"/>
          </p:cNvSpPr>
          <p:nvPr>
            <p:ph type="dt" sz="half" idx="10"/>
          </p:nvPr>
        </p:nvSpPr>
        <p:spPr/>
        <p:txBody>
          <a:bodyPr/>
          <a:lstStyle/>
          <a:p>
            <a:fld id="{16B81521-2E5F-46F2-A42E-5CD5FDE03C0E}" type="datetime1">
              <a:rPr lang="en-US" smtClean="0"/>
              <a:t>12/2/2018</a:t>
            </a:fld>
            <a:endParaRPr lang="en-US"/>
          </a:p>
        </p:txBody>
      </p:sp>
      <p:sp>
        <p:nvSpPr>
          <p:cNvPr id="18" name="Footer Placeholder 17"/>
          <p:cNvSpPr>
            <a:spLocks noGrp="1"/>
          </p:cNvSpPr>
          <p:nvPr>
            <p:ph type="ftr" sz="quarter" idx="11"/>
          </p:nvPr>
        </p:nvSpPr>
        <p:spPr/>
        <p:txBody>
          <a:bodyPr/>
          <a:lstStyle/>
          <a:p>
            <a:r>
              <a:rPr lang="ar-IQ" smtClean="0"/>
              <a:t>المحاضرة الرابعة - د. مازن داود </a:t>
            </a:r>
            <a:endParaRPr lang="en-US"/>
          </a:p>
        </p:txBody>
      </p:sp>
      <p:sp>
        <p:nvSpPr>
          <p:cNvPr id="19" name="Slide Number Placeholder 18"/>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62272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79576" y="320040"/>
            <a:ext cx="7242048" cy="571500"/>
          </a:xfrm>
          <a:prstGeom prst="rect">
            <a:avLst/>
          </a:prstGeom>
          <a:solidFill>
            <a:srgbClr val="FFFF00"/>
          </a:solidFill>
        </p:spPr>
        <p:txBody>
          <a:bodyPr vert="horz" lIns="45720" tIns="0" rIns="45720" bIns="0" anchor="b" anchorCtr="0">
            <a:normAutofit/>
          </a:bodyPr>
          <a:lstStyle>
            <a:lvl1pPr algn="l" rtl="0" eaLnBrk="1" latinLnBrk="0" hangingPunct="1">
              <a:spcBef>
                <a:spcPct val="0"/>
              </a:spcBef>
              <a:buNone/>
              <a:defRPr kumimoji="0" sz="3000" b="1" kern="1200" cap="all"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rtl="1"/>
            <a:r>
              <a:rPr lang="ar-IQ" dirty="0" smtClean="0"/>
              <a:t>دراسات (هوثورن) و(التون مايو)</a:t>
            </a:r>
            <a:endParaRPr lang="en-US" dirty="0"/>
          </a:p>
        </p:txBody>
      </p:sp>
      <p:sp>
        <p:nvSpPr>
          <p:cNvPr id="3" name="Content Placeholder 3"/>
          <p:cNvSpPr txBox="1">
            <a:spLocks/>
          </p:cNvSpPr>
          <p:nvPr/>
        </p:nvSpPr>
        <p:spPr>
          <a:xfrm>
            <a:off x="3810000" y="910590"/>
            <a:ext cx="5008098" cy="5334000"/>
          </a:xfrm>
          <a:prstGeom prst="rect">
            <a:avLst/>
          </a:prstGeom>
        </p:spPr>
        <p:txBody>
          <a:bodyPr rot="0" spcFirstLastPara="0" vertOverflow="overflow" horzOverflow="overflow" vert="horz" wrap="square" lIns="82296" tIns="0" rIns="0" bIns="0" numCol="1" spcCol="0" rtlCol="0" fromWordArt="0" anchor="t" anchorCtr="0" forceAA="0" compatLnSpc="1">
            <a:noAutofit/>
          </a:bodyPr>
          <a:lstStyle>
            <a:lvl1pPr marL="0" indent="0" algn="l" rtl="0" eaLnBrk="1" latinLnBrk="0" hangingPunct="1">
              <a:lnSpc>
                <a:spcPct val="100000"/>
              </a:lnSpc>
              <a:spcBef>
                <a:spcPts val="0"/>
              </a:spcBef>
              <a:buClr>
                <a:schemeClr val="tx2"/>
              </a:buClr>
              <a:buSzPct val="73000"/>
              <a:buFontTx/>
              <a:buNone/>
              <a:defRPr kumimoji="0" sz="1400" b="1" kern="1200" cap="all" baseline="0">
                <a:ln w="500">
                  <a:solidFill>
                    <a:schemeClr val="tx2">
                      <a:shade val="20000"/>
                      <a:satMod val="120000"/>
                    </a:schemeClr>
                  </a:solidFill>
                </a:ln>
                <a:solidFill>
                  <a:schemeClr val="tx1"/>
                </a:solidFill>
                <a:effectLst/>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12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1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9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9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algn="just" rtl="1"/>
            <a:r>
              <a:rPr lang="ar-IQ" sz="2400" dirty="0" smtClean="0">
                <a:solidFill>
                  <a:srgbClr val="FFFF00"/>
                </a:solidFill>
              </a:rPr>
              <a:t>يعتبر إلتون مايو مؤسسا لمدرسة العلاقات الإنسانية و هو مشهور بأبحاثه المتعددة، و بتجارب هاوثورن على وجه الخصوص التي أجراها في ثلاثينات القرن العشرين، و التي أظهرت أهمية تأثير المجموعات على السلوك الفردي للعمال. لقد حاول في البداية بحث سبل رفع الإنتاجية عبر سلسلة من التجارب، كتغيير ظروف الاضاءة في ورشات العمل مما سمح له باكتشاف أن إنتاجية العمال لا تتعلق بالعوامل المالية و المادية، بل تتعلق بعوامل </a:t>
            </a:r>
            <a:r>
              <a:rPr lang="ar-IQ" sz="2800" dirty="0" smtClean="0">
                <a:solidFill>
                  <a:srgbClr val="FFFF00"/>
                </a:solidFill>
              </a:rPr>
              <a:t>اجتماعية</a:t>
            </a:r>
            <a:r>
              <a:rPr lang="ar-IQ" sz="2400" dirty="0" smtClean="0">
                <a:solidFill>
                  <a:srgbClr val="FFFF00"/>
                </a:solidFill>
              </a:rPr>
              <a:t>، وكالصداقة داخل محيط العمل، و بمدى شعور العمال بالأهمية.</a:t>
            </a:r>
            <a:endParaRPr lang="en-US" sz="2400" dirty="0">
              <a:solidFill>
                <a:srgbClr val="FFFF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l="14133" r="14133"/>
          <a:stretch>
            <a:fillRect/>
          </a:stretch>
        </p:blipFill>
        <p:spPr bwMode="auto">
          <a:xfrm>
            <a:off x="663682" y="1041002"/>
            <a:ext cx="2841518"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fld id="{6A556560-3A27-4FD6-A850-DEC4DAD865E0}" type="datetime1">
              <a:rPr lang="en-US" smtClean="0"/>
              <a:t>12/2/2018</a:t>
            </a:fld>
            <a:endParaRPr lang="en-US"/>
          </a:p>
        </p:txBody>
      </p:sp>
      <p:sp>
        <p:nvSpPr>
          <p:cNvPr id="6" name="Footer Placeholder 5"/>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8589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txBox="1">
            <a:spLocks/>
          </p:cNvSpPr>
          <p:nvPr/>
        </p:nvSpPr>
        <p:spPr bwMode="auto">
          <a:xfrm>
            <a:off x="495300" y="274638"/>
            <a:ext cx="8915400" cy="1143000"/>
          </a:xfrm>
          <a:prstGeom prst="rect">
            <a:avLst/>
          </a:prstGeom>
          <a:solidFill>
            <a:srgbClr val="92D050"/>
          </a:solidFill>
          <a:ln>
            <a:noFill/>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4400" kern="1200" baseline="0">
                <a:solidFill>
                  <a:schemeClr val="accent1">
                    <a:lumMod val="75000"/>
                  </a:schemeClr>
                </a:solidFill>
                <a:latin typeface="+mj-lt"/>
                <a:ea typeface="+mj-ea"/>
                <a:cs typeface="Arial" charset="0"/>
              </a:defRPr>
            </a:lvl1pPr>
            <a:lvl2pPr algn="r" rtl="0" eaLnBrk="0" fontAlgn="base" hangingPunct="0">
              <a:spcBef>
                <a:spcPct val="0"/>
              </a:spcBef>
              <a:spcAft>
                <a:spcPct val="0"/>
              </a:spcAft>
              <a:defRPr sz="4400">
                <a:solidFill>
                  <a:srgbClr val="376092"/>
                </a:solidFill>
                <a:latin typeface="Calibri" pitchFamily="34" charset="0"/>
                <a:cs typeface="Arial" charset="0"/>
              </a:defRPr>
            </a:lvl2pPr>
            <a:lvl3pPr algn="r" rtl="0" eaLnBrk="0" fontAlgn="base" hangingPunct="0">
              <a:spcBef>
                <a:spcPct val="0"/>
              </a:spcBef>
              <a:spcAft>
                <a:spcPct val="0"/>
              </a:spcAft>
              <a:defRPr sz="4400">
                <a:solidFill>
                  <a:srgbClr val="376092"/>
                </a:solidFill>
                <a:latin typeface="Calibri" pitchFamily="34" charset="0"/>
                <a:cs typeface="Arial" charset="0"/>
              </a:defRPr>
            </a:lvl3pPr>
            <a:lvl4pPr algn="r" rtl="0" eaLnBrk="0" fontAlgn="base" hangingPunct="0">
              <a:spcBef>
                <a:spcPct val="0"/>
              </a:spcBef>
              <a:spcAft>
                <a:spcPct val="0"/>
              </a:spcAft>
              <a:defRPr sz="4400">
                <a:solidFill>
                  <a:srgbClr val="376092"/>
                </a:solidFill>
                <a:latin typeface="Calibri" pitchFamily="34" charset="0"/>
                <a:cs typeface="Arial" charset="0"/>
              </a:defRPr>
            </a:lvl4pPr>
            <a:lvl5pPr algn="r" rtl="0" eaLnBrk="0" fontAlgn="base" hangingPunct="0">
              <a:spcBef>
                <a:spcPct val="0"/>
              </a:spcBef>
              <a:spcAft>
                <a:spcPct val="0"/>
              </a:spcAft>
              <a:defRPr sz="4400">
                <a:solidFill>
                  <a:srgbClr val="376092"/>
                </a:solidFill>
                <a:latin typeface="Calibri" pitchFamily="34" charset="0"/>
                <a:cs typeface="Arial" charset="0"/>
              </a:defRPr>
            </a:lvl5pPr>
            <a:lvl6pPr marL="457200" algn="r" rtl="0" fontAlgn="base">
              <a:spcBef>
                <a:spcPct val="0"/>
              </a:spcBef>
              <a:spcAft>
                <a:spcPct val="0"/>
              </a:spcAft>
              <a:defRPr sz="4400">
                <a:solidFill>
                  <a:srgbClr val="376092"/>
                </a:solidFill>
                <a:latin typeface="Calibri" pitchFamily="34" charset="0"/>
                <a:cs typeface="Arial" charset="0"/>
              </a:defRPr>
            </a:lvl6pPr>
            <a:lvl7pPr marL="914400" algn="r" rtl="0" fontAlgn="base">
              <a:spcBef>
                <a:spcPct val="0"/>
              </a:spcBef>
              <a:spcAft>
                <a:spcPct val="0"/>
              </a:spcAft>
              <a:defRPr sz="4400">
                <a:solidFill>
                  <a:srgbClr val="376092"/>
                </a:solidFill>
                <a:latin typeface="Calibri" pitchFamily="34" charset="0"/>
                <a:cs typeface="Arial" charset="0"/>
              </a:defRPr>
            </a:lvl7pPr>
            <a:lvl8pPr marL="1371600" algn="r" rtl="0" fontAlgn="base">
              <a:spcBef>
                <a:spcPct val="0"/>
              </a:spcBef>
              <a:spcAft>
                <a:spcPct val="0"/>
              </a:spcAft>
              <a:defRPr sz="4400">
                <a:solidFill>
                  <a:srgbClr val="376092"/>
                </a:solidFill>
                <a:latin typeface="Calibri" pitchFamily="34" charset="0"/>
                <a:cs typeface="Arial" charset="0"/>
              </a:defRPr>
            </a:lvl8pPr>
            <a:lvl9pPr marL="1828800" algn="r" rtl="0" fontAlgn="base">
              <a:spcBef>
                <a:spcPct val="0"/>
              </a:spcBef>
              <a:spcAft>
                <a:spcPct val="0"/>
              </a:spcAft>
              <a:defRPr sz="4400">
                <a:solidFill>
                  <a:srgbClr val="376092"/>
                </a:solidFill>
                <a:latin typeface="Calibri" pitchFamily="34" charset="0"/>
                <a:cs typeface="Arial"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SA" sz="4400" b="0" i="0" u="none" strike="noStrike" kern="1200" cap="none" spc="0" normalizeH="0" baseline="0" noProof="0" smtClean="0">
                <a:ln>
                  <a:noFill/>
                </a:ln>
                <a:solidFill>
                  <a:schemeClr val="tx1"/>
                </a:solidFill>
                <a:effectLst/>
                <a:uLnTx/>
                <a:uFillTx/>
                <a:latin typeface="Calibri"/>
                <a:ea typeface="+mj-ea"/>
                <a:cs typeface="Arial" charset="0"/>
              </a:rPr>
              <a:t>هرم الحاجات لماسلو</a:t>
            </a:r>
            <a:endParaRPr kumimoji="0" lang="en-US" sz="4400" b="0" i="0" u="none" strike="noStrike" kern="1200" cap="none" spc="0" normalizeH="0" baseline="0" noProof="0" dirty="0">
              <a:ln>
                <a:noFill/>
              </a:ln>
              <a:solidFill>
                <a:schemeClr val="tx1"/>
              </a:solidFill>
              <a:effectLst/>
              <a:uLnTx/>
              <a:uFillTx/>
              <a:latin typeface="Calibri"/>
              <a:ea typeface="+mj-ea"/>
              <a:cs typeface="Arial" charset="0"/>
            </a:endParaRPr>
          </a:p>
        </p:txBody>
      </p:sp>
      <p:graphicFrame>
        <p:nvGraphicFramePr>
          <p:cNvPr id="5" name="Diagramma 7"/>
          <p:cNvGraphicFramePr>
            <a:graphicFrameLocks/>
          </p:cNvGraphicFramePr>
          <p:nvPr>
            <p:extLst>
              <p:ext uri="{D42A27DB-BD31-4B8C-83A1-F6EECF244321}">
                <p14:modId xmlns:p14="http://schemas.microsoft.com/office/powerpoint/2010/main" val="4059430052"/>
              </p:ext>
            </p:extLst>
          </p:nvPr>
        </p:nvGraphicFramePr>
        <p:xfrm>
          <a:off x="381000" y="1447800"/>
          <a:ext cx="7620000" cy="4830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9"/>
          <p:cNvSpPr txBox="1"/>
          <p:nvPr/>
        </p:nvSpPr>
        <p:spPr>
          <a:xfrm>
            <a:off x="5715000" y="1447800"/>
            <a:ext cx="3429000" cy="1200329"/>
          </a:xfrm>
          <a:prstGeom prst="rect">
            <a:avLst/>
          </a:prstGeom>
          <a:solidFill>
            <a:srgbClr val="92D050"/>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QA" sz="1800" b="1" i="0" u="none" strike="noStrike" kern="0" cap="none" spc="0" normalizeH="0" baseline="0" noProof="0" dirty="0">
                <a:ln>
                  <a:noFill/>
                </a:ln>
                <a:effectLst>
                  <a:outerShdw blurRad="38100" dist="38100" dir="2700000" algn="tl">
                    <a:srgbClr val="000000">
                      <a:alpha val="43137"/>
                    </a:srgbClr>
                  </a:outerShdw>
                </a:effectLst>
                <a:uLnTx/>
                <a:uFillTx/>
              </a:rPr>
              <a:t>الانجاز المتميز و استخدام الطاقات الذاتية للابداع و التفرد باعمال اساتثنائية </a:t>
            </a:r>
            <a:endParaRPr kumimoji="0" lang="fr-FR" sz="1800" b="1" i="0" u="none" strike="noStrike" kern="0" cap="none" spc="0" normalizeH="0" baseline="0" noProof="0" dirty="0">
              <a:ln>
                <a:noFill/>
              </a:ln>
              <a:effectLst>
                <a:outerShdw blurRad="38100" dist="38100" dir="2700000" algn="tl">
                  <a:srgbClr val="000000">
                    <a:alpha val="43137"/>
                  </a:srgbClr>
                </a:outerShdw>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effectLst/>
              <a:uLnTx/>
              <a:uFillTx/>
            </a:endParaRPr>
          </a:p>
        </p:txBody>
      </p:sp>
      <p:sp>
        <p:nvSpPr>
          <p:cNvPr id="7" name="CasellaDiTesto 10"/>
          <p:cNvSpPr txBox="1"/>
          <p:nvPr/>
        </p:nvSpPr>
        <p:spPr>
          <a:xfrm>
            <a:off x="6248400" y="2438400"/>
            <a:ext cx="3000375" cy="923330"/>
          </a:xfrm>
          <a:prstGeom prst="rect">
            <a:avLst/>
          </a:prstGeom>
          <a:solidFill>
            <a:srgbClr val="92D050"/>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QA" sz="1800" b="1" i="0" u="none" strike="noStrike" kern="0" cap="none" spc="0" normalizeH="0" baseline="0" noProof="0" dirty="0">
                <a:ln>
                  <a:noFill/>
                </a:ln>
                <a:effectLst>
                  <a:outerShdw blurRad="38100" dist="38100" dir="2700000" algn="tl">
                    <a:srgbClr val="000000">
                      <a:alpha val="43137"/>
                    </a:srgbClr>
                  </a:outerShdw>
                </a:effectLst>
                <a:uLnTx/>
                <a:uFillTx/>
              </a:rPr>
              <a:t>الحاجة الى الاحترام او التقدير من قبل الآخرين و الاعتراف بالجهود المبذولة </a:t>
            </a:r>
            <a:endParaRPr kumimoji="0" lang="fr-FR" sz="1800" b="1" i="0" u="none" strike="noStrike" kern="0" cap="none" spc="0" normalizeH="0" baseline="0" noProof="0" dirty="0">
              <a:ln>
                <a:noFill/>
              </a:ln>
              <a:effectLst>
                <a:outerShdw blurRad="38100" dist="38100" dir="2700000" algn="tl">
                  <a:srgbClr val="000000">
                    <a:alpha val="43137"/>
                  </a:srgbClr>
                </a:outerShdw>
              </a:effectLst>
              <a:uLnTx/>
              <a:uFillTx/>
            </a:endParaRPr>
          </a:p>
        </p:txBody>
      </p:sp>
      <p:sp>
        <p:nvSpPr>
          <p:cNvPr id="8" name="CasellaDiTesto 11"/>
          <p:cNvSpPr txBox="1"/>
          <p:nvPr/>
        </p:nvSpPr>
        <p:spPr>
          <a:xfrm>
            <a:off x="6400800" y="3429000"/>
            <a:ext cx="3000375" cy="1200329"/>
          </a:xfrm>
          <a:prstGeom prst="rect">
            <a:avLst/>
          </a:prstGeom>
          <a:solidFill>
            <a:srgbClr val="92D050"/>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QA" sz="1800" b="1" i="0" u="none" strike="noStrike" kern="0" cap="none" spc="0" normalizeH="0" baseline="0" noProof="0" dirty="0">
                <a:ln>
                  <a:noFill/>
                </a:ln>
                <a:effectLst>
                  <a:outerShdw blurRad="38100" dist="38100" dir="2700000" algn="tl">
                    <a:srgbClr val="000000">
                      <a:alpha val="43137"/>
                    </a:srgbClr>
                  </a:outerShdw>
                </a:effectLst>
                <a:uLnTx/>
                <a:uFillTx/>
              </a:rPr>
              <a:t>الحاجة للحنان و الانتماء الى مجموعة </a:t>
            </a:r>
          </a:p>
          <a:p>
            <a:pPr marL="0" marR="0" lvl="0" indent="0" defTabSz="914400" eaLnBrk="1" fontAlgn="auto" latinLnBrk="0" hangingPunct="1">
              <a:lnSpc>
                <a:spcPct val="100000"/>
              </a:lnSpc>
              <a:spcBef>
                <a:spcPts val="0"/>
              </a:spcBef>
              <a:spcAft>
                <a:spcPts val="0"/>
              </a:spcAft>
              <a:buClrTx/>
              <a:buSzTx/>
              <a:buFontTx/>
              <a:buNone/>
              <a:tabLst/>
              <a:defRPr/>
            </a:pPr>
            <a:r>
              <a:rPr kumimoji="0" lang="ar-QA" sz="1800" b="1" i="0" u="none" strike="noStrike" kern="0" cap="none" spc="0" normalizeH="0" baseline="0" noProof="0" dirty="0">
                <a:ln>
                  <a:noFill/>
                </a:ln>
                <a:effectLst>
                  <a:outerShdw blurRad="38100" dist="38100" dir="2700000" algn="tl">
                    <a:srgbClr val="000000">
                      <a:alpha val="43137"/>
                    </a:srgbClr>
                  </a:outerShdw>
                </a:effectLst>
                <a:uLnTx/>
                <a:uFillTx/>
              </a:rPr>
              <a:t>ضمن المجتمع الذي نعيش فيه </a:t>
            </a:r>
            <a:endParaRPr kumimoji="0" lang="fr-FR" sz="1800" b="1" i="0" u="none" strike="noStrike" kern="0" cap="none" spc="0" normalizeH="0" baseline="0" noProof="0" dirty="0">
              <a:ln>
                <a:noFill/>
              </a:ln>
              <a:effectLst>
                <a:outerShdw blurRad="38100" dist="38100" dir="2700000" algn="tl">
                  <a:srgbClr val="000000">
                    <a:alpha val="43137"/>
                  </a:srgbClr>
                </a:outerShdw>
              </a:effectLst>
              <a:uLnTx/>
              <a:uFillTx/>
            </a:endParaRPr>
          </a:p>
        </p:txBody>
      </p:sp>
      <p:sp>
        <p:nvSpPr>
          <p:cNvPr id="9" name="CasellaDiTesto 12"/>
          <p:cNvSpPr txBox="1"/>
          <p:nvPr/>
        </p:nvSpPr>
        <p:spPr>
          <a:xfrm>
            <a:off x="6629400" y="4267200"/>
            <a:ext cx="3000375" cy="1200329"/>
          </a:xfrm>
          <a:prstGeom prst="rect">
            <a:avLst/>
          </a:prstGeom>
          <a:solidFill>
            <a:srgbClr val="92D050"/>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QA" sz="1800" b="1" i="0" u="none" strike="noStrike" kern="0" cap="none" spc="0" normalizeH="0" baseline="0" noProof="0" dirty="0">
                <a:ln>
                  <a:noFill/>
                </a:ln>
                <a:effectLst>
                  <a:outerShdw blurRad="38100" dist="38100" dir="2700000" algn="tl">
                    <a:srgbClr val="000000">
                      <a:alpha val="43137"/>
                    </a:srgbClr>
                  </a:outerShdw>
                </a:effectLst>
                <a:uLnTx/>
                <a:uFillTx/>
              </a:rPr>
              <a:t>الحاجة للامان و الحماية و الاستقرار</a:t>
            </a:r>
          </a:p>
          <a:p>
            <a:pPr marL="0" marR="0" lvl="0" indent="0" defTabSz="914400" eaLnBrk="1" fontAlgn="auto" latinLnBrk="0" hangingPunct="1">
              <a:lnSpc>
                <a:spcPct val="100000"/>
              </a:lnSpc>
              <a:spcBef>
                <a:spcPts val="0"/>
              </a:spcBef>
              <a:spcAft>
                <a:spcPts val="0"/>
              </a:spcAft>
              <a:buClrTx/>
              <a:buSzTx/>
              <a:buFontTx/>
              <a:buNone/>
              <a:tabLst/>
              <a:defRPr/>
            </a:pPr>
            <a:r>
              <a:rPr kumimoji="0" lang="ar-QA" sz="1800" b="1" i="0" u="none" strike="noStrike" kern="0" cap="none" spc="0" normalizeH="0" baseline="0" noProof="0" dirty="0">
                <a:ln>
                  <a:noFill/>
                </a:ln>
                <a:effectLst>
                  <a:outerShdw blurRad="38100" dist="38100" dir="2700000" algn="tl">
                    <a:srgbClr val="000000">
                      <a:alpha val="43137"/>
                    </a:srgbClr>
                  </a:outerShdw>
                </a:effectLst>
                <a:uLnTx/>
                <a:uFillTx/>
              </a:rPr>
              <a:t>كالامن الشخصي، الحماية من الامراض و البطالة </a:t>
            </a:r>
            <a:endParaRPr kumimoji="0" lang="fr-FR" sz="1800" b="1" i="0" u="none" strike="noStrike" kern="0" cap="none" spc="0" normalizeH="0" baseline="0" noProof="0" dirty="0">
              <a:ln>
                <a:noFill/>
              </a:ln>
              <a:effectLst>
                <a:outerShdw blurRad="38100" dist="38100" dir="2700000" algn="tl">
                  <a:srgbClr val="000000">
                    <a:alpha val="43137"/>
                  </a:srgbClr>
                </a:outerShdw>
              </a:effectLst>
              <a:uLnTx/>
              <a:uFillTx/>
            </a:endParaRPr>
          </a:p>
        </p:txBody>
      </p:sp>
      <p:sp>
        <p:nvSpPr>
          <p:cNvPr id="10" name="CasellaDiTesto 13"/>
          <p:cNvSpPr txBox="1"/>
          <p:nvPr/>
        </p:nvSpPr>
        <p:spPr>
          <a:xfrm>
            <a:off x="6553200" y="5486400"/>
            <a:ext cx="3000375" cy="369888"/>
          </a:xfrm>
          <a:prstGeom prst="rect">
            <a:avLst/>
          </a:prstGeom>
          <a:solidFill>
            <a:srgbClr val="92D050"/>
          </a:solidFill>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QA" sz="1800" b="1" i="0" u="none" strike="noStrike" kern="0" cap="none" spc="0" normalizeH="0" baseline="0" noProof="0" dirty="0">
                <a:ln>
                  <a:noFill/>
                </a:ln>
                <a:effectLst>
                  <a:outerShdw blurRad="38100" dist="38100" dir="2700000" algn="tl">
                    <a:srgbClr val="000000">
                      <a:alpha val="43137"/>
                    </a:srgbClr>
                  </a:outerShdw>
                </a:effectLst>
                <a:uLnTx/>
                <a:uFillTx/>
              </a:rPr>
              <a:t>مثل الغذاء و الماء، ..</a:t>
            </a:r>
            <a:endParaRPr kumimoji="0" lang="fr-FR" sz="1800" b="1" i="0" u="none" strike="noStrike" kern="0" cap="none" spc="0" normalizeH="0" baseline="0" noProof="0" dirty="0">
              <a:ln>
                <a:noFill/>
              </a:ln>
              <a:effectLst>
                <a:outerShdw blurRad="38100" dist="38100" dir="2700000" algn="tl">
                  <a:srgbClr val="000000">
                    <a:alpha val="43137"/>
                  </a:srgbClr>
                </a:outerShdw>
              </a:effectLst>
              <a:uLnTx/>
              <a:uFillTx/>
            </a:endParaRPr>
          </a:p>
        </p:txBody>
      </p:sp>
      <p:sp>
        <p:nvSpPr>
          <p:cNvPr id="2" name="Date Placeholder 1"/>
          <p:cNvSpPr>
            <a:spLocks noGrp="1"/>
          </p:cNvSpPr>
          <p:nvPr>
            <p:ph type="dt" sz="half" idx="10"/>
          </p:nvPr>
        </p:nvSpPr>
        <p:spPr/>
        <p:txBody>
          <a:bodyPr/>
          <a:lstStyle/>
          <a:p>
            <a:fld id="{F3CD8D98-A854-406D-B33C-9FBF0D57D51D}" type="datetime1">
              <a:rPr lang="en-US" smtClean="0"/>
              <a:t>12/2/2018</a:t>
            </a:fld>
            <a:endParaRPr lang="en-US"/>
          </a:p>
        </p:txBody>
      </p:sp>
      <p:sp>
        <p:nvSpPr>
          <p:cNvPr id="11" name="Footer Placeholder 10"/>
          <p:cNvSpPr>
            <a:spLocks noGrp="1"/>
          </p:cNvSpPr>
          <p:nvPr>
            <p:ph type="ftr" sz="quarter" idx="11"/>
          </p:nvPr>
        </p:nvSpPr>
        <p:spPr/>
        <p:txBody>
          <a:bodyPr/>
          <a:lstStyle/>
          <a:p>
            <a:r>
              <a:rPr lang="ar-IQ" smtClean="0"/>
              <a:t>المحاضرة الرابعة - د. مازن داود </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8529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Clr>
                <a:schemeClr val="tx2"/>
              </a:buClr>
              <a:buSzPct val="118000"/>
              <a:buNone/>
            </a:pPr>
            <a:r>
              <a:rPr lang="ar-IQ" sz="2800" dirty="0" smtClean="0">
                <a:cs typeface="AdvertisingExtraBold" pitchFamily="2" charset="-78"/>
              </a:rPr>
              <a:t>وهي المدرسة التي جمع </a:t>
            </a:r>
            <a:r>
              <a:rPr lang="ar-IQ" sz="2800" dirty="0">
                <a:cs typeface="AdvertisingExtraBold" pitchFamily="2" charset="-78"/>
              </a:rPr>
              <a:t>بين جميع المدارس السابقة وراعت جميع الجوانب وهذا أيضا يؤكد نظريةمدرسة النظم برفض تعميم </a:t>
            </a:r>
            <a:r>
              <a:rPr lang="ar-IQ" sz="2800" dirty="0" smtClean="0">
                <a:cs typeface="AdvertisingExtraBold" pitchFamily="2" charset="-78"/>
              </a:rPr>
              <a:t>المبادئ </a:t>
            </a:r>
            <a:r>
              <a:rPr lang="ar-IQ" sz="2800" dirty="0">
                <a:cs typeface="AdvertisingExtraBold" pitchFamily="2" charset="-78"/>
              </a:rPr>
              <a:t> </a:t>
            </a:r>
            <a:r>
              <a:rPr lang="ar-IQ" sz="2800" dirty="0" smtClean="0">
                <a:cs typeface="AdvertisingExtraBold" pitchFamily="2" charset="-78"/>
              </a:rPr>
              <a:t>، وتضم عدة </a:t>
            </a:r>
            <a:r>
              <a:rPr lang="ar-IQ" sz="2800" dirty="0">
                <a:cs typeface="AdvertisingExtraBold" pitchFamily="2" charset="-78"/>
              </a:rPr>
              <a:t>نماذج إدارية </a:t>
            </a:r>
            <a:r>
              <a:rPr lang="ar-IQ" sz="2800" dirty="0" smtClean="0">
                <a:cs typeface="AdvertisingExtraBold" pitchFamily="2" charset="-78"/>
              </a:rPr>
              <a:t>منها :</a:t>
            </a:r>
          </a:p>
          <a:p>
            <a:pPr marL="514350" indent="-514350" algn="r" rtl="1">
              <a:buClr>
                <a:schemeClr val="tx2"/>
              </a:buClr>
              <a:buSzPct val="118000"/>
              <a:buFont typeface="+mj-lt"/>
              <a:buAutoNum type="arabicPeriod"/>
            </a:pPr>
            <a:r>
              <a:rPr lang="ar-IQ" sz="2800" dirty="0" smtClean="0">
                <a:solidFill>
                  <a:srgbClr val="FF0000"/>
                </a:solidFill>
                <a:cs typeface="AdvertisingExtraBold" pitchFamily="2" charset="-78"/>
              </a:rPr>
              <a:t>نظرية المنظومات المفتوحة .</a:t>
            </a:r>
          </a:p>
          <a:p>
            <a:pPr marL="514350" indent="-514350" algn="r" rtl="1">
              <a:buClr>
                <a:schemeClr val="tx2"/>
              </a:buClr>
              <a:buSzPct val="118000"/>
              <a:buFont typeface="+mj-lt"/>
              <a:buAutoNum type="arabicPeriod"/>
            </a:pPr>
            <a:r>
              <a:rPr lang="ar-IQ" sz="2800" dirty="0" smtClean="0">
                <a:solidFill>
                  <a:srgbClr val="FF0000"/>
                </a:solidFill>
                <a:cs typeface="AdvertisingExtraBold" pitchFamily="2" charset="-78"/>
              </a:rPr>
              <a:t>الإدارة الكمية .</a:t>
            </a:r>
          </a:p>
          <a:p>
            <a:pPr marL="514350" indent="-514350" algn="r" rtl="1">
              <a:buClr>
                <a:schemeClr val="tx2"/>
              </a:buClr>
              <a:buSzPct val="118000"/>
              <a:buFont typeface="+mj-lt"/>
              <a:buAutoNum type="arabicPeriod"/>
            </a:pPr>
            <a:r>
              <a:rPr lang="ar-IQ" sz="2800" dirty="0" smtClean="0">
                <a:solidFill>
                  <a:srgbClr val="FF0000"/>
                </a:solidFill>
                <a:cs typeface="AdvertisingExtraBold" pitchFamily="2" charset="-78"/>
              </a:rPr>
              <a:t>نظرية (</a:t>
            </a:r>
            <a:r>
              <a:rPr lang="en-US" sz="2800" dirty="0" smtClean="0">
                <a:solidFill>
                  <a:srgbClr val="FF0000"/>
                </a:solidFill>
                <a:latin typeface="Arial Black" pitchFamily="34" charset="0"/>
                <a:cs typeface="AdvertisingExtraBold" pitchFamily="2" charset="-78"/>
              </a:rPr>
              <a:t>Z</a:t>
            </a:r>
            <a:r>
              <a:rPr lang="ar-IQ" sz="2800" dirty="0" smtClean="0">
                <a:solidFill>
                  <a:srgbClr val="FF0000"/>
                </a:solidFill>
                <a:cs typeface="AdvertisingExtraBold" pitchFamily="2" charset="-78"/>
              </a:rPr>
              <a:t>) .</a:t>
            </a:r>
          </a:p>
          <a:p>
            <a:pPr marL="514350" indent="-514350" algn="r" rtl="1">
              <a:buClr>
                <a:schemeClr val="tx2"/>
              </a:buClr>
              <a:buSzPct val="118000"/>
              <a:buFont typeface="+mj-lt"/>
              <a:buAutoNum type="arabicPeriod"/>
            </a:pPr>
            <a:r>
              <a:rPr lang="ar-IQ" sz="2800" dirty="0" smtClean="0">
                <a:solidFill>
                  <a:srgbClr val="FF0000"/>
                </a:solidFill>
                <a:cs typeface="AdvertisingExtraBold" pitchFamily="2" charset="-78"/>
              </a:rPr>
              <a:t>الإدارة الموقفية .</a:t>
            </a:r>
            <a:endParaRPr lang="en-US" sz="2800" dirty="0">
              <a:solidFill>
                <a:srgbClr val="FF0000"/>
              </a:solidFill>
              <a:cs typeface="AdvertisingExtraBold" pitchFamily="2" charset="-78"/>
            </a:endParaRPr>
          </a:p>
        </p:txBody>
      </p:sp>
      <p:sp>
        <p:nvSpPr>
          <p:cNvPr id="4" name="Title 2"/>
          <p:cNvSpPr>
            <a:spLocks noGrp="1"/>
          </p:cNvSpPr>
          <p:nvPr>
            <p:ph type="title"/>
          </p:nvPr>
        </p:nvSpPr>
        <p:spPr>
          <a:xfrm>
            <a:off x="228600" y="152400"/>
            <a:ext cx="5867400" cy="1143000"/>
          </a:xfrm>
          <a:solidFill>
            <a:srgbClr val="FFFF00"/>
          </a:solidFill>
          <a:ln w="57150">
            <a:solidFill>
              <a:schemeClr val="tx2"/>
            </a:solidFill>
          </a:ln>
        </p:spPr>
        <p:txBody>
          <a:bodyPr>
            <a:normAutofit/>
          </a:bodyPr>
          <a:lstStyle/>
          <a:p>
            <a:pPr algn="ctr" rtl="1"/>
            <a:r>
              <a:rPr lang="ar-IQ" sz="2800" dirty="0" smtClean="0">
                <a:solidFill>
                  <a:srgbClr val="FF0000"/>
                </a:solidFill>
                <a:effectLst>
                  <a:outerShdw blurRad="38100" dist="38100" dir="2700000" algn="tl">
                    <a:srgbClr val="000000">
                      <a:alpha val="43137"/>
                    </a:srgbClr>
                  </a:outerShdw>
                  <a:reflection blurRad="12700" stA="48000" endA="300" endPos="55000" dir="5400000" sy="-90000" algn="bl" rotWithShape="0"/>
                </a:effectLst>
                <a:cs typeface="AdvertisingExtraBold" pitchFamily="2" charset="-78"/>
              </a:rPr>
              <a:t>مدرسة الاتجاهات المعاصرة </a:t>
            </a:r>
            <a:endParaRPr lang="en-US" sz="2800" dirty="0">
              <a:solidFill>
                <a:srgbClr val="FF0000"/>
              </a:solidFill>
              <a:effectLst>
                <a:outerShdw blurRad="38100" dist="38100" dir="2700000" algn="tl">
                  <a:srgbClr val="000000">
                    <a:alpha val="43137"/>
                  </a:srgbClr>
                </a:outerShdw>
                <a:reflection blurRad="12700" stA="48000" endA="300" endPos="55000" dir="5400000" sy="-90000" algn="bl" rotWithShape="0"/>
              </a:effectLst>
              <a:cs typeface="AdvertisingExtraBold" pitchFamily="2" charset="-78"/>
            </a:endParaRPr>
          </a:p>
        </p:txBody>
      </p:sp>
      <p:sp>
        <p:nvSpPr>
          <p:cNvPr id="5" name="Date Placeholder 4"/>
          <p:cNvSpPr>
            <a:spLocks noGrp="1"/>
          </p:cNvSpPr>
          <p:nvPr>
            <p:ph type="dt" sz="half" idx="10"/>
          </p:nvPr>
        </p:nvSpPr>
        <p:spPr/>
        <p:txBody>
          <a:bodyPr/>
          <a:lstStyle/>
          <a:p>
            <a:fld id="{4776666A-3062-44B1-8B70-603E053B63E3}" type="datetime1">
              <a:rPr lang="en-US" smtClean="0"/>
              <a:t>12/2/2018</a:t>
            </a:fld>
            <a:endParaRPr lang="en-US"/>
          </a:p>
        </p:txBody>
      </p:sp>
      <p:sp>
        <p:nvSpPr>
          <p:cNvPr id="6" name="Footer Placeholder 5"/>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9926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w="38100">
            <a:solidFill>
              <a:schemeClr val="tx1"/>
            </a:solidFill>
          </a:ln>
          <a:effectLst>
            <a:outerShdw blurRad="50800" dist="38100" dir="8100000" algn="tr" rotWithShape="0">
              <a:prstClr val="black">
                <a:alpha val="40000"/>
              </a:prstClr>
            </a:outerShdw>
          </a:effectLst>
        </p:spPr>
        <p:txBody>
          <a:bodyPr/>
          <a:lstStyle/>
          <a:p>
            <a:pPr algn="ctr"/>
            <a:r>
              <a:rPr lang="ar-IQ" cap="none" dirty="0" smtClean="0">
                <a:solidFill>
                  <a:schemeClr val="tx1"/>
                </a:solidFill>
                <a:effectLst>
                  <a:outerShdw blurRad="38100" dist="38100" dir="2700000" algn="tl">
                    <a:srgbClr val="000000">
                      <a:alpha val="43137"/>
                    </a:srgbClr>
                  </a:outerShdw>
                  <a:reflection blurRad="12700" stA="48000" endA="300" endPos="55000" dir="5400000" sy="-90000" algn="bl" rotWithShape="0"/>
                </a:effectLst>
                <a:cs typeface="AdvertisingExtraBold" pitchFamily="2" charset="-78"/>
              </a:rPr>
              <a:t>نظرية المنظومات المفتوحة </a:t>
            </a:r>
            <a:endParaRPr lang="en-US" cap="none" dirty="0">
              <a:solidFill>
                <a:schemeClr val="tx1"/>
              </a:solidFill>
              <a:effectLst>
                <a:outerShdw blurRad="38100" dist="38100" dir="2700000" algn="tl">
                  <a:srgbClr val="000000">
                    <a:alpha val="43137"/>
                  </a:srgbClr>
                </a:outerShdw>
                <a:reflection blurRad="12700" stA="48000" endA="300" endPos="55000" dir="5400000" sy="-90000" algn="bl" rotWithShape="0"/>
              </a:effectLst>
              <a:cs typeface="AdvertisingExtraBold" pitchFamily="2" charset="-78"/>
            </a:endParaRPr>
          </a:p>
        </p:txBody>
      </p:sp>
      <p:sp>
        <p:nvSpPr>
          <p:cNvPr id="3" name="Content Placeholder 2"/>
          <p:cNvSpPr>
            <a:spLocks noGrp="1"/>
          </p:cNvSpPr>
          <p:nvPr>
            <p:ph idx="1"/>
          </p:nvPr>
        </p:nvSpPr>
        <p:spPr>
          <a:xfrm>
            <a:off x="304800" y="1554162"/>
            <a:ext cx="8686800" cy="4694238"/>
          </a:xfrm>
        </p:spPr>
        <p:txBody>
          <a:bodyPr>
            <a:noAutofit/>
          </a:bodyPr>
          <a:lstStyle/>
          <a:p>
            <a:pPr marL="0" indent="0" algn="r" rtl="1">
              <a:lnSpc>
                <a:spcPct val="165000"/>
              </a:lnSpc>
              <a:spcBef>
                <a:spcPct val="50000"/>
              </a:spcBef>
              <a:buNone/>
            </a:pPr>
            <a:r>
              <a:rPr lang="ar-IQ" dirty="0" smtClean="0">
                <a:solidFill>
                  <a:schemeClr val="tx1"/>
                </a:solidFill>
                <a:latin typeface="Arial" pitchFamily="34" charset="0"/>
                <a:cs typeface="Arial" pitchFamily="34" charset="0"/>
              </a:rPr>
              <a:t>مفهوم النظرية : </a:t>
            </a:r>
            <a:r>
              <a:rPr lang="ar-SA" dirty="0" smtClean="0">
                <a:solidFill>
                  <a:schemeClr val="tx1"/>
                </a:solidFill>
                <a:latin typeface="Arial" pitchFamily="34" charset="0"/>
                <a:cs typeface="Arial" pitchFamily="34" charset="0"/>
              </a:rPr>
              <a:t>أن </a:t>
            </a:r>
            <a:r>
              <a:rPr lang="ar-SA" dirty="0">
                <a:solidFill>
                  <a:schemeClr val="tx1"/>
                </a:solidFill>
                <a:latin typeface="Arial" pitchFamily="34" charset="0"/>
                <a:cs typeface="Arial" pitchFamily="34" charset="0"/>
              </a:rPr>
              <a:t>لكل نظام مدخلات ومخرجات، وأن المنظمة يمكن النظر إليها كنظام متكامل يتكون من مجموعة من النظم الفرعية ( </a:t>
            </a:r>
            <a:r>
              <a:rPr lang="ar-IQ" dirty="0" smtClean="0">
                <a:solidFill>
                  <a:schemeClr val="tx1"/>
                </a:solidFill>
                <a:latin typeface="Arial" pitchFamily="34" charset="0"/>
                <a:cs typeface="Arial" pitchFamily="34" charset="0"/>
              </a:rPr>
              <a:t>إنسان ، أموال ، مواد ، معدات ، معلومات ، وغيرها </a:t>
            </a:r>
            <a:r>
              <a:rPr lang="ar-SA" dirty="0" smtClean="0">
                <a:solidFill>
                  <a:schemeClr val="tx1"/>
                </a:solidFill>
                <a:latin typeface="Arial" pitchFamily="34" charset="0"/>
                <a:cs typeface="Arial" pitchFamily="34" charset="0"/>
              </a:rPr>
              <a:t>)، </a:t>
            </a:r>
            <a:r>
              <a:rPr lang="ar-SA" dirty="0">
                <a:solidFill>
                  <a:schemeClr val="tx1"/>
                </a:solidFill>
                <a:latin typeface="Arial" pitchFamily="34" charset="0"/>
                <a:cs typeface="Arial" pitchFamily="34" charset="0"/>
              </a:rPr>
              <a:t>كما أنها تكون جزءاً من نظام آخر أكبر وهو القطاع الاقتصادي الذي تنتمي إليه </a:t>
            </a:r>
            <a:r>
              <a:rPr lang="ar-SA" dirty="0" smtClean="0">
                <a:solidFill>
                  <a:schemeClr val="tx1"/>
                </a:solidFill>
                <a:latin typeface="Arial" pitchFamily="34" charset="0"/>
                <a:cs typeface="Arial" pitchFamily="34" charset="0"/>
              </a:rPr>
              <a:t>، </a:t>
            </a:r>
            <a:r>
              <a:rPr lang="ar-SA" dirty="0">
                <a:solidFill>
                  <a:schemeClr val="tx1"/>
                </a:solidFill>
                <a:latin typeface="Arial" pitchFamily="34" charset="0"/>
                <a:cs typeface="Arial" pitchFamily="34" charset="0"/>
              </a:rPr>
              <a:t>وهذا بدوره يعتبر جزءاً من كل </a:t>
            </a:r>
            <a:r>
              <a:rPr lang="ar-SA" dirty="0" smtClean="0">
                <a:solidFill>
                  <a:schemeClr val="tx1"/>
                </a:solidFill>
                <a:latin typeface="Arial" pitchFamily="34" charset="0"/>
                <a:cs typeface="Arial" pitchFamily="34" charset="0"/>
              </a:rPr>
              <a:t>، </a:t>
            </a:r>
            <a:r>
              <a:rPr lang="ar-SA" dirty="0">
                <a:solidFill>
                  <a:schemeClr val="tx1"/>
                </a:solidFill>
                <a:latin typeface="Arial" pitchFamily="34" charset="0"/>
                <a:cs typeface="Arial" pitchFamily="34" charset="0"/>
              </a:rPr>
              <a:t>وهكذا إلى أن يشمل مفهوم النظم العالم بأسره.</a:t>
            </a:r>
          </a:p>
          <a:p>
            <a:pPr marL="0" indent="0" algn="r" rtl="1">
              <a:lnSpc>
                <a:spcPct val="165000"/>
              </a:lnSpc>
              <a:spcBef>
                <a:spcPct val="50000"/>
              </a:spcBef>
              <a:buNone/>
            </a:pPr>
            <a:endParaRPr lang="en-US" dirty="0">
              <a:solidFill>
                <a:schemeClr val="tx1"/>
              </a:solidFill>
              <a:latin typeface="Arial" pitchFamily="34" charset="0"/>
              <a:cs typeface="Arial" pitchFamily="34" charset="0"/>
            </a:endParaRPr>
          </a:p>
          <a:p>
            <a:pPr marL="0" indent="0" algn="r" rtl="1">
              <a:buNone/>
            </a:pPr>
            <a:endParaRPr lang="en-US" dirty="0">
              <a:solidFill>
                <a:schemeClr val="tx1"/>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C478A34B-9DF0-44C8-8FED-94A9AB6D7C57}"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402694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686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1752600" y="5029200"/>
            <a:ext cx="6324600" cy="1066800"/>
          </a:xfrm>
          <a:prstGeom prst="rightArrow">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smtClean="0"/>
              <a:t>ا</a:t>
            </a:r>
            <a:r>
              <a:rPr lang="ar-IQ" dirty="0" smtClean="0">
                <a:effectLst>
                  <a:outerShdw blurRad="38100" dist="38100" dir="2700000" algn="tl">
                    <a:srgbClr val="000000">
                      <a:alpha val="43137"/>
                    </a:srgbClr>
                  </a:outerShdw>
                </a:effectLst>
                <a:cs typeface="AdvertisingExtraBold" pitchFamily="2" charset="-78"/>
              </a:rPr>
              <a:t>لتغذية العكسية (الراجعة)</a:t>
            </a:r>
            <a:endParaRPr lang="en-US" dirty="0">
              <a:effectLst>
                <a:outerShdw blurRad="38100" dist="38100" dir="2700000" algn="tl">
                  <a:srgbClr val="000000">
                    <a:alpha val="43137"/>
                  </a:srgbClr>
                </a:outerShdw>
              </a:effectLst>
              <a:cs typeface="AdvertisingExtraBold" pitchFamily="2" charset="-78"/>
            </a:endParaRPr>
          </a:p>
        </p:txBody>
      </p:sp>
      <p:sp>
        <p:nvSpPr>
          <p:cNvPr id="4" name="Date Placeholder 3"/>
          <p:cNvSpPr>
            <a:spLocks noGrp="1"/>
          </p:cNvSpPr>
          <p:nvPr>
            <p:ph type="dt" sz="half" idx="10"/>
          </p:nvPr>
        </p:nvSpPr>
        <p:spPr/>
        <p:txBody>
          <a:bodyPr/>
          <a:lstStyle/>
          <a:p>
            <a:fld id="{231E8F81-DCC8-4F6A-9C9F-F46C9E2FC43B}"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82483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normAutofit fontScale="90000"/>
          </a:bodyPr>
          <a:lstStyle/>
          <a:p>
            <a:r>
              <a:rPr lang="ar-IQ" b="1" dirty="0" smtClean="0">
                <a:cs typeface="AdvertisingExtraBold" pitchFamily="2" charset="-78"/>
              </a:rPr>
              <a:t>أهمية مدخل المنظومات في دراسة المنظمة </a:t>
            </a:r>
            <a:endParaRPr lang="en-US" b="1" dirty="0">
              <a:cs typeface="AdvertisingExtraBold" pitchFamily="2" charset="-78"/>
            </a:endParaRPr>
          </a:p>
        </p:txBody>
      </p:sp>
      <p:sp>
        <p:nvSpPr>
          <p:cNvPr id="3" name="Content Placeholder 2"/>
          <p:cNvSpPr>
            <a:spLocks noGrp="1"/>
          </p:cNvSpPr>
          <p:nvPr>
            <p:ph idx="1"/>
          </p:nvPr>
        </p:nvSpPr>
        <p:spPr/>
        <p:txBody>
          <a:bodyPr/>
          <a:lstStyle/>
          <a:p>
            <a:pPr marL="514350" indent="-514350" algn="r" rtl="1">
              <a:buAutoNum type="arabicPeriod"/>
            </a:pPr>
            <a:r>
              <a:rPr lang="ar-IQ" dirty="0" smtClean="0"/>
              <a:t>المنظمة لا تعيش في الفراغ وانما هي منظمة مفتوحة على البيئة تحصل منها على المدخلات وتعطيها المخرجات وتفسر مؤشرات التغذية العكسية المستلمة منها.</a:t>
            </a:r>
          </a:p>
          <a:p>
            <a:pPr marL="514350" indent="-514350" algn="r" rtl="1">
              <a:buAutoNum type="arabicPeriod"/>
            </a:pPr>
            <a:r>
              <a:rPr lang="ar-IQ" dirty="0" smtClean="0"/>
              <a:t>التأكيد على ترابط المنظومات الفرعية وتعاضدها ، مما يعني ضرورة فهم الإدارة لترابط عمل التقسيمات الداخلية للمنظمة .</a:t>
            </a:r>
            <a:endParaRPr lang="en-US" dirty="0"/>
          </a:p>
        </p:txBody>
      </p:sp>
      <p:sp>
        <p:nvSpPr>
          <p:cNvPr id="4" name="Date Placeholder 3"/>
          <p:cNvSpPr>
            <a:spLocks noGrp="1"/>
          </p:cNvSpPr>
          <p:nvPr>
            <p:ph type="dt" sz="half" idx="10"/>
          </p:nvPr>
        </p:nvSpPr>
        <p:spPr/>
        <p:txBody>
          <a:bodyPr/>
          <a:lstStyle/>
          <a:p>
            <a:fld id="{4C505A16-C8C3-4742-AA69-FBC0D91921EA}"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75520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ar-IQ" dirty="0" smtClean="0"/>
              <a:t>ثانياً : مدخل الإدارة الكمية </a:t>
            </a:r>
            <a:endParaRPr lang="en-US" dirty="0"/>
          </a:p>
        </p:txBody>
      </p:sp>
      <p:sp>
        <p:nvSpPr>
          <p:cNvPr id="3" name="Content Placeholder 2"/>
          <p:cNvSpPr>
            <a:spLocks noGrp="1"/>
          </p:cNvSpPr>
          <p:nvPr>
            <p:ph idx="1"/>
          </p:nvPr>
        </p:nvSpPr>
        <p:spPr>
          <a:xfrm>
            <a:off x="304800" y="1371600"/>
            <a:ext cx="8686800" cy="4525963"/>
          </a:xfrm>
        </p:spPr>
        <p:txBody>
          <a:bodyPr>
            <a:noAutofit/>
          </a:bodyPr>
          <a:lstStyle/>
          <a:p>
            <a:pPr marL="0" indent="0" algn="just" rtl="1">
              <a:buNone/>
            </a:pPr>
            <a:r>
              <a:rPr lang="ar-IQ" sz="3600" b="1" dirty="0" smtClean="0">
                <a:latin typeface="Arial" pitchFamily="34" charset="0"/>
                <a:cs typeface="Arial" pitchFamily="34" charset="0"/>
              </a:rPr>
              <a:t>هناك تسميات كثيرة لمدرسة التحليل الكمي في الإدارة ، منها علم اتخاذ القرارات وعلم الإدارة ، ومدخل بحوث العمليات ، بسبب تعقد بيئة المنظمات واتساعها برزت الحاجة لوضع الأساليب الكمية والإحصائية وتقنيات القياس الرياضي لقياس متغيرات المشكلة الإدارية ،</a:t>
            </a:r>
            <a:r>
              <a:rPr lang="ar-IQ" sz="3600" b="1" dirty="0">
                <a:latin typeface="Arial" pitchFamily="34" charset="0"/>
                <a:cs typeface="Arial" pitchFamily="34" charset="0"/>
              </a:rPr>
              <a:t> الذي ينظر إلى نشاطات المنظمة بأنها عمليات منطقية يمكن ترجمتها بصورة كمية على شكل نماذج ومعدلات ورموز رياضية وبظهور الكومبيوتر أصبح من الممكن استخدام هذا المدخل على نطاق واسع في معالجة كافة عمليات المنظمة.</a:t>
            </a:r>
            <a:endParaRPr lang="en-US" sz="3600" b="1"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4A646A77-20A9-43DB-8617-D803496C3323}"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83223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pPr algn="ctr"/>
            <a:r>
              <a:rPr lang="ar-IQ" dirty="0" smtClean="0">
                <a:cs typeface="AdvertisingExtraBold" pitchFamily="2" charset="-78"/>
              </a:rPr>
              <a:t>الإدارة الكمية </a:t>
            </a:r>
            <a:endParaRPr lang="en-US" dirty="0">
              <a:cs typeface="AdvertisingExtraBold" pitchFamily="2" charset="-78"/>
            </a:endParaRPr>
          </a:p>
        </p:txBody>
      </p:sp>
      <p:sp>
        <p:nvSpPr>
          <p:cNvPr id="3" name="Content Placeholder 2"/>
          <p:cNvSpPr>
            <a:spLocks noGrp="1"/>
          </p:cNvSpPr>
          <p:nvPr>
            <p:ph idx="1"/>
          </p:nvPr>
        </p:nvSpPr>
        <p:spPr/>
        <p:txBody>
          <a:bodyPr>
            <a:normAutofit lnSpcReduction="10000"/>
          </a:bodyPr>
          <a:lstStyle/>
          <a:p>
            <a:pPr marL="0" indent="0" algn="r" rtl="1">
              <a:buNone/>
            </a:pPr>
            <a:r>
              <a:rPr lang="ar-IQ" dirty="0" smtClean="0"/>
              <a:t>تطور المدخل الكمي خلال الحرب العالمية الثانية إذ حاول الجيش البريطاني استخدام النماذج الكمية والرياضية في إدارة مارد الجيوش المنتشرة في الكرة الأرضية ، وبعد النجاح الساحق الذي حققه المدخل الكمي ، تم الاستفادة منه بعد الحرب في قطاع الادارة ، وهناك ثلاثة اتجاهات للمدخل الكمي هي :</a:t>
            </a:r>
          </a:p>
          <a:p>
            <a:pPr marL="0" indent="0" algn="r" rtl="1">
              <a:buNone/>
            </a:pPr>
            <a:r>
              <a:rPr lang="ar-IQ" dirty="0" smtClean="0"/>
              <a:t>1. علم الإدارة  2. بحوث العمليات  3.نظم المعلومات الإدارية </a:t>
            </a:r>
            <a:endParaRPr lang="en-US" dirty="0"/>
          </a:p>
        </p:txBody>
      </p:sp>
      <p:sp>
        <p:nvSpPr>
          <p:cNvPr id="4" name="Date Placeholder 3"/>
          <p:cNvSpPr>
            <a:spLocks noGrp="1"/>
          </p:cNvSpPr>
          <p:nvPr>
            <p:ph type="dt" sz="half" idx="10"/>
          </p:nvPr>
        </p:nvSpPr>
        <p:spPr/>
        <p:txBody>
          <a:bodyPr/>
          <a:lstStyle/>
          <a:p>
            <a:fld id="{07468EFD-3A17-446E-8507-7CADB9943A7F}"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06520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r" rtl="1">
              <a:buNone/>
            </a:pPr>
            <a:r>
              <a:rPr lang="ar-IQ" dirty="0"/>
              <a:t>ع</a:t>
            </a:r>
            <a:r>
              <a:rPr lang="ar-IQ" dirty="0" smtClean="0"/>
              <a:t>لم الادارة : اي التوجه الاداري في استعمال النماذج الادارية ، الهدف تقديم حل رياضي للمشكلة المطروحة أو تحديد أفضل البدائل .</a:t>
            </a:r>
          </a:p>
          <a:p>
            <a:pPr marL="0" indent="0" algn="r" rtl="1">
              <a:buNone/>
            </a:pPr>
            <a:r>
              <a:rPr lang="ar-IQ" dirty="0" smtClean="0"/>
              <a:t>بحوث العمليات : وهي تطبيقات احصائية ورياضية يمكن استخدامها في مجالات متنوعة لعمل المنظمة ، مثل رقابة المخزون ، وتطبيق نظرية صفوف الانتظار وتحليل التعادل .</a:t>
            </a:r>
          </a:p>
          <a:p>
            <a:pPr marL="0" indent="0" algn="r" rtl="1">
              <a:buNone/>
            </a:pPr>
            <a:r>
              <a:rPr lang="ar-IQ" dirty="0" smtClean="0"/>
              <a:t>نظم المعلومات الادارية : وهي معلومات مصممة اصلا للمدير (قاعدة البيانات) لاسناد ودعم عملية اتخاذ القرار </a:t>
            </a:r>
            <a:endParaRPr lang="en-US" dirty="0"/>
          </a:p>
        </p:txBody>
      </p:sp>
      <p:sp>
        <p:nvSpPr>
          <p:cNvPr id="4" name="Title 1"/>
          <p:cNvSpPr>
            <a:spLocks noGrp="1"/>
          </p:cNvSpPr>
          <p:nvPr>
            <p:ph type="title"/>
          </p:nvPr>
        </p:nvSpPr>
        <p:spPr>
          <a:solidFill>
            <a:srgbClr val="00B0F0"/>
          </a:solidFill>
        </p:spPr>
        <p:txBody>
          <a:bodyPr/>
          <a:lstStyle/>
          <a:p>
            <a:pPr algn="ctr" rtl="1"/>
            <a:r>
              <a:rPr lang="ar-IQ" dirty="0" smtClean="0">
                <a:cs typeface="AdvertisingExtraBold" pitchFamily="2" charset="-78"/>
              </a:rPr>
              <a:t>الإدارة الكمية </a:t>
            </a:r>
            <a:endParaRPr lang="en-US" dirty="0">
              <a:cs typeface="AdvertisingExtraBold" pitchFamily="2" charset="-78"/>
            </a:endParaRPr>
          </a:p>
        </p:txBody>
      </p:sp>
      <p:sp>
        <p:nvSpPr>
          <p:cNvPr id="5" name="Date Placeholder 4"/>
          <p:cNvSpPr>
            <a:spLocks noGrp="1"/>
          </p:cNvSpPr>
          <p:nvPr>
            <p:ph type="dt" sz="half" idx="10"/>
          </p:nvPr>
        </p:nvSpPr>
        <p:spPr/>
        <p:txBody>
          <a:bodyPr/>
          <a:lstStyle/>
          <a:p>
            <a:fld id="{4D42A185-D15B-4EB0-9C15-5FD0BB8715C0}" type="datetime1">
              <a:rPr lang="en-US" smtClean="0"/>
              <a:t>12/2/2018</a:t>
            </a:fld>
            <a:endParaRPr lang="en-US"/>
          </a:p>
        </p:txBody>
      </p:sp>
      <p:sp>
        <p:nvSpPr>
          <p:cNvPr id="6" name="Footer Placeholder 5"/>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58531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pPr algn="ctr" rtl="1"/>
            <a:r>
              <a:rPr lang="ar-IQ" dirty="0" smtClean="0">
                <a:solidFill>
                  <a:schemeClr val="bg1"/>
                </a:solidFill>
                <a:cs typeface="AdvertisingExtraBold" pitchFamily="2" charset="-78"/>
              </a:rPr>
              <a:t>نظرية (</a:t>
            </a:r>
            <a:r>
              <a:rPr lang="en-US" dirty="0" smtClean="0">
                <a:solidFill>
                  <a:schemeClr val="bg1"/>
                </a:solidFill>
                <a:cs typeface="AdvertisingExtraBold" pitchFamily="2" charset="-78"/>
              </a:rPr>
              <a:t>Z</a:t>
            </a:r>
            <a:r>
              <a:rPr lang="ar-IQ" dirty="0" smtClean="0">
                <a:solidFill>
                  <a:schemeClr val="bg1"/>
                </a:solidFill>
                <a:cs typeface="AdvertisingExtraBold" pitchFamily="2" charset="-78"/>
              </a:rPr>
              <a:t>)</a:t>
            </a:r>
            <a:endParaRPr lang="en-US" dirty="0">
              <a:solidFill>
                <a:schemeClr val="bg1"/>
              </a:solidFill>
              <a:cs typeface="AdvertisingExtraBold" pitchFamily="2" charset="-78"/>
            </a:endParaRPr>
          </a:p>
        </p:txBody>
      </p:sp>
      <p:sp>
        <p:nvSpPr>
          <p:cNvPr id="3" name="Content Placeholder 2"/>
          <p:cNvSpPr>
            <a:spLocks noGrp="1"/>
          </p:cNvSpPr>
          <p:nvPr>
            <p:ph idx="1"/>
          </p:nvPr>
        </p:nvSpPr>
        <p:spPr/>
        <p:txBody>
          <a:bodyPr>
            <a:normAutofit fontScale="77500" lnSpcReduction="20000"/>
          </a:bodyPr>
          <a:lstStyle/>
          <a:p>
            <a:pPr marL="0" indent="0" algn="r" rtl="1">
              <a:buNone/>
            </a:pPr>
            <a:r>
              <a:rPr lang="ar-IQ" dirty="0"/>
              <a:t>نظرية </a:t>
            </a:r>
            <a:r>
              <a:rPr lang="en-US" dirty="0"/>
              <a:t>Z </a:t>
            </a:r>
            <a:r>
              <a:rPr lang="ar-IQ" dirty="0"/>
              <a:t>في الإدارة : ( أو النظرية اليابانية في الإدارة الحديثة ) : </a:t>
            </a:r>
          </a:p>
          <a:p>
            <a:pPr marL="0" indent="0" algn="r" rtl="1">
              <a:buNone/>
            </a:pPr>
            <a:r>
              <a:rPr lang="ar-IQ" dirty="0"/>
              <a:t>هي أفضل وأحدث النظريات المطبقة حالياً في كبرى الشركات العالمية والتي أثبتت مدى فائدتها للمنشئات والإدارات الحكومية وغيرها ، وأساس النظرية هو ، أن العلاقة بين الإدارة والعاملين يسودها :</a:t>
            </a:r>
          </a:p>
          <a:p>
            <a:pPr marL="0" indent="0" algn="r" rtl="1">
              <a:buNone/>
            </a:pPr>
            <a:r>
              <a:rPr lang="ar-IQ" dirty="0"/>
              <a:t>1- الألفة.</a:t>
            </a:r>
          </a:p>
          <a:p>
            <a:pPr marL="0" indent="0" algn="r" rtl="1">
              <a:buNone/>
            </a:pPr>
            <a:r>
              <a:rPr lang="ar-IQ" dirty="0"/>
              <a:t>2- المودة .</a:t>
            </a:r>
          </a:p>
          <a:p>
            <a:pPr marL="0" indent="0" algn="r" rtl="1">
              <a:buNone/>
            </a:pPr>
            <a:r>
              <a:rPr lang="ar-IQ" dirty="0"/>
              <a:t>3- الثقة الكاملة .</a:t>
            </a:r>
          </a:p>
          <a:p>
            <a:pPr marL="0" indent="0" algn="r" rtl="1">
              <a:buNone/>
            </a:pPr>
            <a:r>
              <a:rPr lang="ar-IQ" dirty="0"/>
              <a:t>ولم تهمل النظرية الفروق الفردية بين العاملين فبدلاً من تنميطهم قامت النظرية على خلق بيئة اندماجية متكاملة بين الإدارة والعاملين ، فهي تقوم على بناء فرق عمل ذات اختصاص واحد وتحت إشراف مدير المجموعة وربما يكون أقل من حيث المرتبة والمنصب من شخص آخر يعمل ضمن نفس الفريق. </a:t>
            </a:r>
            <a:endParaRPr lang="en-US" dirty="0"/>
          </a:p>
        </p:txBody>
      </p:sp>
      <p:sp>
        <p:nvSpPr>
          <p:cNvPr id="4" name="Date Placeholder 3"/>
          <p:cNvSpPr>
            <a:spLocks noGrp="1"/>
          </p:cNvSpPr>
          <p:nvPr>
            <p:ph type="dt" sz="half" idx="10"/>
          </p:nvPr>
        </p:nvSpPr>
        <p:spPr/>
        <p:txBody>
          <a:bodyPr/>
          <a:lstStyle/>
          <a:p>
            <a:fld id="{50A0952A-4352-444A-98F6-D1844BFBA775}"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88761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r" rtl="1">
              <a:buNone/>
            </a:pPr>
            <a:r>
              <a:rPr lang="ar-IQ" dirty="0"/>
              <a:t>هذا ما يسمى بالقائد ، وهناك فرق كبير بين القائد والمدير . فالقائد هو الذي يقوم بقيادة فريق نحو تحقيق هدف محدد ، والمدير هو الذي يضع الاستراتيجيات ويبحث الأهداف ويديرها ويوزع المهام بين موظفيه. </a:t>
            </a:r>
          </a:p>
          <a:p>
            <a:pPr marL="0" indent="0" algn="r" rtl="1">
              <a:buNone/>
            </a:pPr>
            <a:r>
              <a:rPr lang="ar-IQ" dirty="0"/>
              <a:t>وقد جاءت نظرية </a:t>
            </a:r>
            <a:r>
              <a:rPr lang="en-US" dirty="0"/>
              <a:t>Z </a:t>
            </a:r>
            <a:r>
              <a:rPr lang="ar-IQ" dirty="0"/>
              <a:t>موافقة لنتاج فكري ثقافي متراكم في اليابان ، ففي اليابان ، كان المعبود الأول لديهم وإلههم الأوحد هو الإمبراطور ، وكان الإمبراطور هو الآمر الناهي في الإمبراطورية اليابانية. وحين نشبت الحرب بين اليابان وأمريكا ، قامت أمريكا بهدم صرح عظيم لدى اليابانيين وهو .. الإمبراطور !</a:t>
            </a:r>
          </a:p>
          <a:p>
            <a:pPr marL="0" indent="0" algn="r" rtl="1">
              <a:buNone/>
            </a:pPr>
            <a:r>
              <a:rPr lang="ar-IQ" dirty="0"/>
              <a:t>مع مطلع 1953م بدأ التحول في طريقة الإدارة في اليابان .</a:t>
            </a:r>
            <a:endParaRPr lang="en-US" dirty="0"/>
          </a:p>
          <a:p>
            <a:pPr algn="r" rtl="1"/>
            <a:endParaRPr lang="en-US" dirty="0"/>
          </a:p>
        </p:txBody>
      </p:sp>
      <p:sp>
        <p:nvSpPr>
          <p:cNvPr id="4" name="Date Placeholder 3"/>
          <p:cNvSpPr>
            <a:spLocks noGrp="1"/>
          </p:cNvSpPr>
          <p:nvPr>
            <p:ph type="dt" sz="half" idx="10"/>
          </p:nvPr>
        </p:nvSpPr>
        <p:spPr/>
        <p:txBody>
          <a:bodyPr/>
          <a:lstStyle/>
          <a:p>
            <a:fld id="{12A13B46-478E-4898-A8E3-97498CA23375}"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
        <p:nvSpPr>
          <p:cNvPr id="7" name="Title 1"/>
          <p:cNvSpPr>
            <a:spLocks noGrp="1"/>
          </p:cNvSpPr>
          <p:nvPr>
            <p:ph type="title"/>
          </p:nvPr>
        </p:nvSpPr>
        <p:spPr>
          <a:solidFill>
            <a:srgbClr val="002060"/>
          </a:solidFill>
        </p:spPr>
        <p:txBody>
          <a:bodyPr/>
          <a:lstStyle/>
          <a:p>
            <a:pPr algn="ctr" rtl="1"/>
            <a:r>
              <a:rPr lang="ar-IQ" dirty="0" smtClean="0">
                <a:solidFill>
                  <a:schemeClr val="bg1"/>
                </a:solidFill>
                <a:cs typeface="AdvertisingExtraBold" pitchFamily="2" charset="-78"/>
              </a:rPr>
              <a:t>نظرية (</a:t>
            </a:r>
            <a:r>
              <a:rPr lang="en-US" dirty="0" smtClean="0">
                <a:solidFill>
                  <a:schemeClr val="bg1"/>
                </a:solidFill>
                <a:cs typeface="AdvertisingExtraBold" pitchFamily="2" charset="-78"/>
              </a:rPr>
              <a:t>Z</a:t>
            </a:r>
            <a:r>
              <a:rPr lang="ar-IQ" dirty="0" smtClean="0">
                <a:solidFill>
                  <a:schemeClr val="bg1"/>
                </a:solidFill>
                <a:cs typeface="AdvertisingExtraBold" pitchFamily="2" charset="-78"/>
              </a:rPr>
              <a:t>)</a:t>
            </a:r>
            <a:endParaRPr lang="en-US" dirty="0">
              <a:solidFill>
                <a:schemeClr val="bg1"/>
              </a:solidFill>
              <a:cs typeface="AdvertisingExtraBold" pitchFamily="2" charset="-78"/>
            </a:endParaRPr>
          </a:p>
        </p:txBody>
      </p:sp>
    </p:spTree>
    <p:extLst>
      <p:ext uri="{BB962C8B-B14F-4D97-AF65-F5344CB8AC3E}">
        <p14:creationId xmlns:p14="http://schemas.microsoft.com/office/powerpoint/2010/main" val="253171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sp>
        <p:nvSpPr>
          <p:cNvPr id="4" name="Title 1"/>
          <p:cNvSpPr txBox="1">
            <a:spLocks/>
          </p:cNvSpPr>
          <p:nvPr/>
        </p:nvSpPr>
        <p:spPr>
          <a:xfrm>
            <a:off x="457200" y="462608"/>
            <a:ext cx="7239000" cy="1143000"/>
          </a:xfrm>
          <a:prstGeom prst="rect">
            <a:avLst/>
          </a:prstGeom>
          <a:solidFill>
            <a:srgbClr val="FFFF00"/>
          </a:solidFill>
          <a:ln>
            <a:solidFill>
              <a:schemeClr val="tx2"/>
            </a:solidFill>
          </a:ln>
        </p:spPr>
        <p:style>
          <a:lnRef idx="3">
            <a:schemeClr val="lt1"/>
          </a:lnRef>
          <a:fillRef idx="1">
            <a:schemeClr val="accent4"/>
          </a:fillRef>
          <a:effectRef idx="1">
            <a:schemeClr val="accent4"/>
          </a:effectRef>
          <a:fontRef idx="minor">
            <a:schemeClr val="lt1"/>
          </a:fontRef>
        </p:style>
        <p:txBody>
          <a:bodyPr vert="horz" lIns="45720" tIns="0" rIns="45720" bIns="0" anchor="b" anchorCtr="0">
            <a:normAutofit/>
          </a:bodyPr>
          <a:lstStyle>
            <a:lvl1pPr algn="l" rtl="0" eaLnBrk="1" latinLnBrk="0" hangingPunct="1">
              <a:spcBef>
                <a:spcPct val="0"/>
              </a:spcBef>
              <a:buNone/>
              <a:defRPr kumimoji="0" sz="3800" b="1" kern="1200" cap="all" baseline="0">
                <a:ln w="500">
                  <a:solidFill>
                    <a:schemeClr val="tx2">
                      <a:shade val="20000"/>
                      <a:satMod val="120000"/>
                    </a:schemeClr>
                  </a:solid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algn="r" rtl="1"/>
            <a:r>
              <a:rPr lang="ar-IQ" dirty="0" smtClean="0"/>
              <a:t>المدرسة السلوكية (</a:t>
            </a:r>
            <a:r>
              <a:rPr lang="ar-IQ" dirty="0" smtClean="0">
                <a:solidFill>
                  <a:schemeClr val="tx1"/>
                </a:solidFill>
              </a:rPr>
              <a:t>الإنسانية</a:t>
            </a:r>
            <a:r>
              <a:rPr lang="ar-IQ" dirty="0" smtClean="0"/>
              <a:t>) </a:t>
            </a:r>
            <a:endParaRPr lang="en-US" dirty="0"/>
          </a:p>
        </p:txBody>
      </p:sp>
      <p:sp>
        <p:nvSpPr>
          <p:cNvPr id="5" name="Content Placeholder 2"/>
          <p:cNvSpPr txBox="1">
            <a:spLocks/>
          </p:cNvSpPr>
          <p:nvPr/>
        </p:nvSpPr>
        <p:spPr>
          <a:xfrm>
            <a:off x="609600" y="1761816"/>
            <a:ext cx="7239000" cy="4846320"/>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r" rtl="1">
              <a:buFont typeface="Wingdings 2"/>
              <a:buNone/>
            </a:pPr>
            <a:r>
              <a:rPr lang="ar-IQ" dirty="0" smtClean="0"/>
              <a:t>وقد جاءت بعد المدرسة الكلاسيكية ، لتركز اهتمامها على الجوانب غير الرسمية ، وأهمية تكييف الهيكل التنظيمي بما ينسجم مع متطلبات المنظمة والتأكيد على الحوافز المعنوية  للفرد وجماعات وفرق العمل فيها ، وتؤكد المدرسة السلوكية على أهمية فهم سلوكيات ومشاكل العاملين فيها وحاجاتهم واتجاهاتهم في مواقع العمل .</a:t>
            </a:r>
          </a:p>
          <a:p>
            <a:pPr marL="0" indent="0" algn="r" rtl="1">
              <a:buFont typeface="Wingdings 2"/>
              <a:buNone/>
            </a:pPr>
            <a:r>
              <a:rPr lang="ar-IQ" dirty="0" smtClean="0"/>
              <a:t>يعد (التون مايو) المؤسس الحقيقي لهذه المدرسة </a:t>
            </a:r>
            <a:endParaRPr lang="en-US" dirty="0"/>
          </a:p>
        </p:txBody>
      </p:sp>
      <p:sp>
        <p:nvSpPr>
          <p:cNvPr id="6" name="Date Placeholder 5"/>
          <p:cNvSpPr>
            <a:spLocks noGrp="1"/>
          </p:cNvSpPr>
          <p:nvPr>
            <p:ph type="dt" sz="half" idx="10"/>
          </p:nvPr>
        </p:nvSpPr>
        <p:spPr/>
        <p:txBody>
          <a:bodyPr/>
          <a:lstStyle/>
          <a:p>
            <a:fld id="{8F44CEA9-282A-4286-BD3A-0517568718C2}" type="datetime1">
              <a:rPr lang="en-US" smtClean="0"/>
              <a:t>12/2/2018</a:t>
            </a:fld>
            <a:endParaRPr lang="en-US"/>
          </a:p>
        </p:txBody>
      </p:sp>
      <p:sp>
        <p:nvSpPr>
          <p:cNvPr id="7" name="Footer Placeholder 6"/>
          <p:cNvSpPr>
            <a:spLocks noGrp="1"/>
          </p:cNvSpPr>
          <p:nvPr>
            <p:ph type="ftr" sz="quarter" idx="11"/>
          </p:nvPr>
        </p:nvSpPr>
        <p:spPr/>
        <p:txBody>
          <a:bodyPr/>
          <a:lstStyle/>
          <a:p>
            <a:r>
              <a:rPr lang="ar-IQ" smtClean="0"/>
              <a:t>المحاضرة الرابعة - د. مازن داود </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88208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r" rtl="1"/>
            <a:r>
              <a:rPr lang="ar-IQ" dirty="0"/>
              <a:t>وركيزة النظرية عند اليابانيين هي : عبادة العمل وزيادة الإنتاج ، فأصبحت العقوبة لدى اليابانيين ، منعهم من العمل .</a:t>
            </a:r>
            <a:br>
              <a:rPr lang="ar-IQ" dirty="0"/>
            </a:br>
            <a:r>
              <a:rPr lang="ar-IQ" dirty="0"/>
              <a:t>اتجهت الإدارة اليابانية في بداياتها بتكوين فرق عمل ، في الفصول الأولى في الدراسة. ففي اليابان لا يوجد نجاح فردي لشخص واحد إنما يوجد نجاح مجموعة متكاملة !</a:t>
            </a:r>
            <a:br>
              <a:rPr lang="ar-IQ" dirty="0"/>
            </a:br>
            <a:r>
              <a:rPr lang="ar-IQ" dirty="0"/>
              <a:t>في فصل واحد يتم تكوين فريق عمل ، ويدربوا على كيفية اختيار قائد الفريق ، تعطى ورقة امتحان واحدة للفريق بالكامل ويتم حلها بينهم جميعاً !!</a:t>
            </a:r>
            <a:br>
              <a:rPr lang="ar-IQ" dirty="0"/>
            </a:br>
            <a:r>
              <a:rPr lang="ar-IQ" dirty="0"/>
              <a:t>النجاح يسجل للجميع .. والرسوب كذلك .</a:t>
            </a:r>
            <a:br>
              <a:rPr lang="ar-IQ" dirty="0"/>
            </a:br>
            <a:r>
              <a:rPr lang="ar-IQ" dirty="0"/>
              <a:t>هذه البيئة العملية خلقت إنتاج يصل إلى ما يسمى </a:t>
            </a:r>
            <a:r>
              <a:rPr lang="en-US" dirty="0" err="1"/>
              <a:t>ZeroError</a:t>
            </a:r>
            <a:r>
              <a:rPr lang="en-US" dirty="0"/>
              <a:t> ، </a:t>
            </a:r>
            <a:r>
              <a:rPr lang="ar-IQ" dirty="0"/>
              <a:t>أو الخطأ الصفري . وهو يعني أنه </a:t>
            </a:r>
            <a:r>
              <a:rPr lang="ar-IQ" dirty="0" smtClean="0"/>
              <a:t>وعلى</a:t>
            </a:r>
            <a:endParaRPr lang="en-US" dirty="0"/>
          </a:p>
        </p:txBody>
      </p:sp>
      <p:sp>
        <p:nvSpPr>
          <p:cNvPr id="4" name="Date Placeholder 3"/>
          <p:cNvSpPr>
            <a:spLocks noGrp="1"/>
          </p:cNvSpPr>
          <p:nvPr>
            <p:ph type="dt" sz="half" idx="10"/>
          </p:nvPr>
        </p:nvSpPr>
        <p:spPr/>
        <p:txBody>
          <a:bodyPr/>
          <a:lstStyle/>
          <a:p>
            <a:fld id="{1EE11DCD-2FA5-45CD-81E1-D0315C64DA94}"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sp>
        <p:nvSpPr>
          <p:cNvPr id="7" name="Title 1"/>
          <p:cNvSpPr>
            <a:spLocks noGrp="1"/>
          </p:cNvSpPr>
          <p:nvPr>
            <p:ph type="title"/>
          </p:nvPr>
        </p:nvSpPr>
        <p:spPr>
          <a:solidFill>
            <a:srgbClr val="002060"/>
          </a:solidFill>
        </p:spPr>
        <p:txBody>
          <a:bodyPr/>
          <a:lstStyle/>
          <a:p>
            <a:pPr algn="ctr" rtl="1"/>
            <a:r>
              <a:rPr lang="ar-IQ" dirty="0" smtClean="0">
                <a:solidFill>
                  <a:schemeClr val="bg1"/>
                </a:solidFill>
                <a:cs typeface="AdvertisingExtraBold" pitchFamily="2" charset="-78"/>
              </a:rPr>
              <a:t>نظرية (</a:t>
            </a:r>
            <a:r>
              <a:rPr lang="en-US" dirty="0" smtClean="0">
                <a:solidFill>
                  <a:schemeClr val="bg1"/>
                </a:solidFill>
                <a:cs typeface="AdvertisingExtraBold" pitchFamily="2" charset="-78"/>
              </a:rPr>
              <a:t>Z</a:t>
            </a:r>
            <a:r>
              <a:rPr lang="ar-IQ" dirty="0" smtClean="0">
                <a:solidFill>
                  <a:schemeClr val="bg1"/>
                </a:solidFill>
                <a:cs typeface="AdvertisingExtraBold" pitchFamily="2" charset="-78"/>
              </a:rPr>
              <a:t>)</a:t>
            </a:r>
            <a:endParaRPr lang="en-US" dirty="0">
              <a:solidFill>
                <a:schemeClr val="bg1"/>
              </a:solidFill>
              <a:cs typeface="AdvertisingExtraBold" pitchFamily="2" charset="-78"/>
            </a:endParaRPr>
          </a:p>
        </p:txBody>
      </p:sp>
    </p:spTree>
    <p:extLst>
      <p:ext uri="{BB962C8B-B14F-4D97-AF65-F5344CB8AC3E}">
        <p14:creationId xmlns:p14="http://schemas.microsoft.com/office/powerpoint/2010/main" val="12955201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lgn="r" rtl="1"/>
            <a:r>
              <a:rPr lang="ar-IQ" dirty="0"/>
              <a:t>خط الإنتاج فإن المخرجات ذات العيب الصناعي .. هي صفر بالمائة .</a:t>
            </a:r>
            <a:br>
              <a:rPr lang="ar-IQ" dirty="0"/>
            </a:br>
            <a:r>
              <a:rPr lang="ar-IQ" dirty="0"/>
              <a:t>وفي هذه البيئة الصحية للعمل ، خرجت ما يسمى بإدارة الجودة الكاملة أو </a:t>
            </a:r>
            <a:r>
              <a:rPr lang="en-US" b="1" dirty="0"/>
              <a:t>TQM</a:t>
            </a:r>
            <a:r>
              <a:rPr lang="en-US" dirty="0"/>
              <a:t> . </a:t>
            </a:r>
            <a:r>
              <a:rPr lang="ar-IQ" dirty="0"/>
              <a:t>كما ظهر مفهوم </a:t>
            </a:r>
            <a:r>
              <a:rPr lang="en-US" b="1" dirty="0"/>
              <a:t>JIT</a:t>
            </a:r>
            <a:r>
              <a:rPr lang="en-US" dirty="0"/>
              <a:t> </a:t>
            </a:r>
            <a:r>
              <a:rPr lang="ar-IQ" dirty="0"/>
              <a:t>أي لا يوجد اعتصامات ، لا يوجد أعياد رسمية ، يوجد عمل وعمل فقط ،وإنتاج يتزايد مع الوقت ، حتى توصلوا إلى ما يسمى بـالتوريد اللحظي ، ليكون المخزون يساوي صفراً . فلا يحتاجون لوجود مخازن كبيرة تأخذ أماكن واسعة من بلد يكتظ بالناس العاملين .</a:t>
            </a:r>
            <a:br>
              <a:rPr lang="ar-IQ" dirty="0"/>
            </a:br>
            <a:r>
              <a:rPr lang="ar-IQ" dirty="0"/>
              <a:t>إن أسلوب الإدارة الياباني يعتمد على نظرية الإدارة بالجودة الشاملة ، أو مايسمى مبادئ ديمنغ ، وهو الإداري الإقتصادي الأمريكي الذي وضعها لليابانيين ، وهي منظومة من المبادئ والأدوات والممارسات التي تهدف إلى تحقيق الرضا عند الزبون </a:t>
            </a:r>
            <a:r>
              <a:rPr lang="ar-IQ" b="1" dirty="0"/>
              <a:t>.</a:t>
            </a:r>
            <a:r>
              <a:rPr lang="ar-IQ" dirty="0"/>
              <a:t/>
            </a:r>
            <a:br>
              <a:rPr lang="ar-IQ" dirty="0"/>
            </a:br>
            <a:r>
              <a:rPr lang="ar-IQ" dirty="0"/>
              <a:t>وتساعد الإدارة بالجودة الشاملة على تحقيق الهدف من خلال إلغاء العيوب والأخطاء التي قد ينطوي عليها المنتج أو الخدمة، وإضفاء طابع القوة على التصميم الذي يخرج به المنتج، وتسريع الخدمة، تخفيض التكلفة وتطوير جودة العمل كل ذلك من خلال </a:t>
            </a:r>
            <a:r>
              <a:rPr lang="ar-IQ" u="sng" dirty="0"/>
              <a:t>تغيير ثقافة</a:t>
            </a:r>
            <a:r>
              <a:rPr lang="ar-IQ" dirty="0"/>
              <a:t> </a:t>
            </a:r>
            <a:r>
              <a:rPr lang="ar-IQ" u="sng" dirty="0"/>
              <a:t>التنظيم</a:t>
            </a:r>
            <a:r>
              <a:rPr lang="ar-IQ" dirty="0"/>
              <a:t>.</a:t>
            </a:r>
          </a:p>
          <a:p>
            <a:pPr algn="ctr" rtl="1"/>
            <a:r>
              <a:rPr lang="ar-IQ" dirty="0"/>
              <a:t/>
            </a:r>
            <a:br>
              <a:rPr lang="ar-IQ" dirty="0"/>
            </a:br>
            <a:r>
              <a:rPr lang="en-US" dirty="0"/>
              <a:t>Total Quality </a:t>
            </a:r>
            <a:r>
              <a:rPr lang="en-US" b="1" dirty="0"/>
              <a:t>Management</a:t>
            </a:r>
            <a:endParaRPr lang="en-US" dirty="0"/>
          </a:p>
          <a:p>
            <a:pPr algn="r" rtl="1"/>
            <a:endParaRPr lang="en-US" dirty="0"/>
          </a:p>
        </p:txBody>
      </p:sp>
      <p:sp>
        <p:nvSpPr>
          <p:cNvPr id="4" name="Date Placeholder 3"/>
          <p:cNvSpPr>
            <a:spLocks noGrp="1"/>
          </p:cNvSpPr>
          <p:nvPr>
            <p:ph type="dt" sz="half" idx="10"/>
          </p:nvPr>
        </p:nvSpPr>
        <p:spPr/>
        <p:txBody>
          <a:bodyPr/>
          <a:lstStyle/>
          <a:p>
            <a:fld id="{F256B6E0-3A76-4877-B2E4-04BBF7597684}"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31</a:t>
            </a:fld>
            <a:endParaRPr lang="en-US"/>
          </a:p>
        </p:txBody>
      </p:sp>
      <p:sp>
        <p:nvSpPr>
          <p:cNvPr id="7" name="Title 1"/>
          <p:cNvSpPr txBox="1">
            <a:spLocks/>
          </p:cNvSpPr>
          <p:nvPr/>
        </p:nvSpPr>
        <p:spPr>
          <a:xfrm>
            <a:off x="457200" y="609600"/>
            <a:ext cx="8686800" cy="838200"/>
          </a:xfrm>
          <a:prstGeom prst="rect">
            <a:avLst/>
          </a:prstGeom>
          <a:solidFill>
            <a:srgbClr val="002060"/>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rtl="1"/>
            <a:r>
              <a:rPr lang="ar-IQ" smtClean="0">
                <a:solidFill>
                  <a:schemeClr val="bg1"/>
                </a:solidFill>
                <a:cs typeface="AdvertisingExtraBold" pitchFamily="2" charset="-78"/>
              </a:rPr>
              <a:t>نظرية (</a:t>
            </a:r>
            <a:r>
              <a:rPr lang="en-US" smtClean="0">
                <a:solidFill>
                  <a:schemeClr val="bg1"/>
                </a:solidFill>
                <a:cs typeface="AdvertisingExtraBold" pitchFamily="2" charset="-78"/>
              </a:rPr>
              <a:t>Z</a:t>
            </a:r>
            <a:r>
              <a:rPr lang="ar-IQ" smtClean="0">
                <a:solidFill>
                  <a:schemeClr val="bg1"/>
                </a:solidFill>
                <a:cs typeface="AdvertisingExtraBold" pitchFamily="2" charset="-78"/>
              </a:rPr>
              <a:t>)</a:t>
            </a:r>
            <a:endParaRPr lang="en-US" dirty="0">
              <a:solidFill>
                <a:schemeClr val="bg1"/>
              </a:solidFill>
              <a:cs typeface="AdvertisingExtraBold" pitchFamily="2" charset="-78"/>
            </a:endParaRPr>
          </a:p>
        </p:txBody>
      </p:sp>
    </p:spTree>
    <p:extLst>
      <p:ext uri="{BB962C8B-B14F-4D97-AF65-F5344CB8AC3E}">
        <p14:creationId xmlns:p14="http://schemas.microsoft.com/office/powerpoint/2010/main" val="11842198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pPr algn="ctr" rtl="1"/>
            <a:r>
              <a:rPr lang="ar-IQ" dirty="0" smtClean="0">
                <a:solidFill>
                  <a:schemeClr val="bg1"/>
                </a:solidFill>
                <a:cs typeface="AdvertisingExtraBold" pitchFamily="2" charset="-78"/>
              </a:rPr>
              <a:t>السمات العامة لنظرية الادارة اليابانية</a:t>
            </a:r>
            <a:endParaRPr lang="en-US" dirty="0">
              <a:solidFill>
                <a:schemeClr val="bg1"/>
              </a:solidFill>
              <a:cs typeface="AdvertisingExtraBold" pitchFamily="2" charset="-78"/>
            </a:endParaRPr>
          </a:p>
        </p:txBody>
      </p:sp>
      <p:sp>
        <p:nvSpPr>
          <p:cNvPr id="3" name="Content Placeholder 2"/>
          <p:cNvSpPr>
            <a:spLocks noGrp="1"/>
          </p:cNvSpPr>
          <p:nvPr>
            <p:ph idx="1"/>
          </p:nvPr>
        </p:nvSpPr>
        <p:spPr/>
        <p:txBody>
          <a:bodyPr/>
          <a:lstStyle/>
          <a:p>
            <a:pPr algn="r" rtl="1">
              <a:buClrTx/>
              <a:buSzPct val="102000"/>
            </a:pPr>
            <a:r>
              <a:rPr lang="ar-IQ" dirty="0" smtClean="0"/>
              <a:t>التوظيف مدى الحياة</a:t>
            </a:r>
          </a:p>
          <a:p>
            <a:pPr algn="r" rtl="1">
              <a:buClrTx/>
              <a:buSzPct val="102000"/>
            </a:pPr>
            <a:r>
              <a:rPr lang="ar-IQ" dirty="0" smtClean="0"/>
              <a:t>تنوع الخبرات افقيا</a:t>
            </a:r>
          </a:p>
          <a:p>
            <a:pPr algn="r" rtl="1">
              <a:buClrTx/>
              <a:buSzPct val="102000"/>
            </a:pPr>
            <a:r>
              <a:rPr lang="ar-IQ" dirty="0" smtClean="0"/>
              <a:t>توظيف الرقابة الذاتية والرقابة المشتركة</a:t>
            </a:r>
          </a:p>
          <a:p>
            <a:pPr algn="r" rtl="1">
              <a:buClrTx/>
              <a:buSzPct val="102000"/>
            </a:pPr>
            <a:r>
              <a:rPr lang="ar-IQ" dirty="0" smtClean="0"/>
              <a:t>الاهتمام الشامل بالفرد وليس فقط بقدراته الفنية ومهاراته الذاتية والمكتسبة.</a:t>
            </a:r>
          </a:p>
          <a:p>
            <a:pPr algn="r" rtl="1">
              <a:buClrTx/>
              <a:buSzPct val="102000"/>
            </a:pPr>
            <a:r>
              <a:rPr lang="ar-IQ" dirty="0" smtClean="0"/>
              <a:t>الاهتمام بالجودة الشاملة.</a:t>
            </a:r>
            <a:endParaRPr lang="en-US" dirty="0"/>
          </a:p>
        </p:txBody>
      </p:sp>
      <p:sp>
        <p:nvSpPr>
          <p:cNvPr id="4" name="Date Placeholder 3"/>
          <p:cNvSpPr>
            <a:spLocks noGrp="1"/>
          </p:cNvSpPr>
          <p:nvPr>
            <p:ph type="dt" sz="half" idx="10"/>
          </p:nvPr>
        </p:nvSpPr>
        <p:spPr/>
        <p:txBody>
          <a:bodyPr/>
          <a:lstStyle/>
          <a:p>
            <a:fld id="{6E900BB8-66CB-4505-9E10-94E50CDA2252}"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38090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just" rtl="1">
              <a:buNone/>
            </a:pPr>
            <a:r>
              <a:rPr lang="ar-IQ" b="1" dirty="0">
                <a:solidFill>
                  <a:schemeClr val="tx1"/>
                </a:solidFill>
              </a:rPr>
              <a:t>لإدارة الموقفية</a:t>
            </a:r>
            <a:r>
              <a:rPr lang="ar-IQ" dirty="0">
                <a:solidFill>
                  <a:schemeClr val="tx1"/>
                </a:solidFill>
              </a:rPr>
              <a:t> (أو المدرسة الظرفية </a:t>
            </a:r>
            <a:r>
              <a:rPr lang="ar-IQ" dirty="0" smtClean="0">
                <a:solidFill>
                  <a:schemeClr val="tx1"/>
                </a:solidFill>
              </a:rPr>
              <a:t>) من </a:t>
            </a:r>
            <a:r>
              <a:rPr lang="ar-IQ" dirty="0">
                <a:solidFill>
                  <a:schemeClr val="tx1"/>
                </a:solidFill>
              </a:rPr>
              <a:t>أنجح </a:t>
            </a:r>
            <a:r>
              <a:rPr lang="ar-IQ" dirty="0">
                <a:solidFill>
                  <a:schemeClr val="tx1"/>
                </a:solidFill>
                <a:hlinkClick r:id="rId2" tooltip="المناهج الإدارية"/>
              </a:rPr>
              <a:t>المناهج الإدارية</a:t>
            </a:r>
            <a:r>
              <a:rPr lang="ar-IQ" dirty="0">
                <a:solidFill>
                  <a:schemeClr val="tx1"/>
                </a:solidFill>
              </a:rPr>
              <a:t>، وهو أحد المناهج الحديثة في </a:t>
            </a:r>
            <a:r>
              <a:rPr lang="ar-IQ" dirty="0">
                <a:solidFill>
                  <a:schemeClr val="tx1"/>
                </a:solidFill>
                <a:hlinkClick r:id="rId3" tooltip="علم الإدارة"/>
              </a:rPr>
              <a:t>علم </a:t>
            </a:r>
            <a:r>
              <a:rPr lang="ar-IQ" dirty="0" smtClean="0">
                <a:solidFill>
                  <a:schemeClr val="tx1"/>
                </a:solidFill>
                <a:hlinkClick r:id="rId3" tooltip="علم الإدارة"/>
              </a:rPr>
              <a:t>الإدارة</a:t>
            </a:r>
            <a:r>
              <a:rPr lang="ar-IQ" dirty="0" smtClean="0">
                <a:solidFill>
                  <a:schemeClr val="tx1"/>
                </a:solidFill>
              </a:rPr>
              <a:t>.</a:t>
            </a:r>
            <a:endParaRPr lang="ar-IQ" dirty="0">
              <a:solidFill>
                <a:schemeClr val="tx1"/>
              </a:solidFill>
            </a:endParaRPr>
          </a:p>
          <a:p>
            <a:pPr marL="0" indent="0" algn="just" rtl="1">
              <a:buNone/>
            </a:pPr>
            <a:r>
              <a:rPr lang="ar-IQ" dirty="0">
                <a:solidFill>
                  <a:schemeClr val="tx1"/>
                </a:solidFill>
              </a:rPr>
              <a:t>يمثل هذا المنهج اعترافاً من علماء الإدارة أنه لا يوجد نظرية إدارية واحدة ثابتة يمكن تطبيقها بشكل مستمر في مختلف أنواع </a:t>
            </a:r>
            <a:r>
              <a:rPr lang="ar-IQ" dirty="0">
                <a:solidFill>
                  <a:schemeClr val="tx1"/>
                </a:solidFill>
                <a:hlinkClick r:id="rId4" tooltip="المؤسسات"/>
              </a:rPr>
              <a:t>المؤسسات</a:t>
            </a:r>
            <a:r>
              <a:rPr lang="ar-IQ" dirty="0">
                <a:solidFill>
                  <a:schemeClr val="tx1"/>
                </a:solidFill>
              </a:rPr>
              <a:t> ولجميع الظروف. حيث أن ما يصلح لمؤسسة قد لا يصلح لأخرى، لذا يتم استخدام نظريات بشكل انتقائي حسب الظرف أو الموقف. ويتأثر المديرون في إدارة مؤسساتهم بمجموعة من العوامل والظروف المتغيرة التي تواجههم، مما يوجب عليهم التكيف مع هذه العوامل بأساليب مناسبة تمنكهم من تحقيق الأهداف المرجوّة.</a:t>
            </a:r>
          </a:p>
          <a:p>
            <a:pPr marL="0" indent="0" algn="just" rtl="1">
              <a:buNone/>
            </a:pPr>
            <a:endParaRPr lang="en-US" dirty="0">
              <a:solidFill>
                <a:schemeClr val="tx1"/>
              </a:solidFill>
            </a:endParaRPr>
          </a:p>
        </p:txBody>
      </p:sp>
      <p:sp>
        <p:nvSpPr>
          <p:cNvPr id="4" name="Date Placeholder 3"/>
          <p:cNvSpPr>
            <a:spLocks noGrp="1"/>
          </p:cNvSpPr>
          <p:nvPr>
            <p:ph type="dt" sz="half" idx="10"/>
          </p:nvPr>
        </p:nvSpPr>
        <p:spPr/>
        <p:txBody>
          <a:bodyPr/>
          <a:lstStyle/>
          <a:p>
            <a:fld id="{36EB7D32-B571-49FF-930B-E18CDC80A015}"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
        <p:nvSpPr>
          <p:cNvPr id="7" name="Title 1"/>
          <p:cNvSpPr txBox="1">
            <a:spLocks/>
          </p:cNvSpPr>
          <p:nvPr/>
        </p:nvSpPr>
        <p:spPr>
          <a:xfrm>
            <a:off x="457200" y="609600"/>
            <a:ext cx="8686800" cy="838200"/>
          </a:xfrm>
          <a:prstGeom prst="rect">
            <a:avLst/>
          </a:prstGeom>
          <a:solidFill>
            <a:srgbClr val="FFC000"/>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rtl="1"/>
            <a:r>
              <a:rPr lang="ar-IQ" smtClean="0">
                <a:cs typeface="AdvertisingExtraBold" pitchFamily="2" charset="-78"/>
              </a:rPr>
              <a:t>الادارة الموقفية </a:t>
            </a:r>
            <a:endParaRPr lang="en-US" dirty="0">
              <a:cs typeface="AdvertisingExtraBold" pitchFamily="2" charset="-78"/>
            </a:endParaRPr>
          </a:p>
        </p:txBody>
      </p:sp>
    </p:spTree>
    <p:extLst>
      <p:ext uri="{BB962C8B-B14F-4D97-AF65-F5344CB8AC3E}">
        <p14:creationId xmlns:p14="http://schemas.microsoft.com/office/powerpoint/2010/main" val="54575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r" rtl="1">
              <a:buNone/>
            </a:pPr>
            <a:r>
              <a:rPr lang="ar-IQ" dirty="0"/>
              <a:t>ويعد أول أنموذج للقيادة الموقفية، وقد صمم "</a:t>
            </a:r>
            <a:r>
              <a:rPr lang="en-US" dirty="0"/>
              <a:t>Fiedler" </a:t>
            </a:r>
            <a:r>
              <a:rPr lang="ar-IQ" dirty="0"/>
              <a:t>لهذا الغرض مقياس (</a:t>
            </a:r>
            <a:r>
              <a:rPr lang="en-US" dirty="0"/>
              <a:t>Least Preferred Coworker) (LPC) </a:t>
            </a:r>
            <a:r>
              <a:rPr lang="ar-IQ" dirty="0"/>
              <a:t>لتحديد فيما إذا كان القائد من النوع الذي يهتم بالعمل أو من النوع الذي يهتم بالعاملين. والقاعدة الرئيسة لهذه النظرية هي أن فاعلية القيادة تتحدد بمدى ملائمة النمط القيادي المستخدم في موقف معين لمتطلبات الموقف وتحديده, من خلال وضع تشخيص دقيق للموقف الإداري الذي يمارسه القائد ومرؤوسيه من خلال عناصر </a:t>
            </a:r>
            <a:r>
              <a:rPr lang="ar-IQ" dirty="0" smtClean="0"/>
              <a:t>الموقف</a:t>
            </a:r>
            <a:endParaRPr lang="en-US" dirty="0"/>
          </a:p>
        </p:txBody>
      </p:sp>
      <p:sp>
        <p:nvSpPr>
          <p:cNvPr id="5" name="Date Placeholder 4"/>
          <p:cNvSpPr>
            <a:spLocks noGrp="1"/>
          </p:cNvSpPr>
          <p:nvPr>
            <p:ph type="dt" sz="half" idx="10"/>
          </p:nvPr>
        </p:nvSpPr>
        <p:spPr/>
        <p:txBody>
          <a:bodyPr/>
          <a:lstStyle/>
          <a:p>
            <a:fld id="{3B28FE74-340D-407E-AE22-E186B9969D29}" type="datetime1">
              <a:rPr lang="en-US" smtClean="0"/>
              <a:t>12/2/2018</a:t>
            </a:fld>
            <a:endParaRPr lang="en-US"/>
          </a:p>
        </p:txBody>
      </p:sp>
      <p:sp>
        <p:nvSpPr>
          <p:cNvPr id="6" name="Footer Placeholder 5"/>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sp>
        <p:nvSpPr>
          <p:cNvPr id="8" name="Title 1"/>
          <p:cNvSpPr txBox="1">
            <a:spLocks/>
          </p:cNvSpPr>
          <p:nvPr/>
        </p:nvSpPr>
        <p:spPr>
          <a:xfrm>
            <a:off x="457200" y="609600"/>
            <a:ext cx="8686800" cy="838200"/>
          </a:xfrm>
          <a:prstGeom prst="rect">
            <a:avLst/>
          </a:prstGeom>
          <a:solidFill>
            <a:srgbClr val="FFC000"/>
          </a:solidFill>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rtl="1"/>
            <a:r>
              <a:rPr lang="ar-IQ" dirty="0" smtClean="0">
                <a:cs typeface="AdvertisingExtraBold" pitchFamily="2" charset="-78"/>
              </a:rPr>
              <a:t>الادارة الموقفية </a:t>
            </a:r>
            <a:endParaRPr lang="en-US" dirty="0">
              <a:cs typeface="AdvertisingExtraBold" pitchFamily="2" charset="-78"/>
            </a:endParaRPr>
          </a:p>
        </p:txBody>
      </p:sp>
    </p:spTree>
    <p:extLst>
      <p:ext uri="{BB962C8B-B14F-4D97-AF65-F5344CB8AC3E}">
        <p14:creationId xmlns:p14="http://schemas.microsoft.com/office/powerpoint/2010/main" val="48235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pPr algn="ctr"/>
            <a:r>
              <a:rPr lang="ar-IQ" dirty="0" smtClean="0">
                <a:cs typeface="AdvertisingExtraBold" pitchFamily="2" charset="-78"/>
              </a:rPr>
              <a:t>عناصر الموقف الظرفي </a:t>
            </a:r>
            <a:endParaRPr lang="en-US" dirty="0">
              <a:cs typeface="AdvertisingExtraBold" pitchFamily="2" charset="-78"/>
            </a:endParaRPr>
          </a:p>
        </p:txBody>
      </p:sp>
      <p:sp>
        <p:nvSpPr>
          <p:cNvPr id="3" name="Content Placeholder 2"/>
          <p:cNvSpPr>
            <a:spLocks noGrp="1"/>
          </p:cNvSpPr>
          <p:nvPr>
            <p:ph idx="1"/>
          </p:nvPr>
        </p:nvSpPr>
        <p:spPr/>
        <p:txBody>
          <a:bodyPr>
            <a:normAutofit fontScale="85000" lnSpcReduction="20000"/>
          </a:bodyPr>
          <a:lstStyle/>
          <a:p>
            <a:pPr marL="0" indent="0" algn="r" rtl="1">
              <a:buNone/>
            </a:pPr>
            <a:r>
              <a:rPr lang="ar-IQ" dirty="0" smtClean="0"/>
              <a:t>عناصر الموقف وهي</a:t>
            </a:r>
            <a:r>
              <a:rPr lang="ar-IQ" dirty="0"/>
              <a:t>:</a:t>
            </a:r>
            <a:br>
              <a:rPr lang="ar-IQ" dirty="0"/>
            </a:br>
            <a:r>
              <a:rPr lang="ar-IQ" dirty="0">
                <a:solidFill>
                  <a:srgbClr val="FF0000"/>
                </a:solidFill>
              </a:rPr>
              <a:t>1- العلاقة بين القائد وموظفيه, وهذا يتطلب معرفة مدى تقبل الموظفين لقائدهم وارتياحهم لتعامله معهم.</a:t>
            </a:r>
            <a:br>
              <a:rPr lang="ar-IQ" dirty="0">
                <a:solidFill>
                  <a:srgbClr val="FF0000"/>
                </a:solidFill>
              </a:rPr>
            </a:br>
            <a:r>
              <a:rPr lang="ar-IQ" dirty="0">
                <a:solidFill>
                  <a:srgbClr val="FF0000"/>
                </a:solidFill>
              </a:rPr>
              <a:t>2- البناء التنظيمي للعمل, والذي يؤكد أنه كلما كانت مهمة العمل محددة تضمن بناء معين فأن على القائد إبلاغ موظفيه بما يجب أن يقوموا به.</a:t>
            </a:r>
            <a:br>
              <a:rPr lang="ar-IQ" dirty="0">
                <a:solidFill>
                  <a:srgbClr val="FF0000"/>
                </a:solidFill>
              </a:rPr>
            </a:br>
            <a:r>
              <a:rPr lang="ar-IQ" dirty="0">
                <a:solidFill>
                  <a:srgbClr val="FF0000"/>
                </a:solidFill>
              </a:rPr>
              <a:t>3- سلطة القائد المستمدة من مركزه, ويقصد به السلطة الرسمية التي يكتسبها القائد بحكم مركزه الوظيفي وتمنحه حق المكافئة وفرض العقوبة وتفويض السلطة.</a:t>
            </a:r>
            <a:br>
              <a:rPr lang="ar-IQ" dirty="0">
                <a:solidFill>
                  <a:srgbClr val="FF0000"/>
                </a:solidFill>
              </a:rPr>
            </a:br>
            <a:r>
              <a:rPr lang="ar-IQ" dirty="0">
                <a:solidFill>
                  <a:srgbClr val="FF0000"/>
                </a:solidFill>
              </a:rPr>
              <a:t>واستنادًا إلى عناصر الموقف حدد "فيدلر" ثمانية مواقف قيادية يستطيع القائد أن يحدد نمطه من خلالها ومن خلال التحكم بعوامل الموقف وإذا لم يتمكن من التحكم بالموقف لا بد من تغيير نمط قيادته ليحقق النجاح.</a:t>
            </a:r>
            <a:endParaRPr lang="en-US" dirty="0">
              <a:solidFill>
                <a:srgbClr val="FF0000"/>
              </a:solidFill>
            </a:endParaRPr>
          </a:p>
          <a:p>
            <a:pPr algn="just" rtl="1"/>
            <a:endParaRPr lang="en-US" dirty="0">
              <a:solidFill>
                <a:srgbClr val="FF0000"/>
              </a:solidFill>
            </a:endParaRPr>
          </a:p>
        </p:txBody>
      </p:sp>
      <p:sp>
        <p:nvSpPr>
          <p:cNvPr id="4" name="Date Placeholder 3"/>
          <p:cNvSpPr>
            <a:spLocks noGrp="1"/>
          </p:cNvSpPr>
          <p:nvPr>
            <p:ph type="dt" sz="half" idx="10"/>
          </p:nvPr>
        </p:nvSpPr>
        <p:spPr/>
        <p:txBody>
          <a:bodyPr/>
          <a:lstStyle/>
          <a:p>
            <a:fld id="{5B267C9D-5EA6-4ACC-86FA-9B8E434E4D91}"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169386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r" rtl="1">
              <a:buNone/>
            </a:pPr>
            <a:r>
              <a:rPr lang="ar-IQ" dirty="0"/>
              <a:t>وتمتاز هذه النظرية بالديمقراطية الشديدة, فهي لا تقتصر القيادة على عدد محدود من الناس وإنما تجعلها للجميع. أما النقد الموجه إليها فيتركز في مبالغتها بالاعتماد على المواقف, حيث أن معظم الناس يمكن أن يصبحوا قادة, إذا نجحوا في مواجهة المواقف التي يتعرضون لها, والشخص الذي ينجح مصادفةً في تلبية حاجات مجموعة في وقت ما أو موقف ما يُعد في نظر هذه النظرية قائدًا. كما أن الفرد قد يكون قائدًا في موقف ما عندما تتوفر فيه مهارات وكفايات مناسبة لهذا الموقف, ويكون تابعًا في موقف أخر لا تتوفر فيه المهارات والكفايات المطلوبة للموقف الجديد.</a:t>
            </a:r>
            <a:r>
              <a:rPr lang="ar-IQ" dirty="0"/>
              <a:t/>
            </a:r>
            <a:br>
              <a:rPr lang="ar-IQ" dirty="0"/>
            </a:br>
            <a:r>
              <a:rPr lang="ar-IQ" dirty="0"/>
              <a:t>لقد اكد رواد المدرسة الموقفية على مجالين اساسيين هما:</a:t>
            </a:r>
            <a:r>
              <a:rPr lang="ar-IQ" dirty="0"/>
              <a:t/>
            </a:r>
            <a:br>
              <a:rPr lang="ar-IQ" dirty="0"/>
            </a:br>
            <a:r>
              <a:rPr lang="ar-IQ" dirty="0"/>
              <a:t>1-المتغير البيئي الذي يتضمن جميع القوى وعنصر اللا تأكد البيئي والتكنولوجيا .</a:t>
            </a:r>
            <a:r>
              <a:rPr lang="ar-IQ" dirty="0"/>
              <a:t/>
            </a:r>
            <a:br>
              <a:rPr lang="ar-IQ" dirty="0"/>
            </a:br>
            <a:r>
              <a:rPr lang="ar-IQ" dirty="0"/>
              <a:t>2-المتغير الهيكلي الذي يتضمن الهيكل التنظيمي وحجم المنظمة واختيار التصميم المناسب لها.</a:t>
            </a:r>
            <a:r>
              <a:rPr lang="ar-IQ" dirty="0"/>
              <a:t/>
            </a:r>
            <a:br>
              <a:rPr lang="ar-IQ" dirty="0"/>
            </a:br>
            <a:endParaRPr lang="en-US" dirty="0"/>
          </a:p>
        </p:txBody>
      </p:sp>
      <p:sp>
        <p:nvSpPr>
          <p:cNvPr id="4" name="Title 1"/>
          <p:cNvSpPr>
            <a:spLocks noGrp="1"/>
          </p:cNvSpPr>
          <p:nvPr>
            <p:ph type="title"/>
          </p:nvPr>
        </p:nvSpPr>
        <p:spPr>
          <a:solidFill>
            <a:srgbClr val="FFC000"/>
          </a:solidFill>
        </p:spPr>
        <p:txBody>
          <a:bodyPr/>
          <a:lstStyle/>
          <a:p>
            <a:pPr algn="ctr" rtl="1"/>
            <a:r>
              <a:rPr lang="ar-IQ" dirty="0" smtClean="0">
                <a:cs typeface="AdvertisingExtraBold" pitchFamily="2" charset="-78"/>
              </a:rPr>
              <a:t>الادارة الموقفية </a:t>
            </a:r>
            <a:endParaRPr lang="en-US" dirty="0">
              <a:cs typeface="AdvertisingExtraBold" pitchFamily="2" charset="-78"/>
            </a:endParaRPr>
          </a:p>
        </p:txBody>
      </p:sp>
      <p:sp>
        <p:nvSpPr>
          <p:cNvPr id="5" name="Date Placeholder 4"/>
          <p:cNvSpPr>
            <a:spLocks noGrp="1"/>
          </p:cNvSpPr>
          <p:nvPr>
            <p:ph type="dt" sz="half" idx="10"/>
          </p:nvPr>
        </p:nvSpPr>
        <p:spPr/>
        <p:txBody>
          <a:bodyPr/>
          <a:lstStyle/>
          <a:p>
            <a:fld id="{38D18605-86DE-4D06-B7CD-9E50D0C029FA}" type="datetime1">
              <a:rPr lang="en-US" smtClean="0"/>
              <a:t>12/2/2018</a:t>
            </a:fld>
            <a:endParaRPr lang="en-US"/>
          </a:p>
        </p:txBody>
      </p:sp>
      <p:sp>
        <p:nvSpPr>
          <p:cNvPr id="6" name="Footer Placeholder 5"/>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27885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r" rtl="1">
              <a:buNone/>
            </a:pPr>
            <a:r>
              <a:rPr lang="ar-IQ" dirty="0"/>
              <a:t>وقد تم اللجوء للمدرسة الموقفية الى اسباب عديدة من بينها :</a:t>
            </a:r>
            <a:br>
              <a:rPr lang="ar-IQ" dirty="0"/>
            </a:br>
            <a:r>
              <a:rPr lang="ar-IQ" dirty="0"/>
              <a:t>1-تواجه المنظمات ظروف ومواقف مختلفة والتي تتطلب استخدام اساليب مختلفة وغير متماثلة في الادارة, لذلك لابد ان يواجه المدراء مهمة تحديد الاساليب المختلفة التي يمكن تطبيقها او ممارستها في كل موقف تواجهه مستقبلا" .</a:t>
            </a:r>
            <a:br>
              <a:rPr lang="ar-IQ" dirty="0"/>
            </a:br>
            <a:r>
              <a:rPr lang="ar-IQ" dirty="0"/>
              <a:t>2-تتمثل القيمة الاساسية للمدرسة الموقفية بعدم ثبات المواقف الانسانية والاوضاع السلوكية من حيث الزمان والمكان وبالتالي يؤثر ذلك على طبيعة افعال الفرد والجماعة في المنظمة.</a:t>
            </a:r>
            <a:br>
              <a:rPr lang="ar-IQ" dirty="0"/>
            </a:br>
            <a:r>
              <a:rPr lang="ar-IQ" dirty="0"/>
              <a:t>3-عدم خضوع المدرسة الموقفية للطبيعة الحركية في علاقاتها كما كان يؤكد عليها في المدرستين الكلاسيكية والانسانية.</a:t>
            </a:r>
            <a:br>
              <a:rPr lang="ar-IQ" dirty="0"/>
            </a:br>
            <a:r>
              <a:rPr lang="ar-IQ" dirty="0"/>
              <a:t>4-مراعاة الظروف والمتغيرات الموقفية التي ينبغي استيعابها بدقة .</a:t>
            </a:r>
            <a:br>
              <a:rPr lang="ar-IQ" dirty="0"/>
            </a:br>
            <a:r>
              <a:rPr lang="ar-IQ" dirty="0"/>
              <a:t>و هذه النظرية تقوم على الأسس التالية:</a:t>
            </a:r>
            <a:br>
              <a:rPr lang="ar-IQ" dirty="0"/>
            </a:br>
            <a:r>
              <a:rPr lang="ar-IQ" dirty="0"/>
              <a:t/>
            </a:r>
            <a:br>
              <a:rPr lang="ar-IQ" dirty="0"/>
            </a:br>
            <a:endParaRPr lang="en-US" dirty="0"/>
          </a:p>
          <a:p>
            <a:pPr marL="0" indent="0" algn="r" rtl="1">
              <a:buNone/>
            </a:pPr>
            <a:endParaRPr lang="en-US" dirty="0"/>
          </a:p>
        </p:txBody>
      </p:sp>
      <p:sp>
        <p:nvSpPr>
          <p:cNvPr id="4" name="Title 1"/>
          <p:cNvSpPr>
            <a:spLocks noGrp="1"/>
          </p:cNvSpPr>
          <p:nvPr>
            <p:ph type="title"/>
          </p:nvPr>
        </p:nvSpPr>
        <p:spPr>
          <a:solidFill>
            <a:srgbClr val="FFC000"/>
          </a:solidFill>
        </p:spPr>
        <p:txBody>
          <a:bodyPr/>
          <a:lstStyle/>
          <a:p>
            <a:pPr algn="ctr" rtl="1"/>
            <a:r>
              <a:rPr lang="ar-IQ" dirty="0" smtClean="0">
                <a:cs typeface="AdvertisingExtraBold" pitchFamily="2" charset="-78"/>
              </a:rPr>
              <a:t>الادارة الموقفية </a:t>
            </a:r>
            <a:endParaRPr lang="en-US" dirty="0">
              <a:cs typeface="AdvertisingExtraBold" pitchFamily="2" charset="-78"/>
            </a:endParaRPr>
          </a:p>
        </p:txBody>
      </p:sp>
      <p:sp>
        <p:nvSpPr>
          <p:cNvPr id="5" name="Date Placeholder 4"/>
          <p:cNvSpPr>
            <a:spLocks noGrp="1"/>
          </p:cNvSpPr>
          <p:nvPr>
            <p:ph type="dt" sz="half" idx="10"/>
          </p:nvPr>
        </p:nvSpPr>
        <p:spPr/>
        <p:txBody>
          <a:bodyPr/>
          <a:lstStyle/>
          <a:p>
            <a:fld id="{55DD5C36-DC29-4F1A-88B8-03696FEBB273}" type="datetime1">
              <a:rPr lang="en-US" smtClean="0"/>
              <a:t>12/2/2018</a:t>
            </a:fld>
            <a:endParaRPr lang="en-US"/>
          </a:p>
        </p:txBody>
      </p:sp>
      <p:sp>
        <p:nvSpPr>
          <p:cNvPr id="6" name="Footer Placeholder 5"/>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409891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r" rtl="1">
              <a:buNone/>
            </a:pPr>
            <a:r>
              <a:rPr lang="ar-IQ" dirty="0"/>
              <a:t>1-ليس هناك طريقة واحدة يمكن اتباعها في الإدارة.</a:t>
            </a:r>
            <a:br>
              <a:rPr lang="ar-IQ" dirty="0"/>
            </a:br>
            <a:r>
              <a:rPr lang="ar-IQ" dirty="0"/>
              <a:t>2-إن الممارسات الإدارية يجب أن تتماشى مع المهام المختلفة التي يقوم بها الأفراد مع البيئة الخارجية، ومع حاجات الأفراد في المنظمة.</a:t>
            </a:r>
            <a:br>
              <a:rPr lang="ar-IQ" dirty="0"/>
            </a:br>
            <a:r>
              <a:rPr lang="ar-IQ" dirty="0"/>
              <a:t>3-إنها تمثل تحدياً لقدرة المديرين التحليلية والقدرة على رؤية الذات والبيئة بأنواع مختلفة من الظروف والمواقف وهذا هو الطريق لتطوير وتنمية الشخصيات.</a:t>
            </a:r>
            <a:br>
              <a:rPr lang="ar-IQ" dirty="0"/>
            </a:br>
            <a:r>
              <a:rPr lang="ar-IQ" dirty="0"/>
              <a:t>4-إن التنظيم نظام مفتوح يتكون من نظم فرعية مختلفة يتفاعل بعضها مع بعض، وترتبط مع البيئة الخارجية بعلاقات متشابكة.</a:t>
            </a:r>
            <a:br>
              <a:rPr lang="ar-IQ" dirty="0"/>
            </a:br>
            <a:r>
              <a:rPr lang="ar-IQ" dirty="0"/>
              <a:t>يتكون التنظيم من ثلاثة نظم فرعية هي: النظام الفرعي الفني أي إنتاج سلع وخدمات التنظيم، النظام الفرعي التنظيمي أي تنسيق العلاقات الداخلية للتنظيم، النظام الفرعي المؤسس أي تنسيق العلاقات الخارجية مع البيئة.</a:t>
            </a:r>
            <a:br>
              <a:rPr lang="ar-IQ" dirty="0"/>
            </a:br>
            <a:endParaRPr lang="en-US" dirty="0"/>
          </a:p>
        </p:txBody>
      </p:sp>
      <p:sp>
        <p:nvSpPr>
          <p:cNvPr id="4" name="Title 1"/>
          <p:cNvSpPr>
            <a:spLocks noGrp="1"/>
          </p:cNvSpPr>
          <p:nvPr>
            <p:ph type="title"/>
          </p:nvPr>
        </p:nvSpPr>
        <p:spPr>
          <a:solidFill>
            <a:srgbClr val="FFC000"/>
          </a:solidFill>
        </p:spPr>
        <p:txBody>
          <a:bodyPr/>
          <a:lstStyle/>
          <a:p>
            <a:pPr algn="ctr" rtl="1"/>
            <a:r>
              <a:rPr lang="ar-IQ" dirty="0" smtClean="0">
                <a:cs typeface="AdvertisingExtraBold" pitchFamily="2" charset="-78"/>
              </a:rPr>
              <a:t>الادارة الموقفية </a:t>
            </a:r>
            <a:endParaRPr lang="en-US" dirty="0">
              <a:cs typeface="AdvertisingExtraBold" pitchFamily="2" charset="-78"/>
            </a:endParaRPr>
          </a:p>
        </p:txBody>
      </p:sp>
      <p:sp>
        <p:nvSpPr>
          <p:cNvPr id="5" name="Date Placeholder 4"/>
          <p:cNvSpPr>
            <a:spLocks noGrp="1"/>
          </p:cNvSpPr>
          <p:nvPr>
            <p:ph type="dt" sz="half" idx="10"/>
          </p:nvPr>
        </p:nvSpPr>
        <p:spPr/>
        <p:txBody>
          <a:bodyPr/>
          <a:lstStyle/>
          <a:p>
            <a:fld id="{1ACAD848-8F5D-4EF2-ACC8-EC5B4AE7B7E3}" type="datetime1">
              <a:rPr lang="en-US" smtClean="0"/>
              <a:t>12/2/2018</a:t>
            </a:fld>
            <a:endParaRPr lang="en-US"/>
          </a:p>
        </p:txBody>
      </p:sp>
      <p:sp>
        <p:nvSpPr>
          <p:cNvPr id="6" name="Footer Placeholder 5"/>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63420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rgbClr val="FFFF00"/>
          </a:solidFill>
        </p:spPr>
        <p:txBody>
          <a:bodyPr>
            <a:normAutofit/>
          </a:bodyPr>
          <a:lstStyle/>
          <a:p>
            <a:pPr marL="0" indent="0" algn="ctr" rtl="1">
              <a:buNone/>
            </a:pPr>
            <a:r>
              <a:rPr lang="ar-IQ" sz="6000" dirty="0" smtClean="0">
                <a:solidFill>
                  <a:srgbClr val="FF0000"/>
                </a:solidFill>
                <a:cs typeface="AdvertisingExtraBold" pitchFamily="2" charset="-78"/>
              </a:rPr>
              <a:t>الفصل الثالث </a:t>
            </a:r>
          </a:p>
          <a:p>
            <a:pPr marL="0" indent="0" algn="ctr" rtl="1">
              <a:buNone/>
            </a:pPr>
            <a:r>
              <a:rPr lang="ar-IQ" sz="6000" dirty="0" smtClean="0">
                <a:solidFill>
                  <a:srgbClr val="FF0000"/>
                </a:solidFill>
                <a:cs typeface="AdvertisingExtraBold" pitchFamily="2" charset="-78"/>
              </a:rPr>
              <a:t>الادارة في البيئة المتغيرة</a:t>
            </a:r>
            <a:endParaRPr lang="en-US" sz="6000" dirty="0">
              <a:solidFill>
                <a:srgbClr val="FF0000"/>
              </a:solidFill>
              <a:cs typeface="AdvertisingExtraBold" pitchFamily="2" charset="-78"/>
            </a:endParaRPr>
          </a:p>
        </p:txBody>
      </p:sp>
      <p:sp>
        <p:nvSpPr>
          <p:cNvPr id="4" name="Title 1"/>
          <p:cNvSpPr>
            <a:spLocks noGrp="1"/>
          </p:cNvSpPr>
          <p:nvPr>
            <p:ph type="title"/>
          </p:nvPr>
        </p:nvSpPr>
        <p:spPr>
          <a:solidFill>
            <a:srgbClr val="92D050"/>
          </a:solidFill>
        </p:spPr>
        <p:txBody>
          <a:bodyPr/>
          <a:lstStyle/>
          <a:p>
            <a:pPr algn="ctr" rtl="1"/>
            <a:r>
              <a:rPr lang="ar-IQ" dirty="0" smtClean="0">
                <a:cs typeface="AdvertisingExtraBold" pitchFamily="2" charset="-78"/>
              </a:rPr>
              <a:t>تحضير الدرس القادم </a:t>
            </a:r>
            <a:endParaRPr lang="en-US" dirty="0">
              <a:cs typeface="AdvertisingExtraBold" pitchFamily="2" charset="-78"/>
            </a:endParaRPr>
          </a:p>
        </p:txBody>
      </p:sp>
      <p:sp>
        <p:nvSpPr>
          <p:cNvPr id="5" name="Date Placeholder 4"/>
          <p:cNvSpPr>
            <a:spLocks noGrp="1"/>
          </p:cNvSpPr>
          <p:nvPr>
            <p:ph type="dt" sz="half" idx="10"/>
          </p:nvPr>
        </p:nvSpPr>
        <p:spPr/>
        <p:txBody>
          <a:bodyPr/>
          <a:lstStyle/>
          <a:p>
            <a:fld id="{4D73D1F8-CF8D-4321-A610-4EE59C085D40}" type="datetime1">
              <a:rPr lang="en-US" smtClean="0"/>
              <a:t>12/2/2018</a:t>
            </a:fld>
            <a:endParaRPr lang="en-US"/>
          </a:p>
        </p:txBody>
      </p:sp>
      <p:sp>
        <p:nvSpPr>
          <p:cNvPr id="6" name="Footer Placeholder 5"/>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373180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2971800" cy="313932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just" rtl="1"/>
            <a:r>
              <a:rPr lang="ar-IQ" dirty="0">
                <a:cs typeface="AdvertisingExtraBold" pitchFamily="2" charset="-78"/>
              </a:rPr>
              <a:t>مفهوم العلاقات الإنسانية</a:t>
            </a:r>
          </a:p>
          <a:p>
            <a:pPr algn="just" rtl="1"/>
            <a:r>
              <a:rPr lang="ar-IQ" dirty="0">
                <a:cs typeface="AdvertisingExtraBold" pitchFamily="2" charset="-78"/>
              </a:rPr>
              <a:t>يقصد بالعلاقات الإنسانية "كيفية التنسيق بين جهود الأفراد المختلفين من خلال إيجاد جو عمل يحفز على الأداء الجيد والتعاون بين الأفراد بهدف الوصول إلى نتائج أفضل بما يضمن اشباع رغبات الأفراد الاقتصادية والنفسية والاجتماعية</a:t>
            </a:r>
            <a:r>
              <a:rPr lang="ar-IQ" dirty="0"/>
              <a:t>".</a:t>
            </a:r>
            <a:endParaRPr lang="en-US" dirty="0"/>
          </a:p>
        </p:txBody>
      </p:sp>
      <p:sp>
        <p:nvSpPr>
          <p:cNvPr id="4" name="Rectangle 3"/>
          <p:cNvSpPr/>
          <p:nvPr/>
        </p:nvSpPr>
        <p:spPr>
          <a:xfrm>
            <a:off x="3962400" y="257273"/>
            <a:ext cx="4572000" cy="5940088"/>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a:spAutoFit/>
          </a:bodyPr>
          <a:lstStyle/>
          <a:p>
            <a:pPr algn="just" rtl="1"/>
            <a:r>
              <a:rPr lang="ar-IQ" sz="2000" b="1" dirty="0">
                <a:latin typeface="Arial" pitchFamily="34" charset="0"/>
                <a:cs typeface="Arial" pitchFamily="34" charset="0"/>
              </a:rPr>
              <a:t>وقد توصلت تجارب هوثورن إلى النتائج التالية :</a:t>
            </a:r>
          </a:p>
          <a:p>
            <a:pPr marL="342900" indent="-342900" algn="just" rtl="1">
              <a:buFont typeface="Arial" pitchFamily="34" charset="0"/>
              <a:buChar char="•"/>
            </a:pPr>
            <a:r>
              <a:rPr lang="ar-IQ" sz="2000" b="1" dirty="0">
                <a:latin typeface="Arial" pitchFamily="34" charset="0"/>
                <a:cs typeface="Arial" pitchFamily="34" charset="0"/>
              </a:rPr>
              <a:t>ميل الأفراد العاملين في وحدة إنتاجية واحدة إلى تكوين تنظيمات غير رسمية فيما بينهم.</a:t>
            </a:r>
          </a:p>
          <a:p>
            <a:pPr marL="342900" indent="-342900" algn="just" rtl="1">
              <a:buFont typeface="Arial" pitchFamily="34" charset="0"/>
              <a:buChar char="•"/>
            </a:pPr>
            <a:endParaRPr lang="ar-IQ" sz="2000" b="1" dirty="0">
              <a:latin typeface="Arial" pitchFamily="34" charset="0"/>
              <a:cs typeface="Arial" pitchFamily="34" charset="0"/>
            </a:endParaRPr>
          </a:p>
          <a:p>
            <a:pPr marL="342900" indent="-342900" algn="just" rtl="1">
              <a:buFont typeface="Arial" pitchFamily="34" charset="0"/>
              <a:buChar char="•"/>
            </a:pPr>
            <a:r>
              <a:rPr lang="ar-IQ" sz="2000" b="1" dirty="0">
                <a:latin typeface="Arial" pitchFamily="34" charset="0"/>
                <a:cs typeface="Arial" pitchFamily="34" charset="0"/>
              </a:rPr>
              <a:t>تأثر تصرفات الأفراد داخل التنظيم بالإطار الذي ترسمه لهم الجماعة.</a:t>
            </a:r>
          </a:p>
          <a:p>
            <a:pPr marL="342900" indent="-342900" algn="just" rtl="1">
              <a:buFont typeface="Arial" pitchFamily="34" charset="0"/>
              <a:buChar char="•"/>
            </a:pPr>
            <a:endParaRPr lang="ar-IQ" sz="2000" b="1" dirty="0">
              <a:latin typeface="Arial" pitchFamily="34" charset="0"/>
              <a:cs typeface="Arial" pitchFamily="34" charset="0"/>
            </a:endParaRPr>
          </a:p>
          <a:p>
            <a:pPr marL="342900" indent="-342900" algn="just" rtl="1">
              <a:buFont typeface="Arial" pitchFamily="34" charset="0"/>
              <a:buChar char="•"/>
            </a:pPr>
            <a:r>
              <a:rPr lang="ar-IQ" sz="2000" b="1" dirty="0">
                <a:latin typeface="Arial" pitchFamily="34" charset="0"/>
                <a:cs typeface="Arial" pitchFamily="34" charset="0"/>
              </a:rPr>
              <a:t>أن الحوافز المعنوية تقوم بدور حيوي في تحفيز الأفراد للعمل.</a:t>
            </a:r>
          </a:p>
          <a:p>
            <a:pPr marL="342900" indent="-342900" algn="just" rtl="1">
              <a:buFont typeface="Arial" pitchFamily="34" charset="0"/>
              <a:buChar char="•"/>
            </a:pPr>
            <a:endParaRPr lang="ar-IQ" sz="2000" b="1" dirty="0">
              <a:latin typeface="Arial" pitchFamily="34" charset="0"/>
              <a:cs typeface="Arial" pitchFamily="34" charset="0"/>
            </a:endParaRPr>
          </a:p>
          <a:p>
            <a:pPr marL="342900" indent="-342900" algn="just" rtl="1">
              <a:buFont typeface="Arial" pitchFamily="34" charset="0"/>
              <a:buChar char="•"/>
            </a:pPr>
            <a:r>
              <a:rPr lang="ar-IQ" sz="2000" b="1" dirty="0">
                <a:latin typeface="Arial" pitchFamily="34" charset="0"/>
                <a:cs typeface="Arial" pitchFamily="34" charset="0"/>
              </a:rPr>
              <a:t>إن طاقة الفرد للعمل لا تتحدد طبقاً لطاقته الفسيولوجية وإنما أيضاً طبقاً لطاقته الاجتماعية من حيث شعوره بالرضا والتفاهم القائم بينه وبين رؤسائه من </a:t>
            </a:r>
            <a:r>
              <a:rPr lang="ar-IQ" sz="2000" b="1" dirty="0" smtClean="0">
                <a:latin typeface="Arial" pitchFamily="34" charset="0"/>
                <a:cs typeface="Arial" pitchFamily="34" charset="0"/>
              </a:rPr>
              <a:t>ناحية، </a:t>
            </a:r>
            <a:r>
              <a:rPr lang="ar-IQ" sz="2000" b="1" dirty="0">
                <a:latin typeface="Arial" pitchFamily="34" charset="0"/>
                <a:cs typeface="Arial" pitchFamily="34" charset="0"/>
              </a:rPr>
              <a:t>ودرجة التعاون مع زملائه في العمل من ناحية أخرى.</a:t>
            </a:r>
          </a:p>
          <a:p>
            <a:pPr marL="342900" indent="-342900" algn="just" rtl="1">
              <a:buFont typeface="Arial" pitchFamily="34" charset="0"/>
              <a:buChar char="•"/>
            </a:pPr>
            <a:endParaRPr lang="ar-IQ" sz="2000" b="1" dirty="0">
              <a:latin typeface="Arial" pitchFamily="34" charset="0"/>
              <a:cs typeface="Arial" pitchFamily="34" charset="0"/>
            </a:endParaRPr>
          </a:p>
          <a:p>
            <a:pPr marL="342900" indent="-342900" algn="just" rtl="1">
              <a:buFont typeface="Arial" pitchFamily="34" charset="0"/>
              <a:buChar char="•"/>
            </a:pPr>
            <a:r>
              <a:rPr lang="ar-IQ" sz="2000" b="1" dirty="0">
                <a:latin typeface="Arial" pitchFamily="34" charset="0"/>
                <a:cs typeface="Arial" pitchFamily="34" charset="0"/>
              </a:rPr>
              <a:t>دور القيادة غير الرسمية في التأثير على سلوك الأفراد داخل التنظيم من حيث تكوين الجماعات ونمط العلاقات بينهم</a:t>
            </a:r>
            <a:r>
              <a:rPr lang="ar-IQ" dirty="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05200"/>
            <a:ext cx="2971800" cy="2692161"/>
          </a:xfrm>
          <a:prstGeom prst="rect">
            <a:avLst/>
          </a:prstGeom>
          <a:solidFill>
            <a:srgbClr val="FF0000"/>
          </a:solidFill>
          <a:ln>
            <a:noFill/>
          </a:ln>
          <a:effectLst/>
        </p:spPr>
      </p:pic>
      <p:sp>
        <p:nvSpPr>
          <p:cNvPr id="5" name="Date Placeholder 4"/>
          <p:cNvSpPr>
            <a:spLocks noGrp="1"/>
          </p:cNvSpPr>
          <p:nvPr>
            <p:ph type="dt" sz="half" idx="10"/>
          </p:nvPr>
        </p:nvSpPr>
        <p:spPr/>
        <p:txBody>
          <a:bodyPr/>
          <a:lstStyle/>
          <a:p>
            <a:fld id="{EA3A3085-6E91-4BF8-A8F7-08A25B4624FB}" type="datetime1">
              <a:rPr lang="en-US" smtClean="0"/>
              <a:t>12/2/2018</a:t>
            </a:fld>
            <a:endParaRPr lang="en-US"/>
          </a:p>
        </p:txBody>
      </p:sp>
      <p:sp>
        <p:nvSpPr>
          <p:cNvPr id="6" name="Footer Placeholder 5"/>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2421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rtl="1"/>
            <a:r>
              <a:rPr lang="ar-IQ" dirty="0" smtClean="0">
                <a:solidFill>
                  <a:srgbClr val="FF0000"/>
                </a:solidFill>
                <a:cs typeface="AdvertisingExtraBold" pitchFamily="2" charset="-78"/>
              </a:rPr>
              <a:t>نهاية الدرس </a:t>
            </a:r>
            <a:endParaRPr lang="en-US" dirty="0">
              <a:solidFill>
                <a:srgbClr val="FF0000"/>
              </a:solidFill>
              <a:cs typeface="AdvertisingExtraBold" pitchFamily="2" charset="-78"/>
            </a:endParaRPr>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rtl="1"/>
            <a:r>
              <a:rPr lang="ar-IQ" dirty="0" smtClean="0"/>
              <a:t> </a:t>
            </a:r>
            <a:r>
              <a:rPr lang="ar-IQ" sz="8000" dirty="0" smtClean="0">
                <a:solidFill>
                  <a:srgbClr val="FF0000"/>
                </a:solidFill>
                <a:cs typeface="AdvertisingExtraBold" pitchFamily="2" charset="-78"/>
              </a:rPr>
              <a:t>شكرا لكم احبتي لحسن استماعكم وتفاعلكم </a:t>
            </a:r>
            <a:endParaRPr lang="en-US" dirty="0">
              <a:solidFill>
                <a:srgbClr val="FF0000"/>
              </a:solidFill>
              <a:cs typeface="AdvertisingExtraBold" pitchFamily="2" charset="-78"/>
            </a:endParaRPr>
          </a:p>
        </p:txBody>
      </p:sp>
      <p:sp>
        <p:nvSpPr>
          <p:cNvPr id="4" name="Date Placeholder 3"/>
          <p:cNvSpPr>
            <a:spLocks noGrp="1"/>
          </p:cNvSpPr>
          <p:nvPr>
            <p:ph type="dt" sz="half" idx="10"/>
          </p:nvPr>
        </p:nvSpPr>
        <p:spPr/>
        <p:txBody>
          <a:bodyPr/>
          <a:lstStyle/>
          <a:p>
            <a:fld id="{4B6D6BA9-F47E-4536-81E1-2E80BE727521}"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92804215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FF0000"/>
          </a:solidFill>
          <a:ln w="57150">
            <a:solidFill>
              <a:schemeClr val="tx1"/>
            </a:solidFill>
          </a:ln>
        </p:spPr>
        <p:txBody>
          <a:bodyPr/>
          <a:lstStyle/>
          <a:p>
            <a:pPr algn="ctr" rtl="1"/>
            <a:r>
              <a:rPr lang="ar-IQ" dirty="0" smtClean="0">
                <a:solidFill>
                  <a:srgbClr val="FFFF00"/>
                </a:solidFill>
                <a:effectLst>
                  <a:outerShdw blurRad="38100" dist="38100" dir="2700000" algn="tl">
                    <a:srgbClr val="000000">
                      <a:alpha val="43137"/>
                    </a:srgbClr>
                  </a:outerShdw>
                </a:effectLst>
                <a:cs typeface="AdvertisingExtraBold" pitchFamily="2" charset="-78"/>
              </a:rPr>
              <a:t>دراسة ماري باركر فيوليت</a:t>
            </a:r>
            <a:endParaRPr lang="en-US" dirty="0">
              <a:solidFill>
                <a:srgbClr val="FFFF00"/>
              </a:solidFill>
              <a:effectLst>
                <a:outerShdw blurRad="38100" dist="38100" dir="2700000" algn="tl">
                  <a:srgbClr val="000000">
                    <a:alpha val="43137"/>
                  </a:srgbClr>
                </a:outerShdw>
              </a:effectLst>
              <a:cs typeface="AdvertisingExtraBold" pitchFamily="2" charset="-78"/>
            </a:endParaRPr>
          </a:p>
        </p:txBody>
      </p:sp>
      <p:sp>
        <p:nvSpPr>
          <p:cNvPr id="6" name="Content Placeholder 5"/>
          <p:cNvSpPr>
            <a:spLocks noGrp="1"/>
          </p:cNvSpPr>
          <p:nvPr>
            <p:ph sz="quarter" idx="2"/>
          </p:nvPr>
        </p:nvSpPr>
        <p:spPr>
          <a:xfrm>
            <a:off x="2971800" y="609600"/>
            <a:ext cx="5451348" cy="4724400"/>
          </a:xfrm>
          <a:solidFill>
            <a:srgbClr val="FFC000"/>
          </a:solidFill>
        </p:spPr>
        <p:txBody>
          <a:bodyPr>
            <a:noAutofit/>
          </a:bodyPr>
          <a:lstStyle/>
          <a:p>
            <a:pPr marL="0" indent="0" algn="just" rtl="1">
              <a:buNone/>
            </a:pPr>
            <a:r>
              <a:rPr lang="ar-IQ" sz="2000" b="1" dirty="0">
                <a:latin typeface="Arial" pitchFamily="34" charset="0"/>
                <a:cs typeface="Arial" pitchFamily="34" charset="0"/>
              </a:rPr>
              <a:t>ماري باركر </a:t>
            </a:r>
            <a:r>
              <a:rPr lang="ar-IQ" sz="2000" b="1" dirty="0" smtClean="0">
                <a:latin typeface="Arial" pitchFamily="34" charset="0"/>
                <a:cs typeface="Arial" pitchFamily="34" charset="0"/>
              </a:rPr>
              <a:t>فوليت لقد </a:t>
            </a:r>
            <a:r>
              <a:rPr lang="ar-IQ" sz="2000" b="1" dirty="0">
                <a:latin typeface="Arial" pitchFamily="34" charset="0"/>
                <a:cs typeface="Arial" pitchFamily="34" charset="0"/>
              </a:rPr>
              <a:t>كان صوت </a:t>
            </a:r>
            <a:r>
              <a:rPr lang="en-US" sz="2000" b="1" dirty="0" smtClean="0">
                <a:latin typeface="Arial" pitchFamily="34" charset="0"/>
                <a:cs typeface="Arial" pitchFamily="34" charset="0"/>
              </a:rPr>
              <a:t>Follett </a:t>
            </a:r>
            <a:r>
              <a:rPr lang="ar-IQ" sz="2000" b="1" dirty="0">
                <a:latin typeface="Arial" pitchFamily="34" charset="0"/>
                <a:cs typeface="Arial" pitchFamily="34" charset="0"/>
              </a:rPr>
              <a:t>الصوت الوحيد المختلف في عهد المدارس الإدارية التقليدية الذي تميز عن بقية </a:t>
            </a:r>
            <a:r>
              <a:rPr lang="ar-IQ" sz="2000" b="1" dirty="0" smtClean="0">
                <a:latin typeface="Arial" pitchFamily="34" charset="0"/>
                <a:cs typeface="Arial" pitchFamily="34" charset="0"/>
              </a:rPr>
              <a:t>الأصوات. </a:t>
            </a:r>
            <a:r>
              <a:rPr lang="ar-IQ" sz="2000" b="1" dirty="0">
                <a:latin typeface="Arial" pitchFamily="34" charset="0"/>
                <a:cs typeface="Arial" pitchFamily="34" charset="0"/>
              </a:rPr>
              <a:t>وإذا كان </a:t>
            </a:r>
            <a:r>
              <a:rPr lang="en-US" sz="2000" b="1" dirty="0">
                <a:latin typeface="Arial" pitchFamily="34" charset="0"/>
                <a:cs typeface="Arial" pitchFamily="34" charset="0"/>
              </a:rPr>
              <a:t>Taylor </a:t>
            </a:r>
            <a:r>
              <a:rPr lang="ar-IQ" sz="2000" b="1" dirty="0">
                <a:latin typeface="Arial" pitchFamily="34" charset="0"/>
                <a:cs typeface="Arial" pitchFamily="34" charset="0"/>
              </a:rPr>
              <a:t>يدعى بأبي الإدارة العلمية، فإن </a:t>
            </a:r>
            <a:r>
              <a:rPr lang="en-US" sz="2000" b="1" dirty="0">
                <a:latin typeface="Arial" pitchFamily="34" charset="0"/>
                <a:cs typeface="Arial" pitchFamily="34" charset="0"/>
              </a:rPr>
              <a:t>Follett </a:t>
            </a:r>
            <a:r>
              <a:rPr lang="ar-IQ" sz="2000" b="1" dirty="0">
                <a:latin typeface="Arial" pitchFamily="34" charset="0"/>
                <a:cs typeface="Arial" pitchFamily="34" charset="0"/>
              </a:rPr>
              <a:t>كانت كما يصفها  </a:t>
            </a:r>
            <a:r>
              <a:rPr lang="ar-IQ" sz="2000" b="1" dirty="0" smtClean="0">
                <a:latin typeface="Arial" pitchFamily="34" charset="0"/>
                <a:cs typeface="Arial" pitchFamily="34" charset="0"/>
              </a:rPr>
              <a:t>البعض بانها</a:t>
            </a:r>
            <a:r>
              <a:rPr lang="en-US" sz="2000" b="1" dirty="0" smtClean="0">
                <a:latin typeface="Arial" pitchFamily="34" charset="0"/>
                <a:cs typeface="Arial" pitchFamily="34" charset="0"/>
              </a:rPr>
              <a:t> </a:t>
            </a:r>
            <a:r>
              <a:rPr lang="ar-IQ" sz="2000" b="1" dirty="0">
                <a:latin typeface="Arial" pitchFamily="34" charset="0"/>
                <a:cs typeface="Arial" pitchFamily="34" charset="0"/>
              </a:rPr>
              <a:t>أم الإدارة. فقد تحدثت في مواضيع في أوائل القرن الماضي، ينظر إليها على أنها حديثة حتى في وقتنا الحاضر. فتناولت مواضيع مثل التعاون والعمل الجماعي، ونظرت إلى المؤسسات على أنها مجتمعات متعاونة علبها أن تعمل لتحقيق أهداف مشتركة. وشجعت العاملين والمديرين على العمل بتوافق وتعاون وانسجام دون سيطرة جهة على أخرى. وأكدت أهمية الحرية في التعبير وأهمية التعاون لحل الخلاف في العمل. ورأت بأنه من واجب المدير أن يساعد الناس في المنظمة على التعاون معا وتحقيق التكامل في المصالح والأهداف. وفي مجموعة من المقالات التي تم جمعها وتوثيقها عن</a:t>
            </a:r>
            <a:endParaRPr lang="en-US" sz="2000" b="1"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743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7"/>
          <p:cNvSpPr>
            <a:spLocks noGrp="1"/>
          </p:cNvSpPr>
          <p:nvPr>
            <p:ph type="dt" sz="half" idx="10"/>
          </p:nvPr>
        </p:nvSpPr>
        <p:spPr/>
        <p:txBody>
          <a:bodyPr/>
          <a:lstStyle/>
          <a:p>
            <a:fld id="{0F66A7C7-1225-482F-BE9A-B28C78D5F6FD}" type="datetime1">
              <a:rPr lang="en-US" smtClean="0"/>
              <a:t>12/2/2018</a:t>
            </a:fld>
            <a:endParaRPr lang="en-US"/>
          </a:p>
        </p:txBody>
      </p:sp>
      <p:sp>
        <p:nvSpPr>
          <p:cNvPr id="9" name="Footer Placeholder 8"/>
          <p:cNvSpPr>
            <a:spLocks noGrp="1"/>
          </p:cNvSpPr>
          <p:nvPr>
            <p:ph type="ftr" sz="quarter" idx="11"/>
          </p:nvPr>
        </p:nvSpPr>
        <p:spPr/>
        <p:txBody>
          <a:bodyPr/>
          <a:lstStyle/>
          <a:p>
            <a:r>
              <a:rPr lang="ar-IQ" smtClean="0"/>
              <a:t>المحاضرة الرابعة - د. مازن داود </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59438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239000" cy="701040"/>
          </a:xfrm>
          <a:solidFill>
            <a:srgbClr val="FF0000"/>
          </a:solidFill>
        </p:spPr>
        <p:txBody>
          <a:bodyPr/>
          <a:lstStyle/>
          <a:p>
            <a:pPr algn="ctr" rtl="1"/>
            <a:r>
              <a:rPr lang="ar-IQ" b="1" dirty="0" smtClean="0">
                <a:solidFill>
                  <a:srgbClr val="FFFF00"/>
                </a:solidFill>
                <a:effectLst>
                  <a:outerShdw blurRad="38100" dist="38100" dir="2700000" algn="tl">
                    <a:srgbClr val="000000">
                      <a:alpha val="43137"/>
                    </a:srgbClr>
                  </a:outerShdw>
                </a:effectLst>
              </a:rPr>
              <a:t>دراسة ماري باركر فيوليت</a:t>
            </a:r>
            <a:endParaRPr lang="en-US"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Autofit/>
          </a:bodyPr>
          <a:lstStyle/>
          <a:p>
            <a:pPr marL="0" indent="0" algn="just" rtl="1">
              <a:buNone/>
            </a:pPr>
            <a:r>
              <a:rPr lang="ar-IQ" sz="3200" dirty="0" smtClean="0"/>
              <a:t>دراسة فوليت تؤمن بدور </a:t>
            </a:r>
            <a:r>
              <a:rPr lang="ar-IQ" sz="3200" dirty="0"/>
              <a:t>الموظف في المنظمة كمالك لها، لخلق شعور بالمسؤولية الجماعية تجاه العمل وتجاه أهداف المنظمة واليوم وبعد ما يقارب من مئة عام بدأت أدبيات الإدارة تناقش مواضيع مثل "الموظف المالك" </a:t>
            </a:r>
            <a:r>
              <a:rPr lang="ar-IQ" sz="3200" dirty="0" smtClean="0"/>
              <a:t>أو "المشاركة </a:t>
            </a:r>
            <a:r>
              <a:rPr lang="ar-IQ" sz="3200" dirty="0"/>
              <a:t>في الربح" و " المشاركة في المكاسب". وهذا يؤكد اهتمام هذه العالمة بالبعد الإنساني في العمل، من خلال نظرة متوازنة بين أهداف العمل وأهداف وحاجات الإنسان. على أي حال، كانت أفكارها متميزة ومتقدمة على الحقبة التي كانت تعيشها وهذا يدل على أن الاهتمام بالجانب الإنساني وتنميته لا يرتبط  بزمان أو مكان أو فكر معين.</a:t>
            </a:r>
            <a:endParaRPr lang="en-US" sz="3200" dirty="0"/>
          </a:p>
          <a:p>
            <a:pPr marL="0" indent="0" algn="just" rtl="1">
              <a:buNone/>
            </a:pPr>
            <a:endParaRPr lang="en-US" sz="3200" dirty="0"/>
          </a:p>
        </p:txBody>
      </p:sp>
      <p:sp>
        <p:nvSpPr>
          <p:cNvPr id="4" name="Date Placeholder 3"/>
          <p:cNvSpPr>
            <a:spLocks noGrp="1"/>
          </p:cNvSpPr>
          <p:nvPr>
            <p:ph type="dt" sz="half" idx="10"/>
          </p:nvPr>
        </p:nvSpPr>
        <p:spPr/>
        <p:txBody>
          <a:bodyPr/>
          <a:lstStyle/>
          <a:p>
            <a:fld id="{E00DC558-C22C-489E-B156-7318EFD293A8}" type="datetime1">
              <a:rPr lang="en-US" smtClean="0"/>
              <a:t>12/2/2018</a:t>
            </a:fld>
            <a:endParaRPr lang="en-US"/>
          </a:p>
        </p:txBody>
      </p:sp>
      <p:sp>
        <p:nvSpPr>
          <p:cNvPr id="5" name="Footer Placeholder 4"/>
          <p:cNvSpPr>
            <a:spLocks noGrp="1"/>
          </p:cNvSpPr>
          <p:nvPr>
            <p:ph type="ftr" sz="quarter" idx="11"/>
          </p:nvPr>
        </p:nvSpPr>
        <p:spPr/>
        <p:txBody>
          <a:bodyPr/>
          <a:lstStyle/>
          <a:p>
            <a:r>
              <a:rPr lang="ar-IQ" smtClean="0"/>
              <a:t>المحاضرة الرابعة - د. مازن داود </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21286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type="pic" idx="1"/>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rcRect t="25389" b="25389"/>
          <a:stretch>
            <a:fillRect/>
          </a:stretch>
        </p:blipFill>
        <p:spPr bwMode="auto">
          <a:xfrm>
            <a:off x="609600" y="457200"/>
            <a:ext cx="5029200" cy="5105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0" y="4876800"/>
            <a:ext cx="5867400" cy="522288"/>
          </a:xfrm>
        </p:spPr>
        <p:txBody>
          <a:bodyPr>
            <a:normAutofit fontScale="90000"/>
          </a:bodyPr>
          <a:lstStyle/>
          <a:p>
            <a:pPr algn="ctr" rtl="1"/>
            <a:r>
              <a:rPr lang="ar-IQ" sz="3600" dirty="0">
                <a:solidFill>
                  <a:srgbClr val="FF0000"/>
                </a:solidFill>
                <a:effectLst>
                  <a:outerShdw blurRad="38100" dist="38100" dir="2700000" algn="tl">
                    <a:srgbClr val="000000">
                      <a:alpha val="43137"/>
                    </a:srgbClr>
                  </a:outerShdw>
                </a:effectLst>
              </a:rPr>
              <a:t>دراسة جستر برنارد</a:t>
            </a:r>
            <a:br>
              <a:rPr lang="ar-IQ" sz="3600" dirty="0">
                <a:solidFill>
                  <a:srgbClr val="FF0000"/>
                </a:solidFill>
                <a:effectLst>
                  <a:outerShdw blurRad="38100" dist="38100" dir="2700000" algn="tl">
                    <a:srgbClr val="000000">
                      <a:alpha val="43137"/>
                    </a:srgbClr>
                  </a:outerShdw>
                </a:effectLst>
              </a:rPr>
            </a:br>
            <a:r>
              <a:rPr lang="ar-IQ" sz="3600" dirty="0">
                <a:solidFill>
                  <a:srgbClr val="FF0000"/>
                </a:solidFill>
                <a:effectLst>
                  <a:outerShdw blurRad="38100" dist="38100" dir="2700000" algn="tl">
                    <a:srgbClr val="000000">
                      <a:alpha val="43137"/>
                    </a:srgbClr>
                  </a:outerShdw>
                </a:effectLst>
              </a:rPr>
              <a:t>نطرية النظام التعاوني  </a:t>
            </a:r>
            <a:r>
              <a:rPr lang="en-US" dirty="0">
                <a:solidFill>
                  <a:srgbClr val="FF0000"/>
                </a:solidFill>
                <a:effectLst>
                  <a:outerShdw blurRad="38100" dist="38100" dir="2700000" algn="tl">
                    <a:srgbClr val="000000">
                      <a:alpha val="43137"/>
                    </a:srgbClr>
                  </a:outerShdw>
                </a:effectLst>
              </a:rPr>
              <a:t/>
            </a:r>
            <a:br>
              <a:rPr lang="en-US" dirty="0">
                <a:solidFill>
                  <a:srgbClr val="FF0000"/>
                </a:solidFill>
                <a:effectLst>
                  <a:outerShdw blurRad="38100" dist="38100" dir="2700000" algn="tl">
                    <a:srgbClr val="000000">
                      <a:alpha val="43137"/>
                    </a:srgbClr>
                  </a:outerShdw>
                </a:effectLst>
              </a:rPr>
            </a:br>
            <a:endParaRPr lang="en-US" dirty="0">
              <a:solidFill>
                <a:srgbClr val="FF0000"/>
              </a:solidFill>
            </a:endParaRPr>
          </a:p>
        </p:txBody>
      </p:sp>
      <p:sp>
        <p:nvSpPr>
          <p:cNvPr id="3" name="Text Placeholder 2"/>
          <p:cNvSpPr>
            <a:spLocks noGrp="1"/>
          </p:cNvSpPr>
          <p:nvPr>
            <p:ph type="body" sz="half" idx="2"/>
          </p:nvPr>
        </p:nvSpPr>
        <p:spPr/>
        <p:txBody>
          <a:bodyPr>
            <a:normAutofit/>
          </a:bodyPr>
          <a:lstStyle/>
          <a:p>
            <a:r>
              <a:rPr lang="en-US" sz="3200" b="1" dirty="0">
                <a:solidFill>
                  <a:srgbClr val="FFFF00"/>
                </a:solidFill>
                <a:effectLst>
                  <a:outerShdw blurRad="38100" dist="38100" dir="2700000" algn="tl">
                    <a:srgbClr val="000000">
                      <a:alpha val="43137"/>
                    </a:srgbClr>
                  </a:outerShdw>
                </a:effectLst>
              </a:rPr>
              <a:t>Chester </a:t>
            </a:r>
            <a:r>
              <a:rPr lang="en-US" sz="3200" b="1" dirty="0" smtClean="0">
                <a:solidFill>
                  <a:srgbClr val="FFFF00"/>
                </a:solidFill>
                <a:effectLst>
                  <a:outerShdw blurRad="38100" dist="38100" dir="2700000" algn="tl">
                    <a:srgbClr val="000000">
                      <a:alpha val="43137"/>
                    </a:srgbClr>
                  </a:outerShdw>
                </a:effectLst>
              </a:rPr>
              <a:t>Barnard </a:t>
            </a:r>
            <a:r>
              <a:rPr lang="en-US" sz="3200" b="1" dirty="0">
                <a:solidFill>
                  <a:srgbClr val="FFFF00"/>
                </a:solidFill>
                <a:effectLst>
                  <a:outerShdw blurRad="38100" dist="38100" dir="2700000" algn="tl">
                    <a:srgbClr val="000000">
                      <a:alpha val="43137"/>
                    </a:srgbClr>
                  </a:outerShdw>
                </a:effectLst>
              </a:rPr>
              <a:t>(1886-1961)</a:t>
            </a:r>
          </a:p>
          <a:p>
            <a:endParaRPr lang="en-US" sz="3200" dirty="0">
              <a:solidFill>
                <a:srgbClr val="FFFF00"/>
              </a:solidFill>
              <a:effectLst>
                <a:outerShdw blurRad="38100" dist="38100" dir="2700000" algn="tl">
                  <a:srgbClr val="000000">
                    <a:alpha val="43137"/>
                  </a:srgbClr>
                </a:outerShdw>
              </a:effectLst>
            </a:endParaRPr>
          </a:p>
        </p:txBody>
      </p:sp>
      <p:sp>
        <p:nvSpPr>
          <p:cNvPr id="5" name="Date Placeholder 4"/>
          <p:cNvSpPr>
            <a:spLocks noGrp="1"/>
          </p:cNvSpPr>
          <p:nvPr>
            <p:ph type="dt" sz="half" idx="10"/>
          </p:nvPr>
        </p:nvSpPr>
        <p:spPr/>
        <p:txBody>
          <a:bodyPr/>
          <a:lstStyle/>
          <a:p>
            <a:fld id="{991C20A3-4C4A-4B58-805A-6D4547CD1CFE}" type="datetime1">
              <a:rPr lang="en-US" smtClean="0"/>
              <a:t>12/2/2018</a:t>
            </a:fld>
            <a:endParaRPr lang="en-US"/>
          </a:p>
        </p:txBody>
      </p:sp>
      <p:sp>
        <p:nvSpPr>
          <p:cNvPr id="6" name="Footer Placeholder 5"/>
          <p:cNvSpPr>
            <a:spLocks noGrp="1"/>
          </p:cNvSpPr>
          <p:nvPr>
            <p:ph type="ftr" sz="quarter" idx="11"/>
          </p:nvPr>
        </p:nvSpPr>
        <p:spPr/>
        <p:txBody>
          <a:bodyPr/>
          <a:lstStyle/>
          <a:p>
            <a:r>
              <a:rPr lang="ar-IQ" smtClean="0"/>
              <a:t>المحاضرة الرابعة - د. مازن داود </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318016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22960" y="304800"/>
            <a:ext cx="7520940" cy="6553200"/>
          </a:xfrm>
          <a:solidFill>
            <a:srgbClr val="FFFF00"/>
          </a:solidFill>
        </p:spPr>
        <p:txBody>
          <a:bodyPr>
            <a:noAutofit/>
          </a:bodyPr>
          <a:lstStyle/>
          <a:p>
            <a:pPr marL="0" indent="0" algn="r" rtl="1">
              <a:buNone/>
            </a:pPr>
            <a:r>
              <a:rPr lang="ar-IQ" sz="2000" b="1" dirty="0"/>
              <a:t>نظرية شستر برنارد</a:t>
            </a:r>
            <a:br>
              <a:rPr lang="ar-IQ" sz="2000" b="1" dirty="0"/>
            </a:br>
            <a:r>
              <a:rPr lang="ar-IQ" sz="2000" b="1" dirty="0"/>
              <a:t>نظرية النظام التعاوني: (تشسر بارنارد) </a:t>
            </a:r>
            <a:endParaRPr lang="ar-IQ" sz="2000" b="1" dirty="0" smtClean="0"/>
          </a:p>
          <a:p>
            <a:pPr marL="0" indent="0" algn="r" rtl="1">
              <a:buNone/>
            </a:pPr>
            <a:r>
              <a:rPr lang="ar-IQ" sz="2000" b="1" dirty="0" smtClean="0"/>
              <a:t>تعتبر </a:t>
            </a:r>
            <a:r>
              <a:rPr lang="ar-IQ" sz="2000" b="1" dirty="0"/>
              <a:t>نظرية بارنارد </a:t>
            </a:r>
            <a:r>
              <a:rPr lang="en-US" sz="2000" b="1" dirty="0"/>
              <a:t>Chester Barnard </a:t>
            </a:r>
            <a:r>
              <a:rPr lang="ar-IQ" sz="2000" b="1" dirty="0"/>
              <a:t>من أهم نظريات الفكر التنظيمي، وأكثرها تأثيراً في ميدان الإدارة. وقد ظهرت أفكار هذه النظرية في كتابين أساسيين له هما:</a:t>
            </a:r>
            <a:br>
              <a:rPr lang="ar-IQ" sz="2000" b="1" dirty="0"/>
            </a:br>
            <a:r>
              <a:rPr lang="ar-IQ" sz="2000" b="1" dirty="0"/>
              <a:t>أ ـ وظائف المدير </a:t>
            </a:r>
            <a:r>
              <a:rPr lang="ar-IQ" sz="2000" b="1" dirty="0" smtClean="0"/>
              <a:t>ونشر </a:t>
            </a:r>
            <a:r>
              <a:rPr lang="ar-IQ" sz="2000" b="1" dirty="0"/>
              <a:t>في عام 1938 للمرة الأولى.</a:t>
            </a:r>
            <a:br>
              <a:rPr lang="ar-IQ" sz="2000" b="1" dirty="0"/>
            </a:br>
            <a:r>
              <a:rPr lang="ar-IQ" sz="2000" b="1" dirty="0"/>
              <a:t>ب ـ التنظيم والإدارة </a:t>
            </a:r>
            <a:r>
              <a:rPr lang="ar-IQ" sz="2000" b="1" dirty="0" smtClean="0"/>
              <a:t>ونشر </a:t>
            </a:r>
            <a:r>
              <a:rPr lang="ar-IQ" sz="2000" b="1" dirty="0"/>
              <a:t>في عام 1948.</a:t>
            </a:r>
            <a:br>
              <a:rPr lang="ar-IQ" sz="2000" b="1" dirty="0"/>
            </a:br>
            <a:r>
              <a:rPr lang="ar-IQ" sz="2000" b="1" dirty="0" smtClean="0"/>
              <a:t>فالتنظيم </a:t>
            </a:r>
            <a:r>
              <a:rPr lang="ar-IQ" sz="2000" b="1" dirty="0"/>
              <a:t>إذاً هو نظام مفتوح يقوم على العناصر الثلاثة التالية:</a:t>
            </a:r>
            <a:br>
              <a:rPr lang="ar-IQ" sz="2000" b="1" dirty="0"/>
            </a:br>
            <a:r>
              <a:rPr lang="ar-IQ" sz="2800" b="1" u="sng" dirty="0">
                <a:effectLst>
                  <a:outerShdw blurRad="38100" dist="38100" dir="2700000" algn="tl">
                    <a:srgbClr val="000000">
                      <a:alpha val="43137"/>
                    </a:srgbClr>
                  </a:outerShdw>
                </a:effectLst>
              </a:rPr>
              <a:t>أ ـ وجود هدف مشترك يجمع بين الأعضاء ويسعون لتحقيقه.</a:t>
            </a:r>
            <a:br>
              <a:rPr lang="ar-IQ" sz="2800" b="1" u="sng" dirty="0">
                <a:effectLst>
                  <a:outerShdw blurRad="38100" dist="38100" dir="2700000" algn="tl">
                    <a:srgbClr val="000000">
                      <a:alpha val="43137"/>
                    </a:srgbClr>
                  </a:outerShdw>
                </a:effectLst>
              </a:rPr>
            </a:br>
            <a:r>
              <a:rPr lang="ar-IQ" sz="2800" b="1" u="sng" dirty="0">
                <a:effectLst>
                  <a:outerShdw blurRad="38100" dist="38100" dir="2700000" algn="tl">
                    <a:srgbClr val="000000">
                      <a:alpha val="43137"/>
                    </a:srgbClr>
                  </a:outerShdw>
                </a:effectLst>
              </a:rPr>
              <a:t>ب ـ وجود نظام اتصالات كفوءة بين أعضاء التنظيم.</a:t>
            </a:r>
            <a:br>
              <a:rPr lang="ar-IQ" sz="2800" b="1" u="sng" dirty="0">
                <a:effectLst>
                  <a:outerShdw blurRad="38100" dist="38100" dir="2700000" algn="tl">
                    <a:srgbClr val="000000">
                      <a:alpha val="43137"/>
                    </a:srgbClr>
                  </a:outerShdw>
                </a:effectLst>
              </a:rPr>
            </a:br>
            <a:r>
              <a:rPr lang="ar-IQ" sz="2800" b="1" u="sng" dirty="0">
                <a:effectLst>
                  <a:outerShdw blurRad="38100" dist="38100" dir="2700000" algn="tl">
                    <a:srgbClr val="000000">
                      <a:alpha val="43137"/>
                    </a:srgbClr>
                  </a:outerShdw>
                </a:effectLst>
              </a:rPr>
              <a:t>جـ ـ رغبة أعضاء التنظيم الصادقة للعمل والمساهمة.</a:t>
            </a:r>
            <a:br>
              <a:rPr lang="ar-IQ" sz="2800" b="1" u="sng" dirty="0">
                <a:effectLst>
                  <a:outerShdw blurRad="38100" dist="38100" dir="2700000" algn="tl">
                    <a:srgbClr val="000000">
                      <a:alpha val="43137"/>
                    </a:srgbClr>
                  </a:outerShdw>
                </a:effectLst>
              </a:rPr>
            </a:br>
            <a:r>
              <a:rPr lang="ar-IQ" sz="2400" b="1" dirty="0"/>
              <a:t>وتقوم هذه النظرية على المفاهيم التالية:</a:t>
            </a:r>
            <a:r>
              <a:rPr lang="ar-IQ" sz="2800" b="1" u="sng" dirty="0">
                <a:effectLst>
                  <a:outerShdw blurRad="38100" dist="38100" dir="2700000" algn="tl">
                    <a:srgbClr val="000000">
                      <a:alpha val="43137"/>
                    </a:srgbClr>
                  </a:outerShdw>
                </a:effectLst>
              </a:rPr>
              <a:t/>
            </a:r>
            <a:br>
              <a:rPr lang="ar-IQ" sz="2800" b="1" u="sng" dirty="0">
                <a:effectLst>
                  <a:outerShdw blurRad="38100" dist="38100" dir="2700000" algn="tl">
                    <a:srgbClr val="000000">
                      <a:alpha val="43137"/>
                    </a:srgbClr>
                  </a:outerShdw>
                </a:effectLst>
              </a:rPr>
            </a:br>
            <a:r>
              <a:rPr lang="ar-IQ" sz="2000" b="1" dirty="0"/>
              <a:t>1 ـ الفرد:</a:t>
            </a:r>
          </a:p>
          <a:p>
            <a:pPr marL="0" indent="0" algn="r" rtl="1">
              <a:buNone/>
            </a:pPr>
            <a:r>
              <a:rPr lang="ar-IQ" sz="2000" b="1" dirty="0"/>
              <a:t>إن الإنسان مخلوق اجتماعي بطبعه، فلا يمكن أن يعيش إلا مع إنسان، والإنسان مستقل، وبنفس الوقت يعد جزءاً من نظام، وهو شيء </a:t>
            </a:r>
            <a:r>
              <a:rPr lang="ar-IQ" sz="2000" b="1" dirty="0" smtClean="0"/>
              <a:t>حي</a:t>
            </a:r>
            <a:endParaRPr lang="en-US" sz="2000" b="1" dirty="0"/>
          </a:p>
        </p:txBody>
      </p:sp>
      <p:sp>
        <p:nvSpPr>
          <p:cNvPr id="10" name="Date Placeholder 9"/>
          <p:cNvSpPr>
            <a:spLocks noGrp="1"/>
          </p:cNvSpPr>
          <p:nvPr>
            <p:ph type="dt" sz="half" idx="10"/>
          </p:nvPr>
        </p:nvSpPr>
        <p:spPr/>
        <p:txBody>
          <a:bodyPr/>
          <a:lstStyle/>
          <a:p>
            <a:fld id="{BD4DE919-855C-4B5F-ADB5-46D6DC8B832F}" type="datetime1">
              <a:rPr lang="en-US" smtClean="0"/>
              <a:t>12/2/2018</a:t>
            </a:fld>
            <a:endParaRPr lang="en-US"/>
          </a:p>
        </p:txBody>
      </p:sp>
      <p:sp>
        <p:nvSpPr>
          <p:cNvPr id="11" name="Footer Placeholder 10"/>
          <p:cNvSpPr>
            <a:spLocks noGrp="1"/>
          </p:cNvSpPr>
          <p:nvPr>
            <p:ph type="ftr" sz="quarter" idx="11"/>
          </p:nvPr>
        </p:nvSpPr>
        <p:spPr/>
        <p:txBody>
          <a:bodyPr/>
          <a:lstStyle/>
          <a:p>
            <a:r>
              <a:rPr lang="ar-IQ" smtClean="0"/>
              <a:t>المحاضرة الرابعة - د. مازن داود </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3609597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533400"/>
            <a:ext cx="8763000" cy="5940088"/>
          </a:xfrm>
          <a:prstGeom prst="rect">
            <a:avLst/>
          </a:prstGeom>
          <a:solidFill>
            <a:srgbClr val="FFFF00"/>
          </a:solidFill>
        </p:spPr>
        <p:txBody>
          <a:bodyPr wrap="square">
            <a:spAutoFit/>
          </a:bodyPr>
          <a:lstStyle/>
          <a:p>
            <a:pPr algn="r" rtl="1"/>
            <a:r>
              <a:rPr lang="ar-IQ" sz="2000" b="1" dirty="0">
                <a:latin typeface="Arial" pitchFamily="34" charset="0"/>
                <a:cs typeface="Arial" pitchFamily="34" charset="0"/>
              </a:rPr>
              <a:t>له أيضاً القدرة على التكيف وعلى التوازن الداخلي مع العالم الخارجي، وله القدرة على الاستمرار بالرغم من التغيرات التي تحدث داخل ذاته وخارجة عنه.</a:t>
            </a:r>
            <a:br>
              <a:rPr lang="ar-IQ" sz="2000" b="1" dirty="0">
                <a:latin typeface="Arial" pitchFamily="34" charset="0"/>
                <a:cs typeface="Arial" pitchFamily="34" charset="0"/>
              </a:rPr>
            </a:br>
            <a:r>
              <a:rPr lang="ar-IQ" sz="2000" b="1" dirty="0">
                <a:latin typeface="Arial" pitchFamily="34" charset="0"/>
                <a:cs typeface="Arial" pitchFamily="34" charset="0"/>
              </a:rPr>
              <a:t>ويقول بارنارد أن الفرد غالباً ما يكون على استعداد لتقبل أية رسالة باعتبارها أمراً صادراً إليه إذا توفرت أربعة شروط متتابعة هي:</a:t>
            </a:r>
            <a:br>
              <a:rPr lang="ar-IQ" sz="2000" b="1" dirty="0">
                <a:latin typeface="Arial" pitchFamily="34" charset="0"/>
                <a:cs typeface="Arial" pitchFamily="34" charset="0"/>
              </a:rPr>
            </a:br>
            <a:r>
              <a:rPr lang="ar-IQ" sz="2000" b="1" dirty="0">
                <a:latin typeface="Arial" pitchFamily="34" charset="0"/>
                <a:cs typeface="Arial" pitchFamily="34" charset="0"/>
              </a:rPr>
              <a:t>1 ـ إذا كان قادراً على فهم وإستيعاب الرسالة.</a:t>
            </a:r>
            <a:br>
              <a:rPr lang="ar-IQ" sz="2000" b="1" dirty="0">
                <a:latin typeface="Arial" pitchFamily="34" charset="0"/>
                <a:cs typeface="Arial" pitchFamily="34" charset="0"/>
              </a:rPr>
            </a:br>
            <a:r>
              <a:rPr lang="ar-IQ" sz="2000" b="1" dirty="0">
                <a:latin typeface="Arial" pitchFamily="34" charset="0"/>
                <a:cs typeface="Arial" pitchFamily="34" charset="0"/>
              </a:rPr>
              <a:t>2 ـ إذا كان يعتقد أن الرسالة تتناقض مع أهداف المنظمة.</a:t>
            </a:r>
            <a:br>
              <a:rPr lang="ar-IQ" sz="2000" b="1" dirty="0">
                <a:latin typeface="Arial" pitchFamily="34" charset="0"/>
                <a:cs typeface="Arial" pitchFamily="34" charset="0"/>
              </a:rPr>
            </a:br>
            <a:r>
              <a:rPr lang="ar-IQ" sz="2000" b="1" dirty="0">
                <a:latin typeface="Arial" pitchFamily="34" charset="0"/>
                <a:cs typeface="Arial" pitchFamily="34" charset="0"/>
              </a:rPr>
              <a:t>3 ـ إذا كان يعتقد أنها تتمشى مع أهدافه الشخصية.</a:t>
            </a:r>
            <a:br>
              <a:rPr lang="ar-IQ" sz="2000" b="1" dirty="0">
                <a:latin typeface="Arial" pitchFamily="34" charset="0"/>
                <a:cs typeface="Arial" pitchFamily="34" charset="0"/>
              </a:rPr>
            </a:br>
            <a:r>
              <a:rPr lang="ar-IQ" sz="2000" b="1" dirty="0">
                <a:latin typeface="Arial" pitchFamily="34" charset="0"/>
                <a:cs typeface="Arial" pitchFamily="34" charset="0"/>
              </a:rPr>
              <a:t>4 ـ إذا كان قادراً من الناحية الذهنية والجسمانية على مواكبتها.</a:t>
            </a:r>
          </a:p>
          <a:p>
            <a:pPr algn="r" rtl="1"/>
            <a:r>
              <a:rPr lang="ar-IQ" sz="2000" b="1" dirty="0">
                <a:latin typeface="Arial" pitchFamily="34" charset="0"/>
                <a:cs typeface="Arial" pitchFamily="34" charset="0"/>
              </a:rPr>
              <a:t>2 ـ التنظيم الرسمي:</a:t>
            </a:r>
          </a:p>
          <a:p>
            <a:pPr algn="r" rtl="1"/>
            <a:r>
              <a:rPr lang="ar-IQ" sz="2000" b="1" dirty="0">
                <a:latin typeface="Arial" pitchFamily="34" charset="0"/>
                <a:cs typeface="Arial" pitchFamily="34" charset="0"/>
              </a:rPr>
              <a:t>إن التنظيم الرسمي من وجهة نظر بارنارد يتألف من العناصر التالية:</a:t>
            </a:r>
            <a:br>
              <a:rPr lang="ar-IQ" sz="2000" b="1" dirty="0">
                <a:latin typeface="Arial" pitchFamily="34" charset="0"/>
                <a:cs typeface="Arial" pitchFamily="34" charset="0"/>
              </a:rPr>
            </a:br>
            <a:r>
              <a:rPr lang="ar-IQ" sz="2000" b="1" dirty="0">
                <a:latin typeface="Arial" pitchFamily="34" charset="0"/>
                <a:cs typeface="Arial" pitchFamily="34" charset="0"/>
              </a:rPr>
              <a:t>1 ـ الهدف المشترك</a:t>
            </a:r>
            <a:br>
              <a:rPr lang="ar-IQ" sz="2000" b="1" dirty="0">
                <a:latin typeface="Arial" pitchFamily="34" charset="0"/>
                <a:cs typeface="Arial" pitchFamily="34" charset="0"/>
              </a:rPr>
            </a:br>
            <a:r>
              <a:rPr lang="ar-IQ" sz="2000" b="1" dirty="0">
                <a:latin typeface="Arial" pitchFamily="34" charset="0"/>
                <a:cs typeface="Arial" pitchFamily="34" charset="0"/>
              </a:rPr>
              <a:t>2 ـ الاتصال</a:t>
            </a:r>
            <a:br>
              <a:rPr lang="ar-IQ" sz="2000" b="1" dirty="0">
                <a:latin typeface="Arial" pitchFamily="34" charset="0"/>
                <a:cs typeface="Arial" pitchFamily="34" charset="0"/>
              </a:rPr>
            </a:br>
            <a:r>
              <a:rPr lang="ar-IQ" sz="2000" b="1" dirty="0">
                <a:latin typeface="Arial" pitchFamily="34" charset="0"/>
                <a:cs typeface="Arial" pitchFamily="34" charset="0"/>
              </a:rPr>
              <a:t>3 ـ السلطة وقبولها</a:t>
            </a:r>
            <a:br>
              <a:rPr lang="ar-IQ" sz="2000" b="1" dirty="0">
                <a:latin typeface="Arial" pitchFamily="34" charset="0"/>
                <a:cs typeface="Arial" pitchFamily="34" charset="0"/>
              </a:rPr>
            </a:br>
            <a:r>
              <a:rPr lang="ar-IQ" sz="2000" b="1" dirty="0">
                <a:latin typeface="Arial" pitchFamily="34" charset="0"/>
                <a:cs typeface="Arial" pitchFamily="34" charset="0"/>
              </a:rPr>
              <a:t>4 ـ اتخاذ القرارات</a:t>
            </a:r>
            <a:br>
              <a:rPr lang="ar-IQ" sz="2000" b="1" dirty="0">
                <a:latin typeface="Arial" pitchFamily="34" charset="0"/>
                <a:cs typeface="Arial" pitchFamily="34" charset="0"/>
              </a:rPr>
            </a:br>
            <a:r>
              <a:rPr lang="ar-IQ" sz="2000" b="1" dirty="0">
                <a:latin typeface="Arial" pitchFamily="34" charset="0"/>
                <a:cs typeface="Arial" pitchFamily="34" charset="0"/>
              </a:rPr>
              <a:t>5 ـ التخصص</a:t>
            </a:r>
            <a:br>
              <a:rPr lang="ar-IQ" sz="2000" b="1" dirty="0">
                <a:latin typeface="Arial" pitchFamily="34" charset="0"/>
                <a:cs typeface="Arial" pitchFamily="34" charset="0"/>
              </a:rPr>
            </a:br>
            <a:r>
              <a:rPr lang="ar-IQ" sz="2000" b="1" dirty="0">
                <a:latin typeface="Arial" pitchFamily="34" charset="0"/>
                <a:cs typeface="Arial" pitchFamily="34" charset="0"/>
              </a:rPr>
              <a:t>6 ـ الرغبة في العمل</a:t>
            </a:r>
            <a:br>
              <a:rPr lang="ar-IQ" sz="2000" b="1" dirty="0">
                <a:latin typeface="Arial" pitchFamily="34" charset="0"/>
                <a:cs typeface="Arial" pitchFamily="34" charset="0"/>
              </a:rPr>
            </a:br>
            <a:r>
              <a:rPr lang="ar-IQ" sz="2000" b="1" dirty="0">
                <a:latin typeface="Arial" pitchFamily="34" charset="0"/>
                <a:cs typeface="Arial" pitchFamily="34" charset="0"/>
              </a:rPr>
              <a:t>7 ـ التوجيه والإشراف</a:t>
            </a:r>
            <a:br>
              <a:rPr lang="ar-IQ" sz="2000" b="1" dirty="0">
                <a:latin typeface="Arial" pitchFamily="34" charset="0"/>
                <a:cs typeface="Arial" pitchFamily="34" charset="0"/>
              </a:rPr>
            </a:br>
            <a:r>
              <a:rPr lang="ar-IQ" sz="2000" b="1" dirty="0">
                <a:latin typeface="Arial" pitchFamily="34" charset="0"/>
                <a:cs typeface="Arial" pitchFamily="34" charset="0"/>
              </a:rPr>
              <a:t>ويخلص بارنارد إلى النتيجة التالية، أن تبعية المنظمات لتنظيم رسمي أعلى يترتب عليها أشكال من التقييد والحد من حرية الحركة للمنظمات التابعة التي تصبح بالتالي معتمدة أو قاصرة أو ناقصة</a:t>
            </a:r>
            <a:endParaRPr lang="en-US" sz="2000" b="1" dirty="0">
              <a:latin typeface="Arial" pitchFamily="34" charset="0"/>
              <a:cs typeface="Arial" pitchFamily="34" charset="0"/>
            </a:endParaRPr>
          </a:p>
        </p:txBody>
      </p:sp>
      <p:sp>
        <p:nvSpPr>
          <p:cNvPr id="3" name="Date Placeholder 2"/>
          <p:cNvSpPr>
            <a:spLocks noGrp="1"/>
          </p:cNvSpPr>
          <p:nvPr>
            <p:ph type="dt" sz="half" idx="10"/>
          </p:nvPr>
        </p:nvSpPr>
        <p:spPr/>
        <p:txBody>
          <a:bodyPr/>
          <a:lstStyle/>
          <a:p>
            <a:fld id="{6F7FA719-317E-4DA3-AE77-6B81DBF451A1}" type="datetime1">
              <a:rPr lang="en-US" smtClean="0"/>
              <a:t>12/2/2018</a:t>
            </a:fld>
            <a:endParaRPr lang="en-US"/>
          </a:p>
        </p:txBody>
      </p:sp>
      <p:sp>
        <p:nvSpPr>
          <p:cNvPr id="4" name="Footer Placeholder 3"/>
          <p:cNvSpPr>
            <a:spLocks noGrp="1"/>
          </p:cNvSpPr>
          <p:nvPr>
            <p:ph type="ftr" sz="quarter" idx="11"/>
          </p:nvPr>
        </p:nvSpPr>
        <p:spPr/>
        <p:txBody>
          <a:bodyPr/>
          <a:lstStyle/>
          <a:p>
            <a:r>
              <a:rPr lang="ar-IQ" smtClean="0"/>
              <a:t>المحاضرة الرابعة - د. مازن داود </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407203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1581</TotalTime>
  <Words>2335</Words>
  <Application>Microsoft Office PowerPoint</Application>
  <PresentationFormat>On-screen Show (4:3)</PresentationFormat>
  <Paragraphs>266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Trek</vt:lpstr>
      <vt:lpstr>PowerPoint Presentation</vt:lpstr>
      <vt:lpstr>PowerPoint Presentation</vt:lpstr>
      <vt:lpstr>PowerPoint Presentation</vt:lpstr>
      <vt:lpstr>PowerPoint Presentation</vt:lpstr>
      <vt:lpstr>دراسة ماري باركر فيوليت</vt:lpstr>
      <vt:lpstr>دراسة ماري باركر فيوليت</vt:lpstr>
      <vt:lpstr>دراسة جستر برنارد نطرية النظام التعاوني   </vt:lpstr>
      <vt:lpstr>PowerPoint Presentation</vt:lpstr>
      <vt:lpstr>PowerPoint Presentation</vt:lpstr>
      <vt:lpstr>PowerPoint Presentation</vt:lpstr>
      <vt:lpstr>PowerPoint Presentation</vt:lpstr>
      <vt:lpstr>PowerPoint Presentation</vt:lpstr>
      <vt:lpstr>دوغلاس ماكريكر  نظرية (Y)</vt:lpstr>
      <vt:lpstr>دوغلاس ماكريكر  نظرية (Y)</vt:lpstr>
      <vt:lpstr>PowerPoint Presentation</vt:lpstr>
      <vt:lpstr>PowerPoint Presentation</vt:lpstr>
      <vt:lpstr>ثالثاً: مدرسة الاتجاهات المعاصرة </vt:lpstr>
      <vt:lpstr>PowerPoint Presentation</vt:lpstr>
      <vt:lpstr>PowerPoint Presentation</vt:lpstr>
      <vt:lpstr>PowerPoint Presentation</vt:lpstr>
      <vt:lpstr>مدرسة الاتجاهات المعاصرة </vt:lpstr>
      <vt:lpstr>نظرية المنظومات المفتوحة </vt:lpstr>
      <vt:lpstr>PowerPoint Presentation</vt:lpstr>
      <vt:lpstr>أهمية مدخل المنظومات في دراسة المنظمة </vt:lpstr>
      <vt:lpstr>ثانياً : مدخل الإدارة الكمية </vt:lpstr>
      <vt:lpstr>الإدارة الكمية </vt:lpstr>
      <vt:lpstr>الإدارة الكمية </vt:lpstr>
      <vt:lpstr>نظرية (Z)</vt:lpstr>
      <vt:lpstr>نظرية (Z)</vt:lpstr>
      <vt:lpstr>نظرية (Z)</vt:lpstr>
      <vt:lpstr>PowerPoint Presentation</vt:lpstr>
      <vt:lpstr>السمات العامة لنظرية الادارة اليابانية</vt:lpstr>
      <vt:lpstr>PowerPoint Presentation</vt:lpstr>
      <vt:lpstr>PowerPoint Presentation</vt:lpstr>
      <vt:lpstr>عناصر الموقف الظرفي </vt:lpstr>
      <vt:lpstr>الادارة الموقفية </vt:lpstr>
      <vt:lpstr>الادارة الموقفية </vt:lpstr>
      <vt:lpstr>الادارة الموقفية </vt:lpstr>
      <vt:lpstr>تحضير الدرس القادم </vt:lpstr>
      <vt:lpstr>نهاية الدرس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mazen</dc:creator>
  <cp:lastModifiedBy>mazen</cp:lastModifiedBy>
  <cp:revision>26</cp:revision>
  <dcterms:created xsi:type="dcterms:W3CDTF">2006-08-16T00:00:00Z</dcterms:created>
  <dcterms:modified xsi:type="dcterms:W3CDTF">2018-12-01T21:55:57Z</dcterms:modified>
</cp:coreProperties>
</file>