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3"/>
  </p:notesMasterIdLst>
  <p:sldIdLst>
    <p:sldId id="275" r:id="rId2"/>
    <p:sldId id="276" r:id="rId3"/>
    <p:sldId id="256" r:id="rId4"/>
    <p:sldId id="258" r:id="rId5"/>
    <p:sldId id="259" r:id="rId6"/>
    <p:sldId id="260" r:id="rId7"/>
    <p:sldId id="261" r:id="rId8"/>
    <p:sldId id="262" r:id="rId9"/>
    <p:sldId id="263" r:id="rId10"/>
    <p:sldId id="264" r:id="rId11"/>
    <p:sldId id="265" r:id="rId12"/>
    <p:sldId id="266" r:id="rId13"/>
    <p:sldId id="267" r:id="rId14"/>
    <p:sldId id="277" r:id="rId15"/>
    <p:sldId id="268" r:id="rId16"/>
    <p:sldId id="269" r:id="rId17"/>
    <p:sldId id="270" r:id="rId18"/>
    <p:sldId id="271" r:id="rId19"/>
    <p:sldId id="272" r:id="rId20"/>
    <p:sldId id="273" r:id="rId21"/>
    <p:sldId id="274" r:id="rId22"/>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83" d="100"/>
          <a:sy n="83" d="100"/>
        </p:scale>
        <p:origin x="-922" y="-77"/>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10">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B99E90-268E-4F8F-B718-E7517F75F003}" type="doc">
      <dgm:prSet loTypeId="urn:microsoft.com/office/officeart/2008/layout/HalfCircleOrganizationChart" loCatId="hierarchy" qsTypeId="urn:microsoft.com/office/officeart/2005/8/quickstyle/simple1" qsCatId="simple" csTypeId="urn:microsoft.com/office/officeart/2005/8/colors/colorful1#10" csCatId="colorful" phldr="1"/>
      <dgm:spPr/>
      <dgm:t>
        <a:bodyPr/>
        <a:lstStyle/>
        <a:p>
          <a:pPr rtl="1"/>
          <a:endParaRPr lang="ar-SA"/>
        </a:p>
      </dgm:t>
    </dgm:pt>
    <dgm:pt modelId="{D0E1781F-2C1D-4462-8EA6-581D9C3EC8DF}">
      <dgm:prSet phldrT="[نص]" custT="1"/>
      <dgm:spPr/>
      <dgm:t>
        <a:bodyPr/>
        <a:lstStyle/>
        <a:p>
          <a:pPr rtl="1"/>
          <a:r>
            <a:rPr lang="ar-SA" sz="2000" b="1" dirty="0" smtClean="0">
              <a:solidFill>
                <a:schemeClr val="bg2">
                  <a:lumMod val="25000"/>
                </a:schemeClr>
              </a:solidFill>
              <a:latin typeface="Hacen Casablanca Heavy" pitchFamily="2" charset="-78"/>
              <a:cs typeface="Hacen Casablanca Heavy" pitchFamily="2" charset="-78"/>
            </a:rPr>
            <a:t>منها</a:t>
          </a:r>
          <a:endParaRPr lang="ar-SA" sz="2000" b="1" dirty="0">
            <a:solidFill>
              <a:schemeClr val="bg2">
                <a:lumMod val="25000"/>
              </a:schemeClr>
            </a:solidFill>
            <a:latin typeface="Hacen Casablanca Heavy" pitchFamily="2" charset="-78"/>
            <a:cs typeface="Hacen Casablanca Heavy" pitchFamily="2" charset="-78"/>
          </a:endParaRPr>
        </a:p>
      </dgm:t>
    </dgm:pt>
    <dgm:pt modelId="{271B0F28-2F1B-4D69-94AA-73EADF711909}" type="parTrans" cxnId="{3101670D-9062-4BF3-A0EA-66F3AE20E1DF}">
      <dgm:prSet/>
      <dgm:spPr/>
      <dgm:t>
        <a:bodyPr/>
        <a:lstStyle/>
        <a:p>
          <a:pPr rtl="1"/>
          <a:endParaRPr lang="ar-SA" sz="2000" b="1">
            <a:solidFill>
              <a:schemeClr val="bg2">
                <a:lumMod val="25000"/>
              </a:schemeClr>
            </a:solidFill>
            <a:latin typeface="Hacen Casablanca Heavy" pitchFamily="2" charset="-78"/>
            <a:cs typeface="Hacen Casablanca Heavy" pitchFamily="2" charset="-78"/>
          </a:endParaRPr>
        </a:p>
      </dgm:t>
    </dgm:pt>
    <dgm:pt modelId="{4380F051-1978-4F19-9341-26D41A2B96E6}" type="sibTrans" cxnId="{3101670D-9062-4BF3-A0EA-66F3AE20E1DF}">
      <dgm:prSet/>
      <dgm:spPr/>
      <dgm:t>
        <a:bodyPr/>
        <a:lstStyle/>
        <a:p>
          <a:pPr rtl="1"/>
          <a:endParaRPr lang="ar-SA" sz="2000" b="1">
            <a:solidFill>
              <a:schemeClr val="bg2">
                <a:lumMod val="25000"/>
              </a:schemeClr>
            </a:solidFill>
            <a:latin typeface="Hacen Casablanca Heavy" pitchFamily="2" charset="-78"/>
            <a:cs typeface="Hacen Casablanca Heavy" pitchFamily="2" charset="-78"/>
          </a:endParaRPr>
        </a:p>
      </dgm:t>
    </dgm:pt>
    <dgm:pt modelId="{8BF6091B-35D2-4CC7-971C-644315030C0D}">
      <dgm:prSet phldrT="[نص]" custT="1"/>
      <dgm:spPr/>
      <dgm:t>
        <a:bodyPr/>
        <a:lstStyle/>
        <a:p>
          <a:pPr rtl="1"/>
          <a:r>
            <a:rPr lang="ar-SA" sz="2000" b="1" dirty="0" smtClean="0">
              <a:solidFill>
                <a:schemeClr val="bg2">
                  <a:lumMod val="25000"/>
                </a:schemeClr>
              </a:solidFill>
              <a:latin typeface="Hacen Casablanca Heavy" pitchFamily="2" charset="-78"/>
              <a:cs typeface="Hacen Casablanca Heavy" pitchFamily="2" charset="-78"/>
            </a:rPr>
            <a:t>المنوال</a:t>
          </a:r>
          <a:endParaRPr lang="ar-SA" sz="2000" b="1" dirty="0">
            <a:solidFill>
              <a:schemeClr val="bg2">
                <a:lumMod val="25000"/>
              </a:schemeClr>
            </a:solidFill>
            <a:latin typeface="Hacen Casablanca Heavy" pitchFamily="2" charset="-78"/>
            <a:cs typeface="Hacen Casablanca Heavy" pitchFamily="2" charset="-78"/>
          </a:endParaRPr>
        </a:p>
      </dgm:t>
    </dgm:pt>
    <dgm:pt modelId="{45F002E2-634B-4CC8-9AA2-98A1935523BD}" type="parTrans" cxnId="{AC3881D2-0C48-4A4B-83A7-147B0B3AE1A6}">
      <dgm:prSet/>
      <dgm:spPr/>
      <dgm:t>
        <a:bodyPr/>
        <a:lstStyle/>
        <a:p>
          <a:pPr rtl="1"/>
          <a:endParaRPr lang="ar-SA" sz="2000" b="1">
            <a:solidFill>
              <a:schemeClr val="bg2">
                <a:lumMod val="25000"/>
              </a:schemeClr>
            </a:solidFill>
            <a:latin typeface="Hacen Casablanca Heavy" pitchFamily="2" charset="-78"/>
            <a:cs typeface="Hacen Casablanca Heavy" pitchFamily="2" charset="-78"/>
          </a:endParaRPr>
        </a:p>
      </dgm:t>
    </dgm:pt>
    <dgm:pt modelId="{B79B6FD0-70CC-45DD-9DE6-85AB942DF8EF}" type="sibTrans" cxnId="{AC3881D2-0C48-4A4B-83A7-147B0B3AE1A6}">
      <dgm:prSet/>
      <dgm:spPr/>
      <dgm:t>
        <a:bodyPr/>
        <a:lstStyle/>
        <a:p>
          <a:pPr rtl="1"/>
          <a:endParaRPr lang="ar-SA" sz="2000" b="1">
            <a:solidFill>
              <a:schemeClr val="bg2">
                <a:lumMod val="25000"/>
              </a:schemeClr>
            </a:solidFill>
            <a:latin typeface="Hacen Casablanca Heavy" pitchFamily="2" charset="-78"/>
            <a:cs typeface="Hacen Casablanca Heavy" pitchFamily="2" charset="-78"/>
          </a:endParaRPr>
        </a:p>
      </dgm:t>
    </dgm:pt>
    <dgm:pt modelId="{EB66A6E5-A8A9-4B99-B441-A854AF4671A2}">
      <dgm:prSet phldrT="[نص]" custT="1">
        <dgm:style>
          <a:lnRef idx="3">
            <a:schemeClr val="lt1"/>
          </a:lnRef>
          <a:fillRef idx="1">
            <a:schemeClr val="accent5"/>
          </a:fillRef>
          <a:effectRef idx="1">
            <a:schemeClr val="accent5"/>
          </a:effectRef>
          <a:fontRef idx="minor">
            <a:schemeClr val="lt1"/>
          </a:fontRef>
        </dgm:style>
      </dgm:prSet>
      <dgm:spPr/>
      <dgm:t>
        <a:bodyPr/>
        <a:lstStyle/>
        <a:p>
          <a:pPr rtl="1"/>
          <a:r>
            <a:rPr lang="ar-SA" sz="2000" b="1" dirty="0" smtClean="0">
              <a:solidFill>
                <a:schemeClr val="bg2">
                  <a:lumMod val="25000"/>
                </a:schemeClr>
              </a:solidFill>
              <a:latin typeface="Hacen Casablanca Heavy" pitchFamily="2" charset="-78"/>
              <a:cs typeface="Hacen Casablanca Heavy" pitchFamily="2" charset="-78"/>
            </a:rPr>
            <a:t>الوسيط</a:t>
          </a:r>
          <a:endParaRPr lang="ar-SA" sz="2000" b="1" dirty="0">
            <a:solidFill>
              <a:schemeClr val="bg2">
                <a:lumMod val="25000"/>
              </a:schemeClr>
            </a:solidFill>
            <a:latin typeface="Hacen Casablanca Heavy" pitchFamily="2" charset="-78"/>
            <a:cs typeface="Hacen Casablanca Heavy" pitchFamily="2" charset="-78"/>
          </a:endParaRPr>
        </a:p>
      </dgm:t>
    </dgm:pt>
    <dgm:pt modelId="{E1448116-04D2-4AC6-A134-F492FCBAC391}" type="parTrans" cxnId="{021C42E0-C675-4402-8D96-16005F5906ED}">
      <dgm:prSet/>
      <dgm:spPr/>
      <dgm:t>
        <a:bodyPr/>
        <a:lstStyle/>
        <a:p>
          <a:pPr rtl="1"/>
          <a:endParaRPr lang="ar-SA" sz="2000" b="1">
            <a:solidFill>
              <a:schemeClr val="bg2">
                <a:lumMod val="25000"/>
              </a:schemeClr>
            </a:solidFill>
            <a:latin typeface="Hacen Casablanca Heavy" pitchFamily="2" charset="-78"/>
            <a:cs typeface="Hacen Casablanca Heavy" pitchFamily="2" charset="-78"/>
          </a:endParaRPr>
        </a:p>
      </dgm:t>
    </dgm:pt>
    <dgm:pt modelId="{2C21E542-1D91-451C-969D-7DDB4EB78DB2}" type="sibTrans" cxnId="{021C42E0-C675-4402-8D96-16005F5906ED}">
      <dgm:prSet/>
      <dgm:spPr/>
      <dgm:t>
        <a:bodyPr/>
        <a:lstStyle/>
        <a:p>
          <a:pPr rtl="1"/>
          <a:endParaRPr lang="ar-SA" sz="2000" b="1">
            <a:solidFill>
              <a:schemeClr val="bg2">
                <a:lumMod val="25000"/>
              </a:schemeClr>
            </a:solidFill>
            <a:latin typeface="Hacen Casablanca Heavy" pitchFamily="2" charset="-78"/>
            <a:cs typeface="Hacen Casablanca Heavy" pitchFamily="2" charset="-78"/>
          </a:endParaRPr>
        </a:p>
      </dgm:t>
    </dgm:pt>
    <dgm:pt modelId="{D1C96ADC-79B3-4229-9D4C-8A2268ADA092}">
      <dgm:prSet phldrT="[نص]" custT="1"/>
      <dgm:spPr/>
      <dgm:t>
        <a:bodyPr/>
        <a:lstStyle/>
        <a:p>
          <a:pPr rtl="1"/>
          <a:r>
            <a:rPr lang="ar-SA" sz="2000" b="1" dirty="0" smtClean="0">
              <a:solidFill>
                <a:schemeClr val="bg2">
                  <a:lumMod val="25000"/>
                </a:schemeClr>
              </a:solidFill>
              <a:latin typeface="Hacen Casablanca Heavy" pitchFamily="2" charset="-78"/>
              <a:cs typeface="Hacen Casablanca Heavy" pitchFamily="2" charset="-78"/>
            </a:rPr>
            <a:t>الوسط الحسابي</a:t>
          </a:r>
          <a:endParaRPr lang="ar-SA" sz="2000" b="1" dirty="0">
            <a:solidFill>
              <a:schemeClr val="bg2">
                <a:lumMod val="25000"/>
              </a:schemeClr>
            </a:solidFill>
            <a:latin typeface="Hacen Casablanca Heavy" pitchFamily="2" charset="-78"/>
            <a:cs typeface="Hacen Casablanca Heavy" pitchFamily="2" charset="-78"/>
          </a:endParaRPr>
        </a:p>
      </dgm:t>
    </dgm:pt>
    <dgm:pt modelId="{E30BAB3A-FDCD-4C01-90F2-285FA8799A90}" type="parTrans" cxnId="{695C08C4-8E4E-4DCF-8C5B-5671FFD0281A}">
      <dgm:prSet/>
      <dgm:spPr/>
      <dgm:t>
        <a:bodyPr/>
        <a:lstStyle/>
        <a:p>
          <a:pPr rtl="1"/>
          <a:endParaRPr lang="ar-SA" sz="2000" b="1">
            <a:solidFill>
              <a:schemeClr val="bg2">
                <a:lumMod val="25000"/>
              </a:schemeClr>
            </a:solidFill>
            <a:latin typeface="Hacen Casablanca Heavy" pitchFamily="2" charset="-78"/>
            <a:cs typeface="Hacen Casablanca Heavy" pitchFamily="2" charset="-78"/>
          </a:endParaRPr>
        </a:p>
      </dgm:t>
    </dgm:pt>
    <dgm:pt modelId="{7BB69AAB-D06C-4147-9750-E2A550F09B2C}" type="sibTrans" cxnId="{695C08C4-8E4E-4DCF-8C5B-5671FFD0281A}">
      <dgm:prSet/>
      <dgm:spPr/>
      <dgm:t>
        <a:bodyPr/>
        <a:lstStyle/>
        <a:p>
          <a:pPr rtl="1"/>
          <a:endParaRPr lang="ar-SA" sz="2000" b="1">
            <a:solidFill>
              <a:schemeClr val="bg2">
                <a:lumMod val="25000"/>
              </a:schemeClr>
            </a:solidFill>
            <a:latin typeface="Hacen Casablanca Heavy" pitchFamily="2" charset="-78"/>
            <a:cs typeface="Hacen Casablanca Heavy" pitchFamily="2" charset="-78"/>
          </a:endParaRPr>
        </a:p>
      </dgm:t>
    </dgm:pt>
    <dgm:pt modelId="{16D099BA-9EAD-48F4-AA7D-777972B014E9}" type="pres">
      <dgm:prSet presAssocID="{89B99E90-268E-4F8F-B718-E7517F75F003}" presName="Name0" presStyleCnt="0">
        <dgm:presLayoutVars>
          <dgm:orgChart val="1"/>
          <dgm:chPref val="1"/>
          <dgm:dir/>
          <dgm:animOne val="branch"/>
          <dgm:animLvl val="lvl"/>
          <dgm:resizeHandles/>
        </dgm:presLayoutVars>
      </dgm:prSet>
      <dgm:spPr/>
      <dgm:t>
        <a:bodyPr/>
        <a:lstStyle/>
        <a:p>
          <a:pPr rtl="1"/>
          <a:endParaRPr lang="ar-SA"/>
        </a:p>
      </dgm:t>
    </dgm:pt>
    <dgm:pt modelId="{000AD7DF-3602-40D4-A9DD-E6C3F7F5B3DF}" type="pres">
      <dgm:prSet presAssocID="{D0E1781F-2C1D-4462-8EA6-581D9C3EC8DF}" presName="hierRoot1" presStyleCnt="0">
        <dgm:presLayoutVars>
          <dgm:hierBranch val="init"/>
        </dgm:presLayoutVars>
      </dgm:prSet>
      <dgm:spPr/>
    </dgm:pt>
    <dgm:pt modelId="{893BDC9C-02D0-49B6-A78E-43606FB8221F}" type="pres">
      <dgm:prSet presAssocID="{D0E1781F-2C1D-4462-8EA6-581D9C3EC8DF}" presName="rootComposite1" presStyleCnt="0"/>
      <dgm:spPr/>
    </dgm:pt>
    <dgm:pt modelId="{C25FE170-9B02-441B-B53A-1B1542C83945}" type="pres">
      <dgm:prSet presAssocID="{D0E1781F-2C1D-4462-8EA6-581D9C3EC8DF}" presName="rootText1" presStyleLbl="alignAcc1" presStyleIdx="0" presStyleCnt="0">
        <dgm:presLayoutVars>
          <dgm:chPref val="3"/>
        </dgm:presLayoutVars>
      </dgm:prSet>
      <dgm:spPr/>
      <dgm:t>
        <a:bodyPr/>
        <a:lstStyle/>
        <a:p>
          <a:pPr rtl="1"/>
          <a:endParaRPr lang="ar-SA"/>
        </a:p>
      </dgm:t>
    </dgm:pt>
    <dgm:pt modelId="{34363187-DA86-400C-80F6-4AFD7865281A}" type="pres">
      <dgm:prSet presAssocID="{D0E1781F-2C1D-4462-8EA6-581D9C3EC8DF}" presName="topArc1" presStyleLbl="parChTrans1D1" presStyleIdx="0" presStyleCnt="8"/>
      <dgm:spPr/>
    </dgm:pt>
    <dgm:pt modelId="{3CCC5700-E892-4651-A18C-9DD6AC952428}" type="pres">
      <dgm:prSet presAssocID="{D0E1781F-2C1D-4462-8EA6-581D9C3EC8DF}" presName="bottomArc1" presStyleLbl="parChTrans1D1" presStyleIdx="1" presStyleCnt="8">
        <dgm:style>
          <a:lnRef idx="2">
            <a:schemeClr val="accent2">
              <a:shade val="50000"/>
            </a:schemeClr>
          </a:lnRef>
          <a:fillRef idx="1">
            <a:schemeClr val="accent2"/>
          </a:fillRef>
          <a:effectRef idx="0">
            <a:schemeClr val="accent2"/>
          </a:effectRef>
          <a:fontRef idx="minor">
            <a:schemeClr val="lt1"/>
          </a:fontRef>
        </dgm:style>
      </dgm:prSet>
      <dgm:spPr/>
    </dgm:pt>
    <dgm:pt modelId="{FC627185-38BC-4A53-9B25-E1B042420BF6}" type="pres">
      <dgm:prSet presAssocID="{D0E1781F-2C1D-4462-8EA6-581D9C3EC8DF}" presName="topConnNode1" presStyleLbl="node1" presStyleIdx="0" presStyleCnt="0"/>
      <dgm:spPr/>
      <dgm:t>
        <a:bodyPr/>
        <a:lstStyle/>
        <a:p>
          <a:pPr rtl="1"/>
          <a:endParaRPr lang="ar-SA"/>
        </a:p>
      </dgm:t>
    </dgm:pt>
    <dgm:pt modelId="{866D53E2-B3F3-4E2D-94CF-2A23321DBC49}" type="pres">
      <dgm:prSet presAssocID="{D0E1781F-2C1D-4462-8EA6-581D9C3EC8DF}" presName="hierChild2" presStyleCnt="0"/>
      <dgm:spPr/>
    </dgm:pt>
    <dgm:pt modelId="{9F2B8670-234F-4121-84CC-861F33FEA2B7}" type="pres">
      <dgm:prSet presAssocID="{45F002E2-634B-4CC8-9AA2-98A1935523BD}" presName="Name28" presStyleLbl="parChTrans1D2" presStyleIdx="0" presStyleCnt="3"/>
      <dgm:spPr/>
      <dgm:t>
        <a:bodyPr/>
        <a:lstStyle/>
        <a:p>
          <a:pPr rtl="1"/>
          <a:endParaRPr lang="ar-SA"/>
        </a:p>
      </dgm:t>
    </dgm:pt>
    <dgm:pt modelId="{74A4BDF1-64DC-4E9D-BA2F-2B055B835725}" type="pres">
      <dgm:prSet presAssocID="{8BF6091B-35D2-4CC7-971C-644315030C0D}" presName="hierRoot2" presStyleCnt="0">
        <dgm:presLayoutVars>
          <dgm:hierBranch val="init"/>
        </dgm:presLayoutVars>
      </dgm:prSet>
      <dgm:spPr/>
    </dgm:pt>
    <dgm:pt modelId="{73DECBF0-320E-4567-9F7F-CE53CB23D400}" type="pres">
      <dgm:prSet presAssocID="{8BF6091B-35D2-4CC7-971C-644315030C0D}" presName="rootComposite2" presStyleCnt="0"/>
      <dgm:spPr/>
    </dgm:pt>
    <dgm:pt modelId="{B58C678B-793A-48E2-8AC8-048643FA49EF}" type="pres">
      <dgm:prSet presAssocID="{8BF6091B-35D2-4CC7-971C-644315030C0D}" presName="rootText2" presStyleLbl="alignAcc1" presStyleIdx="0" presStyleCnt="0">
        <dgm:presLayoutVars>
          <dgm:chPref val="3"/>
        </dgm:presLayoutVars>
      </dgm:prSet>
      <dgm:spPr/>
      <dgm:t>
        <a:bodyPr/>
        <a:lstStyle/>
        <a:p>
          <a:pPr rtl="1"/>
          <a:endParaRPr lang="ar-SA"/>
        </a:p>
      </dgm:t>
    </dgm:pt>
    <dgm:pt modelId="{BE493CD5-4F55-4D10-8A82-2C849C50CD99}" type="pres">
      <dgm:prSet presAssocID="{8BF6091B-35D2-4CC7-971C-644315030C0D}" presName="topArc2" presStyleLbl="parChTrans1D1" presStyleIdx="2" presStyleCnt="8"/>
      <dgm:spPr/>
    </dgm:pt>
    <dgm:pt modelId="{F3F56575-D320-46ED-9A20-210E3547D206}" type="pres">
      <dgm:prSet presAssocID="{8BF6091B-35D2-4CC7-971C-644315030C0D}" presName="bottomArc2" presStyleLbl="parChTrans1D1" presStyleIdx="3" presStyleCnt="8">
        <dgm:style>
          <a:lnRef idx="1">
            <a:schemeClr val="accent4"/>
          </a:lnRef>
          <a:fillRef idx="2">
            <a:schemeClr val="accent4"/>
          </a:fillRef>
          <a:effectRef idx="1">
            <a:schemeClr val="accent4"/>
          </a:effectRef>
          <a:fontRef idx="minor">
            <a:schemeClr val="dk1"/>
          </a:fontRef>
        </dgm:style>
      </dgm:prSet>
      <dgm:spPr/>
    </dgm:pt>
    <dgm:pt modelId="{95920EDC-C8D0-426A-8B47-B32683575B87}" type="pres">
      <dgm:prSet presAssocID="{8BF6091B-35D2-4CC7-971C-644315030C0D}" presName="topConnNode2" presStyleLbl="node2" presStyleIdx="0" presStyleCnt="0"/>
      <dgm:spPr/>
      <dgm:t>
        <a:bodyPr/>
        <a:lstStyle/>
        <a:p>
          <a:pPr rtl="1"/>
          <a:endParaRPr lang="ar-SA"/>
        </a:p>
      </dgm:t>
    </dgm:pt>
    <dgm:pt modelId="{22D08F69-8008-46AD-BB85-9EEAB7B142E4}" type="pres">
      <dgm:prSet presAssocID="{8BF6091B-35D2-4CC7-971C-644315030C0D}" presName="hierChild4" presStyleCnt="0"/>
      <dgm:spPr/>
    </dgm:pt>
    <dgm:pt modelId="{212A1074-E13D-4038-B0A2-26227C5D140C}" type="pres">
      <dgm:prSet presAssocID="{8BF6091B-35D2-4CC7-971C-644315030C0D}" presName="hierChild5" presStyleCnt="0"/>
      <dgm:spPr/>
    </dgm:pt>
    <dgm:pt modelId="{2B16A56E-02E0-410C-9639-06FF933B0BEF}" type="pres">
      <dgm:prSet presAssocID="{E1448116-04D2-4AC6-A134-F492FCBAC391}" presName="Name28" presStyleLbl="parChTrans1D2" presStyleIdx="1" presStyleCnt="3"/>
      <dgm:spPr/>
      <dgm:t>
        <a:bodyPr/>
        <a:lstStyle/>
        <a:p>
          <a:pPr rtl="1"/>
          <a:endParaRPr lang="ar-SA"/>
        </a:p>
      </dgm:t>
    </dgm:pt>
    <dgm:pt modelId="{C5AA8C9C-76CC-49C1-943A-F2A7D4B00C7C}" type="pres">
      <dgm:prSet presAssocID="{EB66A6E5-A8A9-4B99-B441-A854AF4671A2}" presName="hierRoot2" presStyleCnt="0">
        <dgm:presLayoutVars>
          <dgm:hierBranch val="init"/>
        </dgm:presLayoutVars>
      </dgm:prSet>
      <dgm:spPr/>
    </dgm:pt>
    <dgm:pt modelId="{0203D66F-4B9D-4E67-B285-11CDED502800}" type="pres">
      <dgm:prSet presAssocID="{EB66A6E5-A8A9-4B99-B441-A854AF4671A2}" presName="rootComposite2" presStyleCnt="0"/>
      <dgm:spPr/>
    </dgm:pt>
    <dgm:pt modelId="{DA056BF1-60E2-4E42-8D04-190D44698AEA}" type="pres">
      <dgm:prSet presAssocID="{EB66A6E5-A8A9-4B99-B441-A854AF4671A2}" presName="rootText2" presStyleLbl="alignAcc1" presStyleIdx="0" presStyleCnt="0">
        <dgm:presLayoutVars>
          <dgm:chPref val="3"/>
        </dgm:presLayoutVars>
      </dgm:prSet>
      <dgm:spPr/>
      <dgm:t>
        <a:bodyPr/>
        <a:lstStyle/>
        <a:p>
          <a:pPr rtl="1"/>
          <a:endParaRPr lang="ar-SA"/>
        </a:p>
      </dgm:t>
    </dgm:pt>
    <dgm:pt modelId="{7481638C-6C00-435B-9B49-F3285C9A47CF}" type="pres">
      <dgm:prSet presAssocID="{EB66A6E5-A8A9-4B99-B441-A854AF4671A2}" presName="topArc2" presStyleLbl="parChTrans1D1" presStyleIdx="4" presStyleCnt="8"/>
      <dgm:spPr/>
    </dgm:pt>
    <dgm:pt modelId="{3015BEC6-C25B-4175-828E-EB8AABFF9655}" type="pres">
      <dgm:prSet presAssocID="{EB66A6E5-A8A9-4B99-B441-A854AF4671A2}" presName="bottomArc2" presStyleLbl="parChTrans1D1" presStyleIdx="5" presStyleCnt="8">
        <dgm:style>
          <a:lnRef idx="3">
            <a:schemeClr val="lt1"/>
          </a:lnRef>
          <a:fillRef idx="1">
            <a:schemeClr val="accent5"/>
          </a:fillRef>
          <a:effectRef idx="1">
            <a:schemeClr val="accent5"/>
          </a:effectRef>
          <a:fontRef idx="minor">
            <a:schemeClr val="lt1"/>
          </a:fontRef>
        </dgm:style>
      </dgm:prSet>
      <dgm:spPr/>
    </dgm:pt>
    <dgm:pt modelId="{E4F9CBE9-A6C3-456C-829E-4D94CFFA1AB5}" type="pres">
      <dgm:prSet presAssocID="{EB66A6E5-A8A9-4B99-B441-A854AF4671A2}" presName="topConnNode2" presStyleLbl="node2" presStyleIdx="0" presStyleCnt="0"/>
      <dgm:spPr/>
      <dgm:t>
        <a:bodyPr/>
        <a:lstStyle/>
        <a:p>
          <a:pPr rtl="1"/>
          <a:endParaRPr lang="ar-SA"/>
        </a:p>
      </dgm:t>
    </dgm:pt>
    <dgm:pt modelId="{C479E0A7-7508-4E70-95AA-453887298506}" type="pres">
      <dgm:prSet presAssocID="{EB66A6E5-A8A9-4B99-B441-A854AF4671A2}" presName="hierChild4" presStyleCnt="0"/>
      <dgm:spPr/>
    </dgm:pt>
    <dgm:pt modelId="{C3C89C37-46E9-452B-ADEE-C6088F3BA351}" type="pres">
      <dgm:prSet presAssocID="{EB66A6E5-A8A9-4B99-B441-A854AF4671A2}" presName="hierChild5" presStyleCnt="0"/>
      <dgm:spPr/>
    </dgm:pt>
    <dgm:pt modelId="{B6C0BC09-155E-400D-883D-5CD81732F7C4}" type="pres">
      <dgm:prSet presAssocID="{E30BAB3A-FDCD-4C01-90F2-285FA8799A90}" presName="Name28" presStyleLbl="parChTrans1D2" presStyleIdx="2" presStyleCnt="3"/>
      <dgm:spPr/>
      <dgm:t>
        <a:bodyPr/>
        <a:lstStyle/>
        <a:p>
          <a:pPr rtl="1"/>
          <a:endParaRPr lang="ar-SA"/>
        </a:p>
      </dgm:t>
    </dgm:pt>
    <dgm:pt modelId="{13621EF7-9551-4AE1-BAC8-49EDE778EAE5}" type="pres">
      <dgm:prSet presAssocID="{D1C96ADC-79B3-4229-9D4C-8A2268ADA092}" presName="hierRoot2" presStyleCnt="0">
        <dgm:presLayoutVars>
          <dgm:hierBranch val="init"/>
        </dgm:presLayoutVars>
      </dgm:prSet>
      <dgm:spPr/>
    </dgm:pt>
    <dgm:pt modelId="{2A7BE923-CACE-4EFD-B469-CD57BA7D0A6E}" type="pres">
      <dgm:prSet presAssocID="{D1C96ADC-79B3-4229-9D4C-8A2268ADA092}" presName="rootComposite2" presStyleCnt="0"/>
      <dgm:spPr/>
    </dgm:pt>
    <dgm:pt modelId="{02827FE3-3869-4733-9875-837A060C5F98}" type="pres">
      <dgm:prSet presAssocID="{D1C96ADC-79B3-4229-9D4C-8A2268ADA092}" presName="rootText2" presStyleLbl="alignAcc1" presStyleIdx="0" presStyleCnt="0">
        <dgm:presLayoutVars>
          <dgm:chPref val="3"/>
        </dgm:presLayoutVars>
      </dgm:prSet>
      <dgm:spPr/>
      <dgm:t>
        <a:bodyPr/>
        <a:lstStyle/>
        <a:p>
          <a:pPr rtl="1"/>
          <a:endParaRPr lang="ar-SA"/>
        </a:p>
      </dgm:t>
    </dgm:pt>
    <dgm:pt modelId="{3BEB8A69-D39C-42E6-A7B1-3697E7EE8608}" type="pres">
      <dgm:prSet presAssocID="{D1C96ADC-79B3-4229-9D4C-8A2268ADA092}" presName="topArc2" presStyleLbl="parChTrans1D1" presStyleIdx="6" presStyleCnt="8"/>
      <dgm:spPr/>
    </dgm:pt>
    <dgm:pt modelId="{5D5A81B2-E870-45A2-8AC6-B7E5296FC0A4}" type="pres">
      <dgm:prSet presAssocID="{D1C96ADC-79B3-4229-9D4C-8A2268ADA092}" presName="bottomArc2" presStyleLbl="parChTrans1D1" presStyleIdx="7" presStyleCnt="8">
        <dgm:style>
          <a:lnRef idx="3">
            <a:schemeClr val="lt1"/>
          </a:lnRef>
          <a:fillRef idx="1">
            <a:schemeClr val="accent3"/>
          </a:fillRef>
          <a:effectRef idx="1">
            <a:schemeClr val="accent3"/>
          </a:effectRef>
          <a:fontRef idx="minor">
            <a:schemeClr val="lt1"/>
          </a:fontRef>
        </dgm:style>
      </dgm:prSet>
      <dgm:spPr/>
    </dgm:pt>
    <dgm:pt modelId="{BA6DF10D-74B8-4707-A611-2E03E22E5FE8}" type="pres">
      <dgm:prSet presAssocID="{D1C96ADC-79B3-4229-9D4C-8A2268ADA092}" presName="topConnNode2" presStyleLbl="node2" presStyleIdx="0" presStyleCnt="0"/>
      <dgm:spPr/>
      <dgm:t>
        <a:bodyPr/>
        <a:lstStyle/>
        <a:p>
          <a:pPr rtl="1"/>
          <a:endParaRPr lang="ar-SA"/>
        </a:p>
      </dgm:t>
    </dgm:pt>
    <dgm:pt modelId="{1ACC8C61-05F6-49F3-8FCC-F22CB872FD84}" type="pres">
      <dgm:prSet presAssocID="{D1C96ADC-79B3-4229-9D4C-8A2268ADA092}" presName="hierChild4" presStyleCnt="0"/>
      <dgm:spPr/>
    </dgm:pt>
    <dgm:pt modelId="{EC03BADA-4248-4919-BC11-D7E4CAF6B0B9}" type="pres">
      <dgm:prSet presAssocID="{D1C96ADC-79B3-4229-9D4C-8A2268ADA092}" presName="hierChild5" presStyleCnt="0"/>
      <dgm:spPr/>
    </dgm:pt>
    <dgm:pt modelId="{86C32FC0-B6A3-405C-A908-8E651179E285}" type="pres">
      <dgm:prSet presAssocID="{D0E1781F-2C1D-4462-8EA6-581D9C3EC8DF}" presName="hierChild3" presStyleCnt="0"/>
      <dgm:spPr/>
    </dgm:pt>
  </dgm:ptLst>
  <dgm:cxnLst>
    <dgm:cxn modelId="{695C08C4-8E4E-4DCF-8C5B-5671FFD0281A}" srcId="{D0E1781F-2C1D-4462-8EA6-581D9C3EC8DF}" destId="{D1C96ADC-79B3-4229-9D4C-8A2268ADA092}" srcOrd="2" destOrd="0" parTransId="{E30BAB3A-FDCD-4C01-90F2-285FA8799A90}" sibTransId="{7BB69AAB-D06C-4147-9750-E2A550F09B2C}"/>
    <dgm:cxn modelId="{83E451F3-B234-4747-9307-F609644C3E77}" type="presOf" srcId="{E1448116-04D2-4AC6-A134-F492FCBAC391}" destId="{2B16A56E-02E0-410C-9639-06FF933B0BEF}" srcOrd="0" destOrd="0" presId="urn:microsoft.com/office/officeart/2008/layout/HalfCircleOrganizationChart"/>
    <dgm:cxn modelId="{F735ED37-6692-4BAF-95EC-D6B093895CF3}" type="presOf" srcId="{89B99E90-268E-4F8F-B718-E7517F75F003}" destId="{16D099BA-9EAD-48F4-AA7D-777972B014E9}" srcOrd="0" destOrd="0" presId="urn:microsoft.com/office/officeart/2008/layout/HalfCircleOrganizationChart"/>
    <dgm:cxn modelId="{021C42E0-C675-4402-8D96-16005F5906ED}" srcId="{D0E1781F-2C1D-4462-8EA6-581D9C3EC8DF}" destId="{EB66A6E5-A8A9-4B99-B441-A854AF4671A2}" srcOrd="1" destOrd="0" parTransId="{E1448116-04D2-4AC6-A134-F492FCBAC391}" sibTransId="{2C21E542-1D91-451C-969D-7DDB4EB78DB2}"/>
    <dgm:cxn modelId="{2D36A6F7-D6D7-45A5-BC3C-F68571A66388}" type="presOf" srcId="{EB66A6E5-A8A9-4B99-B441-A854AF4671A2}" destId="{E4F9CBE9-A6C3-456C-829E-4D94CFFA1AB5}" srcOrd="1" destOrd="0" presId="urn:microsoft.com/office/officeart/2008/layout/HalfCircleOrganizationChart"/>
    <dgm:cxn modelId="{432D086E-AFB9-48B1-BDDD-E489DEDCD3E1}" type="presOf" srcId="{D1C96ADC-79B3-4229-9D4C-8A2268ADA092}" destId="{BA6DF10D-74B8-4707-A611-2E03E22E5FE8}" srcOrd="1" destOrd="0" presId="urn:microsoft.com/office/officeart/2008/layout/HalfCircleOrganizationChart"/>
    <dgm:cxn modelId="{8A63D072-6815-4614-841A-4DCD4539841F}" type="presOf" srcId="{8BF6091B-35D2-4CC7-971C-644315030C0D}" destId="{B58C678B-793A-48E2-8AC8-048643FA49EF}" srcOrd="0" destOrd="0" presId="urn:microsoft.com/office/officeart/2008/layout/HalfCircleOrganizationChart"/>
    <dgm:cxn modelId="{B7FD26E2-4B55-4DBA-9E3D-21DB4245D0D0}" type="presOf" srcId="{45F002E2-634B-4CC8-9AA2-98A1935523BD}" destId="{9F2B8670-234F-4121-84CC-861F33FEA2B7}" srcOrd="0" destOrd="0" presId="urn:microsoft.com/office/officeart/2008/layout/HalfCircleOrganizationChart"/>
    <dgm:cxn modelId="{87C0249A-2DE8-4059-AEBF-CAC4F953E476}" type="presOf" srcId="{EB66A6E5-A8A9-4B99-B441-A854AF4671A2}" destId="{DA056BF1-60E2-4E42-8D04-190D44698AEA}" srcOrd="0" destOrd="0" presId="urn:microsoft.com/office/officeart/2008/layout/HalfCircleOrganizationChart"/>
    <dgm:cxn modelId="{4BC8BF1C-D0BD-4AA2-95B9-19F6152D03B9}" type="presOf" srcId="{D0E1781F-2C1D-4462-8EA6-581D9C3EC8DF}" destId="{FC627185-38BC-4A53-9B25-E1B042420BF6}" srcOrd="1" destOrd="0" presId="urn:microsoft.com/office/officeart/2008/layout/HalfCircleOrganizationChart"/>
    <dgm:cxn modelId="{91CC9205-DA0F-4308-806B-068DEBCB5997}" type="presOf" srcId="{D1C96ADC-79B3-4229-9D4C-8A2268ADA092}" destId="{02827FE3-3869-4733-9875-837A060C5F98}" srcOrd="0" destOrd="0" presId="urn:microsoft.com/office/officeart/2008/layout/HalfCircleOrganizationChart"/>
    <dgm:cxn modelId="{AFF23B44-48B6-441D-AFF4-33C0BC83664F}" type="presOf" srcId="{8BF6091B-35D2-4CC7-971C-644315030C0D}" destId="{95920EDC-C8D0-426A-8B47-B32683575B87}" srcOrd="1" destOrd="0" presId="urn:microsoft.com/office/officeart/2008/layout/HalfCircleOrganizationChart"/>
    <dgm:cxn modelId="{D8E93BB4-5BD6-41F4-BD6B-CE24A7FB172E}" type="presOf" srcId="{D0E1781F-2C1D-4462-8EA6-581D9C3EC8DF}" destId="{C25FE170-9B02-441B-B53A-1B1542C83945}" srcOrd="0" destOrd="0" presId="urn:microsoft.com/office/officeart/2008/layout/HalfCircleOrganizationChart"/>
    <dgm:cxn modelId="{988555FC-F330-475F-82A7-4CF8A56014EC}" type="presOf" srcId="{E30BAB3A-FDCD-4C01-90F2-285FA8799A90}" destId="{B6C0BC09-155E-400D-883D-5CD81732F7C4}" srcOrd="0" destOrd="0" presId="urn:microsoft.com/office/officeart/2008/layout/HalfCircleOrganizationChart"/>
    <dgm:cxn modelId="{3101670D-9062-4BF3-A0EA-66F3AE20E1DF}" srcId="{89B99E90-268E-4F8F-B718-E7517F75F003}" destId="{D0E1781F-2C1D-4462-8EA6-581D9C3EC8DF}" srcOrd="0" destOrd="0" parTransId="{271B0F28-2F1B-4D69-94AA-73EADF711909}" sibTransId="{4380F051-1978-4F19-9341-26D41A2B96E6}"/>
    <dgm:cxn modelId="{AC3881D2-0C48-4A4B-83A7-147B0B3AE1A6}" srcId="{D0E1781F-2C1D-4462-8EA6-581D9C3EC8DF}" destId="{8BF6091B-35D2-4CC7-971C-644315030C0D}" srcOrd="0" destOrd="0" parTransId="{45F002E2-634B-4CC8-9AA2-98A1935523BD}" sibTransId="{B79B6FD0-70CC-45DD-9DE6-85AB942DF8EF}"/>
    <dgm:cxn modelId="{44C97C54-E85D-4C38-9944-5B6815ADBAFF}" type="presParOf" srcId="{16D099BA-9EAD-48F4-AA7D-777972B014E9}" destId="{000AD7DF-3602-40D4-A9DD-E6C3F7F5B3DF}" srcOrd="0" destOrd="0" presId="urn:microsoft.com/office/officeart/2008/layout/HalfCircleOrganizationChart"/>
    <dgm:cxn modelId="{26C7D43C-FF57-4264-AFCB-5359E832B577}" type="presParOf" srcId="{000AD7DF-3602-40D4-A9DD-E6C3F7F5B3DF}" destId="{893BDC9C-02D0-49B6-A78E-43606FB8221F}" srcOrd="0" destOrd="0" presId="urn:microsoft.com/office/officeart/2008/layout/HalfCircleOrganizationChart"/>
    <dgm:cxn modelId="{B2F71395-60B5-410D-82CC-F349C9978198}" type="presParOf" srcId="{893BDC9C-02D0-49B6-A78E-43606FB8221F}" destId="{C25FE170-9B02-441B-B53A-1B1542C83945}" srcOrd="0" destOrd="0" presId="urn:microsoft.com/office/officeart/2008/layout/HalfCircleOrganizationChart"/>
    <dgm:cxn modelId="{CE56A83E-99C4-4DBF-B362-3EB0507984C5}" type="presParOf" srcId="{893BDC9C-02D0-49B6-A78E-43606FB8221F}" destId="{34363187-DA86-400C-80F6-4AFD7865281A}" srcOrd="1" destOrd="0" presId="urn:microsoft.com/office/officeart/2008/layout/HalfCircleOrganizationChart"/>
    <dgm:cxn modelId="{E24244C1-8982-4DB7-8CD0-3DF340759E0D}" type="presParOf" srcId="{893BDC9C-02D0-49B6-A78E-43606FB8221F}" destId="{3CCC5700-E892-4651-A18C-9DD6AC952428}" srcOrd="2" destOrd="0" presId="urn:microsoft.com/office/officeart/2008/layout/HalfCircleOrganizationChart"/>
    <dgm:cxn modelId="{BFBC393E-C374-49F7-B0AC-E04BC42611A0}" type="presParOf" srcId="{893BDC9C-02D0-49B6-A78E-43606FB8221F}" destId="{FC627185-38BC-4A53-9B25-E1B042420BF6}" srcOrd="3" destOrd="0" presId="urn:microsoft.com/office/officeart/2008/layout/HalfCircleOrganizationChart"/>
    <dgm:cxn modelId="{C38D676A-742F-4345-A261-33F3F5668533}" type="presParOf" srcId="{000AD7DF-3602-40D4-A9DD-E6C3F7F5B3DF}" destId="{866D53E2-B3F3-4E2D-94CF-2A23321DBC49}" srcOrd="1" destOrd="0" presId="urn:microsoft.com/office/officeart/2008/layout/HalfCircleOrganizationChart"/>
    <dgm:cxn modelId="{61DFD219-D8CE-41FD-858F-9681ED48BB5A}" type="presParOf" srcId="{866D53E2-B3F3-4E2D-94CF-2A23321DBC49}" destId="{9F2B8670-234F-4121-84CC-861F33FEA2B7}" srcOrd="0" destOrd="0" presId="urn:microsoft.com/office/officeart/2008/layout/HalfCircleOrganizationChart"/>
    <dgm:cxn modelId="{68844B5C-A7BE-40DE-AABA-796D55C54D76}" type="presParOf" srcId="{866D53E2-B3F3-4E2D-94CF-2A23321DBC49}" destId="{74A4BDF1-64DC-4E9D-BA2F-2B055B835725}" srcOrd="1" destOrd="0" presId="urn:microsoft.com/office/officeart/2008/layout/HalfCircleOrganizationChart"/>
    <dgm:cxn modelId="{A52C11B2-5B8C-44B3-9ADB-DA04AD5D0C56}" type="presParOf" srcId="{74A4BDF1-64DC-4E9D-BA2F-2B055B835725}" destId="{73DECBF0-320E-4567-9F7F-CE53CB23D400}" srcOrd="0" destOrd="0" presId="urn:microsoft.com/office/officeart/2008/layout/HalfCircleOrganizationChart"/>
    <dgm:cxn modelId="{9137E65D-3188-4ABD-9034-540465CE3866}" type="presParOf" srcId="{73DECBF0-320E-4567-9F7F-CE53CB23D400}" destId="{B58C678B-793A-48E2-8AC8-048643FA49EF}" srcOrd="0" destOrd="0" presId="urn:microsoft.com/office/officeart/2008/layout/HalfCircleOrganizationChart"/>
    <dgm:cxn modelId="{8AFAE7C4-394A-4F68-B4DF-E5F44CCE41DC}" type="presParOf" srcId="{73DECBF0-320E-4567-9F7F-CE53CB23D400}" destId="{BE493CD5-4F55-4D10-8A82-2C849C50CD99}" srcOrd="1" destOrd="0" presId="urn:microsoft.com/office/officeart/2008/layout/HalfCircleOrganizationChart"/>
    <dgm:cxn modelId="{47143881-A9A8-4B80-BFDB-033E9963BA1C}" type="presParOf" srcId="{73DECBF0-320E-4567-9F7F-CE53CB23D400}" destId="{F3F56575-D320-46ED-9A20-210E3547D206}" srcOrd="2" destOrd="0" presId="urn:microsoft.com/office/officeart/2008/layout/HalfCircleOrganizationChart"/>
    <dgm:cxn modelId="{9B391B83-3E1E-43C9-A24A-A2C0B545B586}" type="presParOf" srcId="{73DECBF0-320E-4567-9F7F-CE53CB23D400}" destId="{95920EDC-C8D0-426A-8B47-B32683575B87}" srcOrd="3" destOrd="0" presId="urn:microsoft.com/office/officeart/2008/layout/HalfCircleOrganizationChart"/>
    <dgm:cxn modelId="{1D7B61F0-EDD5-4025-8012-3D52501A7546}" type="presParOf" srcId="{74A4BDF1-64DC-4E9D-BA2F-2B055B835725}" destId="{22D08F69-8008-46AD-BB85-9EEAB7B142E4}" srcOrd="1" destOrd="0" presId="urn:microsoft.com/office/officeart/2008/layout/HalfCircleOrganizationChart"/>
    <dgm:cxn modelId="{1CA173C9-FD18-42A7-B338-031F611B73E6}" type="presParOf" srcId="{74A4BDF1-64DC-4E9D-BA2F-2B055B835725}" destId="{212A1074-E13D-4038-B0A2-26227C5D140C}" srcOrd="2" destOrd="0" presId="urn:microsoft.com/office/officeart/2008/layout/HalfCircleOrganizationChart"/>
    <dgm:cxn modelId="{9AC8B50D-C357-4667-A3A2-FF26C2C9FCCD}" type="presParOf" srcId="{866D53E2-B3F3-4E2D-94CF-2A23321DBC49}" destId="{2B16A56E-02E0-410C-9639-06FF933B0BEF}" srcOrd="2" destOrd="0" presId="urn:microsoft.com/office/officeart/2008/layout/HalfCircleOrganizationChart"/>
    <dgm:cxn modelId="{8635B53C-A56D-45F7-9B3E-772408B37939}" type="presParOf" srcId="{866D53E2-B3F3-4E2D-94CF-2A23321DBC49}" destId="{C5AA8C9C-76CC-49C1-943A-F2A7D4B00C7C}" srcOrd="3" destOrd="0" presId="urn:microsoft.com/office/officeart/2008/layout/HalfCircleOrganizationChart"/>
    <dgm:cxn modelId="{60F57F60-01D9-4AA8-BFFA-1FC189171ECE}" type="presParOf" srcId="{C5AA8C9C-76CC-49C1-943A-F2A7D4B00C7C}" destId="{0203D66F-4B9D-4E67-B285-11CDED502800}" srcOrd="0" destOrd="0" presId="urn:microsoft.com/office/officeart/2008/layout/HalfCircleOrganizationChart"/>
    <dgm:cxn modelId="{F585C916-5E77-4B18-B6B2-1A1D9F7B35A0}" type="presParOf" srcId="{0203D66F-4B9D-4E67-B285-11CDED502800}" destId="{DA056BF1-60E2-4E42-8D04-190D44698AEA}" srcOrd="0" destOrd="0" presId="urn:microsoft.com/office/officeart/2008/layout/HalfCircleOrganizationChart"/>
    <dgm:cxn modelId="{4068FCCF-D655-499B-84FE-632B6F83B272}" type="presParOf" srcId="{0203D66F-4B9D-4E67-B285-11CDED502800}" destId="{7481638C-6C00-435B-9B49-F3285C9A47CF}" srcOrd="1" destOrd="0" presId="urn:microsoft.com/office/officeart/2008/layout/HalfCircleOrganizationChart"/>
    <dgm:cxn modelId="{256F0420-AE76-40E0-8E30-BC300E459A9B}" type="presParOf" srcId="{0203D66F-4B9D-4E67-B285-11CDED502800}" destId="{3015BEC6-C25B-4175-828E-EB8AABFF9655}" srcOrd="2" destOrd="0" presId="urn:microsoft.com/office/officeart/2008/layout/HalfCircleOrganizationChart"/>
    <dgm:cxn modelId="{7C82BA2D-F29E-44BD-BB3A-380CB0632A1D}" type="presParOf" srcId="{0203D66F-4B9D-4E67-B285-11CDED502800}" destId="{E4F9CBE9-A6C3-456C-829E-4D94CFFA1AB5}" srcOrd="3" destOrd="0" presId="urn:microsoft.com/office/officeart/2008/layout/HalfCircleOrganizationChart"/>
    <dgm:cxn modelId="{A8FD0C23-3FE8-4A59-B426-9391422FCE42}" type="presParOf" srcId="{C5AA8C9C-76CC-49C1-943A-F2A7D4B00C7C}" destId="{C479E0A7-7508-4E70-95AA-453887298506}" srcOrd="1" destOrd="0" presId="urn:microsoft.com/office/officeart/2008/layout/HalfCircleOrganizationChart"/>
    <dgm:cxn modelId="{0F36FCFF-E2D5-4976-8574-73E2C665A0AA}" type="presParOf" srcId="{C5AA8C9C-76CC-49C1-943A-F2A7D4B00C7C}" destId="{C3C89C37-46E9-452B-ADEE-C6088F3BA351}" srcOrd="2" destOrd="0" presId="urn:microsoft.com/office/officeart/2008/layout/HalfCircleOrganizationChart"/>
    <dgm:cxn modelId="{EA50D3F8-40C1-47E0-AE6B-11589B7507ED}" type="presParOf" srcId="{866D53E2-B3F3-4E2D-94CF-2A23321DBC49}" destId="{B6C0BC09-155E-400D-883D-5CD81732F7C4}" srcOrd="4" destOrd="0" presId="urn:microsoft.com/office/officeart/2008/layout/HalfCircleOrganizationChart"/>
    <dgm:cxn modelId="{0A2A88DD-A25E-4578-AD48-5A7E1737A00C}" type="presParOf" srcId="{866D53E2-B3F3-4E2D-94CF-2A23321DBC49}" destId="{13621EF7-9551-4AE1-BAC8-49EDE778EAE5}" srcOrd="5" destOrd="0" presId="urn:microsoft.com/office/officeart/2008/layout/HalfCircleOrganizationChart"/>
    <dgm:cxn modelId="{E26219FB-B3FE-4FE8-8D15-EDF4972DA026}" type="presParOf" srcId="{13621EF7-9551-4AE1-BAC8-49EDE778EAE5}" destId="{2A7BE923-CACE-4EFD-B469-CD57BA7D0A6E}" srcOrd="0" destOrd="0" presId="urn:microsoft.com/office/officeart/2008/layout/HalfCircleOrganizationChart"/>
    <dgm:cxn modelId="{4F278D04-B67E-4FA2-86F9-222CD5215155}" type="presParOf" srcId="{2A7BE923-CACE-4EFD-B469-CD57BA7D0A6E}" destId="{02827FE3-3869-4733-9875-837A060C5F98}" srcOrd="0" destOrd="0" presId="urn:microsoft.com/office/officeart/2008/layout/HalfCircleOrganizationChart"/>
    <dgm:cxn modelId="{7E1FD595-BC75-40A3-AC3F-6F2D1942D665}" type="presParOf" srcId="{2A7BE923-CACE-4EFD-B469-CD57BA7D0A6E}" destId="{3BEB8A69-D39C-42E6-A7B1-3697E7EE8608}" srcOrd="1" destOrd="0" presId="urn:microsoft.com/office/officeart/2008/layout/HalfCircleOrganizationChart"/>
    <dgm:cxn modelId="{6294672B-698B-46CB-88E6-4776BE2B40C5}" type="presParOf" srcId="{2A7BE923-CACE-4EFD-B469-CD57BA7D0A6E}" destId="{5D5A81B2-E870-45A2-8AC6-B7E5296FC0A4}" srcOrd="2" destOrd="0" presId="urn:microsoft.com/office/officeart/2008/layout/HalfCircleOrganizationChart"/>
    <dgm:cxn modelId="{B370DDEA-41A2-4ECF-8746-26F381F8159D}" type="presParOf" srcId="{2A7BE923-CACE-4EFD-B469-CD57BA7D0A6E}" destId="{BA6DF10D-74B8-4707-A611-2E03E22E5FE8}" srcOrd="3" destOrd="0" presId="urn:microsoft.com/office/officeart/2008/layout/HalfCircleOrganizationChart"/>
    <dgm:cxn modelId="{8232C7F4-6AE9-4974-BADF-64605464E44C}" type="presParOf" srcId="{13621EF7-9551-4AE1-BAC8-49EDE778EAE5}" destId="{1ACC8C61-05F6-49F3-8FCC-F22CB872FD84}" srcOrd="1" destOrd="0" presId="urn:microsoft.com/office/officeart/2008/layout/HalfCircleOrganizationChart"/>
    <dgm:cxn modelId="{CB4C1B69-DA7C-47F5-89A6-6D0677F31E92}" type="presParOf" srcId="{13621EF7-9551-4AE1-BAC8-49EDE778EAE5}" destId="{EC03BADA-4248-4919-BC11-D7E4CAF6B0B9}" srcOrd="2" destOrd="0" presId="urn:microsoft.com/office/officeart/2008/layout/HalfCircleOrganizationChart"/>
    <dgm:cxn modelId="{0466483E-6F2C-4339-8F4A-98273B21127E}" type="presParOf" srcId="{000AD7DF-3602-40D4-A9DD-E6C3F7F5B3DF}" destId="{86C32FC0-B6A3-405C-A908-8E651179E285}" srcOrd="2" destOrd="0" presId="urn:microsoft.com/office/officeart/2008/layout/HalfCircleOrganizationChart"/>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C0BC09-155E-400D-883D-5CD81732F7C4}">
      <dsp:nvSpPr>
        <dsp:cNvPr id="0" name=""/>
        <dsp:cNvSpPr/>
      </dsp:nvSpPr>
      <dsp:spPr>
        <a:xfrm>
          <a:off x="3047999" y="1844867"/>
          <a:ext cx="2156482" cy="374265"/>
        </a:xfrm>
        <a:custGeom>
          <a:avLst/>
          <a:gdLst/>
          <a:ahLst/>
          <a:cxnLst/>
          <a:rect l="0" t="0" r="0" b="0"/>
          <a:pathLst>
            <a:path>
              <a:moveTo>
                <a:pt x="0" y="0"/>
              </a:moveTo>
              <a:lnTo>
                <a:pt x="0" y="187132"/>
              </a:lnTo>
              <a:lnTo>
                <a:pt x="2156482" y="187132"/>
              </a:lnTo>
              <a:lnTo>
                <a:pt x="2156482" y="374265"/>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B16A56E-02E0-410C-9639-06FF933B0BEF}">
      <dsp:nvSpPr>
        <dsp:cNvPr id="0" name=""/>
        <dsp:cNvSpPr/>
      </dsp:nvSpPr>
      <dsp:spPr>
        <a:xfrm>
          <a:off x="3002279" y="1844867"/>
          <a:ext cx="91440" cy="374265"/>
        </a:xfrm>
        <a:custGeom>
          <a:avLst/>
          <a:gdLst/>
          <a:ahLst/>
          <a:cxnLst/>
          <a:rect l="0" t="0" r="0" b="0"/>
          <a:pathLst>
            <a:path>
              <a:moveTo>
                <a:pt x="45720" y="0"/>
              </a:moveTo>
              <a:lnTo>
                <a:pt x="45720" y="374265"/>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F2B8670-234F-4121-84CC-861F33FEA2B7}">
      <dsp:nvSpPr>
        <dsp:cNvPr id="0" name=""/>
        <dsp:cNvSpPr/>
      </dsp:nvSpPr>
      <dsp:spPr>
        <a:xfrm>
          <a:off x="891517" y="1844867"/>
          <a:ext cx="2156482" cy="374265"/>
        </a:xfrm>
        <a:custGeom>
          <a:avLst/>
          <a:gdLst/>
          <a:ahLst/>
          <a:cxnLst/>
          <a:rect l="0" t="0" r="0" b="0"/>
          <a:pathLst>
            <a:path>
              <a:moveTo>
                <a:pt x="2156482" y="0"/>
              </a:moveTo>
              <a:lnTo>
                <a:pt x="2156482" y="187132"/>
              </a:lnTo>
              <a:lnTo>
                <a:pt x="0" y="187132"/>
              </a:lnTo>
              <a:lnTo>
                <a:pt x="0" y="374265"/>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4363187-DA86-400C-80F6-4AFD7865281A}">
      <dsp:nvSpPr>
        <dsp:cNvPr id="0" name=""/>
        <dsp:cNvSpPr/>
      </dsp:nvSpPr>
      <dsp:spPr>
        <a:xfrm>
          <a:off x="2602445" y="953758"/>
          <a:ext cx="891108" cy="891108"/>
        </a:xfrm>
        <a:prstGeom prst="arc">
          <a:avLst>
            <a:gd name="adj1" fmla="val 13200000"/>
            <a:gd name="adj2" fmla="val 19200000"/>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CCC5700-E892-4651-A18C-9DD6AC952428}">
      <dsp:nvSpPr>
        <dsp:cNvPr id="0" name=""/>
        <dsp:cNvSpPr/>
      </dsp:nvSpPr>
      <dsp:spPr>
        <a:xfrm>
          <a:off x="2602445" y="953758"/>
          <a:ext cx="891108" cy="891108"/>
        </a:xfrm>
        <a:prstGeom prst="arc">
          <a:avLst>
            <a:gd name="adj1" fmla="val 2400000"/>
            <a:gd name="adj2" fmla="val 8400000"/>
          </a:avLst>
        </a:prstGeom>
        <a:solidFill>
          <a:schemeClr val="accent2"/>
        </a:solidFill>
        <a:ln w="25400" cap="flat" cmpd="sng" algn="ctr">
          <a:solidFill>
            <a:schemeClr val="accent2">
              <a:shade val="50000"/>
            </a:schemeClr>
          </a:solidFill>
          <a:prstDash val="solid"/>
        </a:ln>
        <a:effectLst/>
      </dsp:spPr>
      <dsp:style>
        <a:lnRef idx="2">
          <a:schemeClr val="accent2">
            <a:shade val="50000"/>
          </a:schemeClr>
        </a:lnRef>
        <a:fillRef idx="1">
          <a:schemeClr val="accent2"/>
        </a:fillRef>
        <a:effectRef idx="0">
          <a:schemeClr val="accent2"/>
        </a:effectRef>
        <a:fontRef idx="minor">
          <a:schemeClr val="lt1"/>
        </a:fontRef>
      </dsp:style>
    </dsp:sp>
    <dsp:sp modelId="{C25FE170-9B02-441B-B53A-1B1542C83945}">
      <dsp:nvSpPr>
        <dsp:cNvPr id="0" name=""/>
        <dsp:cNvSpPr/>
      </dsp:nvSpPr>
      <dsp:spPr>
        <a:xfrm>
          <a:off x="2156891" y="1114158"/>
          <a:ext cx="1782216" cy="570309"/>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rtl="1">
            <a:lnSpc>
              <a:spcPct val="90000"/>
            </a:lnSpc>
            <a:spcBef>
              <a:spcPct val="0"/>
            </a:spcBef>
            <a:spcAft>
              <a:spcPct val="35000"/>
            </a:spcAft>
          </a:pPr>
          <a:r>
            <a:rPr lang="ar-SA" sz="2000" b="1" kern="1200" dirty="0" smtClean="0">
              <a:solidFill>
                <a:schemeClr val="bg2">
                  <a:lumMod val="25000"/>
                </a:schemeClr>
              </a:solidFill>
              <a:latin typeface="Hacen Casablanca Heavy" pitchFamily="2" charset="-78"/>
              <a:cs typeface="Hacen Casablanca Heavy" pitchFamily="2" charset="-78"/>
            </a:rPr>
            <a:t>منها</a:t>
          </a:r>
          <a:endParaRPr lang="ar-SA" sz="2000" b="1" kern="1200" dirty="0">
            <a:solidFill>
              <a:schemeClr val="bg2">
                <a:lumMod val="25000"/>
              </a:schemeClr>
            </a:solidFill>
            <a:latin typeface="Hacen Casablanca Heavy" pitchFamily="2" charset="-78"/>
            <a:cs typeface="Hacen Casablanca Heavy" pitchFamily="2" charset="-78"/>
          </a:endParaRPr>
        </a:p>
      </dsp:txBody>
      <dsp:txXfrm>
        <a:off x="2156891" y="1114158"/>
        <a:ext cx="1782216" cy="570309"/>
      </dsp:txXfrm>
    </dsp:sp>
    <dsp:sp modelId="{BE493CD5-4F55-4D10-8A82-2C849C50CD99}">
      <dsp:nvSpPr>
        <dsp:cNvPr id="0" name=""/>
        <dsp:cNvSpPr/>
      </dsp:nvSpPr>
      <dsp:spPr>
        <a:xfrm>
          <a:off x="445963" y="2219132"/>
          <a:ext cx="891108" cy="891108"/>
        </a:xfrm>
        <a:prstGeom prst="arc">
          <a:avLst>
            <a:gd name="adj1" fmla="val 13200000"/>
            <a:gd name="adj2" fmla="val 19200000"/>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3F56575-D320-46ED-9A20-210E3547D206}">
      <dsp:nvSpPr>
        <dsp:cNvPr id="0" name=""/>
        <dsp:cNvSpPr/>
      </dsp:nvSpPr>
      <dsp:spPr>
        <a:xfrm>
          <a:off x="445963" y="2219132"/>
          <a:ext cx="891108" cy="891108"/>
        </a:xfrm>
        <a:prstGeom prst="arc">
          <a:avLst>
            <a:gd name="adj1" fmla="val 2400000"/>
            <a:gd name="adj2" fmla="val 8400000"/>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sp>
    <dsp:sp modelId="{B58C678B-793A-48E2-8AC8-048643FA49EF}">
      <dsp:nvSpPr>
        <dsp:cNvPr id="0" name=""/>
        <dsp:cNvSpPr/>
      </dsp:nvSpPr>
      <dsp:spPr>
        <a:xfrm>
          <a:off x="409" y="2379532"/>
          <a:ext cx="1782216" cy="570309"/>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rtl="1">
            <a:lnSpc>
              <a:spcPct val="90000"/>
            </a:lnSpc>
            <a:spcBef>
              <a:spcPct val="0"/>
            </a:spcBef>
            <a:spcAft>
              <a:spcPct val="35000"/>
            </a:spcAft>
          </a:pPr>
          <a:r>
            <a:rPr lang="ar-SA" sz="2000" b="1" kern="1200" dirty="0" smtClean="0">
              <a:solidFill>
                <a:schemeClr val="bg2">
                  <a:lumMod val="25000"/>
                </a:schemeClr>
              </a:solidFill>
              <a:latin typeface="Hacen Casablanca Heavy" pitchFamily="2" charset="-78"/>
              <a:cs typeface="Hacen Casablanca Heavy" pitchFamily="2" charset="-78"/>
            </a:rPr>
            <a:t>المنوال</a:t>
          </a:r>
          <a:endParaRPr lang="ar-SA" sz="2000" b="1" kern="1200" dirty="0">
            <a:solidFill>
              <a:schemeClr val="bg2">
                <a:lumMod val="25000"/>
              </a:schemeClr>
            </a:solidFill>
            <a:latin typeface="Hacen Casablanca Heavy" pitchFamily="2" charset="-78"/>
            <a:cs typeface="Hacen Casablanca Heavy" pitchFamily="2" charset="-78"/>
          </a:endParaRPr>
        </a:p>
      </dsp:txBody>
      <dsp:txXfrm>
        <a:off x="409" y="2379532"/>
        <a:ext cx="1782216" cy="570309"/>
      </dsp:txXfrm>
    </dsp:sp>
    <dsp:sp modelId="{7481638C-6C00-435B-9B49-F3285C9A47CF}">
      <dsp:nvSpPr>
        <dsp:cNvPr id="0" name=""/>
        <dsp:cNvSpPr/>
      </dsp:nvSpPr>
      <dsp:spPr>
        <a:xfrm>
          <a:off x="2602445" y="2219132"/>
          <a:ext cx="891108" cy="891108"/>
        </a:xfrm>
        <a:prstGeom prst="arc">
          <a:avLst>
            <a:gd name="adj1" fmla="val 13200000"/>
            <a:gd name="adj2" fmla="val 19200000"/>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15BEC6-C25B-4175-828E-EB8AABFF9655}">
      <dsp:nvSpPr>
        <dsp:cNvPr id="0" name=""/>
        <dsp:cNvSpPr/>
      </dsp:nvSpPr>
      <dsp:spPr>
        <a:xfrm>
          <a:off x="2602445" y="2219132"/>
          <a:ext cx="891108" cy="891108"/>
        </a:xfrm>
        <a:prstGeom prst="arc">
          <a:avLst>
            <a:gd name="adj1" fmla="val 2400000"/>
            <a:gd name="adj2" fmla="val 8400000"/>
          </a:avLst>
        </a:prstGeom>
        <a:solidFill>
          <a:schemeClr val="accent5"/>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5"/>
        </a:fillRef>
        <a:effectRef idx="1">
          <a:schemeClr val="accent5"/>
        </a:effectRef>
        <a:fontRef idx="minor">
          <a:schemeClr val="lt1"/>
        </a:fontRef>
      </dsp:style>
    </dsp:sp>
    <dsp:sp modelId="{DA056BF1-60E2-4E42-8D04-190D44698AEA}">
      <dsp:nvSpPr>
        <dsp:cNvPr id="0" name=""/>
        <dsp:cNvSpPr/>
      </dsp:nvSpPr>
      <dsp:spPr>
        <a:xfrm>
          <a:off x="2156891" y="2379532"/>
          <a:ext cx="1782216" cy="570309"/>
        </a:xfrm>
        <a:prstGeom prst="rect">
          <a:avLst/>
        </a:prstGeom>
        <a:noFill/>
        <a:ln w="38100" cap="flat" cmpd="sng" algn="ctr">
          <a:noFill/>
          <a:prstDash val="solid"/>
        </a:ln>
        <a:effectLst>
          <a:outerShdw blurRad="40000" dist="20000" dir="5400000" rotWithShape="0">
            <a:srgbClr val="000000">
              <a:alpha val="38000"/>
            </a:srgbClr>
          </a:outerShdw>
        </a:effectLst>
        <a:sp3d/>
      </dsp:spPr>
      <dsp:style>
        <a:lnRef idx="3">
          <a:schemeClr val="lt1"/>
        </a:lnRef>
        <a:fillRef idx="1">
          <a:schemeClr val="accent5"/>
        </a:fillRef>
        <a:effectRef idx="1">
          <a:schemeClr val="accent5"/>
        </a:effectRef>
        <a:fontRef idx="minor">
          <a:schemeClr val="lt1"/>
        </a:fontRef>
      </dsp:style>
      <dsp:txBody>
        <a:bodyPr spcFirstLastPara="0" vert="horz" wrap="square" lIns="12700" tIns="12700" rIns="12700" bIns="12700" numCol="1" spcCol="1270" anchor="ctr" anchorCtr="0">
          <a:noAutofit/>
        </a:bodyPr>
        <a:lstStyle/>
        <a:p>
          <a:pPr lvl="0" algn="ctr" defTabSz="889000" rtl="1">
            <a:lnSpc>
              <a:spcPct val="90000"/>
            </a:lnSpc>
            <a:spcBef>
              <a:spcPct val="0"/>
            </a:spcBef>
            <a:spcAft>
              <a:spcPct val="35000"/>
            </a:spcAft>
          </a:pPr>
          <a:r>
            <a:rPr lang="ar-SA" sz="2000" b="1" kern="1200" dirty="0" smtClean="0">
              <a:solidFill>
                <a:schemeClr val="bg2">
                  <a:lumMod val="25000"/>
                </a:schemeClr>
              </a:solidFill>
              <a:latin typeface="Hacen Casablanca Heavy" pitchFamily="2" charset="-78"/>
              <a:cs typeface="Hacen Casablanca Heavy" pitchFamily="2" charset="-78"/>
            </a:rPr>
            <a:t>الوسيط</a:t>
          </a:r>
          <a:endParaRPr lang="ar-SA" sz="2000" b="1" kern="1200" dirty="0">
            <a:solidFill>
              <a:schemeClr val="bg2">
                <a:lumMod val="25000"/>
              </a:schemeClr>
            </a:solidFill>
            <a:latin typeface="Hacen Casablanca Heavy" pitchFamily="2" charset="-78"/>
            <a:cs typeface="Hacen Casablanca Heavy" pitchFamily="2" charset="-78"/>
          </a:endParaRPr>
        </a:p>
      </dsp:txBody>
      <dsp:txXfrm>
        <a:off x="2156891" y="2379532"/>
        <a:ext cx="1782216" cy="570309"/>
      </dsp:txXfrm>
    </dsp:sp>
    <dsp:sp modelId="{3BEB8A69-D39C-42E6-A7B1-3697E7EE8608}">
      <dsp:nvSpPr>
        <dsp:cNvPr id="0" name=""/>
        <dsp:cNvSpPr/>
      </dsp:nvSpPr>
      <dsp:spPr>
        <a:xfrm>
          <a:off x="4758928" y="2219132"/>
          <a:ext cx="891108" cy="891108"/>
        </a:xfrm>
        <a:prstGeom prst="arc">
          <a:avLst>
            <a:gd name="adj1" fmla="val 13200000"/>
            <a:gd name="adj2" fmla="val 19200000"/>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D5A81B2-E870-45A2-8AC6-B7E5296FC0A4}">
      <dsp:nvSpPr>
        <dsp:cNvPr id="0" name=""/>
        <dsp:cNvSpPr/>
      </dsp:nvSpPr>
      <dsp:spPr>
        <a:xfrm>
          <a:off x="4758928" y="2219132"/>
          <a:ext cx="891108" cy="891108"/>
        </a:xfrm>
        <a:prstGeom prst="arc">
          <a:avLst>
            <a:gd name="adj1" fmla="val 2400000"/>
            <a:gd name="adj2" fmla="val 8400000"/>
          </a:avLst>
        </a:prstGeom>
        <a:solidFill>
          <a:schemeClr val="accent3"/>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3"/>
        </a:fillRef>
        <a:effectRef idx="1">
          <a:schemeClr val="accent3"/>
        </a:effectRef>
        <a:fontRef idx="minor">
          <a:schemeClr val="lt1"/>
        </a:fontRef>
      </dsp:style>
    </dsp:sp>
    <dsp:sp modelId="{02827FE3-3869-4733-9875-837A060C5F98}">
      <dsp:nvSpPr>
        <dsp:cNvPr id="0" name=""/>
        <dsp:cNvSpPr/>
      </dsp:nvSpPr>
      <dsp:spPr>
        <a:xfrm>
          <a:off x="4313373" y="2379532"/>
          <a:ext cx="1782216" cy="570309"/>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rtl="1">
            <a:lnSpc>
              <a:spcPct val="90000"/>
            </a:lnSpc>
            <a:spcBef>
              <a:spcPct val="0"/>
            </a:spcBef>
            <a:spcAft>
              <a:spcPct val="35000"/>
            </a:spcAft>
          </a:pPr>
          <a:r>
            <a:rPr lang="ar-SA" sz="2000" b="1" kern="1200" dirty="0" smtClean="0">
              <a:solidFill>
                <a:schemeClr val="bg2">
                  <a:lumMod val="25000"/>
                </a:schemeClr>
              </a:solidFill>
              <a:latin typeface="Hacen Casablanca Heavy" pitchFamily="2" charset="-78"/>
              <a:cs typeface="Hacen Casablanca Heavy" pitchFamily="2" charset="-78"/>
            </a:rPr>
            <a:t>الوسط الحسابي</a:t>
          </a:r>
          <a:endParaRPr lang="ar-SA" sz="2000" b="1" kern="1200" dirty="0">
            <a:solidFill>
              <a:schemeClr val="bg2">
                <a:lumMod val="25000"/>
              </a:schemeClr>
            </a:solidFill>
            <a:latin typeface="Hacen Casablanca Heavy" pitchFamily="2" charset="-78"/>
            <a:cs typeface="Hacen Casablanca Heavy" pitchFamily="2" charset="-78"/>
          </a:endParaRPr>
        </a:p>
      </dsp:txBody>
      <dsp:txXfrm>
        <a:off x="4313373" y="2379532"/>
        <a:ext cx="1782216" cy="570309"/>
      </dsp:txXfrm>
    </dsp:sp>
  </dsp:spTree>
</dsp:drawing>
</file>

<file path=ppt/diagrams/layout1.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DZ"/>
          </a:p>
        </p:txBody>
      </p:sp>
      <p:sp>
        <p:nvSpPr>
          <p:cNvPr id="3" name="Espace réservé de la date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68824B1D-4F3F-4827-8DFE-440FCBDF46FC}" type="datetimeFigureOut">
              <a:rPr lang="ar-DZ" smtClean="0"/>
              <a:pPr/>
              <a:t>17-06-1446</a:t>
            </a:fld>
            <a:endParaRPr lang="ar-DZ"/>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DZ"/>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6" name="Espace réservé du pied de page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DZ"/>
          </a:p>
        </p:txBody>
      </p:sp>
      <p:sp>
        <p:nvSpPr>
          <p:cNvPr id="7" name="Espace réservé du numéro de diapositive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D765CA6-C760-444B-B88A-FF0BFD9E28E5}" type="slidenum">
              <a:rPr lang="ar-DZ" smtClean="0"/>
              <a:pPr/>
              <a:t>‹N°›</a:t>
            </a:fld>
            <a:endParaRPr lang="ar-DZ"/>
          </a:p>
        </p:txBody>
      </p:sp>
    </p:spTree>
    <p:extLst>
      <p:ext uri="{BB962C8B-B14F-4D97-AF65-F5344CB8AC3E}">
        <p14:creationId xmlns="" xmlns:p14="http://schemas.microsoft.com/office/powerpoint/2010/main" val="14563865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7A8B60F3-6864-4900-A842-4EEF1AB811C2}" type="slidenum">
              <a:rPr lang="ar-SA" smtClean="0"/>
              <a:pPr/>
              <a:t>21</a:t>
            </a:fld>
            <a:endParaRPr lang="ar-SA"/>
          </a:p>
        </p:txBody>
      </p:sp>
    </p:spTree>
    <p:extLst>
      <p:ext uri="{BB962C8B-B14F-4D97-AF65-F5344CB8AC3E}">
        <p14:creationId xmlns="" xmlns:p14="http://schemas.microsoft.com/office/powerpoint/2010/main" val="2952477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ar-DZ"/>
          </a:p>
        </p:txBody>
      </p:sp>
      <p:sp>
        <p:nvSpPr>
          <p:cNvPr id="4" name="Espace réservé de la date 3"/>
          <p:cNvSpPr>
            <a:spLocks noGrp="1"/>
          </p:cNvSpPr>
          <p:nvPr>
            <p:ph type="dt" sz="half" idx="10"/>
          </p:nvPr>
        </p:nvSpPr>
        <p:spPr/>
        <p:txBody>
          <a:bodyPr/>
          <a:lstStyle/>
          <a:p>
            <a:fld id="{5A6566F3-E60B-432A-9519-94E8632C04CD}" type="datetimeFigureOut">
              <a:rPr lang="ar-DZ" smtClean="0"/>
              <a:pPr/>
              <a:t>17-06-1446</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C13B2BA-1A84-42A4-B62A-DEB137CF26EC}" type="slidenum">
              <a:rPr lang="ar-DZ" smtClean="0"/>
              <a:pPr/>
              <a:t>‹N°›</a:t>
            </a:fld>
            <a:endParaRPr lang="ar-DZ"/>
          </a:p>
        </p:txBody>
      </p:sp>
    </p:spTree>
    <p:extLst>
      <p:ext uri="{BB962C8B-B14F-4D97-AF65-F5344CB8AC3E}">
        <p14:creationId xmlns="" xmlns:p14="http://schemas.microsoft.com/office/powerpoint/2010/main" val="128751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5A6566F3-E60B-432A-9519-94E8632C04CD}" type="datetimeFigureOut">
              <a:rPr lang="ar-DZ" smtClean="0"/>
              <a:pPr/>
              <a:t>17-06-1446</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C13B2BA-1A84-42A4-B62A-DEB137CF26EC}" type="slidenum">
              <a:rPr lang="ar-DZ" smtClean="0"/>
              <a:pPr/>
              <a:t>‹N°›</a:t>
            </a:fld>
            <a:endParaRPr lang="ar-DZ"/>
          </a:p>
        </p:txBody>
      </p:sp>
    </p:spTree>
    <p:extLst>
      <p:ext uri="{BB962C8B-B14F-4D97-AF65-F5344CB8AC3E}">
        <p14:creationId xmlns="" xmlns:p14="http://schemas.microsoft.com/office/powerpoint/2010/main" val="389226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5A6566F3-E60B-432A-9519-94E8632C04CD}" type="datetimeFigureOut">
              <a:rPr lang="ar-DZ" smtClean="0"/>
              <a:pPr/>
              <a:t>17-06-1446</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C13B2BA-1A84-42A4-B62A-DEB137CF26EC}" type="slidenum">
              <a:rPr lang="ar-DZ" smtClean="0"/>
              <a:pPr/>
              <a:t>‹N°›</a:t>
            </a:fld>
            <a:endParaRPr lang="ar-DZ"/>
          </a:p>
        </p:txBody>
      </p:sp>
    </p:spTree>
    <p:extLst>
      <p:ext uri="{BB962C8B-B14F-4D97-AF65-F5344CB8AC3E}">
        <p14:creationId xmlns="" xmlns:p14="http://schemas.microsoft.com/office/powerpoint/2010/main" val="1023548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5A6566F3-E60B-432A-9519-94E8632C04CD}" type="datetimeFigureOut">
              <a:rPr lang="ar-DZ" smtClean="0"/>
              <a:pPr/>
              <a:t>17-06-1446</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C13B2BA-1A84-42A4-B62A-DEB137CF26EC}" type="slidenum">
              <a:rPr lang="ar-DZ" smtClean="0"/>
              <a:pPr/>
              <a:t>‹N°›</a:t>
            </a:fld>
            <a:endParaRPr lang="ar-DZ"/>
          </a:p>
        </p:txBody>
      </p:sp>
    </p:spTree>
    <p:extLst>
      <p:ext uri="{BB962C8B-B14F-4D97-AF65-F5344CB8AC3E}">
        <p14:creationId xmlns="" xmlns:p14="http://schemas.microsoft.com/office/powerpoint/2010/main" val="1616835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Modifiez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5A6566F3-E60B-432A-9519-94E8632C04CD}" type="datetimeFigureOut">
              <a:rPr lang="ar-DZ" smtClean="0"/>
              <a:pPr/>
              <a:t>17-06-1446</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C13B2BA-1A84-42A4-B62A-DEB137CF26EC}" type="slidenum">
              <a:rPr lang="ar-DZ" smtClean="0"/>
              <a:pPr/>
              <a:t>‹N°›</a:t>
            </a:fld>
            <a:endParaRPr lang="ar-DZ"/>
          </a:p>
        </p:txBody>
      </p:sp>
    </p:spTree>
    <p:extLst>
      <p:ext uri="{BB962C8B-B14F-4D97-AF65-F5344CB8AC3E}">
        <p14:creationId xmlns="" xmlns:p14="http://schemas.microsoft.com/office/powerpoint/2010/main" val="3596092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5A6566F3-E60B-432A-9519-94E8632C04CD}" type="datetimeFigureOut">
              <a:rPr lang="ar-DZ" smtClean="0"/>
              <a:pPr/>
              <a:t>17-06-1446</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8C13B2BA-1A84-42A4-B62A-DEB137CF26EC}" type="slidenum">
              <a:rPr lang="ar-DZ" smtClean="0"/>
              <a:pPr/>
              <a:t>‹N°›</a:t>
            </a:fld>
            <a:endParaRPr lang="ar-DZ"/>
          </a:p>
        </p:txBody>
      </p:sp>
    </p:spTree>
    <p:extLst>
      <p:ext uri="{BB962C8B-B14F-4D97-AF65-F5344CB8AC3E}">
        <p14:creationId xmlns="" xmlns:p14="http://schemas.microsoft.com/office/powerpoint/2010/main" val="2321235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5A6566F3-E60B-432A-9519-94E8632C04CD}" type="datetimeFigureOut">
              <a:rPr lang="ar-DZ" smtClean="0"/>
              <a:pPr/>
              <a:t>17-06-1446</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8C13B2BA-1A84-42A4-B62A-DEB137CF26EC}" type="slidenum">
              <a:rPr lang="ar-DZ" smtClean="0"/>
              <a:pPr/>
              <a:t>‹N°›</a:t>
            </a:fld>
            <a:endParaRPr lang="ar-DZ"/>
          </a:p>
        </p:txBody>
      </p:sp>
    </p:spTree>
    <p:extLst>
      <p:ext uri="{BB962C8B-B14F-4D97-AF65-F5344CB8AC3E}">
        <p14:creationId xmlns="" xmlns:p14="http://schemas.microsoft.com/office/powerpoint/2010/main" val="2993843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e la date 2"/>
          <p:cNvSpPr>
            <a:spLocks noGrp="1"/>
          </p:cNvSpPr>
          <p:nvPr>
            <p:ph type="dt" sz="half" idx="10"/>
          </p:nvPr>
        </p:nvSpPr>
        <p:spPr/>
        <p:txBody>
          <a:bodyPr/>
          <a:lstStyle/>
          <a:p>
            <a:fld id="{5A6566F3-E60B-432A-9519-94E8632C04CD}" type="datetimeFigureOut">
              <a:rPr lang="ar-DZ" smtClean="0"/>
              <a:pPr/>
              <a:t>17-06-1446</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8C13B2BA-1A84-42A4-B62A-DEB137CF26EC}" type="slidenum">
              <a:rPr lang="ar-DZ" smtClean="0"/>
              <a:pPr/>
              <a:t>‹N°›</a:t>
            </a:fld>
            <a:endParaRPr lang="ar-DZ"/>
          </a:p>
        </p:txBody>
      </p:sp>
    </p:spTree>
    <p:extLst>
      <p:ext uri="{BB962C8B-B14F-4D97-AF65-F5344CB8AC3E}">
        <p14:creationId xmlns="" xmlns:p14="http://schemas.microsoft.com/office/powerpoint/2010/main" val="2094806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A6566F3-E60B-432A-9519-94E8632C04CD}" type="datetimeFigureOut">
              <a:rPr lang="ar-DZ" smtClean="0"/>
              <a:pPr/>
              <a:t>17-06-1446</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8C13B2BA-1A84-42A4-B62A-DEB137CF26EC}" type="slidenum">
              <a:rPr lang="ar-DZ" smtClean="0"/>
              <a:pPr/>
              <a:t>‹N°›</a:t>
            </a:fld>
            <a:endParaRPr lang="ar-DZ"/>
          </a:p>
        </p:txBody>
      </p:sp>
    </p:spTree>
    <p:extLst>
      <p:ext uri="{BB962C8B-B14F-4D97-AF65-F5344CB8AC3E}">
        <p14:creationId xmlns="" xmlns:p14="http://schemas.microsoft.com/office/powerpoint/2010/main" val="3900026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Modifiez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A6566F3-E60B-432A-9519-94E8632C04CD}" type="datetimeFigureOut">
              <a:rPr lang="ar-DZ" smtClean="0"/>
              <a:pPr/>
              <a:t>17-06-1446</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8C13B2BA-1A84-42A4-B62A-DEB137CF26EC}" type="slidenum">
              <a:rPr lang="ar-DZ" smtClean="0"/>
              <a:pPr/>
              <a:t>‹N°›</a:t>
            </a:fld>
            <a:endParaRPr lang="ar-DZ"/>
          </a:p>
        </p:txBody>
      </p:sp>
    </p:spTree>
    <p:extLst>
      <p:ext uri="{BB962C8B-B14F-4D97-AF65-F5344CB8AC3E}">
        <p14:creationId xmlns="" xmlns:p14="http://schemas.microsoft.com/office/powerpoint/2010/main" val="1928282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Modifiez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A6566F3-E60B-432A-9519-94E8632C04CD}" type="datetimeFigureOut">
              <a:rPr lang="ar-DZ" smtClean="0"/>
              <a:pPr/>
              <a:t>17-06-1446</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8C13B2BA-1A84-42A4-B62A-DEB137CF26EC}" type="slidenum">
              <a:rPr lang="ar-DZ" smtClean="0"/>
              <a:pPr/>
              <a:t>‹N°›</a:t>
            </a:fld>
            <a:endParaRPr lang="ar-DZ"/>
          </a:p>
        </p:txBody>
      </p:sp>
    </p:spTree>
    <p:extLst>
      <p:ext uri="{BB962C8B-B14F-4D97-AF65-F5344CB8AC3E}">
        <p14:creationId xmlns="" xmlns:p14="http://schemas.microsoft.com/office/powerpoint/2010/main" val="80648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Modifiez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A6566F3-E60B-432A-9519-94E8632C04CD}" type="datetimeFigureOut">
              <a:rPr lang="ar-DZ" smtClean="0"/>
              <a:pPr/>
              <a:t>17-06-1446</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C13B2BA-1A84-42A4-B62A-DEB137CF26EC}" type="slidenum">
              <a:rPr lang="ar-DZ" smtClean="0"/>
              <a:pPr/>
              <a:t>‹N°›</a:t>
            </a:fld>
            <a:endParaRPr lang="ar-DZ"/>
          </a:p>
        </p:txBody>
      </p:sp>
    </p:spTree>
    <p:extLst>
      <p:ext uri="{BB962C8B-B14F-4D97-AF65-F5344CB8AC3E}">
        <p14:creationId xmlns="" xmlns:p14="http://schemas.microsoft.com/office/powerpoint/2010/main" val="2119737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 Id="rId5" Type="http://schemas.openxmlformats.org/officeDocument/2006/relationships/image" Target="../media/image17.png"/><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7.xml"/><Relationship Id="rId4" Type="http://schemas.openxmlformats.org/officeDocument/2006/relationships/image" Target="../media/image25.png"/></Relationships>
</file>

<file path=ppt/slides/_rels/slide21.xml.rels><?xml version="1.0" encoding="UTF-8" standalone="yes"?>
<Relationships xmlns="http://schemas.openxmlformats.org/package/2006/relationships"><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image" Target="../media/image2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1" descr="CopyIcon"/>
          <p:cNvSpPr>
            <a:spLocks noChangeAspect="1" noChangeArrowheads="1"/>
          </p:cNvSpPr>
          <p:nvPr/>
        </p:nvSpPr>
        <p:spPr bwMode="auto">
          <a:xfrm>
            <a:off x="0" y="0"/>
            <a:ext cx="247650" cy="24765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DZ"/>
          </a:p>
        </p:txBody>
      </p:sp>
      <p:sp>
        <p:nvSpPr>
          <p:cNvPr id="3" name="Rectangle 2"/>
          <p:cNvSpPr>
            <a:spLocks noChangeArrowheads="1"/>
          </p:cNvSpPr>
          <p:nvPr/>
        </p:nvSpPr>
        <p:spPr bwMode="auto">
          <a:xfrm>
            <a:off x="0" y="4643446"/>
            <a:ext cx="8988893" cy="138499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tx1"/>
                </a:solidFill>
                <a:effectLst/>
                <a:latin typeface="Arial" pitchFamily="34" charset="0"/>
                <a:cs typeface="Arial" pitchFamily="34" charset="0"/>
              </a:rPr>
              <a:t>أ-1- </a:t>
            </a:r>
            <a:r>
              <a:rPr kumimoji="0" lang="ar-SA" sz="2800" b="1" i="0" u="none" strike="noStrike" cap="none" normalizeH="0" baseline="0" dirty="0" smtClean="0">
                <a:ln>
                  <a:noFill/>
                </a:ln>
                <a:solidFill>
                  <a:schemeClr val="tx1"/>
                </a:solidFill>
                <a:effectLst/>
                <a:latin typeface="Arial" pitchFamily="34" charset="0"/>
                <a:cs typeface="Arial" pitchFamily="34" charset="0"/>
              </a:rPr>
              <a:t>مقاييس النزعة المركزية</a:t>
            </a:r>
            <a:r>
              <a:rPr kumimoji="0" lang="ar-DZ" sz="2800" b="1" i="0" u="none" strike="noStrike" cap="none" normalizeH="0" baseline="0" dirty="0" smtClean="0">
                <a:ln>
                  <a:noFill/>
                </a:ln>
                <a:solidFill>
                  <a:schemeClr val="tx1"/>
                </a:solidFill>
                <a:effectLst/>
                <a:latin typeface="Arial" pitchFamily="34" charset="0"/>
                <a:cs typeface="Arial" pitchFamily="34" charset="0"/>
              </a:rPr>
              <a:t>:</a:t>
            </a:r>
            <a:r>
              <a:rPr kumimoji="0" lang="ar-SA" sz="2800" b="1" i="0" u="none" strike="noStrike" cap="none" normalizeH="0" baseline="0" dirty="0" smtClean="0">
                <a:ln>
                  <a:noFill/>
                </a:ln>
                <a:solidFill>
                  <a:schemeClr val="tx1"/>
                </a:solidFill>
                <a:effectLst/>
                <a:latin typeface="Arial" pitchFamily="34" charset="0"/>
                <a:cs typeface="Arial" pitchFamily="34" charset="0"/>
              </a:rPr>
              <a:t> هي أدوات إحصائية تستخدم لوصف وتلخيص</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Arial" pitchFamily="34" charset="0"/>
                <a:cs typeface="Arial" pitchFamily="34" charset="0"/>
              </a:rPr>
              <a:t> مجموعة من البيانات من خلال تحديد القيمة المركزية أو المتوسطة لهذه البيانات</a:t>
            </a:r>
            <a:r>
              <a:rPr kumimoji="0" lang="ar-DZ" sz="2800" b="1" i="0" u="none" strike="noStrike" cap="none" normalizeH="0" baseline="0" dirty="0" smtClean="0">
                <a:ln>
                  <a:noFill/>
                </a:ln>
                <a:solidFill>
                  <a:schemeClr val="tx1"/>
                </a:solidFill>
                <a:effectLst/>
                <a:latin typeface="Arial" pitchFamily="34" charset="0"/>
                <a:cs typeface="Arial" pitchFamily="34" charset="0"/>
              </a:rPr>
              <a:t> </a:t>
            </a:r>
            <a:endParaRPr kumimoji="0" lang="ar-SA"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21505" name="Rectangle 1"/>
          <p:cNvSpPr>
            <a:spLocks noChangeArrowheads="1"/>
          </p:cNvSpPr>
          <p:nvPr/>
        </p:nvSpPr>
        <p:spPr bwMode="auto">
          <a:xfrm>
            <a:off x="0" y="857232"/>
            <a:ext cx="91440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Traditional Arabic" pitchFamily="18" charset="-78"/>
                <a:ea typeface="Times New Roman" pitchFamily="18" charset="0"/>
                <a:cs typeface="Traditional Arabic" pitchFamily="18" charset="-78"/>
              </a:rPr>
              <a:t>بعد تلخيص البيانات في جداول تكرارية وعرضها في أشكال هندسية بيانية ، يكون الباحث في حاجة إلى أن </a:t>
            </a:r>
            <a:r>
              <a:rPr kumimoji="0" lang="ar-DZ" sz="2400" b="1" i="0" u="none" strike="noStrike" cap="none" normalizeH="0" baseline="0" dirty="0" err="1" smtClean="0">
                <a:ln>
                  <a:noFill/>
                </a:ln>
                <a:solidFill>
                  <a:schemeClr val="tx1"/>
                </a:solidFill>
                <a:effectLst/>
                <a:latin typeface="Traditional Arabic" pitchFamily="18" charset="-78"/>
                <a:ea typeface="Times New Roman" pitchFamily="18" charset="0"/>
                <a:cs typeface="Traditional Arabic" pitchFamily="18" charset="-78"/>
              </a:rPr>
              <a:t>ي</a:t>
            </a:r>
            <a:r>
              <a:rPr kumimoji="0" lang="ar-SA" sz="2400" b="1" i="0" u="none" strike="noStrike" cap="none" normalizeH="0" baseline="0" dirty="0" smtClean="0">
                <a:ln>
                  <a:noFill/>
                </a:ln>
                <a:solidFill>
                  <a:schemeClr val="tx1"/>
                </a:solidFill>
                <a:effectLst/>
                <a:latin typeface="Traditional Arabic" pitchFamily="18" charset="-78"/>
                <a:ea typeface="Times New Roman" pitchFamily="18" charset="0"/>
                <a:cs typeface="Traditional Arabic" pitchFamily="18" charset="-78"/>
              </a:rPr>
              <a:t>نتقل إلى التحليل الإحصائي أو تحليل البيانات لهذا التوزيع والتي تعني إيجاد مقاييس محددة من تلك البيانات نريد اعتمادها في دراسة الفرضية أو المسألة المطروحة  من خلال حساب بعض المؤشرات التي يمكن الاعتماد عليها في وصف الظاهرة وذلك من خلال ثلاثة مباحث هي:</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DZ" sz="2400" b="1" i="0" u="none" strike="noStrike" cap="none" normalizeH="0" baseline="0" dirty="0" smtClean="0">
                <a:ln>
                  <a:noFill/>
                </a:ln>
                <a:solidFill>
                  <a:schemeClr val="tx1"/>
                </a:solidFill>
                <a:effectLst/>
                <a:latin typeface="Traditional Arabic" pitchFamily="18" charset="-78"/>
                <a:ea typeface="Times New Roman" pitchFamily="18" charset="0"/>
                <a:cs typeface="Traditional Arabic" pitchFamily="18" charset="-78"/>
              </a:rPr>
              <a:t>البحث عن القيمة التي تتمركز حولها القيم التي تتخذها الظاهرة في تغيرها من وحدة إلى أخرى وهو ما يعرف بالمتوسطات أو مقاييس النزعة المركزية</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DZ" sz="2400" b="1" i="0" u="none" strike="noStrike" cap="none" normalizeH="0" baseline="0" dirty="0" smtClean="0">
                <a:ln>
                  <a:noFill/>
                </a:ln>
                <a:solidFill>
                  <a:schemeClr val="tx1"/>
                </a:solidFill>
                <a:effectLst/>
                <a:latin typeface="Traditional Arabic" pitchFamily="18" charset="-78"/>
                <a:ea typeface="Times New Roman" pitchFamily="18" charset="0"/>
                <a:cs typeface="Traditional Arabic" pitchFamily="18" charset="-78"/>
              </a:rPr>
              <a:t>البحث عن مدى تشتت القيم التي يأخذها المتغير، بالنسبة للقيمة المتوسطة وإذا ما إذا كان هناك قيم شاذة أم لا وهو ما يعرف بمقاييس التشتت</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DZ" sz="2400" b="1" i="0" u="none" strike="noStrike" cap="none" normalizeH="0" baseline="0" dirty="0" smtClean="0">
                <a:ln>
                  <a:noFill/>
                </a:ln>
                <a:solidFill>
                  <a:schemeClr val="tx1"/>
                </a:solidFill>
                <a:effectLst/>
                <a:latin typeface="Traditional Arabic" pitchFamily="18" charset="-78"/>
                <a:ea typeface="Times New Roman" pitchFamily="18" charset="0"/>
                <a:cs typeface="Traditional Arabic" pitchFamily="18" charset="-78"/>
              </a:rPr>
              <a:t>البحث عن تماثل التوزيع حول القيمة المتوسطة وهو ما يعرف بالالتواء</a:t>
            </a:r>
            <a:endParaRPr kumimoji="0" lang="ar-DZ"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21506" name="Rectangle 2"/>
          <p:cNvSpPr>
            <a:spLocks noChangeArrowheads="1"/>
          </p:cNvSpPr>
          <p:nvPr/>
        </p:nvSpPr>
        <p:spPr bwMode="auto">
          <a:xfrm>
            <a:off x="3929058" y="214290"/>
            <a:ext cx="5214942"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Traditional Arabic" pitchFamily="18" charset="-78"/>
                <a:ea typeface="Times New Roman" pitchFamily="18" charset="0"/>
                <a:cs typeface="Traditional Arabic" pitchFamily="18" charset="-78"/>
              </a:rPr>
              <a:t>المحور الخامس: تحليل البيانات الإحصائية</a:t>
            </a:r>
            <a:endParaRPr kumimoji="0" lang="ar-SA" sz="2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22100140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وسيلة شرح مع سهم إلى الأسفل 1"/>
          <p:cNvSpPr/>
          <p:nvPr/>
        </p:nvSpPr>
        <p:spPr>
          <a:xfrm>
            <a:off x="1547664" y="332656"/>
            <a:ext cx="5904656" cy="864096"/>
          </a:xfrm>
          <a:prstGeom prst="downArrowCallout">
            <a:avLst/>
          </a:prstGeom>
        </p:spPr>
        <p:style>
          <a:lnRef idx="0">
            <a:schemeClr val="accent4"/>
          </a:lnRef>
          <a:fillRef idx="3">
            <a:schemeClr val="accent4"/>
          </a:fillRef>
          <a:effectRef idx="3">
            <a:schemeClr val="accent4"/>
          </a:effectRef>
          <a:fontRef idx="minor">
            <a:schemeClr val="lt1"/>
          </a:fontRef>
        </p:style>
        <p:txBody>
          <a:bodyPr rtlCol="1" anchor="ctr"/>
          <a:lstStyle/>
          <a:p>
            <a:pPr algn="ctr"/>
            <a:r>
              <a:rPr lang="ar-SA" sz="2800" b="1" dirty="0" smtClean="0">
                <a:solidFill>
                  <a:schemeClr val="bg1"/>
                </a:solidFill>
                <a:effectLst>
                  <a:outerShdw blurRad="38100" dist="38100" dir="2700000" algn="tl">
                    <a:srgbClr val="000000">
                      <a:alpha val="43137"/>
                    </a:srgbClr>
                  </a:outerShdw>
                </a:effectLst>
                <a:latin typeface="Hacen Sahafa" pitchFamily="2" charset="-78"/>
                <a:cs typeface="Hacen Sahafa" pitchFamily="2" charset="-78"/>
              </a:rPr>
              <a:t>طريقة حساب الوسط الحسابي</a:t>
            </a:r>
            <a:endParaRPr lang="ar-SA" sz="2800" b="1" dirty="0">
              <a:solidFill>
                <a:schemeClr val="bg1"/>
              </a:solidFill>
              <a:effectLst>
                <a:outerShdw blurRad="38100" dist="38100" dir="2700000" algn="tl">
                  <a:srgbClr val="000000">
                    <a:alpha val="43137"/>
                  </a:srgbClr>
                </a:outerShdw>
              </a:effectLst>
              <a:latin typeface="Hacen Sahafa" pitchFamily="2" charset="-78"/>
              <a:cs typeface="Hacen Sahafa" pitchFamily="2" charset="-78"/>
            </a:endParaRPr>
          </a:p>
        </p:txBody>
      </p:sp>
      <p:sp>
        <p:nvSpPr>
          <p:cNvPr id="3" name="مربع نص 2"/>
          <p:cNvSpPr txBox="1"/>
          <p:nvPr/>
        </p:nvSpPr>
        <p:spPr>
          <a:xfrm>
            <a:off x="2459771" y="1268760"/>
            <a:ext cx="4108619" cy="461665"/>
          </a:xfrm>
          <a:prstGeom prst="rect">
            <a:avLst/>
          </a:prstGeom>
          <a:ln w="38100"/>
        </p:spPr>
        <p:style>
          <a:lnRef idx="1">
            <a:schemeClr val="accent6"/>
          </a:lnRef>
          <a:fillRef idx="2">
            <a:schemeClr val="accent6"/>
          </a:fillRef>
          <a:effectRef idx="1">
            <a:schemeClr val="accent6"/>
          </a:effectRef>
          <a:fontRef idx="minor">
            <a:schemeClr val="dk1"/>
          </a:fontRef>
        </p:style>
        <p:txBody>
          <a:bodyPr wrap="square" rtlCol="1">
            <a:spAutoFit/>
          </a:bodyPr>
          <a:lstStyle/>
          <a:p>
            <a:pPr algn="ctr"/>
            <a:r>
              <a:rPr lang="ar-SA" sz="2400" b="1" dirty="0" smtClean="0"/>
              <a:t>البيانات المبوبة</a:t>
            </a:r>
            <a:endParaRPr lang="ar-SA" sz="2400" b="1" dirty="0"/>
          </a:p>
        </p:txBody>
      </p:sp>
      <mc:AlternateContent xmlns:mc="http://schemas.openxmlformats.org/markup-compatibility/2006">
        <mc:Choice xmlns="" xmlns:a14="http://schemas.microsoft.com/office/drawing/2010/main" Requires="a14">
          <p:sp>
            <p:nvSpPr>
              <p:cNvPr id="5" name="وسيلة شرح بيضاوية 4"/>
              <p:cNvSpPr/>
              <p:nvPr/>
            </p:nvSpPr>
            <p:spPr>
              <a:xfrm>
                <a:off x="107504" y="2060848"/>
                <a:ext cx="1800200" cy="1656184"/>
              </a:xfrm>
              <a:prstGeom prst="wedgeEllipseCallout">
                <a:avLst>
                  <a:gd name="adj1" fmla="val 89300"/>
                  <a:gd name="adj2" fmla="val 19107"/>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600" b="1" dirty="0" smtClean="0">
                    <a:solidFill>
                      <a:srgbClr val="4F3348"/>
                    </a:solidFill>
                  </a:rPr>
                  <a:t>نحسب طول الفئة</a:t>
                </a:r>
              </a:p>
              <a:p>
                <a:pPr algn="ctr"/>
                <a14:m>
                  <m:oMathPara xmlns:m="http://schemas.openxmlformats.org/officeDocument/2006/math">
                    <m:oMathParaPr>
                      <m:jc m:val="centerGroup"/>
                    </m:oMathParaPr>
                    <m:oMath xmlns:m="http://schemas.openxmlformats.org/officeDocument/2006/math">
                      <m:r>
                        <a:rPr lang="en-US" sz="1600" b="1" i="1" smtClean="0">
                          <a:solidFill>
                            <a:srgbClr val="4F3348"/>
                          </a:solidFill>
                          <a:latin typeface="Cambria Math"/>
                        </a:rPr>
                        <m:t>𝒉</m:t>
                      </m:r>
                      <m:r>
                        <a:rPr lang="en-US" sz="1600" b="1" i="1" smtClean="0">
                          <a:solidFill>
                            <a:srgbClr val="4F3348"/>
                          </a:solidFill>
                          <a:latin typeface="Cambria Math"/>
                        </a:rPr>
                        <m:t>=</m:t>
                      </m:r>
                      <m:r>
                        <a:rPr lang="en-US" sz="1600" b="1" i="1" smtClean="0">
                          <a:solidFill>
                            <a:srgbClr val="4F3348"/>
                          </a:solidFill>
                          <a:latin typeface="Cambria Math"/>
                        </a:rPr>
                        <m:t>𝒃</m:t>
                      </m:r>
                      <m:r>
                        <a:rPr lang="en-US" sz="1600" b="1" i="1" smtClean="0">
                          <a:solidFill>
                            <a:srgbClr val="4F3348"/>
                          </a:solidFill>
                          <a:latin typeface="Cambria Math"/>
                        </a:rPr>
                        <m:t>−</m:t>
                      </m:r>
                      <m:r>
                        <a:rPr lang="en-US" sz="1600" b="1" i="1" smtClean="0">
                          <a:solidFill>
                            <a:srgbClr val="4F3348"/>
                          </a:solidFill>
                          <a:latin typeface="Cambria Math"/>
                        </a:rPr>
                        <m:t>𝒂</m:t>
                      </m:r>
                    </m:oMath>
                  </m:oMathPara>
                </a14:m>
                <a:endParaRPr lang="ar-SA" sz="1600" b="1" dirty="0" smtClean="0">
                  <a:solidFill>
                    <a:srgbClr val="4F3348"/>
                  </a:solidFill>
                </a:endParaRPr>
              </a:p>
            </p:txBody>
          </p:sp>
        </mc:Choice>
        <mc:Fallback>
          <p:sp>
            <p:nvSpPr>
              <p:cNvPr id="5" name="وسيلة شرح بيضاوية 4"/>
              <p:cNvSpPr>
                <a:spLocks noRot="1" noChangeAspect="1" noMove="1" noResize="1" noEditPoints="1" noAdjustHandles="1" noChangeArrowheads="1" noChangeShapeType="1" noTextEdit="1"/>
              </p:cNvSpPr>
              <p:nvPr/>
            </p:nvSpPr>
            <p:spPr>
              <a:xfrm>
                <a:off x="107504" y="2060848"/>
                <a:ext cx="1800200" cy="1656184"/>
              </a:xfrm>
              <a:prstGeom prst="wedgeEllipseCallout">
                <a:avLst>
                  <a:gd name="adj1" fmla="val 89300"/>
                  <a:gd name="adj2" fmla="val 19107"/>
                </a:avLst>
              </a:prstGeom>
              <a:blipFill rotWithShape="1">
                <a:blip r:embed="rId2" cstate="print"/>
                <a:stretch>
                  <a:fillRect/>
                </a:stretch>
              </a:blipFill>
            </p:spPr>
            <p:txBody>
              <a:bodyPr/>
              <a:lstStyle/>
              <a:p>
                <a:r>
                  <a:rPr lang="ar-SA">
                    <a:noFill/>
                  </a:rPr>
                  <a:t> </a:t>
                </a:r>
              </a:p>
            </p:txBody>
          </p:sp>
        </mc:Fallback>
      </mc:AlternateContent>
      <mc:AlternateContent xmlns:mc="http://schemas.openxmlformats.org/markup-compatibility/2006">
        <mc:Choice xmlns="" xmlns:a14="http://schemas.microsoft.com/office/drawing/2010/main" Requires="a14">
          <p:graphicFrame>
            <p:nvGraphicFramePr>
              <p:cNvPr id="6" name="جدول 5"/>
              <p:cNvGraphicFramePr>
                <a:graphicFrameLocks noGrp="1"/>
              </p:cNvGraphicFramePr>
              <p:nvPr>
                <p:extLst>
                  <p:ext uri="{D42A27DB-BD31-4B8C-83A1-F6EECF244321}">
                    <p14:modId xmlns:p14="http://schemas.microsoft.com/office/powerpoint/2010/main" val="586919413"/>
                  </p:ext>
                </p:extLst>
              </p:nvPr>
            </p:nvGraphicFramePr>
            <p:xfrm>
              <a:off x="4283968" y="1916832"/>
              <a:ext cx="1224136" cy="3971677"/>
            </p:xfrm>
            <a:graphic>
              <a:graphicData uri="http://schemas.openxmlformats.org/drawingml/2006/table">
                <a:tbl>
                  <a:tblPr rtl="1" firstRow="1" bandRow="1">
                    <a:tableStyleId>{0505E3EF-67EA-436B-97B2-0124C06EBD24}</a:tableStyleId>
                  </a:tblPr>
                  <a:tblGrid>
                    <a:gridCol w="1224136"/>
                  </a:tblGrid>
                  <a:tr h="733744">
                    <a:tc>
                      <a:txBody>
                        <a:bodyPr/>
                        <a:lstStyle/>
                        <a:p>
                          <a:pPr algn="ctr" rtl="1"/>
                          <a:r>
                            <a:rPr lang="ar-SA" sz="1400" b="1" dirty="0" smtClean="0"/>
                            <a:t>مراكز الفئات</a:t>
                          </a:r>
                        </a:p>
                        <a:p>
                          <a:pPr algn="ctr" rtl="1"/>
                          <a14:m>
                            <m:oMathPara xmlns:m="http://schemas.openxmlformats.org/officeDocument/2006/math">
                              <m:oMathParaPr>
                                <m:jc m:val="centerGroup"/>
                              </m:oMathParaPr>
                              <m:oMath xmlns:m="http://schemas.openxmlformats.org/officeDocument/2006/math">
                                <m:sSub>
                                  <m:sSubPr>
                                    <m:ctrlPr>
                                      <a:rPr lang="ar-SA" sz="1600" i="1" smtClean="0">
                                        <a:latin typeface="Cambria Math"/>
                                      </a:rPr>
                                    </m:ctrlPr>
                                  </m:sSubPr>
                                  <m:e>
                                    <m:r>
                                      <a:rPr lang="en-US" sz="1600" b="1" i="1" smtClean="0">
                                        <a:latin typeface="Cambria Math"/>
                                      </a:rPr>
                                      <m:t>𝒙</m:t>
                                    </m:r>
                                  </m:e>
                                  <m:sub>
                                    <m:r>
                                      <a:rPr lang="en-US" sz="1600" smtClean="0">
                                        <a:latin typeface="Cambria Math"/>
                                      </a:rPr>
                                      <m:t>𝒊</m:t>
                                    </m:r>
                                  </m:sub>
                                </m:sSub>
                              </m:oMath>
                            </m:oMathPara>
                          </a14:m>
                          <a:endParaRPr lang="ar-SA" sz="1600" dirty="0"/>
                        </a:p>
                      </a:txBody>
                      <a:tcPr anchor="ctr"/>
                    </a:tc>
                  </a:tr>
                  <a:tr h="514769">
                    <a:tc>
                      <a:txBody>
                        <a:bodyPr/>
                        <a:lstStyle/>
                        <a:p>
                          <a:pPr algn="ctr" rtl="1"/>
                          <a14:m>
                            <m:oMathPara xmlns:m="http://schemas.openxmlformats.org/officeDocument/2006/math">
                              <m:oMathParaPr>
                                <m:jc m:val="centerGroup"/>
                              </m:oMathParaPr>
                              <m:oMath xmlns:m="http://schemas.openxmlformats.org/officeDocument/2006/math">
                                <m:sSub>
                                  <m:sSubPr>
                                    <m:ctrlPr>
                                      <a:rPr lang="ar-SA" sz="1600" i="1" smtClean="0">
                                        <a:latin typeface="Cambria Math"/>
                                      </a:rPr>
                                    </m:ctrlPr>
                                  </m:sSubPr>
                                  <m:e>
                                    <m:r>
                                      <a:rPr lang="en-US" sz="1600" b="1" i="1" smtClean="0">
                                        <a:latin typeface="Cambria Math"/>
                                      </a:rPr>
                                      <m:t>𝒙</m:t>
                                    </m:r>
                                  </m:e>
                                  <m:sub>
                                    <m:r>
                                      <a:rPr lang="en-US" sz="1600" smtClean="0">
                                        <a:latin typeface="Cambria Math"/>
                                      </a:rPr>
                                      <m:t>𝟏</m:t>
                                    </m:r>
                                  </m:sub>
                                </m:sSub>
                              </m:oMath>
                            </m:oMathPara>
                          </a14:m>
                          <a:endParaRPr lang="ar-SA" sz="1600" dirty="0"/>
                        </a:p>
                      </a:txBody>
                      <a:tcPr anchor="ctr"/>
                    </a:tc>
                  </a:tr>
                  <a:tr h="579115">
                    <a:tc>
                      <a:txBody>
                        <a:bodyPr/>
                        <a:lstStyle/>
                        <a:p>
                          <a:pPr algn="ctr" rtl="1"/>
                          <a14:m>
                            <m:oMathPara xmlns:m="http://schemas.openxmlformats.org/officeDocument/2006/math">
                              <m:oMathParaPr>
                                <m:jc m:val="centerGroup"/>
                              </m:oMathParaPr>
                              <m:oMath xmlns:m="http://schemas.openxmlformats.org/officeDocument/2006/math">
                                <m:sSub>
                                  <m:sSubPr>
                                    <m:ctrlPr>
                                      <a:rPr lang="ar-SA" sz="1600" i="1" smtClean="0">
                                        <a:latin typeface="Cambria Math"/>
                                      </a:rPr>
                                    </m:ctrlPr>
                                  </m:sSubPr>
                                  <m:e>
                                    <m:r>
                                      <a:rPr lang="en-US" sz="1600" b="1" i="1" smtClean="0">
                                        <a:latin typeface="Cambria Math"/>
                                      </a:rPr>
                                      <m:t>𝒙</m:t>
                                    </m:r>
                                  </m:e>
                                  <m:sub>
                                    <m:r>
                                      <a:rPr lang="en-US" sz="1600" smtClean="0">
                                        <a:latin typeface="Cambria Math"/>
                                      </a:rPr>
                                      <m:t>𝟐</m:t>
                                    </m:r>
                                  </m:sub>
                                </m:sSub>
                              </m:oMath>
                            </m:oMathPara>
                          </a14:m>
                          <a:endParaRPr lang="ar-SA" sz="1600" dirty="0"/>
                        </a:p>
                      </a:txBody>
                      <a:tcPr anchor="ctr"/>
                    </a:tc>
                  </a:tr>
                  <a:tr h="492818">
                    <a:tc>
                      <a:txBody>
                        <a:bodyPr/>
                        <a:lstStyle/>
                        <a:p>
                          <a:pPr algn="ctr" rtl="1"/>
                          <a14:m>
                            <m:oMathPara xmlns:m="http://schemas.openxmlformats.org/officeDocument/2006/math">
                              <m:oMathParaPr>
                                <m:jc m:val="centerGroup"/>
                              </m:oMathParaPr>
                              <m:oMath xmlns:m="http://schemas.openxmlformats.org/officeDocument/2006/math">
                                <m:sSub>
                                  <m:sSubPr>
                                    <m:ctrlPr>
                                      <a:rPr lang="ar-SA" sz="1600" i="1" smtClean="0">
                                        <a:latin typeface="Cambria Math"/>
                                      </a:rPr>
                                    </m:ctrlPr>
                                  </m:sSubPr>
                                  <m:e>
                                    <m:r>
                                      <a:rPr lang="en-US" sz="1600" b="1" i="1" smtClean="0">
                                        <a:latin typeface="Cambria Math"/>
                                      </a:rPr>
                                      <m:t>𝒙</m:t>
                                    </m:r>
                                  </m:e>
                                  <m:sub>
                                    <m:r>
                                      <a:rPr lang="en-US" sz="1600" smtClean="0">
                                        <a:latin typeface="Cambria Math"/>
                                      </a:rPr>
                                      <m:t>𝟑</m:t>
                                    </m:r>
                                  </m:sub>
                                </m:sSub>
                              </m:oMath>
                            </m:oMathPara>
                          </a14:m>
                          <a:endParaRPr lang="ar-SA" sz="1600" dirty="0"/>
                        </a:p>
                      </a:txBody>
                      <a:tcPr anchor="ctr"/>
                    </a:tc>
                  </a:tr>
                  <a:tr h="492818">
                    <a:tc>
                      <a:txBody>
                        <a:bodyPr/>
                        <a:lstStyle/>
                        <a:p>
                          <a:pPr algn="ctr" rtl="1"/>
                          <a:endParaRPr lang="ar-SA" sz="1600" dirty="0"/>
                        </a:p>
                      </a:txBody>
                      <a:tcPr anchor="ctr"/>
                    </a:tc>
                  </a:tr>
                  <a:tr h="643644">
                    <a:tc>
                      <a:txBody>
                        <a:bodyPr/>
                        <a:lstStyle/>
                        <a:p>
                          <a:pPr algn="ctr" rtl="1"/>
                          <a14:m>
                            <m:oMathPara xmlns:m="http://schemas.openxmlformats.org/officeDocument/2006/math">
                              <m:oMathParaPr>
                                <m:jc m:val="centerGroup"/>
                              </m:oMathParaPr>
                              <m:oMath xmlns:m="http://schemas.openxmlformats.org/officeDocument/2006/math">
                                <m:sSub>
                                  <m:sSubPr>
                                    <m:ctrlPr>
                                      <a:rPr lang="ar-SA" sz="1600" i="1" smtClean="0">
                                        <a:latin typeface="Cambria Math"/>
                                      </a:rPr>
                                    </m:ctrlPr>
                                  </m:sSubPr>
                                  <m:e>
                                    <m:r>
                                      <a:rPr lang="en-US" sz="1600" b="1" i="1" smtClean="0">
                                        <a:latin typeface="Cambria Math"/>
                                      </a:rPr>
                                      <m:t>𝒙</m:t>
                                    </m:r>
                                  </m:e>
                                  <m:sub>
                                    <m:r>
                                      <a:rPr lang="en-US" sz="1600" smtClean="0">
                                        <a:latin typeface="Cambria Math"/>
                                      </a:rPr>
                                      <m:t>𝒌</m:t>
                                    </m:r>
                                  </m:sub>
                                </m:sSub>
                              </m:oMath>
                            </m:oMathPara>
                          </a14:m>
                          <a:endParaRPr lang="ar-SA" sz="1600" dirty="0"/>
                        </a:p>
                      </a:txBody>
                      <a:tcPr anchor="ctr"/>
                    </a:tc>
                  </a:tr>
                  <a:tr h="514769">
                    <a:tc>
                      <a:txBody>
                        <a:bodyPr/>
                        <a:lstStyle/>
                        <a:p>
                          <a:pPr algn="ctr" rtl="1"/>
                          <a:endParaRPr lang="ar-SA" sz="1600" b="1" i="1" dirty="0"/>
                        </a:p>
                      </a:txBody>
                      <a:tcPr anchor="ctr"/>
                    </a:tc>
                  </a:tr>
                </a:tbl>
              </a:graphicData>
            </a:graphic>
          </p:graphicFrame>
        </mc:Choice>
        <mc:Fallback>
          <p:graphicFrame>
            <p:nvGraphicFramePr>
              <p:cNvPr id="6" name="جدول 5"/>
              <p:cNvGraphicFramePr>
                <a:graphicFrameLocks noGrp="1"/>
              </p:cNvGraphicFramePr>
              <p:nvPr>
                <p:extLst>
                  <p:ext uri="{D42A27DB-BD31-4B8C-83A1-F6EECF244321}">
                    <p14:modId xmlns:a14="http://schemas.microsoft.com/office/drawing/2010/main" xmlns="" xmlns:p14="http://schemas.microsoft.com/office/powerpoint/2010/main" val="1089478438"/>
                  </p:ext>
                </p:extLst>
              </p:nvPr>
            </p:nvGraphicFramePr>
            <p:xfrm>
              <a:off x="4283968" y="1916832"/>
              <a:ext cx="1224136" cy="3971677"/>
            </p:xfrm>
            <a:graphic>
              <a:graphicData uri="http://schemas.openxmlformats.org/drawingml/2006/table">
                <a:tbl>
                  <a:tblPr rtl="1" firstRow="1" bandRow="1">
                    <a:tableStyleId>{0505E3EF-67EA-436B-97B2-0124C06EBD24}</a:tableStyleId>
                  </a:tblPr>
                  <a:tblGrid>
                    <a:gridCol w="1224136"/>
                  </a:tblGrid>
                  <a:tr h="733744">
                    <a:tc>
                      <a:txBody>
                        <a:bodyPr/>
                        <a:lstStyle/>
                        <a:p>
                          <a:endParaRPr lang="ar-SA"/>
                        </a:p>
                      </a:txBody>
                      <a:tcPr anchor="ctr">
                        <a:blipFill rotWithShape="1">
                          <a:blip r:embed="rId3"/>
                          <a:stretch>
                            <a:fillRect l="-498" b="-443333"/>
                          </a:stretch>
                        </a:blipFill>
                      </a:tcPr>
                    </a:tc>
                  </a:tr>
                  <a:tr h="514769">
                    <a:tc>
                      <a:txBody>
                        <a:bodyPr/>
                        <a:lstStyle/>
                        <a:p>
                          <a:endParaRPr lang="ar-SA"/>
                        </a:p>
                      </a:txBody>
                      <a:tcPr anchor="ctr">
                        <a:blipFill rotWithShape="1">
                          <a:blip r:embed="rId3"/>
                          <a:stretch>
                            <a:fillRect l="-498" t="-141176" b="-525882"/>
                          </a:stretch>
                        </a:blipFill>
                      </a:tcPr>
                    </a:tc>
                  </a:tr>
                  <a:tr h="579115">
                    <a:tc>
                      <a:txBody>
                        <a:bodyPr/>
                        <a:lstStyle/>
                        <a:p>
                          <a:endParaRPr lang="ar-SA"/>
                        </a:p>
                      </a:txBody>
                      <a:tcPr anchor="ctr">
                        <a:blipFill rotWithShape="1">
                          <a:blip r:embed="rId3"/>
                          <a:stretch>
                            <a:fillRect l="-498" t="-215789" b="-370526"/>
                          </a:stretch>
                        </a:blipFill>
                      </a:tcPr>
                    </a:tc>
                  </a:tr>
                  <a:tr h="492818">
                    <a:tc>
                      <a:txBody>
                        <a:bodyPr/>
                        <a:lstStyle/>
                        <a:p>
                          <a:endParaRPr lang="ar-SA"/>
                        </a:p>
                      </a:txBody>
                      <a:tcPr anchor="ctr">
                        <a:blipFill rotWithShape="1">
                          <a:blip r:embed="rId3"/>
                          <a:stretch>
                            <a:fillRect l="-498" t="-370370" b="-334568"/>
                          </a:stretch>
                        </a:blipFill>
                      </a:tcPr>
                    </a:tc>
                  </a:tr>
                  <a:tr h="492818">
                    <a:tc>
                      <a:txBody>
                        <a:bodyPr/>
                        <a:lstStyle/>
                        <a:p>
                          <a:pPr algn="ctr" rtl="1"/>
                          <a:endParaRPr lang="ar-SA" sz="1600" dirty="0"/>
                        </a:p>
                      </a:txBody>
                      <a:tcPr anchor="ctr"/>
                    </a:tc>
                  </a:tr>
                  <a:tr h="643644">
                    <a:tc>
                      <a:txBody>
                        <a:bodyPr/>
                        <a:lstStyle/>
                        <a:p>
                          <a:endParaRPr lang="ar-SA"/>
                        </a:p>
                      </a:txBody>
                      <a:tcPr anchor="ctr">
                        <a:blipFill rotWithShape="1">
                          <a:blip r:embed="rId3"/>
                          <a:stretch>
                            <a:fillRect l="-498" t="-440000" b="-80952"/>
                          </a:stretch>
                        </a:blipFill>
                      </a:tcPr>
                    </a:tc>
                  </a:tr>
                  <a:tr h="514769">
                    <a:tc>
                      <a:txBody>
                        <a:bodyPr/>
                        <a:lstStyle/>
                        <a:p>
                          <a:pPr algn="ctr" rtl="1"/>
                          <a:endParaRPr lang="ar-SA" sz="1600" b="1" i="1" dirty="0"/>
                        </a:p>
                      </a:txBody>
                      <a:tcPr anchor="ctr"/>
                    </a:tc>
                  </a:tr>
                </a:tbl>
              </a:graphicData>
            </a:graphic>
          </p:graphicFrame>
        </mc:Fallback>
      </mc:AlternateContent>
      <mc:AlternateContent xmlns:mc="http://schemas.openxmlformats.org/markup-compatibility/2006">
        <mc:Choice xmlns="" xmlns:a14="http://schemas.microsoft.com/office/drawing/2010/main" Requires="a14">
          <p:sp>
            <p:nvSpPr>
              <p:cNvPr id="7" name="وسيلة شرح بيضاوية 6"/>
              <p:cNvSpPr/>
              <p:nvPr/>
            </p:nvSpPr>
            <p:spPr>
              <a:xfrm>
                <a:off x="6156176" y="1052736"/>
                <a:ext cx="1800200" cy="1656184"/>
              </a:xfrm>
              <a:prstGeom prst="wedgeEllipseCallout">
                <a:avLst>
                  <a:gd name="adj1" fmla="val -117668"/>
                  <a:gd name="adj2" fmla="val 70198"/>
                </a:avLst>
              </a:prstGeom>
              <a:solidFill>
                <a:srgbClr val="DD69C4"/>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600" b="1" dirty="0" smtClean="0">
                    <a:solidFill>
                      <a:srgbClr val="4F3348"/>
                    </a:solidFill>
                  </a:rPr>
                  <a:t>نحسب مركز الفئة الأولى</a:t>
                </a:r>
              </a:p>
              <a:p>
                <a:pPr algn="ctr"/>
                <a14:m>
                  <m:oMathPara xmlns:m="http://schemas.openxmlformats.org/officeDocument/2006/math">
                    <m:oMathParaPr>
                      <m:jc m:val="centerGroup"/>
                    </m:oMathParaPr>
                    <m:oMath xmlns:m="http://schemas.openxmlformats.org/officeDocument/2006/math">
                      <m:sSub>
                        <m:sSubPr>
                          <m:ctrlPr>
                            <a:rPr lang="en-US" sz="1600" b="1" i="1" smtClean="0">
                              <a:solidFill>
                                <a:srgbClr val="4F3348"/>
                              </a:solidFill>
                              <a:latin typeface="Cambria Math"/>
                            </a:rPr>
                          </m:ctrlPr>
                        </m:sSubPr>
                        <m:e>
                          <m:r>
                            <a:rPr lang="en-US" sz="1600" b="1" i="1" smtClean="0">
                              <a:solidFill>
                                <a:srgbClr val="4F3348"/>
                              </a:solidFill>
                              <a:latin typeface="Cambria Math"/>
                            </a:rPr>
                            <m:t>𝒙</m:t>
                          </m:r>
                        </m:e>
                        <m:sub>
                          <m:r>
                            <a:rPr lang="en-US" sz="1600" b="1" i="1" smtClean="0">
                              <a:solidFill>
                                <a:srgbClr val="4F3348"/>
                              </a:solidFill>
                              <a:latin typeface="Cambria Math"/>
                            </a:rPr>
                            <m:t>𝟏</m:t>
                          </m:r>
                        </m:sub>
                      </m:sSub>
                      <m:r>
                        <a:rPr lang="en-US" sz="1600" b="1" i="1" smtClean="0">
                          <a:solidFill>
                            <a:srgbClr val="4F3348"/>
                          </a:solidFill>
                          <a:latin typeface="Cambria Math"/>
                        </a:rPr>
                        <m:t>=</m:t>
                      </m:r>
                      <m:f>
                        <m:fPr>
                          <m:ctrlPr>
                            <a:rPr lang="en-US" sz="1600" b="1" i="1" smtClean="0">
                              <a:solidFill>
                                <a:srgbClr val="4F3348"/>
                              </a:solidFill>
                              <a:latin typeface="Cambria Math"/>
                            </a:rPr>
                          </m:ctrlPr>
                        </m:fPr>
                        <m:num>
                          <m:r>
                            <a:rPr lang="en-US" sz="1600" b="1" i="1" smtClean="0">
                              <a:solidFill>
                                <a:srgbClr val="4F3348"/>
                              </a:solidFill>
                              <a:latin typeface="Cambria Math"/>
                            </a:rPr>
                            <m:t>𝒂</m:t>
                          </m:r>
                          <m:r>
                            <a:rPr lang="en-US" sz="1600" b="1" i="1" smtClean="0">
                              <a:solidFill>
                                <a:srgbClr val="4F3348"/>
                              </a:solidFill>
                              <a:latin typeface="Cambria Math"/>
                            </a:rPr>
                            <m:t>+</m:t>
                          </m:r>
                          <m:r>
                            <a:rPr lang="en-US" sz="1600" b="1" i="1" smtClean="0">
                              <a:solidFill>
                                <a:srgbClr val="4F3348"/>
                              </a:solidFill>
                              <a:latin typeface="Cambria Math"/>
                            </a:rPr>
                            <m:t>𝒃</m:t>
                          </m:r>
                          <m:r>
                            <m:rPr>
                              <m:nor/>
                            </m:rPr>
                            <a:rPr lang="ar-SA" sz="1600" b="1" dirty="0">
                              <a:solidFill>
                                <a:srgbClr val="4F3348"/>
                              </a:solidFill>
                            </a:rPr>
                            <m:t> </m:t>
                          </m:r>
                        </m:num>
                        <m:den>
                          <m:r>
                            <a:rPr lang="en-US" sz="1600" b="1" i="1" smtClean="0">
                              <a:solidFill>
                                <a:srgbClr val="4F3348"/>
                              </a:solidFill>
                              <a:latin typeface="Cambria Math"/>
                            </a:rPr>
                            <m:t>𝟐</m:t>
                          </m:r>
                        </m:den>
                      </m:f>
                    </m:oMath>
                  </m:oMathPara>
                </a14:m>
                <a:endParaRPr lang="ar-SA" sz="1600" b="1" dirty="0" smtClean="0">
                  <a:solidFill>
                    <a:srgbClr val="4F3348"/>
                  </a:solidFill>
                </a:endParaRPr>
              </a:p>
            </p:txBody>
          </p:sp>
        </mc:Choice>
        <mc:Fallback>
          <p:sp>
            <p:nvSpPr>
              <p:cNvPr id="7" name="وسيلة شرح بيضاوية 6"/>
              <p:cNvSpPr>
                <a:spLocks noRot="1" noChangeAspect="1" noMove="1" noResize="1" noEditPoints="1" noAdjustHandles="1" noChangeArrowheads="1" noChangeShapeType="1" noTextEdit="1"/>
              </p:cNvSpPr>
              <p:nvPr/>
            </p:nvSpPr>
            <p:spPr>
              <a:xfrm>
                <a:off x="6156176" y="1052736"/>
                <a:ext cx="1800200" cy="1656184"/>
              </a:xfrm>
              <a:prstGeom prst="wedgeEllipseCallout">
                <a:avLst>
                  <a:gd name="adj1" fmla="val -117668"/>
                  <a:gd name="adj2" fmla="val 70198"/>
                </a:avLst>
              </a:prstGeom>
              <a:blipFill rotWithShape="1">
                <a:blip r:embed="rId4" cstate="print"/>
                <a:stretch>
                  <a:fillRect/>
                </a:stretch>
              </a:blipFill>
            </p:spPr>
            <p:txBody>
              <a:bodyPr/>
              <a:lstStyle/>
              <a:p>
                <a:r>
                  <a:rPr lang="ar-SA">
                    <a:noFill/>
                  </a:rPr>
                  <a:t> </a:t>
                </a:r>
              </a:p>
            </p:txBody>
          </p:sp>
        </mc:Fallback>
      </mc:AlternateContent>
      <p:sp>
        <p:nvSpPr>
          <p:cNvPr id="8" name="سهم منحني إلى اليمين 7"/>
          <p:cNvSpPr/>
          <p:nvPr/>
        </p:nvSpPr>
        <p:spPr>
          <a:xfrm>
            <a:off x="4514080" y="2933452"/>
            <a:ext cx="201936" cy="57606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
        <p:nvSpPr>
          <p:cNvPr id="9" name="سهم منحني إلى اليمين 8"/>
          <p:cNvSpPr/>
          <p:nvPr/>
        </p:nvSpPr>
        <p:spPr>
          <a:xfrm>
            <a:off x="4514080" y="3522216"/>
            <a:ext cx="201936" cy="57606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
        <p:nvSpPr>
          <p:cNvPr id="11" name="مربع نص 10"/>
          <p:cNvSpPr txBox="1"/>
          <p:nvPr/>
        </p:nvSpPr>
        <p:spPr>
          <a:xfrm>
            <a:off x="3923928" y="3100318"/>
            <a:ext cx="634295" cy="369332"/>
          </a:xfrm>
          <a:prstGeom prst="rect">
            <a:avLst/>
          </a:prstGeom>
          <a:noFill/>
          <a:ln>
            <a:noFill/>
          </a:ln>
        </p:spPr>
        <p:txBody>
          <a:bodyPr wrap="square" rtlCol="1">
            <a:spAutoFit/>
          </a:bodyPr>
          <a:lstStyle/>
          <a:p>
            <a:r>
              <a:rPr lang="en-US" b="1" dirty="0" smtClean="0">
                <a:solidFill>
                  <a:srgbClr val="FF0000"/>
                </a:solidFill>
              </a:rPr>
              <a:t>+h</a:t>
            </a:r>
            <a:endParaRPr lang="ar-SA" b="1" dirty="0">
              <a:solidFill>
                <a:srgbClr val="FF0000"/>
              </a:solidFill>
            </a:endParaRPr>
          </a:p>
        </p:txBody>
      </p:sp>
      <p:sp>
        <p:nvSpPr>
          <p:cNvPr id="13" name="مربع نص 12"/>
          <p:cNvSpPr txBox="1"/>
          <p:nvPr/>
        </p:nvSpPr>
        <p:spPr>
          <a:xfrm>
            <a:off x="3987428" y="3792939"/>
            <a:ext cx="562287" cy="369332"/>
          </a:xfrm>
          <a:prstGeom prst="rect">
            <a:avLst/>
          </a:prstGeom>
          <a:noFill/>
          <a:ln>
            <a:noFill/>
          </a:ln>
        </p:spPr>
        <p:txBody>
          <a:bodyPr wrap="square" rtlCol="1">
            <a:spAutoFit/>
          </a:bodyPr>
          <a:lstStyle/>
          <a:p>
            <a:r>
              <a:rPr lang="en-US" b="1" dirty="0" smtClean="0">
                <a:solidFill>
                  <a:srgbClr val="FF0000"/>
                </a:solidFill>
              </a:rPr>
              <a:t>+h</a:t>
            </a:r>
            <a:endParaRPr lang="ar-SA" b="1" dirty="0">
              <a:solidFill>
                <a:srgbClr val="FF0000"/>
              </a:solidFill>
            </a:endParaRPr>
          </a:p>
        </p:txBody>
      </p:sp>
      <p:sp>
        <p:nvSpPr>
          <p:cNvPr id="14" name="وسيلة شرح بيضاوية 13"/>
          <p:cNvSpPr/>
          <p:nvPr/>
        </p:nvSpPr>
        <p:spPr>
          <a:xfrm>
            <a:off x="6568390" y="2708920"/>
            <a:ext cx="1800200" cy="1656184"/>
          </a:xfrm>
          <a:prstGeom prst="wedgeEllipseCallout">
            <a:avLst>
              <a:gd name="adj1" fmla="val -115394"/>
              <a:gd name="adj2" fmla="val -8910"/>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600" b="1" dirty="0" smtClean="0">
                <a:solidFill>
                  <a:srgbClr val="4F3348"/>
                </a:solidFill>
              </a:rPr>
              <a:t>مركز الفئة الثانية=</a:t>
            </a:r>
          </a:p>
          <a:p>
            <a:pPr algn="ctr"/>
            <a:r>
              <a:rPr lang="ar-SA" sz="1600" b="1" dirty="0" smtClean="0">
                <a:solidFill>
                  <a:srgbClr val="4F3348"/>
                </a:solidFill>
              </a:rPr>
              <a:t>مركز الفئة الأولى +</a:t>
            </a:r>
            <a:r>
              <a:rPr lang="en-US" sz="1600" b="1" dirty="0" smtClean="0">
                <a:solidFill>
                  <a:srgbClr val="FF0000"/>
                </a:solidFill>
              </a:rPr>
              <a:t>h</a:t>
            </a:r>
            <a:endParaRPr lang="ar-SA" sz="1600" b="1" dirty="0">
              <a:solidFill>
                <a:srgbClr val="FF0000"/>
              </a:solidFill>
            </a:endParaRPr>
          </a:p>
        </p:txBody>
      </p:sp>
      <mc:AlternateContent xmlns:mc="http://schemas.openxmlformats.org/markup-compatibility/2006">
        <mc:Choice xmlns="" xmlns:a14="http://schemas.microsoft.com/office/drawing/2010/main" Requires="a14">
          <p:graphicFrame>
            <p:nvGraphicFramePr>
              <p:cNvPr id="15" name="جدول 14"/>
              <p:cNvGraphicFramePr>
                <a:graphicFrameLocks noGrp="1"/>
              </p:cNvGraphicFramePr>
              <p:nvPr>
                <p:extLst>
                  <p:ext uri="{D42A27DB-BD31-4B8C-83A1-F6EECF244321}">
                    <p14:modId xmlns:p14="http://schemas.microsoft.com/office/powerpoint/2010/main" val="2478323159"/>
                  </p:ext>
                </p:extLst>
              </p:nvPr>
            </p:nvGraphicFramePr>
            <p:xfrm>
              <a:off x="5503164" y="1902727"/>
              <a:ext cx="1224136" cy="3971677"/>
            </p:xfrm>
            <a:graphic>
              <a:graphicData uri="http://schemas.openxmlformats.org/drawingml/2006/table">
                <a:tbl>
                  <a:tblPr rtl="1" firstRow="1" bandRow="1">
                    <a:tableStyleId>{0505E3EF-67EA-436B-97B2-0124C06EBD24}</a:tableStyleId>
                  </a:tblPr>
                  <a:tblGrid>
                    <a:gridCol w="1224136"/>
                  </a:tblGrid>
                  <a:tr h="733744">
                    <a:tc>
                      <a:txBody>
                        <a:bodyPr/>
                        <a:lstStyle/>
                        <a:p>
                          <a:pPr algn="ctr" rtl="1"/>
                          <a14:m>
                            <m:oMathPara xmlns:m="http://schemas.openxmlformats.org/officeDocument/2006/math">
                              <m:oMathParaPr>
                                <m:jc m:val="centerGroup"/>
                              </m:oMathParaPr>
                              <m:oMath xmlns:m="http://schemas.openxmlformats.org/officeDocument/2006/math">
                                <m:sSub>
                                  <m:sSubPr>
                                    <m:ctrlPr>
                                      <a:rPr lang="ar-SA" sz="1600" i="1" smtClean="0">
                                        <a:latin typeface="Cambria Math"/>
                                      </a:rPr>
                                    </m:ctrlPr>
                                  </m:sSubPr>
                                  <m:e>
                                    <m:r>
                                      <a:rPr lang="en-US" sz="1600" b="1" i="1" smtClean="0">
                                        <a:latin typeface="Cambria Math"/>
                                      </a:rPr>
                                      <m:t>𝒙</m:t>
                                    </m:r>
                                  </m:e>
                                  <m:sub>
                                    <m:r>
                                      <a:rPr lang="en-US" sz="1600" i="1" smtClean="0">
                                        <a:latin typeface="Cambria Math"/>
                                      </a:rPr>
                                      <m:t>𝑖</m:t>
                                    </m:r>
                                  </m:sub>
                                </m:sSub>
                                <m:sSub>
                                  <m:sSubPr>
                                    <m:ctrlPr>
                                      <a:rPr lang="ar-SA" sz="1600" i="1" smtClean="0">
                                        <a:latin typeface="Cambria Math"/>
                                      </a:rPr>
                                    </m:ctrlPr>
                                  </m:sSubPr>
                                  <m:e>
                                    <m:r>
                                      <a:rPr lang="en-US" sz="1600" b="1" i="1" smtClean="0">
                                        <a:latin typeface="Cambria Math"/>
                                      </a:rPr>
                                      <m:t>𝒇</m:t>
                                    </m:r>
                                  </m:e>
                                  <m:sub>
                                    <m:r>
                                      <a:rPr lang="en-US" sz="1600" i="1" smtClean="0">
                                        <a:latin typeface="Cambria Math"/>
                                      </a:rPr>
                                      <m:t>𝑖</m:t>
                                    </m:r>
                                  </m:sub>
                                </m:sSub>
                              </m:oMath>
                            </m:oMathPara>
                          </a14:m>
                          <a:endParaRPr lang="ar-SA" sz="1600" i="1" dirty="0"/>
                        </a:p>
                      </a:txBody>
                      <a:tcPr anchor="ctr"/>
                    </a:tc>
                  </a:tr>
                  <a:tr h="514769">
                    <a:tc>
                      <a:txBody>
                        <a:bodyPr/>
                        <a:lstStyle/>
                        <a:p>
                          <a:pPr algn="ctr" rtl="1"/>
                          <a14:m>
                            <m:oMathPara xmlns:m="http://schemas.openxmlformats.org/officeDocument/2006/math">
                              <m:oMathParaPr>
                                <m:jc m:val="centerGroup"/>
                              </m:oMathParaPr>
                              <m:oMath xmlns:m="http://schemas.openxmlformats.org/officeDocument/2006/math">
                                <m:sSub>
                                  <m:sSubPr>
                                    <m:ctrlPr>
                                      <a:rPr lang="ar-SA" sz="1600" i="1" smtClean="0">
                                        <a:latin typeface="Cambria Math"/>
                                      </a:rPr>
                                    </m:ctrlPr>
                                  </m:sSubPr>
                                  <m:e>
                                    <m:r>
                                      <a:rPr lang="en-US" sz="1600" b="1" i="1" smtClean="0">
                                        <a:latin typeface="Cambria Math"/>
                                      </a:rPr>
                                      <m:t>𝒙</m:t>
                                    </m:r>
                                  </m:e>
                                  <m:sub>
                                    <m:r>
                                      <a:rPr lang="en-US" sz="1600" smtClean="0">
                                        <a:latin typeface="Cambria Math"/>
                                      </a:rPr>
                                      <m:t>𝟏</m:t>
                                    </m:r>
                                  </m:sub>
                                </m:sSub>
                                <m:sSub>
                                  <m:sSubPr>
                                    <m:ctrlPr>
                                      <a:rPr lang="ar-SA" sz="1600" i="1" smtClean="0">
                                        <a:latin typeface="Cambria Math"/>
                                      </a:rPr>
                                    </m:ctrlPr>
                                  </m:sSubPr>
                                  <m:e>
                                    <m:r>
                                      <a:rPr lang="en-US" sz="1600" b="1" i="1" smtClean="0">
                                        <a:latin typeface="Cambria Math"/>
                                      </a:rPr>
                                      <m:t>𝒇</m:t>
                                    </m:r>
                                  </m:e>
                                  <m:sub>
                                    <m:r>
                                      <a:rPr lang="en-US" sz="1600" b="0" i="1" smtClean="0">
                                        <a:latin typeface="Cambria Math"/>
                                      </a:rPr>
                                      <m:t>1</m:t>
                                    </m:r>
                                  </m:sub>
                                </m:sSub>
                              </m:oMath>
                            </m:oMathPara>
                          </a14:m>
                          <a:endParaRPr lang="ar-SA" sz="1600" dirty="0"/>
                        </a:p>
                      </a:txBody>
                      <a:tcPr anchor="ctr"/>
                    </a:tc>
                  </a:tr>
                  <a:tr h="579115">
                    <a:tc>
                      <a:txBody>
                        <a:bodyPr/>
                        <a:lstStyle/>
                        <a:p>
                          <a:pPr algn="ctr" rtl="1"/>
                          <a14:m>
                            <m:oMathPara xmlns:m="http://schemas.openxmlformats.org/officeDocument/2006/math">
                              <m:oMathParaPr>
                                <m:jc m:val="centerGroup"/>
                              </m:oMathParaPr>
                              <m:oMath xmlns:m="http://schemas.openxmlformats.org/officeDocument/2006/math">
                                <m:sSub>
                                  <m:sSubPr>
                                    <m:ctrlPr>
                                      <a:rPr lang="ar-SA" sz="1600" i="1" smtClean="0">
                                        <a:latin typeface="Cambria Math"/>
                                      </a:rPr>
                                    </m:ctrlPr>
                                  </m:sSubPr>
                                  <m:e>
                                    <m:r>
                                      <a:rPr lang="en-US" sz="1600" b="1" i="1" smtClean="0">
                                        <a:latin typeface="Cambria Math"/>
                                      </a:rPr>
                                      <m:t>𝒙</m:t>
                                    </m:r>
                                  </m:e>
                                  <m:sub>
                                    <m:r>
                                      <a:rPr lang="en-US" sz="1600" smtClean="0">
                                        <a:latin typeface="Cambria Math"/>
                                      </a:rPr>
                                      <m:t>𝟐</m:t>
                                    </m:r>
                                  </m:sub>
                                </m:sSub>
                                <m:sSub>
                                  <m:sSubPr>
                                    <m:ctrlPr>
                                      <a:rPr lang="ar-SA" sz="1600" i="1" smtClean="0">
                                        <a:latin typeface="Cambria Math"/>
                                      </a:rPr>
                                    </m:ctrlPr>
                                  </m:sSubPr>
                                  <m:e>
                                    <m:r>
                                      <a:rPr lang="en-US" sz="1600" b="1" i="1" smtClean="0">
                                        <a:latin typeface="Cambria Math"/>
                                      </a:rPr>
                                      <m:t>𝒇</m:t>
                                    </m:r>
                                  </m:e>
                                  <m:sub>
                                    <m:r>
                                      <a:rPr lang="en-US" sz="1600" b="0" i="1" smtClean="0">
                                        <a:latin typeface="Cambria Math"/>
                                      </a:rPr>
                                      <m:t>2</m:t>
                                    </m:r>
                                  </m:sub>
                                </m:sSub>
                              </m:oMath>
                            </m:oMathPara>
                          </a14:m>
                          <a:endParaRPr lang="ar-SA" sz="1600" dirty="0"/>
                        </a:p>
                      </a:txBody>
                      <a:tcPr anchor="ctr"/>
                    </a:tc>
                  </a:tr>
                  <a:tr h="492818">
                    <a:tc>
                      <a:txBody>
                        <a:bodyPr/>
                        <a:lstStyle/>
                        <a:p>
                          <a:pPr algn="ctr" rtl="1"/>
                          <a14:m>
                            <m:oMathPara xmlns:m="http://schemas.openxmlformats.org/officeDocument/2006/math">
                              <m:oMathParaPr>
                                <m:jc m:val="centerGroup"/>
                              </m:oMathParaPr>
                              <m:oMath xmlns:m="http://schemas.openxmlformats.org/officeDocument/2006/math">
                                <m:sSub>
                                  <m:sSubPr>
                                    <m:ctrlPr>
                                      <a:rPr lang="ar-SA" sz="1600" i="1" smtClean="0">
                                        <a:latin typeface="Cambria Math"/>
                                      </a:rPr>
                                    </m:ctrlPr>
                                  </m:sSubPr>
                                  <m:e>
                                    <m:r>
                                      <a:rPr lang="en-US" sz="1600" b="1" i="1" smtClean="0">
                                        <a:latin typeface="Cambria Math"/>
                                      </a:rPr>
                                      <m:t>𝒙</m:t>
                                    </m:r>
                                  </m:e>
                                  <m:sub>
                                    <m:r>
                                      <a:rPr lang="en-US" sz="1600" smtClean="0">
                                        <a:latin typeface="Cambria Math"/>
                                      </a:rPr>
                                      <m:t>𝟑</m:t>
                                    </m:r>
                                  </m:sub>
                                </m:sSub>
                                <m:sSub>
                                  <m:sSubPr>
                                    <m:ctrlPr>
                                      <a:rPr lang="ar-SA" sz="1600" i="1" smtClean="0">
                                        <a:latin typeface="Cambria Math"/>
                                      </a:rPr>
                                    </m:ctrlPr>
                                  </m:sSubPr>
                                  <m:e>
                                    <m:r>
                                      <a:rPr lang="en-US" sz="1600" b="1" i="1" smtClean="0">
                                        <a:latin typeface="Cambria Math"/>
                                      </a:rPr>
                                      <m:t>𝒇</m:t>
                                    </m:r>
                                  </m:e>
                                  <m:sub>
                                    <m:r>
                                      <a:rPr lang="en-US" sz="1600" b="0" i="1" smtClean="0">
                                        <a:latin typeface="Cambria Math"/>
                                      </a:rPr>
                                      <m:t>3</m:t>
                                    </m:r>
                                  </m:sub>
                                </m:sSub>
                              </m:oMath>
                            </m:oMathPara>
                          </a14:m>
                          <a:endParaRPr lang="ar-SA" sz="1600" dirty="0"/>
                        </a:p>
                      </a:txBody>
                      <a:tcPr anchor="ctr"/>
                    </a:tc>
                  </a:tr>
                  <a:tr h="492818">
                    <a:tc>
                      <a:txBody>
                        <a:bodyPr/>
                        <a:lstStyle/>
                        <a:p>
                          <a:pPr algn="ctr" rtl="1"/>
                          <a:endParaRPr lang="ar-SA" sz="1600" dirty="0"/>
                        </a:p>
                      </a:txBody>
                      <a:tcPr anchor="ctr"/>
                    </a:tc>
                  </a:tr>
                  <a:tr h="643644">
                    <a:tc>
                      <a:txBody>
                        <a:bodyPr/>
                        <a:lstStyle/>
                        <a:p>
                          <a:pPr algn="ctr" rtl="1"/>
                          <a14:m>
                            <m:oMathPara xmlns:m="http://schemas.openxmlformats.org/officeDocument/2006/math">
                              <m:oMathParaPr>
                                <m:jc m:val="centerGroup"/>
                              </m:oMathParaPr>
                              <m:oMath xmlns:m="http://schemas.openxmlformats.org/officeDocument/2006/math">
                                <m:sSub>
                                  <m:sSubPr>
                                    <m:ctrlPr>
                                      <a:rPr lang="ar-SA" sz="1600" i="1" smtClean="0">
                                        <a:latin typeface="Cambria Math"/>
                                      </a:rPr>
                                    </m:ctrlPr>
                                  </m:sSubPr>
                                  <m:e>
                                    <m:r>
                                      <a:rPr lang="en-US" sz="1600" b="1" i="1" smtClean="0">
                                        <a:latin typeface="Cambria Math"/>
                                      </a:rPr>
                                      <m:t>𝒙</m:t>
                                    </m:r>
                                  </m:e>
                                  <m:sub>
                                    <m:r>
                                      <a:rPr lang="en-US" sz="1600" smtClean="0">
                                        <a:latin typeface="Cambria Math"/>
                                      </a:rPr>
                                      <m:t>𝒌</m:t>
                                    </m:r>
                                  </m:sub>
                                </m:sSub>
                                <m:sSub>
                                  <m:sSubPr>
                                    <m:ctrlPr>
                                      <a:rPr lang="ar-SA" sz="1600" i="1" smtClean="0">
                                        <a:latin typeface="Cambria Math"/>
                                      </a:rPr>
                                    </m:ctrlPr>
                                  </m:sSubPr>
                                  <m:e>
                                    <m:r>
                                      <a:rPr lang="en-US" sz="1600" b="1" i="1" smtClean="0">
                                        <a:latin typeface="Cambria Math"/>
                                      </a:rPr>
                                      <m:t>𝒇</m:t>
                                    </m:r>
                                  </m:e>
                                  <m:sub>
                                    <m:r>
                                      <a:rPr lang="en-US" sz="1600" b="0" i="1" smtClean="0">
                                        <a:latin typeface="Cambria Math"/>
                                      </a:rPr>
                                      <m:t>𝑘</m:t>
                                    </m:r>
                                  </m:sub>
                                </m:sSub>
                              </m:oMath>
                            </m:oMathPara>
                          </a14:m>
                          <a:endParaRPr lang="ar-SA" sz="1600" dirty="0"/>
                        </a:p>
                      </a:txBody>
                      <a:tcPr anchor="ctr"/>
                    </a:tc>
                  </a:tr>
                  <a:tr h="514769">
                    <a:tc>
                      <a:txBody>
                        <a:bodyPr/>
                        <a:lstStyle/>
                        <a:p>
                          <a:pPr algn="ctr" rtl="1"/>
                          <a14:m>
                            <m:oMathPara xmlns:m="http://schemas.openxmlformats.org/officeDocument/2006/math">
                              <m:oMathParaPr>
                                <m:jc m:val="centerGroup"/>
                              </m:oMathParaPr>
                              <m:oMath xmlns:m="http://schemas.openxmlformats.org/officeDocument/2006/math">
                                <m:sSub>
                                  <m:sSubPr>
                                    <m:ctrlPr>
                                      <a:rPr lang="ar-SA" sz="1600" b="1" i="1" smtClean="0">
                                        <a:latin typeface="Cambria Math"/>
                                      </a:rPr>
                                    </m:ctrlPr>
                                  </m:sSubPr>
                                  <m:e>
                                    <m:r>
                                      <a:rPr lang="en-US" sz="1600" b="1" i="1" smtClean="0">
                                        <a:latin typeface="Cambria Math"/>
                                      </a:rPr>
                                      <m:t>∑</m:t>
                                    </m:r>
                                    <m:r>
                                      <a:rPr lang="en-US" sz="1600" b="1" i="1" smtClean="0">
                                        <a:latin typeface="Cambria Math"/>
                                      </a:rPr>
                                      <m:t>𝒙</m:t>
                                    </m:r>
                                  </m:e>
                                  <m:sub>
                                    <m:r>
                                      <a:rPr lang="en-US" sz="1600" b="1" i="1" smtClean="0">
                                        <a:latin typeface="Cambria Math"/>
                                      </a:rPr>
                                      <m:t>𝒊</m:t>
                                    </m:r>
                                  </m:sub>
                                </m:sSub>
                                <m:sSub>
                                  <m:sSubPr>
                                    <m:ctrlPr>
                                      <a:rPr lang="ar-SA" sz="1600" i="1" smtClean="0">
                                        <a:latin typeface="Cambria Math"/>
                                      </a:rPr>
                                    </m:ctrlPr>
                                  </m:sSubPr>
                                  <m:e>
                                    <m:r>
                                      <a:rPr lang="en-US" sz="1600" b="1" i="1" smtClean="0">
                                        <a:latin typeface="Cambria Math"/>
                                      </a:rPr>
                                      <m:t>𝒇</m:t>
                                    </m:r>
                                  </m:e>
                                  <m:sub>
                                    <m:r>
                                      <a:rPr lang="en-US" sz="1600" b="0" i="1" smtClean="0">
                                        <a:latin typeface="Cambria Math"/>
                                      </a:rPr>
                                      <m:t>𝑖</m:t>
                                    </m:r>
                                  </m:sub>
                                </m:sSub>
                              </m:oMath>
                            </m:oMathPara>
                          </a14:m>
                          <a:endParaRPr lang="ar-SA" sz="1600" b="1" i="1" dirty="0"/>
                        </a:p>
                      </a:txBody>
                      <a:tcPr anchor="ctr">
                        <a:solidFill>
                          <a:srgbClr val="00CC00"/>
                        </a:solidFill>
                      </a:tcPr>
                    </a:tc>
                  </a:tr>
                </a:tbl>
              </a:graphicData>
            </a:graphic>
          </p:graphicFrame>
        </mc:Choice>
        <mc:Fallback>
          <p:graphicFrame>
            <p:nvGraphicFramePr>
              <p:cNvPr id="15" name="جدول 14"/>
              <p:cNvGraphicFramePr>
                <a:graphicFrameLocks noGrp="1"/>
              </p:cNvGraphicFramePr>
              <p:nvPr>
                <p:extLst>
                  <p:ext uri="{D42A27DB-BD31-4B8C-83A1-F6EECF244321}">
                    <p14:modId xmlns:a14="http://schemas.microsoft.com/office/drawing/2010/main" xmlns="" xmlns:p14="http://schemas.microsoft.com/office/powerpoint/2010/main" val="3034339633"/>
                  </p:ext>
                </p:extLst>
              </p:nvPr>
            </p:nvGraphicFramePr>
            <p:xfrm>
              <a:off x="5503164" y="1902727"/>
              <a:ext cx="1224136" cy="3971677"/>
            </p:xfrm>
            <a:graphic>
              <a:graphicData uri="http://schemas.openxmlformats.org/drawingml/2006/table">
                <a:tbl>
                  <a:tblPr rtl="1" firstRow="1" bandRow="1">
                    <a:tableStyleId>{0505E3EF-67EA-436B-97B2-0124C06EBD24}</a:tableStyleId>
                  </a:tblPr>
                  <a:tblGrid>
                    <a:gridCol w="1224136"/>
                  </a:tblGrid>
                  <a:tr h="733744">
                    <a:tc>
                      <a:txBody>
                        <a:bodyPr/>
                        <a:lstStyle/>
                        <a:p>
                          <a:endParaRPr lang="ar-SA" dirty="0"/>
                        </a:p>
                      </a:txBody>
                      <a:tcPr anchor="ctr">
                        <a:blipFill rotWithShape="1">
                          <a:blip r:embed="rId5"/>
                          <a:stretch>
                            <a:fillRect l="-498" b="-443333"/>
                          </a:stretch>
                        </a:blipFill>
                      </a:tcPr>
                    </a:tc>
                  </a:tr>
                  <a:tr h="514769">
                    <a:tc>
                      <a:txBody>
                        <a:bodyPr/>
                        <a:lstStyle/>
                        <a:p>
                          <a:endParaRPr lang="ar-SA" dirty="0"/>
                        </a:p>
                      </a:txBody>
                      <a:tcPr anchor="ctr">
                        <a:blipFill rotWithShape="1">
                          <a:blip r:embed="rId5"/>
                          <a:stretch>
                            <a:fillRect l="-498" t="-141176" b="-525882"/>
                          </a:stretch>
                        </a:blipFill>
                      </a:tcPr>
                    </a:tc>
                  </a:tr>
                  <a:tr h="579115">
                    <a:tc>
                      <a:txBody>
                        <a:bodyPr/>
                        <a:lstStyle/>
                        <a:p>
                          <a:endParaRPr lang="ar-SA"/>
                        </a:p>
                      </a:txBody>
                      <a:tcPr anchor="ctr">
                        <a:blipFill rotWithShape="1">
                          <a:blip r:embed="rId5"/>
                          <a:stretch>
                            <a:fillRect l="-498" t="-215789" b="-370526"/>
                          </a:stretch>
                        </a:blipFill>
                      </a:tcPr>
                    </a:tc>
                  </a:tr>
                  <a:tr h="492818">
                    <a:tc>
                      <a:txBody>
                        <a:bodyPr/>
                        <a:lstStyle/>
                        <a:p>
                          <a:endParaRPr lang="ar-SA"/>
                        </a:p>
                      </a:txBody>
                      <a:tcPr anchor="ctr">
                        <a:blipFill rotWithShape="1">
                          <a:blip r:embed="rId5"/>
                          <a:stretch>
                            <a:fillRect l="-498" t="-370370" b="-334568"/>
                          </a:stretch>
                        </a:blipFill>
                      </a:tcPr>
                    </a:tc>
                  </a:tr>
                  <a:tr h="492818">
                    <a:tc>
                      <a:txBody>
                        <a:bodyPr/>
                        <a:lstStyle/>
                        <a:p>
                          <a:pPr algn="ctr" rtl="1"/>
                          <a:endParaRPr lang="ar-SA" sz="1600" dirty="0"/>
                        </a:p>
                      </a:txBody>
                      <a:tcPr anchor="ctr"/>
                    </a:tc>
                  </a:tr>
                  <a:tr h="643644">
                    <a:tc>
                      <a:txBody>
                        <a:bodyPr/>
                        <a:lstStyle/>
                        <a:p>
                          <a:endParaRPr lang="ar-SA"/>
                        </a:p>
                      </a:txBody>
                      <a:tcPr anchor="ctr">
                        <a:blipFill rotWithShape="1">
                          <a:blip r:embed="rId5"/>
                          <a:stretch>
                            <a:fillRect l="-498" t="-440000" b="-80952"/>
                          </a:stretch>
                        </a:blipFill>
                      </a:tcPr>
                    </a:tc>
                  </a:tr>
                  <a:tr h="514769">
                    <a:tc>
                      <a:txBody>
                        <a:bodyPr/>
                        <a:lstStyle/>
                        <a:p>
                          <a:endParaRPr lang="ar-SA"/>
                        </a:p>
                      </a:txBody>
                      <a:tcPr anchor="ctr">
                        <a:blipFill rotWithShape="1">
                          <a:blip r:embed="rId5"/>
                          <a:stretch>
                            <a:fillRect l="-498" t="-667059"/>
                          </a:stretch>
                        </a:blipFill>
                      </a:tcPr>
                    </a:tc>
                  </a:tr>
                </a:tbl>
              </a:graphicData>
            </a:graphic>
          </p:graphicFrame>
        </mc:Fallback>
      </mc:AlternateContent>
      <mc:AlternateContent xmlns:mc="http://schemas.openxmlformats.org/markup-compatibility/2006">
        <mc:Choice xmlns="" xmlns:a14="http://schemas.microsoft.com/office/drawing/2010/main" Requires="a14">
          <p:sp>
            <p:nvSpPr>
              <p:cNvPr id="19" name="شكل بيضاوي 18"/>
              <p:cNvSpPr/>
              <p:nvPr/>
            </p:nvSpPr>
            <p:spPr>
              <a:xfrm>
                <a:off x="6912514" y="4475745"/>
                <a:ext cx="2087724" cy="1905581"/>
              </a:xfrm>
              <a:prstGeom prst="ellipse">
                <a:avLst/>
              </a:prstGeom>
            </p:spPr>
            <p:style>
              <a:lnRef idx="0">
                <a:schemeClr val="accent2"/>
              </a:lnRef>
              <a:fillRef idx="3">
                <a:schemeClr val="accent2"/>
              </a:fillRef>
              <a:effectRef idx="3">
                <a:schemeClr val="accent2"/>
              </a:effectRef>
              <a:fontRef idx="minor">
                <a:schemeClr val="lt1"/>
              </a:fontRef>
            </p:style>
            <p:txBody>
              <a:bodyPr rtlCol="1" anchor="ctr"/>
              <a:lstStyle/>
              <a:p>
                <a:pPr algn="ctr"/>
                <a:r>
                  <a:rPr lang="ar-SA" b="1" dirty="0" smtClean="0">
                    <a:solidFill>
                      <a:schemeClr val="bg1"/>
                    </a:solidFill>
                  </a:rPr>
                  <a:t>نحسب المتوسط</a:t>
                </a:r>
              </a:p>
              <a:p>
                <a:pPr algn="ctr"/>
                <a14:m>
                  <m:oMathPara xmlns:m="http://schemas.openxmlformats.org/officeDocument/2006/math">
                    <m:oMathParaPr>
                      <m:jc m:val="centerGroup"/>
                    </m:oMathParaPr>
                    <m:oMath xmlns:m="http://schemas.openxmlformats.org/officeDocument/2006/math">
                      <m:acc>
                        <m:accPr>
                          <m:chr m:val="̅"/>
                          <m:ctrlPr>
                            <a:rPr lang="ar-SA" b="1" i="1" smtClean="0">
                              <a:solidFill>
                                <a:schemeClr val="bg1"/>
                              </a:solidFill>
                              <a:latin typeface="Cambria Math"/>
                            </a:rPr>
                          </m:ctrlPr>
                        </m:accPr>
                        <m:e>
                          <m:r>
                            <a:rPr lang="en-US" b="1" i="1" smtClean="0">
                              <a:solidFill>
                                <a:schemeClr val="bg1"/>
                              </a:solidFill>
                              <a:latin typeface="Cambria Math"/>
                            </a:rPr>
                            <m:t>𝑿</m:t>
                          </m:r>
                        </m:e>
                      </m:acc>
                      <m:r>
                        <a:rPr lang="en-US" b="1" i="1" smtClean="0">
                          <a:solidFill>
                            <a:schemeClr val="bg1"/>
                          </a:solidFill>
                          <a:latin typeface="Cambria Math"/>
                        </a:rPr>
                        <m:t>=  </m:t>
                      </m:r>
                      <m:f>
                        <m:fPr>
                          <m:ctrlPr>
                            <a:rPr lang="en-US" b="1" i="1" smtClean="0">
                              <a:solidFill>
                                <a:schemeClr val="bg1"/>
                              </a:solidFill>
                              <a:latin typeface="Cambria Math"/>
                            </a:rPr>
                          </m:ctrlPr>
                        </m:fPr>
                        <m:num>
                          <m:sSub>
                            <m:sSubPr>
                              <m:ctrlPr>
                                <a:rPr lang="ar-SA" b="1" i="1">
                                  <a:latin typeface="Cambria Math"/>
                                </a:rPr>
                              </m:ctrlPr>
                            </m:sSubPr>
                            <m:e>
                              <m:r>
                                <a:rPr lang="en-US" b="1" i="1">
                                  <a:latin typeface="Cambria Math"/>
                                </a:rPr>
                                <m:t>∑</m:t>
                              </m:r>
                              <m:r>
                                <a:rPr lang="en-US" b="1" i="1">
                                  <a:latin typeface="Cambria Math"/>
                                </a:rPr>
                                <m:t>𝒙</m:t>
                              </m:r>
                            </m:e>
                            <m:sub>
                              <m:r>
                                <a:rPr lang="en-US" b="1" i="1">
                                  <a:latin typeface="Cambria Math"/>
                                </a:rPr>
                                <m:t>𝒊</m:t>
                              </m:r>
                            </m:sub>
                          </m:sSub>
                          <m:sSub>
                            <m:sSubPr>
                              <m:ctrlPr>
                                <a:rPr lang="ar-SA" i="1">
                                  <a:latin typeface="Cambria Math"/>
                                </a:rPr>
                              </m:ctrlPr>
                            </m:sSubPr>
                            <m:e>
                              <m:r>
                                <a:rPr lang="en-US" b="1" i="1">
                                  <a:latin typeface="Cambria Math"/>
                                </a:rPr>
                                <m:t>𝒇</m:t>
                              </m:r>
                            </m:e>
                            <m:sub>
                              <m:r>
                                <a:rPr lang="en-US" i="1">
                                  <a:latin typeface="Cambria Math"/>
                                </a:rPr>
                                <m:t>𝑖</m:t>
                              </m:r>
                            </m:sub>
                          </m:sSub>
                          <m:r>
                            <m:rPr>
                              <m:nor/>
                            </m:rPr>
                            <a:rPr lang="ar-SA" b="1" i="1" dirty="0"/>
                            <m:t> </m:t>
                          </m:r>
                        </m:num>
                        <m:den>
                          <m:r>
                            <m:rPr>
                              <m:nor/>
                            </m:rPr>
                            <a:rPr lang="ar-SA" dirty="0"/>
                            <m:t>∑</m:t>
                          </m:r>
                          <m:sSub>
                            <m:sSubPr>
                              <m:ctrlPr>
                                <a:rPr lang="ar-SA" i="1">
                                  <a:latin typeface="Cambria Math"/>
                                </a:rPr>
                              </m:ctrlPr>
                            </m:sSubPr>
                            <m:e>
                              <m:r>
                                <a:rPr lang="en-US" b="1" i="1">
                                  <a:latin typeface="Cambria Math"/>
                                </a:rPr>
                                <m:t>𝒇</m:t>
                              </m:r>
                            </m:e>
                            <m:sub>
                              <m:r>
                                <a:rPr lang="en-US" i="1">
                                  <a:latin typeface="Cambria Math"/>
                                </a:rPr>
                                <m:t>𝑖</m:t>
                              </m:r>
                            </m:sub>
                          </m:sSub>
                        </m:den>
                      </m:f>
                    </m:oMath>
                  </m:oMathPara>
                </a14:m>
                <a:endParaRPr lang="ar-SA" b="1" dirty="0">
                  <a:solidFill>
                    <a:schemeClr val="bg1"/>
                  </a:solidFill>
                </a:endParaRPr>
              </a:p>
            </p:txBody>
          </p:sp>
        </mc:Choice>
        <mc:Fallback>
          <p:sp>
            <p:nvSpPr>
              <p:cNvPr id="19" name="شكل بيضاوي 18"/>
              <p:cNvSpPr>
                <a:spLocks noRot="1" noChangeAspect="1" noMove="1" noResize="1" noEditPoints="1" noAdjustHandles="1" noChangeArrowheads="1" noChangeShapeType="1" noTextEdit="1"/>
              </p:cNvSpPr>
              <p:nvPr/>
            </p:nvSpPr>
            <p:spPr>
              <a:xfrm>
                <a:off x="6912514" y="4475745"/>
                <a:ext cx="2087724" cy="1905581"/>
              </a:xfrm>
              <a:prstGeom prst="ellipse">
                <a:avLst/>
              </a:prstGeom>
              <a:blipFill rotWithShape="1">
                <a:blip r:embed="rId6" cstate="print"/>
                <a:stretch>
                  <a:fillRect/>
                </a:stretch>
              </a:blipFill>
            </p:spPr>
            <p:txBody>
              <a:bodyPr/>
              <a:lstStyle/>
              <a:p>
                <a:r>
                  <a:rPr lang="ar-SA">
                    <a:noFill/>
                  </a:rPr>
                  <a:t> </a:t>
                </a:r>
              </a:p>
            </p:txBody>
          </p:sp>
        </mc:Fallback>
      </mc:AlternateContent>
      <p:cxnSp>
        <p:nvCxnSpPr>
          <p:cNvPr id="21" name="رابط بشكل مرفق 20"/>
          <p:cNvCxnSpPr/>
          <p:nvPr/>
        </p:nvCxnSpPr>
        <p:spPr>
          <a:xfrm rot="10800000">
            <a:off x="6444208" y="5661248"/>
            <a:ext cx="1008112" cy="504056"/>
          </a:xfrm>
          <a:prstGeom prst="bentConnector3">
            <a:avLst/>
          </a:prstGeom>
        </p:spPr>
        <p:style>
          <a:lnRef idx="3">
            <a:schemeClr val="accent1"/>
          </a:lnRef>
          <a:fillRef idx="0">
            <a:schemeClr val="accent1"/>
          </a:fillRef>
          <a:effectRef idx="2">
            <a:schemeClr val="accent1"/>
          </a:effectRef>
          <a:fontRef idx="minor">
            <a:schemeClr val="tx1"/>
          </a:fontRef>
        </p:style>
      </p:cxnSp>
      <p:cxnSp>
        <p:nvCxnSpPr>
          <p:cNvPr id="23" name="رابط بشكل مرفق 22"/>
          <p:cNvCxnSpPr/>
          <p:nvPr/>
        </p:nvCxnSpPr>
        <p:spPr>
          <a:xfrm rot="10800000">
            <a:off x="3851920" y="5805264"/>
            <a:ext cx="3744416" cy="504056"/>
          </a:xfrm>
          <a:prstGeom prst="bentConnector3">
            <a:avLst/>
          </a:prstGeom>
        </p:spPr>
        <p:style>
          <a:lnRef idx="3">
            <a:schemeClr val="accent1"/>
          </a:lnRef>
          <a:fillRef idx="0">
            <a:schemeClr val="accent1"/>
          </a:fillRef>
          <a:effectRef idx="2">
            <a:schemeClr val="accent1"/>
          </a:effectRef>
          <a:fontRef idx="minor">
            <a:schemeClr val="tx1"/>
          </a:fontRef>
        </p:style>
      </p:cxnSp>
      <p:pic>
        <p:nvPicPr>
          <p:cNvPr id="1026" name="Picture 2"/>
          <p:cNvPicPr>
            <a:picLocks noChangeAspect="1" noChangeArrowheads="1"/>
          </p:cNvPicPr>
          <p:nvPr/>
        </p:nvPicPr>
        <p:blipFill>
          <a:blip r:embed="rId7"/>
          <a:srcRect/>
          <a:stretch>
            <a:fillRect/>
          </a:stretch>
        </p:blipFill>
        <p:spPr bwMode="auto">
          <a:xfrm>
            <a:off x="2214546" y="1928802"/>
            <a:ext cx="2085975" cy="3981450"/>
          </a:xfrm>
          <a:prstGeom prst="rect">
            <a:avLst/>
          </a:prstGeom>
          <a:noFill/>
          <a:ln w="9525">
            <a:noFill/>
            <a:miter lim="800000"/>
            <a:headEnd/>
            <a:tailEnd/>
          </a:ln>
          <a:effectLst/>
        </p:spPr>
      </p:pic>
    </p:spTree>
    <p:extLst>
      <p:ext uri="{BB962C8B-B14F-4D97-AF65-F5344CB8AC3E}">
        <p14:creationId xmlns="" xmlns:p14="http://schemas.microsoft.com/office/powerpoint/2010/main" val="2065087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32"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circle(out)">
                                      <p:cBhvr>
                                        <p:cTn id="13" dur="20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500"/>
                                        <p:tgtEl>
                                          <p:spTgt spid="7"/>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fade">
                                      <p:cBhvr>
                                        <p:cTn id="33" dur="500"/>
                                        <p:tgtEl>
                                          <p:spTgt spid="14"/>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1" fill="hold" grpId="0" nodeType="click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wipe(up)">
                                      <p:cBhvr>
                                        <p:cTn id="38" dur="500"/>
                                        <p:tgtEl>
                                          <p:spTgt spid="8"/>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fade">
                                      <p:cBhvr>
                                        <p:cTn id="43" dur="500"/>
                                        <p:tgtEl>
                                          <p:spTgt spid="11"/>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1" fill="hold" grpId="0" nodeType="clickEffect">
                                  <p:stCondLst>
                                    <p:cond delay="0"/>
                                  </p:stCondLst>
                                  <p:childTnLst>
                                    <p:set>
                                      <p:cBhvr>
                                        <p:cTn id="47" dur="1" fill="hold">
                                          <p:stCondLst>
                                            <p:cond delay="0"/>
                                          </p:stCondLst>
                                        </p:cTn>
                                        <p:tgtEl>
                                          <p:spTgt spid="9"/>
                                        </p:tgtEl>
                                        <p:attrNameLst>
                                          <p:attrName>style.visibility</p:attrName>
                                        </p:attrNameLst>
                                      </p:cBhvr>
                                      <p:to>
                                        <p:strVal val="visible"/>
                                      </p:to>
                                    </p:set>
                                    <p:animEffect transition="in" filter="wipe(up)">
                                      <p:cBhvr>
                                        <p:cTn id="48" dur="500"/>
                                        <p:tgtEl>
                                          <p:spTgt spid="9"/>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13"/>
                                        </p:tgtEl>
                                        <p:attrNameLst>
                                          <p:attrName>style.visibility</p:attrName>
                                        </p:attrNameLst>
                                      </p:cBhvr>
                                      <p:to>
                                        <p:strVal val="visible"/>
                                      </p:to>
                                    </p:set>
                                    <p:animEffect transition="in" filter="fade">
                                      <p:cBhvr>
                                        <p:cTn id="53" dur="500"/>
                                        <p:tgtEl>
                                          <p:spTgt spid="13"/>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xit" presetSubtype="0" fill="hold" grpId="1" nodeType="clickEffect">
                                  <p:stCondLst>
                                    <p:cond delay="0"/>
                                  </p:stCondLst>
                                  <p:childTnLst>
                                    <p:animEffect transition="out" filter="fade">
                                      <p:cBhvr>
                                        <p:cTn id="57" dur="500"/>
                                        <p:tgtEl>
                                          <p:spTgt spid="7"/>
                                        </p:tgtEl>
                                      </p:cBhvr>
                                    </p:animEffect>
                                    <p:set>
                                      <p:cBhvr>
                                        <p:cTn id="58" dur="1" fill="hold">
                                          <p:stCondLst>
                                            <p:cond delay="499"/>
                                          </p:stCondLst>
                                        </p:cTn>
                                        <p:tgtEl>
                                          <p:spTgt spid="7"/>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10" presetClass="exit" presetSubtype="0" fill="hold" grpId="1" nodeType="clickEffect">
                                  <p:stCondLst>
                                    <p:cond delay="0"/>
                                  </p:stCondLst>
                                  <p:childTnLst>
                                    <p:animEffect transition="out" filter="fade">
                                      <p:cBhvr>
                                        <p:cTn id="62" dur="500"/>
                                        <p:tgtEl>
                                          <p:spTgt spid="14"/>
                                        </p:tgtEl>
                                      </p:cBhvr>
                                    </p:animEffect>
                                    <p:set>
                                      <p:cBhvr>
                                        <p:cTn id="63" dur="1" fill="hold">
                                          <p:stCondLst>
                                            <p:cond delay="499"/>
                                          </p:stCondLst>
                                        </p:cTn>
                                        <p:tgtEl>
                                          <p:spTgt spid="14"/>
                                        </p:tgtEl>
                                        <p:attrNameLst>
                                          <p:attrName>style.visibility</p:attrName>
                                        </p:attrNameLst>
                                      </p:cBhvr>
                                      <p:to>
                                        <p:strVal val="hidden"/>
                                      </p:to>
                                    </p:se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nodeType="clickEffect">
                                  <p:stCondLst>
                                    <p:cond delay="0"/>
                                  </p:stCondLst>
                                  <p:childTnLst>
                                    <p:set>
                                      <p:cBhvr>
                                        <p:cTn id="67" dur="1" fill="hold">
                                          <p:stCondLst>
                                            <p:cond delay="0"/>
                                          </p:stCondLst>
                                        </p:cTn>
                                        <p:tgtEl>
                                          <p:spTgt spid="15"/>
                                        </p:tgtEl>
                                        <p:attrNameLst>
                                          <p:attrName>style.visibility</p:attrName>
                                        </p:attrNameLst>
                                      </p:cBhvr>
                                      <p:to>
                                        <p:strVal val="visible"/>
                                      </p:to>
                                    </p:set>
                                    <p:animEffect transition="in" filter="wipe(down)">
                                      <p:cBhvr>
                                        <p:cTn id="68" dur="500"/>
                                        <p:tgtEl>
                                          <p:spTgt spid="15"/>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8" fill="hold" nodeType="clickEffect">
                                  <p:stCondLst>
                                    <p:cond delay="0"/>
                                  </p:stCondLst>
                                  <p:childTnLst>
                                    <p:set>
                                      <p:cBhvr>
                                        <p:cTn id="72" dur="1" fill="hold">
                                          <p:stCondLst>
                                            <p:cond delay="0"/>
                                          </p:stCondLst>
                                        </p:cTn>
                                        <p:tgtEl>
                                          <p:spTgt spid="23"/>
                                        </p:tgtEl>
                                        <p:attrNameLst>
                                          <p:attrName>style.visibility</p:attrName>
                                        </p:attrNameLst>
                                      </p:cBhvr>
                                      <p:to>
                                        <p:strVal val="visible"/>
                                      </p:to>
                                    </p:set>
                                    <p:animEffect transition="in" filter="wipe(left)">
                                      <p:cBhvr>
                                        <p:cTn id="73" dur="500"/>
                                        <p:tgtEl>
                                          <p:spTgt spid="23"/>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8" fill="hold" nodeType="clickEffect">
                                  <p:stCondLst>
                                    <p:cond delay="0"/>
                                  </p:stCondLst>
                                  <p:childTnLst>
                                    <p:set>
                                      <p:cBhvr>
                                        <p:cTn id="77" dur="1" fill="hold">
                                          <p:stCondLst>
                                            <p:cond delay="0"/>
                                          </p:stCondLst>
                                        </p:cTn>
                                        <p:tgtEl>
                                          <p:spTgt spid="21"/>
                                        </p:tgtEl>
                                        <p:attrNameLst>
                                          <p:attrName>style.visibility</p:attrName>
                                        </p:attrNameLst>
                                      </p:cBhvr>
                                      <p:to>
                                        <p:strVal val="visible"/>
                                      </p:to>
                                    </p:set>
                                    <p:animEffect transition="in" filter="wipe(left)">
                                      <p:cBhvr>
                                        <p:cTn id="78" dur="500"/>
                                        <p:tgtEl>
                                          <p:spTgt spid="21"/>
                                        </p:tgtEl>
                                      </p:cBhvr>
                                    </p:animEffect>
                                  </p:childTnLst>
                                </p:cTn>
                              </p:par>
                            </p:childTnLst>
                          </p:cTn>
                        </p:par>
                      </p:childTnLst>
                    </p:cTn>
                  </p:par>
                  <p:par>
                    <p:cTn id="79" fill="hold">
                      <p:stCondLst>
                        <p:cond delay="indefinite"/>
                      </p:stCondLst>
                      <p:childTnLst>
                        <p:par>
                          <p:cTn id="80" fill="hold">
                            <p:stCondLst>
                              <p:cond delay="0"/>
                            </p:stCondLst>
                            <p:childTnLst>
                              <p:par>
                                <p:cTn id="81" presetID="6" presetClass="entr" presetSubtype="16" fill="hold" grpId="0" nodeType="clickEffect">
                                  <p:stCondLst>
                                    <p:cond delay="0"/>
                                  </p:stCondLst>
                                  <p:childTnLst>
                                    <p:set>
                                      <p:cBhvr>
                                        <p:cTn id="82" dur="1" fill="hold">
                                          <p:stCondLst>
                                            <p:cond delay="0"/>
                                          </p:stCondLst>
                                        </p:cTn>
                                        <p:tgtEl>
                                          <p:spTgt spid="19"/>
                                        </p:tgtEl>
                                        <p:attrNameLst>
                                          <p:attrName>style.visibility</p:attrName>
                                        </p:attrNameLst>
                                      </p:cBhvr>
                                      <p:to>
                                        <p:strVal val="visible"/>
                                      </p:to>
                                    </p:set>
                                    <p:animEffect transition="in" filter="circle(in)">
                                      <p:cBhvr>
                                        <p:cTn id="83"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P spid="7" grpId="0" animBg="1"/>
      <p:bldP spid="7" grpId="1" animBg="1"/>
      <p:bldP spid="8" grpId="0" animBg="1"/>
      <p:bldP spid="9" grpId="0" animBg="1"/>
      <p:bldP spid="11" grpId="0"/>
      <p:bldP spid="13" grpId="0"/>
      <p:bldP spid="14" grpId="0" animBg="1"/>
      <p:bldP spid="14" grpId="1" animBg="1"/>
      <p:bldP spid="1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وسيلة شرح على شكل سحابة 2"/>
          <p:cNvSpPr/>
          <p:nvPr/>
        </p:nvSpPr>
        <p:spPr>
          <a:xfrm>
            <a:off x="7236296" y="88573"/>
            <a:ext cx="1513328" cy="1180187"/>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b="1" dirty="0" smtClean="0">
                <a:effectLst>
                  <a:outerShdw blurRad="38100" dist="38100" dir="2700000" algn="tl">
                    <a:srgbClr val="000000">
                      <a:alpha val="43137"/>
                    </a:srgbClr>
                  </a:outerShdw>
                </a:effectLst>
                <a:latin typeface="Hacen Samra" pitchFamily="2" charset="-78"/>
                <a:cs typeface="Hacen Samra" pitchFamily="2" charset="-78"/>
              </a:rPr>
              <a:t>مثال</a:t>
            </a:r>
            <a:endParaRPr lang="ar-SA" sz="1400" b="1" dirty="0">
              <a:effectLst>
                <a:outerShdw blurRad="38100" dist="38100" dir="2700000" algn="tl">
                  <a:srgbClr val="000000">
                    <a:alpha val="43137"/>
                  </a:srgbClr>
                </a:outerShdw>
              </a:effectLst>
              <a:latin typeface="Hacen Samra" pitchFamily="2" charset="-78"/>
              <a:cs typeface="Hacen Samra" pitchFamily="2" charset="-78"/>
            </a:endParaRPr>
          </a:p>
        </p:txBody>
      </p:sp>
      <p:sp>
        <p:nvSpPr>
          <p:cNvPr id="4" name="مربع نص 3"/>
          <p:cNvSpPr txBox="1"/>
          <p:nvPr/>
        </p:nvSpPr>
        <p:spPr>
          <a:xfrm>
            <a:off x="214282" y="479172"/>
            <a:ext cx="6805990" cy="523220"/>
          </a:xfrm>
          <a:prstGeom prst="rect">
            <a:avLst/>
          </a:prstGeom>
          <a:noFill/>
        </p:spPr>
        <p:txBody>
          <a:bodyPr wrap="square" rtlCol="1">
            <a:spAutoFit/>
          </a:bodyPr>
          <a:lstStyle/>
          <a:p>
            <a:r>
              <a:rPr lang="ar-SA" sz="2800" b="1" dirty="0" smtClean="0">
                <a:solidFill>
                  <a:schemeClr val="tx2">
                    <a:lumMod val="75000"/>
                  </a:schemeClr>
                </a:solidFill>
                <a:latin typeface="Hacen Lebanon" pitchFamily="2" charset="-78"/>
                <a:cs typeface="Hacen Lebanon" pitchFamily="2" charset="-78"/>
              </a:rPr>
              <a:t>الجدول التالي يوضح الأجر اليومي لعينة عشوائية من 36 عامل بال</a:t>
            </a:r>
            <a:r>
              <a:rPr lang="ar-DZ" sz="2800" b="1" dirty="0" smtClean="0">
                <a:solidFill>
                  <a:schemeClr val="tx2">
                    <a:lumMod val="75000"/>
                  </a:schemeClr>
                </a:solidFill>
                <a:latin typeface="Hacen Lebanon" pitchFamily="2" charset="-78"/>
                <a:cs typeface="Hacen Lebanon" pitchFamily="2" charset="-78"/>
              </a:rPr>
              <a:t>دينار</a:t>
            </a:r>
            <a:r>
              <a:rPr lang="ar-SA" sz="2800" b="1" dirty="0" smtClean="0">
                <a:solidFill>
                  <a:schemeClr val="tx2">
                    <a:lumMod val="75000"/>
                  </a:schemeClr>
                </a:solidFill>
                <a:latin typeface="Hacen Lebanon" pitchFamily="2" charset="-78"/>
                <a:cs typeface="Hacen Lebanon" pitchFamily="2" charset="-78"/>
              </a:rPr>
              <a:t>. أوجدي الوسط الحسابي</a:t>
            </a:r>
            <a:endParaRPr lang="ar-SA" sz="2800" b="1" dirty="0">
              <a:solidFill>
                <a:schemeClr val="tx2">
                  <a:lumMod val="75000"/>
                </a:schemeClr>
              </a:solidFill>
              <a:latin typeface="Hacen Lebanon" pitchFamily="2" charset="-78"/>
              <a:cs typeface="Hacen Lebanon" pitchFamily="2" charset="-78"/>
            </a:endParaRPr>
          </a:p>
        </p:txBody>
      </p:sp>
      <p:graphicFrame>
        <p:nvGraphicFramePr>
          <p:cNvPr id="5" name="جدول 4"/>
          <p:cNvGraphicFramePr>
            <a:graphicFrameLocks noGrp="1"/>
          </p:cNvGraphicFramePr>
          <p:nvPr>
            <p:extLst>
              <p:ext uri="{D42A27DB-BD31-4B8C-83A1-F6EECF244321}">
                <p14:modId xmlns="" xmlns:p14="http://schemas.microsoft.com/office/powerpoint/2010/main" val="3217659918"/>
              </p:ext>
            </p:extLst>
          </p:nvPr>
        </p:nvGraphicFramePr>
        <p:xfrm>
          <a:off x="611560" y="1556792"/>
          <a:ext cx="7920880" cy="741680"/>
        </p:xfrm>
        <a:graphic>
          <a:graphicData uri="http://schemas.openxmlformats.org/drawingml/2006/table">
            <a:tbl>
              <a:tblPr rtl="1" firstRow="1" bandRow="1">
                <a:tableStyleId>{21E4AEA4-8DFA-4A89-87EB-49C32662AFE0}</a:tableStyleId>
              </a:tblPr>
              <a:tblGrid>
                <a:gridCol w="990110"/>
                <a:gridCol w="990110"/>
                <a:gridCol w="990110"/>
                <a:gridCol w="990110"/>
                <a:gridCol w="990110"/>
                <a:gridCol w="990110"/>
                <a:gridCol w="990110"/>
                <a:gridCol w="990110"/>
              </a:tblGrid>
              <a:tr h="370840">
                <a:tc>
                  <a:txBody>
                    <a:bodyPr/>
                    <a:lstStyle/>
                    <a:p>
                      <a:pPr algn="ctr" rtl="1"/>
                      <a:r>
                        <a:rPr lang="en-US" sz="1800" b="1" dirty="0" smtClean="0"/>
                        <a:t>54 - 58</a:t>
                      </a:r>
                      <a:endParaRPr lang="ar-SA" sz="1800" b="1" dirty="0"/>
                    </a:p>
                  </a:txBody>
                  <a:tcPr anchor="ctr"/>
                </a:tc>
                <a:tc>
                  <a:txBody>
                    <a:bodyPr/>
                    <a:lstStyle/>
                    <a:p>
                      <a:pPr algn="ctr" rtl="1"/>
                      <a:r>
                        <a:rPr lang="en-US" sz="1800" b="1" dirty="0" smtClean="0"/>
                        <a:t>50 -</a:t>
                      </a:r>
                      <a:endParaRPr lang="ar-SA" sz="1800" b="1" dirty="0"/>
                    </a:p>
                  </a:txBody>
                  <a:tcPr anchor="ctr"/>
                </a:tc>
                <a:tc>
                  <a:txBody>
                    <a:bodyPr/>
                    <a:lstStyle/>
                    <a:p>
                      <a:pPr algn="ctr" rtl="1"/>
                      <a:r>
                        <a:rPr lang="en-US" sz="1800" b="1" dirty="0" smtClean="0"/>
                        <a:t>46 -</a:t>
                      </a:r>
                      <a:endParaRPr lang="ar-SA" sz="1800" b="1" dirty="0"/>
                    </a:p>
                  </a:txBody>
                  <a:tcPr anchor="ctr"/>
                </a:tc>
                <a:tc>
                  <a:txBody>
                    <a:bodyPr/>
                    <a:lstStyle/>
                    <a:p>
                      <a:pPr algn="ctr" rtl="1"/>
                      <a:r>
                        <a:rPr lang="en-US" sz="1800" b="1" dirty="0" smtClean="0"/>
                        <a:t>42 -</a:t>
                      </a:r>
                      <a:endParaRPr lang="ar-SA" sz="1800" b="1" dirty="0"/>
                    </a:p>
                  </a:txBody>
                  <a:tcPr anchor="ctr"/>
                </a:tc>
                <a:tc>
                  <a:txBody>
                    <a:bodyPr/>
                    <a:lstStyle/>
                    <a:p>
                      <a:pPr algn="ctr" rtl="1"/>
                      <a:r>
                        <a:rPr lang="en-US" sz="1800" b="1" dirty="0" smtClean="0"/>
                        <a:t>38 -</a:t>
                      </a:r>
                      <a:endParaRPr lang="ar-SA" sz="1800" b="1" dirty="0"/>
                    </a:p>
                  </a:txBody>
                  <a:tcPr anchor="ctr"/>
                </a:tc>
                <a:tc>
                  <a:txBody>
                    <a:bodyPr/>
                    <a:lstStyle/>
                    <a:p>
                      <a:pPr algn="ctr" rtl="1"/>
                      <a:r>
                        <a:rPr lang="en-US" sz="1800" b="1" dirty="0" smtClean="0"/>
                        <a:t>34 -</a:t>
                      </a:r>
                      <a:endParaRPr lang="ar-SA" sz="1800" b="1" dirty="0"/>
                    </a:p>
                  </a:txBody>
                  <a:tcPr anchor="ctr"/>
                </a:tc>
                <a:tc>
                  <a:txBody>
                    <a:bodyPr/>
                    <a:lstStyle/>
                    <a:p>
                      <a:pPr algn="ctr" rtl="1"/>
                      <a:r>
                        <a:rPr lang="en-US" sz="1800" b="1" dirty="0" smtClean="0"/>
                        <a:t>30 -</a:t>
                      </a:r>
                      <a:endParaRPr lang="ar-SA" sz="1800" b="1" dirty="0"/>
                    </a:p>
                  </a:txBody>
                  <a:tcPr anchor="ctr"/>
                </a:tc>
                <a:tc>
                  <a:txBody>
                    <a:bodyPr/>
                    <a:lstStyle/>
                    <a:p>
                      <a:pPr algn="ctr" rtl="1"/>
                      <a:r>
                        <a:rPr lang="ar-SA" sz="1800" b="1" dirty="0" smtClean="0"/>
                        <a:t>فئات الأجر</a:t>
                      </a:r>
                      <a:endParaRPr lang="ar-SA" sz="1800" b="1" dirty="0"/>
                    </a:p>
                  </a:txBody>
                  <a:tcPr anchor="ctr"/>
                </a:tc>
              </a:tr>
              <a:tr h="370840">
                <a:tc>
                  <a:txBody>
                    <a:bodyPr/>
                    <a:lstStyle/>
                    <a:p>
                      <a:pPr algn="ctr" rtl="1"/>
                      <a:r>
                        <a:rPr lang="en-US" sz="1800" b="1" dirty="0" smtClean="0"/>
                        <a:t>3</a:t>
                      </a:r>
                      <a:endParaRPr lang="ar-SA" sz="1800" b="1" dirty="0"/>
                    </a:p>
                  </a:txBody>
                  <a:tcPr anchor="ctr"/>
                </a:tc>
                <a:tc>
                  <a:txBody>
                    <a:bodyPr/>
                    <a:lstStyle/>
                    <a:p>
                      <a:pPr algn="ctr" rtl="1"/>
                      <a:r>
                        <a:rPr lang="en-US" sz="1800" b="1" dirty="0" smtClean="0"/>
                        <a:t>4</a:t>
                      </a:r>
                      <a:endParaRPr lang="ar-SA" sz="1800" b="1" dirty="0"/>
                    </a:p>
                  </a:txBody>
                  <a:tcPr anchor="ctr"/>
                </a:tc>
                <a:tc>
                  <a:txBody>
                    <a:bodyPr/>
                    <a:lstStyle/>
                    <a:p>
                      <a:pPr algn="ctr" rtl="1"/>
                      <a:r>
                        <a:rPr lang="en-US" sz="1800" b="1" dirty="0" smtClean="0"/>
                        <a:t>8</a:t>
                      </a:r>
                      <a:endParaRPr lang="ar-SA" sz="1800" b="1" dirty="0"/>
                    </a:p>
                  </a:txBody>
                  <a:tcPr anchor="ctr"/>
                </a:tc>
                <a:tc>
                  <a:txBody>
                    <a:bodyPr/>
                    <a:lstStyle/>
                    <a:p>
                      <a:pPr algn="ctr" rtl="1"/>
                      <a:r>
                        <a:rPr lang="en-US" sz="1800" b="1" dirty="0" smtClean="0"/>
                        <a:t>10</a:t>
                      </a:r>
                      <a:endParaRPr lang="ar-SA" sz="1800" b="1" dirty="0"/>
                    </a:p>
                  </a:txBody>
                  <a:tcPr anchor="ctr"/>
                </a:tc>
                <a:tc>
                  <a:txBody>
                    <a:bodyPr/>
                    <a:lstStyle/>
                    <a:p>
                      <a:pPr algn="ctr" rtl="1"/>
                      <a:r>
                        <a:rPr lang="en-US" sz="1800" b="1" dirty="0" smtClean="0"/>
                        <a:t>7</a:t>
                      </a:r>
                      <a:endParaRPr lang="ar-SA" sz="1800" b="1" dirty="0"/>
                    </a:p>
                  </a:txBody>
                  <a:tcPr anchor="ctr"/>
                </a:tc>
                <a:tc>
                  <a:txBody>
                    <a:bodyPr/>
                    <a:lstStyle/>
                    <a:p>
                      <a:pPr algn="ctr" rtl="1"/>
                      <a:r>
                        <a:rPr lang="en-US" sz="1800" b="1" dirty="0" smtClean="0"/>
                        <a:t>3</a:t>
                      </a:r>
                      <a:endParaRPr lang="ar-SA" sz="1800" b="1" dirty="0"/>
                    </a:p>
                  </a:txBody>
                  <a:tcPr anchor="ctr"/>
                </a:tc>
                <a:tc>
                  <a:txBody>
                    <a:bodyPr/>
                    <a:lstStyle/>
                    <a:p>
                      <a:pPr algn="ctr" rtl="1"/>
                      <a:r>
                        <a:rPr lang="en-US" sz="1800" b="1" dirty="0" smtClean="0"/>
                        <a:t>1</a:t>
                      </a:r>
                      <a:endParaRPr lang="ar-SA" sz="1800" b="1" dirty="0"/>
                    </a:p>
                  </a:txBody>
                  <a:tcPr anchor="ctr"/>
                </a:tc>
                <a:tc>
                  <a:txBody>
                    <a:bodyPr/>
                    <a:lstStyle/>
                    <a:p>
                      <a:pPr algn="ctr" rtl="1"/>
                      <a:r>
                        <a:rPr lang="ar-SA" sz="1800" b="1" dirty="0" smtClean="0"/>
                        <a:t>عدد العمال</a:t>
                      </a:r>
                      <a:endParaRPr lang="ar-SA" sz="1800" b="1" dirty="0"/>
                    </a:p>
                  </a:txBody>
                  <a:tcPr anchor="ctr"/>
                </a:tc>
              </a:tr>
            </a:tbl>
          </a:graphicData>
        </a:graphic>
      </p:graphicFrame>
      <p:pic>
        <p:nvPicPr>
          <p:cNvPr id="12289" name="Picture 1"/>
          <p:cNvPicPr>
            <a:picLocks noChangeAspect="1" noChangeArrowheads="1"/>
          </p:cNvPicPr>
          <p:nvPr/>
        </p:nvPicPr>
        <p:blipFill>
          <a:blip r:embed="rId2"/>
          <a:srcRect/>
          <a:stretch>
            <a:fillRect/>
          </a:stretch>
        </p:blipFill>
        <p:spPr bwMode="auto">
          <a:xfrm>
            <a:off x="285720" y="2714620"/>
            <a:ext cx="8429684" cy="2786082"/>
          </a:xfrm>
          <a:prstGeom prst="rect">
            <a:avLst/>
          </a:prstGeom>
          <a:noFill/>
          <a:ln w="9525">
            <a:noFill/>
            <a:miter lim="800000"/>
            <a:headEnd/>
            <a:tailEnd/>
          </a:ln>
          <a:effectLst/>
        </p:spPr>
      </p:pic>
    </p:spTree>
    <p:extLst>
      <p:ext uri="{BB962C8B-B14F-4D97-AF65-F5344CB8AC3E}">
        <p14:creationId xmlns="" xmlns:p14="http://schemas.microsoft.com/office/powerpoint/2010/main" val="3153827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randombar(horizontal)">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extLst>
              <p:ext uri="{D42A27DB-BD31-4B8C-83A1-F6EECF244321}">
                <p14:modId xmlns:mc="http://schemas.openxmlformats.org/markup-compatibility/2006" xmlns:a14="http://schemas.microsoft.com/office/drawing/2010/main" xmlns="" xmlns:p14="http://schemas.microsoft.com/office/powerpoint/2010/main" val="394523163"/>
              </p:ext>
            </p:extLst>
          </p:nvPr>
        </p:nvGraphicFramePr>
        <p:xfrm>
          <a:off x="827584" y="980728"/>
          <a:ext cx="2088232" cy="5037598"/>
        </p:xfrm>
        <a:graphic>
          <a:graphicData uri="http://schemas.openxmlformats.org/drawingml/2006/table">
            <a:tbl>
              <a:tblPr rtl="1" firstRow="1" bandRow="1">
                <a:tableStyleId>{0505E3EF-67EA-436B-97B2-0124C06EBD24}</a:tableStyleId>
              </a:tblPr>
              <a:tblGrid>
                <a:gridCol w="1037104"/>
                <a:gridCol w="1051128"/>
              </a:tblGrid>
              <a:tr h="822960">
                <a:tc>
                  <a:txBody>
                    <a:bodyPr/>
                    <a:lstStyle/>
                    <a:p>
                      <a:r>
                        <a:rPr lang="en-GB" dirty="0" err="1" smtClean="0"/>
                        <a:t>fi</a:t>
                      </a:r>
                      <a:endParaRPr lang="ar-SA" dirty="0"/>
                    </a:p>
                  </a:txBody>
                  <a:tcPr anchor="ctr">
                    <a:blipFill rotWithShape="1">
                      <a:blip r:embed="rId2"/>
                      <a:stretch>
                        <a:fillRect l="-588" t="-2222" r="-101765" b="-512593"/>
                      </a:stretch>
                    </a:blipFill>
                  </a:tcPr>
                </a:tc>
                <a:tc>
                  <a:txBody>
                    <a:bodyPr/>
                    <a:lstStyle/>
                    <a:p>
                      <a:pPr algn="ctr" rtl="1"/>
                      <a:r>
                        <a:rPr lang="ar-SA" sz="1600" dirty="0" smtClean="0"/>
                        <a:t>فئات الأجر</a:t>
                      </a:r>
                      <a:endParaRPr lang="ar-SA" sz="1600" dirty="0"/>
                    </a:p>
                  </a:txBody>
                  <a:tcPr anchor="ctr"/>
                </a:tc>
              </a:tr>
              <a:tr h="508396">
                <a:tc>
                  <a:txBody>
                    <a:bodyPr/>
                    <a:lstStyle/>
                    <a:p>
                      <a:pPr algn="ctr" rtl="1"/>
                      <a:r>
                        <a:rPr lang="en-US" sz="1600" dirty="0" smtClean="0"/>
                        <a:t>1</a:t>
                      </a:r>
                      <a:endParaRPr lang="ar-SA" sz="1600" dirty="0"/>
                    </a:p>
                  </a:txBody>
                  <a:tcPr anchor="ctr"/>
                </a:tc>
                <a:tc>
                  <a:txBody>
                    <a:bodyPr/>
                    <a:lstStyle/>
                    <a:p>
                      <a:pPr algn="ctr" rtl="1"/>
                      <a:r>
                        <a:rPr lang="en-US" sz="1600" baseline="0" dirty="0" smtClean="0"/>
                        <a:t>30—</a:t>
                      </a:r>
                      <a:endParaRPr lang="ar-SA" sz="1600" dirty="0"/>
                    </a:p>
                  </a:txBody>
                  <a:tcPr anchor="ctr"/>
                </a:tc>
              </a:tr>
              <a:tr h="571945">
                <a:tc>
                  <a:txBody>
                    <a:bodyPr/>
                    <a:lstStyle/>
                    <a:p>
                      <a:pPr algn="ctr" rtl="1"/>
                      <a:r>
                        <a:rPr lang="en-US" sz="1600" dirty="0" smtClean="0"/>
                        <a:t>3</a:t>
                      </a:r>
                      <a:endParaRPr lang="ar-SA" sz="1600" dirty="0"/>
                    </a:p>
                  </a:txBody>
                  <a:tcPr anchor="ctr"/>
                </a:tc>
                <a:tc>
                  <a:txBody>
                    <a:bodyPr/>
                    <a:lstStyle/>
                    <a:p>
                      <a:pPr algn="ctr" rtl="1"/>
                      <a:r>
                        <a:rPr lang="en-US" sz="1600" baseline="0" dirty="0" smtClean="0"/>
                        <a:t>34—</a:t>
                      </a:r>
                      <a:endParaRPr lang="ar-SA" sz="1600" dirty="0"/>
                    </a:p>
                  </a:txBody>
                  <a:tcPr anchor="ctr"/>
                </a:tc>
              </a:tr>
              <a:tr h="486717">
                <a:tc>
                  <a:txBody>
                    <a:bodyPr/>
                    <a:lstStyle/>
                    <a:p>
                      <a:pPr algn="ctr" rtl="0"/>
                      <a:r>
                        <a:rPr lang="en-US" sz="1600" dirty="0" smtClean="0"/>
                        <a:t>7</a:t>
                      </a:r>
                      <a:endParaRPr lang="ar-SA" sz="1600" dirty="0"/>
                    </a:p>
                  </a:txBody>
                  <a:tcPr anchor="ctr"/>
                </a:tc>
                <a:tc>
                  <a:txBody>
                    <a:bodyPr/>
                    <a:lstStyle/>
                    <a:p>
                      <a:pPr algn="ctr" rtl="1"/>
                      <a:r>
                        <a:rPr lang="en-US" sz="1600" baseline="0" dirty="0" smtClean="0"/>
                        <a:t>38—</a:t>
                      </a:r>
                      <a:endParaRPr lang="ar-SA" sz="1600" dirty="0"/>
                    </a:p>
                  </a:txBody>
                  <a:tcPr anchor="ctr"/>
                </a:tc>
              </a:tr>
              <a:tr h="486717">
                <a:tc>
                  <a:txBody>
                    <a:bodyPr/>
                    <a:lstStyle/>
                    <a:p>
                      <a:pPr algn="ctr" rtl="1"/>
                      <a:r>
                        <a:rPr lang="en-US" sz="1600" dirty="0" smtClean="0"/>
                        <a:t>10</a:t>
                      </a:r>
                      <a:endParaRPr lang="ar-SA" sz="1600" dirty="0"/>
                    </a:p>
                  </a:txBody>
                  <a:tcPr anchor="ctr"/>
                </a:tc>
                <a:tc>
                  <a:txBody>
                    <a:bodyPr/>
                    <a:lstStyle/>
                    <a:p>
                      <a:pPr algn="ctr" rtl="1"/>
                      <a:r>
                        <a:rPr lang="en-US" sz="1600" dirty="0" smtClean="0"/>
                        <a:t>42</a:t>
                      </a:r>
                      <a:r>
                        <a:rPr lang="en-US" sz="1600" baseline="0" dirty="0" smtClean="0"/>
                        <a:t>—</a:t>
                      </a:r>
                      <a:endParaRPr lang="ar-SA" sz="1600" dirty="0"/>
                    </a:p>
                  </a:txBody>
                  <a:tcPr anchor="ctr"/>
                </a:tc>
              </a:tr>
              <a:tr h="635675">
                <a:tc>
                  <a:txBody>
                    <a:bodyPr/>
                    <a:lstStyle/>
                    <a:p>
                      <a:pPr algn="ctr" rtl="1"/>
                      <a:r>
                        <a:rPr lang="en-US" sz="1600" dirty="0" smtClean="0"/>
                        <a:t>8</a:t>
                      </a:r>
                      <a:endParaRPr lang="ar-SA" sz="1600" dirty="0"/>
                    </a:p>
                  </a:txBody>
                  <a:tcPr anchor="ctr"/>
                </a:tc>
                <a:tc>
                  <a:txBody>
                    <a:bodyPr/>
                    <a:lstStyle/>
                    <a:p>
                      <a:pPr algn="ctr" rtl="1"/>
                      <a:r>
                        <a:rPr lang="en-US" sz="1600" baseline="0" dirty="0" smtClean="0"/>
                        <a:t>46—</a:t>
                      </a:r>
                      <a:endParaRPr lang="ar-SA" sz="1600" dirty="0"/>
                    </a:p>
                  </a:txBody>
                  <a:tcPr anchor="ctr"/>
                </a:tc>
              </a:tr>
              <a:tr h="508396">
                <a:tc>
                  <a:txBody>
                    <a:bodyPr/>
                    <a:lstStyle/>
                    <a:p>
                      <a:pPr algn="ctr" rtl="1"/>
                      <a:r>
                        <a:rPr lang="en-US" sz="1600" dirty="0" smtClean="0"/>
                        <a:t>4</a:t>
                      </a:r>
                      <a:endParaRPr lang="ar-SA" sz="1600" dirty="0"/>
                    </a:p>
                  </a:txBody>
                  <a:tcPr anchor="ctr">
                    <a:solidFill>
                      <a:srgbClr val="E9F8FB"/>
                    </a:solidFill>
                  </a:tcPr>
                </a:tc>
                <a:tc>
                  <a:txBody>
                    <a:bodyPr/>
                    <a:lstStyle/>
                    <a:p>
                      <a:pPr algn="ctr" rtl="1"/>
                      <a:r>
                        <a:rPr lang="en-US" sz="1600" baseline="0" dirty="0" smtClean="0"/>
                        <a:t>50—</a:t>
                      </a:r>
                      <a:endParaRPr lang="ar-SA" sz="1600" dirty="0"/>
                    </a:p>
                  </a:txBody>
                  <a:tcPr anchor="ctr"/>
                </a:tc>
              </a:tr>
              <a:tr h="508396">
                <a:tc>
                  <a:txBody>
                    <a:bodyPr/>
                    <a:lstStyle/>
                    <a:p>
                      <a:pPr algn="ctr" rtl="1"/>
                      <a:r>
                        <a:rPr lang="en-US" sz="1600" dirty="0" smtClean="0"/>
                        <a:t>3</a:t>
                      </a:r>
                      <a:endParaRPr lang="ar-SA" sz="1600" dirty="0"/>
                    </a:p>
                  </a:txBody>
                  <a:tcPr anchor="ctr">
                    <a:solidFill>
                      <a:srgbClr val="C2ECF4"/>
                    </a:solidFill>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600" dirty="0" smtClean="0"/>
                        <a:t>54</a:t>
                      </a:r>
                      <a:r>
                        <a:rPr lang="en-US" sz="1600" baseline="0" dirty="0" smtClean="0"/>
                        <a:t>—58</a:t>
                      </a:r>
                      <a:endParaRPr lang="ar-SA" sz="1600" dirty="0" smtClean="0"/>
                    </a:p>
                  </a:txBody>
                  <a:tcPr anchor="ctr"/>
                </a:tc>
              </a:tr>
              <a:tr h="508396">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600" dirty="0" smtClean="0">
                          <a:solidFill>
                            <a:schemeClr val="bg1"/>
                          </a:solidFill>
                        </a:rPr>
                        <a:t>36</a:t>
                      </a:r>
                      <a:endParaRPr lang="ar-SA" sz="1600" dirty="0">
                        <a:solidFill>
                          <a:schemeClr val="bg1"/>
                        </a:solidFill>
                      </a:endParaRPr>
                    </a:p>
                  </a:txBody>
                  <a:tcPr anchor="ctr">
                    <a:solidFill>
                      <a:srgbClr val="FF0066"/>
                    </a:solidFill>
                  </a:tcPr>
                </a:tc>
                <a:tc>
                  <a:txBody>
                    <a:bodyPr/>
                    <a:lstStyle/>
                    <a:p>
                      <a:endParaRPr lang="ar-SA" dirty="0"/>
                    </a:p>
                  </a:txBody>
                  <a:tcPr anchor="ctr">
                    <a:blipFill rotWithShape="1">
                      <a:blip r:embed="rId2"/>
                      <a:stretch>
                        <a:fillRect l="-99419" t="-898795" r="-581" b="-1205"/>
                      </a:stretch>
                    </a:blipFill>
                  </a:tcPr>
                </a:tc>
              </a:tr>
            </a:tbl>
          </a:graphicData>
        </a:graphic>
      </p:graphicFrame>
      <mc:AlternateContent xmlns:mc="http://schemas.openxmlformats.org/markup-compatibility/2006">
        <mc:Choice xmlns="" xmlns:a14="http://schemas.microsoft.com/office/drawing/2010/main" Requires="a14">
          <p:graphicFrame>
            <p:nvGraphicFramePr>
              <p:cNvPr id="4" name="جدول 3"/>
              <p:cNvGraphicFramePr>
                <a:graphicFrameLocks noGrp="1"/>
              </p:cNvGraphicFramePr>
              <p:nvPr>
                <p:extLst>
                  <p:ext uri="{D42A27DB-BD31-4B8C-83A1-F6EECF244321}">
                    <p14:modId xmlns:p14="http://schemas.microsoft.com/office/powerpoint/2010/main" val="2131362407"/>
                  </p:ext>
                </p:extLst>
              </p:nvPr>
            </p:nvGraphicFramePr>
            <p:xfrm>
              <a:off x="2915816" y="980728"/>
              <a:ext cx="1037104" cy="4977233"/>
            </p:xfrm>
            <a:graphic>
              <a:graphicData uri="http://schemas.openxmlformats.org/drawingml/2006/table">
                <a:tbl>
                  <a:tblPr rtl="1" firstRow="1" bandRow="1">
                    <a:tableStyleId>{0505E3EF-67EA-436B-97B2-0124C06EBD24}</a:tableStyleId>
                  </a:tblPr>
                  <a:tblGrid>
                    <a:gridCol w="1037104"/>
                  </a:tblGrid>
                  <a:tr h="762595">
                    <a:tc>
                      <a:txBody>
                        <a:bodyPr/>
                        <a:lstStyle/>
                        <a:p>
                          <a:pPr algn="ctr" rtl="1"/>
                          <a:r>
                            <a:rPr lang="ar-SA" sz="1600" dirty="0" smtClean="0"/>
                            <a:t>مراكز الفئات</a:t>
                          </a:r>
                        </a:p>
                        <a:p>
                          <a:pPr algn="ctr" rtl="1"/>
                          <a14:m>
                            <m:oMathPara xmlns:m="http://schemas.openxmlformats.org/officeDocument/2006/math">
                              <m:oMathParaPr>
                                <m:jc m:val="centerGroup"/>
                              </m:oMathParaPr>
                              <m:oMath xmlns:m="http://schemas.openxmlformats.org/officeDocument/2006/math">
                                <m:sSub>
                                  <m:sSubPr>
                                    <m:ctrlPr>
                                      <a:rPr lang="ar-SA" sz="1600" i="1" smtClean="0">
                                        <a:latin typeface="Cambria Math"/>
                                      </a:rPr>
                                    </m:ctrlPr>
                                  </m:sSubPr>
                                  <m:e>
                                    <m:r>
                                      <a:rPr lang="en-US" sz="1600" b="1" i="1" smtClean="0">
                                        <a:latin typeface="Cambria Math"/>
                                      </a:rPr>
                                      <m:t>𝒙</m:t>
                                    </m:r>
                                  </m:e>
                                  <m:sub>
                                    <m:r>
                                      <a:rPr lang="en-US" sz="1600" i="1" smtClean="0">
                                        <a:latin typeface="Cambria Math"/>
                                      </a:rPr>
                                      <m:t>𝑖</m:t>
                                    </m:r>
                                  </m:sub>
                                </m:sSub>
                              </m:oMath>
                            </m:oMathPara>
                          </a14:m>
                          <a:endParaRPr lang="ar-SA" sz="1600" i="1" dirty="0"/>
                        </a:p>
                      </a:txBody>
                      <a:tcPr anchor="ctr"/>
                    </a:tc>
                  </a:tr>
                  <a:tr h="508396">
                    <a:tc>
                      <a:txBody>
                        <a:bodyPr/>
                        <a:lstStyle/>
                        <a:p>
                          <a:pPr algn="ctr" rtl="1"/>
                          <a:r>
                            <a:rPr lang="en-US" sz="1600" dirty="0" smtClean="0"/>
                            <a:t>32</a:t>
                          </a:r>
                          <a:endParaRPr lang="ar-SA" sz="1600" dirty="0"/>
                        </a:p>
                      </a:txBody>
                      <a:tcPr anchor="ctr"/>
                    </a:tc>
                  </a:tr>
                  <a:tr h="571945">
                    <a:tc>
                      <a:txBody>
                        <a:bodyPr/>
                        <a:lstStyle/>
                        <a:p>
                          <a:pPr algn="ctr" rtl="1"/>
                          <a:r>
                            <a:rPr lang="en-US" sz="1600" dirty="0" smtClean="0"/>
                            <a:t>36</a:t>
                          </a:r>
                          <a:endParaRPr lang="ar-SA" sz="1600" dirty="0"/>
                        </a:p>
                      </a:txBody>
                      <a:tcPr anchor="ctr"/>
                    </a:tc>
                  </a:tr>
                  <a:tr h="486717">
                    <a:tc>
                      <a:txBody>
                        <a:bodyPr/>
                        <a:lstStyle/>
                        <a:p>
                          <a:pPr algn="ctr" rtl="0"/>
                          <a:r>
                            <a:rPr lang="en-US" sz="1600" dirty="0" smtClean="0"/>
                            <a:t>40</a:t>
                          </a:r>
                          <a:endParaRPr lang="ar-SA" sz="1600" dirty="0"/>
                        </a:p>
                      </a:txBody>
                      <a:tcPr anchor="ctr"/>
                    </a:tc>
                  </a:tr>
                  <a:tr h="486717">
                    <a:tc>
                      <a:txBody>
                        <a:bodyPr/>
                        <a:lstStyle/>
                        <a:p>
                          <a:pPr algn="ctr" rtl="1"/>
                          <a:r>
                            <a:rPr lang="en-US" sz="1600" dirty="0" smtClean="0"/>
                            <a:t>44</a:t>
                          </a:r>
                          <a:endParaRPr lang="ar-SA" sz="1600" dirty="0"/>
                        </a:p>
                      </a:txBody>
                      <a:tcPr anchor="ctr"/>
                    </a:tc>
                  </a:tr>
                  <a:tr h="635675">
                    <a:tc>
                      <a:txBody>
                        <a:bodyPr/>
                        <a:lstStyle/>
                        <a:p>
                          <a:pPr algn="ctr" rtl="1"/>
                          <a:r>
                            <a:rPr lang="en-US" sz="1600" dirty="0" smtClean="0"/>
                            <a:t>48</a:t>
                          </a:r>
                          <a:endParaRPr lang="ar-SA" sz="1600" dirty="0"/>
                        </a:p>
                      </a:txBody>
                      <a:tcPr anchor="ctr"/>
                    </a:tc>
                  </a:tr>
                  <a:tr h="508396">
                    <a:tc>
                      <a:txBody>
                        <a:bodyPr/>
                        <a:lstStyle/>
                        <a:p>
                          <a:pPr algn="ctr" rtl="1"/>
                          <a:r>
                            <a:rPr lang="en-US" sz="1600" dirty="0" smtClean="0"/>
                            <a:t>52</a:t>
                          </a:r>
                          <a:endParaRPr lang="ar-SA" sz="1600" dirty="0"/>
                        </a:p>
                      </a:txBody>
                      <a:tcPr anchor="ctr">
                        <a:solidFill>
                          <a:srgbClr val="E9F8FB"/>
                        </a:solidFill>
                      </a:tcPr>
                    </a:tc>
                  </a:tr>
                  <a:tr h="508396">
                    <a:tc>
                      <a:txBody>
                        <a:bodyPr/>
                        <a:lstStyle/>
                        <a:p>
                          <a:pPr algn="ctr" rtl="1"/>
                          <a:r>
                            <a:rPr lang="en-US" sz="1600" dirty="0" smtClean="0"/>
                            <a:t>56</a:t>
                          </a:r>
                          <a:endParaRPr lang="ar-SA" sz="1600" dirty="0"/>
                        </a:p>
                      </a:txBody>
                      <a:tcPr anchor="ctr">
                        <a:solidFill>
                          <a:srgbClr val="C2ECF4"/>
                        </a:solidFill>
                      </a:tcPr>
                    </a:tc>
                  </a:tr>
                  <a:tr h="508396">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endParaRPr lang="ar-SA" sz="1600" dirty="0"/>
                        </a:p>
                      </a:txBody>
                      <a:tcPr anchor="ctr">
                        <a:solidFill>
                          <a:srgbClr val="E9F8FB"/>
                        </a:solidFill>
                      </a:tcPr>
                    </a:tc>
                  </a:tr>
                </a:tbl>
              </a:graphicData>
            </a:graphic>
          </p:graphicFrame>
        </mc:Choice>
        <mc:Fallback>
          <p:graphicFrame>
            <p:nvGraphicFramePr>
              <p:cNvPr id="4" name="جدول 3"/>
              <p:cNvGraphicFramePr>
                <a:graphicFrameLocks noGrp="1"/>
              </p:cNvGraphicFramePr>
              <p:nvPr>
                <p:extLst>
                  <p:ext uri="{D42A27DB-BD31-4B8C-83A1-F6EECF244321}">
                    <p14:modId xmlns:a14="http://schemas.microsoft.com/office/drawing/2010/main" xmlns="" xmlns:p14="http://schemas.microsoft.com/office/powerpoint/2010/main" val="2856099090"/>
                  </p:ext>
                </p:extLst>
              </p:nvPr>
            </p:nvGraphicFramePr>
            <p:xfrm>
              <a:off x="2915816" y="980728"/>
              <a:ext cx="1037104" cy="5037598"/>
            </p:xfrm>
            <a:graphic>
              <a:graphicData uri="http://schemas.openxmlformats.org/drawingml/2006/table">
                <a:tbl>
                  <a:tblPr rtl="1" firstRow="1" bandRow="1">
                    <a:tableStyleId>{0505E3EF-67EA-436B-97B2-0124C06EBD24}</a:tableStyleId>
                  </a:tblPr>
                  <a:tblGrid>
                    <a:gridCol w="1037104"/>
                  </a:tblGrid>
                  <a:tr h="822960">
                    <a:tc>
                      <a:txBody>
                        <a:bodyPr/>
                        <a:lstStyle/>
                        <a:p>
                          <a:endParaRPr lang="ar-SA"/>
                        </a:p>
                      </a:txBody>
                      <a:tcPr anchor="ctr">
                        <a:blipFill rotWithShape="1">
                          <a:blip r:embed="rId3"/>
                          <a:stretch>
                            <a:fillRect t="-2222" r="-588" b="-512593"/>
                          </a:stretch>
                        </a:blipFill>
                      </a:tcPr>
                    </a:tc>
                  </a:tr>
                  <a:tr h="508396">
                    <a:tc>
                      <a:txBody>
                        <a:bodyPr/>
                        <a:lstStyle/>
                        <a:p>
                          <a:pPr algn="ctr" rtl="1"/>
                          <a:r>
                            <a:rPr lang="en-US" sz="1600" dirty="0" smtClean="0"/>
                            <a:t>32</a:t>
                          </a:r>
                          <a:endParaRPr lang="ar-SA" sz="1600" dirty="0"/>
                        </a:p>
                      </a:txBody>
                      <a:tcPr anchor="ctr"/>
                    </a:tc>
                  </a:tr>
                  <a:tr h="571945">
                    <a:tc>
                      <a:txBody>
                        <a:bodyPr/>
                        <a:lstStyle/>
                        <a:p>
                          <a:pPr algn="ctr" rtl="1"/>
                          <a:r>
                            <a:rPr lang="en-US" sz="1600" dirty="0" smtClean="0"/>
                            <a:t>36</a:t>
                          </a:r>
                          <a:endParaRPr lang="ar-SA" sz="1600" dirty="0"/>
                        </a:p>
                      </a:txBody>
                      <a:tcPr anchor="ctr"/>
                    </a:tc>
                  </a:tr>
                  <a:tr h="486717">
                    <a:tc>
                      <a:txBody>
                        <a:bodyPr/>
                        <a:lstStyle/>
                        <a:p>
                          <a:pPr algn="ctr" rtl="0"/>
                          <a:r>
                            <a:rPr lang="en-US" sz="1600" dirty="0" smtClean="0"/>
                            <a:t>40</a:t>
                          </a:r>
                          <a:endParaRPr lang="ar-SA" sz="1600" dirty="0"/>
                        </a:p>
                      </a:txBody>
                      <a:tcPr anchor="ctr"/>
                    </a:tc>
                  </a:tr>
                  <a:tr h="486717">
                    <a:tc>
                      <a:txBody>
                        <a:bodyPr/>
                        <a:lstStyle/>
                        <a:p>
                          <a:pPr algn="ctr" rtl="1"/>
                          <a:r>
                            <a:rPr lang="en-US" sz="1600" dirty="0" smtClean="0"/>
                            <a:t>44</a:t>
                          </a:r>
                          <a:endParaRPr lang="ar-SA" sz="1600" dirty="0"/>
                        </a:p>
                      </a:txBody>
                      <a:tcPr anchor="ctr"/>
                    </a:tc>
                  </a:tr>
                  <a:tr h="635675">
                    <a:tc>
                      <a:txBody>
                        <a:bodyPr/>
                        <a:lstStyle/>
                        <a:p>
                          <a:pPr algn="ctr" rtl="1"/>
                          <a:r>
                            <a:rPr lang="en-US" sz="1600" dirty="0" smtClean="0"/>
                            <a:t>48</a:t>
                          </a:r>
                          <a:endParaRPr lang="ar-SA" sz="1600" dirty="0"/>
                        </a:p>
                      </a:txBody>
                      <a:tcPr anchor="ctr"/>
                    </a:tc>
                  </a:tr>
                  <a:tr h="508396">
                    <a:tc>
                      <a:txBody>
                        <a:bodyPr/>
                        <a:lstStyle/>
                        <a:p>
                          <a:pPr algn="ctr" rtl="1"/>
                          <a:r>
                            <a:rPr lang="en-US" sz="1600" dirty="0" smtClean="0"/>
                            <a:t>52</a:t>
                          </a:r>
                          <a:endParaRPr lang="ar-SA" sz="1600" dirty="0"/>
                        </a:p>
                      </a:txBody>
                      <a:tcPr anchor="ctr">
                        <a:solidFill>
                          <a:srgbClr val="E9F8FB"/>
                        </a:solidFill>
                      </a:tcPr>
                    </a:tc>
                  </a:tr>
                  <a:tr h="508396">
                    <a:tc>
                      <a:txBody>
                        <a:bodyPr/>
                        <a:lstStyle/>
                        <a:p>
                          <a:pPr algn="ctr" rtl="1"/>
                          <a:r>
                            <a:rPr lang="en-US" sz="1600" dirty="0" smtClean="0"/>
                            <a:t>56</a:t>
                          </a:r>
                          <a:endParaRPr lang="ar-SA" sz="1600" dirty="0"/>
                        </a:p>
                      </a:txBody>
                      <a:tcPr anchor="ctr">
                        <a:solidFill>
                          <a:srgbClr val="C2ECF4"/>
                        </a:solidFill>
                      </a:tcPr>
                    </a:tc>
                  </a:tr>
                  <a:tr h="508396">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endParaRPr lang="ar-SA" sz="1600" dirty="0"/>
                        </a:p>
                      </a:txBody>
                      <a:tcPr anchor="ctr">
                        <a:solidFill>
                          <a:srgbClr val="E9F8FB"/>
                        </a:solidFill>
                      </a:tcPr>
                    </a:tc>
                  </a:tr>
                </a:tbl>
              </a:graphicData>
            </a:graphic>
          </p:graphicFrame>
        </mc:Fallback>
      </mc:AlternateContent>
      <p:graphicFrame>
        <p:nvGraphicFramePr>
          <p:cNvPr id="5" name="جدول 4"/>
          <p:cNvGraphicFramePr>
            <a:graphicFrameLocks noGrp="1"/>
          </p:cNvGraphicFramePr>
          <p:nvPr>
            <p:extLst>
              <p:ext uri="{D42A27DB-BD31-4B8C-83A1-F6EECF244321}">
                <p14:modId xmlns:mc="http://schemas.openxmlformats.org/markup-compatibility/2006" xmlns:a14="http://schemas.microsoft.com/office/drawing/2010/main" xmlns="" xmlns:p14="http://schemas.microsoft.com/office/powerpoint/2010/main" val="3820583340"/>
              </p:ext>
            </p:extLst>
          </p:nvPr>
        </p:nvGraphicFramePr>
        <p:xfrm>
          <a:off x="3923928" y="980728"/>
          <a:ext cx="1037104" cy="5037598"/>
        </p:xfrm>
        <a:graphic>
          <a:graphicData uri="http://schemas.openxmlformats.org/drawingml/2006/table">
            <a:tbl>
              <a:tblPr rtl="1" firstRow="1" bandRow="1">
                <a:tableStyleId>{0505E3EF-67EA-436B-97B2-0124C06EBD24}</a:tableStyleId>
              </a:tblPr>
              <a:tblGrid>
                <a:gridCol w="1037104"/>
              </a:tblGrid>
              <a:tr h="822960">
                <a:tc>
                  <a:txBody>
                    <a:bodyPr/>
                    <a:lstStyle/>
                    <a:p>
                      <a:endParaRPr lang="ar-SA" dirty="0"/>
                    </a:p>
                  </a:txBody>
                  <a:tcPr anchor="ctr">
                    <a:blipFill rotWithShape="1">
                      <a:blip r:embed="rId4"/>
                      <a:stretch>
                        <a:fillRect l="-588" t="-741" b="-512593"/>
                      </a:stretch>
                    </a:blipFill>
                  </a:tcPr>
                </a:tc>
              </a:tr>
              <a:tr h="508396">
                <a:tc>
                  <a:txBody>
                    <a:bodyPr/>
                    <a:lstStyle/>
                    <a:p>
                      <a:pPr algn="ctr" rtl="1"/>
                      <a:r>
                        <a:rPr lang="en-US" sz="1600" dirty="0" smtClean="0"/>
                        <a:t>32</a:t>
                      </a:r>
                      <a:endParaRPr lang="ar-SA" sz="1600" dirty="0"/>
                    </a:p>
                  </a:txBody>
                  <a:tcPr anchor="ctr"/>
                </a:tc>
              </a:tr>
              <a:tr h="571945">
                <a:tc>
                  <a:txBody>
                    <a:bodyPr/>
                    <a:lstStyle/>
                    <a:p>
                      <a:pPr algn="ctr" rtl="1"/>
                      <a:r>
                        <a:rPr lang="en-US" sz="1600" dirty="0" smtClean="0"/>
                        <a:t>108</a:t>
                      </a:r>
                      <a:endParaRPr lang="ar-SA" sz="1600" dirty="0"/>
                    </a:p>
                  </a:txBody>
                  <a:tcPr anchor="ctr"/>
                </a:tc>
              </a:tr>
              <a:tr h="486717">
                <a:tc>
                  <a:txBody>
                    <a:bodyPr/>
                    <a:lstStyle/>
                    <a:p>
                      <a:pPr algn="ctr" rtl="0"/>
                      <a:r>
                        <a:rPr lang="en-US" sz="1600" dirty="0" smtClean="0"/>
                        <a:t>280</a:t>
                      </a:r>
                      <a:endParaRPr lang="ar-SA" sz="1600" dirty="0"/>
                    </a:p>
                  </a:txBody>
                  <a:tcPr anchor="ctr"/>
                </a:tc>
              </a:tr>
              <a:tr h="486717">
                <a:tc>
                  <a:txBody>
                    <a:bodyPr/>
                    <a:lstStyle/>
                    <a:p>
                      <a:pPr algn="ctr" rtl="1"/>
                      <a:r>
                        <a:rPr lang="en-US" sz="1600" dirty="0" smtClean="0"/>
                        <a:t>440</a:t>
                      </a:r>
                      <a:endParaRPr lang="ar-SA" sz="1600" dirty="0"/>
                    </a:p>
                  </a:txBody>
                  <a:tcPr anchor="ctr"/>
                </a:tc>
              </a:tr>
              <a:tr h="635675">
                <a:tc>
                  <a:txBody>
                    <a:bodyPr/>
                    <a:lstStyle/>
                    <a:p>
                      <a:pPr algn="ctr" rtl="1"/>
                      <a:r>
                        <a:rPr lang="en-US" sz="1600" dirty="0" smtClean="0"/>
                        <a:t>384</a:t>
                      </a:r>
                      <a:endParaRPr lang="ar-SA" sz="1600" dirty="0"/>
                    </a:p>
                  </a:txBody>
                  <a:tcPr anchor="ctr"/>
                </a:tc>
              </a:tr>
              <a:tr h="508396">
                <a:tc>
                  <a:txBody>
                    <a:bodyPr/>
                    <a:lstStyle/>
                    <a:p>
                      <a:pPr algn="ctr" rtl="1"/>
                      <a:r>
                        <a:rPr lang="en-US" sz="1600" dirty="0" smtClean="0"/>
                        <a:t>208</a:t>
                      </a:r>
                      <a:endParaRPr lang="ar-SA" sz="1600" dirty="0"/>
                    </a:p>
                  </a:txBody>
                  <a:tcPr anchor="ctr">
                    <a:solidFill>
                      <a:srgbClr val="E9F8FB"/>
                    </a:solidFill>
                  </a:tcPr>
                </a:tc>
              </a:tr>
              <a:tr h="508396">
                <a:tc>
                  <a:txBody>
                    <a:bodyPr/>
                    <a:lstStyle/>
                    <a:p>
                      <a:pPr algn="ctr" rtl="1"/>
                      <a:r>
                        <a:rPr lang="en-US" sz="1600" dirty="0" smtClean="0"/>
                        <a:t>168</a:t>
                      </a:r>
                      <a:endParaRPr lang="ar-SA" sz="1600" dirty="0"/>
                    </a:p>
                  </a:txBody>
                  <a:tcPr anchor="ctr">
                    <a:solidFill>
                      <a:srgbClr val="C2ECF4"/>
                    </a:solidFill>
                  </a:tcPr>
                </a:tc>
              </a:tr>
              <a:tr h="508396">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600" dirty="0" smtClean="0">
                          <a:solidFill>
                            <a:schemeClr val="bg1"/>
                          </a:solidFill>
                        </a:rPr>
                        <a:t>1620</a:t>
                      </a:r>
                      <a:endParaRPr lang="ar-SA" sz="1600" dirty="0">
                        <a:solidFill>
                          <a:schemeClr val="bg1"/>
                        </a:solidFill>
                      </a:endParaRPr>
                    </a:p>
                  </a:txBody>
                  <a:tcPr anchor="ctr">
                    <a:solidFill>
                      <a:srgbClr val="FF0066"/>
                    </a:solidFill>
                  </a:tcPr>
                </a:tc>
              </a:tr>
            </a:tbl>
          </a:graphicData>
        </a:graphic>
      </p:graphicFrame>
      <p:cxnSp>
        <p:nvCxnSpPr>
          <p:cNvPr id="7" name="رابط بشكل مرفق 6"/>
          <p:cNvCxnSpPr/>
          <p:nvPr/>
        </p:nvCxnSpPr>
        <p:spPr>
          <a:xfrm rot="10800000">
            <a:off x="4751766" y="5893960"/>
            <a:ext cx="1152128" cy="396044"/>
          </a:xfrm>
          <a:prstGeom prst="bentConnector3">
            <a:avLst/>
          </a:prstGeom>
        </p:spPr>
        <p:style>
          <a:lnRef idx="3">
            <a:schemeClr val="accent1"/>
          </a:lnRef>
          <a:fillRef idx="0">
            <a:schemeClr val="accent1"/>
          </a:fillRef>
          <a:effectRef idx="2">
            <a:schemeClr val="accent1"/>
          </a:effectRef>
          <a:fontRef idx="minor">
            <a:schemeClr val="tx1"/>
          </a:fontRef>
        </p:style>
      </p:cxnSp>
      <p:cxnSp>
        <p:nvCxnSpPr>
          <p:cNvPr id="8" name="رابط بشكل مرفق 7"/>
          <p:cNvCxnSpPr/>
          <p:nvPr/>
        </p:nvCxnSpPr>
        <p:spPr>
          <a:xfrm rot="10800000">
            <a:off x="2555776" y="5893962"/>
            <a:ext cx="3456384" cy="487366"/>
          </a:xfrm>
          <a:prstGeom prst="bentConnector3">
            <a:avLst/>
          </a:prstGeom>
        </p:spPr>
        <p:style>
          <a:lnRef idx="3">
            <a:schemeClr val="accent1"/>
          </a:lnRef>
          <a:fillRef idx="0">
            <a:schemeClr val="accent1"/>
          </a:fillRef>
          <a:effectRef idx="2">
            <a:schemeClr val="accent1"/>
          </a:effectRef>
          <a:fontRef idx="minor">
            <a:schemeClr val="tx1"/>
          </a:fontRef>
        </p:style>
      </p:cxnSp>
      <p:sp>
        <p:nvSpPr>
          <p:cNvPr id="3" name="سهم مخطط إلى اليمين 2"/>
          <p:cNvSpPr/>
          <p:nvPr/>
        </p:nvSpPr>
        <p:spPr>
          <a:xfrm flipH="1">
            <a:off x="6516216" y="980728"/>
            <a:ext cx="2232248" cy="136815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smtClean="0"/>
              <a:t>نكمل الجدول</a:t>
            </a:r>
            <a:endParaRPr lang="ar-SA" b="1" dirty="0"/>
          </a:p>
        </p:txBody>
      </p:sp>
      <p:pic>
        <p:nvPicPr>
          <p:cNvPr id="11265" name="Picture 1"/>
          <p:cNvPicPr>
            <a:picLocks noChangeAspect="1" noChangeArrowheads="1"/>
          </p:cNvPicPr>
          <p:nvPr/>
        </p:nvPicPr>
        <p:blipFill>
          <a:blip r:embed="rId5"/>
          <a:srcRect/>
          <a:stretch>
            <a:fillRect/>
          </a:stretch>
        </p:blipFill>
        <p:spPr bwMode="auto">
          <a:xfrm>
            <a:off x="5072066" y="3000372"/>
            <a:ext cx="4071934" cy="2667000"/>
          </a:xfrm>
          <a:prstGeom prst="rect">
            <a:avLst/>
          </a:prstGeom>
          <a:noFill/>
          <a:ln w="9525">
            <a:noFill/>
            <a:miter lim="800000"/>
            <a:headEnd/>
            <a:tailEnd/>
          </a:ln>
          <a:effectLst/>
        </p:spPr>
      </p:pic>
    </p:spTree>
    <p:extLst>
      <p:ext uri="{BB962C8B-B14F-4D97-AF65-F5344CB8AC3E}">
        <p14:creationId xmlns="" xmlns:p14="http://schemas.microsoft.com/office/powerpoint/2010/main" val="2386263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wipe(left)">
                                      <p:cBhvr>
                                        <p:cTn id="28" dur="5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wipe(left)">
                                      <p:cBhvr>
                                        <p:cTn id="3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وسيلة شرح مع سهم إلى الأسفل 1"/>
          <p:cNvSpPr/>
          <p:nvPr/>
        </p:nvSpPr>
        <p:spPr>
          <a:xfrm>
            <a:off x="1547664" y="332656"/>
            <a:ext cx="5904656" cy="864096"/>
          </a:xfrm>
          <a:prstGeom prst="downArrowCallout">
            <a:avLst/>
          </a:prstGeom>
        </p:spPr>
        <p:style>
          <a:lnRef idx="0">
            <a:schemeClr val="accent4"/>
          </a:lnRef>
          <a:fillRef idx="3">
            <a:schemeClr val="accent4"/>
          </a:fillRef>
          <a:effectRef idx="3">
            <a:schemeClr val="accent4"/>
          </a:effectRef>
          <a:fontRef idx="minor">
            <a:schemeClr val="lt1"/>
          </a:fontRef>
        </p:style>
        <p:txBody>
          <a:bodyPr rtlCol="1" anchor="ctr"/>
          <a:lstStyle/>
          <a:p>
            <a:pPr algn="ctr"/>
            <a:r>
              <a:rPr lang="ar-SA" sz="2800" b="1" dirty="0" smtClean="0">
                <a:solidFill>
                  <a:schemeClr val="bg1"/>
                </a:solidFill>
                <a:effectLst>
                  <a:outerShdw blurRad="38100" dist="38100" dir="2700000" algn="tl">
                    <a:srgbClr val="000000">
                      <a:alpha val="43137"/>
                    </a:srgbClr>
                  </a:outerShdw>
                </a:effectLst>
                <a:latin typeface="Hacen Sahafa" pitchFamily="2" charset="-78"/>
                <a:cs typeface="Hacen Sahafa" pitchFamily="2" charset="-78"/>
              </a:rPr>
              <a:t>مزايا و عيوب الوسط الحسابي</a:t>
            </a:r>
            <a:endParaRPr lang="ar-SA" sz="2800" b="1" dirty="0">
              <a:solidFill>
                <a:schemeClr val="bg1"/>
              </a:solidFill>
              <a:effectLst>
                <a:outerShdw blurRad="38100" dist="38100" dir="2700000" algn="tl">
                  <a:srgbClr val="000000">
                    <a:alpha val="43137"/>
                  </a:srgbClr>
                </a:outerShdw>
              </a:effectLst>
              <a:latin typeface="Hacen Sahafa" pitchFamily="2" charset="-78"/>
              <a:cs typeface="Hacen Sahafa" pitchFamily="2" charset="-78"/>
            </a:endParaRPr>
          </a:p>
        </p:txBody>
      </p:sp>
      <p:sp>
        <p:nvSpPr>
          <p:cNvPr id="3" name="وجه ضاحك 2"/>
          <p:cNvSpPr/>
          <p:nvPr/>
        </p:nvSpPr>
        <p:spPr>
          <a:xfrm>
            <a:off x="6660232" y="1450022"/>
            <a:ext cx="1440160" cy="1258897"/>
          </a:xfrm>
          <a:prstGeom prst="smileyFace">
            <a:avLst/>
          </a:prstGeom>
          <a:solidFill>
            <a:schemeClr val="accent5">
              <a:lumMod val="60000"/>
              <a:lumOff val="40000"/>
            </a:schemeClr>
          </a:solidFill>
          <a:ln>
            <a:solidFill>
              <a:schemeClr val="accent4">
                <a:lumMod val="50000"/>
              </a:schemeClr>
            </a:solidFill>
          </a:ln>
        </p:spPr>
        <p:style>
          <a:lnRef idx="1">
            <a:schemeClr val="accent4"/>
          </a:lnRef>
          <a:fillRef idx="2">
            <a:schemeClr val="accent4"/>
          </a:fillRef>
          <a:effectRef idx="1">
            <a:schemeClr val="accent4"/>
          </a:effectRef>
          <a:fontRef idx="minor">
            <a:schemeClr val="dk1"/>
          </a:fontRef>
        </p:style>
        <p:txBody>
          <a:bodyPr rtlCol="1" anchor="ctr"/>
          <a:lstStyle/>
          <a:p>
            <a:pPr algn="ctr"/>
            <a:r>
              <a:rPr lang="ar-SA" sz="2000" b="1" dirty="0" smtClean="0"/>
              <a:t>المزايا</a:t>
            </a:r>
            <a:endParaRPr lang="ar-SA" sz="2000" b="1" dirty="0"/>
          </a:p>
        </p:txBody>
      </p:sp>
      <p:sp>
        <p:nvSpPr>
          <p:cNvPr id="6" name="وجه ضاحك 5"/>
          <p:cNvSpPr/>
          <p:nvPr/>
        </p:nvSpPr>
        <p:spPr>
          <a:xfrm>
            <a:off x="1565868" y="1450023"/>
            <a:ext cx="1493964" cy="1258896"/>
          </a:xfrm>
          <a:prstGeom prst="smileyFace">
            <a:avLst>
              <a:gd name="adj" fmla="val -4653"/>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000" b="1" dirty="0" smtClean="0"/>
              <a:t>العيوب</a:t>
            </a:r>
            <a:endParaRPr lang="ar-SA" sz="2000" b="1" dirty="0"/>
          </a:p>
        </p:txBody>
      </p:sp>
      <p:sp>
        <p:nvSpPr>
          <p:cNvPr id="7" name="مربع نص 6"/>
          <p:cNvSpPr txBox="1"/>
          <p:nvPr/>
        </p:nvSpPr>
        <p:spPr>
          <a:xfrm>
            <a:off x="4932040" y="2996952"/>
            <a:ext cx="3744416" cy="3046988"/>
          </a:xfrm>
          <a:prstGeom prst="rect">
            <a:avLst/>
          </a:prstGeom>
          <a:noFill/>
        </p:spPr>
        <p:txBody>
          <a:bodyPr wrap="square" rtlCol="1">
            <a:spAutoFit/>
          </a:bodyPr>
          <a:lstStyle/>
          <a:p>
            <a:pPr marL="285750" indent="-285750">
              <a:buFont typeface="Arial" pitchFamily="34" charset="0"/>
              <a:buChar char="•"/>
            </a:pPr>
            <a:r>
              <a:rPr lang="ar-SA" sz="2400" b="1" dirty="0" smtClean="0">
                <a:solidFill>
                  <a:schemeClr val="accent4">
                    <a:lumMod val="50000"/>
                  </a:schemeClr>
                </a:solidFill>
              </a:rPr>
              <a:t>سهولة حسابه و التعامل معه جبرياً</a:t>
            </a:r>
          </a:p>
          <a:p>
            <a:pPr marL="285750" indent="-285750">
              <a:buFont typeface="Arial" pitchFamily="34" charset="0"/>
              <a:buChar char="•"/>
            </a:pPr>
            <a:r>
              <a:rPr lang="ar-SA" sz="2400" b="1" dirty="0" smtClean="0">
                <a:solidFill>
                  <a:schemeClr val="accent4">
                    <a:lumMod val="50000"/>
                  </a:schemeClr>
                </a:solidFill>
              </a:rPr>
              <a:t>لا يحتاج لترتيب البيانات.</a:t>
            </a:r>
          </a:p>
          <a:p>
            <a:pPr marL="285750" indent="-285750">
              <a:buFont typeface="Arial" pitchFamily="34" charset="0"/>
              <a:buChar char="•"/>
            </a:pPr>
            <a:r>
              <a:rPr lang="ar-SA" sz="2400" b="1" dirty="0" smtClean="0">
                <a:solidFill>
                  <a:schemeClr val="accent4">
                    <a:lumMod val="50000"/>
                  </a:schemeClr>
                </a:solidFill>
              </a:rPr>
              <a:t>تدخل في حسابه جميع القيم.</a:t>
            </a:r>
          </a:p>
          <a:p>
            <a:pPr marL="285750" indent="-285750">
              <a:buFont typeface="Arial" pitchFamily="34" charset="0"/>
              <a:buChar char="•"/>
            </a:pPr>
            <a:r>
              <a:rPr lang="ar-SA" sz="2400" b="1" dirty="0" smtClean="0">
                <a:solidFill>
                  <a:schemeClr val="accent4">
                    <a:lumMod val="50000"/>
                  </a:schemeClr>
                </a:solidFill>
              </a:rPr>
              <a:t>يعتبر الأساس في معظم عمليات الإحصاء الاستدلالي.</a:t>
            </a:r>
            <a:endParaRPr lang="ar-SA" sz="2400" b="1" dirty="0">
              <a:solidFill>
                <a:schemeClr val="accent4">
                  <a:lumMod val="50000"/>
                </a:schemeClr>
              </a:solidFill>
            </a:endParaRPr>
          </a:p>
        </p:txBody>
      </p:sp>
      <p:sp>
        <p:nvSpPr>
          <p:cNvPr id="8" name="مربع نص 7"/>
          <p:cNvSpPr txBox="1"/>
          <p:nvPr/>
        </p:nvSpPr>
        <p:spPr>
          <a:xfrm>
            <a:off x="467544" y="2924944"/>
            <a:ext cx="3672408" cy="3046988"/>
          </a:xfrm>
          <a:prstGeom prst="rect">
            <a:avLst/>
          </a:prstGeom>
          <a:noFill/>
        </p:spPr>
        <p:txBody>
          <a:bodyPr wrap="square" rtlCol="1">
            <a:spAutoFit/>
          </a:bodyPr>
          <a:lstStyle/>
          <a:p>
            <a:pPr marL="342900" indent="-342900">
              <a:buFont typeface="Arial" pitchFamily="34" charset="0"/>
              <a:buChar char="•"/>
            </a:pPr>
            <a:r>
              <a:rPr lang="ar-SA" sz="2400" b="1" dirty="0" smtClean="0">
                <a:solidFill>
                  <a:srgbClr val="C00000"/>
                </a:solidFill>
              </a:rPr>
              <a:t>لا يمكن إيجاده للبيانات الوصفية.</a:t>
            </a:r>
          </a:p>
          <a:p>
            <a:pPr marL="342900" indent="-342900">
              <a:buFont typeface="Arial" pitchFamily="34" charset="0"/>
              <a:buChar char="•"/>
            </a:pPr>
            <a:r>
              <a:rPr lang="ar-SA" sz="2400" b="1" dirty="0" smtClean="0">
                <a:solidFill>
                  <a:srgbClr val="C00000"/>
                </a:solidFill>
              </a:rPr>
              <a:t>لا يمكن إيجاده من خلال الرسم.</a:t>
            </a:r>
          </a:p>
          <a:p>
            <a:pPr marL="342900" indent="-342900">
              <a:buFont typeface="Arial" pitchFamily="34" charset="0"/>
              <a:buChar char="•"/>
            </a:pPr>
            <a:r>
              <a:rPr lang="ar-SA" sz="2400" b="1" dirty="0" smtClean="0">
                <a:solidFill>
                  <a:srgbClr val="C00000"/>
                </a:solidFill>
              </a:rPr>
              <a:t>يتأثر بالقيم الشاذة.</a:t>
            </a:r>
          </a:p>
          <a:p>
            <a:pPr marL="342900" indent="-342900">
              <a:buFont typeface="Arial" pitchFamily="34" charset="0"/>
              <a:buChar char="•"/>
            </a:pPr>
            <a:r>
              <a:rPr lang="ar-SA" sz="2400" b="1" dirty="0" smtClean="0">
                <a:solidFill>
                  <a:srgbClr val="C00000"/>
                </a:solidFill>
              </a:rPr>
              <a:t>قد لا يساوي عدداً صحيحاً أو أي من القيم الداخلة في حسابه.</a:t>
            </a:r>
            <a:endParaRPr lang="ar-SA" sz="2400" b="1" dirty="0">
              <a:solidFill>
                <a:srgbClr val="C00000"/>
              </a:solidFill>
            </a:endParaRPr>
          </a:p>
        </p:txBody>
      </p:sp>
    </p:spTree>
    <p:extLst>
      <p:ext uri="{BB962C8B-B14F-4D97-AF65-F5344CB8AC3E}">
        <p14:creationId xmlns="" xmlns:p14="http://schemas.microsoft.com/office/powerpoint/2010/main" val="4146328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7" presetClass="entr" presetSubtype="0"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Effect transition="in" filter="fade">
                                      <p:cBhvr>
                                        <p:cTn id="13" dur="1000"/>
                                        <p:tgtEl>
                                          <p:spTgt spid="3">
                                            <p:bg/>
                                          </p:spTgt>
                                        </p:tgtEl>
                                      </p:cBhvr>
                                    </p:animEffect>
                                    <p:anim calcmode="lin" valueType="num">
                                      <p:cBhvr>
                                        <p:cTn id="14" dur="1000" fill="hold"/>
                                        <p:tgtEl>
                                          <p:spTgt spid="3">
                                            <p:bg/>
                                          </p:spTgt>
                                        </p:tgtEl>
                                        <p:attrNameLst>
                                          <p:attrName>ppt_x</p:attrName>
                                        </p:attrNameLst>
                                      </p:cBhvr>
                                      <p:tavLst>
                                        <p:tav tm="0">
                                          <p:val>
                                            <p:strVal val="#ppt_x"/>
                                          </p:val>
                                        </p:tav>
                                        <p:tav tm="100000">
                                          <p:val>
                                            <p:strVal val="#ppt_x"/>
                                          </p:val>
                                        </p:tav>
                                      </p:tavLst>
                                    </p:anim>
                                    <p:anim calcmode="lin" valueType="num">
                                      <p:cBhvr>
                                        <p:cTn id="15"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7" presetClass="entr" presetSubtype="0"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fade">
                                      <p:cBhvr>
                                        <p:cTn id="20" dur="1000"/>
                                        <p:tgtEl>
                                          <p:spTgt spid="3">
                                            <p:txEl>
                                              <p:pRg st="0" end="0"/>
                                            </p:txEl>
                                          </p:spTgt>
                                        </p:tgtEl>
                                      </p:cBhvr>
                                    </p:animEffect>
                                    <p:anim calcmode="lin" valueType="num">
                                      <p:cBhvr>
                                        <p:cTn id="21"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animEffect transition="in" filter="randombar(horizontal)">
                                      <p:cBhvr>
                                        <p:cTn id="27" dur="500"/>
                                        <p:tgtEl>
                                          <p:spTgt spid="7">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7">
                                            <p:txEl>
                                              <p:pRg st="1" end="1"/>
                                            </p:txEl>
                                          </p:spTgt>
                                        </p:tgtEl>
                                        <p:attrNameLst>
                                          <p:attrName>style.visibility</p:attrName>
                                        </p:attrNameLst>
                                      </p:cBhvr>
                                      <p:to>
                                        <p:strVal val="visible"/>
                                      </p:to>
                                    </p:set>
                                    <p:animEffect transition="in" filter="randombar(horizontal)">
                                      <p:cBhvr>
                                        <p:cTn id="32" dur="500"/>
                                        <p:tgtEl>
                                          <p:spTgt spid="7">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7">
                                            <p:txEl>
                                              <p:pRg st="2" end="2"/>
                                            </p:txEl>
                                          </p:spTgt>
                                        </p:tgtEl>
                                        <p:attrNameLst>
                                          <p:attrName>style.visibility</p:attrName>
                                        </p:attrNameLst>
                                      </p:cBhvr>
                                      <p:to>
                                        <p:strVal val="visible"/>
                                      </p:to>
                                    </p:set>
                                    <p:animEffect transition="in" filter="randombar(horizontal)">
                                      <p:cBhvr>
                                        <p:cTn id="37" dur="500"/>
                                        <p:tgtEl>
                                          <p:spTgt spid="7">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7">
                                            <p:txEl>
                                              <p:pRg st="3" end="3"/>
                                            </p:txEl>
                                          </p:spTgt>
                                        </p:tgtEl>
                                        <p:attrNameLst>
                                          <p:attrName>style.visibility</p:attrName>
                                        </p:attrNameLst>
                                      </p:cBhvr>
                                      <p:to>
                                        <p:strVal val="visible"/>
                                      </p:to>
                                    </p:set>
                                    <p:animEffect transition="in" filter="randombar(horizontal)">
                                      <p:cBhvr>
                                        <p:cTn id="42" dur="500"/>
                                        <p:tgtEl>
                                          <p:spTgt spid="7">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7" presetClass="entr" presetSubtype="0" fill="hold" grpId="0" nodeType="clickEffect">
                                  <p:stCondLst>
                                    <p:cond delay="0"/>
                                  </p:stCondLst>
                                  <p:childTnLst>
                                    <p:set>
                                      <p:cBhvr>
                                        <p:cTn id="46" dur="1" fill="hold">
                                          <p:stCondLst>
                                            <p:cond delay="0"/>
                                          </p:stCondLst>
                                        </p:cTn>
                                        <p:tgtEl>
                                          <p:spTgt spid="6">
                                            <p:bg/>
                                          </p:spTgt>
                                        </p:tgtEl>
                                        <p:attrNameLst>
                                          <p:attrName>style.visibility</p:attrName>
                                        </p:attrNameLst>
                                      </p:cBhvr>
                                      <p:to>
                                        <p:strVal val="visible"/>
                                      </p:to>
                                    </p:set>
                                    <p:animEffect transition="in" filter="fade">
                                      <p:cBhvr>
                                        <p:cTn id="47" dur="1000"/>
                                        <p:tgtEl>
                                          <p:spTgt spid="6">
                                            <p:bg/>
                                          </p:spTgt>
                                        </p:tgtEl>
                                      </p:cBhvr>
                                    </p:animEffect>
                                    <p:anim calcmode="lin" valueType="num">
                                      <p:cBhvr>
                                        <p:cTn id="48" dur="1000" fill="hold"/>
                                        <p:tgtEl>
                                          <p:spTgt spid="6">
                                            <p:bg/>
                                          </p:spTgt>
                                        </p:tgtEl>
                                        <p:attrNameLst>
                                          <p:attrName>ppt_x</p:attrName>
                                        </p:attrNameLst>
                                      </p:cBhvr>
                                      <p:tavLst>
                                        <p:tav tm="0">
                                          <p:val>
                                            <p:strVal val="#ppt_x"/>
                                          </p:val>
                                        </p:tav>
                                        <p:tav tm="100000">
                                          <p:val>
                                            <p:strVal val="#ppt_x"/>
                                          </p:val>
                                        </p:tav>
                                      </p:tavLst>
                                    </p:anim>
                                    <p:anim calcmode="lin" valueType="num">
                                      <p:cBhvr>
                                        <p:cTn id="49" dur="1000" fill="hold"/>
                                        <p:tgtEl>
                                          <p:spTgt spid="6">
                                            <p:bg/>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7" presetClass="entr" presetSubtype="0" fill="hold" grpId="0" nodeType="clickEffect">
                                  <p:stCondLst>
                                    <p:cond delay="0"/>
                                  </p:stCondLst>
                                  <p:childTnLst>
                                    <p:set>
                                      <p:cBhvr>
                                        <p:cTn id="53" dur="1" fill="hold">
                                          <p:stCondLst>
                                            <p:cond delay="0"/>
                                          </p:stCondLst>
                                        </p:cTn>
                                        <p:tgtEl>
                                          <p:spTgt spid="6">
                                            <p:txEl>
                                              <p:pRg st="0" end="0"/>
                                            </p:txEl>
                                          </p:spTgt>
                                        </p:tgtEl>
                                        <p:attrNameLst>
                                          <p:attrName>style.visibility</p:attrName>
                                        </p:attrNameLst>
                                      </p:cBhvr>
                                      <p:to>
                                        <p:strVal val="visible"/>
                                      </p:to>
                                    </p:set>
                                    <p:animEffect transition="in" filter="fade">
                                      <p:cBhvr>
                                        <p:cTn id="54" dur="1000"/>
                                        <p:tgtEl>
                                          <p:spTgt spid="6">
                                            <p:txEl>
                                              <p:pRg st="0" end="0"/>
                                            </p:txEl>
                                          </p:spTgt>
                                        </p:tgtEl>
                                      </p:cBhvr>
                                    </p:animEffect>
                                    <p:anim calcmode="lin" valueType="num">
                                      <p:cBhvr>
                                        <p:cTn id="5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5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14" presetClass="entr" presetSubtype="10" fill="hold" grpId="0" nodeType="clickEffect">
                                  <p:stCondLst>
                                    <p:cond delay="0"/>
                                  </p:stCondLst>
                                  <p:childTnLst>
                                    <p:set>
                                      <p:cBhvr>
                                        <p:cTn id="60" dur="1" fill="hold">
                                          <p:stCondLst>
                                            <p:cond delay="0"/>
                                          </p:stCondLst>
                                        </p:cTn>
                                        <p:tgtEl>
                                          <p:spTgt spid="8">
                                            <p:txEl>
                                              <p:pRg st="0" end="0"/>
                                            </p:txEl>
                                          </p:spTgt>
                                        </p:tgtEl>
                                        <p:attrNameLst>
                                          <p:attrName>style.visibility</p:attrName>
                                        </p:attrNameLst>
                                      </p:cBhvr>
                                      <p:to>
                                        <p:strVal val="visible"/>
                                      </p:to>
                                    </p:set>
                                    <p:animEffect transition="in" filter="randombar(horizontal)">
                                      <p:cBhvr>
                                        <p:cTn id="61" dur="500"/>
                                        <p:tgtEl>
                                          <p:spTgt spid="8">
                                            <p:txEl>
                                              <p:pRg st="0" end="0"/>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14" presetClass="entr" presetSubtype="10" fill="hold" grpId="0" nodeType="clickEffect">
                                  <p:stCondLst>
                                    <p:cond delay="0"/>
                                  </p:stCondLst>
                                  <p:childTnLst>
                                    <p:set>
                                      <p:cBhvr>
                                        <p:cTn id="65" dur="1" fill="hold">
                                          <p:stCondLst>
                                            <p:cond delay="0"/>
                                          </p:stCondLst>
                                        </p:cTn>
                                        <p:tgtEl>
                                          <p:spTgt spid="8">
                                            <p:txEl>
                                              <p:pRg st="1" end="1"/>
                                            </p:txEl>
                                          </p:spTgt>
                                        </p:tgtEl>
                                        <p:attrNameLst>
                                          <p:attrName>style.visibility</p:attrName>
                                        </p:attrNameLst>
                                      </p:cBhvr>
                                      <p:to>
                                        <p:strVal val="visible"/>
                                      </p:to>
                                    </p:set>
                                    <p:animEffect transition="in" filter="randombar(horizontal)">
                                      <p:cBhvr>
                                        <p:cTn id="66" dur="500"/>
                                        <p:tgtEl>
                                          <p:spTgt spid="8">
                                            <p:txEl>
                                              <p:pRg st="1" end="1"/>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14" presetClass="entr" presetSubtype="10" fill="hold" grpId="0" nodeType="clickEffect">
                                  <p:stCondLst>
                                    <p:cond delay="0"/>
                                  </p:stCondLst>
                                  <p:childTnLst>
                                    <p:set>
                                      <p:cBhvr>
                                        <p:cTn id="70" dur="1" fill="hold">
                                          <p:stCondLst>
                                            <p:cond delay="0"/>
                                          </p:stCondLst>
                                        </p:cTn>
                                        <p:tgtEl>
                                          <p:spTgt spid="8">
                                            <p:txEl>
                                              <p:pRg st="2" end="2"/>
                                            </p:txEl>
                                          </p:spTgt>
                                        </p:tgtEl>
                                        <p:attrNameLst>
                                          <p:attrName>style.visibility</p:attrName>
                                        </p:attrNameLst>
                                      </p:cBhvr>
                                      <p:to>
                                        <p:strVal val="visible"/>
                                      </p:to>
                                    </p:set>
                                    <p:animEffect transition="in" filter="randombar(horizontal)">
                                      <p:cBhvr>
                                        <p:cTn id="71" dur="500"/>
                                        <p:tgtEl>
                                          <p:spTgt spid="8">
                                            <p:txEl>
                                              <p:pRg st="2" end="2"/>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14" presetClass="entr" presetSubtype="10" fill="hold" grpId="0" nodeType="clickEffect">
                                  <p:stCondLst>
                                    <p:cond delay="0"/>
                                  </p:stCondLst>
                                  <p:childTnLst>
                                    <p:set>
                                      <p:cBhvr>
                                        <p:cTn id="75" dur="1" fill="hold">
                                          <p:stCondLst>
                                            <p:cond delay="0"/>
                                          </p:stCondLst>
                                        </p:cTn>
                                        <p:tgtEl>
                                          <p:spTgt spid="8">
                                            <p:txEl>
                                              <p:pRg st="3" end="3"/>
                                            </p:txEl>
                                          </p:spTgt>
                                        </p:tgtEl>
                                        <p:attrNameLst>
                                          <p:attrName>style.visibility</p:attrName>
                                        </p:attrNameLst>
                                      </p:cBhvr>
                                      <p:to>
                                        <p:strVal val="visible"/>
                                      </p:to>
                                    </p:set>
                                    <p:animEffect transition="in" filter="randombar(horizontal)">
                                      <p:cBhvr>
                                        <p:cTn id="76"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P spid="6" grpId="0" build="p" animBg="1"/>
      <p:bldP spid="7" grpId="0" build="p"/>
      <p:bldP spid="8"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357189" y="357166"/>
            <a:ext cx="8786811"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Traditional Arabic" pitchFamily="18" charset="-78"/>
                <a:ea typeface="Times New Roman" pitchFamily="18" charset="0"/>
                <a:cs typeface="Traditional Arabic" pitchFamily="18" charset="-78"/>
              </a:rPr>
              <a:t>مثال 1: الجدول التالي يعطي عينة من الأسر تمثل نمط الإنجاب في واحدة من دول العالم الثالث، والمطلوب حساب الوسط الحسابي لعدد الأطفال في الأسرة في هذه العينة</a:t>
            </a:r>
            <a:r>
              <a:rPr kumimoji="0" lang="ar-DZ" sz="1600" b="1" i="0" u="none" strike="noStrike" cap="none" normalizeH="0" baseline="0" dirty="0" smtClean="0">
                <a:ln>
                  <a:noFill/>
                </a:ln>
                <a:solidFill>
                  <a:schemeClr val="tx1"/>
                </a:solidFill>
                <a:effectLst/>
                <a:latin typeface="Traditional Arabic" pitchFamily="18" charset="-78"/>
                <a:ea typeface="Times New Roman" pitchFamily="18" charset="0"/>
                <a:cs typeface="Traditional Arabic" pitchFamily="18" charset="-78"/>
              </a:rPr>
              <a:t>؟</a:t>
            </a:r>
            <a:endParaRPr kumimoji="0" lang="ar-DZ" sz="1800" b="1"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9" name="Tableau 8"/>
          <p:cNvGraphicFramePr>
            <a:graphicFrameLocks noGrp="1"/>
          </p:cNvGraphicFramePr>
          <p:nvPr/>
        </p:nvGraphicFramePr>
        <p:xfrm>
          <a:off x="1214414" y="1214422"/>
          <a:ext cx="6215106" cy="5300297"/>
        </p:xfrm>
        <a:graphic>
          <a:graphicData uri="http://schemas.openxmlformats.org/drawingml/2006/table">
            <a:tbl>
              <a:tblPr rtl="1"/>
              <a:tblGrid>
                <a:gridCol w="2980584"/>
                <a:gridCol w="3234522"/>
              </a:tblGrid>
              <a:tr h="928694">
                <a:tc>
                  <a:txBody>
                    <a:bodyPr/>
                    <a:lstStyle/>
                    <a:p>
                      <a:pPr algn="ctr" rtl="0">
                        <a:lnSpc>
                          <a:spcPts val="1600"/>
                        </a:lnSpc>
                        <a:spcAft>
                          <a:spcPts val="1000"/>
                        </a:spcAft>
                      </a:pPr>
                      <a:endParaRPr lang="ar-DZ" sz="2000" b="1" dirty="0" smtClean="0">
                        <a:latin typeface="Calibri"/>
                        <a:ea typeface="Times New Roman"/>
                        <a:cs typeface="Traditional Arabic"/>
                      </a:endParaRPr>
                    </a:p>
                    <a:p>
                      <a:pPr algn="ctr" rtl="0">
                        <a:lnSpc>
                          <a:spcPts val="1600"/>
                        </a:lnSpc>
                        <a:spcAft>
                          <a:spcPts val="1000"/>
                        </a:spcAft>
                      </a:pPr>
                      <a:r>
                        <a:rPr lang="ar-DZ" sz="2000" b="1" dirty="0" smtClean="0">
                          <a:latin typeface="Calibri"/>
                          <a:ea typeface="Times New Roman"/>
                          <a:cs typeface="Traditional Arabic"/>
                        </a:rPr>
                        <a:t>أعداد </a:t>
                      </a:r>
                      <a:r>
                        <a:rPr lang="ar-DZ" sz="2000" b="1" dirty="0">
                          <a:latin typeface="Calibri"/>
                          <a:ea typeface="Times New Roman"/>
                          <a:cs typeface="Traditional Arabic"/>
                        </a:rPr>
                        <a:t>الأسر (التكرارات)</a:t>
                      </a:r>
                      <a:endParaRPr lang="fr-FR" sz="2000" b="1" dirty="0">
                        <a:latin typeface="Calibri"/>
                        <a:ea typeface="Calibri"/>
                        <a:cs typeface="Arial"/>
                      </a:endParaRPr>
                    </a:p>
                    <a:p>
                      <a:pPr algn="ctr" rtl="0">
                        <a:lnSpc>
                          <a:spcPts val="1600"/>
                        </a:lnSpc>
                        <a:spcAft>
                          <a:spcPts val="1000"/>
                        </a:spcAft>
                      </a:pPr>
                      <a:r>
                        <a:rPr lang="fr-FR" sz="2000" b="1" dirty="0">
                          <a:latin typeface="Traditional Arabic"/>
                          <a:ea typeface="Times New Roman"/>
                          <a:cs typeface="Arial"/>
                        </a:rPr>
                        <a:t>f</a:t>
                      </a:r>
                      <a:r>
                        <a:rPr lang="fr-FR" sz="2000" b="1" baseline="-25000" dirty="0">
                          <a:latin typeface="Traditional Arabic"/>
                          <a:ea typeface="Times New Roman"/>
                          <a:cs typeface="Arial"/>
                        </a:rPr>
                        <a:t>i</a:t>
                      </a:r>
                      <a:endParaRPr lang="fr-FR" sz="2000" b="1" dirty="0">
                        <a:latin typeface="Calibri"/>
                        <a:ea typeface="Calibri"/>
                        <a:cs typeface="Arial"/>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BFBFBF"/>
                    </a:solidFill>
                  </a:tcPr>
                </a:tc>
                <a:tc>
                  <a:txBody>
                    <a:bodyPr/>
                    <a:lstStyle/>
                    <a:p>
                      <a:pPr algn="ctr" rtl="0">
                        <a:lnSpc>
                          <a:spcPts val="1600"/>
                        </a:lnSpc>
                        <a:spcAft>
                          <a:spcPts val="1000"/>
                        </a:spcAft>
                      </a:pPr>
                      <a:endParaRPr lang="ar-DZ" sz="2000" b="1" dirty="0" smtClean="0">
                        <a:latin typeface="Calibri"/>
                        <a:ea typeface="Times New Roman"/>
                        <a:cs typeface="Traditional Arabic"/>
                      </a:endParaRPr>
                    </a:p>
                    <a:p>
                      <a:pPr algn="ctr" rtl="0">
                        <a:lnSpc>
                          <a:spcPts val="1600"/>
                        </a:lnSpc>
                        <a:spcAft>
                          <a:spcPts val="1000"/>
                        </a:spcAft>
                      </a:pPr>
                      <a:r>
                        <a:rPr lang="ar-DZ" sz="2000" b="1" dirty="0" smtClean="0">
                          <a:latin typeface="Calibri"/>
                          <a:ea typeface="Times New Roman"/>
                          <a:cs typeface="Traditional Arabic"/>
                        </a:rPr>
                        <a:t>عدد </a:t>
                      </a:r>
                      <a:r>
                        <a:rPr lang="ar-DZ" sz="2000" b="1" dirty="0">
                          <a:latin typeface="Calibri"/>
                          <a:ea typeface="Times New Roman"/>
                          <a:cs typeface="Traditional Arabic"/>
                        </a:rPr>
                        <a:t>الأطفال بالأسر</a:t>
                      </a:r>
                      <a:endParaRPr lang="fr-FR" sz="2000" b="1" dirty="0">
                        <a:latin typeface="Calibri"/>
                        <a:ea typeface="Calibri"/>
                        <a:cs typeface="Arial"/>
                      </a:endParaRPr>
                    </a:p>
                    <a:p>
                      <a:pPr algn="ctr" rtl="0">
                        <a:lnSpc>
                          <a:spcPts val="1600"/>
                        </a:lnSpc>
                        <a:spcAft>
                          <a:spcPts val="1000"/>
                        </a:spcAft>
                      </a:pPr>
                      <a:r>
                        <a:rPr lang="fr-FR" sz="2000" b="1" dirty="0">
                          <a:latin typeface="Traditional Arabic"/>
                          <a:ea typeface="Times New Roman"/>
                          <a:cs typeface="Arial"/>
                        </a:rPr>
                        <a:t>X</a:t>
                      </a:r>
                      <a:r>
                        <a:rPr lang="fr-FR" sz="2000" b="1" baseline="-25000" dirty="0">
                          <a:latin typeface="Traditional Arabic"/>
                          <a:ea typeface="Times New Roman"/>
                          <a:cs typeface="Arial"/>
                        </a:rPr>
                        <a:t>i</a:t>
                      </a:r>
                      <a:endParaRPr lang="fr-FR" sz="2000" b="1" dirty="0">
                        <a:latin typeface="Calibri"/>
                        <a:ea typeface="Calibri"/>
                        <a:cs typeface="Arial"/>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BFBFBF"/>
                    </a:solidFill>
                  </a:tcPr>
                </a:tc>
              </a:tr>
              <a:tr h="546970">
                <a:tc>
                  <a:txBody>
                    <a:bodyPr/>
                    <a:lstStyle/>
                    <a:p>
                      <a:pPr algn="ctr" rtl="0">
                        <a:lnSpc>
                          <a:spcPts val="1600"/>
                        </a:lnSpc>
                        <a:spcAft>
                          <a:spcPts val="1000"/>
                        </a:spcAft>
                      </a:pPr>
                      <a:endParaRPr lang="ar-DZ" sz="2000" b="1" dirty="0" smtClean="0">
                        <a:latin typeface="Traditional Arabic"/>
                        <a:ea typeface="Times New Roman"/>
                        <a:cs typeface="Arial"/>
                      </a:endParaRPr>
                    </a:p>
                    <a:p>
                      <a:pPr algn="ctr" rtl="0">
                        <a:lnSpc>
                          <a:spcPts val="1600"/>
                        </a:lnSpc>
                        <a:spcAft>
                          <a:spcPts val="1000"/>
                        </a:spcAft>
                      </a:pPr>
                      <a:r>
                        <a:rPr lang="fr-FR" sz="2000" b="1" dirty="0" smtClean="0">
                          <a:latin typeface="Traditional Arabic"/>
                          <a:ea typeface="Times New Roman"/>
                          <a:cs typeface="Arial"/>
                        </a:rPr>
                        <a:t>2</a:t>
                      </a:r>
                      <a:endParaRPr lang="fr-FR" sz="2000" b="1" dirty="0">
                        <a:latin typeface="Calibri"/>
                        <a:ea typeface="Calibri"/>
                        <a:cs typeface="Arial"/>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0">
                        <a:lnSpc>
                          <a:spcPts val="1600"/>
                        </a:lnSpc>
                        <a:spcAft>
                          <a:spcPts val="1000"/>
                        </a:spcAft>
                      </a:pPr>
                      <a:endParaRPr lang="ar-DZ" sz="2000" b="1" dirty="0" smtClean="0">
                        <a:latin typeface="Traditional Arabic"/>
                        <a:ea typeface="Times New Roman"/>
                        <a:cs typeface="Arial"/>
                      </a:endParaRPr>
                    </a:p>
                    <a:p>
                      <a:pPr algn="ctr" rtl="0">
                        <a:lnSpc>
                          <a:spcPts val="1600"/>
                        </a:lnSpc>
                        <a:spcAft>
                          <a:spcPts val="1000"/>
                        </a:spcAft>
                      </a:pPr>
                      <a:r>
                        <a:rPr lang="fr-FR" sz="2000" b="1" dirty="0" smtClean="0">
                          <a:latin typeface="Traditional Arabic"/>
                          <a:ea typeface="Times New Roman"/>
                          <a:cs typeface="Arial"/>
                        </a:rPr>
                        <a:t>4</a:t>
                      </a:r>
                      <a:endParaRPr lang="ar-DZ" sz="2000" b="1" dirty="0" smtClean="0">
                        <a:latin typeface="Traditional Arabic"/>
                        <a:ea typeface="Times New Roman"/>
                        <a:cs typeface="Arial"/>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546970">
                <a:tc>
                  <a:txBody>
                    <a:bodyPr/>
                    <a:lstStyle/>
                    <a:p>
                      <a:pPr algn="ctr" rtl="0">
                        <a:lnSpc>
                          <a:spcPts val="1600"/>
                        </a:lnSpc>
                        <a:spcAft>
                          <a:spcPts val="1000"/>
                        </a:spcAft>
                      </a:pPr>
                      <a:endParaRPr lang="ar-DZ" sz="2000" b="1" dirty="0" smtClean="0">
                        <a:latin typeface="Traditional Arabic"/>
                        <a:ea typeface="Times New Roman"/>
                        <a:cs typeface="Arial"/>
                      </a:endParaRPr>
                    </a:p>
                    <a:p>
                      <a:pPr algn="ctr" rtl="0">
                        <a:lnSpc>
                          <a:spcPts val="1600"/>
                        </a:lnSpc>
                        <a:spcAft>
                          <a:spcPts val="1000"/>
                        </a:spcAft>
                      </a:pPr>
                      <a:r>
                        <a:rPr lang="fr-FR" sz="2000" b="1" dirty="0" smtClean="0">
                          <a:latin typeface="Traditional Arabic"/>
                          <a:ea typeface="Times New Roman"/>
                          <a:cs typeface="Arial"/>
                        </a:rPr>
                        <a:t>6</a:t>
                      </a:r>
                      <a:endParaRPr lang="fr-FR" sz="2000" b="1" dirty="0">
                        <a:latin typeface="Calibri"/>
                        <a:ea typeface="Calibri"/>
                        <a:cs typeface="Arial"/>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0">
                        <a:lnSpc>
                          <a:spcPts val="1600"/>
                        </a:lnSpc>
                        <a:spcAft>
                          <a:spcPts val="1000"/>
                        </a:spcAft>
                      </a:pPr>
                      <a:endParaRPr lang="ar-DZ" sz="2000" b="1" dirty="0" smtClean="0">
                        <a:latin typeface="Traditional Arabic"/>
                        <a:ea typeface="Times New Roman"/>
                        <a:cs typeface="Arial"/>
                      </a:endParaRPr>
                    </a:p>
                    <a:p>
                      <a:pPr algn="ctr" rtl="0">
                        <a:lnSpc>
                          <a:spcPts val="1600"/>
                        </a:lnSpc>
                        <a:spcAft>
                          <a:spcPts val="1000"/>
                        </a:spcAft>
                      </a:pPr>
                      <a:r>
                        <a:rPr lang="fr-FR" sz="2000" b="1" dirty="0" smtClean="0">
                          <a:latin typeface="Traditional Arabic"/>
                          <a:ea typeface="Times New Roman"/>
                          <a:cs typeface="Arial"/>
                        </a:rPr>
                        <a:t>5</a:t>
                      </a:r>
                      <a:endParaRPr lang="fr-FR" sz="2000" b="1" dirty="0">
                        <a:latin typeface="Calibri"/>
                        <a:ea typeface="Calibri"/>
                        <a:cs typeface="Arial"/>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546970">
                <a:tc>
                  <a:txBody>
                    <a:bodyPr/>
                    <a:lstStyle/>
                    <a:p>
                      <a:pPr algn="ctr" rtl="0">
                        <a:lnSpc>
                          <a:spcPts val="1600"/>
                        </a:lnSpc>
                        <a:spcAft>
                          <a:spcPts val="1000"/>
                        </a:spcAft>
                      </a:pPr>
                      <a:endParaRPr lang="ar-DZ" sz="2000" b="1" dirty="0" smtClean="0">
                        <a:latin typeface="Traditional Arabic"/>
                        <a:ea typeface="Times New Roman"/>
                        <a:cs typeface="Arial"/>
                      </a:endParaRPr>
                    </a:p>
                    <a:p>
                      <a:pPr algn="ctr" rtl="0">
                        <a:lnSpc>
                          <a:spcPts val="1600"/>
                        </a:lnSpc>
                        <a:spcAft>
                          <a:spcPts val="1000"/>
                        </a:spcAft>
                      </a:pPr>
                      <a:r>
                        <a:rPr lang="fr-FR" sz="2000" b="1" dirty="0" smtClean="0">
                          <a:latin typeface="Traditional Arabic"/>
                          <a:ea typeface="Times New Roman"/>
                          <a:cs typeface="Arial"/>
                        </a:rPr>
                        <a:t>10</a:t>
                      </a:r>
                      <a:endParaRPr lang="fr-FR" sz="2000" b="1" dirty="0">
                        <a:latin typeface="Calibri"/>
                        <a:ea typeface="Calibri"/>
                        <a:cs typeface="Arial"/>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0">
                        <a:lnSpc>
                          <a:spcPts val="1600"/>
                        </a:lnSpc>
                        <a:spcAft>
                          <a:spcPts val="1000"/>
                        </a:spcAft>
                      </a:pPr>
                      <a:endParaRPr lang="ar-DZ" sz="2000" b="1" dirty="0" smtClean="0">
                        <a:latin typeface="Traditional Arabic"/>
                        <a:ea typeface="Times New Roman"/>
                        <a:cs typeface="Arial"/>
                      </a:endParaRPr>
                    </a:p>
                    <a:p>
                      <a:pPr algn="ctr" rtl="0">
                        <a:lnSpc>
                          <a:spcPts val="1600"/>
                        </a:lnSpc>
                        <a:spcAft>
                          <a:spcPts val="1000"/>
                        </a:spcAft>
                      </a:pPr>
                      <a:r>
                        <a:rPr lang="fr-FR" sz="2000" b="1" dirty="0" smtClean="0">
                          <a:latin typeface="Traditional Arabic"/>
                          <a:ea typeface="Times New Roman"/>
                          <a:cs typeface="Arial"/>
                        </a:rPr>
                        <a:t>6</a:t>
                      </a:r>
                      <a:endParaRPr lang="fr-FR" sz="2000" b="1" dirty="0">
                        <a:latin typeface="Calibri"/>
                        <a:ea typeface="Calibri"/>
                        <a:cs typeface="Arial"/>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546970">
                <a:tc>
                  <a:txBody>
                    <a:bodyPr/>
                    <a:lstStyle/>
                    <a:p>
                      <a:pPr algn="ctr" rtl="0">
                        <a:lnSpc>
                          <a:spcPts val="1600"/>
                        </a:lnSpc>
                        <a:spcAft>
                          <a:spcPts val="1000"/>
                        </a:spcAft>
                      </a:pPr>
                      <a:endParaRPr lang="ar-DZ" sz="2000" b="1" dirty="0" smtClean="0">
                        <a:latin typeface="Traditional Arabic"/>
                        <a:ea typeface="Times New Roman"/>
                        <a:cs typeface="Arial"/>
                      </a:endParaRPr>
                    </a:p>
                    <a:p>
                      <a:pPr algn="ctr" rtl="0">
                        <a:lnSpc>
                          <a:spcPts val="1600"/>
                        </a:lnSpc>
                        <a:spcAft>
                          <a:spcPts val="1000"/>
                        </a:spcAft>
                      </a:pPr>
                      <a:r>
                        <a:rPr lang="fr-FR" sz="2000" b="1" dirty="0" smtClean="0">
                          <a:latin typeface="Traditional Arabic"/>
                          <a:ea typeface="Times New Roman"/>
                          <a:cs typeface="Arial"/>
                        </a:rPr>
                        <a:t>15</a:t>
                      </a:r>
                      <a:endParaRPr lang="fr-FR" sz="2000" b="1" dirty="0">
                        <a:latin typeface="Calibri"/>
                        <a:ea typeface="Calibri"/>
                        <a:cs typeface="Arial"/>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0">
                        <a:lnSpc>
                          <a:spcPts val="1600"/>
                        </a:lnSpc>
                        <a:spcAft>
                          <a:spcPts val="1000"/>
                        </a:spcAft>
                      </a:pPr>
                      <a:endParaRPr lang="ar-DZ" sz="2000" b="1" dirty="0" smtClean="0">
                        <a:latin typeface="Traditional Arabic"/>
                        <a:ea typeface="Times New Roman"/>
                        <a:cs typeface="Arial"/>
                      </a:endParaRPr>
                    </a:p>
                    <a:p>
                      <a:pPr algn="ctr" rtl="0">
                        <a:lnSpc>
                          <a:spcPts val="1600"/>
                        </a:lnSpc>
                        <a:spcAft>
                          <a:spcPts val="1000"/>
                        </a:spcAft>
                      </a:pPr>
                      <a:r>
                        <a:rPr lang="fr-FR" sz="2000" b="1" dirty="0" smtClean="0">
                          <a:latin typeface="Traditional Arabic"/>
                          <a:ea typeface="Times New Roman"/>
                          <a:cs typeface="Arial"/>
                        </a:rPr>
                        <a:t>7</a:t>
                      </a:r>
                      <a:endParaRPr lang="fr-FR" sz="2000" b="1" dirty="0">
                        <a:latin typeface="Calibri"/>
                        <a:ea typeface="Calibri"/>
                        <a:cs typeface="Arial"/>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546970">
                <a:tc>
                  <a:txBody>
                    <a:bodyPr/>
                    <a:lstStyle/>
                    <a:p>
                      <a:pPr algn="ctr" rtl="0">
                        <a:lnSpc>
                          <a:spcPts val="1600"/>
                        </a:lnSpc>
                        <a:spcAft>
                          <a:spcPts val="1000"/>
                        </a:spcAft>
                      </a:pPr>
                      <a:endParaRPr lang="ar-DZ" sz="2000" b="1" dirty="0" smtClean="0">
                        <a:latin typeface="Traditional Arabic"/>
                        <a:ea typeface="Times New Roman"/>
                        <a:cs typeface="Arial"/>
                      </a:endParaRPr>
                    </a:p>
                    <a:p>
                      <a:pPr algn="ctr" rtl="0">
                        <a:lnSpc>
                          <a:spcPts val="1600"/>
                        </a:lnSpc>
                        <a:spcAft>
                          <a:spcPts val="1000"/>
                        </a:spcAft>
                      </a:pPr>
                      <a:r>
                        <a:rPr lang="fr-FR" sz="2000" b="1" dirty="0" smtClean="0">
                          <a:latin typeface="Traditional Arabic"/>
                          <a:ea typeface="Times New Roman"/>
                          <a:cs typeface="Arial"/>
                        </a:rPr>
                        <a:t>9</a:t>
                      </a:r>
                      <a:endParaRPr lang="fr-FR" sz="2000" b="1" dirty="0">
                        <a:latin typeface="Calibri"/>
                        <a:ea typeface="Calibri"/>
                        <a:cs typeface="Arial"/>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0">
                        <a:lnSpc>
                          <a:spcPts val="1600"/>
                        </a:lnSpc>
                        <a:spcAft>
                          <a:spcPts val="1000"/>
                        </a:spcAft>
                      </a:pPr>
                      <a:endParaRPr lang="ar-DZ" sz="2000" b="1" dirty="0" smtClean="0">
                        <a:latin typeface="Traditional Arabic"/>
                        <a:ea typeface="Times New Roman"/>
                        <a:cs typeface="Arial"/>
                      </a:endParaRPr>
                    </a:p>
                    <a:p>
                      <a:pPr algn="ctr" rtl="0">
                        <a:lnSpc>
                          <a:spcPts val="1600"/>
                        </a:lnSpc>
                        <a:spcAft>
                          <a:spcPts val="1000"/>
                        </a:spcAft>
                      </a:pPr>
                      <a:r>
                        <a:rPr lang="fr-FR" sz="2000" b="1" dirty="0" smtClean="0">
                          <a:latin typeface="Traditional Arabic"/>
                          <a:ea typeface="Times New Roman"/>
                          <a:cs typeface="Arial"/>
                        </a:rPr>
                        <a:t>8</a:t>
                      </a:r>
                      <a:endParaRPr lang="fr-FR" sz="2000" b="1" dirty="0">
                        <a:latin typeface="Calibri"/>
                        <a:ea typeface="Calibri"/>
                        <a:cs typeface="Arial"/>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413010">
                <a:tc>
                  <a:txBody>
                    <a:bodyPr/>
                    <a:lstStyle/>
                    <a:p>
                      <a:pPr algn="ctr" rtl="0">
                        <a:lnSpc>
                          <a:spcPts val="1600"/>
                        </a:lnSpc>
                        <a:spcAft>
                          <a:spcPts val="1000"/>
                        </a:spcAft>
                      </a:pPr>
                      <a:endParaRPr lang="ar-DZ" sz="2000" b="1" dirty="0" smtClean="0">
                        <a:latin typeface="Traditional Arabic"/>
                        <a:ea typeface="Times New Roman"/>
                        <a:cs typeface="Arial"/>
                      </a:endParaRPr>
                    </a:p>
                    <a:p>
                      <a:pPr algn="ctr" rtl="0">
                        <a:lnSpc>
                          <a:spcPts val="1600"/>
                        </a:lnSpc>
                        <a:spcAft>
                          <a:spcPts val="1000"/>
                        </a:spcAft>
                      </a:pPr>
                      <a:r>
                        <a:rPr lang="fr-FR" sz="2000" b="1" dirty="0" smtClean="0">
                          <a:latin typeface="Traditional Arabic"/>
                          <a:ea typeface="Times New Roman"/>
                          <a:cs typeface="Arial"/>
                        </a:rPr>
                        <a:t>5</a:t>
                      </a:r>
                      <a:endParaRPr lang="fr-FR" sz="2000" b="1" dirty="0">
                        <a:latin typeface="Calibri"/>
                        <a:ea typeface="Calibri"/>
                        <a:cs typeface="Arial"/>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0">
                        <a:lnSpc>
                          <a:spcPts val="1600"/>
                        </a:lnSpc>
                        <a:spcAft>
                          <a:spcPts val="1000"/>
                        </a:spcAft>
                      </a:pPr>
                      <a:endParaRPr lang="ar-DZ" sz="2000" b="1" dirty="0" smtClean="0">
                        <a:latin typeface="Traditional Arabic"/>
                        <a:ea typeface="Times New Roman"/>
                        <a:cs typeface="Arial"/>
                      </a:endParaRPr>
                    </a:p>
                    <a:p>
                      <a:pPr algn="ctr" rtl="0">
                        <a:lnSpc>
                          <a:spcPts val="1600"/>
                        </a:lnSpc>
                        <a:spcAft>
                          <a:spcPts val="1000"/>
                        </a:spcAft>
                      </a:pPr>
                      <a:r>
                        <a:rPr lang="fr-FR" sz="2000" b="1" dirty="0" smtClean="0">
                          <a:latin typeface="Traditional Arabic"/>
                          <a:ea typeface="Times New Roman"/>
                          <a:cs typeface="Arial"/>
                        </a:rPr>
                        <a:t>9</a:t>
                      </a:r>
                      <a:endParaRPr lang="fr-FR" sz="2000" b="1" dirty="0">
                        <a:latin typeface="Calibri"/>
                        <a:ea typeface="Calibri"/>
                        <a:cs typeface="Arial"/>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413010">
                <a:tc>
                  <a:txBody>
                    <a:bodyPr/>
                    <a:lstStyle/>
                    <a:p>
                      <a:pPr algn="ctr" rtl="0">
                        <a:lnSpc>
                          <a:spcPts val="1600"/>
                        </a:lnSpc>
                        <a:spcAft>
                          <a:spcPts val="1000"/>
                        </a:spcAft>
                      </a:pPr>
                      <a:endParaRPr lang="ar-DZ" sz="2000" b="1" dirty="0" smtClean="0">
                        <a:latin typeface="Traditional Arabic"/>
                        <a:ea typeface="Times New Roman"/>
                        <a:cs typeface="Arial"/>
                      </a:endParaRPr>
                    </a:p>
                    <a:p>
                      <a:pPr algn="ctr" rtl="0">
                        <a:lnSpc>
                          <a:spcPts val="1600"/>
                        </a:lnSpc>
                        <a:spcAft>
                          <a:spcPts val="1000"/>
                        </a:spcAft>
                      </a:pPr>
                      <a:r>
                        <a:rPr lang="fr-FR" sz="2000" b="1" dirty="0" smtClean="0">
                          <a:latin typeface="Traditional Arabic"/>
                          <a:ea typeface="Times New Roman"/>
                          <a:cs typeface="Arial"/>
                        </a:rPr>
                        <a:t>3</a:t>
                      </a:r>
                      <a:endParaRPr lang="fr-FR" sz="2000" b="1" dirty="0">
                        <a:latin typeface="Calibri"/>
                        <a:ea typeface="Calibri"/>
                        <a:cs typeface="Arial"/>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0">
                        <a:lnSpc>
                          <a:spcPts val="1600"/>
                        </a:lnSpc>
                        <a:spcAft>
                          <a:spcPts val="1000"/>
                        </a:spcAft>
                      </a:pPr>
                      <a:endParaRPr lang="ar-DZ" sz="2000" b="1" dirty="0" smtClean="0">
                        <a:latin typeface="Traditional Arabic"/>
                        <a:ea typeface="Times New Roman"/>
                        <a:cs typeface="Arial"/>
                      </a:endParaRPr>
                    </a:p>
                    <a:p>
                      <a:pPr algn="ctr" rtl="0">
                        <a:lnSpc>
                          <a:spcPts val="1600"/>
                        </a:lnSpc>
                        <a:spcAft>
                          <a:spcPts val="1000"/>
                        </a:spcAft>
                      </a:pPr>
                      <a:r>
                        <a:rPr lang="fr-FR" sz="2000" b="1" dirty="0" smtClean="0">
                          <a:latin typeface="Traditional Arabic"/>
                          <a:ea typeface="Times New Roman"/>
                          <a:cs typeface="Arial"/>
                        </a:rPr>
                        <a:t>10</a:t>
                      </a:r>
                      <a:endParaRPr lang="fr-FR" sz="2000" b="1" dirty="0">
                        <a:latin typeface="Calibri"/>
                        <a:ea typeface="Calibri"/>
                        <a:cs typeface="Arial"/>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569953">
                <a:tc>
                  <a:txBody>
                    <a:bodyPr/>
                    <a:lstStyle/>
                    <a:p>
                      <a:pPr algn="ctr" rtl="0">
                        <a:lnSpc>
                          <a:spcPts val="1600"/>
                        </a:lnSpc>
                        <a:spcAft>
                          <a:spcPts val="1000"/>
                        </a:spcAft>
                      </a:pPr>
                      <a:endParaRPr lang="ar-DZ" sz="2000" b="1" dirty="0" smtClean="0">
                        <a:latin typeface="Traditional Arabic"/>
                        <a:ea typeface="Times New Roman"/>
                        <a:cs typeface="Arial"/>
                      </a:endParaRPr>
                    </a:p>
                    <a:p>
                      <a:pPr algn="ctr" rtl="0">
                        <a:lnSpc>
                          <a:spcPts val="1600"/>
                        </a:lnSpc>
                        <a:spcAft>
                          <a:spcPts val="1000"/>
                        </a:spcAft>
                      </a:pPr>
                      <a:r>
                        <a:rPr lang="fr-FR" sz="2000" b="1" dirty="0" smtClean="0">
                          <a:latin typeface="Traditional Arabic"/>
                          <a:ea typeface="Times New Roman"/>
                          <a:cs typeface="Arial"/>
                        </a:rPr>
                        <a:t>50</a:t>
                      </a:r>
                      <a:endParaRPr lang="fr-FR" sz="2000" b="1" dirty="0">
                        <a:latin typeface="Calibri"/>
                        <a:ea typeface="Calibri"/>
                        <a:cs typeface="Arial"/>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0">
                        <a:lnSpc>
                          <a:spcPct val="115000"/>
                        </a:lnSpc>
                        <a:spcAft>
                          <a:spcPts val="1000"/>
                        </a:spcAft>
                      </a:pPr>
                      <a:r>
                        <a:rPr lang="ar-DZ" sz="2000" b="1" dirty="0">
                          <a:latin typeface="Calibri"/>
                          <a:ea typeface="Times New Roman"/>
                          <a:cs typeface="Traditional Arabic"/>
                        </a:rPr>
                        <a:t>المجموع</a:t>
                      </a:r>
                      <a:endParaRPr lang="fr-FR" sz="2000" b="1" dirty="0">
                        <a:latin typeface="Calibri"/>
                        <a:ea typeface="Calibri"/>
                        <a:cs typeface="Arial"/>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 xmlns:p14="http://schemas.microsoft.com/office/powerpoint/2010/main" val="41463284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مستدير الزوايا 3"/>
          <p:cNvSpPr/>
          <p:nvPr/>
        </p:nvSpPr>
        <p:spPr>
          <a:xfrm>
            <a:off x="794048" y="908720"/>
            <a:ext cx="7128792" cy="1512168"/>
          </a:xfrm>
          <a:prstGeom prst="roundRect">
            <a:avLst/>
          </a:prstGeom>
          <a:solidFill>
            <a:srgbClr val="660066"/>
          </a:solidFill>
          <a:ln w="57150">
            <a:solidFill>
              <a:srgbClr val="BA97FF"/>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b="1" dirty="0" smtClean="0">
                <a:solidFill>
                  <a:srgbClr val="FFFF00"/>
                </a:solidFill>
              </a:rPr>
              <a:t>أي من الأعداد التالية هو </a:t>
            </a:r>
            <a:r>
              <a:rPr lang="ar-SA" sz="2400" b="1" u="sng" dirty="0" smtClean="0">
                <a:solidFill>
                  <a:srgbClr val="FFFF00"/>
                </a:solidFill>
              </a:rPr>
              <a:t>العدد الأوسط </a:t>
            </a:r>
            <a:r>
              <a:rPr lang="ar-SA" sz="2400" b="1" dirty="0" smtClean="0">
                <a:solidFill>
                  <a:srgbClr val="FFFF00"/>
                </a:solidFill>
              </a:rPr>
              <a:t>؟</a:t>
            </a:r>
          </a:p>
          <a:p>
            <a:pPr algn="ctr"/>
            <a:r>
              <a:rPr lang="ar-SA" sz="2400" b="1" dirty="0" smtClean="0">
                <a:solidFill>
                  <a:schemeClr val="bg1"/>
                </a:solidFill>
                <a:effectLst>
                  <a:outerShdw blurRad="38100" dist="38100" dir="2700000" algn="tl">
                    <a:srgbClr val="000000">
                      <a:alpha val="43137"/>
                    </a:srgbClr>
                  </a:outerShdw>
                </a:effectLst>
              </a:rPr>
              <a:t>2, 4,10, 6, 8,1, 5</a:t>
            </a:r>
            <a:endParaRPr lang="ar-SA" sz="2400" b="1" dirty="0">
              <a:solidFill>
                <a:schemeClr val="bg1"/>
              </a:solidFill>
              <a:effectLst>
                <a:outerShdw blurRad="38100" dist="38100" dir="2700000" algn="tl">
                  <a:srgbClr val="000000">
                    <a:alpha val="43137"/>
                  </a:srgbClr>
                </a:outerShdw>
              </a:effectLst>
            </a:endParaRPr>
          </a:p>
        </p:txBody>
      </p:sp>
      <p:sp>
        <p:nvSpPr>
          <p:cNvPr id="5" name="مستطيل مستدير الزوايا 4"/>
          <p:cNvSpPr/>
          <p:nvPr/>
        </p:nvSpPr>
        <p:spPr>
          <a:xfrm>
            <a:off x="829072" y="3140968"/>
            <a:ext cx="7128792" cy="1512168"/>
          </a:xfrm>
          <a:prstGeom prst="roundRect">
            <a:avLst/>
          </a:prstGeom>
          <a:solidFill>
            <a:srgbClr val="9E1E73"/>
          </a:solidFill>
          <a:ln w="57150">
            <a:solidFill>
              <a:srgbClr val="BA97FF"/>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b="1" dirty="0" smtClean="0">
                <a:solidFill>
                  <a:srgbClr val="FFFF00"/>
                </a:solidFill>
              </a:rPr>
              <a:t>نعيد ترتيب الأعداد تصاعدياً أو تنازلياً </a:t>
            </a:r>
          </a:p>
          <a:p>
            <a:pPr algn="ctr"/>
            <a:r>
              <a:rPr lang="ar-SA" sz="2400" b="1" dirty="0">
                <a:solidFill>
                  <a:schemeClr val="bg1"/>
                </a:solidFill>
                <a:effectLst>
                  <a:outerShdw blurRad="38100" dist="38100" dir="2700000" algn="tl">
                    <a:srgbClr val="000000">
                      <a:alpha val="43137"/>
                    </a:srgbClr>
                  </a:outerShdw>
                </a:effectLst>
              </a:rPr>
              <a:t>1, 2, 4 , 5 , 6 , 8 , 10</a:t>
            </a:r>
          </a:p>
        </p:txBody>
      </p:sp>
      <p:sp>
        <p:nvSpPr>
          <p:cNvPr id="6" name="شكل بيضاوي 5"/>
          <p:cNvSpPr/>
          <p:nvPr/>
        </p:nvSpPr>
        <p:spPr>
          <a:xfrm>
            <a:off x="4288160" y="3865240"/>
            <a:ext cx="544066" cy="481366"/>
          </a:xfrm>
          <a:prstGeom prst="ellipse">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7" name="وسيلة شرح بيضاوية 6"/>
          <p:cNvSpPr/>
          <p:nvPr/>
        </p:nvSpPr>
        <p:spPr>
          <a:xfrm>
            <a:off x="1187624" y="5455096"/>
            <a:ext cx="2940521" cy="1296144"/>
          </a:xfrm>
          <a:prstGeom prst="wedgeEllipseCallout">
            <a:avLst>
              <a:gd name="adj1" fmla="val 56329"/>
              <a:gd name="adj2" fmla="val -149873"/>
            </a:avLst>
          </a:prstGeom>
          <a:solidFill>
            <a:srgbClr val="FFCCCC"/>
          </a:solid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b="1" dirty="0" smtClean="0">
                <a:solidFill>
                  <a:srgbClr val="660066"/>
                </a:solidFill>
              </a:rPr>
              <a:t>يسمى الوسيط</a:t>
            </a:r>
            <a:endParaRPr lang="ar-SA" sz="2800" b="1" dirty="0">
              <a:solidFill>
                <a:srgbClr val="660066"/>
              </a:solidFill>
            </a:endParaRPr>
          </a:p>
        </p:txBody>
      </p:sp>
    </p:spTree>
    <p:extLst>
      <p:ext uri="{BB962C8B-B14F-4D97-AF65-F5344CB8AC3E}">
        <p14:creationId xmlns="" xmlns:p14="http://schemas.microsoft.com/office/powerpoint/2010/main" val="3658948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
                                            <p:bg/>
                                          </p:spTgt>
                                        </p:tgtEl>
                                        <p:attrNameLst>
                                          <p:attrName>style.visibility</p:attrName>
                                        </p:attrNameLst>
                                      </p:cBhvr>
                                      <p:to>
                                        <p:strVal val="visible"/>
                                      </p:to>
                                    </p:set>
                                    <p:animEffect transition="in" filter="randombar(horizontal)">
                                      <p:cBhvr>
                                        <p:cTn id="12" dur="500"/>
                                        <p:tgtEl>
                                          <p:spTgt spid="5">
                                            <p:bg/>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randombar(horizontal)">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randombar(horizontal)">
                                      <p:cBhvr>
                                        <p:cTn id="22" dur="5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heel(1)">
                                      <p:cBhvr>
                                        <p:cTn id="27" dur="20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heel(1)">
                                      <p:cBhvr>
                                        <p:cTn id="3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build="p" animBg="1"/>
      <p:bldP spid="6"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مستدير الزوايا 3"/>
          <p:cNvSpPr/>
          <p:nvPr/>
        </p:nvSpPr>
        <p:spPr>
          <a:xfrm>
            <a:off x="794048" y="908720"/>
            <a:ext cx="7128792" cy="1512168"/>
          </a:xfrm>
          <a:prstGeom prst="roundRect">
            <a:avLst/>
          </a:prstGeom>
          <a:solidFill>
            <a:srgbClr val="660066"/>
          </a:solidFill>
          <a:ln w="57150">
            <a:solidFill>
              <a:srgbClr val="BA97FF"/>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b="1" dirty="0" smtClean="0">
                <a:solidFill>
                  <a:srgbClr val="FFFF00"/>
                </a:solidFill>
              </a:rPr>
              <a:t>أي من الأعداد التالية هو </a:t>
            </a:r>
            <a:r>
              <a:rPr lang="ar-SA" sz="2400" b="1" u="sng" dirty="0" smtClean="0">
                <a:solidFill>
                  <a:srgbClr val="FFFF00"/>
                </a:solidFill>
              </a:rPr>
              <a:t>العدد الأوسط </a:t>
            </a:r>
            <a:r>
              <a:rPr lang="ar-SA" sz="2400" b="1" dirty="0" smtClean="0">
                <a:solidFill>
                  <a:srgbClr val="FFFF00"/>
                </a:solidFill>
              </a:rPr>
              <a:t>؟</a:t>
            </a:r>
          </a:p>
          <a:p>
            <a:pPr algn="ctr"/>
            <a:r>
              <a:rPr lang="ar-SA" sz="2400" b="1" dirty="0" smtClean="0">
                <a:solidFill>
                  <a:schemeClr val="bg1"/>
                </a:solidFill>
                <a:effectLst>
                  <a:outerShdw blurRad="38100" dist="38100" dir="2700000" algn="tl">
                    <a:srgbClr val="000000">
                      <a:alpha val="43137"/>
                    </a:srgbClr>
                  </a:outerShdw>
                </a:effectLst>
              </a:rPr>
              <a:t>2, 4,10, 8,2, 5</a:t>
            </a:r>
            <a:endParaRPr lang="ar-SA" sz="2400" b="1" dirty="0">
              <a:solidFill>
                <a:schemeClr val="bg1"/>
              </a:solidFill>
              <a:effectLst>
                <a:outerShdw blurRad="38100" dist="38100" dir="2700000" algn="tl">
                  <a:srgbClr val="000000">
                    <a:alpha val="43137"/>
                  </a:srgbClr>
                </a:outerShdw>
              </a:effectLst>
            </a:endParaRPr>
          </a:p>
        </p:txBody>
      </p:sp>
      <p:sp>
        <p:nvSpPr>
          <p:cNvPr id="5" name="مستطيل مستدير الزوايا 4"/>
          <p:cNvSpPr/>
          <p:nvPr/>
        </p:nvSpPr>
        <p:spPr>
          <a:xfrm>
            <a:off x="829072" y="3140968"/>
            <a:ext cx="7128792" cy="1512168"/>
          </a:xfrm>
          <a:prstGeom prst="roundRect">
            <a:avLst/>
          </a:prstGeom>
          <a:solidFill>
            <a:srgbClr val="9E1E73"/>
          </a:solidFill>
          <a:ln w="57150">
            <a:solidFill>
              <a:srgbClr val="BA97FF"/>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b="1" dirty="0" smtClean="0">
                <a:solidFill>
                  <a:srgbClr val="FFFF00"/>
                </a:solidFill>
              </a:rPr>
              <a:t>نعيد ترتيب الأعداد تصاعدياً أو تنازلياً </a:t>
            </a:r>
          </a:p>
          <a:p>
            <a:pPr algn="ctr"/>
            <a:r>
              <a:rPr lang="ar-SA" sz="2400" b="1" dirty="0" smtClean="0">
                <a:solidFill>
                  <a:schemeClr val="bg1"/>
                </a:solidFill>
                <a:effectLst>
                  <a:outerShdw blurRad="38100" dist="38100" dir="2700000" algn="tl">
                    <a:srgbClr val="000000">
                      <a:alpha val="43137"/>
                    </a:srgbClr>
                  </a:outerShdw>
                </a:effectLst>
              </a:rPr>
              <a:t>2, 2, 4 , 5 , 8 , 10</a:t>
            </a:r>
            <a:endParaRPr lang="ar-SA" sz="2400" b="1" dirty="0">
              <a:solidFill>
                <a:schemeClr val="bg1"/>
              </a:solidFill>
              <a:effectLst>
                <a:outerShdw blurRad="38100" dist="38100" dir="2700000" algn="tl">
                  <a:srgbClr val="000000">
                    <a:alpha val="43137"/>
                  </a:srgbClr>
                </a:outerShdw>
              </a:effectLst>
            </a:endParaRPr>
          </a:p>
        </p:txBody>
      </p:sp>
      <p:sp>
        <p:nvSpPr>
          <p:cNvPr id="6" name="شكل بيضاوي 5"/>
          <p:cNvSpPr/>
          <p:nvPr/>
        </p:nvSpPr>
        <p:spPr>
          <a:xfrm>
            <a:off x="4067944" y="3846252"/>
            <a:ext cx="936104" cy="481366"/>
          </a:xfrm>
          <a:prstGeom prst="ellipse">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mc:AlternateContent xmlns:mc="http://schemas.openxmlformats.org/markup-compatibility/2006">
        <mc:Choice xmlns="" xmlns:a14="http://schemas.microsoft.com/office/drawing/2010/main" Requires="a14">
          <p:sp>
            <p:nvSpPr>
              <p:cNvPr id="7" name="وسيلة شرح بيضاوية 6"/>
              <p:cNvSpPr/>
              <p:nvPr/>
            </p:nvSpPr>
            <p:spPr>
              <a:xfrm>
                <a:off x="971600" y="5229200"/>
                <a:ext cx="3391781" cy="1440160"/>
              </a:xfrm>
              <a:prstGeom prst="wedgeEllipseCallout">
                <a:avLst>
                  <a:gd name="adj1" fmla="val 48612"/>
                  <a:gd name="adj2" fmla="val -115456"/>
                </a:avLst>
              </a:prstGeom>
              <a:solidFill>
                <a:srgbClr val="FFCCCC"/>
              </a:solid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000" b="1" dirty="0" smtClean="0">
                    <a:solidFill>
                      <a:srgbClr val="660066"/>
                    </a:solidFill>
                  </a:rPr>
                  <a:t>نأخذ الوسط الحسابي للعددين</a:t>
                </a:r>
              </a:p>
              <a:p>
                <a:pPr algn="ctr"/>
                <a14:m>
                  <m:oMathPara xmlns:m="http://schemas.openxmlformats.org/officeDocument/2006/math">
                    <m:oMathParaPr>
                      <m:jc m:val="centerGroup"/>
                    </m:oMathParaPr>
                    <m:oMath xmlns:m="http://schemas.openxmlformats.org/officeDocument/2006/math">
                      <m:f>
                        <m:fPr>
                          <m:ctrlPr>
                            <a:rPr lang="ar-SA" sz="2000" b="1" i="1" smtClean="0">
                              <a:solidFill>
                                <a:srgbClr val="660066"/>
                              </a:solidFill>
                              <a:latin typeface="Cambria Math"/>
                            </a:rPr>
                          </m:ctrlPr>
                        </m:fPr>
                        <m:num>
                          <m:r>
                            <a:rPr lang="en-US" sz="2000" b="1" i="1" smtClean="0">
                              <a:solidFill>
                                <a:srgbClr val="660066"/>
                              </a:solidFill>
                              <a:latin typeface="Cambria Math"/>
                            </a:rPr>
                            <m:t>𝟒</m:t>
                          </m:r>
                          <m:r>
                            <a:rPr lang="en-US" sz="2000" b="1" i="1" smtClean="0">
                              <a:solidFill>
                                <a:srgbClr val="660066"/>
                              </a:solidFill>
                              <a:latin typeface="Cambria Math"/>
                            </a:rPr>
                            <m:t>+</m:t>
                          </m:r>
                          <m:r>
                            <a:rPr lang="en-US" sz="2000" b="1" i="1" smtClean="0">
                              <a:solidFill>
                                <a:srgbClr val="660066"/>
                              </a:solidFill>
                              <a:latin typeface="Cambria Math"/>
                            </a:rPr>
                            <m:t>𝟓</m:t>
                          </m:r>
                        </m:num>
                        <m:den>
                          <m:r>
                            <a:rPr lang="ar-SA" sz="2000" b="1" i="1" smtClean="0">
                              <a:solidFill>
                                <a:srgbClr val="660066"/>
                              </a:solidFill>
                              <a:latin typeface="Cambria Math"/>
                            </a:rPr>
                            <m:t>𝟐</m:t>
                          </m:r>
                        </m:den>
                      </m:f>
                      <m:r>
                        <a:rPr lang="ar-SA" sz="2000" b="1" i="1" smtClean="0">
                          <a:solidFill>
                            <a:srgbClr val="660066"/>
                          </a:solidFill>
                          <a:latin typeface="Cambria Math"/>
                        </a:rPr>
                        <m:t>=</m:t>
                      </m:r>
                      <m:r>
                        <a:rPr lang="en-US" sz="2000" b="1" i="1" smtClean="0">
                          <a:solidFill>
                            <a:srgbClr val="660066"/>
                          </a:solidFill>
                          <a:latin typeface="Cambria Math"/>
                        </a:rPr>
                        <m:t>𝟒</m:t>
                      </m:r>
                      <m:r>
                        <a:rPr lang="en-US" sz="2000" b="1" i="1" smtClean="0">
                          <a:solidFill>
                            <a:srgbClr val="660066"/>
                          </a:solidFill>
                          <a:latin typeface="Cambria Math"/>
                        </a:rPr>
                        <m:t>.</m:t>
                      </m:r>
                      <m:r>
                        <a:rPr lang="en-US" sz="2000" b="1" i="1" smtClean="0">
                          <a:solidFill>
                            <a:srgbClr val="660066"/>
                          </a:solidFill>
                          <a:latin typeface="Cambria Math"/>
                        </a:rPr>
                        <m:t>𝟓</m:t>
                      </m:r>
                    </m:oMath>
                  </m:oMathPara>
                </a14:m>
                <a:endParaRPr lang="ar-SA" sz="2000" b="1" dirty="0">
                  <a:solidFill>
                    <a:srgbClr val="660066"/>
                  </a:solidFill>
                </a:endParaRPr>
              </a:p>
            </p:txBody>
          </p:sp>
        </mc:Choice>
        <mc:Fallback>
          <p:sp>
            <p:nvSpPr>
              <p:cNvPr id="7" name="وسيلة شرح بيضاوية 6"/>
              <p:cNvSpPr>
                <a:spLocks noRot="1" noChangeAspect="1" noMove="1" noResize="1" noEditPoints="1" noAdjustHandles="1" noChangeArrowheads="1" noChangeShapeType="1" noTextEdit="1"/>
              </p:cNvSpPr>
              <p:nvPr/>
            </p:nvSpPr>
            <p:spPr>
              <a:xfrm>
                <a:off x="971600" y="5229200"/>
                <a:ext cx="3391781" cy="1440160"/>
              </a:xfrm>
              <a:prstGeom prst="wedgeEllipseCallout">
                <a:avLst>
                  <a:gd name="adj1" fmla="val 48612"/>
                  <a:gd name="adj2" fmla="val -115456"/>
                </a:avLst>
              </a:prstGeom>
              <a:blipFill rotWithShape="1">
                <a:blip r:embed="rId2" cstate="print"/>
                <a:stretch>
                  <a:fillRect/>
                </a:stretch>
              </a:blipFill>
              <a:ln w="76200">
                <a:solidFill>
                  <a:srgbClr val="00B050"/>
                </a:solidFill>
              </a:ln>
            </p:spPr>
            <p:txBody>
              <a:bodyPr/>
              <a:lstStyle/>
              <a:p>
                <a:r>
                  <a:rPr lang="ar-SA">
                    <a:noFill/>
                  </a:rPr>
                  <a:t> </a:t>
                </a:r>
              </a:p>
            </p:txBody>
          </p:sp>
        </mc:Fallback>
      </mc:AlternateContent>
    </p:spTree>
    <p:extLst>
      <p:ext uri="{BB962C8B-B14F-4D97-AF65-F5344CB8AC3E}">
        <p14:creationId xmlns="" xmlns:p14="http://schemas.microsoft.com/office/powerpoint/2010/main" val="2423583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
                                            <p:bg/>
                                          </p:spTgt>
                                        </p:tgtEl>
                                        <p:attrNameLst>
                                          <p:attrName>style.visibility</p:attrName>
                                        </p:attrNameLst>
                                      </p:cBhvr>
                                      <p:to>
                                        <p:strVal val="visible"/>
                                      </p:to>
                                    </p:set>
                                    <p:animEffect transition="in" filter="randombar(horizontal)">
                                      <p:cBhvr>
                                        <p:cTn id="12" dur="500"/>
                                        <p:tgtEl>
                                          <p:spTgt spid="5">
                                            <p:bg/>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randombar(horizontal)">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randombar(horizontal)">
                                      <p:cBhvr>
                                        <p:cTn id="22" dur="5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heel(1)">
                                      <p:cBhvr>
                                        <p:cTn id="27" dur="20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heel(1)">
                                      <p:cBhvr>
                                        <p:cTn id="3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build="p" animBg="1"/>
      <p:bldP spid="6" grpId="0" animBg="1"/>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وسيلة شرح مع سهم إلى الأسفل 3"/>
          <p:cNvSpPr/>
          <p:nvPr/>
        </p:nvSpPr>
        <p:spPr>
          <a:xfrm>
            <a:off x="1547664" y="476672"/>
            <a:ext cx="5904656" cy="1224136"/>
          </a:xfrm>
          <a:prstGeom prst="downArrowCallout">
            <a:avLst/>
          </a:prstGeom>
        </p:spPr>
        <p:style>
          <a:lnRef idx="0">
            <a:schemeClr val="accent4"/>
          </a:lnRef>
          <a:fillRef idx="3">
            <a:schemeClr val="accent4"/>
          </a:fillRef>
          <a:effectRef idx="3">
            <a:schemeClr val="accent4"/>
          </a:effectRef>
          <a:fontRef idx="minor">
            <a:schemeClr val="lt1"/>
          </a:fontRef>
        </p:style>
        <p:txBody>
          <a:bodyPr rtlCol="1" anchor="ctr"/>
          <a:lstStyle/>
          <a:p>
            <a:pPr algn="ctr"/>
            <a:r>
              <a:rPr lang="ar-SA" sz="2800" b="1" dirty="0" smtClean="0">
                <a:solidFill>
                  <a:schemeClr val="bg1"/>
                </a:solidFill>
                <a:effectLst>
                  <a:outerShdw blurRad="38100" dist="38100" dir="2700000" algn="tl">
                    <a:srgbClr val="000000">
                      <a:alpha val="43137"/>
                    </a:srgbClr>
                  </a:outerShdw>
                </a:effectLst>
                <a:latin typeface="Hacen Sahafa" pitchFamily="2" charset="-78"/>
                <a:cs typeface="Hacen Sahafa" pitchFamily="2" charset="-78"/>
              </a:rPr>
              <a:t>الوسيط</a:t>
            </a:r>
            <a:endParaRPr lang="ar-SA" sz="2800" b="1" dirty="0">
              <a:solidFill>
                <a:schemeClr val="bg1"/>
              </a:solidFill>
              <a:effectLst>
                <a:outerShdw blurRad="38100" dist="38100" dir="2700000" algn="tl">
                  <a:srgbClr val="000000">
                    <a:alpha val="43137"/>
                  </a:srgbClr>
                </a:outerShdw>
              </a:effectLst>
              <a:latin typeface="Hacen Sahafa" pitchFamily="2" charset="-78"/>
              <a:cs typeface="Hacen Sahafa" pitchFamily="2" charset="-78"/>
            </a:endParaRPr>
          </a:p>
        </p:txBody>
      </p:sp>
      <mc:AlternateContent xmlns:mc="http://schemas.openxmlformats.org/markup-compatibility/2006">
        <mc:Choice xmlns="" xmlns:a14="http://schemas.microsoft.com/office/drawing/2010/main" Requires="a14">
          <p:sp>
            <p:nvSpPr>
              <p:cNvPr id="5" name="مجسم مشطوف الحواف 4"/>
              <p:cNvSpPr/>
              <p:nvPr/>
            </p:nvSpPr>
            <p:spPr>
              <a:xfrm>
                <a:off x="1079612" y="2060848"/>
                <a:ext cx="6840760" cy="2952328"/>
              </a:xfrm>
              <a:prstGeom prst="bevel">
                <a:avLst/>
              </a:prstGeom>
            </p:spPr>
            <p:style>
              <a:lnRef idx="0">
                <a:schemeClr val="accent3"/>
              </a:lnRef>
              <a:fillRef idx="3">
                <a:schemeClr val="accent3"/>
              </a:fillRef>
              <a:effectRef idx="3">
                <a:schemeClr val="accent3"/>
              </a:effectRef>
              <a:fontRef idx="minor">
                <a:schemeClr val="lt1"/>
              </a:fontRef>
            </p:style>
            <p:txBody>
              <a:bodyPr rtlCol="1" anchor="ctr"/>
              <a:lstStyle/>
              <a:p>
                <a:pPr algn="ctr"/>
                <a:r>
                  <a:rPr lang="ar-SA" sz="2400" b="1" dirty="0" smtClean="0">
                    <a:solidFill>
                      <a:schemeClr val="bg1"/>
                    </a:solidFill>
                    <a:effectLst>
                      <a:outerShdw blurRad="38100" dist="38100" dir="2700000" algn="tl">
                        <a:srgbClr val="000000">
                          <a:alpha val="43137"/>
                        </a:srgbClr>
                      </a:outerShdw>
                    </a:effectLst>
                  </a:rPr>
                  <a:t>القيمة العددية التي تقسم البيانات إلى قسمين متساويين بعد ترتيبها تصاعدياً أو تنازلياً.</a:t>
                </a:r>
              </a:p>
              <a:p>
                <a:pPr algn="ctr"/>
                <a:r>
                  <a:rPr lang="ar-SA" sz="2400" b="1" dirty="0" smtClean="0">
                    <a:solidFill>
                      <a:schemeClr val="bg1"/>
                    </a:solidFill>
                    <a:effectLst>
                      <a:outerShdw blurRad="38100" dist="38100" dir="2700000" algn="tl">
                        <a:srgbClr val="000000">
                          <a:alpha val="43137"/>
                        </a:srgbClr>
                      </a:outerShdw>
                    </a:effectLst>
                  </a:rPr>
                  <a:t>يرمز للوسيط بالرمز   </a:t>
                </a:r>
                <a14:m>
                  <m:oMath xmlns:m="http://schemas.openxmlformats.org/officeDocument/2006/math">
                    <m:r>
                      <a:rPr lang="en-US" sz="2400" b="1" i="1" smtClean="0">
                        <a:solidFill>
                          <a:srgbClr val="FF0000"/>
                        </a:solidFill>
                        <a:effectLst/>
                        <a:latin typeface="Cambria Math"/>
                        <a:ea typeface="Cambria Math"/>
                      </a:rPr>
                      <m:t>𝒎</m:t>
                    </m:r>
                  </m:oMath>
                </a14:m>
                <a:endParaRPr lang="ar-SA" sz="2400" b="1" dirty="0">
                  <a:solidFill>
                    <a:schemeClr val="bg1"/>
                  </a:solidFill>
                  <a:effectLst>
                    <a:outerShdw blurRad="38100" dist="38100" dir="2700000" algn="tl">
                      <a:srgbClr val="000000">
                        <a:alpha val="43137"/>
                      </a:srgbClr>
                    </a:outerShdw>
                  </a:effectLst>
                </a:endParaRPr>
              </a:p>
            </p:txBody>
          </p:sp>
        </mc:Choice>
        <mc:Fallback>
          <p:sp>
            <p:nvSpPr>
              <p:cNvPr id="5" name="مجسم مشطوف الحواف 4"/>
              <p:cNvSpPr>
                <a:spLocks noRot="1" noChangeAspect="1" noMove="1" noResize="1" noEditPoints="1" noAdjustHandles="1" noChangeArrowheads="1" noChangeShapeType="1" noTextEdit="1"/>
              </p:cNvSpPr>
              <p:nvPr/>
            </p:nvSpPr>
            <p:spPr>
              <a:xfrm>
                <a:off x="1079612" y="2060848"/>
                <a:ext cx="6840760" cy="2952328"/>
              </a:xfrm>
              <a:prstGeom prst="bevel">
                <a:avLst/>
              </a:prstGeom>
              <a:blipFill rotWithShape="1">
                <a:blip r:embed="rId2" cstate="print"/>
                <a:stretch>
                  <a:fillRect/>
                </a:stretch>
              </a:blipFill>
            </p:spPr>
            <p:txBody>
              <a:bodyPr/>
              <a:lstStyle/>
              <a:p>
                <a:r>
                  <a:rPr lang="ar-SA">
                    <a:noFill/>
                  </a:rPr>
                  <a:t> </a:t>
                </a:r>
              </a:p>
            </p:txBody>
          </p:sp>
        </mc:Fallback>
      </mc:AlternateContent>
      <p:sp>
        <p:nvSpPr>
          <p:cNvPr id="2" name="وسيلة شرح بيضاوية 1"/>
          <p:cNvSpPr/>
          <p:nvPr/>
        </p:nvSpPr>
        <p:spPr>
          <a:xfrm>
            <a:off x="395536" y="4653136"/>
            <a:ext cx="2952328" cy="2016224"/>
          </a:xfrm>
          <a:prstGeom prst="wedgeEllipseCallout">
            <a:avLst>
              <a:gd name="adj1" fmla="val 72084"/>
              <a:gd name="adj2" fmla="val -59341"/>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000" b="1" dirty="0" smtClean="0">
                <a:solidFill>
                  <a:schemeClr val="accent1">
                    <a:lumMod val="50000"/>
                  </a:schemeClr>
                </a:solidFill>
              </a:rPr>
              <a:t>يسمى الوسيط مقياس الموقع</a:t>
            </a:r>
            <a:endParaRPr lang="ar-SA" sz="2000" b="1" dirty="0">
              <a:solidFill>
                <a:schemeClr val="accent1">
                  <a:lumMod val="50000"/>
                </a:schemeClr>
              </a:solidFill>
            </a:endParaRPr>
          </a:p>
        </p:txBody>
      </p:sp>
    </p:spTree>
    <p:extLst>
      <p:ext uri="{BB962C8B-B14F-4D97-AF65-F5344CB8AC3E}">
        <p14:creationId xmlns="" xmlns:p14="http://schemas.microsoft.com/office/powerpoint/2010/main" val="4163752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5">
                                            <p:bg/>
                                          </p:spTgt>
                                        </p:tgtEl>
                                        <p:attrNameLst>
                                          <p:attrName>style.visibility</p:attrName>
                                        </p:attrNameLst>
                                      </p:cBhvr>
                                      <p:to>
                                        <p:strVal val="visible"/>
                                      </p:to>
                                    </p:set>
                                    <p:animEffect transition="in" filter="fade">
                                      <p:cBhvr>
                                        <p:cTn id="13" dur="1000"/>
                                        <p:tgtEl>
                                          <p:spTgt spid="5">
                                            <p:bg/>
                                          </p:spTgt>
                                        </p:tgtEl>
                                      </p:cBhvr>
                                    </p:animEffect>
                                    <p:anim calcmode="lin" valueType="num">
                                      <p:cBhvr>
                                        <p:cTn id="14" dur="1000" fill="hold"/>
                                        <p:tgtEl>
                                          <p:spTgt spid="5">
                                            <p:bg/>
                                          </p:spTgt>
                                        </p:tgtEl>
                                        <p:attrNameLst>
                                          <p:attrName>ppt_x</p:attrName>
                                        </p:attrNameLst>
                                      </p:cBhvr>
                                      <p:tavLst>
                                        <p:tav tm="0">
                                          <p:val>
                                            <p:strVal val="#ppt_x"/>
                                          </p:val>
                                        </p:tav>
                                        <p:tav tm="100000">
                                          <p:val>
                                            <p:strVal val="#ppt_x"/>
                                          </p:val>
                                        </p:tav>
                                      </p:tavLst>
                                    </p:anim>
                                    <p:anim calcmode="lin" valueType="num">
                                      <p:cBhvr>
                                        <p:cTn id="15" dur="1000" fill="hold"/>
                                        <p:tgtEl>
                                          <p:spTgt spid="5">
                                            <p:bg/>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Effect transition="in" filter="fade">
                                      <p:cBhvr>
                                        <p:cTn id="20" dur="1000"/>
                                        <p:tgtEl>
                                          <p:spTgt spid="5">
                                            <p:txEl>
                                              <p:pRg st="0" end="0"/>
                                            </p:txEl>
                                          </p:spTgt>
                                        </p:tgtEl>
                                      </p:cBhvr>
                                    </p:animEffect>
                                    <p:anim calcmode="lin" valueType="num">
                                      <p:cBhvr>
                                        <p:cTn id="21"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5">
                                            <p:txEl>
                                              <p:pRg st="1" end="1"/>
                                            </p:txEl>
                                          </p:spTgt>
                                        </p:tgtEl>
                                        <p:attrNameLst>
                                          <p:attrName>style.visibility</p:attrName>
                                        </p:attrNameLst>
                                      </p:cBhvr>
                                      <p:to>
                                        <p:strVal val="visible"/>
                                      </p:to>
                                    </p:set>
                                    <p:animEffect transition="in" filter="fade">
                                      <p:cBhvr>
                                        <p:cTn id="27" dur="1000"/>
                                        <p:tgtEl>
                                          <p:spTgt spid="5">
                                            <p:txEl>
                                              <p:pRg st="1" end="1"/>
                                            </p:txEl>
                                          </p:spTgt>
                                        </p:tgtEl>
                                      </p:cBhvr>
                                    </p:animEffect>
                                    <p:anim calcmode="lin" valueType="num">
                                      <p:cBhvr>
                                        <p:cTn id="2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12" fill="hold" grpId="0" nodeType="clickEffect">
                                  <p:stCondLst>
                                    <p:cond delay="0"/>
                                  </p:stCondLst>
                                  <p:childTnLst>
                                    <p:set>
                                      <p:cBhvr>
                                        <p:cTn id="33" dur="1" fill="hold">
                                          <p:stCondLst>
                                            <p:cond delay="0"/>
                                          </p:stCondLst>
                                        </p:cTn>
                                        <p:tgtEl>
                                          <p:spTgt spid="2"/>
                                        </p:tgtEl>
                                        <p:attrNameLst>
                                          <p:attrName>style.visibility</p:attrName>
                                        </p:attrNameLst>
                                      </p:cBhvr>
                                      <p:to>
                                        <p:strVal val="visible"/>
                                      </p:to>
                                    </p:set>
                                    <p:anim calcmode="lin" valueType="num">
                                      <p:cBhvr additive="base">
                                        <p:cTn id="34" dur="500" fill="hold"/>
                                        <p:tgtEl>
                                          <p:spTgt spid="2"/>
                                        </p:tgtEl>
                                        <p:attrNameLst>
                                          <p:attrName>ppt_x</p:attrName>
                                        </p:attrNameLst>
                                      </p:cBhvr>
                                      <p:tavLst>
                                        <p:tav tm="0">
                                          <p:val>
                                            <p:strVal val="0-#ppt_w/2"/>
                                          </p:val>
                                        </p:tav>
                                        <p:tav tm="100000">
                                          <p:val>
                                            <p:strVal val="#ppt_x"/>
                                          </p:val>
                                        </p:tav>
                                      </p:tavLst>
                                    </p:anim>
                                    <p:anim calcmode="lin" valueType="num">
                                      <p:cBhvr additive="base">
                                        <p:cTn id="35"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build="p" animBg="1"/>
      <p:bldP spid="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وسيلة شرح مع سهم إلى الأسفل 1"/>
          <p:cNvSpPr/>
          <p:nvPr/>
        </p:nvSpPr>
        <p:spPr>
          <a:xfrm>
            <a:off x="1547664" y="476672"/>
            <a:ext cx="5904656" cy="1224136"/>
          </a:xfrm>
          <a:prstGeom prst="downArrowCallout">
            <a:avLst/>
          </a:prstGeom>
        </p:spPr>
        <p:style>
          <a:lnRef idx="0">
            <a:schemeClr val="accent4"/>
          </a:lnRef>
          <a:fillRef idx="3">
            <a:schemeClr val="accent4"/>
          </a:fillRef>
          <a:effectRef idx="3">
            <a:schemeClr val="accent4"/>
          </a:effectRef>
          <a:fontRef idx="minor">
            <a:schemeClr val="lt1"/>
          </a:fontRef>
        </p:style>
        <p:txBody>
          <a:bodyPr rtlCol="1" anchor="ctr"/>
          <a:lstStyle/>
          <a:p>
            <a:pPr algn="ctr"/>
            <a:r>
              <a:rPr lang="ar-SA" sz="2800" b="1" dirty="0" smtClean="0">
                <a:solidFill>
                  <a:schemeClr val="bg1"/>
                </a:solidFill>
                <a:effectLst>
                  <a:outerShdw blurRad="38100" dist="38100" dir="2700000" algn="tl">
                    <a:srgbClr val="000000">
                      <a:alpha val="43137"/>
                    </a:srgbClr>
                  </a:outerShdw>
                </a:effectLst>
                <a:latin typeface="Hacen Sahafa" pitchFamily="2" charset="-78"/>
                <a:cs typeface="Hacen Sahafa" pitchFamily="2" charset="-78"/>
              </a:rPr>
              <a:t>طريقة حساب الوسيط</a:t>
            </a:r>
            <a:endParaRPr lang="ar-SA" sz="2800" b="1" dirty="0">
              <a:solidFill>
                <a:schemeClr val="bg1"/>
              </a:solidFill>
              <a:effectLst>
                <a:outerShdw blurRad="38100" dist="38100" dir="2700000" algn="tl">
                  <a:srgbClr val="000000">
                    <a:alpha val="43137"/>
                  </a:srgbClr>
                </a:outerShdw>
              </a:effectLst>
              <a:latin typeface="Hacen Sahafa" pitchFamily="2" charset="-78"/>
              <a:cs typeface="Hacen Sahafa" pitchFamily="2" charset="-78"/>
            </a:endParaRPr>
          </a:p>
        </p:txBody>
      </p:sp>
      <p:sp>
        <p:nvSpPr>
          <p:cNvPr id="3" name="مربع نص 2"/>
          <p:cNvSpPr txBox="1"/>
          <p:nvPr/>
        </p:nvSpPr>
        <p:spPr>
          <a:xfrm>
            <a:off x="2445682" y="1743199"/>
            <a:ext cx="4108619" cy="461665"/>
          </a:xfrm>
          <a:prstGeom prst="rect">
            <a:avLst/>
          </a:prstGeom>
          <a:ln w="38100"/>
        </p:spPr>
        <p:style>
          <a:lnRef idx="1">
            <a:schemeClr val="accent6"/>
          </a:lnRef>
          <a:fillRef idx="2">
            <a:schemeClr val="accent6"/>
          </a:fillRef>
          <a:effectRef idx="1">
            <a:schemeClr val="accent6"/>
          </a:effectRef>
          <a:fontRef idx="minor">
            <a:schemeClr val="dk1"/>
          </a:fontRef>
        </p:style>
        <p:txBody>
          <a:bodyPr wrap="square" rtlCol="1">
            <a:spAutoFit/>
          </a:bodyPr>
          <a:lstStyle/>
          <a:p>
            <a:pPr algn="ctr"/>
            <a:r>
              <a:rPr lang="ar-SA" sz="2400" b="1" dirty="0" smtClean="0"/>
              <a:t>البيانات الغير مبوبة</a:t>
            </a:r>
            <a:endParaRPr lang="ar-SA" sz="2400" b="1" dirty="0"/>
          </a:p>
        </p:txBody>
      </p:sp>
      <mc:AlternateContent xmlns:mc="http://schemas.openxmlformats.org/markup-compatibility/2006">
        <mc:Choice xmlns="" xmlns:a14="http://schemas.microsoft.com/office/drawing/2010/main" Requires="a14">
          <p:sp>
            <p:nvSpPr>
              <p:cNvPr id="4" name="مستطيل مستدير الزوايا 3"/>
              <p:cNvSpPr/>
              <p:nvPr/>
            </p:nvSpPr>
            <p:spPr>
              <a:xfrm>
                <a:off x="827584" y="2780928"/>
                <a:ext cx="7344816" cy="3456384"/>
              </a:xfrm>
              <a:prstGeom prst="roundRect">
                <a:avLst/>
              </a:prstGeom>
              <a:solidFill>
                <a:schemeClr val="accent4">
                  <a:lumMod val="20000"/>
                  <a:lumOff val="8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b="1" dirty="0" smtClean="0">
                    <a:solidFill>
                      <a:schemeClr val="accent1">
                        <a:lumMod val="50000"/>
                      </a:schemeClr>
                    </a:solidFill>
                  </a:rPr>
                  <a:t>إذا كانت </a:t>
                </a:r>
                <a14:m>
                  <m:oMath xmlns:m="http://schemas.openxmlformats.org/officeDocument/2006/math">
                    <m:sSub>
                      <m:sSubPr>
                        <m:ctrlPr>
                          <a:rPr lang="ar-SA" b="1" i="1">
                            <a:solidFill>
                              <a:schemeClr val="accent1">
                                <a:lumMod val="50000"/>
                              </a:schemeClr>
                            </a:solidFill>
                            <a:latin typeface="Cambria Math"/>
                          </a:rPr>
                        </m:ctrlPr>
                      </m:sSubPr>
                      <m:e>
                        <m:r>
                          <a:rPr lang="en-US" b="1" i="1">
                            <a:solidFill>
                              <a:schemeClr val="accent1">
                                <a:lumMod val="50000"/>
                              </a:schemeClr>
                            </a:solidFill>
                            <a:latin typeface="Cambria Math"/>
                          </a:rPr>
                          <m:t>𝒙</m:t>
                        </m:r>
                      </m:e>
                      <m:sub>
                        <m:r>
                          <a:rPr lang="ar-SA" b="1" i="1">
                            <a:solidFill>
                              <a:schemeClr val="accent1">
                                <a:lumMod val="50000"/>
                              </a:schemeClr>
                            </a:solidFill>
                            <a:latin typeface="Cambria Math"/>
                          </a:rPr>
                          <m:t>𝟏</m:t>
                        </m:r>
                      </m:sub>
                    </m:sSub>
                    <m:r>
                      <a:rPr lang="en-US" b="1" i="1">
                        <a:solidFill>
                          <a:schemeClr val="accent1">
                            <a:lumMod val="50000"/>
                          </a:schemeClr>
                        </a:solidFill>
                        <a:latin typeface="Cambria Math"/>
                      </a:rPr>
                      <m:t>,</m:t>
                    </m:r>
                    <m:sSub>
                      <m:sSubPr>
                        <m:ctrlPr>
                          <a:rPr lang="ar-SA" b="1" i="1">
                            <a:solidFill>
                              <a:schemeClr val="accent1">
                                <a:lumMod val="50000"/>
                              </a:schemeClr>
                            </a:solidFill>
                            <a:latin typeface="Cambria Math"/>
                          </a:rPr>
                        </m:ctrlPr>
                      </m:sSubPr>
                      <m:e>
                        <m:r>
                          <a:rPr lang="en-US" b="1" i="1">
                            <a:solidFill>
                              <a:schemeClr val="accent1">
                                <a:lumMod val="50000"/>
                              </a:schemeClr>
                            </a:solidFill>
                            <a:latin typeface="Cambria Math"/>
                          </a:rPr>
                          <m:t>𝒙</m:t>
                        </m:r>
                      </m:e>
                      <m:sub>
                        <m:r>
                          <a:rPr lang="en-US" b="1" i="1">
                            <a:solidFill>
                              <a:schemeClr val="accent1">
                                <a:lumMod val="50000"/>
                              </a:schemeClr>
                            </a:solidFill>
                            <a:latin typeface="Cambria Math"/>
                          </a:rPr>
                          <m:t>𝟐</m:t>
                        </m:r>
                      </m:sub>
                    </m:sSub>
                    <m:r>
                      <a:rPr lang="en-US" b="1" i="1">
                        <a:solidFill>
                          <a:schemeClr val="accent1">
                            <a:lumMod val="50000"/>
                          </a:schemeClr>
                        </a:solidFill>
                        <a:latin typeface="Cambria Math"/>
                      </a:rPr>
                      <m:t>,….</m:t>
                    </m:r>
                    <m:sSub>
                      <m:sSubPr>
                        <m:ctrlPr>
                          <a:rPr lang="ar-SA" b="1" i="1">
                            <a:solidFill>
                              <a:schemeClr val="accent1">
                                <a:lumMod val="50000"/>
                              </a:schemeClr>
                            </a:solidFill>
                            <a:latin typeface="Cambria Math"/>
                          </a:rPr>
                        </m:ctrlPr>
                      </m:sSubPr>
                      <m:e>
                        <m:r>
                          <a:rPr lang="en-US" b="1" i="1">
                            <a:solidFill>
                              <a:schemeClr val="accent1">
                                <a:lumMod val="50000"/>
                              </a:schemeClr>
                            </a:solidFill>
                            <a:latin typeface="Cambria Math"/>
                          </a:rPr>
                          <m:t>𝒙</m:t>
                        </m:r>
                      </m:e>
                      <m:sub>
                        <m:r>
                          <a:rPr lang="en-US" b="1" i="1" smtClean="0">
                            <a:solidFill>
                              <a:schemeClr val="accent1">
                                <a:lumMod val="50000"/>
                              </a:schemeClr>
                            </a:solidFill>
                            <a:latin typeface="Cambria Math"/>
                          </a:rPr>
                          <m:t>𝒏</m:t>
                        </m:r>
                      </m:sub>
                    </m:sSub>
                  </m:oMath>
                </a14:m>
                <a:r>
                  <a:rPr lang="ar-SA" b="1" dirty="0" smtClean="0">
                    <a:solidFill>
                      <a:schemeClr val="accent1">
                        <a:lumMod val="50000"/>
                      </a:schemeClr>
                    </a:solidFill>
                  </a:rPr>
                  <a:t>   تمثل </a:t>
                </a:r>
                <a:r>
                  <a:rPr lang="ar-SA" b="1" dirty="0">
                    <a:solidFill>
                      <a:schemeClr val="accent1">
                        <a:lumMod val="50000"/>
                      </a:schemeClr>
                    </a:solidFill>
                  </a:rPr>
                  <a:t>بيانات عينة من </a:t>
                </a:r>
                <a:r>
                  <a:rPr lang="ar-SA" b="1" dirty="0" smtClean="0">
                    <a:solidFill>
                      <a:schemeClr val="accent1">
                        <a:lumMod val="50000"/>
                      </a:schemeClr>
                    </a:solidFill>
                  </a:rPr>
                  <a:t>المجتمع </a:t>
                </a:r>
              </a:p>
              <a:p>
                <a:r>
                  <a:rPr lang="ar-SA" b="1" dirty="0" smtClean="0">
                    <a:solidFill>
                      <a:schemeClr val="accent1">
                        <a:lumMod val="50000"/>
                      </a:schemeClr>
                    </a:solidFill>
                  </a:rPr>
                  <a:t>فإن الوسيط يحسب كالتالي:</a:t>
                </a:r>
              </a:p>
              <a:p>
                <a:pPr marL="342900" indent="-342900">
                  <a:buFont typeface="+mj-lt"/>
                  <a:buAutoNum type="arabicPeriod"/>
                </a:pPr>
                <a:r>
                  <a:rPr lang="ar-SA" b="1" dirty="0" smtClean="0">
                    <a:solidFill>
                      <a:schemeClr val="accent1">
                        <a:lumMod val="50000"/>
                      </a:schemeClr>
                    </a:solidFill>
                  </a:rPr>
                  <a:t>نرتب البيانات تصاعدياً أو تنازلياً.</a:t>
                </a:r>
              </a:p>
              <a:p>
                <a:pPr marL="342900" indent="-342900">
                  <a:buFont typeface="+mj-lt"/>
                  <a:buAutoNum type="arabicPeriod"/>
                </a:pPr>
                <a:r>
                  <a:rPr lang="ar-SA" b="1" dirty="0" smtClean="0">
                    <a:solidFill>
                      <a:schemeClr val="accent1">
                        <a:lumMod val="50000"/>
                      </a:schemeClr>
                    </a:solidFill>
                  </a:rPr>
                  <a:t>نوجد موقع الوسيط  </a:t>
                </a:r>
                <a14:m>
                  <m:oMath xmlns:m="http://schemas.openxmlformats.org/officeDocument/2006/math">
                    <m:f>
                      <m:fPr>
                        <m:ctrlPr>
                          <a:rPr lang="el-GR" b="1" i="1" smtClean="0">
                            <a:solidFill>
                              <a:schemeClr val="accent1">
                                <a:lumMod val="50000"/>
                              </a:schemeClr>
                            </a:solidFill>
                            <a:latin typeface="Cambria Math"/>
                          </a:rPr>
                        </m:ctrlPr>
                      </m:fPr>
                      <m:num>
                        <m:r>
                          <a:rPr lang="en-US" b="1" i="1" smtClean="0">
                            <a:solidFill>
                              <a:schemeClr val="accent1">
                                <a:lumMod val="50000"/>
                              </a:schemeClr>
                            </a:solidFill>
                            <a:latin typeface="Cambria Math"/>
                          </a:rPr>
                          <m:t>𝒏</m:t>
                        </m:r>
                        <m:r>
                          <a:rPr lang="ar-SA" b="1" i="1" smtClean="0">
                            <a:solidFill>
                              <a:schemeClr val="accent1">
                                <a:lumMod val="50000"/>
                              </a:schemeClr>
                            </a:solidFill>
                            <a:latin typeface="Cambria Math"/>
                          </a:rPr>
                          <m:t>+</m:t>
                        </m:r>
                        <m:r>
                          <a:rPr lang="ar-SA" b="1" i="1" smtClean="0">
                            <a:solidFill>
                              <a:schemeClr val="accent1">
                                <a:lumMod val="50000"/>
                              </a:schemeClr>
                            </a:solidFill>
                            <a:latin typeface="Cambria Math"/>
                          </a:rPr>
                          <m:t>𝟏</m:t>
                        </m:r>
                      </m:num>
                      <m:den>
                        <m:r>
                          <a:rPr lang="el-GR" b="1" i="1" smtClean="0">
                            <a:solidFill>
                              <a:schemeClr val="accent1">
                                <a:lumMod val="50000"/>
                              </a:schemeClr>
                            </a:solidFill>
                            <a:latin typeface="Cambria Math"/>
                          </a:rPr>
                          <m:t>𝟐</m:t>
                        </m:r>
                      </m:den>
                    </m:f>
                  </m:oMath>
                </a14:m>
                <a:r>
                  <a:rPr lang="ar-SA" b="1" dirty="0" smtClean="0">
                    <a:solidFill>
                      <a:schemeClr val="accent1">
                        <a:lumMod val="50000"/>
                      </a:schemeClr>
                    </a:solidFill>
                  </a:rPr>
                  <a:t> .</a:t>
                </a:r>
              </a:p>
              <a:p>
                <a:pPr marL="342900" indent="-342900">
                  <a:buFont typeface="+mj-lt"/>
                  <a:buAutoNum type="arabicPeriod"/>
                </a:pPr>
                <a:r>
                  <a:rPr lang="ar-SA" b="1" dirty="0" smtClean="0">
                    <a:solidFill>
                      <a:schemeClr val="accent1">
                        <a:lumMod val="50000"/>
                      </a:schemeClr>
                    </a:solidFill>
                  </a:rPr>
                  <a:t>إذا كان </a:t>
                </a:r>
                <a:r>
                  <a:rPr lang="en-US" b="1" dirty="0" smtClean="0">
                    <a:solidFill>
                      <a:schemeClr val="accent1">
                        <a:lumMod val="50000"/>
                      </a:schemeClr>
                    </a:solidFill>
                  </a:rPr>
                  <a:t>n</a:t>
                </a:r>
                <a:r>
                  <a:rPr lang="ar-SA" b="1" dirty="0" smtClean="0">
                    <a:solidFill>
                      <a:schemeClr val="accent1">
                        <a:lumMod val="50000"/>
                      </a:schemeClr>
                    </a:solidFill>
                  </a:rPr>
                  <a:t>  عدد فردي فإن الناتج يكون عدد صحيح و بالتالي الوسيط هو  </a:t>
                </a:r>
                <a14:m>
                  <m:oMath xmlns:m="http://schemas.openxmlformats.org/officeDocument/2006/math">
                    <m:sSub>
                      <m:sSubPr>
                        <m:ctrlPr>
                          <a:rPr lang="ar-SA" b="1" i="1">
                            <a:solidFill>
                              <a:schemeClr val="accent1">
                                <a:lumMod val="50000"/>
                              </a:schemeClr>
                            </a:solidFill>
                            <a:latin typeface="Cambria Math"/>
                          </a:rPr>
                        </m:ctrlPr>
                      </m:sSubPr>
                      <m:e>
                        <m:r>
                          <a:rPr lang="en-US" b="1" i="1">
                            <a:solidFill>
                              <a:schemeClr val="accent1">
                                <a:lumMod val="50000"/>
                              </a:schemeClr>
                            </a:solidFill>
                            <a:latin typeface="Cambria Math"/>
                          </a:rPr>
                          <m:t>𝒙</m:t>
                        </m:r>
                      </m:e>
                      <m:sub>
                        <m:f>
                          <m:fPr>
                            <m:ctrlPr>
                              <a:rPr lang="en-US" b="1" i="1" smtClean="0">
                                <a:solidFill>
                                  <a:schemeClr val="accent1">
                                    <a:lumMod val="50000"/>
                                  </a:schemeClr>
                                </a:solidFill>
                                <a:latin typeface="Cambria Math"/>
                              </a:rPr>
                            </m:ctrlPr>
                          </m:fPr>
                          <m:num>
                            <m:r>
                              <a:rPr lang="en-US" b="1" i="1" smtClean="0">
                                <a:solidFill>
                                  <a:schemeClr val="accent1">
                                    <a:lumMod val="50000"/>
                                  </a:schemeClr>
                                </a:solidFill>
                                <a:latin typeface="Cambria Math"/>
                              </a:rPr>
                              <m:t>𝒏</m:t>
                            </m:r>
                            <m:r>
                              <a:rPr lang="en-US" b="1" i="1" smtClean="0">
                                <a:solidFill>
                                  <a:schemeClr val="accent1">
                                    <a:lumMod val="50000"/>
                                  </a:schemeClr>
                                </a:solidFill>
                                <a:latin typeface="Cambria Math"/>
                              </a:rPr>
                              <m:t>+</m:t>
                            </m:r>
                            <m:r>
                              <a:rPr lang="en-US" b="1" i="1" smtClean="0">
                                <a:solidFill>
                                  <a:schemeClr val="accent1">
                                    <a:lumMod val="50000"/>
                                  </a:schemeClr>
                                </a:solidFill>
                                <a:latin typeface="Cambria Math"/>
                              </a:rPr>
                              <m:t>𝟏</m:t>
                            </m:r>
                          </m:num>
                          <m:den>
                            <m:r>
                              <a:rPr lang="en-US" b="1" i="1" smtClean="0">
                                <a:solidFill>
                                  <a:schemeClr val="accent1">
                                    <a:lumMod val="50000"/>
                                  </a:schemeClr>
                                </a:solidFill>
                                <a:latin typeface="Cambria Math"/>
                              </a:rPr>
                              <m:t>𝟐</m:t>
                            </m:r>
                          </m:den>
                        </m:f>
                      </m:sub>
                    </m:sSub>
                  </m:oMath>
                </a14:m>
                <a:r>
                  <a:rPr lang="ar-SA" b="1" dirty="0" smtClean="0">
                    <a:solidFill>
                      <a:schemeClr val="accent1">
                        <a:lumMod val="50000"/>
                      </a:schemeClr>
                    </a:solidFill>
                  </a:rPr>
                  <a:t>.</a:t>
                </a:r>
              </a:p>
              <a:p>
                <a:pPr marL="342900" indent="-342900">
                  <a:buFont typeface="+mj-lt"/>
                  <a:buAutoNum type="arabicPeriod"/>
                </a:pPr>
                <a:r>
                  <a:rPr lang="ar-SA" b="1" dirty="0" smtClean="0">
                    <a:solidFill>
                      <a:schemeClr val="accent1">
                        <a:lumMod val="50000"/>
                      </a:schemeClr>
                    </a:solidFill>
                  </a:rPr>
                  <a:t>إذا كان </a:t>
                </a:r>
                <a:r>
                  <a:rPr lang="en-US" b="1" dirty="0" smtClean="0">
                    <a:solidFill>
                      <a:schemeClr val="accent1">
                        <a:lumMod val="50000"/>
                      </a:schemeClr>
                    </a:solidFill>
                  </a:rPr>
                  <a:t>n</a:t>
                </a:r>
                <a:r>
                  <a:rPr lang="ar-SA" b="1" dirty="0" smtClean="0">
                    <a:solidFill>
                      <a:schemeClr val="accent1">
                        <a:lumMod val="50000"/>
                      </a:schemeClr>
                    </a:solidFill>
                  </a:rPr>
                  <a:t> عدد زوجي فإن الناتج يكون عدد غير صحيحو بالتالي الوسيط هو الوسط الحسابي للقيمتين اللتين يقع بينهما العنصر</a:t>
                </a:r>
                <a:r>
                  <a:rPr lang="ar-SA" b="1" dirty="0">
                    <a:solidFill>
                      <a:schemeClr val="accent1">
                        <a:lumMod val="50000"/>
                      </a:schemeClr>
                    </a:solidFill>
                  </a:rPr>
                  <a:t/>
                </a:r>
                <a14:m>
                  <m:oMath xmlns:m="http://schemas.openxmlformats.org/officeDocument/2006/math">
                    <m:sSub>
                      <m:sSubPr>
                        <m:ctrlPr>
                          <a:rPr lang="ar-SA" b="1" i="1">
                            <a:solidFill>
                              <a:schemeClr val="accent1">
                                <a:lumMod val="50000"/>
                              </a:schemeClr>
                            </a:solidFill>
                            <a:latin typeface="Cambria Math"/>
                          </a:rPr>
                        </m:ctrlPr>
                      </m:sSubPr>
                      <m:e>
                        <m:r>
                          <a:rPr lang="en-US" b="1" i="1">
                            <a:solidFill>
                              <a:schemeClr val="accent1">
                                <a:lumMod val="50000"/>
                              </a:schemeClr>
                            </a:solidFill>
                            <a:latin typeface="Cambria Math"/>
                          </a:rPr>
                          <m:t>𝒙</m:t>
                        </m:r>
                      </m:e>
                      <m:sub>
                        <m:f>
                          <m:fPr>
                            <m:ctrlPr>
                              <a:rPr lang="en-US" b="1" i="1">
                                <a:solidFill>
                                  <a:schemeClr val="accent1">
                                    <a:lumMod val="50000"/>
                                  </a:schemeClr>
                                </a:solidFill>
                                <a:latin typeface="Cambria Math"/>
                              </a:rPr>
                            </m:ctrlPr>
                          </m:fPr>
                          <m:num>
                            <m:r>
                              <a:rPr lang="en-US" b="1" i="1">
                                <a:solidFill>
                                  <a:schemeClr val="accent1">
                                    <a:lumMod val="50000"/>
                                  </a:schemeClr>
                                </a:solidFill>
                                <a:latin typeface="Cambria Math"/>
                              </a:rPr>
                              <m:t>𝒏</m:t>
                            </m:r>
                            <m:r>
                              <a:rPr lang="en-US" b="1" i="1">
                                <a:solidFill>
                                  <a:schemeClr val="accent1">
                                    <a:lumMod val="50000"/>
                                  </a:schemeClr>
                                </a:solidFill>
                                <a:latin typeface="Cambria Math"/>
                              </a:rPr>
                              <m:t>+</m:t>
                            </m:r>
                            <m:r>
                              <a:rPr lang="en-US" b="1" i="1">
                                <a:solidFill>
                                  <a:schemeClr val="accent1">
                                    <a:lumMod val="50000"/>
                                  </a:schemeClr>
                                </a:solidFill>
                                <a:latin typeface="Cambria Math"/>
                              </a:rPr>
                              <m:t>𝟏</m:t>
                            </m:r>
                          </m:num>
                          <m:den>
                            <m:r>
                              <a:rPr lang="en-US" b="1" i="1">
                                <a:solidFill>
                                  <a:schemeClr val="accent1">
                                    <a:lumMod val="50000"/>
                                  </a:schemeClr>
                                </a:solidFill>
                                <a:latin typeface="Cambria Math"/>
                              </a:rPr>
                              <m:t>𝟐</m:t>
                            </m:r>
                          </m:den>
                        </m:f>
                      </m:sub>
                    </m:sSub>
                  </m:oMath>
                </a14:m>
                <a:r>
                  <a:rPr lang="ar-SA" b="1" dirty="0" smtClean="0">
                    <a:solidFill>
                      <a:schemeClr val="accent1">
                        <a:lumMod val="50000"/>
                      </a:schemeClr>
                    </a:solidFill>
                  </a:rPr>
                  <a:t> .</a:t>
                </a:r>
                <a:endParaRPr lang="ar-SA" b="1" dirty="0">
                  <a:solidFill>
                    <a:schemeClr val="accent1">
                      <a:lumMod val="50000"/>
                    </a:schemeClr>
                  </a:solidFill>
                </a:endParaRPr>
              </a:p>
            </p:txBody>
          </p:sp>
        </mc:Choice>
        <mc:Fallback>
          <p:sp>
            <p:nvSpPr>
              <p:cNvPr id="4" name="مستطيل مستدير الزوايا 3"/>
              <p:cNvSpPr>
                <a:spLocks noRot="1" noChangeAspect="1" noMove="1" noResize="1" noEditPoints="1" noAdjustHandles="1" noChangeArrowheads="1" noChangeShapeType="1" noTextEdit="1"/>
              </p:cNvSpPr>
              <p:nvPr/>
            </p:nvSpPr>
            <p:spPr>
              <a:xfrm>
                <a:off x="827584" y="2780928"/>
                <a:ext cx="7344816" cy="3456384"/>
              </a:xfrm>
              <a:prstGeom prst="roundRect">
                <a:avLst/>
              </a:prstGeom>
              <a:blipFill rotWithShape="1">
                <a:blip r:embed="rId2" cstate="print"/>
                <a:stretch>
                  <a:fillRect/>
                </a:stretch>
              </a:blipFill>
              <a:ln>
                <a:solidFill>
                  <a:schemeClr val="accent4">
                    <a:lumMod val="50000"/>
                  </a:schemeClr>
                </a:solidFill>
              </a:ln>
            </p:spPr>
            <p:txBody>
              <a:bodyPr/>
              <a:lstStyle/>
              <a:p>
                <a:r>
                  <a:rPr lang="ar-SA">
                    <a:noFill/>
                  </a:rPr>
                  <a:t> </a:t>
                </a:r>
              </a:p>
            </p:txBody>
          </p:sp>
        </mc:Fallback>
      </mc:AlternateContent>
    </p:spTree>
    <p:extLst>
      <p:ext uri="{BB962C8B-B14F-4D97-AF65-F5344CB8AC3E}">
        <p14:creationId xmlns="" xmlns:p14="http://schemas.microsoft.com/office/powerpoint/2010/main" val="43881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32"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circle(out)">
                                      <p:cBhvr>
                                        <p:cTn id="13" dur="20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4">
                                            <p:bg/>
                                          </p:spTgt>
                                        </p:tgtEl>
                                        <p:attrNameLst>
                                          <p:attrName>style.visibility</p:attrName>
                                        </p:attrNameLst>
                                      </p:cBhvr>
                                      <p:to>
                                        <p:strVal val="visible"/>
                                      </p:to>
                                    </p:set>
                                    <p:animEffect transition="in" filter="randombar(horizontal)">
                                      <p:cBhvr>
                                        <p:cTn id="18" dur="500"/>
                                        <p:tgtEl>
                                          <p:spTgt spid="4">
                                            <p:bg/>
                                          </p:spTgt>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animEffect transition="in" filter="randombar(horizontal)">
                                      <p:cBhvr>
                                        <p:cTn id="23" dur="500"/>
                                        <p:tgtEl>
                                          <p:spTgt spid="4">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grpId="0" nodeType="clickEffect">
                                  <p:stCondLst>
                                    <p:cond delay="0"/>
                                  </p:stCondLst>
                                  <p:childTnLst>
                                    <p:set>
                                      <p:cBhvr>
                                        <p:cTn id="27" dur="1" fill="hold">
                                          <p:stCondLst>
                                            <p:cond delay="0"/>
                                          </p:stCondLst>
                                        </p:cTn>
                                        <p:tgtEl>
                                          <p:spTgt spid="4">
                                            <p:txEl>
                                              <p:pRg st="1" end="1"/>
                                            </p:txEl>
                                          </p:spTgt>
                                        </p:tgtEl>
                                        <p:attrNameLst>
                                          <p:attrName>style.visibility</p:attrName>
                                        </p:attrNameLst>
                                      </p:cBhvr>
                                      <p:to>
                                        <p:strVal val="visible"/>
                                      </p:to>
                                    </p:set>
                                    <p:animEffect transition="in" filter="randombar(horizontal)">
                                      <p:cBhvr>
                                        <p:cTn id="28" dur="500"/>
                                        <p:tgtEl>
                                          <p:spTgt spid="4">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grpId="0" nodeType="clickEffect">
                                  <p:stCondLst>
                                    <p:cond delay="0"/>
                                  </p:stCondLst>
                                  <p:childTnLst>
                                    <p:set>
                                      <p:cBhvr>
                                        <p:cTn id="32" dur="1" fill="hold">
                                          <p:stCondLst>
                                            <p:cond delay="0"/>
                                          </p:stCondLst>
                                        </p:cTn>
                                        <p:tgtEl>
                                          <p:spTgt spid="4">
                                            <p:txEl>
                                              <p:pRg st="2" end="2"/>
                                            </p:txEl>
                                          </p:spTgt>
                                        </p:tgtEl>
                                        <p:attrNameLst>
                                          <p:attrName>style.visibility</p:attrName>
                                        </p:attrNameLst>
                                      </p:cBhvr>
                                      <p:to>
                                        <p:strVal val="visible"/>
                                      </p:to>
                                    </p:set>
                                    <p:animEffect transition="in" filter="randombar(horizontal)">
                                      <p:cBhvr>
                                        <p:cTn id="33" dur="500"/>
                                        <p:tgtEl>
                                          <p:spTgt spid="4">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grpId="0" nodeType="clickEffect">
                                  <p:stCondLst>
                                    <p:cond delay="0"/>
                                  </p:stCondLst>
                                  <p:childTnLst>
                                    <p:set>
                                      <p:cBhvr>
                                        <p:cTn id="37" dur="1" fill="hold">
                                          <p:stCondLst>
                                            <p:cond delay="0"/>
                                          </p:stCondLst>
                                        </p:cTn>
                                        <p:tgtEl>
                                          <p:spTgt spid="4">
                                            <p:txEl>
                                              <p:pRg st="3" end="3"/>
                                            </p:txEl>
                                          </p:spTgt>
                                        </p:tgtEl>
                                        <p:attrNameLst>
                                          <p:attrName>style.visibility</p:attrName>
                                        </p:attrNameLst>
                                      </p:cBhvr>
                                      <p:to>
                                        <p:strVal val="visible"/>
                                      </p:to>
                                    </p:set>
                                    <p:animEffect transition="in" filter="randombar(horizontal)">
                                      <p:cBhvr>
                                        <p:cTn id="38" dur="500"/>
                                        <p:tgtEl>
                                          <p:spTgt spid="4">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grpId="0" nodeType="clickEffect">
                                  <p:stCondLst>
                                    <p:cond delay="0"/>
                                  </p:stCondLst>
                                  <p:childTnLst>
                                    <p:set>
                                      <p:cBhvr>
                                        <p:cTn id="42" dur="1" fill="hold">
                                          <p:stCondLst>
                                            <p:cond delay="0"/>
                                          </p:stCondLst>
                                        </p:cTn>
                                        <p:tgtEl>
                                          <p:spTgt spid="4">
                                            <p:txEl>
                                              <p:pRg st="4" end="4"/>
                                            </p:txEl>
                                          </p:spTgt>
                                        </p:tgtEl>
                                        <p:attrNameLst>
                                          <p:attrName>style.visibility</p:attrName>
                                        </p:attrNameLst>
                                      </p:cBhvr>
                                      <p:to>
                                        <p:strVal val="visible"/>
                                      </p:to>
                                    </p:set>
                                    <p:animEffect transition="in" filter="randombar(horizontal)">
                                      <p:cBhvr>
                                        <p:cTn id="43" dur="500"/>
                                        <p:tgtEl>
                                          <p:spTgt spid="4">
                                            <p:txEl>
                                              <p:pRg st="4" end="4"/>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4" presetClass="entr" presetSubtype="10" fill="hold" grpId="0" nodeType="clickEffect">
                                  <p:stCondLst>
                                    <p:cond delay="0"/>
                                  </p:stCondLst>
                                  <p:childTnLst>
                                    <p:set>
                                      <p:cBhvr>
                                        <p:cTn id="47" dur="1" fill="hold">
                                          <p:stCondLst>
                                            <p:cond delay="0"/>
                                          </p:stCondLst>
                                        </p:cTn>
                                        <p:tgtEl>
                                          <p:spTgt spid="4">
                                            <p:txEl>
                                              <p:pRg st="5" end="5"/>
                                            </p:txEl>
                                          </p:spTgt>
                                        </p:tgtEl>
                                        <p:attrNameLst>
                                          <p:attrName>style.visibility</p:attrName>
                                        </p:attrNameLst>
                                      </p:cBhvr>
                                      <p:to>
                                        <p:strVal val="visible"/>
                                      </p:to>
                                    </p:set>
                                    <p:animEffect transition="in" filter="randombar(horizontal)">
                                      <p:cBhvr>
                                        <p:cTn id="48"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وسيلة شرح على شكل سحابة 1"/>
          <p:cNvSpPr/>
          <p:nvPr/>
        </p:nvSpPr>
        <p:spPr>
          <a:xfrm>
            <a:off x="7092280" y="74531"/>
            <a:ext cx="1656184" cy="1038019"/>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b="1" dirty="0" smtClean="0">
                <a:effectLst>
                  <a:outerShdw blurRad="38100" dist="38100" dir="2700000" algn="tl">
                    <a:srgbClr val="000000">
                      <a:alpha val="43137"/>
                    </a:srgbClr>
                  </a:outerShdw>
                </a:effectLst>
                <a:latin typeface="Hacen Samra" pitchFamily="2" charset="-78"/>
                <a:cs typeface="Hacen Samra" pitchFamily="2" charset="-78"/>
              </a:rPr>
              <a:t>أمثلة</a:t>
            </a:r>
            <a:endParaRPr lang="ar-SA" sz="1200" b="1" dirty="0">
              <a:effectLst>
                <a:outerShdw blurRad="38100" dist="38100" dir="2700000" algn="tl">
                  <a:srgbClr val="000000">
                    <a:alpha val="43137"/>
                  </a:srgbClr>
                </a:outerShdw>
              </a:effectLst>
              <a:latin typeface="Hacen Samra" pitchFamily="2" charset="-78"/>
              <a:cs typeface="Hacen Samra" pitchFamily="2" charset="-78"/>
            </a:endParaRPr>
          </a:p>
        </p:txBody>
      </p:sp>
      <p:sp>
        <p:nvSpPr>
          <p:cNvPr id="3" name="مربع نص 2"/>
          <p:cNvSpPr txBox="1"/>
          <p:nvPr/>
        </p:nvSpPr>
        <p:spPr>
          <a:xfrm>
            <a:off x="0" y="142852"/>
            <a:ext cx="7143768" cy="1938992"/>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r>
              <a:rPr lang="ar-SA" sz="2400" b="1" dirty="0" smtClean="0">
                <a:solidFill>
                  <a:schemeClr val="tx2">
                    <a:lumMod val="75000"/>
                  </a:schemeClr>
                </a:solidFill>
                <a:latin typeface="Arial" pitchFamily="34" charset="0"/>
                <a:cs typeface="Arial" pitchFamily="34" charset="0"/>
              </a:rPr>
              <a:t>أوجد الوسيط للأجور اليومية بالدولار للبيانات التالية:</a:t>
            </a:r>
          </a:p>
          <a:p>
            <a:endParaRPr lang="ar-SA" sz="2400" b="1" dirty="0" smtClean="0">
              <a:solidFill>
                <a:schemeClr val="tx2">
                  <a:lumMod val="75000"/>
                </a:schemeClr>
              </a:solidFill>
              <a:latin typeface="Arial" pitchFamily="34" charset="0"/>
              <a:cs typeface="Arial" pitchFamily="34" charset="0"/>
            </a:endParaRPr>
          </a:p>
          <a:p>
            <a:r>
              <a:rPr lang="ar-SA" sz="2400" b="1" dirty="0" smtClean="0">
                <a:solidFill>
                  <a:schemeClr val="tx2">
                    <a:lumMod val="75000"/>
                  </a:schemeClr>
                </a:solidFill>
                <a:latin typeface="Arial" pitchFamily="34" charset="0"/>
                <a:cs typeface="Arial" pitchFamily="34" charset="0"/>
              </a:rPr>
              <a:t>العينة الأولى :    </a:t>
            </a:r>
            <a:r>
              <a:rPr lang="en-US" sz="2400" b="1" dirty="0" smtClean="0">
                <a:solidFill>
                  <a:schemeClr val="tx2">
                    <a:lumMod val="75000"/>
                  </a:schemeClr>
                </a:solidFill>
                <a:latin typeface="Arial" pitchFamily="34" charset="0"/>
                <a:cs typeface="Arial" pitchFamily="34" charset="0"/>
              </a:rPr>
              <a:t>50</a:t>
            </a:r>
            <a:r>
              <a:rPr lang="ar-DZ" sz="2400" b="1" dirty="0" smtClean="0">
                <a:solidFill>
                  <a:schemeClr val="tx2">
                    <a:lumMod val="75000"/>
                  </a:schemeClr>
                </a:solidFill>
                <a:latin typeface="Arial" pitchFamily="34" charset="0"/>
                <a:cs typeface="Arial" pitchFamily="34" charset="0"/>
              </a:rPr>
              <a:t> </a:t>
            </a:r>
            <a:r>
              <a:rPr lang="en-US" sz="2400" b="1" dirty="0" smtClean="0">
                <a:solidFill>
                  <a:schemeClr val="tx2">
                    <a:lumMod val="75000"/>
                  </a:schemeClr>
                </a:solidFill>
                <a:latin typeface="Arial" pitchFamily="34" charset="0"/>
                <a:cs typeface="Arial" pitchFamily="34" charset="0"/>
              </a:rPr>
              <a:t>70     </a:t>
            </a:r>
            <a:r>
              <a:rPr lang="ar-DZ" sz="2400" b="1" dirty="0" smtClean="0">
                <a:solidFill>
                  <a:schemeClr val="tx2">
                    <a:lumMod val="75000"/>
                  </a:schemeClr>
                </a:solidFill>
                <a:latin typeface="Arial" pitchFamily="34" charset="0"/>
                <a:cs typeface="Arial" pitchFamily="34" charset="0"/>
              </a:rPr>
              <a:t> </a:t>
            </a:r>
            <a:r>
              <a:rPr lang="en-US" sz="2400" b="1" dirty="0" smtClean="0">
                <a:solidFill>
                  <a:schemeClr val="tx2">
                    <a:lumMod val="75000"/>
                  </a:schemeClr>
                </a:solidFill>
                <a:latin typeface="Arial" pitchFamily="34" charset="0"/>
                <a:cs typeface="Arial" pitchFamily="34" charset="0"/>
              </a:rPr>
              <a:t>	     40	50	80</a:t>
            </a:r>
            <a:endParaRPr lang="ar-SA" sz="2400" b="1" dirty="0" smtClean="0">
              <a:solidFill>
                <a:schemeClr val="tx2">
                  <a:lumMod val="75000"/>
                </a:schemeClr>
              </a:solidFill>
              <a:latin typeface="Arial" pitchFamily="34" charset="0"/>
              <a:cs typeface="Arial" pitchFamily="34" charset="0"/>
            </a:endParaRPr>
          </a:p>
          <a:p>
            <a:endParaRPr lang="ar-SA" sz="2400" b="1" dirty="0" smtClean="0">
              <a:solidFill>
                <a:schemeClr val="tx2">
                  <a:lumMod val="75000"/>
                </a:schemeClr>
              </a:solidFill>
              <a:latin typeface="Arial" pitchFamily="34" charset="0"/>
              <a:cs typeface="Arial" pitchFamily="34" charset="0"/>
            </a:endParaRPr>
          </a:p>
          <a:p>
            <a:r>
              <a:rPr lang="ar-SA" sz="2400" b="1" dirty="0" smtClean="0">
                <a:solidFill>
                  <a:schemeClr val="tx2">
                    <a:lumMod val="75000"/>
                  </a:schemeClr>
                </a:solidFill>
                <a:latin typeface="Arial" pitchFamily="34" charset="0"/>
                <a:cs typeface="Arial" pitchFamily="34" charset="0"/>
              </a:rPr>
              <a:t>العينة الثانية :  </a:t>
            </a:r>
            <a:r>
              <a:rPr lang="en-US" sz="2400" b="1" dirty="0" smtClean="0">
                <a:solidFill>
                  <a:schemeClr val="tx2">
                    <a:lumMod val="75000"/>
                  </a:schemeClr>
                </a:solidFill>
                <a:latin typeface="Arial" pitchFamily="34" charset="0"/>
                <a:cs typeface="Arial" pitchFamily="34" charset="0"/>
              </a:rPr>
              <a:t>50</a:t>
            </a:r>
            <a:r>
              <a:rPr lang="ar-DZ" sz="2400" b="1" dirty="0" smtClean="0">
                <a:solidFill>
                  <a:schemeClr val="tx2">
                    <a:lumMod val="75000"/>
                  </a:schemeClr>
                </a:solidFill>
                <a:latin typeface="Arial" pitchFamily="34" charset="0"/>
                <a:cs typeface="Arial" pitchFamily="34" charset="0"/>
              </a:rPr>
              <a:t>  </a:t>
            </a:r>
            <a:r>
              <a:rPr lang="en-US" sz="2400" b="1" dirty="0" smtClean="0">
                <a:solidFill>
                  <a:schemeClr val="tx2">
                    <a:lumMod val="75000"/>
                  </a:schemeClr>
                </a:solidFill>
                <a:latin typeface="Arial" pitchFamily="34" charset="0"/>
                <a:cs typeface="Arial" pitchFamily="34" charset="0"/>
              </a:rPr>
              <a:t>  </a:t>
            </a:r>
            <a:r>
              <a:rPr lang="en-US" sz="2400" b="1" dirty="0" smtClean="0">
                <a:solidFill>
                  <a:schemeClr val="tx2">
                    <a:lumMod val="75000"/>
                  </a:schemeClr>
                </a:solidFill>
                <a:latin typeface="Arial" pitchFamily="34" charset="0"/>
                <a:cs typeface="Arial" pitchFamily="34" charset="0"/>
              </a:rPr>
              <a:t>70 </a:t>
            </a:r>
            <a:r>
              <a:rPr lang="ar-DZ" sz="2400" b="1" dirty="0" smtClean="0">
                <a:solidFill>
                  <a:schemeClr val="tx2">
                    <a:lumMod val="75000"/>
                  </a:schemeClr>
                </a:solidFill>
                <a:latin typeface="Arial" pitchFamily="34" charset="0"/>
                <a:cs typeface="Arial" pitchFamily="34" charset="0"/>
              </a:rPr>
              <a:t>  </a:t>
            </a:r>
            <a:r>
              <a:rPr lang="en-US" sz="2400" b="1" dirty="0" smtClean="0">
                <a:solidFill>
                  <a:schemeClr val="tx2">
                    <a:lumMod val="75000"/>
                  </a:schemeClr>
                </a:solidFill>
                <a:latin typeface="Arial" pitchFamily="34" charset="0"/>
                <a:cs typeface="Arial" pitchFamily="34" charset="0"/>
              </a:rPr>
              <a:t>60</a:t>
            </a:r>
            <a:r>
              <a:rPr lang="ar-DZ" sz="2400" b="1" dirty="0" smtClean="0">
                <a:solidFill>
                  <a:schemeClr val="tx2">
                    <a:lumMod val="75000"/>
                  </a:schemeClr>
                </a:solidFill>
                <a:latin typeface="Arial" pitchFamily="34" charset="0"/>
                <a:cs typeface="Arial" pitchFamily="34" charset="0"/>
              </a:rPr>
              <a:t>   </a:t>
            </a:r>
            <a:r>
              <a:rPr lang="ar-DZ" sz="2400" b="1" dirty="0" smtClean="0">
                <a:solidFill>
                  <a:schemeClr val="tx2">
                    <a:lumMod val="75000"/>
                  </a:schemeClr>
                </a:solidFill>
                <a:latin typeface="Arial" pitchFamily="34" charset="0"/>
                <a:cs typeface="Arial" pitchFamily="34" charset="0"/>
              </a:rPr>
              <a:t> </a:t>
            </a:r>
            <a:r>
              <a:rPr lang="en-US" sz="2400" b="1" dirty="0" smtClean="0">
                <a:solidFill>
                  <a:schemeClr val="tx2">
                    <a:lumMod val="75000"/>
                  </a:schemeClr>
                </a:solidFill>
                <a:latin typeface="Arial" pitchFamily="34" charset="0"/>
                <a:cs typeface="Arial" pitchFamily="34" charset="0"/>
              </a:rPr>
              <a:t>40</a:t>
            </a:r>
            <a:r>
              <a:rPr lang="ar-DZ" sz="2400" b="1" dirty="0" smtClean="0">
                <a:solidFill>
                  <a:schemeClr val="tx2">
                    <a:lumMod val="75000"/>
                  </a:schemeClr>
                </a:solidFill>
                <a:latin typeface="Arial" pitchFamily="34" charset="0"/>
                <a:cs typeface="Arial" pitchFamily="34" charset="0"/>
              </a:rPr>
              <a:t>    </a:t>
            </a:r>
            <a:r>
              <a:rPr lang="en-US" sz="2400" b="1" dirty="0" smtClean="0">
                <a:solidFill>
                  <a:schemeClr val="tx2">
                    <a:lumMod val="75000"/>
                  </a:schemeClr>
                </a:solidFill>
                <a:latin typeface="Arial" pitchFamily="34" charset="0"/>
                <a:cs typeface="Arial" pitchFamily="34" charset="0"/>
              </a:rPr>
              <a:t>30</a:t>
            </a:r>
            <a:r>
              <a:rPr lang="ar-DZ" sz="2400" b="1" dirty="0" smtClean="0">
                <a:solidFill>
                  <a:schemeClr val="tx2">
                    <a:lumMod val="75000"/>
                  </a:schemeClr>
                </a:solidFill>
                <a:latin typeface="Arial" pitchFamily="34" charset="0"/>
                <a:cs typeface="Arial" pitchFamily="34" charset="0"/>
              </a:rPr>
              <a:t>  </a:t>
            </a:r>
            <a:r>
              <a:rPr lang="ar-DZ" sz="2400" b="1" dirty="0" smtClean="0">
                <a:solidFill>
                  <a:schemeClr val="tx2">
                    <a:lumMod val="75000"/>
                  </a:schemeClr>
                </a:solidFill>
                <a:latin typeface="Arial" pitchFamily="34" charset="0"/>
                <a:cs typeface="Arial" pitchFamily="34" charset="0"/>
              </a:rPr>
              <a:t>   </a:t>
            </a:r>
            <a:r>
              <a:rPr lang="en-US" sz="2400" b="1" dirty="0" smtClean="0">
                <a:solidFill>
                  <a:schemeClr val="tx2">
                    <a:lumMod val="75000"/>
                  </a:schemeClr>
                </a:solidFill>
                <a:latin typeface="Arial" pitchFamily="34" charset="0"/>
                <a:cs typeface="Arial" pitchFamily="34" charset="0"/>
              </a:rPr>
              <a:t>80</a:t>
            </a:r>
            <a:endParaRPr lang="ar-SA" sz="2400" b="1" dirty="0">
              <a:solidFill>
                <a:schemeClr val="tx2">
                  <a:lumMod val="75000"/>
                </a:schemeClr>
              </a:solidFill>
              <a:latin typeface="Arial" pitchFamily="34" charset="0"/>
              <a:cs typeface="Arial" pitchFamily="34" charset="0"/>
            </a:endParaRPr>
          </a:p>
        </p:txBody>
      </p:sp>
      <mc:AlternateContent xmlns:mc="http://schemas.openxmlformats.org/markup-compatibility/2006">
        <mc:Choice xmlns="" xmlns:a14="http://schemas.microsoft.com/office/drawing/2010/main" Requires="a14">
          <p:sp>
            <p:nvSpPr>
              <p:cNvPr id="4" name="مربع نص 3"/>
              <p:cNvSpPr txBox="1"/>
              <p:nvPr/>
            </p:nvSpPr>
            <p:spPr>
              <a:xfrm>
                <a:off x="683568" y="2204864"/>
                <a:ext cx="5637237" cy="175663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r>
                  <a:rPr lang="ar-SA" b="1" dirty="0" smtClean="0">
                    <a:solidFill>
                      <a:schemeClr val="tx2">
                        <a:lumMod val="75000"/>
                      </a:schemeClr>
                    </a:solidFill>
                    <a:latin typeface="Hacen Lebanon" pitchFamily="2" charset="-78"/>
                    <a:cs typeface="Hacen Lebanon" pitchFamily="2" charset="-78"/>
                  </a:rPr>
                  <a:t>نعيد ترتيب البيانات :</a:t>
                </a:r>
              </a:p>
              <a:p>
                <a:pPr algn="ctr"/>
                <a:r>
                  <a:rPr lang="en-US" b="1" dirty="0" smtClean="0">
                    <a:solidFill>
                      <a:schemeClr val="tx2">
                        <a:lumMod val="75000"/>
                      </a:schemeClr>
                    </a:solidFill>
                    <a:latin typeface="Hacen Lebanon" pitchFamily="2" charset="-78"/>
                    <a:cs typeface="Hacen Lebanon" pitchFamily="2" charset="-78"/>
                  </a:rPr>
                  <a:t>40	50	50	70	80</a:t>
                </a:r>
                <a:endParaRPr lang="ar-SA" b="1" dirty="0" smtClean="0">
                  <a:solidFill>
                    <a:schemeClr val="tx2">
                      <a:lumMod val="75000"/>
                    </a:schemeClr>
                  </a:solidFill>
                  <a:latin typeface="Hacen Lebanon" pitchFamily="2" charset="-78"/>
                  <a:cs typeface="Hacen Lebanon" pitchFamily="2" charset="-78"/>
                </a:endParaRPr>
              </a:p>
              <a:p>
                <a:pPr algn="ctr"/>
                <a:r>
                  <a:rPr lang="ar-SA" b="1" dirty="0" smtClean="0">
                    <a:solidFill>
                      <a:schemeClr val="tx2">
                        <a:lumMod val="75000"/>
                      </a:schemeClr>
                    </a:solidFill>
                    <a:latin typeface="Hacen Lebanon" pitchFamily="2" charset="-78"/>
                    <a:cs typeface="Hacen Lebanon" pitchFamily="2" charset="-78"/>
                  </a:rPr>
                  <a:t>عدد البيانات </a:t>
                </a:r>
                <a:r>
                  <a:rPr lang="en-US" b="1" dirty="0" smtClean="0">
                    <a:solidFill>
                      <a:schemeClr val="tx2">
                        <a:lumMod val="75000"/>
                      </a:schemeClr>
                    </a:solidFill>
                    <a:latin typeface="Hacen Lebanon" pitchFamily="2" charset="-78"/>
                    <a:cs typeface="Hacen Lebanon" pitchFamily="2" charset="-78"/>
                  </a:rPr>
                  <a:t>n</a:t>
                </a:r>
                <a:r>
                  <a:rPr lang="ar-SA" b="1" dirty="0" smtClean="0">
                    <a:solidFill>
                      <a:schemeClr val="tx2">
                        <a:lumMod val="75000"/>
                      </a:schemeClr>
                    </a:solidFill>
                    <a:latin typeface="Hacen Lebanon" pitchFamily="2" charset="-78"/>
                    <a:cs typeface="Hacen Lebanon" pitchFamily="2" charset="-78"/>
                  </a:rPr>
                  <a:t>= </a:t>
                </a:r>
                <a:r>
                  <a:rPr lang="en-US" b="1" dirty="0" smtClean="0">
                    <a:solidFill>
                      <a:schemeClr val="tx2">
                        <a:lumMod val="75000"/>
                      </a:schemeClr>
                    </a:solidFill>
                    <a:latin typeface="Hacen Lebanon" pitchFamily="2" charset="-78"/>
                    <a:cs typeface="Hacen Lebanon" pitchFamily="2" charset="-78"/>
                  </a:rPr>
                  <a:t>5</a:t>
                </a:r>
                <a:endParaRPr lang="ar-SA" b="1" dirty="0" smtClean="0">
                  <a:solidFill>
                    <a:schemeClr val="tx2">
                      <a:lumMod val="75000"/>
                    </a:schemeClr>
                  </a:solidFill>
                  <a:latin typeface="Hacen Lebanon" pitchFamily="2" charset="-78"/>
                  <a:cs typeface="Hacen Lebanon" pitchFamily="2" charset="-78"/>
                </a:endParaRPr>
              </a:p>
              <a:p>
                <a:pPr algn="ctr"/>
                <a14:m>
                  <m:oMathPara xmlns:m="http://schemas.openxmlformats.org/officeDocument/2006/math">
                    <m:oMathParaPr>
                      <m:jc m:val="centerGroup"/>
                    </m:oMathParaPr>
                    <m:oMath xmlns:m="http://schemas.openxmlformats.org/officeDocument/2006/math">
                      <m:f>
                        <m:fPr>
                          <m:ctrlPr>
                            <a:rPr lang="en-US" b="1" i="1" smtClean="0">
                              <a:solidFill>
                                <a:schemeClr val="tx2">
                                  <a:lumMod val="75000"/>
                                </a:schemeClr>
                              </a:solidFill>
                              <a:latin typeface="Cambria Math"/>
                              <a:cs typeface="Hacen Lebanon" pitchFamily="2" charset="-78"/>
                            </a:rPr>
                          </m:ctrlPr>
                        </m:fPr>
                        <m:num>
                          <m:r>
                            <a:rPr lang="en-US" b="1" i="1">
                              <a:solidFill>
                                <a:schemeClr val="tx2">
                                  <a:lumMod val="75000"/>
                                </a:schemeClr>
                              </a:solidFill>
                              <a:latin typeface="Cambria Math"/>
                              <a:cs typeface="Hacen Lebanon" pitchFamily="2" charset="-78"/>
                            </a:rPr>
                            <m:t>𝒏</m:t>
                          </m:r>
                          <m:r>
                            <a:rPr lang="en-US" b="1" i="1">
                              <a:solidFill>
                                <a:schemeClr val="tx2">
                                  <a:lumMod val="75000"/>
                                </a:schemeClr>
                              </a:solidFill>
                              <a:latin typeface="Cambria Math"/>
                              <a:cs typeface="Hacen Lebanon" pitchFamily="2" charset="-78"/>
                            </a:rPr>
                            <m:t>+</m:t>
                          </m:r>
                          <m:r>
                            <a:rPr lang="en-US" b="1" i="1">
                              <a:solidFill>
                                <a:schemeClr val="tx2">
                                  <a:lumMod val="75000"/>
                                </a:schemeClr>
                              </a:solidFill>
                              <a:latin typeface="Cambria Math"/>
                              <a:cs typeface="Hacen Lebanon" pitchFamily="2" charset="-78"/>
                            </a:rPr>
                            <m:t>𝟏</m:t>
                          </m:r>
                          <m:r>
                            <m:rPr>
                              <m:nor/>
                            </m:rPr>
                            <a:rPr lang="ar-SA" b="1" dirty="0">
                              <a:solidFill>
                                <a:schemeClr val="tx2">
                                  <a:lumMod val="75000"/>
                                </a:schemeClr>
                              </a:solidFill>
                              <a:latin typeface="Hacen Lebanon" pitchFamily="2" charset="-78"/>
                              <a:cs typeface="Hacen Lebanon" pitchFamily="2" charset="-78"/>
                            </a:rPr>
                            <m:t> </m:t>
                          </m:r>
                        </m:num>
                        <m:den>
                          <m:r>
                            <a:rPr lang="en-US" b="1" i="1" smtClean="0">
                              <a:solidFill>
                                <a:schemeClr val="tx2">
                                  <a:lumMod val="75000"/>
                                </a:schemeClr>
                              </a:solidFill>
                              <a:latin typeface="Cambria Math"/>
                              <a:cs typeface="Hacen Lebanon" pitchFamily="2" charset="-78"/>
                            </a:rPr>
                            <m:t>𝟐</m:t>
                          </m:r>
                        </m:den>
                      </m:f>
                      <m:r>
                        <a:rPr lang="en-US" b="1" i="1" smtClean="0">
                          <a:solidFill>
                            <a:schemeClr val="tx2">
                              <a:lumMod val="75000"/>
                            </a:schemeClr>
                          </a:solidFill>
                          <a:latin typeface="Cambria Math"/>
                          <a:cs typeface="Hacen Lebanon" pitchFamily="2" charset="-78"/>
                        </a:rPr>
                        <m:t>= </m:t>
                      </m:r>
                      <m:f>
                        <m:fPr>
                          <m:ctrlPr>
                            <a:rPr lang="en-US" b="1" i="1" smtClean="0">
                              <a:solidFill>
                                <a:schemeClr val="tx2">
                                  <a:lumMod val="75000"/>
                                </a:schemeClr>
                              </a:solidFill>
                              <a:latin typeface="Cambria Math"/>
                              <a:cs typeface="Hacen Lebanon" pitchFamily="2" charset="-78"/>
                            </a:rPr>
                          </m:ctrlPr>
                        </m:fPr>
                        <m:num>
                          <m:r>
                            <a:rPr lang="en-US" b="1" i="1" smtClean="0">
                              <a:solidFill>
                                <a:schemeClr val="tx2">
                                  <a:lumMod val="75000"/>
                                </a:schemeClr>
                              </a:solidFill>
                              <a:latin typeface="Cambria Math"/>
                              <a:cs typeface="Hacen Lebanon" pitchFamily="2" charset="-78"/>
                            </a:rPr>
                            <m:t>𝟔</m:t>
                          </m:r>
                        </m:num>
                        <m:den>
                          <m:r>
                            <a:rPr lang="en-US" b="1" i="1" smtClean="0">
                              <a:solidFill>
                                <a:schemeClr val="tx2">
                                  <a:lumMod val="75000"/>
                                </a:schemeClr>
                              </a:solidFill>
                              <a:latin typeface="Cambria Math"/>
                              <a:cs typeface="Hacen Lebanon" pitchFamily="2" charset="-78"/>
                            </a:rPr>
                            <m:t>𝟐</m:t>
                          </m:r>
                        </m:den>
                      </m:f>
                      <m:r>
                        <a:rPr lang="en-US" b="1" i="1" smtClean="0">
                          <a:solidFill>
                            <a:schemeClr val="tx2">
                              <a:lumMod val="75000"/>
                            </a:schemeClr>
                          </a:solidFill>
                          <a:latin typeface="Cambria Math"/>
                          <a:cs typeface="Hacen Lebanon" pitchFamily="2" charset="-78"/>
                        </a:rPr>
                        <m:t>=</m:t>
                      </m:r>
                      <m:r>
                        <a:rPr lang="en-US" b="1" i="1" smtClean="0">
                          <a:solidFill>
                            <a:schemeClr val="tx2">
                              <a:lumMod val="75000"/>
                            </a:schemeClr>
                          </a:solidFill>
                          <a:latin typeface="Cambria Math"/>
                          <a:cs typeface="Hacen Lebanon" pitchFamily="2" charset="-78"/>
                        </a:rPr>
                        <m:t>𝟑</m:t>
                      </m:r>
                    </m:oMath>
                  </m:oMathPara>
                </a14:m>
                <a:endParaRPr lang="ar-SA" b="1" dirty="0" smtClean="0">
                  <a:solidFill>
                    <a:schemeClr val="tx2">
                      <a:lumMod val="75000"/>
                    </a:schemeClr>
                  </a:solidFill>
                  <a:latin typeface="Hacen Lebanon" pitchFamily="2" charset="-78"/>
                  <a:cs typeface="Hacen Lebanon" pitchFamily="2" charset="-78"/>
                </a:endParaRPr>
              </a:p>
              <a:p>
                <a:pPr algn="ctr"/>
                <a14:m>
                  <m:oMathPara xmlns:m="http://schemas.openxmlformats.org/officeDocument/2006/math">
                    <m:oMathParaPr>
                      <m:jc m:val="centerGroup"/>
                    </m:oMathParaPr>
                    <m:oMath xmlns:m="http://schemas.openxmlformats.org/officeDocument/2006/math">
                      <m:r>
                        <a:rPr lang="en-US" b="1" i="1" smtClean="0">
                          <a:solidFill>
                            <a:schemeClr val="tx2">
                              <a:lumMod val="75000"/>
                            </a:schemeClr>
                          </a:solidFill>
                          <a:latin typeface="Cambria Math"/>
                          <a:cs typeface="Hacen Lebanon" pitchFamily="2" charset="-78"/>
                        </a:rPr>
                        <m:t>𝒎</m:t>
                      </m:r>
                      <m:r>
                        <a:rPr lang="en-US" b="1" i="1" smtClean="0">
                          <a:solidFill>
                            <a:schemeClr val="tx2">
                              <a:lumMod val="75000"/>
                            </a:schemeClr>
                          </a:solidFill>
                          <a:latin typeface="Cambria Math"/>
                          <a:cs typeface="Hacen Lebanon" pitchFamily="2" charset="-78"/>
                        </a:rPr>
                        <m:t>= </m:t>
                      </m:r>
                      <m:sSub>
                        <m:sSubPr>
                          <m:ctrlPr>
                            <a:rPr lang="en-US" b="1" i="1" smtClean="0">
                              <a:solidFill>
                                <a:schemeClr val="tx2">
                                  <a:lumMod val="75000"/>
                                </a:schemeClr>
                              </a:solidFill>
                              <a:latin typeface="Cambria Math"/>
                              <a:cs typeface="Hacen Lebanon" pitchFamily="2" charset="-78"/>
                            </a:rPr>
                          </m:ctrlPr>
                        </m:sSubPr>
                        <m:e>
                          <m:r>
                            <a:rPr lang="en-US" b="1" i="1" smtClean="0">
                              <a:solidFill>
                                <a:schemeClr val="tx2">
                                  <a:lumMod val="75000"/>
                                </a:schemeClr>
                              </a:solidFill>
                              <a:latin typeface="Cambria Math"/>
                              <a:cs typeface="Hacen Lebanon" pitchFamily="2" charset="-78"/>
                            </a:rPr>
                            <m:t>𝑿</m:t>
                          </m:r>
                        </m:e>
                        <m:sub>
                          <m:r>
                            <a:rPr lang="en-US" b="1" i="1" smtClean="0">
                              <a:solidFill>
                                <a:schemeClr val="tx2">
                                  <a:lumMod val="75000"/>
                                </a:schemeClr>
                              </a:solidFill>
                              <a:latin typeface="Cambria Math"/>
                              <a:cs typeface="Hacen Lebanon" pitchFamily="2" charset="-78"/>
                            </a:rPr>
                            <m:t>𝟑</m:t>
                          </m:r>
                        </m:sub>
                      </m:sSub>
                      <m:r>
                        <a:rPr lang="en-US" b="1" i="1" smtClean="0">
                          <a:solidFill>
                            <a:schemeClr val="tx2">
                              <a:lumMod val="75000"/>
                            </a:schemeClr>
                          </a:solidFill>
                          <a:latin typeface="Cambria Math"/>
                          <a:cs typeface="Hacen Lebanon" pitchFamily="2" charset="-78"/>
                        </a:rPr>
                        <m:t>=</m:t>
                      </m:r>
                      <m:r>
                        <a:rPr lang="en-US" b="1" i="1" smtClean="0">
                          <a:solidFill>
                            <a:schemeClr val="tx2">
                              <a:lumMod val="75000"/>
                            </a:schemeClr>
                          </a:solidFill>
                          <a:latin typeface="Cambria Math"/>
                          <a:cs typeface="Hacen Lebanon" pitchFamily="2" charset="-78"/>
                        </a:rPr>
                        <m:t>𝟓𝟎</m:t>
                      </m:r>
                    </m:oMath>
                  </m:oMathPara>
                </a14:m>
                <a:endParaRPr lang="ar-SA" b="1" dirty="0" smtClean="0">
                  <a:solidFill>
                    <a:schemeClr val="tx2">
                      <a:lumMod val="75000"/>
                    </a:schemeClr>
                  </a:solidFill>
                  <a:latin typeface="Hacen Lebanon" pitchFamily="2" charset="-78"/>
                  <a:cs typeface="Hacen Lebanon" pitchFamily="2" charset="-78"/>
                </a:endParaRPr>
              </a:p>
            </p:txBody>
          </p:sp>
        </mc:Choice>
        <mc:Fallback>
          <p:sp>
            <p:nvSpPr>
              <p:cNvPr id="4" name="مربع نص 3"/>
              <p:cNvSpPr txBox="1">
                <a:spLocks noRot="1" noChangeAspect="1" noMove="1" noResize="1" noEditPoints="1" noAdjustHandles="1" noChangeArrowheads="1" noChangeShapeType="1" noTextEdit="1"/>
              </p:cNvSpPr>
              <p:nvPr/>
            </p:nvSpPr>
            <p:spPr>
              <a:xfrm>
                <a:off x="683568" y="2204864"/>
                <a:ext cx="5637237" cy="1756635"/>
              </a:xfrm>
              <a:prstGeom prst="rect">
                <a:avLst/>
              </a:prstGeom>
              <a:blipFill rotWithShape="1">
                <a:blip r:embed="rId2" cstate="print"/>
                <a:stretch>
                  <a:fillRect t="-971" r="-644"/>
                </a:stretch>
              </a:blipFill>
            </p:spPr>
            <p:txBody>
              <a:bodyPr/>
              <a:lstStyle/>
              <a:p>
                <a:r>
                  <a:rPr lang="ar-SA">
                    <a:noFill/>
                  </a:rPr>
                  <a:t> </a:t>
                </a:r>
              </a:p>
            </p:txBody>
          </p:sp>
        </mc:Fallback>
      </mc:AlternateContent>
      <p:sp>
        <p:nvSpPr>
          <p:cNvPr id="8" name="سهم مخطط إلى اليمين 7"/>
          <p:cNvSpPr/>
          <p:nvPr/>
        </p:nvSpPr>
        <p:spPr>
          <a:xfrm flipH="1">
            <a:off x="6804248" y="2507117"/>
            <a:ext cx="1368152" cy="1152128"/>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smtClean="0"/>
              <a:t>العينة الأولى</a:t>
            </a:r>
            <a:endParaRPr lang="ar-SA" b="1" dirty="0"/>
          </a:p>
        </p:txBody>
      </p:sp>
      <mc:AlternateContent xmlns:mc="http://schemas.openxmlformats.org/markup-compatibility/2006">
        <mc:Choice xmlns="" xmlns:a14="http://schemas.microsoft.com/office/drawing/2010/main" Requires="a14">
          <p:sp>
            <p:nvSpPr>
              <p:cNvPr id="9" name="مربع نص 8"/>
              <p:cNvSpPr txBox="1"/>
              <p:nvPr/>
            </p:nvSpPr>
            <p:spPr>
              <a:xfrm>
                <a:off x="683568" y="4326527"/>
                <a:ext cx="5637237" cy="2261388"/>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r>
                  <a:rPr lang="ar-SA" b="1" dirty="0" smtClean="0">
                    <a:solidFill>
                      <a:schemeClr val="tx2">
                        <a:lumMod val="75000"/>
                      </a:schemeClr>
                    </a:solidFill>
                    <a:latin typeface="Hacen Lebanon" pitchFamily="2" charset="-78"/>
                    <a:cs typeface="Hacen Lebanon" pitchFamily="2" charset="-78"/>
                  </a:rPr>
                  <a:t>نعيد ترتيب البيانات :</a:t>
                </a:r>
              </a:p>
              <a:p>
                <a:pPr algn="ctr"/>
                <a:r>
                  <a:rPr lang="en-US" b="1" dirty="0" smtClean="0">
                    <a:solidFill>
                      <a:schemeClr val="tx2">
                        <a:lumMod val="75000"/>
                      </a:schemeClr>
                    </a:solidFill>
                    <a:latin typeface="Hacen Lebanon" pitchFamily="2" charset="-78"/>
                    <a:cs typeface="Hacen Lebanon" pitchFamily="2" charset="-78"/>
                  </a:rPr>
                  <a:t>30	40	50	60	70	80</a:t>
                </a:r>
                <a:endParaRPr lang="ar-SA" b="1" dirty="0" smtClean="0">
                  <a:solidFill>
                    <a:schemeClr val="tx2">
                      <a:lumMod val="75000"/>
                    </a:schemeClr>
                  </a:solidFill>
                  <a:latin typeface="Hacen Lebanon" pitchFamily="2" charset="-78"/>
                  <a:cs typeface="Hacen Lebanon" pitchFamily="2" charset="-78"/>
                </a:endParaRPr>
              </a:p>
              <a:p>
                <a:pPr algn="ctr"/>
                <a:r>
                  <a:rPr lang="ar-SA" b="1" dirty="0" smtClean="0">
                    <a:solidFill>
                      <a:schemeClr val="tx2">
                        <a:lumMod val="75000"/>
                      </a:schemeClr>
                    </a:solidFill>
                    <a:latin typeface="Hacen Lebanon" pitchFamily="2" charset="-78"/>
                    <a:cs typeface="Hacen Lebanon" pitchFamily="2" charset="-78"/>
                  </a:rPr>
                  <a:t>عدد البيانات </a:t>
                </a:r>
                <a:r>
                  <a:rPr lang="en-US" b="1" dirty="0" smtClean="0">
                    <a:solidFill>
                      <a:schemeClr val="tx2">
                        <a:lumMod val="75000"/>
                      </a:schemeClr>
                    </a:solidFill>
                    <a:latin typeface="Hacen Lebanon" pitchFamily="2" charset="-78"/>
                    <a:cs typeface="Hacen Lebanon" pitchFamily="2" charset="-78"/>
                  </a:rPr>
                  <a:t>n</a:t>
                </a:r>
                <a:r>
                  <a:rPr lang="ar-SA" b="1" dirty="0" smtClean="0">
                    <a:solidFill>
                      <a:schemeClr val="tx2">
                        <a:lumMod val="75000"/>
                      </a:schemeClr>
                    </a:solidFill>
                    <a:latin typeface="Hacen Lebanon" pitchFamily="2" charset="-78"/>
                    <a:cs typeface="Hacen Lebanon" pitchFamily="2" charset="-78"/>
                  </a:rPr>
                  <a:t>= </a:t>
                </a:r>
                <a:r>
                  <a:rPr lang="en-US" b="1" dirty="0" smtClean="0">
                    <a:solidFill>
                      <a:schemeClr val="tx2">
                        <a:lumMod val="75000"/>
                      </a:schemeClr>
                    </a:solidFill>
                    <a:latin typeface="Hacen Lebanon" pitchFamily="2" charset="-78"/>
                    <a:cs typeface="Hacen Lebanon" pitchFamily="2" charset="-78"/>
                  </a:rPr>
                  <a:t>6</a:t>
                </a:r>
                <a:endParaRPr lang="ar-SA" b="1" dirty="0" smtClean="0">
                  <a:solidFill>
                    <a:schemeClr val="tx2">
                      <a:lumMod val="75000"/>
                    </a:schemeClr>
                  </a:solidFill>
                  <a:latin typeface="Hacen Lebanon" pitchFamily="2" charset="-78"/>
                  <a:cs typeface="Hacen Lebanon" pitchFamily="2" charset="-78"/>
                </a:endParaRPr>
              </a:p>
              <a:p>
                <a:pPr algn="ctr"/>
                <a14:m>
                  <m:oMathPara xmlns:m="http://schemas.openxmlformats.org/officeDocument/2006/math">
                    <m:oMathParaPr>
                      <m:jc m:val="centerGroup"/>
                    </m:oMathParaPr>
                    <m:oMath xmlns:m="http://schemas.openxmlformats.org/officeDocument/2006/math">
                      <m:f>
                        <m:fPr>
                          <m:ctrlPr>
                            <a:rPr lang="en-US" b="1" i="1" smtClean="0">
                              <a:solidFill>
                                <a:schemeClr val="tx2">
                                  <a:lumMod val="75000"/>
                                </a:schemeClr>
                              </a:solidFill>
                              <a:latin typeface="Cambria Math"/>
                              <a:cs typeface="Hacen Lebanon" pitchFamily="2" charset="-78"/>
                            </a:rPr>
                          </m:ctrlPr>
                        </m:fPr>
                        <m:num>
                          <m:r>
                            <a:rPr lang="en-US" b="1" i="1">
                              <a:solidFill>
                                <a:schemeClr val="tx2">
                                  <a:lumMod val="75000"/>
                                </a:schemeClr>
                              </a:solidFill>
                              <a:latin typeface="Cambria Math"/>
                              <a:cs typeface="Hacen Lebanon" pitchFamily="2" charset="-78"/>
                            </a:rPr>
                            <m:t>𝒏</m:t>
                          </m:r>
                          <m:r>
                            <a:rPr lang="en-US" b="1" i="1">
                              <a:solidFill>
                                <a:schemeClr val="tx2">
                                  <a:lumMod val="75000"/>
                                </a:schemeClr>
                              </a:solidFill>
                              <a:latin typeface="Cambria Math"/>
                              <a:cs typeface="Hacen Lebanon" pitchFamily="2" charset="-78"/>
                            </a:rPr>
                            <m:t>+</m:t>
                          </m:r>
                          <m:r>
                            <a:rPr lang="en-US" b="1" i="1">
                              <a:solidFill>
                                <a:schemeClr val="tx2">
                                  <a:lumMod val="75000"/>
                                </a:schemeClr>
                              </a:solidFill>
                              <a:latin typeface="Cambria Math"/>
                              <a:cs typeface="Hacen Lebanon" pitchFamily="2" charset="-78"/>
                            </a:rPr>
                            <m:t>𝟏</m:t>
                          </m:r>
                          <m:r>
                            <m:rPr>
                              <m:nor/>
                            </m:rPr>
                            <a:rPr lang="ar-SA" b="1" dirty="0">
                              <a:solidFill>
                                <a:schemeClr val="tx2">
                                  <a:lumMod val="75000"/>
                                </a:schemeClr>
                              </a:solidFill>
                              <a:latin typeface="Hacen Lebanon" pitchFamily="2" charset="-78"/>
                              <a:cs typeface="Hacen Lebanon" pitchFamily="2" charset="-78"/>
                            </a:rPr>
                            <m:t> </m:t>
                          </m:r>
                        </m:num>
                        <m:den>
                          <m:r>
                            <a:rPr lang="en-US" b="1" i="1" smtClean="0">
                              <a:solidFill>
                                <a:schemeClr val="tx2">
                                  <a:lumMod val="75000"/>
                                </a:schemeClr>
                              </a:solidFill>
                              <a:latin typeface="Cambria Math"/>
                              <a:cs typeface="Hacen Lebanon" pitchFamily="2" charset="-78"/>
                            </a:rPr>
                            <m:t>𝟐</m:t>
                          </m:r>
                        </m:den>
                      </m:f>
                      <m:r>
                        <a:rPr lang="en-US" b="1" i="1" smtClean="0">
                          <a:solidFill>
                            <a:schemeClr val="tx2">
                              <a:lumMod val="75000"/>
                            </a:schemeClr>
                          </a:solidFill>
                          <a:latin typeface="Cambria Math"/>
                          <a:cs typeface="Hacen Lebanon" pitchFamily="2" charset="-78"/>
                        </a:rPr>
                        <m:t>= </m:t>
                      </m:r>
                      <m:f>
                        <m:fPr>
                          <m:ctrlPr>
                            <a:rPr lang="en-US" b="1" i="1" smtClean="0">
                              <a:solidFill>
                                <a:schemeClr val="tx2">
                                  <a:lumMod val="75000"/>
                                </a:schemeClr>
                              </a:solidFill>
                              <a:latin typeface="Cambria Math"/>
                              <a:cs typeface="Hacen Lebanon" pitchFamily="2" charset="-78"/>
                            </a:rPr>
                          </m:ctrlPr>
                        </m:fPr>
                        <m:num>
                          <m:r>
                            <a:rPr lang="en-US" b="1" i="1" smtClean="0">
                              <a:solidFill>
                                <a:schemeClr val="tx2">
                                  <a:lumMod val="75000"/>
                                </a:schemeClr>
                              </a:solidFill>
                              <a:latin typeface="Cambria Math"/>
                              <a:cs typeface="Hacen Lebanon" pitchFamily="2" charset="-78"/>
                            </a:rPr>
                            <m:t>𝟕</m:t>
                          </m:r>
                        </m:num>
                        <m:den>
                          <m:r>
                            <a:rPr lang="en-US" b="1" i="1" smtClean="0">
                              <a:solidFill>
                                <a:schemeClr val="tx2">
                                  <a:lumMod val="75000"/>
                                </a:schemeClr>
                              </a:solidFill>
                              <a:latin typeface="Cambria Math"/>
                              <a:cs typeface="Hacen Lebanon" pitchFamily="2" charset="-78"/>
                            </a:rPr>
                            <m:t>𝟐</m:t>
                          </m:r>
                        </m:den>
                      </m:f>
                      <m:r>
                        <a:rPr lang="en-US" b="1" i="1" smtClean="0">
                          <a:solidFill>
                            <a:schemeClr val="tx2">
                              <a:lumMod val="75000"/>
                            </a:schemeClr>
                          </a:solidFill>
                          <a:latin typeface="Cambria Math"/>
                          <a:cs typeface="Hacen Lebanon" pitchFamily="2" charset="-78"/>
                        </a:rPr>
                        <m:t>=</m:t>
                      </m:r>
                      <m:r>
                        <a:rPr lang="en-US" b="1" i="1" smtClean="0">
                          <a:solidFill>
                            <a:schemeClr val="tx2">
                              <a:lumMod val="75000"/>
                            </a:schemeClr>
                          </a:solidFill>
                          <a:latin typeface="Cambria Math"/>
                          <a:cs typeface="Hacen Lebanon" pitchFamily="2" charset="-78"/>
                        </a:rPr>
                        <m:t>𝟑</m:t>
                      </m:r>
                      <m:r>
                        <a:rPr lang="en-US" b="1" i="1" smtClean="0">
                          <a:solidFill>
                            <a:schemeClr val="tx2">
                              <a:lumMod val="75000"/>
                            </a:schemeClr>
                          </a:solidFill>
                          <a:latin typeface="Cambria Math"/>
                          <a:cs typeface="Hacen Lebanon" pitchFamily="2" charset="-78"/>
                        </a:rPr>
                        <m:t>.</m:t>
                      </m:r>
                      <m:r>
                        <a:rPr lang="en-US" b="1" i="1" smtClean="0">
                          <a:solidFill>
                            <a:schemeClr val="tx2">
                              <a:lumMod val="75000"/>
                            </a:schemeClr>
                          </a:solidFill>
                          <a:latin typeface="Cambria Math"/>
                          <a:cs typeface="Hacen Lebanon" pitchFamily="2" charset="-78"/>
                        </a:rPr>
                        <m:t>𝟓</m:t>
                      </m:r>
                    </m:oMath>
                  </m:oMathPara>
                </a14:m>
                <a:endParaRPr lang="ar-SA" b="1" dirty="0" smtClean="0">
                  <a:solidFill>
                    <a:schemeClr val="tx2">
                      <a:lumMod val="75000"/>
                    </a:schemeClr>
                  </a:solidFill>
                  <a:latin typeface="Hacen Lebanon" pitchFamily="2" charset="-78"/>
                  <a:cs typeface="Hacen Lebanon" pitchFamily="2" charset="-78"/>
                </a:endParaRPr>
              </a:p>
              <a:p>
                <a:pPr algn="ctr"/>
                <a:r>
                  <a:rPr lang="ar-SA" b="1" dirty="0" smtClean="0">
                    <a:solidFill>
                      <a:schemeClr val="tx2">
                        <a:lumMod val="75000"/>
                      </a:schemeClr>
                    </a:solidFill>
                    <a:latin typeface="Hacen Lebanon" pitchFamily="2" charset="-78"/>
                    <a:cs typeface="Hacen Lebanon" pitchFamily="2" charset="-78"/>
                  </a:rPr>
                  <a:t>إذن الوسيط يقع بين </a:t>
                </a:r>
                <a14:m>
                  <m:oMath xmlns:m="http://schemas.openxmlformats.org/officeDocument/2006/math">
                    <m:sSub>
                      <m:sSubPr>
                        <m:ctrlPr>
                          <a:rPr lang="en-US" b="1" i="1">
                            <a:solidFill>
                              <a:schemeClr val="tx2">
                                <a:lumMod val="75000"/>
                              </a:schemeClr>
                            </a:solidFill>
                            <a:latin typeface="Cambria Math"/>
                            <a:cs typeface="Hacen Lebanon" pitchFamily="2" charset="-78"/>
                          </a:rPr>
                        </m:ctrlPr>
                      </m:sSubPr>
                      <m:e>
                        <m:r>
                          <a:rPr lang="en-US" b="1" i="1">
                            <a:solidFill>
                              <a:schemeClr val="tx2">
                                <a:lumMod val="75000"/>
                              </a:schemeClr>
                            </a:solidFill>
                            <a:latin typeface="Cambria Math"/>
                            <a:cs typeface="Hacen Lebanon" pitchFamily="2" charset="-78"/>
                          </a:rPr>
                          <m:t>𝑿</m:t>
                        </m:r>
                      </m:e>
                      <m:sub>
                        <m:r>
                          <a:rPr lang="en-US" b="1" i="1" smtClean="0">
                            <a:solidFill>
                              <a:schemeClr val="tx2">
                                <a:lumMod val="75000"/>
                              </a:schemeClr>
                            </a:solidFill>
                            <a:latin typeface="Cambria Math"/>
                            <a:cs typeface="Hacen Lebanon" pitchFamily="2" charset="-78"/>
                          </a:rPr>
                          <m:t>𝟒</m:t>
                        </m:r>
                      </m:sub>
                    </m:sSub>
                    <m:sSub>
                      <m:sSubPr>
                        <m:ctrlPr>
                          <a:rPr lang="en-US" b="1" i="1">
                            <a:solidFill>
                              <a:schemeClr val="tx2">
                                <a:lumMod val="75000"/>
                              </a:schemeClr>
                            </a:solidFill>
                            <a:latin typeface="Cambria Math"/>
                            <a:cs typeface="Hacen Lebanon" pitchFamily="2" charset="-78"/>
                          </a:rPr>
                        </m:ctrlPr>
                      </m:sSubPr>
                      <m:e>
                        <m:r>
                          <a:rPr lang="en-US" b="1" i="1" smtClean="0">
                            <a:solidFill>
                              <a:schemeClr val="tx2">
                                <a:lumMod val="75000"/>
                              </a:schemeClr>
                            </a:solidFill>
                            <a:latin typeface="Cambria Math"/>
                            <a:cs typeface="Hacen Lebanon" pitchFamily="2" charset="-78"/>
                          </a:rPr>
                          <m:t>  ,</m:t>
                        </m:r>
                        <m:r>
                          <a:rPr lang="en-US" b="1" i="1">
                            <a:solidFill>
                              <a:schemeClr val="tx2">
                                <a:lumMod val="75000"/>
                              </a:schemeClr>
                            </a:solidFill>
                            <a:latin typeface="Cambria Math"/>
                            <a:cs typeface="Hacen Lebanon" pitchFamily="2" charset="-78"/>
                          </a:rPr>
                          <m:t>𝑿</m:t>
                        </m:r>
                      </m:e>
                      <m:sub>
                        <m:r>
                          <a:rPr lang="en-US" b="1" i="1">
                            <a:solidFill>
                              <a:schemeClr val="tx2">
                                <a:lumMod val="75000"/>
                              </a:schemeClr>
                            </a:solidFill>
                            <a:latin typeface="Cambria Math"/>
                            <a:cs typeface="Hacen Lebanon" pitchFamily="2" charset="-78"/>
                          </a:rPr>
                          <m:t>𝟑</m:t>
                        </m:r>
                      </m:sub>
                    </m:sSub>
                  </m:oMath>
                </a14:m>
                <a:endParaRPr lang="ar-SA" b="1" dirty="0" smtClean="0">
                  <a:solidFill>
                    <a:schemeClr val="tx2">
                      <a:lumMod val="75000"/>
                    </a:schemeClr>
                  </a:solidFill>
                  <a:latin typeface="Hacen Lebanon" pitchFamily="2" charset="-78"/>
                  <a:cs typeface="Hacen Lebanon" pitchFamily="2" charset="-78"/>
                </a:endParaRPr>
              </a:p>
              <a:p>
                <a:pPr algn="ctr"/>
                <a14:m>
                  <m:oMathPara xmlns:m="http://schemas.openxmlformats.org/officeDocument/2006/math">
                    <m:oMathParaPr>
                      <m:jc m:val="centerGroup"/>
                    </m:oMathParaPr>
                    <m:oMath xmlns:m="http://schemas.openxmlformats.org/officeDocument/2006/math">
                      <m:r>
                        <a:rPr lang="en-US" b="1" i="1" smtClean="0">
                          <a:solidFill>
                            <a:schemeClr val="tx2">
                              <a:lumMod val="75000"/>
                            </a:schemeClr>
                          </a:solidFill>
                          <a:latin typeface="Cambria Math"/>
                          <a:cs typeface="Hacen Lebanon" pitchFamily="2" charset="-78"/>
                        </a:rPr>
                        <m:t>𝒎</m:t>
                      </m:r>
                      <m:r>
                        <a:rPr lang="en-US" b="1" i="1" smtClean="0">
                          <a:solidFill>
                            <a:schemeClr val="tx2">
                              <a:lumMod val="75000"/>
                            </a:schemeClr>
                          </a:solidFill>
                          <a:latin typeface="Cambria Math"/>
                          <a:cs typeface="Hacen Lebanon" pitchFamily="2" charset="-78"/>
                        </a:rPr>
                        <m:t>= </m:t>
                      </m:r>
                      <m:f>
                        <m:fPr>
                          <m:ctrlPr>
                            <a:rPr lang="el-GR" b="1" i="1" smtClean="0">
                              <a:solidFill>
                                <a:schemeClr val="tx2">
                                  <a:lumMod val="75000"/>
                                </a:schemeClr>
                              </a:solidFill>
                              <a:latin typeface="Cambria Math"/>
                              <a:cs typeface="Hacen Lebanon" pitchFamily="2" charset="-78"/>
                            </a:rPr>
                          </m:ctrlPr>
                        </m:fPr>
                        <m:num>
                          <m:sSub>
                            <m:sSubPr>
                              <m:ctrlPr>
                                <a:rPr lang="en-US" b="1" i="1">
                                  <a:solidFill>
                                    <a:schemeClr val="tx2">
                                      <a:lumMod val="75000"/>
                                    </a:schemeClr>
                                  </a:solidFill>
                                  <a:latin typeface="Cambria Math"/>
                                  <a:cs typeface="Hacen Lebanon" pitchFamily="2" charset="-78"/>
                                </a:rPr>
                              </m:ctrlPr>
                            </m:sSubPr>
                            <m:e>
                              <m:r>
                                <a:rPr lang="en-US" b="1" i="1">
                                  <a:solidFill>
                                    <a:schemeClr val="tx2">
                                      <a:lumMod val="75000"/>
                                    </a:schemeClr>
                                  </a:solidFill>
                                  <a:latin typeface="Cambria Math"/>
                                  <a:cs typeface="Hacen Lebanon" pitchFamily="2" charset="-78"/>
                                </a:rPr>
                                <m:t>𝑿</m:t>
                              </m:r>
                            </m:e>
                            <m:sub>
                              <m:r>
                                <a:rPr lang="en-US" b="1" i="1">
                                  <a:solidFill>
                                    <a:schemeClr val="tx2">
                                      <a:lumMod val="75000"/>
                                    </a:schemeClr>
                                  </a:solidFill>
                                  <a:latin typeface="Cambria Math"/>
                                  <a:cs typeface="Hacen Lebanon" pitchFamily="2" charset="-78"/>
                                </a:rPr>
                                <m:t>𝟑</m:t>
                              </m:r>
                            </m:sub>
                          </m:sSub>
                          <m:r>
                            <a:rPr lang="en-US" b="1" i="1" smtClean="0">
                              <a:solidFill>
                                <a:schemeClr val="tx2">
                                  <a:lumMod val="75000"/>
                                </a:schemeClr>
                              </a:solidFill>
                              <a:latin typeface="Cambria Math"/>
                              <a:cs typeface="Hacen Lebanon" pitchFamily="2" charset="-78"/>
                            </a:rPr>
                            <m:t>+</m:t>
                          </m:r>
                          <m:sSub>
                            <m:sSubPr>
                              <m:ctrlPr>
                                <a:rPr lang="en-US" b="1" i="1">
                                  <a:solidFill>
                                    <a:schemeClr val="tx2">
                                      <a:lumMod val="75000"/>
                                    </a:schemeClr>
                                  </a:solidFill>
                                  <a:latin typeface="Cambria Math"/>
                                  <a:cs typeface="Hacen Lebanon" pitchFamily="2" charset="-78"/>
                                </a:rPr>
                              </m:ctrlPr>
                            </m:sSubPr>
                            <m:e>
                              <m:r>
                                <a:rPr lang="en-US" b="1" i="1">
                                  <a:solidFill>
                                    <a:schemeClr val="tx2">
                                      <a:lumMod val="75000"/>
                                    </a:schemeClr>
                                  </a:solidFill>
                                  <a:latin typeface="Cambria Math"/>
                                  <a:cs typeface="Hacen Lebanon" pitchFamily="2" charset="-78"/>
                                </a:rPr>
                                <m:t>𝑿</m:t>
                              </m:r>
                            </m:e>
                            <m:sub>
                              <m:r>
                                <a:rPr lang="en-US" b="1" i="1" smtClean="0">
                                  <a:solidFill>
                                    <a:schemeClr val="tx2">
                                      <a:lumMod val="75000"/>
                                    </a:schemeClr>
                                  </a:solidFill>
                                  <a:latin typeface="Cambria Math"/>
                                  <a:cs typeface="Hacen Lebanon" pitchFamily="2" charset="-78"/>
                                </a:rPr>
                                <m:t>𝟒</m:t>
                              </m:r>
                            </m:sub>
                          </m:sSub>
                        </m:num>
                        <m:den>
                          <m:r>
                            <a:rPr lang="el-GR" b="1" i="1" smtClean="0">
                              <a:solidFill>
                                <a:schemeClr val="tx2">
                                  <a:lumMod val="75000"/>
                                </a:schemeClr>
                              </a:solidFill>
                              <a:latin typeface="Cambria Math"/>
                              <a:cs typeface="Hacen Lebanon" pitchFamily="2" charset="-78"/>
                            </a:rPr>
                            <m:t>𝟐</m:t>
                          </m:r>
                        </m:den>
                      </m:f>
                      <m:r>
                        <a:rPr lang="en-US" b="1" i="1" smtClean="0">
                          <a:solidFill>
                            <a:schemeClr val="tx2">
                              <a:lumMod val="75000"/>
                            </a:schemeClr>
                          </a:solidFill>
                          <a:latin typeface="Cambria Math"/>
                          <a:cs typeface="Hacen Lebanon" pitchFamily="2" charset="-78"/>
                        </a:rPr>
                        <m:t>=</m:t>
                      </m:r>
                      <m:f>
                        <m:fPr>
                          <m:ctrlPr>
                            <a:rPr lang="en-US" b="1" i="1" smtClean="0">
                              <a:solidFill>
                                <a:schemeClr val="tx2">
                                  <a:lumMod val="75000"/>
                                </a:schemeClr>
                              </a:solidFill>
                              <a:latin typeface="Cambria Math"/>
                              <a:cs typeface="Hacen Lebanon" pitchFamily="2" charset="-78"/>
                            </a:rPr>
                          </m:ctrlPr>
                        </m:fPr>
                        <m:num>
                          <m:r>
                            <a:rPr lang="en-US" b="1" i="1" smtClean="0">
                              <a:solidFill>
                                <a:schemeClr val="tx2">
                                  <a:lumMod val="75000"/>
                                </a:schemeClr>
                              </a:solidFill>
                              <a:latin typeface="Cambria Math"/>
                              <a:cs typeface="Hacen Lebanon" pitchFamily="2" charset="-78"/>
                            </a:rPr>
                            <m:t>𝟓𝟎</m:t>
                          </m:r>
                          <m:r>
                            <a:rPr lang="en-US" b="1" i="1" smtClean="0">
                              <a:solidFill>
                                <a:schemeClr val="tx2">
                                  <a:lumMod val="75000"/>
                                </a:schemeClr>
                              </a:solidFill>
                              <a:latin typeface="Cambria Math"/>
                              <a:cs typeface="Hacen Lebanon" pitchFamily="2" charset="-78"/>
                            </a:rPr>
                            <m:t>+</m:t>
                          </m:r>
                          <m:r>
                            <a:rPr lang="en-US" b="1" i="1" smtClean="0">
                              <a:solidFill>
                                <a:schemeClr val="tx2">
                                  <a:lumMod val="75000"/>
                                </a:schemeClr>
                              </a:solidFill>
                              <a:latin typeface="Cambria Math"/>
                              <a:cs typeface="Hacen Lebanon" pitchFamily="2" charset="-78"/>
                            </a:rPr>
                            <m:t>𝟔𝟎</m:t>
                          </m:r>
                        </m:num>
                        <m:den>
                          <m:r>
                            <a:rPr lang="en-US" b="1" i="1" smtClean="0">
                              <a:solidFill>
                                <a:schemeClr val="tx2">
                                  <a:lumMod val="75000"/>
                                </a:schemeClr>
                              </a:solidFill>
                              <a:latin typeface="Cambria Math"/>
                              <a:cs typeface="Hacen Lebanon" pitchFamily="2" charset="-78"/>
                            </a:rPr>
                            <m:t>𝟐</m:t>
                          </m:r>
                        </m:den>
                      </m:f>
                      <m:r>
                        <a:rPr lang="en-US" b="1" i="1" smtClean="0">
                          <a:solidFill>
                            <a:schemeClr val="tx2">
                              <a:lumMod val="75000"/>
                            </a:schemeClr>
                          </a:solidFill>
                          <a:latin typeface="Cambria Math"/>
                          <a:cs typeface="Hacen Lebanon" pitchFamily="2" charset="-78"/>
                        </a:rPr>
                        <m:t>=</m:t>
                      </m:r>
                      <m:r>
                        <a:rPr lang="en-US" b="1" i="1" smtClean="0">
                          <a:solidFill>
                            <a:schemeClr val="tx2">
                              <a:lumMod val="75000"/>
                            </a:schemeClr>
                          </a:solidFill>
                          <a:latin typeface="Cambria Math"/>
                          <a:cs typeface="Hacen Lebanon" pitchFamily="2" charset="-78"/>
                        </a:rPr>
                        <m:t>𝟓𝟓</m:t>
                      </m:r>
                    </m:oMath>
                  </m:oMathPara>
                </a14:m>
                <a:endParaRPr lang="ar-SA" b="1" dirty="0" smtClean="0">
                  <a:solidFill>
                    <a:schemeClr val="tx2">
                      <a:lumMod val="75000"/>
                    </a:schemeClr>
                  </a:solidFill>
                  <a:latin typeface="Hacen Lebanon" pitchFamily="2" charset="-78"/>
                  <a:cs typeface="Hacen Lebanon" pitchFamily="2" charset="-78"/>
                </a:endParaRPr>
              </a:p>
            </p:txBody>
          </p:sp>
        </mc:Choice>
        <mc:Fallback>
          <p:sp>
            <p:nvSpPr>
              <p:cNvPr id="9" name="مربع نص 8"/>
              <p:cNvSpPr txBox="1">
                <a:spLocks noRot="1" noChangeAspect="1" noMove="1" noResize="1" noEditPoints="1" noAdjustHandles="1" noChangeArrowheads="1" noChangeShapeType="1" noTextEdit="1"/>
              </p:cNvSpPr>
              <p:nvPr/>
            </p:nvSpPr>
            <p:spPr>
              <a:xfrm>
                <a:off x="683568" y="4326527"/>
                <a:ext cx="5637237" cy="2261388"/>
              </a:xfrm>
              <a:prstGeom prst="rect">
                <a:avLst/>
              </a:prstGeom>
              <a:blipFill rotWithShape="1">
                <a:blip r:embed="rId3" cstate="print"/>
                <a:stretch>
                  <a:fillRect t="-765" r="-644"/>
                </a:stretch>
              </a:blipFill>
            </p:spPr>
            <p:txBody>
              <a:bodyPr/>
              <a:lstStyle/>
              <a:p>
                <a:r>
                  <a:rPr lang="ar-SA">
                    <a:noFill/>
                  </a:rPr>
                  <a:t> </a:t>
                </a:r>
              </a:p>
            </p:txBody>
          </p:sp>
        </mc:Fallback>
      </mc:AlternateContent>
      <p:sp>
        <p:nvSpPr>
          <p:cNvPr id="10" name="سهم مخطط إلى اليمين 9"/>
          <p:cNvSpPr/>
          <p:nvPr/>
        </p:nvSpPr>
        <p:spPr>
          <a:xfrm flipH="1">
            <a:off x="6804248" y="4881157"/>
            <a:ext cx="1368152" cy="1152128"/>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smtClean="0"/>
              <a:t>العينة الثانية</a:t>
            </a:r>
            <a:endParaRPr lang="ar-SA" b="1" dirty="0"/>
          </a:p>
        </p:txBody>
      </p:sp>
    </p:spTree>
    <p:extLst>
      <p:ext uri="{BB962C8B-B14F-4D97-AF65-F5344CB8AC3E}">
        <p14:creationId xmlns="" xmlns:p14="http://schemas.microsoft.com/office/powerpoint/2010/main" val="851414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randombar(horizontal)">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2"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right)">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4">
                                            <p:bg/>
                                          </p:spTgt>
                                        </p:tgtEl>
                                        <p:attrNameLst>
                                          <p:attrName>style.visibility</p:attrName>
                                        </p:attrNameLst>
                                      </p:cBhvr>
                                      <p:to>
                                        <p:strVal val="visible"/>
                                      </p:to>
                                    </p:set>
                                    <p:animEffect transition="in" filter="randombar(horizontal)">
                                      <p:cBhvr>
                                        <p:cTn id="24" dur="500"/>
                                        <p:tgtEl>
                                          <p:spTgt spid="4">
                                            <p:bg/>
                                          </p:spTgt>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grpId="0" nodeType="clickEffect">
                                  <p:stCondLst>
                                    <p:cond delay="0"/>
                                  </p:stCondLst>
                                  <p:childTnLst>
                                    <p:set>
                                      <p:cBhvr>
                                        <p:cTn id="28" dur="1" fill="hold">
                                          <p:stCondLst>
                                            <p:cond delay="0"/>
                                          </p:stCondLst>
                                        </p:cTn>
                                        <p:tgtEl>
                                          <p:spTgt spid="4">
                                            <p:txEl>
                                              <p:pRg st="0" end="0"/>
                                            </p:txEl>
                                          </p:spTgt>
                                        </p:tgtEl>
                                        <p:attrNameLst>
                                          <p:attrName>style.visibility</p:attrName>
                                        </p:attrNameLst>
                                      </p:cBhvr>
                                      <p:to>
                                        <p:strVal val="visible"/>
                                      </p:to>
                                    </p:set>
                                    <p:animEffect transition="in" filter="randombar(horizontal)">
                                      <p:cBhvr>
                                        <p:cTn id="29" dur="500"/>
                                        <p:tgtEl>
                                          <p:spTgt spid="4">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grpId="0" nodeType="clickEffect">
                                  <p:stCondLst>
                                    <p:cond delay="0"/>
                                  </p:stCondLst>
                                  <p:childTnLst>
                                    <p:set>
                                      <p:cBhvr>
                                        <p:cTn id="33" dur="1" fill="hold">
                                          <p:stCondLst>
                                            <p:cond delay="0"/>
                                          </p:stCondLst>
                                        </p:cTn>
                                        <p:tgtEl>
                                          <p:spTgt spid="4">
                                            <p:txEl>
                                              <p:pRg st="1" end="1"/>
                                            </p:txEl>
                                          </p:spTgt>
                                        </p:tgtEl>
                                        <p:attrNameLst>
                                          <p:attrName>style.visibility</p:attrName>
                                        </p:attrNameLst>
                                      </p:cBhvr>
                                      <p:to>
                                        <p:strVal val="visible"/>
                                      </p:to>
                                    </p:set>
                                    <p:animEffect transition="in" filter="randombar(horizontal)">
                                      <p:cBhvr>
                                        <p:cTn id="34" dur="500"/>
                                        <p:tgtEl>
                                          <p:spTgt spid="4">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grpId="0" nodeType="clickEffect">
                                  <p:stCondLst>
                                    <p:cond delay="0"/>
                                  </p:stCondLst>
                                  <p:childTnLst>
                                    <p:set>
                                      <p:cBhvr>
                                        <p:cTn id="38" dur="1" fill="hold">
                                          <p:stCondLst>
                                            <p:cond delay="0"/>
                                          </p:stCondLst>
                                        </p:cTn>
                                        <p:tgtEl>
                                          <p:spTgt spid="4">
                                            <p:txEl>
                                              <p:pRg st="2" end="2"/>
                                            </p:txEl>
                                          </p:spTgt>
                                        </p:tgtEl>
                                        <p:attrNameLst>
                                          <p:attrName>style.visibility</p:attrName>
                                        </p:attrNameLst>
                                      </p:cBhvr>
                                      <p:to>
                                        <p:strVal val="visible"/>
                                      </p:to>
                                    </p:set>
                                    <p:animEffect transition="in" filter="randombar(horizontal)">
                                      <p:cBhvr>
                                        <p:cTn id="39" dur="500"/>
                                        <p:tgtEl>
                                          <p:spTgt spid="4">
                                            <p:txEl>
                                              <p:pRg st="2" end="2"/>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grpId="0" nodeType="clickEffect">
                                  <p:stCondLst>
                                    <p:cond delay="0"/>
                                  </p:stCondLst>
                                  <p:childTnLst>
                                    <p:set>
                                      <p:cBhvr>
                                        <p:cTn id="43" dur="1" fill="hold">
                                          <p:stCondLst>
                                            <p:cond delay="0"/>
                                          </p:stCondLst>
                                        </p:cTn>
                                        <p:tgtEl>
                                          <p:spTgt spid="4">
                                            <p:txEl>
                                              <p:pRg st="3" end="3"/>
                                            </p:txEl>
                                          </p:spTgt>
                                        </p:tgtEl>
                                        <p:attrNameLst>
                                          <p:attrName>style.visibility</p:attrName>
                                        </p:attrNameLst>
                                      </p:cBhvr>
                                      <p:to>
                                        <p:strVal val="visible"/>
                                      </p:to>
                                    </p:set>
                                    <p:animEffect transition="in" filter="randombar(horizontal)">
                                      <p:cBhvr>
                                        <p:cTn id="44" dur="500"/>
                                        <p:tgtEl>
                                          <p:spTgt spid="4">
                                            <p:txEl>
                                              <p:pRg st="3" end="3"/>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4" presetClass="entr" presetSubtype="10" fill="hold" grpId="0" nodeType="clickEffect">
                                  <p:stCondLst>
                                    <p:cond delay="0"/>
                                  </p:stCondLst>
                                  <p:childTnLst>
                                    <p:set>
                                      <p:cBhvr>
                                        <p:cTn id="48" dur="1" fill="hold">
                                          <p:stCondLst>
                                            <p:cond delay="0"/>
                                          </p:stCondLst>
                                        </p:cTn>
                                        <p:tgtEl>
                                          <p:spTgt spid="4">
                                            <p:txEl>
                                              <p:pRg st="4" end="4"/>
                                            </p:txEl>
                                          </p:spTgt>
                                        </p:tgtEl>
                                        <p:attrNameLst>
                                          <p:attrName>style.visibility</p:attrName>
                                        </p:attrNameLst>
                                      </p:cBhvr>
                                      <p:to>
                                        <p:strVal val="visible"/>
                                      </p:to>
                                    </p:set>
                                    <p:animEffect transition="in" filter="randombar(horizontal)">
                                      <p:cBhvr>
                                        <p:cTn id="49" dur="500"/>
                                        <p:tgtEl>
                                          <p:spTgt spid="4">
                                            <p:txEl>
                                              <p:pRg st="4" end="4"/>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2" fill="hold" grpId="0" nodeType="clickEffect">
                                  <p:stCondLst>
                                    <p:cond delay="0"/>
                                  </p:stCondLst>
                                  <p:childTnLst>
                                    <p:set>
                                      <p:cBhvr>
                                        <p:cTn id="53" dur="1" fill="hold">
                                          <p:stCondLst>
                                            <p:cond delay="0"/>
                                          </p:stCondLst>
                                        </p:cTn>
                                        <p:tgtEl>
                                          <p:spTgt spid="10"/>
                                        </p:tgtEl>
                                        <p:attrNameLst>
                                          <p:attrName>style.visibility</p:attrName>
                                        </p:attrNameLst>
                                      </p:cBhvr>
                                      <p:to>
                                        <p:strVal val="visible"/>
                                      </p:to>
                                    </p:set>
                                    <p:animEffect transition="in" filter="wipe(right)">
                                      <p:cBhvr>
                                        <p:cTn id="54" dur="500"/>
                                        <p:tgtEl>
                                          <p:spTgt spid="10"/>
                                        </p:tgtEl>
                                      </p:cBhvr>
                                    </p:animEffect>
                                  </p:childTnLst>
                                </p:cTn>
                              </p:par>
                            </p:childTnLst>
                          </p:cTn>
                        </p:par>
                      </p:childTnLst>
                    </p:cTn>
                  </p:par>
                  <p:par>
                    <p:cTn id="55" fill="hold">
                      <p:stCondLst>
                        <p:cond delay="indefinite"/>
                      </p:stCondLst>
                      <p:childTnLst>
                        <p:par>
                          <p:cTn id="56" fill="hold">
                            <p:stCondLst>
                              <p:cond delay="0"/>
                            </p:stCondLst>
                            <p:childTnLst>
                              <p:par>
                                <p:cTn id="57" presetID="14" presetClass="entr" presetSubtype="10" fill="hold" grpId="0" nodeType="clickEffect">
                                  <p:stCondLst>
                                    <p:cond delay="0"/>
                                  </p:stCondLst>
                                  <p:childTnLst>
                                    <p:set>
                                      <p:cBhvr>
                                        <p:cTn id="58" dur="1" fill="hold">
                                          <p:stCondLst>
                                            <p:cond delay="0"/>
                                          </p:stCondLst>
                                        </p:cTn>
                                        <p:tgtEl>
                                          <p:spTgt spid="9">
                                            <p:bg/>
                                          </p:spTgt>
                                        </p:tgtEl>
                                        <p:attrNameLst>
                                          <p:attrName>style.visibility</p:attrName>
                                        </p:attrNameLst>
                                      </p:cBhvr>
                                      <p:to>
                                        <p:strVal val="visible"/>
                                      </p:to>
                                    </p:set>
                                    <p:animEffect transition="in" filter="randombar(horizontal)">
                                      <p:cBhvr>
                                        <p:cTn id="59" dur="500"/>
                                        <p:tgtEl>
                                          <p:spTgt spid="9">
                                            <p:bg/>
                                          </p:spTgt>
                                        </p:tgtEl>
                                      </p:cBhvr>
                                    </p:animEffect>
                                  </p:childTnLst>
                                </p:cTn>
                              </p:par>
                            </p:childTnLst>
                          </p:cTn>
                        </p:par>
                      </p:childTnLst>
                    </p:cTn>
                  </p:par>
                  <p:par>
                    <p:cTn id="60" fill="hold">
                      <p:stCondLst>
                        <p:cond delay="indefinite"/>
                      </p:stCondLst>
                      <p:childTnLst>
                        <p:par>
                          <p:cTn id="61" fill="hold">
                            <p:stCondLst>
                              <p:cond delay="0"/>
                            </p:stCondLst>
                            <p:childTnLst>
                              <p:par>
                                <p:cTn id="62" presetID="14" presetClass="entr" presetSubtype="10" fill="hold" grpId="0" nodeType="clickEffect">
                                  <p:stCondLst>
                                    <p:cond delay="0"/>
                                  </p:stCondLst>
                                  <p:childTnLst>
                                    <p:set>
                                      <p:cBhvr>
                                        <p:cTn id="63" dur="1" fill="hold">
                                          <p:stCondLst>
                                            <p:cond delay="0"/>
                                          </p:stCondLst>
                                        </p:cTn>
                                        <p:tgtEl>
                                          <p:spTgt spid="9">
                                            <p:txEl>
                                              <p:pRg st="0" end="0"/>
                                            </p:txEl>
                                          </p:spTgt>
                                        </p:tgtEl>
                                        <p:attrNameLst>
                                          <p:attrName>style.visibility</p:attrName>
                                        </p:attrNameLst>
                                      </p:cBhvr>
                                      <p:to>
                                        <p:strVal val="visible"/>
                                      </p:to>
                                    </p:set>
                                    <p:animEffect transition="in" filter="randombar(horizontal)">
                                      <p:cBhvr>
                                        <p:cTn id="64" dur="500"/>
                                        <p:tgtEl>
                                          <p:spTgt spid="9">
                                            <p:txEl>
                                              <p:pRg st="0" end="0"/>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14" presetClass="entr" presetSubtype="10" fill="hold" grpId="0" nodeType="clickEffect">
                                  <p:stCondLst>
                                    <p:cond delay="0"/>
                                  </p:stCondLst>
                                  <p:childTnLst>
                                    <p:set>
                                      <p:cBhvr>
                                        <p:cTn id="68" dur="1" fill="hold">
                                          <p:stCondLst>
                                            <p:cond delay="0"/>
                                          </p:stCondLst>
                                        </p:cTn>
                                        <p:tgtEl>
                                          <p:spTgt spid="9">
                                            <p:txEl>
                                              <p:pRg st="1" end="1"/>
                                            </p:txEl>
                                          </p:spTgt>
                                        </p:tgtEl>
                                        <p:attrNameLst>
                                          <p:attrName>style.visibility</p:attrName>
                                        </p:attrNameLst>
                                      </p:cBhvr>
                                      <p:to>
                                        <p:strVal val="visible"/>
                                      </p:to>
                                    </p:set>
                                    <p:animEffect transition="in" filter="randombar(horizontal)">
                                      <p:cBhvr>
                                        <p:cTn id="69" dur="500"/>
                                        <p:tgtEl>
                                          <p:spTgt spid="9">
                                            <p:txEl>
                                              <p:pRg st="1" end="1"/>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14" presetClass="entr" presetSubtype="10" fill="hold" grpId="0" nodeType="clickEffect">
                                  <p:stCondLst>
                                    <p:cond delay="0"/>
                                  </p:stCondLst>
                                  <p:childTnLst>
                                    <p:set>
                                      <p:cBhvr>
                                        <p:cTn id="73" dur="1" fill="hold">
                                          <p:stCondLst>
                                            <p:cond delay="0"/>
                                          </p:stCondLst>
                                        </p:cTn>
                                        <p:tgtEl>
                                          <p:spTgt spid="9">
                                            <p:txEl>
                                              <p:pRg st="2" end="2"/>
                                            </p:txEl>
                                          </p:spTgt>
                                        </p:tgtEl>
                                        <p:attrNameLst>
                                          <p:attrName>style.visibility</p:attrName>
                                        </p:attrNameLst>
                                      </p:cBhvr>
                                      <p:to>
                                        <p:strVal val="visible"/>
                                      </p:to>
                                    </p:set>
                                    <p:animEffect transition="in" filter="randombar(horizontal)">
                                      <p:cBhvr>
                                        <p:cTn id="74" dur="500"/>
                                        <p:tgtEl>
                                          <p:spTgt spid="9">
                                            <p:txEl>
                                              <p:pRg st="2" end="2"/>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14" presetClass="entr" presetSubtype="10" fill="hold" grpId="0" nodeType="clickEffect">
                                  <p:stCondLst>
                                    <p:cond delay="0"/>
                                  </p:stCondLst>
                                  <p:childTnLst>
                                    <p:set>
                                      <p:cBhvr>
                                        <p:cTn id="78" dur="1" fill="hold">
                                          <p:stCondLst>
                                            <p:cond delay="0"/>
                                          </p:stCondLst>
                                        </p:cTn>
                                        <p:tgtEl>
                                          <p:spTgt spid="9">
                                            <p:txEl>
                                              <p:pRg st="3" end="3"/>
                                            </p:txEl>
                                          </p:spTgt>
                                        </p:tgtEl>
                                        <p:attrNameLst>
                                          <p:attrName>style.visibility</p:attrName>
                                        </p:attrNameLst>
                                      </p:cBhvr>
                                      <p:to>
                                        <p:strVal val="visible"/>
                                      </p:to>
                                    </p:set>
                                    <p:animEffect transition="in" filter="randombar(horizontal)">
                                      <p:cBhvr>
                                        <p:cTn id="79" dur="500"/>
                                        <p:tgtEl>
                                          <p:spTgt spid="9">
                                            <p:txEl>
                                              <p:pRg st="3" end="3"/>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14" presetClass="entr" presetSubtype="10" fill="hold" grpId="0" nodeType="clickEffect">
                                  <p:stCondLst>
                                    <p:cond delay="0"/>
                                  </p:stCondLst>
                                  <p:childTnLst>
                                    <p:set>
                                      <p:cBhvr>
                                        <p:cTn id="83" dur="1" fill="hold">
                                          <p:stCondLst>
                                            <p:cond delay="0"/>
                                          </p:stCondLst>
                                        </p:cTn>
                                        <p:tgtEl>
                                          <p:spTgt spid="9">
                                            <p:txEl>
                                              <p:pRg st="4" end="4"/>
                                            </p:txEl>
                                          </p:spTgt>
                                        </p:tgtEl>
                                        <p:attrNameLst>
                                          <p:attrName>style.visibility</p:attrName>
                                        </p:attrNameLst>
                                      </p:cBhvr>
                                      <p:to>
                                        <p:strVal val="visible"/>
                                      </p:to>
                                    </p:set>
                                    <p:animEffect transition="in" filter="randombar(horizontal)">
                                      <p:cBhvr>
                                        <p:cTn id="84" dur="500"/>
                                        <p:tgtEl>
                                          <p:spTgt spid="9">
                                            <p:txEl>
                                              <p:pRg st="4" end="4"/>
                                            </p:txEl>
                                          </p:spTgt>
                                        </p:tgtEl>
                                      </p:cBhvr>
                                    </p:animEffect>
                                  </p:childTnLst>
                                </p:cTn>
                              </p:par>
                            </p:childTnLst>
                          </p:cTn>
                        </p:par>
                      </p:childTnLst>
                    </p:cTn>
                  </p:par>
                  <p:par>
                    <p:cTn id="85" fill="hold">
                      <p:stCondLst>
                        <p:cond delay="indefinite"/>
                      </p:stCondLst>
                      <p:childTnLst>
                        <p:par>
                          <p:cTn id="86" fill="hold">
                            <p:stCondLst>
                              <p:cond delay="0"/>
                            </p:stCondLst>
                            <p:childTnLst>
                              <p:par>
                                <p:cTn id="87" presetID="14" presetClass="entr" presetSubtype="10" fill="hold" grpId="0" nodeType="clickEffect">
                                  <p:stCondLst>
                                    <p:cond delay="0"/>
                                  </p:stCondLst>
                                  <p:childTnLst>
                                    <p:set>
                                      <p:cBhvr>
                                        <p:cTn id="88" dur="1" fill="hold">
                                          <p:stCondLst>
                                            <p:cond delay="0"/>
                                          </p:stCondLst>
                                        </p:cTn>
                                        <p:tgtEl>
                                          <p:spTgt spid="9">
                                            <p:txEl>
                                              <p:pRg st="5" end="5"/>
                                            </p:txEl>
                                          </p:spTgt>
                                        </p:tgtEl>
                                        <p:attrNameLst>
                                          <p:attrName>style.visibility</p:attrName>
                                        </p:attrNameLst>
                                      </p:cBhvr>
                                      <p:to>
                                        <p:strVal val="visible"/>
                                      </p:to>
                                    </p:set>
                                    <p:animEffect transition="in" filter="randombar(horizontal)">
                                      <p:cBhvr>
                                        <p:cTn id="89" dur="500"/>
                                        <p:tgtEl>
                                          <p:spTgt spid="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build="p" animBg="1"/>
      <p:bldP spid="8" grpId="0" animBg="1"/>
      <p:bldP spid="9" grpId="0" build="p" animBg="1"/>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04664"/>
            <a:ext cx="9036496" cy="6001643"/>
          </a:xfrm>
          <a:prstGeom prst="rect">
            <a:avLst/>
          </a:prstGeom>
        </p:spPr>
        <p:txBody>
          <a:bodyPr wrap="square">
            <a:spAutoFit/>
          </a:bodyPr>
          <a:lstStyle/>
          <a:p>
            <a:r>
              <a:rPr lang="ar-DZ" sz="2800" b="1" dirty="0" smtClean="0"/>
              <a:t>أهمية مقاييس النزعة المركزية في تحليل البيانات:</a:t>
            </a:r>
          </a:p>
          <a:p>
            <a:r>
              <a:rPr lang="ar-DZ" sz="2800" b="1" dirty="0" smtClean="0"/>
              <a:t>1- توفير ملخصات بسيطة: </a:t>
            </a:r>
            <a:r>
              <a:rPr lang="ar-DZ" sz="2800" dirty="0" smtClean="0"/>
              <a:t>تساعد مقاييس النزعة المركزية في تقديم ملخصات بسيطة وسهلة الفهم للبيانات، مما يسهل على الباحثين والمحللين فهم الاتجاهات العامة.</a:t>
            </a:r>
            <a:endParaRPr lang="ar-DZ" sz="2800" b="1" dirty="0" smtClean="0"/>
          </a:p>
          <a:p>
            <a:r>
              <a:rPr lang="ar-DZ" sz="2800" b="1" dirty="0" smtClean="0"/>
              <a:t>2- تحديد الاتجاهات: </a:t>
            </a:r>
            <a:r>
              <a:rPr lang="ar-DZ" sz="2800" dirty="0" smtClean="0"/>
              <a:t>من خلال تحليل مقاييس النزعة المركزية، يمكن للباحثين تحديد الاتجاهات العامة في البيانات، مثل ما إذا كانت القيم تميل إلى الارتفاع أو الانخفاض.</a:t>
            </a:r>
          </a:p>
          <a:p>
            <a:r>
              <a:rPr lang="ar-DZ" sz="2800" b="1" dirty="0" smtClean="0"/>
              <a:t>3- مقارنة المجموعات: </a:t>
            </a:r>
            <a:r>
              <a:rPr lang="ar-DZ" sz="2800" dirty="0" smtClean="0"/>
              <a:t>يمكن استخدام مقاييس النزعة المركزية لمقارنة مجموعات مختلفة من البيانات. على سبيل المثال، يمكن مقارنة متوسط درجات الطلاب في فصلين دراسيين مختلفين.</a:t>
            </a:r>
          </a:p>
          <a:p>
            <a:r>
              <a:rPr lang="ar-DZ" sz="2800" b="1" dirty="0" smtClean="0"/>
              <a:t>4- تسهيل اتخاذ القرارات: </a:t>
            </a:r>
            <a:r>
              <a:rPr lang="ar-DZ" sz="2800" dirty="0" smtClean="0"/>
              <a:t>توفر هذه المقاييس معلومات قيمة تساعد في اتخاذ القرارات المستندة إلى البيانات، سواء في المجالات الأكاديمية أو التجارية.</a:t>
            </a:r>
          </a:p>
          <a:p>
            <a:endParaRPr lang="ar-DZ" sz="2400" dirty="0" smtClean="0"/>
          </a:p>
          <a:p>
            <a:endParaRPr lang="ar-DZ" sz="2400" dirty="0"/>
          </a:p>
        </p:txBody>
      </p:sp>
    </p:spTree>
    <p:extLst>
      <p:ext uri="{BB962C8B-B14F-4D97-AF65-F5344CB8AC3E}">
        <p14:creationId xmlns="" xmlns:p14="http://schemas.microsoft.com/office/powerpoint/2010/main" val="41480649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115616" y="908720"/>
            <a:ext cx="7671226" cy="707886"/>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r>
              <a:rPr lang="ar-DZ" sz="2000" dirty="0" smtClean="0">
                <a:solidFill>
                  <a:schemeClr val="tx2">
                    <a:lumMod val="75000"/>
                  </a:schemeClr>
                </a:solidFill>
                <a:latin typeface="Arial Unicode MS" pitchFamily="34" charset="-128"/>
                <a:ea typeface="Arial Unicode MS" pitchFamily="34" charset="-128"/>
                <a:cs typeface="Arial Unicode MS" pitchFamily="34" charset="-128"/>
              </a:rPr>
              <a:t>تطبيق: </a:t>
            </a:r>
            <a:r>
              <a:rPr lang="ar-SA" sz="2000" dirty="0" smtClean="0">
                <a:solidFill>
                  <a:schemeClr val="tx2">
                    <a:lumMod val="75000"/>
                  </a:schemeClr>
                </a:solidFill>
                <a:latin typeface="Arial Unicode MS" pitchFamily="34" charset="-128"/>
                <a:ea typeface="Arial Unicode MS" pitchFamily="34" charset="-128"/>
                <a:cs typeface="Arial Unicode MS" pitchFamily="34" charset="-128"/>
              </a:rPr>
              <a:t>أوجد </a:t>
            </a:r>
            <a:r>
              <a:rPr lang="ar-SA" sz="2000" dirty="0" smtClean="0">
                <a:solidFill>
                  <a:schemeClr val="tx2">
                    <a:lumMod val="75000"/>
                  </a:schemeClr>
                </a:solidFill>
                <a:latin typeface="Arial Unicode MS" pitchFamily="34" charset="-128"/>
                <a:ea typeface="Arial Unicode MS" pitchFamily="34" charset="-128"/>
                <a:cs typeface="Arial Unicode MS" pitchFamily="34" charset="-128"/>
              </a:rPr>
              <a:t>الوسيط لنتائج </a:t>
            </a:r>
            <a:r>
              <a:rPr lang="en-US" sz="2000" dirty="0" smtClean="0">
                <a:solidFill>
                  <a:schemeClr val="tx2">
                    <a:lumMod val="75000"/>
                  </a:schemeClr>
                </a:solidFill>
                <a:latin typeface="Arial Unicode MS" pitchFamily="34" charset="-128"/>
                <a:ea typeface="Arial Unicode MS" pitchFamily="34" charset="-128"/>
                <a:cs typeface="Arial Unicode MS" pitchFamily="34" charset="-128"/>
              </a:rPr>
              <a:t> </a:t>
            </a:r>
            <a:r>
              <a:rPr lang="ar-SA" sz="2000" dirty="0" smtClean="0">
                <a:solidFill>
                  <a:schemeClr val="tx2">
                    <a:lumMod val="75000"/>
                  </a:schemeClr>
                </a:solidFill>
                <a:latin typeface="Arial Unicode MS" pitchFamily="34" charset="-128"/>
                <a:ea typeface="Arial Unicode MS" pitchFamily="34" charset="-128"/>
                <a:cs typeface="Arial Unicode MS" pitchFamily="34" charset="-128"/>
              </a:rPr>
              <a:t> </a:t>
            </a:r>
            <a:r>
              <a:rPr lang="en-US" sz="2000" dirty="0" smtClean="0">
                <a:solidFill>
                  <a:schemeClr val="tx2">
                    <a:lumMod val="75000"/>
                  </a:schemeClr>
                </a:solidFill>
                <a:latin typeface="Arial Unicode MS" pitchFamily="34" charset="-128"/>
                <a:ea typeface="Arial Unicode MS" pitchFamily="34" charset="-128"/>
                <a:cs typeface="Arial Unicode MS" pitchFamily="34" charset="-128"/>
              </a:rPr>
              <a:t>6 </a:t>
            </a:r>
            <a:r>
              <a:rPr lang="ar-SA" sz="2000" dirty="0" smtClean="0">
                <a:solidFill>
                  <a:schemeClr val="tx2">
                    <a:lumMod val="75000"/>
                  </a:schemeClr>
                </a:solidFill>
                <a:latin typeface="Arial Unicode MS" pitchFamily="34" charset="-128"/>
                <a:ea typeface="Arial Unicode MS" pitchFamily="34" charset="-128"/>
                <a:cs typeface="Arial Unicode MS" pitchFamily="34" charset="-128"/>
              </a:rPr>
              <a:t>  طلاب حيث ثلاثة منهم لم تعرف درجاتهم و إنما تقاديرهم</a:t>
            </a:r>
            <a:r>
              <a:rPr lang="ar-SA" sz="2000" dirty="0" smtClean="0">
                <a:solidFill>
                  <a:schemeClr val="tx2">
                    <a:lumMod val="75000"/>
                  </a:schemeClr>
                </a:solidFill>
                <a:latin typeface="Hacen Lebanon" pitchFamily="2" charset="-78"/>
                <a:cs typeface="Hacen Lebanon" pitchFamily="2" charset="-78"/>
              </a:rPr>
              <a:t>:</a:t>
            </a:r>
          </a:p>
        </p:txBody>
      </p:sp>
      <mc:AlternateContent xmlns:mc="http://schemas.openxmlformats.org/markup-compatibility/2006">
        <mc:Choice xmlns="" xmlns:a14="http://schemas.microsoft.com/office/drawing/2010/main" Requires="a14">
          <p:sp>
            <p:nvSpPr>
              <p:cNvPr id="3" name="مربع نص 2"/>
              <p:cNvSpPr txBox="1"/>
              <p:nvPr/>
            </p:nvSpPr>
            <p:spPr>
              <a:xfrm>
                <a:off x="1610826" y="3645024"/>
                <a:ext cx="5637237" cy="2520113"/>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r>
                  <a:rPr lang="ar-SA" b="1" dirty="0" smtClean="0">
                    <a:solidFill>
                      <a:schemeClr val="tx2">
                        <a:lumMod val="75000"/>
                      </a:schemeClr>
                    </a:solidFill>
                    <a:latin typeface="Hacen Lebanon" pitchFamily="2" charset="-78"/>
                    <a:cs typeface="Hacen Lebanon" pitchFamily="2" charset="-78"/>
                  </a:rPr>
                  <a:t>نعيد ترتيب البيانات :</a:t>
                </a:r>
              </a:p>
              <a:p>
                <a:endParaRPr lang="ar-SA" b="1" dirty="0" smtClean="0">
                  <a:solidFill>
                    <a:schemeClr val="tx2">
                      <a:lumMod val="75000"/>
                    </a:schemeClr>
                  </a:solidFill>
                  <a:latin typeface="Hacen Lebanon" pitchFamily="2" charset="-78"/>
                  <a:cs typeface="Hacen Lebanon" pitchFamily="2" charset="-78"/>
                </a:endParaRPr>
              </a:p>
              <a:p>
                <a:pPr algn="ctr"/>
                <a:r>
                  <a:rPr lang="en-US" b="1" dirty="0" smtClean="0">
                    <a:solidFill>
                      <a:schemeClr val="tx2">
                        <a:lumMod val="75000"/>
                      </a:schemeClr>
                    </a:solidFill>
                    <a:latin typeface="Hacen Lebanon" pitchFamily="2" charset="-78"/>
                    <a:cs typeface="Hacen Lebanon" pitchFamily="2" charset="-78"/>
                  </a:rPr>
                  <a:t>A</a:t>
                </a:r>
                <a:r>
                  <a:rPr lang="ar-SA" b="1" dirty="0" smtClean="0">
                    <a:solidFill>
                      <a:schemeClr val="tx2">
                        <a:lumMod val="75000"/>
                      </a:schemeClr>
                    </a:solidFill>
                    <a:latin typeface="Hacen Lebanon" pitchFamily="2" charset="-78"/>
                    <a:cs typeface="Hacen Lebanon" pitchFamily="2" charset="-78"/>
                  </a:rPr>
                  <a:t/>
                </a:r>
                <a:r>
                  <a:rPr lang="en-US" b="1" dirty="0" smtClean="0">
                    <a:solidFill>
                      <a:schemeClr val="tx2">
                        <a:lumMod val="75000"/>
                      </a:schemeClr>
                    </a:solidFill>
                    <a:latin typeface="Hacen Lebanon" pitchFamily="2" charset="-78"/>
                    <a:cs typeface="Hacen Lebanon" pitchFamily="2" charset="-78"/>
                  </a:rPr>
                  <a:t>80	75	70	D	F</a:t>
                </a:r>
                <a:endParaRPr lang="ar-SA" b="1" dirty="0" smtClean="0">
                  <a:solidFill>
                    <a:schemeClr val="tx2">
                      <a:lumMod val="75000"/>
                    </a:schemeClr>
                  </a:solidFill>
                  <a:latin typeface="Hacen Lebanon" pitchFamily="2" charset="-78"/>
                  <a:cs typeface="Hacen Lebanon" pitchFamily="2" charset="-78"/>
                </a:endParaRPr>
              </a:p>
              <a:p>
                <a:pPr algn="ctr"/>
                <a:endParaRPr lang="ar-SA" b="1" dirty="0" smtClean="0">
                  <a:solidFill>
                    <a:schemeClr val="tx2">
                      <a:lumMod val="75000"/>
                    </a:schemeClr>
                  </a:solidFill>
                  <a:latin typeface="Hacen Lebanon" pitchFamily="2" charset="-78"/>
                  <a:cs typeface="Hacen Lebanon" pitchFamily="2" charset="-78"/>
                </a:endParaRPr>
              </a:p>
              <a:p>
                <a:pPr algn="ctr"/>
                <a:r>
                  <a:rPr lang="ar-SA" b="1" dirty="0" smtClean="0">
                    <a:solidFill>
                      <a:schemeClr val="tx2">
                        <a:lumMod val="75000"/>
                      </a:schemeClr>
                    </a:solidFill>
                    <a:latin typeface="Hacen Lebanon" pitchFamily="2" charset="-78"/>
                    <a:cs typeface="Hacen Lebanon" pitchFamily="2" charset="-78"/>
                  </a:rPr>
                  <a:t>عدد البيانات </a:t>
                </a:r>
                <a:r>
                  <a:rPr lang="en-US" b="1" dirty="0" smtClean="0">
                    <a:solidFill>
                      <a:schemeClr val="tx2">
                        <a:lumMod val="75000"/>
                      </a:schemeClr>
                    </a:solidFill>
                    <a:latin typeface="Hacen Lebanon" pitchFamily="2" charset="-78"/>
                    <a:cs typeface="Hacen Lebanon" pitchFamily="2" charset="-78"/>
                  </a:rPr>
                  <a:t>n</a:t>
                </a:r>
                <a:r>
                  <a:rPr lang="ar-SA" b="1" dirty="0" smtClean="0">
                    <a:solidFill>
                      <a:schemeClr val="tx2">
                        <a:lumMod val="75000"/>
                      </a:schemeClr>
                    </a:solidFill>
                    <a:latin typeface="Hacen Lebanon" pitchFamily="2" charset="-78"/>
                    <a:cs typeface="Hacen Lebanon" pitchFamily="2" charset="-78"/>
                  </a:rPr>
                  <a:t>= </a:t>
                </a:r>
                <a:r>
                  <a:rPr lang="en-US" b="1" dirty="0" smtClean="0">
                    <a:solidFill>
                      <a:schemeClr val="tx2">
                        <a:lumMod val="75000"/>
                      </a:schemeClr>
                    </a:solidFill>
                    <a:latin typeface="Hacen Lebanon" pitchFamily="2" charset="-78"/>
                    <a:cs typeface="Hacen Lebanon" pitchFamily="2" charset="-78"/>
                  </a:rPr>
                  <a:t>6</a:t>
                </a:r>
                <a:endParaRPr lang="ar-SA" b="1" dirty="0" smtClean="0">
                  <a:solidFill>
                    <a:schemeClr val="tx2">
                      <a:lumMod val="75000"/>
                    </a:schemeClr>
                  </a:solidFill>
                  <a:latin typeface="Hacen Lebanon" pitchFamily="2" charset="-78"/>
                  <a:cs typeface="Hacen Lebanon" pitchFamily="2" charset="-78"/>
                </a:endParaRPr>
              </a:p>
              <a:p>
                <a:pPr algn="ctr"/>
                <a14:m>
                  <m:oMathPara xmlns:m="http://schemas.openxmlformats.org/officeDocument/2006/math">
                    <m:oMathParaPr>
                      <m:jc m:val="centerGroup"/>
                    </m:oMathParaPr>
                    <m:oMath xmlns:m="http://schemas.openxmlformats.org/officeDocument/2006/math">
                      <m:f>
                        <m:fPr>
                          <m:ctrlPr>
                            <a:rPr lang="en-US" b="1" i="1" smtClean="0">
                              <a:solidFill>
                                <a:schemeClr val="tx2">
                                  <a:lumMod val="75000"/>
                                </a:schemeClr>
                              </a:solidFill>
                              <a:latin typeface="Cambria Math"/>
                              <a:cs typeface="Hacen Lebanon" pitchFamily="2" charset="-78"/>
                            </a:rPr>
                          </m:ctrlPr>
                        </m:fPr>
                        <m:num>
                          <m:r>
                            <a:rPr lang="en-US" b="1" i="1">
                              <a:solidFill>
                                <a:schemeClr val="tx2">
                                  <a:lumMod val="75000"/>
                                </a:schemeClr>
                              </a:solidFill>
                              <a:latin typeface="Cambria Math"/>
                              <a:cs typeface="Hacen Lebanon" pitchFamily="2" charset="-78"/>
                            </a:rPr>
                            <m:t>𝒏</m:t>
                          </m:r>
                          <m:r>
                            <a:rPr lang="en-US" b="1" i="1">
                              <a:solidFill>
                                <a:schemeClr val="tx2">
                                  <a:lumMod val="75000"/>
                                </a:schemeClr>
                              </a:solidFill>
                              <a:latin typeface="Cambria Math"/>
                              <a:cs typeface="Hacen Lebanon" pitchFamily="2" charset="-78"/>
                            </a:rPr>
                            <m:t>+</m:t>
                          </m:r>
                          <m:r>
                            <a:rPr lang="en-US" b="1" i="1">
                              <a:solidFill>
                                <a:schemeClr val="tx2">
                                  <a:lumMod val="75000"/>
                                </a:schemeClr>
                              </a:solidFill>
                              <a:latin typeface="Cambria Math"/>
                              <a:cs typeface="Hacen Lebanon" pitchFamily="2" charset="-78"/>
                            </a:rPr>
                            <m:t>𝟏</m:t>
                          </m:r>
                          <m:r>
                            <m:rPr>
                              <m:nor/>
                            </m:rPr>
                            <a:rPr lang="ar-SA" b="1" dirty="0">
                              <a:solidFill>
                                <a:schemeClr val="tx2">
                                  <a:lumMod val="75000"/>
                                </a:schemeClr>
                              </a:solidFill>
                              <a:latin typeface="Hacen Lebanon" pitchFamily="2" charset="-78"/>
                              <a:cs typeface="Hacen Lebanon" pitchFamily="2" charset="-78"/>
                            </a:rPr>
                            <m:t> </m:t>
                          </m:r>
                        </m:num>
                        <m:den>
                          <m:r>
                            <a:rPr lang="en-US" b="1" i="1" smtClean="0">
                              <a:solidFill>
                                <a:schemeClr val="tx2">
                                  <a:lumMod val="75000"/>
                                </a:schemeClr>
                              </a:solidFill>
                              <a:latin typeface="Cambria Math"/>
                              <a:cs typeface="Hacen Lebanon" pitchFamily="2" charset="-78"/>
                            </a:rPr>
                            <m:t>𝟐</m:t>
                          </m:r>
                        </m:den>
                      </m:f>
                      <m:r>
                        <a:rPr lang="en-US" b="1" i="1" smtClean="0">
                          <a:solidFill>
                            <a:schemeClr val="tx2">
                              <a:lumMod val="75000"/>
                            </a:schemeClr>
                          </a:solidFill>
                          <a:latin typeface="Cambria Math"/>
                          <a:cs typeface="Hacen Lebanon" pitchFamily="2" charset="-78"/>
                        </a:rPr>
                        <m:t>= </m:t>
                      </m:r>
                      <m:f>
                        <m:fPr>
                          <m:ctrlPr>
                            <a:rPr lang="en-US" b="1" i="1" smtClean="0">
                              <a:solidFill>
                                <a:schemeClr val="tx2">
                                  <a:lumMod val="75000"/>
                                </a:schemeClr>
                              </a:solidFill>
                              <a:latin typeface="Cambria Math"/>
                              <a:cs typeface="Hacen Lebanon" pitchFamily="2" charset="-78"/>
                            </a:rPr>
                          </m:ctrlPr>
                        </m:fPr>
                        <m:num>
                          <m:r>
                            <a:rPr lang="en-US" b="1" i="1" smtClean="0">
                              <a:solidFill>
                                <a:schemeClr val="tx2">
                                  <a:lumMod val="75000"/>
                                </a:schemeClr>
                              </a:solidFill>
                              <a:latin typeface="Cambria Math"/>
                              <a:cs typeface="Hacen Lebanon" pitchFamily="2" charset="-78"/>
                            </a:rPr>
                            <m:t>𝟕</m:t>
                          </m:r>
                        </m:num>
                        <m:den>
                          <m:r>
                            <a:rPr lang="en-US" b="1" i="1" smtClean="0">
                              <a:solidFill>
                                <a:schemeClr val="tx2">
                                  <a:lumMod val="75000"/>
                                </a:schemeClr>
                              </a:solidFill>
                              <a:latin typeface="Cambria Math"/>
                              <a:cs typeface="Hacen Lebanon" pitchFamily="2" charset="-78"/>
                            </a:rPr>
                            <m:t>𝟐</m:t>
                          </m:r>
                        </m:den>
                      </m:f>
                      <m:r>
                        <a:rPr lang="en-US" b="1" i="1" smtClean="0">
                          <a:solidFill>
                            <a:schemeClr val="tx2">
                              <a:lumMod val="75000"/>
                            </a:schemeClr>
                          </a:solidFill>
                          <a:latin typeface="Cambria Math"/>
                          <a:cs typeface="Hacen Lebanon" pitchFamily="2" charset="-78"/>
                        </a:rPr>
                        <m:t>=</m:t>
                      </m:r>
                      <m:r>
                        <a:rPr lang="en-US" b="1" i="1" smtClean="0">
                          <a:solidFill>
                            <a:schemeClr val="tx2">
                              <a:lumMod val="75000"/>
                            </a:schemeClr>
                          </a:solidFill>
                          <a:latin typeface="Cambria Math"/>
                          <a:cs typeface="Hacen Lebanon" pitchFamily="2" charset="-78"/>
                        </a:rPr>
                        <m:t>𝟑</m:t>
                      </m:r>
                      <m:r>
                        <a:rPr lang="en-US" b="1" i="1" smtClean="0">
                          <a:solidFill>
                            <a:schemeClr val="tx2">
                              <a:lumMod val="75000"/>
                            </a:schemeClr>
                          </a:solidFill>
                          <a:latin typeface="Cambria Math"/>
                          <a:cs typeface="Hacen Lebanon" pitchFamily="2" charset="-78"/>
                        </a:rPr>
                        <m:t>.</m:t>
                      </m:r>
                      <m:r>
                        <a:rPr lang="en-US" b="1" i="1" smtClean="0">
                          <a:solidFill>
                            <a:schemeClr val="tx2">
                              <a:lumMod val="75000"/>
                            </a:schemeClr>
                          </a:solidFill>
                          <a:latin typeface="Cambria Math"/>
                          <a:cs typeface="Hacen Lebanon" pitchFamily="2" charset="-78"/>
                        </a:rPr>
                        <m:t>𝟓</m:t>
                      </m:r>
                    </m:oMath>
                  </m:oMathPara>
                </a14:m>
                <a:endParaRPr lang="ar-SA" b="1" dirty="0" smtClean="0">
                  <a:solidFill>
                    <a:schemeClr val="tx2">
                      <a:lumMod val="75000"/>
                    </a:schemeClr>
                  </a:solidFill>
                  <a:latin typeface="Hacen Lebanon" pitchFamily="2" charset="-78"/>
                  <a:cs typeface="Hacen Lebanon" pitchFamily="2" charset="-78"/>
                </a:endParaRPr>
              </a:p>
              <a:p>
                <a:pPr algn="ctr"/>
                <a14:m>
                  <m:oMathPara xmlns:m="http://schemas.openxmlformats.org/officeDocument/2006/math">
                    <m:oMathParaPr>
                      <m:jc m:val="centerGroup"/>
                    </m:oMathParaPr>
                    <m:oMath xmlns:m="http://schemas.openxmlformats.org/officeDocument/2006/math">
                      <m:r>
                        <a:rPr lang="en-US" b="1" i="1" smtClean="0">
                          <a:solidFill>
                            <a:schemeClr val="tx2">
                              <a:lumMod val="75000"/>
                            </a:schemeClr>
                          </a:solidFill>
                          <a:latin typeface="Cambria Math"/>
                          <a:cs typeface="Hacen Lebanon" pitchFamily="2" charset="-78"/>
                        </a:rPr>
                        <m:t>𝒎</m:t>
                      </m:r>
                      <m:r>
                        <a:rPr lang="en-US" b="1" i="1" smtClean="0">
                          <a:solidFill>
                            <a:schemeClr val="tx2">
                              <a:lumMod val="75000"/>
                            </a:schemeClr>
                          </a:solidFill>
                          <a:latin typeface="Cambria Math"/>
                          <a:cs typeface="Hacen Lebanon" pitchFamily="2" charset="-78"/>
                        </a:rPr>
                        <m:t>= </m:t>
                      </m:r>
                      <m:f>
                        <m:fPr>
                          <m:ctrlPr>
                            <a:rPr lang="en-US" b="1" i="1" smtClean="0">
                              <a:solidFill>
                                <a:schemeClr val="tx2">
                                  <a:lumMod val="75000"/>
                                </a:schemeClr>
                              </a:solidFill>
                              <a:latin typeface="Cambria Math"/>
                              <a:cs typeface="Hacen Lebanon" pitchFamily="2" charset="-78"/>
                            </a:rPr>
                          </m:ctrlPr>
                        </m:fPr>
                        <m:num>
                          <m:sSub>
                            <m:sSubPr>
                              <m:ctrlPr>
                                <a:rPr lang="en-US" b="1" i="1">
                                  <a:solidFill>
                                    <a:schemeClr val="tx2">
                                      <a:lumMod val="75000"/>
                                    </a:schemeClr>
                                  </a:solidFill>
                                  <a:latin typeface="Cambria Math"/>
                                  <a:cs typeface="Hacen Lebanon" pitchFamily="2" charset="-78"/>
                                </a:rPr>
                              </m:ctrlPr>
                            </m:sSubPr>
                            <m:e>
                              <m:r>
                                <a:rPr lang="en-US" b="1" i="1">
                                  <a:solidFill>
                                    <a:schemeClr val="tx2">
                                      <a:lumMod val="75000"/>
                                    </a:schemeClr>
                                  </a:solidFill>
                                  <a:latin typeface="Cambria Math"/>
                                  <a:cs typeface="Hacen Lebanon" pitchFamily="2" charset="-78"/>
                                </a:rPr>
                                <m:t>𝑿</m:t>
                              </m:r>
                            </m:e>
                            <m:sub>
                              <m:r>
                                <a:rPr lang="en-US" b="1" i="1">
                                  <a:solidFill>
                                    <a:schemeClr val="tx2">
                                      <a:lumMod val="75000"/>
                                    </a:schemeClr>
                                  </a:solidFill>
                                  <a:latin typeface="Cambria Math"/>
                                  <a:cs typeface="Hacen Lebanon" pitchFamily="2" charset="-78"/>
                                </a:rPr>
                                <m:t>𝟑</m:t>
                              </m:r>
                            </m:sub>
                          </m:sSub>
                          <m:r>
                            <a:rPr lang="en-US" b="1" i="1" smtClean="0">
                              <a:solidFill>
                                <a:schemeClr val="tx2">
                                  <a:lumMod val="75000"/>
                                </a:schemeClr>
                              </a:solidFill>
                              <a:latin typeface="Cambria Math"/>
                              <a:cs typeface="Hacen Lebanon" pitchFamily="2" charset="-78"/>
                            </a:rPr>
                            <m:t>+</m:t>
                          </m:r>
                          <m:sSub>
                            <m:sSubPr>
                              <m:ctrlPr>
                                <a:rPr lang="en-US" b="1" i="1" smtClean="0">
                                  <a:solidFill>
                                    <a:schemeClr val="tx2">
                                      <a:lumMod val="75000"/>
                                    </a:schemeClr>
                                  </a:solidFill>
                                  <a:latin typeface="Cambria Math"/>
                                  <a:cs typeface="Hacen Lebanon" pitchFamily="2" charset="-78"/>
                                </a:rPr>
                              </m:ctrlPr>
                            </m:sSubPr>
                            <m:e>
                              <m:r>
                                <a:rPr lang="en-US" b="1" i="1" smtClean="0">
                                  <a:solidFill>
                                    <a:schemeClr val="tx2">
                                      <a:lumMod val="75000"/>
                                    </a:schemeClr>
                                  </a:solidFill>
                                  <a:latin typeface="Cambria Math"/>
                                  <a:cs typeface="Hacen Lebanon" pitchFamily="2" charset="-78"/>
                                </a:rPr>
                                <m:t>𝑿</m:t>
                              </m:r>
                            </m:e>
                            <m:sub>
                              <m:r>
                                <a:rPr lang="en-US" b="1" i="1" smtClean="0">
                                  <a:solidFill>
                                    <a:schemeClr val="tx2">
                                      <a:lumMod val="75000"/>
                                    </a:schemeClr>
                                  </a:solidFill>
                                  <a:latin typeface="Cambria Math"/>
                                  <a:cs typeface="Hacen Lebanon" pitchFamily="2" charset="-78"/>
                                </a:rPr>
                                <m:t>𝟒</m:t>
                              </m:r>
                            </m:sub>
                          </m:sSub>
                        </m:num>
                        <m:den>
                          <m:r>
                            <a:rPr lang="en-US" b="1" i="1" smtClean="0">
                              <a:solidFill>
                                <a:schemeClr val="tx2">
                                  <a:lumMod val="75000"/>
                                </a:schemeClr>
                              </a:solidFill>
                              <a:latin typeface="Cambria Math"/>
                              <a:cs typeface="Hacen Lebanon" pitchFamily="2" charset="-78"/>
                            </a:rPr>
                            <m:t>𝟐</m:t>
                          </m:r>
                        </m:den>
                      </m:f>
                      <m:r>
                        <a:rPr lang="en-US" b="1" i="1" smtClean="0">
                          <a:solidFill>
                            <a:schemeClr val="tx2">
                              <a:lumMod val="75000"/>
                            </a:schemeClr>
                          </a:solidFill>
                          <a:latin typeface="Cambria Math"/>
                          <a:cs typeface="Hacen Lebanon" pitchFamily="2" charset="-78"/>
                        </a:rPr>
                        <m:t>=</m:t>
                      </m:r>
                      <m:f>
                        <m:fPr>
                          <m:ctrlPr>
                            <a:rPr lang="en-US" b="1" i="1" smtClean="0">
                              <a:solidFill>
                                <a:schemeClr val="tx2">
                                  <a:lumMod val="75000"/>
                                </a:schemeClr>
                              </a:solidFill>
                              <a:latin typeface="Cambria Math"/>
                              <a:cs typeface="Hacen Lebanon" pitchFamily="2" charset="-78"/>
                            </a:rPr>
                          </m:ctrlPr>
                        </m:fPr>
                        <m:num>
                          <m:r>
                            <a:rPr lang="en-US" b="1" i="1" smtClean="0">
                              <a:solidFill>
                                <a:schemeClr val="tx2">
                                  <a:lumMod val="75000"/>
                                </a:schemeClr>
                              </a:solidFill>
                              <a:latin typeface="Cambria Math"/>
                              <a:cs typeface="Hacen Lebanon" pitchFamily="2" charset="-78"/>
                            </a:rPr>
                            <m:t>𝟕𝟎</m:t>
                          </m:r>
                          <m:r>
                            <a:rPr lang="en-US" b="1" i="1" smtClean="0">
                              <a:solidFill>
                                <a:schemeClr val="tx2">
                                  <a:lumMod val="75000"/>
                                </a:schemeClr>
                              </a:solidFill>
                              <a:latin typeface="Cambria Math"/>
                              <a:cs typeface="Hacen Lebanon" pitchFamily="2" charset="-78"/>
                            </a:rPr>
                            <m:t>+</m:t>
                          </m:r>
                          <m:r>
                            <a:rPr lang="en-US" b="1" i="1" smtClean="0">
                              <a:solidFill>
                                <a:schemeClr val="tx2">
                                  <a:lumMod val="75000"/>
                                </a:schemeClr>
                              </a:solidFill>
                              <a:latin typeface="Cambria Math"/>
                              <a:cs typeface="Hacen Lebanon" pitchFamily="2" charset="-78"/>
                            </a:rPr>
                            <m:t>𝟕𝟓</m:t>
                          </m:r>
                        </m:num>
                        <m:den>
                          <m:r>
                            <a:rPr lang="en-US" b="1" i="1" smtClean="0">
                              <a:solidFill>
                                <a:schemeClr val="tx2">
                                  <a:lumMod val="75000"/>
                                </a:schemeClr>
                              </a:solidFill>
                              <a:latin typeface="Cambria Math"/>
                              <a:cs typeface="Hacen Lebanon" pitchFamily="2" charset="-78"/>
                            </a:rPr>
                            <m:t>𝟐</m:t>
                          </m:r>
                        </m:den>
                      </m:f>
                      <m:r>
                        <a:rPr lang="en-US" b="1" i="1" smtClean="0">
                          <a:solidFill>
                            <a:schemeClr val="tx2">
                              <a:lumMod val="75000"/>
                            </a:schemeClr>
                          </a:solidFill>
                          <a:latin typeface="Cambria Math"/>
                          <a:cs typeface="Hacen Lebanon" pitchFamily="2" charset="-78"/>
                        </a:rPr>
                        <m:t>=</m:t>
                      </m:r>
                      <m:r>
                        <a:rPr lang="en-US" b="1" i="1" smtClean="0">
                          <a:solidFill>
                            <a:schemeClr val="tx2">
                              <a:lumMod val="75000"/>
                            </a:schemeClr>
                          </a:solidFill>
                          <a:latin typeface="Cambria Math"/>
                          <a:cs typeface="Hacen Lebanon" pitchFamily="2" charset="-78"/>
                        </a:rPr>
                        <m:t>𝟕𝟐</m:t>
                      </m:r>
                      <m:r>
                        <a:rPr lang="en-US" b="1" i="1" smtClean="0">
                          <a:solidFill>
                            <a:schemeClr val="tx2">
                              <a:lumMod val="75000"/>
                            </a:schemeClr>
                          </a:solidFill>
                          <a:latin typeface="Cambria Math"/>
                          <a:cs typeface="Hacen Lebanon" pitchFamily="2" charset="-78"/>
                        </a:rPr>
                        <m:t>.</m:t>
                      </m:r>
                      <m:r>
                        <a:rPr lang="en-US" b="1" i="1" smtClean="0">
                          <a:solidFill>
                            <a:schemeClr val="tx2">
                              <a:lumMod val="75000"/>
                            </a:schemeClr>
                          </a:solidFill>
                          <a:latin typeface="Cambria Math"/>
                          <a:cs typeface="Hacen Lebanon" pitchFamily="2" charset="-78"/>
                        </a:rPr>
                        <m:t>𝟓</m:t>
                      </m:r>
                    </m:oMath>
                  </m:oMathPara>
                </a14:m>
                <a:endParaRPr lang="ar-SA" b="1" dirty="0" smtClean="0">
                  <a:solidFill>
                    <a:schemeClr val="tx2">
                      <a:lumMod val="75000"/>
                    </a:schemeClr>
                  </a:solidFill>
                  <a:latin typeface="Hacen Lebanon" pitchFamily="2" charset="-78"/>
                  <a:cs typeface="Hacen Lebanon" pitchFamily="2" charset="-78"/>
                </a:endParaRPr>
              </a:p>
            </p:txBody>
          </p:sp>
        </mc:Choice>
        <mc:Fallback>
          <p:sp>
            <p:nvSpPr>
              <p:cNvPr id="3" name="مربع نص 2"/>
              <p:cNvSpPr txBox="1">
                <a:spLocks noRot="1" noChangeAspect="1" noMove="1" noResize="1" noEditPoints="1" noAdjustHandles="1" noChangeArrowheads="1" noChangeShapeType="1" noTextEdit="1"/>
              </p:cNvSpPr>
              <p:nvPr/>
            </p:nvSpPr>
            <p:spPr>
              <a:xfrm>
                <a:off x="1610826" y="3645024"/>
                <a:ext cx="5637237" cy="2520113"/>
              </a:xfrm>
              <a:prstGeom prst="rect">
                <a:avLst/>
              </a:prstGeom>
              <a:blipFill rotWithShape="1">
                <a:blip r:embed="rId2" cstate="print"/>
                <a:stretch>
                  <a:fillRect t="-691" r="-644"/>
                </a:stretch>
              </a:blipFill>
            </p:spPr>
            <p:txBody>
              <a:bodyPr/>
              <a:lstStyle/>
              <a:p>
                <a:r>
                  <a:rPr lang="ar-SA">
                    <a:noFill/>
                  </a:rPr>
                  <a:t> </a:t>
                </a:r>
              </a:p>
            </p:txBody>
          </p:sp>
        </mc:Fallback>
      </mc:AlternateContent>
      <p:graphicFrame>
        <p:nvGraphicFramePr>
          <p:cNvPr id="5" name="جدول 4"/>
          <p:cNvGraphicFramePr>
            <a:graphicFrameLocks noGrp="1"/>
          </p:cNvGraphicFramePr>
          <p:nvPr>
            <p:extLst>
              <p:ext uri="{D42A27DB-BD31-4B8C-83A1-F6EECF244321}">
                <p14:modId xmlns="" xmlns:p14="http://schemas.microsoft.com/office/powerpoint/2010/main" val="3303619030"/>
              </p:ext>
            </p:extLst>
          </p:nvPr>
        </p:nvGraphicFramePr>
        <p:xfrm>
          <a:off x="1372403" y="2204864"/>
          <a:ext cx="6114084" cy="720080"/>
        </p:xfrm>
        <a:graphic>
          <a:graphicData uri="http://schemas.openxmlformats.org/drawingml/2006/table">
            <a:tbl>
              <a:tblPr rtl="1" firstRow="1" bandRow="1">
                <a:tableStyleId>{00A15C55-8517-42AA-B614-E9B94910E393}</a:tableStyleId>
              </a:tblPr>
              <a:tblGrid>
                <a:gridCol w="1019014"/>
                <a:gridCol w="1019014"/>
                <a:gridCol w="1019014"/>
                <a:gridCol w="1019014"/>
                <a:gridCol w="1019014"/>
                <a:gridCol w="1019014"/>
              </a:tblGrid>
              <a:tr h="720080">
                <a:tc>
                  <a:txBody>
                    <a:bodyPr/>
                    <a:lstStyle/>
                    <a:p>
                      <a:pPr algn="ctr" rtl="1"/>
                      <a:r>
                        <a:rPr lang="en-US" sz="2000" b="1" dirty="0" smtClean="0">
                          <a:solidFill>
                            <a:schemeClr val="bg1"/>
                          </a:solidFill>
                        </a:rPr>
                        <a:t>A</a:t>
                      </a:r>
                      <a:endParaRPr lang="ar-SA" sz="2000" b="1" dirty="0">
                        <a:solidFill>
                          <a:schemeClr val="bg1"/>
                        </a:solidFill>
                      </a:endParaRPr>
                    </a:p>
                  </a:txBody>
                  <a:tcPr anchor="ctr"/>
                </a:tc>
                <a:tc>
                  <a:txBody>
                    <a:bodyPr/>
                    <a:lstStyle/>
                    <a:p>
                      <a:pPr algn="ctr" rtl="1"/>
                      <a:r>
                        <a:rPr lang="en-US" sz="2000" b="1" dirty="0" smtClean="0">
                          <a:solidFill>
                            <a:schemeClr val="bg1"/>
                          </a:solidFill>
                        </a:rPr>
                        <a:t>80</a:t>
                      </a:r>
                      <a:endParaRPr lang="ar-SA" sz="2000" b="1" dirty="0">
                        <a:solidFill>
                          <a:schemeClr val="bg1"/>
                        </a:solidFill>
                      </a:endParaRPr>
                    </a:p>
                  </a:txBody>
                  <a:tcPr anchor="ctr"/>
                </a:tc>
                <a:tc>
                  <a:txBody>
                    <a:bodyPr/>
                    <a:lstStyle/>
                    <a:p>
                      <a:pPr algn="ctr" rtl="1"/>
                      <a:r>
                        <a:rPr lang="en-US" sz="2000" b="1" dirty="0" smtClean="0">
                          <a:solidFill>
                            <a:schemeClr val="bg1"/>
                          </a:solidFill>
                        </a:rPr>
                        <a:t>75</a:t>
                      </a:r>
                      <a:endParaRPr lang="ar-SA" sz="2000" b="1" dirty="0">
                        <a:solidFill>
                          <a:schemeClr val="bg1"/>
                        </a:solidFill>
                      </a:endParaRPr>
                    </a:p>
                  </a:txBody>
                  <a:tcPr anchor="ctr"/>
                </a:tc>
                <a:tc>
                  <a:txBody>
                    <a:bodyPr/>
                    <a:lstStyle/>
                    <a:p>
                      <a:pPr algn="ctr" rtl="1"/>
                      <a:r>
                        <a:rPr lang="en-US" sz="2000" b="1" dirty="0" smtClean="0">
                          <a:solidFill>
                            <a:schemeClr val="bg1"/>
                          </a:solidFill>
                        </a:rPr>
                        <a:t>F</a:t>
                      </a:r>
                      <a:endParaRPr lang="ar-SA" sz="2000" b="1" dirty="0">
                        <a:solidFill>
                          <a:schemeClr val="bg1"/>
                        </a:solidFill>
                      </a:endParaRPr>
                    </a:p>
                  </a:txBody>
                  <a:tcPr anchor="ctr"/>
                </a:tc>
                <a:tc>
                  <a:txBody>
                    <a:bodyPr/>
                    <a:lstStyle/>
                    <a:p>
                      <a:pPr algn="ctr" rtl="1"/>
                      <a:r>
                        <a:rPr lang="en-US" sz="2000" b="1" dirty="0" smtClean="0">
                          <a:solidFill>
                            <a:schemeClr val="bg1"/>
                          </a:solidFill>
                        </a:rPr>
                        <a:t>70</a:t>
                      </a:r>
                      <a:endParaRPr lang="ar-SA" sz="2000" b="1" dirty="0">
                        <a:solidFill>
                          <a:schemeClr val="bg1"/>
                        </a:solidFill>
                      </a:endParaRPr>
                    </a:p>
                  </a:txBody>
                  <a:tcPr anchor="ctr"/>
                </a:tc>
                <a:tc>
                  <a:txBody>
                    <a:bodyPr/>
                    <a:lstStyle/>
                    <a:p>
                      <a:pPr algn="ctr" rtl="1"/>
                      <a:r>
                        <a:rPr lang="en-US" sz="2000" b="1" dirty="0" smtClean="0">
                          <a:solidFill>
                            <a:schemeClr val="bg1"/>
                          </a:solidFill>
                        </a:rPr>
                        <a:t>D</a:t>
                      </a:r>
                      <a:endParaRPr lang="ar-SA" sz="2000" b="1" dirty="0">
                        <a:solidFill>
                          <a:schemeClr val="bg1"/>
                        </a:solidFill>
                      </a:endParaRPr>
                    </a:p>
                  </a:txBody>
                  <a:tcPr anchor="ctr"/>
                </a:tc>
              </a:tr>
            </a:tbl>
          </a:graphicData>
        </a:graphic>
      </p:graphicFrame>
      <p:sp>
        <p:nvSpPr>
          <p:cNvPr id="6" name="وسيلة شرح خطية 3 5"/>
          <p:cNvSpPr/>
          <p:nvPr/>
        </p:nvSpPr>
        <p:spPr>
          <a:xfrm>
            <a:off x="3707904" y="4149080"/>
            <a:ext cx="432048" cy="432048"/>
          </a:xfrm>
          <a:prstGeom prst="borderCallout3">
            <a:avLst>
              <a:gd name="adj1" fmla="val 18750"/>
              <a:gd name="adj2" fmla="val -8333"/>
              <a:gd name="adj3" fmla="val 18750"/>
              <a:gd name="adj4" fmla="val -16667"/>
              <a:gd name="adj5" fmla="val 106614"/>
              <a:gd name="adj6" fmla="val -18872"/>
              <a:gd name="adj7" fmla="val -149386"/>
              <a:gd name="adj8" fmla="val -248636"/>
            </a:avLst>
          </a:prstGeom>
          <a:noFill/>
          <a:ln w="5715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mc:AlternateContent xmlns:mc="http://schemas.openxmlformats.org/markup-compatibility/2006">
        <mc:Choice xmlns="" xmlns:a14="http://schemas.microsoft.com/office/drawing/2010/main" Requires="a14">
          <p:sp>
            <p:nvSpPr>
              <p:cNvPr id="7" name="مربع نص 6"/>
              <p:cNvSpPr txBox="1"/>
              <p:nvPr/>
            </p:nvSpPr>
            <p:spPr>
              <a:xfrm>
                <a:off x="1992288" y="3212976"/>
                <a:ext cx="872942" cy="369332"/>
              </a:xfrm>
              <a:prstGeom prst="rect">
                <a:avLst/>
              </a:prstGeom>
              <a:noFill/>
            </p:spPr>
            <p:txBody>
              <a:bodyPr wrap="square" rtlCol="1">
                <a:spAutoFit/>
              </a:bodyPr>
              <a:lstStyle/>
              <a:p>
                <a:pPr/>
                <a14:m>
                  <m:oMathPara xmlns:m="http://schemas.openxmlformats.org/officeDocument/2006/math">
                    <m:oMathParaPr>
                      <m:jc m:val="centerGroup"/>
                    </m:oMathParaPr>
                    <m:oMath xmlns:m="http://schemas.openxmlformats.org/officeDocument/2006/math">
                      <m:sSub>
                        <m:sSubPr>
                          <m:ctrlPr>
                            <a:rPr lang="en-US" b="1" i="1">
                              <a:solidFill>
                                <a:schemeClr val="tx2">
                                  <a:lumMod val="75000"/>
                                </a:schemeClr>
                              </a:solidFill>
                              <a:latin typeface="Cambria Math"/>
                              <a:cs typeface="Hacen Lebanon" pitchFamily="2" charset="-78"/>
                            </a:rPr>
                          </m:ctrlPr>
                        </m:sSubPr>
                        <m:e>
                          <m:r>
                            <a:rPr lang="en-US" b="1" i="1">
                              <a:solidFill>
                                <a:schemeClr val="tx2">
                                  <a:lumMod val="75000"/>
                                </a:schemeClr>
                              </a:solidFill>
                              <a:latin typeface="Cambria Math"/>
                              <a:cs typeface="Hacen Lebanon" pitchFamily="2" charset="-78"/>
                            </a:rPr>
                            <m:t>𝑿</m:t>
                          </m:r>
                        </m:e>
                        <m:sub>
                          <m:r>
                            <a:rPr lang="en-US" b="1" i="1">
                              <a:solidFill>
                                <a:schemeClr val="tx2">
                                  <a:lumMod val="75000"/>
                                </a:schemeClr>
                              </a:solidFill>
                              <a:latin typeface="Cambria Math"/>
                              <a:cs typeface="Hacen Lebanon" pitchFamily="2" charset="-78"/>
                            </a:rPr>
                            <m:t>𝟑</m:t>
                          </m:r>
                        </m:sub>
                      </m:sSub>
                    </m:oMath>
                  </m:oMathPara>
                </a14:m>
                <a:endParaRPr lang="ar-SA" dirty="0"/>
              </a:p>
            </p:txBody>
          </p:sp>
        </mc:Choice>
        <mc:Fallback>
          <p:sp>
            <p:nvSpPr>
              <p:cNvPr id="7" name="مربع نص 6"/>
              <p:cNvSpPr txBox="1">
                <a:spLocks noRot="1" noChangeAspect="1" noMove="1" noResize="1" noEditPoints="1" noAdjustHandles="1" noChangeArrowheads="1" noChangeShapeType="1" noTextEdit="1"/>
              </p:cNvSpPr>
              <p:nvPr/>
            </p:nvSpPr>
            <p:spPr>
              <a:xfrm>
                <a:off x="1992288" y="3212976"/>
                <a:ext cx="872942" cy="369332"/>
              </a:xfrm>
              <a:prstGeom prst="rect">
                <a:avLst/>
              </a:prstGeom>
              <a:blipFill rotWithShape="1">
                <a:blip r:embed="rId3" cstate="print"/>
                <a:stretch>
                  <a:fillRect b="-1639"/>
                </a:stretch>
              </a:blipFill>
            </p:spPr>
            <p:txBody>
              <a:bodyPr/>
              <a:lstStyle/>
              <a:p>
                <a:r>
                  <a:rPr lang="ar-SA">
                    <a:noFill/>
                  </a:rPr>
                  <a:t> </a:t>
                </a:r>
              </a:p>
            </p:txBody>
          </p:sp>
        </mc:Fallback>
      </mc:AlternateContent>
      <p:sp>
        <p:nvSpPr>
          <p:cNvPr id="8" name="وسيلة شرح خطية 3 7"/>
          <p:cNvSpPr/>
          <p:nvPr/>
        </p:nvSpPr>
        <p:spPr>
          <a:xfrm flipH="1">
            <a:off x="4644008" y="4149080"/>
            <a:ext cx="432048" cy="432048"/>
          </a:xfrm>
          <a:prstGeom prst="borderCallout3">
            <a:avLst>
              <a:gd name="adj1" fmla="val 18750"/>
              <a:gd name="adj2" fmla="val -8333"/>
              <a:gd name="adj3" fmla="val 18750"/>
              <a:gd name="adj4" fmla="val -16667"/>
              <a:gd name="adj5" fmla="val 106614"/>
              <a:gd name="adj6" fmla="val -18872"/>
              <a:gd name="adj7" fmla="val -149386"/>
              <a:gd name="adj8" fmla="val -248636"/>
            </a:avLst>
          </a:prstGeom>
          <a:noFill/>
          <a:ln w="5715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mc:AlternateContent xmlns:mc="http://schemas.openxmlformats.org/markup-compatibility/2006">
        <mc:Choice xmlns="" xmlns:a14="http://schemas.microsoft.com/office/drawing/2010/main" Requires="a14">
          <p:sp>
            <p:nvSpPr>
              <p:cNvPr id="9" name="مربع نص 8"/>
              <p:cNvSpPr txBox="1"/>
              <p:nvPr/>
            </p:nvSpPr>
            <p:spPr>
              <a:xfrm>
                <a:off x="5724128" y="3180710"/>
                <a:ext cx="872942" cy="369332"/>
              </a:xfrm>
              <a:prstGeom prst="rect">
                <a:avLst/>
              </a:prstGeom>
              <a:noFill/>
            </p:spPr>
            <p:txBody>
              <a:bodyPr wrap="square" rtlCol="1">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chemeClr val="tx2">
                                  <a:lumMod val="75000"/>
                                </a:schemeClr>
                              </a:solidFill>
                              <a:latin typeface="Cambria Math"/>
                              <a:cs typeface="Hacen Lebanon" pitchFamily="2" charset="-78"/>
                            </a:rPr>
                          </m:ctrlPr>
                        </m:sSubPr>
                        <m:e>
                          <m:r>
                            <a:rPr lang="en-US" b="1" i="1">
                              <a:solidFill>
                                <a:schemeClr val="tx2">
                                  <a:lumMod val="75000"/>
                                </a:schemeClr>
                              </a:solidFill>
                              <a:latin typeface="Cambria Math"/>
                              <a:cs typeface="Hacen Lebanon" pitchFamily="2" charset="-78"/>
                            </a:rPr>
                            <m:t>𝑿</m:t>
                          </m:r>
                        </m:e>
                        <m:sub>
                          <m:r>
                            <a:rPr lang="en-US" b="1" i="1" smtClean="0">
                              <a:solidFill>
                                <a:schemeClr val="tx2">
                                  <a:lumMod val="75000"/>
                                </a:schemeClr>
                              </a:solidFill>
                              <a:latin typeface="Cambria Math"/>
                              <a:cs typeface="Hacen Lebanon" pitchFamily="2" charset="-78"/>
                            </a:rPr>
                            <m:t>𝟒</m:t>
                          </m:r>
                        </m:sub>
                      </m:sSub>
                    </m:oMath>
                  </m:oMathPara>
                </a14:m>
                <a:endParaRPr lang="ar-SA" dirty="0"/>
              </a:p>
            </p:txBody>
          </p:sp>
        </mc:Choice>
        <mc:Fallback>
          <p:sp>
            <p:nvSpPr>
              <p:cNvPr id="9" name="مربع نص 8"/>
              <p:cNvSpPr txBox="1">
                <a:spLocks noRot="1" noChangeAspect="1" noMove="1" noResize="1" noEditPoints="1" noAdjustHandles="1" noChangeArrowheads="1" noChangeShapeType="1" noTextEdit="1"/>
              </p:cNvSpPr>
              <p:nvPr/>
            </p:nvSpPr>
            <p:spPr>
              <a:xfrm>
                <a:off x="5724128" y="3180710"/>
                <a:ext cx="872942" cy="369332"/>
              </a:xfrm>
              <a:prstGeom prst="rect">
                <a:avLst/>
              </a:prstGeom>
              <a:blipFill rotWithShape="1">
                <a:blip r:embed="rId4" cstate="print"/>
                <a:stretch>
                  <a:fillRect b="-3333"/>
                </a:stretch>
              </a:blipFill>
            </p:spPr>
            <p:txBody>
              <a:bodyPr/>
              <a:lstStyle/>
              <a:p>
                <a:r>
                  <a:rPr lang="ar-SA">
                    <a:noFill/>
                  </a:rPr>
                  <a:t> </a:t>
                </a:r>
              </a:p>
            </p:txBody>
          </p:sp>
        </mc:Fallback>
      </mc:AlternateContent>
    </p:spTree>
    <p:extLst>
      <p:ext uri="{BB962C8B-B14F-4D97-AF65-F5344CB8AC3E}">
        <p14:creationId xmlns="" xmlns:p14="http://schemas.microsoft.com/office/powerpoint/2010/main" val="2344604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bg/>
                                          </p:spTgt>
                                        </p:tgtEl>
                                        <p:attrNameLst>
                                          <p:attrName>style.visibility</p:attrName>
                                        </p:attrNameLst>
                                      </p:cBhvr>
                                      <p:to>
                                        <p:strVal val="visible"/>
                                      </p:to>
                                    </p:set>
                                    <p:animEffect transition="in" filter="randombar(horizontal)">
                                      <p:cBhvr>
                                        <p:cTn id="17" dur="500"/>
                                        <p:tgtEl>
                                          <p:spTgt spid="3">
                                            <p:bg/>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22" dur="5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randombar(horizontal)">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wheel(1)">
                                      <p:cBhvr>
                                        <p:cTn id="47" dur="2000"/>
                                        <p:tgtEl>
                                          <p:spTgt spid="6"/>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fade">
                                      <p:cBhvr>
                                        <p:cTn id="52" dur="500"/>
                                        <p:tgtEl>
                                          <p:spTgt spid="7"/>
                                        </p:tgtEl>
                                      </p:cBhvr>
                                    </p:animEffect>
                                  </p:childTnLst>
                                </p:cTn>
                              </p:par>
                            </p:childTnLst>
                          </p:cTn>
                        </p:par>
                      </p:childTnLst>
                    </p:cTn>
                  </p:par>
                  <p:par>
                    <p:cTn id="53" fill="hold">
                      <p:stCondLst>
                        <p:cond delay="indefinite"/>
                      </p:stCondLst>
                      <p:childTnLst>
                        <p:par>
                          <p:cTn id="54" fill="hold">
                            <p:stCondLst>
                              <p:cond delay="0"/>
                            </p:stCondLst>
                            <p:childTnLst>
                              <p:par>
                                <p:cTn id="55" presetID="21" presetClass="entr" presetSubtype="1" fill="hold" grpId="0" nodeType="clickEffect">
                                  <p:stCondLst>
                                    <p:cond delay="0"/>
                                  </p:stCondLst>
                                  <p:childTnLst>
                                    <p:set>
                                      <p:cBhvr>
                                        <p:cTn id="56" dur="1" fill="hold">
                                          <p:stCondLst>
                                            <p:cond delay="0"/>
                                          </p:stCondLst>
                                        </p:cTn>
                                        <p:tgtEl>
                                          <p:spTgt spid="8"/>
                                        </p:tgtEl>
                                        <p:attrNameLst>
                                          <p:attrName>style.visibility</p:attrName>
                                        </p:attrNameLst>
                                      </p:cBhvr>
                                      <p:to>
                                        <p:strVal val="visible"/>
                                      </p:to>
                                    </p:set>
                                    <p:animEffect transition="in" filter="wheel(1)">
                                      <p:cBhvr>
                                        <p:cTn id="57" dur="2000"/>
                                        <p:tgtEl>
                                          <p:spTgt spid="8"/>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9"/>
                                        </p:tgtEl>
                                        <p:attrNameLst>
                                          <p:attrName>style.visibility</p:attrName>
                                        </p:attrNameLst>
                                      </p:cBhvr>
                                      <p:to>
                                        <p:strVal val="visible"/>
                                      </p:to>
                                    </p:set>
                                    <p:animEffect transition="in" filter="fade">
                                      <p:cBhvr>
                                        <p:cTn id="6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P spid="6" grpId="0" animBg="1"/>
      <p:bldP spid="7" grpId="0" animBg="1"/>
      <p:bldP spid="8" grpId="0" animBg="1"/>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 xmlns:a14="http://schemas.microsoft.com/office/drawing/2010/main" Requires="a14">
          <p:graphicFrame>
            <p:nvGraphicFramePr>
              <p:cNvPr id="5" name="جدول 4"/>
              <p:cNvGraphicFramePr>
                <a:graphicFrameLocks noGrp="1"/>
              </p:cNvGraphicFramePr>
              <p:nvPr>
                <p:extLst>
                  <p:ext uri="{D42A27DB-BD31-4B8C-83A1-F6EECF244321}">
                    <p14:modId xmlns:p14="http://schemas.microsoft.com/office/powerpoint/2010/main" val="2892771294"/>
                  </p:ext>
                </p:extLst>
              </p:nvPr>
            </p:nvGraphicFramePr>
            <p:xfrm>
              <a:off x="2691632" y="1020919"/>
              <a:ext cx="3132348" cy="5530138"/>
            </p:xfrm>
            <a:graphic>
              <a:graphicData uri="http://schemas.openxmlformats.org/drawingml/2006/table">
                <a:tbl>
                  <a:tblPr rtl="1" firstRow="1" bandRow="1">
                    <a:tableStyleId>{C4B1156A-380E-4F78-BDF5-A606A8083BF9}</a:tableStyleId>
                  </a:tblPr>
                  <a:tblGrid>
                    <a:gridCol w="1044116"/>
                    <a:gridCol w="1044116"/>
                    <a:gridCol w="1044116"/>
                  </a:tblGrid>
                  <a:tr h="747646">
                    <a:tc>
                      <a:txBody>
                        <a:bodyPr/>
                        <a:lstStyle/>
                        <a:p>
                          <a:pPr algn="ctr" rtl="1"/>
                          <a:r>
                            <a:rPr lang="ar-SA" sz="1600" dirty="0" err="1" smtClean="0"/>
                            <a:t>ت.م.ص</a:t>
                          </a:r>
                          <a:endParaRPr lang="ar-SA" sz="1600" dirty="0"/>
                        </a:p>
                      </a:txBody>
                      <a:tcPr anchor="ctr"/>
                    </a:tc>
                    <a:tc>
                      <a:txBody>
                        <a:bodyPr/>
                        <a:lstStyle/>
                        <a:p>
                          <a:pPr algn="ctr" rtl="1"/>
                          <a:r>
                            <a:rPr lang="ar-SA" sz="1600" dirty="0" smtClean="0"/>
                            <a:t>التكرار</a:t>
                          </a:r>
                        </a:p>
                        <a:p>
                          <a:pPr algn="ctr" rtl="1"/>
                          <a14:m>
                            <m:oMathPara xmlns:m="http://schemas.openxmlformats.org/officeDocument/2006/math">
                              <m:oMathParaPr>
                                <m:jc m:val="centerGroup"/>
                              </m:oMathParaPr>
                              <m:oMath xmlns:m="http://schemas.openxmlformats.org/officeDocument/2006/math">
                                <m:sSub>
                                  <m:sSubPr>
                                    <m:ctrlPr>
                                      <a:rPr lang="ar-SA" sz="1600" i="1" smtClean="0">
                                        <a:latin typeface="Cambria Math"/>
                                      </a:rPr>
                                    </m:ctrlPr>
                                  </m:sSubPr>
                                  <m:e>
                                    <m:r>
                                      <a:rPr lang="en-US" sz="1600" b="1" i="1" smtClean="0">
                                        <a:latin typeface="Cambria Math"/>
                                      </a:rPr>
                                      <m:t>𝒇</m:t>
                                    </m:r>
                                  </m:e>
                                  <m:sub>
                                    <m:r>
                                      <a:rPr lang="en-US" sz="1600" b="1" i="1" smtClean="0">
                                        <a:latin typeface="Cambria Math"/>
                                      </a:rPr>
                                      <m:t>𝒊</m:t>
                                    </m:r>
                                  </m:sub>
                                </m:sSub>
                              </m:oMath>
                            </m:oMathPara>
                          </a14:m>
                          <a:endParaRPr lang="ar-SA" sz="1600" dirty="0"/>
                        </a:p>
                      </a:txBody>
                      <a:tcPr anchor="ctr"/>
                    </a:tc>
                    <a:tc>
                      <a:txBody>
                        <a:bodyPr/>
                        <a:lstStyle/>
                        <a:p>
                          <a:pPr algn="ctr" rtl="1"/>
                          <a:r>
                            <a:rPr lang="ar-SA" sz="1600" dirty="0" smtClean="0"/>
                            <a:t>الفئات</a:t>
                          </a:r>
                          <a:endParaRPr lang="ar-SA" sz="1600" dirty="0"/>
                        </a:p>
                      </a:txBody>
                      <a:tcPr anchor="ctr"/>
                    </a:tc>
                  </a:tr>
                  <a:tr h="498430">
                    <a:tc>
                      <a:txBody>
                        <a:bodyPr/>
                        <a:lstStyle/>
                        <a:p>
                          <a:pPr algn="ctr" rtl="1"/>
                          <a:endParaRPr lang="ar-SA" sz="1600" dirty="0"/>
                        </a:p>
                      </a:txBody>
                      <a:tcPr anchor="ctr"/>
                    </a:tc>
                    <a:tc>
                      <a:txBody>
                        <a:bodyPr/>
                        <a:lstStyle/>
                        <a:p>
                          <a:pPr algn="ctr" rtl="1"/>
                          <a14:m>
                            <m:oMathPara xmlns:m="http://schemas.openxmlformats.org/officeDocument/2006/math">
                              <m:oMathParaPr>
                                <m:jc m:val="centerGroup"/>
                              </m:oMathParaPr>
                              <m:oMath xmlns:m="http://schemas.openxmlformats.org/officeDocument/2006/math">
                                <m:sSub>
                                  <m:sSubPr>
                                    <m:ctrlPr>
                                      <a:rPr lang="ar-SA" sz="1600" i="1" smtClean="0">
                                        <a:latin typeface="Cambria Math"/>
                                      </a:rPr>
                                    </m:ctrlPr>
                                  </m:sSubPr>
                                  <m:e>
                                    <m:r>
                                      <a:rPr lang="en-US" sz="1600" b="1" i="1" smtClean="0">
                                        <a:latin typeface="Cambria Math"/>
                                      </a:rPr>
                                      <m:t>𝒇</m:t>
                                    </m:r>
                                  </m:e>
                                  <m:sub>
                                    <m:r>
                                      <a:rPr lang="en-US" sz="1600" b="1" i="1" smtClean="0">
                                        <a:latin typeface="Cambria Math"/>
                                      </a:rPr>
                                      <m:t>𝟏</m:t>
                                    </m:r>
                                  </m:sub>
                                </m:sSub>
                              </m:oMath>
                            </m:oMathPara>
                          </a14:m>
                          <a:endParaRPr lang="ar-SA" sz="1600" dirty="0"/>
                        </a:p>
                      </a:txBody>
                      <a:tcPr anchor="ctr"/>
                    </a:tc>
                    <a:tc>
                      <a:txBody>
                        <a:bodyPr/>
                        <a:lstStyle/>
                        <a:p>
                          <a:pPr algn="ctr" rtl="1"/>
                          <a14:m>
                            <m:oMathPara xmlns:m="http://schemas.openxmlformats.org/officeDocument/2006/math">
                              <m:oMathParaPr>
                                <m:jc m:val="centerGroup"/>
                              </m:oMathParaPr>
                              <m:oMath xmlns:m="http://schemas.openxmlformats.org/officeDocument/2006/math">
                                <m:sSub>
                                  <m:sSubPr>
                                    <m:ctrlPr>
                                      <a:rPr lang="ar-SA" sz="1600" b="1" i="1" smtClean="0">
                                        <a:latin typeface="Cambria Math"/>
                                      </a:rPr>
                                    </m:ctrlPr>
                                  </m:sSubPr>
                                  <m:e>
                                    <m:r>
                                      <a:rPr lang="en-US" sz="1600" b="1" i="1" smtClean="0">
                                        <a:latin typeface="Cambria Math"/>
                                      </a:rPr>
                                      <m:t>𝒂</m:t>
                                    </m:r>
                                  </m:e>
                                  <m:sub>
                                    <m:r>
                                      <a:rPr lang="ar-SA" sz="1600" b="1" i="1" smtClean="0">
                                        <a:latin typeface="Cambria Math"/>
                                      </a:rPr>
                                      <m:t>𝟏</m:t>
                                    </m:r>
                                  </m:sub>
                                </m:sSub>
                                <m:r>
                                  <a:rPr lang="en-US" sz="1600" b="1" i="1" smtClean="0">
                                    <a:latin typeface="Cambria Math"/>
                                  </a:rPr>
                                  <m:t>−</m:t>
                                </m:r>
                              </m:oMath>
                            </m:oMathPara>
                          </a14:m>
                          <a:endParaRPr lang="ar-SA" sz="1600" b="1" dirty="0"/>
                        </a:p>
                      </a:txBody>
                      <a:tcPr anchor="ctr"/>
                    </a:tc>
                  </a:tr>
                  <a:tr h="560734">
                    <a:tc>
                      <a:txBody>
                        <a:bodyPr/>
                        <a:lstStyle/>
                        <a:p>
                          <a:pPr algn="ctr" rtl="1"/>
                          <a:endParaRPr lang="ar-SA" sz="1600" dirty="0"/>
                        </a:p>
                      </a:txBody>
                      <a:tcPr anchor="ctr"/>
                    </a:tc>
                    <a:tc>
                      <a:txBody>
                        <a:bodyPr/>
                        <a:lstStyle/>
                        <a:p>
                          <a:pPr algn="ctr" rtl="1"/>
                          <a14:m>
                            <m:oMathPara xmlns:m="http://schemas.openxmlformats.org/officeDocument/2006/math">
                              <m:oMathParaPr>
                                <m:jc m:val="centerGroup"/>
                              </m:oMathParaPr>
                              <m:oMath xmlns:m="http://schemas.openxmlformats.org/officeDocument/2006/math">
                                <m:sSub>
                                  <m:sSubPr>
                                    <m:ctrlPr>
                                      <a:rPr lang="ar-SA" sz="1600" i="1" smtClean="0">
                                        <a:latin typeface="Cambria Math"/>
                                      </a:rPr>
                                    </m:ctrlPr>
                                  </m:sSubPr>
                                  <m:e>
                                    <m:r>
                                      <a:rPr lang="en-US" sz="1600" b="1" i="1" smtClean="0">
                                        <a:latin typeface="Cambria Math"/>
                                      </a:rPr>
                                      <m:t>𝒇</m:t>
                                    </m:r>
                                  </m:e>
                                  <m:sub>
                                    <m:r>
                                      <a:rPr lang="en-US" sz="1600" b="1" i="1" smtClean="0">
                                        <a:latin typeface="Cambria Math"/>
                                      </a:rPr>
                                      <m:t>𝟐</m:t>
                                    </m:r>
                                  </m:sub>
                                </m:sSub>
                              </m:oMath>
                            </m:oMathPara>
                          </a14:m>
                          <a:endParaRPr lang="ar-SA" sz="1600" dirty="0"/>
                        </a:p>
                      </a:txBody>
                      <a:tcPr anchor="ctr"/>
                    </a:tc>
                    <a:tc>
                      <a:txBody>
                        <a:bodyPr/>
                        <a:lstStyle/>
                        <a:p>
                          <a:pPr algn="ctr" rtl="1"/>
                          <a14:m>
                            <m:oMathPara xmlns:m="http://schemas.openxmlformats.org/officeDocument/2006/math">
                              <m:oMathParaPr>
                                <m:jc m:val="centerGroup"/>
                              </m:oMathParaPr>
                              <m:oMath xmlns:m="http://schemas.openxmlformats.org/officeDocument/2006/math">
                                <m:sSub>
                                  <m:sSubPr>
                                    <m:ctrlPr>
                                      <a:rPr lang="ar-SA" sz="1600" b="1" i="1" smtClean="0">
                                        <a:latin typeface="Cambria Math"/>
                                      </a:rPr>
                                    </m:ctrlPr>
                                  </m:sSubPr>
                                  <m:e>
                                    <m:r>
                                      <a:rPr lang="en-US" sz="1600" b="1" i="1" smtClean="0">
                                        <a:latin typeface="Cambria Math"/>
                                      </a:rPr>
                                      <m:t>𝒂</m:t>
                                    </m:r>
                                  </m:e>
                                  <m:sub>
                                    <m:r>
                                      <a:rPr lang="ar-SA" sz="1600" b="1" i="1" smtClean="0">
                                        <a:latin typeface="Cambria Math"/>
                                      </a:rPr>
                                      <m:t>𝟐</m:t>
                                    </m:r>
                                  </m:sub>
                                </m:sSub>
                                <m:r>
                                  <a:rPr lang="en-US" sz="1600" b="1" i="1" smtClean="0">
                                    <a:latin typeface="Cambria Math"/>
                                  </a:rPr>
                                  <m:t>−</m:t>
                                </m:r>
                              </m:oMath>
                            </m:oMathPara>
                          </a14:m>
                          <a:endParaRPr lang="ar-SA" sz="1600" b="1" dirty="0"/>
                        </a:p>
                      </a:txBody>
                      <a:tcPr anchor="ctr"/>
                    </a:tc>
                  </a:tr>
                  <a:tr h="477176">
                    <a:tc>
                      <a:txBody>
                        <a:bodyPr/>
                        <a:lstStyle/>
                        <a:p>
                          <a:pPr algn="ctr" rtl="1"/>
                          <a:endParaRPr lang="ar-SA" sz="1600" dirty="0"/>
                        </a:p>
                      </a:txBody>
                      <a:tcPr anchor="ctr"/>
                    </a:tc>
                    <a:tc>
                      <a:txBody>
                        <a:bodyPr/>
                        <a:lstStyle/>
                        <a:p>
                          <a:pPr algn="ctr" rtl="1"/>
                          <a14:m>
                            <m:oMathPara xmlns:m="http://schemas.openxmlformats.org/officeDocument/2006/math">
                              <m:oMathParaPr>
                                <m:jc m:val="centerGroup"/>
                              </m:oMathParaPr>
                              <m:oMath xmlns:m="http://schemas.openxmlformats.org/officeDocument/2006/math">
                                <m:sSub>
                                  <m:sSubPr>
                                    <m:ctrlPr>
                                      <a:rPr lang="ar-SA" sz="1600" i="1" smtClean="0">
                                        <a:latin typeface="Cambria Math"/>
                                      </a:rPr>
                                    </m:ctrlPr>
                                  </m:sSubPr>
                                  <m:e>
                                    <m:r>
                                      <a:rPr lang="en-US" sz="1600" b="1" i="1" smtClean="0">
                                        <a:latin typeface="Cambria Math"/>
                                      </a:rPr>
                                      <m:t>𝒇</m:t>
                                    </m:r>
                                  </m:e>
                                  <m:sub>
                                    <m:r>
                                      <a:rPr lang="en-US" sz="1600" b="1" i="1" smtClean="0">
                                        <a:latin typeface="Cambria Math"/>
                                      </a:rPr>
                                      <m:t>𝟑</m:t>
                                    </m:r>
                                  </m:sub>
                                </m:sSub>
                              </m:oMath>
                            </m:oMathPara>
                          </a14:m>
                          <a:endParaRPr lang="ar-SA" sz="1600" dirty="0"/>
                        </a:p>
                      </a:txBody>
                      <a:tcPr anchor="ctr"/>
                    </a:tc>
                    <a:tc>
                      <a:txBody>
                        <a:bodyPr/>
                        <a:lstStyle/>
                        <a:p>
                          <a:pPr algn="ctr" rtl="1"/>
                          <a14:m>
                            <m:oMathPara xmlns:m="http://schemas.openxmlformats.org/officeDocument/2006/math">
                              <m:oMathParaPr>
                                <m:jc m:val="centerGroup"/>
                              </m:oMathParaPr>
                              <m:oMath xmlns:m="http://schemas.openxmlformats.org/officeDocument/2006/math">
                                <m:sSub>
                                  <m:sSubPr>
                                    <m:ctrlPr>
                                      <a:rPr lang="ar-SA" sz="1600" b="1" i="1" smtClean="0">
                                        <a:latin typeface="Cambria Math"/>
                                      </a:rPr>
                                    </m:ctrlPr>
                                  </m:sSubPr>
                                  <m:e>
                                    <m:r>
                                      <a:rPr lang="en-US" sz="1600" b="1" i="1" smtClean="0">
                                        <a:latin typeface="Cambria Math"/>
                                      </a:rPr>
                                      <m:t>𝒂</m:t>
                                    </m:r>
                                  </m:e>
                                  <m:sub>
                                    <m:r>
                                      <a:rPr lang="ar-SA" sz="1600" b="1" i="1" smtClean="0">
                                        <a:latin typeface="Cambria Math"/>
                                      </a:rPr>
                                      <m:t>𝟑</m:t>
                                    </m:r>
                                  </m:sub>
                                </m:sSub>
                                <m:r>
                                  <a:rPr lang="en-US" sz="1600" b="1" i="1" smtClean="0">
                                    <a:latin typeface="Cambria Math"/>
                                  </a:rPr>
                                  <m:t>−</m:t>
                                </m:r>
                              </m:oMath>
                            </m:oMathPara>
                          </a14:m>
                          <a:endParaRPr lang="ar-SA" sz="1600" b="1" dirty="0"/>
                        </a:p>
                      </a:txBody>
                      <a:tcPr anchor="ctr"/>
                    </a:tc>
                  </a:tr>
                  <a:tr h="477176">
                    <a:tc>
                      <a:txBody>
                        <a:bodyPr/>
                        <a:lstStyle/>
                        <a:p>
                          <a:pPr algn="ctr" rtl="1"/>
                          <a:endParaRPr lang="ar-SA" sz="1600" dirty="0"/>
                        </a:p>
                      </a:txBody>
                      <a:tcPr anchor="ctr"/>
                    </a:tc>
                    <a:tc>
                      <a:txBody>
                        <a:bodyPr/>
                        <a:lstStyle/>
                        <a:p>
                          <a:pPr algn="ctr" rtl="1"/>
                          <a:endParaRPr lang="ar-SA" sz="1600" dirty="0"/>
                        </a:p>
                      </a:txBody>
                      <a:tcPr anchor="ctr"/>
                    </a:tc>
                    <a:tc>
                      <a:txBody>
                        <a:bodyPr/>
                        <a:lstStyle/>
                        <a:p>
                          <a:pPr algn="ctr" rtl="1"/>
                          <a:endParaRPr lang="ar-SA" sz="1600" b="1" dirty="0"/>
                        </a:p>
                      </a:txBody>
                      <a:tcPr anchor="ctr"/>
                    </a:tc>
                  </a:tr>
                  <a:tr h="831203">
                    <a:tc>
                      <a:txBody>
                        <a:bodyPr/>
                        <a:lstStyle/>
                        <a:p>
                          <a:pPr algn="ctr" rtl="1"/>
                          <a14:m>
                            <m:oMathPara xmlns:m="http://schemas.openxmlformats.org/officeDocument/2006/math">
                              <m:oMathParaPr>
                                <m:jc m:val="centerGroup"/>
                              </m:oMathParaPr>
                              <m:oMath xmlns:m="http://schemas.openxmlformats.org/officeDocument/2006/math">
                                <m:sSub>
                                  <m:sSubPr>
                                    <m:ctrlPr>
                                      <a:rPr lang="ar-SA" sz="1600" b="1" i="1" smtClean="0">
                                        <a:solidFill>
                                          <a:schemeClr val="tx2">
                                            <a:lumMod val="10000"/>
                                          </a:schemeClr>
                                        </a:solidFill>
                                        <a:latin typeface="Cambria Math"/>
                                      </a:rPr>
                                    </m:ctrlPr>
                                  </m:sSubPr>
                                  <m:e>
                                    <m:r>
                                      <a:rPr lang="en-US" sz="1600" b="1" i="1" smtClean="0">
                                        <a:solidFill>
                                          <a:schemeClr val="tx2">
                                            <a:lumMod val="10000"/>
                                          </a:schemeClr>
                                        </a:solidFill>
                                        <a:latin typeface="Cambria Math"/>
                                      </a:rPr>
                                      <m:t>𝒄</m:t>
                                    </m:r>
                                  </m:e>
                                  <m:sub>
                                    <m:r>
                                      <a:rPr lang="ar-SA" sz="1600" b="1" i="1" smtClean="0">
                                        <a:solidFill>
                                          <a:schemeClr val="tx2">
                                            <a:lumMod val="10000"/>
                                          </a:schemeClr>
                                        </a:solidFill>
                                        <a:latin typeface="Cambria Math"/>
                                      </a:rPr>
                                      <m:t>𝟐</m:t>
                                    </m:r>
                                  </m:sub>
                                </m:sSub>
                              </m:oMath>
                            </m:oMathPara>
                          </a14:m>
                          <a:endParaRPr lang="ar-SA" sz="1600" b="1" dirty="0"/>
                        </a:p>
                      </a:txBody>
                      <a:tcPr anchor="ctr"/>
                    </a:tc>
                    <a:tc>
                      <a:txBody>
                        <a:bodyPr/>
                        <a:lstStyle/>
                        <a:p>
                          <a:pPr algn="ctr" rtl="1"/>
                          <a:endParaRPr lang="ar-SA" sz="1600" dirty="0"/>
                        </a:p>
                      </a:txBody>
                      <a:tcPr anchor="ctr"/>
                    </a:tc>
                    <a:tc>
                      <a:txBody>
                        <a:bodyPr/>
                        <a:lstStyle/>
                        <a:p>
                          <a:pPr algn="ctr" rtl="1"/>
                          <a:endParaRPr lang="ar-SA" sz="1600" b="1" dirty="0" smtClean="0"/>
                        </a:p>
                      </a:txBody>
                      <a:tcPr anchor="ctr"/>
                    </a:tc>
                  </a:tr>
                  <a:tr h="831203">
                    <a:tc>
                      <a:txBody>
                        <a:bodyPr/>
                        <a:lstStyle/>
                        <a:p>
                          <a:pPr algn="ctr" rtl="1"/>
                          <a:endParaRPr lang="ar-SA" sz="1600" dirty="0"/>
                        </a:p>
                      </a:txBody>
                      <a:tcPr anchor="ctr">
                        <a:solidFill>
                          <a:srgbClr val="BAE18F"/>
                        </a:solidFill>
                      </a:tcPr>
                    </a:tc>
                    <a:tc>
                      <a:txBody>
                        <a:bodyPr/>
                        <a:lstStyle/>
                        <a:p>
                          <a:pPr algn="ctr" rtl="1"/>
                          <a14:m>
                            <m:oMathPara xmlns:m="http://schemas.openxmlformats.org/officeDocument/2006/math">
                              <m:oMathParaPr>
                                <m:jc m:val="centerGroup"/>
                              </m:oMathParaPr>
                              <m:oMath xmlns:m="http://schemas.openxmlformats.org/officeDocument/2006/math">
                                <m:sSub>
                                  <m:sSubPr>
                                    <m:ctrlPr>
                                      <a:rPr lang="ar-SA" sz="1600" i="1" smtClean="0">
                                        <a:latin typeface="Cambria Math"/>
                                      </a:rPr>
                                    </m:ctrlPr>
                                  </m:sSubPr>
                                  <m:e>
                                    <m:r>
                                      <a:rPr lang="en-US" sz="1600" b="1" i="1" smtClean="0">
                                        <a:latin typeface="Cambria Math"/>
                                      </a:rPr>
                                      <m:t>𝒄</m:t>
                                    </m:r>
                                  </m:e>
                                  <m:sub>
                                    <m:r>
                                      <a:rPr lang="en-US" sz="1600" b="1" i="1" smtClean="0">
                                        <a:latin typeface="Cambria Math"/>
                                      </a:rPr>
                                      <m:t>𝟑</m:t>
                                    </m:r>
                                  </m:sub>
                                </m:sSub>
                              </m:oMath>
                            </m:oMathPara>
                          </a14:m>
                          <a:endParaRPr lang="ar-SA" sz="1600" dirty="0"/>
                        </a:p>
                      </a:txBody>
                      <a:tcPr anchor="ctr">
                        <a:solidFill>
                          <a:srgbClr val="BAE18F"/>
                        </a:solidFill>
                      </a:tcPr>
                    </a:tc>
                    <a:tc>
                      <a:txBody>
                        <a:bodyPr/>
                        <a:lstStyle/>
                        <a:p>
                          <a:pPr algn="ctr" rtl="1"/>
                          <a14:m>
                            <m:oMathPara xmlns:m="http://schemas.openxmlformats.org/officeDocument/2006/math">
                              <m:oMathParaPr>
                                <m:jc m:val="centerGroup"/>
                              </m:oMathParaPr>
                              <m:oMath xmlns:m="http://schemas.openxmlformats.org/officeDocument/2006/math">
                                <m:sSub>
                                  <m:sSubPr>
                                    <m:ctrlPr>
                                      <a:rPr lang="ar-SA" sz="1600" b="1" i="1" smtClean="0">
                                        <a:latin typeface="Cambria Math"/>
                                      </a:rPr>
                                    </m:ctrlPr>
                                  </m:sSubPr>
                                  <m:e>
                                    <m:r>
                                      <a:rPr lang="en-US" sz="1600" b="1" i="1" smtClean="0">
                                        <a:latin typeface="Cambria Math"/>
                                      </a:rPr>
                                      <m:t>𝒂</m:t>
                                    </m:r>
                                  </m:e>
                                  <m:sub>
                                    <m:r>
                                      <a:rPr lang="en-US" sz="1600" b="1" i="1" smtClean="0">
                                        <a:latin typeface="Cambria Math"/>
                                      </a:rPr>
                                      <m:t>𝒌</m:t>
                                    </m:r>
                                  </m:sub>
                                </m:sSub>
                                <m:r>
                                  <a:rPr lang="en-US" sz="1600" b="1" i="1" smtClean="0">
                                    <a:latin typeface="Cambria Math"/>
                                  </a:rPr>
                                  <m:t>−</m:t>
                                </m:r>
                              </m:oMath>
                            </m:oMathPara>
                          </a14:m>
                          <a:endParaRPr lang="ar-SA" sz="1600" b="1" dirty="0"/>
                        </a:p>
                      </a:txBody>
                      <a:tcPr anchor="ctr">
                        <a:solidFill>
                          <a:srgbClr val="BAE18F"/>
                        </a:solidFill>
                      </a:tcPr>
                    </a:tc>
                  </a:tr>
                  <a:tr h="498430">
                    <a:tc>
                      <a:txBody>
                        <a:bodyPr/>
                        <a:lstStyle/>
                        <a:p>
                          <a:pPr algn="ctr" rtl="1"/>
                          <a:endParaRPr lang="ar-SA" sz="1600" dirty="0"/>
                        </a:p>
                      </a:txBody>
                      <a:tcPr anchor="ctr"/>
                    </a:tc>
                    <a:tc>
                      <a:txBody>
                        <a:bodyPr/>
                        <a:lstStyle/>
                        <a:p>
                          <a:pPr algn="ctr" rtl="1"/>
                          <a14:m>
                            <m:oMathPara xmlns:m="http://schemas.openxmlformats.org/officeDocument/2006/math">
                              <m:oMathParaPr>
                                <m:jc m:val="centerGroup"/>
                              </m:oMathParaPr>
                              <m:oMath xmlns:m="http://schemas.openxmlformats.org/officeDocument/2006/math">
                                <m:sSub>
                                  <m:sSubPr>
                                    <m:ctrlPr>
                                      <a:rPr lang="ar-SA" sz="1600" i="1" smtClean="0">
                                        <a:latin typeface="Cambria Math"/>
                                      </a:rPr>
                                    </m:ctrlPr>
                                  </m:sSubPr>
                                  <m:e>
                                    <m:r>
                                      <a:rPr lang="en-US" sz="1600" b="1" i="1" smtClean="0">
                                        <a:latin typeface="Cambria Math"/>
                                      </a:rPr>
                                      <m:t>𝒇</m:t>
                                    </m:r>
                                  </m:e>
                                  <m:sub>
                                    <m:r>
                                      <a:rPr lang="en-US" sz="1600" b="1" i="1" smtClean="0">
                                        <a:latin typeface="Cambria Math"/>
                                      </a:rPr>
                                      <m:t>𝒉</m:t>
                                    </m:r>
                                  </m:sub>
                                </m:sSub>
                              </m:oMath>
                            </m:oMathPara>
                          </a14:m>
                          <a:endParaRPr lang="ar-SA" sz="1600" dirty="0"/>
                        </a:p>
                      </a:txBody>
                      <a:tcPr anchor="ctr"/>
                    </a:tc>
                    <a:tc>
                      <a:txBody>
                        <a:bodyPr/>
                        <a:lstStyle/>
                        <a:p>
                          <a:pPr algn="ctr" rtl="1"/>
                          <a14:m>
                            <m:oMathPara xmlns:m="http://schemas.openxmlformats.org/officeDocument/2006/math">
                              <m:oMathParaPr>
                                <m:jc m:val="centerGroup"/>
                              </m:oMathParaPr>
                              <m:oMath xmlns:m="http://schemas.openxmlformats.org/officeDocument/2006/math">
                                <m:sSub>
                                  <m:sSubPr>
                                    <m:ctrlPr>
                                      <a:rPr lang="ar-SA" sz="1600" b="1" i="1" smtClean="0">
                                        <a:latin typeface="Cambria Math"/>
                                      </a:rPr>
                                    </m:ctrlPr>
                                  </m:sSubPr>
                                  <m:e>
                                    <m:r>
                                      <a:rPr lang="en-US" sz="1600" b="1" i="1" smtClean="0">
                                        <a:latin typeface="Cambria Math"/>
                                      </a:rPr>
                                      <m:t>𝒂</m:t>
                                    </m:r>
                                  </m:e>
                                  <m:sub>
                                    <m:r>
                                      <a:rPr lang="en-US" sz="1600" b="1" i="1" smtClean="0">
                                        <a:latin typeface="Cambria Math"/>
                                      </a:rPr>
                                      <m:t>𝒉</m:t>
                                    </m:r>
                                  </m:sub>
                                </m:sSub>
                                <m:r>
                                  <a:rPr lang="en-US" sz="1600" b="1" i="1" smtClean="0">
                                    <a:latin typeface="Cambria Math"/>
                                  </a:rPr>
                                  <m:t>−</m:t>
                                </m:r>
                              </m:oMath>
                            </m:oMathPara>
                          </a14:m>
                          <a:endParaRPr lang="ar-SA" sz="1600" b="1" dirty="0"/>
                        </a:p>
                      </a:txBody>
                      <a:tcPr anchor="ctr"/>
                    </a:tc>
                  </a:tr>
                  <a:tr h="477176">
                    <a:tc>
                      <a:txBody>
                        <a:bodyPr/>
                        <a:lstStyle/>
                        <a:p>
                          <a:pPr algn="ctr" rtl="1"/>
                          <a:endParaRPr lang="ar-SA" sz="1600" dirty="0"/>
                        </a:p>
                      </a:txBody>
                      <a:tcPr anchor="ctr"/>
                    </a:tc>
                    <a:tc>
                      <a:txBody>
                        <a:bodyPr/>
                        <a:lstStyle/>
                        <a:p>
                          <a:pPr algn="ctr" rtl="1"/>
                          <a14:m>
                            <m:oMathPara xmlns:m="http://schemas.openxmlformats.org/officeDocument/2006/math">
                              <m:oMathParaPr>
                                <m:jc m:val="centerGroup"/>
                              </m:oMathParaPr>
                              <m:oMath xmlns:m="http://schemas.openxmlformats.org/officeDocument/2006/math">
                                <m:nary>
                                  <m:naryPr>
                                    <m:chr m:val="∑"/>
                                    <m:subHide m:val="on"/>
                                    <m:supHide m:val="on"/>
                                    <m:ctrlPr>
                                      <a:rPr lang="en-US" sz="1400" b="1" i="1" smtClean="0">
                                        <a:solidFill>
                                          <a:schemeClr val="tx2">
                                            <a:lumMod val="10000"/>
                                          </a:schemeClr>
                                        </a:solidFill>
                                        <a:latin typeface="Cambria Math"/>
                                      </a:rPr>
                                    </m:ctrlPr>
                                  </m:naryPr>
                                  <m:sub/>
                                  <m:sup/>
                                  <m:e>
                                    <m:sSub>
                                      <m:sSubPr>
                                        <m:ctrlPr>
                                          <a:rPr lang="en-US" sz="1400" b="1" i="1" smtClean="0">
                                            <a:solidFill>
                                              <a:schemeClr val="tx2">
                                                <a:lumMod val="10000"/>
                                              </a:schemeClr>
                                            </a:solidFill>
                                            <a:latin typeface="Cambria Math"/>
                                          </a:rPr>
                                        </m:ctrlPr>
                                      </m:sSubPr>
                                      <m:e>
                                        <m:r>
                                          <a:rPr lang="en-US" sz="1400" b="1" i="1" smtClean="0">
                                            <a:solidFill>
                                              <a:schemeClr val="tx2">
                                                <a:lumMod val="10000"/>
                                              </a:schemeClr>
                                            </a:solidFill>
                                            <a:latin typeface="Cambria Math"/>
                                          </a:rPr>
                                          <m:t>𝒇</m:t>
                                        </m:r>
                                      </m:e>
                                      <m:sub>
                                        <m:r>
                                          <a:rPr lang="en-US" sz="1400" b="1" i="1" smtClean="0">
                                            <a:solidFill>
                                              <a:schemeClr val="tx2">
                                                <a:lumMod val="10000"/>
                                              </a:schemeClr>
                                            </a:solidFill>
                                            <a:latin typeface="Cambria Math"/>
                                          </a:rPr>
                                          <m:t>𝒊</m:t>
                                        </m:r>
                                      </m:sub>
                                    </m:sSub>
                                  </m:e>
                                </m:nary>
                              </m:oMath>
                            </m:oMathPara>
                          </a14:m>
                          <a:endParaRPr lang="ar-SA" sz="1600" dirty="0"/>
                        </a:p>
                      </a:txBody>
                      <a:tcPr anchor="ctr"/>
                    </a:tc>
                    <a:tc>
                      <a:txBody>
                        <a:bodyPr/>
                        <a:lstStyle/>
                        <a:p>
                          <a:pPr algn="ctr" rtl="1"/>
                          <a:r>
                            <a:rPr lang="ar-SA" sz="1600" b="1" dirty="0" smtClean="0"/>
                            <a:t>المجموع</a:t>
                          </a:r>
                          <a:r>
                            <a:rPr lang="ar-SA" sz="1600" dirty="0" smtClean="0"/>
                            <a:t>  ∑</a:t>
                          </a:r>
                          <a:endParaRPr lang="ar-SA" sz="1600" dirty="0"/>
                        </a:p>
                      </a:txBody>
                      <a:tcPr anchor="ctr"/>
                    </a:tc>
                  </a:tr>
                </a:tbl>
              </a:graphicData>
            </a:graphic>
          </p:graphicFrame>
        </mc:Choice>
        <mc:Fallback>
          <p:graphicFrame>
            <p:nvGraphicFramePr>
              <p:cNvPr id="5" name="جدول 4"/>
              <p:cNvGraphicFramePr>
                <a:graphicFrameLocks noGrp="1"/>
              </p:cNvGraphicFramePr>
              <p:nvPr>
                <p:extLst>
                  <p:ext uri="{D42A27DB-BD31-4B8C-83A1-F6EECF244321}">
                    <p14:modId xmlns:a14="http://schemas.microsoft.com/office/drawing/2010/main" xmlns="" xmlns:p14="http://schemas.microsoft.com/office/powerpoint/2010/main" val="2590877962"/>
                  </p:ext>
                </p:extLst>
              </p:nvPr>
            </p:nvGraphicFramePr>
            <p:xfrm>
              <a:off x="2691632" y="1020919"/>
              <a:ext cx="3132348" cy="5530138"/>
            </p:xfrm>
            <a:graphic>
              <a:graphicData uri="http://schemas.openxmlformats.org/drawingml/2006/table">
                <a:tbl>
                  <a:tblPr rtl="1" firstRow="1" bandRow="1">
                    <a:tableStyleId>{C4B1156A-380E-4F78-BDF5-A606A8083BF9}</a:tableStyleId>
                  </a:tblPr>
                  <a:tblGrid>
                    <a:gridCol w="1044116"/>
                    <a:gridCol w="1044116"/>
                    <a:gridCol w="1044116"/>
                  </a:tblGrid>
                  <a:tr h="747646">
                    <a:tc>
                      <a:txBody>
                        <a:bodyPr/>
                        <a:lstStyle/>
                        <a:p>
                          <a:pPr algn="ctr" rtl="1"/>
                          <a:r>
                            <a:rPr lang="ar-SA" sz="1600" dirty="0" err="1" smtClean="0"/>
                            <a:t>ت.م.ص</a:t>
                          </a:r>
                          <a:endParaRPr lang="ar-SA" sz="1600" dirty="0"/>
                        </a:p>
                      </a:txBody>
                      <a:tcPr anchor="ctr"/>
                    </a:tc>
                    <a:tc>
                      <a:txBody>
                        <a:bodyPr/>
                        <a:lstStyle/>
                        <a:p>
                          <a:endParaRPr lang="ar-SA"/>
                        </a:p>
                      </a:txBody>
                      <a:tcPr anchor="ctr">
                        <a:blipFill rotWithShape="1">
                          <a:blip r:embed="rId3"/>
                          <a:stretch>
                            <a:fillRect l="-100585" r="-100585" b="-775610"/>
                          </a:stretch>
                        </a:blipFill>
                      </a:tcPr>
                    </a:tc>
                    <a:tc>
                      <a:txBody>
                        <a:bodyPr/>
                        <a:lstStyle/>
                        <a:p>
                          <a:pPr algn="ctr" rtl="1"/>
                          <a:r>
                            <a:rPr lang="ar-SA" sz="1600" dirty="0" smtClean="0"/>
                            <a:t>الفئات</a:t>
                          </a:r>
                          <a:endParaRPr lang="ar-SA" sz="1600" dirty="0"/>
                        </a:p>
                      </a:txBody>
                      <a:tcPr anchor="ctr"/>
                    </a:tc>
                  </a:tr>
                  <a:tr h="498430">
                    <a:tc>
                      <a:txBody>
                        <a:bodyPr/>
                        <a:lstStyle/>
                        <a:p>
                          <a:pPr algn="ctr" rtl="1"/>
                          <a:endParaRPr lang="ar-SA" sz="1600" dirty="0"/>
                        </a:p>
                      </a:txBody>
                      <a:tcPr anchor="ctr"/>
                    </a:tc>
                    <a:tc>
                      <a:txBody>
                        <a:bodyPr/>
                        <a:lstStyle/>
                        <a:p>
                          <a:endParaRPr lang="ar-SA"/>
                        </a:p>
                      </a:txBody>
                      <a:tcPr anchor="ctr">
                        <a:blipFill rotWithShape="1">
                          <a:blip r:embed="rId3"/>
                          <a:stretch>
                            <a:fillRect l="-100585" t="-150000" r="-100585" b="-1063415"/>
                          </a:stretch>
                        </a:blipFill>
                      </a:tcPr>
                    </a:tc>
                    <a:tc>
                      <a:txBody>
                        <a:bodyPr/>
                        <a:lstStyle/>
                        <a:p>
                          <a:endParaRPr lang="ar-SA"/>
                        </a:p>
                      </a:txBody>
                      <a:tcPr anchor="ctr">
                        <a:blipFill rotWithShape="1">
                          <a:blip r:embed="rId3"/>
                          <a:stretch>
                            <a:fillRect l="-200585" t="-150000" r="-585" b="-1063415"/>
                          </a:stretch>
                        </a:blipFill>
                      </a:tcPr>
                    </a:tc>
                  </a:tr>
                  <a:tr h="560734">
                    <a:tc>
                      <a:txBody>
                        <a:bodyPr/>
                        <a:lstStyle/>
                        <a:p>
                          <a:pPr algn="ctr" rtl="1"/>
                          <a:endParaRPr lang="ar-SA" sz="1600" dirty="0"/>
                        </a:p>
                      </a:txBody>
                      <a:tcPr anchor="ctr"/>
                    </a:tc>
                    <a:tc>
                      <a:txBody>
                        <a:bodyPr/>
                        <a:lstStyle/>
                        <a:p>
                          <a:endParaRPr lang="ar-SA"/>
                        </a:p>
                      </a:txBody>
                      <a:tcPr anchor="ctr">
                        <a:blipFill rotWithShape="1">
                          <a:blip r:embed="rId3"/>
                          <a:stretch>
                            <a:fillRect l="-100585" t="-222826" r="-100585" b="-847826"/>
                          </a:stretch>
                        </a:blipFill>
                      </a:tcPr>
                    </a:tc>
                    <a:tc>
                      <a:txBody>
                        <a:bodyPr/>
                        <a:lstStyle/>
                        <a:p>
                          <a:endParaRPr lang="ar-SA"/>
                        </a:p>
                      </a:txBody>
                      <a:tcPr anchor="ctr">
                        <a:blipFill rotWithShape="1">
                          <a:blip r:embed="rId3"/>
                          <a:stretch>
                            <a:fillRect l="-200585" t="-222826" r="-585" b="-847826"/>
                          </a:stretch>
                        </a:blipFill>
                      </a:tcPr>
                    </a:tc>
                  </a:tr>
                  <a:tr h="477176">
                    <a:tc>
                      <a:txBody>
                        <a:bodyPr/>
                        <a:lstStyle/>
                        <a:p>
                          <a:pPr algn="ctr" rtl="1"/>
                          <a:endParaRPr lang="ar-SA" sz="1600" dirty="0"/>
                        </a:p>
                      </a:txBody>
                      <a:tcPr anchor="ctr"/>
                    </a:tc>
                    <a:tc>
                      <a:txBody>
                        <a:bodyPr/>
                        <a:lstStyle/>
                        <a:p>
                          <a:endParaRPr lang="ar-SA"/>
                        </a:p>
                      </a:txBody>
                      <a:tcPr anchor="ctr">
                        <a:blipFill rotWithShape="1">
                          <a:blip r:embed="rId3"/>
                          <a:stretch>
                            <a:fillRect l="-100585" t="-380769" r="-100585" b="-900000"/>
                          </a:stretch>
                        </a:blipFill>
                      </a:tcPr>
                    </a:tc>
                    <a:tc>
                      <a:txBody>
                        <a:bodyPr/>
                        <a:lstStyle/>
                        <a:p>
                          <a:endParaRPr lang="ar-SA"/>
                        </a:p>
                      </a:txBody>
                      <a:tcPr anchor="ctr">
                        <a:blipFill rotWithShape="1">
                          <a:blip r:embed="rId3"/>
                          <a:stretch>
                            <a:fillRect l="-200585" t="-380769" r="-585" b="-900000"/>
                          </a:stretch>
                        </a:blipFill>
                      </a:tcPr>
                    </a:tc>
                  </a:tr>
                  <a:tr h="477176">
                    <a:tc>
                      <a:txBody>
                        <a:bodyPr/>
                        <a:lstStyle/>
                        <a:p>
                          <a:pPr algn="ctr" rtl="1"/>
                          <a:endParaRPr lang="ar-SA" sz="1600" dirty="0"/>
                        </a:p>
                      </a:txBody>
                      <a:tcPr anchor="ctr"/>
                    </a:tc>
                    <a:tc>
                      <a:txBody>
                        <a:bodyPr/>
                        <a:lstStyle/>
                        <a:p>
                          <a:pPr algn="ctr" rtl="1"/>
                          <a:endParaRPr lang="ar-SA" sz="1600" dirty="0"/>
                        </a:p>
                      </a:txBody>
                      <a:tcPr anchor="ctr"/>
                    </a:tc>
                    <a:tc>
                      <a:txBody>
                        <a:bodyPr/>
                        <a:lstStyle/>
                        <a:p>
                          <a:pPr algn="ctr" rtl="1"/>
                          <a:endParaRPr lang="ar-SA" sz="1600" b="1" dirty="0"/>
                        </a:p>
                      </a:txBody>
                      <a:tcPr anchor="ctr"/>
                    </a:tc>
                  </a:tr>
                  <a:tr h="831203">
                    <a:tc>
                      <a:txBody>
                        <a:bodyPr/>
                        <a:lstStyle/>
                        <a:p>
                          <a:endParaRPr lang="ar-SA"/>
                        </a:p>
                      </a:txBody>
                      <a:tcPr anchor="ctr">
                        <a:blipFill rotWithShape="1">
                          <a:blip r:embed="rId3"/>
                          <a:stretch>
                            <a:fillRect l="-585" t="-330657" r="-200585" b="-355474"/>
                          </a:stretch>
                        </a:blipFill>
                      </a:tcPr>
                    </a:tc>
                    <a:tc>
                      <a:txBody>
                        <a:bodyPr/>
                        <a:lstStyle/>
                        <a:p>
                          <a:pPr algn="ctr" rtl="1"/>
                          <a:endParaRPr lang="ar-SA" sz="1600" dirty="0"/>
                        </a:p>
                      </a:txBody>
                      <a:tcPr anchor="ctr"/>
                    </a:tc>
                    <a:tc>
                      <a:txBody>
                        <a:bodyPr/>
                        <a:lstStyle/>
                        <a:p>
                          <a:pPr algn="ctr" rtl="1"/>
                          <a:endParaRPr lang="ar-SA" sz="1600" b="1" dirty="0" smtClean="0"/>
                        </a:p>
                      </a:txBody>
                      <a:tcPr anchor="ctr"/>
                    </a:tc>
                  </a:tr>
                  <a:tr h="831203">
                    <a:tc>
                      <a:txBody>
                        <a:bodyPr/>
                        <a:lstStyle/>
                        <a:p>
                          <a:pPr algn="ctr" rtl="1"/>
                          <a:endParaRPr lang="ar-SA" sz="1600" dirty="0"/>
                        </a:p>
                      </a:txBody>
                      <a:tcPr anchor="ctr">
                        <a:solidFill>
                          <a:srgbClr val="BAE18F"/>
                        </a:solidFill>
                      </a:tcPr>
                    </a:tc>
                    <a:tc>
                      <a:txBody>
                        <a:bodyPr/>
                        <a:lstStyle/>
                        <a:p>
                          <a:endParaRPr lang="ar-SA"/>
                        </a:p>
                      </a:txBody>
                      <a:tcPr anchor="ctr">
                        <a:blipFill rotWithShape="1">
                          <a:blip r:embed="rId3"/>
                          <a:stretch>
                            <a:fillRect l="-100585" t="-433824" r="-100585" b="-258088"/>
                          </a:stretch>
                        </a:blipFill>
                      </a:tcPr>
                    </a:tc>
                    <a:tc>
                      <a:txBody>
                        <a:bodyPr/>
                        <a:lstStyle/>
                        <a:p>
                          <a:endParaRPr lang="ar-SA"/>
                        </a:p>
                      </a:txBody>
                      <a:tcPr anchor="ctr">
                        <a:blipFill rotWithShape="1">
                          <a:blip r:embed="rId3"/>
                          <a:stretch>
                            <a:fillRect l="-200585" t="-433824" r="-585" b="-258088"/>
                          </a:stretch>
                        </a:blipFill>
                      </a:tcPr>
                    </a:tc>
                  </a:tr>
                  <a:tr h="498430">
                    <a:tc>
                      <a:txBody>
                        <a:bodyPr/>
                        <a:lstStyle/>
                        <a:p>
                          <a:pPr algn="ctr" rtl="1"/>
                          <a:endParaRPr lang="ar-SA" sz="1600" dirty="0"/>
                        </a:p>
                      </a:txBody>
                      <a:tcPr anchor="ctr"/>
                    </a:tc>
                    <a:tc>
                      <a:txBody>
                        <a:bodyPr/>
                        <a:lstStyle/>
                        <a:p>
                          <a:endParaRPr lang="ar-SA"/>
                        </a:p>
                      </a:txBody>
                      <a:tcPr anchor="ctr">
                        <a:blipFill rotWithShape="1">
                          <a:blip r:embed="rId3"/>
                          <a:stretch>
                            <a:fillRect l="-100585" t="-885366" r="-100585" b="-328049"/>
                          </a:stretch>
                        </a:blipFill>
                      </a:tcPr>
                    </a:tc>
                    <a:tc>
                      <a:txBody>
                        <a:bodyPr/>
                        <a:lstStyle/>
                        <a:p>
                          <a:endParaRPr lang="ar-SA"/>
                        </a:p>
                      </a:txBody>
                      <a:tcPr anchor="ctr">
                        <a:blipFill rotWithShape="1">
                          <a:blip r:embed="rId3"/>
                          <a:stretch>
                            <a:fillRect l="-200585" t="-885366" r="-585" b="-328049"/>
                          </a:stretch>
                        </a:blipFill>
                      </a:tcPr>
                    </a:tc>
                  </a:tr>
                  <a:tr h="608140">
                    <a:tc>
                      <a:txBody>
                        <a:bodyPr/>
                        <a:lstStyle/>
                        <a:p>
                          <a:pPr algn="ctr" rtl="1"/>
                          <a:endParaRPr lang="ar-SA" sz="1600" dirty="0"/>
                        </a:p>
                      </a:txBody>
                      <a:tcPr anchor="ctr"/>
                    </a:tc>
                    <a:tc>
                      <a:txBody>
                        <a:bodyPr/>
                        <a:lstStyle/>
                        <a:p>
                          <a:endParaRPr lang="ar-SA"/>
                        </a:p>
                      </a:txBody>
                      <a:tcPr anchor="ctr">
                        <a:blipFill rotWithShape="1">
                          <a:blip r:embed="rId3"/>
                          <a:stretch>
                            <a:fillRect l="-100585" t="-808000" r="-100585" b="-169000"/>
                          </a:stretch>
                        </a:blipFill>
                      </a:tcPr>
                    </a:tc>
                    <a:tc>
                      <a:txBody>
                        <a:bodyPr/>
                        <a:lstStyle/>
                        <a:p>
                          <a:pPr algn="ctr" rtl="1"/>
                          <a:r>
                            <a:rPr lang="ar-SA" sz="1600" b="1" dirty="0" smtClean="0"/>
                            <a:t>المجموع</a:t>
                          </a:r>
                          <a:r>
                            <a:rPr lang="ar-SA" sz="1600" dirty="0" smtClean="0"/>
                            <a:t>  ∑</a:t>
                          </a:r>
                          <a:endParaRPr lang="ar-SA" sz="1600" dirty="0"/>
                        </a:p>
                      </a:txBody>
                      <a:tcPr anchor="ctr"/>
                    </a:tc>
                  </a:tr>
                </a:tbl>
              </a:graphicData>
            </a:graphic>
          </p:graphicFrame>
        </mc:Fallback>
      </mc:AlternateContent>
      <mc:AlternateContent xmlns:mc="http://schemas.openxmlformats.org/markup-compatibility/2006">
        <mc:Choice xmlns="" xmlns:a14="http://schemas.microsoft.com/office/drawing/2010/main" Requires="a14">
          <p:sp>
            <p:nvSpPr>
              <p:cNvPr id="11" name="وسيلة شرح بيضاوية 10"/>
              <p:cNvSpPr/>
              <p:nvPr/>
            </p:nvSpPr>
            <p:spPr>
              <a:xfrm>
                <a:off x="743970" y="2160306"/>
                <a:ext cx="1607387" cy="1097230"/>
              </a:xfrm>
              <a:prstGeom prst="wedgeEllipseCallout">
                <a:avLst>
                  <a:gd name="adj1" fmla="val 75583"/>
                  <a:gd name="adj2" fmla="val -43322"/>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b="1" dirty="0" smtClean="0">
                    <a:solidFill>
                      <a:schemeClr val="bg1"/>
                    </a:solidFill>
                    <a:effectLst>
                      <a:outerShdw blurRad="38100" dist="38100" dir="2700000" algn="tl">
                        <a:srgbClr val="000000">
                          <a:alpha val="43137"/>
                        </a:srgbClr>
                      </a:outerShdw>
                    </a:effectLst>
                  </a:rPr>
                  <a:t>طول الفئة</a:t>
                </a:r>
              </a:p>
              <a:p>
                <a:pPr algn="ctr"/>
                <a14:m>
                  <m:oMathPara xmlns:m="http://schemas.openxmlformats.org/officeDocument/2006/math">
                    <m:oMathParaPr>
                      <m:jc m:val="left"/>
                    </m:oMathParaPr>
                    <m:oMath xmlns:m="http://schemas.openxmlformats.org/officeDocument/2006/math">
                      <m:sSub>
                        <m:sSubPr>
                          <m:ctrlPr>
                            <a:rPr lang="ar-SA" sz="1400" b="1" i="1">
                              <a:latin typeface="Cambria Math"/>
                            </a:rPr>
                          </m:ctrlPr>
                        </m:sSubPr>
                        <m:e>
                          <m:r>
                            <a:rPr lang="en-US" sz="1400" b="1" i="1" smtClean="0">
                              <a:latin typeface="Cambria Math"/>
                            </a:rPr>
                            <m:t>𝒉</m:t>
                          </m:r>
                          <m:r>
                            <a:rPr lang="en-US" sz="1400" b="1" i="1" smtClean="0">
                              <a:latin typeface="Cambria Math"/>
                            </a:rPr>
                            <m:t>=</m:t>
                          </m:r>
                          <m:r>
                            <a:rPr lang="en-US" sz="1400" b="1" i="1">
                              <a:latin typeface="Cambria Math"/>
                            </a:rPr>
                            <m:t>𝒂</m:t>
                          </m:r>
                        </m:e>
                        <m:sub>
                          <m:r>
                            <a:rPr lang="ar-SA" sz="1400" b="1" i="1" smtClean="0">
                              <a:latin typeface="Cambria Math"/>
                            </a:rPr>
                            <m:t>𝟐</m:t>
                          </m:r>
                        </m:sub>
                      </m:sSub>
                      <m:r>
                        <a:rPr lang="ar-SA" sz="1400" b="1" i="1" smtClean="0">
                          <a:latin typeface="Cambria Math"/>
                        </a:rPr>
                        <m:t>−</m:t>
                      </m:r>
                      <m:sSub>
                        <m:sSubPr>
                          <m:ctrlPr>
                            <a:rPr lang="ar-SA" sz="1400" b="1" i="1" smtClean="0">
                              <a:latin typeface="Cambria Math"/>
                            </a:rPr>
                          </m:ctrlPr>
                        </m:sSubPr>
                        <m:e>
                          <m:r>
                            <a:rPr lang="en-US" sz="1400" b="1" i="1" smtClean="0">
                              <a:latin typeface="Cambria Math"/>
                            </a:rPr>
                            <m:t>𝒂</m:t>
                          </m:r>
                        </m:e>
                        <m:sub>
                          <m:r>
                            <a:rPr lang="ar-SA" sz="1400" b="1" i="1" smtClean="0">
                              <a:latin typeface="Cambria Math"/>
                            </a:rPr>
                            <m:t>𝟏</m:t>
                          </m:r>
                        </m:sub>
                      </m:sSub>
                    </m:oMath>
                  </m:oMathPara>
                </a14:m>
                <a:endParaRPr lang="ar-SA" sz="1400" b="1" dirty="0"/>
              </a:p>
            </p:txBody>
          </p:sp>
        </mc:Choice>
        <mc:Fallback>
          <p:sp>
            <p:nvSpPr>
              <p:cNvPr id="11" name="وسيلة شرح بيضاوية 10"/>
              <p:cNvSpPr>
                <a:spLocks noRot="1" noChangeAspect="1" noMove="1" noResize="1" noEditPoints="1" noAdjustHandles="1" noChangeArrowheads="1" noChangeShapeType="1" noTextEdit="1"/>
              </p:cNvSpPr>
              <p:nvPr/>
            </p:nvSpPr>
            <p:spPr>
              <a:xfrm>
                <a:off x="743970" y="2160306"/>
                <a:ext cx="1607387" cy="1097230"/>
              </a:xfrm>
              <a:prstGeom prst="wedgeEllipseCallout">
                <a:avLst>
                  <a:gd name="adj1" fmla="val 75583"/>
                  <a:gd name="adj2" fmla="val -43322"/>
                </a:avLst>
              </a:prstGeom>
              <a:blipFill rotWithShape="1">
                <a:blip r:embed="rId4" cstate="print"/>
                <a:stretch>
                  <a:fillRect/>
                </a:stretch>
              </a:blipFill>
              <a:ln>
                <a:solidFill>
                  <a:schemeClr val="accent2">
                    <a:lumMod val="50000"/>
                  </a:schemeClr>
                </a:solidFill>
              </a:ln>
            </p:spPr>
            <p:txBody>
              <a:bodyPr/>
              <a:lstStyle/>
              <a:p>
                <a:r>
                  <a:rPr lang="ar-SA">
                    <a:noFill/>
                  </a:rPr>
                  <a:t> </a:t>
                </a:r>
              </a:p>
            </p:txBody>
          </p:sp>
        </mc:Fallback>
      </mc:AlternateContent>
      <p:sp>
        <p:nvSpPr>
          <p:cNvPr id="9" name="سهم منحني إلى اليمين 8"/>
          <p:cNvSpPr/>
          <p:nvPr/>
        </p:nvSpPr>
        <p:spPr>
          <a:xfrm>
            <a:off x="2771800" y="1916833"/>
            <a:ext cx="216024" cy="792088"/>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
        <p:nvSpPr>
          <p:cNvPr id="12" name="وسيلة شرح بيضاوية 11"/>
          <p:cNvSpPr/>
          <p:nvPr/>
        </p:nvSpPr>
        <p:spPr>
          <a:xfrm>
            <a:off x="876344" y="5133934"/>
            <a:ext cx="1342640" cy="1224136"/>
          </a:xfrm>
          <a:prstGeom prst="wedgeEllipseCallout">
            <a:avLst>
              <a:gd name="adj1" fmla="val 88556"/>
              <a:gd name="adj2" fmla="val -35764"/>
            </a:avLst>
          </a:prstGeom>
          <a:solidFill>
            <a:schemeClr val="bg2"/>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600" b="1" dirty="0" smtClean="0">
                <a:solidFill>
                  <a:srgbClr val="002060"/>
                </a:solidFill>
              </a:rPr>
              <a:t>فئة الوسيط</a:t>
            </a:r>
            <a:endParaRPr lang="ar-SA" sz="1600" b="1" dirty="0">
              <a:solidFill>
                <a:srgbClr val="002060"/>
              </a:solidFill>
            </a:endParaRPr>
          </a:p>
        </p:txBody>
      </p:sp>
      <p:sp>
        <p:nvSpPr>
          <p:cNvPr id="13" name="وسيلة شرح بيضاوية 12"/>
          <p:cNvSpPr/>
          <p:nvPr/>
        </p:nvSpPr>
        <p:spPr>
          <a:xfrm>
            <a:off x="5940152" y="2717996"/>
            <a:ext cx="1944216" cy="1426993"/>
          </a:xfrm>
          <a:prstGeom prst="wedgeEllipseCallout">
            <a:avLst>
              <a:gd name="adj1" fmla="val -78913"/>
              <a:gd name="adj2" fmla="val 56665"/>
            </a:avLst>
          </a:prstGeom>
          <a:solidFill>
            <a:schemeClr val="accent6">
              <a:lumMod val="60000"/>
              <a:lumOff val="4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b="1" dirty="0" smtClean="0">
                <a:solidFill>
                  <a:schemeClr val="tx2">
                    <a:lumMod val="10000"/>
                  </a:schemeClr>
                </a:solidFill>
              </a:rPr>
              <a:t>التكرار المتجمع للفئة التي تسبق فئة الوسيط</a:t>
            </a:r>
            <a:endParaRPr lang="ar-SA" sz="1400" b="1" dirty="0">
              <a:solidFill>
                <a:schemeClr val="tx2">
                  <a:lumMod val="10000"/>
                </a:schemeClr>
              </a:solidFill>
            </a:endParaRPr>
          </a:p>
        </p:txBody>
      </p:sp>
      <mc:AlternateContent xmlns:mc="http://schemas.openxmlformats.org/markup-compatibility/2006">
        <mc:Choice xmlns="" xmlns:a14="http://schemas.microsoft.com/office/drawing/2010/main" Requires="a14">
          <p:sp>
            <p:nvSpPr>
              <p:cNvPr id="15" name="مستطيل مستدير الزوايا 14"/>
              <p:cNvSpPr/>
              <p:nvPr/>
            </p:nvSpPr>
            <p:spPr>
              <a:xfrm>
                <a:off x="5976156" y="4427760"/>
                <a:ext cx="2952328" cy="2232248"/>
              </a:xfrm>
              <a:prstGeom prst="roundRect">
                <a:avLst/>
              </a:prstGeom>
              <a:solidFill>
                <a:srgbClr val="FFCCCC"/>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14:m>
                  <m:oMathPara xmlns:m="http://schemas.openxmlformats.org/officeDocument/2006/math">
                    <m:oMathParaPr>
                      <m:jc m:val="centerGroup"/>
                    </m:oMathParaPr>
                    <m:oMath xmlns:m="http://schemas.openxmlformats.org/officeDocument/2006/math">
                      <m:r>
                        <a:rPr lang="en-US" b="1" i="1" smtClean="0">
                          <a:solidFill>
                            <a:schemeClr val="tx2">
                              <a:lumMod val="10000"/>
                            </a:schemeClr>
                          </a:solidFill>
                          <a:latin typeface="Cambria Math"/>
                        </a:rPr>
                        <m:t>𝒎</m:t>
                      </m:r>
                      <m:r>
                        <a:rPr lang="en-US" b="1" i="1" smtClean="0">
                          <a:solidFill>
                            <a:schemeClr val="tx2">
                              <a:lumMod val="10000"/>
                            </a:schemeClr>
                          </a:solidFill>
                          <a:latin typeface="Cambria Math"/>
                        </a:rPr>
                        <m:t>=</m:t>
                      </m:r>
                      <m:sSub>
                        <m:sSubPr>
                          <m:ctrlPr>
                            <a:rPr lang="ar-SA" b="1" i="1" smtClean="0">
                              <a:solidFill>
                                <a:schemeClr val="tx1"/>
                              </a:solidFill>
                              <a:latin typeface="Cambria Math"/>
                            </a:rPr>
                          </m:ctrlPr>
                        </m:sSubPr>
                        <m:e>
                          <m:r>
                            <a:rPr lang="en-US" b="1" i="1">
                              <a:solidFill>
                                <a:schemeClr val="tx1"/>
                              </a:solidFill>
                              <a:latin typeface="Cambria Math"/>
                            </a:rPr>
                            <m:t>𝒂</m:t>
                          </m:r>
                        </m:e>
                        <m:sub>
                          <m:r>
                            <a:rPr lang="en-US" b="1" i="1">
                              <a:solidFill>
                                <a:schemeClr val="tx1"/>
                              </a:solidFill>
                              <a:latin typeface="Cambria Math"/>
                            </a:rPr>
                            <m:t>𝒌</m:t>
                          </m:r>
                        </m:sub>
                      </m:sSub>
                      <m:r>
                        <a:rPr lang="en-US" b="1" i="1" smtClean="0">
                          <a:solidFill>
                            <a:schemeClr val="tx2">
                              <a:lumMod val="10000"/>
                            </a:schemeClr>
                          </a:solidFill>
                          <a:latin typeface="Cambria Math"/>
                        </a:rPr>
                        <m:t>+ </m:t>
                      </m:r>
                      <m:d>
                        <m:dPr>
                          <m:ctrlPr>
                            <a:rPr lang="en-US" b="1" i="1" smtClean="0">
                              <a:solidFill>
                                <a:schemeClr val="tx2">
                                  <a:lumMod val="10000"/>
                                </a:schemeClr>
                              </a:solidFill>
                              <a:latin typeface="Cambria Math"/>
                            </a:rPr>
                          </m:ctrlPr>
                        </m:dPr>
                        <m:e>
                          <m:f>
                            <m:fPr>
                              <m:ctrlPr>
                                <a:rPr lang="en-US" b="1" i="1" smtClean="0">
                                  <a:solidFill>
                                    <a:schemeClr val="tx2">
                                      <a:lumMod val="10000"/>
                                    </a:schemeClr>
                                  </a:solidFill>
                                  <a:latin typeface="Cambria Math"/>
                                </a:rPr>
                              </m:ctrlPr>
                            </m:fPr>
                            <m:num>
                              <m:sSub>
                                <m:sSubPr>
                                  <m:ctrlPr>
                                    <a:rPr lang="ar-SA" b="1" i="1">
                                      <a:solidFill>
                                        <a:schemeClr val="tx2">
                                          <a:lumMod val="10000"/>
                                        </a:schemeClr>
                                      </a:solidFill>
                                      <a:latin typeface="Cambria Math"/>
                                    </a:rPr>
                                  </m:ctrlPr>
                                </m:sSubPr>
                                <m:e>
                                  <m:r>
                                    <a:rPr lang="en-US" b="1" i="1">
                                      <a:solidFill>
                                        <a:schemeClr val="tx2">
                                          <a:lumMod val="10000"/>
                                        </a:schemeClr>
                                      </a:solidFill>
                                      <a:latin typeface="Cambria Math"/>
                                    </a:rPr>
                                    <m:t>𝒄</m:t>
                                  </m:r>
                                </m:e>
                                <m:sub>
                                  <m:r>
                                    <a:rPr lang="ar-SA" b="1" i="1">
                                      <a:solidFill>
                                        <a:schemeClr val="tx2">
                                          <a:lumMod val="10000"/>
                                        </a:schemeClr>
                                      </a:solidFill>
                                      <a:latin typeface="Cambria Math"/>
                                    </a:rPr>
                                    <m:t>𝟏</m:t>
                                  </m:r>
                                </m:sub>
                              </m:sSub>
                              <m:r>
                                <a:rPr lang="en-US" b="1" i="1" smtClean="0">
                                  <a:solidFill>
                                    <a:schemeClr val="tx2">
                                      <a:lumMod val="10000"/>
                                    </a:schemeClr>
                                  </a:solidFill>
                                  <a:latin typeface="Cambria Math"/>
                                </a:rPr>
                                <m:t>−</m:t>
                              </m:r>
                              <m:sSub>
                                <m:sSubPr>
                                  <m:ctrlPr>
                                    <a:rPr lang="ar-SA" b="1" i="1">
                                      <a:solidFill>
                                        <a:schemeClr val="tx2">
                                          <a:lumMod val="10000"/>
                                        </a:schemeClr>
                                      </a:solidFill>
                                      <a:latin typeface="Cambria Math"/>
                                    </a:rPr>
                                  </m:ctrlPr>
                                </m:sSubPr>
                                <m:e>
                                  <m:r>
                                    <a:rPr lang="en-US" b="1" i="1">
                                      <a:solidFill>
                                        <a:schemeClr val="tx2">
                                          <a:lumMod val="10000"/>
                                        </a:schemeClr>
                                      </a:solidFill>
                                      <a:latin typeface="Cambria Math"/>
                                    </a:rPr>
                                    <m:t>𝒄</m:t>
                                  </m:r>
                                </m:e>
                                <m:sub>
                                  <m:r>
                                    <a:rPr lang="ar-SA" b="1" i="1" smtClean="0">
                                      <a:solidFill>
                                        <a:schemeClr val="tx2">
                                          <a:lumMod val="10000"/>
                                        </a:schemeClr>
                                      </a:solidFill>
                                      <a:latin typeface="Cambria Math"/>
                                    </a:rPr>
                                    <m:t>𝟐</m:t>
                                  </m:r>
                                </m:sub>
                              </m:sSub>
                            </m:num>
                            <m:den>
                              <m:sSub>
                                <m:sSubPr>
                                  <m:ctrlPr>
                                    <a:rPr lang="ar-SA" b="1" i="1">
                                      <a:solidFill>
                                        <a:schemeClr val="tx2">
                                          <a:lumMod val="10000"/>
                                        </a:schemeClr>
                                      </a:solidFill>
                                      <a:latin typeface="Cambria Math"/>
                                    </a:rPr>
                                  </m:ctrlPr>
                                </m:sSubPr>
                                <m:e>
                                  <m:r>
                                    <a:rPr lang="en-US" b="1" i="1">
                                      <a:solidFill>
                                        <a:schemeClr val="tx2">
                                          <a:lumMod val="10000"/>
                                        </a:schemeClr>
                                      </a:solidFill>
                                      <a:latin typeface="Cambria Math"/>
                                    </a:rPr>
                                    <m:t>𝒄</m:t>
                                  </m:r>
                                </m:e>
                                <m:sub>
                                  <m:r>
                                    <a:rPr lang="ar-SA" b="1" i="1" smtClean="0">
                                      <a:solidFill>
                                        <a:schemeClr val="tx2">
                                          <a:lumMod val="10000"/>
                                        </a:schemeClr>
                                      </a:solidFill>
                                      <a:latin typeface="Cambria Math"/>
                                    </a:rPr>
                                    <m:t>𝟑</m:t>
                                  </m:r>
                                </m:sub>
                              </m:sSub>
                            </m:den>
                          </m:f>
                        </m:e>
                      </m:d>
                      <m:r>
                        <a:rPr lang="en-US" b="1" i="1" smtClean="0">
                          <a:solidFill>
                            <a:schemeClr val="tx2">
                              <a:lumMod val="10000"/>
                            </a:schemeClr>
                          </a:solidFill>
                          <a:latin typeface="Cambria Math"/>
                          <a:ea typeface="Cambria Math"/>
                        </a:rPr>
                        <m:t>×</m:t>
                      </m:r>
                      <m:r>
                        <a:rPr lang="en-US" b="1" i="1" smtClean="0">
                          <a:solidFill>
                            <a:schemeClr val="tx2">
                              <a:lumMod val="10000"/>
                            </a:schemeClr>
                          </a:solidFill>
                          <a:latin typeface="Cambria Math"/>
                          <a:ea typeface="Cambria Math"/>
                        </a:rPr>
                        <m:t>𝒉</m:t>
                      </m:r>
                      <m:r>
                        <a:rPr lang="en-US" b="1" i="1" smtClean="0">
                          <a:solidFill>
                            <a:schemeClr val="tx2">
                              <a:lumMod val="10000"/>
                            </a:schemeClr>
                          </a:solidFill>
                          <a:latin typeface="Cambria Math"/>
                        </a:rPr>
                        <m:t> </m:t>
                      </m:r>
                    </m:oMath>
                  </m:oMathPara>
                </a14:m>
                <a:endParaRPr lang="ar-SA" b="1" dirty="0">
                  <a:solidFill>
                    <a:schemeClr val="tx2">
                      <a:lumMod val="10000"/>
                    </a:schemeClr>
                  </a:solidFill>
                </a:endParaRPr>
              </a:p>
            </p:txBody>
          </p:sp>
        </mc:Choice>
        <mc:Fallback>
          <p:sp>
            <p:nvSpPr>
              <p:cNvPr id="15" name="مستطيل مستدير الزوايا 14"/>
              <p:cNvSpPr>
                <a:spLocks noRot="1" noChangeAspect="1" noMove="1" noResize="1" noEditPoints="1" noAdjustHandles="1" noChangeArrowheads="1" noChangeShapeType="1" noTextEdit="1"/>
              </p:cNvSpPr>
              <p:nvPr/>
            </p:nvSpPr>
            <p:spPr>
              <a:xfrm>
                <a:off x="5976156" y="4427760"/>
                <a:ext cx="2952328" cy="2232248"/>
              </a:xfrm>
              <a:prstGeom prst="roundRect">
                <a:avLst/>
              </a:prstGeom>
              <a:blipFill rotWithShape="1">
                <a:blip r:embed="rId5" cstate="print"/>
                <a:stretch>
                  <a:fillRect/>
                </a:stretch>
              </a:blipFill>
              <a:ln>
                <a:solidFill>
                  <a:schemeClr val="accent2">
                    <a:lumMod val="50000"/>
                  </a:schemeClr>
                </a:solidFill>
              </a:ln>
            </p:spPr>
            <p:txBody>
              <a:bodyPr/>
              <a:lstStyle/>
              <a:p>
                <a:r>
                  <a:rPr lang="ar-SA">
                    <a:noFill/>
                  </a:rPr>
                  <a:t> </a:t>
                </a:r>
              </a:p>
            </p:txBody>
          </p:sp>
        </mc:Fallback>
      </mc:AlternateContent>
      <p:sp>
        <p:nvSpPr>
          <p:cNvPr id="10" name="وسيلة شرح بيضاوية 9"/>
          <p:cNvSpPr/>
          <p:nvPr/>
        </p:nvSpPr>
        <p:spPr>
          <a:xfrm>
            <a:off x="2879812" y="3902780"/>
            <a:ext cx="1656184" cy="924647"/>
          </a:xfrm>
          <a:prstGeom prst="wedgeEllipseCallout">
            <a:avLst>
              <a:gd name="adj1" fmla="val 22257"/>
              <a:gd name="adj2" fmla="val 76172"/>
            </a:avLst>
          </a:prstGeom>
          <a:solidFill>
            <a:srgbClr val="F73BB8"/>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600" b="1" dirty="0" smtClean="0">
                <a:solidFill>
                  <a:schemeClr val="tx2">
                    <a:lumMod val="10000"/>
                  </a:schemeClr>
                </a:solidFill>
              </a:rPr>
              <a:t>تكرار فئة الوسيط</a:t>
            </a:r>
            <a:endParaRPr lang="ar-SA" sz="1600" b="1" dirty="0">
              <a:solidFill>
                <a:schemeClr val="tx2">
                  <a:lumMod val="10000"/>
                </a:schemeClr>
              </a:solidFill>
            </a:endParaRPr>
          </a:p>
        </p:txBody>
      </p:sp>
      <p:sp>
        <p:nvSpPr>
          <p:cNvPr id="14" name="وسيلة شرح بيضاوية 13"/>
          <p:cNvSpPr/>
          <p:nvPr/>
        </p:nvSpPr>
        <p:spPr>
          <a:xfrm>
            <a:off x="1331640" y="3462551"/>
            <a:ext cx="1622635" cy="1364876"/>
          </a:xfrm>
          <a:prstGeom prst="wedgeEllipseCallout">
            <a:avLst>
              <a:gd name="adj1" fmla="val 48458"/>
              <a:gd name="adj2" fmla="val 65138"/>
            </a:avLst>
          </a:prstGeom>
          <a:solidFill>
            <a:srgbClr val="FFFF00"/>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400" b="1" dirty="0" smtClean="0">
                <a:solidFill>
                  <a:srgbClr val="002060"/>
                </a:solidFill>
              </a:rPr>
              <a:t>الحد الأدنى لفئة الوسيط</a:t>
            </a:r>
            <a:endParaRPr lang="ar-SA" sz="1400" b="1" dirty="0">
              <a:solidFill>
                <a:srgbClr val="002060"/>
              </a:solidFill>
            </a:endParaRPr>
          </a:p>
        </p:txBody>
      </p:sp>
      <p:sp>
        <p:nvSpPr>
          <p:cNvPr id="16" name="وسيلة شرح مع سهم إلى الأسفل 15"/>
          <p:cNvSpPr/>
          <p:nvPr/>
        </p:nvSpPr>
        <p:spPr>
          <a:xfrm>
            <a:off x="1547664" y="260648"/>
            <a:ext cx="5904656" cy="864096"/>
          </a:xfrm>
          <a:prstGeom prst="downArrowCallout">
            <a:avLst/>
          </a:prstGeom>
        </p:spPr>
        <p:style>
          <a:lnRef idx="0">
            <a:schemeClr val="accent4"/>
          </a:lnRef>
          <a:fillRef idx="3">
            <a:schemeClr val="accent4"/>
          </a:fillRef>
          <a:effectRef idx="3">
            <a:schemeClr val="accent4"/>
          </a:effectRef>
          <a:fontRef idx="minor">
            <a:schemeClr val="lt1"/>
          </a:fontRef>
        </p:style>
        <p:txBody>
          <a:bodyPr rtlCol="1" anchor="ctr"/>
          <a:lstStyle/>
          <a:p>
            <a:pPr algn="ctr"/>
            <a:r>
              <a:rPr lang="ar-SA" sz="2800" b="1" dirty="0" smtClean="0">
                <a:solidFill>
                  <a:schemeClr val="bg1"/>
                </a:solidFill>
                <a:effectLst>
                  <a:outerShdw blurRad="38100" dist="38100" dir="2700000" algn="tl">
                    <a:srgbClr val="000000">
                      <a:alpha val="43137"/>
                    </a:srgbClr>
                  </a:outerShdw>
                </a:effectLst>
                <a:latin typeface="Hacen Sahafa" pitchFamily="2" charset="-78"/>
                <a:cs typeface="Hacen Sahafa" pitchFamily="2" charset="-78"/>
              </a:rPr>
              <a:t>طريقة حساب الوسيط في البيانات المبوبة</a:t>
            </a:r>
            <a:endParaRPr lang="ar-SA" sz="2800" b="1" dirty="0">
              <a:solidFill>
                <a:schemeClr val="bg1"/>
              </a:solidFill>
              <a:effectLst>
                <a:outerShdw blurRad="38100" dist="38100" dir="2700000" algn="tl">
                  <a:srgbClr val="000000">
                    <a:alpha val="43137"/>
                  </a:srgbClr>
                </a:outerShdw>
              </a:effectLst>
              <a:latin typeface="Hacen Sahafa" pitchFamily="2" charset="-78"/>
              <a:cs typeface="Hacen Sahafa" pitchFamily="2" charset="-78"/>
            </a:endParaRPr>
          </a:p>
        </p:txBody>
      </p:sp>
      <mc:AlternateContent xmlns:mc="http://schemas.openxmlformats.org/markup-compatibility/2006">
        <mc:Choice xmlns="" xmlns:a14="http://schemas.microsoft.com/office/drawing/2010/main" Requires="a14">
          <p:sp>
            <p:nvSpPr>
              <p:cNvPr id="17" name="مستطيل مستدير الزوايا 16"/>
              <p:cNvSpPr/>
              <p:nvPr/>
            </p:nvSpPr>
            <p:spPr>
              <a:xfrm>
                <a:off x="5940152" y="1094469"/>
                <a:ext cx="2736304" cy="1614452"/>
              </a:xfrm>
              <a:prstGeom prst="roundRect">
                <a:avLst/>
              </a:prstGeom>
              <a:solidFill>
                <a:srgbClr val="FFCCCC"/>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smtClean="0">
                    <a:solidFill>
                      <a:schemeClr val="tx2">
                        <a:lumMod val="10000"/>
                      </a:schemeClr>
                    </a:solidFill>
                  </a:rPr>
                  <a:t>ترتيب الوسيط</a:t>
                </a:r>
              </a:p>
              <a:p>
                <a:pPr algn="ctr"/>
                <a14:m>
                  <m:oMathPara xmlns:m="http://schemas.openxmlformats.org/officeDocument/2006/math">
                    <m:oMathParaPr>
                      <m:jc m:val="centerGroup"/>
                    </m:oMathParaPr>
                    <m:oMath xmlns:m="http://schemas.openxmlformats.org/officeDocument/2006/math">
                      <m:sSub>
                        <m:sSubPr>
                          <m:ctrlPr>
                            <a:rPr lang="ar-SA" b="1" i="1" smtClean="0">
                              <a:solidFill>
                                <a:schemeClr val="tx2">
                                  <a:lumMod val="10000"/>
                                </a:schemeClr>
                              </a:solidFill>
                              <a:latin typeface="Cambria Math"/>
                            </a:rPr>
                          </m:ctrlPr>
                        </m:sSubPr>
                        <m:e>
                          <m:r>
                            <a:rPr lang="en-US" b="1" i="1" smtClean="0">
                              <a:solidFill>
                                <a:schemeClr val="tx2">
                                  <a:lumMod val="10000"/>
                                </a:schemeClr>
                              </a:solidFill>
                              <a:latin typeface="Cambria Math"/>
                            </a:rPr>
                            <m:t>𝒄</m:t>
                          </m:r>
                        </m:e>
                        <m:sub>
                          <m:r>
                            <a:rPr lang="ar-SA" b="1" i="1" smtClean="0">
                              <a:solidFill>
                                <a:schemeClr val="tx2">
                                  <a:lumMod val="10000"/>
                                </a:schemeClr>
                              </a:solidFill>
                              <a:latin typeface="Cambria Math"/>
                            </a:rPr>
                            <m:t>𝟏</m:t>
                          </m:r>
                        </m:sub>
                      </m:sSub>
                      <m:r>
                        <a:rPr lang="en-US" b="1" i="1" smtClean="0">
                          <a:solidFill>
                            <a:schemeClr val="tx2">
                              <a:lumMod val="10000"/>
                            </a:schemeClr>
                          </a:solidFill>
                          <a:latin typeface="Cambria Math"/>
                        </a:rPr>
                        <m:t>= </m:t>
                      </m:r>
                      <m:f>
                        <m:fPr>
                          <m:ctrlPr>
                            <a:rPr lang="en-US" b="1" i="1" smtClean="0">
                              <a:solidFill>
                                <a:schemeClr val="tx2">
                                  <a:lumMod val="10000"/>
                                </a:schemeClr>
                              </a:solidFill>
                              <a:latin typeface="Cambria Math"/>
                            </a:rPr>
                          </m:ctrlPr>
                        </m:fPr>
                        <m:num>
                          <m:nary>
                            <m:naryPr>
                              <m:chr m:val="∑"/>
                              <m:subHide m:val="on"/>
                              <m:supHide m:val="on"/>
                              <m:ctrlPr>
                                <a:rPr lang="en-US" b="1" i="1" smtClean="0">
                                  <a:solidFill>
                                    <a:schemeClr val="tx2">
                                      <a:lumMod val="10000"/>
                                    </a:schemeClr>
                                  </a:solidFill>
                                  <a:latin typeface="Cambria Math"/>
                                </a:rPr>
                              </m:ctrlPr>
                            </m:naryPr>
                            <m:sub/>
                            <m:sup/>
                            <m:e>
                              <m:sSub>
                                <m:sSubPr>
                                  <m:ctrlPr>
                                    <a:rPr lang="en-US" b="1" i="1" smtClean="0">
                                      <a:solidFill>
                                        <a:schemeClr val="tx2">
                                          <a:lumMod val="10000"/>
                                        </a:schemeClr>
                                      </a:solidFill>
                                      <a:latin typeface="Cambria Math"/>
                                    </a:rPr>
                                  </m:ctrlPr>
                                </m:sSubPr>
                                <m:e>
                                  <m:r>
                                    <a:rPr lang="en-US" b="1" i="1" smtClean="0">
                                      <a:solidFill>
                                        <a:schemeClr val="tx2">
                                          <a:lumMod val="10000"/>
                                        </a:schemeClr>
                                      </a:solidFill>
                                      <a:latin typeface="Cambria Math"/>
                                    </a:rPr>
                                    <m:t>𝒇</m:t>
                                  </m:r>
                                </m:e>
                                <m:sub>
                                  <m:r>
                                    <a:rPr lang="en-US" b="1" i="1" smtClean="0">
                                      <a:solidFill>
                                        <a:schemeClr val="tx2">
                                          <a:lumMod val="10000"/>
                                        </a:schemeClr>
                                      </a:solidFill>
                                      <a:latin typeface="Cambria Math"/>
                                    </a:rPr>
                                    <m:t>𝒊</m:t>
                                  </m:r>
                                </m:sub>
                              </m:sSub>
                            </m:e>
                          </m:nary>
                        </m:num>
                        <m:den>
                          <m:r>
                            <a:rPr lang="en-US" b="1" i="1" smtClean="0">
                              <a:solidFill>
                                <a:schemeClr val="tx2">
                                  <a:lumMod val="10000"/>
                                </a:schemeClr>
                              </a:solidFill>
                              <a:latin typeface="Cambria Math"/>
                            </a:rPr>
                            <m:t>𝟐</m:t>
                          </m:r>
                        </m:den>
                      </m:f>
                    </m:oMath>
                  </m:oMathPara>
                </a14:m>
                <a:endParaRPr lang="ar-SA" b="1" dirty="0">
                  <a:solidFill>
                    <a:schemeClr val="tx2">
                      <a:lumMod val="10000"/>
                    </a:schemeClr>
                  </a:solidFill>
                </a:endParaRPr>
              </a:p>
            </p:txBody>
          </p:sp>
        </mc:Choice>
        <mc:Fallback>
          <p:sp>
            <p:nvSpPr>
              <p:cNvPr id="17" name="مستطيل مستدير الزوايا 16"/>
              <p:cNvSpPr>
                <a:spLocks noRot="1" noChangeAspect="1" noMove="1" noResize="1" noEditPoints="1" noAdjustHandles="1" noChangeArrowheads="1" noChangeShapeType="1" noTextEdit="1"/>
              </p:cNvSpPr>
              <p:nvPr/>
            </p:nvSpPr>
            <p:spPr>
              <a:xfrm>
                <a:off x="5940152" y="1094469"/>
                <a:ext cx="2736304" cy="1614452"/>
              </a:xfrm>
              <a:prstGeom prst="roundRect">
                <a:avLst/>
              </a:prstGeom>
              <a:blipFill rotWithShape="1">
                <a:blip r:embed="rId6" cstate="print"/>
                <a:stretch>
                  <a:fillRect/>
                </a:stretch>
              </a:blipFill>
              <a:ln>
                <a:solidFill>
                  <a:schemeClr val="accent2">
                    <a:lumMod val="50000"/>
                  </a:schemeClr>
                </a:solidFill>
              </a:ln>
            </p:spPr>
            <p:txBody>
              <a:bodyPr/>
              <a:lstStyle/>
              <a:p>
                <a:r>
                  <a:rPr lang="ar-SA">
                    <a:noFill/>
                  </a:rPr>
                  <a:t> </a:t>
                </a:r>
              </a:p>
            </p:txBody>
          </p:sp>
        </mc:Fallback>
      </mc:AlternateContent>
      <mc:AlternateContent xmlns:mc="http://schemas.openxmlformats.org/markup-compatibility/2006">
        <mc:Choice xmlns="" xmlns:a14="http://schemas.microsoft.com/office/drawing/2010/main" Requires="a14">
          <p:sp>
            <p:nvSpPr>
              <p:cNvPr id="2" name="شكل بيضاوي 1"/>
              <p:cNvSpPr/>
              <p:nvPr/>
            </p:nvSpPr>
            <p:spPr>
              <a:xfrm>
                <a:off x="5004048" y="4430030"/>
                <a:ext cx="504056" cy="397397"/>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14:m>
                  <m:oMathPara xmlns:m="http://schemas.openxmlformats.org/officeDocument/2006/math">
                    <m:oMathParaPr>
                      <m:jc m:val="center"/>
                    </m:oMathParaPr>
                    <m:oMath xmlns:m="http://schemas.openxmlformats.org/officeDocument/2006/math">
                      <m:sSub>
                        <m:sSubPr>
                          <m:ctrlPr>
                            <a:rPr lang="ar-SA" b="1" i="1">
                              <a:solidFill>
                                <a:schemeClr val="tx2">
                                  <a:lumMod val="10000"/>
                                </a:schemeClr>
                              </a:solidFill>
                              <a:latin typeface="Cambria Math"/>
                            </a:rPr>
                          </m:ctrlPr>
                        </m:sSubPr>
                        <m:e>
                          <m:r>
                            <a:rPr lang="en-US" b="1" i="1">
                              <a:solidFill>
                                <a:schemeClr val="tx2">
                                  <a:lumMod val="10000"/>
                                </a:schemeClr>
                              </a:solidFill>
                              <a:latin typeface="Cambria Math"/>
                            </a:rPr>
                            <m:t>𝒄</m:t>
                          </m:r>
                        </m:e>
                        <m:sub>
                          <m:r>
                            <a:rPr lang="ar-SA" b="1" i="1">
                              <a:solidFill>
                                <a:schemeClr val="tx2">
                                  <a:lumMod val="10000"/>
                                </a:schemeClr>
                              </a:solidFill>
                              <a:latin typeface="Cambria Math"/>
                            </a:rPr>
                            <m:t>𝟏</m:t>
                          </m:r>
                        </m:sub>
                      </m:sSub>
                    </m:oMath>
                  </m:oMathPara>
                </a14:m>
                <a:endParaRPr lang="ar-SA" dirty="0"/>
              </a:p>
            </p:txBody>
          </p:sp>
        </mc:Choice>
        <mc:Fallback>
          <p:sp>
            <p:nvSpPr>
              <p:cNvPr id="2" name="شكل بيضاوي 1"/>
              <p:cNvSpPr>
                <a:spLocks noRot="1" noChangeAspect="1" noMove="1" noResize="1" noEditPoints="1" noAdjustHandles="1" noChangeArrowheads="1" noChangeShapeType="1" noTextEdit="1"/>
              </p:cNvSpPr>
              <p:nvPr/>
            </p:nvSpPr>
            <p:spPr>
              <a:xfrm>
                <a:off x="5004048" y="4430030"/>
                <a:ext cx="504056" cy="397397"/>
              </a:xfrm>
              <a:prstGeom prst="ellipse">
                <a:avLst/>
              </a:prstGeom>
              <a:blipFill rotWithShape="1">
                <a:blip r:embed="rId7" cstate="print"/>
                <a:stretch>
                  <a:fillRect/>
                </a:stretch>
              </a:blipFill>
              <a:ln w="38100"/>
            </p:spPr>
            <p:txBody>
              <a:bodyPr/>
              <a:lstStyle/>
              <a:p>
                <a:r>
                  <a:rPr lang="ar-SA">
                    <a:noFill/>
                  </a:rPr>
                  <a:t> </a:t>
                </a:r>
              </a:p>
            </p:txBody>
          </p:sp>
        </mc:Fallback>
      </mc:AlternateContent>
      <p:sp>
        <p:nvSpPr>
          <p:cNvPr id="3" name="مربع نص 2"/>
          <p:cNvSpPr txBox="1"/>
          <p:nvPr/>
        </p:nvSpPr>
        <p:spPr>
          <a:xfrm>
            <a:off x="4758928" y="4827427"/>
            <a:ext cx="1152128" cy="584775"/>
          </a:xfrm>
          <a:prstGeom prst="rect">
            <a:avLst/>
          </a:prstGeom>
          <a:noFill/>
        </p:spPr>
        <p:txBody>
          <a:bodyPr wrap="square" rtlCol="1">
            <a:spAutoFit/>
          </a:bodyPr>
          <a:lstStyle/>
          <a:p>
            <a:pPr algn="ctr"/>
            <a:r>
              <a:rPr lang="ar-SA" sz="1600" dirty="0"/>
              <a:t>الفئة الأكبر منهما</a:t>
            </a:r>
          </a:p>
        </p:txBody>
      </p:sp>
    </p:spTree>
    <p:extLst>
      <p:ext uri="{BB962C8B-B14F-4D97-AF65-F5344CB8AC3E}">
        <p14:creationId xmlns="" xmlns:p14="http://schemas.microsoft.com/office/powerpoint/2010/main" val="1329943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1+#ppt_w/2"/>
                                          </p:val>
                                        </p:tav>
                                        <p:tav tm="100000">
                                          <p:val>
                                            <p:strVal val="#ppt_x"/>
                                          </p:val>
                                        </p:tav>
                                      </p:tavLst>
                                    </p:anim>
                                    <p:anim calcmode="lin" valueType="num">
                                      <p:cBhvr additive="base">
                                        <p:cTn id="8" dur="500" fill="hold"/>
                                        <p:tgtEl>
                                          <p:spTgt spid="1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1"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up)">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left)">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528" fill="hold" grpId="0" nodeType="clickEffect">
                                  <p:stCondLst>
                                    <p:cond delay="0"/>
                                  </p:stCondLst>
                                  <p:childTnLst>
                                    <p:set>
                                      <p:cBhvr>
                                        <p:cTn id="27" dur="1" fill="hold">
                                          <p:stCondLst>
                                            <p:cond delay="0"/>
                                          </p:stCondLst>
                                        </p:cTn>
                                        <p:tgtEl>
                                          <p:spTgt spid="17"/>
                                        </p:tgtEl>
                                        <p:attrNameLst>
                                          <p:attrName>style.visibility</p:attrName>
                                        </p:attrNameLst>
                                      </p:cBhvr>
                                      <p:to>
                                        <p:strVal val="visible"/>
                                      </p:to>
                                    </p:set>
                                    <p:anim calcmode="lin" valueType="num">
                                      <p:cBhvr>
                                        <p:cTn id="28" dur="500" fill="hold"/>
                                        <p:tgtEl>
                                          <p:spTgt spid="17"/>
                                        </p:tgtEl>
                                        <p:attrNameLst>
                                          <p:attrName>ppt_w</p:attrName>
                                        </p:attrNameLst>
                                      </p:cBhvr>
                                      <p:tavLst>
                                        <p:tav tm="0">
                                          <p:val>
                                            <p:fltVal val="0"/>
                                          </p:val>
                                        </p:tav>
                                        <p:tav tm="100000">
                                          <p:val>
                                            <p:strVal val="#ppt_w"/>
                                          </p:val>
                                        </p:tav>
                                      </p:tavLst>
                                    </p:anim>
                                    <p:anim calcmode="lin" valueType="num">
                                      <p:cBhvr>
                                        <p:cTn id="29" dur="500" fill="hold"/>
                                        <p:tgtEl>
                                          <p:spTgt spid="17"/>
                                        </p:tgtEl>
                                        <p:attrNameLst>
                                          <p:attrName>ppt_h</p:attrName>
                                        </p:attrNameLst>
                                      </p:cBhvr>
                                      <p:tavLst>
                                        <p:tav tm="0">
                                          <p:val>
                                            <p:fltVal val="0"/>
                                          </p:val>
                                        </p:tav>
                                        <p:tav tm="100000">
                                          <p:val>
                                            <p:strVal val="#ppt_h"/>
                                          </p:val>
                                        </p:tav>
                                      </p:tavLst>
                                    </p:anim>
                                    <p:animEffect transition="in" filter="fade">
                                      <p:cBhvr>
                                        <p:cTn id="30" dur="500"/>
                                        <p:tgtEl>
                                          <p:spTgt spid="17"/>
                                        </p:tgtEl>
                                      </p:cBhvr>
                                    </p:animEffect>
                                    <p:anim calcmode="lin" valueType="num">
                                      <p:cBhvr>
                                        <p:cTn id="31" dur="500" fill="hold"/>
                                        <p:tgtEl>
                                          <p:spTgt spid="17"/>
                                        </p:tgtEl>
                                        <p:attrNameLst>
                                          <p:attrName>ppt_x</p:attrName>
                                        </p:attrNameLst>
                                      </p:cBhvr>
                                      <p:tavLst>
                                        <p:tav tm="0">
                                          <p:val>
                                            <p:fltVal val="0.5"/>
                                          </p:val>
                                        </p:tav>
                                        <p:tav tm="100000">
                                          <p:val>
                                            <p:strVal val="#ppt_x"/>
                                          </p:val>
                                        </p:tav>
                                      </p:tavLst>
                                    </p:anim>
                                    <p:anim calcmode="lin" valueType="num">
                                      <p:cBhvr>
                                        <p:cTn id="32" dur="500" fill="hold"/>
                                        <p:tgtEl>
                                          <p:spTgt spid="17"/>
                                        </p:tgtEl>
                                        <p:attrNameLst>
                                          <p:attrName>ppt_y</p:attrName>
                                        </p:attrNameLst>
                                      </p:cBhvr>
                                      <p:tavLst>
                                        <p:tav tm="0">
                                          <p:val>
                                            <p:fltVal val="0.5"/>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3"/>
                                        </p:tgtEl>
                                        <p:attrNameLst>
                                          <p:attrName>style.visibility</p:attrName>
                                        </p:attrNameLst>
                                      </p:cBhvr>
                                      <p:to>
                                        <p:strVal val="visible"/>
                                      </p:to>
                                    </p:set>
                                    <p:animEffect transition="in" filter="wipe(down)">
                                      <p:cBhvr>
                                        <p:cTn id="41" dur="500"/>
                                        <p:tgtEl>
                                          <p:spTgt spid="3"/>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wipe(left)">
                                      <p:cBhvr>
                                        <p:cTn id="46" dur="500"/>
                                        <p:tgtEl>
                                          <p:spTgt spid="12"/>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animEffect transition="in" filter="wipe(left)">
                                      <p:cBhvr>
                                        <p:cTn id="51" dur="500"/>
                                        <p:tgtEl>
                                          <p:spTgt spid="14"/>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10"/>
                                        </p:tgtEl>
                                        <p:attrNameLst>
                                          <p:attrName>style.visibility</p:attrName>
                                        </p:attrNameLst>
                                      </p:cBhvr>
                                      <p:to>
                                        <p:strVal val="visible"/>
                                      </p:to>
                                    </p:set>
                                    <p:animEffect transition="in" filter="wipe(left)">
                                      <p:cBhvr>
                                        <p:cTn id="56" dur="500"/>
                                        <p:tgtEl>
                                          <p:spTgt spid="10"/>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Effect transition="in" filter="wipe(left)">
                                      <p:cBhvr>
                                        <p:cTn id="61" dur="500"/>
                                        <p:tgtEl>
                                          <p:spTgt spid="13"/>
                                        </p:tgtEl>
                                      </p:cBhvr>
                                    </p:animEffect>
                                  </p:childTnLst>
                                </p:cTn>
                              </p:par>
                            </p:childTnLst>
                          </p:cTn>
                        </p:par>
                      </p:childTnLst>
                    </p:cTn>
                  </p:par>
                  <p:par>
                    <p:cTn id="62" fill="hold">
                      <p:stCondLst>
                        <p:cond delay="indefinite"/>
                      </p:stCondLst>
                      <p:childTnLst>
                        <p:par>
                          <p:cTn id="63" fill="hold">
                            <p:stCondLst>
                              <p:cond delay="0"/>
                            </p:stCondLst>
                            <p:childTnLst>
                              <p:par>
                                <p:cTn id="64" presetID="53" presetClass="entr" presetSubtype="528" fill="hold" grpId="0" nodeType="clickEffect">
                                  <p:stCondLst>
                                    <p:cond delay="0"/>
                                  </p:stCondLst>
                                  <p:childTnLst>
                                    <p:set>
                                      <p:cBhvr>
                                        <p:cTn id="65" dur="1" fill="hold">
                                          <p:stCondLst>
                                            <p:cond delay="0"/>
                                          </p:stCondLst>
                                        </p:cTn>
                                        <p:tgtEl>
                                          <p:spTgt spid="15"/>
                                        </p:tgtEl>
                                        <p:attrNameLst>
                                          <p:attrName>style.visibility</p:attrName>
                                        </p:attrNameLst>
                                      </p:cBhvr>
                                      <p:to>
                                        <p:strVal val="visible"/>
                                      </p:to>
                                    </p:set>
                                    <p:anim calcmode="lin" valueType="num">
                                      <p:cBhvr>
                                        <p:cTn id="66" dur="500" fill="hold"/>
                                        <p:tgtEl>
                                          <p:spTgt spid="15"/>
                                        </p:tgtEl>
                                        <p:attrNameLst>
                                          <p:attrName>ppt_w</p:attrName>
                                        </p:attrNameLst>
                                      </p:cBhvr>
                                      <p:tavLst>
                                        <p:tav tm="0">
                                          <p:val>
                                            <p:fltVal val="0"/>
                                          </p:val>
                                        </p:tav>
                                        <p:tav tm="100000">
                                          <p:val>
                                            <p:strVal val="#ppt_w"/>
                                          </p:val>
                                        </p:tav>
                                      </p:tavLst>
                                    </p:anim>
                                    <p:anim calcmode="lin" valueType="num">
                                      <p:cBhvr>
                                        <p:cTn id="67" dur="500" fill="hold"/>
                                        <p:tgtEl>
                                          <p:spTgt spid="15"/>
                                        </p:tgtEl>
                                        <p:attrNameLst>
                                          <p:attrName>ppt_h</p:attrName>
                                        </p:attrNameLst>
                                      </p:cBhvr>
                                      <p:tavLst>
                                        <p:tav tm="0">
                                          <p:val>
                                            <p:fltVal val="0"/>
                                          </p:val>
                                        </p:tav>
                                        <p:tav tm="100000">
                                          <p:val>
                                            <p:strVal val="#ppt_h"/>
                                          </p:val>
                                        </p:tav>
                                      </p:tavLst>
                                    </p:anim>
                                    <p:animEffect transition="in" filter="fade">
                                      <p:cBhvr>
                                        <p:cTn id="68" dur="500"/>
                                        <p:tgtEl>
                                          <p:spTgt spid="15"/>
                                        </p:tgtEl>
                                      </p:cBhvr>
                                    </p:animEffect>
                                    <p:anim calcmode="lin" valueType="num">
                                      <p:cBhvr>
                                        <p:cTn id="69" dur="500" fill="hold"/>
                                        <p:tgtEl>
                                          <p:spTgt spid="15"/>
                                        </p:tgtEl>
                                        <p:attrNameLst>
                                          <p:attrName>ppt_x</p:attrName>
                                        </p:attrNameLst>
                                      </p:cBhvr>
                                      <p:tavLst>
                                        <p:tav tm="0">
                                          <p:val>
                                            <p:fltVal val="0.5"/>
                                          </p:val>
                                        </p:tav>
                                        <p:tav tm="100000">
                                          <p:val>
                                            <p:strVal val="#ppt_x"/>
                                          </p:val>
                                        </p:tav>
                                      </p:tavLst>
                                    </p:anim>
                                    <p:anim calcmode="lin" valueType="num">
                                      <p:cBhvr>
                                        <p:cTn id="70" dur="500" fill="hold"/>
                                        <p:tgtEl>
                                          <p:spTgt spid="15"/>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9" grpId="0" animBg="1"/>
      <p:bldP spid="12" grpId="0" animBg="1"/>
      <p:bldP spid="13" grpId="0" animBg="1"/>
      <p:bldP spid="15" grpId="0" animBg="1"/>
      <p:bldP spid="10" grpId="0" animBg="1"/>
      <p:bldP spid="14" grpId="0" animBg="1"/>
      <p:bldP spid="16" grpId="0" animBg="1"/>
      <p:bldP spid="17" grpId="0" animBg="1"/>
      <p:bldP spid="2" grpId="0" animBg="1"/>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04664"/>
            <a:ext cx="9036496" cy="3108543"/>
          </a:xfrm>
          <a:prstGeom prst="rect">
            <a:avLst/>
          </a:prstGeom>
        </p:spPr>
        <p:txBody>
          <a:bodyPr wrap="square">
            <a:spAutoFit/>
          </a:bodyPr>
          <a:lstStyle/>
          <a:p>
            <a:endParaRPr lang="ar-DZ" sz="2800" dirty="0" smtClean="0"/>
          </a:p>
          <a:p>
            <a:r>
              <a:rPr lang="ar-DZ" sz="2800" b="1" dirty="0" smtClean="0"/>
              <a:t>5- تحديد التوزيع: </a:t>
            </a:r>
            <a:r>
              <a:rPr lang="ar-DZ" sz="2800" dirty="0" smtClean="0"/>
              <a:t>تساعد مقاييس النزعة المركزية في فهم توزيع البيانات، مما يمكن أن يكون مفيدًا في تحديد ما إذا كانت البيانات تتبع توزيعًا طبيعيًا أو غير طبيعي.</a:t>
            </a:r>
          </a:p>
          <a:p>
            <a:r>
              <a:rPr lang="ar-DZ" sz="2800" b="1" dirty="0" smtClean="0"/>
              <a:t>6- تأثير القيم الشاذة: </a:t>
            </a:r>
            <a:r>
              <a:rPr lang="ar-DZ" sz="2800" dirty="0" smtClean="0"/>
              <a:t>من المهم أن نلاحظ أن بعض مقاييس النزعة المركزية، مثل المتوسط، يمكن أن تتأثر بالقيم الشاذة. لذا، من المهم استخدام المقاييس المناسبة بناءً على طبيعة البيانات.</a:t>
            </a:r>
            <a:endParaRPr lang="ar-DZ" sz="2800" dirty="0"/>
          </a:p>
        </p:txBody>
      </p:sp>
    </p:spTree>
    <p:extLst>
      <p:ext uri="{BB962C8B-B14F-4D97-AF65-F5344CB8AC3E}">
        <p14:creationId xmlns="" xmlns:p14="http://schemas.microsoft.com/office/powerpoint/2010/main" val="11863606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txBox="1">
            <a:spLocks/>
          </p:cNvSpPr>
          <p:nvPr/>
        </p:nvSpPr>
        <p:spPr>
          <a:xfrm>
            <a:off x="1557040" y="332656"/>
            <a:ext cx="5679256" cy="792088"/>
          </a:xfrm>
          <a:prstGeom prst="rect">
            <a:avLst/>
          </a:prstGeom>
          <a:ln/>
        </p:spPr>
        <p:style>
          <a:lnRef idx="0">
            <a:schemeClr val="accent3"/>
          </a:lnRef>
          <a:fillRef idx="3">
            <a:schemeClr val="accent3"/>
          </a:fillRef>
          <a:effectRef idx="3">
            <a:schemeClr val="accent3"/>
          </a:effectRef>
          <a:fontRef idx="minor">
            <a:schemeClr val="lt1"/>
          </a:fontRef>
        </p:style>
        <p:txBody>
          <a:bodyPr/>
          <a:lst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solidFill>
                  <a:schemeClr val="lt1"/>
                </a:solidFill>
                <a:effectLst>
                  <a:reflection blurRad="6350" stA="55000" endA="300" endPos="45500" dir="5400000" sy="-100000" algn="bl" rotWithShape="0"/>
                </a:effectLst>
                <a:latin typeface="+mn-lt"/>
                <a:ea typeface="+mn-ea"/>
                <a:cs typeface="+mn-cs"/>
              </a:defRPr>
            </a:lvl1pPr>
            <a:lvl2pPr rtl="1" eaLnBrk="1" hangingPunct="1">
              <a:defRPr>
                <a:solidFill>
                  <a:schemeClr val="lt1"/>
                </a:solidFill>
                <a:latin typeface="+mn-lt"/>
                <a:ea typeface="+mn-ea"/>
                <a:cs typeface="+mn-cs"/>
              </a:defRPr>
            </a:lvl2pPr>
            <a:lvl3pPr rtl="1" eaLnBrk="1" hangingPunct="1">
              <a:defRPr>
                <a:solidFill>
                  <a:schemeClr val="lt1"/>
                </a:solidFill>
                <a:latin typeface="+mn-lt"/>
                <a:ea typeface="+mn-ea"/>
                <a:cs typeface="+mn-cs"/>
              </a:defRPr>
            </a:lvl3pPr>
            <a:lvl4pPr rtl="1" eaLnBrk="1" hangingPunct="1">
              <a:defRPr>
                <a:solidFill>
                  <a:schemeClr val="lt1"/>
                </a:solidFill>
                <a:latin typeface="+mn-lt"/>
                <a:ea typeface="+mn-ea"/>
                <a:cs typeface="+mn-cs"/>
              </a:defRPr>
            </a:lvl4pPr>
            <a:lvl5pPr rtl="1" eaLnBrk="1" hangingPunct="1">
              <a:defRPr>
                <a:solidFill>
                  <a:schemeClr val="lt1"/>
                </a:solidFill>
                <a:latin typeface="+mn-lt"/>
                <a:ea typeface="+mn-ea"/>
                <a:cs typeface="+mn-cs"/>
              </a:defRPr>
            </a:lvl5pPr>
            <a:lvl6pPr rtl="1" eaLnBrk="1" hangingPunct="1">
              <a:defRPr>
                <a:solidFill>
                  <a:schemeClr val="lt1"/>
                </a:solidFill>
                <a:latin typeface="+mn-lt"/>
                <a:ea typeface="+mn-ea"/>
                <a:cs typeface="+mn-cs"/>
              </a:defRPr>
            </a:lvl6pPr>
            <a:lvl7pPr rtl="1" eaLnBrk="1" hangingPunct="1">
              <a:defRPr>
                <a:solidFill>
                  <a:schemeClr val="lt1"/>
                </a:solidFill>
                <a:latin typeface="+mn-lt"/>
                <a:ea typeface="+mn-ea"/>
                <a:cs typeface="+mn-cs"/>
              </a:defRPr>
            </a:lvl7pPr>
            <a:lvl8pPr rtl="1" eaLnBrk="1" hangingPunct="1">
              <a:defRPr>
                <a:solidFill>
                  <a:schemeClr val="lt1"/>
                </a:solidFill>
                <a:latin typeface="+mn-lt"/>
                <a:ea typeface="+mn-ea"/>
                <a:cs typeface="+mn-cs"/>
              </a:defRPr>
            </a:lvl8pPr>
            <a:lvl9pPr rtl="1" eaLnBrk="1" hangingPunct="1">
              <a:defRPr>
                <a:solidFill>
                  <a:schemeClr val="lt1"/>
                </a:solidFill>
                <a:latin typeface="+mn-lt"/>
                <a:ea typeface="+mn-ea"/>
                <a:cs typeface="+mn-cs"/>
              </a:defRPr>
            </a:lvl9pPr>
          </a:lstStyle>
          <a:p>
            <a:pPr marL="0" indent="0" algn="ctr">
              <a:buFont typeface="Georgia" pitchFamily="18" charset="0"/>
              <a:buNone/>
            </a:pPr>
            <a:r>
              <a:rPr lang="ar-SA" sz="3200" dirty="0" smtClean="0">
                <a:effectLst>
                  <a:outerShdw blurRad="38100" dist="38100" dir="2700000" algn="tl">
                    <a:srgbClr val="000000">
                      <a:alpha val="43137"/>
                    </a:srgbClr>
                  </a:outerShdw>
                  <a:reflection blurRad="6350" stA="55000" endA="300" endPos="45500" dir="5400000" sy="-100000" algn="bl" rotWithShape="0"/>
                </a:effectLst>
              </a:rPr>
              <a:t>وصف البيانات</a:t>
            </a:r>
            <a:endParaRPr lang="ar-SA" sz="3200" dirty="0">
              <a:effectLst>
                <a:outerShdw blurRad="38100" dist="38100" dir="2700000" algn="tl">
                  <a:srgbClr val="000000">
                    <a:alpha val="43137"/>
                  </a:srgbClr>
                </a:outerShdw>
                <a:reflection blurRad="6350" stA="55000" endA="300" endPos="45500" dir="5400000" sy="-100000" algn="bl" rotWithShape="0"/>
              </a:effectLst>
            </a:endParaRPr>
          </a:p>
        </p:txBody>
      </p:sp>
      <p:sp>
        <p:nvSpPr>
          <p:cNvPr id="3" name="مستطيل مستدير الزوايا 2"/>
          <p:cNvSpPr/>
          <p:nvPr/>
        </p:nvSpPr>
        <p:spPr>
          <a:xfrm>
            <a:off x="1681857" y="1484784"/>
            <a:ext cx="5472608" cy="792088"/>
          </a:xfrm>
          <a:prstGeom prst="roundRect">
            <a:avLst/>
          </a:prstGeom>
          <a:solidFill>
            <a:srgbClr val="FFFF00"/>
          </a:solidFill>
          <a:ln w="571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smtClean="0">
                <a:solidFill>
                  <a:schemeClr val="accent1">
                    <a:lumMod val="50000"/>
                  </a:schemeClr>
                </a:solidFill>
              </a:rPr>
              <a:t>المقاييس الإحصائية الوصفية</a:t>
            </a:r>
            <a:endParaRPr lang="ar-SA" b="1" dirty="0">
              <a:solidFill>
                <a:schemeClr val="accent1">
                  <a:lumMod val="50000"/>
                </a:schemeClr>
              </a:solidFill>
            </a:endParaRPr>
          </a:p>
        </p:txBody>
      </p:sp>
      <p:grpSp>
        <p:nvGrpSpPr>
          <p:cNvPr id="6" name="مجموعة 5"/>
          <p:cNvGrpSpPr/>
          <p:nvPr/>
        </p:nvGrpSpPr>
        <p:grpSpPr>
          <a:xfrm>
            <a:off x="1664320" y="2709267"/>
            <a:ext cx="5544616" cy="2880320"/>
            <a:chOff x="1664320" y="2709267"/>
            <a:chExt cx="5544616" cy="2880320"/>
          </a:xfrm>
        </p:grpSpPr>
        <p:sp>
          <p:nvSpPr>
            <p:cNvPr id="4" name="مخطط انسيابي: معالجة معرّفة مسبقاً 3"/>
            <p:cNvSpPr/>
            <p:nvPr/>
          </p:nvSpPr>
          <p:spPr>
            <a:xfrm>
              <a:off x="1664320" y="2709267"/>
              <a:ext cx="5544616" cy="2880320"/>
            </a:xfrm>
            <a:prstGeom prst="flowChartPredefinedProcess">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5400000" scaled="1"/>
              <a:tileRect/>
            </a:gra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285750" indent="-285750" algn="ctr">
                <a:buFont typeface="Arial" pitchFamily="34" charset="0"/>
                <a:buChar char="•"/>
              </a:pPr>
              <a:r>
                <a:rPr lang="ar-SA" sz="2400" b="1" dirty="0" smtClean="0">
                  <a:solidFill>
                    <a:schemeClr val="accent1">
                      <a:lumMod val="50000"/>
                    </a:schemeClr>
                  </a:solidFill>
                </a:rPr>
                <a:t>مقاييس النزعة المركزية.</a:t>
              </a:r>
            </a:p>
            <a:p>
              <a:pPr marL="285750" indent="-285750" algn="ctr">
                <a:buFont typeface="Arial" pitchFamily="34" charset="0"/>
                <a:buChar char="•"/>
              </a:pPr>
              <a:r>
                <a:rPr lang="ar-SA" sz="2400" b="1" dirty="0" smtClean="0">
                  <a:solidFill>
                    <a:schemeClr val="accent1">
                      <a:lumMod val="50000"/>
                    </a:schemeClr>
                  </a:solidFill>
                </a:rPr>
                <a:t>مقاييس التشتت.</a:t>
              </a:r>
            </a:p>
            <a:p>
              <a:pPr marL="285750" indent="-285750" algn="ctr">
                <a:buFont typeface="Arial" pitchFamily="34" charset="0"/>
                <a:buChar char="•"/>
              </a:pPr>
              <a:r>
                <a:rPr lang="ar-SA" sz="2400" b="1" dirty="0" smtClean="0">
                  <a:solidFill>
                    <a:schemeClr val="accent1">
                      <a:lumMod val="50000"/>
                    </a:schemeClr>
                  </a:solidFill>
                </a:rPr>
                <a:t>معاملات الالتواء.</a:t>
              </a:r>
            </a:p>
            <a:p>
              <a:pPr marL="285750" indent="-285750" algn="ctr">
                <a:buFont typeface="Arial" pitchFamily="34" charset="0"/>
                <a:buChar char="•"/>
              </a:pPr>
              <a:r>
                <a:rPr lang="ar-SA" sz="2400" b="1" dirty="0" smtClean="0">
                  <a:solidFill>
                    <a:schemeClr val="accent1">
                      <a:lumMod val="50000"/>
                    </a:schemeClr>
                  </a:solidFill>
                </a:rPr>
                <a:t>و غيرها.....</a:t>
              </a:r>
              <a:endParaRPr lang="ar-SA" sz="2400" b="1" dirty="0">
                <a:solidFill>
                  <a:schemeClr val="accent1">
                    <a:lumMod val="50000"/>
                  </a:schemeClr>
                </a:solidFill>
              </a:endParaRPr>
            </a:p>
          </p:txBody>
        </p:sp>
        <p:sp>
          <p:nvSpPr>
            <p:cNvPr id="5" name="مربع نص 4"/>
            <p:cNvSpPr txBox="1"/>
            <p:nvPr/>
          </p:nvSpPr>
          <p:spPr>
            <a:xfrm>
              <a:off x="6588224" y="3003798"/>
              <a:ext cx="492443" cy="2160240"/>
            </a:xfrm>
            <a:prstGeom prst="rect">
              <a:avLst/>
            </a:prstGeom>
            <a:noFill/>
            <a:ln>
              <a:noFill/>
            </a:ln>
          </p:spPr>
          <p:txBody>
            <a:bodyPr vert="vert270" wrap="square" rtlCol="1">
              <a:spAutoFit/>
            </a:bodyPr>
            <a:lstStyle/>
            <a:p>
              <a:pPr algn="ctr"/>
              <a:r>
                <a:rPr lang="ar-SA" sz="2000" b="1" dirty="0" smtClean="0">
                  <a:solidFill>
                    <a:srgbClr val="FF0000"/>
                  </a:solidFill>
                </a:rPr>
                <a:t>تشمل كل من</a:t>
              </a:r>
              <a:endParaRPr lang="ar-SA" sz="2000" b="1" dirty="0">
                <a:solidFill>
                  <a:srgbClr val="FF0000"/>
                </a:solidFill>
              </a:endParaRPr>
            </a:p>
          </p:txBody>
        </p:sp>
      </p:grpSp>
    </p:spTree>
    <p:extLst>
      <p:ext uri="{BB962C8B-B14F-4D97-AF65-F5344CB8AC3E}">
        <p14:creationId xmlns="" xmlns:p14="http://schemas.microsoft.com/office/powerpoint/2010/main" val="1829984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randombar(horizont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وسيلة شرح مع سهم إلى الأسفل 1"/>
          <p:cNvSpPr/>
          <p:nvPr/>
        </p:nvSpPr>
        <p:spPr>
          <a:xfrm>
            <a:off x="1547664" y="476672"/>
            <a:ext cx="5904656" cy="1224136"/>
          </a:xfrm>
          <a:prstGeom prst="downArrowCallout">
            <a:avLst/>
          </a:prstGeom>
        </p:spPr>
        <p:style>
          <a:lnRef idx="0">
            <a:schemeClr val="accent4"/>
          </a:lnRef>
          <a:fillRef idx="3">
            <a:schemeClr val="accent4"/>
          </a:fillRef>
          <a:effectRef idx="3">
            <a:schemeClr val="accent4"/>
          </a:effectRef>
          <a:fontRef idx="minor">
            <a:schemeClr val="lt1"/>
          </a:fontRef>
        </p:style>
        <p:txBody>
          <a:bodyPr rtlCol="1" anchor="ctr"/>
          <a:lstStyle/>
          <a:p>
            <a:pPr algn="ctr"/>
            <a:r>
              <a:rPr lang="ar-SA" sz="2800" b="1" dirty="0" smtClean="0">
                <a:solidFill>
                  <a:schemeClr val="bg1"/>
                </a:solidFill>
                <a:effectLst>
                  <a:outerShdw blurRad="38100" dist="38100" dir="2700000" algn="tl">
                    <a:srgbClr val="000000">
                      <a:alpha val="43137"/>
                    </a:srgbClr>
                  </a:outerShdw>
                </a:effectLst>
                <a:latin typeface="Hacen Sahafa" pitchFamily="2" charset="-78"/>
                <a:cs typeface="Hacen Sahafa" pitchFamily="2" charset="-78"/>
              </a:rPr>
              <a:t>شروط المقياس الجيد</a:t>
            </a:r>
            <a:endParaRPr lang="ar-SA" sz="2800" b="1" dirty="0">
              <a:solidFill>
                <a:schemeClr val="bg1"/>
              </a:solidFill>
              <a:effectLst>
                <a:outerShdw blurRad="38100" dist="38100" dir="2700000" algn="tl">
                  <a:srgbClr val="000000">
                    <a:alpha val="43137"/>
                  </a:srgbClr>
                </a:outerShdw>
              </a:effectLst>
              <a:latin typeface="Hacen Sahafa" pitchFamily="2" charset="-78"/>
              <a:cs typeface="Hacen Sahafa" pitchFamily="2" charset="-78"/>
            </a:endParaRPr>
          </a:p>
        </p:txBody>
      </p:sp>
      <p:sp>
        <p:nvSpPr>
          <p:cNvPr id="3" name="مستطيل مستدير الزوايا 2"/>
          <p:cNvSpPr/>
          <p:nvPr/>
        </p:nvSpPr>
        <p:spPr>
          <a:xfrm>
            <a:off x="107504" y="1484784"/>
            <a:ext cx="8640960" cy="3672408"/>
          </a:xfrm>
          <a:prstGeom prst="roundRect">
            <a:avLst/>
          </a:prstGeom>
          <a:gradFill flip="none" rotWithShape="1">
            <a:gsLst>
              <a:gs pos="0">
                <a:srgbClr val="00CC99">
                  <a:tint val="66000"/>
                  <a:satMod val="160000"/>
                </a:srgbClr>
              </a:gs>
              <a:gs pos="50000">
                <a:srgbClr val="00CC99">
                  <a:tint val="44500"/>
                  <a:satMod val="160000"/>
                </a:srgbClr>
              </a:gs>
              <a:gs pos="100000">
                <a:srgbClr val="00CC99">
                  <a:tint val="23500"/>
                  <a:satMod val="160000"/>
                </a:srgbClr>
              </a:gs>
            </a:gsLst>
            <a:path path="circle">
              <a:fillToRect l="50000" t="50000" r="50000" b="50000"/>
            </a:path>
            <a:tileRect/>
          </a:gradFill>
        </p:spPr>
        <p:style>
          <a:lnRef idx="0">
            <a:schemeClr val="accent4"/>
          </a:lnRef>
          <a:fillRef idx="3">
            <a:schemeClr val="accent4"/>
          </a:fillRef>
          <a:effectRef idx="3">
            <a:schemeClr val="accent4"/>
          </a:effectRef>
          <a:fontRef idx="minor">
            <a:schemeClr val="lt1"/>
          </a:fontRef>
        </p:style>
        <p:txBody>
          <a:bodyPr rtlCol="1" anchor="ctr"/>
          <a:lstStyle/>
          <a:p>
            <a:pPr marL="457200" indent="-457200">
              <a:buFont typeface="Arial" pitchFamily="34" charset="0"/>
              <a:buChar char="•"/>
            </a:pPr>
            <a:r>
              <a:rPr lang="ar-SA" sz="2800" b="1" dirty="0" smtClean="0">
                <a:solidFill>
                  <a:srgbClr val="391207"/>
                </a:solidFill>
                <a:latin typeface="Hacen Sahafa" pitchFamily="2" charset="-78"/>
                <a:cs typeface="Hacen Sahafa" pitchFamily="2" charset="-78"/>
              </a:rPr>
              <a:t>الصدق (</a:t>
            </a:r>
            <a:r>
              <a:rPr lang="fr-FR" sz="2800" b="1" dirty="0" err="1" smtClean="0">
                <a:solidFill>
                  <a:srgbClr val="391207"/>
                </a:solidFill>
                <a:latin typeface="Hacen Sahafa" pitchFamily="2" charset="-78"/>
                <a:cs typeface="Hacen Sahafa" pitchFamily="2" charset="-78"/>
              </a:rPr>
              <a:t>Validity</a:t>
            </a:r>
            <a:r>
              <a:rPr lang="fr-FR" sz="2800" b="1" dirty="0" smtClean="0">
                <a:solidFill>
                  <a:srgbClr val="391207"/>
                </a:solidFill>
                <a:latin typeface="Hacen Sahafa" pitchFamily="2" charset="-78"/>
                <a:cs typeface="Hacen Sahafa" pitchFamily="2" charset="-78"/>
              </a:rPr>
              <a:t>): </a:t>
            </a:r>
            <a:r>
              <a:rPr lang="ar-DZ" sz="2800" b="1" dirty="0" smtClean="0">
                <a:solidFill>
                  <a:srgbClr val="391207"/>
                </a:solidFill>
                <a:latin typeface="Hacen Sahafa" pitchFamily="2" charset="-78"/>
                <a:cs typeface="Hacen Sahafa" pitchFamily="2" charset="-78"/>
              </a:rPr>
              <a:t> </a:t>
            </a:r>
            <a:r>
              <a:rPr lang="ar-SA" sz="2800" b="1" dirty="0" smtClean="0">
                <a:solidFill>
                  <a:srgbClr val="391207"/>
                </a:solidFill>
                <a:latin typeface="Hacen Sahafa" pitchFamily="2" charset="-78"/>
                <a:cs typeface="Hacen Sahafa" pitchFamily="2" charset="-78"/>
              </a:rPr>
              <a:t>يجب أن يقيس المقياس ما يُفترض أن يقيسه. </a:t>
            </a:r>
            <a:endParaRPr lang="ar-DZ" sz="2800" b="1" dirty="0" smtClean="0">
              <a:solidFill>
                <a:srgbClr val="391207"/>
              </a:solidFill>
              <a:latin typeface="Hacen Sahafa" pitchFamily="2" charset="-78"/>
              <a:cs typeface="Hacen Sahafa" pitchFamily="2" charset="-78"/>
            </a:endParaRPr>
          </a:p>
          <a:p>
            <a:pPr marL="457200" indent="-457200">
              <a:buFont typeface="Arial" pitchFamily="34" charset="0"/>
              <a:buChar char="•"/>
            </a:pPr>
            <a:r>
              <a:rPr lang="ar-DZ" sz="2800" b="1" dirty="0" smtClean="0">
                <a:solidFill>
                  <a:srgbClr val="391207"/>
                </a:solidFill>
                <a:latin typeface="Hacen Sahafa" pitchFamily="2" charset="-78"/>
                <a:cs typeface="Hacen Sahafa" pitchFamily="2" charset="-78"/>
              </a:rPr>
              <a:t>الاعتمادية (</a:t>
            </a:r>
            <a:r>
              <a:rPr lang="fr-FR" sz="2800" b="1" dirty="0" err="1" smtClean="0">
                <a:solidFill>
                  <a:srgbClr val="391207"/>
                </a:solidFill>
                <a:latin typeface="Hacen Sahafa" pitchFamily="2" charset="-78"/>
                <a:cs typeface="Hacen Sahafa" pitchFamily="2" charset="-78"/>
              </a:rPr>
              <a:t>Reliability</a:t>
            </a:r>
            <a:r>
              <a:rPr lang="fr-FR" sz="2800" b="1" dirty="0" smtClean="0">
                <a:solidFill>
                  <a:srgbClr val="391207"/>
                </a:solidFill>
                <a:latin typeface="Hacen Sahafa" pitchFamily="2" charset="-78"/>
                <a:cs typeface="Hacen Sahafa" pitchFamily="2" charset="-78"/>
              </a:rPr>
              <a:t>): </a:t>
            </a:r>
            <a:r>
              <a:rPr lang="ar-DZ" sz="2800" b="1" smtClean="0">
                <a:solidFill>
                  <a:srgbClr val="391207"/>
                </a:solidFill>
                <a:latin typeface="Hacen Sahafa" pitchFamily="2" charset="-78"/>
                <a:cs typeface="Hacen Sahafa" pitchFamily="2" charset="-78"/>
              </a:rPr>
              <a:t>يجب أن يعطي المقياس نتائج متسقة عند استخدامه في ظروف مشابهة.</a:t>
            </a:r>
            <a:endParaRPr lang="ar-DZ" sz="2800" b="1" dirty="0" smtClean="0">
              <a:solidFill>
                <a:srgbClr val="391207"/>
              </a:solidFill>
              <a:latin typeface="Hacen Sahafa" pitchFamily="2" charset="-78"/>
              <a:cs typeface="Hacen Sahafa" pitchFamily="2" charset="-78"/>
            </a:endParaRPr>
          </a:p>
          <a:p>
            <a:pPr marL="457200" indent="-457200">
              <a:buFont typeface="Arial" pitchFamily="34" charset="0"/>
              <a:buChar char="•"/>
            </a:pPr>
            <a:r>
              <a:rPr lang="ar-SA" sz="2800" b="1" dirty="0" smtClean="0">
                <a:solidFill>
                  <a:srgbClr val="391207"/>
                </a:solidFill>
                <a:latin typeface="Hacen Sahafa" pitchFamily="2" charset="-78"/>
                <a:cs typeface="Hacen Sahafa" pitchFamily="2" charset="-78"/>
              </a:rPr>
              <a:t>التحليل الإحصائي (</a:t>
            </a:r>
            <a:r>
              <a:rPr lang="fr-FR" sz="2800" b="1" dirty="0" err="1" smtClean="0">
                <a:solidFill>
                  <a:srgbClr val="391207"/>
                </a:solidFill>
                <a:latin typeface="Hacen Sahafa" pitchFamily="2" charset="-78"/>
                <a:cs typeface="Hacen Sahafa" pitchFamily="2" charset="-78"/>
              </a:rPr>
              <a:t>Statistical</a:t>
            </a:r>
            <a:r>
              <a:rPr lang="fr-FR" sz="2800" b="1" dirty="0" smtClean="0">
                <a:solidFill>
                  <a:srgbClr val="391207"/>
                </a:solidFill>
                <a:latin typeface="Hacen Sahafa" pitchFamily="2" charset="-78"/>
                <a:cs typeface="Hacen Sahafa" pitchFamily="2" charset="-78"/>
              </a:rPr>
              <a:t> </a:t>
            </a:r>
            <a:r>
              <a:rPr lang="fr-FR" sz="2800" b="1" dirty="0" err="1" smtClean="0">
                <a:solidFill>
                  <a:srgbClr val="391207"/>
                </a:solidFill>
                <a:latin typeface="Hacen Sahafa" pitchFamily="2" charset="-78"/>
                <a:cs typeface="Hacen Sahafa" pitchFamily="2" charset="-78"/>
              </a:rPr>
              <a:t>Analysis</a:t>
            </a:r>
            <a:r>
              <a:rPr lang="fr-FR" sz="2800" b="1" dirty="0" smtClean="0">
                <a:solidFill>
                  <a:srgbClr val="391207"/>
                </a:solidFill>
                <a:latin typeface="Hacen Sahafa" pitchFamily="2" charset="-78"/>
                <a:cs typeface="Hacen Sahafa" pitchFamily="2" charset="-78"/>
              </a:rPr>
              <a:t>): </a:t>
            </a:r>
            <a:r>
              <a:rPr lang="ar-DZ" sz="2800" b="1" dirty="0" smtClean="0">
                <a:solidFill>
                  <a:srgbClr val="391207"/>
                </a:solidFill>
                <a:latin typeface="Hacen Sahafa" pitchFamily="2" charset="-78"/>
                <a:cs typeface="Hacen Sahafa" pitchFamily="2" charset="-78"/>
              </a:rPr>
              <a:t> </a:t>
            </a:r>
            <a:r>
              <a:rPr lang="ar-SA" sz="2800" b="1" dirty="0" smtClean="0">
                <a:solidFill>
                  <a:srgbClr val="391207"/>
                </a:solidFill>
                <a:latin typeface="Hacen Sahafa" pitchFamily="2" charset="-78"/>
                <a:cs typeface="Hacen Sahafa" pitchFamily="2" charset="-78"/>
              </a:rPr>
              <a:t>يجب أن يكون المقياس قابلًا للتحليل الإحصائي، مما يعني أنه يمكن استخدامه لتطبيق تقنيات إحصائية مختلفة لتحليل البيانات</a:t>
            </a:r>
            <a:endParaRPr lang="ar-DZ" sz="2800" b="1" dirty="0" smtClean="0">
              <a:solidFill>
                <a:srgbClr val="391207"/>
              </a:solidFill>
              <a:latin typeface="Hacen Sahafa" pitchFamily="2" charset="-78"/>
              <a:cs typeface="Hacen Sahafa" pitchFamily="2" charset="-78"/>
            </a:endParaRPr>
          </a:p>
          <a:p>
            <a:pPr marL="457200" indent="-457200">
              <a:buFont typeface="Arial" pitchFamily="34" charset="0"/>
              <a:buChar char="•"/>
            </a:pPr>
            <a:r>
              <a:rPr lang="ar-SA" sz="2800" b="1" dirty="0" smtClean="0">
                <a:solidFill>
                  <a:srgbClr val="391207"/>
                </a:solidFill>
                <a:latin typeface="Hacen Sahafa" pitchFamily="2" charset="-78"/>
                <a:cs typeface="Hacen Sahafa" pitchFamily="2" charset="-78"/>
              </a:rPr>
              <a:t>سهولة الاستخدام (</a:t>
            </a:r>
            <a:r>
              <a:rPr lang="fr-FR" sz="2800" b="1" dirty="0" err="1" smtClean="0">
                <a:solidFill>
                  <a:srgbClr val="391207"/>
                </a:solidFill>
                <a:latin typeface="Hacen Sahafa" pitchFamily="2" charset="-78"/>
                <a:cs typeface="Hacen Sahafa" pitchFamily="2" charset="-78"/>
              </a:rPr>
              <a:t>Ease</a:t>
            </a:r>
            <a:r>
              <a:rPr lang="fr-FR" sz="2800" b="1" dirty="0" smtClean="0">
                <a:solidFill>
                  <a:srgbClr val="391207"/>
                </a:solidFill>
                <a:latin typeface="Hacen Sahafa" pitchFamily="2" charset="-78"/>
                <a:cs typeface="Hacen Sahafa" pitchFamily="2" charset="-78"/>
              </a:rPr>
              <a:t> of Use): </a:t>
            </a:r>
            <a:r>
              <a:rPr lang="ar-SA" sz="2800" b="1" dirty="0" smtClean="0">
                <a:solidFill>
                  <a:srgbClr val="391207"/>
                </a:solidFill>
                <a:latin typeface="Hacen Sahafa" pitchFamily="2" charset="-78"/>
                <a:cs typeface="Hacen Sahafa" pitchFamily="2" charset="-78"/>
              </a:rPr>
              <a:t>يجب أن يكون المقياس سهل الفهم والاستخدام من قبل المستجيبين والمستخدمين، مما يسهل جمع البيانات وتحليلها..</a:t>
            </a:r>
          </a:p>
        </p:txBody>
      </p:sp>
    </p:spTree>
    <p:extLst>
      <p:ext uri="{BB962C8B-B14F-4D97-AF65-F5344CB8AC3E}">
        <p14:creationId xmlns="" xmlns:p14="http://schemas.microsoft.com/office/powerpoint/2010/main" val="4117742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2"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Effect transition="in" filter="wipe(right)">
                                      <p:cBhvr>
                                        <p:cTn id="13" dur="500"/>
                                        <p:tgtEl>
                                          <p:spTgt spid="3">
                                            <p:bg/>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2"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wipe(right)">
                                      <p:cBhvr>
                                        <p:cTn id="18" dur="5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2"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right)">
                                      <p:cBhvr>
                                        <p:cTn id="23" dur="5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2"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wipe(right)">
                                      <p:cBhvr>
                                        <p:cTn id="28" dur="5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2"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wipe(right)">
                                      <p:cBhvr>
                                        <p:cTn id="3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txBox="1">
            <a:spLocks/>
          </p:cNvSpPr>
          <p:nvPr/>
        </p:nvSpPr>
        <p:spPr>
          <a:xfrm>
            <a:off x="1557040" y="332656"/>
            <a:ext cx="4887168" cy="792088"/>
          </a:xfrm>
          <a:prstGeom prst="rect">
            <a:avLst/>
          </a:prstGeom>
          <a:ln/>
        </p:spPr>
        <p:style>
          <a:lnRef idx="0">
            <a:schemeClr val="accent3"/>
          </a:lnRef>
          <a:fillRef idx="3">
            <a:schemeClr val="accent3"/>
          </a:fillRef>
          <a:effectRef idx="3">
            <a:schemeClr val="accent3"/>
          </a:effectRef>
          <a:fontRef idx="minor">
            <a:schemeClr val="lt1"/>
          </a:fontRef>
        </p:style>
        <p:txBody>
          <a:bodyPr/>
          <a:lst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solidFill>
                  <a:schemeClr val="lt1"/>
                </a:solidFill>
                <a:effectLst>
                  <a:reflection blurRad="6350" stA="55000" endA="300" endPos="45500" dir="5400000" sy="-100000" algn="bl" rotWithShape="0"/>
                </a:effectLst>
                <a:latin typeface="+mn-lt"/>
                <a:ea typeface="+mn-ea"/>
                <a:cs typeface="+mn-cs"/>
              </a:defRPr>
            </a:lvl1pPr>
            <a:lvl2pPr rtl="1" eaLnBrk="1" hangingPunct="1">
              <a:defRPr>
                <a:solidFill>
                  <a:schemeClr val="lt1"/>
                </a:solidFill>
                <a:latin typeface="+mn-lt"/>
                <a:ea typeface="+mn-ea"/>
                <a:cs typeface="+mn-cs"/>
              </a:defRPr>
            </a:lvl2pPr>
            <a:lvl3pPr rtl="1" eaLnBrk="1" hangingPunct="1">
              <a:defRPr>
                <a:solidFill>
                  <a:schemeClr val="lt1"/>
                </a:solidFill>
                <a:latin typeface="+mn-lt"/>
                <a:ea typeface="+mn-ea"/>
                <a:cs typeface="+mn-cs"/>
              </a:defRPr>
            </a:lvl3pPr>
            <a:lvl4pPr rtl="1" eaLnBrk="1" hangingPunct="1">
              <a:defRPr>
                <a:solidFill>
                  <a:schemeClr val="lt1"/>
                </a:solidFill>
                <a:latin typeface="+mn-lt"/>
                <a:ea typeface="+mn-ea"/>
                <a:cs typeface="+mn-cs"/>
              </a:defRPr>
            </a:lvl4pPr>
            <a:lvl5pPr rtl="1" eaLnBrk="1" hangingPunct="1">
              <a:defRPr>
                <a:solidFill>
                  <a:schemeClr val="lt1"/>
                </a:solidFill>
                <a:latin typeface="+mn-lt"/>
                <a:ea typeface="+mn-ea"/>
                <a:cs typeface="+mn-cs"/>
              </a:defRPr>
            </a:lvl5pPr>
            <a:lvl6pPr rtl="1" eaLnBrk="1" hangingPunct="1">
              <a:defRPr>
                <a:solidFill>
                  <a:schemeClr val="lt1"/>
                </a:solidFill>
                <a:latin typeface="+mn-lt"/>
                <a:ea typeface="+mn-ea"/>
                <a:cs typeface="+mn-cs"/>
              </a:defRPr>
            </a:lvl6pPr>
            <a:lvl7pPr rtl="1" eaLnBrk="1" hangingPunct="1">
              <a:defRPr>
                <a:solidFill>
                  <a:schemeClr val="lt1"/>
                </a:solidFill>
                <a:latin typeface="+mn-lt"/>
                <a:ea typeface="+mn-ea"/>
                <a:cs typeface="+mn-cs"/>
              </a:defRPr>
            </a:lvl7pPr>
            <a:lvl8pPr rtl="1" eaLnBrk="1" hangingPunct="1">
              <a:defRPr>
                <a:solidFill>
                  <a:schemeClr val="lt1"/>
                </a:solidFill>
                <a:latin typeface="+mn-lt"/>
                <a:ea typeface="+mn-ea"/>
                <a:cs typeface="+mn-cs"/>
              </a:defRPr>
            </a:lvl8pPr>
            <a:lvl9pPr rtl="1" eaLnBrk="1" hangingPunct="1">
              <a:defRPr>
                <a:solidFill>
                  <a:schemeClr val="lt1"/>
                </a:solidFill>
                <a:latin typeface="+mn-lt"/>
                <a:ea typeface="+mn-ea"/>
                <a:cs typeface="+mn-cs"/>
              </a:defRPr>
            </a:lvl9pPr>
          </a:lstStyle>
          <a:p>
            <a:pPr marL="0" indent="0" algn="ctr">
              <a:buFont typeface="Georgia" pitchFamily="18" charset="0"/>
              <a:buNone/>
            </a:pPr>
            <a:r>
              <a:rPr lang="ar-SA" sz="3200" dirty="0" smtClean="0">
                <a:effectLst>
                  <a:outerShdw blurRad="38100" dist="38100" dir="2700000" algn="tl">
                    <a:srgbClr val="000000">
                      <a:alpha val="43137"/>
                    </a:srgbClr>
                  </a:outerShdw>
                  <a:reflection blurRad="6350" stA="55000" endA="300" endPos="45500" dir="5400000" sy="-100000" algn="bl" rotWithShape="0"/>
                </a:effectLst>
              </a:rPr>
              <a:t>مقاييس النزعة المركزية</a:t>
            </a:r>
            <a:endParaRPr lang="ar-SA" sz="3200" dirty="0">
              <a:effectLst>
                <a:outerShdw blurRad="38100" dist="38100" dir="2700000" algn="tl">
                  <a:srgbClr val="000000">
                    <a:alpha val="43137"/>
                  </a:srgbClr>
                </a:outerShdw>
                <a:reflection blurRad="6350" stA="55000" endA="300" endPos="45500" dir="5400000" sy="-100000" algn="bl" rotWithShape="0"/>
              </a:effectLst>
            </a:endParaRPr>
          </a:p>
        </p:txBody>
      </p:sp>
      <p:sp>
        <p:nvSpPr>
          <p:cNvPr id="4" name="مخطط انسيابي: محطة طرفية 3"/>
          <p:cNvSpPr/>
          <p:nvPr/>
        </p:nvSpPr>
        <p:spPr>
          <a:xfrm>
            <a:off x="6804248" y="411932"/>
            <a:ext cx="1512168" cy="684076"/>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b="1" dirty="0" smtClean="0">
                <a:solidFill>
                  <a:srgbClr val="FF0000"/>
                </a:solidFill>
              </a:rPr>
              <a:t>أولاً</a:t>
            </a:r>
            <a:endParaRPr lang="ar-SA" sz="2400" b="1" dirty="0">
              <a:solidFill>
                <a:srgbClr val="FF0000"/>
              </a:solidFill>
            </a:endParaRPr>
          </a:p>
        </p:txBody>
      </p:sp>
      <p:sp>
        <p:nvSpPr>
          <p:cNvPr id="5" name="مستطيل مستدير الزوايا 4"/>
          <p:cNvSpPr/>
          <p:nvPr/>
        </p:nvSpPr>
        <p:spPr>
          <a:xfrm>
            <a:off x="1331640" y="1556792"/>
            <a:ext cx="6768752" cy="1152128"/>
          </a:xfrm>
          <a:prstGeom prst="round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ar-SA" sz="2400" b="1" dirty="0" smtClean="0">
                <a:effectLst>
                  <a:outerShdw blurRad="38100" dist="38100" dir="2700000" algn="tl">
                    <a:srgbClr val="000000">
                      <a:alpha val="43137"/>
                    </a:srgbClr>
                  </a:outerShdw>
                </a:effectLst>
              </a:rPr>
              <a:t>القيم التي تقترب منها أو تتركز حولها أو تتوزع بالقرب منها معظم البيانات</a:t>
            </a:r>
            <a:endParaRPr lang="ar-SA" sz="2400" b="1" dirty="0">
              <a:effectLst>
                <a:outerShdw blurRad="38100" dist="38100" dir="2700000" algn="tl">
                  <a:srgbClr val="000000">
                    <a:alpha val="43137"/>
                  </a:srgbClr>
                </a:outerShdw>
              </a:effectLst>
            </a:endParaRPr>
          </a:p>
        </p:txBody>
      </p:sp>
      <p:graphicFrame>
        <p:nvGraphicFramePr>
          <p:cNvPr id="6" name="رسم تخطيطي 5"/>
          <p:cNvGraphicFramePr/>
          <p:nvPr>
            <p:extLst>
              <p:ext uri="{D42A27DB-BD31-4B8C-83A1-F6EECF244321}">
                <p14:modId xmlns="" xmlns:p14="http://schemas.microsoft.com/office/powerpoint/2010/main" val="3037099981"/>
              </p:ext>
            </p:extLst>
          </p:nvPr>
        </p:nvGraphicFramePr>
        <p:xfrm>
          <a:off x="1331640" y="242088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488450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randombar(horizontal)">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6" fill="hold" grpId="0" nodeType="clickEffect">
                                  <p:stCondLst>
                                    <p:cond delay="0"/>
                                  </p:stCondLst>
                                  <p:childTnLst>
                                    <p:set>
                                      <p:cBhvr>
                                        <p:cTn id="23" dur="1" fill="hold">
                                          <p:stCondLst>
                                            <p:cond delay="0"/>
                                          </p:stCondLst>
                                        </p:cTn>
                                        <p:tgtEl>
                                          <p:spTgt spid="6">
                                            <p:graphicEl>
                                              <a:dgm id="{3CCC5700-E892-4651-A18C-9DD6AC952428}"/>
                                            </p:graphicEl>
                                          </p:spTgt>
                                        </p:tgtEl>
                                        <p:attrNameLst>
                                          <p:attrName>style.visibility</p:attrName>
                                        </p:attrNameLst>
                                      </p:cBhvr>
                                      <p:to>
                                        <p:strVal val="visible"/>
                                      </p:to>
                                    </p:set>
                                    <p:animEffect transition="in" filter="barn(inHorizontal)">
                                      <p:cBhvr>
                                        <p:cTn id="24" dur="500"/>
                                        <p:tgtEl>
                                          <p:spTgt spid="6">
                                            <p:graphicEl>
                                              <a:dgm id="{3CCC5700-E892-4651-A18C-9DD6AC952428}"/>
                                            </p:graphicEl>
                                          </p:spTgt>
                                        </p:tgtEl>
                                      </p:cBhvr>
                                    </p:animEffect>
                                  </p:childTnLst>
                                </p:cTn>
                              </p:par>
                              <p:par>
                                <p:cTn id="25" presetID="16" presetClass="entr" presetSubtype="26" fill="hold" grpId="0" nodeType="withEffect">
                                  <p:stCondLst>
                                    <p:cond delay="0"/>
                                  </p:stCondLst>
                                  <p:childTnLst>
                                    <p:set>
                                      <p:cBhvr>
                                        <p:cTn id="26" dur="1" fill="hold">
                                          <p:stCondLst>
                                            <p:cond delay="0"/>
                                          </p:stCondLst>
                                        </p:cTn>
                                        <p:tgtEl>
                                          <p:spTgt spid="6">
                                            <p:graphicEl>
                                              <a:dgm id="{34363187-DA86-400C-80F6-4AFD7865281A}"/>
                                            </p:graphicEl>
                                          </p:spTgt>
                                        </p:tgtEl>
                                        <p:attrNameLst>
                                          <p:attrName>style.visibility</p:attrName>
                                        </p:attrNameLst>
                                      </p:cBhvr>
                                      <p:to>
                                        <p:strVal val="visible"/>
                                      </p:to>
                                    </p:set>
                                    <p:animEffect transition="in" filter="barn(inHorizontal)">
                                      <p:cBhvr>
                                        <p:cTn id="27" dur="500"/>
                                        <p:tgtEl>
                                          <p:spTgt spid="6">
                                            <p:graphicEl>
                                              <a:dgm id="{34363187-DA86-400C-80F6-4AFD7865281A}"/>
                                            </p:graphicEl>
                                          </p:spTgt>
                                        </p:tgtEl>
                                      </p:cBhvr>
                                    </p:animEffect>
                                  </p:childTnLst>
                                </p:cTn>
                              </p:par>
                              <p:par>
                                <p:cTn id="28" presetID="16" presetClass="entr" presetSubtype="26" fill="hold" grpId="0" nodeType="withEffect">
                                  <p:stCondLst>
                                    <p:cond delay="0"/>
                                  </p:stCondLst>
                                  <p:childTnLst>
                                    <p:set>
                                      <p:cBhvr>
                                        <p:cTn id="29" dur="1" fill="hold">
                                          <p:stCondLst>
                                            <p:cond delay="0"/>
                                          </p:stCondLst>
                                        </p:cTn>
                                        <p:tgtEl>
                                          <p:spTgt spid="6">
                                            <p:graphicEl>
                                              <a:dgm id="{C25FE170-9B02-441B-B53A-1B1542C83945}"/>
                                            </p:graphicEl>
                                          </p:spTgt>
                                        </p:tgtEl>
                                        <p:attrNameLst>
                                          <p:attrName>style.visibility</p:attrName>
                                        </p:attrNameLst>
                                      </p:cBhvr>
                                      <p:to>
                                        <p:strVal val="visible"/>
                                      </p:to>
                                    </p:set>
                                    <p:animEffect transition="in" filter="barn(inHorizontal)">
                                      <p:cBhvr>
                                        <p:cTn id="30" dur="500"/>
                                        <p:tgtEl>
                                          <p:spTgt spid="6">
                                            <p:graphicEl>
                                              <a:dgm id="{C25FE170-9B02-441B-B53A-1B1542C83945}"/>
                                            </p:graphic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6" fill="hold" grpId="0" nodeType="clickEffect">
                                  <p:stCondLst>
                                    <p:cond delay="0"/>
                                  </p:stCondLst>
                                  <p:childTnLst>
                                    <p:set>
                                      <p:cBhvr>
                                        <p:cTn id="34" dur="1" fill="hold">
                                          <p:stCondLst>
                                            <p:cond delay="0"/>
                                          </p:stCondLst>
                                        </p:cTn>
                                        <p:tgtEl>
                                          <p:spTgt spid="6">
                                            <p:graphicEl>
                                              <a:dgm id="{9F2B8670-234F-4121-84CC-861F33FEA2B7}"/>
                                            </p:graphicEl>
                                          </p:spTgt>
                                        </p:tgtEl>
                                        <p:attrNameLst>
                                          <p:attrName>style.visibility</p:attrName>
                                        </p:attrNameLst>
                                      </p:cBhvr>
                                      <p:to>
                                        <p:strVal val="visible"/>
                                      </p:to>
                                    </p:set>
                                    <p:animEffect transition="in" filter="barn(inHorizontal)">
                                      <p:cBhvr>
                                        <p:cTn id="35" dur="500"/>
                                        <p:tgtEl>
                                          <p:spTgt spid="6">
                                            <p:graphicEl>
                                              <a:dgm id="{9F2B8670-234F-4121-84CC-861F33FEA2B7}"/>
                                            </p:graphicEl>
                                          </p:spTgt>
                                        </p:tgtEl>
                                      </p:cBhvr>
                                    </p:animEffect>
                                  </p:childTnLst>
                                </p:cTn>
                              </p:par>
                              <p:par>
                                <p:cTn id="36" presetID="16" presetClass="entr" presetSubtype="26" fill="hold" grpId="0" nodeType="withEffect">
                                  <p:stCondLst>
                                    <p:cond delay="0"/>
                                  </p:stCondLst>
                                  <p:childTnLst>
                                    <p:set>
                                      <p:cBhvr>
                                        <p:cTn id="37" dur="1" fill="hold">
                                          <p:stCondLst>
                                            <p:cond delay="0"/>
                                          </p:stCondLst>
                                        </p:cTn>
                                        <p:tgtEl>
                                          <p:spTgt spid="6">
                                            <p:graphicEl>
                                              <a:dgm id="{F3F56575-D320-46ED-9A20-210E3547D206}"/>
                                            </p:graphicEl>
                                          </p:spTgt>
                                        </p:tgtEl>
                                        <p:attrNameLst>
                                          <p:attrName>style.visibility</p:attrName>
                                        </p:attrNameLst>
                                      </p:cBhvr>
                                      <p:to>
                                        <p:strVal val="visible"/>
                                      </p:to>
                                    </p:set>
                                    <p:animEffect transition="in" filter="barn(inHorizontal)">
                                      <p:cBhvr>
                                        <p:cTn id="38" dur="500"/>
                                        <p:tgtEl>
                                          <p:spTgt spid="6">
                                            <p:graphicEl>
                                              <a:dgm id="{F3F56575-D320-46ED-9A20-210E3547D206}"/>
                                            </p:graphicEl>
                                          </p:spTgt>
                                        </p:tgtEl>
                                      </p:cBhvr>
                                    </p:animEffect>
                                  </p:childTnLst>
                                </p:cTn>
                              </p:par>
                              <p:par>
                                <p:cTn id="39" presetID="16" presetClass="entr" presetSubtype="26" fill="hold" grpId="0" nodeType="withEffect">
                                  <p:stCondLst>
                                    <p:cond delay="0"/>
                                  </p:stCondLst>
                                  <p:childTnLst>
                                    <p:set>
                                      <p:cBhvr>
                                        <p:cTn id="40" dur="1" fill="hold">
                                          <p:stCondLst>
                                            <p:cond delay="0"/>
                                          </p:stCondLst>
                                        </p:cTn>
                                        <p:tgtEl>
                                          <p:spTgt spid="6">
                                            <p:graphicEl>
                                              <a:dgm id="{BE493CD5-4F55-4D10-8A82-2C849C50CD99}"/>
                                            </p:graphicEl>
                                          </p:spTgt>
                                        </p:tgtEl>
                                        <p:attrNameLst>
                                          <p:attrName>style.visibility</p:attrName>
                                        </p:attrNameLst>
                                      </p:cBhvr>
                                      <p:to>
                                        <p:strVal val="visible"/>
                                      </p:to>
                                    </p:set>
                                    <p:animEffect transition="in" filter="barn(inHorizontal)">
                                      <p:cBhvr>
                                        <p:cTn id="41" dur="500"/>
                                        <p:tgtEl>
                                          <p:spTgt spid="6">
                                            <p:graphicEl>
                                              <a:dgm id="{BE493CD5-4F55-4D10-8A82-2C849C50CD99}"/>
                                            </p:graphicEl>
                                          </p:spTgt>
                                        </p:tgtEl>
                                      </p:cBhvr>
                                    </p:animEffect>
                                  </p:childTnLst>
                                </p:cTn>
                              </p:par>
                              <p:par>
                                <p:cTn id="42" presetID="16" presetClass="entr" presetSubtype="26" fill="hold" grpId="0" nodeType="withEffect">
                                  <p:stCondLst>
                                    <p:cond delay="0"/>
                                  </p:stCondLst>
                                  <p:childTnLst>
                                    <p:set>
                                      <p:cBhvr>
                                        <p:cTn id="43" dur="1" fill="hold">
                                          <p:stCondLst>
                                            <p:cond delay="0"/>
                                          </p:stCondLst>
                                        </p:cTn>
                                        <p:tgtEl>
                                          <p:spTgt spid="6">
                                            <p:graphicEl>
                                              <a:dgm id="{B58C678B-793A-48E2-8AC8-048643FA49EF}"/>
                                            </p:graphicEl>
                                          </p:spTgt>
                                        </p:tgtEl>
                                        <p:attrNameLst>
                                          <p:attrName>style.visibility</p:attrName>
                                        </p:attrNameLst>
                                      </p:cBhvr>
                                      <p:to>
                                        <p:strVal val="visible"/>
                                      </p:to>
                                    </p:set>
                                    <p:animEffect transition="in" filter="barn(inHorizontal)">
                                      <p:cBhvr>
                                        <p:cTn id="44" dur="500"/>
                                        <p:tgtEl>
                                          <p:spTgt spid="6">
                                            <p:graphicEl>
                                              <a:dgm id="{B58C678B-793A-48E2-8AC8-048643FA49EF}"/>
                                            </p:graphicEl>
                                          </p:spTgt>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6" fill="hold" grpId="0" nodeType="clickEffect">
                                  <p:stCondLst>
                                    <p:cond delay="0"/>
                                  </p:stCondLst>
                                  <p:childTnLst>
                                    <p:set>
                                      <p:cBhvr>
                                        <p:cTn id="48" dur="1" fill="hold">
                                          <p:stCondLst>
                                            <p:cond delay="0"/>
                                          </p:stCondLst>
                                        </p:cTn>
                                        <p:tgtEl>
                                          <p:spTgt spid="6">
                                            <p:graphicEl>
                                              <a:dgm id="{2B16A56E-02E0-410C-9639-06FF933B0BEF}"/>
                                            </p:graphicEl>
                                          </p:spTgt>
                                        </p:tgtEl>
                                        <p:attrNameLst>
                                          <p:attrName>style.visibility</p:attrName>
                                        </p:attrNameLst>
                                      </p:cBhvr>
                                      <p:to>
                                        <p:strVal val="visible"/>
                                      </p:to>
                                    </p:set>
                                    <p:animEffect transition="in" filter="barn(inHorizontal)">
                                      <p:cBhvr>
                                        <p:cTn id="49" dur="500"/>
                                        <p:tgtEl>
                                          <p:spTgt spid="6">
                                            <p:graphicEl>
                                              <a:dgm id="{2B16A56E-02E0-410C-9639-06FF933B0BEF}"/>
                                            </p:graphicEl>
                                          </p:spTgt>
                                        </p:tgtEl>
                                      </p:cBhvr>
                                    </p:animEffect>
                                  </p:childTnLst>
                                </p:cTn>
                              </p:par>
                              <p:par>
                                <p:cTn id="50" presetID="16" presetClass="entr" presetSubtype="26" fill="hold" grpId="0" nodeType="withEffect">
                                  <p:stCondLst>
                                    <p:cond delay="0"/>
                                  </p:stCondLst>
                                  <p:childTnLst>
                                    <p:set>
                                      <p:cBhvr>
                                        <p:cTn id="51" dur="1" fill="hold">
                                          <p:stCondLst>
                                            <p:cond delay="0"/>
                                          </p:stCondLst>
                                        </p:cTn>
                                        <p:tgtEl>
                                          <p:spTgt spid="6">
                                            <p:graphicEl>
                                              <a:dgm id="{3015BEC6-C25B-4175-828E-EB8AABFF9655}"/>
                                            </p:graphicEl>
                                          </p:spTgt>
                                        </p:tgtEl>
                                        <p:attrNameLst>
                                          <p:attrName>style.visibility</p:attrName>
                                        </p:attrNameLst>
                                      </p:cBhvr>
                                      <p:to>
                                        <p:strVal val="visible"/>
                                      </p:to>
                                    </p:set>
                                    <p:animEffect transition="in" filter="barn(inHorizontal)">
                                      <p:cBhvr>
                                        <p:cTn id="52" dur="500"/>
                                        <p:tgtEl>
                                          <p:spTgt spid="6">
                                            <p:graphicEl>
                                              <a:dgm id="{3015BEC6-C25B-4175-828E-EB8AABFF9655}"/>
                                            </p:graphicEl>
                                          </p:spTgt>
                                        </p:tgtEl>
                                      </p:cBhvr>
                                    </p:animEffect>
                                  </p:childTnLst>
                                </p:cTn>
                              </p:par>
                              <p:par>
                                <p:cTn id="53" presetID="16" presetClass="entr" presetSubtype="26" fill="hold" grpId="0" nodeType="withEffect">
                                  <p:stCondLst>
                                    <p:cond delay="0"/>
                                  </p:stCondLst>
                                  <p:childTnLst>
                                    <p:set>
                                      <p:cBhvr>
                                        <p:cTn id="54" dur="1" fill="hold">
                                          <p:stCondLst>
                                            <p:cond delay="0"/>
                                          </p:stCondLst>
                                        </p:cTn>
                                        <p:tgtEl>
                                          <p:spTgt spid="6">
                                            <p:graphicEl>
                                              <a:dgm id="{7481638C-6C00-435B-9B49-F3285C9A47CF}"/>
                                            </p:graphicEl>
                                          </p:spTgt>
                                        </p:tgtEl>
                                        <p:attrNameLst>
                                          <p:attrName>style.visibility</p:attrName>
                                        </p:attrNameLst>
                                      </p:cBhvr>
                                      <p:to>
                                        <p:strVal val="visible"/>
                                      </p:to>
                                    </p:set>
                                    <p:animEffect transition="in" filter="barn(inHorizontal)">
                                      <p:cBhvr>
                                        <p:cTn id="55" dur="500"/>
                                        <p:tgtEl>
                                          <p:spTgt spid="6">
                                            <p:graphicEl>
                                              <a:dgm id="{7481638C-6C00-435B-9B49-F3285C9A47CF}"/>
                                            </p:graphicEl>
                                          </p:spTgt>
                                        </p:tgtEl>
                                      </p:cBhvr>
                                    </p:animEffect>
                                  </p:childTnLst>
                                </p:cTn>
                              </p:par>
                              <p:par>
                                <p:cTn id="56" presetID="16" presetClass="entr" presetSubtype="26" fill="hold" grpId="0" nodeType="withEffect">
                                  <p:stCondLst>
                                    <p:cond delay="0"/>
                                  </p:stCondLst>
                                  <p:childTnLst>
                                    <p:set>
                                      <p:cBhvr>
                                        <p:cTn id="57" dur="1" fill="hold">
                                          <p:stCondLst>
                                            <p:cond delay="0"/>
                                          </p:stCondLst>
                                        </p:cTn>
                                        <p:tgtEl>
                                          <p:spTgt spid="6">
                                            <p:graphicEl>
                                              <a:dgm id="{DA056BF1-60E2-4E42-8D04-190D44698AEA}"/>
                                            </p:graphicEl>
                                          </p:spTgt>
                                        </p:tgtEl>
                                        <p:attrNameLst>
                                          <p:attrName>style.visibility</p:attrName>
                                        </p:attrNameLst>
                                      </p:cBhvr>
                                      <p:to>
                                        <p:strVal val="visible"/>
                                      </p:to>
                                    </p:set>
                                    <p:animEffect transition="in" filter="barn(inHorizontal)">
                                      <p:cBhvr>
                                        <p:cTn id="58" dur="500"/>
                                        <p:tgtEl>
                                          <p:spTgt spid="6">
                                            <p:graphicEl>
                                              <a:dgm id="{DA056BF1-60E2-4E42-8D04-190D44698AEA}"/>
                                            </p:graphicEl>
                                          </p:spTgt>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6" fill="hold" grpId="0" nodeType="clickEffect">
                                  <p:stCondLst>
                                    <p:cond delay="0"/>
                                  </p:stCondLst>
                                  <p:childTnLst>
                                    <p:set>
                                      <p:cBhvr>
                                        <p:cTn id="62" dur="1" fill="hold">
                                          <p:stCondLst>
                                            <p:cond delay="0"/>
                                          </p:stCondLst>
                                        </p:cTn>
                                        <p:tgtEl>
                                          <p:spTgt spid="6">
                                            <p:graphicEl>
                                              <a:dgm id="{B6C0BC09-155E-400D-883D-5CD81732F7C4}"/>
                                            </p:graphicEl>
                                          </p:spTgt>
                                        </p:tgtEl>
                                        <p:attrNameLst>
                                          <p:attrName>style.visibility</p:attrName>
                                        </p:attrNameLst>
                                      </p:cBhvr>
                                      <p:to>
                                        <p:strVal val="visible"/>
                                      </p:to>
                                    </p:set>
                                    <p:animEffect transition="in" filter="barn(inHorizontal)">
                                      <p:cBhvr>
                                        <p:cTn id="63" dur="500"/>
                                        <p:tgtEl>
                                          <p:spTgt spid="6">
                                            <p:graphicEl>
                                              <a:dgm id="{B6C0BC09-155E-400D-883D-5CD81732F7C4}"/>
                                            </p:graphicEl>
                                          </p:spTgt>
                                        </p:tgtEl>
                                      </p:cBhvr>
                                    </p:animEffect>
                                  </p:childTnLst>
                                </p:cTn>
                              </p:par>
                              <p:par>
                                <p:cTn id="64" presetID="16" presetClass="entr" presetSubtype="26" fill="hold" grpId="0" nodeType="withEffect">
                                  <p:stCondLst>
                                    <p:cond delay="0"/>
                                  </p:stCondLst>
                                  <p:childTnLst>
                                    <p:set>
                                      <p:cBhvr>
                                        <p:cTn id="65" dur="1" fill="hold">
                                          <p:stCondLst>
                                            <p:cond delay="0"/>
                                          </p:stCondLst>
                                        </p:cTn>
                                        <p:tgtEl>
                                          <p:spTgt spid="6">
                                            <p:graphicEl>
                                              <a:dgm id="{3BEB8A69-D39C-42E6-A7B1-3697E7EE8608}"/>
                                            </p:graphicEl>
                                          </p:spTgt>
                                        </p:tgtEl>
                                        <p:attrNameLst>
                                          <p:attrName>style.visibility</p:attrName>
                                        </p:attrNameLst>
                                      </p:cBhvr>
                                      <p:to>
                                        <p:strVal val="visible"/>
                                      </p:to>
                                    </p:set>
                                    <p:animEffect transition="in" filter="barn(inHorizontal)">
                                      <p:cBhvr>
                                        <p:cTn id="66" dur="500"/>
                                        <p:tgtEl>
                                          <p:spTgt spid="6">
                                            <p:graphicEl>
                                              <a:dgm id="{3BEB8A69-D39C-42E6-A7B1-3697E7EE8608}"/>
                                            </p:graphicEl>
                                          </p:spTgt>
                                        </p:tgtEl>
                                      </p:cBhvr>
                                    </p:animEffect>
                                  </p:childTnLst>
                                </p:cTn>
                              </p:par>
                              <p:par>
                                <p:cTn id="67" presetID="16" presetClass="entr" presetSubtype="26" fill="hold" grpId="0" nodeType="withEffect">
                                  <p:stCondLst>
                                    <p:cond delay="0"/>
                                  </p:stCondLst>
                                  <p:childTnLst>
                                    <p:set>
                                      <p:cBhvr>
                                        <p:cTn id="68" dur="1" fill="hold">
                                          <p:stCondLst>
                                            <p:cond delay="0"/>
                                          </p:stCondLst>
                                        </p:cTn>
                                        <p:tgtEl>
                                          <p:spTgt spid="6">
                                            <p:graphicEl>
                                              <a:dgm id="{5D5A81B2-E870-45A2-8AC6-B7E5296FC0A4}"/>
                                            </p:graphicEl>
                                          </p:spTgt>
                                        </p:tgtEl>
                                        <p:attrNameLst>
                                          <p:attrName>style.visibility</p:attrName>
                                        </p:attrNameLst>
                                      </p:cBhvr>
                                      <p:to>
                                        <p:strVal val="visible"/>
                                      </p:to>
                                    </p:set>
                                    <p:animEffect transition="in" filter="barn(inHorizontal)">
                                      <p:cBhvr>
                                        <p:cTn id="69" dur="500"/>
                                        <p:tgtEl>
                                          <p:spTgt spid="6">
                                            <p:graphicEl>
                                              <a:dgm id="{5D5A81B2-E870-45A2-8AC6-B7E5296FC0A4}"/>
                                            </p:graphicEl>
                                          </p:spTgt>
                                        </p:tgtEl>
                                      </p:cBhvr>
                                    </p:animEffect>
                                  </p:childTnLst>
                                </p:cTn>
                              </p:par>
                              <p:par>
                                <p:cTn id="70" presetID="16" presetClass="entr" presetSubtype="26" fill="hold" grpId="0" nodeType="withEffect">
                                  <p:stCondLst>
                                    <p:cond delay="0"/>
                                  </p:stCondLst>
                                  <p:childTnLst>
                                    <p:set>
                                      <p:cBhvr>
                                        <p:cTn id="71" dur="1" fill="hold">
                                          <p:stCondLst>
                                            <p:cond delay="0"/>
                                          </p:stCondLst>
                                        </p:cTn>
                                        <p:tgtEl>
                                          <p:spTgt spid="6">
                                            <p:graphicEl>
                                              <a:dgm id="{02827FE3-3869-4733-9875-837A060C5F98}"/>
                                            </p:graphicEl>
                                          </p:spTgt>
                                        </p:tgtEl>
                                        <p:attrNameLst>
                                          <p:attrName>style.visibility</p:attrName>
                                        </p:attrNameLst>
                                      </p:cBhvr>
                                      <p:to>
                                        <p:strVal val="visible"/>
                                      </p:to>
                                    </p:set>
                                    <p:animEffect transition="in" filter="barn(inHorizontal)">
                                      <p:cBhvr>
                                        <p:cTn id="72" dur="500"/>
                                        <p:tgtEl>
                                          <p:spTgt spid="6">
                                            <p:graphicEl>
                                              <a:dgm id="{02827FE3-3869-4733-9875-837A060C5F98}"/>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Graphic spid="6" grpId="0">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وسيلة شرح مع سهم إلى الأسفل 3"/>
          <p:cNvSpPr/>
          <p:nvPr/>
        </p:nvSpPr>
        <p:spPr>
          <a:xfrm>
            <a:off x="1547664" y="476672"/>
            <a:ext cx="5904656" cy="1224136"/>
          </a:xfrm>
          <a:prstGeom prst="downArrowCallout">
            <a:avLst/>
          </a:prstGeom>
        </p:spPr>
        <p:style>
          <a:lnRef idx="0">
            <a:schemeClr val="accent4"/>
          </a:lnRef>
          <a:fillRef idx="3">
            <a:schemeClr val="accent4"/>
          </a:fillRef>
          <a:effectRef idx="3">
            <a:schemeClr val="accent4"/>
          </a:effectRef>
          <a:fontRef idx="minor">
            <a:schemeClr val="lt1"/>
          </a:fontRef>
        </p:style>
        <p:txBody>
          <a:bodyPr rtlCol="1" anchor="ctr"/>
          <a:lstStyle/>
          <a:p>
            <a:pPr algn="ctr"/>
            <a:r>
              <a:rPr lang="ar-SA" sz="2800" b="1" dirty="0" smtClean="0">
                <a:solidFill>
                  <a:schemeClr val="bg1"/>
                </a:solidFill>
                <a:effectLst>
                  <a:outerShdw blurRad="38100" dist="38100" dir="2700000" algn="tl">
                    <a:srgbClr val="000000">
                      <a:alpha val="43137"/>
                    </a:srgbClr>
                  </a:outerShdw>
                </a:effectLst>
                <a:latin typeface="Hacen Sahafa" pitchFamily="2" charset="-78"/>
                <a:cs typeface="Hacen Sahafa" pitchFamily="2" charset="-78"/>
              </a:rPr>
              <a:t>الوسط الحسابي ( المتوسط )</a:t>
            </a:r>
            <a:endParaRPr lang="ar-SA" sz="2800" b="1" dirty="0">
              <a:solidFill>
                <a:schemeClr val="bg1"/>
              </a:solidFill>
              <a:effectLst>
                <a:outerShdw blurRad="38100" dist="38100" dir="2700000" algn="tl">
                  <a:srgbClr val="000000">
                    <a:alpha val="43137"/>
                  </a:srgbClr>
                </a:outerShdw>
              </a:effectLst>
              <a:latin typeface="Hacen Sahafa" pitchFamily="2" charset="-78"/>
              <a:cs typeface="Hacen Sahafa" pitchFamily="2" charset="-78"/>
            </a:endParaRPr>
          </a:p>
        </p:txBody>
      </p:sp>
      <mc:AlternateContent xmlns:mc="http://schemas.openxmlformats.org/markup-compatibility/2006">
        <mc:Choice xmlns="" xmlns:a14="http://schemas.microsoft.com/office/drawing/2010/main" Requires="a14">
          <p:sp>
            <p:nvSpPr>
              <p:cNvPr id="5" name="مجسم مشطوف الحواف 4"/>
              <p:cNvSpPr/>
              <p:nvPr/>
            </p:nvSpPr>
            <p:spPr>
              <a:xfrm>
                <a:off x="1079612" y="2564904"/>
                <a:ext cx="6840760" cy="2952328"/>
              </a:xfrm>
              <a:prstGeom prst="bevel">
                <a:avLst/>
              </a:prstGeom>
            </p:spPr>
            <p:style>
              <a:lnRef idx="0">
                <a:schemeClr val="accent3"/>
              </a:lnRef>
              <a:fillRef idx="3">
                <a:schemeClr val="accent3"/>
              </a:fillRef>
              <a:effectRef idx="3">
                <a:schemeClr val="accent3"/>
              </a:effectRef>
              <a:fontRef idx="minor">
                <a:schemeClr val="lt1"/>
              </a:fontRef>
            </p:style>
            <p:txBody>
              <a:bodyPr rtlCol="1" anchor="ctr"/>
              <a:lstStyle/>
              <a:p>
                <a:pPr algn="ctr"/>
                <a:r>
                  <a:rPr lang="ar-SA" sz="2400" b="1" dirty="0" smtClean="0">
                    <a:solidFill>
                      <a:schemeClr val="bg1"/>
                    </a:solidFill>
                    <a:effectLst>
                      <a:outerShdw blurRad="38100" dist="38100" dir="2700000" algn="tl">
                        <a:srgbClr val="000000">
                          <a:alpha val="43137"/>
                        </a:srgbClr>
                      </a:outerShdw>
                    </a:effectLst>
                  </a:rPr>
                  <a:t>الوسط الحسابي لمجموعة من البيانات هو حاصل جمع هذه البيانات مقسوماً على عددها.</a:t>
                </a:r>
              </a:p>
              <a:p>
                <a:pPr algn="ctr"/>
                <a:r>
                  <a:rPr lang="ar-SA" sz="2400" b="1" dirty="0" smtClean="0">
                    <a:solidFill>
                      <a:schemeClr val="bg1"/>
                    </a:solidFill>
                    <a:effectLst>
                      <a:outerShdw blurRad="38100" dist="38100" dir="2700000" algn="tl">
                        <a:srgbClr val="000000">
                          <a:alpha val="43137"/>
                        </a:srgbClr>
                      </a:outerShdw>
                    </a:effectLst>
                  </a:rPr>
                  <a:t>يرمز بالرمز   </a:t>
                </a:r>
                <a14:m>
                  <m:oMath xmlns:m="http://schemas.openxmlformats.org/officeDocument/2006/math">
                    <m:r>
                      <a:rPr lang="ar-SA" sz="2400" b="1" i="1" smtClean="0">
                        <a:solidFill>
                          <a:srgbClr val="FF0000"/>
                        </a:solidFill>
                        <a:effectLst/>
                        <a:latin typeface="Cambria Math"/>
                        <a:ea typeface="Cambria Math"/>
                      </a:rPr>
                      <m:t>𝝁</m:t>
                    </m:r>
                    <m:r>
                      <a:rPr lang="ar-SA" sz="2400" b="1" i="1" smtClean="0">
                        <a:solidFill>
                          <a:srgbClr val="FF0000"/>
                        </a:solidFill>
                        <a:effectLst>
                          <a:outerShdw blurRad="38100" dist="38100" dir="2700000" algn="tl">
                            <a:srgbClr val="000000">
                              <a:alpha val="43137"/>
                            </a:srgbClr>
                          </a:outerShdw>
                        </a:effectLst>
                        <a:latin typeface="Cambria Math"/>
                        <a:ea typeface="Cambria Math"/>
                      </a:rPr>
                      <m:t> </m:t>
                    </m:r>
                  </m:oMath>
                </a14:m>
                <a:r>
                  <a:rPr lang="ar-SA" sz="2400" b="1" dirty="0" smtClean="0">
                    <a:solidFill>
                      <a:schemeClr val="bg1"/>
                    </a:solidFill>
                    <a:effectLst>
                      <a:outerShdw blurRad="38100" dist="38100" dir="2700000" algn="tl">
                        <a:srgbClr val="000000">
                          <a:alpha val="43137"/>
                        </a:srgbClr>
                      </a:outerShdw>
                    </a:effectLst>
                  </a:rPr>
                  <a:t>   لمتوسط المجتمع.</a:t>
                </a:r>
              </a:p>
              <a:p>
                <a:pPr algn="ctr"/>
                <a:r>
                  <a:rPr lang="ar-SA" sz="2400" b="1" dirty="0" smtClean="0">
                    <a:solidFill>
                      <a:schemeClr val="bg1"/>
                    </a:solidFill>
                    <a:effectLst>
                      <a:outerShdw blurRad="38100" dist="38100" dir="2700000" algn="tl">
                        <a:srgbClr val="000000">
                          <a:alpha val="43137"/>
                        </a:srgbClr>
                      </a:outerShdw>
                    </a:effectLst>
                  </a:rPr>
                  <a:t>و يرمز بالرمز  </a:t>
                </a:r>
                <a14:m>
                  <m:oMath xmlns:m="http://schemas.openxmlformats.org/officeDocument/2006/math">
                    <m:acc>
                      <m:accPr>
                        <m:chr m:val="̅"/>
                        <m:ctrlPr>
                          <a:rPr lang="ar-SA" sz="2400" b="1" i="1" smtClean="0">
                            <a:solidFill>
                              <a:srgbClr val="FF0000"/>
                            </a:solidFill>
                            <a:effectLst/>
                            <a:latin typeface="Cambria Math"/>
                          </a:rPr>
                        </m:ctrlPr>
                      </m:accPr>
                      <m:e>
                        <m:r>
                          <a:rPr lang="en-US" sz="2400" b="1" i="1" smtClean="0">
                            <a:solidFill>
                              <a:srgbClr val="FF0000"/>
                            </a:solidFill>
                            <a:effectLst/>
                            <a:latin typeface="Cambria Math"/>
                          </a:rPr>
                          <m:t>𝑿</m:t>
                        </m:r>
                      </m:e>
                    </m:acc>
                  </m:oMath>
                </a14:m>
                <a:r>
                  <a:rPr lang="ar-SA" sz="2400" b="1" dirty="0" smtClean="0">
                    <a:solidFill>
                      <a:srgbClr val="FF0000"/>
                    </a:solidFill>
                    <a:effectLst/>
                  </a:rPr>
                  <a:t/>
                </a:r>
                <a:r>
                  <a:rPr lang="ar-SA" sz="2400" b="1" dirty="0" smtClean="0">
                    <a:solidFill>
                      <a:schemeClr val="bg1"/>
                    </a:solidFill>
                    <a:effectLst>
                      <a:outerShdw blurRad="38100" dist="38100" dir="2700000" algn="tl">
                        <a:srgbClr val="000000">
                          <a:alpha val="43137"/>
                        </a:srgbClr>
                      </a:outerShdw>
                    </a:effectLst>
                  </a:rPr>
                  <a:t> لمتوسط العينة.</a:t>
                </a:r>
                <a:endParaRPr lang="ar-SA" sz="2400" b="1" dirty="0">
                  <a:solidFill>
                    <a:schemeClr val="bg1"/>
                  </a:solidFill>
                  <a:effectLst>
                    <a:outerShdw blurRad="38100" dist="38100" dir="2700000" algn="tl">
                      <a:srgbClr val="000000">
                        <a:alpha val="43137"/>
                      </a:srgbClr>
                    </a:outerShdw>
                  </a:effectLst>
                </a:endParaRPr>
              </a:p>
            </p:txBody>
          </p:sp>
        </mc:Choice>
        <mc:Fallback>
          <p:sp>
            <p:nvSpPr>
              <p:cNvPr id="5" name="مجسم مشطوف الحواف 4"/>
              <p:cNvSpPr>
                <a:spLocks noRot="1" noChangeAspect="1" noMove="1" noResize="1" noEditPoints="1" noAdjustHandles="1" noChangeArrowheads="1" noChangeShapeType="1" noTextEdit="1"/>
              </p:cNvSpPr>
              <p:nvPr/>
            </p:nvSpPr>
            <p:spPr>
              <a:xfrm>
                <a:off x="1079612" y="2564904"/>
                <a:ext cx="6840760" cy="2952328"/>
              </a:xfrm>
              <a:prstGeom prst="bevel">
                <a:avLst/>
              </a:prstGeom>
              <a:blipFill rotWithShape="1">
                <a:blip r:embed="rId2" cstate="print"/>
                <a:stretch>
                  <a:fillRect/>
                </a:stretch>
              </a:blipFill>
            </p:spPr>
            <p:txBody>
              <a:bodyPr/>
              <a:lstStyle/>
              <a:p>
                <a:r>
                  <a:rPr lang="ar-SA">
                    <a:noFill/>
                  </a:rPr>
                  <a:t> </a:t>
                </a:r>
              </a:p>
            </p:txBody>
          </p:sp>
        </mc:Fallback>
      </mc:AlternateContent>
    </p:spTree>
    <p:extLst>
      <p:ext uri="{BB962C8B-B14F-4D97-AF65-F5344CB8AC3E}">
        <p14:creationId xmlns="" xmlns:p14="http://schemas.microsoft.com/office/powerpoint/2010/main" val="845852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5">
                                            <p:bg/>
                                          </p:spTgt>
                                        </p:tgtEl>
                                        <p:attrNameLst>
                                          <p:attrName>style.visibility</p:attrName>
                                        </p:attrNameLst>
                                      </p:cBhvr>
                                      <p:to>
                                        <p:strVal val="visible"/>
                                      </p:to>
                                    </p:set>
                                    <p:animEffect transition="in" filter="fade">
                                      <p:cBhvr>
                                        <p:cTn id="13" dur="1000"/>
                                        <p:tgtEl>
                                          <p:spTgt spid="5">
                                            <p:bg/>
                                          </p:spTgt>
                                        </p:tgtEl>
                                      </p:cBhvr>
                                    </p:animEffect>
                                    <p:anim calcmode="lin" valueType="num">
                                      <p:cBhvr>
                                        <p:cTn id="14" dur="1000" fill="hold"/>
                                        <p:tgtEl>
                                          <p:spTgt spid="5">
                                            <p:bg/>
                                          </p:spTgt>
                                        </p:tgtEl>
                                        <p:attrNameLst>
                                          <p:attrName>ppt_x</p:attrName>
                                        </p:attrNameLst>
                                      </p:cBhvr>
                                      <p:tavLst>
                                        <p:tav tm="0">
                                          <p:val>
                                            <p:strVal val="#ppt_x"/>
                                          </p:val>
                                        </p:tav>
                                        <p:tav tm="100000">
                                          <p:val>
                                            <p:strVal val="#ppt_x"/>
                                          </p:val>
                                        </p:tav>
                                      </p:tavLst>
                                    </p:anim>
                                    <p:anim calcmode="lin" valueType="num">
                                      <p:cBhvr>
                                        <p:cTn id="15" dur="1000" fill="hold"/>
                                        <p:tgtEl>
                                          <p:spTgt spid="5">
                                            <p:bg/>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Effect transition="in" filter="fade">
                                      <p:cBhvr>
                                        <p:cTn id="20" dur="1000"/>
                                        <p:tgtEl>
                                          <p:spTgt spid="5">
                                            <p:txEl>
                                              <p:pRg st="0" end="0"/>
                                            </p:txEl>
                                          </p:spTgt>
                                        </p:tgtEl>
                                      </p:cBhvr>
                                    </p:animEffect>
                                    <p:anim calcmode="lin" valueType="num">
                                      <p:cBhvr>
                                        <p:cTn id="21"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5">
                                            <p:txEl>
                                              <p:pRg st="1" end="1"/>
                                            </p:txEl>
                                          </p:spTgt>
                                        </p:tgtEl>
                                        <p:attrNameLst>
                                          <p:attrName>style.visibility</p:attrName>
                                        </p:attrNameLst>
                                      </p:cBhvr>
                                      <p:to>
                                        <p:strVal val="visible"/>
                                      </p:to>
                                    </p:set>
                                    <p:animEffect transition="in" filter="fade">
                                      <p:cBhvr>
                                        <p:cTn id="27" dur="1000"/>
                                        <p:tgtEl>
                                          <p:spTgt spid="5">
                                            <p:txEl>
                                              <p:pRg st="1" end="1"/>
                                            </p:txEl>
                                          </p:spTgt>
                                        </p:tgtEl>
                                      </p:cBhvr>
                                    </p:animEffect>
                                    <p:anim calcmode="lin" valueType="num">
                                      <p:cBhvr>
                                        <p:cTn id="2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5">
                                            <p:txEl>
                                              <p:pRg st="2" end="2"/>
                                            </p:txEl>
                                          </p:spTgt>
                                        </p:tgtEl>
                                        <p:attrNameLst>
                                          <p:attrName>style.visibility</p:attrName>
                                        </p:attrNameLst>
                                      </p:cBhvr>
                                      <p:to>
                                        <p:strVal val="visible"/>
                                      </p:to>
                                    </p:set>
                                    <p:animEffect transition="in" filter="fade">
                                      <p:cBhvr>
                                        <p:cTn id="34" dur="1000"/>
                                        <p:tgtEl>
                                          <p:spTgt spid="5">
                                            <p:txEl>
                                              <p:pRg st="2" end="2"/>
                                            </p:txEl>
                                          </p:spTgt>
                                        </p:tgtEl>
                                      </p:cBhvr>
                                    </p:animEffect>
                                    <p:anim calcmode="lin" valueType="num">
                                      <p:cBhvr>
                                        <p:cTn id="3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3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وسيلة شرح مع سهم إلى الأسفل 3"/>
          <p:cNvSpPr/>
          <p:nvPr/>
        </p:nvSpPr>
        <p:spPr>
          <a:xfrm>
            <a:off x="1547664" y="476672"/>
            <a:ext cx="5904656" cy="1224136"/>
          </a:xfrm>
          <a:prstGeom prst="downArrowCallout">
            <a:avLst/>
          </a:prstGeom>
        </p:spPr>
        <p:style>
          <a:lnRef idx="0">
            <a:schemeClr val="accent4"/>
          </a:lnRef>
          <a:fillRef idx="3">
            <a:schemeClr val="accent4"/>
          </a:fillRef>
          <a:effectRef idx="3">
            <a:schemeClr val="accent4"/>
          </a:effectRef>
          <a:fontRef idx="minor">
            <a:schemeClr val="lt1"/>
          </a:fontRef>
        </p:style>
        <p:txBody>
          <a:bodyPr rtlCol="1" anchor="ctr"/>
          <a:lstStyle/>
          <a:p>
            <a:pPr algn="ctr"/>
            <a:r>
              <a:rPr lang="ar-SA" sz="2800" b="1" dirty="0" smtClean="0">
                <a:solidFill>
                  <a:schemeClr val="bg1"/>
                </a:solidFill>
                <a:effectLst>
                  <a:outerShdw blurRad="38100" dist="38100" dir="2700000" algn="tl">
                    <a:srgbClr val="000000">
                      <a:alpha val="43137"/>
                    </a:srgbClr>
                  </a:outerShdw>
                </a:effectLst>
                <a:latin typeface="Hacen Sahafa" pitchFamily="2" charset="-78"/>
                <a:cs typeface="Hacen Sahafa" pitchFamily="2" charset="-78"/>
              </a:rPr>
              <a:t>طريقة حساب الوسط الحسابي</a:t>
            </a:r>
            <a:endParaRPr lang="ar-SA" sz="2800" b="1" dirty="0">
              <a:solidFill>
                <a:schemeClr val="bg1"/>
              </a:solidFill>
              <a:effectLst>
                <a:outerShdw blurRad="38100" dist="38100" dir="2700000" algn="tl">
                  <a:srgbClr val="000000">
                    <a:alpha val="43137"/>
                  </a:srgbClr>
                </a:outerShdw>
              </a:effectLst>
              <a:latin typeface="Hacen Sahafa" pitchFamily="2" charset="-78"/>
              <a:cs typeface="Hacen Sahafa" pitchFamily="2" charset="-78"/>
            </a:endParaRPr>
          </a:p>
        </p:txBody>
      </p:sp>
      <p:sp>
        <p:nvSpPr>
          <p:cNvPr id="3" name="مربع نص 2"/>
          <p:cNvSpPr txBox="1"/>
          <p:nvPr/>
        </p:nvSpPr>
        <p:spPr>
          <a:xfrm>
            <a:off x="2445682" y="1743199"/>
            <a:ext cx="4108619" cy="461665"/>
          </a:xfrm>
          <a:prstGeom prst="rect">
            <a:avLst/>
          </a:prstGeom>
          <a:ln w="38100"/>
        </p:spPr>
        <p:style>
          <a:lnRef idx="1">
            <a:schemeClr val="accent6"/>
          </a:lnRef>
          <a:fillRef idx="2">
            <a:schemeClr val="accent6"/>
          </a:fillRef>
          <a:effectRef idx="1">
            <a:schemeClr val="accent6"/>
          </a:effectRef>
          <a:fontRef idx="minor">
            <a:schemeClr val="dk1"/>
          </a:fontRef>
        </p:style>
        <p:txBody>
          <a:bodyPr wrap="square" rtlCol="1">
            <a:spAutoFit/>
          </a:bodyPr>
          <a:lstStyle/>
          <a:p>
            <a:pPr algn="ctr"/>
            <a:r>
              <a:rPr lang="ar-SA" sz="2400" b="1" dirty="0" smtClean="0"/>
              <a:t>البيانات الغير مبوبة</a:t>
            </a:r>
            <a:endParaRPr lang="ar-SA" sz="2400" b="1" dirty="0"/>
          </a:p>
        </p:txBody>
      </p:sp>
      <mc:AlternateContent xmlns:mc="http://schemas.openxmlformats.org/markup-compatibility/2006">
        <mc:Choice xmlns="" xmlns:a14="http://schemas.microsoft.com/office/drawing/2010/main" Requires="a14">
          <p:sp>
            <p:nvSpPr>
              <p:cNvPr id="8" name="وسيلة شرح مع سهم إلى اليسار 7"/>
              <p:cNvSpPr/>
              <p:nvPr/>
            </p:nvSpPr>
            <p:spPr>
              <a:xfrm>
                <a:off x="6084168" y="4653136"/>
                <a:ext cx="2808312" cy="1440160"/>
              </a:xfrm>
              <a:prstGeom prst="leftArrowCallout">
                <a:avLst>
                  <a:gd name="adj1" fmla="val 25000"/>
                  <a:gd name="adj2" fmla="val 23352"/>
                  <a:gd name="adj3" fmla="val 43129"/>
                  <a:gd name="adj4" fmla="val 64977"/>
                </a:avLst>
              </a:prstGeom>
              <a:solidFill>
                <a:srgbClr val="FFCCCC"/>
              </a:solidFill>
              <a:ln>
                <a:solidFill>
                  <a:srgbClr val="BF2B9F"/>
                </a:solidFill>
              </a:ln>
            </p:spPr>
            <p:style>
              <a:lnRef idx="1">
                <a:schemeClr val="accent4"/>
              </a:lnRef>
              <a:fillRef idx="2">
                <a:schemeClr val="accent4"/>
              </a:fillRef>
              <a:effectRef idx="1">
                <a:schemeClr val="accent4"/>
              </a:effectRef>
              <a:fontRef idx="minor">
                <a:schemeClr val="dk1"/>
              </a:fontRef>
            </p:style>
            <p:txBody>
              <a:bodyPr rtlCol="1" anchor="ctr"/>
              <a:lstStyle/>
              <a:p>
                <a:pPr algn="ctr"/>
                <a:r>
                  <a:rPr lang="ar-SA" sz="2000" b="1" dirty="0" smtClean="0">
                    <a:solidFill>
                      <a:schemeClr val="tx1"/>
                    </a:solidFill>
                  </a:rPr>
                  <a:t>إذا كانت </a:t>
                </a:r>
              </a:p>
              <a:p>
                <a:pPr algn="ctr"/>
                <a14:m>
                  <m:oMathPara xmlns:m="http://schemas.openxmlformats.org/officeDocument/2006/math">
                    <m:oMathParaPr>
                      <m:jc m:val="centerGroup"/>
                    </m:oMathParaPr>
                    <m:oMath xmlns:m="http://schemas.openxmlformats.org/officeDocument/2006/math">
                      <m:sSub>
                        <m:sSubPr>
                          <m:ctrlPr>
                            <a:rPr lang="ar-SA" sz="2000" b="1" i="1" smtClean="0">
                              <a:solidFill>
                                <a:schemeClr val="tx1"/>
                              </a:solidFill>
                              <a:latin typeface="Cambria Math"/>
                            </a:rPr>
                          </m:ctrlPr>
                        </m:sSubPr>
                        <m:e>
                          <m:r>
                            <a:rPr lang="en-US" sz="2000" b="1" i="1" smtClean="0">
                              <a:solidFill>
                                <a:schemeClr val="tx1"/>
                              </a:solidFill>
                              <a:latin typeface="Cambria Math"/>
                            </a:rPr>
                            <m:t>𝒙</m:t>
                          </m:r>
                        </m:e>
                        <m:sub>
                          <m:r>
                            <a:rPr lang="ar-SA" sz="2000" b="1" i="1" smtClean="0">
                              <a:solidFill>
                                <a:schemeClr val="tx1"/>
                              </a:solidFill>
                              <a:latin typeface="Cambria Math"/>
                            </a:rPr>
                            <m:t>𝟏</m:t>
                          </m:r>
                        </m:sub>
                      </m:sSub>
                      <m:r>
                        <a:rPr lang="en-US" sz="2000" b="1" i="1" smtClean="0">
                          <a:solidFill>
                            <a:schemeClr val="tx1"/>
                          </a:solidFill>
                          <a:latin typeface="Cambria Math"/>
                        </a:rPr>
                        <m:t>,</m:t>
                      </m:r>
                      <m:sSub>
                        <m:sSubPr>
                          <m:ctrlPr>
                            <a:rPr lang="ar-SA" sz="2000" b="1" i="1" smtClean="0">
                              <a:solidFill>
                                <a:schemeClr val="tx1"/>
                              </a:solidFill>
                              <a:latin typeface="Cambria Math"/>
                            </a:rPr>
                          </m:ctrlPr>
                        </m:sSubPr>
                        <m:e>
                          <m:r>
                            <a:rPr lang="en-US" sz="2000" b="1" i="1" smtClean="0">
                              <a:solidFill>
                                <a:schemeClr val="tx1"/>
                              </a:solidFill>
                              <a:latin typeface="Cambria Math"/>
                            </a:rPr>
                            <m:t>𝒙</m:t>
                          </m:r>
                        </m:e>
                        <m:sub>
                          <m:r>
                            <a:rPr lang="en-US" sz="2000" b="1" i="1" smtClean="0">
                              <a:solidFill>
                                <a:schemeClr val="tx1"/>
                              </a:solidFill>
                              <a:latin typeface="Cambria Math"/>
                            </a:rPr>
                            <m:t>𝟐</m:t>
                          </m:r>
                        </m:sub>
                      </m:sSub>
                      <m:r>
                        <a:rPr lang="en-US" sz="2000" b="1" i="1" smtClean="0">
                          <a:solidFill>
                            <a:schemeClr val="tx1"/>
                          </a:solidFill>
                          <a:latin typeface="Cambria Math"/>
                        </a:rPr>
                        <m:t>,….</m:t>
                      </m:r>
                      <m:sSub>
                        <m:sSubPr>
                          <m:ctrlPr>
                            <a:rPr lang="ar-SA" sz="2000" b="1" i="1" smtClean="0">
                              <a:solidFill>
                                <a:schemeClr val="tx1"/>
                              </a:solidFill>
                              <a:latin typeface="Cambria Math"/>
                            </a:rPr>
                          </m:ctrlPr>
                        </m:sSubPr>
                        <m:e>
                          <m:r>
                            <a:rPr lang="en-US" sz="2000" b="1" i="1" smtClean="0">
                              <a:solidFill>
                                <a:schemeClr val="tx1"/>
                              </a:solidFill>
                              <a:latin typeface="Cambria Math"/>
                            </a:rPr>
                            <m:t>𝒙</m:t>
                          </m:r>
                        </m:e>
                        <m:sub>
                          <m:r>
                            <a:rPr lang="en-US" sz="2000" b="1" i="1" smtClean="0">
                              <a:solidFill>
                                <a:schemeClr val="tx1"/>
                              </a:solidFill>
                              <a:latin typeface="Cambria Math"/>
                            </a:rPr>
                            <m:t>𝑵</m:t>
                          </m:r>
                        </m:sub>
                      </m:sSub>
                    </m:oMath>
                  </m:oMathPara>
                </a14:m>
                <a:endParaRPr lang="ar-SA" sz="2000" b="1" dirty="0" smtClean="0">
                  <a:solidFill>
                    <a:schemeClr val="tx1"/>
                  </a:solidFill>
                </a:endParaRPr>
              </a:p>
              <a:p>
                <a:pPr algn="ctr"/>
                <a:r>
                  <a:rPr lang="ar-SA" sz="2000" b="1" dirty="0" smtClean="0">
                    <a:solidFill>
                      <a:schemeClr val="tx1"/>
                    </a:solidFill>
                  </a:rPr>
                  <a:t>تمثل بيانات عينة من المجتمع</a:t>
                </a:r>
                <a:endParaRPr lang="ar-SA" sz="2000" b="1" dirty="0">
                  <a:solidFill>
                    <a:schemeClr val="tx1"/>
                  </a:solidFill>
                </a:endParaRPr>
              </a:p>
            </p:txBody>
          </p:sp>
        </mc:Choice>
        <mc:Fallback>
          <p:sp>
            <p:nvSpPr>
              <p:cNvPr id="8" name="وسيلة شرح مع سهم إلى اليسار 7"/>
              <p:cNvSpPr>
                <a:spLocks noRot="1" noChangeAspect="1" noMove="1" noResize="1" noEditPoints="1" noAdjustHandles="1" noChangeArrowheads="1" noChangeShapeType="1" noTextEdit="1"/>
              </p:cNvSpPr>
              <p:nvPr/>
            </p:nvSpPr>
            <p:spPr>
              <a:xfrm>
                <a:off x="6084168" y="4653136"/>
                <a:ext cx="2808312" cy="1440160"/>
              </a:xfrm>
              <a:prstGeom prst="leftArrowCallout">
                <a:avLst>
                  <a:gd name="adj1" fmla="val 25000"/>
                  <a:gd name="adj2" fmla="val 23352"/>
                  <a:gd name="adj3" fmla="val 43129"/>
                  <a:gd name="adj4" fmla="val 64977"/>
                </a:avLst>
              </a:prstGeom>
              <a:blipFill rotWithShape="1">
                <a:blip r:embed="rId2" cstate="print"/>
                <a:stretch>
                  <a:fillRect t="-6977" b="-4651"/>
                </a:stretch>
              </a:blipFill>
              <a:ln>
                <a:solidFill>
                  <a:srgbClr val="BF2B9F"/>
                </a:solidFill>
              </a:ln>
            </p:spPr>
            <p:txBody>
              <a:bodyPr/>
              <a:lstStyle/>
              <a:p>
                <a:r>
                  <a:rPr lang="ar-SA">
                    <a:noFill/>
                  </a:rPr>
                  <a:t> </a:t>
                </a:r>
              </a:p>
            </p:txBody>
          </p:sp>
        </mc:Fallback>
      </mc:AlternateContent>
      <p:pic>
        <p:nvPicPr>
          <p:cNvPr id="14337" name="Picture 1"/>
          <p:cNvPicPr>
            <a:picLocks noChangeAspect="1" noChangeArrowheads="1"/>
          </p:cNvPicPr>
          <p:nvPr/>
        </p:nvPicPr>
        <p:blipFill>
          <a:blip r:embed="rId3"/>
          <a:srcRect/>
          <a:stretch>
            <a:fillRect/>
          </a:stretch>
        </p:blipFill>
        <p:spPr bwMode="auto">
          <a:xfrm>
            <a:off x="1000100" y="2571744"/>
            <a:ext cx="5172075" cy="1562100"/>
          </a:xfrm>
          <a:prstGeom prst="rect">
            <a:avLst/>
          </a:prstGeom>
          <a:noFill/>
          <a:ln w="9525">
            <a:noFill/>
            <a:miter lim="800000"/>
            <a:headEnd/>
            <a:tailEnd/>
          </a:ln>
          <a:effectLst/>
        </p:spPr>
      </p:pic>
      <p:pic>
        <p:nvPicPr>
          <p:cNvPr id="14338" name="Picture 2"/>
          <p:cNvPicPr>
            <a:picLocks noChangeAspect="1" noChangeArrowheads="1"/>
          </p:cNvPicPr>
          <p:nvPr/>
        </p:nvPicPr>
        <p:blipFill>
          <a:blip r:embed="rId4"/>
          <a:srcRect/>
          <a:stretch>
            <a:fillRect/>
          </a:stretch>
        </p:blipFill>
        <p:spPr bwMode="auto">
          <a:xfrm>
            <a:off x="0" y="4357694"/>
            <a:ext cx="6135687" cy="1762125"/>
          </a:xfrm>
          <a:prstGeom prst="rect">
            <a:avLst/>
          </a:prstGeom>
          <a:noFill/>
          <a:ln w="9525">
            <a:noFill/>
            <a:miter lim="800000"/>
            <a:headEnd/>
            <a:tailEnd/>
          </a:ln>
          <a:effectLst/>
        </p:spPr>
      </p:pic>
    </p:spTree>
    <p:extLst>
      <p:ext uri="{BB962C8B-B14F-4D97-AF65-F5344CB8AC3E}">
        <p14:creationId xmlns="" xmlns:p14="http://schemas.microsoft.com/office/powerpoint/2010/main" val="616727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32"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circle(out)">
                                      <p:cBhvr>
                                        <p:cTn id="13" dur="20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6"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additive="base">
                                        <p:cTn id="18" dur="500" fill="hold"/>
                                        <p:tgtEl>
                                          <p:spTgt spid="8"/>
                                        </p:tgtEl>
                                        <p:attrNameLst>
                                          <p:attrName>ppt_x</p:attrName>
                                        </p:attrNameLst>
                                      </p:cBhvr>
                                      <p:tavLst>
                                        <p:tav tm="0">
                                          <p:val>
                                            <p:strVal val="1+#ppt_w/2"/>
                                          </p:val>
                                        </p:tav>
                                        <p:tav tm="100000">
                                          <p:val>
                                            <p:strVal val="#ppt_x"/>
                                          </p:val>
                                        </p:tav>
                                      </p:tavLst>
                                    </p:anim>
                                    <p:anim calcmode="lin" valueType="num">
                                      <p:cBhvr additive="base">
                                        <p:cTn id="1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وسيلة شرح على شكل سحابة 1"/>
          <p:cNvSpPr/>
          <p:nvPr/>
        </p:nvSpPr>
        <p:spPr>
          <a:xfrm>
            <a:off x="7092280" y="74531"/>
            <a:ext cx="1656184" cy="1038019"/>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b="1" dirty="0" smtClean="0">
                <a:effectLst>
                  <a:outerShdw blurRad="38100" dist="38100" dir="2700000" algn="tl">
                    <a:srgbClr val="000000">
                      <a:alpha val="43137"/>
                    </a:srgbClr>
                  </a:outerShdw>
                </a:effectLst>
                <a:latin typeface="Hacen Samra" pitchFamily="2" charset="-78"/>
                <a:cs typeface="Hacen Samra" pitchFamily="2" charset="-78"/>
              </a:rPr>
              <a:t>أمثلة</a:t>
            </a:r>
            <a:endParaRPr lang="ar-SA" sz="1200" b="1" dirty="0">
              <a:effectLst>
                <a:outerShdw blurRad="38100" dist="38100" dir="2700000" algn="tl">
                  <a:srgbClr val="000000">
                    <a:alpha val="43137"/>
                  </a:srgbClr>
                </a:outerShdw>
              </a:effectLst>
              <a:latin typeface="Hacen Samra" pitchFamily="2" charset="-78"/>
              <a:cs typeface="Hacen Samra" pitchFamily="2" charset="-78"/>
            </a:endParaRPr>
          </a:p>
        </p:txBody>
      </p:sp>
      <p:sp>
        <p:nvSpPr>
          <p:cNvPr id="3" name="مربع نص 2"/>
          <p:cNvSpPr txBox="1"/>
          <p:nvPr/>
        </p:nvSpPr>
        <p:spPr>
          <a:xfrm>
            <a:off x="323528" y="404664"/>
            <a:ext cx="6552728" cy="707886"/>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r>
              <a:rPr lang="ar-SA" sz="2000" dirty="0" smtClean="0">
                <a:solidFill>
                  <a:schemeClr val="tx2">
                    <a:lumMod val="75000"/>
                  </a:schemeClr>
                </a:solidFill>
                <a:latin typeface="Hacen Lebanon" pitchFamily="2" charset="-78"/>
                <a:cs typeface="Hacen Lebanon" pitchFamily="2" charset="-78"/>
              </a:rPr>
              <a:t>البيانات التالية تمثل عدد أيام الغياب خلال ربع السنة لعينة عشوائية من الموظفين, أوجد الوسط الحسابي</a:t>
            </a:r>
          </a:p>
          <a:p>
            <a:r>
              <a:rPr lang="en-US" sz="2000" dirty="0" smtClean="0">
                <a:solidFill>
                  <a:schemeClr val="tx2">
                    <a:lumMod val="75000"/>
                  </a:schemeClr>
                </a:solidFill>
                <a:latin typeface="Hacen Lebanon" pitchFamily="2" charset="-78"/>
                <a:cs typeface="Hacen Lebanon" pitchFamily="2" charset="-78"/>
              </a:rPr>
              <a:t>6	9	5	7	3	2	10</a:t>
            </a:r>
            <a:endParaRPr lang="ar-SA" sz="2000" dirty="0">
              <a:solidFill>
                <a:schemeClr val="tx2">
                  <a:lumMod val="75000"/>
                </a:schemeClr>
              </a:solidFill>
              <a:latin typeface="Hacen Lebanon" pitchFamily="2" charset="-78"/>
              <a:cs typeface="Hacen Lebanon" pitchFamily="2" charset="-78"/>
            </a:endParaRPr>
          </a:p>
        </p:txBody>
      </p:sp>
      <mc:AlternateContent xmlns:mc="http://schemas.openxmlformats.org/markup-compatibility/2006">
        <mc:Choice xmlns="" xmlns:a14="http://schemas.microsoft.com/office/drawing/2010/main" Requires="a14">
          <p:sp>
            <p:nvSpPr>
              <p:cNvPr id="4" name="مربع نص 3"/>
              <p:cNvSpPr txBox="1"/>
              <p:nvPr/>
            </p:nvSpPr>
            <p:spPr>
              <a:xfrm>
                <a:off x="806971" y="1916832"/>
                <a:ext cx="7416824" cy="829458"/>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14:m>
                  <m:oMathPara xmlns:m="http://schemas.openxmlformats.org/officeDocument/2006/math">
                    <m:oMathParaPr>
                      <m:jc m:val="centerGroup"/>
                    </m:oMathParaPr>
                    <m:oMath xmlns:m="http://schemas.openxmlformats.org/officeDocument/2006/math">
                      <m:r>
                        <a:rPr lang="ar-SA" sz="2000" b="1" i="1" smtClean="0">
                          <a:solidFill>
                            <a:schemeClr val="tx2">
                              <a:lumMod val="75000"/>
                            </a:schemeClr>
                          </a:solidFill>
                          <a:latin typeface="Cambria Math"/>
                          <a:cs typeface="Hacen Lebanon" pitchFamily="2" charset="-78"/>
                        </a:rPr>
                        <m:t> </m:t>
                      </m:r>
                      <m:acc>
                        <m:accPr>
                          <m:chr m:val="̅"/>
                          <m:ctrlPr>
                            <a:rPr lang="ar-SA" sz="2000" b="1" i="1" smtClean="0">
                              <a:solidFill>
                                <a:schemeClr val="tx2">
                                  <a:lumMod val="75000"/>
                                </a:schemeClr>
                              </a:solidFill>
                              <a:latin typeface="Cambria Math"/>
                              <a:cs typeface="Hacen Lebanon" pitchFamily="2" charset="-78"/>
                            </a:rPr>
                          </m:ctrlPr>
                        </m:accPr>
                        <m:e>
                          <m:r>
                            <a:rPr lang="en-US" sz="2000" b="1" i="1" smtClean="0">
                              <a:solidFill>
                                <a:schemeClr val="tx2">
                                  <a:lumMod val="75000"/>
                                </a:schemeClr>
                              </a:solidFill>
                              <a:latin typeface="Cambria Math"/>
                              <a:cs typeface="Hacen Lebanon" pitchFamily="2" charset="-78"/>
                            </a:rPr>
                            <m:t>𝒙</m:t>
                          </m:r>
                        </m:e>
                      </m:acc>
                      <m:r>
                        <a:rPr lang="en-US" sz="2000" b="1" i="1" smtClean="0">
                          <a:solidFill>
                            <a:schemeClr val="tx2">
                              <a:lumMod val="75000"/>
                            </a:schemeClr>
                          </a:solidFill>
                          <a:latin typeface="Cambria Math"/>
                          <a:cs typeface="Hacen Lebanon" pitchFamily="2" charset="-78"/>
                        </a:rPr>
                        <m:t>= </m:t>
                      </m:r>
                      <m:f>
                        <m:fPr>
                          <m:ctrlPr>
                            <a:rPr lang="en-US" sz="2000" b="1" i="1" smtClean="0">
                              <a:solidFill>
                                <a:schemeClr val="tx2">
                                  <a:lumMod val="75000"/>
                                </a:schemeClr>
                              </a:solidFill>
                              <a:latin typeface="Cambria Math"/>
                              <a:cs typeface="Hacen Lebanon" pitchFamily="2" charset="-78"/>
                            </a:rPr>
                          </m:ctrlPr>
                        </m:fPr>
                        <m:num>
                          <m:r>
                            <a:rPr lang="ar-SA" sz="2000" b="1" i="1" smtClean="0">
                              <a:solidFill>
                                <a:schemeClr val="tx2">
                                  <a:lumMod val="75000"/>
                                </a:schemeClr>
                              </a:solidFill>
                              <a:latin typeface="Cambria Math"/>
                              <a:cs typeface="Hacen Lebanon" pitchFamily="2" charset="-78"/>
                            </a:rPr>
                            <m:t>البيانات</m:t>
                          </m:r>
                          <m:r>
                            <a:rPr lang="ar-SA" sz="2000" b="1" i="1" smtClean="0">
                              <a:solidFill>
                                <a:schemeClr val="tx2">
                                  <a:lumMod val="75000"/>
                                </a:schemeClr>
                              </a:solidFill>
                              <a:latin typeface="Cambria Math"/>
                              <a:cs typeface="Hacen Lebanon" pitchFamily="2" charset="-78"/>
                            </a:rPr>
                            <m:t> </m:t>
                          </m:r>
                          <m:r>
                            <a:rPr lang="ar-SA" sz="2000" b="1" i="1" smtClean="0">
                              <a:solidFill>
                                <a:schemeClr val="tx2">
                                  <a:lumMod val="75000"/>
                                </a:schemeClr>
                              </a:solidFill>
                              <a:latin typeface="Cambria Math"/>
                              <a:cs typeface="Hacen Lebanon" pitchFamily="2" charset="-78"/>
                            </a:rPr>
                            <m:t>مجموع</m:t>
                          </m:r>
                        </m:num>
                        <m:den>
                          <m:r>
                            <a:rPr lang="ar-SA" sz="2000" b="1" i="1" smtClean="0">
                              <a:solidFill>
                                <a:schemeClr val="tx2">
                                  <a:lumMod val="75000"/>
                                </a:schemeClr>
                              </a:solidFill>
                              <a:latin typeface="Cambria Math"/>
                              <a:cs typeface="Hacen Lebanon" pitchFamily="2" charset="-78"/>
                            </a:rPr>
                            <m:t>عددها</m:t>
                          </m:r>
                        </m:den>
                      </m:f>
                      <m:r>
                        <a:rPr lang="en-US" sz="2000" b="1" i="1" smtClean="0">
                          <a:solidFill>
                            <a:schemeClr val="tx2">
                              <a:lumMod val="75000"/>
                            </a:schemeClr>
                          </a:solidFill>
                          <a:latin typeface="Cambria Math"/>
                          <a:cs typeface="Hacen Lebanon" pitchFamily="2" charset="-78"/>
                        </a:rPr>
                        <m:t>= </m:t>
                      </m:r>
                      <m:f>
                        <m:fPr>
                          <m:ctrlPr>
                            <a:rPr lang="en-US" sz="2000" b="1" i="1" smtClean="0">
                              <a:solidFill>
                                <a:schemeClr val="tx2">
                                  <a:lumMod val="75000"/>
                                </a:schemeClr>
                              </a:solidFill>
                              <a:latin typeface="Cambria Math"/>
                              <a:cs typeface="Hacen Lebanon" pitchFamily="2" charset="-78"/>
                            </a:rPr>
                          </m:ctrlPr>
                        </m:fPr>
                        <m:num>
                          <m:r>
                            <a:rPr lang="en-US" sz="2000" b="1" i="1" smtClean="0">
                              <a:solidFill>
                                <a:schemeClr val="tx2">
                                  <a:lumMod val="75000"/>
                                </a:schemeClr>
                              </a:solidFill>
                              <a:latin typeface="Cambria Math"/>
                              <a:cs typeface="Hacen Lebanon" pitchFamily="2" charset="-78"/>
                            </a:rPr>
                            <m:t>𝟏𝟎</m:t>
                          </m:r>
                          <m:r>
                            <a:rPr lang="en-US" sz="2000" b="1" i="1" smtClean="0">
                              <a:solidFill>
                                <a:schemeClr val="tx2">
                                  <a:lumMod val="75000"/>
                                </a:schemeClr>
                              </a:solidFill>
                              <a:latin typeface="Cambria Math"/>
                              <a:cs typeface="Hacen Lebanon" pitchFamily="2" charset="-78"/>
                            </a:rPr>
                            <m:t>+</m:t>
                          </m:r>
                          <m:r>
                            <a:rPr lang="en-US" sz="2000" b="1" i="1" smtClean="0">
                              <a:solidFill>
                                <a:schemeClr val="tx2">
                                  <a:lumMod val="75000"/>
                                </a:schemeClr>
                              </a:solidFill>
                              <a:latin typeface="Cambria Math"/>
                              <a:cs typeface="Hacen Lebanon" pitchFamily="2" charset="-78"/>
                            </a:rPr>
                            <m:t>𝟐</m:t>
                          </m:r>
                          <m:r>
                            <a:rPr lang="en-US" sz="2000" b="1" i="1" smtClean="0">
                              <a:solidFill>
                                <a:schemeClr val="tx2">
                                  <a:lumMod val="75000"/>
                                </a:schemeClr>
                              </a:solidFill>
                              <a:latin typeface="Cambria Math"/>
                              <a:cs typeface="Hacen Lebanon" pitchFamily="2" charset="-78"/>
                            </a:rPr>
                            <m:t>+</m:t>
                          </m:r>
                          <m:r>
                            <a:rPr lang="en-US" sz="2000" b="1" i="1" smtClean="0">
                              <a:solidFill>
                                <a:schemeClr val="tx2">
                                  <a:lumMod val="75000"/>
                                </a:schemeClr>
                              </a:solidFill>
                              <a:latin typeface="Cambria Math"/>
                              <a:cs typeface="Hacen Lebanon" pitchFamily="2" charset="-78"/>
                            </a:rPr>
                            <m:t>𝟑</m:t>
                          </m:r>
                          <m:r>
                            <a:rPr lang="en-US" sz="2000" b="1" i="1" smtClean="0">
                              <a:solidFill>
                                <a:schemeClr val="tx2">
                                  <a:lumMod val="75000"/>
                                </a:schemeClr>
                              </a:solidFill>
                              <a:latin typeface="Cambria Math"/>
                              <a:cs typeface="Hacen Lebanon" pitchFamily="2" charset="-78"/>
                            </a:rPr>
                            <m:t>+</m:t>
                          </m:r>
                          <m:r>
                            <a:rPr lang="en-US" sz="2000" b="1" i="1" smtClean="0">
                              <a:solidFill>
                                <a:schemeClr val="tx2">
                                  <a:lumMod val="75000"/>
                                </a:schemeClr>
                              </a:solidFill>
                              <a:latin typeface="Cambria Math"/>
                              <a:cs typeface="Hacen Lebanon" pitchFamily="2" charset="-78"/>
                            </a:rPr>
                            <m:t>𝟕</m:t>
                          </m:r>
                          <m:r>
                            <a:rPr lang="en-US" sz="2000" b="1" i="1" smtClean="0">
                              <a:solidFill>
                                <a:schemeClr val="tx2">
                                  <a:lumMod val="75000"/>
                                </a:schemeClr>
                              </a:solidFill>
                              <a:latin typeface="Cambria Math"/>
                              <a:cs typeface="Hacen Lebanon" pitchFamily="2" charset="-78"/>
                            </a:rPr>
                            <m:t>+</m:t>
                          </m:r>
                          <m:r>
                            <a:rPr lang="en-US" sz="2000" b="1" i="1" smtClean="0">
                              <a:solidFill>
                                <a:schemeClr val="tx2">
                                  <a:lumMod val="75000"/>
                                </a:schemeClr>
                              </a:solidFill>
                              <a:latin typeface="Cambria Math"/>
                              <a:cs typeface="Hacen Lebanon" pitchFamily="2" charset="-78"/>
                            </a:rPr>
                            <m:t>𝟓</m:t>
                          </m:r>
                          <m:r>
                            <a:rPr lang="en-US" sz="2000" b="1" i="1" smtClean="0">
                              <a:solidFill>
                                <a:schemeClr val="tx2">
                                  <a:lumMod val="75000"/>
                                </a:schemeClr>
                              </a:solidFill>
                              <a:latin typeface="Cambria Math"/>
                              <a:cs typeface="Hacen Lebanon" pitchFamily="2" charset="-78"/>
                            </a:rPr>
                            <m:t>+</m:t>
                          </m:r>
                          <m:r>
                            <a:rPr lang="en-US" sz="2000" b="1" i="1" smtClean="0">
                              <a:solidFill>
                                <a:schemeClr val="tx2">
                                  <a:lumMod val="75000"/>
                                </a:schemeClr>
                              </a:solidFill>
                              <a:latin typeface="Cambria Math"/>
                              <a:cs typeface="Hacen Lebanon" pitchFamily="2" charset="-78"/>
                            </a:rPr>
                            <m:t>𝟗</m:t>
                          </m:r>
                          <m:r>
                            <a:rPr lang="en-US" sz="2000" b="1" i="1" smtClean="0">
                              <a:solidFill>
                                <a:schemeClr val="tx2">
                                  <a:lumMod val="75000"/>
                                </a:schemeClr>
                              </a:solidFill>
                              <a:latin typeface="Cambria Math"/>
                              <a:cs typeface="Hacen Lebanon" pitchFamily="2" charset="-78"/>
                            </a:rPr>
                            <m:t>+</m:t>
                          </m:r>
                          <m:r>
                            <a:rPr lang="en-US" sz="2000" b="1" i="1" smtClean="0">
                              <a:solidFill>
                                <a:schemeClr val="tx2">
                                  <a:lumMod val="75000"/>
                                </a:schemeClr>
                              </a:solidFill>
                              <a:latin typeface="Cambria Math"/>
                              <a:cs typeface="Hacen Lebanon" pitchFamily="2" charset="-78"/>
                            </a:rPr>
                            <m:t>𝟔</m:t>
                          </m:r>
                        </m:num>
                        <m:den>
                          <m:r>
                            <a:rPr lang="en-US" sz="2000" b="1" i="1" smtClean="0">
                              <a:solidFill>
                                <a:schemeClr val="tx2">
                                  <a:lumMod val="75000"/>
                                </a:schemeClr>
                              </a:solidFill>
                              <a:latin typeface="Cambria Math"/>
                              <a:cs typeface="Hacen Lebanon" pitchFamily="2" charset="-78"/>
                            </a:rPr>
                            <m:t>𝟕</m:t>
                          </m:r>
                        </m:den>
                      </m:f>
                      <m:r>
                        <a:rPr lang="en-US" sz="2000" b="1" i="1" smtClean="0">
                          <a:solidFill>
                            <a:schemeClr val="tx2">
                              <a:lumMod val="75000"/>
                            </a:schemeClr>
                          </a:solidFill>
                          <a:latin typeface="Cambria Math"/>
                          <a:cs typeface="Hacen Lebanon" pitchFamily="2" charset="-78"/>
                        </a:rPr>
                        <m:t>= </m:t>
                      </m:r>
                      <m:f>
                        <m:fPr>
                          <m:ctrlPr>
                            <a:rPr lang="en-US" sz="2000" b="1" i="1" smtClean="0">
                              <a:solidFill>
                                <a:schemeClr val="tx2">
                                  <a:lumMod val="75000"/>
                                </a:schemeClr>
                              </a:solidFill>
                              <a:latin typeface="Cambria Math"/>
                              <a:cs typeface="Hacen Lebanon" pitchFamily="2" charset="-78"/>
                            </a:rPr>
                          </m:ctrlPr>
                        </m:fPr>
                        <m:num>
                          <m:r>
                            <a:rPr lang="en-US" sz="2000" b="1" i="1" smtClean="0">
                              <a:solidFill>
                                <a:schemeClr val="tx2">
                                  <a:lumMod val="75000"/>
                                </a:schemeClr>
                              </a:solidFill>
                              <a:latin typeface="Cambria Math"/>
                              <a:cs typeface="Hacen Lebanon" pitchFamily="2" charset="-78"/>
                            </a:rPr>
                            <m:t>𝟒𝟐</m:t>
                          </m:r>
                        </m:num>
                        <m:den>
                          <m:r>
                            <a:rPr lang="en-US" sz="2000" b="1" i="1" smtClean="0">
                              <a:solidFill>
                                <a:schemeClr val="tx2">
                                  <a:lumMod val="75000"/>
                                </a:schemeClr>
                              </a:solidFill>
                              <a:latin typeface="Cambria Math"/>
                              <a:cs typeface="Hacen Lebanon" pitchFamily="2" charset="-78"/>
                            </a:rPr>
                            <m:t>𝟕</m:t>
                          </m:r>
                        </m:den>
                      </m:f>
                      <m:r>
                        <a:rPr lang="en-US" sz="2000" b="1" i="1" smtClean="0">
                          <a:solidFill>
                            <a:schemeClr val="tx2">
                              <a:lumMod val="75000"/>
                            </a:schemeClr>
                          </a:solidFill>
                          <a:latin typeface="Cambria Math"/>
                          <a:cs typeface="Hacen Lebanon" pitchFamily="2" charset="-78"/>
                        </a:rPr>
                        <m:t>=</m:t>
                      </m:r>
                      <m:r>
                        <a:rPr lang="en-US" sz="2000" b="1" i="1" smtClean="0">
                          <a:solidFill>
                            <a:schemeClr val="tx2">
                              <a:lumMod val="75000"/>
                            </a:schemeClr>
                          </a:solidFill>
                          <a:latin typeface="Cambria Math"/>
                          <a:cs typeface="Hacen Lebanon" pitchFamily="2" charset="-78"/>
                        </a:rPr>
                        <m:t>𝟔</m:t>
                      </m:r>
                      <m:r>
                        <a:rPr lang="ar-SA" sz="2000" b="1" i="1" smtClean="0">
                          <a:solidFill>
                            <a:schemeClr val="tx2">
                              <a:lumMod val="75000"/>
                            </a:schemeClr>
                          </a:solidFill>
                          <a:latin typeface="Cambria Math"/>
                          <a:cs typeface="Hacen Lebanon" pitchFamily="2" charset="-78"/>
                        </a:rPr>
                        <m:t>  </m:t>
                      </m:r>
                      <m:r>
                        <a:rPr lang="ar-SA" sz="2000" b="1" i="1" smtClean="0">
                          <a:solidFill>
                            <a:schemeClr val="tx2">
                              <a:lumMod val="75000"/>
                            </a:schemeClr>
                          </a:solidFill>
                          <a:latin typeface="Cambria Math"/>
                          <a:cs typeface="Hacen Lebanon" pitchFamily="2" charset="-78"/>
                        </a:rPr>
                        <m:t>أيام</m:t>
                      </m:r>
                      <m:r>
                        <a:rPr lang="ar-SA" sz="2000" b="1" i="1" smtClean="0">
                          <a:solidFill>
                            <a:schemeClr val="tx2">
                              <a:lumMod val="75000"/>
                            </a:schemeClr>
                          </a:solidFill>
                          <a:latin typeface="Cambria Math"/>
                          <a:cs typeface="Hacen Lebanon" pitchFamily="2" charset="-78"/>
                        </a:rPr>
                        <m:t> </m:t>
                      </m:r>
                    </m:oMath>
                  </m:oMathPara>
                </a14:m>
                <a:endParaRPr lang="ar-SA" sz="2000" b="1" dirty="0">
                  <a:solidFill>
                    <a:schemeClr val="tx2">
                      <a:lumMod val="75000"/>
                    </a:schemeClr>
                  </a:solidFill>
                  <a:latin typeface="Hacen Lebanon" pitchFamily="2" charset="-78"/>
                  <a:cs typeface="Hacen Lebanon" pitchFamily="2" charset="-78"/>
                </a:endParaRPr>
              </a:p>
            </p:txBody>
          </p:sp>
        </mc:Choice>
        <mc:Fallback>
          <p:sp>
            <p:nvSpPr>
              <p:cNvPr id="4" name="مربع نص 3"/>
              <p:cNvSpPr txBox="1">
                <a:spLocks noRot="1" noChangeAspect="1" noMove="1" noResize="1" noEditPoints="1" noAdjustHandles="1" noChangeArrowheads="1" noChangeShapeType="1" noTextEdit="1"/>
              </p:cNvSpPr>
              <p:nvPr/>
            </p:nvSpPr>
            <p:spPr>
              <a:xfrm>
                <a:off x="806971" y="1916832"/>
                <a:ext cx="7416824" cy="829458"/>
              </a:xfrm>
              <a:prstGeom prst="rect">
                <a:avLst/>
              </a:prstGeom>
              <a:blipFill rotWithShape="1">
                <a:blip r:embed="rId2" cstate="print"/>
                <a:stretch>
                  <a:fillRect/>
                </a:stretch>
              </a:blipFill>
            </p:spPr>
            <p:txBody>
              <a:bodyPr/>
              <a:lstStyle/>
              <a:p>
                <a:r>
                  <a:rPr lang="ar-SA">
                    <a:noFill/>
                  </a:rPr>
                  <a:t> </a:t>
                </a:r>
              </a:p>
            </p:txBody>
          </p:sp>
        </mc:Fallback>
      </mc:AlternateContent>
      <p:sp>
        <p:nvSpPr>
          <p:cNvPr id="5" name="مربع نص 4"/>
          <p:cNvSpPr txBox="1"/>
          <p:nvPr/>
        </p:nvSpPr>
        <p:spPr>
          <a:xfrm>
            <a:off x="323528" y="3356992"/>
            <a:ext cx="6552728"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r>
              <a:rPr lang="ar-SA" sz="2400" b="1" dirty="0" smtClean="0">
                <a:solidFill>
                  <a:schemeClr val="tx2">
                    <a:lumMod val="75000"/>
                  </a:schemeClr>
                </a:solidFill>
                <a:latin typeface="Hacen Lebanon" pitchFamily="2" charset="-78"/>
                <a:cs typeface="Hacen Lebanon" pitchFamily="2" charset="-78"/>
              </a:rPr>
              <a:t>شركة لديها </a:t>
            </a:r>
            <a:r>
              <a:rPr lang="en-US" sz="2400" b="1" dirty="0" smtClean="0">
                <a:solidFill>
                  <a:schemeClr val="tx2">
                    <a:lumMod val="75000"/>
                  </a:schemeClr>
                </a:solidFill>
                <a:latin typeface="Hacen Lebanon" pitchFamily="2" charset="-78"/>
                <a:cs typeface="Hacen Lebanon" pitchFamily="2" charset="-78"/>
              </a:rPr>
              <a:t>6</a:t>
            </a:r>
            <a:r>
              <a:rPr lang="ar-SA" sz="2400" b="1" dirty="0" smtClean="0">
                <a:solidFill>
                  <a:schemeClr val="tx2">
                    <a:lumMod val="75000"/>
                  </a:schemeClr>
                </a:solidFill>
                <a:latin typeface="Hacen Lebanon" pitchFamily="2" charset="-78"/>
                <a:cs typeface="Hacen Lebanon" pitchFamily="2" charset="-78"/>
              </a:rPr>
              <a:t> مصانع في مناطق مختلفة لإنتاج منتج معين سعتها الإنتاجية كما يلي </a:t>
            </a:r>
          </a:p>
          <a:p>
            <a:pPr algn="ctr"/>
            <a:r>
              <a:rPr lang="en-US" sz="2400" b="1" dirty="0" smtClean="0">
                <a:solidFill>
                  <a:schemeClr val="tx2">
                    <a:lumMod val="75000"/>
                  </a:schemeClr>
                </a:solidFill>
                <a:latin typeface="Hacen Lebanon" pitchFamily="2" charset="-78"/>
                <a:cs typeface="Hacen Lebanon" pitchFamily="2" charset="-78"/>
              </a:rPr>
              <a:t>1000	3000	2000	1000	2500	1200</a:t>
            </a:r>
            <a:endParaRPr lang="ar-SA" sz="2400" b="1" dirty="0" smtClean="0">
              <a:solidFill>
                <a:schemeClr val="tx2">
                  <a:lumMod val="75000"/>
                </a:schemeClr>
              </a:solidFill>
              <a:latin typeface="Hacen Lebanon" pitchFamily="2" charset="-78"/>
              <a:cs typeface="Hacen Lebanon" pitchFamily="2" charset="-78"/>
            </a:endParaRPr>
          </a:p>
          <a:p>
            <a:pPr algn="ctr"/>
            <a:r>
              <a:rPr lang="ar-SA" sz="2400" b="1" dirty="0" smtClean="0">
                <a:solidFill>
                  <a:schemeClr val="tx2">
                    <a:lumMod val="75000"/>
                  </a:schemeClr>
                </a:solidFill>
                <a:latin typeface="Hacen Lebanon" pitchFamily="2" charset="-78"/>
                <a:cs typeface="Hacen Lebanon" pitchFamily="2" charset="-78"/>
              </a:rPr>
              <a:t>أوجد الوسط الحسابي لإنتاج الشركة الكلي</a:t>
            </a:r>
            <a:endParaRPr lang="ar-SA" sz="2400" b="1" dirty="0">
              <a:solidFill>
                <a:schemeClr val="tx2">
                  <a:lumMod val="75000"/>
                </a:schemeClr>
              </a:solidFill>
              <a:latin typeface="Hacen Lebanon" pitchFamily="2" charset="-78"/>
              <a:cs typeface="Hacen Lebanon" pitchFamily="2" charset="-78"/>
            </a:endParaRPr>
          </a:p>
        </p:txBody>
      </p:sp>
      <mc:AlternateContent xmlns:mc="http://schemas.openxmlformats.org/markup-compatibility/2006">
        <mc:Choice xmlns="" xmlns:a14="http://schemas.microsoft.com/office/drawing/2010/main" Requires="a14">
          <p:sp>
            <p:nvSpPr>
              <p:cNvPr id="6" name="مربع نص 5"/>
              <p:cNvSpPr txBox="1"/>
              <p:nvPr/>
            </p:nvSpPr>
            <p:spPr>
              <a:xfrm>
                <a:off x="539552" y="5085184"/>
                <a:ext cx="7757417" cy="1406026"/>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14:m>
                  <m:oMathPara xmlns:m="http://schemas.openxmlformats.org/officeDocument/2006/math">
                    <m:oMathParaPr>
                      <m:jc m:val="centerGroup"/>
                    </m:oMathParaPr>
                    <m:oMath xmlns:m="http://schemas.openxmlformats.org/officeDocument/2006/math">
                      <m:r>
                        <a:rPr lang="en-US" sz="2000" b="1" i="1" smtClean="0">
                          <a:solidFill>
                            <a:schemeClr val="tx2">
                              <a:lumMod val="75000"/>
                            </a:schemeClr>
                          </a:solidFill>
                          <a:latin typeface="Cambria Math"/>
                          <a:ea typeface="Cambria Math"/>
                          <a:cs typeface="Hacen Lebanon" pitchFamily="2" charset="-78"/>
                        </a:rPr>
                        <m:t>𝝁</m:t>
                      </m:r>
                      <m:r>
                        <a:rPr lang="en-US" sz="2000" b="1" i="1" smtClean="0">
                          <a:solidFill>
                            <a:schemeClr val="tx2">
                              <a:lumMod val="75000"/>
                            </a:schemeClr>
                          </a:solidFill>
                          <a:latin typeface="Cambria Math"/>
                          <a:cs typeface="Hacen Lebanon" pitchFamily="2" charset="-78"/>
                        </a:rPr>
                        <m:t>= </m:t>
                      </m:r>
                      <m:f>
                        <m:fPr>
                          <m:ctrlPr>
                            <a:rPr lang="en-US" sz="2000" b="1" i="1" smtClean="0">
                              <a:solidFill>
                                <a:schemeClr val="tx2">
                                  <a:lumMod val="75000"/>
                                </a:schemeClr>
                              </a:solidFill>
                              <a:latin typeface="Cambria Math"/>
                              <a:cs typeface="Hacen Lebanon" pitchFamily="2" charset="-78"/>
                            </a:rPr>
                          </m:ctrlPr>
                        </m:fPr>
                        <m:num>
                          <m:r>
                            <a:rPr lang="ar-SA" sz="2000" b="1" i="1" smtClean="0">
                              <a:solidFill>
                                <a:schemeClr val="tx2">
                                  <a:lumMod val="75000"/>
                                </a:schemeClr>
                              </a:solidFill>
                              <a:latin typeface="Cambria Math"/>
                              <a:cs typeface="Hacen Lebanon" pitchFamily="2" charset="-78"/>
                            </a:rPr>
                            <m:t>البيانات</m:t>
                          </m:r>
                          <m:r>
                            <a:rPr lang="ar-SA" sz="2000" b="1" i="1" smtClean="0">
                              <a:solidFill>
                                <a:schemeClr val="tx2">
                                  <a:lumMod val="75000"/>
                                </a:schemeClr>
                              </a:solidFill>
                              <a:latin typeface="Cambria Math"/>
                              <a:cs typeface="Hacen Lebanon" pitchFamily="2" charset="-78"/>
                            </a:rPr>
                            <m:t> </m:t>
                          </m:r>
                          <m:r>
                            <a:rPr lang="ar-SA" sz="2000" b="1" i="1" smtClean="0">
                              <a:solidFill>
                                <a:schemeClr val="tx2">
                                  <a:lumMod val="75000"/>
                                </a:schemeClr>
                              </a:solidFill>
                              <a:latin typeface="Cambria Math"/>
                              <a:cs typeface="Hacen Lebanon" pitchFamily="2" charset="-78"/>
                            </a:rPr>
                            <m:t>مجموع</m:t>
                          </m:r>
                        </m:num>
                        <m:den>
                          <m:r>
                            <a:rPr lang="ar-SA" sz="2000" b="1" i="1" smtClean="0">
                              <a:solidFill>
                                <a:schemeClr val="tx2">
                                  <a:lumMod val="75000"/>
                                </a:schemeClr>
                              </a:solidFill>
                              <a:latin typeface="Cambria Math"/>
                              <a:cs typeface="Hacen Lebanon" pitchFamily="2" charset="-78"/>
                            </a:rPr>
                            <m:t>عددها</m:t>
                          </m:r>
                        </m:den>
                      </m:f>
                      <m:r>
                        <a:rPr lang="en-US" sz="2000" b="1" i="1" smtClean="0">
                          <a:solidFill>
                            <a:schemeClr val="tx2">
                              <a:lumMod val="75000"/>
                            </a:schemeClr>
                          </a:solidFill>
                          <a:latin typeface="Cambria Math"/>
                          <a:cs typeface="Hacen Lebanon" pitchFamily="2" charset="-78"/>
                        </a:rPr>
                        <m:t>= </m:t>
                      </m:r>
                      <m:f>
                        <m:fPr>
                          <m:ctrlPr>
                            <a:rPr lang="en-US" sz="2000" b="1" i="1" smtClean="0">
                              <a:solidFill>
                                <a:schemeClr val="tx2">
                                  <a:lumMod val="75000"/>
                                </a:schemeClr>
                              </a:solidFill>
                              <a:latin typeface="Cambria Math"/>
                              <a:cs typeface="Hacen Lebanon" pitchFamily="2" charset="-78"/>
                            </a:rPr>
                          </m:ctrlPr>
                        </m:fPr>
                        <m:num>
                          <m:r>
                            <a:rPr lang="en-US" sz="2000" b="1" i="1" smtClean="0">
                              <a:solidFill>
                                <a:schemeClr val="tx2">
                                  <a:lumMod val="75000"/>
                                </a:schemeClr>
                              </a:solidFill>
                              <a:latin typeface="Cambria Math"/>
                              <a:cs typeface="Hacen Lebanon" pitchFamily="2" charset="-78"/>
                            </a:rPr>
                            <m:t>𝟏𝟐𝟎𝟎</m:t>
                          </m:r>
                          <m:r>
                            <a:rPr lang="en-US" sz="2000" b="1" i="1" smtClean="0">
                              <a:solidFill>
                                <a:schemeClr val="tx2">
                                  <a:lumMod val="75000"/>
                                </a:schemeClr>
                              </a:solidFill>
                              <a:latin typeface="Cambria Math"/>
                              <a:cs typeface="Hacen Lebanon" pitchFamily="2" charset="-78"/>
                            </a:rPr>
                            <m:t>+</m:t>
                          </m:r>
                          <m:r>
                            <a:rPr lang="en-US" sz="2000" b="1" i="1" smtClean="0">
                              <a:solidFill>
                                <a:schemeClr val="tx2">
                                  <a:lumMod val="75000"/>
                                </a:schemeClr>
                              </a:solidFill>
                              <a:latin typeface="Cambria Math"/>
                              <a:cs typeface="Hacen Lebanon" pitchFamily="2" charset="-78"/>
                            </a:rPr>
                            <m:t>𝟐𝟓𝟎𝟎</m:t>
                          </m:r>
                          <m:r>
                            <a:rPr lang="en-US" sz="2000" b="1" i="1" smtClean="0">
                              <a:solidFill>
                                <a:schemeClr val="tx2">
                                  <a:lumMod val="75000"/>
                                </a:schemeClr>
                              </a:solidFill>
                              <a:latin typeface="Cambria Math"/>
                              <a:cs typeface="Hacen Lebanon" pitchFamily="2" charset="-78"/>
                            </a:rPr>
                            <m:t>+</m:t>
                          </m:r>
                          <m:r>
                            <a:rPr lang="en-US" sz="2000" b="1" i="1" smtClean="0">
                              <a:solidFill>
                                <a:schemeClr val="tx2">
                                  <a:lumMod val="75000"/>
                                </a:schemeClr>
                              </a:solidFill>
                              <a:latin typeface="Cambria Math"/>
                              <a:cs typeface="Hacen Lebanon" pitchFamily="2" charset="-78"/>
                            </a:rPr>
                            <m:t>𝟏𝟎𝟎𝟎</m:t>
                          </m:r>
                          <m:r>
                            <a:rPr lang="en-US" sz="2000" b="1" i="1" smtClean="0">
                              <a:solidFill>
                                <a:schemeClr val="tx2">
                                  <a:lumMod val="75000"/>
                                </a:schemeClr>
                              </a:solidFill>
                              <a:latin typeface="Cambria Math"/>
                              <a:cs typeface="Hacen Lebanon" pitchFamily="2" charset="-78"/>
                            </a:rPr>
                            <m:t>+</m:t>
                          </m:r>
                          <m:r>
                            <a:rPr lang="en-US" sz="2000" b="1" i="1" smtClean="0">
                              <a:solidFill>
                                <a:schemeClr val="tx2">
                                  <a:lumMod val="75000"/>
                                </a:schemeClr>
                              </a:solidFill>
                              <a:latin typeface="Cambria Math"/>
                              <a:cs typeface="Hacen Lebanon" pitchFamily="2" charset="-78"/>
                            </a:rPr>
                            <m:t>𝟐𝟎𝟎𝟎</m:t>
                          </m:r>
                          <m:r>
                            <a:rPr lang="en-US" sz="2000" b="1" i="1" smtClean="0">
                              <a:solidFill>
                                <a:schemeClr val="tx2">
                                  <a:lumMod val="75000"/>
                                </a:schemeClr>
                              </a:solidFill>
                              <a:latin typeface="Cambria Math"/>
                              <a:cs typeface="Hacen Lebanon" pitchFamily="2" charset="-78"/>
                            </a:rPr>
                            <m:t>+</m:t>
                          </m:r>
                          <m:r>
                            <a:rPr lang="en-US" sz="2000" b="1" i="1" smtClean="0">
                              <a:solidFill>
                                <a:schemeClr val="tx2">
                                  <a:lumMod val="75000"/>
                                </a:schemeClr>
                              </a:solidFill>
                              <a:latin typeface="Cambria Math"/>
                              <a:cs typeface="Hacen Lebanon" pitchFamily="2" charset="-78"/>
                            </a:rPr>
                            <m:t>𝟑𝟎𝟎𝟎</m:t>
                          </m:r>
                          <m:r>
                            <a:rPr lang="en-US" sz="2000" b="1" i="1" smtClean="0">
                              <a:solidFill>
                                <a:schemeClr val="tx2">
                                  <a:lumMod val="75000"/>
                                </a:schemeClr>
                              </a:solidFill>
                              <a:latin typeface="Cambria Math"/>
                              <a:cs typeface="Hacen Lebanon" pitchFamily="2" charset="-78"/>
                            </a:rPr>
                            <m:t>+</m:t>
                          </m:r>
                          <m:r>
                            <a:rPr lang="en-US" sz="2000" b="1" i="1" smtClean="0">
                              <a:solidFill>
                                <a:schemeClr val="tx2">
                                  <a:lumMod val="75000"/>
                                </a:schemeClr>
                              </a:solidFill>
                              <a:latin typeface="Cambria Math"/>
                              <a:cs typeface="Hacen Lebanon" pitchFamily="2" charset="-78"/>
                            </a:rPr>
                            <m:t>𝟏𝟎𝟎𝟎</m:t>
                          </m:r>
                        </m:num>
                        <m:den>
                          <m:r>
                            <a:rPr lang="en-US" sz="2000" b="1" i="1" smtClean="0">
                              <a:solidFill>
                                <a:schemeClr val="tx2">
                                  <a:lumMod val="75000"/>
                                </a:schemeClr>
                              </a:solidFill>
                              <a:latin typeface="Cambria Math"/>
                              <a:cs typeface="Hacen Lebanon" pitchFamily="2" charset="-78"/>
                            </a:rPr>
                            <m:t>𝟔</m:t>
                          </m:r>
                        </m:den>
                      </m:f>
                      <m:r>
                        <a:rPr lang="en-US" sz="2000" b="1" i="1" smtClean="0">
                          <a:solidFill>
                            <a:schemeClr val="tx2">
                              <a:lumMod val="75000"/>
                            </a:schemeClr>
                          </a:solidFill>
                          <a:latin typeface="Cambria Math"/>
                          <a:cs typeface="Hacen Lebanon" pitchFamily="2" charset="-78"/>
                        </a:rPr>
                        <m:t>= </m:t>
                      </m:r>
                      <m:f>
                        <m:fPr>
                          <m:ctrlPr>
                            <a:rPr lang="en-US" sz="2000" b="1" i="1" smtClean="0">
                              <a:solidFill>
                                <a:schemeClr val="tx2">
                                  <a:lumMod val="75000"/>
                                </a:schemeClr>
                              </a:solidFill>
                              <a:latin typeface="Cambria Math"/>
                              <a:cs typeface="Hacen Lebanon" pitchFamily="2" charset="-78"/>
                            </a:rPr>
                          </m:ctrlPr>
                        </m:fPr>
                        <m:num>
                          <m:r>
                            <a:rPr lang="en-US" sz="2000" b="1" i="1" smtClean="0">
                              <a:solidFill>
                                <a:schemeClr val="tx2">
                                  <a:lumMod val="75000"/>
                                </a:schemeClr>
                              </a:solidFill>
                              <a:latin typeface="Cambria Math"/>
                              <a:cs typeface="Hacen Lebanon" pitchFamily="2" charset="-78"/>
                            </a:rPr>
                            <m:t>𝟏𝟎𝟕𝟎𝟎</m:t>
                          </m:r>
                        </m:num>
                        <m:den>
                          <m:r>
                            <a:rPr lang="en-US" sz="2000" b="1" i="1" smtClean="0">
                              <a:solidFill>
                                <a:schemeClr val="tx2">
                                  <a:lumMod val="75000"/>
                                </a:schemeClr>
                              </a:solidFill>
                              <a:latin typeface="Cambria Math"/>
                              <a:cs typeface="Hacen Lebanon" pitchFamily="2" charset="-78"/>
                            </a:rPr>
                            <m:t>𝟔</m:t>
                          </m:r>
                        </m:den>
                      </m:f>
                      <m:r>
                        <a:rPr lang="en-US" sz="2000" b="1" i="1" smtClean="0">
                          <a:solidFill>
                            <a:schemeClr val="tx2">
                              <a:lumMod val="75000"/>
                            </a:schemeClr>
                          </a:solidFill>
                          <a:latin typeface="Cambria Math"/>
                          <a:cs typeface="Hacen Lebanon" pitchFamily="2" charset="-78"/>
                        </a:rPr>
                        <m:t>=</m:t>
                      </m:r>
                      <m:r>
                        <a:rPr lang="en-US" sz="2000" b="1" i="1" smtClean="0">
                          <a:solidFill>
                            <a:schemeClr val="tx2">
                              <a:lumMod val="75000"/>
                            </a:schemeClr>
                          </a:solidFill>
                          <a:latin typeface="Cambria Math"/>
                          <a:cs typeface="Hacen Lebanon" pitchFamily="2" charset="-78"/>
                        </a:rPr>
                        <m:t>𝟏𝟕𝟖𝟑</m:t>
                      </m:r>
                      <m:r>
                        <a:rPr lang="en-US" sz="2000" b="1" i="1" smtClean="0">
                          <a:solidFill>
                            <a:schemeClr val="tx2">
                              <a:lumMod val="75000"/>
                            </a:schemeClr>
                          </a:solidFill>
                          <a:latin typeface="Cambria Math"/>
                          <a:cs typeface="Hacen Lebanon" pitchFamily="2" charset="-78"/>
                        </a:rPr>
                        <m:t>.</m:t>
                      </m:r>
                      <m:r>
                        <a:rPr lang="en-US" sz="2000" b="1" i="1" smtClean="0">
                          <a:solidFill>
                            <a:schemeClr val="tx2">
                              <a:lumMod val="75000"/>
                            </a:schemeClr>
                          </a:solidFill>
                          <a:latin typeface="Cambria Math"/>
                          <a:cs typeface="Hacen Lebanon" pitchFamily="2" charset="-78"/>
                        </a:rPr>
                        <m:t>𝟑</m:t>
                      </m:r>
                      <m:r>
                        <a:rPr lang="ar-SA" sz="2000" b="1" i="1" smtClean="0">
                          <a:solidFill>
                            <a:schemeClr val="tx2">
                              <a:lumMod val="75000"/>
                            </a:schemeClr>
                          </a:solidFill>
                          <a:latin typeface="Cambria Math"/>
                          <a:cs typeface="Hacen Lebanon" pitchFamily="2" charset="-78"/>
                        </a:rPr>
                        <m:t> </m:t>
                      </m:r>
                      <m:r>
                        <a:rPr lang="ar-SA" sz="2000" b="1" i="1" smtClean="0">
                          <a:solidFill>
                            <a:schemeClr val="tx2">
                              <a:lumMod val="75000"/>
                            </a:schemeClr>
                          </a:solidFill>
                          <a:latin typeface="Cambria Math"/>
                          <a:cs typeface="Hacen Lebanon" pitchFamily="2" charset="-78"/>
                        </a:rPr>
                        <m:t>وحدة</m:t>
                      </m:r>
                    </m:oMath>
                  </m:oMathPara>
                </a14:m>
                <a:endParaRPr lang="ar-SA" sz="2000" b="1" dirty="0">
                  <a:solidFill>
                    <a:schemeClr val="tx2">
                      <a:lumMod val="75000"/>
                    </a:schemeClr>
                  </a:solidFill>
                  <a:latin typeface="Hacen Lebanon" pitchFamily="2" charset="-78"/>
                  <a:cs typeface="Hacen Lebanon" pitchFamily="2" charset="-78"/>
                </a:endParaRPr>
              </a:p>
            </p:txBody>
          </p:sp>
        </mc:Choice>
        <mc:Fallback>
          <p:sp>
            <p:nvSpPr>
              <p:cNvPr id="6" name="مربع نص 5"/>
              <p:cNvSpPr txBox="1">
                <a:spLocks noRot="1" noChangeAspect="1" noMove="1" noResize="1" noEditPoints="1" noAdjustHandles="1" noChangeArrowheads="1" noChangeShapeType="1" noTextEdit="1"/>
              </p:cNvSpPr>
              <p:nvPr/>
            </p:nvSpPr>
            <p:spPr>
              <a:xfrm>
                <a:off x="539552" y="5085184"/>
                <a:ext cx="7757417" cy="1406026"/>
              </a:xfrm>
              <a:prstGeom prst="rect">
                <a:avLst/>
              </a:prstGeom>
              <a:blipFill rotWithShape="1">
                <a:blip r:embed="rId3" cstate="print"/>
                <a:stretch>
                  <a:fillRect/>
                </a:stretch>
              </a:blipFill>
            </p:spPr>
            <p:txBody>
              <a:bodyPr/>
              <a:lstStyle/>
              <a:p>
                <a:r>
                  <a:rPr lang="ar-SA">
                    <a:noFill/>
                  </a:rPr>
                  <a:t> </a:t>
                </a:r>
              </a:p>
            </p:txBody>
          </p:sp>
        </mc:Fallback>
      </mc:AlternateContent>
      <p:sp>
        <p:nvSpPr>
          <p:cNvPr id="7" name="وسيلة شرح مع سهم إلى اليسار واليمين 6"/>
          <p:cNvSpPr/>
          <p:nvPr/>
        </p:nvSpPr>
        <p:spPr>
          <a:xfrm rot="5098618">
            <a:off x="6705038" y="3057310"/>
            <a:ext cx="2430666" cy="1732201"/>
          </a:xfrm>
          <a:prstGeom prst="leftRightArrow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vert270" rtlCol="1" anchor="ctr"/>
          <a:lstStyle/>
          <a:p>
            <a:pPr algn="ctr"/>
            <a:r>
              <a:rPr lang="ar-SA" sz="1600" b="1" dirty="0" smtClean="0">
                <a:solidFill>
                  <a:schemeClr val="bg2">
                    <a:lumMod val="10000"/>
                  </a:schemeClr>
                </a:solidFill>
              </a:rPr>
              <a:t>قد يساوي المتوسط إحدى القيم و قد يكون مختلف</a:t>
            </a:r>
            <a:endParaRPr lang="ar-SA" sz="1600" b="1" dirty="0">
              <a:solidFill>
                <a:schemeClr val="bg2">
                  <a:lumMod val="10000"/>
                </a:schemeClr>
              </a:solidFill>
            </a:endParaRPr>
          </a:p>
        </p:txBody>
      </p:sp>
    </p:spTree>
    <p:extLst>
      <p:ext uri="{BB962C8B-B14F-4D97-AF65-F5344CB8AC3E}">
        <p14:creationId xmlns="" xmlns:p14="http://schemas.microsoft.com/office/powerpoint/2010/main" val="603952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randombar(horizontal)">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randombar(horizontal)">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randombar(horizontal)">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randombar(horizontal)">
                                      <p:cBhvr>
                                        <p:cTn id="29" dur="500"/>
                                        <p:tgtEl>
                                          <p:spTgt spid="6"/>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 calcmode="lin" valueType="num">
                                      <p:cBhvr>
                                        <p:cTn id="34" dur="500" fill="hold"/>
                                        <p:tgtEl>
                                          <p:spTgt spid="7"/>
                                        </p:tgtEl>
                                        <p:attrNameLst>
                                          <p:attrName>ppt_w</p:attrName>
                                        </p:attrNameLst>
                                      </p:cBhvr>
                                      <p:tavLst>
                                        <p:tav tm="0">
                                          <p:val>
                                            <p:fltVal val="0"/>
                                          </p:val>
                                        </p:tav>
                                        <p:tav tm="100000">
                                          <p:val>
                                            <p:strVal val="#ppt_w"/>
                                          </p:val>
                                        </p:tav>
                                      </p:tavLst>
                                    </p:anim>
                                    <p:anim calcmode="lin" valueType="num">
                                      <p:cBhvr>
                                        <p:cTn id="35" dur="500" fill="hold"/>
                                        <p:tgtEl>
                                          <p:spTgt spid="7"/>
                                        </p:tgtEl>
                                        <p:attrNameLst>
                                          <p:attrName>ppt_h</p:attrName>
                                        </p:attrNameLst>
                                      </p:cBhvr>
                                      <p:tavLst>
                                        <p:tav tm="0">
                                          <p:val>
                                            <p:fltVal val="0"/>
                                          </p:val>
                                        </p:tav>
                                        <p:tav tm="100000">
                                          <p:val>
                                            <p:strVal val="#ppt_h"/>
                                          </p:val>
                                        </p:tav>
                                      </p:tavLst>
                                    </p:anim>
                                    <p:animEffect transition="in" filter="fade">
                                      <p:cBhvr>
                                        <p:cTn id="3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14632</TotalTime>
  <Words>893</Words>
  <Application>Microsoft Office PowerPoint</Application>
  <PresentationFormat>Affichage à l'écran (4:3)</PresentationFormat>
  <Paragraphs>207</Paragraphs>
  <Slides>21</Slides>
  <Notes>1</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user</dc:creator>
  <cp:lastModifiedBy>hp</cp:lastModifiedBy>
  <cp:revision>8</cp:revision>
  <dcterms:created xsi:type="dcterms:W3CDTF">2024-11-24T15:17:19Z</dcterms:created>
  <dcterms:modified xsi:type="dcterms:W3CDTF">2024-12-25T19:46:31Z</dcterms:modified>
</cp:coreProperties>
</file>