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3E64E2-421C-49C7-A509-0B22F6530B08}"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fr-FR"/>
        </a:p>
      </dgm:t>
    </dgm:pt>
    <dgm:pt modelId="{15539806-2373-49A3-AA23-E83EFA652CFA}">
      <dgm:prSet phldrT="[Texte]"/>
      <dgm:spPr/>
      <dgm:t>
        <a:bodyPr/>
        <a:lstStyle/>
        <a:p>
          <a:r>
            <a:rPr lang="ar-DZ" dirty="0" smtClean="0"/>
            <a:t>علم البلاغة</a:t>
          </a:r>
          <a:endParaRPr lang="fr-FR" dirty="0"/>
        </a:p>
      </dgm:t>
    </dgm:pt>
    <dgm:pt modelId="{F0A6ED80-1A5F-4067-BB83-43612246DD7F}" type="parTrans" cxnId="{199E79D3-7C86-41FA-9268-5582E72C3AC3}">
      <dgm:prSet/>
      <dgm:spPr/>
      <dgm:t>
        <a:bodyPr/>
        <a:lstStyle/>
        <a:p>
          <a:endParaRPr lang="fr-FR"/>
        </a:p>
      </dgm:t>
    </dgm:pt>
    <dgm:pt modelId="{E47CD873-8CEF-4A51-8912-034A7F6764C7}" type="sibTrans" cxnId="{199E79D3-7C86-41FA-9268-5582E72C3AC3}">
      <dgm:prSet/>
      <dgm:spPr/>
      <dgm:t>
        <a:bodyPr/>
        <a:lstStyle/>
        <a:p>
          <a:endParaRPr lang="fr-FR"/>
        </a:p>
      </dgm:t>
    </dgm:pt>
    <dgm:pt modelId="{65D56440-BEC2-4A04-848A-C4AEAE4AEFC0}">
      <dgm:prSet phldrT="[Texte]"/>
      <dgm:spPr/>
      <dgm:t>
        <a:bodyPr/>
        <a:lstStyle/>
        <a:p>
          <a:r>
            <a:rPr lang="ar-DZ" dirty="0" smtClean="0"/>
            <a:t>علم البيان </a:t>
          </a:r>
          <a:endParaRPr lang="fr-FR" dirty="0"/>
        </a:p>
      </dgm:t>
    </dgm:pt>
    <dgm:pt modelId="{94F43790-F2D5-4739-BE91-337B25A87968}" type="parTrans" cxnId="{9E876D06-4A6C-4A0E-8AD9-83F4C1CB7942}">
      <dgm:prSet/>
      <dgm:spPr/>
      <dgm:t>
        <a:bodyPr/>
        <a:lstStyle/>
        <a:p>
          <a:endParaRPr lang="fr-FR"/>
        </a:p>
      </dgm:t>
    </dgm:pt>
    <dgm:pt modelId="{99C3F439-80B8-46D9-9A1C-5560DFBF99C2}" type="sibTrans" cxnId="{9E876D06-4A6C-4A0E-8AD9-83F4C1CB7942}">
      <dgm:prSet/>
      <dgm:spPr/>
      <dgm:t>
        <a:bodyPr/>
        <a:lstStyle/>
        <a:p>
          <a:endParaRPr lang="fr-FR"/>
        </a:p>
      </dgm:t>
    </dgm:pt>
    <dgm:pt modelId="{7816EB5F-29FB-4AB8-81E1-F44AA530B090}">
      <dgm:prSet phldrT="[Texte]"/>
      <dgm:spPr/>
      <dgm:t>
        <a:bodyPr/>
        <a:lstStyle/>
        <a:p>
          <a:r>
            <a:rPr lang="ar-DZ" dirty="0" smtClean="0"/>
            <a:t>علم المعاني</a:t>
          </a:r>
          <a:endParaRPr lang="fr-FR" dirty="0"/>
        </a:p>
      </dgm:t>
    </dgm:pt>
    <dgm:pt modelId="{90F156E7-ED1E-400B-9AAA-E96D7F2F4575}" type="parTrans" cxnId="{2068B537-4E71-4452-8C90-2B51B312731F}">
      <dgm:prSet/>
      <dgm:spPr/>
      <dgm:t>
        <a:bodyPr/>
        <a:lstStyle/>
        <a:p>
          <a:endParaRPr lang="fr-FR"/>
        </a:p>
      </dgm:t>
    </dgm:pt>
    <dgm:pt modelId="{27244685-3781-4D85-B5D9-BB90FB8626D3}" type="sibTrans" cxnId="{2068B537-4E71-4452-8C90-2B51B312731F}">
      <dgm:prSet/>
      <dgm:spPr/>
      <dgm:t>
        <a:bodyPr/>
        <a:lstStyle/>
        <a:p>
          <a:endParaRPr lang="fr-FR"/>
        </a:p>
      </dgm:t>
    </dgm:pt>
    <dgm:pt modelId="{6150687E-2E57-4553-9877-A05F154C5211}" type="pres">
      <dgm:prSet presAssocID="{D83E64E2-421C-49C7-A509-0B22F6530B08}" presName="Name0" presStyleCnt="0">
        <dgm:presLayoutVars>
          <dgm:dir/>
          <dgm:resizeHandles val="exact"/>
        </dgm:presLayoutVars>
      </dgm:prSet>
      <dgm:spPr/>
      <dgm:t>
        <a:bodyPr/>
        <a:lstStyle/>
        <a:p>
          <a:endParaRPr lang="fr-FR"/>
        </a:p>
      </dgm:t>
    </dgm:pt>
    <dgm:pt modelId="{F3F74155-6DDE-4C3F-880C-3298026C8F9A}" type="pres">
      <dgm:prSet presAssocID="{15539806-2373-49A3-AA23-E83EFA652CFA}" presName="node" presStyleLbl="node1" presStyleIdx="0" presStyleCnt="3">
        <dgm:presLayoutVars>
          <dgm:bulletEnabled val="1"/>
        </dgm:presLayoutVars>
      </dgm:prSet>
      <dgm:spPr/>
      <dgm:t>
        <a:bodyPr/>
        <a:lstStyle/>
        <a:p>
          <a:endParaRPr lang="fr-FR"/>
        </a:p>
      </dgm:t>
    </dgm:pt>
    <dgm:pt modelId="{9735311F-9097-478E-895A-FC0483D676C6}" type="pres">
      <dgm:prSet presAssocID="{E47CD873-8CEF-4A51-8912-034A7F6764C7}" presName="sibTrans" presStyleLbl="sibTrans2D1" presStyleIdx="0" presStyleCnt="3" custScaleX="399456" custLinFactX="48347" custLinFactNeighborX="100000" custLinFactNeighborY="-62874"/>
      <dgm:spPr/>
      <dgm:t>
        <a:bodyPr/>
        <a:lstStyle/>
        <a:p>
          <a:endParaRPr lang="fr-FR"/>
        </a:p>
      </dgm:t>
    </dgm:pt>
    <dgm:pt modelId="{0E77ED82-311B-4BE3-AF2A-A8344AD57356}" type="pres">
      <dgm:prSet presAssocID="{E47CD873-8CEF-4A51-8912-034A7F6764C7}" presName="connectorText" presStyleLbl="sibTrans2D1" presStyleIdx="0" presStyleCnt="3"/>
      <dgm:spPr/>
      <dgm:t>
        <a:bodyPr/>
        <a:lstStyle/>
        <a:p>
          <a:endParaRPr lang="fr-FR"/>
        </a:p>
      </dgm:t>
    </dgm:pt>
    <dgm:pt modelId="{F29248C6-B687-450D-8C69-BAA1275A4DC2}" type="pres">
      <dgm:prSet presAssocID="{65D56440-BEC2-4A04-848A-C4AEAE4AEFC0}" presName="node" presStyleLbl="node1" presStyleIdx="1" presStyleCnt="3" custRadScaleRad="133589" custRadScaleInc="-44263">
        <dgm:presLayoutVars>
          <dgm:bulletEnabled val="1"/>
        </dgm:presLayoutVars>
      </dgm:prSet>
      <dgm:spPr/>
      <dgm:t>
        <a:bodyPr/>
        <a:lstStyle/>
        <a:p>
          <a:endParaRPr lang="fr-FR"/>
        </a:p>
      </dgm:t>
    </dgm:pt>
    <dgm:pt modelId="{E818E73B-3EEB-4086-A8F9-76BB22B85D9A}" type="pres">
      <dgm:prSet presAssocID="{99C3F439-80B8-46D9-9A1C-5560DFBF99C2}" presName="sibTrans" presStyleLbl="sibTrans2D1" presStyleIdx="1" presStyleCnt="3" custAng="16678886" custFlipVert="1" custScaleX="262942" custScaleY="124065" custLinFactX="-100000" custLinFactY="-180256" custLinFactNeighborX="-183185" custLinFactNeighborY="-200000"/>
      <dgm:spPr/>
      <dgm:t>
        <a:bodyPr/>
        <a:lstStyle/>
        <a:p>
          <a:endParaRPr lang="fr-FR"/>
        </a:p>
      </dgm:t>
    </dgm:pt>
    <dgm:pt modelId="{F6835616-8707-41E3-A214-9D264191A1D2}" type="pres">
      <dgm:prSet presAssocID="{99C3F439-80B8-46D9-9A1C-5560DFBF99C2}" presName="connectorText" presStyleLbl="sibTrans2D1" presStyleIdx="1" presStyleCnt="3"/>
      <dgm:spPr/>
      <dgm:t>
        <a:bodyPr/>
        <a:lstStyle/>
        <a:p>
          <a:endParaRPr lang="fr-FR"/>
        </a:p>
      </dgm:t>
    </dgm:pt>
    <dgm:pt modelId="{643F8A15-873C-4A76-93AB-5AC2FF18E2A2}" type="pres">
      <dgm:prSet presAssocID="{7816EB5F-29FB-4AB8-81E1-F44AA530B090}" presName="node" presStyleLbl="node1" presStyleIdx="2" presStyleCnt="3" custRadScaleRad="23614" custRadScaleInc="-118047">
        <dgm:presLayoutVars>
          <dgm:bulletEnabled val="1"/>
        </dgm:presLayoutVars>
      </dgm:prSet>
      <dgm:spPr/>
      <dgm:t>
        <a:bodyPr/>
        <a:lstStyle/>
        <a:p>
          <a:endParaRPr lang="fr-FR"/>
        </a:p>
      </dgm:t>
    </dgm:pt>
    <dgm:pt modelId="{96C42ECE-2A7D-4213-A6C2-F0F2BDC03104}" type="pres">
      <dgm:prSet presAssocID="{27244685-3781-4D85-B5D9-BB90FB8626D3}" presName="sibTrans" presStyleLbl="sibTrans2D1" presStyleIdx="2" presStyleCnt="3" custAng="1975252" custFlipVert="1" custFlipHor="1" custScaleX="345900" custScaleY="112078" custLinFactX="-200000" custLinFactY="-1139" custLinFactNeighborX="-237621" custLinFactNeighborY="-100000"/>
      <dgm:spPr/>
      <dgm:t>
        <a:bodyPr/>
        <a:lstStyle/>
        <a:p>
          <a:endParaRPr lang="fr-FR"/>
        </a:p>
      </dgm:t>
    </dgm:pt>
    <dgm:pt modelId="{4D0850AD-1686-4C0D-B5F4-DDE65262FDF0}" type="pres">
      <dgm:prSet presAssocID="{27244685-3781-4D85-B5D9-BB90FB8626D3}" presName="connectorText" presStyleLbl="sibTrans2D1" presStyleIdx="2" presStyleCnt="3"/>
      <dgm:spPr/>
      <dgm:t>
        <a:bodyPr/>
        <a:lstStyle/>
        <a:p>
          <a:endParaRPr lang="fr-FR"/>
        </a:p>
      </dgm:t>
    </dgm:pt>
  </dgm:ptLst>
  <dgm:cxnLst>
    <dgm:cxn modelId="{A51F9E62-551C-4F3C-92AE-9EDB2994285E}" type="presOf" srcId="{27244685-3781-4D85-B5D9-BB90FB8626D3}" destId="{4D0850AD-1686-4C0D-B5F4-DDE65262FDF0}" srcOrd="1" destOrd="0" presId="urn:microsoft.com/office/officeart/2005/8/layout/cycle7"/>
    <dgm:cxn modelId="{2286A015-47D1-4858-9686-3F58A3F200A8}" type="presOf" srcId="{7816EB5F-29FB-4AB8-81E1-F44AA530B090}" destId="{643F8A15-873C-4A76-93AB-5AC2FF18E2A2}" srcOrd="0" destOrd="0" presId="urn:microsoft.com/office/officeart/2005/8/layout/cycle7"/>
    <dgm:cxn modelId="{9E876D06-4A6C-4A0E-8AD9-83F4C1CB7942}" srcId="{D83E64E2-421C-49C7-A509-0B22F6530B08}" destId="{65D56440-BEC2-4A04-848A-C4AEAE4AEFC0}" srcOrd="1" destOrd="0" parTransId="{94F43790-F2D5-4739-BE91-337B25A87968}" sibTransId="{99C3F439-80B8-46D9-9A1C-5560DFBF99C2}"/>
    <dgm:cxn modelId="{06FE32B1-9BDE-40D0-8395-87095A408031}" type="presOf" srcId="{65D56440-BEC2-4A04-848A-C4AEAE4AEFC0}" destId="{F29248C6-B687-450D-8C69-BAA1275A4DC2}" srcOrd="0" destOrd="0" presId="urn:microsoft.com/office/officeart/2005/8/layout/cycle7"/>
    <dgm:cxn modelId="{E64E636A-2A7A-494B-800C-1E3FF20ECD90}" type="presOf" srcId="{27244685-3781-4D85-B5D9-BB90FB8626D3}" destId="{96C42ECE-2A7D-4213-A6C2-F0F2BDC03104}" srcOrd="0" destOrd="0" presId="urn:microsoft.com/office/officeart/2005/8/layout/cycle7"/>
    <dgm:cxn modelId="{B88F545D-8261-4B44-A5A0-D1D203FD6C31}" type="presOf" srcId="{E47CD873-8CEF-4A51-8912-034A7F6764C7}" destId="{0E77ED82-311B-4BE3-AF2A-A8344AD57356}" srcOrd="1" destOrd="0" presId="urn:microsoft.com/office/officeart/2005/8/layout/cycle7"/>
    <dgm:cxn modelId="{199E79D3-7C86-41FA-9268-5582E72C3AC3}" srcId="{D83E64E2-421C-49C7-A509-0B22F6530B08}" destId="{15539806-2373-49A3-AA23-E83EFA652CFA}" srcOrd="0" destOrd="0" parTransId="{F0A6ED80-1A5F-4067-BB83-43612246DD7F}" sibTransId="{E47CD873-8CEF-4A51-8912-034A7F6764C7}"/>
    <dgm:cxn modelId="{8AC4D882-6E59-4C1B-B3C0-00C84439FD16}" type="presOf" srcId="{99C3F439-80B8-46D9-9A1C-5560DFBF99C2}" destId="{F6835616-8707-41E3-A214-9D264191A1D2}" srcOrd="1" destOrd="0" presId="urn:microsoft.com/office/officeart/2005/8/layout/cycle7"/>
    <dgm:cxn modelId="{B477F439-5F05-4521-ABF6-B3FC0DEE74F0}" type="presOf" srcId="{D83E64E2-421C-49C7-A509-0B22F6530B08}" destId="{6150687E-2E57-4553-9877-A05F154C5211}" srcOrd="0" destOrd="0" presId="urn:microsoft.com/office/officeart/2005/8/layout/cycle7"/>
    <dgm:cxn modelId="{2068B537-4E71-4452-8C90-2B51B312731F}" srcId="{D83E64E2-421C-49C7-A509-0B22F6530B08}" destId="{7816EB5F-29FB-4AB8-81E1-F44AA530B090}" srcOrd="2" destOrd="0" parTransId="{90F156E7-ED1E-400B-9AAA-E96D7F2F4575}" sibTransId="{27244685-3781-4D85-B5D9-BB90FB8626D3}"/>
    <dgm:cxn modelId="{48546D63-8256-4912-AB0F-E5B4FA56BC66}" type="presOf" srcId="{E47CD873-8CEF-4A51-8912-034A7F6764C7}" destId="{9735311F-9097-478E-895A-FC0483D676C6}" srcOrd="0" destOrd="0" presId="urn:microsoft.com/office/officeart/2005/8/layout/cycle7"/>
    <dgm:cxn modelId="{9E6B43BC-64EE-4F70-9DF8-723FA6E6CA4B}" type="presOf" srcId="{99C3F439-80B8-46D9-9A1C-5560DFBF99C2}" destId="{E818E73B-3EEB-4086-A8F9-76BB22B85D9A}" srcOrd="0" destOrd="0" presId="urn:microsoft.com/office/officeart/2005/8/layout/cycle7"/>
    <dgm:cxn modelId="{54ACB5AD-75EA-458D-B0EB-5424CC45783C}" type="presOf" srcId="{15539806-2373-49A3-AA23-E83EFA652CFA}" destId="{F3F74155-6DDE-4C3F-880C-3298026C8F9A}" srcOrd="0" destOrd="0" presId="urn:microsoft.com/office/officeart/2005/8/layout/cycle7"/>
    <dgm:cxn modelId="{6891ACB3-7972-4D37-A3F6-807FE22A8E0C}" type="presParOf" srcId="{6150687E-2E57-4553-9877-A05F154C5211}" destId="{F3F74155-6DDE-4C3F-880C-3298026C8F9A}" srcOrd="0" destOrd="0" presId="urn:microsoft.com/office/officeart/2005/8/layout/cycle7"/>
    <dgm:cxn modelId="{70415DDF-7D5F-4996-B480-E3C3BA7868F9}" type="presParOf" srcId="{6150687E-2E57-4553-9877-A05F154C5211}" destId="{9735311F-9097-478E-895A-FC0483D676C6}" srcOrd="1" destOrd="0" presId="urn:microsoft.com/office/officeart/2005/8/layout/cycle7"/>
    <dgm:cxn modelId="{6AA9C042-20F3-45C9-8820-872BDB725E34}" type="presParOf" srcId="{9735311F-9097-478E-895A-FC0483D676C6}" destId="{0E77ED82-311B-4BE3-AF2A-A8344AD57356}" srcOrd="0" destOrd="0" presId="urn:microsoft.com/office/officeart/2005/8/layout/cycle7"/>
    <dgm:cxn modelId="{CC35C2D7-58C2-408E-835C-AB71C6B0E63D}" type="presParOf" srcId="{6150687E-2E57-4553-9877-A05F154C5211}" destId="{F29248C6-B687-450D-8C69-BAA1275A4DC2}" srcOrd="2" destOrd="0" presId="urn:microsoft.com/office/officeart/2005/8/layout/cycle7"/>
    <dgm:cxn modelId="{5DF5B305-C545-40E0-ACFD-09BA08513314}" type="presParOf" srcId="{6150687E-2E57-4553-9877-A05F154C5211}" destId="{E818E73B-3EEB-4086-A8F9-76BB22B85D9A}" srcOrd="3" destOrd="0" presId="urn:microsoft.com/office/officeart/2005/8/layout/cycle7"/>
    <dgm:cxn modelId="{610AA208-2213-4DEE-883A-F291C90CC1C1}" type="presParOf" srcId="{E818E73B-3EEB-4086-A8F9-76BB22B85D9A}" destId="{F6835616-8707-41E3-A214-9D264191A1D2}" srcOrd="0" destOrd="0" presId="urn:microsoft.com/office/officeart/2005/8/layout/cycle7"/>
    <dgm:cxn modelId="{539063F8-2066-4CC3-A818-5C647C8506E9}" type="presParOf" srcId="{6150687E-2E57-4553-9877-A05F154C5211}" destId="{643F8A15-873C-4A76-93AB-5AC2FF18E2A2}" srcOrd="4" destOrd="0" presId="urn:microsoft.com/office/officeart/2005/8/layout/cycle7"/>
    <dgm:cxn modelId="{3D622E39-5F8B-4918-BCAA-B2F1EB526F29}" type="presParOf" srcId="{6150687E-2E57-4553-9877-A05F154C5211}" destId="{96C42ECE-2A7D-4213-A6C2-F0F2BDC03104}" srcOrd="5" destOrd="0" presId="urn:microsoft.com/office/officeart/2005/8/layout/cycle7"/>
    <dgm:cxn modelId="{D40DEAE7-652F-491F-8954-45B4EE7CE50A}" type="presParOf" srcId="{96C42ECE-2A7D-4213-A6C2-F0F2BDC03104}" destId="{4D0850AD-1686-4C0D-B5F4-DDE65262FDF0}"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F74155-6DDE-4C3F-880C-3298026C8F9A}">
      <dsp:nvSpPr>
        <dsp:cNvPr id="0" name=""/>
        <dsp:cNvSpPr/>
      </dsp:nvSpPr>
      <dsp:spPr>
        <a:xfrm>
          <a:off x="2918910" y="1358"/>
          <a:ext cx="2202432" cy="11012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ar-DZ" sz="3900" kern="1200" dirty="0" smtClean="0"/>
            <a:t>علم البلاغة</a:t>
          </a:r>
          <a:endParaRPr lang="fr-FR" sz="3900" kern="1200" dirty="0"/>
        </a:p>
      </dsp:txBody>
      <dsp:txXfrm>
        <a:off x="2951164" y="33612"/>
        <a:ext cx="2137924" cy="1036708"/>
      </dsp:txXfrm>
    </dsp:sp>
    <dsp:sp modelId="{9735311F-9097-478E-895A-FC0483D676C6}">
      <dsp:nvSpPr>
        <dsp:cNvPr id="0" name=""/>
        <dsp:cNvSpPr/>
      </dsp:nvSpPr>
      <dsp:spPr>
        <a:xfrm rot="2340589">
          <a:off x="5211403" y="1251206"/>
          <a:ext cx="1624521" cy="38542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fr-FR" sz="2700" kern="1200"/>
        </a:p>
      </dsp:txBody>
      <dsp:txXfrm>
        <a:off x="5327031" y="1328291"/>
        <a:ext cx="1393266" cy="231255"/>
      </dsp:txXfrm>
    </dsp:sp>
    <dsp:sp modelId="{F29248C6-B687-450D-8C69-BAA1275A4DC2}">
      <dsp:nvSpPr>
        <dsp:cNvPr id="0" name=""/>
        <dsp:cNvSpPr/>
      </dsp:nvSpPr>
      <dsp:spPr>
        <a:xfrm>
          <a:off x="5719379" y="2269927"/>
          <a:ext cx="2202432" cy="11012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ar-DZ" sz="3900" kern="1200" dirty="0" smtClean="0"/>
            <a:t>علم البيان </a:t>
          </a:r>
          <a:endParaRPr lang="fr-FR" sz="3900" kern="1200" dirty="0"/>
        </a:p>
      </dsp:txBody>
      <dsp:txXfrm>
        <a:off x="5751633" y="2302181"/>
        <a:ext cx="2137924" cy="1036708"/>
      </dsp:txXfrm>
    </dsp:sp>
    <dsp:sp modelId="{E818E73B-3EEB-4086-A8F9-76BB22B85D9A}">
      <dsp:nvSpPr>
        <dsp:cNvPr id="0" name=""/>
        <dsp:cNvSpPr/>
      </dsp:nvSpPr>
      <dsp:spPr>
        <a:xfrm rot="16123877" flipV="1">
          <a:off x="3780606" y="1275164"/>
          <a:ext cx="1069341" cy="478178"/>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fr-FR" sz="3100" kern="1200"/>
        </a:p>
      </dsp:txBody>
      <dsp:txXfrm rot="10800000">
        <a:off x="3924059" y="1370800"/>
        <a:ext cx="782435" cy="286906"/>
      </dsp:txXfrm>
    </dsp:sp>
    <dsp:sp modelId="{643F8A15-873C-4A76-93AB-5AC2FF18E2A2}">
      <dsp:nvSpPr>
        <dsp:cNvPr id="0" name=""/>
        <dsp:cNvSpPr/>
      </dsp:nvSpPr>
      <dsp:spPr>
        <a:xfrm>
          <a:off x="3012076" y="2588572"/>
          <a:ext cx="2202432" cy="11012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ar-DZ" sz="3900" kern="1200" dirty="0" smtClean="0"/>
            <a:t>علم المعاني</a:t>
          </a:r>
          <a:endParaRPr lang="fr-FR" sz="3900" kern="1200" dirty="0"/>
        </a:p>
      </dsp:txBody>
      <dsp:txXfrm>
        <a:off x="3044330" y="2620826"/>
        <a:ext cx="2137924" cy="1036708"/>
      </dsp:txXfrm>
    </dsp:sp>
    <dsp:sp modelId="{96C42ECE-2A7D-4213-A6C2-F0F2BDC03104}">
      <dsp:nvSpPr>
        <dsp:cNvPr id="0" name=""/>
        <dsp:cNvSpPr/>
      </dsp:nvSpPr>
      <dsp:spPr>
        <a:xfrm rot="18051511" flipH="1" flipV="1">
          <a:off x="1583618" y="1239769"/>
          <a:ext cx="1406718" cy="43197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fr-FR" sz="3000" kern="1200"/>
        </a:p>
      </dsp:txBody>
      <dsp:txXfrm rot="10800000">
        <a:off x="1713211" y="1326164"/>
        <a:ext cx="1147532" cy="259187"/>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FC4AF853-C8CE-4A55-8CAE-8A9833F44D87}" type="datetimeFigureOut">
              <a:rPr lang="fr-FR" smtClean="0"/>
              <a:t>13/11/2024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4FABB75-104E-4248-AB54-C402F8674EC9}" type="slidenum">
              <a:rPr lang="fr-FR" smtClean="0"/>
              <a:t>‹N°›</a:t>
            </a:fld>
            <a:endParaRPr lang="fr-FR"/>
          </a:p>
        </p:txBody>
      </p:sp>
    </p:spTree>
    <p:extLst>
      <p:ext uri="{BB962C8B-B14F-4D97-AF65-F5344CB8AC3E}">
        <p14:creationId xmlns:p14="http://schemas.microsoft.com/office/powerpoint/2010/main" val="1962005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C4AF853-C8CE-4A55-8CAE-8A9833F44D87}" type="datetimeFigureOut">
              <a:rPr lang="fr-FR" smtClean="0"/>
              <a:t>13/11/2024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4FABB75-104E-4248-AB54-C402F8674EC9}" type="slidenum">
              <a:rPr lang="fr-FR" smtClean="0"/>
              <a:t>‹N°›</a:t>
            </a:fld>
            <a:endParaRPr lang="fr-FR"/>
          </a:p>
        </p:txBody>
      </p:sp>
    </p:spTree>
    <p:extLst>
      <p:ext uri="{BB962C8B-B14F-4D97-AF65-F5344CB8AC3E}">
        <p14:creationId xmlns:p14="http://schemas.microsoft.com/office/powerpoint/2010/main" val="2041994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C4AF853-C8CE-4A55-8CAE-8A9833F44D87}" type="datetimeFigureOut">
              <a:rPr lang="fr-FR" smtClean="0"/>
              <a:t>13/11/2024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4FABB75-104E-4248-AB54-C402F8674EC9}" type="slidenum">
              <a:rPr lang="fr-FR" smtClean="0"/>
              <a:t>‹N°›</a:t>
            </a:fld>
            <a:endParaRPr lang="fr-FR"/>
          </a:p>
        </p:txBody>
      </p:sp>
    </p:spTree>
    <p:extLst>
      <p:ext uri="{BB962C8B-B14F-4D97-AF65-F5344CB8AC3E}">
        <p14:creationId xmlns:p14="http://schemas.microsoft.com/office/powerpoint/2010/main" val="2518232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C4AF853-C8CE-4A55-8CAE-8A9833F44D87}" type="datetimeFigureOut">
              <a:rPr lang="fr-FR" smtClean="0"/>
              <a:t>13/11/2024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4FABB75-104E-4248-AB54-C402F8674EC9}" type="slidenum">
              <a:rPr lang="fr-FR" smtClean="0"/>
              <a:t>‹N°›</a:t>
            </a:fld>
            <a:endParaRPr lang="fr-FR"/>
          </a:p>
        </p:txBody>
      </p:sp>
    </p:spTree>
    <p:extLst>
      <p:ext uri="{BB962C8B-B14F-4D97-AF65-F5344CB8AC3E}">
        <p14:creationId xmlns:p14="http://schemas.microsoft.com/office/powerpoint/2010/main" val="4230199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FC4AF853-C8CE-4A55-8CAE-8A9833F44D87}" type="datetimeFigureOut">
              <a:rPr lang="fr-FR" smtClean="0"/>
              <a:t>13/11/2024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4FABB75-104E-4248-AB54-C402F8674EC9}" type="slidenum">
              <a:rPr lang="fr-FR" smtClean="0"/>
              <a:t>‹N°›</a:t>
            </a:fld>
            <a:endParaRPr lang="fr-FR"/>
          </a:p>
        </p:txBody>
      </p:sp>
    </p:spTree>
    <p:extLst>
      <p:ext uri="{BB962C8B-B14F-4D97-AF65-F5344CB8AC3E}">
        <p14:creationId xmlns:p14="http://schemas.microsoft.com/office/powerpoint/2010/main" val="2099288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C4AF853-C8CE-4A55-8CAE-8A9833F44D87}" type="datetimeFigureOut">
              <a:rPr lang="fr-FR" smtClean="0"/>
              <a:t>13/11/2024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4FABB75-104E-4248-AB54-C402F8674EC9}" type="slidenum">
              <a:rPr lang="fr-FR" smtClean="0"/>
              <a:t>‹N°›</a:t>
            </a:fld>
            <a:endParaRPr lang="fr-FR"/>
          </a:p>
        </p:txBody>
      </p:sp>
    </p:spTree>
    <p:extLst>
      <p:ext uri="{BB962C8B-B14F-4D97-AF65-F5344CB8AC3E}">
        <p14:creationId xmlns:p14="http://schemas.microsoft.com/office/powerpoint/2010/main" val="774278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C4AF853-C8CE-4A55-8CAE-8A9833F44D87}" type="datetimeFigureOut">
              <a:rPr lang="fr-FR" smtClean="0"/>
              <a:t>13/11/2024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4FABB75-104E-4248-AB54-C402F8674EC9}" type="slidenum">
              <a:rPr lang="fr-FR" smtClean="0"/>
              <a:t>‹N°›</a:t>
            </a:fld>
            <a:endParaRPr lang="fr-FR"/>
          </a:p>
        </p:txBody>
      </p:sp>
    </p:spTree>
    <p:extLst>
      <p:ext uri="{BB962C8B-B14F-4D97-AF65-F5344CB8AC3E}">
        <p14:creationId xmlns:p14="http://schemas.microsoft.com/office/powerpoint/2010/main" val="723674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FC4AF853-C8CE-4A55-8CAE-8A9833F44D87}" type="datetimeFigureOut">
              <a:rPr lang="fr-FR" smtClean="0"/>
              <a:t>13/11/2024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4FABB75-104E-4248-AB54-C402F8674EC9}" type="slidenum">
              <a:rPr lang="fr-FR" smtClean="0"/>
              <a:t>‹N°›</a:t>
            </a:fld>
            <a:endParaRPr lang="fr-FR"/>
          </a:p>
        </p:txBody>
      </p:sp>
    </p:spTree>
    <p:extLst>
      <p:ext uri="{BB962C8B-B14F-4D97-AF65-F5344CB8AC3E}">
        <p14:creationId xmlns:p14="http://schemas.microsoft.com/office/powerpoint/2010/main" val="2700451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C4AF853-C8CE-4A55-8CAE-8A9833F44D87}" type="datetimeFigureOut">
              <a:rPr lang="fr-FR" smtClean="0"/>
              <a:t>13/11/2024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4FABB75-104E-4248-AB54-C402F8674EC9}" type="slidenum">
              <a:rPr lang="fr-FR" smtClean="0"/>
              <a:t>‹N°›</a:t>
            </a:fld>
            <a:endParaRPr lang="fr-FR"/>
          </a:p>
        </p:txBody>
      </p:sp>
    </p:spTree>
    <p:extLst>
      <p:ext uri="{BB962C8B-B14F-4D97-AF65-F5344CB8AC3E}">
        <p14:creationId xmlns:p14="http://schemas.microsoft.com/office/powerpoint/2010/main" val="24809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FC4AF853-C8CE-4A55-8CAE-8A9833F44D87}" type="datetimeFigureOut">
              <a:rPr lang="fr-FR" smtClean="0"/>
              <a:t>13/11/2024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4FABB75-104E-4248-AB54-C402F8674EC9}" type="slidenum">
              <a:rPr lang="fr-FR" smtClean="0"/>
              <a:t>‹N°›</a:t>
            </a:fld>
            <a:endParaRPr lang="fr-FR"/>
          </a:p>
        </p:txBody>
      </p:sp>
    </p:spTree>
    <p:extLst>
      <p:ext uri="{BB962C8B-B14F-4D97-AF65-F5344CB8AC3E}">
        <p14:creationId xmlns:p14="http://schemas.microsoft.com/office/powerpoint/2010/main" val="2997961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FC4AF853-C8CE-4A55-8CAE-8A9833F44D87}" type="datetimeFigureOut">
              <a:rPr lang="fr-FR" smtClean="0"/>
              <a:t>13/11/2024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4FABB75-104E-4248-AB54-C402F8674EC9}" type="slidenum">
              <a:rPr lang="fr-FR" smtClean="0"/>
              <a:t>‹N°›</a:t>
            </a:fld>
            <a:endParaRPr lang="fr-FR"/>
          </a:p>
        </p:txBody>
      </p:sp>
    </p:spTree>
    <p:extLst>
      <p:ext uri="{BB962C8B-B14F-4D97-AF65-F5344CB8AC3E}">
        <p14:creationId xmlns:p14="http://schemas.microsoft.com/office/powerpoint/2010/main" val="2260781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4AF853-C8CE-4A55-8CAE-8A9833F44D87}" type="datetimeFigureOut">
              <a:rPr lang="fr-FR" smtClean="0"/>
              <a:t>13/11/2024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FABB75-104E-4248-AB54-C402F8674EC9}" type="slidenum">
              <a:rPr lang="fr-FR" smtClean="0"/>
              <a:t>‹N°›</a:t>
            </a:fld>
            <a:endParaRPr lang="fr-FR"/>
          </a:p>
        </p:txBody>
      </p:sp>
    </p:spTree>
    <p:extLst>
      <p:ext uri="{BB962C8B-B14F-4D97-AF65-F5344CB8AC3E}">
        <p14:creationId xmlns:p14="http://schemas.microsoft.com/office/powerpoint/2010/main" val="3803116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19746" y="914400"/>
            <a:ext cx="6820592" cy="646331"/>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ar-DZ" sz="3600" b="1" dirty="0" smtClean="0"/>
              <a:t>أقسام علم البلاغة:</a:t>
            </a:r>
            <a:endParaRPr lang="fr-FR" sz="3600" b="1" dirty="0"/>
          </a:p>
        </p:txBody>
      </p:sp>
      <p:graphicFrame>
        <p:nvGraphicFramePr>
          <p:cNvPr id="3" name="Diagramme 2"/>
          <p:cNvGraphicFramePr/>
          <p:nvPr>
            <p:extLst/>
          </p:nvPr>
        </p:nvGraphicFramePr>
        <p:xfrm>
          <a:off x="2119746" y="1884218"/>
          <a:ext cx="8040254" cy="4254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 3"/>
          <p:cNvPicPr>
            <a:picLocks noChangeAspect="1"/>
          </p:cNvPicPr>
          <p:nvPr/>
        </p:nvPicPr>
        <p:blipFill>
          <a:blip r:embed="rId7"/>
          <a:stretch>
            <a:fillRect/>
          </a:stretch>
        </p:blipFill>
        <p:spPr>
          <a:xfrm>
            <a:off x="2249328" y="4151883"/>
            <a:ext cx="2206943" cy="1103472"/>
          </a:xfrm>
          <a:prstGeom prst="rect">
            <a:avLst/>
          </a:prstGeom>
        </p:spPr>
      </p:pic>
      <p:sp>
        <p:nvSpPr>
          <p:cNvPr id="5" name="ZoneTexte 4"/>
          <p:cNvSpPr txBox="1"/>
          <p:nvPr/>
        </p:nvSpPr>
        <p:spPr>
          <a:xfrm>
            <a:off x="2574866" y="4349676"/>
            <a:ext cx="1555865" cy="707886"/>
          </a:xfrm>
          <a:prstGeom prst="rect">
            <a:avLst/>
          </a:prstGeom>
          <a:noFill/>
        </p:spPr>
        <p:txBody>
          <a:bodyPr wrap="square" rtlCol="0">
            <a:spAutoFit/>
          </a:bodyPr>
          <a:lstStyle/>
          <a:p>
            <a:pPr algn="ctr"/>
            <a:r>
              <a:rPr lang="ar-DZ" sz="4000" b="1" spc="50" dirty="0" smtClean="0">
                <a:ln w="9525" cmpd="sng">
                  <a:solidFill>
                    <a:schemeClr val="accent1"/>
                  </a:solidFill>
                  <a:prstDash val="solid"/>
                </a:ln>
                <a:solidFill>
                  <a:srgbClr val="70AD47">
                    <a:tint val="1000"/>
                  </a:srgbClr>
                </a:solidFill>
                <a:effectLst>
                  <a:glow rad="38100">
                    <a:schemeClr val="accent1">
                      <a:alpha val="40000"/>
                    </a:schemeClr>
                  </a:glow>
                </a:effectLst>
              </a:rPr>
              <a:t>البديع </a:t>
            </a:r>
            <a:endParaRPr lang="fr-FR" sz="40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327267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مدرس اول ملخص بلاغة تالتة ثانوي 2021 ا/ مجدى حجاج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053454" cy="6954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77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164" y="1537855"/>
            <a:ext cx="10834254" cy="4364181"/>
          </a:xfrm>
          <a:prstGeom prst="rect">
            <a:avLst/>
          </a:prstGeom>
        </p:spPr>
      </p:pic>
      <p:sp>
        <p:nvSpPr>
          <p:cNvPr id="5" name="ZoneTexte 4"/>
          <p:cNvSpPr txBox="1"/>
          <p:nvPr/>
        </p:nvSpPr>
        <p:spPr>
          <a:xfrm>
            <a:off x="4779818" y="748145"/>
            <a:ext cx="2119745" cy="36933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ar-DZ" b="1" dirty="0" err="1" smtClean="0"/>
              <a:t>الإستعارة</a:t>
            </a:r>
            <a:endParaRPr lang="fr-FR" b="1" dirty="0"/>
          </a:p>
        </p:txBody>
      </p:sp>
    </p:spTree>
    <p:extLst>
      <p:ext uri="{BB962C8B-B14F-4D97-AF65-F5344CB8AC3E}">
        <p14:creationId xmlns:p14="http://schemas.microsoft.com/office/powerpoint/2010/main" val="2630004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914909" cy="6857999"/>
          </a:xfrm>
          <a:prstGeom prst="rect">
            <a:avLst/>
          </a:prstGeom>
        </p:spPr>
      </p:pic>
    </p:spTree>
    <p:extLst>
      <p:ext uri="{BB962C8B-B14F-4D97-AF65-F5344CB8AC3E}">
        <p14:creationId xmlns:p14="http://schemas.microsoft.com/office/powerpoint/2010/main" val="796071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36" y="0"/>
            <a:ext cx="12081164" cy="6858000"/>
          </a:xfrm>
          <a:prstGeom prst="rect">
            <a:avLst/>
          </a:prstGeom>
        </p:spPr>
      </p:pic>
    </p:spTree>
    <p:extLst>
      <p:ext uri="{BB962C8B-B14F-4D97-AF65-F5344CB8AC3E}">
        <p14:creationId xmlns:p14="http://schemas.microsoft.com/office/powerpoint/2010/main" val="1176093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070763" y="651164"/>
            <a:ext cx="2456411"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ar-DZ" dirty="0" smtClean="0"/>
              <a:t>أمثلة عن </a:t>
            </a:r>
            <a:r>
              <a:rPr lang="ar-DZ" dirty="0" err="1" smtClean="0"/>
              <a:t>الإستعارة</a:t>
            </a:r>
            <a:r>
              <a:rPr lang="ar-DZ" dirty="0" smtClean="0"/>
              <a:t> </a:t>
            </a:r>
            <a:endParaRPr lang="fr-FR" dirty="0"/>
          </a:p>
        </p:txBody>
      </p:sp>
      <p:sp>
        <p:nvSpPr>
          <p:cNvPr id="3" name="ZoneTexte 2"/>
          <p:cNvSpPr txBox="1"/>
          <p:nvPr/>
        </p:nvSpPr>
        <p:spPr>
          <a:xfrm>
            <a:off x="249381" y="1593273"/>
            <a:ext cx="10432473"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r"/>
            <a:r>
              <a:rPr lang="ar-DZ" dirty="0" smtClean="0"/>
              <a:t>مثال 1: إني أرى</a:t>
            </a:r>
            <a:r>
              <a:rPr lang="ar-DZ" u="sng" dirty="0" smtClean="0">
                <a:solidFill>
                  <a:srgbClr val="FF0000"/>
                </a:solidFill>
              </a:rPr>
              <a:t> بحرا </a:t>
            </a:r>
            <a:r>
              <a:rPr lang="ar-DZ" dirty="0" smtClean="0"/>
              <a:t>بهرني حسن بيانه    </a:t>
            </a:r>
            <a:r>
              <a:rPr lang="ar-DZ" dirty="0" smtClean="0">
                <a:solidFill>
                  <a:srgbClr val="FF0000"/>
                </a:solidFill>
              </a:rPr>
              <a:t>بحرا المشبه به </a:t>
            </a:r>
          </a:p>
          <a:p>
            <a:pPr algn="r"/>
            <a:r>
              <a:rPr lang="ar-DZ" dirty="0" smtClean="0"/>
              <a:t>المشبه هو الممدوح  حذف المشبه،  </a:t>
            </a:r>
            <a:r>
              <a:rPr lang="ar-DZ" dirty="0" err="1" smtClean="0"/>
              <a:t>إستعارة</a:t>
            </a:r>
            <a:r>
              <a:rPr lang="ar-DZ" dirty="0" smtClean="0"/>
              <a:t> تصريحية  </a:t>
            </a:r>
          </a:p>
          <a:p>
            <a:pPr algn="r"/>
            <a:r>
              <a:rPr lang="ar-DZ" dirty="0" smtClean="0"/>
              <a:t>مثال2: قال الحجاج إني لأرى </a:t>
            </a:r>
            <a:r>
              <a:rPr lang="ar-DZ" b="1" u="sng" dirty="0" smtClean="0">
                <a:solidFill>
                  <a:srgbClr val="FF0000"/>
                </a:solidFill>
              </a:rPr>
              <a:t> رؤوسا </a:t>
            </a:r>
            <a:r>
              <a:rPr lang="ar-DZ" dirty="0" smtClean="0"/>
              <a:t>قد أينعت  وحان قطافها  </a:t>
            </a:r>
            <a:r>
              <a:rPr lang="ar-DZ" b="1" dirty="0" smtClean="0">
                <a:solidFill>
                  <a:srgbClr val="FF0000"/>
                </a:solidFill>
              </a:rPr>
              <a:t>رؤوسا مشبه به </a:t>
            </a:r>
          </a:p>
          <a:p>
            <a:pPr algn="r"/>
            <a:r>
              <a:rPr lang="ar-DZ" b="1" dirty="0" smtClean="0"/>
              <a:t>أما المشبه هو </a:t>
            </a:r>
            <a:r>
              <a:rPr lang="ar-DZ" b="1" dirty="0" smtClean="0">
                <a:solidFill>
                  <a:srgbClr val="FF0000"/>
                </a:solidFill>
              </a:rPr>
              <a:t>الثمار</a:t>
            </a:r>
            <a:r>
              <a:rPr lang="ar-DZ" b="1" dirty="0" smtClean="0"/>
              <a:t>  حذف وقد دل على الكلمة قرينها" أينعت قطافها" وهي من خصائص الثمار</a:t>
            </a:r>
          </a:p>
          <a:p>
            <a:pPr algn="r"/>
            <a:r>
              <a:rPr lang="ar-DZ" b="1" dirty="0" smtClean="0"/>
              <a:t>مثال3: قطعت جهيزة قول كل  خطيب ،  </a:t>
            </a:r>
            <a:r>
              <a:rPr lang="ar-DZ" b="1" dirty="0" err="1" smtClean="0"/>
              <a:t>إستعارة</a:t>
            </a:r>
            <a:r>
              <a:rPr lang="ar-DZ" b="1" dirty="0" smtClean="0"/>
              <a:t> تمثيلية  عن القول الفصل  والحق </a:t>
            </a:r>
          </a:p>
          <a:p>
            <a:pPr algn="r"/>
            <a:r>
              <a:rPr lang="ar-DZ" b="1" dirty="0" smtClean="0"/>
              <a:t>مثال 4: قال تعالى " أومن كان ميتا فأحييناه"  شبه الضلال بالموت  والهدى بالحياة</a:t>
            </a:r>
          </a:p>
          <a:p>
            <a:pPr algn="r"/>
            <a:r>
              <a:rPr lang="ar-DZ" b="1" dirty="0" smtClean="0"/>
              <a:t>  </a:t>
            </a:r>
          </a:p>
          <a:p>
            <a:pPr algn="r"/>
            <a:endParaRPr lang="ar-DZ" b="1" dirty="0" smtClean="0">
              <a:solidFill>
                <a:srgbClr val="FF0000"/>
              </a:solidFill>
            </a:endParaRPr>
          </a:p>
        </p:txBody>
      </p:sp>
    </p:spTree>
    <p:extLst>
      <p:ext uri="{BB962C8B-B14F-4D97-AF65-F5344CB8AC3E}">
        <p14:creationId xmlns:p14="http://schemas.microsoft.com/office/powerpoint/2010/main" val="622751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691" y="0"/>
            <a:ext cx="12316691" cy="6857999"/>
          </a:xfrm>
          <a:prstGeom prst="rect">
            <a:avLst/>
          </a:prstGeom>
        </p:spPr>
      </p:pic>
    </p:spTree>
    <p:extLst>
      <p:ext uri="{BB962C8B-B14F-4D97-AF65-F5344CB8AC3E}">
        <p14:creationId xmlns:p14="http://schemas.microsoft.com/office/powerpoint/2010/main" val="2051835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583" y="793506"/>
            <a:ext cx="11111344" cy="2185221"/>
          </a:xfrm>
          <a:prstGeom prst="rect">
            <a:avLst/>
          </a:prstGeom>
        </p:spPr>
      </p:pic>
      <p:pic>
        <p:nvPicPr>
          <p:cNvPr id="5" name="Image 4"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473" y="2978727"/>
            <a:ext cx="11291454" cy="3665962"/>
          </a:xfrm>
          <a:prstGeom prst="rect">
            <a:avLst/>
          </a:prstGeom>
        </p:spPr>
      </p:pic>
      <p:sp>
        <p:nvSpPr>
          <p:cNvPr id="6" name="ZoneTexte 5"/>
          <p:cNvSpPr txBox="1"/>
          <p:nvPr/>
        </p:nvSpPr>
        <p:spPr>
          <a:xfrm>
            <a:off x="4253345" y="318655"/>
            <a:ext cx="3287683" cy="52322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ar-DZ" sz="2800" b="1" dirty="0" smtClean="0"/>
              <a:t> الكناية </a:t>
            </a:r>
            <a:endParaRPr lang="fr-FR" sz="2800" b="1" dirty="0"/>
          </a:p>
        </p:txBody>
      </p:sp>
    </p:spTree>
    <p:extLst>
      <p:ext uri="{BB962C8B-B14F-4D97-AF65-F5344CB8AC3E}">
        <p14:creationId xmlns:p14="http://schemas.microsoft.com/office/powerpoint/2010/main" val="1248555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891" y="914401"/>
            <a:ext cx="10737273" cy="5098472"/>
          </a:xfrm>
          <a:prstGeom prst="rect">
            <a:avLst/>
          </a:prstGeom>
        </p:spPr>
      </p:pic>
    </p:spTree>
    <p:extLst>
      <p:ext uri="{BB962C8B-B14F-4D97-AF65-F5344CB8AC3E}">
        <p14:creationId xmlns:p14="http://schemas.microsoft.com/office/powerpoint/2010/main" val="1912080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455" y="706582"/>
            <a:ext cx="10543309" cy="5334000"/>
          </a:xfrm>
          <a:prstGeom prst="rect">
            <a:avLst/>
          </a:prstGeom>
        </p:spPr>
      </p:pic>
    </p:spTree>
    <p:extLst>
      <p:ext uri="{BB962C8B-B14F-4D97-AF65-F5344CB8AC3E}">
        <p14:creationId xmlns:p14="http://schemas.microsoft.com/office/powerpoint/2010/main" val="3679301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91" y="157873"/>
            <a:ext cx="11430000" cy="2219635"/>
          </a:xfrm>
          <a:prstGeom prst="rect">
            <a:avLst/>
          </a:prstGeom>
        </p:spPr>
      </p:pic>
      <p:pic>
        <p:nvPicPr>
          <p:cNvPr id="3" name="Image 2"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927" y="2655935"/>
            <a:ext cx="11319164" cy="4021956"/>
          </a:xfrm>
          <a:prstGeom prst="rect">
            <a:avLst/>
          </a:prstGeom>
        </p:spPr>
      </p:pic>
    </p:spTree>
    <p:extLst>
      <p:ext uri="{BB962C8B-B14F-4D97-AF65-F5344CB8AC3E}">
        <p14:creationId xmlns:p14="http://schemas.microsoft.com/office/powerpoint/2010/main" val="2076978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1970326" cy="6857999"/>
          </a:xfrm>
          <a:prstGeom prst="rect">
            <a:avLst/>
          </a:prstGeom>
        </p:spPr>
      </p:pic>
    </p:spTree>
    <p:extLst>
      <p:ext uri="{BB962C8B-B14F-4D97-AF65-F5344CB8AC3E}">
        <p14:creationId xmlns:p14="http://schemas.microsoft.com/office/powerpoint/2010/main" val="2049761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مدرس اول ملخص بلاغة تالتة ثانوي 2021 ا/ مجدى حجاج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54"/>
            <a:ext cx="12192000" cy="6844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559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893128" y="845127"/>
            <a:ext cx="3311236" cy="52322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ar-DZ" sz="2800" b="1" dirty="0" smtClean="0"/>
              <a:t>الحقيقة  والمجاز </a:t>
            </a:r>
            <a:endParaRPr lang="fr-FR" sz="2800" b="1" dirty="0"/>
          </a:p>
        </p:txBody>
      </p:sp>
      <p:sp>
        <p:nvSpPr>
          <p:cNvPr id="3" name="ZoneTexte 2"/>
          <p:cNvSpPr txBox="1"/>
          <p:nvPr/>
        </p:nvSpPr>
        <p:spPr>
          <a:xfrm>
            <a:off x="595745" y="2147455"/>
            <a:ext cx="10755283" cy="1754326"/>
          </a:xfrm>
          <a:prstGeom prst="rect">
            <a:avLst/>
          </a:prstGeom>
          <a:noFill/>
        </p:spPr>
        <p:txBody>
          <a:bodyPr wrap="square" rtlCol="0">
            <a:spAutoFit/>
          </a:bodyPr>
          <a:lstStyle/>
          <a:p>
            <a:pPr algn="ctr"/>
            <a:r>
              <a:rPr lang="ar-DZ" dirty="0" smtClean="0"/>
              <a:t> الحقيقة :  اللفظ المستعمل فيما وضع له  في </a:t>
            </a:r>
            <a:r>
              <a:rPr lang="ar-DZ" dirty="0" err="1" smtClean="0"/>
              <a:t>إصطلاح</a:t>
            </a:r>
            <a:r>
              <a:rPr lang="ar-DZ" dirty="0" smtClean="0"/>
              <a:t> التخاطب  وهي الكلمة المستعملة  فيما تدل عليه بنفسها  دلالة ظاهرة  أما المجاز </a:t>
            </a:r>
            <a:r>
              <a:rPr lang="ar-DZ" dirty="0" err="1" smtClean="0"/>
              <a:t>إستعمال</a:t>
            </a:r>
            <a:r>
              <a:rPr lang="ar-DZ" dirty="0" smtClean="0"/>
              <a:t> اللفظ بغير المعنى الأصلي  الذي وضع له  لعلاقة قائمة بينهما  مع قرينة تحجب </a:t>
            </a:r>
            <a:r>
              <a:rPr lang="ar-DZ" dirty="0" err="1" smtClean="0"/>
              <a:t>إستخدام</a:t>
            </a:r>
            <a:r>
              <a:rPr lang="ar-DZ" dirty="0" smtClean="0"/>
              <a:t> المعنى الأصلي  </a:t>
            </a:r>
          </a:p>
          <a:p>
            <a:pPr algn="ctr"/>
            <a:r>
              <a:rPr lang="ar-DZ" dirty="0" smtClean="0"/>
              <a:t>ا </a:t>
            </a:r>
            <a:r>
              <a:rPr lang="ar-DZ" dirty="0"/>
              <a:t>لمجاز : اللفظ المستعمل  في غير ما وضع له  في </a:t>
            </a:r>
            <a:r>
              <a:rPr lang="ar-DZ" dirty="0" err="1"/>
              <a:t>إصطلاح</a:t>
            </a:r>
            <a:r>
              <a:rPr lang="ar-DZ" dirty="0"/>
              <a:t> التخاطب  على وجه يصح مع قرينة  </a:t>
            </a:r>
            <a:r>
              <a:rPr lang="ar-DZ" dirty="0" err="1"/>
              <a:t>صارفة</a:t>
            </a:r>
            <a:r>
              <a:rPr lang="ar-DZ" dirty="0"/>
              <a:t>  عن إرادة  ما وضع له اللفظ </a:t>
            </a:r>
            <a:endParaRPr lang="ar-DZ" dirty="0" smtClean="0"/>
          </a:p>
          <a:p>
            <a:pPr algn="ctr"/>
            <a:r>
              <a:rPr lang="ar-DZ" dirty="0" smtClean="0"/>
              <a:t>ومن أمثلة المجاز </a:t>
            </a:r>
            <a:r>
              <a:rPr lang="ar-DZ" dirty="0" err="1" smtClean="0"/>
              <a:t>الإستعارة</a:t>
            </a:r>
            <a:r>
              <a:rPr lang="ar-DZ" dirty="0" smtClean="0"/>
              <a:t>   والتي تعرفنا عليها سابقا </a:t>
            </a:r>
          </a:p>
          <a:p>
            <a:pPr algn="ctr"/>
            <a:r>
              <a:rPr lang="ar-DZ" dirty="0"/>
              <a:t> </a:t>
            </a:r>
            <a:r>
              <a:rPr lang="ar-DZ" dirty="0" smtClean="0"/>
              <a:t>لفظ الأسد للدلالة على الرجل الشجاع ، المجاز المرسل مثل أمسكنا بعين من عيون الأعداء وتعني  فالمعنى القريب العين الحقيقية والمعنى البعيد  الجاسوس ، والمجاز أبلغ من الحقيقة </a:t>
            </a:r>
            <a:endParaRPr lang="fr-FR" dirty="0"/>
          </a:p>
        </p:txBody>
      </p:sp>
    </p:spTree>
    <p:extLst>
      <p:ext uri="{BB962C8B-B14F-4D97-AF65-F5344CB8AC3E}">
        <p14:creationId xmlns:p14="http://schemas.microsoft.com/office/powerpoint/2010/main" val="2549721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616036" y="374073"/>
            <a:ext cx="5361709" cy="52322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ar-DZ" sz="2800" b="1" dirty="0" smtClean="0"/>
              <a:t>أسلوب الإلتفات أو التحول الأسلوبي </a:t>
            </a:r>
            <a:endParaRPr lang="fr-FR" sz="2800" b="1" dirty="0"/>
          </a:p>
        </p:txBody>
      </p:sp>
      <p:sp>
        <p:nvSpPr>
          <p:cNvPr id="3" name="ZoneTexte 2"/>
          <p:cNvSpPr txBox="1"/>
          <p:nvPr/>
        </p:nvSpPr>
        <p:spPr>
          <a:xfrm>
            <a:off x="360219" y="2327563"/>
            <a:ext cx="11485418" cy="1754326"/>
          </a:xfrm>
          <a:prstGeom prst="rect">
            <a:avLst/>
          </a:prstGeom>
          <a:noFill/>
        </p:spPr>
        <p:txBody>
          <a:bodyPr wrap="square" rtlCol="0">
            <a:spAutoFit/>
          </a:bodyPr>
          <a:lstStyle/>
          <a:p>
            <a:pPr algn="r"/>
            <a:r>
              <a:rPr lang="ar-DZ" dirty="0" smtClean="0"/>
              <a:t> وهو أسلوب بلاغي يندرج ضمن  أشكال التعبير البياني  حيث يرتكز معناه  على </a:t>
            </a:r>
            <a:r>
              <a:rPr lang="ar-DZ" dirty="0" err="1" smtClean="0"/>
              <a:t>الإنتقال</a:t>
            </a:r>
            <a:r>
              <a:rPr lang="ar-DZ" dirty="0" smtClean="0"/>
              <a:t> بالكلام  من صيغة لأخرى  ومن وضع لوضع كأن ينتقل من خطاب  الحاضر  </a:t>
            </a:r>
            <a:r>
              <a:rPr lang="ar-DZ" dirty="0" err="1" smtClean="0"/>
              <a:t>إلأى</a:t>
            </a:r>
            <a:r>
              <a:rPr lang="ar-DZ" dirty="0" smtClean="0"/>
              <a:t> خطاب الغائب  أو العكس  ومن خطاب المتكلم  إلى المخاطب (غائب، متكلم  ، خطاب) أو من المفرد للمثنى والجمع أو من الماضي للمضارع  للأمر </a:t>
            </a:r>
          </a:p>
          <a:p>
            <a:pPr algn="r"/>
            <a:r>
              <a:rPr lang="ar-DZ" dirty="0" smtClean="0"/>
              <a:t>غرض هذه الألية  هو تحقيق التفاعل  بين المبدع والمتلقي  ووضعه وسط الأحداث  والقضاء على الملل</a:t>
            </a:r>
          </a:p>
          <a:p>
            <a:pPr algn="r"/>
            <a:r>
              <a:rPr lang="ar-DZ" dirty="0"/>
              <a:t> </a:t>
            </a:r>
            <a:r>
              <a:rPr lang="ar-DZ" dirty="0" smtClean="0"/>
              <a:t>هذه الأليات البلاغية  تهدف لإثبات  المعنى  وتقويته  فللصور البيانية دور في التأثير والإقناع  </a:t>
            </a:r>
            <a:r>
              <a:rPr lang="ar-DZ" dirty="0" err="1" smtClean="0"/>
              <a:t>والمحاججة</a:t>
            </a:r>
            <a:r>
              <a:rPr lang="ar-DZ" dirty="0" smtClean="0"/>
              <a:t>  </a:t>
            </a:r>
          </a:p>
          <a:p>
            <a:pPr algn="r"/>
            <a:endParaRPr lang="fr-FR" dirty="0"/>
          </a:p>
        </p:txBody>
      </p:sp>
    </p:spTree>
    <p:extLst>
      <p:ext uri="{BB962C8B-B14F-4D97-AF65-F5344CB8AC3E}">
        <p14:creationId xmlns:p14="http://schemas.microsoft.com/office/powerpoint/2010/main" val="1838515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2618"/>
            <a:ext cx="11734799" cy="6095999"/>
          </a:xfrm>
          <a:prstGeom prst="rect">
            <a:avLst/>
          </a:prstGeom>
        </p:spPr>
      </p:pic>
    </p:spTree>
    <p:extLst>
      <p:ext uri="{BB962C8B-B14F-4D97-AF65-F5344CB8AC3E}">
        <p14:creationId xmlns:p14="http://schemas.microsoft.com/office/powerpoint/2010/main" val="3277858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968836"/>
          </a:xfrm>
          <a:prstGeom prst="rect">
            <a:avLst/>
          </a:prstGeom>
        </p:spPr>
      </p:pic>
    </p:spTree>
    <p:extLst>
      <p:ext uri="{BB962C8B-B14F-4D97-AF65-F5344CB8AC3E}">
        <p14:creationId xmlns:p14="http://schemas.microsoft.com/office/powerpoint/2010/main" val="1062418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flipH="1">
            <a:off x="4045527" y="762000"/>
            <a:ext cx="3186546" cy="6096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ar-DZ" sz="4400" dirty="0" smtClean="0"/>
              <a:t>علم البيان</a:t>
            </a:r>
            <a:endParaRPr lang="fr-FR" sz="4400" dirty="0"/>
          </a:p>
        </p:txBody>
      </p:sp>
      <p:sp>
        <p:nvSpPr>
          <p:cNvPr id="3" name="ZoneTexte 2"/>
          <p:cNvSpPr txBox="1"/>
          <p:nvPr/>
        </p:nvSpPr>
        <p:spPr>
          <a:xfrm>
            <a:off x="734291" y="1884218"/>
            <a:ext cx="10505901" cy="1938992"/>
          </a:xfrm>
          <a:prstGeom prst="rect">
            <a:avLst/>
          </a:prstGeom>
          <a:noFill/>
        </p:spPr>
        <p:txBody>
          <a:bodyPr wrap="square" rtlCol="0">
            <a:spAutoFit/>
          </a:bodyPr>
          <a:lstStyle/>
          <a:p>
            <a:pPr algn="just" rtl="1"/>
            <a:r>
              <a:rPr lang="ar-DZ" sz="2000" dirty="0" smtClean="0"/>
              <a:t>نشأت علوم البلاغة  لخدمة النص القرأني  الذي أعجز  بلاغة العرب  فظهرت عدة دراسات تدرس إعجازه وتبين بلاغته اللغوية ومن هذه الكتب نجد كتاب إعجاز القرأن لأبي عبيدة  معاني القرأن للفراء ، تبيان إعجاز القرأن للفراء ، دلائل الإعجاز  </a:t>
            </a:r>
            <a:r>
              <a:rPr lang="ar-DZ" sz="2000" dirty="0" err="1" smtClean="0"/>
              <a:t>للجرجاجي</a:t>
            </a:r>
            <a:r>
              <a:rPr lang="ar-DZ" sz="2000" dirty="0" smtClean="0"/>
              <a:t> وفيما يلي نشرح أهم أقسام البلاغة التي شغلت الدارسين حيث نبدأ بعلم البيان :</a:t>
            </a:r>
          </a:p>
          <a:p>
            <a:pPr algn="just" rtl="1"/>
            <a:r>
              <a:rPr lang="ar-DZ" sz="2000" dirty="0" smtClean="0"/>
              <a:t>علم البيان: يعرف به إيراد  المعنى الواحد  بطرق مختلفة في وضوح الدلالة عليه  ويختص  بعنصر  الصور الشعرية والعاطفية  معا  سمي بهذا </a:t>
            </a:r>
            <a:r>
              <a:rPr lang="ar-DZ" sz="2000" dirty="0" err="1" smtClean="0"/>
              <a:t>الإسم</a:t>
            </a:r>
            <a:r>
              <a:rPr lang="ar-DZ" sz="2000" dirty="0" smtClean="0"/>
              <a:t> لأنه يساعد  في معرفة المعنى  من خلال التبيين والتوضيح وتعبير عن العاطفة من خلال </a:t>
            </a:r>
            <a:r>
              <a:rPr lang="ar-DZ" sz="2000" dirty="0" err="1" smtClean="0"/>
              <a:t>إستخدام</a:t>
            </a:r>
            <a:r>
              <a:rPr lang="ar-DZ" sz="2000" dirty="0" smtClean="0"/>
              <a:t>  بعض أنواع  التشبيه </a:t>
            </a:r>
            <a:r>
              <a:rPr lang="ar-DZ" sz="2000" dirty="0" err="1" smtClean="0"/>
              <a:t>والإستعارة</a:t>
            </a:r>
            <a:r>
              <a:rPr lang="ar-DZ" sz="2000" dirty="0" smtClean="0"/>
              <a:t> والمجاز ويكون أداء المعنى الواحد بأساليب مختلفة كما يلي :</a:t>
            </a:r>
            <a:endParaRPr lang="fr-FR" sz="2000" dirty="0"/>
          </a:p>
        </p:txBody>
      </p:sp>
      <p:cxnSp>
        <p:nvCxnSpPr>
          <p:cNvPr id="5" name="Connecteur droit avec flèche 4"/>
          <p:cNvCxnSpPr/>
          <p:nvPr/>
        </p:nvCxnSpPr>
        <p:spPr>
          <a:xfrm>
            <a:off x="6913418" y="5583382"/>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a:off x="6539345" y="3837709"/>
            <a:ext cx="2452255" cy="886691"/>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9" name="Connecteur droit avec flèche 8"/>
          <p:cNvCxnSpPr/>
          <p:nvPr/>
        </p:nvCxnSpPr>
        <p:spPr>
          <a:xfrm flipH="1">
            <a:off x="4170218" y="3837709"/>
            <a:ext cx="2369128" cy="1052946"/>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
        <p:nvSpPr>
          <p:cNvPr id="12" name="Ellipse 11"/>
          <p:cNvSpPr/>
          <p:nvPr/>
        </p:nvSpPr>
        <p:spPr>
          <a:xfrm>
            <a:off x="7626927" y="4890655"/>
            <a:ext cx="2729345" cy="6505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t>التشبيه والتمثيل</a:t>
            </a:r>
            <a:endParaRPr lang="fr-FR" dirty="0"/>
          </a:p>
        </p:txBody>
      </p:sp>
      <p:sp>
        <p:nvSpPr>
          <p:cNvPr id="13" name="Ellipse 12"/>
          <p:cNvSpPr/>
          <p:nvPr/>
        </p:nvSpPr>
        <p:spPr>
          <a:xfrm>
            <a:off x="2805545" y="5043055"/>
            <a:ext cx="2729345" cy="6505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t>المجاز </a:t>
            </a:r>
            <a:endParaRPr lang="fr-FR" dirty="0"/>
          </a:p>
        </p:txBody>
      </p:sp>
      <p:sp>
        <p:nvSpPr>
          <p:cNvPr id="15" name="ZoneTexte 14"/>
          <p:cNvSpPr txBox="1"/>
          <p:nvPr/>
        </p:nvSpPr>
        <p:spPr>
          <a:xfrm>
            <a:off x="471055" y="5943600"/>
            <a:ext cx="10875818" cy="369332"/>
          </a:xfrm>
          <a:prstGeom prst="rect">
            <a:avLst/>
          </a:prstGeom>
          <a:noFill/>
        </p:spPr>
        <p:txBody>
          <a:bodyPr wrap="square" rtlCol="0">
            <a:spAutoFit/>
          </a:bodyPr>
          <a:lstStyle/>
          <a:p>
            <a:pPr algn="ctr"/>
            <a:r>
              <a:rPr lang="ar-DZ" dirty="0" smtClean="0"/>
              <a:t>تحقق هذه الأساليب صور جمالية</a:t>
            </a:r>
            <a:endParaRPr lang="fr-FR" dirty="0"/>
          </a:p>
        </p:txBody>
      </p:sp>
    </p:spTree>
    <p:extLst>
      <p:ext uri="{BB962C8B-B14F-4D97-AF65-F5344CB8AC3E}">
        <p14:creationId xmlns:p14="http://schemas.microsoft.com/office/powerpoint/2010/main" val="3875870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699164" y="734291"/>
            <a:ext cx="3990109" cy="58477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ar-DZ" sz="3200" dirty="0" smtClean="0"/>
              <a:t>أقسام  علم البيان </a:t>
            </a:r>
            <a:endParaRPr lang="fr-FR" sz="3200" dirty="0"/>
          </a:p>
        </p:txBody>
      </p:sp>
      <p:cxnSp>
        <p:nvCxnSpPr>
          <p:cNvPr id="4" name="Connecteur droit avec flèche 3"/>
          <p:cNvCxnSpPr/>
          <p:nvPr/>
        </p:nvCxnSpPr>
        <p:spPr>
          <a:xfrm>
            <a:off x="7689273" y="1319066"/>
            <a:ext cx="2424545" cy="10500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Connecteur droit avec flèche 5"/>
          <p:cNvCxnSpPr/>
          <p:nvPr/>
        </p:nvCxnSpPr>
        <p:spPr>
          <a:xfrm flipH="1">
            <a:off x="1745673" y="1319066"/>
            <a:ext cx="1953491" cy="10500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a:endCxn id="12" idx="0"/>
          </p:cNvCxnSpPr>
          <p:nvPr/>
        </p:nvCxnSpPr>
        <p:spPr>
          <a:xfrm flipH="1">
            <a:off x="5022274" y="1386896"/>
            <a:ext cx="95251" cy="1106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9684328" y="2493816"/>
            <a:ext cx="1981199" cy="303414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DZ" dirty="0" smtClean="0"/>
              <a:t>التشبيه  والتمثيل:</a:t>
            </a:r>
          </a:p>
          <a:p>
            <a:pPr algn="ctr"/>
            <a:r>
              <a:rPr lang="ar-DZ" dirty="0" smtClean="0"/>
              <a:t>وهو الدلالة على</a:t>
            </a:r>
          </a:p>
          <a:p>
            <a:pPr algn="ctr"/>
            <a:r>
              <a:rPr lang="ar-DZ" dirty="0"/>
              <a:t> </a:t>
            </a:r>
            <a:r>
              <a:rPr lang="ar-DZ" dirty="0" smtClean="0"/>
              <a:t>مشاركة </a:t>
            </a:r>
            <a:r>
              <a:rPr lang="ar-DZ" dirty="0" err="1" smtClean="0"/>
              <a:t>شيئ</a:t>
            </a:r>
            <a:r>
              <a:rPr lang="ar-DZ" dirty="0" smtClean="0"/>
              <a:t> </a:t>
            </a:r>
            <a:r>
              <a:rPr lang="ar-DZ" dirty="0" err="1" smtClean="0"/>
              <a:t>لشيئ</a:t>
            </a:r>
            <a:r>
              <a:rPr lang="ar-DZ" dirty="0" smtClean="0"/>
              <a:t> في معنى أو أكثر من المعاني وهو إلحاق المشبه بأمر المشبه به  في معنى </a:t>
            </a:r>
            <a:r>
              <a:rPr lang="ar-DZ" dirty="0" err="1" smtClean="0"/>
              <a:t>مشتركووجه</a:t>
            </a:r>
            <a:r>
              <a:rPr lang="ar-DZ" dirty="0" smtClean="0"/>
              <a:t> الشبه بأداة الكاف ويكون  مظهر ا, مضمر  بليغ وتمثيلي</a:t>
            </a:r>
            <a:endParaRPr lang="fr-FR" dirty="0"/>
          </a:p>
        </p:txBody>
      </p:sp>
      <p:sp>
        <p:nvSpPr>
          <p:cNvPr id="11" name="Rectangle 10"/>
          <p:cNvSpPr/>
          <p:nvPr/>
        </p:nvSpPr>
        <p:spPr>
          <a:xfrm>
            <a:off x="6726382" y="2493816"/>
            <a:ext cx="1981199" cy="28817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dirty="0" err="1" smtClean="0"/>
              <a:t>الإستعارة</a:t>
            </a:r>
            <a:r>
              <a:rPr lang="ar-DZ" dirty="0" smtClean="0"/>
              <a:t>: </a:t>
            </a:r>
          </a:p>
          <a:p>
            <a:pPr algn="ctr"/>
            <a:r>
              <a:rPr lang="ar-DZ" dirty="0" smtClean="0"/>
              <a:t>وهي مجاز  لغوي  علاقته المشابهة بين المعنى الحقيقي والمعنى المجازي  مع قرينة مانعة  عن إرادة المعنى الأصلي وهو تشبيه مختصر  لا يذكر فيه  غير أحد الطرفين المشبه أو المشبه به فقط</a:t>
            </a:r>
          </a:p>
          <a:p>
            <a:pPr algn="ctr"/>
            <a:r>
              <a:rPr lang="ar-DZ" dirty="0" smtClean="0"/>
              <a:t> </a:t>
            </a:r>
            <a:endParaRPr lang="fr-FR" dirty="0"/>
          </a:p>
        </p:txBody>
      </p:sp>
      <p:sp>
        <p:nvSpPr>
          <p:cNvPr id="12" name="Rectangle 11"/>
          <p:cNvSpPr/>
          <p:nvPr/>
        </p:nvSpPr>
        <p:spPr>
          <a:xfrm>
            <a:off x="4031674" y="2493815"/>
            <a:ext cx="1981199" cy="17456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dirty="0" smtClean="0"/>
              <a:t>الكناية </a:t>
            </a:r>
            <a:endParaRPr lang="fr-FR" dirty="0"/>
          </a:p>
        </p:txBody>
      </p:sp>
      <p:sp>
        <p:nvSpPr>
          <p:cNvPr id="15" name="Rectangle 14"/>
          <p:cNvSpPr/>
          <p:nvPr/>
        </p:nvSpPr>
        <p:spPr>
          <a:xfrm>
            <a:off x="1388921" y="2493815"/>
            <a:ext cx="1981199" cy="17456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dirty="0" err="1" smtClean="0"/>
              <a:t>الحقيقبة</a:t>
            </a:r>
            <a:r>
              <a:rPr lang="ar-DZ" dirty="0" smtClean="0"/>
              <a:t> والمجاز </a:t>
            </a:r>
            <a:endParaRPr lang="fr-FR" dirty="0"/>
          </a:p>
        </p:txBody>
      </p:sp>
      <p:cxnSp>
        <p:nvCxnSpPr>
          <p:cNvPr id="19" name="Connecteur droit avec flèche 18"/>
          <p:cNvCxnSpPr/>
          <p:nvPr/>
        </p:nvCxnSpPr>
        <p:spPr>
          <a:xfrm>
            <a:off x="7166268" y="1352981"/>
            <a:ext cx="329041" cy="10161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9175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237" y="207819"/>
            <a:ext cx="11497672" cy="6511636"/>
          </a:xfrm>
          <a:prstGeom prst="rect">
            <a:avLst/>
          </a:prstGeom>
        </p:spPr>
      </p:pic>
    </p:spTree>
    <p:extLst>
      <p:ext uri="{BB962C8B-B14F-4D97-AF65-F5344CB8AC3E}">
        <p14:creationId xmlns:p14="http://schemas.microsoft.com/office/powerpoint/2010/main" val="3876394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671456" y="942109"/>
            <a:ext cx="3647900" cy="40011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ar-DZ" sz="2000" b="1" dirty="0" smtClean="0"/>
              <a:t> أنواع التشبيه  </a:t>
            </a:r>
            <a:endParaRPr lang="fr-FR" sz="2000" b="1" dirty="0"/>
          </a:p>
        </p:txBody>
      </p:sp>
      <p:pic>
        <p:nvPicPr>
          <p:cNvPr id="3" name="Image 2"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218" y="1662545"/>
            <a:ext cx="9989127" cy="4571999"/>
          </a:xfrm>
          <a:prstGeom prst="rect">
            <a:avLst/>
          </a:prstGeom>
        </p:spPr>
      </p:pic>
    </p:spTree>
    <p:extLst>
      <p:ext uri="{BB962C8B-B14F-4D97-AF65-F5344CB8AC3E}">
        <p14:creationId xmlns:p14="http://schemas.microsoft.com/office/powerpoint/2010/main" val="1329410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804073" cy="6857999"/>
          </a:xfrm>
          <a:prstGeom prst="rect">
            <a:avLst/>
          </a:prstGeom>
        </p:spPr>
      </p:pic>
    </p:spTree>
    <p:extLst>
      <p:ext uri="{BB962C8B-B14F-4D97-AF65-F5344CB8AC3E}">
        <p14:creationId xmlns:p14="http://schemas.microsoft.com/office/powerpoint/2010/main" val="284249036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484</Words>
  <Application>Microsoft Office PowerPoint</Application>
  <PresentationFormat>Grand écran</PresentationFormat>
  <Paragraphs>40</Paragraphs>
  <Slides>22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22</vt:i4>
      </vt:variant>
    </vt:vector>
  </HeadingPairs>
  <TitlesOfParts>
    <vt:vector size="26"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PC</dc:creator>
  <cp:lastModifiedBy>PC</cp:lastModifiedBy>
  <cp:revision>1</cp:revision>
  <dcterms:created xsi:type="dcterms:W3CDTF">2024-11-13T22:38:37Z</dcterms:created>
  <dcterms:modified xsi:type="dcterms:W3CDTF">2024-11-13T22:39:11Z</dcterms:modified>
</cp:coreProperties>
</file>