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04" r:id="rId1"/>
  </p:sldMasterIdLst>
  <p:notesMasterIdLst>
    <p:notesMasterId r:id="rId11"/>
  </p:notesMasterIdLst>
  <p:sldIdLst>
    <p:sldId id="314" r:id="rId2"/>
    <p:sldId id="328" r:id="rId3"/>
    <p:sldId id="319" r:id="rId4"/>
    <p:sldId id="329" r:id="rId5"/>
    <p:sldId id="330" r:id="rId6"/>
    <p:sldId id="331" r:id="rId7"/>
    <p:sldId id="332" r:id="rId8"/>
    <p:sldId id="333" r:id="rId9"/>
    <p:sldId id="334" r:id="rId10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576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30B4AC6-7004-4521-92F0-5AAA0EFE775A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BCD0A44-2583-4E55-A1FB-EECC4FDFA246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103506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670178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age panoramiqu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089624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re et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834942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ion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930400" y="3771174"/>
            <a:ext cx="7385828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  <p:sp>
        <p:nvSpPr>
          <p:cNvPr id="11" name="TextBox 10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accent1"/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37377872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e n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59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0516250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92204280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 colonnes d’ima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573439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806920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0015240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64646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53860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070690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468377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7215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613470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895320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r-FR" smtClean="0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269294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1">
                  <a:lumMod val="60000"/>
                  <a:lumOff val="40000"/>
                  <a:alpha val="7000"/>
                </a:schemeClr>
              </a:gs>
              <a:gs pos="69000">
                <a:schemeClr val="accent1">
                  <a:lumMod val="60000"/>
                  <a:lumOff val="40000"/>
                  <a:alpha val="0"/>
                </a:schemeClr>
              </a:gs>
              <a:gs pos="36000">
                <a:schemeClr val="accent1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713"/>
          <a:stretch/>
        </p:blipFill>
        <p:spPr>
          <a:xfrm>
            <a:off x="8000197" y="0"/>
            <a:ext cx="1603387" cy="11430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4199"/>
          <a:stretch/>
        </p:blipFill>
        <p:spPr>
          <a:xfrm>
            <a:off x="8609012" y="6092866"/>
            <a:ext cx="993734" cy="765134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fr-FR" smtClean="0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EE92BC1A-6E2B-4D26-9DDD-8C908F932A68}" type="datetimeFigureOut">
              <a:rPr lang="fr-FR" smtClean="0"/>
              <a:t>13/05/2023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E67D23-E39A-4DA6-AB81-0F165BB89634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57792847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905" r:id="rId1"/>
    <p:sldLayoutId id="2147483906" r:id="rId2"/>
    <p:sldLayoutId id="2147483907" r:id="rId3"/>
    <p:sldLayoutId id="2147483908" r:id="rId4"/>
    <p:sldLayoutId id="2147483909" r:id="rId5"/>
    <p:sldLayoutId id="2147483910" r:id="rId6"/>
    <p:sldLayoutId id="2147483911" r:id="rId7"/>
    <p:sldLayoutId id="2147483912" r:id="rId8"/>
    <p:sldLayoutId id="2147483913" r:id="rId9"/>
    <p:sldLayoutId id="2147483914" r:id="rId10"/>
    <p:sldLayoutId id="2147483915" r:id="rId11"/>
    <p:sldLayoutId id="2147483916" r:id="rId12"/>
    <p:sldLayoutId id="2147483917" r:id="rId13"/>
    <p:sldLayoutId id="2147483918" r:id="rId14"/>
    <p:sldLayoutId id="2147483919" r:id="rId15"/>
    <p:sldLayoutId id="2147483920" r:id="rId16"/>
    <p:sldLayoutId id="2147483921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50912" y="744266"/>
            <a:ext cx="9404723" cy="1400530"/>
          </a:xfrm>
        </p:spPr>
        <p:txBody>
          <a:bodyPr/>
          <a:lstStyle/>
          <a:p>
            <a:pPr algn="ctr"/>
            <a:r>
              <a:rPr lang="fr-FR" sz="8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Cours n</a:t>
            </a:r>
            <a:r>
              <a:rPr lang="fr-FR" sz="60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°</a:t>
            </a:r>
            <a:r>
              <a:rPr lang="fr-FR" sz="88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04</a:t>
            </a:r>
            <a:endParaRPr lang="fr-FR" sz="88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2034" y="2596257"/>
            <a:ext cx="11675166" cy="180346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fr-FR" sz="11500" b="1" dirty="0" smtClean="0">
                <a:solidFill>
                  <a:srgbClr val="FFFF00"/>
                </a:solidFill>
              </a:rPr>
              <a:t>Le microcycle</a:t>
            </a:r>
            <a:endParaRPr lang="fr-FR" sz="115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653355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2"/>
          <p:cNvGrpSpPr>
            <a:grpSpLocks/>
          </p:cNvGrpSpPr>
          <p:nvPr/>
        </p:nvGrpSpPr>
        <p:grpSpPr bwMode="auto">
          <a:xfrm>
            <a:off x="206062" y="231820"/>
            <a:ext cx="11706896" cy="6375042"/>
            <a:chOff x="-3" y="592"/>
            <a:chExt cx="3855" cy="4370"/>
          </a:xfrm>
        </p:grpSpPr>
        <p:grpSp>
          <p:nvGrpSpPr>
            <p:cNvPr id="5" name="Group 3"/>
            <p:cNvGrpSpPr>
              <a:grpSpLocks/>
            </p:cNvGrpSpPr>
            <p:nvPr/>
          </p:nvGrpSpPr>
          <p:grpSpPr bwMode="auto">
            <a:xfrm>
              <a:off x="0" y="595"/>
              <a:ext cx="3849" cy="4364"/>
              <a:chOff x="0" y="595"/>
              <a:chExt cx="3849" cy="4364"/>
            </a:xfrm>
          </p:grpSpPr>
          <p:grpSp>
            <p:nvGrpSpPr>
              <p:cNvPr id="7" name="Group 4"/>
              <p:cNvGrpSpPr>
                <a:grpSpLocks/>
              </p:cNvGrpSpPr>
              <p:nvPr/>
            </p:nvGrpSpPr>
            <p:grpSpPr bwMode="auto">
              <a:xfrm>
                <a:off x="0" y="595"/>
                <a:ext cx="2604" cy="394"/>
                <a:chOff x="0" y="595"/>
                <a:chExt cx="2604" cy="394"/>
              </a:xfrm>
            </p:grpSpPr>
            <p:sp>
              <p:nvSpPr>
                <p:cNvPr id="65" name="Rectangle 5"/>
                <p:cNvSpPr>
                  <a:spLocks noChangeArrowheads="1"/>
                </p:cNvSpPr>
                <p:nvPr/>
              </p:nvSpPr>
              <p:spPr bwMode="auto">
                <a:xfrm>
                  <a:off x="28" y="595"/>
                  <a:ext cx="2548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CYCLES DE PROGRESSION ET D’ALTERNANCE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6" name="Rectangle 6"/>
                <p:cNvSpPr>
                  <a:spLocks noChangeArrowheads="1"/>
                </p:cNvSpPr>
                <p:nvPr/>
              </p:nvSpPr>
              <p:spPr bwMode="auto">
                <a:xfrm>
                  <a:off x="0" y="595"/>
                  <a:ext cx="2604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8" name="Group 7"/>
              <p:cNvGrpSpPr>
                <a:grpSpLocks/>
              </p:cNvGrpSpPr>
              <p:nvPr/>
            </p:nvGrpSpPr>
            <p:grpSpPr bwMode="auto">
              <a:xfrm>
                <a:off x="2604" y="595"/>
                <a:ext cx="1245" cy="394"/>
                <a:chOff x="2604" y="595"/>
                <a:chExt cx="1245" cy="394"/>
              </a:xfrm>
            </p:grpSpPr>
            <p:sp>
              <p:nvSpPr>
                <p:cNvPr id="63" name="Rectangle 8"/>
                <p:cNvSpPr>
                  <a:spLocks noChangeArrowheads="1"/>
                </p:cNvSpPr>
                <p:nvPr/>
              </p:nvSpPr>
              <p:spPr bwMode="auto">
                <a:xfrm>
                  <a:off x="2632" y="595"/>
                  <a:ext cx="1189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DUREE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4" name="Rectangle 9"/>
                <p:cNvSpPr>
                  <a:spLocks noChangeArrowheads="1"/>
                </p:cNvSpPr>
                <p:nvPr/>
              </p:nvSpPr>
              <p:spPr bwMode="auto">
                <a:xfrm>
                  <a:off x="2604" y="595"/>
                  <a:ext cx="1245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9" name="Group 10"/>
              <p:cNvGrpSpPr>
                <a:grpSpLocks/>
              </p:cNvGrpSpPr>
              <p:nvPr/>
            </p:nvGrpSpPr>
            <p:grpSpPr bwMode="auto">
              <a:xfrm>
                <a:off x="0" y="989"/>
                <a:ext cx="2604" cy="500"/>
                <a:chOff x="0" y="989"/>
                <a:chExt cx="2604" cy="500"/>
              </a:xfrm>
            </p:grpSpPr>
            <p:sp>
              <p:nvSpPr>
                <p:cNvPr id="61" name="Rectangle 11"/>
                <p:cNvSpPr>
                  <a:spLocks noChangeArrowheads="1"/>
                </p:cNvSpPr>
                <p:nvPr/>
              </p:nvSpPr>
              <p:spPr bwMode="auto">
                <a:xfrm>
                  <a:off x="28" y="989"/>
                  <a:ext cx="2548" cy="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4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Minicycle</a:t>
                  </a: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 retrouvé dans une série d’exercices constituant une partie du corps de la séance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2" name="Rectangle 12"/>
                <p:cNvSpPr>
                  <a:spLocks noChangeArrowheads="1"/>
                </p:cNvSpPr>
                <p:nvPr/>
              </p:nvSpPr>
              <p:spPr bwMode="auto">
                <a:xfrm>
                  <a:off x="0" y="989"/>
                  <a:ext cx="2604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0" name="Group 13"/>
              <p:cNvGrpSpPr>
                <a:grpSpLocks/>
              </p:cNvGrpSpPr>
              <p:nvPr/>
            </p:nvGrpSpPr>
            <p:grpSpPr bwMode="auto">
              <a:xfrm>
                <a:off x="2604" y="989"/>
                <a:ext cx="1245" cy="500"/>
                <a:chOff x="2604" y="989"/>
                <a:chExt cx="1245" cy="500"/>
              </a:xfrm>
            </p:grpSpPr>
            <p:sp>
              <p:nvSpPr>
                <p:cNvPr id="59" name="Rectangle 14"/>
                <p:cNvSpPr>
                  <a:spLocks noChangeArrowheads="1"/>
                </p:cNvSpPr>
                <p:nvPr/>
              </p:nvSpPr>
              <p:spPr bwMode="auto">
                <a:xfrm>
                  <a:off x="2632" y="989"/>
                  <a:ext cx="1189" cy="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De quelques minutes à quelques dizaines de minutes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60" name="Rectangle 15"/>
                <p:cNvSpPr>
                  <a:spLocks noChangeArrowheads="1"/>
                </p:cNvSpPr>
                <p:nvPr/>
              </p:nvSpPr>
              <p:spPr bwMode="auto">
                <a:xfrm>
                  <a:off x="2604" y="989"/>
                  <a:ext cx="1245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1" name="Group 16"/>
              <p:cNvGrpSpPr>
                <a:grpSpLocks/>
              </p:cNvGrpSpPr>
              <p:nvPr/>
            </p:nvGrpSpPr>
            <p:grpSpPr bwMode="auto">
              <a:xfrm>
                <a:off x="0" y="1489"/>
                <a:ext cx="2604" cy="500"/>
                <a:chOff x="0" y="1489"/>
                <a:chExt cx="2604" cy="500"/>
              </a:xfrm>
            </p:grpSpPr>
            <p:sp>
              <p:nvSpPr>
                <p:cNvPr id="57" name="Rectangle 17"/>
                <p:cNvSpPr>
                  <a:spLocks noChangeArrowheads="1"/>
                </p:cNvSpPr>
                <p:nvPr/>
              </p:nvSpPr>
              <p:spPr bwMode="auto">
                <a:xfrm>
                  <a:off x="28" y="1489"/>
                  <a:ext cx="2548" cy="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4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Cycle de la séance </a:t>
                  </a: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quotidienne, bi- ou tri-quotidienne d’entraînement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Rectangle 18"/>
                <p:cNvSpPr>
                  <a:spLocks noChangeArrowheads="1"/>
                </p:cNvSpPr>
                <p:nvPr/>
              </p:nvSpPr>
              <p:spPr bwMode="auto">
                <a:xfrm>
                  <a:off x="0" y="1489"/>
                  <a:ext cx="2604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2" name="Group 19"/>
              <p:cNvGrpSpPr>
                <a:grpSpLocks/>
              </p:cNvGrpSpPr>
              <p:nvPr/>
            </p:nvGrpSpPr>
            <p:grpSpPr bwMode="auto">
              <a:xfrm>
                <a:off x="2604" y="1489"/>
                <a:ext cx="1245" cy="500"/>
                <a:chOff x="2604" y="1489"/>
                <a:chExt cx="1245" cy="500"/>
              </a:xfrm>
            </p:grpSpPr>
            <p:sp>
              <p:nvSpPr>
                <p:cNvPr id="55" name="Rectangle 20"/>
                <p:cNvSpPr>
                  <a:spLocks noChangeArrowheads="1"/>
                </p:cNvSpPr>
                <p:nvPr/>
              </p:nvSpPr>
              <p:spPr bwMode="auto">
                <a:xfrm>
                  <a:off x="2632" y="1489"/>
                  <a:ext cx="1189" cy="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De quelques dizaines de minutes à plusieurs heures 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6" name="Rectangle 21"/>
                <p:cNvSpPr>
                  <a:spLocks noChangeArrowheads="1"/>
                </p:cNvSpPr>
                <p:nvPr/>
              </p:nvSpPr>
              <p:spPr bwMode="auto">
                <a:xfrm>
                  <a:off x="2604" y="1489"/>
                  <a:ext cx="1245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3" name="Group 22"/>
              <p:cNvGrpSpPr>
                <a:grpSpLocks/>
              </p:cNvGrpSpPr>
              <p:nvPr/>
            </p:nvGrpSpPr>
            <p:grpSpPr bwMode="auto">
              <a:xfrm>
                <a:off x="0" y="1989"/>
                <a:ext cx="2604" cy="394"/>
                <a:chOff x="0" y="1989"/>
                <a:chExt cx="2604" cy="394"/>
              </a:xfrm>
            </p:grpSpPr>
            <p:sp>
              <p:nvSpPr>
                <p:cNvPr id="53" name="Rectangle 23"/>
                <p:cNvSpPr>
                  <a:spLocks noChangeArrowheads="1"/>
                </p:cNvSpPr>
                <p:nvPr/>
              </p:nvSpPr>
              <p:spPr bwMode="auto">
                <a:xfrm>
                  <a:off x="28" y="1989"/>
                  <a:ext cx="2548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4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Cycle quotidien </a:t>
                  </a:r>
                  <a:r>
                    <a:rPr kumimoji="0" lang="fr-FR" altLang="fr-FR" sz="2000" b="1" i="0" u="none" strike="noStrike" kern="0" cap="none" spc="0" normalizeH="0" baseline="0" noProof="0" dirty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d’entraînement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dirty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4" name="Rectangle 24"/>
                <p:cNvSpPr>
                  <a:spLocks noChangeArrowheads="1"/>
                </p:cNvSpPr>
                <p:nvPr/>
              </p:nvSpPr>
              <p:spPr bwMode="auto">
                <a:xfrm>
                  <a:off x="0" y="1989"/>
                  <a:ext cx="2604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4" name="Group 25"/>
              <p:cNvGrpSpPr>
                <a:grpSpLocks/>
              </p:cNvGrpSpPr>
              <p:nvPr/>
            </p:nvGrpSpPr>
            <p:grpSpPr bwMode="auto">
              <a:xfrm>
                <a:off x="2604" y="1989"/>
                <a:ext cx="1245" cy="394"/>
                <a:chOff x="2604" y="1989"/>
                <a:chExt cx="1245" cy="394"/>
              </a:xfrm>
            </p:grpSpPr>
            <p:sp>
              <p:nvSpPr>
                <p:cNvPr id="51" name="Rectangle 26"/>
                <p:cNvSpPr>
                  <a:spLocks noChangeArrowheads="1"/>
                </p:cNvSpPr>
                <p:nvPr/>
              </p:nvSpPr>
              <p:spPr bwMode="auto">
                <a:xfrm>
                  <a:off x="2632" y="1989"/>
                  <a:ext cx="1189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Vingt quatre heures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2" name="Rectangle 27"/>
                <p:cNvSpPr>
                  <a:spLocks noChangeArrowheads="1"/>
                </p:cNvSpPr>
                <p:nvPr/>
              </p:nvSpPr>
              <p:spPr bwMode="auto">
                <a:xfrm>
                  <a:off x="2604" y="1989"/>
                  <a:ext cx="1245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5" name="Group 28"/>
              <p:cNvGrpSpPr>
                <a:grpSpLocks/>
              </p:cNvGrpSpPr>
              <p:nvPr/>
            </p:nvGrpSpPr>
            <p:grpSpPr bwMode="auto">
              <a:xfrm>
                <a:off x="0" y="2383"/>
                <a:ext cx="2604" cy="394"/>
                <a:chOff x="0" y="2383"/>
                <a:chExt cx="2604" cy="394"/>
              </a:xfrm>
            </p:grpSpPr>
            <p:sp>
              <p:nvSpPr>
                <p:cNvPr id="49" name="Rectangle 29"/>
                <p:cNvSpPr>
                  <a:spLocks noChangeArrowheads="1"/>
                </p:cNvSpPr>
                <p:nvPr/>
              </p:nvSpPr>
              <p:spPr bwMode="auto">
                <a:xfrm>
                  <a:off x="28" y="2383"/>
                  <a:ext cx="2548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4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Microcycle</a:t>
                  </a: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 hebdomadaire d’entraînement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0" name="Rectangle 30"/>
                <p:cNvSpPr>
                  <a:spLocks noChangeArrowheads="1"/>
                </p:cNvSpPr>
                <p:nvPr/>
              </p:nvSpPr>
              <p:spPr bwMode="auto">
                <a:xfrm>
                  <a:off x="0" y="2383"/>
                  <a:ext cx="2604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6" name="Group 31"/>
              <p:cNvGrpSpPr>
                <a:grpSpLocks/>
              </p:cNvGrpSpPr>
              <p:nvPr/>
            </p:nvGrpSpPr>
            <p:grpSpPr bwMode="auto">
              <a:xfrm>
                <a:off x="2604" y="2383"/>
                <a:ext cx="1245" cy="394"/>
                <a:chOff x="2604" y="2383"/>
                <a:chExt cx="1245" cy="394"/>
              </a:xfrm>
            </p:grpSpPr>
            <p:sp>
              <p:nvSpPr>
                <p:cNvPr id="47" name="Rectangle 32"/>
                <p:cNvSpPr>
                  <a:spLocks noChangeArrowheads="1"/>
                </p:cNvSpPr>
                <p:nvPr/>
              </p:nvSpPr>
              <p:spPr bwMode="auto">
                <a:xfrm>
                  <a:off x="2632" y="2383"/>
                  <a:ext cx="1189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Sept jours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8" name="Rectangle 33"/>
                <p:cNvSpPr>
                  <a:spLocks noChangeArrowheads="1"/>
                </p:cNvSpPr>
                <p:nvPr/>
              </p:nvSpPr>
              <p:spPr bwMode="auto">
                <a:xfrm>
                  <a:off x="2604" y="2383"/>
                  <a:ext cx="1245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7" name="Group 34"/>
              <p:cNvGrpSpPr>
                <a:grpSpLocks/>
              </p:cNvGrpSpPr>
              <p:nvPr/>
            </p:nvGrpSpPr>
            <p:grpSpPr bwMode="auto">
              <a:xfrm>
                <a:off x="0" y="2777"/>
                <a:ext cx="2604" cy="394"/>
                <a:chOff x="0" y="2777"/>
                <a:chExt cx="2604" cy="394"/>
              </a:xfrm>
            </p:grpSpPr>
            <p:sp>
              <p:nvSpPr>
                <p:cNvPr id="45" name="Rectangle 35"/>
                <p:cNvSpPr>
                  <a:spLocks noChangeArrowheads="1"/>
                </p:cNvSpPr>
                <p:nvPr/>
              </p:nvSpPr>
              <p:spPr bwMode="auto">
                <a:xfrm>
                  <a:off x="28" y="2777"/>
                  <a:ext cx="2548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4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Mésocycle</a:t>
                  </a: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 comprenant deux à six microcycles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6" name="Rectangle 36"/>
                <p:cNvSpPr>
                  <a:spLocks noChangeArrowheads="1"/>
                </p:cNvSpPr>
                <p:nvPr/>
              </p:nvSpPr>
              <p:spPr bwMode="auto">
                <a:xfrm>
                  <a:off x="0" y="2777"/>
                  <a:ext cx="2604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8" name="Group 37"/>
              <p:cNvGrpSpPr>
                <a:grpSpLocks/>
              </p:cNvGrpSpPr>
              <p:nvPr/>
            </p:nvGrpSpPr>
            <p:grpSpPr bwMode="auto">
              <a:xfrm>
                <a:off x="2604" y="2777"/>
                <a:ext cx="1245" cy="394"/>
                <a:chOff x="2604" y="2777"/>
                <a:chExt cx="1245" cy="394"/>
              </a:xfrm>
            </p:grpSpPr>
            <p:sp>
              <p:nvSpPr>
                <p:cNvPr id="43" name="Rectangle 38"/>
                <p:cNvSpPr>
                  <a:spLocks noChangeArrowheads="1"/>
                </p:cNvSpPr>
                <p:nvPr/>
              </p:nvSpPr>
              <p:spPr bwMode="auto">
                <a:xfrm>
                  <a:off x="2632" y="2777"/>
                  <a:ext cx="1189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Deux à six semaines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4" name="Rectangle 39"/>
                <p:cNvSpPr>
                  <a:spLocks noChangeArrowheads="1"/>
                </p:cNvSpPr>
                <p:nvPr/>
              </p:nvSpPr>
              <p:spPr bwMode="auto">
                <a:xfrm>
                  <a:off x="2604" y="2777"/>
                  <a:ext cx="1245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19" name="Group 40"/>
              <p:cNvGrpSpPr>
                <a:grpSpLocks/>
              </p:cNvGrpSpPr>
              <p:nvPr/>
            </p:nvGrpSpPr>
            <p:grpSpPr bwMode="auto">
              <a:xfrm>
                <a:off x="0" y="3171"/>
                <a:ext cx="2604" cy="394"/>
                <a:chOff x="0" y="3171"/>
                <a:chExt cx="2604" cy="394"/>
              </a:xfrm>
            </p:grpSpPr>
            <p:sp>
              <p:nvSpPr>
                <p:cNvPr id="41" name="Rectangle 41"/>
                <p:cNvSpPr>
                  <a:spLocks noChangeArrowheads="1"/>
                </p:cNvSpPr>
                <p:nvPr/>
              </p:nvSpPr>
              <p:spPr bwMode="auto">
                <a:xfrm>
                  <a:off x="28" y="3171"/>
                  <a:ext cx="2548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4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Macrocycle</a:t>
                  </a: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 comprenant deux à quatre mésocycles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2" name="Rectangle 42"/>
                <p:cNvSpPr>
                  <a:spLocks noChangeArrowheads="1"/>
                </p:cNvSpPr>
                <p:nvPr/>
              </p:nvSpPr>
              <p:spPr bwMode="auto">
                <a:xfrm>
                  <a:off x="0" y="3171"/>
                  <a:ext cx="2604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0" name="Group 43"/>
              <p:cNvGrpSpPr>
                <a:grpSpLocks/>
              </p:cNvGrpSpPr>
              <p:nvPr/>
            </p:nvGrpSpPr>
            <p:grpSpPr bwMode="auto">
              <a:xfrm>
                <a:off x="2604" y="3171"/>
                <a:ext cx="1245" cy="394"/>
                <a:chOff x="2604" y="3171"/>
                <a:chExt cx="1245" cy="394"/>
              </a:xfrm>
            </p:grpSpPr>
            <p:sp>
              <p:nvSpPr>
                <p:cNvPr id="39" name="Rectangle 44"/>
                <p:cNvSpPr>
                  <a:spLocks noChangeArrowheads="1"/>
                </p:cNvSpPr>
                <p:nvPr/>
              </p:nvSpPr>
              <p:spPr bwMode="auto">
                <a:xfrm>
                  <a:off x="2632" y="3171"/>
                  <a:ext cx="1189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Un à six mois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40" name="Rectangle 45"/>
                <p:cNvSpPr>
                  <a:spLocks noChangeArrowheads="1"/>
                </p:cNvSpPr>
                <p:nvPr/>
              </p:nvSpPr>
              <p:spPr bwMode="auto">
                <a:xfrm>
                  <a:off x="2604" y="3171"/>
                  <a:ext cx="1245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1" name="Group 46"/>
              <p:cNvGrpSpPr>
                <a:grpSpLocks/>
              </p:cNvGrpSpPr>
              <p:nvPr/>
            </p:nvGrpSpPr>
            <p:grpSpPr bwMode="auto">
              <a:xfrm>
                <a:off x="0" y="3565"/>
                <a:ext cx="2604" cy="394"/>
                <a:chOff x="0" y="3565"/>
                <a:chExt cx="2604" cy="394"/>
              </a:xfrm>
            </p:grpSpPr>
            <p:sp>
              <p:nvSpPr>
                <p:cNvPr id="37" name="Rectangle 47"/>
                <p:cNvSpPr>
                  <a:spLocks noChangeArrowheads="1"/>
                </p:cNvSpPr>
                <p:nvPr/>
              </p:nvSpPr>
              <p:spPr bwMode="auto">
                <a:xfrm>
                  <a:off x="28" y="3565"/>
                  <a:ext cx="2548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4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Cycle annuel </a:t>
                  </a: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d’entraînement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8" name="Rectangle 48"/>
                <p:cNvSpPr>
                  <a:spLocks noChangeArrowheads="1"/>
                </p:cNvSpPr>
                <p:nvPr/>
              </p:nvSpPr>
              <p:spPr bwMode="auto">
                <a:xfrm>
                  <a:off x="0" y="3565"/>
                  <a:ext cx="2604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2" name="Group 49"/>
              <p:cNvGrpSpPr>
                <a:grpSpLocks/>
              </p:cNvGrpSpPr>
              <p:nvPr/>
            </p:nvGrpSpPr>
            <p:grpSpPr bwMode="auto">
              <a:xfrm>
                <a:off x="2604" y="3565"/>
                <a:ext cx="1245" cy="394"/>
                <a:chOff x="2604" y="3565"/>
                <a:chExt cx="1245" cy="394"/>
              </a:xfrm>
            </p:grpSpPr>
            <p:sp>
              <p:nvSpPr>
                <p:cNvPr id="35" name="Rectangle 50"/>
                <p:cNvSpPr>
                  <a:spLocks noChangeArrowheads="1"/>
                </p:cNvSpPr>
                <p:nvPr/>
              </p:nvSpPr>
              <p:spPr bwMode="auto">
                <a:xfrm>
                  <a:off x="2632" y="3565"/>
                  <a:ext cx="1189" cy="394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Une année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6" name="Rectangle 51"/>
                <p:cNvSpPr>
                  <a:spLocks noChangeArrowheads="1"/>
                </p:cNvSpPr>
                <p:nvPr/>
              </p:nvSpPr>
              <p:spPr bwMode="auto">
                <a:xfrm>
                  <a:off x="2604" y="3565"/>
                  <a:ext cx="1245" cy="39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3" name="Group 52"/>
              <p:cNvGrpSpPr>
                <a:grpSpLocks/>
              </p:cNvGrpSpPr>
              <p:nvPr/>
            </p:nvGrpSpPr>
            <p:grpSpPr bwMode="auto">
              <a:xfrm>
                <a:off x="0" y="3959"/>
                <a:ext cx="2604" cy="500"/>
                <a:chOff x="0" y="3959"/>
                <a:chExt cx="2604" cy="500"/>
              </a:xfrm>
            </p:grpSpPr>
            <p:sp>
              <p:nvSpPr>
                <p:cNvPr id="33" name="Rectangle 53"/>
                <p:cNvSpPr>
                  <a:spLocks noChangeArrowheads="1"/>
                </p:cNvSpPr>
                <p:nvPr/>
              </p:nvSpPr>
              <p:spPr bwMode="auto">
                <a:xfrm>
                  <a:off x="28" y="3959"/>
                  <a:ext cx="2548" cy="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4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Mégacycle</a:t>
                  </a: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 comprenant une succession de deux à quatre cycles annuels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4" name="Rectangle 54"/>
                <p:cNvSpPr>
                  <a:spLocks noChangeArrowheads="1"/>
                </p:cNvSpPr>
                <p:nvPr/>
              </p:nvSpPr>
              <p:spPr bwMode="auto">
                <a:xfrm>
                  <a:off x="0" y="3959"/>
                  <a:ext cx="2604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4" name="Group 55"/>
              <p:cNvGrpSpPr>
                <a:grpSpLocks/>
              </p:cNvGrpSpPr>
              <p:nvPr/>
            </p:nvGrpSpPr>
            <p:grpSpPr bwMode="auto">
              <a:xfrm>
                <a:off x="2604" y="3959"/>
                <a:ext cx="1245" cy="500"/>
                <a:chOff x="2604" y="3959"/>
                <a:chExt cx="1245" cy="500"/>
              </a:xfrm>
            </p:grpSpPr>
            <p:sp>
              <p:nvSpPr>
                <p:cNvPr id="31" name="Rectangle 56"/>
                <p:cNvSpPr>
                  <a:spLocks noChangeArrowheads="1"/>
                </p:cNvSpPr>
                <p:nvPr/>
              </p:nvSpPr>
              <p:spPr bwMode="auto">
                <a:xfrm>
                  <a:off x="2632" y="3959"/>
                  <a:ext cx="1189" cy="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Deux à quatre ans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2" name="Rectangle 57"/>
                <p:cNvSpPr>
                  <a:spLocks noChangeArrowheads="1"/>
                </p:cNvSpPr>
                <p:nvPr/>
              </p:nvSpPr>
              <p:spPr bwMode="auto">
                <a:xfrm>
                  <a:off x="2604" y="3959"/>
                  <a:ext cx="1245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5" name="Group 58"/>
              <p:cNvGrpSpPr>
                <a:grpSpLocks/>
              </p:cNvGrpSpPr>
              <p:nvPr/>
            </p:nvGrpSpPr>
            <p:grpSpPr bwMode="auto">
              <a:xfrm>
                <a:off x="0" y="4459"/>
                <a:ext cx="2604" cy="500"/>
                <a:chOff x="0" y="4459"/>
                <a:chExt cx="2604" cy="500"/>
              </a:xfrm>
            </p:grpSpPr>
            <p:sp>
              <p:nvSpPr>
                <p:cNvPr id="29" name="Rectangle 59"/>
                <p:cNvSpPr>
                  <a:spLocks noChangeArrowheads="1"/>
                </p:cNvSpPr>
                <p:nvPr/>
              </p:nvSpPr>
              <p:spPr bwMode="auto">
                <a:xfrm>
                  <a:off x="28" y="4459"/>
                  <a:ext cx="2548" cy="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4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FF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Gigacycle</a:t>
                  </a: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 comprenant une succession de plusieurs mégacycles et qui constitue le plan de carrière du sportif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30" name="Rectangle 60"/>
                <p:cNvSpPr>
                  <a:spLocks noChangeArrowheads="1"/>
                </p:cNvSpPr>
                <p:nvPr/>
              </p:nvSpPr>
              <p:spPr bwMode="auto">
                <a:xfrm>
                  <a:off x="0" y="4459"/>
                  <a:ext cx="2604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  <p:grpSp>
            <p:nvGrpSpPr>
              <p:cNvPr id="26" name="Group 61"/>
              <p:cNvGrpSpPr>
                <a:grpSpLocks/>
              </p:cNvGrpSpPr>
              <p:nvPr/>
            </p:nvGrpSpPr>
            <p:grpSpPr bwMode="auto">
              <a:xfrm>
                <a:off x="2604" y="4459"/>
                <a:ext cx="1245" cy="500"/>
                <a:chOff x="2604" y="4459"/>
                <a:chExt cx="1245" cy="500"/>
              </a:xfrm>
            </p:grpSpPr>
            <p:sp>
              <p:nvSpPr>
                <p:cNvPr id="27" name="Rectangle 62"/>
                <p:cNvSpPr>
                  <a:spLocks noChangeArrowheads="1"/>
                </p:cNvSpPr>
                <p:nvPr/>
              </p:nvSpPr>
              <p:spPr bwMode="auto">
                <a:xfrm>
                  <a:off x="2632" y="4459"/>
                  <a:ext cx="1189" cy="5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r>
                    <a:rPr kumimoji="0" lang="fr-FR" altLang="fr-FR" sz="2000" b="1" i="0" u="none" strike="noStrike" kern="0" cap="none" spc="0" normalizeH="0" baseline="0" noProof="0" smtClean="0">
                      <a:ln>
                        <a:noFill/>
                      </a:ln>
                      <a:solidFill>
                        <a:srgbClr val="FFFF00"/>
                      </a:solidFill>
                      <a:effectLst/>
                      <a:uLnTx/>
                      <a:uFillTx/>
                      <a:cs typeface="Times New Roman" panose="02020603050405020304" pitchFamily="18" charset="0"/>
                    </a:rPr>
                    <a:t>Huit ans et plus</a:t>
                  </a:r>
                </a:p>
                <a:p>
                  <a:pPr marL="0" marR="0" lvl="0" indent="0" algn="ctr" defTabSz="914400" eaLnBrk="0" fontAlgn="base" latinLnBrk="0" hangingPunct="0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sz="2000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28" name="Rectangle 63"/>
                <p:cNvSpPr>
                  <a:spLocks noChangeArrowheads="1"/>
                </p:cNvSpPr>
                <p:nvPr/>
              </p:nvSpPr>
              <p:spPr bwMode="auto">
                <a:xfrm>
                  <a:off x="2604" y="4459"/>
                  <a:ext cx="1245" cy="50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>
                    <a:spcBef>
                      <a:spcPct val="20000"/>
                    </a:spcBef>
                    <a:buChar char="•"/>
                    <a:defRPr sz="32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1pPr>
                  <a:lvl2pPr marL="742950" indent="-285750">
                    <a:spcBef>
                      <a:spcPct val="20000"/>
                    </a:spcBef>
                    <a:buChar char="–"/>
                    <a:defRPr sz="28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2pPr>
                  <a:lvl3pPr marL="1143000" indent="-228600">
                    <a:spcBef>
                      <a:spcPct val="20000"/>
                    </a:spcBef>
                    <a:buChar char="•"/>
                    <a:defRPr sz="24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3pPr>
                  <a:lvl4pPr marL="1600200" indent="-228600">
                    <a:spcBef>
                      <a:spcPct val="20000"/>
                    </a:spcBef>
                    <a:buChar char="–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4pPr>
                  <a:lvl5pPr marL="2057400" indent="-228600">
                    <a:spcBef>
                      <a:spcPct val="20000"/>
                    </a:spcBef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5pPr>
                  <a:lvl6pPr marL="25146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6pPr>
                  <a:lvl7pPr marL="29718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7pPr>
                  <a:lvl8pPr marL="34290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8pPr>
                  <a:lvl9pPr marL="3886200" indent="-228600" eaLnBrk="0" fontAlgn="base" hangingPunct="0">
                    <a:spcBef>
                      <a:spcPct val="20000"/>
                    </a:spcBef>
                    <a:spcAft>
                      <a:spcPct val="0"/>
                    </a:spcAft>
                    <a:buChar char="»"/>
                    <a:defRPr sz="2000">
                      <a:solidFill>
                        <a:schemeClr val="tx1"/>
                      </a:solidFill>
                      <a:latin typeface="Times New Roman" panose="02020603050405020304" pitchFamily="18" charset="0"/>
                    </a:defRPr>
                  </a:lvl9pPr>
                </a:lstStyle>
                <a:p>
                  <a:pPr marL="0" marR="0" lvl="0" indent="0" algn="ctr" defTabSz="914400" eaLnBrk="1" fontAlgn="base" latinLnBrk="0" hangingPunct="1">
                    <a:lnSpc>
                      <a:spcPct val="100000"/>
                    </a:lnSpc>
                    <a:spcBef>
                      <a:spcPct val="0"/>
                    </a:spcBef>
                    <a:spcAft>
                      <a:spcPct val="0"/>
                    </a:spcAft>
                    <a:buClrTx/>
                    <a:buSzTx/>
                    <a:buFontTx/>
                    <a:buNone/>
                    <a:tabLst/>
                    <a:defRPr/>
                  </a:pPr>
                  <a:endParaRPr kumimoji="0" lang="fr-FR" altLang="fr-FR" b="1" i="0" u="none" strike="noStrike" kern="0" cap="none" spc="0" normalizeH="0" baseline="0" noProof="0" smtClean="0">
                    <a:ln>
                      <a:noFill/>
                    </a:ln>
                    <a:solidFill>
                      <a:srgbClr val="FFFF00"/>
                    </a:solidFill>
                    <a:effectLst/>
                    <a:uLnTx/>
                    <a:uFillTx/>
                    <a:cs typeface="Times New Roman" panose="02020603050405020304" pitchFamily="18" charset="0"/>
                  </a:endParaRPr>
                </a:p>
              </p:txBody>
            </p:sp>
          </p:grpSp>
        </p:grpSp>
        <p:sp>
          <p:nvSpPr>
            <p:cNvPr id="6" name="Rectangle 64"/>
            <p:cNvSpPr>
              <a:spLocks noChangeArrowheads="1"/>
            </p:cNvSpPr>
            <p:nvPr/>
          </p:nvSpPr>
          <p:spPr bwMode="auto">
            <a:xfrm>
              <a:off x="-3" y="592"/>
              <a:ext cx="3855" cy="4370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</a:defRPr>
              </a:lvl9pPr>
            </a:lstStyle>
            <a:p>
              <a:pPr marL="0" marR="0" lvl="0" indent="0" algn="ctr" defTabSz="91440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fr-FR" altLang="fr-FR" b="1" i="0" u="none" strike="noStrike" kern="0" cap="none" spc="0" normalizeH="0" baseline="0" noProof="0" smtClean="0">
                <a:ln>
                  <a:noFill/>
                </a:ln>
                <a:solidFill>
                  <a:srgbClr val="FFFF00"/>
                </a:solidFill>
                <a:effectLst/>
                <a:uLnTx/>
                <a:uFillTx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143519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ext Box 2"/>
          <p:cNvSpPr txBox="1">
            <a:spLocks noChangeArrowheads="1"/>
          </p:cNvSpPr>
          <p:nvPr/>
        </p:nvSpPr>
        <p:spPr bwMode="auto">
          <a:xfrm>
            <a:off x="3216275" y="404814"/>
            <a:ext cx="6078538" cy="52863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800" b="1" dirty="0">
                <a:solidFill>
                  <a:srgbClr val="00B0F0"/>
                </a:solidFill>
                <a:latin typeface="Bookman Old Style" panose="02050604050505020204" pitchFamily="18" charset="0"/>
              </a:rPr>
              <a:t>PLANIFICATION </a:t>
            </a:r>
            <a:r>
              <a:rPr lang="fr-FR" altLang="fr-FR" sz="2400" dirty="0">
                <a:solidFill>
                  <a:srgbClr val="00B0F0"/>
                </a:solidFill>
                <a:latin typeface="Bookman Old Style" panose="02050604050505020204" pitchFamily="18" charset="0"/>
              </a:rPr>
              <a:t>(plusieurs saisons)</a:t>
            </a:r>
          </a:p>
        </p:txBody>
      </p:sp>
      <p:sp>
        <p:nvSpPr>
          <p:cNvPr id="80899" name="Line 3"/>
          <p:cNvSpPr>
            <a:spLocks noChangeShapeType="1"/>
          </p:cNvSpPr>
          <p:nvPr/>
        </p:nvSpPr>
        <p:spPr bwMode="auto">
          <a:xfrm>
            <a:off x="6096000" y="938213"/>
            <a:ext cx="1588" cy="3810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00" name="Line 4"/>
          <p:cNvSpPr>
            <a:spLocks noChangeShapeType="1"/>
          </p:cNvSpPr>
          <p:nvPr/>
        </p:nvSpPr>
        <p:spPr bwMode="auto">
          <a:xfrm>
            <a:off x="2895600" y="1319214"/>
            <a:ext cx="6680200" cy="1587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01" name="Line 5"/>
          <p:cNvSpPr>
            <a:spLocks noChangeShapeType="1"/>
          </p:cNvSpPr>
          <p:nvPr/>
        </p:nvSpPr>
        <p:spPr bwMode="auto">
          <a:xfrm>
            <a:off x="2895600" y="1319213"/>
            <a:ext cx="0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02" name="Line 6"/>
          <p:cNvSpPr>
            <a:spLocks noChangeShapeType="1"/>
          </p:cNvSpPr>
          <p:nvPr/>
        </p:nvSpPr>
        <p:spPr bwMode="auto">
          <a:xfrm>
            <a:off x="6096000" y="1319213"/>
            <a:ext cx="1588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03" name="Line 7"/>
          <p:cNvSpPr>
            <a:spLocks noChangeShapeType="1"/>
          </p:cNvSpPr>
          <p:nvPr/>
        </p:nvSpPr>
        <p:spPr bwMode="auto">
          <a:xfrm>
            <a:off x="9523414" y="1319213"/>
            <a:ext cx="1587" cy="533400"/>
          </a:xfrm>
          <a:prstGeom prst="line">
            <a:avLst/>
          </a:prstGeom>
          <a:noFill/>
          <a:ln w="28575">
            <a:solidFill>
              <a:schemeClr val="tx1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04" name="Text Box 8"/>
          <p:cNvSpPr txBox="1">
            <a:spLocks noChangeArrowheads="1"/>
          </p:cNvSpPr>
          <p:nvPr/>
        </p:nvSpPr>
        <p:spPr bwMode="auto">
          <a:xfrm>
            <a:off x="1905000" y="1852613"/>
            <a:ext cx="8458200" cy="46196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00B0F0"/>
                </a:solidFill>
                <a:latin typeface="Bookman Old Style" panose="02050604050505020204" pitchFamily="18" charset="0"/>
              </a:rPr>
              <a:t>Programmation, </a:t>
            </a:r>
            <a:r>
              <a:rPr lang="fr-FR" altLang="fr-FR" sz="2400">
                <a:solidFill>
                  <a:srgbClr val="00B0F0"/>
                </a:solidFill>
                <a:latin typeface="Bookman Old Style" panose="02050604050505020204" pitchFamily="18" charset="0"/>
              </a:rPr>
              <a:t>(une saison : 3 à 5 périodes)</a:t>
            </a:r>
          </a:p>
        </p:txBody>
      </p:sp>
      <p:sp>
        <p:nvSpPr>
          <p:cNvPr id="80905" name="Line 9"/>
          <p:cNvSpPr>
            <a:spLocks noChangeShapeType="1"/>
          </p:cNvSpPr>
          <p:nvPr/>
        </p:nvSpPr>
        <p:spPr bwMode="auto">
          <a:xfrm>
            <a:off x="6096000" y="2309813"/>
            <a:ext cx="0" cy="609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06" name="Line 10"/>
          <p:cNvSpPr>
            <a:spLocks noChangeShapeType="1"/>
          </p:cNvSpPr>
          <p:nvPr/>
        </p:nvSpPr>
        <p:spPr bwMode="auto">
          <a:xfrm>
            <a:off x="5181600" y="2919413"/>
            <a:ext cx="1905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07" name="Line 11"/>
          <p:cNvSpPr>
            <a:spLocks noChangeShapeType="1"/>
          </p:cNvSpPr>
          <p:nvPr/>
        </p:nvSpPr>
        <p:spPr bwMode="auto">
          <a:xfrm>
            <a:off x="5181600" y="2919413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08" name="Line 12"/>
          <p:cNvSpPr>
            <a:spLocks noChangeShapeType="1"/>
          </p:cNvSpPr>
          <p:nvPr/>
        </p:nvSpPr>
        <p:spPr bwMode="auto">
          <a:xfrm>
            <a:off x="7086600" y="2919413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09" name="Text Box 13"/>
          <p:cNvSpPr txBox="1">
            <a:spLocks noChangeArrowheads="1"/>
          </p:cNvSpPr>
          <p:nvPr/>
        </p:nvSpPr>
        <p:spPr bwMode="auto">
          <a:xfrm>
            <a:off x="3935414" y="3425826"/>
            <a:ext cx="6338887" cy="430213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200">
                <a:solidFill>
                  <a:srgbClr val="00B0F0"/>
                </a:solidFill>
                <a:latin typeface="Bookman Old Style" panose="02050604050505020204" pitchFamily="18" charset="0"/>
              </a:rPr>
              <a:t>une période dans la saison : 2 à 3 mesocyles</a:t>
            </a:r>
          </a:p>
        </p:txBody>
      </p:sp>
      <p:sp>
        <p:nvSpPr>
          <p:cNvPr id="80910" name="Line 15"/>
          <p:cNvSpPr>
            <a:spLocks noChangeShapeType="1"/>
          </p:cNvSpPr>
          <p:nvPr/>
        </p:nvSpPr>
        <p:spPr bwMode="auto">
          <a:xfrm>
            <a:off x="10134600" y="2309813"/>
            <a:ext cx="0" cy="609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11" name="Line 16"/>
          <p:cNvSpPr>
            <a:spLocks noChangeShapeType="1"/>
          </p:cNvSpPr>
          <p:nvPr/>
        </p:nvSpPr>
        <p:spPr bwMode="auto">
          <a:xfrm>
            <a:off x="9525000" y="2919413"/>
            <a:ext cx="9906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12" name="Line 17"/>
          <p:cNvSpPr>
            <a:spLocks noChangeShapeType="1"/>
          </p:cNvSpPr>
          <p:nvPr/>
        </p:nvSpPr>
        <p:spPr bwMode="auto">
          <a:xfrm>
            <a:off x="9525000" y="2919413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13" name="Line 19"/>
          <p:cNvSpPr>
            <a:spLocks noChangeShapeType="1"/>
          </p:cNvSpPr>
          <p:nvPr/>
        </p:nvSpPr>
        <p:spPr bwMode="auto">
          <a:xfrm>
            <a:off x="2514600" y="2309813"/>
            <a:ext cx="0" cy="609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14" name="Line 20"/>
          <p:cNvSpPr>
            <a:spLocks noChangeShapeType="1"/>
          </p:cNvSpPr>
          <p:nvPr/>
        </p:nvSpPr>
        <p:spPr bwMode="auto">
          <a:xfrm>
            <a:off x="1524000" y="2919413"/>
            <a:ext cx="12192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15" name="Line 21"/>
          <p:cNvSpPr>
            <a:spLocks noChangeShapeType="1"/>
          </p:cNvSpPr>
          <p:nvPr/>
        </p:nvSpPr>
        <p:spPr bwMode="auto">
          <a:xfrm>
            <a:off x="2743200" y="2919413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16" name="Text Box 22"/>
          <p:cNvSpPr txBox="1">
            <a:spLocks noChangeArrowheads="1"/>
          </p:cNvSpPr>
          <p:nvPr/>
        </p:nvSpPr>
        <p:spPr bwMode="auto">
          <a:xfrm>
            <a:off x="1558926" y="3427413"/>
            <a:ext cx="2308225" cy="461962"/>
          </a:xfrm>
          <a:prstGeom prst="rect">
            <a:avLst/>
          </a:prstGeom>
          <a:noFill/>
          <a:ln w="9525">
            <a:solidFill>
              <a:schemeClr val="tx2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2400" b="1">
                <a:solidFill>
                  <a:srgbClr val="00B0F0"/>
                </a:solidFill>
                <a:latin typeface="Bookman Old Style" panose="02050604050505020204" pitchFamily="18" charset="0"/>
              </a:rPr>
              <a:t>Périodisation</a:t>
            </a:r>
          </a:p>
        </p:txBody>
      </p:sp>
      <p:sp>
        <p:nvSpPr>
          <p:cNvPr id="80917" name="Text Box 23"/>
          <p:cNvSpPr txBox="1">
            <a:spLocks noChangeArrowheads="1"/>
          </p:cNvSpPr>
          <p:nvPr/>
        </p:nvSpPr>
        <p:spPr bwMode="auto">
          <a:xfrm>
            <a:off x="1589088" y="4902200"/>
            <a:ext cx="3211512" cy="3762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FF00"/>
                </a:solidFill>
                <a:latin typeface="Bookman Old Style" panose="02050604050505020204" pitchFamily="18" charset="0"/>
              </a:rPr>
              <a:t>mésocycles…microcycles</a:t>
            </a:r>
          </a:p>
        </p:txBody>
      </p:sp>
      <p:sp>
        <p:nvSpPr>
          <p:cNvPr id="80918" name="Text Box 24"/>
          <p:cNvSpPr txBox="1">
            <a:spLocks noChangeArrowheads="1"/>
          </p:cNvSpPr>
          <p:nvPr/>
        </p:nvSpPr>
        <p:spPr bwMode="auto">
          <a:xfrm>
            <a:off x="5116513" y="4902200"/>
            <a:ext cx="3211512" cy="3762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FF00"/>
                </a:solidFill>
                <a:latin typeface="Bookman Old Style" panose="02050604050505020204" pitchFamily="18" charset="0"/>
              </a:rPr>
              <a:t>mésocycles…microcycles</a:t>
            </a:r>
          </a:p>
        </p:txBody>
      </p:sp>
      <p:sp>
        <p:nvSpPr>
          <p:cNvPr id="80919" name="Text Box 25"/>
          <p:cNvSpPr txBox="1">
            <a:spLocks noChangeArrowheads="1"/>
          </p:cNvSpPr>
          <p:nvPr/>
        </p:nvSpPr>
        <p:spPr bwMode="auto">
          <a:xfrm>
            <a:off x="8575676" y="4902200"/>
            <a:ext cx="1939924" cy="3762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FF00"/>
                </a:solidFill>
                <a:latin typeface="Bookman Old Style" panose="02050604050505020204" pitchFamily="18" charset="0"/>
              </a:rPr>
              <a:t>mésocycles…</a:t>
            </a:r>
          </a:p>
        </p:txBody>
      </p:sp>
      <p:sp>
        <p:nvSpPr>
          <p:cNvPr id="80920" name="Line 27"/>
          <p:cNvSpPr>
            <a:spLocks noChangeShapeType="1"/>
          </p:cNvSpPr>
          <p:nvPr/>
        </p:nvSpPr>
        <p:spPr bwMode="auto">
          <a:xfrm>
            <a:off x="4778375" y="3838575"/>
            <a:ext cx="0" cy="609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21" name="Line 28"/>
          <p:cNvSpPr>
            <a:spLocks noChangeShapeType="1"/>
          </p:cNvSpPr>
          <p:nvPr/>
        </p:nvSpPr>
        <p:spPr bwMode="auto">
          <a:xfrm>
            <a:off x="3719513" y="4448175"/>
            <a:ext cx="1905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22" name="Line 29"/>
          <p:cNvSpPr>
            <a:spLocks noChangeShapeType="1"/>
          </p:cNvSpPr>
          <p:nvPr/>
        </p:nvSpPr>
        <p:spPr bwMode="auto">
          <a:xfrm>
            <a:off x="3719513" y="4448175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23" name="Line 30"/>
          <p:cNvSpPr>
            <a:spLocks noChangeShapeType="1"/>
          </p:cNvSpPr>
          <p:nvPr/>
        </p:nvSpPr>
        <p:spPr bwMode="auto">
          <a:xfrm>
            <a:off x="5624513" y="4448175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24" name="Line 31"/>
          <p:cNvSpPr>
            <a:spLocks noChangeShapeType="1"/>
          </p:cNvSpPr>
          <p:nvPr/>
        </p:nvSpPr>
        <p:spPr bwMode="auto">
          <a:xfrm>
            <a:off x="2549525" y="3838575"/>
            <a:ext cx="0" cy="609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25" name="Line 32"/>
          <p:cNvSpPr>
            <a:spLocks noChangeShapeType="1"/>
          </p:cNvSpPr>
          <p:nvPr/>
        </p:nvSpPr>
        <p:spPr bwMode="auto">
          <a:xfrm>
            <a:off x="1558925" y="4448175"/>
            <a:ext cx="12192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26" name="Line 33"/>
          <p:cNvSpPr>
            <a:spLocks noChangeShapeType="1"/>
          </p:cNvSpPr>
          <p:nvPr/>
        </p:nvSpPr>
        <p:spPr bwMode="auto">
          <a:xfrm>
            <a:off x="2778125" y="4448175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27" name="Line 34"/>
          <p:cNvSpPr>
            <a:spLocks noChangeShapeType="1"/>
          </p:cNvSpPr>
          <p:nvPr/>
        </p:nvSpPr>
        <p:spPr bwMode="auto">
          <a:xfrm>
            <a:off x="7824788" y="3838575"/>
            <a:ext cx="0" cy="609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28" name="Line 35"/>
          <p:cNvSpPr>
            <a:spLocks noChangeShapeType="1"/>
          </p:cNvSpPr>
          <p:nvPr/>
        </p:nvSpPr>
        <p:spPr bwMode="auto">
          <a:xfrm>
            <a:off x="6765925" y="4448175"/>
            <a:ext cx="1905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29" name="Line 36"/>
          <p:cNvSpPr>
            <a:spLocks noChangeShapeType="1"/>
          </p:cNvSpPr>
          <p:nvPr/>
        </p:nvSpPr>
        <p:spPr bwMode="auto">
          <a:xfrm>
            <a:off x="6765925" y="4448175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30" name="Line 37"/>
          <p:cNvSpPr>
            <a:spLocks noChangeShapeType="1"/>
          </p:cNvSpPr>
          <p:nvPr/>
        </p:nvSpPr>
        <p:spPr bwMode="auto">
          <a:xfrm>
            <a:off x="8670925" y="4448175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31" name="Text Box 38"/>
          <p:cNvSpPr txBox="1">
            <a:spLocks noChangeArrowheads="1"/>
          </p:cNvSpPr>
          <p:nvPr/>
        </p:nvSpPr>
        <p:spPr bwMode="auto">
          <a:xfrm>
            <a:off x="1830389" y="6330950"/>
            <a:ext cx="2536825" cy="3762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 dirty="0">
                <a:solidFill>
                  <a:srgbClr val="FF0000"/>
                </a:solidFill>
                <a:latin typeface="Bookman Old Style" panose="02050604050505020204" pitchFamily="18" charset="0"/>
              </a:rPr>
              <a:t>séances….exercices</a:t>
            </a:r>
          </a:p>
        </p:txBody>
      </p:sp>
      <p:sp>
        <p:nvSpPr>
          <p:cNvPr id="80932" name="Line 39"/>
          <p:cNvSpPr>
            <a:spLocks noChangeShapeType="1"/>
          </p:cNvSpPr>
          <p:nvPr/>
        </p:nvSpPr>
        <p:spPr bwMode="auto">
          <a:xfrm>
            <a:off x="3194050" y="5267325"/>
            <a:ext cx="0" cy="609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33" name="Line 40"/>
          <p:cNvSpPr>
            <a:spLocks noChangeShapeType="1"/>
          </p:cNvSpPr>
          <p:nvPr/>
        </p:nvSpPr>
        <p:spPr bwMode="auto">
          <a:xfrm>
            <a:off x="2135188" y="5876925"/>
            <a:ext cx="1905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34" name="Line 41"/>
          <p:cNvSpPr>
            <a:spLocks noChangeShapeType="1"/>
          </p:cNvSpPr>
          <p:nvPr/>
        </p:nvSpPr>
        <p:spPr bwMode="auto">
          <a:xfrm>
            <a:off x="2135188" y="5876925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35" name="Line 42"/>
          <p:cNvSpPr>
            <a:spLocks noChangeShapeType="1"/>
          </p:cNvSpPr>
          <p:nvPr/>
        </p:nvSpPr>
        <p:spPr bwMode="auto">
          <a:xfrm>
            <a:off x="4040188" y="5876925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36" name="Text Box 43"/>
          <p:cNvSpPr txBox="1">
            <a:spLocks noChangeArrowheads="1"/>
          </p:cNvSpPr>
          <p:nvPr/>
        </p:nvSpPr>
        <p:spPr bwMode="auto">
          <a:xfrm>
            <a:off x="5016501" y="6364289"/>
            <a:ext cx="2536825" cy="376237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00"/>
                </a:solidFill>
                <a:latin typeface="Bookman Old Style" panose="02050604050505020204" pitchFamily="18" charset="0"/>
              </a:rPr>
              <a:t>séances….exercices</a:t>
            </a:r>
          </a:p>
        </p:txBody>
      </p:sp>
      <p:sp>
        <p:nvSpPr>
          <p:cNvPr id="80937" name="Line 44"/>
          <p:cNvSpPr>
            <a:spLocks noChangeShapeType="1"/>
          </p:cNvSpPr>
          <p:nvPr/>
        </p:nvSpPr>
        <p:spPr bwMode="auto">
          <a:xfrm>
            <a:off x="6380163" y="5300663"/>
            <a:ext cx="0" cy="609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38" name="Line 45"/>
          <p:cNvSpPr>
            <a:spLocks noChangeShapeType="1"/>
          </p:cNvSpPr>
          <p:nvPr/>
        </p:nvSpPr>
        <p:spPr bwMode="auto">
          <a:xfrm>
            <a:off x="5321300" y="5910263"/>
            <a:ext cx="1905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39" name="Line 46"/>
          <p:cNvSpPr>
            <a:spLocks noChangeShapeType="1"/>
          </p:cNvSpPr>
          <p:nvPr/>
        </p:nvSpPr>
        <p:spPr bwMode="auto">
          <a:xfrm>
            <a:off x="5321300" y="5910263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40" name="Line 47"/>
          <p:cNvSpPr>
            <a:spLocks noChangeShapeType="1"/>
          </p:cNvSpPr>
          <p:nvPr/>
        </p:nvSpPr>
        <p:spPr bwMode="auto">
          <a:xfrm>
            <a:off x="7226300" y="5910263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41" name="Text Box 48"/>
          <p:cNvSpPr txBox="1">
            <a:spLocks noChangeArrowheads="1"/>
          </p:cNvSpPr>
          <p:nvPr/>
        </p:nvSpPr>
        <p:spPr bwMode="auto">
          <a:xfrm>
            <a:off x="8131176" y="6365875"/>
            <a:ext cx="2536825" cy="376238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fr-FR" altLang="fr-FR" sz="1800" b="1">
                <a:solidFill>
                  <a:srgbClr val="FF0000"/>
                </a:solidFill>
                <a:latin typeface="Bookman Old Style" panose="02050604050505020204" pitchFamily="18" charset="0"/>
              </a:rPr>
              <a:t>séances….exercices</a:t>
            </a:r>
          </a:p>
        </p:txBody>
      </p:sp>
      <p:sp>
        <p:nvSpPr>
          <p:cNvPr id="80942" name="Line 49"/>
          <p:cNvSpPr>
            <a:spLocks noChangeShapeType="1"/>
          </p:cNvSpPr>
          <p:nvPr/>
        </p:nvSpPr>
        <p:spPr bwMode="auto">
          <a:xfrm>
            <a:off x="9494838" y="5302250"/>
            <a:ext cx="0" cy="6096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43" name="Line 50"/>
          <p:cNvSpPr>
            <a:spLocks noChangeShapeType="1"/>
          </p:cNvSpPr>
          <p:nvPr/>
        </p:nvSpPr>
        <p:spPr bwMode="auto">
          <a:xfrm>
            <a:off x="8435975" y="5911850"/>
            <a:ext cx="1905000" cy="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44" name="Line 51"/>
          <p:cNvSpPr>
            <a:spLocks noChangeShapeType="1"/>
          </p:cNvSpPr>
          <p:nvPr/>
        </p:nvSpPr>
        <p:spPr bwMode="auto">
          <a:xfrm>
            <a:off x="8435975" y="5911850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80945" name="Line 52"/>
          <p:cNvSpPr>
            <a:spLocks noChangeShapeType="1"/>
          </p:cNvSpPr>
          <p:nvPr/>
        </p:nvSpPr>
        <p:spPr bwMode="auto">
          <a:xfrm>
            <a:off x="10340975" y="5911850"/>
            <a:ext cx="0" cy="457200"/>
          </a:xfrm>
          <a:prstGeom prst="line">
            <a:avLst/>
          </a:prstGeom>
          <a:noFill/>
          <a:ln w="28575">
            <a:solidFill>
              <a:schemeClr val="tx2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fr-FR"/>
          </a:p>
        </p:txBody>
      </p:sp>
      <p:sp>
        <p:nvSpPr>
          <p:cNvPr id="2" name="Ellipse 1">
            <a:extLst>
              <a:ext uri="{FF2B5EF4-FFF2-40B4-BE49-F238E27FC236}">
                <a16:creationId xmlns="" xmlns:a16="http://schemas.microsoft.com/office/drawing/2014/main" id="{452137E3-FDD8-4831-9BD8-617A62A97E1B}"/>
              </a:ext>
            </a:extLst>
          </p:cNvPr>
          <p:cNvSpPr/>
          <p:nvPr/>
        </p:nvSpPr>
        <p:spPr>
          <a:xfrm>
            <a:off x="2640014" y="115889"/>
            <a:ext cx="7494587" cy="1081087"/>
          </a:xfrm>
          <a:prstGeom prst="ellipse">
            <a:avLst/>
          </a:prstGeom>
          <a:noFill/>
          <a:ln w="285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463645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244699"/>
            <a:ext cx="12192000" cy="640079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5400" b="1" dirty="0" smtClean="0">
                <a:solidFill>
                  <a:srgbClr val="FFFF00"/>
                </a:solidFill>
                <a:latin typeface="Lucida Sans" panose="020B0602030504020204" pitchFamily="34" charset="0"/>
              </a:rPr>
              <a:t>le </a:t>
            </a:r>
            <a:r>
              <a:rPr lang="fr-FR" sz="5400" b="1" dirty="0">
                <a:solidFill>
                  <a:srgbClr val="FFFF00"/>
                </a:solidFill>
                <a:latin typeface="Lucida Sans" panose="020B0602030504020204" pitchFamily="34" charset="0"/>
              </a:rPr>
              <a:t>microcycle</a:t>
            </a:r>
          </a:p>
          <a:p>
            <a:pPr marL="0" indent="0" algn="ctr">
              <a:buNone/>
            </a:pPr>
            <a:r>
              <a:rPr lang="fr-FR" sz="4400" b="1" dirty="0" smtClean="0">
                <a:latin typeface="Tw Cen MT" panose="020B0602020104020603" pitchFamily="34" charset="0"/>
              </a:rPr>
              <a:t>Le microcycle est un regroupement homogène de séances d’entraînement sur plusieurs jours(4à14</a:t>
            </a:r>
            <a:r>
              <a:rPr lang="fr-FR" sz="4400" b="1" dirty="0">
                <a:latin typeface="Tw Cen MT" panose="020B0602020104020603" pitchFamily="34" charset="0"/>
              </a:rPr>
              <a:t>),</a:t>
            </a:r>
            <a:r>
              <a:rPr lang="fr-FR" sz="4400" b="1" dirty="0" smtClean="0">
                <a:latin typeface="Tw Cen MT" panose="020B0602020104020603" pitchFamily="34" charset="0"/>
              </a:rPr>
              <a:t>en général une semaine</a:t>
            </a:r>
            <a:r>
              <a:rPr lang="fr-FR" sz="4400" b="1" dirty="0">
                <a:latin typeface="Tw Cen MT" panose="020B0602020104020603" pitchFamily="34" charset="0"/>
              </a:rPr>
              <a:t>.</a:t>
            </a:r>
          </a:p>
          <a:p>
            <a:pPr marL="0" indent="0" algn="ctr">
              <a:buNone/>
            </a:pPr>
            <a:r>
              <a:rPr lang="fr-FR" sz="4400" b="1" dirty="0" smtClean="0">
                <a:latin typeface="Tw Cen MT" panose="020B0602020104020603" pitchFamily="34" charset="0"/>
              </a:rPr>
              <a:t>Chaque microcycle a une dominante de travail selon l’objectif poursuivi </a:t>
            </a:r>
          </a:p>
          <a:p>
            <a:pPr marL="0" indent="0" algn="ctr">
              <a:buNone/>
            </a:pPr>
            <a:r>
              <a:rPr lang="fr-FR" sz="4400" b="1" dirty="0" smtClean="0">
                <a:latin typeface="Tw Cen MT" panose="020B0602020104020603" pitchFamily="34" charset="0"/>
              </a:rPr>
              <a:t>(amélioration recherchée)et le niveau de sollicitation attendu</a:t>
            </a:r>
            <a:r>
              <a:rPr lang="fr-FR" sz="4400" b="1" dirty="0">
                <a:latin typeface="Tw Cen MT" panose="020B0602020104020603" pitchFamily="34" charset="0"/>
              </a:rPr>
              <a:t>:</a:t>
            </a:r>
          </a:p>
          <a:p>
            <a:pPr marL="0" indent="0" algn="ctr">
              <a:buNone/>
            </a:pPr>
            <a:endParaRPr lang="fr-FR" sz="3600" b="1" dirty="0"/>
          </a:p>
        </p:txBody>
      </p:sp>
    </p:spTree>
    <p:extLst>
      <p:ext uri="{BB962C8B-B14F-4D97-AF65-F5344CB8AC3E}">
        <p14:creationId xmlns:p14="http://schemas.microsoft.com/office/powerpoint/2010/main" val="3161226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993841" y="1444392"/>
            <a:ext cx="9404723" cy="963958"/>
          </a:xfrm>
        </p:spPr>
        <p:txBody>
          <a:bodyPr/>
          <a:lstStyle/>
          <a:p>
            <a:pPr marL="342900" lvl="0" indent="-342900" algn="ctr">
              <a:spcBef>
                <a:spcPts val="1000"/>
              </a:spcBef>
            </a:pPr>
            <a:r>
              <a:rPr lang="fr-FR" sz="5400" b="1" dirty="0">
                <a:solidFill>
                  <a:srgbClr val="FFFF00"/>
                </a:solidFill>
                <a:latin typeface="Tw Cen MT" panose="020B0602020104020603" pitchFamily="34" charset="0"/>
              </a:rPr>
              <a:t>Microcycle </a:t>
            </a:r>
            <a:r>
              <a:rPr lang="fr-FR" sz="5400" b="1" dirty="0" smtClean="0">
                <a:solidFill>
                  <a:srgbClr val="FFFF00"/>
                </a:solidFill>
                <a:latin typeface="Tw Cen MT" panose="020B0602020104020603" pitchFamily="34" charset="0"/>
              </a:rPr>
              <a:t>de reprise</a:t>
            </a:r>
            <a:endParaRPr lang="fr-FR" sz="88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0" y="3063863"/>
            <a:ext cx="11912957" cy="193314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5400" b="1" dirty="0" smtClean="0">
                <a:latin typeface="Tw Cen MT" panose="020B0602020104020603" pitchFamily="34" charset="0"/>
              </a:rPr>
              <a:t>faible </a:t>
            </a:r>
            <a:r>
              <a:rPr lang="fr-FR" sz="5400" b="1" dirty="0">
                <a:latin typeface="Tw Cen MT" panose="020B0602020104020603" pitchFamily="34" charset="0"/>
              </a:rPr>
              <a:t>niveau de sollicitation ,première étape du processus d’entraînement.</a:t>
            </a:r>
            <a:br>
              <a:rPr lang="fr-FR" sz="5400" b="1" dirty="0">
                <a:latin typeface="Tw Cen MT" panose="020B0602020104020603" pitchFamily="34" charset="0"/>
              </a:rPr>
            </a:br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127812139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438714" y="1534543"/>
            <a:ext cx="9404723" cy="860927"/>
          </a:xfrm>
        </p:spPr>
        <p:txBody>
          <a:bodyPr/>
          <a:lstStyle/>
          <a:p>
            <a:pPr marL="342900" lvl="0" indent="-342900" algn="ctr">
              <a:spcBef>
                <a:spcPts val="1000"/>
              </a:spcBef>
            </a:pPr>
            <a:r>
              <a:rPr lang="fr-FR" sz="5400" b="1" dirty="0" smtClean="0">
                <a:solidFill>
                  <a:srgbClr val="FFFF00"/>
                </a:solidFill>
                <a:latin typeface="Tw Cen MT" panose="020B0602020104020603" pitchFamily="34" charset="0"/>
              </a:rPr>
              <a:t>Microcycle </a:t>
            </a:r>
            <a:r>
              <a:rPr lang="fr-FR" sz="5400" b="1" dirty="0">
                <a:solidFill>
                  <a:srgbClr val="FFFF00"/>
                </a:solidFill>
                <a:latin typeface="Tw Cen MT" panose="020B0602020104020603" pitchFamily="34" charset="0"/>
              </a:rPr>
              <a:t>de </a:t>
            </a:r>
            <a:r>
              <a:rPr lang="fr-FR" sz="5400" b="1" dirty="0" smtClean="0">
                <a:solidFill>
                  <a:srgbClr val="FFFF00"/>
                </a:solidFill>
                <a:latin typeface="Tw Cen MT" panose="020B0602020104020603" pitchFamily="34" charset="0"/>
              </a:rPr>
              <a:t>développement</a:t>
            </a:r>
            <a:endParaRPr lang="fr-FR" sz="88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90152" y="2864287"/>
            <a:ext cx="12101848" cy="2918327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fr-FR" sz="5400" b="1" dirty="0" smtClean="0">
                <a:latin typeface="Tw Cen MT" panose="020B0602020104020603" pitchFamily="34" charset="0"/>
              </a:rPr>
              <a:t>fort </a:t>
            </a:r>
            <a:r>
              <a:rPr lang="fr-FR" sz="5400" b="1" dirty="0">
                <a:latin typeface="Tw Cen MT" panose="020B0602020104020603" pitchFamily="34" charset="0"/>
              </a:rPr>
              <a:t>niveau de sollicitation pour susciter les adaptations attendues(perturbation de l’organisme).</a:t>
            </a:r>
            <a:br>
              <a:rPr lang="fr-FR" sz="5400" b="1" dirty="0">
                <a:latin typeface="Tw Cen MT" panose="020B0602020104020603" pitchFamily="34" charset="0"/>
              </a:rPr>
            </a:br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42144240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64072" y="1148176"/>
            <a:ext cx="9404723" cy="1208657"/>
          </a:xfrm>
        </p:spPr>
        <p:txBody>
          <a:bodyPr/>
          <a:lstStyle/>
          <a:p>
            <a:pPr marL="342900" lvl="0" indent="-342900" algn="ctr">
              <a:spcBef>
                <a:spcPts val="1000"/>
              </a:spcBef>
            </a:pPr>
            <a:r>
              <a:rPr lang="fr-FR" sz="5400" b="1" dirty="0">
                <a:solidFill>
                  <a:srgbClr val="FFFF00"/>
                </a:solidFill>
                <a:latin typeface="Tw Cen MT" panose="020B0602020104020603" pitchFamily="34" charset="0"/>
              </a:rPr>
              <a:t>Microcycle </a:t>
            </a:r>
            <a:r>
              <a:rPr lang="fr-FR" sz="5400" b="1" dirty="0" smtClean="0">
                <a:solidFill>
                  <a:srgbClr val="FFFF00"/>
                </a:solidFill>
                <a:latin typeface="Tw Cen MT" panose="020B0602020104020603" pitchFamily="34" charset="0"/>
              </a:rPr>
              <a:t>d’affutage</a:t>
            </a:r>
            <a:endParaRPr lang="fr-FR" sz="88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31821" y="2787013"/>
            <a:ext cx="11784168" cy="268650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5400" b="1" dirty="0">
                <a:latin typeface="Tw Cen MT" panose="020B0602020104020603" pitchFamily="34" charset="0"/>
              </a:rPr>
              <a:t>forte diminution du volume d’entraînement pour rechercher la forme en facilitant la récupération.</a:t>
            </a:r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360273414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109750" y="1534543"/>
            <a:ext cx="9404723" cy="963958"/>
          </a:xfrm>
        </p:spPr>
        <p:txBody>
          <a:bodyPr/>
          <a:lstStyle/>
          <a:p>
            <a:pPr marL="342900" lvl="0" indent="-342900" algn="ctr">
              <a:spcBef>
                <a:spcPts val="1000"/>
              </a:spcBef>
            </a:pPr>
            <a:r>
              <a:rPr lang="fr-FR" sz="5400" b="1" dirty="0" smtClean="0">
                <a:solidFill>
                  <a:srgbClr val="FFFF00"/>
                </a:solidFill>
                <a:latin typeface="Tw Cen MT" panose="020B0602020104020603" pitchFamily="34" charset="0"/>
              </a:rPr>
              <a:t>Microcycle </a:t>
            </a:r>
            <a:r>
              <a:rPr lang="fr-FR" sz="5400" b="1" dirty="0">
                <a:solidFill>
                  <a:srgbClr val="FFFF00"/>
                </a:solidFill>
                <a:latin typeface="Tw Cen MT" panose="020B0602020104020603" pitchFamily="34" charset="0"/>
              </a:rPr>
              <a:t>de </a:t>
            </a:r>
            <a:r>
              <a:rPr lang="fr-FR" sz="5400" b="1" dirty="0" smtClean="0">
                <a:solidFill>
                  <a:srgbClr val="FFFF00"/>
                </a:solidFill>
                <a:latin typeface="Tw Cen MT" panose="020B0602020104020603" pitchFamily="34" charset="0"/>
              </a:rPr>
              <a:t>récupération</a:t>
            </a:r>
            <a:endParaRPr lang="fr-FR" sz="8800" b="1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41667" y="3212016"/>
            <a:ext cx="11925837" cy="2763781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fr-FR" sz="5400" b="1" dirty="0">
                <a:latin typeface="Tw Cen MT" panose="020B0602020104020603" pitchFamily="34" charset="0"/>
              </a:rPr>
              <a:t>faible niveau de sollicitation en vue de reposer l’organisme après plusieurs microcycles de développement.</a:t>
            </a:r>
            <a:br>
              <a:rPr lang="fr-FR" sz="5400" b="1" dirty="0">
                <a:latin typeface="Tw Cen MT" panose="020B0602020104020603" pitchFamily="34" charset="0"/>
              </a:rPr>
            </a:br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246726333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45356" y="1740606"/>
            <a:ext cx="9404723" cy="783654"/>
          </a:xfrm>
        </p:spPr>
        <p:txBody>
          <a:bodyPr/>
          <a:lstStyle/>
          <a:p>
            <a:pPr marL="342900" lvl="0" indent="-342900" algn="ctr">
              <a:spcBef>
                <a:spcPts val="1000"/>
              </a:spcBef>
            </a:pPr>
            <a:r>
              <a:rPr lang="fr-FR" sz="5400" b="1" dirty="0">
                <a:solidFill>
                  <a:srgbClr val="FFFF00"/>
                </a:solidFill>
                <a:latin typeface="Tw Cen MT" panose="020B0602020104020603" pitchFamily="34" charset="0"/>
              </a:rPr>
              <a:t>Microcycle de </a:t>
            </a:r>
            <a:r>
              <a:rPr lang="fr-FR" sz="5400" b="1" dirty="0" smtClean="0">
                <a:solidFill>
                  <a:srgbClr val="FFFF00"/>
                </a:solidFill>
                <a:latin typeface="Tw Cen MT" panose="020B0602020104020603" pitchFamily="34" charset="0"/>
              </a:rPr>
              <a:t>compétition</a:t>
            </a:r>
            <a:r>
              <a:rPr lang="fr-FR" sz="5400" dirty="0">
                <a:solidFill>
                  <a:srgbClr val="FFFF00"/>
                </a:solidFill>
              </a:rPr>
              <a:t/>
            </a:r>
            <a:br>
              <a:rPr lang="fr-FR" sz="5400" dirty="0">
                <a:solidFill>
                  <a:srgbClr val="FFFF00"/>
                </a:solidFill>
              </a:rPr>
            </a:br>
            <a:endParaRPr lang="fr-FR" sz="8800" dirty="0">
              <a:solidFill>
                <a:srgbClr val="FFFF00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67425" y="2993076"/>
            <a:ext cx="11694017" cy="3059995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fr-FR" sz="5400" b="1" dirty="0">
                <a:latin typeface="Tw Cen MT" panose="020B0602020104020603" pitchFamily="34" charset="0"/>
              </a:rPr>
              <a:t>travail d’entretien des qualités physiques pour gérer la forme sportive.</a:t>
            </a:r>
            <a:br>
              <a:rPr lang="fr-FR" sz="5400" b="1" dirty="0">
                <a:latin typeface="Tw Cen MT" panose="020B0602020104020603" pitchFamily="34" charset="0"/>
              </a:rPr>
            </a:br>
            <a:endParaRPr lang="fr-FR" sz="5400" b="1" dirty="0"/>
          </a:p>
        </p:txBody>
      </p:sp>
    </p:spTree>
    <p:extLst>
      <p:ext uri="{BB962C8B-B14F-4D97-AF65-F5344CB8AC3E}">
        <p14:creationId xmlns:p14="http://schemas.microsoft.com/office/powerpoint/2010/main" val="52983668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EE5818"/>
      </a:dk2>
      <a:lt2>
        <a:srgbClr val="EBEBEB"/>
      </a:lt2>
      <a:accent1>
        <a:srgbClr val="F5A408"/>
      </a:accent1>
      <a:accent2>
        <a:srgbClr val="FA731A"/>
      </a:accent2>
      <a:accent3>
        <a:srgbClr val="AB9281"/>
      </a:accent3>
      <a:accent4>
        <a:srgbClr val="A18CD0"/>
      </a:accent4>
      <a:accent5>
        <a:srgbClr val="8EBBD2"/>
      </a:accent5>
      <a:accent6>
        <a:srgbClr val="ACC995"/>
      </a:accent6>
      <a:hlink>
        <a:srgbClr val="FAC96A"/>
      </a:hlink>
      <a:folHlink>
        <a:srgbClr val="FCDB9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04000"/>
                <a:satMod val="128000"/>
                <a:lumMod val="10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68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2000"/>
                <a:hueMod val="42000"/>
                <a:satMod val="124000"/>
                <a:lumMod val="62000"/>
              </a:schemeClr>
              <a:schemeClr val="phClr">
                <a:tint val="96000"/>
                <a:satMod val="13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5A2F9111-B2DB-470C-BA56-608F9B6588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771</TotalTime>
  <Words>278</Words>
  <Application>Microsoft Office PowerPoint</Application>
  <PresentationFormat>Grand écran</PresentationFormat>
  <Paragraphs>46</Paragraphs>
  <Slides>9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8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9</vt:i4>
      </vt:variant>
    </vt:vector>
  </HeadingPairs>
  <TitlesOfParts>
    <vt:vector size="18" baseType="lpstr">
      <vt:lpstr>Arial</vt:lpstr>
      <vt:lpstr>Bookman Old Style</vt:lpstr>
      <vt:lpstr>Calibri</vt:lpstr>
      <vt:lpstr>Century Gothic</vt:lpstr>
      <vt:lpstr>Lucida Sans</vt:lpstr>
      <vt:lpstr>Times New Roman</vt:lpstr>
      <vt:lpstr>Tw Cen MT</vt:lpstr>
      <vt:lpstr>Wingdings 3</vt:lpstr>
      <vt:lpstr>Ion</vt:lpstr>
      <vt:lpstr>Cours n° 04</vt:lpstr>
      <vt:lpstr>Présentation PowerPoint</vt:lpstr>
      <vt:lpstr>Présentation PowerPoint</vt:lpstr>
      <vt:lpstr>Présentation PowerPoint</vt:lpstr>
      <vt:lpstr>Microcycle de reprise</vt:lpstr>
      <vt:lpstr>Microcycle de développement</vt:lpstr>
      <vt:lpstr>Microcycle d’affutage</vt:lpstr>
      <vt:lpstr>Microcycle de récupération</vt:lpstr>
      <vt:lpstr>Microcycle de compétition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hp</dc:creator>
  <cp:lastModifiedBy>kis</cp:lastModifiedBy>
  <cp:revision>74</cp:revision>
  <dcterms:created xsi:type="dcterms:W3CDTF">2021-05-21T13:34:03Z</dcterms:created>
  <dcterms:modified xsi:type="dcterms:W3CDTF">2023-05-13T20:13:39Z</dcterms:modified>
</cp:coreProperties>
</file>