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notesMasterIdLst>
    <p:notesMasterId r:id="rId11"/>
  </p:notesMasterIdLst>
  <p:sldIdLst>
    <p:sldId id="314" r:id="rId2"/>
    <p:sldId id="328" r:id="rId3"/>
    <p:sldId id="319" r:id="rId4"/>
    <p:sldId id="329" r:id="rId5"/>
    <p:sldId id="330" r:id="rId6"/>
    <p:sldId id="331" r:id="rId7"/>
    <p:sldId id="332" r:id="rId8"/>
    <p:sldId id="333" r:id="rId9"/>
    <p:sldId id="33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B4AC6-7004-4521-92F0-5AAA0EFE775A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D0A44-2583-4E55-A1FB-EECC4FDF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350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017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96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494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3778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162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042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734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069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015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646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5386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069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8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21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34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53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92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E92BC1A-6E2B-4D26-9DDD-8C908F932A68}" type="datetimeFigureOut">
              <a:rPr lang="fr-FR" smtClean="0"/>
              <a:t>13/05/2023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67D23-E39A-4DA6-AB81-0F165BB896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928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  <p:sldLayoutId id="2147483916" r:id="rId12"/>
    <p:sldLayoutId id="2147483917" r:id="rId13"/>
    <p:sldLayoutId id="2147483918" r:id="rId14"/>
    <p:sldLayoutId id="2147483919" r:id="rId15"/>
    <p:sldLayoutId id="2147483920" r:id="rId16"/>
    <p:sldLayoutId id="21474839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0912" y="744266"/>
            <a:ext cx="9404723" cy="1400530"/>
          </a:xfrm>
        </p:spPr>
        <p:txBody>
          <a:bodyPr/>
          <a:lstStyle/>
          <a:p>
            <a:pPr algn="ctr"/>
            <a:r>
              <a:rPr lang="fr-FR" sz="8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 n</a:t>
            </a:r>
            <a:r>
              <a:rPr lang="fr-FR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r>
              <a:rPr lang="fr-FR" sz="8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04</a:t>
            </a:r>
            <a:endParaRPr lang="fr-FR" sz="8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2034" y="2596257"/>
            <a:ext cx="11675166" cy="180346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11500" b="1" dirty="0" smtClean="0">
                <a:solidFill>
                  <a:srgbClr val="FFFF00"/>
                </a:solidFill>
              </a:rPr>
              <a:t>Le microcycle</a:t>
            </a:r>
            <a:endParaRPr lang="fr-FR" sz="115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335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6062" y="231820"/>
            <a:ext cx="11706896" cy="6375042"/>
            <a:chOff x="-3" y="592"/>
            <a:chExt cx="3855" cy="437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595"/>
              <a:ext cx="3849" cy="4364"/>
              <a:chOff x="0" y="595"/>
              <a:chExt cx="3849" cy="4364"/>
            </a:xfrm>
          </p:grpSpPr>
          <p:grpSp>
            <p:nvGrpSpPr>
              <p:cNvPr id="7" name="Group 4"/>
              <p:cNvGrpSpPr>
                <a:grpSpLocks/>
              </p:cNvGrpSpPr>
              <p:nvPr/>
            </p:nvGrpSpPr>
            <p:grpSpPr bwMode="auto">
              <a:xfrm>
                <a:off x="0" y="595"/>
                <a:ext cx="2604" cy="394"/>
                <a:chOff x="0" y="595"/>
                <a:chExt cx="2604" cy="394"/>
              </a:xfrm>
            </p:grpSpPr>
            <p:sp>
              <p:nvSpPr>
                <p:cNvPr id="65" name="Rectangle 5"/>
                <p:cNvSpPr>
                  <a:spLocks noChangeArrowheads="1"/>
                </p:cNvSpPr>
                <p:nvPr/>
              </p:nvSpPr>
              <p:spPr bwMode="auto">
                <a:xfrm>
                  <a:off x="28" y="595"/>
                  <a:ext cx="2548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CYCLES DE PROGRESSION ET D’ALTERNANCE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6" name="Rectangle 6"/>
                <p:cNvSpPr>
                  <a:spLocks noChangeArrowheads="1"/>
                </p:cNvSpPr>
                <p:nvPr/>
              </p:nvSpPr>
              <p:spPr bwMode="auto">
                <a:xfrm>
                  <a:off x="0" y="595"/>
                  <a:ext cx="2604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2604" y="595"/>
                <a:ext cx="1245" cy="394"/>
                <a:chOff x="2604" y="595"/>
                <a:chExt cx="1245" cy="394"/>
              </a:xfrm>
            </p:grpSpPr>
            <p:sp>
              <p:nvSpPr>
                <p:cNvPr id="63" name="Rectangle 8"/>
                <p:cNvSpPr>
                  <a:spLocks noChangeArrowheads="1"/>
                </p:cNvSpPr>
                <p:nvPr/>
              </p:nvSpPr>
              <p:spPr bwMode="auto">
                <a:xfrm>
                  <a:off x="2632" y="595"/>
                  <a:ext cx="1189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DUREE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4" name="Rectangle 9"/>
                <p:cNvSpPr>
                  <a:spLocks noChangeArrowheads="1"/>
                </p:cNvSpPr>
                <p:nvPr/>
              </p:nvSpPr>
              <p:spPr bwMode="auto">
                <a:xfrm>
                  <a:off x="2604" y="595"/>
                  <a:ext cx="1245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9" name="Group 10"/>
              <p:cNvGrpSpPr>
                <a:grpSpLocks/>
              </p:cNvGrpSpPr>
              <p:nvPr/>
            </p:nvGrpSpPr>
            <p:grpSpPr bwMode="auto">
              <a:xfrm>
                <a:off x="0" y="989"/>
                <a:ext cx="2604" cy="500"/>
                <a:chOff x="0" y="989"/>
                <a:chExt cx="2604" cy="500"/>
              </a:xfrm>
            </p:grpSpPr>
            <p:sp>
              <p:nvSpPr>
                <p:cNvPr id="61" name="Rectangle 11"/>
                <p:cNvSpPr>
                  <a:spLocks noChangeArrowheads="1"/>
                </p:cNvSpPr>
                <p:nvPr/>
              </p:nvSpPr>
              <p:spPr bwMode="auto">
                <a:xfrm>
                  <a:off x="28" y="989"/>
                  <a:ext cx="2548" cy="5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4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Minicycle</a:t>
                  </a: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 retrouvé dans une série d’exercices constituant une partie du corps de la séance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2" name="Rectangle 12"/>
                <p:cNvSpPr>
                  <a:spLocks noChangeArrowheads="1"/>
                </p:cNvSpPr>
                <p:nvPr/>
              </p:nvSpPr>
              <p:spPr bwMode="auto">
                <a:xfrm>
                  <a:off x="0" y="989"/>
                  <a:ext cx="2604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0" name="Group 13"/>
              <p:cNvGrpSpPr>
                <a:grpSpLocks/>
              </p:cNvGrpSpPr>
              <p:nvPr/>
            </p:nvGrpSpPr>
            <p:grpSpPr bwMode="auto">
              <a:xfrm>
                <a:off x="2604" y="989"/>
                <a:ext cx="1245" cy="500"/>
                <a:chOff x="2604" y="989"/>
                <a:chExt cx="1245" cy="500"/>
              </a:xfrm>
            </p:grpSpPr>
            <p:sp>
              <p:nvSpPr>
                <p:cNvPr id="59" name="Rectangle 14"/>
                <p:cNvSpPr>
                  <a:spLocks noChangeArrowheads="1"/>
                </p:cNvSpPr>
                <p:nvPr/>
              </p:nvSpPr>
              <p:spPr bwMode="auto">
                <a:xfrm>
                  <a:off x="2632" y="989"/>
                  <a:ext cx="1189" cy="5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De quelques minutes à quelques dizaines de minutes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Rectangle 15"/>
                <p:cNvSpPr>
                  <a:spLocks noChangeArrowheads="1"/>
                </p:cNvSpPr>
                <p:nvPr/>
              </p:nvSpPr>
              <p:spPr bwMode="auto">
                <a:xfrm>
                  <a:off x="2604" y="989"/>
                  <a:ext cx="1245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" name="Group 16"/>
              <p:cNvGrpSpPr>
                <a:grpSpLocks/>
              </p:cNvGrpSpPr>
              <p:nvPr/>
            </p:nvGrpSpPr>
            <p:grpSpPr bwMode="auto">
              <a:xfrm>
                <a:off x="0" y="1489"/>
                <a:ext cx="2604" cy="500"/>
                <a:chOff x="0" y="1489"/>
                <a:chExt cx="2604" cy="500"/>
              </a:xfrm>
            </p:grpSpPr>
            <p:sp>
              <p:nvSpPr>
                <p:cNvPr id="57" name="Rectangle 17"/>
                <p:cNvSpPr>
                  <a:spLocks noChangeArrowheads="1"/>
                </p:cNvSpPr>
                <p:nvPr/>
              </p:nvSpPr>
              <p:spPr bwMode="auto">
                <a:xfrm>
                  <a:off x="28" y="1489"/>
                  <a:ext cx="2548" cy="5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4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Cycle de la séance </a:t>
                  </a: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quotidienne, bi- ou tri-quotidienne d’entraînement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8" name="Rectangle 18"/>
                <p:cNvSpPr>
                  <a:spLocks noChangeArrowheads="1"/>
                </p:cNvSpPr>
                <p:nvPr/>
              </p:nvSpPr>
              <p:spPr bwMode="auto">
                <a:xfrm>
                  <a:off x="0" y="1489"/>
                  <a:ext cx="2604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2" name="Group 19"/>
              <p:cNvGrpSpPr>
                <a:grpSpLocks/>
              </p:cNvGrpSpPr>
              <p:nvPr/>
            </p:nvGrpSpPr>
            <p:grpSpPr bwMode="auto">
              <a:xfrm>
                <a:off x="2604" y="1489"/>
                <a:ext cx="1245" cy="500"/>
                <a:chOff x="2604" y="1489"/>
                <a:chExt cx="1245" cy="500"/>
              </a:xfrm>
            </p:grpSpPr>
            <p:sp>
              <p:nvSpPr>
                <p:cNvPr id="55" name="Rectangle 20"/>
                <p:cNvSpPr>
                  <a:spLocks noChangeArrowheads="1"/>
                </p:cNvSpPr>
                <p:nvPr/>
              </p:nvSpPr>
              <p:spPr bwMode="auto">
                <a:xfrm>
                  <a:off x="2632" y="1489"/>
                  <a:ext cx="1189" cy="5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De quelques dizaines de minutes à plusieurs heures 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6" name="Rectangle 21"/>
                <p:cNvSpPr>
                  <a:spLocks noChangeArrowheads="1"/>
                </p:cNvSpPr>
                <p:nvPr/>
              </p:nvSpPr>
              <p:spPr bwMode="auto">
                <a:xfrm>
                  <a:off x="2604" y="1489"/>
                  <a:ext cx="1245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3" name="Group 22"/>
              <p:cNvGrpSpPr>
                <a:grpSpLocks/>
              </p:cNvGrpSpPr>
              <p:nvPr/>
            </p:nvGrpSpPr>
            <p:grpSpPr bwMode="auto">
              <a:xfrm>
                <a:off x="0" y="1989"/>
                <a:ext cx="2604" cy="394"/>
                <a:chOff x="0" y="1989"/>
                <a:chExt cx="2604" cy="394"/>
              </a:xfrm>
            </p:grpSpPr>
            <p:sp>
              <p:nvSpPr>
                <p:cNvPr id="53" name="Rectangle 23"/>
                <p:cNvSpPr>
                  <a:spLocks noChangeArrowheads="1"/>
                </p:cNvSpPr>
                <p:nvPr/>
              </p:nvSpPr>
              <p:spPr bwMode="auto">
                <a:xfrm>
                  <a:off x="28" y="1989"/>
                  <a:ext cx="2548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Cycle quotidien </a:t>
                  </a:r>
                  <a:r>
                    <a:rPr kumimoji="0" lang="fr-FR" altLang="fr-FR" sz="20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d’entraînement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4" name="Rectangle 24"/>
                <p:cNvSpPr>
                  <a:spLocks noChangeArrowheads="1"/>
                </p:cNvSpPr>
                <p:nvPr/>
              </p:nvSpPr>
              <p:spPr bwMode="auto">
                <a:xfrm>
                  <a:off x="0" y="1989"/>
                  <a:ext cx="2604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4" name="Group 25"/>
              <p:cNvGrpSpPr>
                <a:grpSpLocks/>
              </p:cNvGrpSpPr>
              <p:nvPr/>
            </p:nvGrpSpPr>
            <p:grpSpPr bwMode="auto">
              <a:xfrm>
                <a:off x="2604" y="1989"/>
                <a:ext cx="1245" cy="394"/>
                <a:chOff x="2604" y="1989"/>
                <a:chExt cx="1245" cy="394"/>
              </a:xfrm>
            </p:grpSpPr>
            <p:sp>
              <p:nvSpPr>
                <p:cNvPr id="51" name="Rectangle 26"/>
                <p:cNvSpPr>
                  <a:spLocks noChangeArrowheads="1"/>
                </p:cNvSpPr>
                <p:nvPr/>
              </p:nvSpPr>
              <p:spPr bwMode="auto">
                <a:xfrm>
                  <a:off x="2632" y="1989"/>
                  <a:ext cx="1189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Vingt quatre heures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2" name="Rectangle 27"/>
                <p:cNvSpPr>
                  <a:spLocks noChangeArrowheads="1"/>
                </p:cNvSpPr>
                <p:nvPr/>
              </p:nvSpPr>
              <p:spPr bwMode="auto">
                <a:xfrm>
                  <a:off x="2604" y="1989"/>
                  <a:ext cx="1245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5" name="Group 28"/>
              <p:cNvGrpSpPr>
                <a:grpSpLocks/>
              </p:cNvGrpSpPr>
              <p:nvPr/>
            </p:nvGrpSpPr>
            <p:grpSpPr bwMode="auto">
              <a:xfrm>
                <a:off x="0" y="2383"/>
                <a:ext cx="2604" cy="394"/>
                <a:chOff x="0" y="2383"/>
                <a:chExt cx="2604" cy="394"/>
              </a:xfrm>
            </p:grpSpPr>
            <p:sp>
              <p:nvSpPr>
                <p:cNvPr id="49" name="Rectangle 29"/>
                <p:cNvSpPr>
                  <a:spLocks noChangeArrowheads="1"/>
                </p:cNvSpPr>
                <p:nvPr/>
              </p:nvSpPr>
              <p:spPr bwMode="auto">
                <a:xfrm>
                  <a:off x="28" y="2383"/>
                  <a:ext cx="2548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4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Microcycle</a:t>
                  </a: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 hebdomadaire d’entraînement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" name="Rectangle 30"/>
                <p:cNvSpPr>
                  <a:spLocks noChangeArrowheads="1"/>
                </p:cNvSpPr>
                <p:nvPr/>
              </p:nvSpPr>
              <p:spPr bwMode="auto">
                <a:xfrm>
                  <a:off x="0" y="2383"/>
                  <a:ext cx="2604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6" name="Group 31"/>
              <p:cNvGrpSpPr>
                <a:grpSpLocks/>
              </p:cNvGrpSpPr>
              <p:nvPr/>
            </p:nvGrpSpPr>
            <p:grpSpPr bwMode="auto">
              <a:xfrm>
                <a:off x="2604" y="2383"/>
                <a:ext cx="1245" cy="394"/>
                <a:chOff x="2604" y="2383"/>
                <a:chExt cx="1245" cy="394"/>
              </a:xfrm>
            </p:grpSpPr>
            <p:sp>
              <p:nvSpPr>
                <p:cNvPr id="47" name="Rectangle 32"/>
                <p:cNvSpPr>
                  <a:spLocks noChangeArrowheads="1"/>
                </p:cNvSpPr>
                <p:nvPr/>
              </p:nvSpPr>
              <p:spPr bwMode="auto">
                <a:xfrm>
                  <a:off x="2632" y="2383"/>
                  <a:ext cx="1189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Sept jours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" name="Rectangle 33"/>
                <p:cNvSpPr>
                  <a:spLocks noChangeArrowheads="1"/>
                </p:cNvSpPr>
                <p:nvPr/>
              </p:nvSpPr>
              <p:spPr bwMode="auto">
                <a:xfrm>
                  <a:off x="2604" y="2383"/>
                  <a:ext cx="1245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7" name="Group 34"/>
              <p:cNvGrpSpPr>
                <a:grpSpLocks/>
              </p:cNvGrpSpPr>
              <p:nvPr/>
            </p:nvGrpSpPr>
            <p:grpSpPr bwMode="auto">
              <a:xfrm>
                <a:off x="0" y="2777"/>
                <a:ext cx="2604" cy="394"/>
                <a:chOff x="0" y="2777"/>
                <a:chExt cx="2604" cy="394"/>
              </a:xfrm>
            </p:grpSpPr>
            <p:sp>
              <p:nvSpPr>
                <p:cNvPr id="45" name="Rectangle 35"/>
                <p:cNvSpPr>
                  <a:spLocks noChangeArrowheads="1"/>
                </p:cNvSpPr>
                <p:nvPr/>
              </p:nvSpPr>
              <p:spPr bwMode="auto">
                <a:xfrm>
                  <a:off x="28" y="2777"/>
                  <a:ext cx="2548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4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Mésocycle</a:t>
                  </a: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 comprenant deux à six microcycles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" name="Rectangle 36"/>
                <p:cNvSpPr>
                  <a:spLocks noChangeArrowheads="1"/>
                </p:cNvSpPr>
                <p:nvPr/>
              </p:nvSpPr>
              <p:spPr bwMode="auto">
                <a:xfrm>
                  <a:off x="0" y="2777"/>
                  <a:ext cx="2604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8" name="Group 37"/>
              <p:cNvGrpSpPr>
                <a:grpSpLocks/>
              </p:cNvGrpSpPr>
              <p:nvPr/>
            </p:nvGrpSpPr>
            <p:grpSpPr bwMode="auto">
              <a:xfrm>
                <a:off x="2604" y="2777"/>
                <a:ext cx="1245" cy="394"/>
                <a:chOff x="2604" y="2777"/>
                <a:chExt cx="1245" cy="394"/>
              </a:xfrm>
            </p:grpSpPr>
            <p:sp>
              <p:nvSpPr>
                <p:cNvPr id="43" name="Rectangle 38"/>
                <p:cNvSpPr>
                  <a:spLocks noChangeArrowheads="1"/>
                </p:cNvSpPr>
                <p:nvPr/>
              </p:nvSpPr>
              <p:spPr bwMode="auto">
                <a:xfrm>
                  <a:off x="2632" y="2777"/>
                  <a:ext cx="1189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Deux à six semaines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4" name="Rectangle 39"/>
                <p:cNvSpPr>
                  <a:spLocks noChangeArrowheads="1"/>
                </p:cNvSpPr>
                <p:nvPr/>
              </p:nvSpPr>
              <p:spPr bwMode="auto">
                <a:xfrm>
                  <a:off x="2604" y="2777"/>
                  <a:ext cx="1245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9" name="Group 40"/>
              <p:cNvGrpSpPr>
                <a:grpSpLocks/>
              </p:cNvGrpSpPr>
              <p:nvPr/>
            </p:nvGrpSpPr>
            <p:grpSpPr bwMode="auto">
              <a:xfrm>
                <a:off x="0" y="3171"/>
                <a:ext cx="2604" cy="394"/>
                <a:chOff x="0" y="3171"/>
                <a:chExt cx="2604" cy="394"/>
              </a:xfrm>
            </p:grpSpPr>
            <p:sp>
              <p:nvSpPr>
                <p:cNvPr id="41" name="Rectangle 41"/>
                <p:cNvSpPr>
                  <a:spLocks noChangeArrowheads="1"/>
                </p:cNvSpPr>
                <p:nvPr/>
              </p:nvSpPr>
              <p:spPr bwMode="auto">
                <a:xfrm>
                  <a:off x="28" y="3171"/>
                  <a:ext cx="2548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4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Macrocycle</a:t>
                  </a: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 comprenant deux à quatre mésocycles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2" name="Rectangle 42"/>
                <p:cNvSpPr>
                  <a:spLocks noChangeArrowheads="1"/>
                </p:cNvSpPr>
                <p:nvPr/>
              </p:nvSpPr>
              <p:spPr bwMode="auto">
                <a:xfrm>
                  <a:off x="0" y="3171"/>
                  <a:ext cx="2604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0" name="Group 43"/>
              <p:cNvGrpSpPr>
                <a:grpSpLocks/>
              </p:cNvGrpSpPr>
              <p:nvPr/>
            </p:nvGrpSpPr>
            <p:grpSpPr bwMode="auto">
              <a:xfrm>
                <a:off x="2604" y="3171"/>
                <a:ext cx="1245" cy="394"/>
                <a:chOff x="2604" y="3171"/>
                <a:chExt cx="1245" cy="394"/>
              </a:xfrm>
            </p:grpSpPr>
            <p:sp>
              <p:nvSpPr>
                <p:cNvPr id="39" name="Rectangle 44"/>
                <p:cNvSpPr>
                  <a:spLocks noChangeArrowheads="1"/>
                </p:cNvSpPr>
                <p:nvPr/>
              </p:nvSpPr>
              <p:spPr bwMode="auto">
                <a:xfrm>
                  <a:off x="2632" y="3171"/>
                  <a:ext cx="1189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Un à six mois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0" name="Rectangle 45"/>
                <p:cNvSpPr>
                  <a:spLocks noChangeArrowheads="1"/>
                </p:cNvSpPr>
                <p:nvPr/>
              </p:nvSpPr>
              <p:spPr bwMode="auto">
                <a:xfrm>
                  <a:off x="2604" y="3171"/>
                  <a:ext cx="1245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1" name="Group 46"/>
              <p:cNvGrpSpPr>
                <a:grpSpLocks/>
              </p:cNvGrpSpPr>
              <p:nvPr/>
            </p:nvGrpSpPr>
            <p:grpSpPr bwMode="auto">
              <a:xfrm>
                <a:off x="0" y="3565"/>
                <a:ext cx="2604" cy="394"/>
                <a:chOff x="0" y="3565"/>
                <a:chExt cx="2604" cy="394"/>
              </a:xfrm>
            </p:grpSpPr>
            <p:sp>
              <p:nvSpPr>
                <p:cNvPr id="37" name="Rectangle 47"/>
                <p:cNvSpPr>
                  <a:spLocks noChangeArrowheads="1"/>
                </p:cNvSpPr>
                <p:nvPr/>
              </p:nvSpPr>
              <p:spPr bwMode="auto">
                <a:xfrm>
                  <a:off x="28" y="3565"/>
                  <a:ext cx="2548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4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Cycle annuel </a:t>
                  </a: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d’entraînement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8" name="Rectangle 48"/>
                <p:cNvSpPr>
                  <a:spLocks noChangeArrowheads="1"/>
                </p:cNvSpPr>
                <p:nvPr/>
              </p:nvSpPr>
              <p:spPr bwMode="auto">
                <a:xfrm>
                  <a:off x="0" y="3565"/>
                  <a:ext cx="2604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2" name="Group 49"/>
              <p:cNvGrpSpPr>
                <a:grpSpLocks/>
              </p:cNvGrpSpPr>
              <p:nvPr/>
            </p:nvGrpSpPr>
            <p:grpSpPr bwMode="auto">
              <a:xfrm>
                <a:off x="2604" y="3565"/>
                <a:ext cx="1245" cy="394"/>
                <a:chOff x="2604" y="3565"/>
                <a:chExt cx="1245" cy="394"/>
              </a:xfrm>
            </p:grpSpPr>
            <p:sp>
              <p:nvSpPr>
                <p:cNvPr id="35" name="Rectangle 50"/>
                <p:cNvSpPr>
                  <a:spLocks noChangeArrowheads="1"/>
                </p:cNvSpPr>
                <p:nvPr/>
              </p:nvSpPr>
              <p:spPr bwMode="auto">
                <a:xfrm>
                  <a:off x="2632" y="3565"/>
                  <a:ext cx="1189" cy="3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Une année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6" name="Rectangle 51"/>
                <p:cNvSpPr>
                  <a:spLocks noChangeArrowheads="1"/>
                </p:cNvSpPr>
                <p:nvPr/>
              </p:nvSpPr>
              <p:spPr bwMode="auto">
                <a:xfrm>
                  <a:off x="2604" y="3565"/>
                  <a:ext cx="1245" cy="39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3" name="Group 52"/>
              <p:cNvGrpSpPr>
                <a:grpSpLocks/>
              </p:cNvGrpSpPr>
              <p:nvPr/>
            </p:nvGrpSpPr>
            <p:grpSpPr bwMode="auto">
              <a:xfrm>
                <a:off x="0" y="3959"/>
                <a:ext cx="2604" cy="500"/>
                <a:chOff x="0" y="3959"/>
                <a:chExt cx="2604" cy="500"/>
              </a:xfrm>
            </p:grpSpPr>
            <p:sp>
              <p:nvSpPr>
                <p:cNvPr id="33" name="Rectangle 53"/>
                <p:cNvSpPr>
                  <a:spLocks noChangeArrowheads="1"/>
                </p:cNvSpPr>
                <p:nvPr/>
              </p:nvSpPr>
              <p:spPr bwMode="auto">
                <a:xfrm>
                  <a:off x="28" y="3959"/>
                  <a:ext cx="2548" cy="5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4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Mégacycle</a:t>
                  </a: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 comprenant une succession de deux à quatre cycles annuels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4" name="Rectangle 54"/>
                <p:cNvSpPr>
                  <a:spLocks noChangeArrowheads="1"/>
                </p:cNvSpPr>
                <p:nvPr/>
              </p:nvSpPr>
              <p:spPr bwMode="auto">
                <a:xfrm>
                  <a:off x="0" y="3959"/>
                  <a:ext cx="2604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4" name="Group 55"/>
              <p:cNvGrpSpPr>
                <a:grpSpLocks/>
              </p:cNvGrpSpPr>
              <p:nvPr/>
            </p:nvGrpSpPr>
            <p:grpSpPr bwMode="auto">
              <a:xfrm>
                <a:off x="2604" y="3959"/>
                <a:ext cx="1245" cy="500"/>
                <a:chOff x="2604" y="3959"/>
                <a:chExt cx="1245" cy="500"/>
              </a:xfrm>
            </p:grpSpPr>
            <p:sp>
              <p:nvSpPr>
                <p:cNvPr id="31" name="Rectangle 56"/>
                <p:cNvSpPr>
                  <a:spLocks noChangeArrowheads="1"/>
                </p:cNvSpPr>
                <p:nvPr/>
              </p:nvSpPr>
              <p:spPr bwMode="auto">
                <a:xfrm>
                  <a:off x="2632" y="3959"/>
                  <a:ext cx="1189" cy="5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Deux à quatre ans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2" name="Rectangle 57"/>
                <p:cNvSpPr>
                  <a:spLocks noChangeArrowheads="1"/>
                </p:cNvSpPr>
                <p:nvPr/>
              </p:nvSpPr>
              <p:spPr bwMode="auto">
                <a:xfrm>
                  <a:off x="2604" y="3959"/>
                  <a:ext cx="1245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5" name="Group 58"/>
              <p:cNvGrpSpPr>
                <a:grpSpLocks/>
              </p:cNvGrpSpPr>
              <p:nvPr/>
            </p:nvGrpSpPr>
            <p:grpSpPr bwMode="auto">
              <a:xfrm>
                <a:off x="0" y="4459"/>
                <a:ext cx="2604" cy="500"/>
                <a:chOff x="0" y="4459"/>
                <a:chExt cx="2604" cy="500"/>
              </a:xfrm>
            </p:grpSpPr>
            <p:sp>
              <p:nvSpPr>
                <p:cNvPr id="29" name="Rectangle 59"/>
                <p:cNvSpPr>
                  <a:spLocks noChangeArrowheads="1"/>
                </p:cNvSpPr>
                <p:nvPr/>
              </p:nvSpPr>
              <p:spPr bwMode="auto">
                <a:xfrm>
                  <a:off x="28" y="4459"/>
                  <a:ext cx="2548" cy="5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4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Gigacycle</a:t>
                  </a: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 comprenant une succession de plusieurs mégacycles et qui constitue le plan de carrière du sportif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0" name="Rectangle 60"/>
                <p:cNvSpPr>
                  <a:spLocks noChangeArrowheads="1"/>
                </p:cNvSpPr>
                <p:nvPr/>
              </p:nvSpPr>
              <p:spPr bwMode="auto">
                <a:xfrm>
                  <a:off x="0" y="4459"/>
                  <a:ext cx="2604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6" name="Group 61"/>
              <p:cNvGrpSpPr>
                <a:grpSpLocks/>
              </p:cNvGrpSpPr>
              <p:nvPr/>
            </p:nvGrpSpPr>
            <p:grpSpPr bwMode="auto">
              <a:xfrm>
                <a:off x="2604" y="4459"/>
                <a:ext cx="1245" cy="500"/>
                <a:chOff x="2604" y="4459"/>
                <a:chExt cx="1245" cy="500"/>
              </a:xfrm>
            </p:grpSpPr>
            <p:sp>
              <p:nvSpPr>
                <p:cNvPr id="27" name="Rectangle 62"/>
                <p:cNvSpPr>
                  <a:spLocks noChangeArrowheads="1"/>
                </p:cNvSpPr>
                <p:nvPr/>
              </p:nvSpPr>
              <p:spPr bwMode="auto">
                <a:xfrm>
                  <a:off x="2632" y="4459"/>
                  <a:ext cx="1189" cy="5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altLang="fr-FR" sz="20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cs typeface="Times New Roman" panose="02020603050405020304" pitchFamily="18" charset="0"/>
                    </a:rPr>
                    <a:t>Huit ans et plus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sz="20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" name="Rectangle 63"/>
                <p:cNvSpPr>
                  <a:spLocks noChangeArrowheads="1"/>
                </p:cNvSpPr>
                <p:nvPr/>
              </p:nvSpPr>
              <p:spPr bwMode="auto">
                <a:xfrm>
                  <a:off x="2604" y="4459"/>
                  <a:ext cx="1245" cy="50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altLang="fr-FR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" name="Rectangle 64"/>
            <p:cNvSpPr>
              <a:spLocks noChangeArrowheads="1"/>
            </p:cNvSpPr>
            <p:nvPr/>
          </p:nvSpPr>
          <p:spPr bwMode="auto">
            <a:xfrm>
              <a:off x="-3" y="592"/>
              <a:ext cx="3855" cy="4370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altLang="fr-FR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4351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2"/>
          <p:cNvSpPr txBox="1">
            <a:spLocks noChangeArrowheads="1"/>
          </p:cNvSpPr>
          <p:nvPr/>
        </p:nvSpPr>
        <p:spPr bwMode="auto">
          <a:xfrm>
            <a:off x="3216275" y="404814"/>
            <a:ext cx="6078538" cy="5286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b="1" dirty="0">
                <a:solidFill>
                  <a:srgbClr val="00B0F0"/>
                </a:solidFill>
                <a:latin typeface="Bookman Old Style" panose="02050604050505020204" pitchFamily="18" charset="0"/>
              </a:rPr>
              <a:t>PLANIFICATION </a:t>
            </a:r>
            <a:r>
              <a:rPr lang="fr-FR" altLang="fr-FR" sz="2400" dirty="0">
                <a:solidFill>
                  <a:srgbClr val="00B0F0"/>
                </a:solidFill>
                <a:latin typeface="Bookman Old Style" panose="02050604050505020204" pitchFamily="18" charset="0"/>
              </a:rPr>
              <a:t>(plusieurs saisons)</a:t>
            </a:r>
          </a:p>
        </p:txBody>
      </p:sp>
      <p:sp>
        <p:nvSpPr>
          <p:cNvPr id="80899" name="Line 3"/>
          <p:cNvSpPr>
            <a:spLocks noChangeShapeType="1"/>
          </p:cNvSpPr>
          <p:nvPr/>
        </p:nvSpPr>
        <p:spPr bwMode="auto">
          <a:xfrm>
            <a:off x="6096000" y="938213"/>
            <a:ext cx="1588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>
            <a:off x="2895600" y="1319214"/>
            <a:ext cx="66802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>
            <a:off x="2895600" y="131921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02" name="Line 6"/>
          <p:cNvSpPr>
            <a:spLocks noChangeShapeType="1"/>
          </p:cNvSpPr>
          <p:nvPr/>
        </p:nvSpPr>
        <p:spPr bwMode="auto">
          <a:xfrm>
            <a:off x="6096000" y="1319213"/>
            <a:ext cx="1588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03" name="Line 7"/>
          <p:cNvSpPr>
            <a:spLocks noChangeShapeType="1"/>
          </p:cNvSpPr>
          <p:nvPr/>
        </p:nvSpPr>
        <p:spPr bwMode="auto">
          <a:xfrm>
            <a:off x="9523414" y="1319213"/>
            <a:ext cx="1587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1905000" y="1852613"/>
            <a:ext cx="8458200" cy="46196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B0F0"/>
                </a:solidFill>
                <a:latin typeface="Bookman Old Style" panose="02050604050505020204" pitchFamily="18" charset="0"/>
              </a:rPr>
              <a:t>Programmation, </a:t>
            </a:r>
            <a:r>
              <a:rPr lang="fr-FR" altLang="fr-FR" sz="2400">
                <a:solidFill>
                  <a:srgbClr val="00B0F0"/>
                </a:solidFill>
                <a:latin typeface="Bookman Old Style" panose="02050604050505020204" pitchFamily="18" charset="0"/>
              </a:rPr>
              <a:t>(une saison : 3 à 5 périodes)</a:t>
            </a:r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6096000" y="2309813"/>
            <a:ext cx="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>
            <a:off x="5181600" y="2919413"/>
            <a:ext cx="1905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5181600" y="2919413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7086600" y="2919413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3935414" y="3425826"/>
            <a:ext cx="6338887" cy="43021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00B0F0"/>
                </a:solidFill>
                <a:latin typeface="Bookman Old Style" panose="02050604050505020204" pitchFamily="18" charset="0"/>
              </a:rPr>
              <a:t>une période dans la saison : 2 à 3 mesocyles</a:t>
            </a:r>
          </a:p>
        </p:txBody>
      </p:sp>
      <p:sp>
        <p:nvSpPr>
          <p:cNvPr id="80910" name="Line 15"/>
          <p:cNvSpPr>
            <a:spLocks noChangeShapeType="1"/>
          </p:cNvSpPr>
          <p:nvPr/>
        </p:nvSpPr>
        <p:spPr bwMode="auto">
          <a:xfrm>
            <a:off x="10134600" y="2309813"/>
            <a:ext cx="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11" name="Line 16"/>
          <p:cNvSpPr>
            <a:spLocks noChangeShapeType="1"/>
          </p:cNvSpPr>
          <p:nvPr/>
        </p:nvSpPr>
        <p:spPr bwMode="auto">
          <a:xfrm>
            <a:off x="9525000" y="2919413"/>
            <a:ext cx="990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12" name="Line 17"/>
          <p:cNvSpPr>
            <a:spLocks noChangeShapeType="1"/>
          </p:cNvSpPr>
          <p:nvPr/>
        </p:nvSpPr>
        <p:spPr bwMode="auto">
          <a:xfrm>
            <a:off x="9525000" y="2919413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13" name="Line 19"/>
          <p:cNvSpPr>
            <a:spLocks noChangeShapeType="1"/>
          </p:cNvSpPr>
          <p:nvPr/>
        </p:nvSpPr>
        <p:spPr bwMode="auto">
          <a:xfrm>
            <a:off x="2514600" y="2309813"/>
            <a:ext cx="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14" name="Line 20"/>
          <p:cNvSpPr>
            <a:spLocks noChangeShapeType="1"/>
          </p:cNvSpPr>
          <p:nvPr/>
        </p:nvSpPr>
        <p:spPr bwMode="auto">
          <a:xfrm>
            <a:off x="1524000" y="2919413"/>
            <a:ext cx="1219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15" name="Line 21"/>
          <p:cNvSpPr>
            <a:spLocks noChangeShapeType="1"/>
          </p:cNvSpPr>
          <p:nvPr/>
        </p:nvSpPr>
        <p:spPr bwMode="auto">
          <a:xfrm>
            <a:off x="2743200" y="2919413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16" name="Text Box 22"/>
          <p:cNvSpPr txBox="1">
            <a:spLocks noChangeArrowheads="1"/>
          </p:cNvSpPr>
          <p:nvPr/>
        </p:nvSpPr>
        <p:spPr bwMode="auto">
          <a:xfrm>
            <a:off x="1558926" y="3427413"/>
            <a:ext cx="2308225" cy="46196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B0F0"/>
                </a:solidFill>
                <a:latin typeface="Bookman Old Style" panose="02050604050505020204" pitchFamily="18" charset="0"/>
              </a:rPr>
              <a:t>Périodisation</a:t>
            </a:r>
          </a:p>
        </p:txBody>
      </p:sp>
      <p:sp>
        <p:nvSpPr>
          <p:cNvPr id="80917" name="Text Box 23"/>
          <p:cNvSpPr txBox="1">
            <a:spLocks noChangeArrowheads="1"/>
          </p:cNvSpPr>
          <p:nvPr/>
        </p:nvSpPr>
        <p:spPr bwMode="auto">
          <a:xfrm>
            <a:off x="1589088" y="4902200"/>
            <a:ext cx="3211512" cy="3762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rgbClr val="FFFF00"/>
                </a:solidFill>
                <a:latin typeface="Bookman Old Style" panose="02050604050505020204" pitchFamily="18" charset="0"/>
              </a:rPr>
              <a:t>mésocycles…microcycles</a:t>
            </a:r>
          </a:p>
        </p:txBody>
      </p:sp>
      <p:sp>
        <p:nvSpPr>
          <p:cNvPr id="80918" name="Text Box 24"/>
          <p:cNvSpPr txBox="1">
            <a:spLocks noChangeArrowheads="1"/>
          </p:cNvSpPr>
          <p:nvPr/>
        </p:nvSpPr>
        <p:spPr bwMode="auto">
          <a:xfrm>
            <a:off x="5116513" y="4902200"/>
            <a:ext cx="3211512" cy="3762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rgbClr val="FFFF00"/>
                </a:solidFill>
                <a:latin typeface="Bookman Old Style" panose="02050604050505020204" pitchFamily="18" charset="0"/>
              </a:rPr>
              <a:t>mésocycles…microcycles</a:t>
            </a:r>
          </a:p>
        </p:txBody>
      </p:sp>
      <p:sp>
        <p:nvSpPr>
          <p:cNvPr id="80919" name="Text Box 25"/>
          <p:cNvSpPr txBox="1">
            <a:spLocks noChangeArrowheads="1"/>
          </p:cNvSpPr>
          <p:nvPr/>
        </p:nvSpPr>
        <p:spPr bwMode="auto">
          <a:xfrm>
            <a:off x="8575676" y="4902200"/>
            <a:ext cx="1939924" cy="3762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rgbClr val="FFFF00"/>
                </a:solidFill>
                <a:latin typeface="Bookman Old Style" panose="02050604050505020204" pitchFamily="18" charset="0"/>
              </a:rPr>
              <a:t>mésocycles…</a:t>
            </a:r>
          </a:p>
        </p:txBody>
      </p:sp>
      <p:sp>
        <p:nvSpPr>
          <p:cNvPr id="80920" name="Line 27"/>
          <p:cNvSpPr>
            <a:spLocks noChangeShapeType="1"/>
          </p:cNvSpPr>
          <p:nvPr/>
        </p:nvSpPr>
        <p:spPr bwMode="auto">
          <a:xfrm>
            <a:off x="4778375" y="3838575"/>
            <a:ext cx="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21" name="Line 28"/>
          <p:cNvSpPr>
            <a:spLocks noChangeShapeType="1"/>
          </p:cNvSpPr>
          <p:nvPr/>
        </p:nvSpPr>
        <p:spPr bwMode="auto">
          <a:xfrm>
            <a:off x="3719513" y="4448175"/>
            <a:ext cx="1905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22" name="Line 29"/>
          <p:cNvSpPr>
            <a:spLocks noChangeShapeType="1"/>
          </p:cNvSpPr>
          <p:nvPr/>
        </p:nvSpPr>
        <p:spPr bwMode="auto">
          <a:xfrm>
            <a:off x="3719513" y="4448175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23" name="Line 30"/>
          <p:cNvSpPr>
            <a:spLocks noChangeShapeType="1"/>
          </p:cNvSpPr>
          <p:nvPr/>
        </p:nvSpPr>
        <p:spPr bwMode="auto">
          <a:xfrm>
            <a:off x="5624513" y="4448175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24" name="Line 31"/>
          <p:cNvSpPr>
            <a:spLocks noChangeShapeType="1"/>
          </p:cNvSpPr>
          <p:nvPr/>
        </p:nvSpPr>
        <p:spPr bwMode="auto">
          <a:xfrm>
            <a:off x="2549525" y="3838575"/>
            <a:ext cx="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25" name="Line 32"/>
          <p:cNvSpPr>
            <a:spLocks noChangeShapeType="1"/>
          </p:cNvSpPr>
          <p:nvPr/>
        </p:nvSpPr>
        <p:spPr bwMode="auto">
          <a:xfrm>
            <a:off x="1558925" y="4448175"/>
            <a:ext cx="1219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26" name="Line 33"/>
          <p:cNvSpPr>
            <a:spLocks noChangeShapeType="1"/>
          </p:cNvSpPr>
          <p:nvPr/>
        </p:nvSpPr>
        <p:spPr bwMode="auto">
          <a:xfrm>
            <a:off x="2778125" y="4448175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27" name="Line 34"/>
          <p:cNvSpPr>
            <a:spLocks noChangeShapeType="1"/>
          </p:cNvSpPr>
          <p:nvPr/>
        </p:nvSpPr>
        <p:spPr bwMode="auto">
          <a:xfrm>
            <a:off x="7824788" y="3838575"/>
            <a:ext cx="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28" name="Line 35"/>
          <p:cNvSpPr>
            <a:spLocks noChangeShapeType="1"/>
          </p:cNvSpPr>
          <p:nvPr/>
        </p:nvSpPr>
        <p:spPr bwMode="auto">
          <a:xfrm>
            <a:off x="6765925" y="4448175"/>
            <a:ext cx="1905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29" name="Line 36"/>
          <p:cNvSpPr>
            <a:spLocks noChangeShapeType="1"/>
          </p:cNvSpPr>
          <p:nvPr/>
        </p:nvSpPr>
        <p:spPr bwMode="auto">
          <a:xfrm>
            <a:off x="6765925" y="4448175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30" name="Line 37"/>
          <p:cNvSpPr>
            <a:spLocks noChangeShapeType="1"/>
          </p:cNvSpPr>
          <p:nvPr/>
        </p:nvSpPr>
        <p:spPr bwMode="auto">
          <a:xfrm>
            <a:off x="8670925" y="4448175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31" name="Text Box 38"/>
          <p:cNvSpPr txBox="1">
            <a:spLocks noChangeArrowheads="1"/>
          </p:cNvSpPr>
          <p:nvPr/>
        </p:nvSpPr>
        <p:spPr bwMode="auto">
          <a:xfrm>
            <a:off x="1830389" y="6330950"/>
            <a:ext cx="2536825" cy="3762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séances….exercices</a:t>
            </a:r>
          </a:p>
        </p:txBody>
      </p:sp>
      <p:sp>
        <p:nvSpPr>
          <p:cNvPr id="80932" name="Line 39"/>
          <p:cNvSpPr>
            <a:spLocks noChangeShapeType="1"/>
          </p:cNvSpPr>
          <p:nvPr/>
        </p:nvSpPr>
        <p:spPr bwMode="auto">
          <a:xfrm>
            <a:off x="3194050" y="5267325"/>
            <a:ext cx="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33" name="Line 40"/>
          <p:cNvSpPr>
            <a:spLocks noChangeShapeType="1"/>
          </p:cNvSpPr>
          <p:nvPr/>
        </p:nvSpPr>
        <p:spPr bwMode="auto">
          <a:xfrm>
            <a:off x="2135188" y="5876925"/>
            <a:ext cx="1905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34" name="Line 41"/>
          <p:cNvSpPr>
            <a:spLocks noChangeShapeType="1"/>
          </p:cNvSpPr>
          <p:nvPr/>
        </p:nvSpPr>
        <p:spPr bwMode="auto">
          <a:xfrm>
            <a:off x="2135188" y="5876925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35" name="Line 42"/>
          <p:cNvSpPr>
            <a:spLocks noChangeShapeType="1"/>
          </p:cNvSpPr>
          <p:nvPr/>
        </p:nvSpPr>
        <p:spPr bwMode="auto">
          <a:xfrm>
            <a:off x="4040188" y="5876925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36" name="Text Box 43"/>
          <p:cNvSpPr txBox="1">
            <a:spLocks noChangeArrowheads="1"/>
          </p:cNvSpPr>
          <p:nvPr/>
        </p:nvSpPr>
        <p:spPr bwMode="auto">
          <a:xfrm>
            <a:off x="5016501" y="6364289"/>
            <a:ext cx="2536825" cy="3762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rgbClr val="FF0000"/>
                </a:solidFill>
                <a:latin typeface="Bookman Old Style" panose="02050604050505020204" pitchFamily="18" charset="0"/>
              </a:rPr>
              <a:t>séances….exercices</a:t>
            </a:r>
          </a:p>
        </p:txBody>
      </p:sp>
      <p:sp>
        <p:nvSpPr>
          <p:cNvPr id="80937" name="Line 44"/>
          <p:cNvSpPr>
            <a:spLocks noChangeShapeType="1"/>
          </p:cNvSpPr>
          <p:nvPr/>
        </p:nvSpPr>
        <p:spPr bwMode="auto">
          <a:xfrm>
            <a:off x="6380163" y="5300663"/>
            <a:ext cx="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38" name="Line 45"/>
          <p:cNvSpPr>
            <a:spLocks noChangeShapeType="1"/>
          </p:cNvSpPr>
          <p:nvPr/>
        </p:nvSpPr>
        <p:spPr bwMode="auto">
          <a:xfrm>
            <a:off x="5321300" y="5910263"/>
            <a:ext cx="1905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39" name="Line 46"/>
          <p:cNvSpPr>
            <a:spLocks noChangeShapeType="1"/>
          </p:cNvSpPr>
          <p:nvPr/>
        </p:nvSpPr>
        <p:spPr bwMode="auto">
          <a:xfrm>
            <a:off x="5321300" y="5910263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40" name="Line 47"/>
          <p:cNvSpPr>
            <a:spLocks noChangeShapeType="1"/>
          </p:cNvSpPr>
          <p:nvPr/>
        </p:nvSpPr>
        <p:spPr bwMode="auto">
          <a:xfrm>
            <a:off x="7226300" y="5910263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41" name="Text Box 48"/>
          <p:cNvSpPr txBox="1">
            <a:spLocks noChangeArrowheads="1"/>
          </p:cNvSpPr>
          <p:nvPr/>
        </p:nvSpPr>
        <p:spPr bwMode="auto">
          <a:xfrm>
            <a:off x="8131176" y="6365875"/>
            <a:ext cx="2536825" cy="3762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rgbClr val="FF0000"/>
                </a:solidFill>
                <a:latin typeface="Bookman Old Style" panose="02050604050505020204" pitchFamily="18" charset="0"/>
              </a:rPr>
              <a:t>séances….exercices</a:t>
            </a:r>
          </a:p>
        </p:txBody>
      </p:sp>
      <p:sp>
        <p:nvSpPr>
          <p:cNvPr id="80942" name="Line 49"/>
          <p:cNvSpPr>
            <a:spLocks noChangeShapeType="1"/>
          </p:cNvSpPr>
          <p:nvPr/>
        </p:nvSpPr>
        <p:spPr bwMode="auto">
          <a:xfrm>
            <a:off x="9494838" y="5302250"/>
            <a:ext cx="0" cy="609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43" name="Line 50"/>
          <p:cNvSpPr>
            <a:spLocks noChangeShapeType="1"/>
          </p:cNvSpPr>
          <p:nvPr/>
        </p:nvSpPr>
        <p:spPr bwMode="auto">
          <a:xfrm>
            <a:off x="8435975" y="5911850"/>
            <a:ext cx="1905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44" name="Line 51"/>
          <p:cNvSpPr>
            <a:spLocks noChangeShapeType="1"/>
          </p:cNvSpPr>
          <p:nvPr/>
        </p:nvSpPr>
        <p:spPr bwMode="auto">
          <a:xfrm>
            <a:off x="8435975" y="5911850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0945" name="Line 52"/>
          <p:cNvSpPr>
            <a:spLocks noChangeShapeType="1"/>
          </p:cNvSpPr>
          <p:nvPr/>
        </p:nvSpPr>
        <p:spPr bwMode="auto">
          <a:xfrm>
            <a:off x="10340975" y="5911850"/>
            <a:ext cx="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" name="Ellipse 1">
            <a:extLst>
              <a:ext uri="{FF2B5EF4-FFF2-40B4-BE49-F238E27FC236}">
                <a16:creationId xmlns="" xmlns:a16="http://schemas.microsoft.com/office/drawing/2014/main" id="{452137E3-FDD8-4831-9BD8-617A62A97E1B}"/>
              </a:ext>
            </a:extLst>
          </p:cNvPr>
          <p:cNvSpPr/>
          <p:nvPr/>
        </p:nvSpPr>
        <p:spPr>
          <a:xfrm>
            <a:off x="2640014" y="115889"/>
            <a:ext cx="7494587" cy="108108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36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44699"/>
            <a:ext cx="12192000" cy="64007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5400" b="1" dirty="0" smtClean="0">
                <a:solidFill>
                  <a:srgbClr val="FFFF00"/>
                </a:solidFill>
                <a:latin typeface="Lucida Sans" panose="020B0602030504020204" pitchFamily="34" charset="0"/>
              </a:rPr>
              <a:t>le </a:t>
            </a:r>
            <a:r>
              <a:rPr lang="fr-FR" sz="5400" b="1" dirty="0">
                <a:solidFill>
                  <a:srgbClr val="FFFF00"/>
                </a:solidFill>
                <a:latin typeface="Lucida Sans" panose="020B0602030504020204" pitchFamily="34" charset="0"/>
              </a:rPr>
              <a:t>microcycle</a:t>
            </a:r>
          </a:p>
          <a:p>
            <a:pPr marL="0" indent="0" algn="ctr">
              <a:buNone/>
            </a:pPr>
            <a:r>
              <a:rPr lang="fr-FR" sz="4400" b="1" dirty="0" smtClean="0">
                <a:latin typeface="Tw Cen MT" panose="020B0602020104020603" pitchFamily="34" charset="0"/>
              </a:rPr>
              <a:t>Le microcycle est un regroupement homogène de séances d’entraînement sur plusieurs jours(4à14</a:t>
            </a:r>
            <a:r>
              <a:rPr lang="fr-FR" sz="4400" b="1" dirty="0">
                <a:latin typeface="Tw Cen MT" panose="020B0602020104020603" pitchFamily="34" charset="0"/>
              </a:rPr>
              <a:t>),</a:t>
            </a:r>
            <a:r>
              <a:rPr lang="fr-FR" sz="4400" b="1" dirty="0" smtClean="0">
                <a:latin typeface="Tw Cen MT" panose="020B0602020104020603" pitchFamily="34" charset="0"/>
              </a:rPr>
              <a:t>en général une semaine</a:t>
            </a:r>
            <a:r>
              <a:rPr lang="fr-FR" sz="4400" b="1" dirty="0">
                <a:latin typeface="Tw Cen MT" panose="020B0602020104020603" pitchFamily="34" charset="0"/>
              </a:rPr>
              <a:t>.</a:t>
            </a:r>
          </a:p>
          <a:p>
            <a:pPr marL="0" indent="0" algn="ctr">
              <a:buNone/>
            </a:pPr>
            <a:r>
              <a:rPr lang="fr-FR" sz="4400" b="1" dirty="0" smtClean="0">
                <a:latin typeface="Tw Cen MT" panose="020B0602020104020603" pitchFamily="34" charset="0"/>
              </a:rPr>
              <a:t>Chaque microcycle a une dominante de travail selon l’objectif poursuivi </a:t>
            </a:r>
          </a:p>
          <a:p>
            <a:pPr marL="0" indent="0" algn="ctr">
              <a:buNone/>
            </a:pPr>
            <a:r>
              <a:rPr lang="fr-FR" sz="4400" b="1" dirty="0" smtClean="0">
                <a:latin typeface="Tw Cen MT" panose="020B0602020104020603" pitchFamily="34" charset="0"/>
              </a:rPr>
              <a:t>(amélioration recherchée)et le niveau de sollicitation attendu</a:t>
            </a:r>
            <a:r>
              <a:rPr lang="fr-FR" sz="4400" b="1" dirty="0">
                <a:latin typeface="Tw Cen MT" panose="020B0602020104020603" pitchFamily="34" charset="0"/>
              </a:rPr>
              <a:t>:</a:t>
            </a:r>
          </a:p>
          <a:p>
            <a:pPr marL="0" indent="0" algn="ctr">
              <a:buNone/>
            </a:pP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16122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3841" y="1444392"/>
            <a:ext cx="9404723" cy="963958"/>
          </a:xfrm>
        </p:spPr>
        <p:txBody>
          <a:bodyPr/>
          <a:lstStyle/>
          <a:p>
            <a:pPr marL="342900" lvl="0" indent="-342900" algn="ctr">
              <a:spcBef>
                <a:spcPts val="1000"/>
              </a:spcBef>
            </a:pPr>
            <a:r>
              <a:rPr lang="fr-FR" sz="5400" b="1" dirty="0">
                <a:solidFill>
                  <a:srgbClr val="FFFF00"/>
                </a:solidFill>
                <a:latin typeface="Tw Cen MT" panose="020B0602020104020603" pitchFamily="34" charset="0"/>
              </a:rPr>
              <a:t>Microcycle </a:t>
            </a:r>
            <a:r>
              <a:rPr lang="fr-FR" sz="5400" b="1" dirty="0" smtClean="0">
                <a:solidFill>
                  <a:srgbClr val="FFFF00"/>
                </a:solidFill>
                <a:latin typeface="Tw Cen MT" panose="020B0602020104020603" pitchFamily="34" charset="0"/>
              </a:rPr>
              <a:t>de reprise</a:t>
            </a:r>
            <a:endParaRPr lang="fr-FR" sz="88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3063863"/>
            <a:ext cx="11912957" cy="193314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sz="5400" b="1" dirty="0" smtClean="0">
                <a:latin typeface="Tw Cen MT" panose="020B0602020104020603" pitchFamily="34" charset="0"/>
              </a:rPr>
              <a:t>faible </a:t>
            </a:r>
            <a:r>
              <a:rPr lang="fr-FR" sz="5400" b="1" dirty="0">
                <a:latin typeface="Tw Cen MT" panose="020B0602020104020603" pitchFamily="34" charset="0"/>
              </a:rPr>
              <a:t>niveau de sollicitation ,première étape du processus d’entraînement.</a:t>
            </a:r>
            <a:br>
              <a:rPr lang="fr-FR" sz="5400" b="1" dirty="0">
                <a:latin typeface="Tw Cen MT" panose="020B0602020104020603" pitchFamily="34" charset="0"/>
              </a:rPr>
            </a:b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1278121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8714" y="1534543"/>
            <a:ext cx="9404723" cy="860927"/>
          </a:xfrm>
        </p:spPr>
        <p:txBody>
          <a:bodyPr/>
          <a:lstStyle/>
          <a:p>
            <a:pPr marL="342900" lvl="0" indent="-342900" algn="ctr">
              <a:spcBef>
                <a:spcPts val="1000"/>
              </a:spcBef>
            </a:pPr>
            <a:r>
              <a:rPr lang="fr-FR" sz="5400" b="1" dirty="0" smtClean="0">
                <a:solidFill>
                  <a:srgbClr val="FFFF00"/>
                </a:solidFill>
                <a:latin typeface="Tw Cen MT" panose="020B0602020104020603" pitchFamily="34" charset="0"/>
              </a:rPr>
              <a:t>Microcycle </a:t>
            </a:r>
            <a:r>
              <a:rPr lang="fr-FR" sz="5400" b="1" dirty="0">
                <a:solidFill>
                  <a:srgbClr val="FFFF00"/>
                </a:solidFill>
                <a:latin typeface="Tw Cen MT" panose="020B0602020104020603" pitchFamily="34" charset="0"/>
              </a:rPr>
              <a:t>de </a:t>
            </a:r>
            <a:r>
              <a:rPr lang="fr-FR" sz="5400" b="1" dirty="0" smtClean="0">
                <a:solidFill>
                  <a:srgbClr val="FFFF00"/>
                </a:solidFill>
                <a:latin typeface="Tw Cen MT" panose="020B0602020104020603" pitchFamily="34" charset="0"/>
              </a:rPr>
              <a:t>développement</a:t>
            </a:r>
            <a:endParaRPr lang="fr-FR" sz="88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0152" y="2864287"/>
            <a:ext cx="12101848" cy="291832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sz="5400" b="1" dirty="0" smtClean="0">
                <a:latin typeface="Tw Cen MT" panose="020B0602020104020603" pitchFamily="34" charset="0"/>
              </a:rPr>
              <a:t>fort </a:t>
            </a:r>
            <a:r>
              <a:rPr lang="fr-FR" sz="5400" b="1" dirty="0">
                <a:latin typeface="Tw Cen MT" panose="020B0602020104020603" pitchFamily="34" charset="0"/>
              </a:rPr>
              <a:t>niveau de sollicitation pour susciter les adaptations attendues(perturbation de l’organisme).</a:t>
            </a:r>
            <a:br>
              <a:rPr lang="fr-FR" sz="5400" b="1" dirty="0">
                <a:latin typeface="Tw Cen MT" panose="020B0602020104020603" pitchFamily="34" charset="0"/>
              </a:rPr>
            </a:b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4214424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4072" y="1148176"/>
            <a:ext cx="9404723" cy="1208657"/>
          </a:xfrm>
        </p:spPr>
        <p:txBody>
          <a:bodyPr/>
          <a:lstStyle/>
          <a:p>
            <a:pPr marL="342900" lvl="0" indent="-342900" algn="ctr">
              <a:spcBef>
                <a:spcPts val="1000"/>
              </a:spcBef>
            </a:pPr>
            <a:r>
              <a:rPr lang="fr-FR" sz="5400" b="1" dirty="0">
                <a:solidFill>
                  <a:srgbClr val="FFFF00"/>
                </a:solidFill>
                <a:latin typeface="Tw Cen MT" panose="020B0602020104020603" pitchFamily="34" charset="0"/>
              </a:rPr>
              <a:t>Microcycle </a:t>
            </a:r>
            <a:r>
              <a:rPr lang="fr-FR" sz="5400" b="1" dirty="0" smtClean="0">
                <a:solidFill>
                  <a:srgbClr val="FFFF00"/>
                </a:solidFill>
                <a:latin typeface="Tw Cen MT" panose="020B0602020104020603" pitchFamily="34" charset="0"/>
              </a:rPr>
              <a:t>d’affutage</a:t>
            </a:r>
            <a:endParaRPr lang="fr-FR" sz="88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821" y="2787013"/>
            <a:ext cx="11784168" cy="26865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5400" b="1" dirty="0">
                <a:latin typeface="Tw Cen MT" panose="020B0602020104020603" pitchFamily="34" charset="0"/>
              </a:rPr>
              <a:t>forte diminution du volume d’entraînement pour rechercher la forme en facilitant la récupération.</a:t>
            </a: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3602734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9750" y="1534543"/>
            <a:ext cx="9404723" cy="963958"/>
          </a:xfrm>
        </p:spPr>
        <p:txBody>
          <a:bodyPr/>
          <a:lstStyle/>
          <a:p>
            <a:pPr marL="342900" lvl="0" indent="-342900" algn="ctr">
              <a:spcBef>
                <a:spcPts val="1000"/>
              </a:spcBef>
            </a:pPr>
            <a:r>
              <a:rPr lang="fr-FR" sz="5400" b="1" dirty="0" smtClean="0">
                <a:solidFill>
                  <a:srgbClr val="FFFF00"/>
                </a:solidFill>
                <a:latin typeface="Tw Cen MT" panose="020B0602020104020603" pitchFamily="34" charset="0"/>
              </a:rPr>
              <a:t>Microcycle </a:t>
            </a:r>
            <a:r>
              <a:rPr lang="fr-FR" sz="5400" b="1" dirty="0">
                <a:solidFill>
                  <a:srgbClr val="FFFF00"/>
                </a:solidFill>
                <a:latin typeface="Tw Cen MT" panose="020B0602020104020603" pitchFamily="34" charset="0"/>
              </a:rPr>
              <a:t>de </a:t>
            </a:r>
            <a:r>
              <a:rPr lang="fr-FR" sz="5400" b="1" dirty="0" smtClean="0">
                <a:solidFill>
                  <a:srgbClr val="FFFF00"/>
                </a:solidFill>
                <a:latin typeface="Tw Cen MT" panose="020B0602020104020603" pitchFamily="34" charset="0"/>
              </a:rPr>
              <a:t>récupération</a:t>
            </a:r>
            <a:endParaRPr lang="fr-FR" sz="8800" b="1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1667" y="3212016"/>
            <a:ext cx="11925837" cy="276378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sz="5400" b="1" dirty="0">
                <a:latin typeface="Tw Cen MT" panose="020B0602020104020603" pitchFamily="34" charset="0"/>
              </a:rPr>
              <a:t>faible niveau de sollicitation en vue de reposer l’organisme après plusieurs microcycles de développement.</a:t>
            </a:r>
            <a:br>
              <a:rPr lang="fr-FR" sz="5400" b="1" dirty="0">
                <a:latin typeface="Tw Cen MT" panose="020B0602020104020603" pitchFamily="34" charset="0"/>
              </a:rPr>
            </a:b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2467263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5356" y="1740606"/>
            <a:ext cx="9404723" cy="783654"/>
          </a:xfrm>
        </p:spPr>
        <p:txBody>
          <a:bodyPr/>
          <a:lstStyle/>
          <a:p>
            <a:pPr marL="342900" lvl="0" indent="-342900" algn="ctr">
              <a:spcBef>
                <a:spcPts val="1000"/>
              </a:spcBef>
            </a:pPr>
            <a:r>
              <a:rPr lang="fr-FR" sz="5400" b="1" dirty="0">
                <a:solidFill>
                  <a:srgbClr val="FFFF00"/>
                </a:solidFill>
                <a:latin typeface="Tw Cen MT" panose="020B0602020104020603" pitchFamily="34" charset="0"/>
              </a:rPr>
              <a:t>Microcycle de </a:t>
            </a:r>
            <a:r>
              <a:rPr lang="fr-FR" sz="5400" b="1" dirty="0" smtClean="0">
                <a:solidFill>
                  <a:srgbClr val="FFFF00"/>
                </a:solidFill>
                <a:latin typeface="Tw Cen MT" panose="020B0602020104020603" pitchFamily="34" charset="0"/>
              </a:rPr>
              <a:t>compétition</a:t>
            </a:r>
            <a:r>
              <a:rPr lang="fr-FR" sz="5400" dirty="0">
                <a:solidFill>
                  <a:srgbClr val="FFFF00"/>
                </a:solidFill>
              </a:rPr>
              <a:t/>
            </a:r>
            <a:br>
              <a:rPr lang="fr-FR" sz="5400" dirty="0">
                <a:solidFill>
                  <a:srgbClr val="FFFF00"/>
                </a:solidFill>
              </a:rPr>
            </a:br>
            <a:endParaRPr lang="fr-FR" sz="88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7425" y="2993076"/>
            <a:ext cx="11694017" cy="30599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5400" b="1" dirty="0">
                <a:latin typeface="Tw Cen MT" panose="020B0602020104020603" pitchFamily="34" charset="0"/>
              </a:rPr>
              <a:t>travail d’entretien des qualités physiques pour gérer la forme sportive.</a:t>
            </a:r>
            <a:br>
              <a:rPr lang="fr-FR" sz="5400" b="1" dirty="0">
                <a:latin typeface="Tw Cen MT" panose="020B0602020104020603" pitchFamily="34" charset="0"/>
              </a:rPr>
            </a:b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529836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</TotalTime>
  <Words>278</Words>
  <Application>Microsoft Office PowerPoint</Application>
  <PresentationFormat>Grand écran</PresentationFormat>
  <Paragraphs>46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Arial</vt:lpstr>
      <vt:lpstr>Bookman Old Style</vt:lpstr>
      <vt:lpstr>Calibri</vt:lpstr>
      <vt:lpstr>Century Gothic</vt:lpstr>
      <vt:lpstr>Lucida Sans</vt:lpstr>
      <vt:lpstr>Times New Roman</vt:lpstr>
      <vt:lpstr>Tw Cen MT</vt:lpstr>
      <vt:lpstr>Wingdings 3</vt:lpstr>
      <vt:lpstr>Ion</vt:lpstr>
      <vt:lpstr>Cours n° 04</vt:lpstr>
      <vt:lpstr>Présentation PowerPoint</vt:lpstr>
      <vt:lpstr>Présentation PowerPoint</vt:lpstr>
      <vt:lpstr>Présentation PowerPoint</vt:lpstr>
      <vt:lpstr>Microcycle de reprise</vt:lpstr>
      <vt:lpstr>Microcycle de développement</vt:lpstr>
      <vt:lpstr>Microcycle d’affutage</vt:lpstr>
      <vt:lpstr>Microcycle de récupération</vt:lpstr>
      <vt:lpstr>Microcycle de compétition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kis</cp:lastModifiedBy>
  <cp:revision>74</cp:revision>
  <dcterms:created xsi:type="dcterms:W3CDTF">2021-05-21T13:34:03Z</dcterms:created>
  <dcterms:modified xsi:type="dcterms:W3CDTF">2023-05-13T20:13:39Z</dcterms:modified>
</cp:coreProperties>
</file>