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</p:sldMasterIdLst>
  <p:sldIdLst>
    <p:sldId id="260" r:id="rId2"/>
    <p:sldId id="296" r:id="rId3"/>
    <p:sldId id="305" r:id="rId4"/>
    <p:sldId id="297" r:id="rId5"/>
    <p:sldId id="312" r:id="rId6"/>
    <p:sldId id="298" r:id="rId7"/>
    <p:sldId id="306" r:id="rId8"/>
    <p:sldId id="299" r:id="rId9"/>
    <p:sldId id="307" r:id="rId10"/>
    <p:sldId id="300" r:id="rId11"/>
    <p:sldId id="308" r:id="rId12"/>
    <p:sldId id="309" r:id="rId13"/>
    <p:sldId id="310" r:id="rId14"/>
    <p:sldId id="301" r:id="rId15"/>
    <p:sldId id="302" r:id="rId16"/>
    <p:sldId id="311" r:id="rId17"/>
    <p:sldId id="304" r:id="rId18"/>
    <p:sldId id="30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95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808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05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4713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91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128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140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795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328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9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909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27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64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96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585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85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23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880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  <p:sldLayoutId id="2147483956" r:id="rId16"/>
    <p:sldLayoutId id="21474839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91440" y="218941"/>
            <a:ext cx="11900263" cy="6349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6000" b="1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Cours </a:t>
            </a:r>
            <a:r>
              <a:rPr lang="fr-FR" sz="6000" b="1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n</a:t>
            </a:r>
            <a:r>
              <a:rPr lang="fr-FR" sz="6000" b="1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°02</a:t>
            </a:r>
          </a:p>
          <a:p>
            <a:pPr algn="ctr"/>
            <a:endParaRPr lang="fr-FR" sz="4800" b="1" u="sng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Arabic Typesetting" panose="03020402040406030203" pitchFamily="66" charset="-78"/>
            </a:endParaRPr>
          </a:p>
          <a:p>
            <a:pPr algn="ctr"/>
            <a: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La planification </a:t>
            </a:r>
          </a:p>
          <a:p>
            <a:pPr algn="ctr"/>
            <a: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/>
            </a:r>
            <a:b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r>
              <a:rPr lang="fr-FR" sz="66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annuelle</a:t>
            </a:r>
            <a:endParaRPr lang="fr-FR" sz="6600" u="sng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58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1511" y="2130395"/>
            <a:ext cx="11236796" cy="4018209"/>
          </a:xfrm>
        </p:spPr>
        <p:txBody>
          <a:bodyPr>
            <a:noAutofit/>
          </a:bodyPr>
          <a:lstStyle/>
          <a:p>
            <a:pPr algn="ctr"/>
            <a:r>
              <a:rPr lang="fr-F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périodisation de la </a:t>
            </a:r>
            <a:r>
              <a:rPr lang="fr-FR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annuelle</a:t>
            </a:r>
            <a:endParaRPr lang="fr-FR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7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4698" y="1004552"/>
            <a:ext cx="11947302" cy="5211651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DADADA"/>
              </a:buClr>
              <a:buNone/>
            </a:pP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0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Période de préparation</a:t>
            </a:r>
          </a:p>
          <a:p>
            <a:pPr lvl="0" algn="ctr">
              <a:buClr>
                <a:srgbClr val="DADADA"/>
              </a:buClr>
            </a:pP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Dès la reprise des entraînements :</a:t>
            </a:r>
          </a:p>
          <a:p>
            <a:pPr marL="0" lvl="0" indent="0" algn="ctr">
              <a:buClr>
                <a:srgbClr val="DADADA"/>
              </a:buClr>
              <a:buNone/>
            </a:pP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préparer les joueurs et l’équipe à la compétition.</a:t>
            </a:r>
          </a:p>
          <a:p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4120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32" y="103031"/>
            <a:ext cx="11925836" cy="6529589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DADADA"/>
              </a:buClr>
              <a:buNone/>
            </a:pPr>
            <a:r>
              <a:rPr lang="fr-FR" sz="4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0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Période de compétition</a:t>
            </a:r>
          </a:p>
          <a:p>
            <a:pPr lvl="0" algn="ctr">
              <a:buClr>
                <a:srgbClr val="DADADA"/>
              </a:buClr>
            </a:pPr>
            <a:r>
              <a:rPr lang="fr-FR" sz="4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Dès le premier match de compétition :</a:t>
            </a:r>
          </a:p>
          <a:p>
            <a:pPr lvl="0" algn="ctr">
              <a:buClr>
                <a:srgbClr val="DADADA"/>
              </a:buClr>
            </a:pPr>
            <a:r>
              <a:rPr lang="fr-FR" sz="4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maintenir les joueurs et l’équipe au niveau de performance.</a:t>
            </a:r>
          </a:p>
          <a:p>
            <a:pPr marL="0" lvl="0" indent="0" algn="ctr">
              <a:buClr>
                <a:srgbClr val="DADADA"/>
              </a:buClr>
              <a:buNone/>
            </a:pPr>
            <a:r>
              <a:rPr lang="fr-FR" sz="4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Pour les jeunes :</a:t>
            </a:r>
          </a:p>
          <a:p>
            <a:pPr lvl="0" algn="ctr">
              <a:buClr>
                <a:srgbClr val="DADADA"/>
              </a:buClr>
            </a:pPr>
            <a:r>
              <a:rPr lang="fr-FR" sz="4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améliorer les habiletés d’apprentissage.</a:t>
            </a: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34062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1667" y="128788"/>
            <a:ext cx="11925837" cy="6516711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DADADA"/>
              </a:buClr>
              <a:buNone/>
            </a:pPr>
            <a:r>
              <a:rPr lang="fr-FR" sz="5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0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Période de transition (de décharge)</a:t>
            </a:r>
          </a:p>
          <a:p>
            <a:pPr lvl="0" algn="ctr">
              <a:buClr>
                <a:srgbClr val="DADADA"/>
              </a:buClr>
            </a:pPr>
            <a:r>
              <a:rPr lang="fr-FR" sz="5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Dès le dernier match de compétition jusqu’à la reprise de </a:t>
            </a:r>
            <a:r>
              <a:rPr lang="fr-FR" sz="54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l’entraînement prochain </a:t>
            </a:r>
            <a:r>
              <a:rPr lang="fr-FR" sz="5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>
              <a:buClr>
                <a:srgbClr val="DADADA"/>
              </a:buClr>
            </a:pPr>
            <a:r>
              <a:rPr lang="fr-FR" sz="5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assurer la récupération mentale et physique des joueurs.</a:t>
            </a:r>
            <a:endParaRPr lang="fr-FR" sz="54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FF0000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08709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152" y="193184"/>
            <a:ext cx="11977352" cy="6529588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Chez les jeunes en préformation ou en formation, la </a:t>
            </a:r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annuelle s’articule aussi sur ces </a:t>
            </a:r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périodes, mais 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programmation des entraînements n’est pas conçue uniquement à partir des performances collectives.</a:t>
            </a:r>
          </a:p>
          <a:p>
            <a:pPr algn="ctr"/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Indépendamment des résultats de l’équipe, les objectifs de formation, aussi bien techniques, </a:t>
            </a:r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technico tactiques que 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psycho-physiques, doivent rester une priorité pendant toute la saison dans la </a:t>
            </a:r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programmation des 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entraînements.</a:t>
            </a:r>
          </a:p>
        </p:txBody>
      </p:sp>
    </p:spTree>
    <p:extLst>
      <p:ext uri="{BB962C8B-B14F-4D97-AF65-F5344CB8AC3E}">
        <p14:creationId xmlns:p14="http://schemas.microsoft.com/office/powerpoint/2010/main" val="334238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90152"/>
            <a:ext cx="12080382" cy="66454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Critères pour l’élaboration d’un programme annuel</a:t>
            </a:r>
          </a:p>
          <a:p>
            <a:pPr marL="36900" indent="0" algn="ctr">
              <a:buNone/>
            </a:pP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Niveau de jeu, âge de performance, phase de </a:t>
            </a:r>
            <a:r>
              <a:rPr lang="fr-F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</a:t>
            </a:r>
            <a:endParaRPr lang="fr-F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indent="0" algn="ctr">
              <a:buNone/>
            </a:pP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Effectif des joueurs à disposition</a:t>
            </a:r>
          </a:p>
          <a:p>
            <a:pPr marL="36900" indent="0" algn="ctr">
              <a:buNone/>
            </a:pP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Calendrier de compétition</a:t>
            </a:r>
          </a:p>
          <a:p>
            <a:pPr marL="36900" indent="0" algn="ctr">
              <a:buNone/>
            </a:pP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Objectifs de performance sportive de la saison</a:t>
            </a:r>
          </a:p>
          <a:p>
            <a:pPr marL="36900" indent="0" algn="ctr">
              <a:buNone/>
            </a:pP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Infrastructures, matériel et conditions d’entraînement</a:t>
            </a:r>
          </a:p>
          <a:p>
            <a:pPr marL="36900" indent="0" algn="ctr">
              <a:buNone/>
            </a:pPr>
            <a:endParaRPr lang="fr-F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152" y="154545"/>
            <a:ext cx="11977353" cy="6555347"/>
          </a:xfrm>
        </p:spPr>
        <p:txBody>
          <a:bodyPr>
            <a:noAutofit/>
          </a:bodyPr>
          <a:lstStyle/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Encadrement technique à disposition (entraîneurs, soutien médical, responsable administratif, soutien psychologique)</a:t>
            </a:r>
          </a:p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Analyse et évaluation des performances </a:t>
            </a:r>
            <a:r>
              <a:rPr lang="fr-FR" sz="40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passées</a:t>
            </a:r>
            <a:endParaRPr lang="fr-FR" sz="4000" b="1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FF0000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0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Critères complémentaires 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Tests médico-sportifs</a:t>
            </a:r>
          </a:p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Stage de préparation ou de récupération</a:t>
            </a:r>
          </a:p>
          <a:p>
            <a:pPr marL="36900" lvl="0" indent="0" algn="ctr">
              <a:buClr>
                <a:srgbClr val="DADADA"/>
              </a:buClr>
              <a:buNone/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Environnement des joueurs (famille, lieu d’habitation, école, travail, habitudes de vie)</a:t>
            </a: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65375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7018" y="1468192"/>
            <a:ext cx="11395635" cy="4134117"/>
          </a:xfrm>
        </p:spPr>
        <p:txBody>
          <a:bodyPr>
            <a:normAutofit fontScale="90000"/>
          </a:bodyPr>
          <a:lstStyle/>
          <a:p>
            <a:pPr algn="ctr"/>
            <a:r>
              <a:rPr lang="fr-FR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Exemple d’une </a:t>
            </a:r>
            <a:r>
              <a:rPr lang="fr-FR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annuelle</a:t>
            </a:r>
            <a:endParaRPr lang="fr-FR" sz="8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517875"/>
              </p:ext>
            </p:extLst>
          </p:nvPr>
        </p:nvGraphicFramePr>
        <p:xfrm>
          <a:off x="0" y="2"/>
          <a:ext cx="12192000" cy="8598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376"/>
                <a:gridCol w="3757624"/>
                <a:gridCol w="3730580"/>
                <a:gridCol w="2365420"/>
              </a:tblGrid>
              <a:tr h="310409"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Préparation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/>
                </a:tc>
              </a:tr>
              <a:tr h="430271"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Transition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Foncière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Pré- compétitive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Compétition</a:t>
                      </a:r>
                      <a:endParaRPr lang="fr-FR" sz="1600" dirty="0"/>
                    </a:p>
                  </a:txBody>
                  <a:tcPr/>
                </a:tc>
              </a:tr>
              <a:tr h="3079117"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Repos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Vacances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20 à 30 jours</a:t>
                      </a:r>
                    </a:p>
                    <a:p>
                      <a:pPr algn="ctr"/>
                      <a:r>
                        <a:rPr lang="fr-FR" sz="14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4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Les 15 derniers jours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Repos actif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(2 à 3 séances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par semaine)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Sports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complémentaires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Entraînement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Individuel  footing  Renforcement musculaire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&gt; souplesse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Phase 1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Préparation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physique générale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(8 à 14 jours)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Cycle1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Endurance de base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 Capacité aérobie(70 à 80% de la FCm)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Continu et fartlek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Force extensive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Renforcement musculaire (gainage)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et charges légères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Circuit (circuit-training)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Coordination + souplesse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Jeux (TE/TA)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Phase 2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Préparation spécifique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(10 à 15 jours)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Cycle 3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Anaérobie alactique+ (lactique)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(endurance-vitesse ,endurance -sprint)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Intervalle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Puissance et force explosive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Bondissements/sauts – Multi- formes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(force contrastée)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Vitesse </a:t>
                      </a:r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(95 à 100%)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Technico-tactique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(préparation collective)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Matches de préparation </a:t>
                      </a:r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BookLF-Roman"/>
                        </a:rPr>
                        <a:t>(2 à 3)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30 à 35 semaines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2x 15 à 18 semaines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(professionnels)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• 2 x 12 à 15 semaines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(jeunes)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• 40 à 65 matches</a:t>
                      </a:r>
                    </a:p>
                    <a:p>
                      <a:pPr algn="ctr"/>
                      <a:endParaRPr lang="fr-FR" sz="1600" dirty="0"/>
                    </a:p>
                  </a:txBody>
                  <a:tcPr/>
                </a:tc>
              </a:tr>
              <a:tr h="962268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Cycle 2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Préparation physique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spécifique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(10 à 15 jours)</a:t>
                      </a:r>
                      <a:endParaRPr lang="fr-F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Cycle 4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Phase de finition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(8 à 12 jours)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</a:tr>
              <a:tr h="2700557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Puissance aérobie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(80 à 100% de FCm)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Intervalle et intermittent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Force intensive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avec charges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par station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Ecole de course et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coordination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Technique + tactique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Jeux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Match de préparation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(1 à 2)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Matches </a:t>
                      </a:r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(2 à 3)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Technico-tactique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Tactique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Bloc-équipe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Vitesse-force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</a:t>
                      </a:r>
                      <a:r>
                        <a:rPr lang="fr-FR" sz="14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Vitesse alactique</a:t>
                      </a:r>
                    </a:p>
                    <a:p>
                      <a:pPr algn="ctr"/>
                      <a:r>
                        <a:rPr lang="fr-FR" sz="14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(100%)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Rappel aérobie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(1 à 2 séance)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6 à 8 </a:t>
                      </a:r>
                      <a:r>
                        <a:rPr lang="fr-FR" sz="1600" b="0" i="0" u="none" strike="noStrike" baseline="0" dirty="0" err="1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méso-cycles</a:t>
                      </a:r>
                      <a:endParaRPr lang="fr-FR" sz="1600" b="0" i="0" u="none" strike="noStrike" baseline="0" dirty="0" smtClean="0">
                        <a:solidFill>
                          <a:srgbClr val="231F20"/>
                        </a:solidFill>
                        <a:latin typeface="MetaNormalLF-Roman"/>
                      </a:endParaRP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de 3 à 4 semaines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• </a:t>
                      </a:r>
                      <a:r>
                        <a:rPr lang="fr-FR" sz="1600" b="0" i="0" u="none" strike="noStrike" baseline="0" dirty="0" err="1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Micro-cycle</a:t>
                      </a:r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 de 5 à 7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séances par semaine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Objectifs</a:t>
                      </a:r>
                    </a:p>
                    <a:p>
                      <a:pPr algn="ctr"/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d’entraînement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Compétition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Apprentissage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SymbolMT"/>
                        </a:rPr>
                        <a:t>• </a:t>
                      </a:r>
                      <a:r>
                        <a:rPr lang="fr-FR" sz="1600" b="1" i="0" u="none" strike="noStrike" baseline="0" dirty="0" smtClean="0">
                          <a:solidFill>
                            <a:srgbClr val="231F20"/>
                          </a:solidFill>
                          <a:latin typeface="MetaBoldLF-Roman"/>
                        </a:rPr>
                        <a:t>Cycles physiques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Aérobie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Force-vitesse</a:t>
                      </a:r>
                    </a:p>
                    <a:p>
                      <a:pPr algn="ctr"/>
                      <a:r>
                        <a:rPr lang="fr-FR" sz="1600" b="0" i="0" u="none" strike="noStrike" baseline="0" dirty="0" smtClean="0">
                          <a:solidFill>
                            <a:srgbClr val="231F20"/>
                          </a:solidFill>
                          <a:latin typeface="MetaNormalLF-Roman"/>
                        </a:rPr>
                        <a:t>– Aérobie-anaérobie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74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790"/>
            <a:ext cx="12192000" cy="67292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d’entraînement:</a:t>
            </a:r>
          </a:p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développement d’un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sportif et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préparation d’une équipe s’apparentent à la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d’une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maison. Pour atteindre les objectifs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fixés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 faut suivre des étapes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planifiées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un plan conducteur.</a:t>
            </a:r>
          </a:p>
          <a:p>
            <a:pPr algn="ctr"/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Dans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domaine sportif, c’est ce qu’on appelle la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planification.</a:t>
            </a:r>
          </a:p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 consiste </a:t>
            </a:r>
            <a:r>
              <a:rPr lang="fr-FR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déterminer des objectifs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à mettre en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œuvre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ensemble de programmes 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toujours plus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détaillés pour les atteindre</a:t>
            </a:r>
            <a:r>
              <a:rPr lang="fr-F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8335" y="154546"/>
            <a:ext cx="11836289" cy="6593984"/>
          </a:xfrm>
        </p:spPr>
        <p:txBody>
          <a:bodyPr>
            <a:normAutofit/>
          </a:bodyPr>
          <a:lstStyle/>
          <a:p>
            <a:pPr lvl="0" algn="ctr">
              <a:buClr>
                <a:srgbClr val="DADADA"/>
              </a:buClr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Dans l’entraînement, comme dans toute formation, l’effet du hasard doit être </a:t>
            </a:r>
            <a:r>
              <a:rPr lang="fr-FR" sz="40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minimisé.</a:t>
            </a:r>
            <a:endParaRPr lang="fr-FR" sz="40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Clr>
                <a:srgbClr val="DADADA"/>
              </a:buClr>
            </a:pP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Planifier l’entraînement dans le football  par exemple est donc une tâche essentielle de l’entraîneur pour faire 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progresser les joueurs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pour 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développer leurs capacités de performance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 pour les 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préparer individuellement et collectivement à la compétition</a:t>
            </a:r>
            <a:r>
              <a:rPr lang="fr-FR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Cette tâche concerne aussi bien les entraîneurs de haut niveau que les entraîneurs des jeunes.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54206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062" y="103031"/>
            <a:ext cx="11616744" cy="6593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Pourquoi une </a:t>
            </a:r>
            <a:r>
              <a:rPr lang="fr-FR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décider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choix des objectifs à atteindre à court et long terme, après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réflexion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analyse.</a:t>
            </a:r>
          </a:p>
          <a:p>
            <a:pPr marL="0" indent="0" algn="ctr">
              <a:buNone/>
            </a:pP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favoriser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meilleur dosage quantitatif, intensif et qualitatif des charges d’entraînement.</a:t>
            </a:r>
          </a:p>
          <a:p>
            <a:pPr marL="0" indent="0" algn="ctr">
              <a:buNone/>
            </a:pP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éviter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l’improvisation dans le travail.</a:t>
            </a:r>
          </a:p>
          <a:p>
            <a:pPr marL="0" indent="0" algn="ctr">
              <a:buNone/>
            </a:pPr>
            <a:endParaRPr lang="fr-F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7420" y="982640"/>
            <a:ext cx="11846257" cy="5436358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DADADA"/>
              </a:buClr>
              <a:buNone/>
            </a:pP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Pour éviter </a:t>
            </a: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routine et pour se rassurer.</a:t>
            </a:r>
          </a:p>
          <a:p>
            <a:pPr marL="0" lvl="0" indent="0" algn="ctr">
              <a:buClr>
                <a:srgbClr val="DADADA"/>
              </a:buClr>
              <a:buNone/>
            </a:pP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Pour permettre </a:t>
            </a: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 meilleur contrôle de l’entraînement et favoriser son évaluation.</a:t>
            </a:r>
          </a:p>
          <a:p>
            <a:pPr marL="0" lvl="0" indent="0" algn="ctr">
              <a:buClr>
                <a:srgbClr val="DADADA"/>
              </a:buClr>
              <a:buNone/>
            </a:pP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Pour respecter et contrôler</a:t>
            </a:r>
            <a:r>
              <a:rPr lang="fr-FR" sz="4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les principes biologiques, physiologiques et psychologiques de la </a:t>
            </a:r>
            <a:r>
              <a:rPr lang="fr-FR" sz="44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performance.</a:t>
            </a:r>
            <a:endParaRPr lang="fr-FR" sz="44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90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546" y="180304"/>
            <a:ext cx="11887200" cy="6529589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dépend en grand partie de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l’âge des joueurs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leur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niveau de développement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la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catégorie</a:t>
            </a:r>
          </a:p>
          <a:p>
            <a:pPr marL="0" indent="0" algn="ctr">
              <a:buNone/>
            </a:pP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jeu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du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calendrier des compétitions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Mais elle ne se programme pas systématiquement dans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football </a:t>
            </a:r>
            <a:r>
              <a:rPr lang="fr-F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son organisation compétitive multiple (Championnat national, Coupe, Compétitions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internationales etc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comme dans un sport individuel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5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214" y="418804"/>
            <a:ext cx="11810532" cy="6123664"/>
          </a:xfrm>
        </p:spPr>
        <p:txBody>
          <a:bodyPr>
            <a:noAutofit/>
          </a:bodyPr>
          <a:lstStyle/>
          <a:p>
            <a:pPr lvl="1" algn="ctr">
              <a:buClr>
                <a:srgbClr val="DADADA"/>
              </a:buClr>
            </a:pP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00B0F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Une planification méthodique de haut niveau</a:t>
            </a: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comme celle d’une équipe nationale par exemple, exige une collaboration étroite entre l’entraîneur, le médecin, le diététicien et </a:t>
            </a:r>
            <a:r>
              <a:rPr lang="fr-FR" sz="6000" b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6000" b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psychologue……</a:t>
            </a:r>
            <a:endParaRPr lang="fr-FR" sz="60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4407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1667" y="64395"/>
            <a:ext cx="11835685" cy="6593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annuelle </a:t>
            </a:r>
            <a:r>
              <a:rPr lang="fr-FR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planification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annuelle est la base de toute programmation d’entraînement. C’est le premier travail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l’entraîneur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la veille d’une nouvelle saison. Elle varie d’un pays à l’autre, essentiellement en fonction </a:t>
            </a:r>
            <a:r>
              <a:rPr lang="fr-F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 calendrier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 compétitions ou encore pour des raisons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culturelles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climatiques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même </a:t>
            </a:r>
            <a:r>
              <a:rPr lang="fr-FR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économiques</a:t>
            </a:r>
            <a:r>
              <a:rPr lang="fr-FR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3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3032"/>
            <a:ext cx="11990231" cy="6619740"/>
          </a:xfrm>
        </p:spPr>
        <p:txBody>
          <a:bodyPr>
            <a:normAutofit/>
          </a:bodyPr>
          <a:lstStyle/>
          <a:p>
            <a:pPr lvl="0" algn="ctr">
              <a:buClr>
                <a:srgbClr val="DADADA"/>
              </a:buClr>
            </a:pPr>
            <a:r>
              <a:rPr lang="fr-FR" sz="6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Bien entendu, elle diffère selon qu’elle concerne la préparation de joueurs professionnels de haut niveau ou celle des jeunes en formation, bien qu’elle s’appuie sur les mêmes principes méthodologiques.</a:t>
            </a: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8317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550</TotalTime>
  <Words>972</Words>
  <Application>Microsoft Office PowerPoint</Application>
  <PresentationFormat>Grand écran</PresentationFormat>
  <Paragraphs>141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9" baseType="lpstr">
      <vt:lpstr>Arabic Typesetting</vt:lpstr>
      <vt:lpstr>Arial</vt:lpstr>
      <vt:lpstr>Century Gothic</vt:lpstr>
      <vt:lpstr>MetaBoldLF-Roman</vt:lpstr>
      <vt:lpstr>MetaBookLF-Roman</vt:lpstr>
      <vt:lpstr>MetaNormalLF-Roman</vt:lpstr>
      <vt:lpstr>SymbolMT</vt:lpstr>
      <vt:lpstr>Times New Roman</vt:lpstr>
      <vt:lpstr>Verdana</vt:lpstr>
      <vt:lpstr>Wingdings 3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périodisation de la planification annuelle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Exemple d’une planification annuelle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kis</cp:lastModifiedBy>
  <cp:revision>59</cp:revision>
  <dcterms:created xsi:type="dcterms:W3CDTF">2021-05-21T13:34:03Z</dcterms:created>
  <dcterms:modified xsi:type="dcterms:W3CDTF">2023-05-13T19:14:15Z</dcterms:modified>
</cp:coreProperties>
</file>