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5" r:id="rId1"/>
  </p:sldMasterIdLst>
  <p:sldIdLst>
    <p:sldId id="256" r:id="rId2"/>
    <p:sldId id="257" r:id="rId3"/>
    <p:sldId id="293" r:id="rId4"/>
    <p:sldId id="258" r:id="rId5"/>
    <p:sldId id="259" r:id="rId6"/>
    <p:sldId id="262" r:id="rId7"/>
    <p:sldId id="260" r:id="rId8"/>
    <p:sldId id="261" r:id="rId9"/>
    <p:sldId id="264" r:id="rId10"/>
    <p:sldId id="282" r:id="rId11"/>
    <p:sldId id="265" r:id="rId12"/>
    <p:sldId id="286" r:id="rId13"/>
    <p:sldId id="287" r:id="rId14"/>
    <p:sldId id="283" r:id="rId15"/>
    <p:sldId id="284" r:id="rId16"/>
    <p:sldId id="294" r:id="rId17"/>
    <p:sldId id="267" r:id="rId18"/>
    <p:sldId id="285" r:id="rId19"/>
    <p:sldId id="288" r:id="rId20"/>
    <p:sldId id="268" r:id="rId21"/>
    <p:sldId id="269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6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53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328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6255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333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77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22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8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9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2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3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7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406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f34621fe0ac54d90&amp;sxsrf=AE3TifPyb2-MQ8rJ05AQ01g_613gP8IQWg:1764614178335&amp;q=phonemes&amp;si=AMgyJEtf_wwxVVftS7Kej8ZWRY4PWsLA_jqWNSdCcEfHEUiioirUwrmRodcu2zozHPr-74GOBG-QQq0MrFimvQmdHbyVwpvM1DvtB38keJI0qBgR92ir-qs%3D&amp;expnd=1&amp;sa=X&amp;ved=2ahUKEwiFro-KhJ2RAxVkNvsDHcImJY4QyecJegQIFxAR" TargetMode="External"/><Relationship Id="rId2" Type="http://schemas.openxmlformats.org/officeDocument/2006/relationships/hyperlink" Target="https://www.google.com/search?sca_esv=f34621fe0ac54d90&amp;sxsrf=AE3TifPyb2-MQ8rJ05AQ01g_613gP8IQWg:1764614178335&amp;q=corpus&amp;si=AMgyJEtDHPMHY3TGUy5vdCxKM122-3vh9cui0XfJg-b9oBwLJLu9KQk6MDHDeCPYtWOyLL5ZE75Rg1LpbGFOZZo75l99LeOOVw%3D%3D&amp;expnd=1&amp;sa=X&amp;ved=2ahUKEwiFro-KhJ2RAxVkNvsDHcImJY4QyecJegQIFxA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topics/recurrent-neural-networks" TargetMode="External"/><Relationship Id="rId2" Type="http://schemas.openxmlformats.org/officeDocument/2006/relationships/hyperlink" Target="https://www.ibm.com/topics/bag-of-wo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bm.com/topics/convolutional-neural-network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topics/machine-learn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topics/deep-learn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viewresearch.com/press-release/global-machine-translation-market" TargetMode="External"/><Relationship Id="rId2" Type="http://schemas.openxmlformats.org/officeDocument/2006/relationships/hyperlink" Target="https://www.mordorintelligence.com/industry-reports/machine-translation-mark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ator.com/press-releases/intento-publishes-the-state-of-machine-translation-2020-repor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8D4CB-E396-09CE-759A-A324C52EC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826" y="2064774"/>
            <a:ext cx="7402347" cy="2011808"/>
          </a:xfrm>
        </p:spPr>
        <p:txBody>
          <a:bodyPr/>
          <a:lstStyle/>
          <a:p>
            <a:pPr algn="ctr"/>
            <a:r>
              <a:rPr lang="fr-FR" sz="6000" b="1" dirty="0"/>
              <a:t>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103978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B543C-C21A-EA77-AC2F-3D9F8B234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2E1D5-9B19-3C7B-5C7C-F7CFBC61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310" y="675321"/>
            <a:ext cx="9287029" cy="6077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1. Rule-Based Machine Translation (RBMT)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14BB4-1412-423E-1673-B25A6D72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090" y="2227005"/>
            <a:ext cx="9409471" cy="395567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i="1" dirty="0"/>
              <a:t>Rule-based machine translation relies on countless built-in linguistic rules and millions of bilingual dictionaries for each language pair.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i="1" dirty="0"/>
              <a:t>The software parses (analyses) text and creates a transitional representation from which the text in the target language is generated.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i="1" dirty="0"/>
              <a:t>This process requires extensive lexicons with morphological, syntactic, and semantic information, and large sets of rules.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i="1" dirty="0"/>
              <a:t>The software uses these complex rule sets and then transfers the grammatical structure of the source language into the target language.</a:t>
            </a:r>
          </a:p>
          <a:p>
            <a:pPr marL="0" indent="0" algn="r">
              <a:buNone/>
            </a:pPr>
            <a:r>
              <a:rPr lang="en-US" sz="2200" b="1" dirty="0"/>
              <a:t>Source : </a:t>
            </a:r>
            <a:r>
              <a:rPr lang="en-US" sz="2200" dirty="0"/>
              <a:t>SYSTRAN</a:t>
            </a:r>
          </a:p>
        </p:txBody>
      </p:sp>
    </p:spTree>
    <p:extLst>
      <p:ext uri="{BB962C8B-B14F-4D97-AF65-F5344CB8AC3E}">
        <p14:creationId xmlns:p14="http://schemas.microsoft.com/office/powerpoint/2010/main" val="398588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309EB-B429-71B8-D0E8-591F64E7D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629696"/>
            <a:ext cx="7796540" cy="35986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/>
              <a:t>In few words : </a:t>
            </a:r>
            <a:r>
              <a:rPr lang="en-US" sz="2400" dirty="0"/>
              <a:t>Bilingual dictionaries + manually encoded grammatical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Example: Early versions of SYSTRAN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Limitations: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Costly and labor-intensive rule creation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Rigid when handling idiomatic expressions (such as collocations)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Difficult to adapt to new domains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56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exte, ligne, triangle, Police&#10;&#10;Le contenu généré par l’IA peut être incorrect.">
            <a:extLst>
              <a:ext uri="{FF2B5EF4-FFF2-40B4-BE49-F238E27FC236}">
                <a16:creationId xmlns:a16="http://schemas.microsoft.com/office/drawing/2014/main" id="{6F67909F-6397-34CC-2F12-FA0FC26C6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446" y="697407"/>
            <a:ext cx="9719948" cy="54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A87D8-8E6C-F3C1-69AE-66E336E1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1526458"/>
            <a:ext cx="7958331" cy="380508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Vauquois’ triangle</a:t>
            </a:r>
            <a:br>
              <a:rPr lang="fr-FR" sz="2400" dirty="0"/>
            </a:br>
            <a:br>
              <a:rPr lang="fr-FR" sz="2400" dirty="0"/>
            </a:br>
            <a:r>
              <a:rPr lang="en-US" sz="2400" dirty="0"/>
              <a:t>This diagram illustrates three approaches to RBMT: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Direct translation.</a:t>
            </a:r>
            <a:br>
              <a:rPr lang="en-US" sz="2400" dirty="0"/>
            </a:br>
            <a:r>
              <a:rPr lang="en-US" sz="2400" dirty="0"/>
              <a:t>Transfer. </a:t>
            </a:r>
            <a:br>
              <a:rPr lang="en-US" sz="2400" dirty="0"/>
            </a:br>
            <a:r>
              <a:rPr lang="en-US" sz="2400" dirty="0"/>
              <a:t>Interlingua. </a:t>
            </a:r>
            <a:br>
              <a:rPr lang="en-US" sz="2700" dirty="0"/>
            </a:br>
            <a:br>
              <a:rPr lang="en-US" dirty="0"/>
            </a:br>
            <a:r>
              <a:rPr lang="en-US" sz="2000" dirty="0"/>
              <a:t>(Source: IBM)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8803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47BAD-C6B8-353E-E2A7-FAF891DE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072" y="415671"/>
            <a:ext cx="8593855" cy="78477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2. Statistical Machine Translation (SMT)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02635-2FB0-17E5-96CE-27945B34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77" y="1436415"/>
            <a:ext cx="9645445" cy="474315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Statistical machine translation utilizes statistical translation models whose parameters stem from the analysis of monolingual and bilingual corpora.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Building statistical translation models is a quick process, but the technology relies heavily on existing multilingual corpora. A minimum of 2 million words for a specific domain and even more for general language are required.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Theoretically it is possible to reach the quality threshold but most companies do not have such large amounts of existing multilingual corpora to build the necessary translation models.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Additionally, statistical machine translation is CPU* intensive and requires an extensive hardware configuration to run translation models for average performance levels.</a:t>
            </a:r>
          </a:p>
          <a:p>
            <a:pPr marL="0" indent="0" algn="r">
              <a:buNone/>
            </a:pPr>
            <a:r>
              <a:rPr lang="en-US" sz="1800" b="1" dirty="0"/>
              <a:t>Source : </a:t>
            </a:r>
            <a:r>
              <a:rPr lang="en-US" sz="1800" dirty="0"/>
              <a:t>SYSTRAN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6744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309CD-1F5A-FDDD-8C13-098BECB4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F6BD8-7F4E-3755-D95D-8DD55407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4" y="2642872"/>
            <a:ext cx="8799871" cy="786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Nota:  </a:t>
            </a:r>
            <a:r>
              <a:rPr lang="fr-FR" dirty="0"/>
              <a:t>CPU = central </a:t>
            </a:r>
            <a:r>
              <a:rPr lang="fr-FR" dirty="0" err="1"/>
              <a:t>processing</a:t>
            </a:r>
            <a:r>
              <a:rPr lang="fr-FR" dirty="0"/>
              <a:t> unit = central processor / </a:t>
            </a:r>
            <a:r>
              <a:rPr lang="en-US" dirty="0"/>
              <a:t>The heart of any computer system, often referred to as the “brain” of a computer.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290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9BB2F-9C44-28B0-BCA5-7529E500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AF0B5-FFD4-E2A0-DE86-90272FC1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77" y="2423878"/>
            <a:ext cx="9645445" cy="201024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In few words:</a:t>
            </a:r>
            <a:r>
              <a:rPr lang="en-US" sz="2400" dirty="0"/>
              <a:t> Analysis of millions of translated sentence pairs to extract probability-based correspondences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Example:</a:t>
            </a:r>
            <a:r>
              <a:rPr lang="en-US" sz="2400" dirty="0"/>
              <a:t> Google Translate before 2016</a:t>
            </a:r>
            <a:br>
              <a:rPr lang="en-US" sz="2400" dirty="0"/>
            </a:br>
            <a:r>
              <a:rPr lang="en-US" sz="2400" dirty="0"/>
              <a:t>Google used SMT from October 2007 to November 2016.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831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4419D-31CE-6A74-A523-8C5DB1F5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01C64-F593-0609-14D2-FC8E9ABB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12" y="1533578"/>
            <a:ext cx="7977975" cy="3790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Limitations: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Limited n-gram length caused loss of 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Frequent syntax and global context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Often literal and unnatural translations</a:t>
            </a:r>
          </a:p>
          <a:p>
            <a:pPr marL="0" indent="0" algn="just">
              <a:buNone/>
            </a:pPr>
            <a:r>
              <a:rPr lang="fr-FR" dirty="0"/>
              <a:t>n-gram = </a:t>
            </a:r>
            <a:r>
              <a:rPr lang="en-US" dirty="0"/>
              <a:t>(especially in </a:t>
            </a:r>
            <a:r>
              <a:rPr lang="en-US" dirty="0">
                <a:hlinkClick r:id="rId2"/>
              </a:rPr>
              <a:t>corpus</a:t>
            </a:r>
            <a:r>
              <a:rPr lang="en-US" dirty="0"/>
              <a:t> analysis) a string of elements (such as letters, words, or </a:t>
            </a:r>
            <a:r>
              <a:rPr lang="en-US" dirty="0">
                <a:hlinkClick r:id="rId3"/>
              </a:rPr>
              <a:t>phonemes</a:t>
            </a:r>
            <a:r>
              <a:rPr lang="en-US" dirty="0"/>
              <a:t>) that appears within a longer sequence. (Oxford Languages)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22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1A490-BBCE-A9BD-5592-07CA256B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066" y="527839"/>
            <a:ext cx="7958331" cy="711028"/>
          </a:xfrm>
        </p:spPr>
        <p:txBody>
          <a:bodyPr/>
          <a:lstStyle/>
          <a:p>
            <a:pPr algn="ctr"/>
            <a:r>
              <a:rPr lang="en-US" sz="2800" b="1" dirty="0"/>
              <a:t>3. Neural Machine Translation (NMT)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3B354-C4A3-EE51-9E11-363A5BAA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465" y="1816140"/>
            <a:ext cx="8933068" cy="451402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Neural networks translation (NMT) provides a more flexible translation that accommodates inputs and outputs of variable lengths.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Much like SMT systems, NMT approaches can be divided into two general steps.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First, a model reads the input text and contextualizes it within a data structure that summarizes the input.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This contextual representation is often a vector model—as in </a:t>
            </a:r>
            <a:r>
              <a:rPr lang="en-US" i="1" dirty="0">
                <a:hlinkClick r:id="rId2"/>
              </a:rPr>
              <a:t>bag of words</a:t>
            </a:r>
            <a:r>
              <a:rPr lang="en-US" i="1" dirty="0"/>
              <a:t>* models—but can also take others forms, such as tensors.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A </a:t>
            </a:r>
            <a:r>
              <a:rPr lang="en-US" i="1" dirty="0">
                <a:hlinkClick r:id="rId3"/>
              </a:rPr>
              <a:t>recurrent</a:t>
            </a:r>
            <a:r>
              <a:rPr lang="en-US" i="1" dirty="0"/>
              <a:t> or </a:t>
            </a:r>
            <a:r>
              <a:rPr lang="en-US" i="1" dirty="0">
                <a:hlinkClick r:id="rId4"/>
              </a:rPr>
              <a:t>convolutional neural network</a:t>
            </a:r>
            <a:r>
              <a:rPr lang="en-US" i="1" dirty="0"/>
              <a:t> reads this representation and generates a sentence in the target language.</a:t>
            </a:r>
          </a:p>
          <a:p>
            <a:pPr marL="0" indent="0" algn="r">
              <a:buNone/>
            </a:pPr>
            <a:r>
              <a:rPr lang="en-US" sz="1400" dirty="0"/>
              <a:t>Source: IBM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4023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C88C5-8578-3AC4-B549-005933D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347084"/>
            <a:ext cx="7796540" cy="167922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Nota:</a:t>
            </a:r>
            <a:r>
              <a:rPr lang="en-US" dirty="0"/>
              <a:t> Bag of words (</a:t>
            </a:r>
            <a:r>
              <a:rPr lang="en-US" dirty="0" err="1"/>
              <a:t>BoW</a:t>
            </a:r>
            <a:r>
              <a:rPr lang="en-US" dirty="0"/>
              <a:t>; also stylized as </a:t>
            </a:r>
            <a:r>
              <a:rPr lang="en-US" i="1" dirty="0"/>
              <a:t>bag-of-words</a:t>
            </a:r>
            <a:r>
              <a:rPr lang="en-US" dirty="0"/>
              <a:t>) is a feature extraction technique that models text data for processing in information retrieval and </a:t>
            </a:r>
            <a:r>
              <a:rPr lang="en-US" dirty="0">
                <a:hlinkClick r:id="rId2"/>
              </a:rPr>
              <a:t>machine learning</a:t>
            </a:r>
            <a:r>
              <a:rPr lang="en-US" dirty="0"/>
              <a:t> algorithms. (IBM)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F4555-5803-CE48-D116-6C7C16D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474623"/>
            <a:ext cx="7958331" cy="13157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I. Introduction: </a:t>
            </a:r>
            <a:br>
              <a:rPr lang="en-US" b="1" dirty="0"/>
            </a:br>
            <a:r>
              <a:rPr lang="en-US" b="1" dirty="0"/>
              <a:t>Definition and Key Issues</a:t>
            </a:r>
          </a:p>
        </p:txBody>
      </p:sp>
    </p:spTree>
    <p:extLst>
      <p:ext uri="{BB962C8B-B14F-4D97-AF65-F5344CB8AC3E}">
        <p14:creationId xmlns:p14="http://schemas.microsoft.com/office/powerpoint/2010/main" val="56716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2BD96-D02F-5E5F-A68B-A65F80528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C55B8-0846-9166-7F73-16EE97E1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168" y="1253611"/>
            <a:ext cx="8681664" cy="4955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/>
              <a:t>How it works in few words</a:t>
            </a: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400" b="1" dirty="0"/>
              <a:t>Encoder–decoder architecture:</a:t>
            </a:r>
            <a:endParaRPr lang="en-U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Encoder:</a:t>
            </a:r>
            <a:r>
              <a:rPr lang="en-US" sz="2400" dirty="0"/>
              <a:t> Reads and encodes the source sentence into a semantic vector representation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Attention mechanism:</a:t>
            </a:r>
            <a:r>
              <a:rPr lang="en-US" sz="2400" dirty="0"/>
              <a:t> Allows the model to focus on relevant parts of the source sentence </a:t>
            </a:r>
            <a:r>
              <a:rPr lang="en-US" sz="2400" i="1" dirty="0"/>
              <a:t>(technique that directs </a:t>
            </a:r>
            <a:r>
              <a:rPr lang="en-US" sz="2400" i="1" dirty="0">
                <a:hlinkClick r:id="rId2"/>
              </a:rPr>
              <a:t>deep learning</a:t>
            </a:r>
            <a:r>
              <a:rPr lang="en-US" sz="2400" i="1" dirty="0"/>
              <a:t> models to prioritize (or attend to) the most relevant parts of input data.)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Decoder:</a:t>
            </a:r>
            <a:r>
              <a:rPr lang="en-US" sz="2400" dirty="0"/>
              <a:t> Generates the translation word by word based on this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659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B93A2-C587-FF69-69F8-2387DC99C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E9B4EA-B0E9-0C2D-3D65-759EE3BC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56" y="1178934"/>
            <a:ext cx="9337687" cy="4500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/>
              <a:t>Advantages:</a:t>
            </a: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Overcomes rare-word problems through continuous token* representations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No fixed limit on token sequences thanks to attention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More fluent, natural translations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Better handling of overall context</a:t>
            </a:r>
          </a:p>
          <a:p>
            <a:pPr marL="0" indent="0" algn="just">
              <a:buNone/>
            </a:pPr>
            <a:r>
              <a:rPr lang="en-US" sz="2200" b="1" dirty="0"/>
              <a:t>Current limitations:</a:t>
            </a: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Errors with cultural nuances and idioms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Terminological inconsistencies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Less reliable for highly </a:t>
            </a:r>
            <a:r>
              <a:rPr lang="en-US" sz="2200" dirty="0" err="1"/>
              <a:t>specialised</a:t>
            </a:r>
            <a:r>
              <a:rPr lang="en-US" sz="2200" dirty="0"/>
              <a:t> texts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20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9A43D-3802-5DBE-B13B-8A6836F2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0A777-B1EE-BBC0-942F-2A1567F9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942" y="602810"/>
            <a:ext cx="9337687" cy="5652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Nota: </a:t>
            </a:r>
            <a:r>
              <a:rPr lang="en-US" sz="1800" dirty="0"/>
              <a:t>A </a:t>
            </a:r>
            <a:r>
              <a:rPr lang="en-US" sz="1800" b="1" dirty="0"/>
              <a:t>token</a:t>
            </a:r>
            <a:r>
              <a:rPr lang="en-US" sz="1800" dirty="0"/>
              <a:t> is basically a </a:t>
            </a:r>
            <a:r>
              <a:rPr lang="en-US" sz="1800" b="1" dirty="0"/>
              <a:t>unit of text</a:t>
            </a:r>
            <a:r>
              <a:rPr lang="en-US" sz="1800" dirty="0"/>
              <a:t> that a model processes.</a:t>
            </a:r>
          </a:p>
          <a:p>
            <a:pPr marL="0" indent="0">
              <a:buNone/>
            </a:pPr>
            <a:r>
              <a:rPr lang="en-US" sz="1800" dirty="0"/>
              <a:t>Here’s a simple breakdown:</a:t>
            </a:r>
          </a:p>
          <a:p>
            <a:r>
              <a:rPr lang="en-US" sz="1800" b="1" dirty="0"/>
              <a:t>Word-level tokens: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Most commonly, a token is a </a:t>
            </a:r>
            <a:r>
              <a:rPr lang="en-US" b="1" dirty="0"/>
              <a:t>word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The sentence "I love cats" → tokens: ["I", "love", "cats"].</a:t>
            </a:r>
          </a:p>
          <a:p>
            <a:r>
              <a:rPr lang="en-US" sz="1800" b="1" dirty="0" err="1"/>
              <a:t>Subword</a:t>
            </a:r>
            <a:r>
              <a:rPr lang="en-US" sz="1800" b="1" dirty="0"/>
              <a:t> tokens: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Sometimes, words are split into smaller parts to handle </a:t>
            </a:r>
            <a:r>
              <a:rPr lang="en-US" b="1" dirty="0"/>
              <a:t>rare words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"unbelievable" → tokens: ["un", "##</a:t>
            </a:r>
            <a:r>
              <a:rPr lang="en-US" dirty="0" err="1"/>
              <a:t>believ</a:t>
            </a:r>
            <a:r>
              <a:rPr lang="en-US" dirty="0"/>
              <a:t>", "##able"] (common in models like BERT= </a:t>
            </a:r>
            <a:r>
              <a:rPr lang="fr-FR" dirty="0" err="1"/>
              <a:t>language</a:t>
            </a:r>
            <a:r>
              <a:rPr lang="fr-FR" dirty="0"/>
              <a:t> model</a:t>
            </a:r>
            <a:r>
              <a:rPr lang="en-US" dirty="0"/>
              <a:t>).</a:t>
            </a:r>
          </a:p>
          <a:p>
            <a:r>
              <a:rPr lang="en-US" sz="1800" b="1" dirty="0"/>
              <a:t>Character tokens: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rarely, each character is a token.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"cat" → ["c", "a", "t"].</a:t>
            </a:r>
          </a:p>
          <a:p>
            <a:pPr marL="0" indent="0">
              <a:buNone/>
            </a:pPr>
            <a:r>
              <a:rPr lang="en-US" sz="1800" b="1" dirty="0"/>
              <a:t>In short:</a:t>
            </a:r>
            <a:r>
              <a:rPr lang="en-US" sz="1800" dirty="0"/>
              <a:t> a token is the </a:t>
            </a:r>
            <a:r>
              <a:rPr lang="en-US" sz="1800" b="1" dirty="0"/>
              <a:t>smallest piece of text</a:t>
            </a:r>
            <a:r>
              <a:rPr lang="en-US" sz="1800" dirty="0"/>
              <a:t> that the model sees and uses to understand or generate language.</a:t>
            </a:r>
          </a:p>
        </p:txBody>
      </p:sp>
    </p:spTree>
    <p:extLst>
      <p:ext uri="{BB962C8B-B14F-4D97-AF65-F5344CB8AC3E}">
        <p14:creationId xmlns:p14="http://schemas.microsoft.com/office/powerpoint/2010/main" val="9408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50D3-39A6-927F-2ECF-67E62C11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4BBC0-A565-1ED2-EC76-21C4242D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3" y="609601"/>
            <a:ext cx="7958331" cy="6815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Definition: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3531C6-B5DC-1B5B-FF0F-84A4D1AD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272556"/>
            <a:ext cx="8946541" cy="187897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Machine translation (MT) is the conversion of text from one language to another by a computer, with no human involvement.</a:t>
            </a:r>
          </a:p>
          <a:p>
            <a:pPr marL="0" indent="0" algn="r">
              <a:buNone/>
            </a:pPr>
            <a:r>
              <a:rPr lang="en-US" dirty="0"/>
              <a:t>Trados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4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16B3D-90D8-F58A-9FEE-53EF8978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05" y="452718"/>
            <a:ext cx="9404723" cy="565952"/>
          </a:xfrm>
        </p:spPr>
        <p:txBody>
          <a:bodyPr/>
          <a:lstStyle/>
          <a:p>
            <a:pPr algn="ctr"/>
            <a:r>
              <a:rPr lang="fr-FR" sz="2800" b="1" dirty="0" err="1"/>
              <a:t>Historical</a:t>
            </a:r>
            <a:r>
              <a:rPr lang="fr-FR" sz="2800" b="1" dirty="0"/>
              <a:t> Background</a:t>
            </a:r>
            <a:endParaRPr lang="fr-FR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903B10-33EE-2575-A818-F19E73A348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3726" y="1960188"/>
            <a:ext cx="9584547" cy="36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1950s: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First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attempts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(RBMT)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1980–2000s: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Statistical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Machine Translation (SMT)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2013–2014: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Breakthrough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Neural Machine Translation (NMT)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2016: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Google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launches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GNMT (Google Neural Machine Translation)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2017: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Release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the Transformer model</a:t>
            </a:r>
          </a:p>
        </p:txBody>
      </p:sp>
    </p:spTree>
    <p:extLst>
      <p:ext uri="{BB962C8B-B14F-4D97-AF65-F5344CB8AC3E}">
        <p14:creationId xmlns:p14="http://schemas.microsoft.com/office/powerpoint/2010/main" val="31357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0474E-CF59-EABD-98F1-AED36C15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380353"/>
            <a:ext cx="7958331" cy="932253"/>
          </a:xfrm>
        </p:spPr>
        <p:txBody>
          <a:bodyPr/>
          <a:lstStyle/>
          <a:p>
            <a:pPr algn="ctr"/>
            <a:r>
              <a:rPr lang="fr-FR" sz="2800" b="1" dirty="0" err="1"/>
              <a:t>Some</a:t>
            </a:r>
            <a:r>
              <a:rPr lang="fr-FR" sz="2800" b="1" dirty="0"/>
              <a:t> </a:t>
            </a:r>
            <a:r>
              <a:rPr lang="fr-FR" sz="2800" b="1" dirty="0" err="1"/>
              <a:t>Statistics</a:t>
            </a:r>
            <a:br>
              <a:rPr lang="fr-FR" dirty="0"/>
            </a:br>
            <a:r>
              <a:rPr lang="fr-FR" sz="1800" dirty="0"/>
              <a:t>Source: https://www.gminsights.com/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160F9-E668-B4A1-493F-F436E98E9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21" y="1804498"/>
            <a:ext cx="9021558" cy="410960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Machine Translation Market size was valued at USD 982.2 million in 2022 and is estimated to register a CAGR* of 22.8% between 2023 and 2032.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The expansion of global businesses beyond their domestic markets has intensified the need for efficient communication across regions.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The demand for connecting with various demographics is fueling the market growth.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fr-FR" b="1" dirty="0"/>
              <a:t>Nota: CAGR = compound </a:t>
            </a:r>
            <a:r>
              <a:rPr lang="fr-FR" b="1" dirty="0" err="1"/>
              <a:t>annual</a:t>
            </a:r>
            <a:r>
              <a:rPr lang="fr-FR" b="1" dirty="0"/>
              <a:t> </a:t>
            </a:r>
            <a:r>
              <a:rPr lang="fr-FR" b="1" dirty="0" err="1"/>
              <a:t>growth</a:t>
            </a:r>
            <a:r>
              <a:rPr lang="fr-FR" b="1" dirty="0"/>
              <a:t>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5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A637A65E-1D3C-4811-F0F2-CDA1239FF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446" y="685257"/>
            <a:ext cx="9719948" cy="54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capture d’écran, Caractère coloré, diagramme&#10;&#10;Le contenu généré par l’IA peut être incorrect.">
            <a:extLst>
              <a:ext uri="{FF2B5EF4-FFF2-40B4-BE49-F238E27FC236}">
                <a16:creationId xmlns:a16="http://schemas.microsoft.com/office/drawing/2014/main" id="{725E962F-0822-62A1-2CD9-A23EB4AA4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446" y="393659"/>
            <a:ext cx="9719948" cy="60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7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56220-7B04-7068-B354-54D28E1F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806" y="1209367"/>
            <a:ext cx="9414387" cy="490015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Asia Pacific is the fastest growing local market for machine translation, while North America currently represents the largest market. (</a:t>
            </a:r>
            <a:r>
              <a:rPr lang="en-US" sz="2400" b="1" dirty="0">
                <a:hlinkClick r:id="rId2"/>
              </a:rPr>
              <a:t>Mordor Intelligence</a:t>
            </a:r>
            <a:r>
              <a:rPr lang="en-US" sz="2400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Statistical Machine Translation (SMT) alone contributed to more than 65.0% of the overall MT market revenue. (</a:t>
            </a:r>
            <a:r>
              <a:rPr lang="en-US" sz="2400" b="1" dirty="0">
                <a:hlinkClick r:id="rId3"/>
              </a:rPr>
              <a:t>Grand View Research</a:t>
            </a:r>
            <a:r>
              <a:rPr lang="en-US" sz="2400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Since June 2020, machine translation providers have added more than 2,000 language pairs, including many low-resource languages. (</a:t>
            </a:r>
            <a:r>
              <a:rPr lang="en-US" sz="2400" b="1" dirty="0" err="1">
                <a:hlinkClick r:id="rId4"/>
              </a:rPr>
              <a:t>Intento</a:t>
            </a:r>
            <a:r>
              <a:rPr lang="en-US" sz="2400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According to a July 2020 report, the top performing MT provider in terms of likeness to human translation is Amazon. (</a:t>
            </a:r>
            <a:r>
              <a:rPr lang="en-US" sz="2400" b="1" dirty="0" err="1">
                <a:hlinkClick r:id="rId4"/>
              </a:rPr>
              <a:t>Intento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60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E73D4-CA02-2D2D-FF09-ED45B06E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85" y="2690983"/>
            <a:ext cx="9287029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II. The Three Approaches to Machine Translation</a:t>
            </a:r>
            <a:br>
              <a:rPr lang="en-US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116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1090</Words>
  <Application>Microsoft Office PowerPoint</Application>
  <PresentationFormat>Grand écran</PresentationFormat>
  <Paragraphs>83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MACHINE TRANSLATION</vt:lpstr>
      <vt:lpstr>I. Introduction:  Definition and Key Issues</vt:lpstr>
      <vt:lpstr>Definition:</vt:lpstr>
      <vt:lpstr>Historical Background</vt:lpstr>
      <vt:lpstr>Some Statistics Source: https://www.gminsights.com/</vt:lpstr>
      <vt:lpstr>Présentation PowerPoint</vt:lpstr>
      <vt:lpstr>Présentation PowerPoint</vt:lpstr>
      <vt:lpstr>Présentation PowerPoint</vt:lpstr>
      <vt:lpstr>II. The Three Approaches to Machine Translation </vt:lpstr>
      <vt:lpstr>1. Rule-Based Machine Translation (RBMT)</vt:lpstr>
      <vt:lpstr>Présentation PowerPoint</vt:lpstr>
      <vt:lpstr>Présentation PowerPoint</vt:lpstr>
      <vt:lpstr>Vauquois’ triangle  This diagram illustrates three approaches to RBMT:  Direct translation. Transfer.  Interlingua.   (Source: IBM)</vt:lpstr>
      <vt:lpstr>2. Statistical Machine Translation (SMT)</vt:lpstr>
      <vt:lpstr>Présentation PowerPoint</vt:lpstr>
      <vt:lpstr>Présentation PowerPoint</vt:lpstr>
      <vt:lpstr>Présentation PowerPoint</vt:lpstr>
      <vt:lpstr>3. Neural Machine Translation (NMT)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Amina TLB</dc:creator>
  <cp:lastModifiedBy>Amina TLB</cp:lastModifiedBy>
  <cp:revision>34</cp:revision>
  <dcterms:created xsi:type="dcterms:W3CDTF">2025-12-01T16:33:14Z</dcterms:created>
  <dcterms:modified xsi:type="dcterms:W3CDTF">2025-12-27T17:59:21Z</dcterms:modified>
</cp:coreProperties>
</file>