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image5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cademy.hsoub.com/freelance/personal-branding/10-%D8%A3%D8%B3%D8%A8%D8%A7%D8%A8-%D9%84%D8%AA%D8%B7%D9%84%D9%82-%D9%85%D8%B9%D8%B1%D8%B6-%D8%A3%D8%B9%D9%85%D8%A7%D9%84%D9%83-%D8%A7%D9%84%D8%A2%D9%86-r67/" TargetMode="External"/><Relationship Id="rId1" Type="http://schemas.openxmlformats.org/officeDocument/2006/relationships/image" Target="../media/image3.jpg"/><Relationship Id="rId6" Type="http://schemas.openxmlformats.org/officeDocument/2006/relationships/hyperlink" Target="https://www.new-educ.com/%D8%A7%D9%84%D8%AA%D9%88%D8%A7%D8%B5%D9%84-%D8%A7%D9%84%D8%B1%D9%82%D9%85%D9%8A-%D9%81%D9%8A-%D8%A7%D9%84%D9%85%D8%A4%D8%B3%D8%B3%D8%A7%D8%AA-%D8%A7%D9%84%D8%AA%D8%B1%D8%A8%D9%88%D9%8A%D8%A9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arabiska.matteboken.se/lektioner/skolar-6/de-fyra-raknesatten/multiplika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cademy.hsoub.com/freelance/personal-branding/10-%D8%A3%D8%B3%D8%A8%D8%A7%D8%A8-%D9%84%D8%AA%D8%B7%D9%84%D9%82-%D9%85%D8%B9%D8%B1%D8%B6-%D8%A3%D8%B9%D9%85%D8%A7%D9%84%D9%83-%D8%A7%D9%84%D8%A2%D9%86-r67/" TargetMode="External"/><Relationship Id="rId1" Type="http://schemas.openxmlformats.org/officeDocument/2006/relationships/image" Target="../media/image3.jpg"/><Relationship Id="rId6" Type="http://schemas.openxmlformats.org/officeDocument/2006/relationships/hyperlink" Target="https://www.new-educ.com/%D8%A7%D9%84%D8%AA%D9%88%D8%A7%D8%B5%D9%84-%D8%A7%D9%84%D8%B1%D9%82%D9%85%D9%8A-%D9%81%D9%8A-%D8%A7%D9%84%D9%85%D8%A4%D8%B3%D8%B3%D8%A7%D8%AA-%D8%A7%D9%84%D8%AA%D8%B1%D8%A8%D9%88%D9%8A%D8%A9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arabiska.matteboken.se/lektioner/skolar-6/de-fyra-raknesatten/multiplikation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447E38-69BB-4B32-8F30-A34E6AC555C6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A62A8E0-9E50-4C8D-B609-56F0F29F9713}">
      <dgm:prSet phldrT="[Texte]" custT="1"/>
      <dgm:spPr/>
      <dgm:t>
        <a:bodyPr/>
        <a:lstStyle/>
        <a:p>
          <a:pPr rtl="1"/>
          <a:r>
            <a:rPr lang="ar-DZ" sz="2800" dirty="0"/>
            <a:t>-اختصار الوقت </a:t>
          </a:r>
          <a:r>
            <a:rPr lang="ar-DZ" sz="2800"/>
            <a:t>والجهد بضغطة زر</a:t>
          </a:r>
          <a:endParaRPr lang="fr-FR" sz="2800" dirty="0"/>
        </a:p>
      </dgm:t>
    </dgm:pt>
    <dgm:pt modelId="{C272E38D-EEDE-4A7F-B458-47B342DBFF6D}" type="parTrans" cxnId="{34E0B843-8C20-42A1-A5F6-E381559F9FA9}">
      <dgm:prSet/>
      <dgm:spPr/>
      <dgm:t>
        <a:bodyPr/>
        <a:lstStyle/>
        <a:p>
          <a:endParaRPr lang="fr-FR"/>
        </a:p>
      </dgm:t>
    </dgm:pt>
    <dgm:pt modelId="{D58C67AD-06E1-42B8-950C-E17F15A10D81}" type="sibTrans" cxnId="{34E0B843-8C20-42A1-A5F6-E381559F9FA9}">
      <dgm:prSet/>
      <dgm:spPr/>
      <dgm:t>
        <a:bodyPr/>
        <a:lstStyle/>
        <a:p>
          <a:endParaRPr lang="fr-FR"/>
        </a:p>
      </dgm:t>
    </dgm:pt>
    <dgm:pt modelId="{8884F7BB-8C63-4649-9E13-DBA35AFB198B}">
      <dgm:prSet phldrT="[Texte]" custT="1"/>
      <dgm:spPr/>
      <dgm:t>
        <a:bodyPr/>
        <a:lstStyle/>
        <a:p>
          <a:pPr rtl="1"/>
          <a:r>
            <a:rPr lang="ar-DZ" sz="2800" dirty="0"/>
            <a:t>التخلص من العمليات الحسابية والمعادلات الرياضية المعقدة ، فالبرنامج يحسب كل شيء ليترك لك عملية القراءة الصحيحة للبيانات</a:t>
          </a:r>
          <a:endParaRPr lang="fr-FR" sz="2800" dirty="0"/>
        </a:p>
      </dgm:t>
    </dgm:pt>
    <dgm:pt modelId="{1183FD81-3EA5-4782-91CB-45FDA30FE87C}" type="parTrans" cxnId="{73326418-0D95-4C90-8DBC-04B148A1FB6B}">
      <dgm:prSet/>
      <dgm:spPr/>
      <dgm:t>
        <a:bodyPr/>
        <a:lstStyle/>
        <a:p>
          <a:endParaRPr lang="fr-FR"/>
        </a:p>
      </dgm:t>
    </dgm:pt>
    <dgm:pt modelId="{1D0732A0-AA5A-46E0-9883-D43B8E388013}" type="sibTrans" cxnId="{73326418-0D95-4C90-8DBC-04B148A1FB6B}">
      <dgm:prSet/>
      <dgm:spPr/>
      <dgm:t>
        <a:bodyPr/>
        <a:lstStyle/>
        <a:p>
          <a:endParaRPr lang="fr-FR"/>
        </a:p>
      </dgm:t>
    </dgm:pt>
    <dgm:pt modelId="{C40E2E79-6098-4709-9808-62BE0814E534}">
      <dgm:prSet/>
      <dgm:spPr/>
      <dgm:t>
        <a:bodyPr/>
        <a:lstStyle/>
        <a:p>
          <a:r>
            <a:rPr lang="ar-DZ"/>
            <a:t>التخلص من الأدوات الورقية والحسابية التقليدية واعتماد الرقمنة</a:t>
          </a:r>
          <a:endParaRPr lang="fr-FR"/>
        </a:p>
      </dgm:t>
    </dgm:pt>
    <dgm:pt modelId="{2B2882BA-1BDA-4537-BDAD-061C25393633}" type="parTrans" cxnId="{893A65DE-167C-4E1A-B2C7-DFB8D5923562}">
      <dgm:prSet/>
      <dgm:spPr/>
      <dgm:t>
        <a:bodyPr/>
        <a:lstStyle/>
        <a:p>
          <a:endParaRPr lang="fr-FR"/>
        </a:p>
      </dgm:t>
    </dgm:pt>
    <dgm:pt modelId="{5B99374D-426E-49B6-9CF8-FDA634D742B9}" type="sibTrans" cxnId="{893A65DE-167C-4E1A-B2C7-DFB8D5923562}">
      <dgm:prSet/>
      <dgm:spPr/>
      <dgm:t>
        <a:bodyPr/>
        <a:lstStyle/>
        <a:p>
          <a:endParaRPr lang="fr-FR"/>
        </a:p>
      </dgm:t>
    </dgm:pt>
    <dgm:pt modelId="{E15A00DB-F940-4A07-9A02-83E6DD418057}" type="pres">
      <dgm:prSet presAssocID="{92447E38-69BB-4B32-8F30-A34E6AC555C6}" presName="linear" presStyleCnt="0">
        <dgm:presLayoutVars>
          <dgm:dir/>
          <dgm:resizeHandles val="exact"/>
        </dgm:presLayoutVars>
      </dgm:prSet>
      <dgm:spPr/>
    </dgm:pt>
    <dgm:pt modelId="{0F10E240-D58F-4AAB-BD81-536FD7780113}" type="pres">
      <dgm:prSet presAssocID="{9A62A8E0-9E50-4C8D-B609-56F0F29F9713}" presName="comp" presStyleCnt="0"/>
      <dgm:spPr/>
    </dgm:pt>
    <dgm:pt modelId="{5224AC35-8C0A-41E1-A440-62F90A118BCF}" type="pres">
      <dgm:prSet presAssocID="{9A62A8E0-9E50-4C8D-B609-56F0F29F9713}" presName="box" presStyleLbl="node1" presStyleIdx="0" presStyleCnt="3"/>
      <dgm:spPr/>
    </dgm:pt>
    <dgm:pt modelId="{B1CEE037-AF2C-4C19-862C-4D9B84486654}" type="pres">
      <dgm:prSet presAssocID="{9A62A8E0-9E50-4C8D-B609-56F0F29F9713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 t="-29000" b="-29000"/>
          </a:stretch>
        </a:blipFill>
      </dgm:spPr>
    </dgm:pt>
    <dgm:pt modelId="{6C7C2DB3-FFD2-4586-80D7-AD535DA763D6}" type="pres">
      <dgm:prSet presAssocID="{9A62A8E0-9E50-4C8D-B609-56F0F29F9713}" presName="text" presStyleLbl="node1" presStyleIdx="0" presStyleCnt="3">
        <dgm:presLayoutVars>
          <dgm:bulletEnabled val="1"/>
        </dgm:presLayoutVars>
      </dgm:prSet>
      <dgm:spPr/>
    </dgm:pt>
    <dgm:pt modelId="{247DFB99-D1BE-4854-A11D-D287495EDBC8}" type="pres">
      <dgm:prSet presAssocID="{D58C67AD-06E1-42B8-950C-E17F15A10D81}" presName="spacer" presStyleCnt="0"/>
      <dgm:spPr/>
    </dgm:pt>
    <dgm:pt modelId="{FCEEBD1D-8A97-4FCF-AB62-010A4D7DE42D}" type="pres">
      <dgm:prSet presAssocID="{8884F7BB-8C63-4649-9E13-DBA35AFB198B}" presName="comp" presStyleCnt="0"/>
      <dgm:spPr/>
    </dgm:pt>
    <dgm:pt modelId="{0EF5B4E4-38E2-483E-AC05-B4BD2C33A4FD}" type="pres">
      <dgm:prSet presAssocID="{8884F7BB-8C63-4649-9E13-DBA35AFB198B}" presName="box" presStyleLbl="node1" presStyleIdx="1" presStyleCnt="3"/>
      <dgm:spPr/>
    </dgm:pt>
    <dgm:pt modelId="{47C0F3E7-5931-44FC-A31E-8C614B34785F}" type="pres">
      <dgm:prSet presAssocID="{8884F7BB-8C63-4649-9E13-DBA35AFB198B}" presName="img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l="-3000" r="-3000"/>
          </a:stretch>
        </a:blipFill>
      </dgm:spPr>
    </dgm:pt>
    <dgm:pt modelId="{B646FEE9-E7BC-420E-A9AF-29F72869214D}" type="pres">
      <dgm:prSet presAssocID="{8884F7BB-8C63-4649-9E13-DBA35AFB198B}" presName="text" presStyleLbl="node1" presStyleIdx="1" presStyleCnt="3">
        <dgm:presLayoutVars>
          <dgm:bulletEnabled val="1"/>
        </dgm:presLayoutVars>
      </dgm:prSet>
      <dgm:spPr/>
    </dgm:pt>
    <dgm:pt modelId="{A3671050-8266-4588-8061-AA9D91ABCCCD}" type="pres">
      <dgm:prSet presAssocID="{1D0732A0-AA5A-46E0-9883-D43B8E388013}" presName="spacer" presStyleCnt="0"/>
      <dgm:spPr/>
    </dgm:pt>
    <dgm:pt modelId="{C622C7CC-454D-49ED-8C2A-04D24F9C4D4B}" type="pres">
      <dgm:prSet presAssocID="{C40E2E79-6098-4709-9808-62BE0814E534}" presName="comp" presStyleCnt="0"/>
      <dgm:spPr/>
    </dgm:pt>
    <dgm:pt modelId="{B8575B56-4400-4608-8A20-AE48B21084B4}" type="pres">
      <dgm:prSet presAssocID="{C40E2E79-6098-4709-9808-62BE0814E534}" presName="box" presStyleLbl="node1" presStyleIdx="2" presStyleCnt="3"/>
      <dgm:spPr/>
    </dgm:pt>
    <dgm:pt modelId="{E57B9AB3-68E7-4AE2-8DE7-F8B7711F8C71}" type="pres">
      <dgm:prSet presAssocID="{C40E2E79-6098-4709-9808-62BE0814E534}" presName="img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t="-4000" b="-4000"/>
          </a:stretch>
        </a:blipFill>
      </dgm:spPr>
    </dgm:pt>
    <dgm:pt modelId="{1C01454E-9469-42A8-9E6D-27C483323213}" type="pres">
      <dgm:prSet presAssocID="{C40E2E79-6098-4709-9808-62BE0814E534}" presName="text" presStyleLbl="node1" presStyleIdx="2" presStyleCnt="3">
        <dgm:presLayoutVars>
          <dgm:bulletEnabled val="1"/>
        </dgm:presLayoutVars>
      </dgm:prSet>
      <dgm:spPr/>
    </dgm:pt>
  </dgm:ptLst>
  <dgm:cxnLst>
    <dgm:cxn modelId="{73326418-0D95-4C90-8DBC-04B148A1FB6B}" srcId="{92447E38-69BB-4B32-8F30-A34E6AC555C6}" destId="{8884F7BB-8C63-4649-9E13-DBA35AFB198B}" srcOrd="1" destOrd="0" parTransId="{1183FD81-3EA5-4782-91CB-45FDA30FE87C}" sibTransId="{1D0732A0-AA5A-46E0-9883-D43B8E388013}"/>
    <dgm:cxn modelId="{A252DE21-43F0-4ABA-AC98-C9C417FB9FC2}" type="presOf" srcId="{9A62A8E0-9E50-4C8D-B609-56F0F29F9713}" destId="{5224AC35-8C0A-41E1-A440-62F90A118BCF}" srcOrd="0" destOrd="0" presId="urn:microsoft.com/office/officeart/2005/8/layout/vList4"/>
    <dgm:cxn modelId="{34E0B843-8C20-42A1-A5F6-E381559F9FA9}" srcId="{92447E38-69BB-4B32-8F30-A34E6AC555C6}" destId="{9A62A8E0-9E50-4C8D-B609-56F0F29F9713}" srcOrd="0" destOrd="0" parTransId="{C272E38D-EEDE-4A7F-B458-47B342DBFF6D}" sibTransId="{D58C67AD-06E1-42B8-950C-E17F15A10D81}"/>
    <dgm:cxn modelId="{1A35AE4D-FB3A-407D-9E1E-0DFB7630CEE9}" type="presOf" srcId="{9A62A8E0-9E50-4C8D-B609-56F0F29F9713}" destId="{6C7C2DB3-FFD2-4586-80D7-AD535DA763D6}" srcOrd="1" destOrd="0" presId="urn:microsoft.com/office/officeart/2005/8/layout/vList4"/>
    <dgm:cxn modelId="{F6705287-81BB-4189-B22A-657F54F5D5CE}" type="presOf" srcId="{8884F7BB-8C63-4649-9E13-DBA35AFB198B}" destId="{B646FEE9-E7BC-420E-A9AF-29F72869214D}" srcOrd="1" destOrd="0" presId="urn:microsoft.com/office/officeart/2005/8/layout/vList4"/>
    <dgm:cxn modelId="{32353598-A1E5-4515-B57B-3728F371D4A8}" type="presOf" srcId="{8884F7BB-8C63-4649-9E13-DBA35AFB198B}" destId="{0EF5B4E4-38E2-483E-AC05-B4BD2C33A4FD}" srcOrd="0" destOrd="0" presId="urn:microsoft.com/office/officeart/2005/8/layout/vList4"/>
    <dgm:cxn modelId="{916CC29F-6035-4C66-BDFD-BA7ADD0631C2}" type="presOf" srcId="{C40E2E79-6098-4709-9808-62BE0814E534}" destId="{1C01454E-9469-42A8-9E6D-27C483323213}" srcOrd="1" destOrd="0" presId="urn:microsoft.com/office/officeart/2005/8/layout/vList4"/>
    <dgm:cxn modelId="{963DDDB2-C990-4974-95FF-D6064EFC1024}" type="presOf" srcId="{C40E2E79-6098-4709-9808-62BE0814E534}" destId="{B8575B56-4400-4608-8A20-AE48B21084B4}" srcOrd="0" destOrd="0" presId="urn:microsoft.com/office/officeart/2005/8/layout/vList4"/>
    <dgm:cxn modelId="{19A758C2-29FD-4BD5-BAA2-C1AAAADDCE2D}" type="presOf" srcId="{92447E38-69BB-4B32-8F30-A34E6AC555C6}" destId="{E15A00DB-F940-4A07-9A02-83E6DD418057}" srcOrd="0" destOrd="0" presId="urn:microsoft.com/office/officeart/2005/8/layout/vList4"/>
    <dgm:cxn modelId="{893A65DE-167C-4E1A-B2C7-DFB8D5923562}" srcId="{92447E38-69BB-4B32-8F30-A34E6AC555C6}" destId="{C40E2E79-6098-4709-9808-62BE0814E534}" srcOrd="2" destOrd="0" parTransId="{2B2882BA-1BDA-4537-BDAD-061C25393633}" sibTransId="{5B99374D-426E-49B6-9CF8-FDA634D742B9}"/>
    <dgm:cxn modelId="{A79DD1C6-581B-4E67-B90A-6C5B6C74E6B6}" type="presParOf" srcId="{E15A00DB-F940-4A07-9A02-83E6DD418057}" destId="{0F10E240-D58F-4AAB-BD81-536FD7780113}" srcOrd="0" destOrd="0" presId="urn:microsoft.com/office/officeart/2005/8/layout/vList4"/>
    <dgm:cxn modelId="{16E912E6-C366-431C-B65D-78DD4C4473A7}" type="presParOf" srcId="{0F10E240-D58F-4AAB-BD81-536FD7780113}" destId="{5224AC35-8C0A-41E1-A440-62F90A118BCF}" srcOrd="0" destOrd="0" presId="urn:microsoft.com/office/officeart/2005/8/layout/vList4"/>
    <dgm:cxn modelId="{2C3E2943-7D6A-4D62-9B7A-4181ABD57784}" type="presParOf" srcId="{0F10E240-D58F-4AAB-BD81-536FD7780113}" destId="{B1CEE037-AF2C-4C19-862C-4D9B84486654}" srcOrd="1" destOrd="0" presId="urn:microsoft.com/office/officeart/2005/8/layout/vList4"/>
    <dgm:cxn modelId="{3E1E3E9E-138A-4387-944A-B6B1D90FCC65}" type="presParOf" srcId="{0F10E240-D58F-4AAB-BD81-536FD7780113}" destId="{6C7C2DB3-FFD2-4586-80D7-AD535DA763D6}" srcOrd="2" destOrd="0" presId="urn:microsoft.com/office/officeart/2005/8/layout/vList4"/>
    <dgm:cxn modelId="{06452752-BA34-456E-B2A0-67C734DFFEDD}" type="presParOf" srcId="{E15A00DB-F940-4A07-9A02-83E6DD418057}" destId="{247DFB99-D1BE-4854-A11D-D287495EDBC8}" srcOrd="1" destOrd="0" presId="urn:microsoft.com/office/officeart/2005/8/layout/vList4"/>
    <dgm:cxn modelId="{E9A6FF96-A270-49E8-91B3-7D0FEADF1645}" type="presParOf" srcId="{E15A00DB-F940-4A07-9A02-83E6DD418057}" destId="{FCEEBD1D-8A97-4FCF-AB62-010A4D7DE42D}" srcOrd="2" destOrd="0" presId="urn:microsoft.com/office/officeart/2005/8/layout/vList4"/>
    <dgm:cxn modelId="{9593A6DF-C979-4654-8701-892AD3BB07CA}" type="presParOf" srcId="{FCEEBD1D-8A97-4FCF-AB62-010A4D7DE42D}" destId="{0EF5B4E4-38E2-483E-AC05-B4BD2C33A4FD}" srcOrd="0" destOrd="0" presId="urn:microsoft.com/office/officeart/2005/8/layout/vList4"/>
    <dgm:cxn modelId="{F089F77C-AAB5-4F6A-90E4-CD76A2B25917}" type="presParOf" srcId="{FCEEBD1D-8A97-4FCF-AB62-010A4D7DE42D}" destId="{47C0F3E7-5931-44FC-A31E-8C614B34785F}" srcOrd="1" destOrd="0" presId="urn:microsoft.com/office/officeart/2005/8/layout/vList4"/>
    <dgm:cxn modelId="{A6C0E43D-4BA4-4DCE-B1A7-7C58294D0479}" type="presParOf" srcId="{FCEEBD1D-8A97-4FCF-AB62-010A4D7DE42D}" destId="{B646FEE9-E7BC-420E-A9AF-29F72869214D}" srcOrd="2" destOrd="0" presId="urn:microsoft.com/office/officeart/2005/8/layout/vList4"/>
    <dgm:cxn modelId="{B6F16DDC-6974-4760-B545-7BAF9CA4E677}" type="presParOf" srcId="{E15A00DB-F940-4A07-9A02-83E6DD418057}" destId="{A3671050-8266-4588-8061-AA9D91ABCCCD}" srcOrd="3" destOrd="0" presId="urn:microsoft.com/office/officeart/2005/8/layout/vList4"/>
    <dgm:cxn modelId="{6DD4546E-EB8E-4595-8C22-5DF09062B941}" type="presParOf" srcId="{E15A00DB-F940-4A07-9A02-83E6DD418057}" destId="{C622C7CC-454D-49ED-8C2A-04D24F9C4D4B}" srcOrd="4" destOrd="0" presId="urn:microsoft.com/office/officeart/2005/8/layout/vList4"/>
    <dgm:cxn modelId="{1377CA64-CE85-4D99-89A9-B8E135A98062}" type="presParOf" srcId="{C622C7CC-454D-49ED-8C2A-04D24F9C4D4B}" destId="{B8575B56-4400-4608-8A20-AE48B21084B4}" srcOrd="0" destOrd="0" presId="urn:microsoft.com/office/officeart/2005/8/layout/vList4"/>
    <dgm:cxn modelId="{E6E00E49-2DC4-45D1-86F8-7F2D40DF2F62}" type="presParOf" srcId="{C622C7CC-454D-49ED-8C2A-04D24F9C4D4B}" destId="{E57B9AB3-68E7-4AE2-8DE7-F8B7711F8C71}" srcOrd="1" destOrd="0" presId="urn:microsoft.com/office/officeart/2005/8/layout/vList4"/>
    <dgm:cxn modelId="{DE82F71A-B0E9-4EDB-AE31-B6C5D927A392}" type="presParOf" srcId="{C622C7CC-454D-49ED-8C2A-04D24F9C4D4B}" destId="{1C01454E-9469-42A8-9E6D-27C483323213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24AC35-8C0A-41E1-A440-62F90A118BCF}">
      <dsp:nvSpPr>
        <dsp:cNvPr id="0" name=""/>
        <dsp:cNvSpPr/>
      </dsp:nvSpPr>
      <dsp:spPr>
        <a:xfrm>
          <a:off x="0" y="0"/>
          <a:ext cx="10820400" cy="12575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kern="1200" dirty="0"/>
            <a:t>-اختصار الوقت </a:t>
          </a:r>
          <a:r>
            <a:rPr lang="ar-DZ" sz="2800" kern="1200"/>
            <a:t>والجهد بضغطة زر</a:t>
          </a:r>
          <a:endParaRPr lang="fr-FR" sz="2800" kern="1200" dirty="0"/>
        </a:p>
      </dsp:txBody>
      <dsp:txXfrm>
        <a:off x="2289839" y="0"/>
        <a:ext cx="8530560" cy="1257597"/>
      </dsp:txXfrm>
    </dsp:sp>
    <dsp:sp modelId="{B1CEE037-AF2C-4C19-862C-4D9B84486654}">
      <dsp:nvSpPr>
        <dsp:cNvPr id="0" name=""/>
        <dsp:cNvSpPr/>
      </dsp:nvSpPr>
      <dsp:spPr>
        <a:xfrm>
          <a:off x="125759" y="125759"/>
          <a:ext cx="2164080" cy="100607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 t="-29000" b="-2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F5B4E4-38E2-483E-AC05-B4BD2C33A4FD}">
      <dsp:nvSpPr>
        <dsp:cNvPr id="0" name=""/>
        <dsp:cNvSpPr/>
      </dsp:nvSpPr>
      <dsp:spPr>
        <a:xfrm>
          <a:off x="0" y="1383357"/>
          <a:ext cx="10820400" cy="12575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kern="1200" dirty="0"/>
            <a:t>التخلص من العمليات الحسابية والمعادلات الرياضية المعقدة ، فالبرنامج يحسب كل شيء ليترك لك عملية القراءة الصحيحة للبيانات</a:t>
          </a:r>
          <a:endParaRPr lang="fr-FR" sz="2800" kern="1200" dirty="0"/>
        </a:p>
      </dsp:txBody>
      <dsp:txXfrm>
        <a:off x="2289839" y="1383357"/>
        <a:ext cx="8530560" cy="1257597"/>
      </dsp:txXfrm>
    </dsp:sp>
    <dsp:sp modelId="{47C0F3E7-5931-44FC-A31E-8C614B34785F}">
      <dsp:nvSpPr>
        <dsp:cNvPr id="0" name=""/>
        <dsp:cNvSpPr/>
      </dsp:nvSpPr>
      <dsp:spPr>
        <a:xfrm>
          <a:off x="125759" y="1509117"/>
          <a:ext cx="2164080" cy="100607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l="-3000" r="-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575B56-4400-4608-8A20-AE48B21084B4}">
      <dsp:nvSpPr>
        <dsp:cNvPr id="0" name=""/>
        <dsp:cNvSpPr/>
      </dsp:nvSpPr>
      <dsp:spPr>
        <a:xfrm>
          <a:off x="0" y="2766715"/>
          <a:ext cx="10820400" cy="12575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3600" kern="1200"/>
            <a:t>التخلص من الأدوات الورقية والحسابية التقليدية واعتماد الرقمنة</a:t>
          </a:r>
          <a:endParaRPr lang="fr-FR" sz="3600" kern="1200"/>
        </a:p>
      </dsp:txBody>
      <dsp:txXfrm>
        <a:off x="2289839" y="2766715"/>
        <a:ext cx="8530560" cy="1257597"/>
      </dsp:txXfrm>
    </dsp:sp>
    <dsp:sp modelId="{E57B9AB3-68E7-4AE2-8DE7-F8B7711F8C71}">
      <dsp:nvSpPr>
        <dsp:cNvPr id="0" name=""/>
        <dsp:cNvSpPr/>
      </dsp:nvSpPr>
      <dsp:spPr>
        <a:xfrm>
          <a:off x="125759" y="2892474"/>
          <a:ext cx="2164080" cy="100607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t="-4000" b="-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7746FE-34EA-4A53-914F-16ABEADAC4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/>
            <a:r>
              <a:rPr lang="ar-DZ" dirty="0"/>
              <a:t>التعريف بمنظومة تحليل بيانات الدراسات الاجتماعية</a:t>
            </a:r>
            <a:r>
              <a:rPr lang="fr-FR" dirty="0" err="1"/>
              <a:t>spss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411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48F881-6567-4286-A4C5-9B36121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376" y="639315"/>
            <a:ext cx="8610600" cy="1293028"/>
          </a:xfrm>
        </p:spPr>
        <p:txBody>
          <a:bodyPr/>
          <a:lstStyle/>
          <a:p>
            <a:pPr algn="ctr"/>
            <a:r>
              <a:rPr lang="ar-DZ" b="1" dirty="0">
                <a:solidFill>
                  <a:srgbClr val="FFFF00"/>
                </a:solidFill>
              </a:rPr>
              <a:t>التعريف والأهمية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2A9EE4-3A39-43F9-9524-966A17206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sz="3600" dirty="0"/>
              <a:t>هو برنامج رقمي إلكتروني لمعالجة البيانات الرقمية للمختلف الأبحاث العلمية بأنواعها، وميزة هذا البرنامج أنه طور لمعالجة البيانات الخاصة بالدراسات الاجتماعية أيضا,</a:t>
            </a:r>
          </a:p>
          <a:p>
            <a:pPr algn="r" rtl="1"/>
            <a:r>
              <a:rPr lang="ar-DZ" sz="3600" dirty="0"/>
              <a:t>طهر هذا البرنامج لأول مرة سنة 1968 وتم شرائه من قبل شركة </a:t>
            </a:r>
            <a:r>
              <a:rPr lang="fr-FR" sz="3600" dirty="0"/>
              <a:t>ibm</a:t>
            </a:r>
            <a:r>
              <a:rPr lang="ar-DZ" sz="3600" dirty="0"/>
              <a:t> الأمريكية وهو برنامج مدفوع وغير مجاني في جميع نسخه التي تجاوزت حاليا النسخة 30,0</a:t>
            </a:r>
          </a:p>
          <a:p>
            <a:pPr algn="r" rtl="1"/>
            <a:endParaRPr lang="ar-DZ" dirty="0"/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7066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C604D6-28C1-48EC-9492-0693E2758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3271" y="378890"/>
            <a:ext cx="8610600" cy="1293028"/>
          </a:xfrm>
        </p:spPr>
        <p:txBody>
          <a:bodyPr/>
          <a:lstStyle/>
          <a:p>
            <a:pPr algn="ctr"/>
            <a:r>
              <a:rPr lang="ar-DZ" dirty="0">
                <a:solidFill>
                  <a:srgbClr val="FFFF00"/>
                </a:solidFill>
              </a:rPr>
              <a:t>مميزات وخصائص البرنامج</a:t>
            </a:r>
            <a:endParaRPr lang="fr-FR" dirty="0">
              <a:solidFill>
                <a:srgbClr val="FFFF00"/>
              </a:solidFill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A7C3953-D029-4D73-9717-16743E521A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7253802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8416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56303F-0CD6-4529-92D8-97FC8B3D6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8965" y="349148"/>
            <a:ext cx="4052047" cy="580333"/>
          </a:xfrm>
        </p:spPr>
        <p:txBody>
          <a:bodyPr>
            <a:normAutofit/>
          </a:bodyPr>
          <a:lstStyle/>
          <a:p>
            <a:pPr algn="ctr" rtl="1"/>
            <a:r>
              <a:rPr lang="ar-DZ" sz="1800" b="1" dirty="0">
                <a:solidFill>
                  <a:srgbClr val="FFFF00"/>
                </a:solidFill>
              </a:rPr>
              <a:t>المكونات الرئيسة لمنظومة جمع البيانات </a:t>
            </a:r>
            <a:r>
              <a:rPr lang="fr-FR" sz="1800" b="1" dirty="0" err="1">
                <a:solidFill>
                  <a:srgbClr val="FFFF00"/>
                </a:solidFill>
              </a:rPr>
              <a:t>spss</a:t>
            </a:r>
            <a:endParaRPr lang="fr-FR" sz="1800" b="1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75743F-8985-44CB-A532-5AB7AF38C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88" y="929481"/>
            <a:ext cx="10820400" cy="5193413"/>
          </a:xfrm>
        </p:spPr>
        <p:txBody>
          <a:bodyPr>
            <a:normAutofit fontScale="25000" lnSpcReduction="20000"/>
          </a:bodyPr>
          <a:lstStyle/>
          <a:p>
            <a:pPr algn="r" rtl="1"/>
            <a:r>
              <a:rPr lang="ar-DZ" dirty="0"/>
              <a:t>1. إدخال البيانات (</a:t>
            </a:r>
            <a:r>
              <a:rPr lang="fr-FR" dirty="0"/>
              <a:t>Data Entry)</a:t>
            </a:r>
          </a:p>
          <a:p>
            <a:pPr algn="r" rtl="1"/>
            <a:r>
              <a:rPr lang="fr-FR" dirty="0"/>
              <a:t>Data Editor: </a:t>
            </a:r>
            <a:r>
              <a:rPr lang="ar-DZ" dirty="0"/>
              <a:t>واجهة تشبه جداول </a:t>
            </a:r>
            <a:r>
              <a:rPr lang="fr-FR" dirty="0"/>
              <a:t>Excel </a:t>
            </a:r>
            <a:r>
              <a:rPr lang="ar-DZ" dirty="0"/>
              <a:t>لإدخال البيانات</a:t>
            </a:r>
          </a:p>
          <a:p>
            <a:pPr algn="r" rtl="1"/>
            <a:r>
              <a:rPr lang="ar-DZ" dirty="0"/>
              <a:t>    يتكون من عمودين رئيسيين:</a:t>
            </a:r>
          </a:p>
          <a:p>
            <a:pPr algn="r" rtl="1"/>
            <a:r>
              <a:rPr lang="ar-DZ" dirty="0"/>
              <a:t>        </a:t>
            </a:r>
            <a:r>
              <a:rPr lang="fr-FR" dirty="0"/>
              <a:t>Data </a:t>
            </a:r>
            <a:r>
              <a:rPr lang="fr-FR" dirty="0" err="1"/>
              <a:t>View</a:t>
            </a:r>
            <a:r>
              <a:rPr lang="fr-FR" dirty="0"/>
              <a:t>: </a:t>
            </a:r>
            <a:r>
              <a:rPr lang="ar-DZ" dirty="0"/>
              <a:t>لعرض وإدخال قيم البيانات</a:t>
            </a:r>
          </a:p>
          <a:p>
            <a:pPr algn="r" rtl="1"/>
            <a:r>
              <a:rPr lang="ar-DZ" dirty="0"/>
              <a:t>        </a:t>
            </a:r>
            <a:r>
              <a:rPr lang="fr-FR" dirty="0"/>
              <a:t>Variable </a:t>
            </a:r>
            <a:r>
              <a:rPr lang="fr-FR" dirty="0" err="1"/>
              <a:t>View</a:t>
            </a:r>
            <a:r>
              <a:rPr lang="fr-FR" dirty="0"/>
              <a:t>: </a:t>
            </a:r>
            <a:r>
              <a:rPr lang="ar-DZ" dirty="0"/>
              <a:t>لتعريف المتغيرات وخصائصها</a:t>
            </a:r>
          </a:p>
          <a:p>
            <a:pPr algn="r" rtl="1"/>
            <a:endParaRPr lang="ar-DZ" dirty="0"/>
          </a:p>
          <a:p>
            <a:pPr algn="r" rtl="1"/>
            <a:r>
              <a:rPr lang="ar-DZ" dirty="0"/>
              <a:t>2. تعريف المتغيرات (</a:t>
            </a:r>
            <a:r>
              <a:rPr lang="fr-FR" dirty="0"/>
              <a:t>Variable </a:t>
            </a:r>
            <a:r>
              <a:rPr lang="fr-FR" dirty="0" err="1"/>
              <a:t>Definition</a:t>
            </a:r>
            <a:r>
              <a:rPr lang="fr-FR" dirty="0"/>
              <a:t>)</a:t>
            </a:r>
          </a:p>
          <a:p>
            <a:pPr algn="r" rtl="1"/>
            <a:r>
              <a:rPr lang="ar-DZ" dirty="0"/>
              <a:t>في نافذة </a:t>
            </a:r>
            <a:r>
              <a:rPr lang="fr-FR" dirty="0"/>
              <a:t>Variable </a:t>
            </a:r>
            <a:r>
              <a:rPr lang="fr-FR" dirty="0" err="1"/>
              <a:t>View</a:t>
            </a:r>
            <a:r>
              <a:rPr lang="fr-FR" dirty="0"/>
              <a:t>، </a:t>
            </a:r>
            <a:r>
              <a:rPr lang="ar-DZ" dirty="0"/>
              <a:t>يمكنك تعريف:</a:t>
            </a:r>
          </a:p>
          <a:p>
            <a:pPr algn="r" rtl="1"/>
            <a:r>
              <a:rPr lang="fr-FR" dirty="0"/>
              <a:t>Table</a:t>
            </a:r>
          </a:p>
          <a:p>
            <a:pPr algn="r" rtl="1"/>
            <a:r>
              <a:rPr lang="fr-FR" dirty="0"/>
              <a:t>Copy</a:t>
            </a:r>
          </a:p>
          <a:p>
            <a:pPr algn="r" rtl="1"/>
            <a:r>
              <a:rPr lang="ar-DZ" dirty="0"/>
              <a:t>الخاصية	الوصف</a:t>
            </a:r>
          </a:p>
          <a:p>
            <a:pPr algn="r" rtl="1"/>
            <a:r>
              <a:rPr lang="fr-FR" dirty="0"/>
              <a:t>Name	</a:t>
            </a:r>
            <a:r>
              <a:rPr lang="ar-DZ" dirty="0"/>
              <a:t>اسم المتغير (بدون مسافات)</a:t>
            </a:r>
          </a:p>
          <a:p>
            <a:pPr algn="r" rtl="1"/>
            <a:r>
              <a:rPr lang="fr-FR" dirty="0"/>
              <a:t>Type	</a:t>
            </a:r>
            <a:r>
              <a:rPr lang="ar-DZ" dirty="0"/>
              <a:t>نوع البيانات (رقمي، نصي، تاريخ...)</a:t>
            </a:r>
          </a:p>
          <a:p>
            <a:pPr algn="r" rtl="1"/>
            <a:r>
              <a:rPr lang="fr-FR" dirty="0" err="1"/>
              <a:t>Width</a:t>
            </a:r>
            <a:r>
              <a:rPr lang="fr-FR" dirty="0"/>
              <a:t>	</a:t>
            </a:r>
            <a:r>
              <a:rPr lang="ar-DZ" dirty="0"/>
              <a:t>عدد الأحرف</a:t>
            </a:r>
          </a:p>
          <a:p>
            <a:pPr algn="r" rtl="1"/>
            <a:r>
              <a:rPr lang="fr-FR" dirty="0" err="1"/>
              <a:t>Decimals</a:t>
            </a:r>
            <a:r>
              <a:rPr lang="fr-FR" dirty="0"/>
              <a:t>	</a:t>
            </a:r>
            <a:r>
              <a:rPr lang="ar-DZ" dirty="0"/>
              <a:t>عدد المنازل العشرية</a:t>
            </a:r>
          </a:p>
          <a:p>
            <a:pPr algn="r" rtl="1"/>
            <a:r>
              <a:rPr lang="fr-FR" dirty="0"/>
              <a:t>Label	</a:t>
            </a:r>
            <a:r>
              <a:rPr lang="ar-DZ" dirty="0"/>
              <a:t>وصف مفصل للمتغير</a:t>
            </a:r>
          </a:p>
          <a:p>
            <a:pPr algn="r" rtl="1"/>
            <a:r>
              <a:rPr lang="fr-FR" dirty="0"/>
              <a:t>Values	</a:t>
            </a:r>
            <a:r>
              <a:rPr lang="ar-DZ" dirty="0"/>
              <a:t>قيم الترميز (مثلاً: 1=ذكر، 2=أنثى)</a:t>
            </a:r>
          </a:p>
          <a:p>
            <a:pPr algn="r" rtl="1"/>
            <a:r>
              <a:rPr lang="fr-FR" dirty="0" err="1"/>
              <a:t>Missing</a:t>
            </a:r>
            <a:r>
              <a:rPr lang="fr-FR" dirty="0"/>
              <a:t>	</a:t>
            </a:r>
            <a:r>
              <a:rPr lang="ar-DZ" dirty="0"/>
              <a:t>القيم المفقودة</a:t>
            </a:r>
          </a:p>
          <a:p>
            <a:pPr algn="r" rtl="1"/>
            <a:r>
              <a:rPr lang="ar-DZ" dirty="0"/>
              <a:t>3. استيراد البيانات (</a:t>
            </a:r>
            <a:r>
              <a:rPr lang="fr-FR" dirty="0"/>
              <a:t>Data Import)</a:t>
            </a:r>
          </a:p>
          <a:p>
            <a:pPr algn="r" rtl="1"/>
            <a:r>
              <a:rPr lang="ar-DZ" dirty="0"/>
              <a:t>يدعم </a:t>
            </a:r>
            <a:r>
              <a:rPr lang="fr-FR" dirty="0"/>
              <a:t>SPSS </a:t>
            </a:r>
            <a:r>
              <a:rPr lang="ar-DZ" dirty="0"/>
              <a:t>استيراد بيانات من:</a:t>
            </a:r>
          </a:p>
          <a:p>
            <a:pPr algn="r" rtl="1"/>
            <a:endParaRPr lang="ar-DZ" dirty="0"/>
          </a:p>
          <a:p>
            <a:pPr algn="r" rtl="1"/>
            <a:r>
              <a:rPr lang="ar-DZ" dirty="0"/>
              <a:t>    ملفات </a:t>
            </a:r>
            <a:r>
              <a:rPr lang="fr-FR" dirty="0"/>
              <a:t>Excel (.xlsx, .</a:t>
            </a:r>
            <a:r>
              <a:rPr lang="fr-FR" dirty="0" err="1"/>
              <a:t>xls</a:t>
            </a:r>
            <a:r>
              <a:rPr lang="fr-FR" dirty="0"/>
              <a:t>)</a:t>
            </a:r>
          </a:p>
          <a:p>
            <a:pPr algn="r" rtl="1"/>
            <a:r>
              <a:rPr lang="fr-FR" dirty="0"/>
              <a:t>    </a:t>
            </a:r>
            <a:r>
              <a:rPr lang="ar-DZ" dirty="0"/>
              <a:t>ملفات </a:t>
            </a:r>
            <a:r>
              <a:rPr lang="fr-FR" dirty="0"/>
              <a:t>CSV</a:t>
            </a:r>
          </a:p>
          <a:p>
            <a:pPr algn="r" rtl="1"/>
            <a:r>
              <a:rPr lang="fr-FR" dirty="0"/>
              <a:t>    </a:t>
            </a:r>
            <a:r>
              <a:rPr lang="ar-DZ" dirty="0"/>
              <a:t>قواعد بيانات </a:t>
            </a:r>
            <a:r>
              <a:rPr lang="fr-FR" dirty="0"/>
              <a:t>SQL</a:t>
            </a:r>
          </a:p>
          <a:p>
            <a:pPr algn="r" rtl="1"/>
            <a:r>
              <a:rPr lang="fr-FR" dirty="0"/>
              <a:t>    </a:t>
            </a:r>
            <a:r>
              <a:rPr lang="ar-DZ" dirty="0"/>
              <a:t>ملفات نصية</a:t>
            </a:r>
          </a:p>
          <a:p>
            <a:pPr algn="r" rtl="1"/>
            <a:r>
              <a:rPr lang="ar-DZ" dirty="0"/>
              <a:t>    تنسيقات أخرى (</a:t>
            </a:r>
            <a:r>
              <a:rPr lang="fr-FR" dirty="0"/>
              <a:t>SAS, Stata)</a:t>
            </a:r>
          </a:p>
        </p:txBody>
      </p:sp>
    </p:spTree>
    <p:extLst>
      <p:ext uri="{BB962C8B-B14F-4D97-AF65-F5344CB8AC3E}">
        <p14:creationId xmlns:p14="http://schemas.microsoft.com/office/powerpoint/2010/main" val="106129761"/>
      </p:ext>
    </p:extLst>
  </p:cSld>
  <p:clrMapOvr>
    <a:masterClrMapping/>
  </p:clrMapOvr>
</p:sld>
</file>

<file path=ppt/theme/theme1.xml><?xml version="1.0" encoding="utf-8"?>
<a:theme xmlns:a="http://schemas.openxmlformats.org/drawingml/2006/main" name="Traînée de condensatio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Traînée de condensation</Template>
  <TotalTime>29</TotalTime>
  <Words>253</Words>
  <Application>Microsoft Office PowerPoint</Application>
  <PresentationFormat>Grand écran</PresentationFormat>
  <Paragraphs>35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Times New Roman</vt:lpstr>
      <vt:lpstr>Traînée de condensation</vt:lpstr>
      <vt:lpstr>التعريف بمنظومة تحليل بيانات الدراسات الاجتماعيةspss</vt:lpstr>
      <vt:lpstr>التعريف والأهمية</vt:lpstr>
      <vt:lpstr>مميزات وخصائص البرنامج</vt:lpstr>
      <vt:lpstr>المكونات الرئيسة لمنظومة جمع البيانات spss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التعريف بمنظومة تحليل بيانات الدراسات الاجتماعيةspss</dc:title>
  <dc:creator>Alichar Alichar</dc:creator>
  <cp:lastModifiedBy>Alichar Alichar</cp:lastModifiedBy>
  <cp:revision>4</cp:revision>
  <dcterms:created xsi:type="dcterms:W3CDTF">2026-02-10T08:17:39Z</dcterms:created>
  <dcterms:modified xsi:type="dcterms:W3CDTF">2026-02-10T08:47:22Z</dcterms:modified>
</cp:coreProperties>
</file>