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2/10/2026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2/10/2026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2/10/2026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2/10/2026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42A54C80-263E-416B-A8E0-580EDEADCBDC}" type="datetimeFigureOut">
              <a:rPr lang="en-US" dirty="0"/>
              <a:t>2/10/2026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2/10/2026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2/10/2026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91ED35-B677-44A2-9FAE-9194ED7A5B88}"/>
              </a:ext>
            </a:extLst>
          </p:cNvPr>
          <p:cNvSpPr>
            <a:spLocks noGrp="1"/>
          </p:cNvSpPr>
          <p:nvPr>
            <p:ph type="ctrTitle"/>
          </p:nvPr>
        </p:nvSpPr>
        <p:spPr>
          <a:xfrm>
            <a:off x="851647" y="2404534"/>
            <a:ext cx="8422356" cy="1646302"/>
          </a:xfrm>
        </p:spPr>
        <p:txBody>
          <a:bodyPr/>
          <a:lstStyle/>
          <a:p>
            <a:pPr algn="ctr" rtl="1"/>
            <a:r>
              <a:rPr lang="ar-DZ" b="1" dirty="0"/>
              <a:t>ادخال البيانات في برنامج </a:t>
            </a:r>
            <a:r>
              <a:rPr lang="fr-FR" b="1" dirty="0" err="1"/>
              <a:t>spss</a:t>
            </a:r>
            <a:endParaRPr lang="fr-FR" b="1" dirty="0"/>
          </a:p>
        </p:txBody>
      </p:sp>
    </p:spTree>
    <p:extLst>
      <p:ext uri="{BB962C8B-B14F-4D97-AF65-F5344CB8AC3E}">
        <p14:creationId xmlns:p14="http://schemas.microsoft.com/office/powerpoint/2010/main" val="1188806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31601E-D706-4E24-9B4A-E5DAD597BF10}"/>
              </a:ext>
            </a:extLst>
          </p:cNvPr>
          <p:cNvSpPr>
            <a:spLocks noGrp="1"/>
          </p:cNvSpPr>
          <p:nvPr>
            <p:ph type="title"/>
          </p:nvPr>
        </p:nvSpPr>
        <p:spPr/>
        <p:txBody>
          <a:bodyPr/>
          <a:lstStyle/>
          <a:p>
            <a:pPr algn="ctr"/>
            <a:r>
              <a:rPr lang="ar-DZ" dirty="0"/>
              <a:t>تمهيد</a:t>
            </a:r>
            <a:endParaRPr lang="fr-FR" dirty="0"/>
          </a:p>
        </p:txBody>
      </p:sp>
      <p:sp>
        <p:nvSpPr>
          <p:cNvPr id="3" name="Espace réservé du contenu 2">
            <a:extLst>
              <a:ext uri="{FF2B5EF4-FFF2-40B4-BE49-F238E27FC236}">
                <a16:creationId xmlns:a16="http://schemas.microsoft.com/office/drawing/2014/main" id="{BC37C567-E7EB-4006-A789-0EB8668052BE}"/>
              </a:ext>
            </a:extLst>
          </p:cNvPr>
          <p:cNvSpPr>
            <a:spLocks noGrp="1"/>
          </p:cNvSpPr>
          <p:nvPr>
            <p:ph idx="1"/>
          </p:nvPr>
        </p:nvSpPr>
        <p:spPr/>
        <p:txBody>
          <a:bodyPr/>
          <a:lstStyle/>
          <a:p>
            <a:pPr marL="0" indent="0" algn="r" rtl="1">
              <a:buNone/>
            </a:pPr>
            <a:r>
              <a:rPr lang="ar-DZ" dirty="0"/>
              <a:t>   </a:t>
            </a:r>
            <a:r>
              <a:rPr lang="ar-DZ" sz="2400" dirty="0"/>
              <a:t> عند إلمام الطالب بالمكتسبات السابقة وبخاصة التفرقة بين البيانات الرقمية، الاسمية </a:t>
            </a:r>
            <a:r>
              <a:rPr lang="ar-DZ" sz="2400" dirty="0" err="1"/>
              <a:t>والرتبية</a:t>
            </a:r>
            <a:r>
              <a:rPr lang="ar-DZ" sz="2400" dirty="0"/>
              <a:t> ، ثم التحكم في عملية التعريف بالمتغيرات من ثم اجراء عملية الترميز للمتغيرات الاسمية </a:t>
            </a:r>
            <a:r>
              <a:rPr lang="ar-DZ" sz="2400" dirty="0" err="1"/>
              <a:t>والرتبية</a:t>
            </a:r>
            <a:r>
              <a:rPr lang="ar-DZ" sz="2400" dirty="0"/>
              <a:t> ، تأتي العملية البعدية المتمثلة في صب البيانات في البرنامج بطريقة صحيحة,</a:t>
            </a:r>
          </a:p>
          <a:p>
            <a:pPr marL="0" indent="0" algn="r" rtl="1">
              <a:buNone/>
            </a:pPr>
            <a:r>
              <a:rPr lang="ar-DZ" sz="2400" dirty="0"/>
              <a:t>    إن الخطأ في أي خطوة من الخطوات السابقة أو في عملية الصب التي تستدعي تركيزا وحضور ذهني قوي من قبل القائم على العملية يصاحبه وجود أخطاء في النتائج لا محالة ,</a:t>
            </a:r>
            <a:endParaRPr lang="fr-FR" sz="2400" dirty="0"/>
          </a:p>
        </p:txBody>
      </p:sp>
    </p:spTree>
    <p:extLst>
      <p:ext uri="{BB962C8B-B14F-4D97-AF65-F5344CB8AC3E}">
        <p14:creationId xmlns:p14="http://schemas.microsoft.com/office/powerpoint/2010/main" val="895810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F29F15-0049-4A43-85DA-08C62300D6C4}"/>
              </a:ext>
            </a:extLst>
          </p:cNvPr>
          <p:cNvSpPr>
            <a:spLocks noGrp="1"/>
          </p:cNvSpPr>
          <p:nvPr>
            <p:ph type="title"/>
          </p:nvPr>
        </p:nvSpPr>
        <p:spPr/>
        <p:txBody>
          <a:bodyPr/>
          <a:lstStyle/>
          <a:p>
            <a:pPr algn="ctr"/>
            <a:r>
              <a:rPr lang="ar-DZ" dirty="0"/>
              <a:t>خطوات ادخال البيانات</a:t>
            </a:r>
            <a:endParaRPr lang="fr-FR" dirty="0"/>
          </a:p>
        </p:txBody>
      </p:sp>
      <p:sp>
        <p:nvSpPr>
          <p:cNvPr id="3" name="Espace réservé du contenu 2">
            <a:extLst>
              <a:ext uri="{FF2B5EF4-FFF2-40B4-BE49-F238E27FC236}">
                <a16:creationId xmlns:a16="http://schemas.microsoft.com/office/drawing/2014/main" id="{CD942328-8C28-4924-9A4B-52F9B0E475BA}"/>
              </a:ext>
            </a:extLst>
          </p:cNvPr>
          <p:cNvSpPr>
            <a:spLocks noGrp="1"/>
          </p:cNvSpPr>
          <p:nvPr>
            <p:ph idx="1"/>
          </p:nvPr>
        </p:nvSpPr>
        <p:spPr/>
        <p:txBody>
          <a:bodyPr>
            <a:normAutofit lnSpcReduction="10000"/>
          </a:bodyPr>
          <a:lstStyle/>
          <a:p>
            <a:pPr marL="0" indent="0" algn="r" rtl="1">
              <a:buNone/>
            </a:pPr>
            <a:r>
              <a:rPr lang="ar-DZ" dirty="0"/>
              <a:t>1-التعريف بالمتغيرات وترميز بيانات المتغيرات الاسمية </a:t>
            </a:r>
            <a:r>
              <a:rPr lang="ar-DZ" dirty="0" err="1"/>
              <a:t>والرتبية</a:t>
            </a:r>
            <a:endParaRPr lang="ar-DZ" dirty="0"/>
          </a:p>
          <a:p>
            <a:pPr algn="r" rtl="1"/>
            <a:r>
              <a:rPr lang="ar-DZ" dirty="0"/>
              <a:t>وهي عملية تم شرحها في المحاضرة السابقة ولا يمكن صب البيانات بشكل مباشر مالم يتم التعريف بالمتغيرات وتسميتها حتى ولو كانت المتغيرات رقمية مثل درجات الحرارة او كمية النفوق......</a:t>
            </a:r>
          </a:p>
          <a:p>
            <a:pPr marL="0" indent="0" algn="r" rtl="1">
              <a:buNone/>
            </a:pPr>
            <a:r>
              <a:rPr lang="ar-DZ" dirty="0"/>
              <a:t>2-الضغط في الأسفل على اليسار على مستطيل أزرق تظهر فيه عبارة </a:t>
            </a:r>
            <a:r>
              <a:rPr lang="fr-FR" dirty="0"/>
              <a:t>Affichage des </a:t>
            </a:r>
            <a:r>
              <a:rPr lang="fr-FR" dirty="0" err="1"/>
              <a:t>donneés</a:t>
            </a:r>
            <a:r>
              <a:rPr lang="fr-FR" dirty="0"/>
              <a:t>  </a:t>
            </a:r>
            <a:r>
              <a:rPr lang="ar-DZ" dirty="0"/>
              <a:t> حيق تظهر لنا لوحة صب البيانات متكونة من خانات.</a:t>
            </a:r>
          </a:p>
          <a:p>
            <a:pPr marL="0" indent="0" algn="r" rtl="1">
              <a:buNone/>
            </a:pPr>
            <a:r>
              <a:rPr lang="ar-DZ" dirty="0"/>
              <a:t>3-عملية ادخال البيانات تتم عموديا وليس أفقيا باعتبار أن المصفوفة الأفقية خاصة بالمتغيرات أو الأسئلة والمصفوفة العمودية خاصة بتعداد العينة، فإذا كانت العينة متكونة من عشرة مفردات أو أشخاص أو مؤسسات فإننا سنتوقف عند العدد عشرة الذي يظهر لنا عموديا ، أما أفقيا فنكون امام عدد المتغيرات أو الأسئلة.</a:t>
            </a:r>
          </a:p>
          <a:p>
            <a:pPr marL="0" indent="0" algn="r" rtl="1">
              <a:buNone/>
            </a:pPr>
            <a:r>
              <a:rPr lang="ar-DZ" dirty="0"/>
              <a:t>4-البيانات التي يتم صبها تكون رقمية موزعة بشكل صحيح على مفردات العينة وبعدد المتغيرات</a:t>
            </a:r>
            <a:endParaRPr lang="fr-FR" dirty="0"/>
          </a:p>
        </p:txBody>
      </p:sp>
    </p:spTree>
    <p:extLst>
      <p:ext uri="{BB962C8B-B14F-4D97-AF65-F5344CB8AC3E}">
        <p14:creationId xmlns:p14="http://schemas.microsoft.com/office/powerpoint/2010/main" val="3067328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63602F1-71B0-452E-A072-A74A7166E572}"/>
              </a:ext>
            </a:extLst>
          </p:cNvPr>
          <p:cNvSpPr>
            <a:spLocks noGrp="1"/>
          </p:cNvSpPr>
          <p:nvPr>
            <p:ph type="title"/>
          </p:nvPr>
        </p:nvSpPr>
        <p:spPr/>
        <p:txBody>
          <a:bodyPr/>
          <a:lstStyle/>
          <a:p>
            <a:pPr algn="ctr"/>
            <a:r>
              <a:rPr lang="ar-DZ" dirty="0"/>
              <a:t>ملاحظات</a:t>
            </a:r>
            <a:endParaRPr lang="fr-FR" dirty="0"/>
          </a:p>
        </p:txBody>
      </p:sp>
      <p:sp>
        <p:nvSpPr>
          <p:cNvPr id="3" name="Espace réservé du contenu 2">
            <a:extLst>
              <a:ext uri="{FF2B5EF4-FFF2-40B4-BE49-F238E27FC236}">
                <a16:creationId xmlns:a16="http://schemas.microsoft.com/office/drawing/2014/main" id="{D145945E-3F4E-4AA8-B5FA-6324603A4056}"/>
              </a:ext>
            </a:extLst>
          </p:cNvPr>
          <p:cNvSpPr>
            <a:spLocks noGrp="1"/>
          </p:cNvSpPr>
          <p:nvPr>
            <p:ph idx="1"/>
          </p:nvPr>
        </p:nvSpPr>
        <p:spPr/>
        <p:txBody>
          <a:bodyPr>
            <a:normAutofit/>
          </a:bodyPr>
          <a:lstStyle/>
          <a:p>
            <a:pPr algn="r" rtl="1"/>
            <a:r>
              <a:rPr lang="ar-DZ" sz="2400" dirty="0"/>
              <a:t>اذا كان البرنامج غير </a:t>
            </a:r>
            <a:r>
              <a:rPr lang="ar-DZ" sz="2400" dirty="0" err="1"/>
              <a:t>مثيت</a:t>
            </a:r>
            <a:r>
              <a:rPr lang="ar-DZ" sz="2400" dirty="0"/>
              <a:t> بشكل صحيح سوف تظهر لنا علامات استفهام بعد صب البيانات الرقمية.</a:t>
            </a:r>
          </a:p>
          <a:p>
            <a:pPr algn="r" rtl="1"/>
            <a:r>
              <a:rPr lang="ar-DZ" sz="2400" dirty="0"/>
              <a:t>يجب التأكد من أن البرنامج مثبت بشكل </a:t>
            </a:r>
            <a:r>
              <a:rPr lang="ar-DZ" sz="2400" dirty="0" err="1"/>
              <a:t>صحبح</a:t>
            </a:r>
            <a:r>
              <a:rPr lang="ar-DZ" sz="2400" dirty="0"/>
              <a:t>.</a:t>
            </a:r>
          </a:p>
          <a:p>
            <a:pPr algn="r" rtl="1"/>
            <a:r>
              <a:rPr lang="ar-DZ" sz="2400" dirty="0"/>
              <a:t>في عملية ضبط المتغيرات(اول عملية) يجب تحديد الاعداد التي يمكن كتابتها فإذا قمت بتحديد رقمين فقط فلا يمكن للبرنامج ان يكتب لك في عملية صب البيانات ارقام متكونة من ثلاث ارقام وكذلك الأمر بعد الفاصلة.</a:t>
            </a:r>
          </a:p>
          <a:p>
            <a:pPr algn="r" rtl="1"/>
            <a:r>
              <a:rPr lang="ar-DZ" sz="2400" dirty="0"/>
              <a:t>لا يمكن ترك خانة من الخانات فارغة لأن البرنامج لن يقوم بعملية التحليل الرقمي للبيانات.</a:t>
            </a:r>
            <a:endParaRPr lang="fr-FR" sz="2400" dirty="0"/>
          </a:p>
        </p:txBody>
      </p:sp>
    </p:spTree>
    <p:extLst>
      <p:ext uri="{BB962C8B-B14F-4D97-AF65-F5344CB8AC3E}">
        <p14:creationId xmlns:p14="http://schemas.microsoft.com/office/powerpoint/2010/main" val="3121899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70D9E7-E6DF-4D16-8FC6-4018176F655E}"/>
              </a:ext>
            </a:extLst>
          </p:cNvPr>
          <p:cNvSpPr>
            <a:spLocks noGrp="1"/>
          </p:cNvSpPr>
          <p:nvPr>
            <p:ph type="title"/>
          </p:nvPr>
        </p:nvSpPr>
        <p:spPr/>
        <p:txBody>
          <a:bodyPr/>
          <a:lstStyle/>
          <a:p>
            <a:pPr algn="ctr"/>
            <a:r>
              <a:rPr lang="ar-DZ" dirty="0"/>
              <a:t>مثال</a:t>
            </a:r>
            <a:endParaRPr lang="fr-FR" dirty="0"/>
          </a:p>
        </p:txBody>
      </p:sp>
      <p:pic>
        <p:nvPicPr>
          <p:cNvPr id="4" name="Espace réservé du contenu 3">
            <a:extLst>
              <a:ext uri="{FF2B5EF4-FFF2-40B4-BE49-F238E27FC236}">
                <a16:creationId xmlns:a16="http://schemas.microsoft.com/office/drawing/2014/main" id="{F50AF5B6-21E0-49C8-BA34-C5D8B0FA45F2}"/>
              </a:ext>
            </a:extLst>
          </p:cNvPr>
          <p:cNvPicPr>
            <a:picLocks noGrp="1" noChangeAspect="1"/>
          </p:cNvPicPr>
          <p:nvPr>
            <p:ph idx="1"/>
          </p:nvPr>
        </p:nvPicPr>
        <p:blipFill>
          <a:blip r:embed="rId2"/>
          <a:stretch>
            <a:fillRect/>
          </a:stretch>
        </p:blipFill>
        <p:spPr>
          <a:xfrm>
            <a:off x="1558139" y="1930400"/>
            <a:ext cx="7140559" cy="2994920"/>
          </a:xfrm>
          <a:prstGeom prst="rect">
            <a:avLst/>
          </a:prstGeom>
        </p:spPr>
      </p:pic>
      <p:sp>
        <p:nvSpPr>
          <p:cNvPr id="7" name="ZoneTexte 6">
            <a:extLst>
              <a:ext uri="{FF2B5EF4-FFF2-40B4-BE49-F238E27FC236}">
                <a16:creationId xmlns:a16="http://schemas.microsoft.com/office/drawing/2014/main" id="{7C7E769C-93C6-4227-A05D-2F849AC2952B}"/>
              </a:ext>
            </a:extLst>
          </p:cNvPr>
          <p:cNvSpPr txBox="1"/>
          <p:nvPr/>
        </p:nvSpPr>
        <p:spPr>
          <a:xfrm>
            <a:off x="1721224" y="4985439"/>
            <a:ext cx="6977473" cy="646331"/>
          </a:xfrm>
          <a:prstGeom prst="rect">
            <a:avLst/>
          </a:prstGeom>
          <a:noFill/>
        </p:spPr>
        <p:txBody>
          <a:bodyPr wrap="square" rtlCol="0">
            <a:spAutoFit/>
          </a:bodyPr>
          <a:lstStyle/>
          <a:p>
            <a:pPr algn="r" rtl="1"/>
            <a:r>
              <a:rPr lang="ar-DZ" dirty="0"/>
              <a:t>نلاحظ من المثال أننا قمنا بصب بيانات لعينة متكونة من ست مفردات وثلاث متغيرات، اثنين منها اسمية ومتغير رقمي وهو المردودية.</a:t>
            </a:r>
            <a:endParaRPr lang="fr-FR" dirty="0"/>
          </a:p>
        </p:txBody>
      </p:sp>
    </p:spTree>
    <p:extLst>
      <p:ext uri="{BB962C8B-B14F-4D97-AF65-F5344CB8AC3E}">
        <p14:creationId xmlns:p14="http://schemas.microsoft.com/office/powerpoint/2010/main" val="777929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DF5392-D59E-4ADB-9FBD-DC236D29A71B}"/>
              </a:ext>
            </a:extLst>
          </p:cNvPr>
          <p:cNvSpPr>
            <a:spLocks noGrp="1"/>
          </p:cNvSpPr>
          <p:nvPr>
            <p:ph type="title"/>
          </p:nvPr>
        </p:nvSpPr>
        <p:spPr/>
        <p:txBody>
          <a:bodyPr/>
          <a:lstStyle/>
          <a:p>
            <a:pPr algn="ctr"/>
            <a:r>
              <a:rPr lang="ar-DZ" dirty="0"/>
              <a:t>تابع</a:t>
            </a:r>
            <a:endParaRPr lang="fr-FR" dirty="0"/>
          </a:p>
        </p:txBody>
      </p:sp>
      <p:pic>
        <p:nvPicPr>
          <p:cNvPr id="4" name="Espace réservé du contenu 3">
            <a:extLst>
              <a:ext uri="{FF2B5EF4-FFF2-40B4-BE49-F238E27FC236}">
                <a16:creationId xmlns:a16="http://schemas.microsoft.com/office/drawing/2014/main" id="{D20CE335-61E2-412D-98CF-1E951E02FB6C}"/>
              </a:ext>
            </a:extLst>
          </p:cNvPr>
          <p:cNvPicPr>
            <a:picLocks noGrp="1" noChangeAspect="1"/>
          </p:cNvPicPr>
          <p:nvPr>
            <p:ph idx="1"/>
          </p:nvPr>
        </p:nvPicPr>
        <p:blipFill>
          <a:blip r:embed="rId2"/>
          <a:stretch>
            <a:fillRect/>
          </a:stretch>
        </p:blipFill>
        <p:spPr>
          <a:xfrm>
            <a:off x="1518913" y="1930400"/>
            <a:ext cx="7254869" cy="2758679"/>
          </a:xfrm>
          <a:prstGeom prst="rect">
            <a:avLst/>
          </a:prstGeom>
        </p:spPr>
      </p:pic>
      <p:sp>
        <p:nvSpPr>
          <p:cNvPr id="5" name="ZoneTexte 4">
            <a:extLst>
              <a:ext uri="{FF2B5EF4-FFF2-40B4-BE49-F238E27FC236}">
                <a16:creationId xmlns:a16="http://schemas.microsoft.com/office/drawing/2014/main" id="{017D8B28-1BAA-42B4-BFF3-D7DE140DD927}"/>
              </a:ext>
            </a:extLst>
          </p:cNvPr>
          <p:cNvSpPr txBox="1"/>
          <p:nvPr/>
        </p:nvSpPr>
        <p:spPr>
          <a:xfrm>
            <a:off x="1396970" y="5145741"/>
            <a:ext cx="7254868" cy="923330"/>
          </a:xfrm>
          <a:prstGeom prst="rect">
            <a:avLst/>
          </a:prstGeom>
          <a:noFill/>
        </p:spPr>
        <p:txBody>
          <a:bodyPr wrap="square" rtlCol="0">
            <a:spAutoFit/>
          </a:bodyPr>
          <a:lstStyle/>
          <a:p>
            <a:pPr algn="r" rtl="1"/>
            <a:r>
              <a:rPr lang="ar-DZ" dirty="0"/>
              <a:t>لمعرفة دلالة الأرقام الخاصة بالمتغيرات الاسمية يكفي الضغط على الخانة الظاهرة في الأعلى أقصى اليمين ليظهر لنا عملية الترميز ومدلولاتها </a:t>
            </a:r>
            <a:r>
              <a:rPr lang="ar-DZ"/>
              <a:t>على بيانات العينة.</a:t>
            </a:r>
            <a:endParaRPr lang="fr-FR" dirty="0"/>
          </a:p>
        </p:txBody>
      </p:sp>
    </p:spTree>
    <p:extLst>
      <p:ext uri="{BB962C8B-B14F-4D97-AF65-F5344CB8AC3E}">
        <p14:creationId xmlns:p14="http://schemas.microsoft.com/office/powerpoint/2010/main" val="852485290"/>
      </p:ext>
    </p:extLst>
  </p:cSld>
  <p:clrMapOvr>
    <a:masterClrMapping/>
  </p:clrMapOvr>
</p:sld>
</file>

<file path=ppt/theme/theme1.xml><?xml version="1.0" encoding="utf-8"?>
<a:theme xmlns:a="http://schemas.openxmlformats.org/drawingml/2006/main" name="Facette">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38</TotalTime>
  <Words>340</Words>
  <Application>Microsoft Office PowerPoint</Application>
  <PresentationFormat>Grand écran</PresentationFormat>
  <Paragraphs>19</Paragraphs>
  <Slides>6</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6</vt:i4>
      </vt:variant>
    </vt:vector>
  </HeadingPairs>
  <TitlesOfParts>
    <vt:vector size="11" baseType="lpstr">
      <vt:lpstr>Arial</vt:lpstr>
      <vt:lpstr>Tahoma</vt:lpstr>
      <vt:lpstr>Trebuchet MS</vt:lpstr>
      <vt:lpstr>Wingdings 3</vt:lpstr>
      <vt:lpstr>Facette</vt:lpstr>
      <vt:lpstr>ادخال البيانات في برنامج spss</vt:lpstr>
      <vt:lpstr>تمهيد</vt:lpstr>
      <vt:lpstr>خطوات ادخال البيانات</vt:lpstr>
      <vt:lpstr>ملاحظات</vt:lpstr>
      <vt:lpstr>مثال</vt:lpstr>
      <vt:lpstr>تابع</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ادخال البيانات في برنامج spss</dc:title>
  <dc:creator>Alichar Alichar</dc:creator>
  <cp:lastModifiedBy>Alichar Alichar</cp:lastModifiedBy>
  <cp:revision>5</cp:revision>
  <dcterms:created xsi:type="dcterms:W3CDTF">2026-02-10T11:01:22Z</dcterms:created>
  <dcterms:modified xsi:type="dcterms:W3CDTF">2026-02-10T11:39:25Z</dcterms:modified>
</cp:coreProperties>
</file>