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0E2"/>
    <a:srgbClr val="009900"/>
    <a:srgbClr val="32C832"/>
    <a:srgbClr val="DA8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2" d="100"/>
          <a:sy n="62" d="100"/>
        </p:scale>
        <p:origin x="-112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238561-EE93-4F21-9AC1-FE22CFCCC105}" type="datetimeFigureOut">
              <a:rPr lang="fr-FR" smtClean="0"/>
              <a:pPr/>
              <a:t>04/04/2026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0A25D-1225-4454-89B1-BB86F92924B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F0A25D-1225-4454-89B1-BB86F92924B2}"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F0A25D-1225-4454-89B1-BB86F92924B2}"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F0A25D-1225-4454-89B1-BB86F92924B2}"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F0A25D-1225-4454-89B1-BB86F92924B2}"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F0A25D-1225-4454-89B1-BB86F92924B2}"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F0A25D-1225-4454-89B1-BB86F92924B2}"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F0A25D-1225-4454-89B1-BB86F92924B2}"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F0A25D-1225-4454-89B1-BB86F92924B2}"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F0A25D-1225-4454-89B1-BB86F92924B2}"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45E17C5-064F-45DC-9F5C-686C5A2625AB}" type="datetimeFigureOut">
              <a:rPr lang="fr-FR" smtClean="0"/>
              <a:pPr/>
              <a:t>04/04/2026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036614-D413-48BE-BA55-2EF66CE74AA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5E17C5-064F-45DC-9F5C-686C5A2625AB}" type="datetimeFigureOut">
              <a:rPr lang="fr-FR" smtClean="0"/>
              <a:pPr/>
              <a:t>04/04/2026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036614-D413-48BE-BA55-2EF66CE74AA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5E17C5-064F-45DC-9F5C-686C5A2625AB}" type="datetimeFigureOut">
              <a:rPr lang="fr-FR" smtClean="0"/>
              <a:pPr/>
              <a:t>04/04/2026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036614-D413-48BE-BA55-2EF66CE74AA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5E17C5-064F-45DC-9F5C-686C5A2625AB}" type="datetimeFigureOut">
              <a:rPr lang="fr-FR" smtClean="0"/>
              <a:pPr/>
              <a:t>04/04/2026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036614-D413-48BE-BA55-2EF66CE74AA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45E17C5-064F-45DC-9F5C-686C5A2625AB}" type="datetimeFigureOut">
              <a:rPr lang="fr-FR" smtClean="0"/>
              <a:pPr/>
              <a:t>04/04/2026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036614-D413-48BE-BA55-2EF66CE74AA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45E17C5-064F-45DC-9F5C-686C5A2625AB}" type="datetimeFigureOut">
              <a:rPr lang="fr-FR" smtClean="0"/>
              <a:pPr/>
              <a:t>04/04/2026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036614-D413-48BE-BA55-2EF66CE74AA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45E17C5-064F-45DC-9F5C-686C5A2625AB}" type="datetimeFigureOut">
              <a:rPr lang="fr-FR" smtClean="0"/>
              <a:pPr/>
              <a:t>04/04/2026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036614-D413-48BE-BA55-2EF66CE74AA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45E17C5-064F-45DC-9F5C-686C5A2625AB}" type="datetimeFigureOut">
              <a:rPr lang="fr-FR" smtClean="0"/>
              <a:pPr/>
              <a:t>04/04/2026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9036614-D413-48BE-BA55-2EF66CE74AA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45E17C5-064F-45DC-9F5C-686C5A2625AB}" type="datetimeFigureOut">
              <a:rPr lang="fr-FR" smtClean="0"/>
              <a:pPr/>
              <a:t>04/04/2026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036614-D413-48BE-BA55-2EF66CE74AA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45E17C5-064F-45DC-9F5C-686C5A2625AB}" type="datetimeFigureOut">
              <a:rPr lang="fr-FR" smtClean="0"/>
              <a:pPr/>
              <a:t>04/04/2026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036614-D413-48BE-BA55-2EF66CE74AA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45E17C5-064F-45DC-9F5C-686C5A2625AB}" type="datetimeFigureOut">
              <a:rPr lang="fr-FR" smtClean="0"/>
              <a:pPr/>
              <a:t>04/04/2026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036614-D413-48BE-BA55-2EF66CE74AA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E17C5-064F-45DC-9F5C-686C5A2625AB}" type="datetimeFigureOut">
              <a:rPr lang="fr-FR" smtClean="0"/>
              <a:pPr/>
              <a:t>04/04/2026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36614-D413-48BE-BA55-2EF66CE74AA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lient\Desktop\(5)\Nouveau dossier\Nouveau dossier (3)\6f243a08a2cc2c886c41a008a0f7c45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Rectangle 7"/>
          <p:cNvSpPr/>
          <p:nvPr/>
        </p:nvSpPr>
        <p:spPr>
          <a:xfrm>
            <a:off x="0" y="1142984"/>
            <a:ext cx="9144000" cy="47863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500166" y="1214422"/>
            <a:ext cx="607223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chemeClr val="accent6">
                      <a:lumMod val="75000"/>
                    </a:schemeClr>
                  </a:solidFill>
                  <a:prstDash val="solid"/>
                </a:ln>
                <a:solidFill>
                  <a:sysClr val="windowText" lastClr="000000"/>
                </a:solidFill>
                <a:effectLst>
                  <a:reflection blurRad="12700" stA="28000" endPos="45000" dist="1000" dir="5400000" sy="-100000" algn="bl" rotWithShape="0"/>
                </a:effectLst>
              </a:rPr>
              <a:t>جامعة محمد </a:t>
            </a:r>
            <a:r>
              <a:rPr lang="ar-DZ" b="1" cap="all" dirty="0" err="1" smtClean="0">
                <a:ln w="9000" cmpd="sng">
                  <a:solidFill>
                    <a:schemeClr val="accent6">
                      <a:lumMod val="75000"/>
                    </a:schemeClr>
                  </a:solidFill>
                  <a:prstDash val="solid"/>
                </a:ln>
                <a:solidFill>
                  <a:sysClr val="windowText" lastClr="000000"/>
                </a:solidFill>
                <a:effectLst>
                  <a:reflection blurRad="12700" stA="28000" endPos="45000" dist="1000" dir="5400000" sy="-100000" algn="bl" rotWithShape="0"/>
                </a:effectLst>
              </a:rPr>
              <a:t>لمين</a:t>
            </a:r>
            <a:r>
              <a:rPr lang="ar-DZ" b="1" cap="all" dirty="0" smtClean="0">
                <a:ln w="9000" cmpd="sng">
                  <a:solidFill>
                    <a:schemeClr val="accent6">
                      <a:lumMod val="75000"/>
                    </a:schemeClr>
                  </a:solidFill>
                  <a:prstDash val="solid"/>
                </a:ln>
                <a:solidFill>
                  <a:sysClr val="windowText" lastClr="000000"/>
                </a:solidFill>
                <a:effectLst>
                  <a:reflection blurRad="12700" stA="28000" endPos="45000" dist="1000" dir="5400000" sy="-100000" algn="bl" rotWithShape="0"/>
                </a:effectLst>
              </a:rPr>
              <a:t> دباغين، سطيف2</a:t>
            </a:r>
            <a:endParaRPr lang="fr-FR" dirty="0">
              <a:ln w="9000" cmpd="sng">
                <a:solidFill>
                  <a:schemeClr val="accent6">
                    <a:lumMod val="75000"/>
                  </a:schemeClr>
                </a:solidFill>
                <a:prstDash val="solid"/>
              </a:ln>
              <a:solidFill>
                <a:sysClr val="windowText" lastClr="000000"/>
              </a:solidFill>
            </a:endParaRPr>
          </a:p>
        </p:txBody>
      </p:sp>
      <p:sp>
        <p:nvSpPr>
          <p:cNvPr id="11" name="Rectangle 10"/>
          <p:cNvSpPr/>
          <p:nvPr/>
        </p:nvSpPr>
        <p:spPr>
          <a:xfrm>
            <a:off x="5500694" y="1928802"/>
            <a:ext cx="3357554"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b="1" cap="all" dirty="0" smtClean="0">
                <a:ln w="9000" cmpd="sng">
                  <a:solidFill>
                    <a:schemeClr val="accent6">
                      <a:lumMod val="75000"/>
                    </a:schemeClr>
                  </a:solidFill>
                  <a:prstDash val="solid"/>
                </a:ln>
                <a:solidFill>
                  <a:sysClr val="windowText" lastClr="000000"/>
                </a:solidFill>
                <a:effectLst>
                  <a:reflection blurRad="12700" stA="28000" endPos="45000" dist="1000" dir="5400000" sy="-100000" algn="bl" rotWithShape="0"/>
                </a:effectLst>
              </a:rPr>
              <a:t>قسم علم النفس وعلوم التربية </a:t>
            </a:r>
            <a:r>
              <a:rPr lang="ar-DZ" b="1" cap="all" dirty="0" err="1" smtClean="0">
                <a:ln w="9000" cmpd="sng">
                  <a:solidFill>
                    <a:schemeClr val="accent6">
                      <a:lumMod val="75000"/>
                    </a:schemeClr>
                  </a:solidFill>
                  <a:prstDash val="solid"/>
                </a:ln>
                <a:solidFill>
                  <a:sysClr val="windowText" lastClr="000000"/>
                </a:solidFill>
                <a:effectLst>
                  <a:reflection blurRad="12700" stA="28000" endPos="45000" dist="1000" dir="5400000" sy="-100000" algn="bl" rotWithShape="0"/>
                </a:effectLst>
              </a:rPr>
              <a:t>والأرطفونيا</a:t>
            </a:r>
            <a:endParaRPr lang="ar-DZ" b="1" cap="all" dirty="0" smtClean="0">
              <a:ln w="9000" cmpd="sng">
                <a:solidFill>
                  <a:schemeClr val="accent6">
                    <a:lumMod val="75000"/>
                  </a:schemeClr>
                </a:solidFill>
                <a:prstDash val="solid"/>
              </a:ln>
              <a:solidFill>
                <a:sysClr val="windowText" lastClr="000000"/>
              </a:solidFill>
              <a:effectLst>
                <a:reflection blurRad="12700" stA="28000" endPos="45000" dist="1000" dir="5400000" sy="-100000" algn="bl" rotWithShape="0"/>
              </a:effectLst>
            </a:endParaRPr>
          </a:p>
          <a:p>
            <a:pPr algn="r"/>
            <a:r>
              <a:rPr lang="ar-DZ" b="1" cap="all" dirty="0" smtClean="0">
                <a:ln w="9000" cmpd="sng">
                  <a:solidFill>
                    <a:schemeClr val="accent6">
                      <a:lumMod val="75000"/>
                    </a:schemeClr>
                  </a:solidFill>
                  <a:prstDash val="solid"/>
                </a:ln>
                <a:solidFill>
                  <a:sysClr val="windowText" lastClr="000000"/>
                </a:solidFill>
                <a:effectLst>
                  <a:reflection blurRad="12700" stA="28000" endPos="45000" dist="1000" dir="5400000" sy="-100000" algn="bl" rotWithShape="0"/>
                </a:effectLst>
              </a:rPr>
              <a:t>مستوى سنة أولى هندسة </a:t>
            </a:r>
            <a:r>
              <a:rPr lang="ar-DZ" b="1" cap="all" dirty="0" err="1" smtClean="0">
                <a:ln w="9000" cmpd="sng">
                  <a:solidFill>
                    <a:schemeClr val="accent6">
                      <a:lumMod val="75000"/>
                    </a:schemeClr>
                  </a:solidFill>
                  <a:prstDash val="solid"/>
                </a:ln>
                <a:solidFill>
                  <a:sysClr val="windowText" lastClr="000000"/>
                </a:solidFill>
                <a:effectLst>
                  <a:reflection blurRad="12700" stA="28000" endPos="45000" dist="1000" dir="5400000" sy="-100000" algn="bl" rotWithShape="0"/>
                </a:effectLst>
              </a:rPr>
              <a:t>بيداغوجية</a:t>
            </a:r>
            <a:endParaRPr lang="ar-DZ" b="1" cap="all" dirty="0" smtClean="0">
              <a:ln w="9000" cmpd="sng">
                <a:solidFill>
                  <a:schemeClr val="accent6">
                    <a:lumMod val="75000"/>
                  </a:schemeClr>
                </a:solidFill>
                <a:prstDash val="solid"/>
              </a:ln>
              <a:solidFill>
                <a:sysClr val="windowText" lastClr="000000"/>
              </a:solidFill>
              <a:effectLst>
                <a:reflection blurRad="12700" stA="28000" endPos="45000" dist="1000" dir="5400000" sy="-100000" algn="bl" rotWithShape="0"/>
              </a:effectLst>
            </a:endParaRPr>
          </a:p>
          <a:p>
            <a:pPr algn="r"/>
            <a:r>
              <a:rPr lang="ar-DZ" b="1" cap="all" dirty="0" smtClean="0">
                <a:ln w="9000" cmpd="sng">
                  <a:solidFill>
                    <a:schemeClr val="accent6">
                      <a:lumMod val="75000"/>
                    </a:schemeClr>
                  </a:solidFill>
                  <a:prstDash val="solid"/>
                </a:ln>
                <a:solidFill>
                  <a:sysClr val="windowText" lastClr="000000"/>
                </a:solidFill>
                <a:effectLst>
                  <a:reflection blurRad="12700" stA="28000" endPos="45000" dist="1000" dir="5400000" sy="-100000" algn="bl" rotWithShape="0"/>
                </a:effectLst>
              </a:rPr>
              <a:t>مادة  التربية على قيم المواطنة والمساواة</a:t>
            </a:r>
          </a:p>
          <a:p>
            <a:pPr algn="ctr"/>
            <a:endParaRPr lang="fr-FR" dirty="0"/>
          </a:p>
        </p:txBody>
      </p:sp>
      <p:sp>
        <p:nvSpPr>
          <p:cNvPr id="13" name="Rectangle à coins arrondis 12"/>
          <p:cNvSpPr/>
          <p:nvPr/>
        </p:nvSpPr>
        <p:spPr>
          <a:xfrm>
            <a:off x="3000364" y="4857760"/>
            <a:ext cx="2643206"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إعداد وتقديم: </a:t>
            </a:r>
            <a:r>
              <a:rPr lang="ar-DZ" b="1" cap="all" dirty="0" err="1" smtClean="0">
                <a:ln w="9000" cmpd="sng">
                  <a:solidFill>
                    <a:srgbClr val="32C832"/>
                  </a:solidFill>
                  <a:prstDash val="solid"/>
                </a:ln>
                <a:solidFill>
                  <a:schemeClr val="tx1"/>
                </a:solidFill>
                <a:effectLst>
                  <a:reflection blurRad="12700" stA="28000" endPos="45000" dist="1000" dir="5400000" sy="-100000" algn="bl" rotWithShape="0"/>
                </a:effectLst>
              </a:rPr>
              <a:t>بوسماعت</a:t>
            </a: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 إحسان</a:t>
            </a:r>
            <a:endParaRPr lang="fr-FR" dirty="0">
              <a:ln w="9000" cmpd="sng">
                <a:solidFill>
                  <a:srgbClr val="32C832"/>
                </a:solidFill>
                <a:prstDash val="solid"/>
              </a:ln>
              <a:solidFill>
                <a:schemeClr val="tx1"/>
              </a:solidFill>
            </a:endParaRPr>
          </a:p>
        </p:txBody>
      </p:sp>
      <p:pic>
        <p:nvPicPr>
          <p:cNvPr id="1029" name="Picture 5" descr="E:\Nouveau dossier (13)\Nouveau dossier (2)\kisspng-picture-frames-digital-photo-frame-vintage-antique-frame-vintage-5ac9977c0bb766.206800321523160956048.png"/>
          <p:cNvPicPr>
            <a:picLocks noChangeAspect="1" noChangeArrowheads="1"/>
          </p:cNvPicPr>
          <p:nvPr/>
        </p:nvPicPr>
        <p:blipFill>
          <a:blip r:embed="rId3"/>
          <a:srcRect/>
          <a:stretch>
            <a:fillRect/>
          </a:stretch>
        </p:blipFill>
        <p:spPr bwMode="auto">
          <a:xfrm>
            <a:off x="1214414" y="2857496"/>
            <a:ext cx="6429420" cy="1785918"/>
          </a:xfrm>
          <a:prstGeom prst="rect">
            <a:avLst/>
          </a:prstGeom>
          <a:noFill/>
        </p:spPr>
      </p:pic>
      <p:sp>
        <p:nvSpPr>
          <p:cNvPr id="10" name="Rectangle à coins arrondis 9"/>
          <p:cNvSpPr/>
          <p:nvPr/>
        </p:nvSpPr>
        <p:spPr>
          <a:xfrm>
            <a:off x="2357422" y="3500438"/>
            <a:ext cx="4214842" cy="714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cap="all" dirty="0" smtClean="0">
                <a:ln w="9000" cmpd="sng">
                  <a:solidFill>
                    <a:srgbClr val="FF0000"/>
                  </a:solidFill>
                  <a:prstDash val="solid"/>
                </a:ln>
                <a:solidFill>
                  <a:srgbClr val="FF0000"/>
                </a:solidFill>
                <a:effectLst>
                  <a:reflection blurRad="12700" stA="28000" endPos="45000" dist="1000" dir="5400000" sy="-100000" algn="bl" rotWithShape="0"/>
                </a:effectLst>
              </a:rPr>
              <a:t>المحاضرة 06: تكافؤ الفرص والتنوع</a:t>
            </a:r>
            <a:endParaRPr lang="fr-FR" sz="2400" dirty="0">
              <a:ln w="9000" cmpd="sng">
                <a:solidFill>
                  <a:srgbClr val="FF0000"/>
                </a:solidFill>
                <a:prstDash val="solid"/>
              </a:ln>
              <a:solidFill>
                <a:srgbClr val="FF0000"/>
              </a:solidFill>
            </a:endParaRPr>
          </a:p>
        </p:txBody>
      </p:sp>
      <p:pic>
        <p:nvPicPr>
          <p:cNvPr id="1031" name="Picture 7" descr="C:\Users\client\Desktop\(5)\Nouveau dossier\Nouveau dossier (3)\1f146eda3e877adc174d11f7f0a2a41e.png"/>
          <p:cNvPicPr>
            <a:picLocks noChangeAspect="1" noChangeArrowheads="1"/>
          </p:cNvPicPr>
          <p:nvPr/>
        </p:nvPicPr>
        <p:blipFill>
          <a:blip r:embed="rId4" cstate="print"/>
          <a:srcRect/>
          <a:stretch>
            <a:fillRect/>
          </a:stretch>
        </p:blipFill>
        <p:spPr bwMode="auto">
          <a:xfrm rot="20460839">
            <a:off x="631749" y="2131955"/>
            <a:ext cx="1428792" cy="1428760"/>
          </a:xfrm>
          <a:prstGeom prst="rect">
            <a:avLst/>
          </a:prstGeom>
          <a:noFill/>
        </p:spPr>
      </p:pic>
      <p:pic>
        <p:nvPicPr>
          <p:cNvPr id="1032" name="Picture 8" descr="C:\Users\client\Desktop\(5)\Nouveau dossier\Nouveau dossier (3)\f36cfe1e22fd5a27786a473624b217fe.png"/>
          <p:cNvPicPr>
            <a:picLocks noChangeAspect="1" noChangeArrowheads="1"/>
          </p:cNvPicPr>
          <p:nvPr/>
        </p:nvPicPr>
        <p:blipFill>
          <a:blip r:embed="rId5" cstate="print"/>
          <a:srcRect/>
          <a:stretch>
            <a:fillRect/>
          </a:stretch>
        </p:blipFill>
        <p:spPr bwMode="auto">
          <a:xfrm>
            <a:off x="5857884" y="3929066"/>
            <a:ext cx="1500230" cy="107157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lient\Desktop\(5)\Nouveau dossier\Nouveau dossier (3)\6f243a08a2cc2c886c41a008a0f7c45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Rectangle 7"/>
          <p:cNvSpPr/>
          <p:nvPr/>
        </p:nvSpPr>
        <p:spPr>
          <a:xfrm>
            <a:off x="0" y="571480"/>
            <a:ext cx="9144000" cy="5572164"/>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0" y="6429372"/>
            <a:ext cx="2643206"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إعداد وتقديم: </a:t>
            </a:r>
            <a:r>
              <a:rPr lang="ar-DZ" b="1" cap="all" dirty="0" err="1" smtClean="0">
                <a:ln w="9000" cmpd="sng">
                  <a:solidFill>
                    <a:srgbClr val="32C832"/>
                  </a:solidFill>
                  <a:prstDash val="solid"/>
                </a:ln>
                <a:solidFill>
                  <a:schemeClr val="tx1"/>
                </a:solidFill>
                <a:effectLst>
                  <a:reflection blurRad="12700" stA="28000" endPos="45000" dist="1000" dir="5400000" sy="-100000" algn="bl" rotWithShape="0"/>
                </a:effectLst>
              </a:rPr>
              <a:t>بوسماعت</a:t>
            </a: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 إحسان</a:t>
            </a:r>
            <a:endParaRPr lang="fr-FR" dirty="0">
              <a:ln w="9000" cmpd="sng">
                <a:solidFill>
                  <a:srgbClr val="32C832"/>
                </a:solidFill>
                <a:prstDash val="solid"/>
              </a:ln>
              <a:solidFill>
                <a:schemeClr val="tx1"/>
              </a:solidFill>
            </a:endParaRPr>
          </a:p>
        </p:txBody>
      </p:sp>
      <p:pic>
        <p:nvPicPr>
          <p:cNvPr id="1030" name="Picture 6" descr="C:\Users\client\Desktop\(5)\Nouveau dossier\Nouveau dossier (3)\4e840b37e320eff73d88cee5bc2a5941.png"/>
          <p:cNvPicPr>
            <a:picLocks noChangeAspect="1" noChangeArrowheads="1"/>
          </p:cNvPicPr>
          <p:nvPr/>
        </p:nvPicPr>
        <p:blipFill>
          <a:blip r:embed="rId4" cstate="print"/>
          <a:srcRect/>
          <a:stretch>
            <a:fillRect/>
          </a:stretch>
        </p:blipFill>
        <p:spPr bwMode="auto">
          <a:xfrm>
            <a:off x="7072330" y="4714860"/>
            <a:ext cx="2071670" cy="21431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lient\Desktop\(5)\Nouveau dossier\Nouveau dossier (3)\6f243a08a2cc2c886c41a008a0f7c45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Rectangle 7"/>
          <p:cNvSpPr/>
          <p:nvPr/>
        </p:nvSpPr>
        <p:spPr>
          <a:xfrm>
            <a:off x="0" y="571480"/>
            <a:ext cx="9144000" cy="5572164"/>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0" y="6429372"/>
            <a:ext cx="2643206"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إعداد وتقديم: </a:t>
            </a:r>
            <a:r>
              <a:rPr lang="ar-DZ" b="1" cap="all" dirty="0" err="1" smtClean="0">
                <a:ln w="9000" cmpd="sng">
                  <a:solidFill>
                    <a:srgbClr val="32C832"/>
                  </a:solidFill>
                  <a:prstDash val="solid"/>
                </a:ln>
                <a:solidFill>
                  <a:schemeClr val="tx1"/>
                </a:solidFill>
                <a:effectLst>
                  <a:reflection blurRad="12700" stA="28000" endPos="45000" dist="1000" dir="5400000" sy="-100000" algn="bl" rotWithShape="0"/>
                </a:effectLst>
              </a:rPr>
              <a:t>بوسماعت</a:t>
            </a: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 إحسان</a:t>
            </a:r>
            <a:endParaRPr lang="fr-FR" dirty="0">
              <a:ln w="9000" cmpd="sng">
                <a:solidFill>
                  <a:srgbClr val="32C832"/>
                </a:solidFill>
                <a:prstDash val="solid"/>
              </a:ln>
              <a:solidFill>
                <a:schemeClr val="tx1"/>
              </a:solidFill>
            </a:endParaRPr>
          </a:p>
        </p:txBody>
      </p:sp>
      <p:pic>
        <p:nvPicPr>
          <p:cNvPr id="1030" name="Picture 6" descr="C:\Users\client\Desktop\(5)\Nouveau dossier\Nouveau dossier (3)\4e840b37e320eff73d88cee5bc2a5941.png"/>
          <p:cNvPicPr>
            <a:picLocks noChangeAspect="1" noChangeArrowheads="1"/>
          </p:cNvPicPr>
          <p:nvPr/>
        </p:nvPicPr>
        <p:blipFill>
          <a:blip r:embed="rId4" cstate="print"/>
          <a:srcRect/>
          <a:stretch>
            <a:fillRect/>
          </a:stretch>
        </p:blipFill>
        <p:spPr bwMode="auto">
          <a:xfrm>
            <a:off x="7072330" y="4714860"/>
            <a:ext cx="2071670" cy="2143140"/>
          </a:xfrm>
          <a:prstGeom prst="rect">
            <a:avLst/>
          </a:prstGeom>
          <a:noFill/>
        </p:spPr>
      </p:pic>
      <p:pic>
        <p:nvPicPr>
          <p:cNvPr id="2050" name="Picture 2" descr="E:\Nouveau dossier (13)\Nouveau dossier (2)\kisspng-congee-text-box-quotation-icon-yellow-rectangle-title-box-5a6b6572312ea7.6948975715169877622015.png"/>
          <p:cNvPicPr>
            <a:picLocks noChangeAspect="1" noChangeArrowheads="1"/>
          </p:cNvPicPr>
          <p:nvPr/>
        </p:nvPicPr>
        <p:blipFill>
          <a:blip r:embed="rId5"/>
          <a:srcRect/>
          <a:stretch>
            <a:fillRect/>
          </a:stretch>
        </p:blipFill>
        <p:spPr bwMode="auto">
          <a:xfrm>
            <a:off x="285720" y="785794"/>
            <a:ext cx="5786478" cy="5357850"/>
          </a:xfrm>
          <a:prstGeom prst="rect">
            <a:avLst/>
          </a:prstGeom>
          <a:noFill/>
        </p:spPr>
      </p:pic>
      <p:sp>
        <p:nvSpPr>
          <p:cNvPr id="7" name="Rectangle 6"/>
          <p:cNvSpPr/>
          <p:nvPr/>
        </p:nvSpPr>
        <p:spPr>
          <a:xfrm>
            <a:off x="785786" y="1214422"/>
            <a:ext cx="4857784" cy="414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mplified Arabic" pitchFamily="18" charset="-78"/>
                <a:cs typeface="Simplified Arabic" pitchFamily="18" charset="-78"/>
              </a:rPr>
              <a:t>إن التنوع الاجتماعي وتكافؤ الفرص لا يمثل معادلة سالبة، وإنما هو معادلة موجبة لتحقيق النمو والازدهار، ويتجسد من خلال إتاحة لكل فرد نفس الفرص لإبراز مواهبه وتأدية دوره، مما يحول هذا الاختلاف إلى قوة وفرصة للتكامل والاكتفاء، ويتأتى هذا من خلال تعزيز الاحترام المتبادل ومحاربة الصور النمطية والأحكام المسبقة.</a:t>
            </a:r>
          </a:p>
          <a:p>
            <a:pPr algn="justLow" rtl="1"/>
            <a:r>
              <a:rPr lang="ar-D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mplified Arabic" pitchFamily="18" charset="-78"/>
                <a:cs typeface="Simplified Arabic" pitchFamily="18" charset="-78"/>
              </a:rPr>
              <a:t>وهذا ما سيكون موضوع محاضرتنا لهذا اليوم، فلنستعد للتوغل في هذا الموضوع.</a:t>
            </a:r>
            <a:endParaRPr lang="fr-FR" dirty="0">
              <a:latin typeface="Simplified Arabic" pitchFamily="18" charset="-78"/>
              <a:cs typeface="Simplified Arabic" pitchFamily="18"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lient\Desktop\(5)\Nouveau dossier\Nouveau dossier (3)\6f243a08a2cc2c886c41a008a0f7c45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Rectangle 7"/>
          <p:cNvSpPr/>
          <p:nvPr/>
        </p:nvSpPr>
        <p:spPr>
          <a:xfrm>
            <a:off x="0" y="571480"/>
            <a:ext cx="9144000" cy="5572164"/>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6143636" y="6429372"/>
            <a:ext cx="2643206"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إعداد وتقديم: </a:t>
            </a:r>
            <a:r>
              <a:rPr lang="ar-DZ" b="1" cap="all" dirty="0" err="1" smtClean="0">
                <a:ln w="9000" cmpd="sng">
                  <a:solidFill>
                    <a:srgbClr val="32C832"/>
                  </a:solidFill>
                  <a:prstDash val="solid"/>
                </a:ln>
                <a:solidFill>
                  <a:schemeClr val="tx1"/>
                </a:solidFill>
                <a:effectLst>
                  <a:reflection blurRad="12700" stA="28000" endPos="45000" dist="1000" dir="5400000" sy="-100000" algn="bl" rotWithShape="0"/>
                </a:effectLst>
              </a:rPr>
              <a:t>بوسماعت</a:t>
            </a: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 إحسان</a:t>
            </a:r>
            <a:endParaRPr lang="fr-FR" dirty="0">
              <a:ln w="9000" cmpd="sng">
                <a:solidFill>
                  <a:srgbClr val="32C832"/>
                </a:solidFill>
                <a:prstDash val="solid"/>
              </a:ln>
              <a:solidFill>
                <a:schemeClr val="tx1"/>
              </a:solidFill>
            </a:endParaRPr>
          </a:p>
        </p:txBody>
      </p:sp>
      <p:sp>
        <p:nvSpPr>
          <p:cNvPr id="10" name="Rectangle à coins arrondis 9"/>
          <p:cNvSpPr/>
          <p:nvPr/>
        </p:nvSpPr>
        <p:spPr>
          <a:xfrm>
            <a:off x="2428860" y="714356"/>
            <a:ext cx="6357982" cy="642942"/>
          </a:xfrm>
          <a:prstGeom prst="roundRect">
            <a:avLst/>
          </a:prstGeom>
          <a:solidFill>
            <a:schemeClr val="bg1"/>
          </a:solidFill>
          <a:ln w="57150">
            <a:solidFill>
              <a:srgbClr val="DA82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FF0000"/>
                  </a:solidFill>
                  <a:prstDash val="solid"/>
                </a:ln>
                <a:solidFill>
                  <a:srgbClr val="FF0000"/>
                </a:solidFill>
                <a:effectLst>
                  <a:reflection blurRad="12700" stA="28000" endPos="45000" dist="1000" dir="5400000" sy="-100000" algn="bl" rotWithShape="0"/>
                </a:effectLst>
              </a:rPr>
              <a:t>1)  أهمية تكافؤ الفرص والتنوع في المجتمع:</a:t>
            </a:r>
            <a:endParaRPr lang="fr-FR" dirty="0">
              <a:ln w="9000" cmpd="sng">
                <a:solidFill>
                  <a:srgbClr val="FF0000"/>
                </a:solidFill>
                <a:prstDash val="solid"/>
              </a:ln>
              <a:solidFill>
                <a:srgbClr val="FF0000"/>
              </a:solidFill>
            </a:endParaRPr>
          </a:p>
        </p:txBody>
      </p:sp>
      <p:sp>
        <p:nvSpPr>
          <p:cNvPr id="12" name="Rectangle à coins arrondis 11"/>
          <p:cNvSpPr/>
          <p:nvPr/>
        </p:nvSpPr>
        <p:spPr>
          <a:xfrm>
            <a:off x="285720" y="2071678"/>
            <a:ext cx="8572560"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ar-DZ" dirty="0" smtClean="0">
                <a:latin typeface="Simplified Arabic" pitchFamily="18" charset="-78"/>
                <a:cs typeface="Simplified Arabic" pitchFamily="18" charset="-78"/>
              </a:rPr>
              <a:t>هي مبدأ من مبادئ العدالة الاجتماعية، تقوم على إتاحة نفس الفرص لجميع أفراد المجتمع سواء في التعليم أو الصحة أو العمل أو مختلف الخدمات والموارد، دون تمييز على أساس الجنس أو العرق أو المكانة الاجتماعية أو الوضع الاقتصادي أو الجغرافي، وذلك لتحقيق التقدم والنجاح.</a:t>
            </a:r>
            <a:endParaRPr lang="fr-FR" dirty="0">
              <a:latin typeface="Simplified Arabic" pitchFamily="18" charset="-78"/>
              <a:cs typeface="Simplified Arabic" pitchFamily="18" charset="-78"/>
            </a:endParaRPr>
          </a:p>
        </p:txBody>
      </p:sp>
      <p:sp>
        <p:nvSpPr>
          <p:cNvPr id="11" name="Rectangle 10"/>
          <p:cNvSpPr/>
          <p:nvPr/>
        </p:nvSpPr>
        <p:spPr>
          <a:xfrm>
            <a:off x="5072066" y="1643050"/>
            <a:ext cx="3714776" cy="428628"/>
          </a:xfrm>
          <a:prstGeom prst="rect">
            <a:avLst/>
          </a:prstGeom>
          <a:solidFill>
            <a:schemeClr val="bg1"/>
          </a:solidFill>
          <a:ln w="57150">
            <a:solidFill>
              <a:srgbClr val="32C83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ar-DZ" b="1" cap="all" dirty="0" smtClean="0">
                <a:ln w="9000" cmpd="sng">
                  <a:solidFill>
                    <a:srgbClr val="009900"/>
                  </a:solidFill>
                  <a:prstDash val="solid"/>
                </a:ln>
                <a:solidFill>
                  <a:schemeClr val="tx1"/>
                </a:solidFill>
                <a:effectLst>
                  <a:reflection blurRad="12700" stA="28000" endPos="45000" dist="1000" dir="5400000" sy="-100000" algn="bl" rotWithShape="0"/>
                </a:effectLst>
              </a:rPr>
              <a:t>ما المقصود بتكافؤ الفرص ؟</a:t>
            </a:r>
            <a:endParaRPr lang="fr-FR" dirty="0">
              <a:ln w="9000" cmpd="sng">
                <a:solidFill>
                  <a:srgbClr val="009900"/>
                </a:solidFill>
                <a:prstDash val="solid"/>
              </a:ln>
              <a:solidFill>
                <a:schemeClr val="tx1"/>
              </a:solidFill>
            </a:endParaRPr>
          </a:p>
        </p:txBody>
      </p:sp>
      <p:sp>
        <p:nvSpPr>
          <p:cNvPr id="14" name="Rectangle à coins arrondis 13"/>
          <p:cNvSpPr/>
          <p:nvPr/>
        </p:nvSpPr>
        <p:spPr>
          <a:xfrm>
            <a:off x="285720" y="4071942"/>
            <a:ext cx="8572560"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ar-DZ" dirty="0" smtClean="0">
                <a:latin typeface="Simplified Arabic" pitchFamily="18" charset="-78"/>
                <a:cs typeface="Simplified Arabic" pitchFamily="18" charset="-78"/>
              </a:rPr>
              <a:t>هي وجود اختلافات بين الأفراد والجماعات داخل المجتمع في خصائصهم وثقافتهم وأنماط حياتهم، ومن الأمثلة على التنوع الاجتماعي نذكر على سبيل الذكر لا الحصر: اختلاف اللغات والثقافات داخل المجتمع/ اختلاف الفئات العمرية/ اختلاف المستوى الاقتصادي والاجتماعي بين الأفراد/ تنوع الاتجاهات </a:t>
            </a:r>
            <a:r>
              <a:rPr lang="ar-DZ" dirty="0" err="1" smtClean="0">
                <a:latin typeface="Simplified Arabic" pitchFamily="18" charset="-78"/>
                <a:cs typeface="Simplified Arabic" pitchFamily="18" charset="-78"/>
              </a:rPr>
              <a:t>واللآراء</a:t>
            </a:r>
            <a:r>
              <a:rPr lang="ar-DZ" dirty="0" smtClean="0">
                <a:latin typeface="Simplified Arabic" pitchFamily="18" charset="-78"/>
                <a:cs typeface="Simplified Arabic" pitchFamily="18" charset="-78"/>
              </a:rPr>
              <a:t>.</a:t>
            </a:r>
            <a:endParaRPr lang="fr-FR" dirty="0">
              <a:latin typeface="Simplified Arabic" pitchFamily="18" charset="-78"/>
              <a:cs typeface="Simplified Arabic" pitchFamily="18" charset="-78"/>
            </a:endParaRPr>
          </a:p>
        </p:txBody>
      </p:sp>
      <p:sp>
        <p:nvSpPr>
          <p:cNvPr id="15" name="Rectangle 14"/>
          <p:cNvSpPr/>
          <p:nvPr/>
        </p:nvSpPr>
        <p:spPr>
          <a:xfrm>
            <a:off x="5072066" y="3571876"/>
            <a:ext cx="3714776" cy="428628"/>
          </a:xfrm>
          <a:prstGeom prst="rect">
            <a:avLst/>
          </a:prstGeom>
          <a:solidFill>
            <a:schemeClr val="bg1"/>
          </a:solidFill>
          <a:ln w="57150">
            <a:solidFill>
              <a:srgbClr val="32C83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ar-DZ" b="1" cap="all" dirty="0" smtClean="0">
                <a:ln w="9000" cmpd="sng">
                  <a:solidFill>
                    <a:srgbClr val="009900"/>
                  </a:solidFill>
                  <a:prstDash val="solid"/>
                </a:ln>
                <a:solidFill>
                  <a:schemeClr val="tx1"/>
                </a:solidFill>
                <a:effectLst>
                  <a:reflection blurRad="12700" stA="28000" endPos="45000" dist="1000" dir="5400000" sy="-100000" algn="bl" rotWithShape="0"/>
                </a:effectLst>
              </a:rPr>
              <a:t>ما المقصود بالتنوع الاجتماعي ؟</a:t>
            </a:r>
            <a:endParaRPr lang="fr-FR" dirty="0">
              <a:ln w="9000" cmpd="sng">
                <a:solidFill>
                  <a:srgbClr val="009900"/>
                </a:solidFill>
                <a:prstDash val="solid"/>
              </a:ln>
              <a:solidFill>
                <a:schemeClr val="tx1"/>
              </a:solidFill>
            </a:endParaRPr>
          </a:p>
        </p:txBody>
      </p:sp>
      <p:pic>
        <p:nvPicPr>
          <p:cNvPr id="1030" name="Picture 6" descr="C:\Users\client\Desktop\(5)\Nouveau dossier\Nouveau dossier (3)\4e840b37e320eff73d88cee5bc2a5941.png"/>
          <p:cNvPicPr>
            <a:picLocks noChangeAspect="1" noChangeArrowheads="1"/>
          </p:cNvPicPr>
          <p:nvPr/>
        </p:nvPicPr>
        <p:blipFill>
          <a:blip r:embed="rId4" cstate="print"/>
          <a:srcRect/>
          <a:stretch>
            <a:fillRect/>
          </a:stretch>
        </p:blipFill>
        <p:spPr bwMode="auto">
          <a:xfrm>
            <a:off x="0" y="4714860"/>
            <a:ext cx="2071670" cy="21431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lient\Desktop\(5)\Nouveau dossier\Nouveau dossier (3)\6f243a08a2cc2c886c41a008a0f7c45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Rectangle 7"/>
          <p:cNvSpPr/>
          <p:nvPr/>
        </p:nvSpPr>
        <p:spPr>
          <a:xfrm>
            <a:off x="0" y="571480"/>
            <a:ext cx="9144000" cy="5572164"/>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0" y="6215082"/>
            <a:ext cx="2643206"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إعداد وتقديم: </a:t>
            </a:r>
            <a:r>
              <a:rPr lang="ar-DZ" b="1" cap="all" dirty="0" err="1" smtClean="0">
                <a:ln w="9000" cmpd="sng">
                  <a:solidFill>
                    <a:srgbClr val="32C832"/>
                  </a:solidFill>
                  <a:prstDash val="solid"/>
                </a:ln>
                <a:solidFill>
                  <a:schemeClr val="tx1"/>
                </a:solidFill>
                <a:effectLst>
                  <a:reflection blurRad="12700" stA="28000" endPos="45000" dist="1000" dir="5400000" sy="-100000" algn="bl" rotWithShape="0"/>
                </a:effectLst>
              </a:rPr>
              <a:t>بوسماعت</a:t>
            </a: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 إحسان</a:t>
            </a:r>
            <a:endParaRPr lang="fr-FR" dirty="0">
              <a:ln w="9000" cmpd="sng">
                <a:solidFill>
                  <a:srgbClr val="32C832"/>
                </a:solidFill>
                <a:prstDash val="solid"/>
              </a:ln>
              <a:solidFill>
                <a:schemeClr val="tx1"/>
              </a:solidFill>
            </a:endParaRPr>
          </a:p>
        </p:txBody>
      </p:sp>
      <p:sp>
        <p:nvSpPr>
          <p:cNvPr id="12" name="Rectangle à coins arrondis 11"/>
          <p:cNvSpPr/>
          <p:nvPr/>
        </p:nvSpPr>
        <p:spPr>
          <a:xfrm>
            <a:off x="5000628" y="1428736"/>
            <a:ext cx="3929090" cy="27860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ar-DZ" dirty="0" smtClean="0">
                <a:solidFill>
                  <a:srgbClr val="E200E2"/>
                </a:solidFill>
                <a:latin typeface="Simplified Arabic" pitchFamily="18" charset="-78"/>
                <a:cs typeface="Simplified Arabic" pitchFamily="18" charset="-78"/>
              </a:rPr>
              <a:t>إثراء المجتمع ثقافيا وفكريا: </a:t>
            </a:r>
            <a:r>
              <a:rPr lang="ar-DZ" dirty="0" smtClean="0">
                <a:solidFill>
                  <a:schemeClr val="tx1"/>
                </a:solidFill>
                <a:latin typeface="Simplified Arabic" pitchFamily="18" charset="-78"/>
                <a:cs typeface="Simplified Arabic" pitchFamily="18" charset="-78"/>
              </a:rPr>
              <a:t>حيث يساهم في تبادل الخبرات والمعارف بين الأفراد.</a:t>
            </a:r>
          </a:p>
          <a:p>
            <a:pPr algn="justLow" rtl="1"/>
            <a:r>
              <a:rPr lang="ar-DZ" dirty="0" smtClean="0">
                <a:solidFill>
                  <a:srgbClr val="E200E2"/>
                </a:solidFill>
                <a:latin typeface="Simplified Arabic" pitchFamily="18" charset="-78"/>
                <a:cs typeface="Simplified Arabic" pitchFamily="18" charset="-78"/>
              </a:rPr>
              <a:t>تنمية الإبداع والابتكار: </a:t>
            </a:r>
            <a:r>
              <a:rPr lang="ar-DZ" dirty="0" smtClean="0">
                <a:solidFill>
                  <a:schemeClr val="tx1"/>
                </a:solidFill>
                <a:latin typeface="Simplified Arabic" pitchFamily="18" charset="-78"/>
                <a:cs typeface="Simplified Arabic" pitchFamily="18" charset="-78"/>
              </a:rPr>
              <a:t>تنوع وجهات النظر يسهم في ظهور حلول جديدة للمشكلات وتنمية التفكير النقدي </a:t>
            </a:r>
            <a:r>
              <a:rPr lang="ar-DZ" dirty="0" err="1" smtClean="0">
                <a:solidFill>
                  <a:schemeClr val="tx1"/>
                </a:solidFill>
                <a:latin typeface="Simplified Arabic" pitchFamily="18" charset="-78"/>
                <a:cs typeface="Simplified Arabic" pitchFamily="18" charset="-78"/>
              </a:rPr>
              <a:t>والابداعي</a:t>
            </a:r>
            <a:r>
              <a:rPr lang="ar-DZ" dirty="0" smtClean="0">
                <a:solidFill>
                  <a:schemeClr val="tx1"/>
                </a:solidFill>
                <a:latin typeface="Simplified Arabic" pitchFamily="18" charset="-78"/>
                <a:cs typeface="Simplified Arabic" pitchFamily="18" charset="-78"/>
              </a:rPr>
              <a:t>.</a:t>
            </a:r>
          </a:p>
          <a:p>
            <a:pPr algn="justLow" rtl="1"/>
            <a:r>
              <a:rPr lang="ar-DZ" dirty="0" smtClean="0">
                <a:solidFill>
                  <a:srgbClr val="E200E2"/>
                </a:solidFill>
                <a:latin typeface="Simplified Arabic" pitchFamily="18" charset="-78"/>
                <a:cs typeface="Simplified Arabic" pitchFamily="18" charset="-78"/>
              </a:rPr>
              <a:t>تحقيق التنمية والتقدم: </a:t>
            </a:r>
            <a:r>
              <a:rPr lang="ar-DZ" dirty="0" smtClean="0">
                <a:solidFill>
                  <a:schemeClr val="tx1"/>
                </a:solidFill>
                <a:latin typeface="Simplified Arabic" pitchFamily="18" charset="-78"/>
                <a:cs typeface="Simplified Arabic" pitchFamily="18" charset="-78"/>
              </a:rPr>
              <a:t>من خلال الاستثمار في قدرات الأفراد يحدث التكامل وظيفي بينهم، كما أن التنوع الثقافي يسهم في جلب السياح ما يحقق تنمية اقتصادية.</a:t>
            </a:r>
            <a:endParaRPr lang="fr-FR" dirty="0">
              <a:solidFill>
                <a:srgbClr val="E200E2"/>
              </a:solidFill>
              <a:latin typeface="Simplified Arabic" pitchFamily="18" charset="-78"/>
              <a:cs typeface="Simplified Arabic" pitchFamily="18" charset="-78"/>
            </a:endParaRPr>
          </a:p>
        </p:txBody>
      </p:sp>
      <p:sp>
        <p:nvSpPr>
          <p:cNvPr id="11" name="Rectangle 10"/>
          <p:cNvSpPr/>
          <p:nvPr/>
        </p:nvSpPr>
        <p:spPr>
          <a:xfrm>
            <a:off x="5143504" y="1000108"/>
            <a:ext cx="3714776" cy="428628"/>
          </a:xfrm>
          <a:prstGeom prst="rect">
            <a:avLst/>
          </a:prstGeom>
          <a:solidFill>
            <a:schemeClr val="bg1"/>
          </a:solidFill>
          <a:ln w="57150">
            <a:solidFill>
              <a:srgbClr val="32C83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ar-DZ" b="1" cap="all" dirty="0" smtClean="0">
                <a:ln w="9000" cmpd="sng">
                  <a:solidFill>
                    <a:srgbClr val="009900"/>
                  </a:solidFill>
                  <a:prstDash val="solid"/>
                </a:ln>
                <a:solidFill>
                  <a:schemeClr val="tx1"/>
                </a:solidFill>
                <a:effectLst>
                  <a:reflection blurRad="12700" stA="28000" endPos="45000" dist="1000" dir="5400000" sy="-100000" algn="bl" rotWithShape="0"/>
                </a:effectLst>
              </a:rPr>
              <a:t>ما  الفائدة من وجود تنوع في المجتمع ؟</a:t>
            </a:r>
            <a:endParaRPr lang="fr-FR" dirty="0">
              <a:ln w="9000" cmpd="sng">
                <a:solidFill>
                  <a:srgbClr val="009900"/>
                </a:solidFill>
                <a:prstDash val="solid"/>
              </a:ln>
              <a:solidFill>
                <a:schemeClr val="tx1"/>
              </a:solidFill>
            </a:endParaRPr>
          </a:p>
        </p:txBody>
      </p:sp>
      <p:pic>
        <p:nvPicPr>
          <p:cNvPr id="1030" name="Picture 6" descr="C:\Users\client\Desktop\(5)\Nouveau dossier\Nouveau dossier (3)\4e840b37e320eff73d88cee5bc2a5941.png"/>
          <p:cNvPicPr>
            <a:picLocks noChangeAspect="1" noChangeArrowheads="1"/>
          </p:cNvPicPr>
          <p:nvPr/>
        </p:nvPicPr>
        <p:blipFill>
          <a:blip r:embed="rId4" cstate="print"/>
          <a:srcRect/>
          <a:stretch>
            <a:fillRect/>
          </a:stretch>
        </p:blipFill>
        <p:spPr bwMode="auto">
          <a:xfrm>
            <a:off x="7072330" y="4714860"/>
            <a:ext cx="2071670" cy="2143140"/>
          </a:xfrm>
          <a:prstGeom prst="rect">
            <a:avLst/>
          </a:prstGeom>
          <a:noFill/>
        </p:spPr>
      </p:pic>
      <p:sp>
        <p:nvSpPr>
          <p:cNvPr id="16" name="Rectangle à coins arrondis 15"/>
          <p:cNvSpPr/>
          <p:nvPr/>
        </p:nvSpPr>
        <p:spPr>
          <a:xfrm>
            <a:off x="357158" y="1000108"/>
            <a:ext cx="4357718" cy="2000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DZ" dirty="0" smtClean="0">
                <a:solidFill>
                  <a:srgbClr val="E200E2"/>
                </a:solidFill>
                <a:latin typeface="Simplified Arabic" pitchFamily="18" charset="-78"/>
                <a:cs typeface="Simplified Arabic" pitchFamily="18" charset="-78"/>
              </a:rPr>
              <a:t>تعزيز التعايش السلمي: </a:t>
            </a:r>
            <a:r>
              <a:rPr lang="ar-DZ" dirty="0" smtClean="0">
                <a:solidFill>
                  <a:schemeClr val="tx1"/>
                </a:solidFill>
                <a:latin typeface="Simplified Arabic" pitchFamily="18" charset="-78"/>
                <a:cs typeface="Simplified Arabic" pitchFamily="18" charset="-78"/>
              </a:rPr>
              <a:t>من خلال التفاعل والتواصل يتحقق لدى الأفراد تقبل الاختلاف، فتقل العصبية </a:t>
            </a:r>
          </a:p>
          <a:p>
            <a:pPr algn="justLow" rtl="1"/>
            <a:r>
              <a:rPr lang="ar-DZ" dirty="0" smtClean="0">
                <a:solidFill>
                  <a:schemeClr val="tx1"/>
                </a:solidFill>
                <a:latin typeface="Simplified Arabic" pitchFamily="18" charset="-78"/>
                <a:cs typeface="Simplified Arabic" pitchFamily="18" charset="-78"/>
              </a:rPr>
              <a:t>ويعزز الحوار والتسامح والتعايش المشترك.</a:t>
            </a:r>
          </a:p>
          <a:p>
            <a:pPr algn="justLow" rtl="1"/>
            <a:r>
              <a:rPr lang="ar-DZ" dirty="0" smtClean="0">
                <a:solidFill>
                  <a:srgbClr val="E200E2"/>
                </a:solidFill>
                <a:latin typeface="Simplified Arabic" pitchFamily="18" charset="-78"/>
                <a:cs typeface="Simplified Arabic" pitchFamily="18" charset="-78"/>
              </a:rPr>
              <a:t>تقوية الترابط الاجتماعي: </a:t>
            </a:r>
            <a:r>
              <a:rPr lang="ar-DZ" dirty="0" smtClean="0">
                <a:solidFill>
                  <a:schemeClr val="tx1"/>
                </a:solidFill>
                <a:latin typeface="Simplified Arabic" pitchFamily="18" charset="-78"/>
                <a:cs typeface="Simplified Arabic" pitchFamily="18" charset="-78"/>
              </a:rPr>
              <a:t>ويبرز من خلال التضامن والتعاون والتشارك بين فئات المجتمع المختلفة.</a:t>
            </a:r>
            <a:endParaRPr lang="fr-FR" dirty="0">
              <a:solidFill>
                <a:srgbClr val="E200E2"/>
              </a:solidFill>
              <a:latin typeface="Simplified Arabic" pitchFamily="18" charset="-78"/>
              <a:cs typeface="Simplified Arabic" pitchFamily="18" charset="-78"/>
            </a:endParaRPr>
          </a:p>
        </p:txBody>
      </p:sp>
      <p:sp>
        <p:nvSpPr>
          <p:cNvPr id="18" name="Rectangle à coins arrondis 17"/>
          <p:cNvSpPr/>
          <p:nvPr/>
        </p:nvSpPr>
        <p:spPr>
          <a:xfrm>
            <a:off x="214282" y="3929066"/>
            <a:ext cx="4500594" cy="19288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DZ" dirty="0" smtClean="0">
                <a:solidFill>
                  <a:schemeClr val="tx1"/>
                </a:solidFill>
                <a:latin typeface="Simplified Arabic" pitchFamily="18" charset="-78"/>
                <a:cs typeface="Simplified Arabic" pitchFamily="18" charset="-78"/>
              </a:rPr>
              <a:t>تتمثل أهمية تحقيق تكافؤ الفرص في ظل التنوع الاجتماعي في:</a:t>
            </a:r>
          </a:p>
          <a:p>
            <a:pPr algn="justLow" rtl="1"/>
            <a:r>
              <a:rPr lang="ar-DZ" dirty="0" smtClean="0">
                <a:solidFill>
                  <a:srgbClr val="E200E2"/>
                </a:solidFill>
                <a:latin typeface="Simplified Arabic" pitchFamily="18" charset="-78"/>
                <a:cs typeface="Simplified Arabic" pitchFamily="18" charset="-78"/>
              </a:rPr>
              <a:t>تحقيق العدالة الاجتماعية: </a:t>
            </a:r>
            <a:r>
              <a:rPr lang="ar-DZ" dirty="0" smtClean="0">
                <a:solidFill>
                  <a:schemeClr val="tx1"/>
                </a:solidFill>
                <a:latin typeface="Simplified Arabic" pitchFamily="18" charset="-78"/>
                <a:cs typeface="Simplified Arabic" pitchFamily="18" charset="-78"/>
              </a:rPr>
              <a:t>وذلك بحصول جميع أفراد المجتمع على نفس الخدمات والموارد.</a:t>
            </a:r>
          </a:p>
          <a:p>
            <a:pPr algn="justLow" rtl="1"/>
            <a:r>
              <a:rPr lang="ar-DZ" dirty="0" smtClean="0">
                <a:solidFill>
                  <a:srgbClr val="E200E2"/>
                </a:solidFill>
                <a:latin typeface="Simplified Arabic" pitchFamily="18" charset="-78"/>
                <a:cs typeface="Simplified Arabic" pitchFamily="18" charset="-78"/>
              </a:rPr>
              <a:t>الحد من التمييز والإقصاء: </a:t>
            </a:r>
            <a:r>
              <a:rPr lang="ar-DZ" dirty="0" smtClean="0">
                <a:solidFill>
                  <a:schemeClr val="tx1"/>
                </a:solidFill>
                <a:latin typeface="Simplified Arabic" pitchFamily="18" charset="-78"/>
                <a:cs typeface="Simplified Arabic" pitchFamily="18" charset="-78"/>
              </a:rPr>
              <a:t>كونه يقضي على جميع أشكال التمييز والتفضيل.</a:t>
            </a:r>
            <a:endParaRPr lang="ar-DZ" dirty="0" smtClean="0">
              <a:solidFill>
                <a:srgbClr val="E200E2"/>
              </a:solidFill>
              <a:latin typeface="Simplified Arabic" pitchFamily="18" charset="-78"/>
              <a:cs typeface="Simplified Arabic" pitchFamily="18" charset="-78"/>
            </a:endParaRPr>
          </a:p>
        </p:txBody>
      </p:sp>
      <p:sp>
        <p:nvSpPr>
          <p:cNvPr id="17" name="Rectangle 16"/>
          <p:cNvSpPr/>
          <p:nvPr/>
        </p:nvSpPr>
        <p:spPr>
          <a:xfrm>
            <a:off x="214282" y="3429000"/>
            <a:ext cx="4500562" cy="500066"/>
          </a:xfrm>
          <a:prstGeom prst="rect">
            <a:avLst/>
          </a:prstGeom>
          <a:solidFill>
            <a:schemeClr val="bg1"/>
          </a:solidFill>
          <a:ln w="57150">
            <a:solidFill>
              <a:srgbClr val="32C83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ar-DZ" b="1" cap="all" dirty="0" smtClean="0">
                <a:ln w="9000" cmpd="sng">
                  <a:solidFill>
                    <a:srgbClr val="009900"/>
                  </a:solidFill>
                  <a:prstDash val="solid"/>
                </a:ln>
                <a:solidFill>
                  <a:schemeClr val="tx1"/>
                </a:solidFill>
                <a:effectLst>
                  <a:reflection blurRad="12700" stA="28000" endPos="45000" dist="1000" dir="5400000" sy="-100000" algn="bl" rotWithShape="0"/>
                </a:effectLst>
              </a:rPr>
              <a:t>ما  أهمية تحقيق تكافؤ الفرص في ظل التنوع الاجتماعي ؟</a:t>
            </a:r>
            <a:endParaRPr lang="fr-FR" dirty="0">
              <a:ln w="9000" cmpd="sng">
                <a:solidFill>
                  <a:srgbClr val="009900"/>
                </a:solidFill>
                <a:prstDash val="solid"/>
              </a:ln>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lient\Desktop\(5)\Nouveau dossier\Nouveau dossier (3)\6f243a08a2cc2c886c41a008a0f7c45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Rectangle 7"/>
          <p:cNvSpPr/>
          <p:nvPr/>
        </p:nvSpPr>
        <p:spPr>
          <a:xfrm>
            <a:off x="0" y="571480"/>
            <a:ext cx="9144000" cy="5572164"/>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6143636" y="6429372"/>
            <a:ext cx="2643206"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إعداد وتقديم: </a:t>
            </a:r>
            <a:r>
              <a:rPr lang="ar-DZ" b="1" cap="all" dirty="0" err="1" smtClean="0">
                <a:ln w="9000" cmpd="sng">
                  <a:solidFill>
                    <a:srgbClr val="32C832"/>
                  </a:solidFill>
                  <a:prstDash val="solid"/>
                </a:ln>
                <a:solidFill>
                  <a:schemeClr val="tx1"/>
                </a:solidFill>
                <a:effectLst>
                  <a:reflection blurRad="12700" stA="28000" endPos="45000" dist="1000" dir="5400000" sy="-100000" algn="bl" rotWithShape="0"/>
                </a:effectLst>
              </a:rPr>
              <a:t>بوسماعت</a:t>
            </a: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 إحسان</a:t>
            </a:r>
            <a:endParaRPr lang="fr-FR" dirty="0">
              <a:ln w="9000" cmpd="sng">
                <a:solidFill>
                  <a:srgbClr val="32C832"/>
                </a:solidFill>
                <a:prstDash val="solid"/>
              </a:ln>
              <a:solidFill>
                <a:schemeClr val="tx1"/>
              </a:solidFill>
            </a:endParaRPr>
          </a:p>
        </p:txBody>
      </p:sp>
      <p:sp>
        <p:nvSpPr>
          <p:cNvPr id="12" name="Rectangle à coins arrondis 11"/>
          <p:cNvSpPr/>
          <p:nvPr/>
        </p:nvSpPr>
        <p:spPr>
          <a:xfrm>
            <a:off x="357158" y="1142984"/>
            <a:ext cx="8572560"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DZ" dirty="0" smtClean="0">
                <a:solidFill>
                  <a:srgbClr val="E200E2"/>
                </a:solidFill>
                <a:latin typeface="Simplified Arabic" pitchFamily="18" charset="-78"/>
                <a:cs typeface="Simplified Arabic" pitchFamily="18" charset="-78"/>
              </a:rPr>
              <a:t>استثمار قدرات وطاقات أفراد المجتمع: </a:t>
            </a:r>
            <a:r>
              <a:rPr lang="ar-DZ" dirty="0" smtClean="0">
                <a:solidFill>
                  <a:schemeClr val="tx1"/>
                </a:solidFill>
                <a:latin typeface="Simplified Arabic" pitchFamily="18" charset="-78"/>
                <a:cs typeface="Simplified Arabic" pitchFamily="18" charset="-78"/>
              </a:rPr>
              <a:t>إن توفير الفرص لجميع الأفراد يسهم في إبراز مواهبهم واستثمار قدراتهم، مما يساعد على تنمية المجتمع.</a:t>
            </a:r>
          </a:p>
          <a:p>
            <a:pPr algn="justLow" rtl="1"/>
            <a:r>
              <a:rPr lang="ar-DZ" dirty="0" smtClean="0">
                <a:solidFill>
                  <a:srgbClr val="E200E2"/>
                </a:solidFill>
                <a:latin typeface="Simplified Arabic" pitchFamily="18" charset="-78"/>
                <a:cs typeface="Simplified Arabic" pitchFamily="18" charset="-78"/>
              </a:rPr>
              <a:t>تعزيز التماسك الاجتماعي: </a:t>
            </a:r>
            <a:r>
              <a:rPr lang="ar-DZ" dirty="0" smtClean="0">
                <a:solidFill>
                  <a:schemeClr val="tx1"/>
                </a:solidFill>
                <a:latin typeface="Simplified Arabic" pitchFamily="18" charset="-78"/>
                <a:cs typeface="Simplified Arabic" pitchFamily="18" charset="-78"/>
              </a:rPr>
              <a:t>إن شعور الأفراد بالإنصاف والمساواة يعزز بينهم </a:t>
            </a:r>
            <a:r>
              <a:rPr lang="ar-DZ" dirty="0" err="1" smtClean="0">
                <a:solidFill>
                  <a:schemeClr val="tx1"/>
                </a:solidFill>
                <a:latin typeface="Simplified Arabic" pitchFamily="18" charset="-78"/>
                <a:cs typeface="Simplified Arabic" pitchFamily="18" charset="-78"/>
              </a:rPr>
              <a:t>وإيزاء</a:t>
            </a:r>
            <a:r>
              <a:rPr lang="ar-DZ" dirty="0" smtClean="0">
                <a:solidFill>
                  <a:schemeClr val="tx1"/>
                </a:solidFill>
                <a:latin typeface="Simplified Arabic" pitchFamily="18" charset="-78"/>
                <a:cs typeface="Simplified Arabic" pitchFamily="18" charset="-78"/>
              </a:rPr>
              <a:t> دولتهم الشعور بالثقة والانتماء.</a:t>
            </a:r>
            <a:endParaRPr lang="fr-FR" dirty="0">
              <a:solidFill>
                <a:srgbClr val="E200E2"/>
              </a:solidFill>
              <a:latin typeface="Simplified Arabic" pitchFamily="18" charset="-78"/>
              <a:cs typeface="Simplified Arabic" pitchFamily="18" charset="-78"/>
            </a:endParaRPr>
          </a:p>
        </p:txBody>
      </p:sp>
      <p:sp>
        <p:nvSpPr>
          <p:cNvPr id="11" name="Rectangle 10"/>
          <p:cNvSpPr/>
          <p:nvPr/>
        </p:nvSpPr>
        <p:spPr>
          <a:xfrm>
            <a:off x="4000496" y="714356"/>
            <a:ext cx="4857784" cy="428628"/>
          </a:xfrm>
          <a:prstGeom prst="rect">
            <a:avLst/>
          </a:prstGeom>
          <a:solidFill>
            <a:schemeClr val="bg1"/>
          </a:solidFill>
          <a:ln w="57150">
            <a:solidFill>
              <a:srgbClr val="32C83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ar-DZ" b="1" cap="all" dirty="0" smtClean="0">
                <a:ln w="9000" cmpd="sng">
                  <a:solidFill>
                    <a:srgbClr val="009900"/>
                  </a:solidFill>
                  <a:prstDash val="solid"/>
                </a:ln>
                <a:solidFill>
                  <a:schemeClr val="tx1"/>
                </a:solidFill>
                <a:effectLst>
                  <a:reflection blurRad="12700" stA="28000" endPos="45000" dist="1000" dir="5400000" sy="-100000" algn="bl" rotWithShape="0"/>
                </a:effectLst>
              </a:rPr>
              <a:t>ما  أهمية تحقيق تكافؤ الفرص في ظل التنوع الاجتماعي ؟</a:t>
            </a:r>
            <a:endParaRPr lang="fr-FR" dirty="0">
              <a:ln w="9000" cmpd="sng">
                <a:solidFill>
                  <a:srgbClr val="009900"/>
                </a:solidFill>
                <a:prstDash val="solid"/>
              </a:ln>
              <a:solidFill>
                <a:schemeClr val="tx1"/>
              </a:solidFill>
            </a:endParaRPr>
          </a:p>
        </p:txBody>
      </p:sp>
      <p:sp>
        <p:nvSpPr>
          <p:cNvPr id="14" name="Rectangle à coins arrondis 13"/>
          <p:cNvSpPr/>
          <p:nvPr/>
        </p:nvSpPr>
        <p:spPr>
          <a:xfrm>
            <a:off x="357158" y="3929066"/>
            <a:ext cx="8572560"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ar-DZ" dirty="0" smtClean="0">
                <a:latin typeface="Simplified Arabic" pitchFamily="18" charset="-78"/>
                <a:cs typeface="Simplified Arabic" pitchFamily="18" charset="-78"/>
              </a:rPr>
              <a:t>وجود اختلافات ومتطلبات متنوعة بين الأفراد في البيئة التعليمية. ومن أشكال التنوع في التعليم نذكر على سبيل المثال: تنوع في القدرات الأكاديمية من حيث وتيرة </a:t>
            </a:r>
            <a:r>
              <a:rPr lang="ar-DZ" dirty="0" err="1" smtClean="0">
                <a:latin typeface="Simplified Arabic" pitchFamily="18" charset="-78"/>
                <a:cs typeface="Simplified Arabic" pitchFamily="18" charset="-78"/>
              </a:rPr>
              <a:t>الاستعاب</a:t>
            </a:r>
            <a:r>
              <a:rPr lang="ar-DZ" dirty="0" smtClean="0">
                <a:latin typeface="Simplified Arabic" pitchFamily="18" charset="-78"/>
                <a:cs typeface="Simplified Arabic" pitchFamily="18" charset="-78"/>
              </a:rPr>
              <a:t> والذاكرة وغيرها/ تنوع في أساليب التعلم كالتعلم من خلال التجربة والتعلم البصري وغيره/ التنوع بين المتعلمين كوجود أفراد ذوي الاحتياجات الخاصة/ تنوع فئات المتعلمين/ تنوع الخلفية الثقافية والاجتماعية بين المتعلمين.</a:t>
            </a:r>
            <a:endParaRPr lang="fr-FR" dirty="0">
              <a:latin typeface="Simplified Arabic" pitchFamily="18" charset="-78"/>
              <a:cs typeface="Simplified Arabic" pitchFamily="18" charset="-78"/>
            </a:endParaRPr>
          </a:p>
        </p:txBody>
      </p:sp>
      <p:pic>
        <p:nvPicPr>
          <p:cNvPr id="1030" name="Picture 6" descr="C:\Users\client\Desktop\(5)\Nouveau dossier\Nouveau dossier (3)\4e840b37e320eff73d88cee5bc2a5941.png"/>
          <p:cNvPicPr>
            <a:picLocks noChangeAspect="1" noChangeArrowheads="1"/>
          </p:cNvPicPr>
          <p:nvPr/>
        </p:nvPicPr>
        <p:blipFill>
          <a:blip r:embed="rId4" cstate="print"/>
          <a:srcRect/>
          <a:stretch>
            <a:fillRect/>
          </a:stretch>
        </p:blipFill>
        <p:spPr bwMode="auto">
          <a:xfrm>
            <a:off x="0" y="4714860"/>
            <a:ext cx="2071670" cy="2143140"/>
          </a:xfrm>
          <a:prstGeom prst="rect">
            <a:avLst/>
          </a:prstGeom>
          <a:noFill/>
        </p:spPr>
      </p:pic>
      <p:sp>
        <p:nvSpPr>
          <p:cNvPr id="16" name="Rectangle à coins arrondis 15"/>
          <p:cNvSpPr/>
          <p:nvPr/>
        </p:nvSpPr>
        <p:spPr>
          <a:xfrm>
            <a:off x="4071934" y="2714620"/>
            <a:ext cx="4643470" cy="642942"/>
          </a:xfrm>
          <a:prstGeom prst="roundRect">
            <a:avLst/>
          </a:prstGeom>
          <a:solidFill>
            <a:schemeClr val="bg1"/>
          </a:solidFill>
          <a:ln w="57150">
            <a:solidFill>
              <a:srgbClr val="DA82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FF0000"/>
                  </a:solidFill>
                  <a:prstDash val="solid"/>
                </a:ln>
                <a:solidFill>
                  <a:srgbClr val="FF0000"/>
                </a:solidFill>
                <a:effectLst>
                  <a:reflection blurRad="12700" stA="28000" endPos="45000" dist="1000" dir="5400000" sy="-100000" algn="bl" rotWithShape="0"/>
                </a:effectLst>
              </a:rPr>
              <a:t>2) استراتيجيات تعزيز تكافؤ الفرص والتنوع في التعليم:</a:t>
            </a:r>
            <a:endParaRPr lang="fr-FR" dirty="0">
              <a:ln w="9000" cmpd="sng">
                <a:solidFill>
                  <a:srgbClr val="FF0000"/>
                </a:solidFill>
                <a:prstDash val="solid"/>
              </a:ln>
              <a:solidFill>
                <a:srgbClr val="FF0000"/>
              </a:solidFill>
            </a:endParaRPr>
          </a:p>
        </p:txBody>
      </p:sp>
      <p:sp>
        <p:nvSpPr>
          <p:cNvPr id="17" name="Rectangle 16"/>
          <p:cNvSpPr/>
          <p:nvPr/>
        </p:nvSpPr>
        <p:spPr>
          <a:xfrm>
            <a:off x="5929322" y="3500438"/>
            <a:ext cx="2857520" cy="428628"/>
          </a:xfrm>
          <a:prstGeom prst="rect">
            <a:avLst/>
          </a:prstGeom>
          <a:solidFill>
            <a:schemeClr val="bg1"/>
          </a:solidFill>
          <a:ln w="57150">
            <a:solidFill>
              <a:srgbClr val="32C83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ar-DZ" b="1" cap="all" dirty="0" smtClean="0">
                <a:ln w="9000" cmpd="sng">
                  <a:solidFill>
                    <a:srgbClr val="009900"/>
                  </a:solidFill>
                  <a:prstDash val="solid"/>
                </a:ln>
                <a:solidFill>
                  <a:schemeClr val="tx1"/>
                </a:solidFill>
                <a:effectLst>
                  <a:reflection blurRad="12700" stA="28000" endPos="45000" dist="1000" dir="5400000" sy="-100000" algn="bl" rotWithShape="0"/>
                </a:effectLst>
              </a:rPr>
              <a:t>ما المقصود بالتنوع في التعليم ؟</a:t>
            </a:r>
            <a:endParaRPr lang="fr-FR" dirty="0">
              <a:ln w="9000" cmpd="sng">
                <a:solidFill>
                  <a:srgbClr val="009900"/>
                </a:solidFill>
                <a:prstDash val="solid"/>
              </a:ln>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lient\Desktop\(5)\Nouveau dossier\Nouveau dossier (3)\6f243a08a2cc2c886c41a008a0f7c45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Rectangle 7"/>
          <p:cNvSpPr/>
          <p:nvPr/>
        </p:nvSpPr>
        <p:spPr>
          <a:xfrm>
            <a:off x="0" y="571480"/>
            <a:ext cx="9144000" cy="5572164"/>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0" y="6215082"/>
            <a:ext cx="2643206"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إعداد وتقديم: </a:t>
            </a:r>
            <a:r>
              <a:rPr lang="ar-DZ" b="1" cap="all" dirty="0" err="1" smtClean="0">
                <a:ln w="9000" cmpd="sng">
                  <a:solidFill>
                    <a:srgbClr val="32C832"/>
                  </a:solidFill>
                  <a:prstDash val="solid"/>
                </a:ln>
                <a:solidFill>
                  <a:schemeClr val="tx1"/>
                </a:solidFill>
                <a:effectLst>
                  <a:reflection blurRad="12700" stA="28000" endPos="45000" dist="1000" dir="5400000" sy="-100000" algn="bl" rotWithShape="0"/>
                </a:effectLst>
              </a:rPr>
              <a:t>بوسماعت</a:t>
            </a: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 إحسان</a:t>
            </a:r>
            <a:endParaRPr lang="fr-FR" dirty="0">
              <a:ln w="9000" cmpd="sng">
                <a:solidFill>
                  <a:srgbClr val="32C832"/>
                </a:solidFill>
                <a:prstDash val="solid"/>
              </a:ln>
              <a:solidFill>
                <a:schemeClr val="tx1"/>
              </a:solidFill>
            </a:endParaRPr>
          </a:p>
        </p:txBody>
      </p:sp>
      <p:sp>
        <p:nvSpPr>
          <p:cNvPr id="12" name="Rectangle à coins arrondis 11"/>
          <p:cNvSpPr/>
          <p:nvPr/>
        </p:nvSpPr>
        <p:spPr>
          <a:xfrm>
            <a:off x="285720" y="1071546"/>
            <a:ext cx="8643998" cy="17145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ar-DZ" dirty="0" smtClean="0">
                <a:solidFill>
                  <a:srgbClr val="E200E2"/>
                </a:solidFill>
                <a:latin typeface="Simplified Arabic" pitchFamily="18" charset="-78"/>
                <a:cs typeface="Simplified Arabic" pitchFamily="18" charset="-78"/>
              </a:rPr>
              <a:t>تعزيز التعلم النشط: </a:t>
            </a:r>
            <a:r>
              <a:rPr lang="ar-DZ" dirty="0" smtClean="0">
                <a:solidFill>
                  <a:schemeClr val="tx1"/>
                </a:solidFill>
                <a:latin typeface="Simplified Arabic" pitchFamily="18" charset="-78"/>
                <a:cs typeface="Simplified Arabic" pitchFamily="18" charset="-78"/>
              </a:rPr>
              <a:t>حيث يحفز المعلم على استخدام عدة أساليب تعليمية وأيضا تبادل الخبرات بين المتعلمين.</a:t>
            </a:r>
          </a:p>
          <a:p>
            <a:pPr algn="justLow" rtl="1"/>
            <a:r>
              <a:rPr lang="ar-DZ" dirty="0" smtClean="0">
                <a:solidFill>
                  <a:srgbClr val="E200E2"/>
                </a:solidFill>
                <a:latin typeface="Simplified Arabic" pitchFamily="18" charset="-78"/>
                <a:cs typeface="Simplified Arabic" pitchFamily="18" charset="-78"/>
              </a:rPr>
              <a:t>تشجيع الإبداع والتفكير النقدي: </a:t>
            </a:r>
            <a:r>
              <a:rPr lang="ar-DZ" dirty="0" smtClean="0">
                <a:solidFill>
                  <a:schemeClr val="tx1"/>
                </a:solidFill>
                <a:latin typeface="Simplified Arabic" pitchFamily="18" charset="-78"/>
                <a:cs typeface="Simplified Arabic" pitchFamily="18" charset="-78"/>
              </a:rPr>
              <a:t>من خلال النقاش والحوار وتبادل الأفكار خاصة أثناء المشاريع والوضعيات التعليمية، ما يعزز التفكير النقدي والحلول المبتكرة.</a:t>
            </a:r>
          </a:p>
          <a:p>
            <a:pPr algn="justLow" rtl="1"/>
            <a:r>
              <a:rPr lang="ar-DZ" dirty="0" smtClean="0">
                <a:solidFill>
                  <a:srgbClr val="E200E2"/>
                </a:solidFill>
                <a:latin typeface="Simplified Arabic" pitchFamily="18" charset="-78"/>
                <a:cs typeface="Simplified Arabic" pitchFamily="18" charset="-78"/>
              </a:rPr>
              <a:t>إعداد المتعلمين للتكيف مع المجتمع: </a:t>
            </a:r>
            <a:r>
              <a:rPr lang="ar-DZ" dirty="0" smtClean="0">
                <a:solidFill>
                  <a:schemeClr val="tx1"/>
                </a:solidFill>
                <a:latin typeface="Simplified Arabic" pitchFamily="18" charset="-78"/>
                <a:cs typeface="Simplified Arabic" pitchFamily="18" charset="-78"/>
              </a:rPr>
              <a:t>من خلال التدرب على مهارة التواصل وإدارة </a:t>
            </a:r>
            <a:r>
              <a:rPr lang="ar-DZ" dirty="0" err="1" smtClean="0">
                <a:solidFill>
                  <a:schemeClr val="tx1"/>
                </a:solidFill>
                <a:latin typeface="Simplified Arabic" pitchFamily="18" charset="-78"/>
                <a:cs typeface="Simplified Arabic" pitchFamily="18" charset="-78"/>
              </a:rPr>
              <a:t>الحواروتقبل</a:t>
            </a:r>
            <a:r>
              <a:rPr lang="ar-DZ" dirty="0" smtClean="0">
                <a:solidFill>
                  <a:schemeClr val="tx1"/>
                </a:solidFill>
                <a:latin typeface="Simplified Arabic" pitchFamily="18" charset="-78"/>
                <a:cs typeface="Simplified Arabic" pitchFamily="18" charset="-78"/>
              </a:rPr>
              <a:t> الاختلاف واحترام الآخر والتعاون.</a:t>
            </a:r>
            <a:endParaRPr lang="fr-FR" dirty="0">
              <a:solidFill>
                <a:srgbClr val="E200E2"/>
              </a:solidFill>
              <a:latin typeface="Simplified Arabic" pitchFamily="18" charset="-78"/>
              <a:cs typeface="Simplified Arabic" pitchFamily="18" charset="-78"/>
            </a:endParaRPr>
          </a:p>
        </p:txBody>
      </p:sp>
      <p:sp>
        <p:nvSpPr>
          <p:cNvPr id="11" name="Rectangle 10"/>
          <p:cNvSpPr/>
          <p:nvPr/>
        </p:nvSpPr>
        <p:spPr>
          <a:xfrm>
            <a:off x="5143504" y="714356"/>
            <a:ext cx="3714776" cy="428628"/>
          </a:xfrm>
          <a:prstGeom prst="rect">
            <a:avLst/>
          </a:prstGeom>
          <a:solidFill>
            <a:schemeClr val="bg1"/>
          </a:solidFill>
          <a:ln w="57150">
            <a:solidFill>
              <a:srgbClr val="32C83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ar-DZ" b="1" cap="all" dirty="0" smtClean="0">
                <a:ln w="9000" cmpd="sng">
                  <a:solidFill>
                    <a:srgbClr val="009900"/>
                  </a:solidFill>
                  <a:prstDash val="solid"/>
                </a:ln>
                <a:solidFill>
                  <a:schemeClr val="tx1"/>
                </a:solidFill>
                <a:effectLst>
                  <a:reflection blurRad="12700" stA="28000" endPos="45000" dist="1000" dir="5400000" sy="-100000" algn="bl" rotWithShape="0"/>
                </a:effectLst>
              </a:rPr>
              <a:t>ما  أهمية وجود اختلاف بين المتعلمين؟</a:t>
            </a:r>
            <a:endParaRPr lang="fr-FR" dirty="0">
              <a:ln w="9000" cmpd="sng">
                <a:solidFill>
                  <a:srgbClr val="009900"/>
                </a:solidFill>
                <a:prstDash val="solid"/>
              </a:ln>
              <a:solidFill>
                <a:schemeClr val="tx1"/>
              </a:solidFill>
            </a:endParaRPr>
          </a:p>
        </p:txBody>
      </p:sp>
      <p:sp>
        <p:nvSpPr>
          <p:cNvPr id="18" name="Rectangle à coins arrondis 17"/>
          <p:cNvSpPr/>
          <p:nvPr/>
        </p:nvSpPr>
        <p:spPr>
          <a:xfrm>
            <a:off x="357158" y="3429000"/>
            <a:ext cx="8572560" cy="26432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endParaRPr lang="ar-DZ" dirty="0" smtClean="0">
              <a:solidFill>
                <a:schemeClr val="tx1"/>
              </a:solidFill>
              <a:latin typeface="Simplified Arabic" pitchFamily="18" charset="-78"/>
              <a:cs typeface="Simplified Arabic" pitchFamily="18" charset="-78"/>
            </a:endParaRPr>
          </a:p>
          <a:p>
            <a:pPr algn="justLow" rtl="1"/>
            <a:r>
              <a:rPr lang="ar-DZ" dirty="0" smtClean="0">
                <a:solidFill>
                  <a:schemeClr val="tx1"/>
                </a:solidFill>
                <a:latin typeface="Simplified Arabic" pitchFamily="18" charset="-78"/>
                <a:cs typeface="Simplified Arabic" pitchFamily="18" charset="-78"/>
              </a:rPr>
              <a:t>تسعى الدولة لتحقيق مبدأ تكافؤ الفرص في ظل التنوع في التعليم عبر تبنيها لمجموعة من الاستراتيجيات والسياسات التعليمية التي تضمن عدالة التعليم لكل متعلم بغض النظر عن خلفياتهم أو قدراتهم ، ويمكن توضيح ذلك في الآتي:</a:t>
            </a:r>
          </a:p>
          <a:p>
            <a:pPr algn="justLow" rtl="1"/>
            <a:r>
              <a:rPr lang="ar-DZ" dirty="0" smtClean="0">
                <a:solidFill>
                  <a:srgbClr val="E200E2"/>
                </a:solidFill>
                <a:latin typeface="Simplified Arabic" pitchFamily="18" charset="-78"/>
                <a:cs typeface="Simplified Arabic" pitchFamily="18" charset="-78"/>
              </a:rPr>
              <a:t>مجانية وإلزامية التعليم للجميع: </a:t>
            </a:r>
            <a:r>
              <a:rPr lang="ar-DZ" dirty="0" smtClean="0">
                <a:solidFill>
                  <a:schemeClr val="tx1"/>
                </a:solidFill>
                <a:latin typeface="Simplified Arabic" pitchFamily="18" charset="-78"/>
                <a:cs typeface="Simplified Arabic" pitchFamily="18" charset="-78"/>
              </a:rPr>
              <a:t>يشمل جميع الأطوار التعليمية مع دعم مالي للأسر محدودة الدخل.</a:t>
            </a:r>
          </a:p>
          <a:p>
            <a:pPr algn="justLow" rtl="1"/>
            <a:r>
              <a:rPr lang="ar-DZ" dirty="0" smtClean="0">
                <a:solidFill>
                  <a:srgbClr val="E200E2"/>
                </a:solidFill>
                <a:latin typeface="Simplified Arabic" pitchFamily="18" charset="-78"/>
                <a:cs typeface="Simplified Arabic" pitchFamily="18" charset="-78"/>
              </a:rPr>
              <a:t>تكييف المناهج الدراسية: </a:t>
            </a:r>
            <a:r>
              <a:rPr lang="ar-DZ" dirty="0" smtClean="0">
                <a:solidFill>
                  <a:schemeClr val="tx1"/>
                </a:solidFill>
                <a:latin typeface="Simplified Arabic" pitchFamily="18" charset="-78"/>
                <a:cs typeface="Simplified Arabic" pitchFamily="18" charset="-78"/>
              </a:rPr>
              <a:t>من خلال تطبيق </a:t>
            </a:r>
            <a:r>
              <a:rPr lang="ar-DZ" dirty="0" err="1" smtClean="0">
                <a:solidFill>
                  <a:schemeClr val="tx1"/>
                </a:solidFill>
                <a:latin typeface="Simplified Arabic" pitchFamily="18" charset="-78"/>
                <a:cs typeface="Simplified Arabic" pitchFamily="18" charset="-78"/>
              </a:rPr>
              <a:t>البيداغوجيا</a:t>
            </a:r>
            <a:r>
              <a:rPr lang="ar-DZ" dirty="0" smtClean="0">
                <a:solidFill>
                  <a:schemeClr val="tx1"/>
                </a:solidFill>
                <a:latin typeface="Simplified Arabic" pitchFamily="18" charset="-78"/>
                <a:cs typeface="Simplified Arabic" pitchFamily="18" charset="-78"/>
              </a:rPr>
              <a:t> </a:t>
            </a:r>
            <a:r>
              <a:rPr lang="ar-DZ" dirty="0" err="1" smtClean="0">
                <a:solidFill>
                  <a:schemeClr val="tx1"/>
                </a:solidFill>
                <a:latin typeface="Simplified Arabic" pitchFamily="18" charset="-78"/>
                <a:cs typeface="Simplified Arabic" pitchFamily="18" charset="-78"/>
              </a:rPr>
              <a:t>الفارقية</a:t>
            </a:r>
            <a:r>
              <a:rPr lang="ar-DZ" dirty="0" smtClean="0">
                <a:solidFill>
                  <a:schemeClr val="tx1"/>
                </a:solidFill>
                <a:latin typeface="Simplified Arabic" pitchFamily="18" charset="-78"/>
                <a:cs typeface="Simplified Arabic" pitchFamily="18" charset="-78"/>
              </a:rPr>
              <a:t> بتكييف محتوى المناهج الدراسية لخدمة المتعلمين المتعثرين وذوي الاحتياجات الخاصة.</a:t>
            </a:r>
          </a:p>
          <a:p>
            <a:pPr algn="justLow" rtl="1"/>
            <a:r>
              <a:rPr lang="ar-DZ" dirty="0" smtClean="0">
                <a:solidFill>
                  <a:srgbClr val="E200E2"/>
                </a:solidFill>
                <a:latin typeface="Simplified Arabic" pitchFamily="18" charset="-78"/>
                <a:cs typeface="Simplified Arabic" pitchFamily="18" charset="-78"/>
              </a:rPr>
              <a:t>برامج دعم المتعلمين المحرومين: </a:t>
            </a:r>
            <a:r>
              <a:rPr lang="ar-DZ" dirty="0" smtClean="0">
                <a:solidFill>
                  <a:schemeClr val="tx1"/>
                </a:solidFill>
                <a:latin typeface="Simplified Arabic" pitchFamily="18" charset="-78"/>
                <a:cs typeface="Simplified Arabic" pitchFamily="18" charset="-78"/>
              </a:rPr>
              <a:t>من خلال تطبيق </a:t>
            </a:r>
            <a:r>
              <a:rPr lang="ar-DZ" dirty="0" err="1" smtClean="0">
                <a:solidFill>
                  <a:schemeClr val="tx1"/>
                </a:solidFill>
                <a:latin typeface="Simplified Arabic" pitchFamily="18" charset="-78"/>
                <a:cs typeface="Simplified Arabic" pitchFamily="18" charset="-78"/>
              </a:rPr>
              <a:t>بيداغوجيا</a:t>
            </a:r>
            <a:r>
              <a:rPr lang="ar-DZ" dirty="0" smtClean="0">
                <a:solidFill>
                  <a:schemeClr val="tx1"/>
                </a:solidFill>
                <a:latin typeface="Simplified Arabic" pitchFamily="18" charset="-78"/>
                <a:cs typeface="Simplified Arabic" pitchFamily="18" charset="-78"/>
              </a:rPr>
              <a:t> الدعم بتقديم منح دراسية ومجانية النقل المدرسي والوجبات المدرسية</a:t>
            </a:r>
            <a:endParaRPr lang="ar-DZ" dirty="0" smtClean="0">
              <a:solidFill>
                <a:srgbClr val="E200E2"/>
              </a:solidFill>
              <a:latin typeface="Simplified Arabic" pitchFamily="18" charset="-78"/>
              <a:cs typeface="Simplified Arabic" pitchFamily="18" charset="-78"/>
            </a:endParaRPr>
          </a:p>
          <a:p>
            <a:pPr algn="justLow" rtl="1"/>
            <a:endParaRPr lang="ar-DZ" dirty="0">
              <a:solidFill>
                <a:schemeClr val="tx1"/>
              </a:solidFill>
              <a:latin typeface="Simplified Arabic" pitchFamily="18" charset="-78"/>
              <a:cs typeface="Simplified Arabic" pitchFamily="18" charset="-78"/>
            </a:endParaRPr>
          </a:p>
          <a:p>
            <a:pPr algn="justLow" rtl="1"/>
            <a:endParaRPr lang="ar-DZ" dirty="0" smtClean="0">
              <a:solidFill>
                <a:schemeClr val="tx1"/>
              </a:solidFill>
              <a:latin typeface="Simplified Arabic" pitchFamily="18" charset="-78"/>
              <a:cs typeface="Simplified Arabic" pitchFamily="18" charset="-78"/>
            </a:endParaRPr>
          </a:p>
        </p:txBody>
      </p:sp>
      <p:sp>
        <p:nvSpPr>
          <p:cNvPr id="17" name="Rectangle 16"/>
          <p:cNvSpPr/>
          <p:nvPr/>
        </p:nvSpPr>
        <p:spPr>
          <a:xfrm>
            <a:off x="3143240" y="2928934"/>
            <a:ext cx="5715040" cy="500066"/>
          </a:xfrm>
          <a:prstGeom prst="rect">
            <a:avLst/>
          </a:prstGeom>
          <a:solidFill>
            <a:schemeClr val="bg1"/>
          </a:solidFill>
          <a:ln w="57150">
            <a:solidFill>
              <a:srgbClr val="32C83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ar-DZ" b="1" cap="all" dirty="0" smtClean="0">
                <a:ln w="9000" cmpd="sng">
                  <a:solidFill>
                    <a:srgbClr val="009900"/>
                  </a:solidFill>
                  <a:prstDash val="solid"/>
                </a:ln>
                <a:solidFill>
                  <a:schemeClr val="tx1"/>
                </a:solidFill>
                <a:effectLst>
                  <a:reflection blurRad="12700" stA="28000" endPos="45000" dist="1000" dir="5400000" sy="-100000" algn="bl" rotWithShape="0"/>
                </a:effectLst>
              </a:rPr>
              <a:t>كيف تحقق الدولة مبدأ تكافؤ الفرص في ظل وجود بيئة تعليمية متنوعة؟</a:t>
            </a:r>
            <a:endParaRPr lang="fr-FR" dirty="0">
              <a:ln w="9000" cmpd="sng">
                <a:solidFill>
                  <a:srgbClr val="009900"/>
                </a:solidFill>
                <a:prstDash val="solid"/>
              </a:ln>
              <a:solidFill>
                <a:schemeClr val="tx1"/>
              </a:solidFill>
            </a:endParaRPr>
          </a:p>
        </p:txBody>
      </p:sp>
      <p:pic>
        <p:nvPicPr>
          <p:cNvPr id="1030" name="Picture 6" descr="C:\Users\client\Desktop\(5)\Nouveau dossier\Nouveau dossier (3)\4e840b37e320eff73d88cee5bc2a5941.png"/>
          <p:cNvPicPr>
            <a:picLocks noChangeAspect="1" noChangeArrowheads="1"/>
          </p:cNvPicPr>
          <p:nvPr/>
        </p:nvPicPr>
        <p:blipFill>
          <a:blip r:embed="rId4" cstate="print"/>
          <a:srcRect/>
          <a:stretch>
            <a:fillRect/>
          </a:stretch>
        </p:blipFill>
        <p:spPr bwMode="auto">
          <a:xfrm>
            <a:off x="7643834" y="5500702"/>
            <a:ext cx="1500166" cy="135729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lient\Desktop\(5)\Nouveau dossier\Nouveau dossier (3)\6f243a08a2cc2c886c41a008a0f7c45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Rectangle 7"/>
          <p:cNvSpPr/>
          <p:nvPr/>
        </p:nvSpPr>
        <p:spPr>
          <a:xfrm>
            <a:off x="0" y="571480"/>
            <a:ext cx="9144000" cy="5572164"/>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6143636" y="6429372"/>
            <a:ext cx="2643206"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إعداد وتقديم: </a:t>
            </a:r>
            <a:r>
              <a:rPr lang="ar-DZ" b="1" cap="all" dirty="0" err="1" smtClean="0">
                <a:ln w="9000" cmpd="sng">
                  <a:solidFill>
                    <a:srgbClr val="32C832"/>
                  </a:solidFill>
                  <a:prstDash val="solid"/>
                </a:ln>
                <a:solidFill>
                  <a:schemeClr val="tx1"/>
                </a:solidFill>
                <a:effectLst>
                  <a:reflection blurRad="12700" stA="28000" endPos="45000" dist="1000" dir="5400000" sy="-100000" algn="bl" rotWithShape="0"/>
                </a:effectLst>
              </a:rPr>
              <a:t>بوسماعت</a:t>
            </a: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 إحسان</a:t>
            </a:r>
            <a:endParaRPr lang="fr-FR" dirty="0">
              <a:ln w="9000" cmpd="sng">
                <a:solidFill>
                  <a:srgbClr val="32C832"/>
                </a:solidFill>
                <a:prstDash val="solid"/>
              </a:ln>
              <a:solidFill>
                <a:schemeClr val="tx1"/>
              </a:solidFill>
            </a:endParaRPr>
          </a:p>
        </p:txBody>
      </p:sp>
      <p:sp>
        <p:nvSpPr>
          <p:cNvPr id="12" name="Rectangle à coins arrondis 11"/>
          <p:cNvSpPr/>
          <p:nvPr/>
        </p:nvSpPr>
        <p:spPr>
          <a:xfrm>
            <a:off x="357158" y="1285860"/>
            <a:ext cx="8572560" cy="16430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endParaRPr lang="ar-DZ" dirty="0" smtClean="0">
              <a:solidFill>
                <a:srgbClr val="E200E2"/>
              </a:solidFill>
              <a:latin typeface="Simplified Arabic" pitchFamily="18" charset="-78"/>
              <a:cs typeface="Simplified Arabic" pitchFamily="18" charset="-78"/>
            </a:endParaRPr>
          </a:p>
          <a:p>
            <a:pPr algn="justLow" rtl="1"/>
            <a:r>
              <a:rPr lang="ar-DZ" dirty="0" smtClean="0">
                <a:solidFill>
                  <a:srgbClr val="E200E2"/>
                </a:solidFill>
                <a:latin typeface="Simplified Arabic" pitchFamily="18" charset="-78"/>
                <a:cs typeface="Simplified Arabic" pitchFamily="18" charset="-78"/>
              </a:rPr>
              <a:t>دمج قيم التنوع والموطنة في المناهج: </a:t>
            </a:r>
            <a:r>
              <a:rPr lang="ar-DZ" dirty="0" smtClean="0">
                <a:solidFill>
                  <a:schemeClr val="tx1"/>
                </a:solidFill>
                <a:latin typeface="Simplified Arabic" pitchFamily="18" charset="-78"/>
                <a:cs typeface="Simplified Arabic" pitchFamily="18" charset="-78"/>
              </a:rPr>
              <a:t>لتعليم المتعلمين احترام الاختلاف والتعاون ومهارات الحوار والتسامح</a:t>
            </a:r>
            <a:endParaRPr lang="ar-DZ" dirty="0" smtClean="0">
              <a:solidFill>
                <a:srgbClr val="E200E2"/>
              </a:solidFill>
              <a:latin typeface="Simplified Arabic" pitchFamily="18" charset="-78"/>
              <a:cs typeface="Simplified Arabic" pitchFamily="18" charset="-78"/>
            </a:endParaRPr>
          </a:p>
          <a:p>
            <a:pPr algn="justLow" rtl="1"/>
            <a:r>
              <a:rPr lang="ar-DZ" dirty="0" smtClean="0">
                <a:solidFill>
                  <a:srgbClr val="E200E2"/>
                </a:solidFill>
                <a:latin typeface="Simplified Arabic" pitchFamily="18" charset="-78"/>
                <a:cs typeface="Simplified Arabic" pitchFamily="18" charset="-78"/>
              </a:rPr>
              <a:t>تأهيل المعلمين: </a:t>
            </a:r>
            <a:r>
              <a:rPr lang="ar-DZ" dirty="0" smtClean="0">
                <a:solidFill>
                  <a:schemeClr val="tx1"/>
                </a:solidFill>
                <a:latin typeface="Simplified Arabic" pitchFamily="18" charset="-78"/>
                <a:cs typeface="Simplified Arabic" pitchFamily="18" charset="-78"/>
              </a:rPr>
              <a:t>من خلال المدارس العليا وتكوين المعلمين قبل وأثناء الخدمة حول طرق التدريس النشطة </a:t>
            </a:r>
            <a:r>
              <a:rPr lang="ar-DZ" dirty="0" err="1" smtClean="0">
                <a:solidFill>
                  <a:schemeClr val="tx1"/>
                </a:solidFill>
                <a:latin typeface="Simplified Arabic" pitchFamily="18" charset="-78"/>
                <a:cs typeface="Simplified Arabic" pitchFamily="18" charset="-78"/>
              </a:rPr>
              <a:t>والديداكتيك</a:t>
            </a:r>
            <a:r>
              <a:rPr lang="ar-DZ" dirty="0" smtClean="0">
                <a:solidFill>
                  <a:schemeClr val="tx1"/>
                </a:solidFill>
                <a:latin typeface="Simplified Arabic" pitchFamily="18" charset="-78"/>
                <a:cs typeface="Simplified Arabic" pitchFamily="18" charset="-78"/>
              </a:rPr>
              <a:t> وعلم النفس النمو وغيرها .</a:t>
            </a:r>
          </a:p>
          <a:p>
            <a:pPr algn="justLow" rtl="1"/>
            <a:r>
              <a:rPr lang="ar-DZ" dirty="0" smtClean="0">
                <a:solidFill>
                  <a:srgbClr val="E200E2"/>
                </a:solidFill>
                <a:latin typeface="Simplified Arabic" pitchFamily="18" charset="-78"/>
                <a:cs typeface="Simplified Arabic" pitchFamily="18" charset="-78"/>
              </a:rPr>
              <a:t>مكافحة التمييز داخل المدارس: </a:t>
            </a:r>
            <a:r>
              <a:rPr lang="ar-DZ" dirty="0" smtClean="0">
                <a:solidFill>
                  <a:schemeClr val="tx1"/>
                </a:solidFill>
                <a:latin typeface="Simplified Arabic" pitchFamily="18" charset="-78"/>
                <a:cs typeface="Simplified Arabic" pitchFamily="18" charset="-78"/>
              </a:rPr>
              <a:t>بسن عقوبات صارمة على المتنمرين والذين يمارسون الفساد ويتلقون الرشوة.</a:t>
            </a:r>
            <a:endParaRPr lang="fr-FR" dirty="0">
              <a:solidFill>
                <a:srgbClr val="E200E2"/>
              </a:solidFill>
              <a:latin typeface="Simplified Arabic" pitchFamily="18" charset="-78"/>
              <a:cs typeface="Simplified Arabic" pitchFamily="18" charset="-78"/>
            </a:endParaRPr>
          </a:p>
        </p:txBody>
      </p:sp>
      <p:pic>
        <p:nvPicPr>
          <p:cNvPr id="1030" name="Picture 6" descr="C:\Users\client\Desktop\(5)\Nouveau dossier\Nouveau dossier (3)\4e840b37e320eff73d88cee5bc2a5941.png"/>
          <p:cNvPicPr>
            <a:picLocks noChangeAspect="1" noChangeArrowheads="1"/>
          </p:cNvPicPr>
          <p:nvPr/>
        </p:nvPicPr>
        <p:blipFill>
          <a:blip r:embed="rId4" cstate="print"/>
          <a:srcRect/>
          <a:stretch>
            <a:fillRect/>
          </a:stretch>
        </p:blipFill>
        <p:spPr bwMode="auto">
          <a:xfrm>
            <a:off x="0" y="4714860"/>
            <a:ext cx="2071670" cy="2143140"/>
          </a:xfrm>
          <a:prstGeom prst="rect">
            <a:avLst/>
          </a:prstGeom>
          <a:noFill/>
        </p:spPr>
      </p:pic>
      <p:sp>
        <p:nvSpPr>
          <p:cNvPr id="15" name="Rectangle 14"/>
          <p:cNvSpPr/>
          <p:nvPr/>
        </p:nvSpPr>
        <p:spPr>
          <a:xfrm>
            <a:off x="3071802" y="857232"/>
            <a:ext cx="5715040" cy="500066"/>
          </a:xfrm>
          <a:prstGeom prst="rect">
            <a:avLst/>
          </a:prstGeom>
          <a:solidFill>
            <a:schemeClr val="bg1"/>
          </a:solidFill>
          <a:ln w="57150">
            <a:solidFill>
              <a:srgbClr val="32C83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ar-DZ" b="1" cap="all" dirty="0" smtClean="0">
                <a:ln w="9000" cmpd="sng">
                  <a:solidFill>
                    <a:srgbClr val="009900"/>
                  </a:solidFill>
                  <a:prstDash val="solid"/>
                </a:ln>
                <a:solidFill>
                  <a:schemeClr val="tx1"/>
                </a:solidFill>
                <a:effectLst>
                  <a:reflection blurRad="12700" stA="28000" endPos="45000" dist="1000" dir="5400000" sy="-100000" algn="bl" rotWithShape="0"/>
                </a:effectLst>
              </a:rPr>
              <a:t>كيف تحقق الدولة مبدأ تكافؤ الفرص في ظل وجود بيئة تعليمية متنوعة؟</a:t>
            </a:r>
            <a:endParaRPr lang="fr-FR" dirty="0">
              <a:ln w="9000" cmpd="sng">
                <a:solidFill>
                  <a:srgbClr val="009900"/>
                </a:solidFill>
                <a:prstDash val="solid"/>
              </a:ln>
              <a:solidFill>
                <a:schemeClr val="tx1"/>
              </a:solidFill>
            </a:endParaRPr>
          </a:p>
        </p:txBody>
      </p:sp>
      <p:sp>
        <p:nvSpPr>
          <p:cNvPr id="18" name="Rectangle à coins arrondis 17"/>
          <p:cNvSpPr/>
          <p:nvPr/>
        </p:nvSpPr>
        <p:spPr>
          <a:xfrm>
            <a:off x="4143372" y="3143248"/>
            <a:ext cx="4643470" cy="642942"/>
          </a:xfrm>
          <a:prstGeom prst="roundRect">
            <a:avLst/>
          </a:prstGeom>
          <a:solidFill>
            <a:schemeClr val="bg1"/>
          </a:solidFill>
          <a:ln w="57150">
            <a:solidFill>
              <a:srgbClr val="DA82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FF0000"/>
                  </a:solidFill>
                  <a:prstDash val="solid"/>
                </a:ln>
                <a:solidFill>
                  <a:srgbClr val="FF0000"/>
                </a:solidFill>
                <a:effectLst>
                  <a:reflection blurRad="12700" stA="28000" endPos="45000" dist="1000" dir="5400000" sy="-100000" algn="bl" rotWithShape="0"/>
                </a:effectLst>
              </a:rPr>
              <a:t>3) طرق التخلص من الصور النمطية والأحكام المسبقة:</a:t>
            </a:r>
            <a:endParaRPr lang="fr-FR" dirty="0">
              <a:ln w="9000" cmpd="sng">
                <a:solidFill>
                  <a:srgbClr val="FF0000"/>
                </a:solidFill>
                <a:prstDash val="solid"/>
              </a:ln>
              <a:solidFill>
                <a:srgbClr val="FF0000"/>
              </a:solidFill>
            </a:endParaRPr>
          </a:p>
        </p:txBody>
      </p:sp>
      <p:sp>
        <p:nvSpPr>
          <p:cNvPr id="20" name="Rectangle à coins arrondis 19"/>
          <p:cNvSpPr/>
          <p:nvPr/>
        </p:nvSpPr>
        <p:spPr>
          <a:xfrm>
            <a:off x="2071670" y="4357694"/>
            <a:ext cx="6786610" cy="16430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DZ" dirty="0" smtClean="0">
                <a:solidFill>
                  <a:schemeClr val="tx1"/>
                </a:solidFill>
                <a:latin typeface="Simplified Arabic" pitchFamily="18" charset="-78"/>
                <a:cs typeface="Simplified Arabic" pitchFamily="18" charset="-78"/>
              </a:rPr>
              <a:t>هي أفكار واعتقادات مسبقة وسطحية عن فئة معينة تعمم على الجميع، من خصائصها:</a:t>
            </a:r>
          </a:p>
          <a:p>
            <a:pPr algn="justLow" rtl="1"/>
            <a:r>
              <a:rPr lang="ar-DZ" dirty="0" smtClean="0">
                <a:solidFill>
                  <a:schemeClr val="tx1"/>
                </a:solidFill>
                <a:latin typeface="Simplified Arabic" pitchFamily="18" charset="-78"/>
                <a:cs typeface="Simplified Arabic" pitchFamily="18" charset="-78"/>
              </a:rPr>
              <a:t>مبالغ فيها/ ذاتية (غير موضوعية) /تؤثر على السلوك والتوقعات.</a:t>
            </a:r>
          </a:p>
          <a:p>
            <a:pPr algn="justLow" rtl="1"/>
            <a:r>
              <a:rPr lang="ar-DZ" dirty="0" smtClean="0">
                <a:solidFill>
                  <a:schemeClr val="tx1"/>
                </a:solidFill>
                <a:latin typeface="Simplified Arabic" pitchFamily="18" charset="-78"/>
                <a:cs typeface="Simplified Arabic" pitchFamily="18" charset="-78"/>
              </a:rPr>
              <a:t>من أمثلتها: الذكور أفضل من الإناث في الرياضيات والفيزياء / تلاميذ المدن أكثر ذكاء/ ...</a:t>
            </a:r>
          </a:p>
        </p:txBody>
      </p:sp>
      <p:sp>
        <p:nvSpPr>
          <p:cNvPr id="19" name="Rectangle 18"/>
          <p:cNvSpPr/>
          <p:nvPr/>
        </p:nvSpPr>
        <p:spPr>
          <a:xfrm>
            <a:off x="6429388" y="3929066"/>
            <a:ext cx="2428892" cy="500066"/>
          </a:xfrm>
          <a:prstGeom prst="rect">
            <a:avLst/>
          </a:prstGeom>
          <a:solidFill>
            <a:schemeClr val="bg1"/>
          </a:solidFill>
          <a:ln w="57150">
            <a:solidFill>
              <a:srgbClr val="32C83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ar-DZ" b="1" cap="all" dirty="0" smtClean="0">
                <a:ln w="9000" cmpd="sng">
                  <a:solidFill>
                    <a:srgbClr val="009900"/>
                  </a:solidFill>
                  <a:prstDash val="solid"/>
                </a:ln>
                <a:solidFill>
                  <a:schemeClr val="tx1"/>
                </a:solidFill>
                <a:effectLst>
                  <a:reflection blurRad="12700" stA="28000" endPos="45000" dist="1000" dir="5400000" sy="-100000" algn="bl" rotWithShape="0"/>
                </a:effectLst>
              </a:rPr>
              <a:t>ما المقصود بالصور النمطية ؟</a:t>
            </a:r>
            <a:endParaRPr lang="fr-FR" dirty="0">
              <a:ln w="9000" cmpd="sng">
                <a:solidFill>
                  <a:srgbClr val="009900"/>
                </a:solidFill>
                <a:prstDash val="solid"/>
              </a:ln>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lient\Desktop\(5)\Nouveau dossier\Nouveau dossier (3)\6f243a08a2cc2c886c41a008a0f7c45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Rectangle 7"/>
          <p:cNvSpPr/>
          <p:nvPr/>
        </p:nvSpPr>
        <p:spPr>
          <a:xfrm>
            <a:off x="0" y="571480"/>
            <a:ext cx="9144000" cy="5572164"/>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0" y="6215082"/>
            <a:ext cx="2643206"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إعداد وتقديم: </a:t>
            </a:r>
            <a:r>
              <a:rPr lang="ar-DZ" b="1" cap="all" dirty="0" err="1" smtClean="0">
                <a:ln w="9000" cmpd="sng">
                  <a:solidFill>
                    <a:srgbClr val="32C832"/>
                  </a:solidFill>
                  <a:prstDash val="solid"/>
                </a:ln>
                <a:solidFill>
                  <a:schemeClr val="tx1"/>
                </a:solidFill>
                <a:effectLst>
                  <a:reflection blurRad="12700" stA="28000" endPos="45000" dist="1000" dir="5400000" sy="-100000" algn="bl" rotWithShape="0"/>
                </a:effectLst>
              </a:rPr>
              <a:t>بوسماعت</a:t>
            </a: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 إحسان</a:t>
            </a:r>
            <a:endParaRPr lang="fr-FR" dirty="0">
              <a:ln w="9000" cmpd="sng">
                <a:solidFill>
                  <a:srgbClr val="32C832"/>
                </a:solidFill>
                <a:prstDash val="solid"/>
              </a:ln>
              <a:solidFill>
                <a:schemeClr val="tx1"/>
              </a:solidFill>
            </a:endParaRPr>
          </a:p>
        </p:txBody>
      </p:sp>
      <p:sp>
        <p:nvSpPr>
          <p:cNvPr id="12" name="Rectangle à coins arrondis 11"/>
          <p:cNvSpPr/>
          <p:nvPr/>
        </p:nvSpPr>
        <p:spPr>
          <a:xfrm>
            <a:off x="5000628" y="1142984"/>
            <a:ext cx="3929090" cy="38576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ar-DZ" dirty="0" smtClean="0">
                <a:solidFill>
                  <a:srgbClr val="E200E2"/>
                </a:solidFill>
                <a:latin typeface="Simplified Arabic" pitchFamily="18" charset="-78"/>
                <a:cs typeface="Simplified Arabic" pitchFamily="18" charset="-78"/>
              </a:rPr>
              <a:t>التمييز على أساس الوضع الاجتماعي والاقتصادي: </a:t>
            </a:r>
            <a:r>
              <a:rPr lang="ar-DZ" dirty="0" smtClean="0">
                <a:solidFill>
                  <a:schemeClr val="tx1"/>
                </a:solidFill>
                <a:latin typeface="Simplified Arabic" pitchFamily="18" charset="-78"/>
                <a:cs typeface="Simplified Arabic" pitchFamily="18" charset="-78"/>
              </a:rPr>
              <a:t>عدم قدرة التلاميذ الفقراء من الاستفادة من الدروس الخصوصية والوصول للمدرسة.</a:t>
            </a:r>
          </a:p>
          <a:p>
            <a:pPr algn="justLow" rtl="1"/>
            <a:r>
              <a:rPr lang="ar-DZ" dirty="0" smtClean="0">
                <a:solidFill>
                  <a:srgbClr val="E200E2"/>
                </a:solidFill>
                <a:latin typeface="Simplified Arabic" pitchFamily="18" charset="-78"/>
                <a:cs typeface="Simplified Arabic" pitchFamily="18" charset="-78"/>
              </a:rPr>
              <a:t>التمييز على أساس الجنس: </a:t>
            </a:r>
            <a:r>
              <a:rPr lang="ar-DZ" dirty="0" smtClean="0">
                <a:solidFill>
                  <a:schemeClr val="tx1"/>
                </a:solidFill>
                <a:latin typeface="Simplified Arabic" pitchFamily="18" charset="-78"/>
                <a:cs typeface="Simplified Arabic" pitchFamily="18" charset="-78"/>
              </a:rPr>
              <a:t>بعض المجتمعات تحد من فرص الفتيات في التعليم.</a:t>
            </a:r>
          </a:p>
          <a:p>
            <a:pPr algn="justLow" rtl="1"/>
            <a:r>
              <a:rPr lang="ar-DZ" dirty="0" smtClean="0">
                <a:solidFill>
                  <a:srgbClr val="E200E2"/>
                </a:solidFill>
                <a:latin typeface="Simplified Arabic" pitchFamily="18" charset="-78"/>
                <a:cs typeface="Simplified Arabic" pitchFamily="18" charset="-78"/>
              </a:rPr>
              <a:t>التمييز على أساس الخلفية الثقافية: </a:t>
            </a:r>
            <a:r>
              <a:rPr lang="ar-DZ" dirty="0" smtClean="0">
                <a:solidFill>
                  <a:schemeClr val="tx1"/>
                </a:solidFill>
                <a:latin typeface="Simplified Arabic" pitchFamily="18" charset="-78"/>
                <a:cs typeface="Simplified Arabic" pitchFamily="18" charset="-78"/>
              </a:rPr>
              <a:t>تجاهل ثقافة التلاميذ ولهجاتهم في المناهج والأنشطة.</a:t>
            </a:r>
          </a:p>
          <a:p>
            <a:pPr algn="justLow" rtl="1"/>
            <a:r>
              <a:rPr lang="ar-DZ" dirty="0" smtClean="0">
                <a:solidFill>
                  <a:srgbClr val="E200E2"/>
                </a:solidFill>
                <a:latin typeface="Simplified Arabic" pitchFamily="18" charset="-78"/>
                <a:cs typeface="Simplified Arabic" pitchFamily="18" charset="-78"/>
              </a:rPr>
              <a:t>غياب الدعم لذوي الاحتياجات الخاصة: </a:t>
            </a:r>
            <a:r>
              <a:rPr lang="ar-DZ" dirty="0" smtClean="0">
                <a:solidFill>
                  <a:schemeClr val="tx1"/>
                </a:solidFill>
                <a:latin typeface="Simplified Arabic" pitchFamily="18" charset="-78"/>
                <a:cs typeface="Simplified Arabic" pitchFamily="18" charset="-78"/>
              </a:rPr>
              <a:t>غياب وسائل التعليم المكيف.</a:t>
            </a:r>
          </a:p>
          <a:p>
            <a:pPr algn="justLow" rtl="1"/>
            <a:r>
              <a:rPr lang="ar-DZ" dirty="0" smtClean="0">
                <a:solidFill>
                  <a:srgbClr val="E200E2"/>
                </a:solidFill>
                <a:latin typeface="Simplified Arabic" pitchFamily="18" charset="-78"/>
                <a:cs typeface="Simplified Arabic" pitchFamily="18" charset="-78"/>
              </a:rPr>
              <a:t>التمييز على أساس الأداء الأكاديمي: </a:t>
            </a:r>
            <a:r>
              <a:rPr lang="ar-DZ" dirty="0" smtClean="0">
                <a:solidFill>
                  <a:schemeClr val="tx1"/>
                </a:solidFill>
                <a:latin typeface="Simplified Arabic" pitchFamily="18" charset="-78"/>
                <a:cs typeface="Simplified Arabic" pitchFamily="18" charset="-78"/>
              </a:rPr>
              <a:t>الاهتمام بالتلاميذ المتفوقين وعدم إعطاء فرص لبقية التلاميذ لتحسين مستواهم.</a:t>
            </a:r>
            <a:endParaRPr lang="fr-FR" dirty="0">
              <a:solidFill>
                <a:srgbClr val="E200E2"/>
              </a:solidFill>
              <a:latin typeface="Simplified Arabic" pitchFamily="18" charset="-78"/>
              <a:cs typeface="Simplified Arabic" pitchFamily="18" charset="-78"/>
            </a:endParaRPr>
          </a:p>
        </p:txBody>
      </p:sp>
      <p:sp>
        <p:nvSpPr>
          <p:cNvPr id="11" name="Rectangle 10"/>
          <p:cNvSpPr/>
          <p:nvPr/>
        </p:nvSpPr>
        <p:spPr>
          <a:xfrm>
            <a:off x="5214942" y="714356"/>
            <a:ext cx="3714776" cy="428628"/>
          </a:xfrm>
          <a:prstGeom prst="rect">
            <a:avLst/>
          </a:prstGeom>
          <a:solidFill>
            <a:schemeClr val="bg1"/>
          </a:solidFill>
          <a:ln w="57150">
            <a:solidFill>
              <a:srgbClr val="32C83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ar-DZ" b="1" cap="all" dirty="0" smtClean="0">
                <a:ln w="9000" cmpd="sng">
                  <a:solidFill>
                    <a:srgbClr val="009900"/>
                  </a:solidFill>
                  <a:prstDash val="solid"/>
                </a:ln>
                <a:solidFill>
                  <a:schemeClr val="tx1"/>
                </a:solidFill>
                <a:effectLst>
                  <a:reflection blurRad="12700" stA="28000" endPos="45000" dist="1000" dir="5400000" sy="-100000" algn="bl" rotWithShape="0"/>
                </a:effectLst>
              </a:rPr>
              <a:t>ما هي تجليات غياب تكافؤ الفرص في التعليم ؟</a:t>
            </a:r>
            <a:endParaRPr lang="fr-FR" dirty="0">
              <a:ln w="9000" cmpd="sng">
                <a:solidFill>
                  <a:srgbClr val="009900"/>
                </a:solidFill>
                <a:prstDash val="solid"/>
              </a:ln>
              <a:solidFill>
                <a:schemeClr val="tx1"/>
              </a:solidFill>
            </a:endParaRPr>
          </a:p>
        </p:txBody>
      </p:sp>
      <p:pic>
        <p:nvPicPr>
          <p:cNvPr id="1030" name="Picture 6" descr="C:\Users\client\Desktop\(5)\Nouveau dossier\Nouveau dossier (3)\4e840b37e320eff73d88cee5bc2a5941.png"/>
          <p:cNvPicPr>
            <a:picLocks noChangeAspect="1" noChangeArrowheads="1"/>
          </p:cNvPicPr>
          <p:nvPr/>
        </p:nvPicPr>
        <p:blipFill>
          <a:blip r:embed="rId4" cstate="print"/>
          <a:srcRect/>
          <a:stretch>
            <a:fillRect/>
          </a:stretch>
        </p:blipFill>
        <p:spPr bwMode="auto">
          <a:xfrm>
            <a:off x="7072330" y="4714860"/>
            <a:ext cx="2071670" cy="2143140"/>
          </a:xfrm>
          <a:prstGeom prst="rect">
            <a:avLst/>
          </a:prstGeom>
          <a:noFill/>
        </p:spPr>
      </p:pic>
      <p:sp>
        <p:nvSpPr>
          <p:cNvPr id="18" name="Rectangle à coins arrondis 17"/>
          <p:cNvSpPr/>
          <p:nvPr/>
        </p:nvSpPr>
        <p:spPr>
          <a:xfrm>
            <a:off x="214282" y="1428736"/>
            <a:ext cx="4643470" cy="45720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DZ" dirty="0" smtClean="0">
                <a:solidFill>
                  <a:srgbClr val="E200E2"/>
                </a:solidFill>
                <a:latin typeface="Simplified Arabic" pitchFamily="18" charset="-78"/>
                <a:cs typeface="Simplified Arabic" pitchFamily="18" charset="-78"/>
              </a:rPr>
              <a:t>تعليم قيم الاحترام والتسامح: </a:t>
            </a:r>
            <a:r>
              <a:rPr lang="ar-DZ" dirty="0" smtClean="0">
                <a:solidFill>
                  <a:schemeClr val="tx1"/>
                </a:solidFill>
                <a:latin typeface="Simplified Arabic" pitchFamily="18" charset="-78"/>
                <a:cs typeface="Simplified Arabic" pitchFamily="18" charset="-78"/>
              </a:rPr>
              <a:t>تضمين المناهج التعليمية بمحتويات حول التنوع وحقوق الإنسان، فضلا عن استخدام منهج التكامل المعرفي لتعزيز هذه القيم.</a:t>
            </a:r>
          </a:p>
          <a:p>
            <a:pPr algn="justLow" rtl="1"/>
            <a:r>
              <a:rPr lang="ar-DZ" dirty="0" smtClean="0">
                <a:solidFill>
                  <a:srgbClr val="E200E2"/>
                </a:solidFill>
                <a:latin typeface="Simplified Arabic" pitchFamily="18" charset="-78"/>
                <a:cs typeface="Simplified Arabic" pitchFamily="18" charset="-78"/>
              </a:rPr>
              <a:t>تنويع أساليب التعليم والتقويم: </a:t>
            </a:r>
            <a:r>
              <a:rPr lang="ar-DZ" dirty="0" smtClean="0">
                <a:solidFill>
                  <a:schemeClr val="tx1"/>
                </a:solidFill>
                <a:latin typeface="Simplified Arabic" pitchFamily="18" charset="-78"/>
                <a:cs typeface="Simplified Arabic" pitchFamily="18" charset="-78"/>
              </a:rPr>
              <a:t>استخدام طرق نشطة والتقييم الموضوعي بناء على الأداء الفردي.</a:t>
            </a:r>
          </a:p>
          <a:p>
            <a:pPr algn="justLow" rtl="1"/>
            <a:r>
              <a:rPr lang="ar-DZ" dirty="0" smtClean="0">
                <a:solidFill>
                  <a:srgbClr val="E200E2"/>
                </a:solidFill>
                <a:latin typeface="Simplified Arabic" pitchFamily="18" charset="-78"/>
                <a:cs typeface="Simplified Arabic" pitchFamily="18" charset="-78"/>
              </a:rPr>
              <a:t>تعزيز الحوار والمناقشة: </a:t>
            </a:r>
            <a:r>
              <a:rPr lang="ar-DZ" dirty="0" smtClean="0">
                <a:solidFill>
                  <a:schemeClr val="tx1"/>
                </a:solidFill>
                <a:latin typeface="Simplified Arabic" pitchFamily="18" charset="-78"/>
                <a:cs typeface="Simplified Arabic" pitchFamily="18" charset="-78"/>
              </a:rPr>
              <a:t>مناقشة القيم وتأثير الأفكار المسبقة على الأفراد وكذا تعليم آداب الحوار واحترام الآخر.</a:t>
            </a:r>
            <a:endParaRPr lang="ar-DZ" dirty="0" smtClean="0">
              <a:solidFill>
                <a:srgbClr val="E200E2"/>
              </a:solidFill>
              <a:latin typeface="Simplified Arabic" pitchFamily="18" charset="-78"/>
              <a:cs typeface="Simplified Arabic" pitchFamily="18" charset="-78"/>
            </a:endParaRPr>
          </a:p>
          <a:p>
            <a:pPr algn="justLow" rtl="1"/>
            <a:r>
              <a:rPr lang="ar-DZ" dirty="0" err="1" smtClean="0">
                <a:solidFill>
                  <a:srgbClr val="E200E2"/>
                </a:solidFill>
                <a:latin typeface="Simplified Arabic" pitchFamily="18" charset="-78"/>
                <a:cs typeface="Simplified Arabic" pitchFamily="18" charset="-78"/>
              </a:rPr>
              <a:t>النمذجة</a:t>
            </a:r>
            <a:r>
              <a:rPr lang="ar-DZ" dirty="0" smtClean="0">
                <a:solidFill>
                  <a:srgbClr val="E200E2"/>
                </a:solidFill>
                <a:latin typeface="Simplified Arabic" pitchFamily="18" charset="-78"/>
                <a:cs typeface="Simplified Arabic" pitchFamily="18" charset="-78"/>
              </a:rPr>
              <a:t> العملية والسلوك الايجابي: </a:t>
            </a:r>
            <a:r>
              <a:rPr lang="ar-DZ" dirty="0" smtClean="0">
                <a:solidFill>
                  <a:schemeClr val="tx1"/>
                </a:solidFill>
                <a:latin typeface="Simplified Arabic" pitchFamily="18" charset="-78"/>
                <a:cs typeface="Simplified Arabic" pitchFamily="18" charset="-78"/>
              </a:rPr>
              <a:t>بحيث يكون المدرس قدوة في سلوكه كما يستعين بتقديم أمثلة واقعية لشخصيات ناجحة من بيئات مختلفة.</a:t>
            </a:r>
            <a:endParaRPr lang="ar-DZ" dirty="0" smtClean="0">
              <a:solidFill>
                <a:srgbClr val="E200E2"/>
              </a:solidFill>
              <a:latin typeface="Simplified Arabic" pitchFamily="18" charset="-78"/>
              <a:cs typeface="Simplified Arabic" pitchFamily="18" charset="-78"/>
            </a:endParaRPr>
          </a:p>
          <a:p>
            <a:pPr algn="justLow" rtl="1"/>
            <a:r>
              <a:rPr lang="ar-DZ" dirty="0" smtClean="0">
                <a:solidFill>
                  <a:srgbClr val="E200E2"/>
                </a:solidFill>
                <a:latin typeface="Simplified Arabic" pitchFamily="18" charset="-78"/>
                <a:cs typeface="Simplified Arabic" pitchFamily="18" charset="-78"/>
              </a:rPr>
              <a:t>التدريب المستمر للمعلمين: </a:t>
            </a:r>
            <a:r>
              <a:rPr lang="ar-DZ" dirty="0" smtClean="0">
                <a:solidFill>
                  <a:schemeClr val="tx1"/>
                </a:solidFill>
                <a:latin typeface="Simplified Arabic" pitchFamily="18" charset="-78"/>
                <a:cs typeface="Simplified Arabic" pitchFamily="18" charset="-78"/>
              </a:rPr>
              <a:t>تدريبهم على مختلف المستجدات فيما يتعلق بالتنمر والاستفزاز والمضايقة وكيفية التصدي لها وكل القوانين والعقوبات الرادعة.</a:t>
            </a:r>
            <a:endParaRPr lang="ar-DZ" dirty="0" smtClean="0">
              <a:solidFill>
                <a:srgbClr val="E200E2"/>
              </a:solidFill>
              <a:latin typeface="Simplified Arabic" pitchFamily="18" charset="-78"/>
              <a:cs typeface="Simplified Arabic" pitchFamily="18" charset="-78"/>
            </a:endParaRPr>
          </a:p>
        </p:txBody>
      </p:sp>
      <p:sp>
        <p:nvSpPr>
          <p:cNvPr id="17" name="Rectangle 16"/>
          <p:cNvSpPr/>
          <p:nvPr/>
        </p:nvSpPr>
        <p:spPr>
          <a:xfrm>
            <a:off x="285720" y="714356"/>
            <a:ext cx="4500562" cy="714380"/>
          </a:xfrm>
          <a:prstGeom prst="rect">
            <a:avLst/>
          </a:prstGeom>
          <a:solidFill>
            <a:schemeClr val="bg1"/>
          </a:solidFill>
          <a:ln w="57150">
            <a:solidFill>
              <a:srgbClr val="32C83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ar-DZ" b="1" cap="all" dirty="0" smtClean="0">
                <a:ln w="9000" cmpd="sng">
                  <a:solidFill>
                    <a:srgbClr val="009900"/>
                  </a:solidFill>
                  <a:prstDash val="solid"/>
                </a:ln>
                <a:solidFill>
                  <a:schemeClr val="tx1"/>
                </a:solidFill>
                <a:effectLst>
                  <a:reflection blurRad="12700" stA="28000" endPos="45000" dist="1000" dir="5400000" sy="-100000" algn="bl" rotWithShape="0"/>
                </a:effectLst>
              </a:rPr>
              <a:t>ما هي الطرق المستخدمة في التعليم للتخلص من الصور النمطية والأحكام المسبقة ؟</a:t>
            </a:r>
            <a:endParaRPr lang="fr-FR" dirty="0">
              <a:ln w="9000" cmpd="sng">
                <a:solidFill>
                  <a:srgbClr val="009900"/>
                </a:solidFill>
                <a:prstDash val="solid"/>
              </a:ln>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lient\Desktop\(5)\Nouveau dossier\Nouveau dossier (3)\6f243a08a2cc2c886c41a008a0f7c45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Rectangle 7"/>
          <p:cNvSpPr/>
          <p:nvPr/>
        </p:nvSpPr>
        <p:spPr>
          <a:xfrm>
            <a:off x="0" y="571480"/>
            <a:ext cx="9144000" cy="5572164"/>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6143636" y="6429372"/>
            <a:ext cx="2643206"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إعداد وتقديم: </a:t>
            </a:r>
            <a:r>
              <a:rPr lang="ar-DZ" b="1" cap="all" dirty="0" err="1" smtClean="0">
                <a:ln w="9000" cmpd="sng">
                  <a:solidFill>
                    <a:srgbClr val="32C832"/>
                  </a:solidFill>
                  <a:prstDash val="solid"/>
                </a:ln>
                <a:solidFill>
                  <a:schemeClr val="tx1"/>
                </a:solidFill>
                <a:effectLst>
                  <a:reflection blurRad="12700" stA="28000" endPos="45000" dist="1000" dir="5400000" sy="-100000" algn="bl" rotWithShape="0"/>
                </a:effectLst>
              </a:rPr>
              <a:t>بوسماعت</a:t>
            </a:r>
            <a:r>
              <a:rPr lang="ar-DZ" b="1" cap="all" dirty="0" smtClean="0">
                <a:ln w="9000" cmpd="sng">
                  <a:solidFill>
                    <a:srgbClr val="32C832"/>
                  </a:solidFill>
                  <a:prstDash val="solid"/>
                </a:ln>
                <a:solidFill>
                  <a:schemeClr val="tx1"/>
                </a:solidFill>
                <a:effectLst>
                  <a:reflection blurRad="12700" stA="28000" endPos="45000" dist="1000" dir="5400000" sy="-100000" algn="bl" rotWithShape="0"/>
                </a:effectLst>
              </a:rPr>
              <a:t> إحسان</a:t>
            </a:r>
            <a:endParaRPr lang="fr-FR" dirty="0">
              <a:ln w="9000" cmpd="sng">
                <a:solidFill>
                  <a:srgbClr val="32C832"/>
                </a:solidFill>
                <a:prstDash val="solid"/>
              </a:ln>
              <a:solidFill>
                <a:schemeClr val="tx1"/>
              </a:solidFill>
            </a:endParaRPr>
          </a:p>
        </p:txBody>
      </p:sp>
      <p:pic>
        <p:nvPicPr>
          <p:cNvPr id="1030" name="Picture 6" descr="C:\Users\client\Desktop\(5)\Nouveau dossier\Nouveau dossier (3)\4e840b37e320eff73d88cee5bc2a5941.png"/>
          <p:cNvPicPr>
            <a:picLocks noChangeAspect="1" noChangeArrowheads="1"/>
          </p:cNvPicPr>
          <p:nvPr/>
        </p:nvPicPr>
        <p:blipFill>
          <a:blip r:embed="rId4" cstate="print"/>
          <a:srcRect/>
          <a:stretch>
            <a:fillRect/>
          </a:stretch>
        </p:blipFill>
        <p:spPr bwMode="auto">
          <a:xfrm>
            <a:off x="0" y="4714860"/>
            <a:ext cx="2071670" cy="2143140"/>
          </a:xfrm>
          <a:prstGeom prst="rect">
            <a:avLst/>
          </a:prstGeom>
          <a:noFill/>
        </p:spPr>
      </p:pic>
      <p:sp>
        <p:nvSpPr>
          <p:cNvPr id="18" name="Rectangle à coins arrondis 17"/>
          <p:cNvSpPr/>
          <p:nvPr/>
        </p:nvSpPr>
        <p:spPr>
          <a:xfrm>
            <a:off x="2786050" y="857232"/>
            <a:ext cx="6072230" cy="642942"/>
          </a:xfrm>
          <a:prstGeom prst="roundRect">
            <a:avLst/>
          </a:prstGeom>
          <a:solidFill>
            <a:schemeClr val="bg1"/>
          </a:solidFill>
          <a:ln w="57150">
            <a:solidFill>
              <a:srgbClr val="DA82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FF0000"/>
                  </a:solidFill>
                  <a:prstDash val="solid"/>
                </a:ln>
                <a:solidFill>
                  <a:srgbClr val="FF0000"/>
                </a:solidFill>
                <a:effectLst>
                  <a:reflection blurRad="12700" stA="28000" endPos="45000" dist="1000" dir="5400000" sy="-100000" algn="bl" rotWithShape="0"/>
                </a:effectLst>
              </a:rPr>
              <a:t>4) أمثلة توضح الممارسات التربوية التي تعزز تكافؤ الفرص والتنوع :</a:t>
            </a:r>
            <a:endParaRPr lang="fr-FR" dirty="0">
              <a:ln w="9000" cmpd="sng">
                <a:solidFill>
                  <a:srgbClr val="FF0000"/>
                </a:solidFill>
                <a:prstDash val="solid"/>
              </a:ln>
              <a:solidFill>
                <a:srgbClr val="FF0000"/>
              </a:solidFill>
            </a:endParaRPr>
          </a:p>
        </p:txBody>
      </p:sp>
      <p:sp>
        <p:nvSpPr>
          <p:cNvPr id="20" name="Rectangle à coins arrondis 19"/>
          <p:cNvSpPr/>
          <p:nvPr/>
        </p:nvSpPr>
        <p:spPr>
          <a:xfrm>
            <a:off x="428596" y="1500174"/>
            <a:ext cx="8501122" cy="31432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DZ" dirty="0" smtClean="0">
                <a:solidFill>
                  <a:srgbClr val="E200E2"/>
                </a:solidFill>
                <a:latin typeface="Simplified Arabic" pitchFamily="18" charset="-78"/>
                <a:cs typeface="Simplified Arabic" pitchFamily="18" charset="-78"/>
              </a:rPr>
              <a:t>دمج الأفراد ذوي الاحتياجات الخاصة في التعليم: </a:t>
            </a:r>
            <a:r>
              <a:rPr lang="ar-DZ" dirty="0" smtClean="0">
                <a:solidFill>
                  <a:schemeClr val="tx1"/>
                </a:solidFill>
                <a:latin typeface="Simplified Arabic" pitchFamily="18" charset="-78"/>
                <a:cs typeface="Simplified Arabic" pitchFamily="18" charset="-78"/>
              </a:rPr>
              <a:t>توفير برامج مكيفة وتقديم مساعدات تعليمية للطلاب ذوي الاحتياجات الخاصة.</a:t>
            </a:r>
            <a:endParaRPr lang="ar-DZ" dirty="0" smtClean="0">
              <a:solidFill>
                <a:srgbClr val="E200E2"/>
              </a:solidFill>
              <a:latin typeface="Simplified Arabic" pitchFamily="18" charset="-78"/>
              <a:cs typeface="Simplified Arabic" pitchFamily="18" charset="-78"/>
            </a:endParaRPr>
          </a:p>
          <a:p>
            <a:pPr algn="justLow" rtl="1"/>
            <a:r>
              <a:rPr lang="ar-DZ" dirty="0" smtClean="0">
                <a:solidFill>
                  <a:srgbClr val="E200E2"/>
                </a:solidFill>
                <a:latin typeface="Simplified Arabic" pitchFamily="18" charset="-78"/>
                <a:cs typeface="Simplified Arabic" pitchFamily="18" charset="-78"/>
              </a:rPr>
              <a:t>تضمين المناهج بقيم ومفاهيم حول التنوع والمواطنة والمساواة: </a:t>
            </a:r>
            <a:r>
              <a:rPr lang="ar-DZ" dirty="0" smtClean="0">
                <a:solidFill>
                  <a:schemeClr val="tx1"/>
                </a:solidFill>
                <a:latin typeface="Simplified Arabic" pitchFamily="18" charset="-78"/>
                <a:cs typeface="Simplified Arabic" pitchFamily="18" charset="-78"/>
              </a:rPr>
              <a:t>من خلال مناقشة سندات ونصوص حول هذه القيم وعرض موارد غير متحيزة </a:t>
            </a:r>
            <a:endParaRPr lang="ar-DZ" dirty="0" smtClean="0">
              <a:solidFill>
                <a:srgbClr val="E200E2"/>
              </a:solidFill>
              <a:latin typeface="Simplified Arabic" pitchFamily="18" charset="-78"/>
              <a:cs typeface="Simplified Arabic" pitchFamily="18" charset="-78"/>
            </a:endParaRPr>
          </a:p>
          <a:p>
            <a:pPr algn="justLow" rtl="1"/>
            <a:r>
              <a:rPr lang="ar-DZ" dirty="0" smtClean="0">
                <a:solidFill>
                  <a:srgbClr val="E200E2"/>
                </a:solidFill>
                <a:latin typeface="Simplified Arabic" pitchFamily="18" charset="-78"/>
                <a:cs typeface="Simplified Arabic" pitchFamily="18" charset="-78"/>
              </a:rPr>
              <a:t>تعزيز فرص المشاركة: </a:t>
            </a:r>
            <a:r>
              <a:rPr lang="ar-DZ" dirty="0" smtClean="0">
                <a:solidFill>
                  <a:schemeClr val="tx1"/>
                </a:solidFill>
                <a:latin typeface="Simplified Arabic" pitchFamily="18" charset="-78"/>
                <a:cs typeface="Simplified Arabic" pitchFamily="18" charset="-78"/>
              </a:rPr>
              <a:t>منح الفرص لجميع المتعلمين للمشاركة وتشجيعهم على المحاولة</a:t>
            </a:r>
            <a:endParaRPr lang="ar-DZ" dirty="0" smtClean="0">
              <a:solidFill>
                <a:srgbClr val="E200E2"/>
              </a:solidFill>
              <a:latin typeface="Simplified Arabic" pitchFamily="18" charset="-78"/>
              <a:cs typeface="Simplified Arabic" pitchFamily="18" charset="-78"/>
            </a:endParaRPr>
          </a:p>
          <a:p>
            <a:pPr algn="justLow" rtl="1"/>
            <a:r>
              <a:rPr lang="ar-DZ" dirty="0" smtClean="0">
                <a:solidFill>
                  <a:srgbClr val="E200E2"/>
                </a:solidFill>
                <a:latin typeface="Simplified Arabic" pitchFamily="18" charset="-78"/>
                <a:cs typeface="Simplified Arabic" pitchFamily="18" charset="-78"/>
              </a:rPr>
              <a:t>تنويع أساليب التدريس: </a:t>
            </a:r>
            <a:r>
              <a:rPr lang="ar-DZ" dirty="0" smtClean="0">
                <a:solidFill>
                  <a:schemeClr val="tx1"/>
                </a:solidFill>
                <a:latin typeface="Simplified Arabic" pitchFamily="18" charset="-78"/>
                <a:cs typeface="Simplified Arabic" pitchFamily="18" charset="-78"/>
              </a:rPr>
              <a:t>استخدام طرق نشطة كالتعلم التعاوني وطريقة المشروع والعصف الذهني وغيرها</a:t>
            </a:r>
            <a:endParaRPr lang="ar-DZ" dirty="0" smtClean="0">
              <a:solidFill>
                <a:srgbClr val="E200E2"/>
              </a:solidFill>
              <a:latin typeface="Simplified Arabic" pitchFamily="18" charset="-78"/>
              <a:cs typeface="Simplified Arabic" pitchFamily="18" charset="-78"/>
            </a:endParaRPr>
          </a:p>
          <a:p>
            <a:pPr algn="justLow" rtl="1"/>
            <a:r>
              <a:rPr lang="ar-DZ" dirty="0" smtClean="0">
                <a:solidFill>
                  <a:srgbClr val="E200E2"/>
                </a:solidFill>
                <a:latin typeface="Simplified Arabic" pitchFamily="18" charset="-78"/>
                <a:cs typeface="Simplified Arabic" pitchFamily="18" charset="-78"/>
              </a:rPr>
              <a:t>التقييم بطرق عادلة: </a:t>
            </a:r>
            <a:r>
              <a:rPr lang="ar-DZ" dirty="0" smtClean="0">
                <a:solidFill>
                  <a:schemeClr val="tx1"/>
                </a:solidFill>
                <a:latin typeface="Simplified Arabic" pitchFamily="18" charset="-78"/>
                <a:cs typeface="Simplified Arabic" pitchFamily="18" charset="-78"/>
              </a:rPr>
              <a:t>إجراء اختبارات متنوعة تحريرية وشفوية وعملية وتثمين الجهود الفردية</a:t>
            </a:r>
            <a:endParaRPr lang="ar-DZ" dirty="0" smtClean="0">
              <a:solidFill>
                <a:srgbClr val="E200E2"/>
              </a:solidFill>
              <a:latin typeface="Simplified Arabic" pitchFamily="18" charset="-78"/>
              <a:cs typeface="Simplified Arabic" pitchFamily="18" charset="-78"/>
            </a:endParaRPr>
          </a:p>
          <a:p>
            <a:pPr algn="justLow" rtl="1"/>
            <a:r>
              <a:rPr lang="ar-DZ" dirty="0" smtClean="0">
                <a:solidFill>
                  <a:srgbClr val="E200E2"/>
                </a:solidFill>
                <a:latin typeface="Simplified Arabic" pitchFamily="18" charset="-78"/>
                <a:cs typeface="Simplified Arabic" pitchFamily="18" charset="-78"/>
              </a:rPr>
              <a:t>تنويع الأنشطة </a:t>
            </a:r>
            <a:r>
              <a:rPr lang="ar-DZ" dirty="0" err="1" smtClean="0">
                <a:solidFill>
                  <a:srgbClr val="E200E2"/>
                </a:solidFill>
                <a:latin typeface="Simplified Arabic" pitchFamily="18" charset="-78"/>
                <a:cs typeface="Simplified Arabic" pitchFamily="18" charset="-78"/>
              </a:rPr>
              <a:t>اللاصفية</a:t>
            </a:r>
            <a:r>
              <a:rPr lang="ar-DZ" dirty="0" smtClean="0">
                <a:solidFill>
                  <a:srgbClr val="E200E2"/>
                </a:solidFill>
                <a:latin typeface="Simplified Arabic" pitchFamily="18" charset="-78"/>
                <a:cs typeface="Simplified Arabic" pitchFamily="18" charset="-78"/>
              </a:rPr>
              <a:t>: </a:t>
            </a:r>
            <a:r>
              <a:rPr lang="ar-DZ" dirty="0" smtClean="0">
                <a:solidFill>
                  <a:schemeClr val="tx1"/>
                </a:solidFill>
                <a:latin typeface="Simplified Arabic" pitchFamily="18" charset="-78"/>
                <a:cs typeface="Simplified Arabic" pitchFamily="18" charset="-78"/>
              </a:rPr>
              <a:t>إنشاء نوادي تضم متعلمين مختلفين وإجراء المسابقات العلمية وغيرها</a:t>
            </a:r>
            <a:endParaRPr lang="ar-DZ" dirty="0" smtClean="0">
              <a:solidFill>
                <a:srgbClr val="E200E2"/>
              </a:solidFill>
              <a:latin typeface="Simplified Arabic" pitchFamily="18" charset="-78"/>
              <a:cs typeface="Simplified Arabic" pitchFamily="18" charset="-78"/>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1153</Words>
  <Application>Microsoft Office PowerPoint</Application>
  <PresentationFormat>Affichage à l'écran (4:3)</PresentationFormat>
  <Paragraphs>87</Paragraphs>
  <Slides>10</Slides>
  <Notes>9</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client</dc:creator>
  <cp:lastModifiedBy>client</cp:lastModifiedBy>
  <cp:revision>3</cp:revision>
  <dcterms:created xsi:type="dcterms:W3CDTF">2026-03-29T15:28:50Z</dcterms:created>
  <dcterms:modified xsi:type="dcterms:W3CDTF">2026-04-04T18:47:12Z</dcterms:modified>
</cp:coreProperties>
</file>