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68" r:id="rId3"/>
    <p:sldId id="263" r:id="rId4"/>
    <p:sldId id="278" r:id="rId5"/>
    <p:sldId id="283" r:id="rId6"/>
    <p:sldId id="264" r:id="rId7"/>
    <p:sldId id="280" r:id="rId8"/>
    <p:sldId id="281" r:id="rId9"/>
    <p:sldId id="284" r:id="rId10"/>
    <p:sldId id="282" r:id="rId11"/>
    <p:sldId id="265" r:id="rId12"/>
    <p:sldId id="269" r:id="rId13"/>
    <p:sldId id="270" r:id="rId14"/>
    <p:sldId id="285" r:id="rId15"/>
    <p:sldId id="272" r:id="rId16"/>
    <p:sldId id="273" r:id="rId17"/>
    <p:sldId id="274" r:id="rId18"/>
    <p:sldId id="275" r:id="rId19"/>
    <p:sldId id="276" r:id="rId20"/>
    <p:sldId id="277" r:id="rId21"/>
    <p:sldId id="257"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2881792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1004340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1524688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998E1BE-9FF6-4023-AC65-A0803EA8C057}" type="slidenum">
              <a:rPr lang="fr-FR" smtClean="0"/>
              <a:pPr/>
              <a:t>‹N°›</a:t>
            </a:fld>
            <a:endParaRPr lang="fr-F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607165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391866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346377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1626554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40635737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2154606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24296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3072039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3204033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1051156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3254633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584474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1278713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895480F-D4B1-4641-BC97-CFF7670BF9A4}" type="datetimeFigureOut">
              <a:rPr lang="fr-FR" smtClean="0"/>
              <a:pPr/>
              <a:t>20/01/2021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998E1BE-9FF6-4023-AC65-A0803EA8C057}" type="slidenum">
              <a:rPr lang="fr-FR" smtClean="0"/>
              <a:pPr/>
              <a:t>‹N°›</a:t>
            </a:fld>
            <a:endParaRPr lang="fr-FR"/>
          </a:p>
        </p:txBody>
      </p:sp>
    </p:spTree>
    <p:extLst>
      <p:ext uri="{BB962C8B-B14F-4D97-AF65-F5344CB8AC3E}">
        <p14:creationId xmlns:p14="http://schemas.microsoft.com/office/powerpoint/2010/main" val="2800728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895480F-D4B1-4641-BC97-CFF7670BF9A4}" type="datetimeFigureOut">
              <a:rPr lang="fr-FR" smtClean="0"/>
              <a:pPr/>
              <a:t>20/01/2021</a:t>
            </a:fld>
            <a:endParaRPr lang="fr-F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2998E1BE-9FF6-4023-AC65-A0803EA8C057}" type="slidenum">
              <a:rPr lang="fr-FR" smtClean="0"/>
              <a:pPr/>
              <a:t>‹N°›</a:t>
            </a:fld>
            <a:endParaRPr lang="fr-FR"/>
          </a:p>
        </p:txBody>
      </p:sp>
    </p:spTree>
    <p:extLst>
      <p:ext uri="{BB962C8B-B14F-4D97-AF65-F5344CB8AC3E}">
        <p14:creationId xmlns:p14="http://schemas.microsoft.com/office/powerpoint/2010/main" val="1649437605"/>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1285860"/>
            <a:ext cx="7772400" cy="1214446"/>
          </a:xfrm>
        </p:spPr>
        <p:txBody>
          <a:bodyPr>
            <a:noAutofit/>
          </a:bodyPr>
          <a:lstStyle/>
          <a:p>
            <a:pPr algn="ctr" rtl="1"/>
            <a:r>
              <a:rPr lang="ar-DZ" sz="8800" b="1" dirty="0" smtClean="0">
                <a:solidFill>
                  <a:srgbClr val="FF0000"/>
                </a:solidFill>
                <a:latin typeface="Traditional Arabic" panose="02020603050405020304" pitchFamily="18" charset="-78"/>
                <a:cs typeface="Traditional Arabic" panose="02020603050405020304" pitchFamily="18" charset="-78"/>
              </a:rPr>
              <a:t>المحاضرة الثانية</a:t>
            </a:r>
            <a:endParaRPr lang="fr-FR" sz="8800" b="1" dirty="0">
              <a:solidFill>
                <a:srgbClr val="FF0000"/>
              </a:solidFill>
              <a:latin typeface="Traditional Arabic" panose="02020603050405020304" pitchFamily="18" charset="-78"/>
              <a:cs typeface="Traditional Arabic" panose="02020603050405020304" pitchFamily="18" charset="-78"/>
            </a:endParaRPr>
          </a:p>
        </p:txBody>
      </p:sp>
      <p:sp>
        <p:nvSpPr>
          <p:cNvPr id="4" name="Sous-titre 3"/>
          <p:cNvSpPr>
            <a:spLocks noGrp="1"/>
          </p:cNvSpPr>
          <p:nvPr>
            <p:ph type="subTitle" idx="1"/>
          </p:nvPr>
        </p:nvSpPr>
        <p:spPr>
          <a:xfrm>
            <a:off x="500034" y="4000504"/>
            <a:ext cx="8305800" cy="1143000"/>
          </a:xfrm>
        </p:spPr>
        <p:txBody>
          <a:bodyPr>
            <a:noAutofit/>
          </a:bodyPr>
          <a:lstStyle/>
          <a:p>
            <a:pPr lvl="0" algn="ctr" rtl="1"/>
            <a:r>
              <a:rPr lang="ar-SA" sz="7200" b="1" dirty="0">
                <a:solidFill>
                  <a:schemeClr val="tx1"/>
                </a:solidFill>
                <a:latin typeface="Calibri" panose="020F0502020204030204" pitchFamily="34" charset="0"/>
                <a:ea typeface="Calibri" panose="020F0502020204030204" pitchFamily="34" charset="0"/>
                <a:cs typeface="Traditional Arabic" panose="02020603050405020304" pitchFamily="18" charset="-78"/>
              </a:rPr>
              <a:t>الميكانيك الحيوية الرياضية</a:t>
            </a:r>
            <a:endParaRPr lang="fr-FR" sz="72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algn="ctr" rtl="1"/>
            <a:endParaRPr lang="fr-FR" sz="72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404664"/>
            <a:ext cx="8640960" cy="5688632"/>
          </a:xfrm>
        </p:spPr>
        <p:txBody>
          <a:bodyPr>
            <a:normAutofit/>
          </a:bodyPr>
          <a:lstStyle/>
          <a:p>
            <a:pPr lvl="0" algn="ctr" rtl="1">
              <a:buClr>
                <a:srgbClr val="1E5155">
                  <a:lumMod val="40000"/>
                  <a:lumOff val="60000"/>
                </a:srgbClr>
              </a:buClr>
              <a:buNone/>
            </a:pPr>
            <a:r>
              <a:rPr lang="ar-DZ" sz="6600" b="1" dirty="0">
                <a:solidFill>
                  <a:prstClr val="white"/>
                </a:solidFill>
                <a:latin typeface="Traditional Arabic" panose="02020603050405020304" pitchFamily="18" charset="-78"/>
                <a:cs typeface="Traditional Arabic" panose="02020603050405020304" pitchFamily="18" charset="-78"/>
              </a:rPr>
              <a:t>وعند دراسة حركة الرياضي تبرز أهمية الإلمام بالعلوم الأخرى، فالفسيولوجيا والكيمياء الحيوية تسهم بشكل فعال في معرفة حالة الرياضي التدريبية خلال عملية التدريب .</a:t>
            </a:r>
            <a:endParaRPr lang="fr-FR" sz="6600" b="1" dirty="0">
              <a:solidFill>
                <a:prstClr val="white"/>
              </a:solidFill>
              <a:latin typeface="Traditional Arabic" panose="02020603050405020304" pitchFamily="18" charset="-78"/>
              <a:cs typeface="Traditional Arabic" panose="02020603050405020304" pitchFamily="18" charset="-78"/>
            </a:endParaRPr>
          </a:p>
          <a:p>
            <a:pPr algn="ctr"/>
            <a:endParaRPr lang="fr-FR" sz="6000" dirty="0"/>
          </a:p>
        </p:txBody>
      </p:sp>
    </p:spTree>
    <p:extLst>
      <p:ext uri="{BB962C8B-B14F-4D97-AF65-F5344CB8AC3E}">
        <p14:creationId xmlns:p14="http://schemas.microsoft.com/office/powerpoint/2010/main" val="3467563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260648"/>
            <a:ext cx="8712968" cy="6480720"/>
          </a:xfrm>
        </p:spPr>
        <p:txBody>
          <a:bodyPr>
            <a:noAutofit/>
          </a:bodyPr>
          <a:lstStyle/>
          <a:p>
            <a:pPr algn="ctr" rtl="1">
              <a:buNone/>
            </a:pPr>
            <a:r>
              <a:rPr lang="ar-DZ" sz="4000" b="1" dirty="0" smtClean="0">
                <a:latin typeface="Traditional Arabic" panose="02020603050405020304" pitchFamily="18" charset="-78"/>
                <a:cs typeface="Traditional Arabic" panose="02020603050405020304" pitchFamily="18" charset="-78"/>
              </a:rPr>
              <a:t>وعلى هذا فإن الميكانيك الحيوية الرياضية في أبحاثه بالنسبة للحركات الرياضية يستعين ببعض العلوم الأخرى، كما أنه يقدم لهذه العلوم موضوعات ومشكلات معينة لتقوم بالبحث فيها بحيث كلها تصب في موضوع البحث الرئيسي لهذا التخصص وعلى هذا فإن أهم – مجالات البحث – في هذا التخصص تتجلى في:</a:t>
            </a:r>
          </a:p>
          <a:p>
            <a:pPr algn="ctr" rtl="1">
              <a:buNone/>
            </a:pPr>
            <a:r>
              <a:rPr lang="ar-DZ" sz="4000" b="1" dirty="0" smtClean="0">
                <a:latin typeface="Traditional Arabic" panose="02020603050405020304" pitchFamily="18" charset="-78"/>
                <a:cs typeface="Traditional Arabic" panose="02020603050405020304" pitchFamily="18" charset="-78"/>
              </a:rPr>
              <a:t>- تكوين الحركة.</a:t>
            </a:r>
          </a:p>
          <a:p>
            <a:pPr algn="ctr" rtl="1">
              <a:buNone/>
            </a:pPr>
            <a:r>
              <a:rPr lang="ar-DZ" sz="4000" b="1" dirty="0" smtClean="0">
                <a:latin typeface="Traditional Arabic" panose="02020603050405020304" pitchFamily="18" charset="-78"/>
                <a:cs typeface="Traditional Arabic" panose="02020603050405020304" pitchFamily="18" charset="-78"/>
              </a:rPr>
              <a:t>- تأثير القوى المختلفة عليها مع بحث عناصر هذه القوى.</a:t>
            </a:r>
          </a:p>
          <a:p>
            <a:pPr algn="ctr" rtl="1">
              <a:buNone/>
            </a:pPr>
            <a:r>
              <a:rPr lang="ar-DZ" sz="4000" b="1" dirty="0" smtClean="0">
                <a:latin typeface="Traditional Arabic" panose="02020603050405020304" pitchFamily="18" charset="-78"/>
                <a:cs typeface="Traditional Arabic" panose="02020603050405020304" pitchFamily="18" charset="-78"/>
              </a:rPr>
              <a:t>- تحديد شروط وظروف أداء الحركات.</a:t>
            </a:r>
          </a:p>
          <a:p>
            <a:pPr algn="ctr" rtl="1">
              <a:buNone/>
            </a:pPr>
            <a:r>
              <a:rPr lang="ar-DZ" sz="4000" b="1" dirty="0" smtClean="0">
                <a:latin typeface="Traditional Arabic" panose="02020603050405020304" pitchFamily="18" charset="-78"/>
                <a:cs typeface="Traditional Arabic" panose="02020603050405020304" pitchFamily="18" charset="-78"/>
              </a:rPr>
              <a:t>- تحديد العوامل التي تؤثر في النتيجة النهائية.</a:t>
            </a:r>
            <a:endParaRPr lang="fr-FR" sz="4000" b="1" dirty="0">
              <a:latin typeface="Traditional Arabic" panose="02020603050405020304" pitchFamily="18" charset="-78"/>
              <a:cs typeface="Traditional Arabic" panose="02020603050405020304"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260648"/>
            <a:ext cx="8712968" cy="6480720"/>
          </a:xfrm>
        </p:spPr>
        <p:txBody>
          <a:bodyPr>
            <a:noAutofit/>
          </a:bodyPr>
          <a:lstStyle/>
          <a:p>
            <a:pPr marL="0" indent="0" algn="ctr" rtl="1">
              <a:buNone/>
            </a:pPr>
            <a:r>
              <a:rPr lang="ar-DZ" sz="3800" b="1" dirty="0">
                <a:solidFill>
                  <a:srgbClr val="FF0000"/>
                </a:solidFill>
                <a:latin typeface="Traditional Arabic" panose="02020603050405020304" pitchFamily="18" charset="-78"/>
                <a:cs typeface="Traditional Arabic" panose="02020603050405020304" pitchFamily="18" charset="-78"/>
              </a:rPr>
              <a:t>الأسس النظرية</a:t>
            </a:r>
            <a:r>
              <a:rPr lang="fr-FR" sz="3800" b="1" dirty="0">
                <a:solidFill>
                  <a:srgbClr val="FF0000"/>
                </a:solidFill>
                <a:latin typeface="Traditional Arabic" panose="02020603050405020304" pitchFamily="18" charset="-78"/>
                <a:cs typeface="Traditional Arabic" panose="02020603050405020304" pitchFamily="18" charset="-78"/>
              </a:rPr>
              <a:t> </a:t>
            </a:r>
            <a:r>
              <a:rPr lang="ar-DZ" sz="3800" b="1" dirty="0">
                <a:solidFill>
                  <a:srgbClr val="FF0000"/>
                </a:solidFill>
                <a:latin typeface="Traditional Arabic" panose="02020603050405020304" pitchFamily="18" charset="-78"/>
                <a:cs typeface="Traditional Arabic" panose="02020603050405020304" pitchFamily="18" charset="-78"/>
              </a:rPr>
              <a:t>للميكانيك الحيوية الرياضية</a:t>
            </a:r>
            <a:endParaRPr lang="ar-DZ" sz="3200" b="1" dirty="0" smtClean="0">
              <a:latin typeface="Traditional Arabic" panose="02020603050405020304" pitchFamily="18" charset="-78"/>
              <a:cs typeface="Traditional Arabic" panose="02020603050405020304" pitchFamily="18" charset="-78"/>
            </a:endParaRPr>
          </a:p>
          <a:p>
            <a:pPr marL="0" indent="0" algn="r" rtl="1">
              <a:buNone/>
            </a:pPr>
            <a:r>
              <a:rPr lang="ar-DZ" sz="3200" b="1" dirty="0" smtClean="0">
                <a:latin typeface="Traditional Arabic" panose="02020603050405020304" pitchFamily="18" charset="-78"/>
                <a:cs typeface="Traditional Arabic" panose="02020603050405020304" pitchFamily="18" charset="-78"/>
              </a:rPr>
              <a:t>حركات الأجسام المادية جميعها ومنها جسم الإنسان والحيوان تخضع دون استثناء لقوانين ميكانيكية وذلك لأن كل حركة تعتبر حركة ديناميكية ينتج عنها تغيير المكان الخاص بأجزاء الكتلة في حيز من المكان والزمان معا.</a:t>
            </a:r>
          </a:p>
          <a:p>
            <a:pPr marL="0" indent="0" algn="r" rtl="1">
              <a:buNone/>
            </a:pPr>
            <a:r>
              <a:rPr lang="ar-DZ" sz="3200" b="1" dirty="0" smtClean="0">
                <a:latin typeface="Traditional Arabic" panose="02020603050405020304" pitchFamily="18" charset="-78"/>
                <a:cs typeface="Traditional Arabic" panose="02020603050405020304" pitchFamily="18" charset="-78"/>
              </a:rPr>
              <a:t>- تتناول أصغر وأبسط صور الحركة في الطبيعة الحية، وتصل عن طريق البحث العلمي إلى الأسس التي تقوم عليها الصور العليا الأكثر تعقيدا لهذه الحركات مع توضيحها وفي مفهوم  أخر إن الميكانيك الحيوية، تقوم بحل المشكلات الخاصة بأبحاث الحركات المعقدة.</a:t>
            </a:r>
          </a:p>
          <a:p>
            <a:pPr marL="0" indent="0" algn="r" rtl="1">
              <a:buNone/>
            </a:pPr>
            <a:r>
              <a:rPr lang="ar-DZ" sz="3200" b="1" dirty="0" smtClean="0">
                <a:latin typeface="Traditional Arabic" panose="02020603050405020304" pitchFamily="18" charset="-78"/>
                <a:cs typeface="Traditional Arabic" panose="02020603050405020304" pitchFamily="18" charset="-78"/>
              </a:rPr>
              <a:t>ويمكن على أساس من هذا الإدراك المتكامل أن نحدد الواجبات الأساسية للميكانيك الحيوية للحركات الرياضية في النقاط التالية:</a:t>
            </a:r>
            <a:endParaRPr lang="fr-FR" sz="3200" b="1" dirty="0">
              <a:solidFill>
                <a:srgbClr val="FF0000"/>
              </a:solidFill>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116632"/>
            <a:ext cx="8424936" cy="6552728"/>
          </a:xfrm>
        </p:spPr>
        <p:txBody>
          <a:bodyPr>
            <a:noAutofit/>
          </a:bodyPr>
          <a:lstStyle/>
          <a:p>
            <a:pPr marL="0" indent="0" algn="ctr" rtl="1">
              <a:buNone/>
            </a:pPr>
            <a:r>
              <a:rPr lang="ar-DZ" sz="4400" b="1" dirty="0" smtClean="0">
                <a:solidFill>
                  <a:srgbClr val="FF0000"/>
                </a:solidFill>
                <a:latin typeface="Traditional Arabic" panose="02020603050405020304" pitchFamily="18" charset="-78"/>
                <a:cs typeface="Traditional Arabic" panose="02020603050405020304" pitchFamily="18" charset="-78"/>
              </a:rPr>
              <a:t>أولا: </a:t>
            </a:r>
            <a:r>
              <a:rPr lang="ar-DZ" sz="4400" b="1" dirty="0" smtClean="0">
                <a:latin typeface="Traditional Arabic" panose="02020603050405020304" pitchFamily="18" charset="-78"/>
                <a:cs typeface="Traditional Arabic" panose="02020603050405020304" pitchFamily="18" charset="-78"/>
              </a:rPr>
              <a:t>وضع البحوث الخاصة بالأداء الرياضي الأمثل، ومعنى ذلك معرفة أنسب الحلول الميكانيكية الحيوية، كما هو أمامنا من حركات رياضية مطروحة للبحث.</a:t>
            </a:r>
          </a:p>
          <a:p>
            <a:pPr marL="0" indent="0" algn="ctr" rtl="1">
              <a:buNone/>
            </a:pPr>
            <a:r>
              <a:rPr lang="ar-DZ" sz="4400" b="1" dirty="0" smtClean="0">
                <a:solidFill>
                  <a:srgbClr val="FF0000"/>
                </a:solidFill>
                <a:latin typeface="Traditional Arabic" panose="02020603050405020304" pitchFamily="18" charset="-78"/>
                <a:cs typeface="Traditional Arabic" panose="02020603050405020304" pitchFamily="18" charset="-78"/>
              </a:rPr>
              <a:t>ثانيا: </a:t>
            </a:r>
            <a:r>
              <a:rPr lang="ar-DZ" sz="4400" b="1" dirty="0" smtClean="0">
                <a:latin typeface="Traditional Arabic" panose="02020603050405020304" pitchFamily="18" charset="-78"/>
                <a:cs typeface="Traditional Arabic" panose="02020603050405020304" pitchFamily="18" charset="-78"/>
              </a:rPr>
              <a:t>تعميم المعلومات المكتسبة حول فن الأداء الأمثل لأنواع الرياضة كل على حدى، ووضع ذلك في صورة أسس ثابتة للميكانيك الحيوية، بما يخدم فن الأداء الرياضي الأمثل.</a:t>
            </a:r>
          </a:p>
          <a:p>
            <a:pPr marL="0" indent="0" algn="ctr" rtl="1">
              <a:buNone/>
            </a:pPr>
            <a:r>
              <a:rPr lang="ar-DZ" sz="4400" b="1" dirty="0" smtClean="0">
                <a:solidFill>
                  <a:srgbClr val="FF0000"/>
                </a:solidFill>
                <a:latin typeface="Traditional Arabic" panose="02020603050405020304" pitchFamily="18" charset="-78"/>
                <a:cs typeface="Traditional Arabic" panose="02020603050405020304" pitchFamily="18" charset="-78"/>
              </a:rPr>
              <a:t>ثالثا: </a:t>
            </a:r>
            <a:r>
              <a:rPr lang="ar-DZ" sz="4400" b="1" dirty="0" smtClean="0">
                <a:latin typeface="Traditional Arabic" panose="02020603050405020304" pitchFamily="18" charset="-78"/>
                <a:cs typeface="Traditional Arabic" panose="02020603050405020304" pitchFamily="18" charset="-78"/>
              </a:rPr>
              <a:t>مواصلة تطوير مناهج البحث الخاصة بالميكانيك الحيوية.</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476672"/>
            <a:ext cx="8947838" cy="6192688"/>
          </a:xfrm>
        </p:spPr>
        <p:txBody>
          <a:bodyPr>
            <a:noAutofit/>
          </a:bodyPr>
          <a:lstStyle/>
          <a:p>
            <a:pPr marL="0" lvl="0" indent="0" algn="ctr" rtl="1">
              <a:buClr>
                <a:srgbClr val="1E5155">
                  <a:lumMod val="40000"/>
                  <a:lumOff val="60000"/>
                </a:srgbClr>
              </a:buClr>
              <a:buNone/>
            </a:pPr>
            <a:r>
              <a:rPr lang="ar-DZ" sz="4400" b="1" dirty="0">
                <a:solidFill>
                  <a:srgbClr val="FF0000"/>
                </a:solidFill>
                <a:latin typeface="Traditional Arabic" panose="02020603050405020304" pitchFamily="18" charset="-78"/>
                <a:cs typeface="Traditional Arabic" panose="02020603050405020304" pitchFamily="18" charset="-78"/>
              </a:rPr>
              <a:t>رابعا: </a:t>
            </a:r>
            <a:r>
              <a:rPr lang="ar-DZ" sz="4400" b="1" dirty="0">
                <a:solidFill>
                  <a:prstClr val="white"/>
                </a:solidFill>
                <a:latin typeface="Traditional Arabic" panose="02020603050405020304" pitchFamily="18" charset="-78"/>
                <a:cs typeface="Traditional Arabic" panose="02020603050405020304" pitchFamily="18" charset="-78"/>
              </a:rPr>
              <a:t>تطوير مناهج البحث النوعية، فيما يتعلق بالميكانيك الحيوية، من حيث سرعة وفورية الحصول على المعلومات لاستخداماتها في التدريب فنيا (المقارنة بين القيمة المرجوة والقيمة القائمة باستخدام أجهزة قياس الحركة المتوفرة).</a:t>
            </a:r>
          </a:p>
          <a:p>
            <a:pPr marL="0" lvl="0" indent="0" algn="ctr" rtl="1">
              <a:buClr>
                <a:srgbClr val="1E5155">
                  <a:lumMod val="40000"/>
                  <a:lumOff val="60000"/>
                </a:srgbClr>
              </a:buClr>
              <a:buNone/>
            </a:pPr>
            <a:r>
              <a:rPr lang="ar-DZ" sz="4400" b="1" dirty="0">
                <a:solidFill>
                  <a:srgbClr val="FF0000"/>
                </a:solidFill>
                <a:latin typeface="Traditional Arabic" panose="02020603050405020304" pitchFamily="18" charset="-78"/>
                <a:cs typeface="Traditional Arabic" panose="02020603050405020304" pitchFamily="18" charset="-78"/>
              </a:rPr>
              <a:t>خامسا: </a:t>
            </a:r>
            <a:r>
              <a:rPr lang="ar-DZ" sz="4400" b="1" dirty="0">
                <a:solidFill>
                  <a:prstClr val="white"/>
                </a:solidFill>
                <a:latin typeface="Traditional Arabic" panose="02020603050405020304" pitchFamily="18" charset="-78"/>
                <a:cs typeface="Traditional Arabic" panose="02020603050405020304" pitchFamily="18" charset="-78"/>
              </a:rPr>
              <a:t>الاستناد على استخدام أسس الميكانيك الحيوية في التدريبات الخاصة الهادفة إلى تطوير القدرات البدنية والنفسية المطلوبة (القوة، السرعة، رشاقة الجسم، القدرة على رد الفعل وسرعته).</a:t>
            </a:r>
            <a:endParaRPr lang="fr-FR" sz="4400" b="1" dirty="0">
              <a:solidFill>
                <a:prstClr val="white"/>
              </a:solidFill>
              <a:latin typeface="Traditional Arabic" panose="02020603050405020304" pitchFamily="18" charset="-78"/>
              <a:cs typeface="Traditional Arabic" panose="02020603050405020304" pitchFamily="18" charset="-78"/>
            </a:endParaRPr>
          </a:p>
          <a:p>
            <a:pPr marL="0" indent="0" algn="ctr">
              <a:buNone/>
            </a:pPr>
            <a:endParaRPr lang="fr-FR" sz="3200" dirty="0"/>
          </a:p>
        </p:txBody>
      </p:sp>
    </p:spTree>
    <p:extLst>
      <p:ext uri="{BB962C8B-B14F-4D97-AF65-F5344CB8AC3E}">
        <p14:creationId xmlns:p14="http://schemas.microsoft.com/office/powerpoint/2010/main" val="30660291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260648"/>
            <a:ext cx="8712968" cy="6336704"/>
          </a:xfrm>
        </p:spPr>
        <p:txBody>
          <a:bodyPr>
            <a:normAutofit/>
          </a:bodyPr>
          <a:lstStyle/>
          <a:p>
            <a:pPr algn="r" rtl="1">
              <a:buFontTx/>
              <a:buChar char="-"/>
            </a:pPr>
            <a:r>
              <a:rPr lang="ar-DZ" sz="4000" b="1" dirty="0" smtClean="0">
                <a:latin typeface="Traditional Arabic" panose="02020603050405020304" pitchFamily="18" charset="-78"/>
                <a:cs typeface="Traditional Arabic" panose="02020603050405020304" pitchFamily="18" charset="-78"/>
              </a:rPr>
              <a:t>ومن جهة أخرى تم تقسيم الميكانيك الحيوية إلى قسمين ووفقا للحركات التي يؤديها الإنسان كما يلي:</a:t>
            </a:r>
          </a:p>
          <a:p>
            <a:pPr algn="r" rtl="1">
              <a:buNone/>
            </a:pPr>
            <a:r>
              <a:rPr lang="ar-DZ" sz="4000" b="1" dirty="0" smtClean="0">
                <a:solidFill>
                  <a:srgbClr val="FF0000"/>
                </a:solidFill>
                <a:latin typeface="Traditional Arabic" panose="02020603050405020304" pitchFamily="18" charset="-78"/>
                <a:cs typeface="Traditional Arabic" panose="02020603050405020304" pitchFamily="18" charset="-78"/>
              </a:rPr>
              <a:t>القسم العام </a:t>
            </a:r>
            <a:r>
              <a:rPr lang="ar-DZ" sz="4000" b="1" dirty="0" smtClean="0">
                <a:latin typeface="Traditional Arabic" panose="02020603050405020304" pitchFamily="18" charset="-78"/>
                <a:cs typeface="Traditional Arabic" panose="02020603050405020304" pitchFamily="18" charset="-78"/>
              </a:rPr>
              <a:t>والذي يبحث في القوانين والأنظمة الأساسية التي تحكم الأجسام الحية أثناء السكون وبذلك يسمى الثابت (الأستاتيك) والمتحرك (الديناميك). </a:t>
            </a:r>
          </a:p>
          <a:p>
            <a:pPr algn="r" rtl="1">
              <a:buNone/>
            </a:pPr>
            <a:r>
              <a:rPr lang="ar-DZ" sz="4000" b="1" dirty="0" smtClean="0">
                <a:latin typeface="Traditional Arabic" panose="02020603050405020304" pitchFamily="18" charset="-78"/>
                <a:cs typeface="Traditional Arabic" panose="02020603050405020304" pitchFamily="18" charset="-78"/>
              </a:rPr>
              <a:t>أما الجزء الآخر فهو التطبيقي والذي يهتم في حل المشاكل الحركية العلمية التي تعترض حركة الإنسان وتحسينها وكذلك الأوضاع المثالية والاقتصادية في الجهد خلال ممارسة الفعاليات الرياضية المختلفة أو تطبيق البرامج التأهيلية.</a:t>
            </a:r>
            <a:endParaRPr lang="fr-FR" sz="4000" b="1" dirty="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404664"/>
            <a:ext cx="8856984" cy="6264696"/>
          </a:xfrm>
        </p:spPr>
        <p:txBody>
          <a:bodyPr>
            <a:noAutofit/>
          </a:bodyPr>
          <a:lstStyle/>
          <a:p>
            <a:pPr marL="0" indent="0" algn="ctr" rtl="1">
              <a:buNone/>
            </a:pPr>
            <a:r>
              <a:rPr lang="ar-DZ" sz="4400" b="1" spc="-100" dirty="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الأهداف العامة </a:t>
            </a:r>
            <a:r>
              <a:rPr lang="ar-DZ" sz="4400" b="1" spc="-100" dirty="0" smtClean="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من دراسة الميكانيك الحيوية  للحركات </a:t>
            </a:r>
            <a:r>
              <a:rPr lang="ar-DZ" sz="4400" b="1" spc="-100" dirty="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الرياضية</a:t>
            </a:r>
            <a:endParaRPr lang="ar-DZ" sz="2800" b="1" dirty="0" smtClean="0">
              <a:latin typeface="Traditional Arabic" panose="02020603050405020304" pitchFamily="18" charset="-78"/>
              <a:cs typeface="Traditional Arabic" panose="02020603050405020304" pitchFamily="18" charset="-78"/>
            </a:endParaRPr>
          </a:p>
          <a:p>
            <a:pPr marL="0" indent="0" algn="ctr" rtl="1">
              <a:buNone/>
            </a:pPr>
            <a:r>
              <a:rPr lang="ar-DZ" sz="3600" b="1" dirty="0" smtClean="0">
                <a:latin typeface="Traditional Arabic" panose="02020603050405020304" pitchFamily="18" charset="-78"/>
                <a:cs typeface="Traditional Arabic" panose="02020603050405020304" pitchFamily="18" charset="-78"/>
              </a:rPr>
              <a:t>- دراسة القوة وتأثيراتها على جسم الرياضي المؤدى للحركات الرياضية. - تطبيق </a:t>
            </a:r>
            <a:r>
              <a:rPr lang="ar-DZ" sz="3600" b="1" dirty="0">
                <a:latin typeface="Traditional Arabic" panose="02020603050405020304" pitchFamily="18" charset="-78"/>
                <a:cs typeface="Traditional Arabic" panose="02020603050405020304" pitchFamily="18" charset="-78"/>
              </a:rPr>
              <a:t>ا</a:t>
            </a:r>
            <a:r>
              <a:rPr lang="ar-DZ" sz="3600" b="1" dirty="0" smtClean="0">
                <a:latin typeface="Traditional Arabic" panose="02020603050405020304" pitchFamily="18" charset="-78"/>
                <a:cs typeface="Traditional Arabic" panose="02020603050405020304" pitchFamily="18" charset="-78"/>
              </a:rPr>
              <a:t>لمبادئ والقوانين الميكانيكية على سير الحركات الرياضية تحت شروط بيولوجية معينة.</a:t>
            </a:r>
          </a:p>
          <a:p>
            <a:pPr marL="0" indent="0" algn="ctr" rtl="1">
              <a:buNone/>
            </a:pPr>
            <a:r>
              <a:rPr lang="ar-DZ" sz="3600" b="1" dirty="0" smtClean="0">
                <a:latin typeface="Traditional Arabic" panose="02020603050405020304" pitchFamily="18" charset="-78"/>
                <a:cs typeface="Traditional Arabic" panose="02020603050405020304" pitchFamily="18" charset="-78"/>
              </a:rPr>
              <a:t>- تحسين الأداء الفني (التكنيك)</a:t>
            </a:r>
          </a:p>
          <a:p>
            <a:pPr marL="0" indent="0" algn="ctr" rtl="1">
              <a:buNone/>
            </a:pPr>
            <a:r>
              <a:rPr lang="ar-DZ" sz="3600" b="1" dirty="0" smtClean="0">
                <a:latin typeface="Traditional Arabic" panose="02020603050405020304" pitchFamily="18" charset="-78"/>
                <a:cs typeface="Traditional Arabic" panose="02020603050405020304" pitchFamily="18" charset="-78"/>
              </a:rPr>
              <a:t>- تطوير واستحداث أدوات جديدة</a:t>
            </a:r>
          </a:p>
          <a:p>
            <a:pPr marL="0" indent="0" algn="ctr" rtl="1">
              <a:buNone/>
            </a:pPr>
            <a:r>
              <a:rPr lang="ar-DZ" sz="3600" b="1" dirty="0" smtClean="0">
                <a:latin typeface="Traditional Arabic" panose="02020603050405020304" pitchFamily="18" charset="-78"/>
                <a:cs typeface="Traditional Arabic" panose="02020603050405020304" pitchFamily="18" charset="-78"/>
              </a:rPr>
              <a:t>- تحسين التدريب.</a:t>
            </a:r>
          </a:p>
          <a:p>
            <a:pPr marL="0" indent="0" algn="ctr" rtl="1">
              <a:buNone/>
            </a:pPr>
            <a:r>
              <a:rPr lang="ar-DZ" sz="3600" b="1" dirty="0" smtClean="0">
                <a:latin typeface="Traditional Arabic" panose="02020603050405020304" pitchFamily="18" charset="-78"/>
                <a:cs typeface="Traditional Arabic" panose="02020603050405020304" pitchFamily="18" charset="-78"/>
              </a:rPr>
              <a:t>- تطوير الأداء.</a:t>
            </a:r>
          </a:p>
          <a:p>
            <a:pPr marL="0" indent="0" algn="ctr" rtl="1">
              <a:buNone/>
            </a:pPr>
            <a:r>
              <a:rPr lang="ar-DZ" sz="3600" b="1" dirty="0" smtClean="0">
                <a:latin typeface="Traditional Arabic" panose="02020603050405020304" pitchFamily="18" charset="-78"/>
                <a:cs typeface="Traditional Arabic" panose="02020603050405020304" pitchFamily="18" charset="-78"/>
              </a:rPr>
              <a:t>- الوقاية و منع حدوث الإصابة وتسهيل عمليات التأهيل.</a:t>
            </a:r>
            <a:endParaRPr lang="fr-FR" sz="3600" b="1" dirty="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23528" y="285728"/>
            <a:ext cx="8568952" cy="6311624"/>
          </a:xfrm>
        </p:spPr>
        <p:txBody>
          <a:bodyPr>
            <a:noAutofit/>
          </a:bodyPr>
          <a:lstStyle/>
          <a:p>
            <a:pPr algn="r" rtl="1"/>
            <a:r>
              <a:rPr lang="ar-DZ" sz="3200" b="1" dirty="0" smtClean="0">
                <a:latin typeface="Traditional Arabic" panose="02020603050405020304" pitchFamily="18" charset="-78"/>
                <a:cs typeface="Traditional Arabic" panose="02020603050405020304" pitchFamily="18" charset="-78"/>
              </a:rPr>
              <a:t>وعلى الرغم من تعدد مجالات علم الميكانيك الحيوية  بشكل عام فالميكانيك الحيوية  الرياضية فيقتصر دور  مدرب ومدرس التربية الرياضية، واللاعبين وكذا الباحثين في هذا المجال سواء على مستوى التحليل الحركي، أو تحديد النماذج المثالية للحركات الرياضية وكذا دراسة خصائص ومميزات الأدوات الرياضية كالأحذية والكرات إلى جانب كل الوسائل والمعدات المستعملة خلال الأداء الحركي والتي يجب أن يراعي خلالها شروط الأمن والسلامة خلال التدريب وخاصة في بعض الرياضات كالجمباز وعلاقتها بمستوى الإنجاز الرياضي.</a:t>
            </a:r>
          </a:p>
          <a:p>
            <a:pPr algn="r" rtl="1"/>
            <a:r>
              <a:rPr lang="ar-DZ" sz="3200" b="1" dirty="0" smtClean="0">
                <a:latin typeface="Traditional Arabic" panose="02020603050405020304" pitchFamily="18" charset="-78"/>
                <a:cs typeface="Traditional Arabic" panose="02020603050405020304" pitchFamily="18" charset="-78"/>
              </a:rPr>
              <a:t>وعلى هذا الأساس يتوجب من القائمين على إعداد الرياضيين أن يكونوا على دراية بكل ما يتعلق بالأداء الفني للمهارات قبل أن يقبلوا على تدريسها وتطويرها وهذا يعتمد على فهم الأسس العلمية والشروط البيوميكانيكية للمهارات والتي تمثل الأساس في عملية إعداد الرياضيين.</a:t>
            </a:r>
            <a:endParaRPr lang="fr-FR" sz="3200" b="1" dirty="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7504" y="188640"/>
            <a:ext cx="8928992" cy="6552728"/>
          </a:xfrm>
        </p:spPr>
        <p:txBody>
          <a:bodyPr>
            <a:noAutofit/>
          </a:bodyPr>
          <a:lstStyle/>
          <a:p>
            <a:pPr algn="r" rtl="1"/>
            <a:r>
              <a:rPr lang="ar-DZ" sz="3600" b="1" dirty="0" smtClean="0">
                <a:latin typeface="Traditional Arabic" panose="02020603050405020304" pitchFamily="18" charset="-78"/>
                <a:cs typeface="Traditional Arabic" panose="02020603050405020304" pitchFamily="18" charset="-78"/>
              </a:rPr>
              <a:t>وكما هو معلوم أن أهمية معلم أو مدرس أو مدرب التربية الرياضية تكمن في كيفية التدريس وطرقه، وهذا يعتمد على الأسس العلمية للتعلم الحركي وفسيولوجيا التدريب والأداء الفني للمهارات والتمارين المستخدمة في درس التربية الرياضية أو الحصة التدريبية ومن الجدير بالذكر بأن مدرس التربية الرياضية لا بد أن يعي ويفهم الأداء الفني للمهارات قبل أن يقوم بتدريسها وهذا يعتمد على فهم المدرس للأسس العلمية و الشروط الخاصة ببيوميكانيكية هذه المهارات، والتي يعتبر من الأمور الأساسية المهمة جدا للمدرب الرياضي وخصوصا إذا كانت مثل الجمباز، وألعاب القوى والألعاب الأخرى، حتى إن بعض الأبحاث تؤكد أهمية الأداء الفني لراكض المسافات الطويلة مع العلم إن هناك إجماعا بأن هذه اللعبة تعتمد على التحمل الهوائي ولا دخل للميكانيك في هذا الجانب.</a:t>
            </a:r>
            <a:endParaRPr lang="fr-FR" sz="3600" b="1" dirty="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260648"/>
            <a:ext cx="8712968" cy="6480720"/>
          </a:xfrm>
        </p:spPr>
        <p:txBody>
          <a:bodyPr>
            <a:noAutofit/>
          </a:bodyPr>
          <a:lstStyle/>
          <a:p>
            <a:pPr algn="ctr" rtl="1">
              <a:buNone/>
            </a:pPr>
            <a:r>
              <a:rPr lang="ar-DZ" sz="3200" b="1" dirty="0">
                <a:solidFill>
                  <a:srgbClr val="FF0000"/>
                </a:solidFill>
                <a:latin typeface="Traditional Arabic" panose="02020603050405020304" pitchFamily="18" charset="-78"/>
                <a:cs typeface="Traditional Arabic" panose="02020603050405020304" pitchFamily="18" charset="-78"/>
              </a:rPr>
              <a:t>الأهداف الميكانيكية الأساسية للمهارات الرياضية:</a:t>
            </a:r>
            <a:endParaRPr lang="ar-DZ" sz="2800" b="1" dirty="0" smtClean="0">
              <a:latin typeface="Traditional Arabic" panose="02020603050405020304" pitchFamily="18" charset="-78"/>
              <a:cs typeface="Traditional Arabic" panose="02020603050405020304" pitchFamily="18" charset="-78"/>
            </a:endParaRPr>
          </a:p>
          <a:p>
            <a:pPr algn="ctr" rtl="1">
              <a:buNone/>
            </a:pPr>
            <a:r>
              <a:rPr lang="ar-DZ" sz="2800" b="1" dirty="0" smtClean="0">
                <a:latin typeface="Traditional Arabic" panose="02020603050405020304" pitchFamily="18" charset="-78"/>
                <a:cs typeface="Traditional Arabic" panose="02020603050405020304" pitchFamily="18" charset="-78"/>
              </a:rPr>
              <a:t>تصنيف المهارات يمكن أن ينطلق من أهدافها الميكانيكية الأساسية أو الأولية، فالتركيز على تطوير فاعلية الأداء من خلال التدريب ينطلق من هذه الأهداف، التي يمكن التعبير عنها بالمصطلحات المستخدمة في الميكانيك التقليدية، فعلى سبيل المثال يتحدد الهدف الميكانيكي الأساسي أو الأولي من الضربة الساحقة، في ضرب الكرة لكي تتحرك بأعلى سرعة ممكنة في اتجاه ملعب الخصم، وبذلك تصبح الكرة جسما مقذوفا يمكن معالجة حركته ميكانيكيا بقوانين المقذوفات، ، أما المهارات التي تتميز بأغراض أو أهداف ميكانيكية أساسية متعددة فإن تحديد أولوية هذه الأهداف يعتبر من الأمور المهمة في تصنيف هذه المهارات فمن المثال السابق هل السرعة أهم من موقع وصول الكرة؟ أي بمعنى هل السرعة أهم من الدقة؟ وإن كان الأمر كذلك فهل يمكن التحكم في الأهداف الميكانيكية الأساسية وبالتالي أسلوب تصنيف المهارات في ظل هذا المبدأ.</a:t>
            </a:r>
          </a:p>
          <a:p>
            <a:pPr algn="ctr" rtl="1">
              <a:buNone/>
            </a:pPr>
            <a:r>
              <a:rPr lang="ar-DZ" sz="2800" b="1" dirty="0" smtClean="0">
                <a:latin typeface="Traditional Arabic" panose="02020603050405020304" pitchFamily="18" charset="-78"/>
                <a:cs typeface="Traditional Arabic" panose="02020603050405020304" pitchFamily="18" charset="-78"/>
              </a:rPr>
              <a:t>- ولذا فقد وضعت قائمة بالأهداف الميكانيكية الأساسية وتصنيف المهارات الرياضية في ضوئها للاسترشاد بها في تحليل الأداء المهاري والتي يوضحها الجدول التالي:</a:t>
            </a:r>
            <a:endParaRPr lang="fr-FR" sz="2800" b="1" dirty="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a:spLocks noGrp="1"/>
          </p:cNvSpPr>
          <p:nvPr>
            <p:ph idx="1"/>
          </p:nvPr>
        </p:nvSpPr>
        <p:spPr>
          <a:xfrm>
            <a:off x="179512" y="404664"/>
            <a:ext cx="8784976" cy="6264696"/>
          </a:xfrm>
        </p:spPr>
        <p:txBody>
          <a:bodyPr>
            <a:noAutofit/>
          </a:bodyPr>
          <a:lstStyle/>
          <a:p>
            <a:pPr algn="ctr" rtl="1">
              <a:buNone/>
            </a:pPr>
            <a:r>
              <a:rPr lang="ar-DZ" sz="3600" b="1" dirty="0" smtClean="0">
                <a:latin typeface="Traditional Arabic" panose="02020603050405020304" pitchFamily="18" charset="-78"/>
                <a:cs typeface="Traditional Arabic" panose="02020603050405020304" pitchFamily="18" charset="-78"/>
              </a:rPr>
              <a:t>تمهيد :</a:t>
            </a:r>
          </a:p>
          <a:p>
            <a:pPr algn="ctr" rtl="1">
              <a:buNone/>
            </a:pPr>
            <a:r>
              <a:rPr lang="ar-DZ" sz="4000" b="1" dirty="0" smtClean="0">
                <a:latin typeface="Traditional Arabic" panose="02020603050405020304" pitchFamily="18" charset="-78"/>
                <a:cs typeface="Traditional Arabic" panose="02020603050405020304" pitchFamily="18" charset="-78"/>
              </a:rPr>
              <a:t>مما</a:t>
            </a:r>
            <a:r>
              <a:rPr lang="ar-DZ" sz="4000" dirty="0" smtClean="0">
                <a:latin typeface="Traditional Arabic" panose="02020603050405020304" pitchFamily="18" charset="-78"/>
                <a:cs typeface="Traditional Arabic" panose="02020603050405020304" pitchFamily="18" charset="-78"/>
              </a:rPr>
              <a:t> </a:t>
            </a:r>
            <a:r>
              <a:rPr lang="ar-DZ" sz="4000" b="1" dirty="0">
                <a:latin typeface="Traditional Arabic" panose="02020603050405020304" pitchFamily="18" charset="-78"/>
                <a:cs typeface="Traditional Arabic" panose="02020603050405020304" pitchFamily="18" charset="-78"/>
              </a:rPr>
              <a:t>لا شك فيه أن تطور وتقدم أي علم من العلوم إنما هو حوصلة للتطور وتقدم باقي العلوم الأخرى وخاصة منها ما </a:t>
            </a:r>
            <a:r>
              <a:rPr lang="ar-DZ" sz="4000" b="1" dirty="0" smtClean="0">
                <a:latin typeface="Traditional Arabic" panose="02020603050405020304" pitchFamily="18" charset="-78"/>
                <a:cs typeface="Traditional Arabic" panose="02020603050405020304" pitchFamily="18" charset="-78"/>
              </a:rPr>
              <a:t>يختص بدراسة مميزات الجسم</a:t>
            </a:r>
            <a:r>
              <a:rPr lang="ar-DZ" sz="4000" b="1" dirty="0">
                <a:latin typeface="Traditional Arabic" panose="02020603050405020304" pitchFamily="18" charset="-78"/>
                <a:cs typeface="Traditional Arabic" panose="02020603050405020304" pitchFamily="18" charset="-78"/>
              </a:rPr>
              <a:t> </a:t>
            </a:r>
            <a:r>
              <a:rPr lang="ar-DZ" sz="4000" b="1" dirty="0" smtClean="0">
                <a:latin typeface="Traditional Arabic" panose="02020603050405020304" pitchFamily="18" charset="-78"/>
                <a:cs typeface="Traditional Arabic" panose="02020603050405020304" pitchFamily="18" charset="-78"/>
              </a:rPr>
              <a:t>والذي </a:t>
            </a:r>
            <a:r>
              <a:rPr lang="ar-DZ" sz="4000" b="1" dirty="0">
                <a:latin typeface="Traditional Arabic" panose="02020603050405020304" pitchFamily="18" charset="-78"/>
                <a:cs typeface="Traditional Arabic" panose="02020603050405020304" pitchFamily="18" charset="-78"/>
              </a:rPr>
              <a:t>هو </a:t>
            </a:r>
            <a:r>
              <a:rPr lang="ar-DZ" sz="4000" b="1" dirty="0" smtClean="0">
                <a:latin typeface="Traditional Arabic" panose="02020603050405020304" pitchFamily="18" charset="-78"/>
                <a:cs typeface="Traditional Arabic" panose="02020603050405020304" pitchFamily="18" charset="-78"/>
              </a:rPr>
              <a:t>وحدة </a:t>
            </a:r>
            <a:r>
              <a:rPr lang="ar-DZ" sz="4000" b="1" dirty="0">
                <a:latin typeface="Traditional Arabic" panose="02020603050405020304" pitchFamily="18" charset="-78"/>
                <a:cs typeface="Traditional Arabic" panose="02020603050405020304" pitchFamily="18" charset="-78"/>
              </a:rPr>
              <a:t>متكاملة وكما سبق وأن أشرنا بأن </a:t>
            </a:r>
            <a:r>
              <a:rPr lang="ar-DZ" sz="4000" b="1" dirty="0" smtClean="0">
                <a:latin typeface="Traditional Arabic" panose="02020603050405020304" pitchFamily="18" charset="-78"/>
                <a:cs typeface="Traditional Arabic" panose="02020603050405020304" pitchFamily="18" charset="-78"/>
              </a:rPr>
              <a:t>الميكانيك الحيوية </a:t>
            </a:r>
            <a:r>
              <a:rPr lang="ar-DZ" sz="4000" b="1" dirty="0">
                <a:latin typeface="Traditional Arabic" panose="02020603050405020304" pitchFamily="18" charset="-78"/>
                <a:cs typeface="Traditional Arabic" panose="02020603050405020304" pitchFamily="18" charset="-78"/>
              </a:rPr>
              <a:t>ليس علما مستقلا بذاته وإنما </a:t>
            </a:r>
            <a:r>
              <a:rPr lang="ar-DZ" sz="4000" b="1" dirty="0" smtClean="0">
                <a:latin typeface="Traditional Arabic" panose="02020603050405020304" pitchFamily="18" charset="-78"/>
                <a:cs typeface="Traditional Arabic" panose="02020603050405020304" pitchFamily="18" charset="-78"/>
              </a:rPr>
              <a:t>يمثل حوصلة لتداخل </a:t>
            </a:r>
            <a:r>
              <a:rPr lang="ar-DZ" sz="4000" b="1" dirty="0">
                <a:latin typeface="Traditional Arabic" panose="02020603050405020304" pitchFamily="18" charset="-78"/>
                <a:cs typeface="Traditional Arabic" panose="02020603050405020304" pitchFamily="18" charset="-78"/>
              </a:rPr>
              <a:t>نتائج العديد من الدراسات في العديد من العلوم وذلك من أجل تحديد الإطار النظري اللازم لتفسير </a:t>
            </a:r>
            <a:r>
              <a:rPr lang="ar-DZ" sz="4000" b="1" dirty="0" smtClean="0">
                <a:latin typeface="Traditional Arabic" panose="02020603050405020304" pitchFamily="18" charset="-78"/>
                <a:cs typeface="Traditional Arabic" panose="02020603050405020304" pitchFamily="18" charset="-78"/>
              </a:rPr>
              <a:t>وتحليل الظواهر </a:t>
            </a:r>
            <a:r>
              <a:rPr lang="ar-DZ" sz="4000" b="1" dirty="0">
                <a:latin typeface="Traditional Arabic" panose="02020603050405020304" pitchFamily="18" charset="-78"/>
                <a:cs typeface="Traditional Arabic" panose="02020603050405020304" pitchFamily="18" charset="-78"/>
              </a:rPr>
              <a:t>الحركية التي يقوم بها الفرد والتي يمكن تبيانها من خلال الشكل الآتي</a:t>
            </a:r>
            <a:r>
              <a:rPr lang="ar-DZ" sz="3600" b="1" dirty="0">
                <a:latin typeface="Traditional Arabic" panose="02020603050405020304" pitchFamily="18" charset="-78"/>
                <a:cs typeface="Traditional Arabic" panose="02020603050405020304" pitchFamily="18" charset="-78"/>
              </a:rPr>
              <a:t>:</a:t>
            </a:r>
            <a:endParaRPr lang="fr-FR" sz="3600" b="1" dirty="0">
              <a:latin typeface="Traditional Arabic" panose="02020603050405020304" pitchFamily="18" charset="-78"/>
              <a:cs typeface="Traditional Arabic" panose="02020603050405020304" pitchFamily="18"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2857811151"/>
              </p:ext>
            </p:extLst>
          </p:nvPr>
        </p:nvGraphicFramePr>
        <p:xfrm>
          <a:off x="1" y="1"/>
          <a:ext cx="9036496" cy="6857999"/>
        </p:xfrm>
        <a:graphic>
          <a:graphicData uri="http://schemas.openxmlformats.org/drawingml/2006/table">
            <a:tbl>
              <a:tblPr firstRow="1" bandRow="1">
                <a:tableStyleId>{5C22544A-7EE6-4342-B048-85BDC9FD1C3A}</a:tableStyleId>
              </a:tblPr>
              <a:tblGrid>
                <a:gridCol w="4024061"/>
                <a:gridCol w="4259420"/>
                <a:gridCol w="753015"/>
              </a:tblGrid>
              <a:tr h="694587">
                <a:tc>
                  <a:txBody>
                    <a:bodyPr/>
                    <a:lstStyle/>
                    <a:p>
                      <a:pPr algn="ctr" rtl="1"/>
                      <a:r>
                        <a:rPr kumimoji="0" lang="ar-DZ" sz="3200" b="1" kern="1200" baseline="0" dirty="0" smtClean="0">
                          <a:solidFill>
                            <a:schemeClr val="lt1"/>
                          </a:solidFill>
                          <a:latin typeface="Traditional Arabic" panose="02020603050405020304" pitchFamily="18" charset="-78"/>
                          <a:ea typeface="+mn-ea"/>
                          <a:cs typeface="Traditional Arabic" panose="02020603050405020304" pitchFamily="18" charset="-78"/>
                        </a:rPr>
                        <a:t>المهارة</a:t>
                      </a:r>
                      <a:endParaRPr lang="fr-FR" sz="3200" dirty="0">
                        <a:latin typeface="Traditional Arabic" panose="02020603050405020304" pitchFamily="18" charset="-78"/>
                        <a:cs typeface="Traditional Arabic" panose="02020603050405020304" pitchFamily="18" charset="-78"/>
                      </a:endParaRPr>
                    </a:p>
                  </a:txBody>
                  <a:tcPr/>
                </a:tc>
                <a:tc>
                  <a:txBody>
                    <a:bodyPr/>
                    <a:lstStyle/>
                    <a:p>
                      <a:pPr algn="ctr" rtl="1"/>
                      <a:r>
                        <a:rPr kumimoji="0" lang="ar-DZ" sz="3200" b="1" kern="1200" baseline="0" dirty="0" smtClean="0">
                          <a:solidFill>
                            <a:schemeClr val="lt1"/>
                          </a:solidFill>
                          <a:latin typeface="Traditional Arabic" panose="02020603050405020304" pitchFamily="18" charset="-78"/>
                          <a:ea typeface="+mn-ea"/>
                          <a:cs typeface="Traditional Arabic" panose="02020603050405020304" pitchFamily="18" charset="-78"/>
                        </a:rPr>
                        <a:t>الهدف الميكانيكي الأساسي</a:t>
                      </a:r>
                      <a:endParaRPr lang="fr-FR" sz="3200" dirty="0">
                        <a:latin typeface="Traditional Arabic" panose="02020603050405020304" pitchFamily="18" charset="-78"/>
                        <a:cs typeface="Traditional Arabic" panose="02020603050405020304" pitchFamily="18" charset="-78"/>
                      </a:endParaRPr>
                    </a:p>
                  </a:txBody>
                  <a:tcPr/>
                </a:tc>
                <a:tc>
                  <a:txBody>
                    <a:bodyPr/>
                    <a:lstStyle/>
                    <a:p>
                      <a:pPr algn="ctr" rtl="1"/>
                      <a:r>
                        <a:rPr kumimoji="0" lang="ar-DZ" sz="3200" b="1" kern="1200" baseline="0" dirty="0" smtClean="0">
                          <a:solidFill>
                            <a:schemeClr val="lt1"/>
                          </a:solidFill>
                          <a:latin typeface="Traditional Arabic" panose="02020603050405020304" pitchFamily="18" charset="-78"/>
                          <a:ea typeface="+mn-ea"/>
                          <a:cs typeface="Traditional Arabic" panose="02020603050405020304" pitchFamily="18" charset="-78"/>
                        </a:rPr>
                        <a:t>رقم</a:t>
                      </a:r>
                      <a:endParaRPr lang="fr-FR" sz="3200" dirty="0">
                        <a:latin typeface="Traditional Arabic" panose="02020603050405020304" pitchFamily="18" charset="-78"/>
                        <a:cs typeface="Traditional Arabic" panose="02020603050405020304" pitchFamily="18" charset="-78"/>
                      </a:endParaRPr>
                    </a:p>
                  </a:txBody>
                  <a:tcPr/>
                </a:tc>
              </a:tr>
              <a:tr h="874851">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القرص، الرمح، الجلة، الوثب الطويل، الثلاثي</a:t>
                      </a:r>
                      <a:endParaRPr lang="fr-FR" sz="2400" b="1" dirty="0" smtClean="0">
                        <a:latin typeface="Traditional Arabic" panose="02020603050405020304" pitchFamily="18" charset="-78"/>
                        <a:cs typeface="Traditional Arabic" panose="02020603050405020304" pitchFamily="18" charset="-78"/>
                      </a:endParaRPr>
                    </a:p>
                    <a:p>
                      <a:pPr algn="ctr" rtl="1"/>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انطلاق الأداة أو الجسم لأقصى مسافة أفقية.</a:t>
                      </a:r>
                    </a:p>
                  </a:txBody>
                  <a:tcPr/>
                </a:tc>
                <a:tc>
                  <a:txBody>
                    <a:bodyPr/>
                    <a:lstStyle/>
                    <a:p>
                      <a:pPr algn="ctr" rtl="1"/>
                      <a:r>
                        <a:rPr lang="ar-DZ" sz="3200" dirty="0" smtClean="0">
                          <a:latin typeface="Traditional Arabic" panose="02020603050405020304" pitchFamily="18" charset="-78"/>
                          <a:cs typeface="Traditional Arabic" panose="02020603050405020304" pitchFamily="18" charset="-78"/>
                        </a:rPr>
                        <a:t>1</a:t>
                      </a:r>
                      <a:endParaRPr lang="fr-FR" sz="3200" dirty="0">
                        <a:latin typeface="Traditional Arabic" panose="02020603050405020304" pitchFamily="18" charset="-78"/>
                        <a:cs typeface="Traditional Arabic" panose="02020603050405020304" pitchFamily="18" charset="-78"/>
                      </a:endParaRPr>
                    </a:p>
                  </a:txBody>
                  <a:tcPr/>
                </a:tc>
              </a:tr>
              <a:tr h="694587">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الوثب العالي، القفز بالزانة.</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انطلاق الأداة أو الجسم لأقصى ارتفاع رأسي.</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lang="ar-DZ" sz="3200" dirty="0" smtClean="0">
                          <a:latin typeface="Traditional Arabic" panose="02020603050405020304" pitchFamily="18" charset="-78"/>
                          <a:cs typeface="Traditional Arabic" panose="02020603050405020304" pitchFamily="18" charset="-78"/>
                        </a:rPr>
                        <a:t>2</a:t>
                      </a:r>
                      <a:endParaRPr lang="fr-FR" sz="3200" dirty="0">
                        <a:latin typeface="Traditional Arabic" panose="02020603050405020304" pitchFamily="18" charset="-78"/>
                        <a:cs typeface="Traditional Arabic" panose="02020603050405020304" pitchFamily="18" charset="-78"/>
                      </a:endParaRPr>
                    </a:p>
                  </a:txBody>
                  <a:tcPr/>
                </a:tc>
              </a:tr>
              <a:tr h="694587">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رمي السهام، الرماية، التصويب في كرة.</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انطلاق الأداة بأعلى مستوى دقة</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lang="ar-DZ" sz="3200" dirty="0" smtClean="0">
                          <a:latin typeface="Traditional Arabic" panose="02020603050405020304" pitchFamily="18" charset="-78"/>
                          <a:cs typeface="Traditional Arabic" panose="02020603050405020304" pitchFamily="18" charset="-78"/>
                        </a:rPr>
                        <a:t>3</a:t>
                      </a:r>
                      <a:endParaRPr lang="fr-FR" sz="3200" dirty="0">
                        <a:latin typeface="Traditional Arabic" panose="02020603050405020304" pitchFamily="18" charset="-78"/>
                        <a:cs typeface="Traditional Arabic" panose="02020603050405020304" pitchFamily="18" charset="-78"/>
                      </a:endParaRPr>
                    </a:p>
                  </a:txBody>
                  <a:tcPr/>
                </a:tc>
              </a:tr>
              <a:tr h="940775">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الضرب الساحق، الإرسال في التنس، الإرسال في الكرة الطائرة</a:t>
                      </a:r>
                    </a:p>
                  </a:txBody>
                  <a:tcPr/>
                </a:tc>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انطلاق الأداة بأعلى مستوى دقة مع توافر عنصر السرعة لتعزيز فعالية الأداء.</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lang="ar-DZ" sz="3200" dirty="0" smtClean="0">
                          <a:latin typeface="Traditional Arabic" panose="02020603050405020304" pitchFamily="18" charset="-78"/>
                          <a:cs typeface="Traditional Arabic" panose="02020603050405020304" pitchFamily="18" charset="-78"/>
                        </a:rPr>
                        <a:t>4</a:t>
                      </a:r>
                      <a:endParaRPr lang="fr-FR" sz="3200" dirty="0">
                        <a:latin typeface="Traditional Arabic" panose="02020603050405020304" pitchFamily="18" charset="-78"/>
                        <a:cs typeface="Traditional Arabic" panose="02020603050405020304" pitchFamily="18" charset="-78"/>
                      </a:endParaRPr>
                    </a:p>
                  </a:txBody>
                  <a:tcPr/>
                </a:tc>
              </a:tr>
              <a:tr h="694587">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السباحة، المصارعة، الجيدو.</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التغلب على مقاومات</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lang="ar-DZ" sz="3200" dirty="0" smtClean="0">
                          <a:latin typeface="Traditional Arabic" panose="02020603050405020304" pitchFamily="18" charset="-78"/>
                          <a:cs typeface="Traditional Arabic" panose="02020603050405020304" pitchFamily="18" charset="-78"/>
                        </a:rPr>
                        <a:t>5</a:t>
                      </a:r>
                      <a:endParaRPr lang="fr-FR" sz="3200" dirty="0">
                        <a:latin typeface="Traditional Arabic" panose="02020603050405020304" pitchFamily="18" charset="-78"/>
                        <a:cs typeface="Traditional Arabic" panose="02020603050405020304" pitchFamily="18" charset="-78"/>
                      </a:endParaRPr>
                    </a:p>
                  </a:txBody>
                  <a:tcPr/>
                </a:tc>
              </a:tr>
              <a:tr h="874851">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السباحة</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حركة الجسم لمسافة محدودة مع أو بدون تحديد زمن للأداء.</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lang="ar-DZ" sz="3200" dirty="0" smtClean="0">
                          <a:latin typeface="Traditional Arabic" panose="02020603050405020304" pitchFamily="18" charset="-78"/>
                          <a:cs typeface="Traditional Arabic" panose="02020603050405020304" pitchFamily="18" charset="-78"/>
                        </a:rPr>
                        <a:t>6</a:t>
                      </a:r>
                      <a:endParaRPr lang="fr-FR" sz="3200" dirty="0">
                        <a:latin typeface="Traditional Arabic" panose="02020603050405020304" pitchFamily="18" charset="-78"/>
                        <a:cs typeface="Traditional Arabic" panose="02020603050405020304" pitchFamily="18" charset="-78"/>
                      </a:endParaRPr>
                    </a:p>
                  </a:txBody>
                  <a:tcPr/>
                </a:tc>
              </a:tr>
              <a:tr h="694587">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جمباز، غطس ترامبولين، كمال أجسام.</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تحريك الجسم وأجزائه لإنجاز نمط حركي أساسي</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lang="ar-DZ" sz="3200" dirty="0" smtClean="0">
                          <a:latin typeface="Traditional Arabic" panose="02020603050405020304" pitchFamily="18" charset="-78"/>
                          <a:cs typeface="Traditional Arabic" panose="02020603050405020304" pitchFamily="18" charset="-78"/>
                        </a:rPr>
                        <a:t>7</a:t>
                      </a:r>
                      <a:endParaRPr lang="fr-FR" sz="3200" dirty="0">
                        <a:latin typeface="Traditional Arabic" panose="02020603050405020304" pitchFamily="18" charset="-78"/>
                        <a:cs typeface="Traditional Arabic" panose="02020603050405020304" pitchFamily="18" charset="-78"/>
                      </a:endParaRPr>
                    </a:p>
                  </a:txBody>
                  <a:tcPr/>
                </a:tc>
              </a:tr>
              <a:tr h="694587">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الغوص، تسلق الجبال.</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kumimoji="0" lang="ar-DZ" sz="2400" b="1" kern="1200" baseline="0" dirty="0" smtClean="0">
                          <a:solidFill>
                            <a:schemeClr val="dk1"/>
                          </a:solidFill>
                          <a:latin typeface="Traditional Arabic" panose="02020603050405020304" pitchFamily="18" charset="-78"/>
                          <a:ea typeface="+mn-ea"/>
                          <a:cs typeface="Traditional Arabic" panose="02020603050405020304" pitchFamily="18" charset="-78"/>
                        </a:rPr>
                        <a:t>تحريك الجسم في ظروف بيئة ميكانيكية مختلفة.</a:t>
                      </a:r>
                      <a:endParaRPr lang="fr-FR" sz="2400" b="1" dirty="0">
                        <a:latin typeface="Traditional Arabic" panose="02020603050405020304" pitchFamily="18" charset="-78"/>
                        <a:cs typeface="Traditional Arabic" panose="02020603050405020304" pitchFamily="18" charset="-78"/>
                      </a:endParaRPr>
                    </a:p>
                  </a:txBody>
                  <a:tcPr/>
                </a:tc>
                <a:tc>
                  <a:txBody>
                    <a:bodyPr/>
                    <a:lstStyle/>
                    <a:p>
                      <a:pPr algn="ctr" rtl="1"/>
                      <a:r>
                        <a:rPr lang="ar-DZ" sz="3200" dirty="0" smtClean="0">
                          <a:latin typeface="Traditional Arabic" panose="02020603050405020304" pitchFamily="18" charset="-78"/>
                          <a:cs typeface="Traditional Arabic" panose="02020603050405020304" pitchFamily="18" charset="-78"/>
                        </a:rPr>
                        <a:t>8</a:t>
                      </a:r>
                      <a:endParaRPr lang="fr-FR" sz="3200" dirty="0">
                        <a:latin typeface="Traditional Arabic" panose="02020603050405020304" pitchFamily="18" charset="-78"/>
                        <a:cs typeface="Traditional Arabic" panose="02020603050405020304" pitchFamily="18" charset="-78"/>
                      </a:endParaRPr>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a:stretch>
            <a:fillRect/>
          </a:stretch>
        </p:blipFill>
        <p:spPr bwMode="auto">
          <a:xfrm>
            <a:off x="107504" y="188640"/>
            <a:ext cx="8928992" cy="6552728"/>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9144000" cy="6357982"/>
          </a:xfrm>
          <a:noFill/>
          <a:ln>
            <a:noFill/>
          </a:ln>
        </p:spPr>
        <p:txBody>
          <a:bodyPr>
            <a:normAutofit/>
          </a:bodyPr>
          <a:lstStyle/>
          <a:p>
            <a:pPr algn="ctr">
              <a:buNone/>
            </a:pPr>
            <a:r>
              <a:rPr lang="ar-DZ" sz="4000" b="1" dirty="0" smtClean="0">
                <a:solidFill>
                  <a:srgbClr val="FF0000"/>
                </a:solidFill>
                <a:latin typeface="Traditional Arabic" panose="02020603050405020304" pitchFamily="18" charset="-78"/>
                <a:cs typeface="Traditional Arabic" panose="02020603050405020304" pitchFamily="18" charset="-78"/>
              </a:rPr>
              <a:t>الإطار النظري لتخصص الميكانيك الحيوية</a:t>
            </a:r>
            <a:endParaRPr lang="fr-FR" sz="4000" dirty="0">
              <a:latin typeface="Traditional Arabic" panose="02020603050405020304" pitchFamily="18" charset="-78"/>
              <a:cs typeface="Traditional Arabic" panose="02020603050405020304" pitchFamily="18" charset="-78"/>
            </a:endParaRPr>
          </a:p>
        </p:txBody>
      </p:sp>
      <p:sp>
        <p:nvSpPr>
          <p:cNvPr id="4" name="Ellipse 3"/>
          <p:cNvSpPr/>
          <p:nvPr/>
        </p:nvSpPr>
        <p:spPr>
          <a:xfrm>
            <a:off x="6000760" y="1643050"/>
            <a:ext cx="2914664" cy="914400"/>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DZ" sz="2800" b="1" dirty="0">
                <a:solidFill>
                  <a:srgbClr val="FF0000"/>
                </a:solidFill>
                <a:latin typeface="Traditional Arabic" panose="02020603050405020304" pitchFamily="18" charset="-78"/>
                <a:cs typeface="Traditional Arabic" panose="02020603050405020304" pitchFamily="18" charset="-78"/>
              </a:rPr>
              <a:t>الميكانيك النظرية</a:t>
            </a:r>
            <a:endParaRPr lang="fr-FR" sz="2800" dirty="0">
              <a:solidFill>
                <a:srgbClr val="FF0000"/>
              </a:solidFill>
              <a:latin typeface="Traditional Arabic" panose="02020603050405020304" pitchFamily="18" charset="-78"/>
              <a:cs typeface="Traditional Arabic" panose="02020603050405020304" pitchFamily="18" charset="-78"/>
            </a:endParaRPr>
          </a:p>
        </p:txBody>
      </p:sp>
      <p:sp>
        <p:nvSpPr>
          <p:cNvPr id="6" name="Ellipse 5"/>
          <p:cNvSpPr/>
          <p:nvPr/>
        </p:nvSpPr>
        <p:spPr>
          <a:xfrm>
            <a:off x="214282" y="5214950"/>
            <a:ext cx="3214710" cy="914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DZ" sz="2800" b="1" dirty="0">
                <a:solidFill>
                  <a:srgbClr val="FF0000"/>
                </a:solidFill>
                <a:latin typeface="Traditional Arabic" panose="02020603050405020304" pitchFamily="18" charset="-78"/>
                <a:cs typeface="Traditional Arabic" panose="02020603050405020304" pitchFamily="18" charset="-78"/>
              </a:rPr>
              <a:t>علم وصف الإنسان</a:t>
            </a:r>
            <a:endParaRPr lang="fr-FR" sz="2800" b="1" dirty="0">
              <a:solidFill>
                <a:srgbClr val="FF0000"/>
              </a:solidFill>
              <a:latin typeface="Traditional Arabic" panose="02020603050405020304" pitchFamily="18" charset="-78"/>
              <a:cs typeface="Traditional Arabic" panose="02020603050405020304" pitchFamily="18" charset="-78"/>
            </a:endParaRPr>
          </a:p>
        </p:txBody>
      </p:sp>
      <p:sp>
        <p:nvSpPr>
          <p:cNvPr id="7" name="Ellipse 6"/>
          <p:cNvSpPr/>
          <p:nvPr/>
        </p:nvSpPr>
        <p:spPr>
          <a:xfrm>
            <a:off x="214282" y="1643050"/>
            <a:ext cx="3143272" cy="914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DZ" sz="2800" b="1" dirty="0">
                <a:solidFill>
                  <a:srgbClr val="FF0000"/>
                </a:solidFill>
                <a:latin typeface="Traditional Arabic" panose="02020603050405020304" pitchFamily="18" charset="-78"/>
                <a:cs typeface="Traditional Arabic" panose="02020603050405020304" pitchFamily="18" charset="-78"/>
              </a:rPr>
              <a:t>علم وظائف الأعضاء</a:t>
            </a:r>
            <a:endParaRPr lang="fr-FR" sz="2800" dirty="0">
              <a:solidFill>
                <a:srgbClr val="FF0000"/>
              </a:solidFill>
              <a:latin typeface="Traditional Arabic" panose="02020603050405020304" pitchFamily="18" charset="-78"/>
              <a:cs typeface="Traditional Arabic" panose="02020603050405020304" pitchFamily="18" charset="-78"/>
            </a:endParaRPr>
          </a:p>
        </p:txBody>
      </p:sp>
      <p:sp>
        <p:nvSpPr>
          <p:cNvPr id="8" name="Ellipse 7"/>
          <p:cNvSpPr/>
          <p:nvPr/>
        </p:nvSpPr>
        <p:spPr>
          <a:xfrm>
            <a:off x="6000760" y="5143512"/>
            <a:ext cx="2914664" cy="914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DZ" sz="2800" b="1" dirty="0">
                <a:solidFill>
                  <a:srgbClr val="FF0000"/>
                </a:solidFill>
                <a:latin typeface="Traditional Arabic" panose="02020603050405020304" pitchFamily="18" charset="-78"/>
                <a:cs typeface="Traditional Arabic" panose="02020603050405020304" pitchFamily="18" charset="-78"/>
              </a:rPr>
              <a:t>التشريح الديناميكي</a:t>
            </a:r>
            <a:endParaRPr lang="fr-FR" sz="2800" dirty="0">
              <a:solidFill>
                <a:srgbClr val="FF0000"/>
              </a:solidFill>
              <a:latin typeface="Traditional Arabic" panose="02020603050405020304" pitchFamily="18" charset="-78"/>
              <a:cs typeface="Traditional Arabic" panose="02020603050405020304" pitchFamily="18" charset="-78"/>
            </a:endParaRPr>
          </a:p>
        </p:txBody>
      </p:sp>
      <p:sp>
        <p:nvSpPr>
          <p:cNvPr id="9" name="Rectangle à coins arrondis 8"/>
          <p:cNvSpPr/>
          <p:nvPr/>
        </p:nvSpPr>
        <p:spPr>
          <a:xfrm>
            <a:off x="3071802" y="3286124"/>
            <a:ext cx="3357586" cy="914400"/>
          </a:xfrm>
          <a:prstGeom prst="round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ar-DZ" sz="4000" b="1" dirty="0" smtClean="0">
                <a:solidFill>
                  <a:srgbClr val="FF0000"/>
                </a:solidFill>
                <a:latin typeface="Traditional Arabic" panose="02020603050405020304" pitchFamily="18" charset="-78"/>
                <a:cs typeface="Traditional Arabic" panose="02020603050405020304" pitchFamily="18" charset="-78"/>
              </a:rPr>
              <a:t>الميكانيك الحيوية</a:t>
            </a:r>
            <a:endParaRPr lang="fr-FR" sz="4000" dirty="0">
              <a:solidFill>
                <a:srgbClr val="FF0000"/>
              </a:solidFill>
              <a:latin typeface="Traditional Arabic" panose="02020603050405020304" pitchFamily="18" charset="-78"/>
              <a:cs typeface="Traditional Arabic" panose="02020603050405020304" pitchFamily="18" charset="-78"/>
            </a:endParaRPr>
          </a:p>
        </p:txBody>
      </p:sp>
      <p:cxnSp>
        <p:nvCxnSpPr>
          <p:cNvPr id="11" name="Connecteur droit avec flèche 10"/>
          <p:cNvCxnSpPr>
            <a:stCxn id="9" idx="0"/>
            <a:endCxn id="4" idx="4"/>
          </p:cNvCxnSpPr>
          <p:nvPr/>
        </p:nvCxnSpPr>
        <p:spPr>
          <a:xfrm rot="5400000" flipH="1" flipV="1">
            <a:off x="5740006" y="1568039"/>
            <a:ext cx="728674" cy="270749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5" name="Connecteur droit avec flèche 14"/>
          <p:cNvCxnSpPr>
            <a:stCxn id="9" idx="0"/>
            <a:endCxn id="7" idx="4"/>
          </p:cNvCxnSpPr>
          <p:nvPr/>
        </p:nvCxnSpPr>
        <p:spPr>
          <a:xfrm rot="16200000" flipV="1">
            <a:off x="2903920" y="1439448"/>
            <a:ext cx="728674" cy="296467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7" name="Connecteur droit avec flèche 16"/>
          <p:cNvCxnSpPr>
            <a:stCxn id="9" idx="2"/>
          </p:cNvCxnSpPr>
          <p:nvPr/>
        </p:nvCxnSpPr>
        <p:spPr>
          <a:xfrm rot="5400000">
            <a:off x="2939639" y="3403994"/>
            <a:ext cx="1014426" cy="260748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Connecteur droit avec flèche 18"/>
          <p:cNvCxnSpPr>
            <a:stCxn id="9" idx="2"/>
            <a:endCxn id="8" idx="0"/>
          </p:cNvCxnSpPr>
          <p:nvPr/>
        </p:nvCxnSpPr>
        <p:spPr>
          <a:xfrm rot="16200000" flipH="1">
            <a:off x="5632849" y="3318269"/>
            <a:ext cx="942988" cy="270749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1"/>
          <p:cNvSpPr>
            <a:spLocks noGrp="1"/>
          </p:cNvSpPr>
          <p:nvPr>
            <p:ph idx="1"/>
          </p:nvPr>
        </p:nvSpPr>
        <p:spPr>
          <a:xfrm>
            <a:off x="107504" y="332656"/>
            <a:ext cx="8928992" cy="6408712"/>
          </a:xfrm>
        </p:spPr>
        <p:txBody>
          <a:bodyPr>
            <a:noAutofit/>
          </a:bodyPr>
          <a:lstStyle/>
          <a:p>
            <a:pPr algn="ctr" rtl="1">
              <a:buNone/>
            </a:pPr>
            <a:r>
              <a:rPr lang="ar-DZ" sz="4800" b="1" dirty="0">
                <a:solidFill>
                  <a:srgbClr val="FF0000"/>
                </a:solidFill>
                <a:latin typeface="Traditional Arabic" panose="02020603050405020304" pitchFamily="18" charset="-78"/>
                <a:cs typeface="Traditional Arabic" panose="02020603050405020304" pitchFamily="18" charset="-78"/>
              </a:rPr>
              <a:t>الميكانيك الحيوية الرياضية</a:t>
            </a:r>
            <a:endParaRPr lang="ar-DZ" sz="4800" b="1" dirty="0" smtClean="0">
              <a:latin typeface="Traditional Arabic" panose="02020603050405020304" pitchFamily="18" charset="-78"/>
              <a:cs typeface="Traditional Arabic" panose="02020603050405020304" pitchFamily="18" charset="-78"/>
            </a:endParaRPr>
          </a:p>
          <a:p>
            <a:pPr algn="ctr" rtl="1">
              <a:buNone/>
            </a:pPr>
            <a:r>
              <a:rPr lang="ar-DZ" sz="4000" b="1" dirty="0" smtClean="0">
                <a:latin typeface="Traditional Arabic" panose="02020603050405020304" pitchFamily="18" charset="-78"/>
                <a:cs typeface="Traditional Arabic" panose="02020603050405020304" pitchFamily="18" charset="-78"/>
              </a:rPr>
              <a:t>يعتبر الميكانيك الحيوية الرياضية الحجر الأساسي لتقدم الرياضيين  في أدائهم الحركي وذلك من خلال تطبيق مختلف الحقائق العلمية المتعلقة بالخصائص الحركية الدقيقة لمختلف الجسم في مختلف الوضعيات خلال الأداء.</a:t>
            </a:r>
          </a:p>
          <a:p>
            <a:pPr algn="ctr" rtl="1">
              <a:buNone/>
            </a:pPr>
            <a:r>
              <a:rPr lang="ar-DZ" sz="4000" b="1" dirty="0" smtClean="0">
                <a:latin typeface="Traditional Arabic" panose="02020603050405020304" pitchFamily="18" charset="-78"/>
                <a:cs typeface="Traditional Arabic" panose="02020603050405020304" pitchFamily="18" charset="-78"/>
              </a:rPr>
              <a:t>وبناء على ما سبق ذكره يمكن القول بأن: الميكانيك الحيوية الرياضية هو العلم الذي يهتم بتحليل حركات الرياضي تحليلا يعتمد على الوصف الفيزيائي (</a:t>
            </a:r>
            <a:r>
              <a:rPr lang="ar-DZ" sz="4000" b="1" dirty="0" smtClean="0">
                <a:solidFill>
                  <a:srgbClr val="FF0000"/>
                </a:solidFill>
                <a:latin typeface="Traditional Arabic" panose="02020603050405020304" pitchFamily="18" charset="-78"/>
                <a:cs typeface="Traditional Arabic" panose="02020603050405020304" pitchFamily="18" charset="-78"/>
              </a:rPr>
              <a:t>الكينماتيك</a:t>
            </a:r>
            <a:r>
              <a:rPr lang="ar-DZ" sz="4000" b="1" dirty="0" smtClean="0">
                <a:latin typeface="Traditional Arabic" panose="02020603050405020304" pitchFamily="18" charset="-78"/>
                <a:cs typeface="Traditional Arabic" panose="02020603050405020304" pitchFamily="18" charset="-78"/>
              </a:rPr>
              <a:t>) بالإضافة إلى التعرف على مسببات الحركة (</a:t>
            </a:r>
            <a:r>
              <a:rPr lang="ar-DZ" sz="4000" b="1" dirty="0" smtClean="0">
                <a:solidFill>
                  <a:srgbClr val="FF0000"/>
                </a:solidFill>
                <a:latin typeface="Traditional Arabic" panose="02020603050405020304" pitchFamily="18" charset="-78"/>
                <a:cs typeface="Traditional Arabic" panose="02020603050405020304" pitchFamily="18" charset="-78"/>
              </a:rPr>
              <a:t>الكينتيك</a:t>
            </a:r>
            <a:r>
              <a:rPr lang="ar-DZ" sz="4000" b="1" dirty="0" smtClean="0">
                <a:latin typeface="Traditional Arabic" panose="02020603050405020304" pitchFamily="18" charset="-78"/>
                <a:cs typeface="Traditional Arabic" panose="02020603050405020304" pitchFamily="18" charset="-78"/>
              </a:rPr>
              <a:t>) بما يكفل اقتصادا وفعالية في الجهد.</a:t>
            </a:r>
          </a:p>
        </p:txBody>
      </p:sp>
    </p:spTree>
    <p:extLst>
      <p:ext uri="{BB962C8B-B14F-4D97-AF65-F5344CB8AC3E}">
        <p14:creationId xmlns:p14="http://schemas.microsoft.com/office/powerpoint/2010/main" val="3794739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124744"/>
            <a:ext cx="8712968" cy="5472608"/>
          </a:xfrm>
        </p:spPr>
        <p:txBody>
          <a:bodyPr>
            <a:noAutofit/>
          </a:bodyPr>
          <a:lstStyle/>
          <a:p>
            <a:pPr lvl="0" algn="ctr" rtl="1">
              <a:buClr>
                <a:srgbClr val="1E5155">
                  <a:lumMod val="40000"/>
                  <a:lumOff val="60000"/>
                </a:srgbClr>
              </a:buClr>
              <a:buNone/>
            </a:pPr>
            <a:r>
              <a:rPr lang="ar-DZ" sz="5400" b="1" dirty="0">
                <a:solidFill>
                  <a:prstClr val="white"/>
                </a:solidFill>
                <a:latin typeface="Traditional Arabic" panose="02020603050405020304" pitchFamily="18" charset="-78"/>
                <a:cs typeface="Traditional Arabic" panose="02020603050405020304" pitchFamily="18" charset="-78"/>
              </a:rPr>
              <a:t>ويعرف هوخموت - 1975 –  </a:t>
            </a:r>
            <a:endParaRPr lang="ar-DZ" sz="5400" b="1" dirty="0" smtClean="0">
              <a:solidFill>
                <a:prstClr val="white"/>
              </a:solidFill>
              <a:latin typeface="Traditional Arabic" panose="02020603050405020304" pitchFamily="18" charset="-78"/>
              <a:cs typeface="Traditional Arabic" panose="02020603050405020304" pitchFamily="18" charset="-78"/>
            </a:endParaRPr>
          </a:p>
          <a:p>
            <a:pPr lvl="0" algn="ctr" rtl="1">
              <a:buClr>
                <a:srgbClr val="1E5155">
                  <a:lumMod val="40000"/>
                  <a:lumOff val="60000"/>
                </a:srgbClr>
              </a:buClr>
              <a:buNone/>
            </a:pPr>
            <a:r>
              <a:rPr lang="fr-FR" sz="5400" b="1" dirty="0" smtClean="0">
                <a:solidFill>
                  <a:prstClr val="white"/>
                </a:solidFill>
                <a:latin typeface="Traditional Arabic" panose="02020603050405020304" pitchFamily="18" charset="-78"/>
                <a:cs typeface="Traditional Arabic" panose="02020603050405020304" pitchFamily="18" charset="-78"/>
              </a:rPr>
              <a:t>Hochmuth </a:t>
            </a:r>
            <a:endParaRPr lang="ar-DZ" sz="5400" b="1" dirty="0" smtClean="0">
              <a:solidFill>
                <a:prstClr val="white"/>
              </a:solidFill>
              <a:latin typeface="Traditional Arabic" panose="02020603050405020304" pitchFamily="18" charset="-78"/>
              <a:cs typeface="Traditional Arabic" panose="02020603050405020304" pitchFamily="18" charset="-78"/>
            </a:endParaRPr>
          </a:p>
          <a:p>
            <a:pPr lvl="0" algn="ctr" rtl="1">
              <a:buClr>
                <a:srgbClr val="1E5155">
                  <a:lumMod val="40000"/>
                  <a:lumOff val="60000"/>
                </a:srgbClr>
              </a:buClr>
              <a:buNone/>
            </a:pPr>
            <a:r>
              <a:rPr lang="ar-DZ" sz="5400" b="1" dirty="0" smtClean="0">
                <a:solidFill>
                  <a:prstClr val="white"/>
                </a:solidFill>
                <a:latin typeface="Traditional Arabic" panose="02020603050405020304" pitchFamily="18" charset="-78"/>
                <a:cs typeface="Traditional Arabic" panose="02020603050405020304" pitchFamily="18" charset="-78"/>
              </a:rPr>
              <a:t>الميكانيك الحيوية الرياضية على </a:t>
            </a:r>
            <a:r>
              <a:rPr lang="ar-DZ" sz="5400" b="1" dirty="0">
                <a:solidFill>
                  <a:prstClr val="white"/>
                </a:solidFill>
                <a:latin typeface="Traditional Arabic" panose="02020603050405020304" pitchFamily="18" charset="-78"/>
                <a:cs typeface="Traditional Arabic" panose="02020603050405020304" pitchFamily="18" charset="-78"/>
              </a:rPr>
              <a:t>أنه علم تطبيق القوانين والمبادئ الميكانيكية على سير الحركات الرياضية تحت شروط بيولوجية (التشريحية والفسيولوجية..).</a:t>
            </a:r>
            <a:endParaRPr lang="fr-FR" sz="5400" b="1" dirty="0">
              <a:solidFill>
                <a:prstClr val="white"/>
              </a:solidFill>
              <a:latin typeface="Traditional Arabic" panose="02020603050405020304" pitchFamily="18" charset="-78"/>
              <a:cs typeface="Traditional Arabic" panose="02020603050405020304" pitchFamily="18" charset="-78"/>
            </a:endParaRPr>
          </a:p>
          <a:p>
            <a:pPr algn="ctr"/>
            <a:endParaRPr lang="fr-FR" sz="4000" dirty="0"/>
          </a:p>
        </p:txBody>
      </p:sp>
    </p:spTree>
    <p:extLst>
      <p:ext uri="{BB962C8B-B14F-4D97-AF65-F5344CB8AC3E}">
        <p14:creationId xmlns:p14="http://schemas.microsoft.com/office/powerpoint/2010/main" val="1538201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8821644" cy="6167038"/>
          </a:xfrm>
        </p:spPr>
        <p:txBody>
          <a:bodyPr>
            <a:noAutofit/>
          </a:bodyPr>
          <a:lstStyle/>
          <a:p>
            <a:pPr algn="ctr" rtl="1">
              <a:buNone/>
            </a:pPr>
            <a:r>
              <a:rPr lang="ar-DZ" sz="4800" b="1" dirty="0" smtClean="0">
                <a:solidFill>
                  <a:srgbClr val="FF0000"/>
                </a:solidFill>
                <a:latin typeface="Traditional Arabic" panose="02020603050405020304" pitchFamily="18" charset="-78"/>
                <a:cs typeface="Traditional Arabic" panose="02020603050405020304" pitchFamily="18" charset="-78"/>
              </a:rPr>
              <a:t>علاقة الميكانيك الحيوية الرياضية بالعلوم الأخرى</a:t>
            </a:r>
          </a:p>
          <a:p>
            <a:pPr algn="r" rtl="1">
              <a:buNone/>
            </a:pPr>
            <a:r>
              <a:rPr lang="ar-DZ" sz="4400" b="1" dirty="0" smtClean="0">
                <a:latin typeface="Traditional Arabic" panose="02020603050405020304" pitchFamily="18" charset="-78"/>
                <a:cs typeface="Traditional Arabic" panose="02020603050405020304" pitchFamily="18" charset="-78"/>
              </a:rPr>
              <a:t>مادام أن الجسم البشري كائن عضوي تدخل في حركته كثير من الاعتبارات العلمية المتمثلة بدور العلوم المختلفة التي ترتبط ارتباط مباشر وتؤثر تأثير فاعلا في الحركة ، والتي يجب أخدها بعين الاعتبار:</a:t>
            </a:r>
          </a:p>
          <a:p>
            <a:pPr algn="ctr" rtl="1">
              <a:buNone/>
            </a:pPr>
            <a:r>
              <a:rPr lang="ar-DZ" sz="4400" b="1" dirty="0" smtClean="0">
                <a:latin typeface="Traditional Arabic" panose="02020603050405020304" pitchFamily="18" charset="-78"/>
                <a:cs typeface="Traditional Arabic" panose="02020603050405020304" pitchFamily="18" charset="-78"/>
              </a:rPr>
              <a:t>الميكانيك النظرية ،علم وظائف الأعضاء، علم وصف الإنسان ، التشريح الديناميكي...</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76672"/>
            <a:ext cx="9036496" cy="6120680"/>
          </a:xfrm>
        </p:spPr>
        <p:txBody>
          <a:bodyPr>
            <a:noAutofit/>
          </a:bodyPr>
          <a:lstStyle/>
          <a:p>
            <a:pPr lvl="0" algn="r" rtl="1">
              <a:buClr>
                <a:srgbClr val="1E5155">
                  <a:lumMod val="40000"/>
                  <a:lumOff val="60000"/>
                </a:srgbClr>
              </a:buClr>
              <a:buNone/>
            </a:pPr>
            <a:r>
              <a:rPr lang="ar-DZ" sz="4800" b="1" dirty="0">
                <a:solidFill>
                  <a:prstClr val="white"/>
                </a:solidFill>
                <a:latin typeface="Traditional Arabic" panose="02020603050405020304" pitchFamily="18" charset="-78"/>
                <a:cs typeface="Traditional Arabic" panose="02020603050405020304" pitchFamily="18" charset="-78"/>
              </a:rPr>
              <a:t>فعلى سبيل </a:t>
            </a:r>
            <a:r>
              <a:rPr lang="ar-DZ" sz="4800" b="1" dirty="0" smtClean="0">
                <a:solidFill>
                  <a:prstClr val="white"/>
                </a:solidFill>
                <a:latin typeface="Traditional Arabic" panose="02020603050405020304" pitchFamily="18" charset="-78"/>
                <a:cs typeface="Traditional Arabic" panose="02020603050405020304" pitchFamily="18" charset="-78"/>
              </a:rPr>
              <a:t>المثال:</a:t>
            </a:r>
          </a:p>
          <a:p>
            <a:pPr lvl="0" algn="r" rtl="1">
              <a:buClr>
                <a:srgbClr val="1E5155">
                  <a:lumMod val="40000"/>
                  <a:lumOff val="60000"/>
                </a:srgbClr>
              </a:buClr>
              <a:buNone/>
            </a:pPr>
            <a:r>
              <a:rPr lang="ar-DZ" sz="4800" b="1" dirty="0" smtClean="0">
                <a:solidFill>
                  <a:prstClr val="white"/>
                </a:solidFill>
                <a:latin typeface="Traditional Arabic" panose="02020603050405020304" pitchFamily="18" charset="-78"/>
                <a:cs typeface="Traditional Arabic" panose="02020603050405020304" pitchFamily="18" charset="-78"/>
              </a:rPr>
              <a:t> </a:t>
            </a:r>
            <a:r>
              <a:rPr lang="ar-DZ" sz="4800" b="1" dirty="0">
                <a:solidFill>
                  <a:prstClr val="white"/>
                </a:solidFill>
                <a:latin typeface="Traditional Arabic" panose="02020603050405020304" pitchFamily="18" charset="-78"/>
                <a:cs typeface="Traditional Arabic" panose="02020603050405020304" pitchFamily="18" charset="-78"/>
              </a:rPr>
              <a:t>يؤدي </a:t>
            </a:r>
            <a:r>
              <a:rPr lang="ar-DZ" sz="4800" b="1" dirty="0">
                <a:solidFill>
                  <a:srgbClr val="FF0000"/>
                </a:solidFill>
                <a:latin typeface="Traditional Arabic" panose="02020603050405020304" pitchFamily="18" charset="-78"/>
                <a:cs typeface="Traditional Arabic" panose="02020603050405020304" pitchFamily="18" charset="-78"/>
              </a:rPr>
              <a:t>علم التشريح </a:t>
            </a:r>
            <a:r>
              <a:rPr lang="ar-DZ" sz="4800" b="1" dirty="0">
                <a:solidFill>
                  <a:prstClr val="white"/>
                </a:solidFill>
                <a:latin typeface="Traditional Arabic" panose="02020603050405020304" pitchFamily="18" charset="-78"/>
                <a:cs typeface="Traditional Arabic" panose="02020603050405020304" pitchFamily="18" charset="-78"/>
              </a:rPr>
              <a:t>دورا مميزا في طبيعة حركة الإنسان فتطوير حركة أو مهارة معينة عند الرياضي ، ولتكن القفز من الثبات إلى الأمام لا يمكن الارتقاء بمستوى القفز وتحسين الأداء ما لم تكن هنالك معرفة تامة بماهية العضلة أو المجموعة العضلية التي تعمل بشكل مباشر أثناء الأداء، وألا يكون التدريب عبارة عن عملية عشوائية خاضعة للتجربة والخطأ.</a:t>
            </a:r>
          </a:p>
          <a:p>
            <a:endParaRPr lang="fr-FR" sz="4400" dirty="0"/>
          </a:p>
        </p:txBody>
      </p:sp>
    </p:spTree>
    <p:extLst>
      <p:ext uri="{BB962C8B-B14F-4D97-AF65-F5344CB8AC3E}">
        <p14:creationId xmlns:p14="http://schemas.microsoft.com/office/powerpoint/2010/main" val="4192386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260648"/>
            <a:ext cx="8928992" cy="6480720"/>
          </a:xfrm>
        </p:spPr>
        <p:txBody>
          <a:bodyPr>
            <a:noAutofit/>
          </a:bodyPr>
          <a:lstStyle/>
          <a:p>
            <a:pPr lvl="0" algn="r" rtl="1">
              <a:buClr>
                <a:srgbClr val="1E5155">
                  <a:lumMod val="40000"/>
                  <a:lumOff val="60000"/>
                </a:srgbClr>
              </a:buClr>
              <a:buNone/>
            </a:pPr>
            <a:r>
              <a:rPr lang="ar-DZ" sz="5400" b="1" dirty="0">
                <a:solidFill>
                  <a:prstClr val="white"/>
                </a:solidFill>
                <a:latin typeface="Traditional Arabic" panose="02020603050405020304" pitchFamily="18" charset="-78"/>
                <a:cs typeface="Traditional Arabic" panose="02020603050405020304" pitchFamily="18" charset="-78"/>
              </a:rPr>
              <a:t>إن اعتماد نظام </a:t>
            </a:r>
            <a:r>
              <a:rPr lang="ar-DZ" sz="5400" b="1" dirty="0" smtClean="0">
                <a:solidFill>
                  <a:prstClr val="white"/>
                </a:solidFill>
                <a:latin typeface="Traditional Arabic" panose="02020603050405020304" pitchFamily="18" charset="-78"/>
                <a:cs typeface="Traditional Arabic" panose="02020603050405020304" pitchFamily="18" charset="-78"/>
              </a:rPr>
              <a:t>الروافع </a:t>
            </a:r>
            <a:r>
              <a:rPr lang="ar-DZ" sz="5400" b="1" dirty="0">
                <a:solidFill>
                  <a:prstClr val="white"/>
                </a:solidFill>
                <a:latin typeface="Traditional Arabic" panose="02020603050405020304" pitchFamily="18" charset="-78"/>
                <a:cs typeface="Traditional Arabic" panose="02020603050405020304" pitchFamily="18" charset="-78"/>
              </a:rPr>
              <a:t>أثناء حركات أجزاء الجسم لأداء حركات معينة ، فلتعيين النقاط الثلاث التي تتكون منها </a:t>
            </a:r>
            <a:r>
              <a:rPr lang="ar-DZ" sz="5400" b="1" dirty="0" smtClean="0">
                <a:solidFill>
                  <a:prstClr val="white"/>
                </a:solidFill>
                <a:latin typeface="Traditional Arabic" panose="02020603050405020304" pitchFamily="18" charset="-78"/>
                <a:cs typeface="Traditional Arabic" panose="02020603050405020304" pitchFamily="18" charset="-78"/>
              </a:rPr>
              <a:t>الرافعة </a:t>
            </a:r>
            <a:r>
              <a:rPr lang="ar-DZ" sz="5400" b="1" dirty="0">
                <a:solidFill>
                  <a:prstClr val="white"/>
                </a:solidFill>
                <a:latin typeface="Traditional Arabic" panose="02020603050405020304" pitchFamily="18" charset="-78"/>
                <a:cs typeface="Traditional Arabic" panose="02020603050405020304" pitchFamily="18" charset="-78"/>
              </a:rPr>
              <a:t>( قوة، ومقاومة ، وارتكاز ) ينبغي أن تكون هنالك معرفة تامة بنقاط تأثير القوة والتي تتمثل في مدغم العضلة ، من هنا يجب أن يتوفر بعض الإلمام بهذا الجانب التشريحي وهو منشأ و مدغم العضلة</a:t>
            </a:r>
            <a:r>
              <a:rPr lang="ar-DZ" sz="5400" b="1" dirty="0" smtClean="0">
                <a:solidFill>
                  <a:prstClr val="white"/>
                </a:solidFill>
                <a:latin typeface="Traditional Arabic" panose="02020603050405020304" pitchFamily="18" charset="-78"/>
                <a:cs typeface="Traditional Arabic" panose="02020603050405020304" pitchFamily="18" charset="-78"/>
              </a:rPr>
              <a:t>.</a:t>
            </a:r>
            <a:endParaRPr lang="ar-DZ" sz="5400" b="1" dirty="0">
              <a:solidFill>
                <a:prstClr val="white"/>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073339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p:cNvPicPr>
            <a:picLocks noGrp="1" noChangeAspect="1"/>
          </p:cNvPicPr>
          <p:nvPr>
            <p:ph idx="1"/>
          </p:nvPr>
        </p:nvPicPr>
        <p:blipFill>
          <a:blip r:embed="rId2"/>
          <a:stretch>
            <a:fillRect/>
          </a:stretch>
        </p:blipFill>
        <p:spPr>
          <a:xfrm>
            <a:off x="179512" y="188640"/>
            <a:ext cx="8856984" cy="6552728"/>
          </a:xfrm>
          <a:prstGeom prst="rect">
            <a:avLst/>
          </a:prstGeom>
        </p:spPr>
      </p:pic>
    </p:spTree>
    <p:extLst>
      <p:ext uri="{BB962C8B-B14F-4D97-AF65-F5344CB8AC3E}">
        <p14:creationId xmlns:p14="http://schemas.microsoft.com/office/powerpoint/2010/main" val="15225141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389</TotalTime>
  <Words>1393</Words>
  <Application>Microsoft Office PowerPoint</Application>
  <PresentationFormat>Affichage à l'écran (4:3)</PresentationFormat>
  <Paragraphs>80</Paragraphs>
  <Slides>21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21</vt:i4>
      </vt:variant>
    </vt:vector>
  </HeadingPairs>
  <TitlesOfParts>
    <vt:vector size="27" baseType="lpstr">
      <vt:lpstr>Arial</vt:lpstr>
      <vt:lpstr>Calibri</vt:lpstr>
      <vt:lpstr>Century Gothic</vt:lpstr>
      <vt:lpstr>Traditional Arabic</vt:lpstr>
      <vt:lpstr>Wingdings 3</vt:lpstr>
      <vt:lpstr>Ion</vt:lpstr>
      <vt:lpstr>المحاضرة الثانية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hp</cp:lastModifiedBy>
  <cp:revision>37</cp:revision>
  <dcterms:created xsi:type="dcterms:W3CDTF">2019-11-19T17:44:54Z</dcterms:created>
  <dcterms:modified xsi:type="dcterms:W3CDTF">2021-01-20T21:35:10Z</dcterms:modified>
</cp:coreProperties>
</file>