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3371A-2100-456A-82C6-F79E113A36CE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497BC-D381-4C35-87AE-FA4406A02A1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Explicite et Implicite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Préparé par:</a:t>
            </a:r>
          </a:p>
          <a:p>
            <a:r>
              <a:rPr lang="fr-FR" dirty="0" err="1" smtClean="0"/>
              <a:t>Dre</a:t>
            </a:r>
            <a:r>
              <a:rPr lang="fr-FR" dirty="0" smtClean="0"/>
              <a:t> BAIBEN Radia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le processus de lecture et de communication, la construction du sens ne se limite pas à la simple reconnaissance des mots. Elle repose sur une dualité fondamentale entre ce qui est dit ouvertement et ce qui est suggéré. Maîtriser cette distinction, c'est passer du statut de "décodeur" à celui de "locuteur averti".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niveau explicite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L'explicite correspond à l'information formellement exprimée. C'est ce qui est énoncé de manière claire, sans ambiguïté, et qui ne nécessite aucune interprétation particulière pour être saisi.</a:t>
            </a:r>
          </a:p>
          <a:p>
            <a:pPr lvl="0"/>
            <a:r>
              <a:rPr lang="fr-FR" b="1" dirty="0"/>
              <a:t>La compréhension littérale :</a:t>
            </a:r>
            <a:r>
              <a:rPr lang="fr-FR" dirty="0"/>
              <a:t> Elle s'appuie sur le sens dénotatif des mots (leur définition première dans le dictionnaire). Si je dis : </a:t>
            </a:r>
            <a:r>
              <a:rPr lang="fr-FR" i="1" dirty="0"/>
              <a:t>"La porte est ouverte"</a:t>
            </a:r>
            <a:r>
              <a:rPr lang="fr-FR" dirty="0"/>
              <a:t>, l'information explicite concerne uniquement l'état physique de l'ouverture.</a:t>
            </a:r>
          </a:p>
          <a:p>
            <a:pPr lvl="0"/>
            <a:r>
              <a:rPr lang="fr-FR" b="1" dirty="0"/>
              <a:t>Les indicateurs :</a:t>
            </a:r>
            <a:r>
              <a:rPr lang="fr-FR" dirty="0"/>
              <a:t> On y trouve les faits, les dates, les descriptions physiques et les actions concrètes. C'est le niveau "zéro" de la communication, essentiel pour la transmission d'informations factuelles.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niveau implicite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L'implicite regroupe tout ce qui n'est pas dit, mais que le destinataire doit reconstruire pour saisir l'intégralité du message. C'est ici que la langue devient un outil social et stratégique.</a:t>
            </a:r>
          </a:p>
          <a:p>
            <a:r>
              <a:rPr lang="fr-FR" dirty="0"/>
              <a:t>On distingue généralement deux types de mécanismes dans l'implicite :</a:t>
            </a:r>
          </a:p>
          <a:p>
            <a:pPr lvl="0"/>
            <a:r>
              <a:rPr lang="fr-FR" b="1" dirty="0"/>
              <a:t>Le présupposé :</a:t>
            </a:r>
            <a:r>
              <a:rPr lang="fr-FR" dirty="0"/>
              <a:t> C'est une information qui est nécessairement contenue dans la phrase, même si elle n'est pas l'objet principal du message.</a:t>
            </a:r>
          </a:p>
          <a:p>
            <a:pPr lvl="0"/>
            <a:r>
              <a:rPr lang="fr-FR" b="1" dirty="0"/>
              <a:t>Le sous-entendu :</a:t>
            </a:r>
            <a:r>
              <a:rPr lang="fr-FR" dirty="0"/>
              <a:t> Il dépend entièrement du contexte, de l'intention de celui qui écrit et de la complicité entre les interlocuteurs.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 processus d'inférence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L'inférence est l'opération mentale par laquelle on tire une conclusion à partir de propositions ou d'indices. Pour un lecteur, réaliser une inférence, c'est combiner deux sources :</a:t>
            </a:r>
          </a:p>
          <a:p>
            <a:pPr lvl="0"/>
            <a:r>
              <a:rPr lang="fr-FR" b="1" dirty="0"/>
              <a:t>Les indices textuels :</a:t>
            </a:r>
            <a:r>
              <a:rPr lang="fr-FR" dirty="0"/>
              <a:t> Les mots-clés, la ponctuation, le ton.</a:t>
            </a:r>
          </a:p>
          <a:p>
            <a:pPr lvl="0"/>
            <a:r>
              <a:rPr lang="fr-FR" b="1" dirty="0"/>
              <a:t>Les connaissances du monde :</a:t>
            </a:r>
            <a:r>
              <a:rPr lang="fr-FR" dirty="0"/>
              <a:t> La culture générale, l'expérience personnelle et les codes sociaux.</a:t>
            </a:r>
          </a:p>
          <a:p>
            <a:r>
              <a:rPr lang="fr-FR" dirty="0"/>
              <a:t>Par exemple, si un texte décrit un personnage qui "fronce les sourcils et serre les poings", le lecteur doit effectuer une inférence d'état émotionnel : le personnage est en colère, bien que le mot "colère" n'apparaisse nulle part.</a:t>
            </a:r>
            <a:endParaRPr lang="fr-FR"/>
          </a:p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379</Words>
  <Application>Microsoft Office PowerPoint</Application>
  <PresentationFormat>Affichage à l'écran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Explicite et Implicite</vt:lpstr>
      <vt:lpstr>Diapositive 2</vt:lpstr>
      <vt:lpstr>Le niveau explicite </vt:lpstr>
      <vt:lpstr>Le niveau implicite</vt:lpstr>
      <vt:lpstr>Le processus d'inférence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Explicite et Implicite</dc:title>
  <dc:creator>ELITEBOOK</dc:creator>
  <cp:lastModifiedBy>ELITEBOOK</cp:lastModifiedBy>
  <cp:revision>1</cp:revision>
  <dcterms:created xsi:type="dcterms:W3CDTF">2026-04-24T14:50:33Z</dcterms:created>
  <dcterms:modified xsi:type="dcterms:W3CDTF">2026-04-24T14:53:47Z</dcterms:modified>
</cp:coreProperties>
</file>