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1" r:id="rId3"/>
    <p:sldId id="257" r:id="rId4"/>
    <p:sldId id="258" r:id="rId5"/>
    <p:sldId id="279" r:id="rId6"/>
    <p:sldId id="282" r:id="rId7"/>
    <p:sldId id="283" r:id="rId8"/>
    <p:sldId id="284" r:id="rId9"/>
    <p:sldId id="285" r:id="rId10"/>
    <p:sldId id="259" r:id="rId11"/>
    <p:sldId id="260" r:id="rId12"/>
    <p:sldId id="265" r:id="rId13"/>
    <p:sldId id="261" r:id="rId14"/>
    <p:sldId id="266" r:id="rId15"/>
    <p:sldId id="267" r:id="rId16"/>
    <p:sldId id="268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36" y="-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ectangle à coins arrondis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C5C3A-56CE-4D2E-97DC-942F13760BB0}" type="datetimeFigureOut">
              <a:rPr lang="fr-FR" smtClean="0"/>
              <a:pPr/>
              <a:t>08/10/2025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E79BBAE6-5B16-493C-9CCD-0FD58D107032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C5C3A-56CE-4D2E-97DC-942F13760BB0}" type="datetimeFigureOut">
              <a:rPr lang="fr-FR" smtClean="0"/>
              <a:pPr/>
              <a:t>08/10/2025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BBAE6-5B16-493C-9CCD-0FD58D10703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C5C3A-56CE-4D2E-97DC-942F13760BB0}" type="datetimeFigureOut">
              <a:rPr lang="fr-FR" smtClean="0"/>
              <a:pPr/>
              <a:t>08/10/2025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BBAE6-5B16-493C-9CCD-0FD58D10703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C5C3A-56CE-4D2E-97DC-942F13760BB0}" type="datetimeFigureOut">
              <a:rPr lang="fr-FR" smtClean="0"/>
              <a:pPr/>
              <a:t>08/10/2025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BBAE6-5B16-493C-9CCD-0FD58D107032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ectangle à coins arrondis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C5C3A-56CE-4D2E-97DC-942F13760BB0}" type="datetimeFigureOut">
              <a:rPr lang="fr-FR" smtClean="0"/>
              <a:pPr/>
              <a:t>08/10/2025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fr-FR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79BBAE6-5B16-493C-9CCD-0FD58D10703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C5C3A-56CE-4D2E-97DC-942F13760BB0}" type="datetimeFigureOut">
              <a:rPr lang="fr-FR" smtClean="0"/>
              <a:pPr/>
              <a:t>08/10/2025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BBAE6-5B16-493C-9CCD-0FD58D107032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C5C3A-56CE-4D2E-97DC-942F13760BB0}" type="datetimeFigureOut">
              <a:rPr lang="fr-FR" smtClean="0"/>
              <a:pPr/>
              <a:t>08/10/2025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BBAE6-5B16-493C-9CCD-0FD58D107032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contenu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C5C3A-56CE-4D2E-97DC-942F13760BB0}" type="datetimeFigureOut">
              <a:rPr lang="fr-FR" smtClean="0"/>
              <a:pPr/>
              <a:t>08/10/2025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BBAE6-5B16-493C-9CCD-0FD58D10703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C5C3A-56CE-4D2E-97DC-942F13760BB0}" type="datetimeFigureOut">
              <a:rPr lang="fr-FR" smtClean="0"/>
              <a:pPr/>
              <a:t>08/10/2025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BBAE6-5B16-493C-9CCD-0FD58D10703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ectangle à coins arrondis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C5C3A-56CE-4D2E-97DC-942F13760BB0}" type="datetimeFigureOut">
              <a:rPr lang="fr-FR" smtClean="0"/>
              <a:pPr/>
              <a:t>08/10/2025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BBAE6-5B16-493C-9CCD-0FD58D107032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C5C3A-56CE-4D2E-97DC-942F13760BB0}" type="datetimeFigureOut">
              <a:rPr lang="fr-FR" smtClean="0"/>
              <a:pPr/>
              <a:t>08/10/2025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79BBAE6-5B16-493C-9CCD-0FD58D107032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ectangle à coins arrondis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1CC5C3A-56CE-4D2E-97DC-942F13760BB0}" type="datetimeFigureOut">
              <a:rPr lang="fr-FR" smtClean="0"/>
              <a:pPr/>
              <a:t>08/10/2025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E79BBAE6-5B16-493C-9CCD-0FD58D10703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BAIBEN </a:t>
            </a:r>
            <a:r>
              <a:rPr lang="fr-FR" dirty="0" err="1" smtClean="0"/>
              <a:t>Rdaia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00175"/>
            <a:ext cx="7772400" cy="2100276"/>
          </a:xfrm>
        </p:spPr>
        <p:txBody>
          <a:bodyPr>
            <a:normAutofit/>
          </a:bodyPr>
          <a:lstStyle/>
          <a:p>
            <a:r>
              <a:rPr lang="en-GB" b="1" dirty="0"/>
              <a:t>The Components of a Computer and Their Roles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/>
              <a:t>1. Central </a:t>
            </a:r>
            <a:r>
              <a:rPr lang="fr-FR" b="1" dirty="0" err="1"/>
              <a:t>Processing</a:t>
            </a:r>
            <a:r>
              <a:rPr lang="fr-FR" b="1" dirty="0"/>
              <a:t> Unit (CPU)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GB" b="1" dirty="0" smtClean="0"/>
              <a:t>Role: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US" dirty="0" smtClean="0"/>
              <a:t>is a central part of a computer (and can be referred to as the computer’s “brain”). It manages all other computer parts, monitors their mutual communication and performs arithmetic-logical operations. Processor speed is measured in hertz (or megahertz or gigahertz). Most famous manufacturers for personal computer processors are Intel and  </a:t>
            </a:r>
            <a:r>
              <a:rPr lang="fr-FR" dirty="0" smtClean="0"/>
              <a:t>AMD.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60"/>
          </a:xfrm>
        </p:spPr>
        <p:txBody>
          <a:bodyPr>
            <a:normAutofit fontScale="90000"/>
          </a:bodyPr>
          <a:lstStyle/>
          <a:p>
            <a:pPr lvl="0"/>
            <a:r>
              <a:rPr lang="en-GB" b="1" dirty="0" smtClean="0"/>
              <a:t>Key Parts of the CPU:</a:t>
            </a:r>
            <a:r>
              <a:rPr lang="en-GB" dirty="0" smtClean="0"/>
              <a:t> </a:t>
            </a:r>
            <a:r>
              <a:rPr lang="fr-FR" sz="4000" dirty="0" smtClean="0"/>
              <a:t/>
            </a:r>
            <a:br>
              <a:rPr lang="fr-FR" sz="4000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1"/>
            <a:r>
              <a:rPr lang="en-GB" b="1" dirty="0" smtClean="0"/>
              <a:t>Control </a:t>
            </a:r>
            <a:r>
              <a:rPr lang="en-GB" b="1" dirty="0"/>
              <a:t>Unit (CU):</a:t>
            </a:r>
            <a:r>
              <a:rPr lang="en-GB" dirty="0"/>
              <a:t> Directs data flow and coordinates between components.</a:t>
            </a:r>
            <a:endParaRPr lang="fr-FR" sz="2000" dirty="0"/>
          </a:p>
          <a:p>
            <a:pPr lvl="1"/>
            <a:r>
              <a:rPr lang="en-GB" b="1" dirty="0"/>
              <a:t>Arithmetic Logic Unit (ALU):</a:t>
            </a:r>
            <a:r>
              <a:rPr lang="en-GB" dirty="0"/>
              <a:t> Performs mathematical and logical operations.</a:t>
            </a:r>
            <a:endParaRPr lang="fr-FR" sz="2000" dirty="0"/>
          </a:p>
          <a:p>
            <a:pPr lvl="1"/>
            <a:r>
              <a:rPr lang="en-GB" b="1" dirty="0"/>
              <a:t>Cache Memory:</a:t>
            </a:r>
            <a:r>
              <a:rPr lang="en-GB" dirty="0"/>
              <a:t> Stores frequently accessed data for quick retrieval.</a:t>
            </a:r>
            <a:endParaRPr lang="fr-FR" sz="2000" dirty="0"/>
          </a:p>
          <a:p>
            <a:endParaRPr lang="fr-FR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9382" y="785794"/>
            <a:ext cx="2896235" cy="528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Cache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sz="2400" b="1" dirty="0"/>
              <a:t>Cache </a:t>
            </a:r>
            <a:r>
              <a:rPr lang="en-US" sz="2400" dirty="0"/>
              <a:t>is a small capacity memory which allows quick access to data. By storing data from </a:t>
            </a:r>
            <a:r>
              <a:rPr lang="en-US" sz="2400" dirty="0" smtClean="0"/>
              <a:t>working memory </a:t>
            </a:r>
            <a:r>
              <a:rPr lang="en-US" sz="2400" dirty="0"/>
              <a:t>in cache, the speed of communication </a:t>
            </a:r>
            <a:r>
              <a:rPr lang="en-US" sz="2800" dirty="0"/>
              <a:t>between</a:t>
            </a:r>
            <a:r>
              <a:rPr lang="en-US" sz="2400" dirty="0"/>
              <a:t> processor and RAM is increased.</a:t>
            </a:r>
          </a:p>
          <a:p>
            <a:r>
              <a:rPr lang="en-US" sz="2400" dirty="0"/>
              <a:t>Microprocessors use three levels of fast cache, L1, L2 and L3, used to store often used data.</a:t>
            </a:r>
            <a:endParaRPr lang="fr-FR" sz="24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33950" y="2483264"/>
            <a:ext cx="3749675" cy="2501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258896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725866"/>
          </a:xfrm>
        </p:spPr>
        <p:txBody>
          <a:bodyPr>
            <a:normAutofit/>
          </a:bodyPr>
          <a:lstStyle/>
          <a:p>
            <a:r>
              <a:rPr lang="fr-FR" b="1" dirty="0"/>
              <a:t>2. Memory (RAM and ROM)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RAM (</a:t>
            </a:r>
            <a:r>
              <a:rPr lang="fr-FR" b="1" dirty="0" err="1"/>
              <a:t>Random</a:t>
            </a:r>
            <a:r>
              <a:rPr lang="fr-FR" b="1" dirty="0"/>
              <a:t> Access Memory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400552" cy="4525963"/>
          </a:xfrm>
        </p:spPr>
        <p:txBody>
          <a:bodyPr>
            <a:normAutofit/>
          </a:bodyPr>
          <a:lstStyle/>
          <a:p>
            <a:endParaRPr lang="fr-FR" dirty="0" smtClean="0"/>
          </a:p>
          <a:p>
            <a:pPr lvl="1"/>
            <a:r>
              <a:rPr lang="en-GB" sz="3200" dirty="0"/>
              <a:t>Temporary storage for data and instructions actively used by the CPU.</a:t>
            </a:r>
            <a:endParaRPr lang="fr-FR" sz="2800" dirty="0"/>
          </a:p>
          <a:p>
            <a:pPr lvl="1"/>
            <a:r>
              <a:rPr lang="en-GB" sz="3200" dirty="0"/>
              <a:t>Faster than permanent storage but volatile (data is lost when the power is off).</a:t>
            </a:r>
            <a:endParaRPr lang="fr-FR" sz="2800" dirty="0"/>
          </a:p>
          <a:p>
            <a:endParaRPr lang="fr-FR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33950" y="1858911"/>
            <a:ext cx="3749675" cy="3749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386975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ROM (Read Only Memory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686304" cy="4525963"/>
          </a:xfrm>
        </p:spPr>
        <p:txBody>
          <a:bodyPr>
            <a:normAutofit/>
          </a:bodyPr>
          <a:lstStyle/>
          <a:p>
            <a:endParaRPr lang="fr-FR" dirty="0" smtClean="0"/>
          </a:p>
          <a:p>
            <a:pPr lvl="1"/>
            <a:r>
              <a:rPr lang="en-GB" sz="3600" dirty="0"/>
              <a:t>Permanent storage containing essential data, such as the system’s firmware.</a:t>
            </a:r>
            <a:endParaRPr lang="fr-FR" sz="3200" dirty="0"/>
          </a:p>
          <a:p>
            <a:pPr lvl="1"/>
            <a:r>
              <a:rPr lang="en-GB" sz="3600" dirty="0"/>
              <a:t>Non-volatile, meaning data remains even when the power is off.</a:t>
            </a:r>
            <a:endParaRPr lang="fr-FR" sz="32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57818" y="1643050"/>
            <a:ext cx="3328982" cy="4429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947518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54428"/>
          </a:xfrm>
        </p:spPr>
        <p:txBody>
          <a:bodyPr>
            <a:normAutofit/>
          </a:bodyPr>
          <a:lstStyle/>
          <a:p>
            <a:r>
              <a:rPr lang="fr-FR" b="1" dirty="0"/>
              <a:t>3. Storage </a:t>
            </a:r>
            <a:r>
              <a:rPr lang="fr-FR" b="1" dirty="0" err="1"/>
              <a:t>Devices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fr-FR" b="1" dirty="0"/>
              <a:t>Hard </a:t>
            </a:r>
            <a:r>
              <a:rPr lang="fr-FR" b="1" dirty="0" err="1"/>
              <a:t>Disk</a:t>
            </a:r>
            <a:r>
              <a:rPr lang="fr-FR" b="1" dirty="0"/>
              <a:t> Drive (HDD):</a:t>
            </a:r>
            <a:r>
              <a:rPr lang="fr-FR" dirty="0"/>
              <a:t> 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fr-FR" dirty="0" smtClean="0"/>
          </a:p>
          <a:p>
            <a:pPr lvl="1"/>
            <a:r>
              <a:rPr lang="en-GB" sz="3200" dirty="0"/>
              <a:t>Provides long-term storage for files, applications, and the operating system.</a:t>
            </a:r>
            <a:endParaRPr lang="fr-FR" sz="2800" dirty="0"/>
          </a:p>
          <a:p>
            <a:pPr lvl="1"/>
            <a:r>
              <a:rPr lang="en-GB" sz="3200" dirty="0"/>
              <a:t>Uses magnetic platters to store data.</a:t>
            </a:r>
            <a:endParaRPr lang="fr-FR" sz="2800" dirty="0"/>
          </a:p>
          <a:p>
            <a:endParaRPr lang="fr-F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43504" y="1714488"/>
            <a:ext cx="3357586" cy="3929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err="1"/>
              <a:t>Solid</a:t>
            </a:r>
            <a:r>
              <a:rPr lang="fr-FR" b="1" dirty="0"/>
              <a:t>-State Drive (SSD):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fr-FR" dirty="0" smtClean="0"/>
          </a:p>
          <a:p>
            <a:pPr lvl="1"/>
            <a:r>
              <a:rPr lang="en-GB" dirty="0"/>
              <a:t>Faster and more reliable than HDDs, using flash memory to store data.</a:t>
            </a:r>
            <a:endParaRPr lang="fr-FR" sz="2000" dirty="0"/>
          </a:p>
          <a:p>
            <a:pPr lvl="1"/>
            <a:r>
              <a:rPr lang="en-GB" dirty="0"/>
              <a:t>Ideal for quicker boot times and application loading.</a:t>
            </a:r>
            <a:endParaRPr lang="fr-FR" sz="2000" dirty="0"/>
          </a:p>
          <a:p>
            <a:endParaRPr lang="fr-F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597470" y="1785926"/>
            <a:ext cx="2903620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Hard </a:t>
            </a:r>
            <a:r>
              <a:rPr lang="fr-FR" b="1" dirty="0" err="1" smtClean="0"/>
              <a:t>Disk</a:t>
            </a:r>
            <a:r>
              <a:rPr lang="fr-FR" b="1" dirty="0" smtClean="0"/>
              <a:t> Drive (HDD)/</a:t>
            </a:r>
            <a:r>
              <a:rPr lang="en-US" b="1" dirty="0" smtClean="0"/>
              <a:t> Solid State  Drive (SSD)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is a place for permanent data storage (it does not delete/clear </a:t>
            </a:r>
            <a:r>
              <a:rPr lang="en-US" dirty="0" smtClean="0"/>
              <a:t>when computer </a:t>
            </a:r>
            <a:r>
              <a:rPr lang="en-US" dirty="0"/>
              <a:t>shuts down). Its features are: large capacity, faster performance in comparison to </a:t>
            </a:r>
            <a:r>
              <a:rPr lang="en-US" dirty="0" smtClean="0"/>
              <a:t>optical devices </a:t>
            </a:r>
            <a:r>
              <a:rPr lang="en-US" dirty="0"/>
              <a:t>but slower in comparison to RAM and are used for permanent data storage. We </a:t>
            </a:r>
            <a:r>
              <a:rPr lang="en-US" dirty="0" smtClean="0"/>
              <a:t>can distinguish </a:t>
            </a:r>
            <a:r>
              <a:rPr lang="en-US" dirty="0"/>
              <a:t>between internal and external hard drives.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is </a:t>
            </a:r>
            <a:r>
              <a:rPr lang="en-US" dirty="0"/>
              <a:t>a permanent data storage location. This hardware consists of </a:t>
            </a:r>
            <a:r>
              <a:rPr lang="en-US" dirty="0" smtClean="0"/>
              <a:t>solid-state semiconductor </a:t>
            </a:r>
            <a:r>
              <a:rPr lang="en-US" dirty="0"/>
              <a:t>memories, as opposed to the older technology of hard drives, for which data </a:t>
            </a:r>
            <a:r>
              <a:rPr lang="en-US" dirty="0" smtClean="0"/>
              <a:t>is written </a:t>
            </a:r>
            <a:r>
              <a:rPr lang="en-US" dirty="0"/>
              <a:t>to rapidly rotating magnetic media.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808245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???????</a:t>
            </a:r>
            <a:endParaRPr lang="fr-F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914400" y="2039614"/>
            <a:ext cx="7772400" cy="3388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5291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/>
              <a:t>The differences between SSD and HDD</a:t>
            </a:r>
            <a:endParaRPr lang="fr-FR" dirty="0"/>
          </a:p>
        </p:txBody>
      </p:sp>
      <p:pic>
        <p:nvPicPr>
          <p:cNvPr id="11266" name="Picture 2" descr="C:\Users\1\Pictures\Capture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23064"/>
            <a:ext cx="8114146" cy="3878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274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868610"/>
          </a:xfrm>
        </p:spPr>
        <p:txBody>
          <a:bodyPr>
            <a:normAutofit/>
          </a:bodyPr>
          <a:lstStyle/>
          <a:p>
            <a:r>
              <a:rPr lang="fr-FR" b="1" dirty="0" smtClean="0"/>
              <a:t>4- </a:t>
            </a:r>
            <a:r>
              <a:rPr lang="fr-FR" b="1" dirty="0" err="1" smtClean="0"/>
              <a:t>Motherboard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r-FR" b="1" dirty="0" err="1" smtClean="0"/>
              <a:t>Role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r>
              <a:rPr lang="en-GB" dirty="0" smtClean="0"/>
              <a:t>The </a:t>
            </a:r>
            <a:r>
              <a:rPr lang="en-GB" dirty="0"/>
              <a:t>main circuit board that connects all components, including the CPU, memory, storage, and peripheral devices.</a:t>
            </a:r>
            <a:endParaRPr lang="fr-FR" sz="2400" dirty="0"/>
          </a:p>
          <a:p>
            <a:pPr lvl="1"/>
            <a:r>
              <a:rPr lang="en-GB" dirty="0"/>
              <a:t>Houses slots for expansion cards, connectors for input/output devices, and buses for data transfer.</a:t>
            </a:r>
            <a:endParaRPr lang="fr-FR" sz="2400" dirty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 smtClean="0"/>
              <a:t>Fonction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is computer's basic circuit, to which all computer components are </a:t>
            </a:r>
            <a:r>
              <a:rPr lang="en-US" dirty="0" smtClean="0"/>
              <a:t>connected, directly </a:t>
            </a:r>
            <a:r>
              <a:rPr lang="en-US" dirty="0"/>
              <a:t>or indirectly. Devices are connected to the motherboard through a system bus. System </a:t>
            </a:r>
            <a:r>
              <a:rPr lang="en-US" dirty="0" smtClean="0"/>
              <a:t>bus connects </a:t>
            </a:r>
            <a:r>
              <a:rPr lang="en-US" dirty="0"/>
              <a:t>all devices, ensures data flow and communication between different devices </a:t>
            </a:r>
            <a:r>
              <a:rPr lang="en-US" dirty="0" smtClean="0"/>
              <a:t>using </a:t>
            </a:r>
            <a:r>
              <a:rPr lang="fr-FR" dirty="0" err="1" smtClean="0"/>
              <a:t>predefined</a:t>
            </a:r>
            <a:r>
              <a:rPr lang="fr-FR" dirty="0" smtClean="0"/>
              <a:t> </a:t>
            </a:r>
            <a:r>
              <a:rPr lang="fr-FR" dirty="0" err="1"/>
              <a:t>protocols</a:t>
            </a:r>
            <a:r>
              <a:rPr lang="fr-FR" dirty="0"/>
              <a:t>.</a:t>
            </a:r>
          </a:p>
          <a:p>
            <a:pPr>
              <a:buNone/>
            </a:pPr>
            <a:r>
              <a:rPr lang="en-US" dirty="0" smtClean="0"/>
              <a:t>        </a:t>
            </a:r>
            <a:r>
              <a:rPr lang="en-US" dirty="0" smtClean="0">
                <a:solidFill>
                  <a:srgbClr val="FF0000"/>
                </a:solidFill>
              </a:rPr>
              <a:t>Protocol </a:t>
            </a:r>
            <a:r>
              <a:rPr lang="en-US" dirty="0">
                <a:solidFill>
                  <a:srgbClr val="FF0000"/>
                </a:solidFill>
              </a:rPr>
              <a:t>describes a manner in which communication between devices is defined. It enables them </a:t>
            </a:r>
            <a:r>
              <a:rPr lang="en-US" dirty="0" smtClean="0">
                <a:solidFill>
                  <a:srgbClr val="FF0000"/>
                </a:solidFill>
              </a:rPr>
              <a:t>to 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address </a:t>
            </a:r>
            <a:r>
              <a:rPr lang="en-US" dirty="0">
                <a:solidFill>
                  <a:srgbClr val="FF0000"/>
                </a:solidFill>
              </a:rPr>
              <a:t>each other and defines how they should look for each other on either system bus or network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33950" y="2538559"/>
            <a:ext cx="3749675" cy="2390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4690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err="1"/>
              <a:t>Soundcard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is a device used for sound creation and production by means of computer speakers.</a:t>
            </a:r>
            <a:endParaRPr lang="fr-FR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33950" y="2744100"/>
            <a:ext cx="3749675" cy="19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785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Graphics card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is </a:t>
            </a:r>
            <a:r>
              <a:rPr lang="en-US" dirty="0"/>
              <a:t>responsible for image processing and displaying it on a monitor. It has its own</a:t>
            </a:r>
          </a:p>
          <a:p>
            <a:r>
              <a:rPr lang="en-US" dirty="0"/>
              <a:t>graphics processor and memory. Image quality depends on the strength of these components.</a:t>
            </a:r>
            <a:endParaRPr lang="fr-FR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33950" y="1858912"/>
            <a:ext cx="3749675" cy="3749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2891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en-GB" b="1" dirty="0">
                <a:solidFill>
                  <a:srgbClr val="FF0000"/>
                </a:solidFill>
              </a:rPr>
              <a:t>At the end of the course, the student should be able to list the different components of a computer and their roles </a:t>
            </a:r>
            <a:endParaRPr lang="fr-FR" dirty="0">
              <a:solidFill>
                <a:srgbClr val="FF0000"/>
              </a:solidFill>
            </a:endParaRPr>
          </a:p>
          <a:p>
            <a:endParaRPr lang="fr-F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/>
              <a:t>A computer consists of various hardware and software components that work together to process, store, and manage data. Below is a detailed explanation of the primary components of a computer, their roles, and the relationships between them.</a:t>
            </a:r>
            <a:endParaRPr lang="fr-FR" dirty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Definitions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 is a programmable information processing system as defined by Alan Turing and which operates</a:t>
            </a:r>
          </a:p>
          <a:p>
            <a:pPr marL="0" indent="0">
              <a:buNone/>
            </a:pPr>
            <a:r>
              <a:rPr lang="en-US" dirty="0" smtClean="0"/>
              <a:t>by sequential reading of a set of instructions, organized into programs, which cause it to execute</a:t>
            </a:r>
          </a:p>
          <a:p>
            <a:pPr marL="0" indent="0">
              <a:buNone/>
            </a:pPr>
            <a:r>
              <a:rPr lang="fr-FR" dirty="0" err="1" smtClean="0"/>
              <a:t>logical</a:t>
            </a:r>
            <a:r>
              <a:rPr lang="fr-FR" dirty="0" smtClean="0"/>
              <a:t> and </a:t>
            </a:r>
            <a:r>
              <a:rPr lang="fr-FR" dirty="0" err="1" smtClean="0"/>
              <a:t>arithmetic</a:t>
            </a:r>
            <a:r>
              <a:rPr lang="fr-FR" dirty="0" smtClean="0"/>
              <a:t> </a:t>
            </a:r>
            <a:r>
              <a:rPr lang="fr-FR" dirty="0" err="1" smtClean="0"/>
              <a:t>operations</a:t>
            </a:r>
            <a:r>
              <a:rPr lang="fr-FR" dirty="0" smtClean="0"/>
              <a:t>.</a:t>
            </a:r>
          </a:p>
          <a:p>
            <a:r>
              <a:rPr lang="en-US" dirty="0" smtClean="0"/>
              <a:t>It is a machine which allows the </a:t>
            </a:r>
            <a:r>
              <a:rPr lang="en-US" b="1" dirty="0" smtClean="0"/>
              <a:t>acquisition of information </a:t>
            </a:r>
            <a:r>
              <a:rPr lang="en-US" dirty="0" smtClean="0"/>
              <a:t>by the </a:t>
            </a:r>
            <a:r>
              <a:rPr lang="en-US" b="1" dirty="0" smtClean="0"/>
              <a:t>input devices</a:t>
            </a:r>
            <a:r>
              <a:rPr lang="en-US" dirty="0" smtClean="0"/>
              <a:t>, the </a:t>
            </a:r>
            <a:r>
              <a:rPr lang="en-US" b="1" dirty="0" smtClean="0"/>
              <a:t>processing</a:t>
            </a:r>
          </a:p>
          <a:p>
            <a:pPr marL="0" indent="0">
              <a:buNone/>
            </a:pPr>
            <a:r>
              <a:rPr lang="en-US" b="1" dirty="0" smtClean="0"/>
              <a:t>of a set of instructions </a:t>
            </a:r>
            <a:r>
              <a:rPr lang="en-US" dirty="0" smtClean="0"/>
              <a:t>by the </a:t>
            </a:r>
            <a:r>
              <a:rPr lang="en-US" b="1" dirty="0" smtClean="0"/>
              <a:t>calculation materials </a:t>
            </a:r>
            <a:r>
              <a:rPr lang="en-US" dirty="0" smtClean="0"/>
              <a:t>and the </a:t>
            </a:r>
            <a:r>
              <a:rPr lang="en-US" b="1" dirty="0" smtClean="0"/>
              <a:t>display of the results </a:t>
            </a:r>
            <a:r>
              <a:rPr lang="en-US" dirty="0" smtClean="0"/>
              <a:t>by the </a:t>
            </a:r>
            <a:r>
              <a:rPr lang="en-US" b="1" dirty="0" smtClean="0"/>
              <a:t>output</a:t>
            </a:r>
          </a:p>
          <a:p>
            <a:pPr marL="0" indent="0">
              <a:buNone/>
            </a:pPr>
            <a:r>
              <a:rPr lang="fr-FR" dirty="0" err="1" smtClean="0"/>
              <a:t>devices</a:t>
            </a:r>
            <a:r>
              <a:rPr lang="fr-FR" dirty="0" smtClean="0"/>
              <a:t>.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Hardware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The concept of hardware includes computer components, the physical and tangible parts of </a:t>
            </a:r>
            <a:r>
              <a:rPr lang="en-US" dirty="0" smtClean="0"/>
              <a:t>the computer</a:t>
            </a:r>
            <a:r>
              <a:rPr lang="en-US" dirty="0"/>
              <a:t>, i.e., electrical, electronic and mechanical parts which comprise a computer.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65418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Personal computer (PC),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 </a:t>
            </a:r>
            <a:r>
              <a:rPr lang="en-US" dirty="0"/>
              <a:t>the name suggests, is intended for personal use, as opposed to</a:t>
            </a:r>
          </a:p>
          <a:p>
            <a:r>
              <a:rPr lang="en-US" dirty="0"/>
              <a:t>the server, which is used by a larger number of people simultaneously, from </a:t>
            </a:r>
            <a:r>
              <a:rPr lang="en-US" dirty="0" smtClean="0"/>
              <a:t>different locations</a:t>
            </a:r>
            <a:r>
              <a:rPr lang="en-US" dirty="0"/>
              <a:t>, often via terminals. If you do not intend to move your computer frequently </a:t>
            </a:r>
            <a:r>
              <a:rPr lang="en-US" dirty="0" smtClean="0"/>
              <a:t>from one </a:t>
            </a:r>
            <a:r>
              <a:rPr lang="en-US" dirty="0"/>
              <a:t>place to another, and at the same time you want maximal price/performance ratio, </a:t>
            </a:r>
            <a:r>
              <a:rPr lang="en-US" dirty="0" smtClean="0"/>
              <a:t>then you </a:t>
            </a:r>
            <a:r>
              <a:rPr lang="en-US" dirty="0"/>
              <a:t>should use a desktop computer. In comparison to laptops or tablet computers, it is </a:t>
            </a:r>
            <a:r>
              <a:rPr lang="en-US" dirty="0" smtClean="0"/>
              <a:t>much larger </a:t>
            </a:r>
            <a:r>
              <a:rPr lang="en-US" dirty="0"/>
              <a:t>in size, inconvenient to carry/move, consumes more electricity but has a much </a:t>
            </a:r>
            <a:r>
              <a:rPr lang="en-US" dirty="0" smtClean="0"/>
              <a:t>better price/performance </a:t>
            </a:r>
            <a:r>
              <a:rPr lang="en-US" dirty="0"/>
              <a:t>ratio. Also, they are much easier to upgrade.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416122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err="1"/>
              <a:t>Laptop</a:t>
            </a:r>
            <a:r>
              <a:rPr lang="fr-FR" b="1" dirty="0"/>
              <a:t> or </a:t>
            </a:r>
            <a:r>
              <a:rPr lang="fr-FR" b="1" dirty="0" err="1"/>
              <a:t>tablet</a:t>
            </a:r>
            <a:r>
              <a:rPr lang="fr-FR" b="1" dirty="0"/>
              <a:t> PC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/>
              <a:t>It is </a:t>
            </a:r>
            <a:r>
              <a:rPr lang="en-US" dirty="0"/>
              <a:t>used by individuals who have the need to travel with a computer </a:t>
            </a:r>
            <a:r>
              <a:rPr lang="en-US" dirty="0" smtClean="0"/>
              <a:t>or simply </a:t>
            </a:r>
            <a:r>
              <a:rPr lang="en-US" dirty="0"/>
              <a:t>use them for aesthetic reasons when computing power is not an issue. </a:t>
            </a:r>
            <a:r>
              <a:rPr lang="en-US" dirty="0" smtClean="0"/>
              <a:t>Laptop computers</a:t>
            </a:r>
            <a:r>
              <a:rPr lang="en-US" dirty="0"/>
              <a:t>, as opposed to tablet PCs, more closely resemble a personal computer when </a:t>
            </a:r>
            <a:r>
              <a:rPr lang="en-US" dirty="0" smtClean="0"/>
              <a:t>it comes </a:t>
            </a:r>
            <a:r>
              <a:rPr lang="en-US" dirty="0"/>
              <a:t>to data input. Data entry is done via keyboard and mouse, while the tablet PC </a:t>
            </a:r>
            <a:r>
              <a:rPr lang="en-US" dirty="0" smtClean="0"/>
              <a:t>data entry </a:t>
            </a:r>
            <a:r>
              <a:rPr lang="en-US" dirty="0"/>
              <a:t>is done via touch screen.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67371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/>
              <a:t>Computer </a:t>
            </a:r>
            <a:r>
              <a:rPr lang="fr-FR" b="1" dirty="0" err="1"/>
              <a:t>working</a:t>
            </a:r>
            <a:r>
              <a:rPr lang="fr-FR" b="1" dirty="0"/>
              <a:t> </a:t>
            </a:r>
            <a:r>
              <a:rPr lang="fr-FR" b="1" dirty="0" smtClean="0"/>
              <a:t>principal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data are entered into a computer via input devices, then are processed and stored in a system </a:t>
            </a:r>
            <a:r>
              <a:rPr lang="en-US" dirty="0" smtClean="0"/>
              <a:t>unit, and are </a:t>
            </a:r>
            <a:r>
              <a:rPr lang="en-US" dirty="0"/>
              <a:t>finally displayed by the </a:t>
            </a:r>
            <a:r>
              <a:rPr lang="en-US" dirty="0" smtClean="0"/>
              <a:t>output </a:t>
            </a:r>
            <a:r>
              <a:rPr lang="en-US" dirty="0"/>
              <a:t>device</a:t>
            </a:r>
            <a:r>
              <a:rPr lang="en-US" dirty="0" smtClean="0"/>
              <a:t>.</a:t>
            </a:r>
          </a:p>
          <a:p>
            <a:endParaRPr lang="fr-F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645024"/>
            <a:ext cx="6696744" cy="1729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5483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itaux">
  <a:themeElements>
    <a:clrScheme name="Capitaux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apitaux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apitaux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103</TotalTime>
  <Words>923</Words>
  <Application>Microsoft Office PowerPoint</Application>
  <PresentationFormat>Affichage à l'écran (4:3)</PresentationFormat>
  <Paragraphs>64</Paragraphs>
  <Slides>25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26" baseType="lpstr">
      <vt:lpstr>Capitaux</vt:lpstr>
      <vt:lpstr>The Components of a Computer and Their Roles </vt:lpstr>
      <vt:lpstr>???????</vt:lpstr>
      <vt:lpstr>Diapositive 3</vt:lpstr>
      <vt:lpstr>Diapositive 4</vt:lpstr>
      <vt:lpstr>Definitions </vt:lpstr>
      <vt:lpstr>Hardware</vt:lpstr>
      <vt:lpstr>Personal computer (PC),</vt:lpstr>
      <vt:lpstr>Laptop or tablet PC</vt:lpstr>
      <vt:lpstr>Computer working principal</vt:lpstr>
      <vt:lpstr>1. Central Processing Unit (CPU) </vt:lpstr>
      <vt:lpstr>Key Parts of the CPU:  </vt:lpstr>
      <vt:lpstr>Cache</vt:lpstr>
      <vt:lpstr>2. Memory (RAM and ROM) </vt:lpstr>
      <vt:lpstr>RAM (Random Access Memory</vt:lpstr>
      <vt:lpstr>ROM (Read Only Memory</vt:lpstr>
      <vt:lpstr>3. Storage Devices </vt:lpstr>
      <vt:lpstr>Hard Disk Drive (HDD):  </vt:lpstr>
      <vt:lpstr>Solid-State Drive (SSD):</vt:lpstr>
      <vt:lpstr>Hard Disk Drive (HDD)/ Solid State  Drive (SSD) </vt:lpstr>
      <vt:lpstr>The differences between SSD and HDD</vt:lpstr>
      <vt:lpstr>4- Motherboard </vt:lpstr>
      <vt:lpstr>Role</vt:lpstr>
      <vt:lpstr>Fonction </vt:lpstr>
      <vt:lpstr>Soundcard</vt:lpstr>
      <vt:lpstr>Graphics card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Components of a Computer and Their Roles</dc:title>
  <dc:creator>ELITEBOOK</dc:creator>
  <cp:lastModifiedBy>ELITEBOOK</cp:lastModifiedBy>
  <cp:revision>11</cp:revision>
  <dcterms:created xsi:type="dcterms:W3CDTF">2025-10-07T22:25:23Z</dcterms:created>
  <dcterms:modified xsi:type="dcterms:W3CDTF">2025-10-08T14:17:07Z</dcterms:modified>
</cp:coreProperties>
</file>