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1" r:id="rId24"/>
    <p:sldId id="302" r:id="rId25"/>
    <p:sldId id="303" r:id="rId26"/>
    <p:sldId id="304" r:id="rId27"/>
    <p:sldId id="300" r:id="rId28"/>
    <p:sldId id="305" r:id="rId29"/>
    <p:sldId id="306"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7" r:id="rId48"/>
    <p:sldId id="296" r:id="rId49"/>
    <p:sldId id="298" r:id="rId50"/>
    <p:sldId id="299" r:id="rId5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45" autoAdjust="0"/>
  </p:normalViewPr>
  <p:slideViewPr>
    <p:cSldViewPr>
      <p:cViewPr varScale="1">
        <p:scale>
          <a:sx n="51" d="100"/>
          <a:sy n="51" d="100"/>
        </p:scale>
        <p:origin x="-184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B1C646-1422-4944-B488-20906AD041B1}" type="datetimeFigureOut">
              <a:rPr lang="fr-FR" smtClean="0"/>
              <a:t>06/11/2023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93B42-2D10-43BA-A53A-3D0E5236E877}" type="slidenum">
              <a:rPr lang="fr-FR" smtClean="0"/>
              <a:t>‹N°›</a:t>
            </a:fld>
            <a:endParaRPr lang="fr-FR"/>
          </a:p>
        </p:txBody>
      </p:sp>
    </p:spTree>
    <p:extLst>
      <p:ext uri="{BB962C8B-B14F-4D97-AF65-F5344CB8AC3E}">
        <p14:creationId xmlns:p14="http://schemas.microsoft.com/office/powerpoint/2010/main" val="1299623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Following the discovery of the weaknesses of Contrastive Analysis Hypothesis and the emergence of Error Analysis, attempts were made to develop an understanding of the processes of second language learning. </a:t>
            </a:r>
            <a:r>
              <a:rPr lang="en-US" b="1" dirty="0" smtClean="0"/>
              <a:t>Emphasis was shifted from studying and analyzing the systems of the native and target languages to the analysis of the learner's language which began to be seen as a phenomenon to be studied in its own right. In order to describe the learner's language, three hypotheses have been proposed by specialists in the field. These will be briefly described below. </a:t>
            </a:r>
            <a:endParaRPr lang="fr-FR" b="1"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1</a:t>
            </a:fld>
            <a:endParaRPr lang="fr-FR"/>
          </a:p>
        </p:txBody>
      </p:sp>
    </p:spTree>
    <p:extLst>
      <p:ext uri="{BB962C8B-B14F-4D97-AF65-F5344CB8AC3E}">
        <p14:creationId xmlns:p14="http://schemas.microsoft.com/office/powerpoint/2010/main" val="3702985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As the diagram shows, </a:t>
            </a:r>
            <a:r>
              <a:rPr lang="en-US" dirty="0" err="1" smtClean="0"/>
              <a:t>transer</a:t>
            </a:r>
            <a:r>
              <a:rPr lang="en-US" dirty="0" smtClean="0"/>
              <a:t> from the source language, transfer of training from the TL, and overgeneralizations are horizontal processes which influence the form of the interlanguage.</a:t>
            </a:r>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5</a:t>
            </a:fld>
            <a:endParaRPr lang="fr-FR"/>
          </a:p>
        </p:txBody>
      </p:sp>
    </p:spTree>
    <p:extLst>
      <p:ext uri="{BB962C8B-B14F-4D97-AF65-F5344CB8AC3E}">
        <p14:creationId xmlns:p14="http://schemas.microsoft.com/office/powerpoint/2010/main" val="304614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means that language learners don't always speak in a consistent way; their language use can vary in a structured or systematic manner. However, this variability is different from the stylistic variation that native speakers use. Instead, learners might at times revert to earlier stages of their language learning, especially in less formal or more relaxed situations.</a:t>
            </a:r>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10</a:t>
            </a:fld>
            <a:endParaRPr lang="fr-FR"/>
          </a:p>
        </p:txBody>
      </p:sp>
    </p:spTree>
    <p:extLst>
      <p:ext uri="{BB962C8B-B14F-4D97-AF65-F5344CB8AC3E}">
        <p14:creationId xmlns:p14="http://schemas.microsoft.com/office/powerpoint/2010/main" val="791303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Yet another interesting mechanism in interlanguage systems is fossilization</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12</a:t>
            </a:fld>
            <a:endParaRPr lang="fr-FR"/>
          </a:p>
        </p:txBody>
      </p:sp>
    </p:spTree>
    <p:extLst>
      <p:ext uri="{BB962C8B-B14F-4D97-AF65-F5344CB8AC3E}">
        <p14:creationId xmlns:p14="http://schemas.microsoft.com/office/powerpoint/2010/main" val="740183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17</a:t>
            </a:fld>
            <a:endParaRPr lang="fr-FR"/>
          </a:p>
        </p:txBody>
      </p:sp>
    </p:spTree>
    <p:extLst>
      <p:ext uri="{BB962C8B-B14F-4D97-AF65-F5344CB8AC3E}">
        <p14:creationId xmlns:p14="http://schemas.microsoft.com/office/powerpoint/2010/main" val="937036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25</a:t>
            </a:fld>
            <a:endParaRPr lang="fr-FR"/>
          </a:p>
        </p:txBody>
      </p:sp>
    </p:spTree>
    <p:extLst>
      <p:ext uri="{BB962C8B-B14F-4D97-AF65-F5344CB8AC3E}">
        <p14:creationId xmlns:p14="http://schemas.microsoft.com/office/powerpoint/2010/main" val="333501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31</a:t>
            </a:fld>
            <a:endParaRPr lang="fr-FR"/>
          </a:p>
        </p:txBody>
      </p:sp>
    </p:spTree>
    <p:extLst>
      <p:ext uri="{BB962C8B-B14F-4D97-AF65-F5344CB8AC3E}">
        <p14:creationId xmlns:p14="http://schemas.microsoft.com/office/powerpoint/2010/main" val="2817712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Such utterances, which are unquestionably ungrammatical at the sentence level, are called overtly erroneous. Those which are erroneous, but not overtly so, are called covertly erroneous: sentences which are grammatically well-formed at the sentence level, but they are not interpretable in the context in which they occur. For example, 'Fine, thanks' is grammatical and correct at the sentence level, but not when it is used in answer to 'Who are you?'.</a:t>
            </a:r>
            <a:endParaRPr lang="fr-FR" dirty="0"/>
          </a:p>
        </p:txBody>
      </p:sp>
      <p:sp>
        <p:nvSpPr>
          <p:cNvPr id="4" name="Espace réservé du numéro de diapositive 3"/>
          <p:cNvSpPr>
            <a:spLocks noGrp="1"/>
          </p:cNvSpPr>
          <p:nvPr>
            <p:ph type="sldNum" sz="quarter" idx="10"/>
          </p:nvPr>
        </p:nvSpPr>
        <p:spPr/>
        <p:txBody>
          <a:bodyPr/>
          <a:lstStyle/>
          <a:p>
            <a:fld id="{0F093B42-2D10-43BA-A53A-3D0E5236E877}" type="slidenum">
              <a:rPr lang="fr-FR" smtClean="0"/>
              <a:t>42</a:t>
            </a:fld>
            <a:endParaRPr lang="fr-FR"/>
          </a:p>
        </p:txBody>
      </p:sp>
    </p:spTree>
    <p:extLst>
      <p:ext uri="{BB962C8B-B14F-4D97-AF65-F5344CB8AC3E}">
        <p14:creationId xmlns:p14="http://schemas.microsoft.com/office/powerpoint/2010/main" val="223367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0D56B1F-E469-40D3-9C4F-DD06A467327F}"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21344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D56B1F-E469-40D3-9C4F-DD06A467327F}"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335838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D56B1F-E469-40D3-9C4F-DD06A467327F}"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151045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D56B1F-E469-40D3-9C4F-DD06A467327F}"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203795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0D56B1F-E469-40D3-9C4F-DD06A467327F}"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236446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D56B1F-E469-40D3-9C4F-DD06A467327F}"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347595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D56B1F-E469-40D3-9C4F-DD06A467327F}" type="datetimeFigureOut">
              <a:rPr lang="fr-FR" smtClean="0"/>
              <a:t>06/11/2023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426622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0D56B1F-E469-40D3-9C4F-DD06A467327F}" type="datetimeFigureOut">
              <a:rPr lang="fr-FR" smtClean="0"/>
              <a:t>06/11/2023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385786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D56B1F-E469-40D3-9C4F-DD06A467327F}" type="datetimeFigureOut">
              <a:rPr lang="fr-FR" smtClean="0"/>
              <a:t>06/11/2023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385438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D56B1F-E469-40D3-9C4F-DD06A467327F}"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374671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D56B1F-E469-40D3-9C4F-DD06A467327F}"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AE7C1A-8E28-4A65-A952-0A9ABB753B91}" type="slidenum">
              <a:rPr lang="fr-FR" smtClean="0"/>
              <a:t>‹N°›</a:t>
            </a:fld>
            <a:endParaRPr lang="fr-FR"/>
          </a:p>
        </p:txBody>
      </p:sp>
    </p:spTree>
    <p:extLst>
      <p:ext uri="{BB962C8B-B14F-4D97-AF65-F5344CB8AC3E}">
        <p14:creationId xmlns:p14="http://schemas.microsoft.com/office/powerpoint/2010/main" val="373760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56B1F-E469-40D3-9C4F-DD06A467327F}" type="datetimeFigureOut">
              <a:rPr lang="fr-FR" smtClean="0"/>
              <a:t>06/11/2023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E7C1A-8E28-4A65-A952-0A9ABB753B91}" type="slidenum">
              <a:rPr lang="fr-FR" smtClean="0"/>
              <a:t>‹N°›</a:t>
            </a:fld>
            <a:endParaRPr lang="fr-FR"/>
          </a:p>
        </p:txBody>
      </p:sp>
    </p:spTree>
    <p:extLst>
      <p:ext uri="{BB962C8B-B14F-4D97-AF65-F5344CB8AC3E}">
        <p14:creationId xmlns:p14="http://schemas.microsoft.com/office/powerpoint/2010/main" val="765726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smtClean="0"/>
              <a:t>Hypotheses about Second-Language Learner's Language </a:t>
            </a:r>
            <a:endParaRPr lang="fr-FR" b="1"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09253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A third feature of interlanguages, which they share with native languages is that they are assumed to be </a:t>
            </a:r>
            <a:r>
              <a:rPr lang="en-US" b="1" i="1" dirty="0" smtClean="0"/>
              <a:t>systematically variable</a:t>
            </a:r>
            <a:r>
              <a:rPr lang="en-US" dirty="0" smtClean="0"/>
              <a:t>. That is, learners vary their performance systematically, though not in the sense of using stylistic variants like native speakers, but regressing at times to previous stages of learning in more informal situations. </a:t>
            </a:r>
            <a:endParaRPr lang="fr-FR" dirty="0"/>
          </a:p>
        </p:txBody>
      </p:sp>
    </p:spTree>
    <p:extLst>
      <p:ext uri="{BB962C8B-B14F-4D97-AF65-F5344CB8AC3E}">
        <p14:creationId xmlns:p14="http://schemas.microsoft.com/office/powerpoint/2010/main" val="1797723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b="1" dirty="0"/>
              <a:t>Example:</a:t>
            </a:r>
            <a:endParaRPr lang="en-US" dirty="0"/>
          </a:p>
          <a:p>
            <a:r>
              <a:rPr lang="en-US" dirty="0"/>
              <a:t>Let's say a Spanish learner of English has recently learned the correct past tense form </a:t>
            </a:r>
            <a:r>
              <a:rPr lang="en-US" b="1" i="1" dirty="0"/>
              <a:t>"I went" </a:t>
            </a:r>
            <a:r>
              <a:rPr lang="en-US" dirty="0"/>
              <a:t>to talk about a trip </a:t>
            </a:r>
            <a:r>
              <a:rPr lang="en-US" dirty="0" smtClean="0"/>
              <a:t>he/she </a:t>
            </a:r>
            <a:r>
              <a:rPr lang="en-US" dirty="0"/>
              <a:t>took. However, when chatting with friends informally, </a:t>
            </a:r>
            <a:r>
              <a:rPr lang="en-US" dirty="0" smtClean="0"/>
              <a:t>he/she </a:t>
            </a:r>
            <a:r>
              <a:rPr lang="en-US" dirty="0"/>
              <a:t>might accidentally revert to an earlier stage and </a:t>
            </a:r>
            <a:r>
              <a:rPr lang="en-US" dirty="0" smtClean="0"/>
              <a:t>says, </a:t>
            </a:r>
            <a:r>
              <a:rPr lang="en-US" b="1" i="1" dirty="0"/>
              <a:t>"I </a:t>
            </a:r>
            <a:r>
              <a:rPr lang="en-US" b="1" i="1" dirty="0" err="1"/>
              <a:t>goed</a:t>
            </a:r>
            <a:r>
              <a:rPr lang="en-US" b="1" i="1" dirty="0"/>
              <a:t> to the store." </a:t>
            </a:r>
            <a:r>
              <a:rPr lang="en-US" dirty="0"/>
              <a:t>This regression to the simpler past tense form is an example of systematic variability in interlanguages.</a:t>
            </a:r>
          </a:p>
          <a:p>
            <a:r>
              <a:rPr lang="en-US" dirty="0" smtClean="0"/>
              <a:t/>
            </a:r>
            <a:br>
              <a:rPr lang="en-US" dirty="0" smtClean="0"/>
            </a:br>
            <a:endParaRPr lang="fr-FR" dirty="0"/>
          </a:p>
        </p:txBody>
      </p:sp>
    </p:spTree>
    <p:extLst>
      <p:ext uri="{BB962C8B-B14F-4D97-AF65-F5344CB8AC3E}">
        <p14:creationId xmlns:p14="http://schemas.microsoft.com/office/powerpoint/2010/main" val="2097167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Fossilization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en-US" b="1" i="1" dirty="0" smtClean="0"/>
              <a:t>Fossilizations</a:t>
            </a:r>
            <a:r>
              <a:rPr lang="en-US" dirty="0" smtClean="0"/>
              <a:t> refer to the linguistic forms in the performance of a second-language learner that do not conform to TL norms even after years of instruction in and exposure to the standard form of the TL. In other words, fossilizations or </a:t>
            </a:r>
            <a:r>
              <a:rPr lang="en-US" dirty="0" err="1" smtClean="0"/>
              <a:t>fossilizable</a:t>
            </a:r>
            <a:r>
              <a:rPr lang="en-US" dirty="0" smtClean="0"/>
              <a:t> items are the permanent characteristics of interlanguages. </a:t>
            </a:r>
            <a:endParaRPr lang="fr-FR" dirty="0"/>
          </a:p>
        </p:txBody>
      </p:sp>
    </p:spTree>
    <p:extLst>
      <p:ext uri="{BB962C8B-B14F-4D97-AF65-F5344CB8AC3E}">
        <p14:creationId xmlns:p14="http://schemas.microsoft.com/office/powerpoint/2010/main" val="427284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b="1" dirty="0"/>
              <a:t>Example:</a:t>
            </a:r>
            <a:endParaRPr lang="en-US" dirty="0"/>
          </a:p>
          <a:p>
            <a:r>
              <a:rPr lang="en-US" dirty="0"/>
              <a:t>Let's say a non-native English speaker has been learning English for many years but consistently uses the incorrect word order for questions. In English, questions typically follow a subject-verb word order, like </a:t>
            </a:r>
            <a:r>
              <a:rPr lang="en-US" b="1" i="1" dirty="0"/>
              <a:t>"Do you like pizza?</a:t>
            </a:r>
            <a:r>
              <a:rPr lang="en-US" dirty="0"/>
              <a:t>" However, this learner consistently says, </a:t>
            </a:r>
            <a:r>
              <a:rPr lang="en-US" b="1" i="1" dirty="0"/>
              <a:t>"You do like pizza?" </a:t>
            </a:r>
            <a:r>
              <a:rPr lang="en-US" dirty="0"/>
              <a:t>instead. This persistent error in word order, despite years of exposure and instruction, is a fossilization. It has become a permanent feature of their interlanguage.</a:t>
            </a:r>
          </a:p>
          <a:p>
            <a:endParaRPr lang="fr-FR" dirty="0"/>
          </a:p>
        </p:txBody>
      </p:sp>
    </p:spTree>
    <p:extLst>
      <p:ext uri="{BB962C8B-B14F-4D97-AF65-F5344CB8AC3E}">
        <p14:creationId xmlns:p14="http://schemas.microsoft.com/office/powerpoint/2010/main" val="207002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The Approximative </a:t>
            </a:r>
            <a:r>
              <a:rPr lang="fr-FR" b="1" dirty="0" err="1" smtClean="0"/>
              <a:t>Systems</a:t>
            </a:r>
            <a:r>
              <a:rPr lang="fr-FR" b="1" dirty="0" smtClean="0"/>
              <a:t> </a:t>
            </a:r>
            <a:r>
              <a:rPr lang="fr-FR" b="1" dirty="0" err="1" smtClean="0"/>
              <a:t>Hypothesis</a:t>
            </a:r>
            <a:endParaRPr lang="fr-FR" b="1" dirty="0"/>
          </a:p>
        </p:txBody>
      </p:sp>
      <p:sp>
        <p:nvSpPr>
          <p:cNvPr id="3" name="Espace réservé du contenu 2"/>
          <p:cNvSpPr>
            <a:spLocks noGrp="1"/>
          </p:cNvSpPr>
          <p:nvPr>
            <p:ph idx="1"/>
          </p:nvPr>
        </p:nvSpPr>
        <p:spPr/>
        <p:txBody>
          <a:bodyPr>
            <a:normAutofit lnSpcReduction="10000"/>
          </a:bodyPr>
          <a:lstStyle/>
          <a:p>
            <a:r>
              <a:rPr lang="en-US" b="1" i="1" dirty="0" smtClean="0"/>
              <a:t>the </a:t>
            </a:r>
            <a:r>
              <a:rPr lang="en-US" b="1" i="1" dirty="0" err="1" smtClean="0"/>
              <a:t>Approximative</a:t>
            </a:r>
            <a:r>
              <a:rPr lang="en-US" b="1" i="1" dirty="0" smtClean="0"/>
              <a:t> Systems Hypothesis </a:t>
            </a:r>
            <a:r>
              <a:rPr lang="en-US" dirty="0" smtClean="0"/>
              <a:t>introduced by </a:t>
            </a:r>
            <a:r>
              <a:rPr lang="en-US" dirty="0" err="1" smtClean="0"/>
              <a:t>Nemser</a:t>
            </a:r>
            <a:r>
              <a:rPr lang="en-US" dirty="0" smtClean="0"/>
              <a:t> ( 1971 ). This hypothesis emphasizes the developmental nature of the learner's language since with the addition of new elements the </a:t>
            </a:r>
            <a:r>
              <a:rPr lang="en-US" dirty="0" err="1" smtClean="0"/>
              <a:t>Ieamer's</a:t>
            </a:r>
            <a:r>
              <a:rPr lang="en-US" dirty="0" smtClean="0"/>
              <a:t> linguistic system is continually being modified and developed. According to </a:t>
            </a:r>
            <a:r>
              <a:rPr lang="en-US" dirty="0" err="1" smtClean="0"/>
              <a:t>Nemser</a:t>
            </a:r>
            <a:r>
              <a:rPr lang="en-US" dirty="0" smtClean="0"/>
              <a:t>, the acquisition of a second language involves systematic stages with an </a:t>
            </a:r>
            <a:r>
              <a:rPr lang="en-US" dirty="0" err="1" smtClean="0"/>
              <a:t>approximative</a:t>
            </a:r>
            <a:r>
              <a:rPr lang="en-US" dirty="0" smtClean="0"/>
              <a:t> system at each stage. </a:t>
            </a:r>
            <a:endParaRPr lang="fr-FR" dirty="0"/>
          </a:p>
        </p:txBody>
      </p:sp>
    </p:spTree>
    <p:extLst>
      <p:ext uri="{BB962C8B-B14F-4D97-AF65-F5344CB8AC3E}">
        <p14:creationId xmlns:p14="http://schemas.microsoft.com/office/powerpoint/2010/main" val="4059162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dirty="0" smtClean="0"/>
              <a:t>These </a:t>
            </a:r>
            <a:r>
              <a:rPr lang="en-US" dirty="0" err="1" smtClean="0"/>
              <a:t>approximative</a:t>
            </a:r>
            <a:r>
              <a:rPr lang="en-US" dirty="0" smtClean="0"/>
              <a:t> systems are internally structured and are distinct from both the source and the target languages. They are by definition transient and are gradually restructured in successive stages. </a:t>
            </a:r>
            <a:endParaRPr lang="fr-FR" dirty="0" smtClean="0"/>
          </a:p>
          <a:p>
            <a:r>
              <a:rPr lang="en-US" dirty="0" smtClean="0"/>
              <a:t>According to this hypothesis, there are a series of systems, unknown in number, which range from minimal knowledge of the second language to the knowledge approximating that of a native speaker of the second language. </a:t>
            </a:r>
            <a:endParaRPr lang="fr-FR" dirty="0"/>
          </a:p>
        </p:txBody>
      </p:sp>
    </p:spTree>
    <p:extLst>
      <p:ext uri="{BB962C8B-B14F-4D97-AF65-F5344CB8AC3E}">
        <p14:creationId xmlns:p14="http://schemas.microsoft.com/office/powerpoint/2010/main" val="106198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In other words, a second language learner goes through different stages (i.e., develops different interlanguages) with each stage gradually approximating the target language. This is illustrated below. </a:t>
            </a:r>
            <a:endParaRPr lang="fr-FR" dirty="0"/>
          </a:p>
        </p:txBody>
      </p:sp>
    </p:spTree>
    <p:extLst>
      <p:ext uri="{BB962C8B-B14F-4D97-AF65-F5344CB8AC3E}">
        <p14:creationId xmlns:p14="http://schemas.microsoft.com/office/powerpoint/2010/main" val="307257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3"/>
          <a:stretch>
            <a:fillRect/>
          </a:stretch>
        </p:blipFill>
        <p:spPr>
          <a:xfrm>
            <a:off x="546957" y="1600200"/>
            <a:ext cx="8050085" cy="4525963"/>
          </a:xfrm>
          <a:prstGeom prst="rect">
            <a:avLst/>
          </a:prstGeom>
        </p:spPr>
      </p:pic>
    </p:spTree>
    <p:extLst>
      <p:ext uri="{BB962C8B-B14F-4D97-AF65-F5344CB8AC3E}">
        <p14:creationId xmlns:p14="http://schemas.microsoft.com/office/powerpoint/2010/main" val="117966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main difference between the </a:t>
            </a:r>
            <a:r>
              <a:rPr lang="en-US" b="1" i="1" dirty="0" err="1" smtClean="0"/>
              <a:t>approximative</a:t>
            </a:r>
            <a:r>
              <a:rPr lang="en-US" b="1" i="1" dirty="0" smtClean="0"/>
              <a:t> system hypothesis </a:t>
            </a:r>
            <a:r>
              <a:rPr lang="en-US" dirty="0" smtClean="0"/>
              <a:t>and the </a:t>
            </a:r>
            <a:r>
              <a:rPr lang="en-US" b="1" i="1" dirty="0" smtClean="0"/>
              <a:t>interlanguage hypothesis </a:t>
            </a:r>
            <a:r>
              <a:rPr lang="en-US" dirty="0" smtClean="0"/>
              <a:t>is that the latter emphasizes the structurally intermediate status of the learner's language system between mother tongue and target language, while the former emphasizes the transitional and dynamic nature of the system in successive stages of development. </a:t>
            </a:r>
            <a:endParaRPr lang="fr-FR" dirty="0"/>
          </a:p>
        </p:txBody>
      </p:sp>
    </p:spTree>
    <p:extLst>
      <p:ext uri="{BB962C8B-B14F-4D97-AF65-F5344CB8AC3E}">
        <p14:creationId xmlns:p14="http://schemas.microsoft.com/office/powerpoint/2010/main" val="3277520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b="1" dirty="0"/>
              <a:t>Interlanguage Hypothesis:</a:t>
            </a:r>
            <a:endParaRPr lang="en-US" dirty="0"/>
          </a:p>
          <a:p>
            <a:r>
              <a:rPr lang="en-US" dirty="0"/>
              <a:t>Thinks of a learner's language development as moving through clear stages, like stepping stones, from their native language towards the target language.</a:t>
            </a:r>
          </a:p>
          <a:p>
            <a:r>
              <a:rPr lang="en-US" dirty="0"/>
              <a:t>It suggests that learners gradually get closer to sounding like a native speaker, passing through different stages of development.</a:t>
            </a:r>
          </a:p>
          <a:p>
            <a:r>
              <a:rPr lang="en-US" b="1" dirty="0"/>
              <a:t>Example:</a:t>
            </a:r>
            <a:endParaRPr lang="en-US" dirty="0"/>
          </a:p>
          <a:p>
            <a:r>
              <a:rPr lang="en-US" dirty="0"/>
              <a:t>A Spanish speaker learning English might first say, "I have 25 years old," which is a clear sign of being in an earlier stage. Over time, they go through these stages and eventually say, "I am 25 years old," which is closer to how a native speaker would say it.</a:t>
            </a:r>
          </a:p>
          <a:p>
            <a:endParaRPr lang="fr-FR" dirty="0"/>
          </a:p>
        </p:txBody>
      </p:sp>
    </p:spTree>
    <p:extLst>
      <p:ext uri="{BB962C8B-B14F-4D97-AF65-F5344CB8AC3E}">
        <p14:creationId xmlns:p14="http://schemas.microsoft.com/office/powerpoint/2010/main" val="415202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The </a:t>
            </a:r>
            <a:r>
              <a:rPr lang="fr-FR" b="1" dirty="0" err="1" smtClean="0"/>
              <a:t>Interlanguage</a:t>
            </a:r>
            <a:r>
              <a:rPr lang="fr-FR" b="1" dirty="0" smtClean="0"/>
              <a:t> </a:t>
            </a:r>
            <a:r>
              <a:rPr lang="fr-FR" b="1" dirty="0" err="1" smtClean="0"/>
              <a:t>Hypothesis</a:t>
            </a:r>
            <a:endParaRPr lang="fr-FR" b="1" dirty="0"/>
          </a:p>
        </p:txBody>
      </p:sp>
      <p:sp>
        <p:nvSpPr>
          <p:cNvPr id="3" name="Espace réservé du contenu 2"/>
          <p:cNvSpPr>
            <a:spLocks noGrp="1"/>
          </p:cNvSpPr>
          <p:nvPr>
            <p:ph idx="1"/>
          </p:nvPr>
        </p:nvSpPr>
        <p:spPr/>
        <p:txBody>
          <a:bodyPr/>
          <a:lstStyle/>
          <a:p>
            <a:r>
              <a:rPr lang="en-US" dirty="0" smtClean="0"/>
              <a:t>The term interlanguage was coined by </a:t>
            </a:r>
            <a:r>
              <a:rPr lang="en-US" b="1" i="1" dirty="0" err="1" smtClean="0"/>
              <a:t>Selinker</a:t>
            </a:r>
            <a:r>
              <a:rPr lang="en-US" b="1" i="1" dirty="0" smtClean="0"/>
              <a:t> in 1969 </a:t>
            </a:r>
            <a:r>
              <a:rPr lang="en-US" dirty="0" smtClean="0"/>
              <a:t>and elaborated on in </a:t>
            </a:r>
            <a:r>
              <a:rPr lang="en-US" b="1" dirty="0" smtClean="0"/>
              <a:t>1972</a:t>
            </a:r>
            <a:r>
              <a:rPr lang="en-US" dirty="0" smtClean="0"/>
              <a:t> in an influential paper bearing the title </a:t>
            </a:r>
            <a:r>
              <a:rPr lang="en-US" b="1" i="1" dirty="0" smtClean="0"/>
              <a:t>interlanguage</a:t>
            </a:r>
            <a:r>
              <a:rPr lang="en-US" dirty="0" smtClean="0"/>
              <a:t> to refer to “the language-learner's language as a separate linguistic system based on the observable output which results from a learner's attempted production of TL norms”</a:t>
            </a:r>
            <a:endParaRPr lang="fr-FR" dirty="0"/>
          </a:p>
        </p:txBody>
      </p:sp>
    </p:spTree>
    <p:extLst>
      <p:ext uri="{BB962C8B-B14F-4D97-AF65-F5344CB8AC3E}">
        <p14:creationId xmlns:p14="http://schemas.microsoft.com/office/powerpoint/2010/main" val="1575957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2034"/>
          </a:xfrm>
        </p:spPr>
        <p:txBody>
          <a:bodyPr>
            <a:normAutofit fontScale="90000"/>
          </a:bodyPr>
          <a:lstStyle/>
          <a:p>
            <a:endParaRPr lang="fr-FR" dirty="0"/>
          </a:p>
        </p:txBody>
      </p:sp>
      <p:sp>
        <p:nvSpPr>
          <p:cNvPr id="3" name="Espace réservé du contenu 2"/>
          <p:cNvSpPr>
            <a:spLocks noGrp="1"/>
          </p:cNvSpPr>
          <p:nvPr>
            <p:ph idx="1"/>
          </p:nvPr>
        </p:nvSpPr>
        <p:spPr/>
        <p:txBody>
          <a:bodyPr>
            <a:noAutofit/>
          </a:bodyPr>
          <a:lstStyle/>
          <a:p>
            <a:r>
              <a:rPr lang="en-US" sz="2400" b="1" dirty="0" err="1"/>
              <a:t>Approximative</a:t>
            </a:r>
            <a:r>
              <a:rPr lang="en-US" sz="2400" b="1" dirty="0"/>
              <a:t> System Hypothesis:</a:t>
            </a:r>
            <a:endParaRPr lang="en-US" sz="2400" dirty="0"/>
          </a:p>
          <a:p>
            <a:r>
              <a:rPr lang="en-US" sz="2400" dirty="0"/>
              <a:t>Views language learning as a more dynamic and flexible process, with learners making many attempts and adjustments to get closer to the target language. It doesn't have rigid stages</a:t>
            </a:r>
            <a:r>
              <a:rPr lang="en-US" sz="2400" dirty="0" smtClean="0"/>
              <a:t>. It </a:t>
            </a:r>
            <a:r>
              <a:rPr lang="en-US" sz="2400" dirty="0"/>
              <a:t>focuses on the continuous process of learners trying things out, making errors, and improving their language over time.</a:t>
            </a:r>
          </a:p>
          <a:p>
            <a:r>
              <a:rPr lang="en-US" sz="2400" b="1" dirty="0"/>
              <a:t>Example:</a:t>
            </a:r>
            <a:endParaRPr lang="en-US" sz="2400" dirty="0"/>
          </a:p>
          <a:p>
            <a:r>
              <a:rPr lang="en-US" sz="2400" dirty="0"/>
              <a:t>In this view, the learner is always trying to get better, not necessarily moving through specific stages. So, the learner might say "I have 25 years old" in one conversation and "I am 25 years old" in another, continually making approximations and improvements as they go along.</a:t>
            </a:r>
          </a:p>
          <a:p>
            <a:endParaRPr lang="fr-FR" sz="2400" dirty="0"/>
          </a:p>
        </p:txBody>
      </p:sp>
    </p:spTree>
    <p:extLst>
      <p:ext uri="{BB962C8B-B14F-4D97-AF65-F5344CB8AC3E}">
        <p14:creationId xmlns:p14="http://schemas.microsoft.com/office/powerpoint/2010/main" val="2165032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a:t>In summary, the Interlanguage Hypothesis sees language development as progressing through structured stages, while the </a:t>
            </a:r>
            <a:r>
              <a:rPr lang="en-US" dirty="0" err="1"/>
              <a:t>Approximative</a:t>
            </a:r>
            <a:r>
              <a:rPr lang="en-US" dirty="0"/>
              <a:t> System Hypothesis focuses on the ongoing process of trying to get closer to the target language without necessarily having clear stages. Both ideas recognize that learners get better over time, but they emphasize different aspects of how that happens.</a:t>
            </a:r>
            <a:endParaRPr lang="fr-FR" dirty="0"/>
          </a:p>
        </p:txBody>
      </p:sp>
    </p:spTree>
    <p:extLst>
      <p:ext uri="{BB962C8B-B14F-4D97-AF65-F5344CB8AC3E}">
        <p14:creationId xmlns:p14="http://schemas.microsoft.com/office/powerpoint/2010/main" val="198524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The </a:t>
            </a:r>
            <a:r>
              <a:rPr lang="fr-FR" b="1" dirty="0" err="1" smtClean="0"/>
              <a:t>Idiosyncratic</a:t>
            </a:r>
            <a:r>
              <a:rPr lang="fr-FR" b="1" dirty="0" smtClean="0"/>
              <a:t> </a:t>
            </a:r>
            <a:r>
              <a:rPr lang="fr-FR" b="1" dirty="0" err="1" smtClean="0"/>
              <a:t>Dialect</a:t>
            </a:r>
            <a:endParaRPr lang="fr-FR" b="1" dirty="0"/>
          </a:p>
        </p:txBody>
      </p:sp>
      <p:sp>
        <p:nvSpPr>
          <p:cNvPr id="3" name="Espace réservé du contenu 2"/>
          <p:cNvSpPr>
            <a:spLocks noGrp="1"/>
          </p:cNvSpPr>
          <p:nvPr>
            <p:ph idx="1"/>
          </p:nvPr>
        </p:nvSpPr>
        <p:spPr/>
        <p:txBody>
          <a:bodyPr/>
          <a:lstStyle/>
          <a:p>
            <a:r>
              <a:rPr lang="en-US" dirty="0" smtClean="0"/>
              <a:t>The </a:t>
            </a:r>
            <a:r>
              <a:rPr lang="en-US" dirty="0" err="1" smtClean="0"/>
              <a:t>Ieamer's</a:t>
            </a:r>
            <a:r>
              <a:rPr lang="en-US" dirty="0" smtClean="0"/>
              <a:t> language is referred to by Pit </a:t>
            </a:r>
            <a:r>
              <a:rPr lang="en-US" dirty="0" err="1" smtClean="0"/>
              <a:t>Corder</a:t>
            </a:r>
            <a:r>
              <a:rPr lang="en-US" dirty="0" smtClean="0"/>
              <a:t> (1971) as idiosyncratic dialect to emphasize the idea that the learner's language is unique to a particular individual and the grammar of this language is peculiar to that individual alone. </a:t>
            </a:r>
            <a:r>
              <a:rPr lang="en-US" dirty="0" err="1" smtClean="0"/>
              <a:t>Corder</a:t>
            </a:r>
            <a:r>
              <a:rPr lang="en-US" dirty="0" smtClean="0"/>
              <a:t> maintains that idiosyncratic dialects are regular, systematic, meaningful, and unstable.</a:t>
            </a:r>
            <a:endParaRPr lang="fr-FR" dirty="0"/>
          </a:p>
        </p:txBody>
      </p:sp>
    </p:spTree>
    <p:extLst>
      <p:ext uri="{BB962C8B-B14F-4D97-AF65-F5344CB8AC3E}">
        <p14:creationId xmlns:p14="http://schemas.microsoft.com/office/powerpoint/2010/main" val="3368989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err="1" smtClean="0"/>
              <a:t>Corder</a:t>
            </a:r>
            <a:r>
              <a:rPr lang="en-US" dirty="0" smtClean="0"/>
              <a:t> further explains that the language of the second-language learner is not the only kind of idiosyncratic dialect. One class of idiosyncratic dialects is the language of poems, where parts can be deliberately deviant; another is the speech of an aphasic, which categorizes as pathologically deviant. </a:t>
            </a:r>
            <a:endParaRPr lang="fr-FR" dirty="0"/>
          </a:p>
        </p:txBody>
      </p:sp>
    </p:spTree>
    <p:extLst>
      <p:ext uri="{BB962C8B-B14F-4D97-AF65-F5344CB8AC3E}">
        <p14:creationId xmlns:p14="http://schemas.microsoft.com/office/powerpoint/2010/main" val="984599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 third class of idiosyncratic dialects is that of an infant learning his mother tongue</a:t>
            </a:r>
            <a:endParaRPr lang="fr-FR" dirty="0" smtClean="0"/>
          </a:p>
          <a:p>
            <a:r>
              <a:rPr lang="fr-FR" dirty="0" err="1" smtClean="0"/>
              <a:t>However</a:t>
            </a:r>
            <a:r>
              <a:rPr lang="fr-FR" dirty="0" smtClean="0"/>
              <a:t>, the </a:t>
            </a:r>
            <a:r>
              <a:rPr lang="fr-FR" dirty="0" err="1" smtClean="0"/>
              <a:t>idiosyncratic</a:t>
            </a:r>
            <a:r>
              <a:rPr lang="fr-FR" dirty="0" smtClean="0"/>
              <a:t>   </a:t>
            </a:r>
            <a:r>
              <a:rPr lang="en-US" dirty="0" smtClean="0"/>
              <a:t>dialect of the second-language learner differs from the rest in that it shares features of not one but two languages, the native language and the target language while maintaining some of its own. </a:t>
            </a:r>
            <a:endParaRPr lang="fr-FR" dirty="0"/>
          </a:p>
        </p:txBody>
      </p:sp>
    </p:spTree>
    <p:extLst>
      <p:ext uri="{BB962C8B-B14F-4D97-AF65-F5344CB8AC3E}">
        <p14:creationId xmlns:p14="http://schemas.microsoft.com/office/powerpoint/2010/main" val="1902946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That is, some of the rules and characteristics are idiosyncratic (are unique to a particular individual). This is illustrated in the following figure.</a:t>
            </a:r>
            <a:endParaRPr lang="fr-FR" dirty="0"/>
          </a:p>
        </p:txBody>
      </p:sp>
      <p:sp>
        <p:nvSpPr>
          <p:cNvPr id="4" name="Organigramme : Connecteur 3"/>
          <p:cNvSpPr/>
          <p:nvPr/>
        </p:nvSpPr>
        <p:spPr>
          <a:xfrm>
            <a:off x="2195736" y="3789040"/>
            <a:ext cx="1872208" cy="1800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rPr>
              <a:t>NL</a:t>
            </a:r>
            <a:endParaRPr lang="fr-FR" sz="3200" dirty="0">
              <a:solidFill>
                <a:schemeClr val="tx1"/>
              </a:solidFill>
            </a:endParaRPr>
          </a:p>
        </p:txBody>
      </p:sp>
      <p:sp>
        <p:nvSpPr>
          <p:cNvPr id="5" name="Organigramme : Connecteur 4"/>
          <p:cNvSpPr/>
          <p:nvPr/>
        </p:nvSpPr>
        <p:spPr>
          <a:xfrm>
            <a:off x="4499992" y="3789040"/>
            <a:ext cx="1800200" cy="1800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rPr>
              <a:t>TL</a:t>
            </a:r>
            <a:endParaRPr lang="fr-FR" sz="3200" dirty="0">
              <a:solidFill>
                <a:schemeClr val="tx1"/>
              </a:solidFill>
            </a:endParaRPr>
          </a:p>
        </p:txBody>
      </p:sp>
      <p:sp>
        <p:nvSpPr>
          <p:cNvPr id="6" name="Organigramme : Connecteur 5"/>
          <p:cNvSpPr/>
          <p:nvPr/>
        </p:nvSpPr>
        <p:spPr>
          <a:xfrm>
            <a:off x="3491880" y="4437112"/>
            <a:ext cx="1656184" cy="151216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rPr>
              <a:t>ID</a:t>
            </a:r>
            <a:endParaRPr lang="fr-FR" sz="3200" dirty="0">
              <a:solidFill>
                <a:schemeClr val="tx1"/>
              </a:solidFill>
            </a:endParaRPr>
          </a:p>
        </p:txBody>
      </p:sp>
      <p:sp>
        <p:nvSpPr>
          <p:cNvPr id="7" name="Rectangle 6"/>
          <p:cNvSpPr/>
          <p:nvPr/>
        </p:nvSpPr>
        <p:spPr>
          <a:xfrm>
            <a:off x="1403648" y="5934670"/>
            <a:ext cx="6336704" cy="646331"/>
          </a:xfrm>
          <a:prstGeom prst="rect">
            <a:avLst/>
          </a:prstGeom>
        </p:spPr>
        <p:txBody>
          <a:bodyPr wrap="square">
            <a:spAutoFit/>
          </a:bodyPr>
          <a:lstStyle/>
          <a:p>
            <a:pPr algn="ctr"/>
            <a:r>
              <a:rPr lang="en-US" dirty="0" smtClean="0"/>
              <a:t>The Idiosyncratic Dialect Source: </a:t>
            </a:r>
            <a:r>
              <a:rPr lang="en-US" dirty="0" err="1" smtClean="0"/>
              <a:t>Corder</a:t>
            </a:r>
            <a:r>
              <a:rPr lang="en-US" dirty="0" smtClean="0"/>
              <a:t>, 1971 , reprinted in Schumann and Stenson, 1974, p. l 03) </a:t>
            </a:r>
            <a:endParaRPr lang="fr-FR" dirty="0"/>
          </a:p>
        </p:txBody>
      </p:sp>
    </p:spTree>
    <p:extLst>
      <p:ext uri="{BB962C8B-B14F-4D97-AF65-F5344CB8AC3E}">
        <p14:creationId xmlns:p14="http://schemas.microsoft.com/office/powerpoint/2010/main" val="312719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Thus, </a:t>
            </a:r>
            <a:r>
              <a:rPr lang="en-US" dirty="0" err="1" smtClean="0"/>
              <a:t>Corder's</a:t>
            </a:r>
            <a:r>
              <a:rPr lang="en-US" dirty="0" smtClean="0"/>
              <a:t> notion of idiosyncratic dialects, </a:t>
            </a:r>
            <a:r>
              <a:rPr lang="en-US" dirty="0" err="1" smtClean="0"/>
              <a:t>Nemser's</a:t>
            </a:r>
            <a:r>
              <a:rPr lang="en-US" dirty="0" smtClean="0"/>
              <a:t> concept of </a:t>
            </a:r>
            <a:r>
              <a:rPr lang="en-US" dirty="0" err="1" smtClean="0"/>
              <a:t>approximative</a:t>
            </a:r>
            <a:r>
              <a:rPr lang="en-US" dirty="0" smtClean="0"/>
              <a:t> systems, and </a:t>
            </a:r>
            <a:r>
              <a:rPr lang="en-US" dirty="0" err="1" smtClean="0"/>
              <a:t>Selinker's</a:t>
            </a:r>
            <a:r>
              <a:rPr lang="en-US" dirty="0" smtClean="0"/>
              <a:t> theory of interlanguage hypothesis have brought new dimensions to the study of </a:t>
            </a:r>
            <a:r>
              <a:rPr lang="en-US" dirty="0" err="1" smtClean="0"/>
              <a:t>secondlanguage</a:t>
            </a:r>
            <a:r>
              <a:rPr lang="en-US" dirty="0" smtClean="0"/>
              <a:t> learners' errors. According to these new notions, the study of learner's language system involves an analysis of: </a:t>
            </a:r>
            <a:r>
              <a:rPr lang="en-US" b="1" i="1" dirty="0" smtClean="0"/>
              <a:t>(</a:t>
            </a:r>
            <a:r>
              <a:rPr lang="en-US" b="1" i="1" dirty="0" err="1" smtClean="0"/>
              <a:t>i</a:t>
            </a:r>
            <a:r>
              <a:rPr lang="en-US" b="1" i="1" dirty="0" smtClean="0"/>
              <a:t>) the learner's NL utterances</a:t>
            </a:r>
            <a:r>
              <a:rPr lang="en-US" dirty="0" smtClean="0"/>
              <a:t>, </a:t>
            </a:r>
            <a:r>
              <a:rPr lang="en-US" b="1" i="1" dirty="0" smtClean="0"/>
              <a:t>(ii) the learner's IL or idiosyncratic utterances</a:t>
            </a:r>
            <a:r>
              <a:rPr lang="en-US" dirty="0" smtClean="0"/>
              <a:t>, and</a:t>
            </a:r>
            <a:endParaRPr lang="fr-FR" dirty="0"/>
          </a:p>
        </p:txBody>
      </p:sp>
    </p:spTree>
    <p:extLst>
      <p:ext uri="{BB962C8B-B14F-4D97-AF65-F5344CB8AC3E}">
        <p14:creationId xmlns:p14="http://schemas.microsoft.com/office/powerpoint/2010/main" val="2444233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i="1" dirty="0" smtClean="0"/>
              <a:t>(iii) utterances produced </a:t>
            </a:r>
            <a:r>
              <a:rPr lang="en-US" dirty="0" smtClean="0"/>
              <a:t>by native speakers of the TL, i.e., the target language norms. </a:t>
            </a:r>
          </a:p>
          <a:p>
            <a:r>
              <a:rPr lang="en-US" dirty="0" smtClean="0"/>
              <a:t>Such an approach to the study of errors seems essential in order to explain the learner's language system at a given stage of development. And learners' errors are significant in this regard as they are evidence of this system.</a:t>
            </a:r>
            <a:endParaRPr lang="fr-FR" dirty="0"/>
          </a:p>
        </p:txBody>
      </p:sp>
    </p:spTree>
    <p:extLst>
      <p:ext uri="{BB962C8B-B14F-4D97-AF65-F5344CB8AC3E}">
        <p14:creationId xmlns:p14="http://schemas.microsoft.com/office/powerpoint/2010/main" val="3249527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25854437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Techniques and Procedures for Doing Error Analysis</a:t>
            </a:r>
            <a:endParaRPr lang="fr-FR" b="1" dirty="0"/>
          </a:p>
        </p:txBody>
      </p:sp>
      <p:sp>
        <p:nvSpPr>
          <p:cNvPr id="3" name="Espace réservé du contenu 2"/>
          <p:cNvSpPr>
            <a:spLocks noGrp="1"/>
          </p:cNvSpPr>
          <p:nvPr>
            <p:ph idx="1"/>
          </p:nvPr>
        </p:nvSpPr>
        <p:spPr/>
        <p:txBody>
          <a:bodyPr/>
          <a:lstStyle/>
          <a:p>
            <a:r>
              <a:rPr lang="fr-FR" b="1" dirty="0" smtClean="0"/>
              <a:t>Data-</a:t>
            </a:r>
            <a:r>
              <a:rPr lang="fr-FR" b="1" dirty="0" err="1" smtClean="0"/>
              <a:t>collecting</a:t>
            </a:r>
            <a:r>
              <a:rPr lang="fr-FR" b="1" dirty="0" smtClean="0"/>
              <a:t> </a:t>
            </a:r>
            <a:r>
              <a:rPr lang="fr-FR" b="1" dirty="0" err="1" smtClean="0"/>
              <a:t>Procedures</a:t>
            </a:r>
            <a:endParaRPr lang="fr-FR" b="1" dirty="0" smtClean="0"/>
          </a:p>
          <a:p>
            <a:r>
              <a:rPr lang="en-US" dirty="0" smtClean="0"/>
              <a:t>There are basically two types of data-collecting procedures:</a:t>
            </a:r>
          </a:p>
          <a:p>
            <a:r>
              <a:rPr lang="en-US" b="1" i="1" dirty="0" smtClean="0"/>
              <a:t>(a) spontaneous</a:t>
            </a:r>
            <a:r>
              <a:rPr lang="en-US" dirty="0" smtClean="0"/>
              <a:t>, and </a:t>
            </a:r>
          </a:p>
          <a:p>
            <a:r>
              <a:rPr lang="en-US" dirty="0" smtClean="0"/>
              <a:t>(</a:t>
            </a:r>
            <a:r>
              <a:rPr lang="en-US" b="1" i="1" dirty="0" smtClean="0"/>
              <a:t>b) elicited</a:t>
            </a:r>
            <a:r>
              <a:rPr lang="en-US" dirty="0" smtClean="0"/>
              <a:t>, each of which can be used for both spoken and written data. These are presented below. </a:t>
            </a:r>
            <a:endParaRPr lang="fr-FR" b="1" dirty="0"/>
          </a:p>
        </p:txBody>
      </p:sp>
    </p:spTree>
    <p:extLst>
      <p:ext uri="{BB962C8B-B14F-4D97-AF65-F5344CB8AC3E}">
        <p14:creationId xmlns:p14="http://schemas.microsoft.com/office/powerpoint/2010/main" val="819454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interlanguage hypothesis claims that learner languages are different from both the native and TL systems in one way or another while at the same time having features in common with both.</a:t>
            </a:r>
            <a:endParaRPr lang="fr-FR" dirty="0"/>
          </a:p>
        </p:txBody>
      </p:sp>
    </p:spTree>
    <p:extLst>
      <p:ext uri="{BB962C8B-B14F-4D97-AF65-F5344CB8AC3E}">
        <p14:creationId xmlns:p14="http://schemas.microsoft.com/office/powerpoint/2010/main" val="16430859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For collecting </a:t>
            </a:r>
            <a:r>
              <a:rPr lang="en-US" b="1" i="1" dirty="0" smtClean="0"/>
              <a:t>spontaneous</a:t>
            </a:r>
            <a:r>
              <a:rPr lang="en-US" dirty="0" smtClean="0"/>
              <a:t> (unplanned) data from spoken language, unmonitored conversation and interview are used, and for collecting </a:t>
            </a:r>
            <a:r>
              <a:rPr lang="en-US" b="1" i="1" dirty="0" smtClean="0"/>
              <a:t>spontaneous</a:t>
            </a:r>
            <a:r>
              <a:rPr lang="en-US" dirty="0" smtClean="0"/>
              <a:t> data from written language free composition and examination papers can be used where the learner's attention is focused on the content rather the form of what he wants to say or write.</a:t>
            </a:r>
            <a:endParaRPr lang="fr-FR" dirty="0"/>
          </a:p>
        </p:txBody>
      </p:sp>
    </p:spTree>
    <p:extLst>
      <p:ext uri="{BB962C8B-B14F-4D97-AF65-F5344CB8AC3E}">
        <p14:creationId xmlns:p14="http://schemas.microsoft.com/office/powerpoint/2010/main" val="2246288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For collecting natural spontaneous data a variety of topics should be used. These include personal information, future plans, religious, social, and political issues, and the like. A spontaneous conversation calls for considerable flexibility in what the learner talks about. </a:t>
            </a:r>
            <a:r>
              <a:rPr lang="en-US" b="1" i="1" dirty="0" smtClean="0"/>
              <a:t>As </a:t>
            </a:r>
            <a:r>
              <a:rPr lang="en-US" b="1" i="1" dirty="0" err="1" smtClean="0"/>
              <a:t>Domyei</a:t>
            </a:r>
            <a:r>
              <a:rPr lang="en-US" b="1" i="1" dirty="0" smtClean="0"/>
              <a:t> (20 1 0) </a:t>
            </a:r>
            <a:r>
              <a:rPr lang="en-US" dirty="0" smtClean="0"/>
              <a:t>says, " ... the intention is to create a relaxed atmosphere in which the respondent may reveal more than he/she would in formal contexts" (p.l35-6).</a:t>
            </a:r>
            <a:endParaRPr lang="fr-FR" dirty="0"/>
          </a:p>
        </p:txBody>
      </p:sp>
    </p:spTree>
    <p:extLst>
      <p:ext uri="{BB962C8B-B14F-4D97-AF65-F5344CB8AC3E}">
        <p14:creationId xmlns:p14="http://schemas.microsoft.com/office/powerpoint/2010/main" val="21453422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Following are some types of questions that can help obtain free conversational data. </a:t>
            </a:r>
          </a:p>
          <a:p>
            <a:r>
              <a:rPr lang="en-US" dirty="0" smtClean="0"/>
              <a:t>1. Questions that must be answered by conversation rather than yes-no answers, such as questions that elicit narratives or descriptive accounts, </a:t>
            </a:r>
          </a:p>
          <a:p>
            <a:r>
              <a:rPr lang="en-US" dirty="0" smtClean="0"/>
              <a:t>e.g., Tell me how you spent your summer holiday. </a:t>
            </a:r>
            <a:endParaRPr lang="fr-FR" dirty="0"/>
          </a:p>
        </p:txBody>
      </p:sp>
    </p:spTree>
    <p:extLst>
      <p:ext uri="{BB962C8B-B14F-4D97-AF65-F5344CB8AC3E}">
        <p14:creationId xmlns:p14="http://schemas.microsoft.com/office/powerpoint/2010/main" val="34929136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2. Questions about the learner's interests and hobbies. Here the researcher can ask general questions, such as: What's your hobby? How do you spend your spare time?, or alternatively he may start with a yes-no question and then if the answer is </a:t>
            </a:r>
            <a:endParaRPr lang="fr-FR" dirty="0" smtClean="0"/>
          </a:p>
          <a:p>
            <a:endParaRPr lang="fr-FR" dirty="0"/>
          </a:p>
        </p:txBody>
      </p:sp>
    </p:spTree>
    <p:extLst>
      <p:ext uri="{BB962C8B-B14F-4D97-AF65-F5344CB8AC3E}">
        <p14:creationId xmlns:p14="http://schemas.microsoft.com/office/powerpoint/2010/main" val="1102385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positive he may ask the learner to elaborate on the subject. An example of this would be: Researcher: Do you play football? </a:t>
            </a:r>
          </a:p>
          <a:p>
            <a:r>
              <a:rPr lang="en-US" dirty="0" smtClean="0"/>
              <a:t>Learner: Yes. </a:t>
            </a:r>
          </a:p>
          <a:p>
            <a:r>
              <a:rPr lang="en-US" dirty="0" smtClean="0"/>
              <a:t>Researcher: How often? </a:t>
            </a:r>
          </a:p>
          <a:p>
            <a:r>
              <a:rPr lang="en-US" dirty="0" err="1" smtClean="0"/>
              <a:t>Leamer</a:t>
            </a:r>
            <a:r>
              <a:rPr lang="en-US" dirty="0" smtClean="0"/>
              <a:t>: Once a week. </a:t>
            </a:r>
          </a:p>
          <a:p>
            <a:r>
              <a:rPr lang="en-US" dirty="0" smtClean="0"/>
              <a:t>Researcher: I don't know much about football. Could you tell me how it is played and what the rules of the game are? </a:t>
            </a:r>
            <a:endParaRPr lang="fr-FR" dirty="0"/>
          </a:p>
        </p:txBody>
      </p:sp>
    </p:spTree>
    <p:extLst>
      <p:ext uri="{BB962C8B-B14F-4D97-AF65-F5344CB8AC3E}">
        <p14:creationId xmlns:p14="http://schemas.microsoft.com/office/powerpoint/2010/main" val="2426604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Since such questions relate to the learner's interests and hobbies they can elicit long and animated accounts. Asking the learner to describe one of his favorite television programs would be another example of specific questions in this respect. 3. Questions about the learner's future plans and aspirations, e.g., What are you planning to do after you are finished with your studies? </a:t>
            </a:r>
            <a:endParaRPr lang="fr-FR" dirty="0" smtClean="0"/>
          </a:p>
          <a:p>
            <a:endParaRPr lang="fr-FR" dirty="0"/>
          </a:p>
        </p:txBody>
      </p:sp>
    </p:spTree>
    <p:extLst>
      <p:ext uri="{BB962C8B-B14F-4D97-AF65-F5344CB8AC3E}">
        <p14:creationId xmlns:p14="http://schemas.microsoft.com/office/powerpoint/2010/main" val="3644893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b="1" i="1" dirty="0" smtClean="0"/>
              <a:t>Elicited Procedures</a:t>
            </a:r>
          </a:p>
          <a:p>
            <a:r>
              <a:rPr lang="en-US" dirty="0" smtClean="0"/>
              <a:t> Some of the most common types of elicited procedures are presented below. </a:t>
            </a:r>
          </a:p>
          <a:p>
            <a:r>
              <a:rPr lang="en-US" b="1" i="1" dirty="0" smtClean="0"/>
              <a:t>Translation</a:t>
            </a:r>
            <a:r>
              <a:rPr lang="en-US" dirty="0" smtClean="0"/>
              <a:t> </a:t>
            </a:r>
          </a:p>
          <a:p>
            <a:r>
              <a:rPr lang="en-US" dirty="0" smtClean="0"/>
              <a:t>Since some speakers are reflective and reserved (</a:t>
            </a:r>
            <a:r>
              <a:rPr lang="en-US" dirty="0" err="1" smtClean="0"/>
              <a:t>Palladino</a:t>
            </a:r>
            <a:r>
              <a:rPr lang="en-US" dirty="0" smtClean="0"/>
              <a:t>, </a:t>
            </a:r>
            <a:r>
              <a:rPr lang="en-US" dirty="0" err="1" smtClean="0"/>
              <a:t>Poli</a:t>
            </a:r>
            <a:r>
              <a:rPr lang="en-US" dirty="0" smtClean="0"/>
              <a:t> &amp; </a:t>
            </a:r>
            <a:r>
              <a:rPr lang="en-US" dirty="0" err="1" smtClean="0"/>
              <a:t>Galoriecle</a:t>
            </a:r>
            <a:r>
              <a:rPr lang="en-US" dirty="0" smtClean="0"/>
              <a:t>, 1997; Brown, 2000) and they use only what they are sure that they know in speaking the target language, we cannot easily compare the errors made by different speakers. </a:t>
            </a:r>
            <a:endParaRPr lang="fr-FR" dirty="0"/>
          </a:p>
        </p:txBody>
      </p:sp>
    </p:spTree>
    <p:extLst>
      <p:ext uri="{BB962C8B-B14F-4D97-AF65-F5344CB8AC3E}">
        <p14:creationId xmlns:p14="http://schemas.microsoft.com/office/powerpoint/2010/main" val="21195436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For this reason, controlling the elicitation of specific grammatical constructions from foreign speakers of English is extremely difficult. In order to overcome this methodological problem, </a:t>
            </a:r>
            <a:r>
              <a:rPr lang="en-US" dirty="0" err="1" smtClean="0"/>
              <a:t>Corder</a:t>
            </a:r>
            <a:r>
              <a:rPr lang="en-US" dirty="0" smtClean="0"/>
              <a:t> (1974) has suggested an elicitation procedure which requires direct translation from the native language to the target language. </a:t>
            </a:r>
            <a:endParaRPr lang="fr-FR" dirty="0"/>
          </a:p>
        </p:txBody>
      </p:sp>
    </p:spTree>
    <p:extLst>
      <p:ext uri="{BB962C8B-B14F-4D97-AF65-F5344CB8AC3E}">
        <p14:creationId xmlns:p14="http://schemas.microsoft.com/office/powerpoint/2010/main" val="28676985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Although it may be argued </a:t>
            </a:r>
            <a:r>
              <a:rPr lang="en-US" dirty="0" err="1" smtClean="0"/>
              <a:t>thata</a:t>
            </a:r>
            <a:r>
              <a:rPr lang="en-US" dirty="0" smtClean="0"/>
              <a:t> translation test may encourage mother tongue influence, it has proven successful as an elicitation method in studies conducted at Edinburgh and elsewhere {Taylor, 1975).</a:t>
            </a:r>
            <a:endParaRPr lang="fr-FR" dirty="0" smtClean="0"/>
          </a:p>
          <a:p>
            <a:endParaRPr lang="fr-FR" dirty="0"/>
          </a:p>
        </p:txBody>
      </p:sp>
    </p:spTree>
    <p:extLst>
      <p:ext uri="{BB962C8B-B14F-4D97-AF65-F5344CB8AC3E}">
        <p14:creationId xmlns:p14="http://schemas.microsoft.com/office/powerpoint/2010/main" val="30703904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Methodology for the Identification and Interpretation of Errors </a:t>
            </a:r>
            <a:endParaRPr lang="fr-FR" b="1" dirty="0"/>
          </a:p>
        </p:txBody>
      </p:sp>
      <p:sp>
        <p:nvSpPr>
          <p:cNvPr id="3" name="Espace réservé du contenu 2"/>
          <p:cNvSpPr>
            <a:spLocks noGrp="1"/>
          </p:cNvSpPr>
          <p:nvPr>
            <p:ph idx="1"/>
          </p:nvPr>
        </p:nvSpPr>
        <p:spPr/>
        <p:txBody>
          <a:bodyPr>
            <a:normAutofit/>
          </a:bodyPr>
          <a:lstStyle/>
          <a:p>
            <a:r>
              <a:rPr lang="en-US" dirty="0" smtClean="0"/>
              <a:t>in undertaking the task of performance analysis, the teacher and researcher are expected to infer order and logic in this unstable and variable system. </a:t>
            </a:r>
          </a:p>
        </p:txBody>
      </p:sp>
    </p:spTree>
    <p:extLst>
      <p:ext uri="{BB962C8B-B14F-4D97-AF65-F5344CB8AC3E}">
        <p14:creationId xmlns:p14="http://schemas.microsoft.com/office/powerpoint/2010/main" val="1148340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following diagram, borrowed from </a:t>
            </a:r>
            <a:r>
              <a:rPr lang="en-US" dirty="0" err="1" smtClean="0"/>
              <a:t>Krzeszowski</a:t>
            </a:r>
            <a:r>
              <a:rPr lang="en-US" dirty="0" smtClean="0"/>
              <a:t> ( 1985, p. 77), illustrates the mutual relations between the source language, the target language, the interlanguage, and the processes which are involved in the formation of interlanguage. </a:t>
            </a:r>
            <a:endParaRPr lang="fr-FR" dirty="0"/>
          </a:p>
        </p:txBody>
      </p:sp>
    </p:spTree>
    <p:extLst>
      <p:ext uri="{BB962C8B-B14F-4D97-AF65-F5344CB8AC3E}">
        <p14:creationId xmlns:p14="http://schemas.microsoft.com/office/powerpoint/2010/main" val="7682537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According to Ellis (1997), the initial step for the analysis of errors requires the selection of a corpus of language followed by the identification of errors. The errors are then classified. The next step, after giving a grammatical analysis of each error, demands an explanation of different types of errors. </a:t>
            </a:r>
            <a:endParaRPr lang="fr-FR" dirty="0" smtClean="0"/>
          </a:p>
          <a:p>
            <a:endParaRPr lang="fr-FR" dirty="0"/>
          </a:p>
        </p:txBody>
      </p:sp>
    </p:spTree>
    <p:extLst>
      <p:ext uri="{BB962C8B-B14F-4D97-AF65-F5344CB8AC3E}">
        <p14:creationId xmlns:p14="http://schemas.microsoft.com/office/powerpoint/2010/main" val="21112156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err="1" smtClean="0"/>
              <a:t>Corder's</a:t>
            </a:r>
            <a:r>
              <a:rPr lang="en-US" dirty="0" smtClean="0"/>
              <a:t> (1973) views on data collection and analysis are summarized below:</a:t>
            </a:r>
          </a:p>
          <a:p>
            <a:r>
              <a:rPr lang="en-US" dirty="0" smtClean="0"/>
              <a:t>The </a:t>
            </a:r>
            <a:r>
              <a:rPr lang="en-US" dirty="0" err="1" smtClean="0"/>
              <a:t>frrst</a:t>
            </a:r>
            <a:r>
              <a:rPr lang="en-US" dirty="0" smtClean="0"/>
              <a:t> stage in the technical process of describing the linguistic nature of errors is to   </a:t>
            </a:r>
            <a:r>
              <a:rPr lang="en-US" b="1" i="1" dirty="0" smtClean="0"/>
              <a:t>detect and identify them. </a:t>
            </a:r>
          </a:p>
          <a:p>
            <a:endParaRPr lang="fr-FR" dirty="0" smtClean="0"/>
          </a:p>
          <a:p>
            <a:r>
              <a:rPr lang="fr-FR" dirty="0" smtClean="0"/>
              <a:t>                </a:t>
            </a:r>
            <a:r>
              <a:rPr lang="fr-FR" b="1" dirty="0" err="1" smtClean="0"/>
              <a:t>difficult</a:t>
            </a:r>
            <a:endParaRPr lang="fr-FR" b="1" dirty="0"/>
          </a:p>
        </p:txBody>
      </p:sp>
      <p:sp>
        <p:nvSpPr>
          <p:cNvPr id="4" name="Flèche vers le bas 3"/>
          <p:cNvSpPr/>
          <p:nvPr/>
        </p:nvSpPr>
        <p:spPr>
          <a:xfrm>
            <a:off x="2843808" y="4149080"/>
            <a:ext cx="21602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04279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                           </a:t>
            </a:r>
            <a:r>
              <a:rPr lang="fr-FR" b="1" dirty="0" err="1" smtClean="0"/>
              <a:t>difficulty</a:t>
            </a:r>
            <a:endParaRPr lang="fr-FR" b="1" dirty="0"/>
          </a:p>
        </p:txBody>
      </p:sp>
      <p:cxnSp>
        <p:nvCxnSpPr>
          <p:cNvPr id="5" name="Connecteur droit avec flèche 4"/>
          <p:cNvCxnSpPr/>
          <p:nvPr/>
        </p:nvCxnSpPr>
        <p:spPr>
          <a:xfrm>
            <a:off x="4715588" y="2276872"/>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H="1">
            <a:off x="2987824" y="2204864"/>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796307" y="3045413"/>
            <a:ext cx="2748188" cy="523220"/>
          </a:xfrm>
          <a:prstGeom prst="rect">
            <a:avLst/>
          </a:prstGeom>
        </p:spPr>
        <p:txBody>
          <a:bodyPr wrap="none">
            <a:spAutoFit/>
          </a:bodyPr>
          <a:lstStyle/>
          <a:p>
            <a:r>
              <a:rPr lang="fr-FR" sz="2800" dirty="0" err="1" smtClean="0"/>
              <a:t>overtly</a:t>
            </a:r>
            <a:r>
              <a:rPr lang="fr-FR" dirty="0" smtClean="0"/>
              <a:t> </a:t>
            </a:r>
            <a:r>
              <a:rPr lang="fr-FR" sz="2800" dirty="0" err="1" smtClean="0"/>
              <a:t>erroneous</a:t>
            </a:r>
            <a:endParaRPr lang="fr-FR" sz="2800" dirty="0"/>
          </a:p>
        </p:txBody>
      </p:sp>
      <p:sp>
        <p:nvSpPr>
          <p:cNvPr id="10" name="Rectangle 9"/>
          <p:cNvSpPr/>
          <p:nvPr/>
        </p:nvSpPr>
        <p:spPr>
          <a:xfrm>
            <a:off x="4688669" y="3199301"/>
            <a:ext cx="4467698" cy="523220"/>
          </a:xfrm>
          <a:prstGeom prst="rect">
            <a:avLst/>
          </a:prstGeom>
        </p:spPr>
        <p:txBody>
          <a:bodyPr wrap="none">
            <a:spAutoFit/>
          </a:bodyPr>
          <a:lstStyle/>
          <a:p>
            <a:r>
              <a:rPr lang="fr-FR" sz="2800" dirty="0" err="1" smtClean="0"/>
              <a:t>covertly</a:t>
            </a:r>
            <a:r>
              <a:rPr lang="fr-FR" sz="2800" dirty="0" smtClean="0"/>
              <a:t> </a:t>
            </a:r>
            <a:r>
              <a:rPr lang="fr-FR" sz="2800" dirty="0" err="1" smtClean="0"/>
              <a:t>erroneous</a:t>
            </a:r>
            <a:r>
              <a:rPr lang="fr-FR" sz="2800" dirty="0" smtClean="0"/>
              <a:t> sentences</a:t>
            </a:r>
            <a:endParaRPr lang="fr-FR" sz="2800" dirty="0"/>
          </a:p>
        </p:txBody>
      </p:sp>
    </p:spTree>
    <p:extLst>
      <p:ext uri="{BB962C8B-B14F-4D97-AF65-F5344CB8AC3E}">
        <p14:creationId xmlns:p14="http://schemas.microsoft.com/office/powerpoint/2010/main" val="21430605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In general, it is easier to detect productive errors, i.e., errors which occur in the speech or writing of second language learners as opposed to errors in the receptive skills: reading and listening comprehension. This is because productive linguistic behavior is easily recordable; whereas, receptive behavior is not. </a:t>
            </a:r>
            <a:endParaRPr lang="fr-FR" dirty="0"/>
          </a:p>
        </p:txBody>
      </p:sp>
    </p:spTree>
    <p:extLst>
      <p:ext uri="{BB962C8B-B14F-4D97-AF65-F5344CB8AC3E}">
        <p14:creationId xmlns:p14="http://schemas.microsoft.com/office/powerpoint/2010/main" val="15299769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hearer does not always demonstrate unambiguously that he has understood fully what we say. ln this case, the researcher or teacher should ask the learner further questions to check his comprehension. The use of the mother tongue is also recommended here.</a:t>
            </a:r>
            <a:endParaRPr lang="fr-FR" dirty="0" smtClean="0"/>
          </a:p>
          <a:p>
            <a:endParaRPr lang="fr-FR" dirty="0"/>
          </a:p>
        </p:txBody>
      </p:sp>
    </p:spTree>
    <p:extLst>
      <p:ext uri="{BB962C8B-B14F-4D97-AF65-F5344CB8AC3E}">
        <p14:creationId xmlns:p14="http://schemas.microsoft.com/office/powerpoint/2010/main" val="442117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next step in the linguistic analysis of the collected data is </a:t>
            </a:r>
            <a:r>
              <a:rPr lang="en-US" b="1" i="1" dirty="0" smtClean="0"/>
              <a:t>to interpret </a:t>
            </a:r>
            <a:r>
              <a:rPr lang="en-US" dirty="0" smtClean="0"/>
              <a:t>what the learner has intended to say and to reconstruct his sentence in the target language. There are basically two types of interpretations: </a:t>
            </a:r>
          </a:p>
          <a:p>
            <a:r>
              <a:rPr lang="en-US" dirty="0" smtClean="0"/>
              <a:t>(a) </a:t>
            </a:r>
            <a:r>
              <a:rPr lang="en-US" b="1" i="1" dirty="0" smtClean="0"/>
              <a:t>authoritative</a:t>
            </a:r>
            <a:r>
              <a:rPr lang="en-US" dirty="0" smtClean="0"/>
              <a:t>, and (b) </a:t>
            </a:r>
            <a:r>
              <a:rPr lang="en-US" b="1" i="1" dirty="0" smtClean="0"/>
              <a:t>plausible</a:t>
            </a:r>
            <a:r>
              <a:rPr lang="en-US" dirty="0" smtClean="0"/>
              <a:t>. </a:t>
            </a:r>
            <a:endParaRPr lang="fr-FR" dirty="0"/>
          </a:p>
        </p:txBody>
      </p:sp>
    </p:spTree>
    <p:extLst>
      <p:ext uri="{BB962C8B-B14F-4D97-AF65-F5344CB8AC3E}">
        <p14:creationId xmlns:p14="http://schemas.microsoft.com/office/powerpoint/2010/main" val="26017494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a:t>Authoritative Interpretation</a:t>
            </a:r>
            <a:r>
              <a:rPr lang="en-US" dirty="0"/>
              <a:t>:</a:t>
            </a:r>
          </a:p>
          <a:p>
            <a:pPr lvl="1"/>
            <a:r>
              <a:rPr lang="en-US" b="1" dirty="0"/>
              <a:t>Description</a:t>
            </a:r>
            <a:r>
              <a:rPr lang="en-US" dirty="0"/>
              <a:t>: An authoritative interpretation is used when the analyst can confidently and accurately determine what the learner intended to say, even without the learner's input. This type of interpretation is often possible when the learner's errors are clear or when the learner can directly communicate their intention, such as by expressing it in their native language and then translating it into the target language</a:t>
            </a:r>
            <a:r>
              <a:rPr lang="en-US" dirty="0" smtClean="0"/>
              <a:t>.</a:t>
            </a:r>
            <a:endParaRPr lang="en-US" dirty="0"/>
          </a:p>
        </p:txBody>
      </p:sp>
    </p:spTree>
    <p:extLst>
      <p:ext uri="{BB962C8B-B14F-4D97-AF65-F5344CB8AC3E}">
        <p14:creationId xmlns:p14="http://schemas.microsoft.com/office/powerpoint/2010/main" val="209934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lvl="1"/>
            <a:r>
              <a:rPr lang="en-US" b="1" dirty="0" smtClean="0"/>
              <a:t>Examples</a:t>
            </a:r>
            <a:r>
              <a:rPr lang="en-US" dirty="0" smtClean="0"/>
              <a:t>:</a:t>
            </a:r>
          </a:p>
          <a:p>
            <a:pPr lvl="1"/>
            <a:r>
              <a:rPr lang="en-US" dirty="0" smtClean="0"/>
              <a:t>a. If a learner says, "I have 25 years," the analyst can confidently interpret this as the learner's intention to say, "I am 25 years old." The correction is based on the clear error in the learner's sentence.</a:t>
            </a:r>
          </a:p>
          <a:p>
            <a:pPr lvl="1"/>
            <a:r>
              <a:rPr lang="en-US" dirty="0" smtClean="0"/>
              <a:t>b. If a learner writes, "She go to school," and it's evident that this is an error based on the grammar of the target language, the analyst can make an authoritative correction to, "She goes to school."</a:t>
            </a:r>
          </a:p>
          <a:p>
            <a:endParaRPr lang="fr-FR" dirty="0" smtClean="0"/>
          </a:p>
          <a:p>
            <a:endParaRPr lang="fr-FR" dirty="0"/>
          </a:p>
        </p:txBody>
      </p:sp>
    </p:spTree>
    <p:extLst>
      <p:ext uri="{BB962C8B-B14F-4D97-AF65-F5344CB8AC3E}">
        <p14:creationId xmlns:p14="http://schemas.microsoft.com/office/powerpoint/2010/main" val="9245977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Plausible Interpretation</a:t>
            </a:r>
            <a:r>
              <a:rPr lang="en-US" dirty="0" smtClean="0"/>
              <a:t>:</a:t>
            </a:r>
          </a:p>
          <a:p>
            <a:pPr lvl="1"/>
            <a:r>
              <a:rPr lang="en-US" b="1" dirty="0" smtClean="0"/>
              <a:t>Description</a:t>
            </a:r>
            <a:r>
              <a:rPr lang="en-US" dirty="0" smtClean="0"/>
              <a:t>: A plausible interpretation is used when the learner is not available to clarify their intention, and the analyst must make an educated guess about what the learner meant to say based on the context and their knowledge of the learner's language proficiency. It is not as certain as an authoritative interpretation and is often used when the learner's intention is less clear.</a:t>
            </a:r>
          </a:p>
          <a:p>
            <a:endParaRPr lang="fr-FR" dirty="0"/>
          </a:p>
        </p:txBody>
      </p:sp>
    </p:spTree>
    <p:extLst>
      <p:ext uri="{BB962C8B-B14F-4D97-AF65-F5344CB8AC3E}">
        <p14:creationId xmlns:p14="http://schemas.microsoft.com/office/powerpoint/2010/main" val="17390787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lvl="1"/>
            <a:r>
              <a:rPr lang="en-US" b="1" dirty="0" smtClean="0"/>
              <a:t>Examples</a:t>
            </a:r>
            <a:r>
              <a:rPr lang="en-US" dirty="0" smtClean="0"/>
              <a:t>:</a:t>
            </a:r>
          </a:p>
          <a:p>
            <a:pPr lvl="1"/>
            <a:r>
              <a:rPr lang="en-US" dirty="0" smtClean="0"/>
              <a:t>a. If a learner says, "I eat pizza yesterday," without additional context, it's not entirely clear whether they meant to say, "I ate pizza yesterday" or "I will eat pizza tomorrow." In this case, the analyst might make a plausible interpretation based on the common use of past tense and the time reference of "yesterday."</a:t>
            </a:r>
          </a:p>
          <a:p>
            <a:pPr lvl="1"/>
            <a:r>
              <a:rPr lang="en-US" dirty="0" smtClean="0"/>
              <a:t>b. A learner writes, "She very beautiful," and it's not clear whether they intended to say, "She is very beautiful" or "She looks very beautiful." The analyst makes a plausible interpretation based on context and common language patterns but cannot be certain which was intended.</a:t>
            </a:r>
          </a:p>
          <a:p>
            <a:endParaRPr lang="fr-FR" dirty="0"/>
          </a:p>
        </p:txBody>
      </p:sp>
    </p:spTree>
    <p:extLst>
      <p:ext uri="{BB962C8B-B14F-4D97-AF65-F5344CB8AC3E}">
        <p14:creationId xmlns:p14="http://schemas.microsoft.com/office/powerpoint/2010/main" val="139479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3"/>
          <a:stretch>
            <a:fillRect/>
          </a:stretch>
        </p:blipFill>
        <p:spPr>
          <a:xfrm>
            <a:off x="546957" y="1600200"/>
            <a:ext cx="8050085" cy="4525963"/>
          </a:xfrm>
          <a:prstGeom prst="rect">
            <a:avLst/>
          </a:prstGeom>
        </p:spPr>
      </p:pic>
    </p:spTree>
    <p:extLst>
      <p:ext uri="{BB962C8B-B14F-4D97-AF65-F5344CB8AC3E}">
        <p14:creationId xmlns:p14="http://schemas.microsoft.com/office/powerpoint/2010/main" val="29077149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en-US" sz="2800" dirty="0"/>
              <a:t>In essence, authoritative interpretations are made when the analyst is confident in what the learner meant to convey, often due to clear errors or direct learner input. Plausible interpretations are used when the learner's intention is less clear, and the analyst must make educated guesses based on the available information and context. The choice between authoritative and plausible interpretations depends on the degree of certainty and available evidence in understanding the learner's errors.</a:t>
            </a:r>
          </a:p>
          <a:p>
            <a:r>
              <a:rPr lang="en-US" sz="2800" dirty="0" smtClean="0"/>
              <a:t/>
            </a:r>
            <a:br>
              <a:rPr lang="en-US" sz="2800" dirty="0" smtClean="0"/>
            </a:br>
            <a:endParaRPr lang="fr-FR" sz="2800" dirty="0"/>
          </a:p>
        </p:txBody>
      </p:sp>
    </p:spTree>
    <p:extLst>
      <p:ext uri="{BB962C8B-B14F-4D97-AF65-F5344CB8AC3E}">
        <p14:creationId xmlns:p14="http://schemas.microsoft.com/office/powerpoint/2010/main" val="227345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en-US" dirty="0" smtClean="0"/>
              <a:t>Some of the salient characteristics of in</a:t>
            </a:r>
            <a:r>
              <a:rPr lang="en-US" dirty="0" smtClean="0"/>
              <a:t>terlanguages are as follows.</a:t>
            </a:r>
            <a:endParaRPr lang="fr-FR" dirty="0" smtClean="0"/>
          </a:p>
          <a:p>
            <a:r>
              <a:rPr lang="en-US" dirty="0" smtClean="0"/>
              <a:t>An important feature of interlanguages is that they are assumed to be </a:t>
            </a:r>
            <a:r>
              <a:rPr lang="en-US" b="1" i="1" dirty="0" smtClean="0"/>
              <a:t>systematic</a:t>
            </a:r>
            <a:r>
              <a:rPr lang="en-US" dirty="0" smtClean="0"/>
              <a:t>, i.e., they incorporate a system of linguistic rules which can generate novel utterances different, in structure, from both the form of utterances in the native language of the learner and from those in the target language. </a:t>
            </a:r>
            <a:endParaRPr lang="fr-FR" dirty="0"/>
          </a:p>
        </p:txBody>
      </p:sp>
    </p:spTree>
    <p:extLst>
      <p:ext uri="{BB962C8B-B14F-4D97-AF65-F5344CB8AC3E}">
        <p14:creationId xmlns:p14="http://schemas.microsoft.com/office/powerpoint/2010/main" val="266152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i="1" dirty="0"/>
              <a:t>Example:</a:t>
            </a:r>
            <a:r>
              <a:rPr lang="en-US" b="1" dirty="0"/>
              <a:t> </a:t>
            </a:r>
            <a:r>
              <a:rPr lang="en-US" dirty="0"/>
              <a:t>Let's say a Spanish speaker is learning English and hasn't learned all the English verb tenses yet. They might use the present tense for all situations, like saying "I go to the store yesterday" instead of "I went to the store yesterday." This shows they've created a rule to deal with past actions, even if it's not the correct rule.</a:t>
            </a:r>
            <a:endParaRPr lang="fr-FR" dirty="0"/>
          </a:p>
        </p:txBody>
      </p:sp>
    </p:spTree>
    <p:extLst>
      <p:ext uri="{BB962C8B-B14F-4D97-AF65-F5344CB8AC3E}">
        <p14:creationId xmlns:p14="http://schemas.microsoft.com/office/powerpoint/2010/main" val="307095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Another characteristic of interlanguage systems is that they are typically </a:t>
            </a:r>
            <a:r>
              <a:rPr lang="en-US" b="1" i="1" dirty="0" smtClean="0"/>
              <a:t>reduced systems</a:t>
            </a:r>
            <a:r>
              <a:rPr lang="en-US" dirty="0" smtClean="0"/>
              <a:t>, compared to native language systems, both with regard to the number and complexity of rules and the number of words they contain. </a:t>
            </a:r>
            <a:endParaRPr lang="fr-FR" dirty="0"/>
          </a:p>
        </p:txBody>
      </p:sp>
    </p:spTree>
    <p:extLst>
      <p:ext uri="{BB962C8B-B14F-4D97-AF65-F5344CB8AC3E}">
        <p14:creationId xmlns:p14="http://schemas.microsoft.com/office/powerpoint/2010/main" val="1506203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i="1" dirty="0"/>
              <a:t>Example</a:t>
            </a:r>
            <a:r>
              <a:rPr lang="en-US" i="1" dirty="0"/>
              <a:t>:</a:t>
            </a:r>
            <a:r>
              <a:rPr lang="en-US" dirty="0"/>
              <a:t> Imagine a French speaker learning English. In English, verb conjugations are simpler than in French. The learner might create a rule to use the basic form of the verb for all situations. So, instead of saying "I have eaten," they might say "I eat" for all past and present situations. This is a reduced rule, as it doesn't cover the complexities of English verb conjugations.</a:t>
            </a:r>
            <a:endParaRPr lang="fr-FR" dirty="0"/>
          </a:p>
        </p:txBody>
      </p:sp>
    </p:spTree>
    <p:extLst>
      <p:ext uri="{BB962C8B-B14F-4D97-AF65-F5344CB8AC3E}">
        <p14:creationId xmlns:p14="http://schemas.microsoft.com/office/powerpoint/2010/main" val="4119981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2623</TotalTime>
  <Words>3086</Words>
  <Application>Microsoft Office PowerPoint</Application>
  <PresentationFormat>Affichage à l'écran (4:3)</PresentationFormat>
  <Paragraphs>109</Paragraphs>
  <Slides>50</Slides>
  <Notes>8</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Thème Office</vt:lpstr>
      <vt:lpstr>Hypotheses about Second-Language Learner's Language </vt:lpstr>
      <vt:lpstr>The Interlanguage Hypothesis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Fossilization  </vt:lpstr>
      <vt:lpstr>Présentation PowerPoint</vt:lpstr>
      <vt:lpstr>The Approximative Systems Hypothesis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The Idiosyncratic Dialect</vt:lpstr>
      <vt:lpstr>Présentation PowerPoint</vt:lpstr>
      <vt:lpstr>Présentation PowerPoint</vt:lpstr>
      <vt:lpstr>Présentation PowerPoint</vt:lpstr>
      <vt:lpstr>Présentation PowerPoint</vt:lpstr>
      <vt:lpstr>Présentation PowerPoint</vt:lpstr>
      <vt:lpstr>Présentation PowerPoint</vt:lpstr>
      <vt:lpstr>Techniques and Procedures for Doing Error Analysis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Methodology for the Identification and Interpretation of Errors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Hypotheses about Second-Language Learner's Language</dc:title>
  <dc:creator>asus</dc:creator>
  <cp:lastModifiedBy>asus</cp:lastModifiedBy>
  <cp:revision>40</cp:revision>
  <dcterms:created xsi:type="dcterms:W3CDTF">2023-11-06T08:09:59Z</dcterms:created>
  <dcterms:modified xsi:type="dcterms:W3CDTF">2023-11-08T03:53:32Z</dcterms:modified>
</cp:coreProperties>
</file>