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6"/>
  </p:notesMasterIdLst>
  <p:sldIdLst>
    <p:sldId id="314" r:id="rId2"/>
    <p:sldId id="313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0" r:id="rId13"/>
    <p:sldId id="317" r:id="rId14"/>
    <p:sldId id="33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4AC6-7004-4521-92F0-5AAA0EFE775A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D0A44-2583-4E55-A1FB-EECC4FDFA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5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153E18-C426-41D5-A8DA-029B5CED7B65}" type="slidenum">
              <a:rPr lang="fr-CA" altLang="fr-FR" smtClean="0"/>
              <a:pPr>
                <a:spcBef>
                  <a:spcPct val="0"/>
                </a:spcBef>
              </a:pPr>
              <a:t>12</a:t>
            </a:fld>
            <a:endParaRPr lang="fr-CA" altLang="fr-F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3973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On peut remarquer qu’au total, dans les zones de forte intensité: c.à.d sup à 96% de la VAM, le groupe CH a nagé 148% de distance plus que le groupe NCH.  </a:t>
            </a:r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5434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1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6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9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77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16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4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3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6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1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64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0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4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3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9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92BC1A-6E2B-4D26-9DDD-8C908F932A68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28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Feuille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4" Type="http://schemas.openxmlformats.org/officeDocument/2006/relationships/oleObject" Target="../embeddings/Feuille_Microsoft_Excel_97-20036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Feuille_Microsoft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Feuille_Microsoft_Excel_97-20035.xls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Feuille_Microsoft_Excel_97-20033.xls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emf"/><Relationship Id="rId5" Type="http://schemas.openxmlformats.org/officeDocument/2006/relationships/image" Target="../media/image8.emf"/><Relationship Id="rId10" Type="http://schemas.openxmlformats.org/officeDocument/2006/relationships/oleObject" Target="../embeddings/Feuille_Microsoft_Excel_97-20034.xls"/><Relationship Id="rId4" Type="http://schemas.openxmlformats.org/officeDocument/2006/relationships/oleObject" Target="../embeddings/Feuille_Microsoft_Excel_97-20032.xls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744266"/>
            <a:ext cx="9404723" cy="1400530"/>
          </a:xfrm>
        </p:spPr>
        <p:txBody>
          <a:bodyPr/>
          <a:lstStyle/>
          <a:p>
            <a:pPr algn="ctr"/>
            <a:r>
              <a:rPr lang="fr-FR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n</a:t>
            </a:r>
            <a:r>
              <a:rPr lang="fr-FR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fr-FR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</a:t>
            </a:r>
            <a:endParaRPr lang="fr-FR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34" y="2596257"/>
            <a:ext cx="11675166" cy="1803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1500" b="1" dirty="0" smtClean="0">
                <a:solidFill>
                  <a:srgbClr val="FFFF00"/>
                </a:solidFill>
              </a:rPr>
              <a:t>Le mésocycle</a:t>
            </a:r>
            <a:endParaRPr lang="fr-FR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>
            <a:extLst>
              <a:ext uri="{FF2B5EF4-FFF2-40B4-BE49-F238E27FC236}">
                <a16:creationId xmlns:a16="http://schemas.microsoft.com/office/drawing/2014/main" xmlns="" id="{5E5C609C-4F7D-402D-BE70-1DB2193D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3" y="301805"/>
            <a:ext cx="1192154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 </a:t>
            </a:r>
            <a:r>
              <a:rPr lang="fr-CA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compétition </a:t>
            </a:r>
            <a:r>
              <a:rPr lang="fr-CA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(affûtage</a:t>
            </a:r>
            <a:r>
              <a:rPr lang="fr-CA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A" sz="105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Volume de travail diminué, sollicitation moyenne faible mais séances (1 ou 2/microcycle) à charge très élevée  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Propre à chaque discipline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Microcycle : compétition, approche, récupération.</a:t>
            </a:r>
            <a:endParaRPr lang="fr-C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>
            <a:extLst>
              <a:ext uri="{FF2B5EF4-FFF2-40B4-BE49-F238E27FC236}">
                <a16:creationId xmlns:a16="http://schemas.microsoft.com/office/drawing/2014/main" xmlns="" id="{F0FC8F89-67B4-440A-BF7D-0F29099D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5" y="381001"/>
            <a:ext cx="11900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4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Exemples de </a:t>
            </a:r>
            <a:r>
              <a:rPr lang="fr-CA" sz="4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mésocycles</a:t>
            </a:r>
            <a:r>
              <a:rPr lang="fr-CA" sz="4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compétition</a:t>
            </a: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19889"/>
              </p:ext>
            </p:extLst>
          </p:nvPr>
        </p:nvGraphicFramePr>
        <p:xfrm>
          <a:off x="991673" y="1378039"/>
          <a:ext cx="10380372" cy="28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Graphique" r:id="rId4" imgW="3838891" imgH="1762607" progId="Excel.Chart.8">
                  <p:embed/>
                </p:oleObj>
              </mc:Choice>
              <mc:Fallback>
                <p:oleObj name="Graphique" r:id="rId4" imgW="3838891" imgH="17626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673" y="1378039"/>
                        <a:ext cx="10380372" cy="287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09783"/>
              </p:ext>
            </p:extLst>
          </p:nvPr>
        </p:nvGraphicFramePr>
        <p:xfrm>
          <a:off x="991673" y="4267201"/>
          <a:ext cx="10380371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Graphique" r:id="rId7" imgW="3610291" imgH="1714862" progId="Excel.Chart.8">
                  <p:embed/>
                </p:oleObj>
              </mc:Choice>
              <mc:Fallback>
                <p:oleObj name="Graphique" r:id="rId7" imgW="3610291" imgH="1714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673" y="4267201"/>
                        <a:ext cx="10380371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2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44699" y="44451"/>
            <a:ext cx="11771290" cy="841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rgbClr val="4FC5C5"/>
              </a:gs>
              <a:gs pos="100000">
                <a:srgbClr val="66FFFF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Périodisation de l’entraînement :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Première partie de la saison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8789" y="885826"/>
            <a:ext cx="11887200" cy="507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fr-FR" altLang="fr-FR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 </a:t>
            </a: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mésocycle </a:t>
            </a:r>
            <a:r>
              <a:rPr lang="fr-FR" alt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de la  1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ère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à la 3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semaine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: période de reprise : Préparation des « terrains » physiologique et musculaire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fr-FR" altLang="fr-FR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mésocycle </a:t>
            </a:r>
            <a:r>
              <a:rPr lang="fr-FR" alt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de la 4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à la 6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semaine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: développement de la puissance aérobie et d’une des qualités requise en priorité par le match de football (vitesse, force, puissance musculaire, puissance ou/et  endurance lactique)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fr-FR" altLang="fr-FR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mésocycle </a:t>
            </a:r>
            <a:r>
              <a:rPr lang="fr-FR" alt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de la 7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à la 12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semaine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: période de compétition : stabilisation des acquis et augmentation progressive de la charge (volume ++++, intensité ++).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r>
              <a:rPr lang="fr-FR" altLang="fr-FR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mésocycle </a:t>
            </a:r>
            <a:r>
              <a:rPr lang="fr-FR" alt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de la 13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à la 19</a:t>
            </a:r>
            <a:r>
              <a:rPr lang="fr-FR" altLang="fr-FR" sz="2400" u="sng" baseline="30000" dirty="0">
                <a:solidFill>
                  <a:srgbClr val="E3E822"/>
                </a:solidFill>
                <a:cs typeface="Times New Roman" panose="02020603050405020304" pitchFamily="18" charset="0"/>
              </a:rPr>
              <a:t>ème</a:t>
            </a:r>
            <a:r>
              <a:rPr lang="fr-FR" altLang="fr-FR" sz="2400" u="sng" dirty="0">
                <a:solidFill>
                  <a:srgbClr val="E3E822"/>
                </a:solidFill>
                <a:cs typeface="Times New Roman" panose="02020603050405020304" pitchFamily="18" charset="0"/>
              </a:rPr>
              <a:t> semaine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: période d’augmentation de la charge (intensité ++++, volume ++,)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Placement de l’affûtage :</a:t>
            </a:r>
            <a:r>
              <a:rPr lang="fr-FR" altLang="fr-FR" sz="2400" dirty="0">
                <a:solidFill>
                  <a:srgbClr val="E3E822"/>
                </a:solidFill>
                <a:cs typeface="Times New Roman" panose="02020603050405020304" pitchFamily="18" charset="0"/>
              </a:rPr>
              <a:t> Intensité + récupération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Championnats d’hiver 4 jours + Trêve 10 jours  </a:t>
            </a:r>
          </a:p>
        </p:txBody>
      </p:sp>
    </p:spTree>
    <p:extLst>
      <p:ext uri="{BB962C8B-B14F-4D97-AF65-F5344CB8AC3E}">
        <p14:creationId xmlns:p14="http://schemas.microsoft.com/office/powerpoint/2010/main" val="293503870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90153"/>
            <a:ext cx="11977352" cy="6645498"/>
          </a:xfrm>
        </p:spPr>
      </p:pic>
    </p:spTree>
    <p:extLst>
      <p:ext uri="{BB962C8B-B14F-4D97-AF65-F5344CB8AC3E}">
        <p14:creationId xmlns:p14="http://schemas.microsoft.com/office/powerpoint/2010/main" val="172968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32" y="311050"/>
            <a:ext cx="11449318" cy="719259"/>
          </a:xfrm>
        </p:spPr>
        <p:txBody>
          <a:bodyPr/>
          <a:lstStyle/>
          <a:p>
            <a:r>
              <a:rPr lang="fr-FR" altLang="fr-FR" b="1" dirty="0">
                <a:latin typeface="Bookman Old Style" panose="02050604050505020204" pitchFamily="18" charset="0"/>
              </a:rPr>
              <a:t>Un peu de philosophie pour terminer…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032" y="1275008"/>
            <a:ext cx="11938714" cy="5582992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Réflexion, théorisation et modélisation de l’entraînement ne devraient jamais tomber dans un des deux excès suivants </a:t>
            </a:r>
            <a:r>
              <a:rPr lang="fr-FR" altLang="fr-FR" sz="40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lang="fr-FR" altLang="fr-FR" sz="40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r-FR" alt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exclure la science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r-FR" alt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n’admettre que la science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fr-FR" altLang="fr-FR" sz="40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4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…mais se situer entre ces deux extrêmes et se fonder sur l’expérience « éclairée » du praticien bien formé.    </a:t>
            </a:r>
          </a:p>
          <a:p>
            <a:pPr marL="0" indent="0" algn="ctr">
              <a:buNone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68832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139" y="117866"/>
            <a:ext cx="11867861" cy="4724589"/>
          </a:xfrm>
        </p:spPr>
        <p:txBody>
          <a:bodyPr/>
          <a:lstStyle/>
          <a:p>
            <a:pPr algn="ctr"/>
            <a:r>
              <a:rPr lang="fr-F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mésocycle</a:t>
            </a:r>
            <a:br>
              <a:rPr lang="fr-F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2279561"/>
            <a:ext cx="9581882" cy="41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910" y="115910"/>
            <a:ext cx="11861442" cy="6581104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C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Ensemble constitué de 4 à 6 microcycles qui permettent d’assurer le développement d’une aptitude particulière, qu’elle soit physique, technique ou tactique.</a:t>
            </a:r>
          </a:p>
          <a:p>
            <a:pPr marL="0" indent="0" algn="ctr">
              <a:buNone/>
            </a:pP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AD5A46-7321-4DE9-B63D-5D924177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0" y="248992"/>
            <a:ext cx="11964473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 </a:t>
            </a:r>
            <a:r>
              <a:rPr lang="fr-CA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graduel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fr-CA" sz="1000" b="1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Faible niveau de sollicitation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Prépare l’organisme à un travail d’entraînement intense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Constitue généralement l’étape initiale de la saison (reprise)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Microcycle : graduel</a:t>
            </a:r>
            <a:endParaRPr lang="fr-C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48659"/>
              </p:ext>
            </p:extLst>
          </p:nvPr>
        </p:nvGraphicFramePr>
        <p:xfrm>
          <a:off x="141668" y="1379042"/>
          <a:ext cx="11887200" cy="536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phique" r:id="rId4" imgW="3634879" imgH="1668946" progId="Excel.Chart.8">
                  <p:embed/>
                </p:oleObj>
              </mc:Choice>
              <mc:Fallback>
                <p:oleObj name="Graphique" r:id="rId4" imgW="3634879" imgH="166894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68" y="1379042"/>
                        <a:ext cx="11887200" cy="536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3" name="Text Box 3">
            <a:extLst>
              <a:ext uri="{FF2B5EF4-FFF2-40B4-BE49-F238E27FC236}">
                <a16:creationId xmlns:a16="http://schemas.microsoft.com/office/drawing/2014/main" xmlns="" id="{2FF02A45-3309-460E-9D3B-3CAD87C7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40"/>
            <a:ext cx="11694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5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Exemple de mésocycle graduel</a:t>
            </a:r>
          </a:p>
        </p:txBody>
      </p:sp>
    </p:spTree>
    <p:extLst>
      <p:ext uri="{BB962C8B-B14F-4D97-AF65-F5344CB8AC3E}">
        <p14:creationId xmlns:p14="http://schemas.microsoft.com/office/powerpoint/2010/main" val="4051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8E1E3A9F-7BD0-4E1F-BE9B-E250BD6A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1134"/>
            <a:ext cx="1206321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Augmente les possibilités fonctionnelles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Grand </a:t>
            </a: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volume de travail; sollicitation élevée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Synonymes : développement, foncier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Microcycle : choc et récupération</a:t>
            </a:r>
            <a:endParaRPr lang="fr-C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972" y="219897"/>
            <a:ext cx="11384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 de base</a:t>
            </a:r>
            <a:endParaRPr lang="fr-CA" sz="3200" b="1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>
            <a:extLst>
              <a:ext uri="{FF2B5EF4-FFF2-40B4-BE49-F238E27FC236}">
                <a16:creationId xmlns:a16="http://schemas.microsoft.com/office/drawing/2014/main" xmlns="" id="{E8FD7E06-A42B-44A5-8E30-6DAE750F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2" y="223235"/>
            <a:ext cx="10959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5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Exemples de </a:t>
            </a:r>
            <a:r>
              <a:rPr lang="fr-CA" sz="54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mésocycles</a:t>
            </a:r>
            <a:r>
              <a:rPr lang="fr-CA" sz="5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base</a:t>
            </a: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39924"/>
              </p:ext>
            </p:extLst>
          </p:nvPr>
        </p:nvGraphicFramePr>
        <p:xfrm>
          <a:off x="1752600" y="1378039"/>
          <a:ext cx="4114800" cy="27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Graphique" r:id="rId4" imgW="3610291" imgH="1714862" progId="Excel.Chart.8">
                  <p:embed/>
                </p:oleObj>
              </mc:Choice>
              <mc:Fallback>
                <p:oleObj name="Graphique" r:id="rId4" imgW="3610291" imgH="1714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8039"/>
                        <a:ext cx="4114800" cy="27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22877"/>
              </p:ext>
            </p:extLst>
          </p:nvPr>
        </p:nvGraphicFramePr>
        <p:xfrm>
          <a:off x="1752600" y="4343401"/>
          <a:ext cx="4114800" cy="25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Graphique" r:id="rId7" imgW="3610291" imgH="1714862" progId="Excel.Chart.8">
                  <p:embed/>
                </p:oleObj>
              </mc:Choice>
              <mc:Fallback>
                <p:oleObj name="Graphique" r:id="rId7" imgW="3610291" imgH="1714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43401"/>
                        <a:ext cx="4114800" cy="251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8985"/>
              </p:ext>
            </p:extLst>
          </p:nvPr>
        </p:nvGraphicFramePr>
        <p:xfrm>
          <a:off x="6019800" y="4343401"/>
          <a:ext cx="4114800" cy="25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Graphique" r:id="rId10" imgW="3610291" imgH="1714862" progId="Excel.Chart.8">
                  <p:embed/>
                </p:oleObj>
              </mc:Choice>
              <mc:Fallback>
                <p:oleObj name="Graphique" r:id="rId10" imgW="3610291" imgH="1714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1"/>
                        <a:ext cx="4114800" cy="251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53938"/>
              </p:ext>
            </p:extLst>
          </p:nvPr>
        </p:nvGraphicFramePr>
        <p:xfrm>
          <a:off x="6019800" y="1378039"/>
          <a:ext cx="4114800" cy="27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Graphique" r:id="rId13" imgW="3610291" imgH="1714862" progId="Excel.Chart.8">
                  <p:embed/>
                </p:oleObj>
              </mc:Choice>
              <mc:Fallback>
                <p:oleObj name="Graphique" r:id="rId13" imgW="3610291" imgH="17148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78039"/>
                        <a:ext cx="4114800" cy="27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4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>
            <a:extLst>
              <a:ext uri="{FF2B5EF4-FFF2-40B4-BE49-F238E27FC236}">
                <a16:creationId xmlns:a16="http://schemas.microsoft.com/office/drawing/2014/main" xmlns="" id="{61464108-99B2-4FEC-9C8E-13D096CB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1" y="133082"/>
            <a:ext cx="11977352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 </a:t>
            </a:r>
            <a:r>
              <a:rPr lang="fr-CA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préparatoire</a:t>
            </a:r>
            <a:endParaRPr lang="fr-CA" sz="3600" b="1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Transférer les aptitudes développées vers aptitudes spécifiques à la compétition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Synonyme : spécifique  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Microcycle : choc et récupération</a:t>
            </a:r>
            <a:endParaRPr lang="fr-CA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>
            <a:extLst>
              <a:ext uri="{FF2B5EF4-FFF2-40B4-BE49-F238E27FC236}">
                <a16:creationId xmlns:a16="http://schemas.microsoft.com/office/drawing/2014/main" xmlns="" id="{4948119C-27B8-492E-A751-F1D1038B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" y="1023022"/>
            <a:ext cx="12088969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CA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Mésocycle </a:t>
            </a:r>
            <a:r>
              <a:rPr lang="fr-CA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sz="6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Précompétition</a:t>
            </a:r>
            <a:endParaRPr lang="fr-CA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fr-CA" sz="1100" b="1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Compétitions secondaires afin d’optimiser entraînement spécifique.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Microcycles : choc, approche, récup.</a:t>
            </a:r>
            <a:endParaRPr lang="fr-CA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284</Words>
  <Application>Microsoft Office PowerPoint</Application>
  <PresentationFormat>Grand écran</PresentationFormat>
  <Paragraphs>46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Century Gothic</vt:lpstr>
      <vt:lpstr>Times New Roman</vt:lpstr>
      <vt:lpstr>Wingdings 3</vt:lpstr>
      <vt:lpstr>Ion</vt:lpstr>
      <vt:lpstr>Graphique</vt:lpstr>
      <vt:lpstr>Cours n° 03</vt:lpstr>
      <vt:lpstr>Le mésocycle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peu de philosophie pour terminer…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kis</cp:lastModifiedBy>
  <cp:revision>67</cp:revision>
  <dcterms:created xsi:type="dcterms:W3CDTF">2021-05-21T13:34:03Z</dcterms:created>
  <dcterms:modified xsi:type="dcterms:W3CDTF">2023-05-13T20:06:38Z</dcterms:modified>
</cp:coreProperties>
</file>