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948F-61B8-4EFF-91BA-9A885F99E7E8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8DF8-1686-4E39-8151-B13A40E3A5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311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948F-61B8-4EFF-91BA-9A885F99E7E8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8DF8-1686-4E39-8151-B13A40E3A5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26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948F-61B8-4EFF-91BA-9A885F99E7E8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8DF8-1686-4E39-8151-B13A40E3A5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088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948F-61B8-4EFF-91BA-9A885F99E7E8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8DF8-1686-4E39-8151-B13A40E3A5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73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948F-61B8-4EFF-91BA-9A885F99E7E8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8DF8-1686-4E39-8151-B13A40E3A5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71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948F-61B8-4EFF-91BA-9A885F99E7E8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8DF8-1686-4E39-8151-B13A40E3A5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36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948F-61B8-4EFF-91BA-9A885F99E7E8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8DF8-1686-4E39-8151-B13A40E3A5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02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948F-61B8-4EFF-91BA-9A885F99E7E8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8DF8-1686-4E39-8151-B13A40E3A5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3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948F-61B8-4EFF-91BA-9A885F99E7E8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8DF8-1686-4E39-8151-B13A40E3A5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948F-61B8-4EFF-91BA-9A885F99E7E8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8DF8-1686-4E39-8151-B13A40E3A5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604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948F-61B8-4EFF-91BA-9A885F99E7E8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8DF8-1686-4E39-8151-B13A40E3A5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250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4948F-61B8-4EFF-91BA-9A885F99E7E8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48DF8-1686-4E39-8151-B13A40E3A5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7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مدخل التكامل في تصميم المنهاج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4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>
                <a:latin typeface="Sakkal Majalla" pitchFamily="2" charset="-78"/>
                <a:cs typeface="Sakkal Majalla" pitchFamily="2" charset="-78"/>
              </a:rPr>
              <a:t>التكامل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الرأسي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ويعتمد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على التدرج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العمودي في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بناء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المهارات والمعارف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على شكل لولبي حلزوني.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مثل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اتخاذ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مفهوم محوري والارتقاء به عمقاً واتساعاً وتداخلاً في فروع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العلوم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الأخرى وفي الحياة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،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كلما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ارتقى الطالب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من صف لصف أعلى</a:t>
            </a:r>
            <a:r>
              <a:rPr lang="ar-DZ" b="1" dirty="0">
                <a:latin typeface="Sakkal Majalla" pitchFamily="2" charset="-78"/>
                <a:cs typeface="Sakkal Majalla" pitchFamily="2" charset="-78"/>
              </a:rPr>
              <a:t>.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بحيث تتكرر الموضوعات بصورة شمولية أكثر مع تقدم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المراحل الدراسية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799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>
                <a:latin typeface="Sakkal Majalla" pitchFamily="2" charset="-78"/>
                <a:cs typeface="Sakkal Majalla" pitchFamily="2" charset="-78"/>
              </a:rPr>
              <a:t>خطوات بناء المنهج  التكاملي وتنفيذه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94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DZ" sz="4000" dirty="0" smtClean="0">
                <a:latin typeface="Sakkal Majalla" pitchFamily="2" charset="-78"/>
                <a:cs typeface="Sakkal Majalla" pitchFamily="2" charset="-78"/>
              </a:rPr>
              <a:t>1. وضع الهيكل لعام </a:t>
            </a:r>
            <a:r>
              <a:rPr lang="ar-DZ" sz="4000" dirty="0">
                <a:latin typeface="Sakkal Majalla" pitchFamily="2" charset="-78"/>
                <a:cs typeface="Sakkal Majalla" pitchFamily="2" charset="-78"/>
              </a:rPr>
              <a:t>للمنهج </a:t>
            </a:r>
            <a:r>
              <a:rPr lang="ar-DZ" sz="4000" dirty="0" smtClean="0">
                <a:latin typeface="Sakkal Majalla" pitchFamily="2" charset="-78"/>
                <a:cs typeface="Sakkal Majalla" pitchFamily="2" charset="-78"/>
              </a:rPr>
              <a:t>التكاملي</a:t>
            </a:r>
            <a:endParaRPr lang="en-US" sz="40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ويتم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ذلك وفق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خطوات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محددة وهي:</a:t>
            </a: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أ. تحديد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المشاركين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في بناء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المنهج: 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ويستحسن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أن يشمل من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سيقومون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بتنفيذ وتطبيق تلك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المناهج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ممن يتصفون بحب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التدريس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وحب الطلاب، ويمتلكون مهارات التواصل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الاجتماعي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والإبداع والابتكار.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ب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. تحديد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الأهداف المراد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تحقيقها من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المنهج.</a:t>
            </a:r>
            <a:endParaRPr lang="ar-DZ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ت.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مرحلة التصميم: 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يقوم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أعضاء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الفريق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بتحديد عناصر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التصميم،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وتشمل وعملية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التخطيط.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7047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4000" b="1" dirty="0" smtClean="0">
                <a:latin typeface="Sakkal Majalla" pitchFamily="2" charset="-78"/>
                <a:cs typeface="Sakkal Majalla" pitchFamily="2" charset="-78"/>
              </a:rPr>
              <a:t>2. محاور المنهج التكاملي</a:t>
            </a:r>
            <a:endParaRPr lang="en-US" sz="40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ar-DZ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ويقصد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بها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المداخل التي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يمكن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استخدامها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في بناء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المنهج التكاملي وهي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مدخل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المفاهيم،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مدخل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المشكلات</a:t>
            </a:r>
            <a:endParaRPr lang="ar-DZ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ا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لمعاصرة، المدخل التطبيقي، المدخل البيئي.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إلخ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9555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dirty="0" smtClean="0"/>
              <a:t>3. </a:t>
            </a:r>
            <a:r>
              <a:rPr lang="ar-DZ" sz="4000" b="1" dirty="0" smtClean="0">
                <a:latin typeface="Sakkal Majalla" pitchFamily="2" charset="-78"/>
                <a:cs typeface="Sakkal Majalla" pitchFamily="2" charset="-78"/>
              </a:rPr>
              <a:t>الخطوات التفصيلية </a:t>
            </a:r>
            <a:r>
              <a:rPr lang="ar-DZ" sz="4000" b="1" dirty="0">
                <a:latin typeface="Sakkal Majalla" pitchFamily="2" charset="-78"/>
                <a:cs typeface="Sakkal Majalla" pitchFamily="2" charset="-78"/>
              </a:rPr>
              <a:t>لبناء </a:t>
            </a:r>
            <a:r>
              <a:rPr lang="ar-DZ" sz="4000" b="1" dirty="0" smtClean="0">
                <a:latin typeface="Sakkal Majalla" pitchFamily="2" charset="-78"/>
                <a:cs typeface="Sakkal Majalla" pitchFamily="2" charset="-78"/>
              </a:rPr>
              <a:t>الوحدات الدراسية</a:t>
            </a:r>
            <a:endParaRPr lang="en-US" sz="40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تعد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الوحدة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أنسب تنظيمات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المناهج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و أكثرها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ارتباطا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بالمنهج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التكاملي. 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وفيما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يلي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ستة خطوات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تفصيلية لبناء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وحدة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وفقاً لمنهج تكاملي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:</a:t>
            </a:r>
          </a:p>
          <a:p>
            <a:pPr algn="r" rtl="1">
              <a:buFont typeface="Wingdings" pitchFamily="2" charset="2"/>
              <a:buChar char="§"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تحديد الموضوع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أو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الفكرة الرئيسة، ومبرراتها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ومخرجات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التعلم  المقصودة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للطلاب.</a:t>
            </a:r>
          </a:p>
          <a:p>
            <a:pPr algn="r" rtl="1">
              <a:buFont typeface="Wingdings" pitchFamily="2" charset="2"/>
              <a:buChar char="§"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ت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جميع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وتحليل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الأفكار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التي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تدور حول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الفكرة الرئيسية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algn="r" rtl="1">
              <a:buFont typeface="Wingdings" pitchFamily="2" charset="2"/>
              <a:buChar char="§"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البحث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أكثر حول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الموضوع بالقراءة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في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المصادر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أو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المراجع المختلفة.</a:t>
            </a:r>
            <a:endParaRPr lang="ar-DZ" dirty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buFont typeface="Wingdings" pitchFamily="2" charset="2"/>
              <a:buChar char="§"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تحديد استراتيجيات التدريس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و أنشطته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المناسبة.</a:t>
            </a:r>
            <a:endParaRPr lang="ar-DZ" dirty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buFont typeface="Wingdings" pitchFamily="2" charset="2"/>
              <a:buChar char="§"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ت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حديد المواد لتعليمية اللازمة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لتدريس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الوحدة.</a:t>
            </a:r>
            <a:endParaRPr lang="ar-DZ" dirty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buFont typeface="Wingdings" pitchFamily="2" charset="2"/>
              <a:buChar char="§"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كتابة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خطة منظمة لتلك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الوحدة التكاملية.</a:t>
            </a:r>
            <a:endParaRPr lang="ar-DZ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911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>
                <a:latin typeface="Sakkal Majalla" pitchFamily="2" charset="-78"/>
                <a:cs typeface="Sakkal Majalla" pitchFamily="2" charset="-78"/>
              </a:rPr>
              <a:t>4 .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الإطار الزمني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لتنفيذ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المنهج التكاملي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endParaRPr lang="ar-DZ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يعتمد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الإطار الزمني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على نوع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المناهج التكاملية المستخدمة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، 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فالمناهج المتوازية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أو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المترابطة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تبقى فيها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المواد الدراسية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في حصص</a:t>
            </a: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منفصلة، وربما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استخدمت الحصص التقليدية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مع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المناهج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متعددة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التخصصات التي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تبقى فيها كل مادة منفصلة.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4892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5. استراتيجيات التعليم والتعلّم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نظرا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لضرورة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التنوع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في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الأهداف ولامتداد المناهج التكاملية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عبر تخصصات مختلفة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فإنّ ذلك يستلزم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أن يكون هناك عدة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استراتيجيات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تعليمية ينفذها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المدرسون واستراتيجيات تعلّم 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يتبعها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الطلاب، 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ويمكن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أن تشمل تلك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الاستراتيجيات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عمل تقارير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أو كتابة مقال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ة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أو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برامج حاسوبية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أو عمل مشاريع متنوعة في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المجتمع المحلي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، ويمكن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الاستعانة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هنا بعدة مصادر كالمكتبة ومصادر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التعلم وكذلك البيئة المحلية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من متاحف و أشخاص وشركات ومحلات تجارية وغيرها.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15926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DZ" sz="4000" dirty="0">
                <a:latin typeface="Sakkal Majalla" pitchFamily="2" charset="-78"/>
                <a:cs typeface="Sakkal Majalla" pitchFamily="2" charset="-78"/>
              </a:rPr>
              <a:t>أساليب و </a:t>
            </a:r>
            <a:r>
              <a:rPr lang="ar-DZ" sz="4000" dirty="0" smtClean="0">
                <a:latin typeface="Sakkal Majalla" pitchFamily="2" charset="-78"/>
                <a:cs typeface="Sakkal Majalla" pitchFamily="2" charset="-78"/>
              </a:rPr>
              <a:t>أدوات التقييم</a:t>
            </a:r>
            <a:endParaRPr lang="en-US" sz="40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تتناول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المناهج التكاملية تطوير المعارف ومهارات التفكير والبحث العليا، فإنّ ذلك يستلزم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تنوع وتجديد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وابتكار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أساليب التقييم،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وهناك عدة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أدوات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مفيدة يمكن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استخدامها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في تقييم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الأداء في المناهج التكاملية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غير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الأدوات التقليدية المتعارف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عليها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، 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من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هذه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الأدوات مهمات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أو متطلبات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الأداء، المشاريع  والعروض، والبورتفوليو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.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183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3600" dirty="0" smtClean="0">
                <a:latin typeface="Sakkal Majalla" pitchFamily="2" charset="-78"/>
                <a:cs typeface="Sakkal Majalla" pitchFamily="2" charset="-78"/>
              </a:rPr>
              <a:t>مقدمة لمدخل التكامل</a:t>
            </a:r>
            <a:endParaRPr lang="en-US" sz="36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 rtl="1">
              <a:buNone/>
            </a:pPr>
            <a:endParaRPr lang="ar-DZ" sz="2600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إن </a:t>
            </a:r>
            <a:r>
              <a:rPr lang="ar-DZ" sz="2600" dirty="0">
                <a:latin typeface="Sakkal Majalla" pitchFamily="2" charset="-78"/>
                <a:cs typeface="Sakkal Majalla" pitchFamily="2" charset="-78"/>
              </a:rPr>
              <a:t>مفهوم التكامل من المفاهيم 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الهلامية وذلك :</a:t>
            </a:r>
          </a:p>
          <a:p>
            <a:pPr algn="ctr" rtl="1">
              <a:buFont typeface="Wingdings" pitchFamily="2" charset="2"/>
              <a:buChar char="§"/>
            </a:pP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 لعدم </a:t>
            </a:r>
            <a:r>
              <a:rPr lang="ar-DZ" sz="2600" dirty="0">
                <a:latin typeface="Sakkal Majalla" pitchFamily="2" charset="-78"/>
                <a:cs typeface="Sakkal Majalla" pitchFamily="2" charset="-78"/>
              </a:rPr>
              <a:t>توفر بحوث تدعم 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استخدام</a:t>
            </a:r>
            <a:r>
              <a:rPr lang="ar-DZ" sz="2600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نظرية </a:t>
            </a:r>
            <a:r>
              <a:rPr lang="ar-DZ" sz="2600" dirty="0">
                <a:latin typeface="Sakkal Majalla" pitchFamily="2" charset="-78"/>
                <a:cs typeface="Sakkal Majalla" pitchFamily="2" charset="-78"/>
              </a:rPr>
              <a:t>التكامل في التدريس 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؛</a:t>
            </a:r>
          </a:p>
          <a:p>
            <a:pPr algn="ctr" rtl="1">
              <a:buFont typeface="Wingdings" pitchFamily="2" charset="2"/>
              <a:buChar char="§"/>
            </a:pP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لتشوش </a:t>
            </a:r>
            <a:r>
              <a:rPr lang="ar-DZ" sz="2600" dirty="0">
                <a:latin typeface="Sakkal Majalla" pitchFamily="2" charset="-78"/>
                <a:cs typeface="Sakkal Majalla" pitchFamily="2" charset="-78"/>
              </a:rPr>
              <a:t>وخلط يعتري مفهوم التكامل بسبب استخدام 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مفردات  عديدة</a:t>
            </a:r>
            <a:r>
              <a:rPr lang="ar-DZ" sz="2600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للتعبير ؛</a:t>
            </a:r>
          </a:p>
          <a:p>
            <a:pPr marL="0" indent="0" algn="ctr" rtl="1">
              <a:buNone/>
            </a:pP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يمكن </a:t>
            </a:r>
            <a:r>
              <a:rPr lang="ar-DZ" sz="2600" dirty="0">
                <a:latin typeface="Sakkal Majalla" pitchFamily="2" charset="-78"/>
                <a:cs typeface="Sakkal Majalla" pitchFamily="2" charset="-78"/>
              </a:rPr>
              <a:t>أن يسمى 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التكامل ب :</a:t>
            </a:r>
          </a:p>
          <a:p>
            <a:pPr algn="ctr" rtl="1">
              <a:buFont typeface="Wingdings" pitchFamily="2" charset="2"/>
              <a:buChar char="§"/>
            </a:pP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الدارسات البينية </a:t>
            </a:r>
            <a:r>
              <a:rPr lang="fr-FR" sz="2600" dirty="0" smtClean="0">
                <a:latin typeface="Sakkal Majalla" pitchFamily="2" charset="-78"/>
                <a:cs typeface="Sakkal Majalla" pitchFamily="2" charset="-78"/>
              </a:rPr>
              <a:t>interdisciplinaires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 والعلوم </a:t>
            </a:r>
            <a:r>
              <a:rPr lang="ar-DZ" sz="2600" dirty="0">
                <a:latin typeface="Sakkal Majalla" pitchFamily="2" charset="-78"/>
                <a:cs typeface="Sakkal Majalla" pitchFamily="2" charset="-78"/>
              </a:rPr>
              <a:t>العرضية </a:t>
            </a:r>
            <a:r>
              <a:rPr lang="fr-FR" sz="2600" dirty="0" smtClean="0">
                <a:latin typeface="Sakkal Majalla" pitchFamily="2" charset="-78"/>
                <a:cs typeface="Sakkal Majalla" pitchFamily="2" charset="-78"/>
              </a:rPr>
              <a:t> transdisciplinaires  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،</a:t>
            </a:r>
            <a:r>
              <a:rPr lang="fr-FR" sz="2600" dirty="0" smtClean="0">
                <a:latin typeface="Sakkal Majalla" pitchFamily="2" charset="-78"/>
                <a:cs typeface="Sakkal Majalla" pitchFamily="2" charset="-78"/>
              </a:rPr>
              <a:t>      </a:t>
            </a:r>
            <a:r>
              <a:rPr lang="en-US" sz="2600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التعددية</a:t>
            </a:r>
            <a:r>
              <a:rPr lang="fr-FR" sz="2600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fr-FR" sz="2600" dirty="0" smtClean="0">
                <a:latin typeface="Sakkal Majalla" pitchFamily="2" charset="-78"/>
                <a:cs typeface="Sakkal Majalla" pitchFamily="2" charset="-78"/>
              </a:rPr>
              <a:t>multidisciplinaires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؛ والوحدات الموضوعية </a:t>
            </a:r>
            <a:r>
              <a:rPr lang="fr-FR" sz="2600" dirty="0" smtClean="0">
                <a:latin typeface="Sakkal Majalla" pitchFamily="2" charset="-78"/>
                <a:cs typeface="Sakkal Majalla" pitchFamily="2" charset="-78"/>
              </a:rPr>
              <a:t>unités thématiques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؛</a:t>
            </a:r>
          </a:p>
          <a:p>
            <a:pPr marL="0" indent="0" algn="ctr" rtl="1">
              <a:buNone/>
            </a:pP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والعلوم التتابعية </a:t>
            </a:r>
            <a:r>
              <a:rPr lang="en-US" sz="2600" dirty="0">
                <a:latin typeface="Sakkal Majalla" pitchFamily="2" charset="-78"/>
                <a:cs typeface="Sakkal Majalla" pitchFamily="2" charset="-78"/>
              </a:rPr>
              <a:t>sciences </a:t>
            </a:r>
            <a:r>
              <a:rPr lang="en-US" sz="2600" dirty="0" smtClean="0">
                <a:latin typeface="Sakkal Majalla" pitchFamily="2" charset="-78"/>
                <a:cs typeface="Sakkal Majalla" pitchFamily="2" charset="-78"/>
              </a:rPr>
              <a:t>séquentielle</a:t>
            </a:r>
            <a:r>
              <a:rPr lang="fr-FR" sz="2600" dirty="0" smtClean="0">
                <a:latin typeface="Sakkal Majalla" pitchFamily="2" charset="-78"/>
                <a:cs typeface="Sakkal Majalla" pitchFamily="2" charset="-78"/>
              </a:rPr>
              <a:t>s 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؛ </a:t>
            </a:r>
            <a:endParaRPr lang="ar-DZ" sz="2600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871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3600" dirty="0" smtClean="0">
                <a:latin typeface="Sakkal Majalla" pitchFamily="2" charset="-78"/>
                <a:cs typeface="Sakkal Majalla" pitchFamily="2" charset="-78"/>
              </a:rPr>
              <a:t>تعريف مدخل التكامل</a:t>
            </a:r>
            <a:endParaRPr lang="en-US" sz="36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 rtl="1"/>
            <a:endParaRPr lang="ar-DZ" sz="2400" dirty="0" smtClean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المنحى </a:t>
            </a: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الذي يعمل على </a:t>
            </a:r>
            <a:r>
              <a:rPr lang="ar-DZ" sz="2400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إزالة الحواجز عن المتعلم</a:t>
            </a: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، مما يساعده على اكتساب </a:t>
            </a: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الخبرات الأساسية</a:t>
            </a: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بصورة </a:t>
            </a: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موحدة يمكن </a:t>
            </a:r>
            <a:r>
              <a:rPr lang="ar-DZ" sz="2400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توظيفها في الحياة </a:t>
            </a:r>
            <a:r>
              <a:rPr lang="ar-DZ" sz="24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اليومية</a:t>
            </a:r>
          </a:p>
          <a:p>
            <a:pPr marL="0" indent="0" algn="ctr" rtl="1">
              <a:buNone/>
            </a:pP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 (أبو </a:t>
            </a: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حرب، </a:t>
            </a: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2011: 222).</a:t>
            </a:r>
          </a:p>
          <a:p>
            <a:pPr algn="ctr" rtl="1"/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نظام يؤكد على دراسة المواد الدراسية دراسة متصلة</a:t>
            </a: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وينظمها </a:t>
            </a:r>
            <a:r>
              <a:rPr lang="ar-DZ" sz="2400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تنظيما سيكولوجيا </a:t>
            </a: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أكثر منه تنظيما منطقيا تقليديا، ولا يهمل </a:t>
            </a:r>
            <a:r>
              <a:rPr lang="ar-DZ" sz="2400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الفائدة الاجتماعية </a:t>
            </a: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التي </a:t>
            </a: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يجنيها الطلاب </a:t>
            </a: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مما يدرسونه</a:t>
            </a: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". </a:t>
            </a: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(الشربيني </a:t>
            </a: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400" dirty="0" err="1" smtClean="0">
                <a:latin typeface="Sakkal Majalla" pitchFamily="2" charset="-78"/>
                <a:cs typeface="Sakkal Majalla" pitchFamily="2" charset="-78"/>
              </a:rPr>
              <a:t>والطناوي</a:t>
            </a: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، 2011: 225).</a:t>
            </a:r>
          </a:p>
          <a:p>
            <a:pPr algn="ctr" rtl="1"/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نظام يقدم المعرفة</a:t>
            </a: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، في </a:t>
            </a:r>
            <a:r>
              <a:rPr lang="ar-DZ" sz="2400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نمط وظيفي</a:t>
            </a: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، وبصورة مفاهيم </a:t>
            </a: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مترابطة تغطي </a:t>
            </a: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موضوعات مختلفة، دون تقسيم المعرفة أو تجزئتها، مما </a:t>
            </a:r>
            <a:r>
              <a:rPr lang="ar-DZ" sz="2400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يسهل فهمها وتطبيقها </a:t>
            </a: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في الحياة </a:t>
            </a: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اليومية</a:t>
            </a: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".</a:t>
            </a:r>
          </a:p>
          <a:p>
            <a:pPr marL="0" indent="0" algn="ctr" rtl="1">
              <a:buNone/>
            </a:pPr>
            <a:r>
              <a:rPr lang="ar-DZ" sz="2400" dirty="0" smtClean="0"/>
              <a:t>(</a:t>
            </a: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أبو حرب والفزاري، 2010: 12</a:t>
            </a:r>
            <a:r>
              <a:rPr lang="ar-DZ" sz="2400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27446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3800" b="1" dirty="0">
                <a:latin typeface="Sakkal Majalla" pitchFamily="2" charset="-78"/>
                <a:cs typeface="Sakkal Majalla" pitchFamily="2" charset="-78"/>
              </a:rPr>
              <a:t>الفلسفة التي يقوم عليها المنحى </a:t>
            </a:r>
            <a:r>
              <a:rPr lang="ar-DZ" sz="3800" b="1" dirty="0" smtClean="0">
                <a:latin typeface="Sakkal Majalla" pitchFamily="2" charset="-78"/>
                <a:cs typeface="Sakkal Majalla" pitchFamily="2" charset="-78"/>
              </a:rPr>
              <a:t>التكاملي</a:t>
            </a:r>
            <a:endParaRPr lang="en-US" sz="3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بعد الاطلاع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على بعض البحوث الأجنبية،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فإنّ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فلسفة المنحى التكاملي</a:t>
            </a: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مدعومة من نتائج </a:t>
            </a:r>
            <a:r>
              <a:rPr lang="ar-DZ" b="1" dirty="0">
                <a:latin typeface="Sakkal Majalla" pitchFamily="2" charset="-78"/>
                <a:cs typeface="Sakkal Majalla" pitchFamily="2" charset="-78"/>
              </a:rPr>
              <a:t>الأبحاث التربوية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، التي أجريت على </a:t>
            </a:r>
            <a:r>
              <a:rPr lang="ar-DZ" b="1" dirty="0">
                <a:latin typeface="Sakkal Majalla" pitchFamily="2" charset="-78"/>
                <a:cs typeface="Sakkal Majalla" pitchFamily="2" charset="-78"/>
              </a:rPr>
              <a:t>الوظائف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العصبية </a:t>
            </a:r>
            <a:r>
              <a:rPr lang="ar-DZ" b="1" dirty="0">
                <a:latin typeface="Sakkal Majalla" pitchFamily="2" charset="-78"/>
                <a:cs typeface="Sakkal Majalla" pitchFamily="2" charset="-78"/>
              </a:rPr>
              <a:t>للدماغ ونظريات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التعلم،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والنمو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الاجتماعي، 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حيث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أكدت هذه الأبحاث أن هناك أربعة أنواع من العلاقات تؤثر بصورة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فعالة على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المتعلمين، ويجب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مراعاتها عند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تصميم المنهج، وهي:</a:t>
            </a:r>
          </a:p>
          <a:p>
            <a:pPr marL="0" indent="0" algn="r" rtl="1">
              <a:buNone/>
            </a:pPr>
            <a:endParaRPr lang="en-US" b="1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258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1. علاقات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تربط بين المتعلم والمحتوى التعليمي.</a:t>
            </a: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2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.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علاقات تربط بين المتعلم والمعلم.</a:t>
            </a: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3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.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علاقات تربط بين المتعلمين بعضهم بعضا.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4 .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علاقات تربط بين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أجزاء المحتوى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ذاته.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659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784976" cy="864096"/>
          </a:xfrm>
        </p:spPr>
        <p:txBody>
          <a:bodyPr>
            <a:normAutofit fontScale="90000"/>
          </a:bodyPr>
          <a:lstStyle/>
          <a:p>
            <a:pPr rtl="1"/>
            <a:r>
              <a:rPr lang="ar-DZ" b="1" dirty="0"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b="1" dirty="0">
                <a:latin typeface="Sakkal Majalla" pitchFamily="2" charset="-78"/>
                <a:cs typeface="Sakkal Majalla" pitchFamily="2" charset="-78"/>
              </a:rPr>
            </a:br>
            <a:r>
              <a:rPr lang="ar-DZ" sz="4000" b="1" dirty="0" smtClean="0">
                <a:latin typeface="Sakkal Majalla" pitchFamily="2" charset="-78"/>
                <a:cs typeface="Sakkal Majalla" pitchFamily="2" charset="-78"/>
              </a:rPr>
              <a:t>أهمية </a:t>
            </a:r>
            <a:r>
              <a:rPr lang="ar-DZ" sz="4000" b="1" dirty="0">
                <a:latin typeface="Sakkal Majalla" pitchFamily="2" charset="-78"/>
                <a:cs typeface="Sakkal Majalla" pitchFamily="2" charset="-78"/>
              </a:rPr>
              <a:t>المنحى التكاملي </a:t>
            </a:r>
            <a:r>
              <a:rPr lang="ar-DZ" sz="4000" b="1" dirty="0" smtClean="0">
                <a:latin typeface="Sakkal Majalla" pitchFamily="2" charset="-78"/>
                <a:cs typeface="Sakkal Majalla" pitchFamily="2" charset="-78"/>
              </a:rPr>
              <a:t>حسب وزارة التربية والتعليم في  </a:t>
            </a:r>
            <a:r>
              <a:rPr lang="ar-DZ" sz="4000" b="1" dirty="0">
                <a:latin typeface="Sakkal Majalla" pitchFamily="2" charset="-78"/>
                <a:cs typeface="Sakkal Majalla" pitchFamily="2" charset="-78"/>
              </a:rPr>
              <a:t>الولايات المتحدة</a:t>
            </a:r>
            <a:r>
              <a:rPr lang="ar-DZ" sz="4000" b="1" dirty="0" smtClean="0">
                <a:latin typeface="Sakkal Majalla" pitchFamily="2" charset="-78"/>
                <a:cs typeface="Sakkal Majalla" pitchFamily="2" charset="-78"/>
              </a:rPr>
              <a:t>   (2003)              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b="1" dirty="0" smtClean="0">
                <a:latin typeface="Sakkal Majalla" pitchFamily="2" charset="-78"/>
                <a:cs typeface="Sakkal Majalla" pitchFamily="2" charset="-78"/>
              </a:rPr>
            </a:br>
            <a:r>
              <a:rPr lang="ar-DZ" b="1" dirty="0"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b="1" dirty="0">
                <a:latin typeface="Sakkal Majalla" pitchFamily="2" charset="-78"/>
                <a:cs typeface="Sakkal Majalla" pitchFamily="2" charset="-78"/>
              </a:rPr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1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. تجميع الأطفال، وفق ا لاحتياجات التعلم، أو التعلم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التعاوني؛</a:t>
            </a:r>
            <a:endParaRPr lang="ar-DZ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fr-FR" dirty="0">
                <a:latin typeface="Sakkal Majalla" pitchFamily="2" charset="-78"/>
                <a:cs typeface="Sakkal Majalla" pitchFamily="2" charset="-78"/>
              </a:rPr>
              <a:t>2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.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توفر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برامج متكاملة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فعالة، فرص التعلم القائم على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الخبرة؛</a:t>
            </a:r>
            <a:endParaRPr lang="ar-DZ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fr-FR" dirty="0">
                <a:latin typeface="Sakkal Majalla" pitchFamily="2" charset="-78"/>
                <a:cs typeface="Sakkal Majalla" pitchFamily="2" charset="-78"/>
              </a:rPr>
              <a:t>3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.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إيجاد طلاب قادرين على استخدام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خبراتهم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السابقة، لبناء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التعلم؛</a:t>
            </a:r>
            <a:endParaRPr lang="ar-DZ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fr-FR" dirty="0">
                <a:latin typeface="Sakkal Majalla" pitchFamily="2" charset="-78"/>
                <a:cs typeface="Sakkal Majalla" pitchFamily="2" charset="-78"/>
              </a:rPr>
              <a:t>4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.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يتم إعطاء الفرص للأطفال، لعرض الكفاءة بدلا من الاعتماد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على اختبار كتابي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أو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شفوي؛</a:t>
            </a:r>
            <a:endParaRPr lang="ar-DZ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fr-FR" dirty="0" smtClean="0">
                <a:latin typeface="Sakkal Majalla" pitchFamily="2" charset="-78"/>
                <a:cs typeface="Sakkal Majalla" pitchFamily="2" charset="-78"/>
              </a:rPr>
              <a:t>5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. ومن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خلال ما سبق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تظهر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أهمية المنحى التكاملي في تقديم المعرفة بطريقة تكاملية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تتسم بالنظرة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الشمولية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للمتعلمين فهم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يدركون الأشياء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بكليتها؛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1103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أهداف مدخل التكامل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يسمح تطبيق مدخل التكامل بتحقيق الأهداف التالية: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فهما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أعمق للمحتوى لدى كل من الطلاب والمعلمين ٠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الربط بين المؤسسات التعليمية والعالم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الخارجي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٠</a:t>
            </a: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ا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لربط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بين خبرات تلك المناهج ومشكلات البيئة الواقعية ٠</a:t>
            </a: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ت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علم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الطلاب كيف يتعلمون ٠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تدريب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الطلاب على تحمل المسؤولية ٠</a:t>
            </a: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ت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علم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الطلاب كيفية حل المشكلات بفعالية ٠</a:t>
            </a: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ن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مو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خبرة الطلاب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في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التعبير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الذاتي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والاعتماد على النفس ٠</a:t>
            </a: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ت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علماً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أكثر متعة وتشويقاً ٠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ترابطا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منطقيا وتداخلا تفاعليا بين الخبرات العلمية دون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تجزئ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أو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تكرار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٠</a:t>
            </a:r>
            <a:endParaRPr lang="ar-DZ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309320"/>
            <a:ext cx="9144000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/>
              <a:t>Pate,McGinnis</a:t>
            </a:r>
            <a:r>
              <a:rPr lang="en-US" dirty="0"/>
              <a:t>, </a:t>
            </a:r>
            <a:r>
              <a:rPr lang="en-US" dirty="0" smtClean="0"/>
              <a:t>Homestead,1995 :. </a:t>
            </a:r>
            <a:r>
              <a:rPr lang="fr-FR" dirty="0" smtClean="0"/>
              <a:t>63. </a:t>
            </a:r>
            <a:r>
              <a:rPr lang="en-US" dirty="0" smtClean="0"/>
              <a:t>Palmer .1995 :.</a:t>
            </a:r>
            <a:r>
              <a:rPr lang="en-US" dirty="0"/>
              <a:t>55</a:t>
            </a:r>
          </a:p>
        </p:txBody>
      </p:sp>
    </p:spTree>
    <p:extLst>
      <p:ext uri="{BB962C8B-B14F-4D97-AF65-F5344CB8AC3E}">
        <p14:creationId xmlns:p14="http://schemas.microsoft.com/office/powerpoint/2010/main" val="121112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DZ" sz="4000" dirty="0" smtClean="0">
                <a:latin typeface="Sakkal Majalla" pitchFamily="2" charset="-78"/>
                <a:cs typeface="Sakkal Majalla" pitchFamily="2" charset="-78"/>
              </a:rPr>
              <a:t>دراسة بعض أشكال التكامل</a:t>
            </a:r>
            <a:endParaRPr lang="en-US" sz="40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/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التكامل الوظيفي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يسعى إلى ضمان التشاور والتنسيق الفعلي بين مختلف البرامج؛ 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في إطار زمني وبيداغوجي محدّد؛ 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يعرف ببنيات المواد </a:t>
            </a:r>
            <a:r>
              <a:rPr lang="fr-FR" dirty="0" smtClean="0">
                <a:latin typeface="Sakkal Majalla" pitchFamily="2" charset="-78"/>
                <a:cs typeface="Sakkal Majalla" pitchFamily="2" charset="-78"/>
              </a:rPr>
              <a:t>interdisciplinarité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يهدف إلى تمكين التلميذ من مستلزمات التعلّم في مختلف المواد الدراسية؛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بغاية توظيفها في تعلّمات مقبلة في إطار سيرورة المواءمة بين خصوصيات الموضوع وخصوصية المتعلّم 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2445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4000" dirty="0" smtClean="0">
                <a:latin typeface="Sakkal Majalla" pitchFamily="2" charset="-78"/>
                <a:cs typeface="Sakkal Majalla" pitchFamily="2" charset="-78"/>
              </a:rPr>
              <a:t>التكامل الأفقي</a:t>
            </a:r>
            <a:endParaRPr lang="en-US" sz="40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يخص مجموعة من المواد في إطار موضوع (</a:t>
            </a:r>
            <a:r>
              <a:rPr lang="fr-FR" dirty="0" smtClean="0">
                <a:latin typeface="Sakkal Majalla" pitchFamily="2" charset="-78"/>
                <a:cs typeface="Sakkal Majalla" pitchFamily="2" charset="-78"/>
              </a:rPr>
              <a:t>thème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)،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أو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أ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نواع من المهارات أو الكفاءات في سياق نشاط تعليمي معيّن؛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يفترض هذا النوع من التكامل القدرة على تحويل المكتسبات وتوظيفها في سياقات تعليمية تعلّمية؛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اعتماد مقاربة غير تخصصية للمضامين؛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إدراج أهداف من قبيل التعلّم من أجل التعلّم؛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التوزيع المتوازن لأنشطة التعلّم؛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تنويع سياقاتها بين المدرسة والبيت والمحيط السوسيو-ثقافي للمتعلّمين</a:t>
            </a:r>
          </a:p>
          <a:p>
            <a:pPr algn="ctr" rtl="1"/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077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</TotalTime>
  <Words>971</Words>
  <Application>Microsoft Office PowerPoint</Application>
  <PresentationFormat>Affichage à l'écran (4:3)</PresentationFormat>
  <Paragraphs>99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مدخل التكامل في تصميم المنهاج</vt:lpstr>
      <vt:lpstr>مقدمة لمدخل التكامل</vt:lpstr>
      <vt:lpstr>تعريف مدخل التكامل</vt:lpstr>
      <vt:lpstr>الفلسفة التي يقوم عليها المنحى التكاملي</vt:lpstr>
      <vt:lpstr>Présentation PowerPoint</vt:lpstr>
      <vt:lpstr> أهمية المنحى التكاملي حسب وزارة التربية والتعليم في  الولايات المتحدة   (2003)                 </vt:lpstr>
      <vt:lpstr>أهداف مدخل التكامل</vt:lpstr>
      <vt:lpstr>دراسة بعض أشكال التكامل</vt:lpstr>
      <vt:lpstr>التكامل الأفقي</vt:lpstr>
      <vt:lpstr>التكامل الرأسي</vt:lpstr>
      <vt:lpstr>خطوات بناء المنهج  التكاملي وتنفيذه</vt:lpstr>
      <vt:lpstr>1. وضع الهيكل لعام للمنهج التكاملي</vt:lpstr>
      <vt:lpstr>2. محاور المنهج التكاملي</vt:lpstr>
      <vt:lpstr>3. الخطوات التفصيلية لبناء الوحدات الدراسية</vt:lpstr>
      <vt:lpstr>4 . الإطار الزمني لتنفيذ المنهج التكاملي</vt:lpstr>
      <vt:lpstr>5. استراتيجيات التعليم والتعلّم</vt:lpstr>
      <vt:lpstr>أساليب و أدوات التقييم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مدخل التكامل في تصميم المنهاج</dc:title>
  <dc:creator>Mes documents</dc:creator>
  <cp:lastModifiedBy>Mes documents</cp:lastModifiedBy>
  <cp:revision>46</cp:revision>
  <dcterms:created xsi:type="dcterms:W3CDTF">2023-04-27T22:51:54Z</dcterms:created>
  <dcterms:modified xsi:type="dcterms:W3CDTF">2024-02-01T18:26:08Z</dcterms:modified>
</cp:coreProperties>
</file>