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1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2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8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7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7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0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3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0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5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948F-61B8-4EFF-91BA-9A885F99E7E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8DF8-1686-4E39-8151-B13A40E3A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مدخل التكامل في تصميم المنهاج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التكامل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الرأسي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ويعتمد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التدرج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العمودي في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بناء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المهارات والمعارف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شكل لولبي حلزوني.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مثل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اتخاذ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مفهوم محوري والارتقاء به عمقاً واتساعاً وتداخلاً في فروع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العلوم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الأخرى وفي الحياة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كلما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ارتقى الطالب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 صف لصف أعلى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بحيث تتكرر الموضوعات بصورة شمولية أكثر مع تقدم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المراحل الدراسية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99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خطوات بناء المنهج  التكاملي وتنفيذه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1. وضع الهيكل لعام </a:t>
            </a:r>
            <a:r>
              <a:rPr lang="ar-DZ" sz="4000" dirty="0">
                <a:latin typeface="Sakkal Majalla" pitchFamily="2" charset="-78"/>
                <a:cs typeface="Sakkal Majalla" pitchFamily="2" charset="-78"/>
              </a:rPr>
              <a:t>للمنهج </a:t>
            </a:r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التكاملي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ويتم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ذلك وفق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خطوات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محددة وهي: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أ. تحديد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المشاركين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بناء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المنهج: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ويستحسن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 يشمل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سيقومون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بتنفيذ وتطبيق تلك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المناهج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ممن يتصفون بحب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التدريس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وحب الطلاب، ويمتلكون مهارات التواصل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الاجتماعي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والإبداع والابتكار.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تحديد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الأهداف المراد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تحقيقها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المنهج.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ت.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مرحلة التصميم: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يقوم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أعضاء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الفريق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بتحديد عناصر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التصميم،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وتشمل وعملية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التخطيط.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04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2. محاور المنهج التكاملي</a:t>
            </a:r>
            <a:endParaRPr lang="en-US" sz="4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ويقصد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المداخل التي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يمكن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استخدامها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بناء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المنهج التكاملي وهي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مدخل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المفاهيم،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مدخل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المشكلات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لمعاصرة، المدخل التطبيقي، المدخل البيئي.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إلخ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55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3.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الخطوات التفصيلية </a:t>
            </a: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لبناء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الوحدات الدراسية</a:t>
            </a:r>
            <a:endParaRPr lang="en-US" sz="4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تعد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الوحدة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أنسب تنظيمات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المناهج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 أكثرها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ارتباطا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بالمنهج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التكاملي.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وفيما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يلي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ستة خطوات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تفصيلية لبناء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وحدة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وفقاً لمنهج تكاملي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algn="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الموضوع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الفكرة الرئيسة، ومبرراتها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ومخرجات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التعلم  المقصودة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للطلاب.</a:t>
            </a:r>
          </a:p>
          <a:p>
            <a:pPr algn="r" rtl="1">
              <a:buFont typeface="Wingdings" pitchFamily="2" charset="2"/>
              <a:buChar char="§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جميع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وتحليل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الأفكار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التي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تدور حول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الفكرة الرئيسية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البحث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أكثر حول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الموضوع بالقراءة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المصادر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المراجع المختلفة.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استراتيجيات التدريس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 أنشطته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المناسبة.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حديد المواد لتعليمية اللازمة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لتدريس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الوحدة.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كتابة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خطة منظمة لتلك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الوحدة التكاملية.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91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4 .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الإطار الزمني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لتنفيذ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المنهج التكاملي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يعتمد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الإطار الزمني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نوع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المناهج التكاملية المستخدمة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فالمناهج المتوازية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المترابطة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تبقى فيها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المواد الدراسية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حصص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منفصلة، وربما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استخدمت الحصص التقليدية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المناهج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متعددة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التخصصات التي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تبقى فيها كل مادة منفصلة.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89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5. استراتيجيات التعليم والتعلّم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نظرا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لضرورة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التنوع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الأهداف ولامتداد المناهج التكاملية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عبر تخصصات مختلفة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فإنّ ذلك يستلزم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 يكون هناك عدة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استراتيجيات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تعليمية ينفذها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المدرسون واستراتيجيات تعلّم 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يتبعها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الطلاب،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ويمكن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 تشمل تلك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الاستراتيجيات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عمل تقارير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 كتابة مقال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برامج حاسوبية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عمل مشاريع متنوعة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المجتمع المحلي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ويمكن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الاستعانة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هنا بعدة مصادر كالمكتبة ومصادر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التعلم وكذلك البيئة المحلية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 متاحف و أشخاص وشركات ومحلات تجارية وغيرها.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592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000" dirty="0">
                <a:latin typeface="Sakkal Majalla" pitchFamily="2" charset="-78"/>
                <a:cs typeface="Sakkal Majalla" pitchFamily="2" charset="-78"/>
              </a:rPr>
              <a:t>أساليب و </a:t>
            </a:r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أدوات التقييم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تتناول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المناهج التكاملية تطوير المعارف ومهارات التفكير والبحث العليا، فإنّ ذلك يستلزم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تنوع وتجديد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وابتكار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أساليب التقييم،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وهناك عدة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أدوات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مفيدة يمكن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استخدامها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تقييم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الأداء في المناهج التكاملية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غير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الأدوات التقليدية المتعارف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عليها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هذه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الأدوات مهمات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متطلبات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الأداء، المشاريع  والعروض، والبورتفوليو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18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مقدمة لمدخل التكامل</a:t>
            </a:r>
            <a:endParaRPr lang="en-US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rtl="1">
              <a:buNone/>
            </a:pPr>
            <a:endParaRPr lang="ar-DZ" sz="26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مفهوم التكامل من المفاهيم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الهلامية وذلك :</a:t>
            </a:r>
          </a:p>
          <a:p>
            <a:pPr algn="ctr" rtl="1">
              <a:buFont typeface="Wingdings" pitchFamily="2" charset="2"/>
              <a:buChar char="§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لعدم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توفر بحوث تدعم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استخدام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نظرية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التكامل في التدريس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</a:t>
            </a:r>
          </a:p>
          <a:p>
            <a:pPr algn="ctr" rtl="1">
              <a:buFont typeface="Wingdings" pitchFamily="2" charset="2"/>
              <a:buChar char="§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لتشوش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وخلط يعتري مفهوم التكامل بسبب استخدام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مفردات  عديدة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للتعبير ؛</a:t>
            </a:r>
          </a:p>
          <a:p>
            <a:pPr marL="0" indent="0" algn="ctr" rtl="1">
              <a:buNone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يمكن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أن يسمى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التكامل ب :</a:t>
            </a:r>
          </a:p>
          <a:p>
            <a:pPr algn="ctr" rtl="1">
              <a:buFont typeface="Wingdings" pitchFamily="2" charset="2"/>
              <a:buChar char="§"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الدارسات البينية 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interdisciplinaires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والعلوم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العرضية 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 transdisciplinaires 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،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en-US" sz="26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التعددية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multidisciplinaires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 والوحدات الموضوعية 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unités thématiques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</a:t>
            </a:r>
          </a:p>
          <a:p>
            <a:pPr marL="0" indent="0" algn="ctr" rtl="1">
              <a:buNone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والعلوم التتابعية </a:t>
            </a:r>
            <a:r>
              <a:rPr lang="en-US" sz="2600" dirty="0">
                <a:latin typeface="Sakkal Majalla" pitchFamily="2" charset="-78"/>
                <a:cs typeface="Sakkal Majalla" pitchFamily="2" charset="-78"/>
              </a:rPr>
              <a:t>sciences </a:t>
            </a:r>
            <a:r>
              <a:rPr lang="en-US" sz="2600" dirty="0" smtClean="0">
                <a:latin typeface="Sakkal Majalla" pitchFamily="2" charset="-78"/>
                <a:cs typeface="Sakkal Majalla" pitchFamily="2" charset="-78"/>
              </a:rPr>
              <a:t>séquentielle</a:t>
            </a:r>
            <a:r>
              <a:rPr lang="fr-FR" sz="2600" dirty="0" smtClean="0">
                <a:latin typeface="Sakkal Majalla" pitchFamily="2" charset="-78"/>
                <a:cs typeface="Sakkal Majalla" pitchFamily="2" charset="-78"/>
              </a:rPr>
              <a:t>s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؛ </a:t>
            </a:r>
            <a:endParaRPr lang="ar-DZ" sz="26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7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تعريف مدخل التكامل</a:t>
            </a:r>
            <a:endParaRPr lang="en-US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 rtl="1"/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المنحى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الذي يعمل على </a:t>
            </a:r>
            <a:r>
              <a:rPr lang="ar-DZ" sz="24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إزالة الحواجز عن المتعلم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، مما يساعده على اكتساب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الخبرات الأساسية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بصورة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موحدة يمكن </a:t>
            </a:r>
            <a:r>
              <a:rPr lang="ar-DZ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توظيفها في الحياة </a:t>
            </a:r>
            <a:r>
              <a:rPr lang="ar-DZ" sz="2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اليومية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(أبو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حرب،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2011: 222).</a:t>
            </a:r>
          </a:p>
          <a:p>
            <a:pPr algn="ctr" rtl="1"/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نظام يؤكد على دراسة المواد الدراسية دراسة متصلة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وينظمها </a:t>
            </a:r>
            <a:r>
              <a:rPr lang="ar-DZ" sz="24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تنظيما سيكولوجيا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أكثر منه تنظيما منطقيا تقليديا، ولا يهمل </a:t>
            </a:r>
            <a:r>
              <a:rPr lang="ar-DZ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الفائدة الاجتماعية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التي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يجنيها الطلاب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مما يدرسونه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".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(الشربيني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dirty="0" err="1" smtClean="0">
                <a:latin typeface="Sakkal Majalla" pitchFamily="2" charset="-78"/>
                <a:cs typeface="Sakkal Majalla" pitchFamily="2" charset="-78"/>
              </a:rPr>
              <a:t>والطناوي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، 2011: 225).</a:t>
            </a:r>
          </a:p>
          <a:p>
            <a:pPr algn="ctr" rtl="1"/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نظام يقدم المعرفة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، في </a:t>
            </a:r>
            <a:r>
              <a:rPr lang="ar-DZ" sz="24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نمط وظيفي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، وبصورة مفاهيم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مترابطة تغطي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موضوعات مختلفة، دون تقسيم المعرفة أو تجزئتها، مما </a:t>
            </a:r>
            <a:r>
              <a:rPr lang="ar-DZ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يسهل فهمها وتطبيقها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في الحياة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اليومية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".</a:t>
            </a:r>
          </a:p>
          <a:p>
            <a:pPr marL="0" indent="0" algn="ctr" rtl="1">
              <a:buNone/>
            </a:pPr>
            <a:r>
              <a:rPr lang="ar-DZ" sz="2400" dirty="0" smtClean="0"/>
              <a:t>(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أبو حرب والفزاري، 2010: 12</a:t>
            </a:r>
            <a:r>
              <a:rPr lang="ar-DZ" sz="24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7446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800" b="1" dirty="0">
                <a:latin typeface="Sakkal Majalla" pitchFamily="2" charset="-78"/>
                <a:cs typeface="Sakkal Majalla" pitchFamily="2" charset="-78"/>
              </a:rPr>
              <a:t>الفلسفة التي يقوم عليها المنحى </a:t>
            </a:r>
            <a:r>
              <a:rPr lang="ar-DZ" sz="3800" b="1" dirty="0" smtClean="0">
                <a:latin typeface="Sakkal Majalla" pitchFamily="2" charset="-78"/>
                <a:cs typeface="Sakkal Majalla" pitchFamily="2" charset="-78"/>
              </a:rPr>
              <a:t>التكاملي</a:t>
            </a:r>
            <a:endParaRPr lang="en-US" sz="3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بعد الاطلاع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بعض البحوث الأجنبية،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فإنّ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فلسفة المنحى التكاملي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مدعومة من نتائج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الأبحاث التربوية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التي أجريت على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الوظائف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العصبية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للدماغ ونظريات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التعلم،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والنمو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الاجتماعي،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حيث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أكدت هذه الأبحاث أن هناك أربعة أنواع من العلاقات تؤثر بصورة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فعالة على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المتعلمين، ويجب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مراعاتها عند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تصميم المنهج، وهي:</a:t>
            </a:r>
          </a:p>
          <a:p>
            <a:pPr marL="0" indent="0" algn="r" rtl="1">
              <a:buNone/>
            </a:pP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258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1. علاقات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تربط بين المتعلم والمحتوى التعليمي.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علاقات تربط بين المتعلم والمعلم.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علاقات تربط بين المتعلمين بعضهم بعضا.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4 .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علاقات تربط بين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أجزاء المحتوى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ذاته.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59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4976" cy="864096"/>
          </a:xfrm>
        </p:spPr>
        <p:txBody>
          <a:bodyPr>
            <a:normAutofit fontScale="90000"/>
          </a:bodyPr>
          <a:lstStyle/>
          <a:p>
            <a:pPr rtl="1"/>
            <a:r>
              <a:rPr lang="ar-DZ" b="1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>
                <a:latin typeface="Sakkal Majalla" pitchFamily="2" charset="-78"/>
                <a:cs typeface="Sakkal Majalla" pitchFamily="2" charset="-78"/>
              </a:rPr>
            </a:b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أهمية </a:t>
            </a: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المنحى التكاملي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حسب وزارة التربية والتعليم في  </a:t>
            </a: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الولايات المتحدة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   (2003)              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b="1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>
                <a:latin typeface="Sakkal Majalla" pitchFamily="2" charset="-78"/>
                <a:cs typeface="Sakkal Majalla" pitchFamily="2" charset="-78"/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تجميع الأطفال، وفق ا لاحتياجات التعلم، أو التعلم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التعاوني؛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توفر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برامج متكاملة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فعالة، فرص التعلم القائم 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الخبرة؛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إيجاد طلاب قادرين على استخدام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خبراتهم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السابقة، لبناء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التعلم؛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4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يتم إعطاء الفرص للأطفال، لعرض الكفاءة بدلا من الاعتماد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على اختبار كتابي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شفوي؛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5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ومن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خلال ما سبق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تظهر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أهمية المنحى التكاملي في تقديم المعرفة بطريقة تكاملية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تتسم بالنظرة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الشمولية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للمتعلمين فهم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يدركون الأشياء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بكليتها؛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103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أهداف مدخل التكامل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يسمح تطبيق مدخل التكامل بتحقيق الأهداف التالية: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فهما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أعمق للمحتوى لدى كل من الطلاب والمعلمين ٠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الربط بين المؤسسات التعليمية والعالم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الخارجي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٠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لربط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بين خبرات تلك المناهج ومشكلات البيئة الواقعية ٠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الطلاب كيف يتعلمون ٠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تدريب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الطلاب على تحمل المسؤولية ٠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الطلاب كيفية حل المشكلات بفعالية ٠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ن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مو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خبرة الطلاب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التعبير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الذاتي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والاعتماد على النفس ٠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علماً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أكثر متعة وتشويقاً ٠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ترابطا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منطقيا وتداخلا تفاعليا بين الخبرات العلمية دون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تجزئ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تكرار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٠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Pate,McGinnis</a:t>
            </a:r>
            <a:r>
              <a:rPr lang="en-US" dirty="0"/>
              <a:t>, </a:t>
            </a:r>
            <a:r>
              <a:rPr lang="en-US" dirty="0" smtClean="0"/>
              <a:t>Homestead,1995 :. </a:t>
            </a:r>
            <a:r>
              <a:rPr lang="fr-FR" dirty="0" smtClean="0"/>
              <a:t>63. </a:t>
            </a:r>
            <a:r>
              <a:rPr lang="en-US" dirty="0" smtClean="0"/>
              <a:t>Palmer .1995 :.</a:t>
            </a:r>
            <a:r>
              <a:rPr lang="en-US" dirty="0"/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121112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دراسة بعض أشكال التكامل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التكامل الوظيفي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يسعى إلى ضمان التشاور والتنسيق الفعلي بين مختلف البرامج؛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إطار زمني وبيداغوجي محدّد؛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يعرف ببنيات المواد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interdisciplinarité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يهدف إلى تمكين التلميذ من مستلزمات التعلّم في مختلف المواد الدراسية؛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بغاية توظيفها في تعلّمات مقبلة في إطار سيرورة المواءمة بين خصوصيات الموضوع وخصوصية المتعلّم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445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التكامل الأفقي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يخص مجموعة من المواد في إطار موضوع (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thème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نواع من المهارات أو الكفاءات في سياق نشاط تعليمي معيّن؛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يفترض هذا النوع من التكامل القدرة على تحويل المكتسبات وتوظيفها في سياقات تعليمية تعلّمية؛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اعتماد مقاربة غير تخصصية للمضامين؛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إدراج أهداف من قبيل التعلّم من أجل التعلّم؛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التوزيع المتوازن لأنشطة التعلّم؛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تنويع سياقاتها بين المدرسة والبيت والمحيط السوسيو-ثقافي للمتعلّمين</a:t>
            </a: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077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971</Words>
  <Application>Microsoft Office PowerPoint</Application>
  <PresentationFormat>Affichage à l'écran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مدخل التكامل في تصميم المنهاج</vt:lpstr>
      <vt:lpstr>مقدمة لمدخل التكامل</vt:lpstr>
      <vt:lpstr>تعريف مدخل التكامل</vt:lpstr>
      <vt:lpstr>الفلسفة التي يقوم عليها المنحى التكاملي</vt:lpstr>
      <vt:lpstr>Présentation PowerPoint</vt:lpstr>
      <vt:lpstr> أهمية المنحى التكاملي حسب وزارة التربية والتعليم في  الولايات المتحدة   (2003)                 </vt:lpstr>
      <vt:lpstr>أهداف مدخل التكامل</vt:lpstr>
      <vt:lpstr>دراسة بعض أشكال التكامل</vt:lpstr>
      <vt:lpstr>التكامل الأفقي</vt:lpstr>
      <vt:lpstr>التكامل الرأسي</vt:lpstr>
      <vt:lpstr>خطوات بناء المنهج  التكاملي وتنفيذه</vt:lpstr>
      <vt:lpstr>1. وضع الهيكل لعام للمنهج التكاملي</vt:lpstr>
      <vt:lpstr>2. محاور المنهج التكاملي</vt:lpstr>
      <vt:lpstr>3. الخطوات التفصيلية لبناء الوحدات الدراسية</vt:lpstr>
      <vt:lpstr>4 . الإطار الزمني لتنفيذ المنهج التكاملي</vt:lpstr>
      <vt:lpstr>5. استراتيجيات التعليم والتعلّم</vt:lpstr>
      <vt:lpstr>أساليب و أدوات التقييم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التكامل في تصميم المنهاج</dc:title>
  <dc:creator>Mes documents</dc:creator>
  <cp:lastModifiedBy>Mes documents</cp:lastModifiedBy>
  <cp:revision>46</cp:revision>
  <dcterms:created xsi:type="dcterms:W3CDTF">2023-04-27T22:51:54Z</dcterms:created>
  <dcterms:modified xsi:type="dcterms:W3CDTF">2024-02-01T18:26:08Z</dcterms:modified>
</cp:coreProperties>
</file>