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281" r:id="rId3"/>
    <p:sldId id="263" r:id="rId4"/>
    <p:sldId id="277" r:id="rId5"/>
    <p:sldId id="278" r:id="rId6"/>
    <p:sldId id="282" r:id="rId7"/>
    <p:sldId id="279" r:id="rId8"/>
    <p:sldId id="280" r:id="rId9"/>
    <p:sldId id="283" r:id="rId10"/>
    <p:sldId id="272" r:id="rId11"/>
    <p:sldId id="288" r:id="rId12"/>
    <p:sldId id="284" r:id="rId13"/>
    <p:sldId id="285" r:id="rId14"/>
    <p:sldId id="286" r:id="rId15"/>
    <p:sldId id="287" r:id="rId16"/>
    <p:sldId id="264" r:id="rId17"/>
    <p:sldId id="289" r:id="rId18"/>
    <p:sldId id="290" r:id="rId19"/>
    <p:sldId id="291" r:id="rId20"/>
    <p:sldId id="265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7" autoAdjust="0"/>
    <p:restoredTop sz="94624" autoAdjust="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E074E2-7E5E-411A-A276-F0661329CDD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E143F129-F58A-4C22-9B4C-F52666307AAC}">
      <dgm:prSet phldrT="[Texte]"/>
      <dgm:spPr/>
      <dgm:t>
        <a:bodyPr/>
        <a:lstStyle/>
        <a:p>
          <a:r>
            <a:rPr lang="fr-FR" dirty="0" smtClean="0"/>
            <a:t>Sens</a:t>
          </a:r>
        </a:p>
        <a:p>
          <a:r>
            <a:rPr lang="fr-FR" dirty="0" smtClean="0"/>
            <a:t>L1</a:t>
          </a:r>
          <a:endParaRPr lang="fr-FR" dirty="0"/>
        </a:p>
      </dgm:t>
    </dgm:pt>
    <dgm:pt modelId="{CD20DD8E-50F6-47A1-8EF0-01B760F0869B}" type="parTrans" cxnId="{DADA5FDB-DE3E-4463-BD9A-03EA0B458FC9}">
      <dgm:prSet/>
      <dgm:spPr/>
      <dgm:t>
        <a:bodyPr/>
        <a:lstStyle/>
        <a:p>
          <a:endParaRPr lang="fr-FR"/>
        </a:p>
      </dgm:t>
    </dgm:pt>
    <dgm:pt modelId="{291EF81F-7A16-45AC-8AB9-6B13ED4C3CE6}" type="sibTrans" cxnId="{DADA5FDB-DE3E-4463-BD9A-03EA0B458FC9}">
      <dgm:prSet/>
      <dgm:spPr/>
      <dgm:t>
        <a:bodyPr/>
        <a:lstStyle/>
        <a:p>
          <a:endParaRPr lang="fr-FR"/>
        </a:p>
      </dgm:t>
    </dgm:pt>
    <dgm:pt modelId="{FDE2AB72-7728-4577-876C-845B62AF56DE}">
      <dgm:prSet phldrT="[Texte]"/>
      <dgm:spPr/>
      <dgm:t>
        <a:bodyPr/>
        <a:lstStyle/>
        <a:p>
          <a:r>
            <a:rPr lang="fr-FR" dirty="0" smtClean="0"/>
            <a:t>Forme</a:t>
          </a:r>
        </a:p>
        <a:p>
          <a:r>
            <a:rPr lang="fr-FR" dirty="0" smtClean="0"/>
            <a:t>L1</a:t>
          </a:r>
          <a:endParaRPr lang="fr-FR" dirty="0"/>
        </a:p>
      </dgm:t>
    </dgm:pt>
    <dgm:pt modelId="{F92236C0-87FA-4591-85D2-0A0EA114E649}" type="parTrans" cxnId="{BD4EB5CE-407D-4A83-9EED-4CA259462090}">
      <dgm:prSet/>
      <dgm:spPr/>
      <dgm:t>
        <a:bodyPr/>
        <a:lstStyle/>
        <a:p>
          <a:endParaRPr lang="fr-FR"/>
        </a:p>
      </dgm:t>
    </dgm:pt>
    <dgm:pt modelId="{7C2DA38D-FE28-40D3-B98B-5560BA5F017D}" type="sibTrans" cxnId="{BD4EB5CE-407D-4A83-9EED-4CA259462090}">
      <dgm:prSet/>
      <dgm:spPr/>
      <dgm:t>
        <a:bodyPr/>
        <a:lstStyle/>
        <a:p>
          <a:endParaRPr lang="fr-FR"/>
        </a:p>
      </dgm:t>
    </dgm:pt>
    <dgm:pt modelId="{A0B47458-0B4C-4F1E-B052-4BA914BF5113}">
      <dgm:prSet phldrT="[Texte]"/>
      <dgm:spPr/>
      <dgm:t>
        <a:bodyPr/>
        <a:lstStyle/>
        <a:p>
          <a:r>
            <a:rPr lang="fr-FR" dirty="0" smtClean="0"/>
            <a:t>Passage réussi</a:t>
          </a:r>
        </a:p>
        <a:p>
          <a:r>
            <a:rPr lang="fr-FR" dirty="0" smtClean="0"/>
            <a:t>L2</a:t>
          </a:r>
          <a:endParaRPr lang="fr-FR" dirty="0"/>
        </a:p>
      </dgm:t>
    </dgm:pt>
    <dgm:pt modelId="{C7AFF241-6292-43F5-8C47-50EECD13E009}" type="parTrans" cxnId="{0ECE883C-A930-4D34-8F19-92F10A18D4B7}">
      <dgm:prSet/>
      <dgm:spPr/>
      <dgm:t>
        <a:bodyPr/>
        <a:lstStyle/>
        <a:p>
          <a:endParaRPr lang="fr-FR"/>
        </a:p>
      </dgm:t>
    </dgm:pt>
    <dgm:pt modelId="{114F7359-66EE-40F8-89B9-1F5D0AD739A2}" type="sibTrans" cxnId="{0ECE883C-A930-4D34-8F19-92F10A18D4B7}">
      <dgm:prSet/>
      <dgm:spPr/>
      <dgm:t>
        <a:bodyPr/>
        <a:lstStyle/>
        <a:p>
          <a:endParaRPr lang="fr-FR"/>
        </a:p>
      </dgm:t>
    </dgm:pt>
    <dgm:pt modelId="{4BE49E02-0EE7-4C19-B389-1901FDB664F1}" type="pres">
      <dgm:prSet presAssocID="{F3E074E2-7E5E-411A-A276-F0661329CDD8}" presName="Name0" presStyleCnt="0">
        <dgm:presLayoutVars>
          <dgm:dir/>
          <dgm:resizeHandles val="exact"/>
        </dgm:presLayoutVars>
      </dgm:prSet>
      <dgm:spPr/>
    </dgm:pt>
    <dgm:pt modelId="{9B22E326-A77E-49A1-8C5C-7CCE089DE909}" type="pres">
      <dgm:prSet presAssocID="{F3E074E2-7E5E-411A-A276-F0661329CDD8}" presName="vNodes" presStyleCnt="0"/>
      <dgm:spPr/>
    </dgm:pt>
    <dgm:pt modelId="{070235FF-58E9-492F-8A40-5A582B02811D}" type="pres">
      <dgm:prSet presAssocID="{E143F129-F58A-4C22-9B4C-F52666307AA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CD9597-FE98-4698-9343-EE019EB317BD}" type="pres">
      <dgm:prSet presAssocID="{291EF81F-7A16-45AC-8AB9-6B13ED4C3CE6}" presName="spacerT" presStyleCnt="0"/>
      <dgm:spPr/>
    </dgm:pt>
    <dgm:pt modelId="{EB8091A6-AD49-4DEE-B9F4-4C03EEFB32EF}" type="pres">
      <dgm:prSet presAssocID="{291EF81F-7A16-45AC-8AB9-6B13ED4C3CE6}" presName="sibTrans" presStyleLbl="sibTrans2D1" presStyleIdx="0" presStyleCnt="2"/>
      <dgm:spPr/>
      <dgm:t>
        <a:bodyPr/>
        <a:lstStyle/>
        <a:p>
          <a:endParaRPr lang="fr-FR"/>
        </a:p>
      </dgm:t>
    </dgm:pt>
    <dgm:pt modelId="{612E0182-0B49-48CB-828E-FAB1E1269788}" type="pres">
      <dgm:prSet presAssocID="{291EF81F-7A16-45AC-8AB9-6B13ED4C3CE6}" presName="spacerB" presStyleCnt="0"/>
      <dgm:spPr/>
    </dgm:pt>
    <dgm:pt modelId="{0AE370E2-E9C6-48A0-A410-1CC9B85F04FA}" type="pres">
      <dgm:prSet presAssocID="{FDE2AB72-7728-4577-876C-845B62AF56D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4C039A-506B-48E1-B296-D8864464BFCB}" type="pres">
      <dgm:prSet presAssocID="{F3E074E2-7E5E-411A-A276-F0661329CDD8}" presName="sibTransLast" presStyleLbl="sibTrans2D1" presStyleIdx="1" presStyleCnt="2"/>
      <dgm:spPr/>
      <dgm:t>
        <a:bodyPr/>
        <a:lstStyle/>
        <a:p>
          <a:endParaRPr lang="fr-FR"/>
        </a:p>
      </dgm:t>
    </dgm:pt>
    <dgm:pt modelId="{12CA7E5B-5E10-4002-8D00-9A8DF5CCAB31}" type="pres">
      <dgm:prSet presAssocID="{F3E074E2-7E5E-411A-A276-F0661329CDD8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11FCB2BE-48D2-4496-962D-A2903533795C}" type="pres">
      <dgm:prSet presAssocID="{F3E074E2-7E5E-411A-A276-F0661329CDD8}" presName="lastNode" presStyleLbl="node1" presStyleIdx="2" presStyleCnt="3" custLinFactNeighborX="-4185" custLinFactNeighborY="6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C7B90BE-EE61-4E04-BB7F-DB31C39626EC}" type="presOf" srcId="{FDE2AB72-7728-4577-876C-845B62AF56DE}" destId="{0AE370E2-E9C6-48A0-A410-1CC9B85F04FA}" srcOrd="0" destOrd="0" presId="urn:microsoft.com/office/officeart/2005/8/layout/equation2"/>
    <dgm:cxn modelId="{7ABDF9F9-2760-4CDD-8CF4-43321D37AA70}" type="presOf" srcId="{F3E074E2-7E5E-411A-A276-F0661329CDD8}" destId="{4BE49E02-0EE7-4C19-B389-1901FDB664F1}" srcOrd="0" destOrd="0" presId="urn:microsoft.com/office/officeart/2005/8/layout/equation2"/>
    <dgm:cxn modelId="{DADA5FDB-DE3E-4463-BD9A-03EA0B458FC9}" srcId="{F3E074E2-7E5E-411A-A276-F0661329CDD8}" destId="{E143F129-F58A-4C22-9B4C-F52666307AAC}" srcOrd="0" destOrd="0" parTransId="{CD20DD8E-50F6-47A1-8EF0-01B760F0869B}" sibTransId="{291EF81F-7A16-45AC-8AB9-6B13ED4C3CE6}"/>
    <dgm:cxn modelId="{16A49FC8-70CA-4FE1-9935-A4939DCE6A93}" type="presOf" srcId="{291EF81F-7A16-45AC-8AB9-6B13ED4C3CE6}" destId="{EB8091A6-AD49-4DEE-B9F4-4C03EEFB32EF}" srcOrd="0" destOrd="0" presId="urn:microsoft.com/office/officeart/2005/8/layout/equation2"/>
    <dgm:cxn modelId="{BD4EB5CE-407D-4A83-9EED-4CA259462090}" srcId="{F3E074E2-7E5E-411A-A276-F0661329CDD8}" destId="{FDE2AB72-7728-4577-876C-845B62AF56DE}" srcOrd="1" destOrd="0" parTransId="{F92236C0-87FA-4591-85D2-0A0EA114E649}" sibTransId="{7C2DA38D-FE28-40D3-B98B-5560BA5F017D}"/>
    <dgm:cxn modelId="{9644952A-BAA6-4A40-BA68-7755765E0BF9}" type="presOf" srcId="{7C2DA38D-FE28-40D3-B98B-5560BA5F017D}" destId="{12CA7E5B-5E10-4002-8D00-9A8DF5CCAB31}" srcOrd="1" destOrd="0" presId="urn:microsoft.com/office/officeart/2005/8/layout/equation2"/>
    <dgm:cxn modelId="{D0C2E074-87A0-41C4-9C0F-87755423262B}" type="presOf" srcId="{E143F129-F58A-4C22-9B4C-F52666307AAC}" destId="{070235FF-58E9-492F-8A40-5A582B02811D}" srcOrd="0" destOrd="0" presId="urn:microsoft.com/office/officeart/2005/8/layout/equation2"/>
    <dgm:cxn modelId="{0ECE883C-A930-4D34-8F19-92F10A18D4B7}" srcId="{F3E074E2-7E5E-411A-A276-F0661329CDD8}" destId="{A0B47458-0B4C-4F1E-B052-4BA914BF5113}" srcOrd="2" destOrd="0" parTransId="{C7AFF241-6292-43F5-8C47-50EECD13E009}" sibTransId="{114F7359-66EE-40F8-89B9-1F5D0AD739A2}"/>
    <dgm:cxn modelId="{D0323FF9-BE92-465F-AC1B-1D675CA9B412}" type="presOf" srcId="{A0B47458-0B4C-4F1E-B052-4BA914BF5113}" destId="{11FCB2BE-48D2-4496-962D-A2903533795C}" srcOrd="0" destOrd="0" presId="urn:microsoft.com/office/officeart/2005/8/layout/equation2"/>
    <dgm:cxn modelId="{9A7D5A02-E8C2-412C-B419-53EB0718CFAF}" type="presOf" srcId="{7C2DA38D-FE28-40D3-B98B-5560BA5F017D}" destId="{384C039A-506B-48E1-B296-D8864464BFCB}" srcOrd="0" destOrd="0" presId="urn:microsoft.com/office/officeart/2005/8/layout/equation2"/>
    <dgm:cxn modelId="{AAD0614C-3D74-4E7C-A4CA-4470584214ED}" type="presParOf" srcId="{4BE49E02-0EE7-4C19-B389-1901FDB664F1}" destId="{9B22E326-A77E-49A1-8C5C-7CCE089DE909}" srcOrd="0" destOrd="0" presId="urn:microsoft.com/office/officeart/2005/8/layout/equation2"/>
    <dgm:cxn modelId="{0DA91CAC-1613-4D21-9D95-882A9EEB40F7}" type="presParOf" srcId="{9B22E326-A77E-49A1-8C5C-7CCE089DE909}" destId="{070235FF-58E9-492F-8A40-5A582B02811D}" srcOrd="0" destOrd="0" presId="urn:microsoft.com/office/officeart/2005/8/layout/equation2"/>
    <dgm:cxn modelId="{F9A67E62-D56E-4B3D-A272-F4944537B635}" type="presParOf" srcId="{9B22E326-A77E-49A1-8C5C-7CCE089DE909}" destId="{D4CD9597-FE98-4698-9343-EE019EB317BD}" srcOrd="1" destOrd="0" presId="urn:microsoft.com/office/officeart/2005/8/layout/equation2"/>
    <dgm:cxn modelId="{D68D770B-BCFF-4D98-BB66-455B9C8816E6}" type="presParOf" srcId="{9B22E326-A77E-49A1-8C5C-7CCE089DE909}" destId="{EB8091A6-AD49-4DEE-B9F4-4C03EEFB32EF}" srcOrd="2" destOrd="0" presId="urn:microsoft.com/office/officeart/2005/8/layout/equation2"/>
    <dgm:cxn modelId="{3ECA97BF-897B-4733-A8DE-AF743DDCBA29}" type="presParOf" srcId="{9B22E326-A77E-49A1-8C5C-7CCE089DE909}" destId="{612E0182-0B49-48CB-828E-FAB1E1269788}" srcOrd="3" destOrd="0" presId="urn:microsoft.com/office/officeart/2005/8/layout/equation2"/>
    <dgm:cxn modelId="{255DE5AA-2B86-4D2C-87E8-7ABC6A04CAFA}" type="presParOf" srcId="{9B22E326-A77E-49A1-8C5C-7CCE089DE909}" destId="{0AE370E2-E9C6-48A0-A410-1CC9B85F04FA}" srcOrd="4" destOrd="0" presId="urn:microsoft.com/office/officeart/2005/8/layout/equation2"/>
    <dgm:cxn modelId="{0071DBC8-EFB5-4F28-AF0C-EDAFBD15C03B}" type="presParOf" srcId="{4BE49E02-0EE7-4C19-B389-1901FDB664F1}" destId="{384C039A-506B-48E1-B296-D8864464BFCB}" srcOrd="1" destOrd="0" presId="urn:microsoft.com/office/officeart/2005/8/layout/equation2"/>
    <dgm:cxn modelId="{0765A53C-C981-4A21-A99F-6ABC1FAA881D}" type="presParOf" srcId="{384C039A-506B-48E1-B296-D8864464BFCB}" destId="{12CA7E5B-5E10-4002-8D00-9A8DF5CCAB31}" srcOrd="0" destOrd="0" presId="urn:microsoft.com/office/officeart/2005/8/layout/equation2"/>
    <dgm:cxn modelId="{5CFB5348-81D4-42CE-B820-7A8553E4FA1B}" type="presParOf" srcId="{4BE49E02-0EE7-4C19-B389-1901FDB664F1}" destId="{11FCB2BE-48D2-4496-962D-A2903533795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B3C05-0E7E-4ABB-8A3D-E6D4B6C6AADB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C403CB-A821-4AA3-8430-101CB4C4A6B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5070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2BE4FF1-EADD-45CF-8B3D-E08C975CD316}" type="datetimeFigureOut">
              <a:rPr lang="fr-FR" smtClean="0"/>
              <a:pPr/>
              <a:t>02/12/2023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6551B84-43C0-474E-A0AE-8E7EA179039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>
          <a:xfrm>
            <a:off x="2600558" y="1357298"/>
            <a:ext cx="6400598" cy="335758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fr-FR" sz="5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Étymologie et Histoire</a:t>
            </a:r>
            <a:br>
              <a:rPr lang="fr-FR" sz="5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fr-FR" sz="5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de la </a:t>
            </a:r>
            <a:r>
              <a:rPr lang="fr-FR" sz="6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/>
            </a:r>
            <a:br>
              <a:rPr lang="fr-FR" sz="6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fr-FR" sz="60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TRADUCTION</a:t>
            </a:r>
            <a:endParaRPr lang="fr-FR" sz="60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71538" y="214290"/>
            <a:ext cx="1214446" cy="6357982"/>
          </a:xfrm>
        </p:spPr>
        <p:txBody>
          <a:bodyPr vert="wordArtVert">
            <a:noAutofit/>
          </a:bodyPr>
          <a:lstStyle/>
          <a:p>
            <a:pPr algn="ctr"/>
            <a:r>
              <a:rPr lang="fr-FR" sz="3500" b="1" dirty="0" smtClean="0">
                <a:solidFill>
                  <a:schemeClr val="tx1"/>
                </a:solidFill>
                <a:latin typeface="Broadway" pitchFamily="82" charset="0"/>
              </a:rPr>
              <a:t>DÉFINITION</a:t>
            </a:r>
            <a:r>
              <a:rPr lang="fr-FR" sz="3500" dirty="0" smtClean="0">
                <a:solidFill>
                  <a:schemeClr val="tx1"/>
                </a:solidFill>
                <a:latin typeface="Broadway" pitchFamily="82" charset="0"/>
              </a:rPr>
              <a:t> </a:t>
            </a:r>
            <a:endParaRPr lang="fr-FR" sz="3500" dirty="0">
              <a:solidFill>
                <a:schemeClr val="tx1"/>
              </a:solidFill>
              <a:latin typeface="Broadway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Autofit/>
          </a:bodyPr>
          <a:lstStyle/>
          <a:p>
            <a:pPr algn="ctr"/>
            <a:r>
              <a:rPr lang="fr-FR" sz="3600" dirty="0" smtClean="0"/>
              <a:t>Une explication simple, mais  l’histoire du terme et de ses  dérivés montre la </a:t>
            </a:r>
            <a:r>
              <a:rPr lang="fr-FR" sz="3600" b="1" dirty="0" smtClean="0">
                <a:solidFill>
                  <a:schemeClr val="accent2">
                    <a:lumMod val="75000"/>
                  </a:schemeClr>
                </a:solidFill>
              </a:rPr>
              <a:t>complexité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sz="3600" dirty="0" smtClean="0"/>
              <a:t>du phénomène. </a:t>
            </a:r>
          </a:p>
          <a:p>
            <a:pPr algn="ctr"/>
            <a:r>
              <a:rPr lang="fr-FR" sz="3600" dirty="0"/>
              <a:t>Le terme </a:t>
            </a:r>
            <a:r>
              <a:rPr lang="fr-FR" sz="3600" dirty="0" smtClean="0"/>
              <a:t>«</a:t>
            </a:r>
            <a:r>
              <a:rPr lang="fr-FR" sz="3600" i="1" dirty="0" smtClean="0"/>
              <a:t>retraduire</a:t>
            </a:r>
            <a:r>
              <a:rPr lang="fr-FR" sz="3600" dirty="0" smtClean="0"/>
              <a:t>», </a:t>
            </a:r>
            <a:r>
              <a:rPr lang="fr-FR" sz="3600" dirty="0"/>
              <a:t>apparu vers 1695, signifiait d’abord «traduire un texte qui est lui-même une </a:t>
            </a:r>
            <a:r>
              <a:rPr lang="fr-FR" sz="3600" dirty="0" smtClean="0"/>
              <a:t>traduction».</a:t>
            </a:r>
          </a:p>
          <a:p>
            <a:pPr algn="just">
              <a:buNone/>
            </a:pPr>
            <a:endParaRPr lang="fr-FR" sz="800" dirty="0" smtClean="0"/>
          </a:p>
          <a:p>
            <a:pPr algn="just">
              <a:buNone/>
            </a:pPr>
            <a:endParaRPr lang="fr-FR" sz="360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Mais le terme «</a:t>
            </a:r>
            <a:r>
              <a:rPr lang="fr-FR" sz="4000" i="1" dirty="0" smtClean="0"/>
              <a:t>retraduction</a:t>
            </a:r>
            <a:r>
              <a:rPr lang="fr-FR" sz="4000" dirty="0" smtClean="0"/>
              <a:t>», apparu au </a:t>
            </a:r>
            <a:r>
              <a:rPr lang="fr-FR" sz="4000" dirty="0"/>
              <a:t>XXe (20</a:t>
            </a:r>
            <a:r>
              <a:rPr lang="fr-FR" sz="4000" baseline="30000" dirty="0"/>
              <a:t>ème</a:t>
            </a:r>
            <a:r>
              <a:rPr lang="fr-FR" sz="4000" dirty="0"/>
              <a:t>) siècle </a:t>
            </a:r>
            <a:r>
              <a:rPr lang="fr-FR" sz="4000" dirty="0" smtClean="0"/>
              <a:t>ne comporte pas ce sens limité, il signifie une nouvelle traduction d’un auteur.  </a:t>
            </a:r>
            <a:endParaRPr lang="fr-FR" sz="40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/>
              <a:t> Ce concept est de plus en plus utilisé dans les théories actuelles sur la traduction, surtout lorsqu’il s’agit des œuvres anciennes et de leur retraduction. </a:t>
            </a:r>
          </a:p>
          <a:p>
            <a:pPr algn="just">
              <a:buNone/>
            </a:pPr>
            <a:endParaRPr lang="fr-FR" sz="2000" dirty="0" smtClean="0">
              <a:latin typeface="+mj-lt"/>
            </a:endParaRPr>
          </a:p>
          <a:p>
            <a:pPr algn="just"/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2800" dirty="0" smtClean="0"/>
              <a:t> </a:t>
            </a:r>
            <a:r>
              <a:rPr lang="fr-FR" sz="3200" dirty="0" smtClean="0"/>
              <a:t>En ce qui concerne d’autres termes qui gravitent autour de la problématique des traductions, nous pouvons parler de l’adjectif «</a:t>
            </a:r>
            <a:r>
              <a:rPr lang="fr-FR" sz="3200" i="1" dirty="0" smtClean="0"/>
              <a:t>intraduisible</a:t>
            </a:r>
            <a:r>
              <a:rPr lang="fr-FR" sz="3200" dirty="0" smtClean="0"/>
              <a:t>» qui, paradoxalement,  est apparu plus tôt (en 1687) que son antonyme «</a:t>
            </a:r>
            <a:r>
              <a:rPr lang="fr-FR" sz="3200" i="1" dirty="0" smtClean="0"/>
              <a:t>traduisible</a:t>
            </a:r>
            <a:r>
              <a:rPr lang="fr-FR" sz="3200" dirty="0" smtClean="0"/>
              <a:t>», qui date de 1725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3200" dirty="0" smtClean="0"/>
              <a:t>ce qui montre la </a:t>
            </a:r>
            <a:r>
              <a:rPr lang="fr-FR" sz="3200" b="1" dirty="0" smtClean="0"/>
              <a:t>prise de conscience </a:t>
            </a:r>
            <a:r>
              <a:rPr lang="fr-FR" sz="3200" dirty="0" smtClean="0"/>
              <a:t>des problèmes de traduction. </a:t>
            </a:r>
            <a:endParaRPr lang="fr-FR" sz="3200" dirty="0" smtClean="0">
              <a:latin typeface="+mj-lt"/>
            </a:endParaRPr>
          </a:p>
          <a:p>
            <a:pPr algn="just"/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/>
              <a:t>Vers la fin du </a:t>
            </a:r>
            <a:r>
              <a:rPr lang="fr-FR" sz="3600" dirty="0"/>
              <a:t>XVIIIe (18</a:t>
            </a:r>
            <a:r>
              <a:rPr lang="fr-FR" sz="3600" baseline="30000" dirty="0"/>
              <a:t>ème</a:t>
            </a:r>
            <a:r>
              <a:rPr lang="fr-FR" sz="3600" dirty="0"/>
              <a:t>) </a:t>
            </a:r>
            <a:r>
              <a:rPr lang="fr-FR" sz="3600" dirty="0" smtClean="0"/>
              <a:t>siècle, sont introduits dans la terminologie en question </a:t>
            </a:r>
            <a:r>
              <a:rPr lang="fr-FR" sz="3600" dirty="0"/>
              <a:t>des           termes </a:t>
            </a:r>
            <a:r>
              <a:rPr lang="fr-FR" sz="3600" dirty="0" smtClean="0"/>
              <a:t>comme «</a:t>
            </a:r>
            <a:r>
              <a:rPr lang="fr-FR" sz="3600" i="1" dirty="0" err="1" smtClean="0"/>
              <a:t>intraductible</a:t>
            </a:r>
            <a:r>
              <a:rPr lang="fr-FR" sz="3600" dirty="0" smtClean="0"/>
              <a:t>» (1771) et «</a:t>
            </a:r>
            <a:r>
              <a:rPr lang="fr-FR" sz="3600" i="1" dirty="0" smtClean="0"/>
              <a:t>traductible</a:t>
            </a:r>
            <a:r>
              <a:rPr lang="fr-FR" sz="3600" dirty="0" smtClean="0"/>
              <a:t>» (1790), d’où a été dérivé dans les années 1950 le nom «</a:t>
            </a:r>
            <a:r>
              <a:rPr lang="fr-FR" sz="3600" i="1" dirty="0" smtClean="0"/>
              <a:t>traductibilité</a:t>
            </a:r>
            <a:r>
              <a:rPr lang="fr-FR" sz="3600" dirty="0" smtClean="0"/>
              <a:t> ». </a:t>
            </a:r>
            <a:endParaRPr lang="fr-FR" sz="3600" dirty="0" smtClean="0">
              <a:latin typeface="+mj-lt"/>
            </a:endParaRPr>
          </a:p>
          <a:p>
            <a:pPr algn="ctr"/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rmAutofit/>
          </a:bodyPr>
          <a:lstStyle/>
          <a:p>
            <a:pPr algn="ctr"/>
            <a:r>
              <a:rPr lang="fr-FR" sz="3800" dirty="0" smtClean="0"/>
              <a:t> Ayant le sens de passage dans une autre langue, le nom «</a:t>
            </a:r>
            <a:r>
              <a:rPr lang="fr-FR" sz="3800" i="1" dirty="0" smtClean="0"/>
              <a:t>traduction</a:t>
            </a:r>
            <a:r>
              <a:rPr lang="fr-FR" sz="3800" dirty="0" smtClean="0"/>
              <a:t>» suit le verbe «</a:t>
            </a:r>
            <a:r>
              <a:rPr lang="fr-FR" sz="3800" i="1" dirty="0" smtClean="0"/>
              <a:t>traduire</a:t>
            </a:r>
            <a:r>
              <a:rPr lang="fr-FR" sz="3800" dirty="0" smtClean="0"/>
              <a:t>» et développe vers 1783 le sens figuré d’«expression», de «transposition».</a:t>
            </a:r>
          </a:p>
          <a:p>
            <a:pPr algn="just">
              <a:buNone/>
            </a:pPr>
            <a:endParaRPr lang="fr-FR" sz="3200" dirty="0" smtClean="0">
              <a:latin typeface="+mj-lt"/>
            </a:endParaRPr>
          </a:p>
          <a:p>
            <a:pPr algn="just"/>
            <a:endParaRPr lang="fr-FR" sz="3200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5"/>
          <p:cNvSpPr>
            <a:spLocks noGrp="1"/>
          </p:cNvSpPr>
          <p:nvPr>
            <p:ph type="ctrTitle"/>
          </p:nvPr>
        </p:nvSpPr>
        <p:spPr>
          <a:xfrm>
            <a:off x="2786050" y="2214554"/>
            <a:ext cx="6143668" cy="1439408"/>
          </a:xfrm>
        </p:spPr>
        <p:txBody>
          <a:bodyPr/>
          <a:lstStyle/>
          <a:p>
            <a:pPr algn="ctr"/>
            <a:r>
              <a:rPr lang="fr-FR" sz="55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LA TRADUCTION ?</a:t>
            </a:r>
            <a:endParaRPr lang="fr-FR" sz="5500" b="0" cap="none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071538" y="214290"/>
            <a:ext cx="1214446" cy="6357982"/>
          </a:xfrm>
        </p:spPr>
        <p:txBody>
          <a:bodyPr vert="wordArtVert">
            <a:noAutofit/>
          </a:bodyPr>
          <a:lstStyle/>
          <a:p>
            <a:pPr algn="ctr"/>
            <a:r>
              <a:rPr lang="fr-FR" sz="3000" b="1" dirty="0" smtClean="0">
                <a:solidFill>
                  <a:schemeClr val="tx1"/>
                </a:solidFill>
                <a:latin typeface="Book Antiqua" pitchFamily="18" charset="0"/>
              </a:rPr>
              <a:t>Q’EST CE QUE </a:t>
            </a:r>
            <a:endParaRPr lang="fr-FR" sz="30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Qu’est ce que la traduction 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fr-FR" i="1" dirty="0"/>
              <a:t>Georges </a:t>
            </a:r>
            <a:r>
              <a:rPr lang="fr-FR" i="1" dirty="0" err="1"/>
              <a:t>Mounin</a:t>
            </a:r>
            <a:r>
              <a:rPr lang="fr-FR" dirty="0"/>
              <a:t>, affirme que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«la traduction consiste </a:t>
            </a:r>
            <a:r>
              <a:rPr lang="fr-FR" dirty="0"/>
              <a:t>à </a:t>
            </a:r>
            <a:r>
              <a:rPr lang="fr-FR" dirty="0" smtClean="0"/>
              <a:t>:</a:t>
            </a:r>
          </a:p>
          <a:p>
            <a:pPr marL="0" indent="0" algn="ctr">
              <a:buNone/>
            </a:pPr>
            <a:r>
              <a:rPr lang="fr-FR" dirty="0" smtClean="0"/>
              <a:t>« produire </a:t>
            </a:r>
            <a:r>
              <a:rPr lang="fr-FR" dirty="0"/>
              <a:t>dans la langue d’arrivée l’équivalent naturel le plus </a:t>
            </a:r>
            <a:r>
              <a:rPr lang="fr-FR" dirty="0" smtClean="0"/>
              <a:t>proche du </a:t>
            </a:r>
            <a:r>
              <a:rPr lang="fr-FR" dirty="0"/>
              <a:t>message de </a:t>
            </a:r>
            <a:r>
              <a:rPr lang="fr-FR" dirty="0" smtClean="0"/>
              <a:t>la langue </a:t>
            </a:r>
            <a:r>
              <a:rPr lang="fr-FR" dirty="0"/>
              <a:t>de départ, d’abord quant à la signification puis quant au style. » (</a:t>
            </a:r>
            <a:r>
              <a:rPr lang="fr-FR" dirty="0" err="1"/>
              <a:t>Mounin</a:t>
            </a:r>
            <a:r>
              <a:rPr lang="fr-FR" dirty="0"/>
              <a:t> 1963 : 12). </a:t>
            </a:r>
            <a:endParaRPr lang="fr-FR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dirty="0" smtClean="0"/>
              <a:t>Chez</a:t>
            </a:r>
            <a:r>
              <a:rPr lang="fr-FR" dirty="0"/>
              <a:t> </a:t>
            </a:r>
            <a:r>
              <a:rPr lang="fr-FR" i="1" dirty="0" err="1" smtClean="0"/>
              <a:t>Mounin</a:t>
            </a:r>
            <a:r>
              <a:rPr lang="fr-FR" dirty="0" smtClean="0"/>
              <a:t>, </a:t>
            </a:r>
            <a:r>
              <a:rPr lang="fr-FR" dirty="0"/>
              <a:t>on observe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la primauté de la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signification</a:t>
            </a:r>
            <a:r>
              <a:rPr lang="fr-FR" dirty="0" smtClean="0"/>
              <a:t>; </a:t>
            </a:r>
            <a:r>
              <a:rPr lang="fr-FR" dirty="0"/>
              <a:t>la forme, le style, l’expression </a:t>
            </a:r>
            <a:r>
              <a:rPr lang="fr-FR" dirty="0" smtClean="0"/>
              <a:t>viennent ensuite</a:t>
            </a:r>
            <a:r>
              <a:rPr lang="fr-FR" dirty="0"/>
              <a:t>. </a:t>
            </a:r>
            <a:endParaRPr lang="fr-FR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dirty="0" smtClean="0"/>
              <a:t>En tant </a:t>
            </a:r>
            <a:r>
              <a:rPr lang="fr-FR" dirty="0"/>
              <a:t>que praticien, il privilégie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la transmission du sens du texte source </a:t>
            </a:r>
            <a:r>
              <a:rPr lang="fr-FR" dirty="0"/>
              <a:t>dans le </a:t>
            </a:r>
            <a:r>
              <a:rPr lang="fr-FR" dirty="0" smtClean="0"/>
              <a:t>texte cible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6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Qu’est ce que la traduction 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i="1" dirty="0"/>
              <a:t>Jean-René </a:t>
            </a:r>
            <a:r>
              <a:rPr lang="fr-FR" i="1" dirty="0" err="1"/>
              <a:t>Ladmiral</a:t>
            </a:r>
            <a:r>
              <a:rPr lang="fr-FR" i="1" dirty="0"/>
              <a:t> </a:t>
            </a:r>
            <a:r>
              <a:rPr lang="fr-FR" dirty="0"/>
              <a:t>définit la </a:t>
            </a:r>
            <a:r>
              <a:rPr lang="fr-FR" dirty="0" smtClean="0"/>
              <a:t>traduction comme :</a:t>
            </a:r>
          </a:p>
          <a:p>
            <a:pPr marL="0" indent="0" algn="ctr">
              <a:buNone/>
            </a:pPr>
            <a:r>
              <a:rPr lang="fr-FR" dirty="0" smtClean="0"/>
              <a:t>« </a:t>
            </a:r>
            <a:r>
              <a:rPr lang="fr-FR" dirty="0"/>
              <a:t>une activité humaine </a:t>
            </a:r>
            <a:r>
              <a:rPr lang="fr-FR" dirty="0" smtClean="0"/>
              <a:t>universelle rendue </a:t>
            </a:r>
            <a:r>
              <a:rPr lang="fr-FR" dirty="0"/>
              <a:t>nécessaire à toutes les époques et dans toutes les parties du Globe » (</a:t>
            </a:r>
            <a:r>
              <a:rPr lang="fr-FR" dirty="0" err="1"/>
              <a:t>Ladmiral</a:t>
            </a:r>
            <a:r>
              <a:rPr lang="fr-FR" dirty="0"/>
              <a:t> 1979 : 28</a:t>
            </a:r>
            <a:r>
              <a:rPr lang="fr-FR" dirty="0" smtClean="0"/>
              <a:t>), sa </a:t>
            </a:r>
            <a:r>
              <a:rPr lang="fr-FR" dirty="0"/>
              <a:t>finalité étant de dispenser de la lecture du texte </a:t>
            </a:r>
            <a:r>
              <a:rPr lang="fr-FR" dirty="0" smtClean="0"/>
              <a:t>original. »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dirty="0" smtClean="0"/>
              <a:t>La </a:t>
            </a:r>
            <a:r>
              <a:rPr lang="fr-FR" dirty="0"/>
              <a:t>traduction apparaît ainsi </a:t>
            </a:r>
            <a:r>
              <a:rPr lang="fr-FR" dirty="0" smtClean="0"/>
              <a:t>comme </a:t>
            </a: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une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voie de communication</a:t>
            </a:r>
            <a:r>
              <a:rPr lang="fr-FR" dirty="0"/>
              <a:t>, communication dont les gens ont besoin pour la vie quotidienne </a:t>
            </a:r>
            <a:r>
              <a:rPr lang="fr-FR" dirty="0" smtClean="0"/>
              <a:t>et pour </a:t>
            </a:r>
            <a:r>
              <a:rPr lang="fr-FR" dirty="0"/>
              <a:t>les échanges interculturels.</a:t>
            </a:r>
          </a:p>
        </p:txBody>
      </p:sp>
    </p:spTree>
    <p:extLst>
      <p:ext uri="{BB962C8B-B14F-4D97-AF65-F5344CB8AC3E}">
        <p14:creationId xmlns:p14="http://schemas.microsoft.com/office/powerpoint/2010/main" val="36463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Qu’est ce que la traduction 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fr-FR" i="1" dirty="0"/>
              <a:t>Edmond Cary </a:t>
            </a:r>
            <a:r>
              <a:rPr lang="fr-FR" dirty="0"/>
              <a:t>propose une définition très pertinente, la traduction </a:t>
            </a:r>
            <a:r>
              <a:rPr lang="fr-FR" dirty="0" smtClean="0"/>
              <a:t>étant :</a:t>
            </a:r>
          </a:p>
          <a:p>
            <a:pPr marL="0" indent="0" algn="ctr">
              <a:buNone/>
            </a:pPr>
            <a:r>
              <a:rPr lang="fr-FR" dirty="0" smtClean="0"/>
              <a:t>« une </a:t>
            </a:r>
            <a:r>
              <a:rPr lang="fr-FR" dirty="0"/>
              <a:t>opération qui cherche à établir </a:t>
            </a:r>
            <a:r>
              <a:rPr lang="fr-FR" b="1" dirty="0">
                <a:solidFill>
                  <a:schemeClr val="accent2">
                    <a:lumMod val="75000"/>
                  </a:schemeClr>
                </a:solidFill>
              </a:rPr>
              <a:t>des équivalences</a:t>
            </a:r>
            <a:r>
              <a:rPr lang="fr-FR" dirty="0"/>
              <a:t> entre deux textes exprimés en des </a:t>
            </a:r>
            <a:r>
              <a:rPr lang="fr-FR" dirty="0" smtClean="0"/>
              <a:t>langues différentes »</a:t>
            </a:r>
            <a:endParaRPr lang="fr-FR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dirty="0"/>
              <a:t>ces équivalences étant toujours </a:t>
            </a:r>
            <a:r>
              <a:rPr lang="fr-FR" dirty="0" smtClean="0"/>
              <a:t>et nécessairement fonction </a:t>
            </a:r>
            <a:r>
              <a:rPr lang="fr-FR" dirty="0"/>
              <a:t>de la nature des deux </a:t>
            </a:r>
            <a:r>
              <a:rPr lang="fr-FR" dirty="0" smtClean="0"/>
              <a:t>textes, de </a:t>
            </a:r>
            <a:r>
              <a:rPr lang="fr-FR" dirty="0"/>
              <a:t>leur destination, des rapports existant entre la culture des deux peuples, leur climat </a:t>
            </a:r>
            <a:r>
              <a:rPr lang="fr-FR" dirty="0" smtClean="0"/>
              <a:t>moral, intellectuel</a:t>
            </a:r>
            <a:r>
              <a:rPr lang="fr-FR" dirty="0"/>
              <a:t>, affectif, fonction de toutes les contingences propres à l’époque et au lieu de départ </a:t>
            </a:r>
            <a:r>
              <a:rPr lang="fr-FR" dirty="0" smtClean="0"/>
              <a:t>et </a:t>
            </a:r>
            <a:r>
              <a:rPr lang="fr-FR" dirty="0"/>
              <a:t>d’arrivée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45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285720" y="1785926"/>
            <a:ext cx="7643866" cy="4857784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Bon nombre de théoriciens et de praticiens  de la traduction sont d’accord en ce qui concerne la</a:t>
            </a:r>
          </a:p>
          <a:p>
            <a:pPr algn="ctr">
              <a:buNone/>
            </a:pP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difficulté de donner </a:t>
            </a:r>
          </a:p>
          <a:p>
            <a:pPr algn="ctr">
              <a:buNone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une définition pertinente de la traduction.</a:t>
            </a:r>
          </a:p>
          <a:p>
            <a:pPr algn="just">
              <a:buNone/>
            </a:pPr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534354"/>
            <a:ext cx="7239000" cy="75150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Qu’est ce que la traduction ?</a:t>
            </a:r>
            <a:endParaRPr lang="fr-FR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Sous-titre 2"/>
          <p:cNvSpPr>
            <a:spLocks noGrp="1"/>
          </p:cNvSpPr>
          <p:nvPr>
            <p:ph idx="1"/>
          </p:nvPr>
        </p:nvSpPr>
        <p:spPr>
          <a:xfrm>
            <a:off x="314324" y="1752292"/>
            <a:ext cx="7472386" cy="4534228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 La représentation traditionnelle, réductrice, de la traduction, en fait un processus dont la fonction serait de</a:t>
            </a:r>
          </a:p>
          <a:p>
            <a:pPr algn="ctr">
              <a:buNone/>
            </a:pPr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REMPLACER UNE LANGUE PAR L'AUTRE </a:t>
            </a:r>
          </a:p>
          <a:p>
            <a:pPr algn="ctr">
              <a:buNone/>
            </a:pPr>
            <a:r>
              <a:rPr lang="fr-FR" dirty="0" smtClean="0"/>
              <a:t>  ou, par exemple, de «mettre en Français» un roman, un mode d'emploi, un bulletin de naissance, un poème, un guide de dépannage, un décret, ... dont l'original serait en Anglais. </a:t>
            </a:r>
          </a:p>
          <a:p>
            <a:pPr algn="l"/>
            <a:endParaRPr lang="fr-FR" b="1" dirty="0">
              <a:latin typeface="+mj-lt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>
            <a:spLocks noGrp="1"/>
          </p:cNvSpPr>
          <p:nvPr>
            <p:ph idx="1"/>
          </p:nvPr>
        </p:nvSpPr>
        <p:spPr>
          <a:xfrm>
            <a:off x="314324" y="1752292"/>
            <a:ext cx="7472386" cy="45342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sz="3200" dirty="0" smtClean="0"/>
              <a:t>En fait, </a:t>
            </a:r>
            <a:r>
              <a:rPr lang="fr-FR" sz="3200" i="1" dirty="0" smtClean="0"/>
              <a:t>la traduction </a:t>
            </a:r>
            <a:r>
              <a:rPr lang="fr-FR" sz="3200" i="1" dirty="0" smtClean="0">
                <a:solidFill>
                  <a:srgbClr val="FF0000"/>
                </a:solidFill>
              </a:rPr>
              <a:t>NE PEUT PAS SE RÉDUIRE AU PASSAGE D'UNE LANGUE À UNE AUTRE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endParaRPr lang="fr-FR" sz="3200" dirty="0"/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3200" dirty="0" smtClean="0"/>
              <a:t>elle nécessite toujours une adaptation complète du document d'origine à un public qui se caractérise par des habitudes différentes, des goûts différents, des modes de pensée différents, des comportements différents.</a:t>
            </a:r>
            <a:endParaRPr lang="fr-FR" sz="3200" b="1" dirty="0">
              <a:latin typeface="+mj-lt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534354"/>
            <a:ext cx="7239000" cy="8229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dirty="0" smtClean="0"/>
              <a:t>Que NÉCESSITE-T-ELLE ?</a:t>
            </a:r>
            <a:endParaRPr lang="fr-FR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>
            <a:spLocks noGrp="1"/>
          </p:cNvSpPr>
          <p:nvPr>
            <p:ph idx="1"/>
          </p:nvPr>
        </p:nvSpPr>
        <p:spPr>
          <a:xfrm>
            <a:off x="314324" y="1752292"/>
            <a:ext cx="7472386" cy="4534228"/>
          </a:xfrm>
        </p:spPr>
        <p:txBody>
          <a:bodyPr>
            <a:normAutofit/>
          </a:bodyPr>
          <a:lstStyle/>
          <a:p>
            <a:pPr algn="ctr"/>
            <a:r>
              <a:rPr lang="fr-FR" sz="3400" dirty="0" smtClean="0"/>
              <a:t> Un public, donc, qui devra recevoir le document traduit </a:t>
            </a:r>
            <a:r>
              <a:rPr lang="fr-FR" sz="3400" b="1" dirty="0" smtClean="0">
                <a:solidFill>
                  <a:schemeClr val="accent2">
                    <a:lumMod val="75000"/>
                  </a:schemeClr>
                </a:solidFill>
              </a:rPr>
              <a:t>comme si ce dernier avait été rédigé par quelqu'un de la même culture</a:t>
            </a:r>
            <a:r>
              <a:rPr lang="fr-FR" sz="3400" dirty="0" smtClean="0"/>
              <a:t>.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3400" dirty="0" smtClean="0"/>
              <a:t>Car traduire ou interpréter </a:t>
            </a:r>
            <a:r>
              <a:rPr lang="fr-FR" sz="3400" dirty="0" smtClean="0">
                <a:solidFill>
                  <a:srgbClr val="FF0000"/>
                </a:solidFill>
              </a:rPr>
              <a:t>NE SIGNIFIE PAS REMPLACER UN MOT PAR UN AUTRE</a:t>
            </a:r>
            <a:r>
              <a:rPr lang="fr-FR" sz="3400" dirty="0" smtClean="0"/>
              <a:t>, mais adapter un texte, un discours à son public.</a:t>
            </a:r>
            <a:endParaRPr lang="fr-FR" sz="3400" b="1" dirty="0">
              <a:latin typeface="+mj-lt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534354"/>
            <a:ext cx="7239000" cy="75150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dirty="0" smtClean="0"/>
              <a:t>Que DEMANDE-T-ELLE ?</a:t>
            </a:r>
            <a:endParaRPr lang="fr-FR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>
            <a:spLocks noGrp="1"/>
          </p:cNvSpPr>
          <p:nvPr>
            <p:ph idx="1"/>
          </p:nvPr>
        </p:nvSpPr>
        <p:spPr>
          <a:xfrm>
            <a:off x="314324" y="1752292"/>
            <a:ext cx="7472386" cy="4534228"/>
          </a:xfrm>
        </p:spPr>
        <p:txBody>
          <a:bodyPr>
            <a:normAutofit lnSpcReduction="10000"/>
          </a:bodyPr>
          <a:lstStyle/>
          <a:p>
            <a:pPr algn="ctr"/>
            <a:r>
              <a:rPr lang="fr-FR" sz="3200" dirty="0" smtClean="0"/>
              <a:t>Pour penser la traduction de manière efficace et rationnelle, il faut se dire qu'un document «traduit en Français», par exemple, est: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3200" dirty="0" smtClean="0"/>
              <a:t> un document dont le type, la forme linguistique, le format, la structure, les caractères physiques, les contenus, les finalités et les fonctions ont été francisés.   </a:t>
            </a:r>
            <a:endParaRPr lang="fr-FR" sz="3200" b="1" dirty="0">
              <a:latin typeface="+mj-lt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534354"/>
            <a:ext cx="7239000" cy="75150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dirty="0" smtClean="0"/>
              <a:t>Que FAUT-T-IL SE DIRE ?</a:t>
            </a:r>
            <a:endParaRPr lang="fr-FR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534354"/>
            <a:ext cx="7239000" cy="75150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dirty="0" smtClean="0"/>
              <a:t>Que FAIT la traduction ?</a:t>
            </a:r>
            <a:endParaRPr lang="fr-FR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Garamond" pitchFamily="18" charset="0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idx="1"/>
          </p:nvPr>
        </p:nvSpPr>
        <p:spPr>
          <a:xfrm>
            <a:off x="466724" y="1904692"/>
            <a:ext cx="7472386" cy="2310126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La traduction « IMPORTE » ou « EXPORTE » des contenus en les </a:t>
            </a:r>
            <a:r>
              <a:rPr lang="fr-F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NATURALISANT </a:t>
            </a:r>
            <a:r>
              <a:rPr lang="fr-FR" dirty="0" smtClean="0"/>
              <a:t>aussi complètement que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785926"/>
            <a:ext cx="7643866" cy="46434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Ce qui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 résulte le plus souvent c’est plutôt une</a:t>
            </a:r>
          </a:p>
          <a:p>
            <a:pPr algn="ctr">
              <a:buNone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 ce qui montre la </a:t>
            </a:r>
            <a:r>
              <a:rPr lang="fr-FR" sz="4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complexité</a:t>
            </a:r>
            <a:r>
              <a:rPr lang="fr-FR" sz="4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dirty="0" smtClean="0">
                <a:latin typeface="Times New Roman" pitchFamily="18" charset="0"/>
                <a:cs typeface="Times New Roman" pitchFamily="18" charset="0"/>
              </a:rPr>
              <a:t>de cette opération.</a:t>
            </a:r>
            <a:endParaRPr lang="fr-FR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7615262" cy="50006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Analysons la définition donnée par </a:t>
            </a:r>
          </a:p>
          <a:p>
            <a:pPr algn="ctr">
              <a:buNone/>
            </a:pPr>
            <a:r>
              <a:rPr lang="fr-FR" sz="3200" b="1" i="1" u="sng" dirty="0" smtClean="0">
                <a:latin typeface="Times New Roman" pitchFamily="18" charset="0"/>
                <a:cs typeface="Times New Roman" pitchFamily="18" charset="0"/>
              </a:rPr>
              <a:t>Le Petit Robert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au verbe </a:t>
            </a:r>
            <a:r>
              <a:rPr lang="fr-FR" sz="3200" i="1" dirty="0" smtClean="0">
                <a:latin typeface="Times New Roman" pitchFamily="18" charset="0"/>
                <a:cs typeface="Times New Roman" pitchFamily="18" charset="0"/>
              </a:rPr>
              <a:t>traduire</a:t>
            </a:r>
          </a:p>
          <a:p>
            <a:pPr algn="ctr"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qui provient  du latin </a:t>
            </a:r>
            <a:r>
              <a:rPr lang="fr-FR" sz="3200" i="1" dirty="0" err="1" smtClean="0">
                <a:latin typeface="Times New Roman" pitchFamily="18" charset="0"/>
                <a:cs typeface="Times New Roman" pitchFamily="18" charset="0"/>
              </a:rPr>
              <a:t>traducere</a:t>
            </a:r>
            <a:r>
              <a:rPr lang="fr-FR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1480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signifiant « faire passer » – qui date de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1520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fr-FR" sz="1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« faire que ce qui était énoncé </a:t>
            </a:r>
          </a:p>
          <a:p>
            <a:pPr algn="ctr"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dans une langue naturelle</a:t>
            </a:r>
          </a:p>
          <a:p>
            <a:pPr algn="ctr"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le soit dans une autre, </a:t>
            </a:r>
          </a:p>
          <a:p>
            <a:pPr algn="ctr"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en tendant à </a:t>
            </a:r>
            <a:r>
              <a:rPr lang="fr-F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l’équivalence sémantique </a:t>
            </a:r>
          </a:p>
          <a:p>
            <a:pPr algn="ctr">
              <a:buNone/>
            </a:pPr>
            <a:r>
              <a:rPr lang="fr-F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et expressive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des deux énoncés »</a:t>
            </a:r>
            <a:endParaRPr lang="fr-FR" sz="1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Selon la définition du dictionnaire </a:t>
            </a:r>
            <a:r>
              <a:rPr lang="fr-F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Petit Robert </a:t>
            </a: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r-F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l’acte traduisant n’est </a:t>
            </a:r>
            <a:r>
              <a:rPr lang="fr-FR" sz="4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accompli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si 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l’on obtient le </a:t>
            </a:r>
            <a:r>
              <a:rPr lang="fr-FR" sz="44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</a:t>
            </a:r>
          </a:p>
          <a:p>
            <a:pPr marL="0" indent="0" algn="ctr">
              <a:buNone/>
            </a:pP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d’une 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langue à l’autre </a:t>
            </a:r>
            <a:endParaRPr lang="fr-F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sz="4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</a:t>
            </a:r>
            <a:r>
              <a:rPr lang="fr-FR" sz="4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de la </a:t>
            </a:r>
            <a:r>
              <a:rPr lang="fr-FR" sz="4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FORME</a:t>
            </a:r>
            <a:r>
              <a:rPr lang="fr-F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fr-F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/>
        </p:nvGraphicFramePr>
        <p:xfrm>
          <a:off x="1500166" y="135729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L’équivalence</a:t>
            </a:r>
            <a:r>
              <a:rPr lang="fr-FR" sz="3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des deux énoncés semble donc être </a:t>
            </a:r>
          </a:p>
          <a:p>
            <a:pPr marL="0" indent="0" algn="ctr">
              <a:buNone/>
            </a:pPr>
            <a:r>
              <a:rPr lang="fr-FR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 but d’une traduction</a:t>
            </a:r>
            <a:r>
              <a:rPr lang="fr-FR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fr-FR" sz="20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pPr algn="just">
              <a:buNone/>
            </a:pP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fr-FR" sz="4000" dirty="0" smtClean="0"/>
              <a:t>Énoncé 1 </a:t>
            </a:r>
            <a:r>
              <a:rPr lang="fr-FR" sz="4000" dirty="0" smtClean="0">
                <a:solidFill>
                  <a:srgbClr val="FF0000"/>
                </a:solidFill>
              </a:rPr>
              <a:t>        </a:t>
            </a:r>
            <a:r>
              <a:rPr lang="fr-FR" sz="4000" dirty="0" smtClean="0"/>
              <a:t> Énoncé 2</a:t>
            </a:r>
          </a:p>
          <a:p>
            <a:pPr>
              <a:buNone/>
            </a:pPr>
            <a:r>
              <a:rPr lang="fr-FR" sz="4000" dirty="0" smtClean="0"/>
              <a:t>         </a:t>
            </a:r>
            <a:endParaRPr lang="fr-FR" sz="500" dirty="0" smtClean="0"/>
          </a:p>
          <a:p>
            <a:pPr>
              <a:buNone/>
            </a:pPr>
            <a:r>
              <a:rPr lang="fr-FR" sz="4000" dirty="0" smtClean="0"/>
              <a:t>L.S. 	                              L.C. </a:t>
            </a:r>
            <a:endParaRPr lang="fr-FR" sz="4000" dirty="0"/>
          </a:p>
        </p:txBody>
      </p:sp>
      <p:sp>
        <p:nvSpPr>
          <p:cNvPr id="8" name="Égal 7"/>
          <p:cNvSpPr/>
          <p:nvPr/>
        </p:nvSpPr>
        <p:spPr>
          <a:xfrm>
            <a:off x="3643306" y="3857628"/>
            <a:ext cx="1000132" cy="785818"/>
          </a:xfrm>
          <a:prstGeom prst="mathEqual">
            <a:avLst>
              <a:gd name="adj1" fmla="val 12438"/>
              <a:gd name="adj2" fmla="val 228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928662" y="3571876"/>
            <a:ext cx="2571768" cy="1357322"/>
          </a:xfrm>
          <a:prstGeom prst="wedgeRoundRectCallout">
            <a:avLst>
              <a:gd name="adj1" fmla="val -43972"/>
              <a:gd name="adj2" fmla="val 7533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4714876" y="3571876"/>
            <a:ext cx="2571768" cy="1357322"/>
          </a:xfrm>
          <a:prstGeom prst="wedgeRoundRectCallout">
            <a:avLst>
              <a:gd name="adj1" fmla="val 46891"/>
              <a:gd name="adj2" fmla="val 76402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rmAutofit/>
          </a:bodyPr>
          <a:lstStyle/>
          <a:p>
            <a:pPr algn="ctr"/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L’</a:t>
            </a:r>
            <a:r>
              <a:rPr lang="fr-FR" sz="3600" u="sng" dirty="0" smtClean="0">
                <a:latin typeface="Times New Roman" pitchFamily="18" charset="0"/>
                <a:cs typeface="Times New Roman" pitchFamily="18" charset="0"/>
              </a:rPr>
              <a:t>énoncé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sur lequel porte l’opération</a:t>
            </a:r>
            <a:r>
              <a:rPr lang="fr-FR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traduisante peut varier: </a:t>
            </a:r>
          </a:p>
          <a:p>
            <a:pPr algn="ctr"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d’une simple phrase </a:t>
            </a:r>
          </a:p>
          <a:p>
            <a:pPr algn="ctr"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jusqu’à </a:t>
            </a:r>
          </a:p>
          <a:p>
            <a:pPr algn="ctr"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l’œuvre d’un écrivain.</a:t>
            </a:r>
          </a:p>
          <a:p>
            <a:pPr algn="just"/>
            <a:endParaRPr lang="fr-FR" sz="2000" dirty="0" smtClean="0">
              <a:latin typeface="+mj-lt"/>
            </a:endParaRPr>
          </a:p>
          <a:p>
            <a:pPr algn="just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>
            <a:spLocks noGrp="1"/>
          </p:cNvSpPr>
          <p:nvPr>
            <p:ph idx="1"/>
          </p:nvPr>
        </p:nvSpPr>
        <p:spPr>
          <a:xfrm>
            <a:off x="285720" y="1643050"/>
            <a:ext cx="7643866" cy="4857784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/>
              <a:t>La définition donnée par </a:t>
            </a:r>
            <a:r>
              <a:rPr lang="fr-FR" sz="3200" i="1" dirty="0" smtClean="0"/>
              <a:t>Littré</a:t>
            </a:r>
            <a:r>
              <a:rPr lang="fr-FR" sz="3200" dirty="0" smtClean="0"/>
              <a:t> du verbe « </a:t>
            </a:r>
            <a:r>
              <a:rPr lang="fr-FR" sz="3200" i="1" dirty="0" smtClean="0"/>
              <a:t>traduire</a:t>
            </a:r>
            <a:r>
              <a:rPr lang="fr-FR" sz="3200" dirty="0" smtClean="0"/>
              <a:t> » met en évidence le sens étymologique latin «conduire au- delà», «faire passer», «traverser». </a:t>
            </a:r>
          </a:p>
          <a:p>
            <a:pPr algn="ctr"/>
            <a:r>
              <a:rPr lang="fr-FR" sz="3200" dirty="0" smtClean="0"/>
              <a:t>Dans ce dictionnaire, «</a:t>
            </a:r>
            <a:r>
              <a:rPr lang="fr-FR" sz="3200" i="1" dirty="0" smtClean="0"/>
              <a:t>traduire</a:t>
            </a:r>
            <a:r>
              <a:rPr lang="fr-FR" sz="3200" dirty="0" smtClean="0"/>
              <a:t>» signifie «faire passer un ouvrage d’une langue dans une autre». </a:t>
            </a:r>
          </a:p>
          <a:p>
            <a:pPr algn="ctr"/>
            <a:r>
              <a:rPr lang="fr-FR" sz="3200" dirty="0" smtClean="0"/>
              <a:t>Le terme commence à être utilisé dans cette acception vers  1527.  </a:t>
            </a:r>
            <a:endParaRPr lang="fr-FR" sz="32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7200" y="500042"/>
            <a:ext cx="8229600" cy="8807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b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aramond" pitchFamily="18" charset="0"/>
              </a:rPr>
              <a:t>ÉTYMOLOGIE</a:t>
            </a:r>
            <a:endParaRPr kumimoji="0" lang="fr-FR" sz="4800" i="0" u="none" strike="noStrike" kern="120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734</TotalTime>
  <Words>823</Words>
  <Application>Microsoft Office PowerPoint</Application>
  <PresentationFormat>Affichage à l'écran (4:3)</PresentationFormat>
  <Paragraphs>95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4" baseType="lpstr">
      <vt:lpstr>Andalus</vt:lpstr>
      <vt:lpstr>Book Antiqua</vt:lpstr>
      <vt:lpstr>Broadway</vt:lpstr>
      <vt:lpstr>Calibri</vt:lpstr>
      <vt:lpstr>Garamond</vt:lpstr>
      <vt:lpstr>Times New Roman</vt:lpstr>
      <vt:lpstr>Trebuchet MS</vt:lpstr>
      <vt:lpstr>Wingdings</vt:lpstr>
      <vt:lpstr>Wingdings 2</vt:lpstr>
      <vt:lpstr>Opulent</vt:lpstr>
      <vt:lpstr>Étymologie et Histoire de la  TRADUCTION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LA TRADUCTION ?</vt:lpstr>
      <vt:lpstr>Qu’est ce que la traduction ?</vt:lpstr>
      <vt:lpstr>Qu’est ce que la traduction ?</vt:lpstr>
      <vt:lpstr>Qu’est ce que la traduction ?</vt:lpstr>
      <vt:lpstr>Qu’est ce que la traduction ?</vt:lpstr>
      <vt:lpstr>Que NÉCESSITE-T-ELLE ?</vt:lpstr>
      <vt:lpstr>Que DEMANDE-T-ELLE ?</vt:lpstr>
      <vt:lpstr>Que FAUT-T-IL SE DIRE ?</vt:lpstr>
      <vt:lpstr>Que FAIT la traduction 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Initiation à la TRADUCTION</dc:title>
  <dc:creator>Acer</dc:creator>
  <cp:lastModifiedBy>User</cp:lastModifiedBy>
  <cp:revision>94</cp:revision>
  <dcterms:created xsi:type="dcterms:W3CDTF">2017-09-23T16:29:32Z</dcterms:created>
  <dcterms:modified xsi:type="dcterms:W3CDTF">2023-12-02T21:00:22Z</dcterms:modified>
</cp:coreProperties>
</file>