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61" r:id="rId6"/>
    <p:sldId id="262" r:id="rId7"/>
    <p:sldId id="263" r:id="rId8"/>
    <p:sldId id="265" r:id="rId9"/>
    <p:sldId id="266" r:id="rId10"/>
    <p:sldId id="269" r:id="rId11"/>
    <p:sldId id="259" r:id="rId12"/>
    <p:sldId id="268" r:id="rId13"/>
    <p:sldId id="267" r:id="rId14"/>
    <p:sldId id="270" r:id="rId15"/>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Kollektif"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109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4.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3.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Freeform 2"/>
          <p:cNvSpPr/>
          <p:nvPr/>
        </p:nvSpPr>
        <p:spPr>
          <a:xfrm rot="5400000" flipV="1">
            <a:off x="6588349" y="-2451882"/>
            <a:ext cx="9057272" cy="14342035"/>
          </a:xfrm>
          <a:custGeom>
            <a:avLst/>
            <a:gdLst/>
            <a:ahLst/>
            <a:cxnLst/>
            <a:rect l="l" t="t" r="r" b="b"/>
            <a:pathLst>
              <a:path w="11205779" h="10911627">
                <a:moveTo>
                  <a:pt x="0" y="10911627"/>
                </a:moveTo>
                <a:lnTo>
                  <a:pt x="11205779" y="10911627"/>
                </a:lnTo>
                <a:lnTo>
                  <a:pt x="11205779" y="0"/>
                </a:lnTo>
                <a:lnTo>
                  <a:pt x="0" y="0"/>
                </a:lnTo>
                <a:lnTo>
                  <a:pt x="0" y="10911627"/>
                </a:lnTo>
                <a:close/>
              </a:path>
            </a:pathLst>
          </a:custGeom>
          <a:blipFill>
            <a:blip r:embed="rId2">
              <a:alphaModFix amt="69000"/>
              <a:extLst>
                <a:ext uri="{96DAC541-7B7A-43D3-8B79-37D633B846F1}">
                  <asvg:svgBlip xmlns="" xmlns:asvg="http://schemas.microsoft.com/office/drawing/2016/SVG/main" r:embed="rId3"/>
                </a:ext>
              </a:extLst>
            </a:blip>
            <a:stretch>
              <a:fillRect/>
            </a:stretch>
          </a:blipFill>
        </p:spPr>
      </p:sp>
      <p:grpSp>
        <p:nvGrpSpPr>
          <p:cNvPr id="6" name="Group 6"/>
          <p:cNvGrpSpPr/>
          <p:nvPr/>
        </p:nvGrpSpPr>
        <p:grpSpPr>
          <a:xfrm rot="425876">
            <a:off x="4125060" y="7845318"/>
            <a:ext cx="14222572" cy="2391367"/>
            <a:chOff x="0" y="0"/>
            <a:chExt cx="3166495" cy="629825"/>
          </a:xfrm>
        </p:grpSpPr>
        <p:sp>
          <p:nvSpPr>
            <p:cNvPr id="7" name="Freeform 7"/>
            <p:cNvSpPr/>
            <p:nvPr/>
          </p:nvSpPr>
          <p:spPr>
            <a:xfrm>
              <a:off x="0" y="0"/>
              <a:ext cx="3166495" cy="629825"/>
            </a:xfrm>
            <a:custGeom>
              <a:avLst/>
              <a:gdLst/>
              <a:ahLst/>
              <a:cxnLst/>
              <a:rect l="l" t="t" r="r" b="b"/>
              <a:pathLst>
                <a:path w="3166495" h="629825">
                  <a:moveTo>
                    <a:pt x="0" y="0"/>
                  </a:moveTo>
                  <a:lnTo>
                    <a:pt x="3166495" y="0"/>
                  </a:lnTo>
                  <a:lnTo>
                    <a:pt x="3166495" y="629825"/>
                  </a:lnTo>
                  <a:lnTo>
                    <a:pt x="0" y="629825"/>
                  </a:lnTo>
                  <a:close/>
                </a:path>
              </a:pathLst>
            </a:custGeom>
            <a:solidFill>
              <a:srgbClr val="497183"/>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rot="5289240" flipH="1">
            <a:off x="-2960106" y="-896765"/>
            <a:ext cx="6656198" cy="5258396"/>
          </a:xfrm>
          <a:custGeom>
            <a:avLst/>
            <a:gdLst/>
            <a:ahLst/>
            <a:cxnLst/>
            <a:rect l="l" t="t" r="r" b="b"/>
            <a:pathLst>
              <a:path w="6656198" h="5258396">
                <a:moveTo>
                  <a:pt x="6656198" y="0"/>
                </a:moveTo>
                <a:lnTo>
                  <a:pt x="0" y="0"/>
                </a:lnTo>
                <a:lnTo>
                  <a:pt x="0" y="5258397"/>
                </a:lnTo>
                <a:lnTo>
                  <a:pt x="6656198" y="5258397"/>
                </a:lnTo>
                <a:lnTo>
                  <a:pt x="6656198" y="0"/>
                </a:lnTo>
                <a:close/>
              </a:path>
            </a:pathLst>
          </a:custGeom>
          <a:blipFill>
            <a:blip r:embed="rId4">
              <a:alphaModFix amt="35000"/>
              <a:extLst>
                <a:ext uri="{96DAC541-7B7A-43D3-8B79-37D633B846F1}">
                  <asvg:svgBlip xmlns="" xmlns:asvg="http://schemas.microsoft.com/office/drawing/2016/SVG/main" r:embed="rId5"/>
                </a:ext>
              </a:extLst>
            </a:blip>
            <a:stretch>
              <a:fillRect/>
            </a:stretch>
          </a:blipFill>
        </p:spPr>
      </p:sp>
      <p:sp>
        <p:nvSpPr>
          <p:cNvPr id="11" name="TextBox 11"/>
          <p:cNvSpPr txBox="1"/>
          <p:nvPr/>
        </p:nvSpPr>
        <p:spPr>
          <a:xfrm>
            <a:off x="1022587" y="7458448"/>
            <a:ext cx="5551711" cy="1179927"/>
          </a:xfrm>
          <a:prstGeom prst="rect">
            <a:avLst/>
          </a:prstGeom>
        </p:spPr>
        <p:txBody>
          <a:bodyPr lIns="0" tIns="0" rIns="0" bIns="0" rtlCol="0" anchor="t">
            <a:spAutoFit/>
          </a:bodyPr>
          <a:lstStyle/>
          <a:p>
            <a:pPr>
              <a:lnSpc>
                <a:spcPts val="9514"/>
              </a:lnSpc>
            </a:pPr>
            <a:r>
              <a:rPr lang="en-US" sz="6796">
                <a:solidFill>
                  <a:srgbClr val="F3F6FA"/>
                </a:solidFill>
                <a:latin typeface="Kollektif"/>
              </a:rPr>
              <a:t>Lars Peeters</a:t>
            </a:r>
          </a:p>
        </p:txBody>
      </p:sp>
      <p:sp>
        <p:nvSpPr>
          <p:cNvPr id="12" name="TextBox 12"/>
          <p:cNvSpPr txBox="1"/>
          <p:nvPr/>
        </p:nvSpPr>
        <p:spPr>
          <a:xfrm>
            <a:off x="1022587" y="8560362"/>
            <a:ext cx="6949850" cy="697938"/>
          </a:xfrm>
          <a:prstGeom prst="rect">
            <a:avLst/>
          </a:prstGeom>
        </p:spPr>
        <p:txBody>
          <a:bodyPr lIns="0" tIns="0" rIns="0" bIns="0" rtlCol="0" anchor="t">
            <a:spAutoFit/>
          </a:bodyPr>
          <a:lstStyle/>
          <a:p>
            <a:pPr>
              <a:lnSpc>
                <a:spcPts val="5630"/>
              </a:lnSpc>
            </a:pPr>
            <a:r>
              <a:rPr lang="en-US" sz="4022">
                <a:solidFill>
                  <a:srgbClr val="F3F6FA"/>
                </a:solidFill>
                <a:latin typeface="Kollektif"/>
              </a:rPr>
              <a:t>Management | 2025</a:t>
            </a:r>
          </a:p>
        </p:txBody>
      </p:sp>
      <p:sp>
        <p:nvSpPr>
          <p:cNvPr id="13" name="TextBox 13"/>
          <p:cNvSpPr txBox="1"/>
          <p:nvPr/>
        </p:nvSpPr>
        <p:spPr>
          <a:xfrm>
            <a:off x="7319871" y="923925"/>
            <a:ext cx="9939429" cy="1718419"/>
          </a:xfrm>
          <a:prstGeom prst="rect">
            <a:avLst/>
          </a:prstGeom>
        </p:spPr>
        <p:txBody>
          <a:bodyPr wrap="square" lIns="0" tIns="0" rIns="0" bIns="0" rtlCol="0" anchor="t">
            <a:spAutoFit/>
          </a:bodyPr>
          <a:lstStyle/>
          <a:p>
            <a:pPr algn="ctr">
              <a:lnSpc>
                <a:spcPts val="6722"/>
              </a:lnSpc>
            </a:pPr>
            <a:r>
              <a:rPr lang="ar-DZ" sz="6600" b="1" dirty="0" smtClean="0">
                <a:solidFill>
                  <a:srgbClr val="0B1320"/>
                </a:solidFill>
                <a:latin typeface="Kollektif"/>
              </a:rPr>
              <a:t>المحاضرة الثالثة: العلاقات الدولية ما قبل الحديثة.</a:t>
            </a:r>
            <a:endParaRPr lang="en-US" sz="6600" b="1" dirty="0">
              <a:solidFill>
                <a:srgbClr val="0B1320"/>
              </a:solidFill>
              <a:latin typeface="Kollektif"/>
            </a:endParaRPr>
          </a:p>
        </p:txBody>
      </p:sp>
      <p:sp>
        <p:nvSpPr>
          <p:cNvPr id="14" name="AutoShape 14"/>
          <p:cNvSpPr/>
          <p:nvPr/>
        </p:nvSpPr>
        <p:spPr>
          <a:xfrm rot="-7200000">
            <a:off x="5919627" y="8708126"/>
            <a:ext cx="3877602" cy="0"/>
          </a:xfrm>
          <a:prstGeom prst="line">
            <a:avLst/>
          </a:prstGeom>
          <a:ln w="38100" cap="flat">
            <a:solidFill>
              <a:srgbClr val="F3F6FA"/>
            </a:solidFill>
            <a:prstDash val="solid"/>
            <a:headEnd type="none" w="sm" len="sm"/>
            <a:tailEnd type="none" w="sm" len="sm"/>
          </a:ln>
        </p:spPr>
      </p:sp>
      <p:grpSp>
        <p:nvGrpSpPr>
          <p:cNvPr id="15" name="Group 15"/>
          <p:cNvGrpSpPr/>
          <p:nvPr/>
        </p:nvGrpSpPr>
        <p:grpSpPr>
          <a:xfrm rot="-1803481">
            <a:off x="-1406369" y="-2569339"/>
            <a:ext cx="7821074" cy="19539727"/>
            <a:chOff x="0" y="0"/>
            <a:chExt cx="2059871" cy="5146266"/>
          </a:xfrm>
        </p:grpSpPr>
        <p:sp>
          <p:nvSpPr>
            <p:cNvPr id="16" name="Freeform 16"/>
            <p:cNvSpPr/>
            <p:nvPr/>
          </p:nvSpPr>
          <p:spPr>
            <a:xfrm>
              <a:off x="0" y="0"/>
              <a:ext cx="2059872" cy="5146266"/>
            </a:xfrm>
            <a:custGeom>
              <a:avLst/>
              <a:gdLst/>
              <a:ahLst/>
              <a:cxnLst/>
              <a:rect l="l" t="t" r="r" b="b"/>
              <a:pathLst>
                <a:path w="2059872" h="5146266">
                  <a:moveTo>
                    <a:pt x="0" y="0"/>
                  </a:moveTo>
                  <a:lnTo>
                    <a:pt x="2059872" y="0"/>
                  </a:lnTo>
                  <a:lnTo>
                    <a:pt x="2059872" y="5146266"/>
                  </a:lnTo>
                  <a:lnTo>
                    <a:pt x="0" y="5146266"/>
                  </a:lnTo>
                  <a:close/>
                </a:path>
              </a:pathLst>
            </a:custGeom>
            <a:solidFill>
              <a:srgbClr val="0B1320"/>
            </a:solidFill>
          </p:spPr>
        </p:sp>
        <p:sp>
          <p:nvSpPr>
            <p:cNvPr id="17" name="TextBox 1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rot="-1803481">
            <a:off x="-1253969" y="-2416939"/>
            <a:ext cx="7821074" cy="19539727"/>
            <a:chOff x="0" y="0"/>
            <a:chExt cx="2059871" cy="5146266"/>
          </a:xfrm>
        </p:grpSpPr>
        <p:sp>
          <p:nvSpPr>
            <p:cNvPr id="19" name="Freeform 19"/>
            <p:cNvSpPr/>
            <p:nvPr/>
          </p:nvSpPr>
          <p:spPr>
            <a:xfrm>
              <a:off x="0" y="0"/>
              <a:ext cx="2059872" cy="5146266"/>
            </a:xfrm>
            <a:custGeom>
              <a:avLst/>
              <a:gdLst/>
              <a:ahLst/>
              <a:cxnLst/>
              <a:rect l="l" t="t" r="r" b="b"/>
              <a:pathLst>
                <a:path w="2059872" h="5146266">
                  <a:moveTo>
                    <a:pt x="0" y="0"/>
                  </a:moveTo>
                  <a:lnTo>
                    <a:pt x="2059872" y="0"/>
                  </a:lnTo>
                  <a:lnTo>
                    <a:pt x="2059872" y="5146266"/>
                  </a:lnTo>
                  <a:lnTo>
                    <a:pt x="0" y="5146266"/>
                  </a:lnTo>
                  <a:close/>
                </a:path>
              </a:pathLst>
            </a:custGeom>
            <a:solidFill>
              <a:srgbClr val="0B1320"/>
            </a:solidFill>
          </p:spPr>
        </p:sp>
        <p:sp>
          <p:nvSpPr>
            <p:cNvPr id="20" name="TextBox 20"/>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rot="19796519">
            <a:off x="-1335955" y="-1769512"/>
            <a:ext cx="1487874" cy="3266926"/>
          </a:xfrm>
          <a:prstGeom prst="rect">
            <a:avLst/>
          </a:prstGeom>
        </p:spPr>
        <p:txBody>
          <a:bodyPr lIns="50800" tIns="50800" rIns="50800" bIns="50800" rtlCol="0" anchor="ctr"/>
          <a:lstStyle/>
          <a:p>
            <a:pPr algn="ctr">
              <a:lnSpc>
                <a:spcPts val="2659"/>
              </a:lnSpc>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grpSp>
        <p:nvGrpSpPr>
          <p:cNvPr id="2" name="Group 2"/>
          <p:cNvGrpSpPr/>
          <p:nvPr/>
        </p:nvGrpSpPr>
        <p:grpSpPr>
          <a:xfrm rot="-4029962">
            <a:off x="9211455" y="4108490"/>
            <a:ext cx="15424018" cy="7321898"/>
            <a:chOff x="0" y="0"/>
            <a:chExt cx="4062293" cy="2126368"/>
          </a:xfrm>
        </p:grpSpPr>
        <p:sp>
          <p:nvSpPr>
            <p:cNvPr id="3" name="Freeform 3"/>
            <p:cNvSpPr/>
            <p:nvPr/>
          </p:nvSpPr>
          <p:spPr>
            <a:xfrm>
              <a:off x="0" y="0"/>
              <a:ext cx="4062293" cy="2126368"/>
            </a:xfrm>
            <a:custGeom>
              <a:avLst/>
              <a:gdLst/>
              <a:ahLst/>
              <a:cxnLst/>
              <a:rect l="l" t="t" r="r" b="b"/>
              <a:pathLst>
                <a:path w="4062293" h="2126368">
                  <a:moveTo>
                    <a:pt x="0" y="0"/>
                  </a:moveTo>
                  <a:lnTo>
                    <a:pt x="4062293" y="0"/>
                  </a:lnTo>
                  <a:lnTo>
                    <a:pt x="4062293" y="2126368"/>
                  </a:lnTo>
                  <a:lnTo>
                    <a:pt x="0" y="2126368"/>
                  </a:lnTo>
                  <a:close/>
                </a:path>
              </a:pathLst>
            </a:custGeom>
            <a:solidFill>
              <a:srgbClr val="0B1320"/>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5400000">
            <a:off x="500880" y="3834502"/>
            <a:ext cx="1189120" cy="1428875"/>
            <a:chOff x="0" y="0"/>
            <a:chExt cx="313184" cy="657900"/>
          </a:xfrm>
        </p:grpSpPr>
        <p:sp>
          <p:nvSpPr>
            <p:cNvPr id="6" name="Freeform 6"/>
            <p:cNvSpPr/>
            <p:nvPr/>
          </p:nvSpPr>
          <p:spPr>
            <a:xfrm>
              <a:off x="0" y="0"/>
              <a:ext cx="313184" cy="657900"/>
            </a:xfrm>
            <a:custGeom>
              <a:avLst/>
              <a:gdLst/>
              <a:ahLst/>
              <a:cxnLst/>
              <a:rect l="l" t="t" r="r" b="b"/>
              <a:pathLst>
                <a:path w="313184" h="657900">
                  <a:moveTo>
                    <a:pt x="0" y="0"/>
                  </a:moveTo>
                  <a:lnTo>
                    <a:pt x="313184" y="0"/>
                  </a:lnTo>
                  <a:lnTo>
                    <a:pt x="313184" y="657900"/>
                  </a:lnTo>
                  <a:lnTo>
                    <a:pt x="0" y="657900"/>
                  </a:lnTo>
                  <a:close/>
                </a:path>
              </a:pathLst>
            </a:custGeom>
            <a:solidFill>
              <a:srgbClr val="497183"/>
            </a:solidFill>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3905738" y="5143500"/>
            <a:ext cx="3353562" cy="4114800"/>
          </a:xfrm>
          <a:custGeom>
            <a:avLst/>
            <a:gdLst/>
            <a:ahLst/>
            <a:cxnLst/>
            <a:rect l="l" t="t" r="r" b="b"/>
            <a:pathLst>
              <a:path w="3353562" h="4114800">
                <a:moveTo>
                  <a:pt x="0" y="0"/>
                </a:moveTo>
                <a:lnTo>
                  <a:pt x="3353562" y="0"/>
                </a:lnTo>
                <a:lnTo>
                  <a:pt x="3353562"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TextBox 9"/>
          <p:cNvSpPr txBox="1"/>
          <p:nvPr/>
        </p:nvSpPr>
        <p:spPr>
          <a:xfrm>
            <a:off x="1028700" y="1880121"/>
            <a:ext cx="10987128" cy="907493"/>
          </a:xfrm>
          <a:prstGeom prst="rect">
            <a:avLst/>
          </a:prstGeom>
        </p:spPr>
        <p:txBody>
          <a:bodyPr lIns="0" tIns="0" rIns="0" bIns="0" rtlCol="0" anchor="t">
            <a:spAutoFit/>
          </a:bodyPr>
          <a:lstStyle/>
          <a:p>
            <a:pPr algn="justLow" rtl="1">
              <a:lnSpc>
                <a:spcPts val="8133"/>
              </a:lnSpc>
            </a:pPr>
            <a:r>
              <a:rPr lang="ar-DZ" sz="4400" b="1" dirty="0" smtClean="0">
                <a:solidFill>
                  <a:srgbClr val="0B1320"/>
                </a:solidFill>
                <a:latin typeface="League Spartan Bold"/>
              </a:rPr>
              <a:t>مضمون المعاهدة.</a:t>
            </a:r>
            <a:endParaRPr lang="en-US" sz="4400" b="1" dirty="0">
              <a:solidFill>
                <a:srgbClr val="0B1320"/>
              </a:solidFill>
              <a:latin typeface="League Spartan Bold"/>
            </a:endParaRPr>
          </a:p>
        </p:txBody>
      </p:sp>
      <p:sp>
        <p:nvSpPr>
          <p:cNvPr id="15" name="TextBox 15"/>
          <p:cNvSpPr txBox="1"/>
          <p:nvPr/>
        </p:nvSpPr>
        <p:spPr>
          <a:xfrm>
            <a:off x="2146301" y="3771900"/>
            <a:ext cx="11112499" cy="3323987"/>
          </a:xfrm>
          <a:prstGeom prst="rect">
            <a:avLst/>
          </a:prstGeom>
        </p:spPr>
        <p:txBody>
          <a:bodyPr wrap="square" lIns="0" tIns="0" rIns="0" bIns="0" rtlCol="0" anchor="t">
            <a:spAutoFit/>
          </a:bodyPr>
          <a:lstStyle/>
          <a:p>
            <a:pPr lvl="0" algn="justLow" rtl="1"/>
            <a:r>
              <a:rPr lang="ar-DZ" sz="3600" b="1" dirty="0"/>
              <a:t>أهمية المبعوثين والرسل </a:t>
            </a:r>
            <a:r>
              <a:rPr lang="ar-DZ" sz="3600" b="1" dirty="0" smtClean="0"/>
              <a:t>والاعتراف بمركزهم.</a:t>
            </a:r>
          </a:p>
          <a:p>
            <a:pPr lvl="0" algn="justLow" rtl="1"/>
            <a:r>
              <a:rPr lang="ar-DZ" sz="3600" b="1" dirty="0" smtClean="0"/>
              <a:t>مبدأ </a:t>
            </a:r>
            <a:r>
              <a:rPr lang="ar-DZ" sz="3600" b="1" dirty="0"/>
              <a:t>تسليم المجرمين </a:t>
            </a:r>
            <a:r>
              <a:rPr lang="ar-DZ" sz="3600" b="1" dirty="0" smtClean="0"/>
              <a:t>دون </a:t>
            </a:r>
            <a:r>
              <a:rPr lang="ar-DZ" sz="3600" b="1" dirty="0"/>
              <a:t>التمييز بين المجرم العادي والسياسي.</a:t>
            </a:r>
            <a:endParaRPr lang="fr-FR" sz="3600" b="1" dirty="0"/>
          </a:p>
          <a:p>
            <a:pPr lvl="0" algn="justLow" rtl="1"/>
            <a:r>
              <a:rPr lang="ar-DZ" sz="3600" b="1" dirty="0"/>
              <a:t>التأكيد على إقامة علاقات ودية وإشاعة السلام القائم على ضمان حرمة أراضي </a:t>
            </a:r>
            <a:r>
              <a:rPr lang="ar-DZ" sz="3600" b="1" dirty="0" smtClean="0"/>
              <a:t>المملكتين.</a:t>
            </a:r>
          </a:p>
          <a:p>
            <a:pPr lvl="0" algn="justLow" rtl="1"/>
            <a:r>
              <a:rPr lang="ar-DZ" sz="3600" b="1" dirty="0" smtClean="0"/>
              <a:t>إقامة تحالف لللدفاع </a:t>
            </a:r>
            <a:r>
              <a:rPr lang="ar-DZ" sz="3600" b="1" dirty="0"/>
              <a:t>المشترك.</a:t>
            </a:r>
            <a:endParaRPr lang="fr-FR" sz="3600" b="1" dirty="0"/>
          </a:p>
          <a:p>
            <a:pPr lvl="0" algn="justLow" rtl="1"/>
            <a:r>
              <a:rPr lang="ar-DZ" sz="3600" b="1" dirty="0"/>
              <a:t>مبدأ رعاية </a:t>
            </a:r>
            <a:r>
              <a:rPr lang="ar-DZ" sz="3600" b="1" dirty="0" smtClean="0"/>
              <a:t>الآلهة والمعابد.</a:t>
            </a:r>
            <a:endParaRPr lang="fr-FR" sz="3600" b="1" dirty="0"/>
          </a:p>
        </p:txBody>
      </p:sp>
      <p:sp>
        <p:nvSpPr>
          <p:cNvPr id="19" name="Freeform 19"/>
          <p:cNvSpPr/>
          <p:nvPr/>
        </p:nvSpPr>
        <p:spPr>
          <a:xfrm rot="-4007976" flipH="1" flipV="1">
            <a:off x="5595920" y="6813080"/>
            <a:ext cx="4754343" cy="7494363"/>
          </a:xfrm>
          <a:custGeom>
            <a:avLst/>
            <a:gdLst/>
            <a:ahLst/>
            <a:cxnLst/>
            <a:rect l="l" t="t" r="r" b="b"/>
            <a:pathLst>
              <a:path w="4754343" h="7494363">
                <a:moveTo>
                  <a:pt x="4754344" y="7494363"/>
                </a:moveTo>
                <a:lnTo>
                  <a:pt x="0" y="7494363"/>
                </a:lnTo>
                <a:lnTo>
                  <a:pt x="0" y="0"/>
                </a:lnTo>
                <a:lnTo>
                  <a:pt x="4754344" y="0"/>
                </a:lnTo>
                <a:lnTo>
                  <a:pt x="4754344" y="7494363"/>
                </a:lnTo>
                <a:close/>
              </a:path>
            </a:pathLst>
          </a:custGeom>
          <a:blipFill>
            <a:blip r:embed="rId4">
              <a:alphaModFix amt="64000"/>
              <a:extLst>
                <a:ext uri="{96DAC541-7B7A-43D3-8B79-37D633B846F1}">
                  <asvg:svgBlip xmlns="" xmlns:asvg="http://schemas.microsoft.com/office/drawing/2016/SVG/main" r:embed="rId5"/>
                </a:ext>
              </a:extLst>
            </a:blip>
            <a:stretch>
              <a:fillRect r="-61881"/>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down)">
                                      <p:cBhvr>
                                        <p:cTn id="12" dur="500"/>
                                        <p:tgtEl>
                                          <p:spTgt spid="15">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wipe(down)">
                                      <p:cBhvr>
                                        <p:cTn id="15" dur="500"/>
                                        <p:tgtEl>
                                          <p:spTgt spid="15">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Effect transition="in" filter="wipe(down)">
                                      <p:cBhvr>
                                        <p:cTn id="18" dur="500"/>
                                        <p:tgtEl>
                                          <p:spTgt spid="15">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animEffect transition="in" filter="wipe(down)">
                                      <p:cBhvr>
                                        <p:cTn id="21" dur="500"/>
                                        <p:tgtEl>
                                          <p:spTgt spid="15">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5">
                                            <p:txEl>
                                              <p:pRg st="4" end="4"/>
                                            </p:txEl>
                                          </p:spTgt>
                                        </p:tgtEl>
                                        <p:attrNameLst>
                                          <p:attrName>style.visibility</p:attrName>
                                        </p:attrNameLst>
                                      </p:cBhvr>
                                      <p:to>
                                        <p:strVal val="visible"/>
                                      </p:to>
                                    </p:set>
                                    <p:animEffect transition="in" filter="wipe(down)">
                                      <p:cBhvr>
                                        <p:cTn id="24"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9144000" y="0"/>
            <a:ext cx="10308563" cy="10308563"/>
            <a:chOff x="0" y="0"/>
            <a:chExt cx="6350000" cy="6350000"/>
          </a:xfrm>
        </p:grpSpPr>
        <p:sp>
          <p:nvSpPr>
            <p:cNvPr id="3" name="Freeform 3"/>
            <p:cNvSpPr/>
            <p:nvPr/>
          </p:nvSpPr>
          <p:spPr>
            <a:xfrm>
              <a:off x="-95377" y="-95377"/>
              <a:ext cx="6540754" cy="6540754"/>
            </a:xfrm>
            <a:custGeom>
              <a:avLst/>
              <a:gdLst/>
              <a:ahLst/>
              <a:cxnLst/>
              <a:rect l="l" t="t" r="r" b="b"/>
              <a:pathLst>
                <a:path w="6540754" h="6540754">
                  <a:moveTo>
                    <a:pt x="6540754" y="0"/>
                  </a:moveTo>
                  <a:lnTo>
                    <a:pt x="0" y="6540754"/>
                  </a:lnTo>
                  <a:lnTo>
                    <a:pt x="6540754" y="6540754"/>
                  </a:lnTo>
                  <a:close/>
                </a:path>
              </a:pathLst>
            </a:custGeom>
            <a:blipFill>
              <a:blip r:embed="rId2"/>
              <a:stretch>
                <a:fillRect r="-49999"/>
              </a:stretch>
            </a:blipFill>
          </p:spPr>
        </p:sp>
      </p:grpSp>
      <p:sp>
        <p:nvSpPr>
          <p:cNvPr id="4" name="Freeform 4"/>
          <p:cNvSpPr/>
          <p:nvPr/>
        </p:nvSpPr>
        <p:spPr>
          <a:xfrm rot="5400000" flipH="1" flipV="1">
            <a:off x="11447533" y="-2797672"/>
            <a:ext cx="5375133" cy="8305800"/>
          </a:xfrm>
          <a:custGeom>
            <a:avLst/>
            <a:gdLst/>
            <a:ahLst/>
            <a:cxnLst/>
            <a:rect l="l" t="t" r="r" b="b"/>
            <a:pathLst>
              <a:path w="5375133" h="8472926">
                <a:moveTo>
                  <a:pt x="5375133" y="8472925"/>
                </a:moveTo>
                <a:lnTo>
                  <a:pt x="0" y="8472925"/>
                </a:lnTo>
                <a:lnTo>
                  <a:pt x="0" y="0"/>
                </a:lnTo>
                <a:lnTo>
                  <a:pt x="5375133" y="0"/>
                </a:lnTo>
                <a:lnTo>
                  <a:pt x="5375133" y="8472925"/>
                </a:lnTo>
                <a:close/>
              </a:path>
            </a:pathLst>
          </a:custGeom>
          <a:blipFill>
            <a:blip r:embed="rId3">
              <a:extLst>
                <a:ext uri="{96DAC541-7B7A-43D3-8B79-37D633B846F1}">
                  <asvg:svgBlip xmlns="" xmlns:asvg="http://schemas.microsoft.com/office/drawing/2016/SVG/main" r:embed="rId4"/>
                </a:ext>
              </a:extLst>
            </a:blip>
            <a:stretch>
              <a:fillRect r="-61881"/>
            </a:stretch>
          </a:blipFill>
        </p:spPr>
      </p:sp>
      <p:sp>
        <p:nvSpPr>
          <p:cNvPr id="5" name="Freeform 5"/>
          <p:cNvSpPr/>
          <p:nvPr/>
        </p:nvSpPr>
        <p:spPr>
          <a:xfrm rot="5400000">
            <a:off x="-2126549" y="5719717"/>
            <a:ext cx="4632681" cy="5258396"/>
          </a:xfrm>
          <a:custGeom>
            <a:avLst/>
            <a:gdLst/>
            <a:ahLst/>
            <a:cxnLst/>
            <a:rect l="l" t="t" r="r" b="b"/>
            <a:pathLst>
              <a:path w="4632681" h="5258396">
                <a:moveTo>
                  <a:pt x="0" y="0"/>
                </a:moveTo>
                <a:lnTo>
                  <a:pt x="4632680" y="0"/>
                </a:lnTo>
                <a:lnTo>
                  <a:pt x="4632680" y="5258396"/>
                </a:lnTo>
                <a:lnTo>
                  <a:pt x="0" y="5258396"/>
                </a:lnTo>
                <a:lnTo>
                  <a:pt x="0" y="0"/>
                </a:lnTo>
                <a:close/>
              </a:path>
            </a:pathLst>
          </a:custGeom>
          <a:blipFill>
            <a:blip r:embed="rId5">
              <a:alphaModFix amt="48000"/>
              <a:extLst>
                <a:ext uri="{96DAC541-7B7A-43D3-8B79-37D633B846F1}">
                  <asvg:svgBlip xmlns="" xmlns:asvg="http://schemas.microsoft.com/office/drawing/2016/SVG/main" r:embed="rId6"/>
                </a:ext>
              </a:extLst>
            </a:blip>
            <a:stretch>
              <a:fillRect r="-43679"/>
            </a:stretch>
          </a:blipFill>
        </p:spPr>
      </p:sp>
      <p:sp>
        <p:nvSpPr>
          <p:cNvPr id="9" name="TextBox 9"/>
          <p:cNvSpPr txBox="1"/>
          <p:nvPr/>
        </p:nvSpPr>
        <p:spPr>
          <a:xfrm>
            <a:off x="381000" y="1161369"/>
            <a:ext cx="10456808" cy="5783635"/>
          </a:xfrm>
          <a:prstGeom prst="rect">
            <a:avLst/>
          </a:prstGeom>
        </p:spPr>
        <p:txBody>
          <a:bodyPr wrap="square" lIns="0" tIns="0" rIns="0" bIns="0" rtlCol="0" anchor="t">
            <a:spAutoFit/>
          </a:bodyPr>
          <a:lstStyle/>
          <a:p>
            <a:pPr algn="justLow" rtl="1">
              <a:lnSpc>
                <a:spcPts val="11536"/>
              </a:lnSpc>
            </a:pPr>
            <a:r>
              <a:rPr lang="ar-DZ" sz="3600" b="1" dirty="0" smtClean="0">
                <a:solidFill>
                  <a:srgbClr val="0B1320"/>
                </a:solidFill>
                <a:latin typeface="League Spartan Bold"/>
              </a:rPr>
              <a:t>العلاقات الدولية عند الاغريق.</a:t>
            </a:r>
          </a:p>
          <a:p>
            <a:pPr algn="justLow" rtl="1"/>
            <a:r>
              <a:rPr lang="ar-DZ" sz="2800" b="1" dirty="0"/>
              <a:t>تجلت </a:t>
            </a:r>
            <a:r>
              <a:rPr lang="ar-DZ" sz="2800" b="1" dirty="0" smtClean="0"/>
              <a:t>انجازات </a:t>
            </a:r>
            <a:r>
              <a:rPr lang="ar-DZ" sz="2800" b="1" dirty="0"/>
              <a:t>الفكر الإغريقي في دولة- المدينة </a:t>
            </a:r>
            <a:r>
              <a:rPr lang="ar-DZ" sz="2800" b="1" dirty="0" smtClean="0"/>
              <a:t>في </a:t>
            </a:r>
            <a:r>
              <a:rPr lang="ar-DZ" sz="2800" b="1" dirty="0"/>
              <a:t>القرن السادس قبل الميلاد، </a:t>
            </a:r>
            <a:r>
              <a:rPr lang="ar-DZ" sz="2800" b="1" dirty="0" smtClean="0"/>
              <a:t>تميّز </a:t>
            </a:r>
            <a:r>
              <a:rPr lang="ar-DZ" sz="2800" b="1" dirty="0"/>
              <a:t>هذا النمط بقيام دويلات صغيرة في فضاء جغرافي وثقافي موحد ومنسجم نتيجة لصلات الجنس واللغة والدين، والشيء الوحيد الذي يُعطي هذه المدن طابع الدويلات هو استقلالها وقوّتها الاقتصادية</a:t>
            </a:r>
            <a:r>
              <a:rPr lang="ar-DZ" sz="2800" b="1" dirty="0" smtClean="0">
                <a:solidFill>
                  <a:schemeClr val="tx2">
                    <a:lumMod val="75000"/>
                  </a:schemeClr>
                </a:solidFill>
              </a:rPr>
              <a:t>.</a:t>
            </a:r>
          </a:p>
          <a:p>
            <a:pPr algn="justLow" rtl="1"/>
            <a:r>
              <a:rPr lang="ar-DZ" sz="2800" b="1" dirty="0" smtClean="0">
                <a:solidFill>
                  <a:schemeClr val="tx2">
                    <a:lumMod val="75000"/>
                  </a:schemeClr>
                </a:solidFill>
              </a:rPr>
              <a:t> </a:t>
            </a:r>
            <a:r>
              <a:rPr lang="ar-DZ" sz="2800" b="1" dirty="0"/>
              <a:t>فنظام دولة- المدينة الإغريقي أوجد عشرات المدن المتجاورة ذات المصالح المشتركة أو المتضاربة، وعلى هذا الأساس دعت الضرورة إلى تنظيم العلاقات فيما بين دول المدن الإغريقية والتي اتسمت بنوع من الثبات </a:t>
            </a:r>
            <a:r>
              <a:rPr lang="ar-DZ" sz="2800" b="1" dirty="0" smtClean="0"/>
              <a:t>والنظام.</a:t>
            </a:r>
          </a:p>
          <a:p>
            <a:pPr algn="justLow" rtl="1"/>
            <a:r>
              <a:rPr lang="ar-DZ" sz="2800" b="1" dirty="0" smtClean="0"/>
              <a:t> </a:t>
            </a:r>
            <a:r>
              <a:rPr lang="ar-DZ" sz="2800" b="1" dirty="0"/>
              <a:t>فطوروا نظاما دقيقا للاتصال الدبلوماسي، حيث عرفوا مبدأ التسوية بالتراضي أو المصالحة التي تشير إلى وقف </a:t>
            </a:r>
            <a:r>
              <a:rPr lang="ar-DZ" sz="2800" b="1" dirty="0" smtClean="0"/>
              <a:t>الأعمال </a:t>
            </a:r>
            <a:r>
              <a:rPr lang="ar-DZ" sz="2800" b="1" dirty="0"/>
              <a:t>العدائية، كما تبنوا نظام الاتفاقات العلنية والمعاهدات إلى جانب التحالفات والهدنة المقدسة التي تعقد فترة الألعاب الأولمبية</a:t>
            </a:r>
            <a:r>
              <a:rPr lang="ar-DZ" sz="1400" dirty="0"/>
              <a:t>.</a:t>
            </a:r>
            <a:endParaRPr lang="en-US" sz="1400" b="1" dirty="0">
              <a:solidFill>
                <a:srgbClr val="0B1320"/>
              </a:solidFill>
              <a:latin typeface="League Spartan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ircle(in)">
                                      <p:cBhvr>
                                        <p:cTn id="12" dur="2000"/>
                                        <p:tgtEl>
                                          <p:spTgt spid="9">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circle(in)">
                                      <p:cBhvr>
                                        <p:cTn id="15" dur="2000"/>
                                        <p:tgtEl>
                                          <p:spTgt spid="9">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circle(in)">
                                      <p:cBhvr>
                                        <p:cTn id="18"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B1320"/>
        </a:solidFill>
        <a:effectLst/>
      </p:bgPr>
    </p:bg>
    <p:spTree>
      <p:nvGrpSpPr>
        <p:cNvPr id="1" name=""/>
        <p:cNvGrpSpPr/>
        <p:nvPr/>
      </p:nvGrpSpPr>
      <p:grpSpPr>
        <a:xfrm>
          <a:off x="0" y="0"/>
          <a:ext cx="0" cy="0"/>
          <a:chOff x="0" y="0"/>
          <a:chExt cx="0" cy="0"/>
        </a:xfrm>
      </p:grpSpPr>
      <p:grpSp>
        <p:nvGrpSpPr>
          <p:cNvPr id="2" name="Group 2"/>
          <p:cNvGrpSpPr/>
          <p:nvPr/>
        </p:nvGrpSpPr>
        <p:grpSpPr>
          <a:xfrm rot="-5134293">
            <a:off x="4216568" y="2874566"/>
            <a:ext cx="4179158" cy="12362292"/>
            <a:chOff x="0" y="0"/>
            <a:chExt cx="1095650" cy="3323928"/>
          </a:xfrm>
        </p:grpSpPr>
        <p:sp>
          <p:nvSpPr>
            <p:cNvPr id="3" name="Freeform 3"/>
            <p:cNvSpPr/>
            <p:nvPr/>
          </p:nvSpPr>
          <p:spPr>
            <a:xfrm>
              <a:off x="0" y="0"/>
              <a:ext cx="1095650" cy="3323929"/>
            </a:xfrm>
            <a:custGeom>
              <a:avLst/>
              <a:gdLst/>
              <a:ahLst/>
              <a:cxnLst/>
              <a:rect l="l" t="t" r="r" b="b"/>
              <a:pathLst>
                <a:path w="1095650" h="3323929">
                  <a:moveTo>
                    <a:pt x="0" y="0"/>
                  </a:moveTo>
                  <a:lnTo>
                    <a:pt x="1095650" y="0"/>
                  </a:lnTo>
                  <a:lnTo>
                    <a:pt x="1095650" y="3323929"/>
                  </a:lnTo>
                  <a:lnTo>
                    <a:pt x="0" y="3323929"/>
                  </a:lnTo>
                  <a:close/>
                </a:path>
              </a:pathLst>
            </a:custGeom>
            <a:solidFill>
              <a:srgbClr val="497183"/>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710493">
            <a:off x="9070548" y="3956660"/>
            <a:ext cx="15424018" cy="8073552"/>
            <a:chOff x="0" y="0"/>
            <a:chExt cx="4062293" cy="2126368"/>
          </a:xfrm>
        </p:grpSpPr>
        <p:sp>
          <p:nvSpPr>
            <p:cNvPr id="6" name="Freeform 6"/>
            <p:cNvSpPr/>
            <p:nvPr/>
          </p:nvSpPr>
          <p:spPr>
            <a:xfrm>
              <a:off x="0" y="0"/>
              <a:ext cx="4062293" cy="2126368"/>
            </a:xfrm>
            <a:custGeom>
              <a:avLst/>
              <a:gdLst/>
              <a:ahLst/>
              <a:cxnLst/>
              <a:rect l="l" t="t" r="r" b="b"/>
              <a:pathLst>
                <a:path w="4062293" h="2126368">
                  <a:moveTo>
                    <a:pt x="0" y="0"/>
                  </a:moveTo>
                  <a:lnTo>
                    <a:pt x="4062293" y="0"/>
                  </a:lnTo>
                  <a:lnTo>
                    <a:pt x="4062293" y="2126368"/>
                  </a:lnTo>
                  <a:lnTo>
                    <a:pt x="0" y="2126368"/>
                  </a:lnTo>
                  <a:close/>
                </a:path>
              </a:pathLst>
            </a:custGeom>
            <a:solidFill>
              <a:srgbClr val="F3F6FA"/>
            </a:solidFill>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3144500" y="570759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TextBox 9"/>
          <p:cNvSpPr txBox="1"/>
          <p:nvPr/>
        </p:nvSpPr>
        <p:spPr>
          <a:xfrm>
            <a:off x="1028700" y="1880121"/>
            <a:ext cx="10782300" cy="895823"/>
          </a:xfrm>
          <a:prstGeom prst="rect">
            <a:avLst/>
          </a:prstGeom>
        </p:spPr>
        <p:txBody>
          <a:bodyPr wrap="square" lIns="0" tIns="0" rIns="0" bIns="0" rtlCol="0" anchor="t">
            <a:spAutoFit/>
          </a:bodyPr>
          <a:lstStyle/>
          <a:p>
            <a:pPr algn="justLow" rtl="1">
              <a:lnSpc>
                <a:spcPts val="8133"/>
              </a:lnSpc>
            </a:pPr>
            <a:r>
              <a:rPr lang="ar-DZ" sz="4000" b="1" dirty="0" smtClean="0">
                <a:solidFill>
                  <a:srgbClr val="F3F6FA"/>
                </a:solidFill>
                <a:latin typeface="League Spartan Bold"/>
              </a:rPr>
              <a:t>العلاقات الدولية على عهد الامبراطورية الرومانية.</a:t>
            </a:r>
            <a:endParaRPr lang="en-US" sz="4000" b="1" dirty="0">
              <a:solidFill>
                <a:srgbClr val="F3F6FA"/>
              </a:solidFill>
              <a:latin typeface="League Spartan Bold"/>
            </a:endParaRPr>
          </a:p>
        </p:txBody>
      </p:sp>
      <p:sp>
        <p:nvSpPr>
          <p:cNvPr id="10" name="TextBox 10"/>
          <p:cNvSpPr txBox="1"/>
          <p:nvPr/>
        </p:nvSpPr>
        <p:spPr>
          <a:xfrm>
            <a:off x="1028700" y="3578195"/>
            <a:ext cx="10594666" cy="1461939"/>
          </a:xfrm>
          <a:prstGeom prst="rect">
            <a:avLst/>
          </a:prstGeom>
        </p:spPr>
        <p:txBody>
          <a:bodyPr lIns="0" tIns="0" rIns="0" bIns="0" rtlCol="0" anchor="t">
            <a:spAutoFit/>
          </a:bodyPr>
          <a:lstStyle/>
          <a:p>
            <a:pPr algn="justLow" rtl="1">
              <a:lnSpc>
                <a:spcPts val="3829"/>
              </a:lnSpc>
            </a:pPr>
            <a:r>
              <a:rPr lang="ar-DZ" sz="3600" dirty="0" smtClean="0">
                <a:solidFill>
                  <a:srgbClr val="F3F6FA"/>
                </a:solidFill>
                <a:latin typeface="Arial" panose="020B0604020202020204" pitchFamily="34" charset="0"/>
                <a:cs typeface="Arial" panose="020B0604020202020204" pitchFamily="34" charset="0"/>
              </a:rPr>
              <a:t>تميزت علاقات روما الخارجية بالسيطرة والغطرسة على الشعوب القريبة.</a:t>
            </a:r>
          </a:p>
          <a:p>
            <a:pPr algn="justLow" rtl="1">
              <a:lnSpc>
                <a:spcPts val="3829"/>
              </a:lnSpc>
            </a:pPr>
            <a:r>
              <a:rPr lang="ar-DZ" sz="3600" dirty="0" smtClean="0">
                <a:solidFill>
                  <a:srgbClr val="F3F6FA"/>
                </a:solidFill>
                <a:latin typeface="Arial" panose="020B0604020202020204" pitchFamily="34" charset="0"/>
                <a:cs typeface="Arial" panose="020B0604020202020204" pitchFamily="34" charset="0"/>
              </a:rPr>
              <a:t>انتهجت الأسلوب العسكري في السيطرة.</a:t>
            </a:r>
          </a:p>
          <a:p>
            <a:pPr algn="justLow" rtl="1">
              <a:lnSpc>
                <a:spcPts val="3829"/>
              </a:lnSpc>
            </a:pPr>
            <a:r>
              <a:rPr lang="ar-DZ" sz="3600" dirty="0" smtClean="0">
                <a:solidFill>
                  <a:srgbClr val="F3F6FA"/>
                </a:solidFill>
                <a:latin typeface="Arial" panose="020B0604020202020204" pitchFamily="34" charset="0"/>
                <a:cs typeface="Arial" panose="020B0604020202020204" pitchFamily="34" charset="0"/>
              </a:rPr>
              <a:t>عرف العهد الروماني عقد العديد من الاتفاقيات والحث على الالتزام بها.</a:t>
            </a:r>
            <a:endParaRPr lang="en-US" sz="3600" dirty="0">
              <a:solidFill>
                <a:srgbClr val="F3F6FA"/>
              </a:solidFill>
              <a:latin typeface="Arial" panose="020B0604020202020204" pitchFamily="34" charset="0"/>
              <a:cs typeface="Arial" panose="020B0604020202020204" pitchFamily="34" charset="0"/>
            </a:endParaRPr>
          </a:p>
        </p:txBody>
      </p:sp>
      <p:sp>
        <p:nvSpPr>
          <p:cNvPr id="13" name="Freeform 13"/>
          <p:cNvSpPr/>
          <p:nvPr/>
        </p:nvSpPr>
        <p:spPr>
          <a:xfrm rot="-3004931" flipH="1" flipV="1">
            <a:off x="8039505" y="7452484"/>
            <a:ext cx="4379678" cy="6903771"/>
          </a:xfrm>
          <a:custGeom>
            <a:avLst/>
            <a:gdLst/>
            <a:ahLst/>
            <a:cxnLst/>
            <a:rect l="l" t="t" r="r" b="b"/>
            <a:pathLst>
              <a:path w="4379678" h="6903771">
                <a:moveTo>
                  <a:pt x="4379679" y="6903771"/>
                </a:moveTo>
                <a:lnTo>
                  <a:pt x="0" y="6903771"/>
                </a:lnTo>
                <a:lnTo>
                  <a:pt x="0" y="0"/>
                </a:lnTo>
                <a:lnTo>
                  <a:pt x="4379679" y="0"/>
                </a:lnTo>
                <a:lnTo>
                  <a:pt x="4379679" y="6903771"/>
                </a:lnTo>
                <a:close/>
              </a:path>
            </a:pathLst>
          </a:custGeom>
          <a:blipFill>
            <a:blip r:embed="rId4">
              <a:alphaModFix amt="64000"/>
              <a:extLst>
                <a:ext uri="{96DAC541-7B7A-43D3-8B79-37D633B846F1}">
                  <asvg:svgBlip xmlns="" xmlns:asvg="http://schemas.microsoft.com/office/drawing/2016/SVG/main" r:embed="rId5"/>
                </a:ext>
              </a:extLst>
            </a:blip>
            <a:stretch>
              <a:fillRect r="-61881"/>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circle(in)">
                                      <p:cBhvr>
                                        <p:cTn id="12"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B1320"/>
        </a:solidFill>
        <a:effectLst/>
      </p:bgPr>
    </p:bg>
    <p:spTree>
      <p:nvGrpSpPr>
        <p:cNvPr id="1" name=""/>
        <p:cNvGrpSpPr/>
        <p:nvPr/>
      </p:nvGrpSpPr>
      <p:grpSpPr>
        <a:xfrm>
          <a:off x="0" y="0"/>
          <a:ext cx="0" cy="0"/>
          <a:chOff x="0" y="0"/>
          <a:chExt cx="0" cy="0"/>
        </a:xfrm>
      </p:grpSpPr>
      <p:grpSp>
        <p:nvGrpSpPr>
          <p:cNvPr id="2" name="Group 2"/>
          <p:cNvGrpSpPr/>
          <p:nvPr/>
        </p:nvGrpSpPr>
        <p:grpSpPr>
          <a:xfrm>
            <a:off x="1190439" y="4342130"/>
            <a:ext cx="3985945" cy="3985945"/>
            <a:chOff x="0" y="0"/>
            <a:chExt cx="5314593" cy="5314593"/>
          </a:xfrm>
        </p:grpSpPr>
        <p:sp>
          <p:nvSpPr>
            <p:cNvPr id="3" name="TextBox 3"/>
            <p:cNvSpPr txBox="1"/>
            <p:nvPr/>
          </p:nvSpPr>
          <p:spPr>
            <a:xfrm>
              <a:off x="1499001" y="1751713"/>
              <a:ext cx="2316591" cy="1658766"/>
            </a:xfrm>
            <a:prstGeom prst="rect">
              <a:avLst/>
            </a:prstGeom>
          </p:spPr>
          <p:txBody>
            <a:bodyPr lIns="0" tIns="0" rIns="0" bIns="0" rtlCol="0" anchor="t">
              <a:spAutoFit/>
            </a:bodyPr>
            <a:lstStyle/>
            <a:p>
              <a:pPr algn="ctr">
                <a:lnSpc>
                  <a:spcPts val="10415"/>
                </a:lnSpc>
              </a:pPr>
              <a:endParaRPr lang="en-US" sz="7439" dirty="0">
                <a:solidFill>
                  <a:srgbClr val="FFFFFF"/>
                </a:solidFill>
                <a:latin typeface="Kollektif"/>
              </a:endParaRPr>
            </a:p>
          </p:txBody>
        </p:sp>
        <p:grpSp>
          <p:nvGrpSpPr>
            <p:cNvPr id="4" name="Group 4"/>
            <p:cNvGrpSpPr>
              <a:grpSpLocks noChangeAspect="1"/>
            </p:cNvGrpSpPr>
            <p:nvPr/>
          </p:nvGrpSpPr>
          <p:grpSpPr>
            <a:xfrm>
              <a:off x="0" y="0"/>
              <a:ext cx="5314593" cy="5314593"/>
              <a:chOff x="0" y="0"/>
              <a:chExt cx="2540000" cy="2540000"/>
            </a:xfrm>
          </p:grpSpPr>
          <p:sp>
            <p:nvSpPr>
              <p:cNvPr id="5" name="Freeform 5"/>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F3F6FA"/>
              </a:solidFill>
            </p:spPr>
          </p:sp>
          <p:sp>
            <p:nvSpPr>
              <p:cNvPr id="6" name="Freeform 6"/>
              <p:cNvSpPr/>
              <p:nvPr/>
            </p:nvSpPr>
            <p:spPr>
              <a:xfrm>
                <a:off x="631484" y="17180"/>
                <a:ext cx="1982752" cy="2607567"/>
              </a:xfrm>
              <a:custGeom>
                <a:avLst/>
                <a:gdLst/>
                <a:ahLst/>
                <a:cxnLst/>
                <a:rect l="l" t="t" r="r" b="b"/>
                <a:pathLst>
                  <a:path w="1982752" h="2607567">
                    <a:moveTo>
                      <a:pt x="956016" y="23148"/>
                    </a:moveTo>
                    <a:cubicBezTo>
                      <a:pt x="1413392" y="141242"/>
                      <a:pt x="1767432" y="503428"/>
                      <a:pt x="1875092" y="963372"/>
                    </a:cubicBezTo>
                    <a:cubicBezTo>
                      <a:pt x="1982752" y="1423316"/>
                      <a:pt x="1826241" y="1905008"/>
                      <a:pt x="1468794" y="2213830"/>
                    </a:cubicBezTo>
                    <a:cubicBezTo>
                      <a:pt x="1111347" y="2522651"/>
                      <a:pt x="612034" y="2607566"/>
                      <a:pt x="172596" y="2434267"/>
                    </a:cubicBezTo>
                    <a:cubicBezTo>
                      <a:pt x="87777" y="2401255"/>
                      <a:pt x="27104" y="2325383"/>
                      <a:pt x="13552" y="2235381"/>
                    </a:cubicBezTo>
                    <a:cubicBezTo>
                      <a:pt x="0" y="2145379"/>
                      <a:pt x="35640" y="2055005"/>
                      <a:pt x="106977" y="1998480"/>
                    </a:cubicBezTo>
                    <a:cubicBezTo>
                      <a:pt x="178315" y="1941954"/>
                      <a:pt x="274443" y="1927919"/>
                      <a:pt x="358964" y="1961689"/>
                    </a:cubicBezTo>
                    <a:cubicBezTo>
                      <a:pt x="622627" y="2065668"/>
                      <a:pt x="922214" y="2014718"/>
                      <a:pt x="1136682" y="1829426"/>
                    </a:cubicBezTo>
                    <a:cubicBezTo>
                      <a:pt x="1351150" y="1644133"/>
                      <a:pt x="1445057" y="1355117"/>
                      <a:pt x="1380461" y="1079151"/>
                    </a:cubicBezTo>
                    <a:cubicBezTo>
                      <a:pt x="1315865" y="803185"/>
                      <a:pt x="1103441" y="585873"/>
                      <a:pt x="829016" y="515017"/>
                    </a:cubicBezTo>
                    <a:cubicBezTo>
                      <a:pt x="740788" y="492657"/>
                      <a:pt x="671268" y="424799"/>
                      <a:pt x="646780" y="337138"/>
                    </a:cubicBezTo>
                    <a:cubicBezTo>
                      <a:pt x="622292" y="249478"/>
                      <a:pt x="646578" y="155414"/>
                      <a:pt x="710444" y="90567"/>
                    </a:cubicBezTo>
                    <a:cubicBezTo>
                      <a:pt x="774310" y="25719"/>
                      <a:pt x="867992" y="0"/>
                      <a:pt x="956016" y="23148"/>
                    </a:cubicBezTo>
                    <a:close/>
                  </a:path>
                </a:pathLst>
              </a:custGeom>
              <a:solidFill>
                <a:srgbClr val="1C3F60"/>
              </a:solidFill>
            </p:spPr>
          </p:sp>
        </p:grpSp>
      </p:grpSp>
      <p:grpSp>
        <p:nvGrpSpPr>
          <p:cNvPr id="9" name="Group 9"/>
          <p:cNvGrpSpPr>
            <a:grpSpLocks noChangeAspect="1"/>
          </p:cNvGrpSpPr>
          <p:nvPr/>
        </p:nvGrpSpPr>
        <p:grpSpPr>
          <a:xfrm>
            <a:off x="10148053" y="5808827"/>
            <a:ext cx="2409633" cy="2409633"/>
            <a:chOff x="0" y="0"/>
            <a:chExt cx="2540000" cy="2540000"/>
          </a:xfrm>
        </p:grpSpPr>
        <p:sp>
          <p:nvSpPr>
            <p:cNvPr id="10" name="Freeform 10"/>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F3F6FA"/>
            </a:solidFill>
          </p:spPr>
        </p:sp>
        <p:sp>
          <p:nvSpPr>
            <p:cNvPr id="11" name="Freeform 11"/>
            <p:cNvSpPr/>
            <p:nvPr/>
          </p:nvSpPr>
          <p:spPr>
            <a:xfrm>
              <a:off x="1253776" y="17180"/>
              <a:ext cx="1358230" cy="2165748"/>
            </a:xfrm>
            <a:custGeom>
              <a:avLst/>
              <a:gdLst/>
              <a:ahLst/>
              <a:cxnLst/>
              <a:rect l="l" t="t" r="r" b="b"/>
              <a:pathLst>
                <a:path w="1358230" h="2165748">
                  <a:moveTo>
                    <a:pt x="333724" y="23148"/>
                  </a:moveTo>
                  <a:cubicBezTo>
                    <a:pt x="754101" y="131689"/>
                    <a:pt x="1089902" y="447454"/>
                    <a:pt x="1224066" y="860368"/>
                  </a:cubicBezTo>
                  <a:cubicBezTo>
                    <a:pt x="1358230" y="1273283"/>
                    <a:pt x="1272164" y="1726121"/>
                    <a:pt x="995870" y="2061024"/>
                  </a:cubicBezTo>
                  <a:cubicBezTo>
                    <a:pt x="938263" y="2131491"/>
                    <a:pt x="847356" y="2165748"/>
                    <a:pt x="757571" y="2150824"/>
                  </a:cubicBezTo>
                  <a:cubicBezTo>
                    <a:pt x="667785" y="2135901"/>
                    <a:pt x="592848" y="2074078"/>
                    <a:pt x="561134" y="1988765"/>
                  </a:cubicBezTo>
                  <a:cubicBezTo>
                    <a:pt x="529419" y="1903452"/>
                    <a:pt x="545777" y="1807691"/>
                    <a:pt x="604012" y="1737742"/>
                  </a:cubicBezTo>
                  <a:cubicBezTo>
                    <a:pt x="769788" y="1536801"/>
                    <a:pt x="821427" y="1265098"/>
                    <a:pt x="740929" y="1017349"/>
                  </a:cubicBezTo>
                  <a:cubicBezTo>
                    <a:pt x="660431" y="769601"/>
                    <a:pt x="458950" y="580141"/>
                    <a:pt x="206724" y="515017"/>
                  </a:cubicBezTo>
                  <a:cubicBezTo>
                    <a:pt x="118496" y="492657"/>
                    <a:pt x="48976" y="424799"/>
                    <a:pt x="24488" y="337138"/>
                  </a:cubicBezTo>
                  <a:cubicBezTo>
                    <a:pt x="0" y="249478"/>
                    <a:pt x="24286" y="155414"/>
                    <a:pt x="88152" y="90567"/>
                  </a:cubicBezTo>
                  <a:cubicBezTo>
                    <a:pt x="152018" y="25719"/>
                    <a:pt x="245700" y="0"/>
                    <a:pt x="333724" y="23148"/>
                  </a:cubicBezTo>
                  <a:close/>
                </a:path>
              </a:pathLst>
            </a:custGeom>
            <a:solidFill>
              <a:srgbClr val="1C3F60"/>
            </a:solidFill>
          </p:spPr>
        </p:sp>
      </p:grpSp>
      <p:grpSp>
        <p:nvGrpSpPr>
          <p:cNvPr id="12" name="Group 12"/>
          <p:cNvGrpSpPr/>
          <p:nvPr/>
        </p:nvGrpSpPr>
        <p:grpSpPr>
          <a:xfrm rot="7796778">
            <a:off x="15069896" y="-2302002"/>
            <a:ext cx="4160046" cy="7759379"/>
            <a:chOff x="0" y="0"/>
            <a:chExt cx="1095650" cy="2043623"/>
          </a:xfrm>
        </p:grpSpPr>
        <p:sp>
          <p:nvSpPr>
            <p:cNvPr id="13" name="Freeform 13"/>
            <p:cNvSpPr/>
            <p:nvPr/>
          </p:nvSpPr>
          <p:spPr>
            <a:xfrm>
              <a:off x="0" y="0"/>
              <a:ext cx="1095650" cy="2043623"/>
            </a:xfrm>
            <a:custGeom>
              <a:avLst/>
              <a:gdLst/>
              <a:ahLst/>
              <a:cxnLst/>
              <a:rect l="l" t="t" r="r" b="b"/>
              <a:pathLst>
                <a:path w="1095650" h="2043623">
                  <a:moveTo>
                    <a:pt x="0" y="0"/>
                  </a:moveTo>
                  <a:lnTo>
                    <a:pt x="1095650" y="0"/>
                  </a:lnTo>
                  <a:lnTo>
                    <a:pt x="1095650" y="2043623"/>
                  </a:lnTo>
                  <a:lnTo>
                    <a:pt x="0" y="2043623"/>
                  </a:lnTo>
                  <a:close/>
                </a:path>
              </a:pathLst>
            </a:custGeom>
            <a:solidFill>
              <a:srgbClr val="F3F6FA"/>
            </a:solidFill>
          </p:spPr>
        </p:sp>
        <p:sp>
          <p:nvSpPr>
            <p:cNvPr id="14" name="TextBox 1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rot="-10379421">
            <a:off x="-287089" y="-1241352"/>
            <a:ext cx="14381390" cy="1957814"/>
            <a:chOff x="0" y="0"/>
            <a:chExt cx="3787691" cy="515638"/>
          </a:xfrm>
        </p:grpSpPr>
        <p:sp>
          <p:nvSpPr>
            <p:cNvPr id="16" name="Freeform 16"/>
            <p:cNvSpPr/>
            <p:nvPr/>
          </p:nvSpPr>
          <p:spPr>
            <a:xfrm>
              <a:off x="0" y="0"/>
              <a:ext cx="3787691" cy="515638"/>
            </a:xfrm>
            <a:custGeom>
              <a:avLst/>
              <a:gdLst/>
              <a:ahLst/>
              <a:cxnLst/>
              <a:rect l="l" t="t" r="r" b="b"/>
              <a:pathLst>
                <a:path w="3787691" h="515638">
                  <a:moveTo>
                    <a:pt x="0" y="0"/>
                  </a:moveTo>
                  <a:lnTo>
                    <a:pt x="3787691" y="0"/>
                  </a:lnTo>
                  <a:lnTo>
                    <a:pt x="3787691" y="515638"/>
                  </a:lnTo>
                  <a:lnTo>
                    <a:pt x="0" y="515638"/>
                  </a:lnTo>
                  <a:close/>
                </a:path>
              </a:pathLst>
            </a:custGeom>
            <a:solidFill>
              <a:srgbClr val="497183"/>
            </a:solidFill>
          </p:spPr>
        </p:sp>
        <p:sp>
          <p:nvSpPr>
            <p:cNvPr id="17" name="TextBox 1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rot="-3004931" flipH="1" flipV="1">
            <a:off x="16575300" y="-1865215"/>
            <a:ext cx="4379678" cy="6903771"/>
          </a:xfrm>
          <a:custGeom>
            <a:avLst/>
            <a:gdLst/>
            <a:ahLst/>
            <a:cxnLst/>
            <a:rect l="l" t="t" r="r" b="b"/>
            <a:pathLst>
              <a:path w="4379678" h="6903771">
                <a:moveTo>
                  <a:pt x="4379678" y="6903771"/>
                </a:moveTo>
                <a:lnTo>
                  <a:pt x="0" y="6903771"/>
                </a:lnTo>
                <a:lnTo>
                  <a:pt x="0" y="0"/>
                </a:lnTo>
                <a:lnTo>
                  <a:pt x="4379678" y="0"/>
                </a:lnTo>
                <a:lnTo>
                  <a:pt x="4379678" y="6903771"/>
                </a:lnTo>
                <a:close/>
              </a:path>
            </a:pathLst>
          </a:custGeom>
          <a:blipFill>
            <a:blip r:embed="rId2">
              <a:alphaModFix amt="64000"/>
              <a:extLst>
                <a:ext uri="{96DAC541-7B7A-43D3-8B79-37D633B846F1}">
                  <asvg:svgBlip xmlns="" xmlns:asvg="http://schemas.microsoft.com/office/drawing/2016/SVG/main" r:embed="rId3"/>
                </a:ext>
              </a:extLst>
            </a:blip>
            <a:stretch>
              <a:fillRect r="-61881"/>
            </a:stretch>
          </a:blipFill>
        </p:spPr>
      </p:sp>
      <p:sp>
        <p:nvSpPr>
          <p:cNvPr id="20" name="TextBox 20"/>
          <p:cNvSpPr txBox="1"/>
          <p:nvPr/>
        </p:nvSpPr>
        <p:spPr>
          <a:xfrm>
            <a:off x="1028699" y="1496614"/>
            <a:ext cx="12325746" cy="1038746"/>
          </a:xfrm>
          <a:prstGeom prst="rect">
            <a:avLst/>
          </a:prstGeom>
        </p:spPr>
        <p:txBody>
          <a:bodyPr wrap="square" lIns="0" tIns="0" rIns="0" bIns="0" rtlCol="0" anchor="t">
            <a:spAutoFit/>
          </a:bodyPr>
          <a:lstStyle/>
          <a:p>
            <a:pPr algn="justLow" rtl="1">
              <a:lnSpc>
                <a:spcPts val="8133"/>
              </a:lnSpc>
            </a:pPr>
            <a:r>
              <a:rPr lang="ar-DZ" sz="8299" dirty="0" smtClean="0">
                <a:solidFill>
                  <a:srgbClr val="F3F6FA"/>
                </a:solidFill>
                <a:latin typeface="League Spartan Bold"/>
              </a:rPr>
              <a:t>النتائج</a:t>
            </a:r>
            <a:endParaRPr lang="en-US" sz="8299" dirty="0">
              <a:solidFill>
                <a:srgbClr val="F3F6FA"/>
              </a:solidFill>
              <a:latin typeface="League Spartan Bold"/>
            </a:endParaRPr>
          </a:p>
        </p:txBody>
      </p:sp>
      <p:sp>
        <p:nvSpPr>
          <p:cNvPr id="24" name="TextBox 24"/>
          <p:cNvSpPr txBox="1"/>
          <p:nvPr/>
        </p:nvSpPr>
        <p:spPr>
          <a:xfrm>
            <a:off x="5646378" y="5017134"/>
            <a:ext cx="4333078" cy="974626"/>
          </a:xfrm>
          <a:prstGeom prst="rect">
            <a:avLst/>
          </a:prstGeom>
        </p:spPr>
        <p:txBody>
          <a:bodyPr wrap="square" lIns="0" tIns="0" rIns="0" bIns="0" rtlCol="0" anchor="t">
            <a:spAutoFit/>
          </a:bodyPr>
          <a:lstStyle/>
          <a:p>
            <a:pPr algn="justLow" rtl="1">
              <a:lnSpc>
                <a:spcPts val="3829"/>
              </a:lnSpc>
            </a:pPr>
            <a:r>
              <a:rPr lang="ar-DZ" sz="3200" b="1" dirty="0" smtClean="0">
                <a:solidFill>
                  <a:srgbClr val="F3F6FA"/>
                </a:solidFill>
                <a:latin typeface="Kollektif"/>
              </a:rPr>
              <a:t>العلاقات الدولية قديمة قدم العلاقات البشرية.</a:t>
            </a:r>
            <a:endParaRPr lang="en-US" sz="3200" b="1" dirty="0">
              <a:solidFill>
                <a:srgbClr val="F3F6FA"/>
              </a:solidFill>
              <a:latin typeface="Kollektif"/>
            </a:endParaRPr>
          </a:p>
        </p:txBody>
      </p:sp>
      <p:sp>
        <p:nvSpPr>
          <p:cNvPr id="25" name="TextBox 25"/>
          <p:cNvSpPr txBox="1"/>
          <p:nvPr/>
        </p:nvSpPr>
        <p:spPr>
          <a:xfrm>
            <a:off x="13110136" y="4853392"/>
            <a:ext cx="4302720" cy="3411190"/>
          </a:xfrm>
          <a:prstGeom prst="rect">
            <a:avLst/>
          </a:prstGeom>
        </p:spPr>
        <p:txBody>
          <a:bodyPr wrap="square" lIns="0" tIns="0" rIns="0" bIns="0" rtlCol="0" anchor="t">
            <a:spAutoFit/>
          </a:bodyPr>
          <a:lstStyle/>
          <a:p>
            <a:pPr algn="justLow" rtl="1">
              <a:lnSpc>
                <a:spcPts val="3829"/>
              </a:lnSpc>
            </a:pPr>
            <a:r>
              <a:rPr lang="ar-DZ" sz="3200" dirty="0" smtClean="0">
                <a:solidFill>
                  <a:srgbClr val="F3F6FA"/>
                </a:solidFill>
                <a:latin typeface="Kollektif"/>
              </a:rPr>
              <a:t>العلاقات الدولية ماقبل العصور الوسطى علاقات تتخللتها التفاعلات الصراعية المتمثل في السلوك العدواني المسيطر للامبراطوريات وفي السلوك التعاوني الدفاعي المشترك أو التجاري أو الدبلوماسي.</a:t>
            </a:r>
            <a:endParaRPr lang="en-US" sz="3200" dirty="0">
              <a:solidFill>
                <a:srgbClr val="F3F6FA"/>
              </a:solidFill>
              <a:latin typeface="Kollekt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ircle(in)">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circle(in)">
                                      <p:cBhvr>
                                        <p:cTn id="12" dur="20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circle(in)">
                                      <p:cBhvr>
                                        <p:cTn id="17" dur="20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Freeform 2"/>
          <p:cNvSpPr/>
          <p:nvPr/>
        </p:nvSpPr>
        <p:spPr>
          <a:xfrm rot="5400000" flipV="1">
            <a:off x="8996924" y="-1810932"/>
            <a:ext cx="11205779" cy="10911627"/>
          </a:xfrm>
          <a:custGeom>
            <a:avLst/>
            <a:gdLst/>
            <a:ahLst/>
            <a:cxnLst/>
            <a:rect l="l" t="t" r="r" b="b"/>
            <a:pathLst>
              <a:path w="11205779" h="10911627">
                <a:moveTo>
                  <a:pt x="0" y="10911627"/>
                </a:moveTo>
                <a:lnTo>
                  <a:pt x="11205779" y="10911627"/>
                </a:lnTo>
                <a:lnTo>
                  <a:pt x="11205779" y="0"/>
                </a:lnTo>
                <a:lnTo>
                  <a:pt x="0" y="0"/>
                </a:lnTo>
                <a:lnTo>
                  <a:pt x="0" y="10911627"/>
                </a:lnTo>
                <a:close/>
              </a:path>
            </a:pathLst>
          </a:custGeom>
          <a:blipFill>
            <a:blip r:embed="rId2">
              <a:alphaModFix amt="69000"/>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rot="-1803481">
            <a:off x="-1809352" y="-2795765"/>
            <a:ext cx="7821074" cy="19539727"/>
            <a:chOff x="0" y="0"/>
            <a:chExt cx="2059871" cy="5146266"/>
          </a:xfrm>
        </p:grpSpPr>
        <p:sp>
          <p:nvSpPr>
            <p:cNvPr id="4" name="Freeform 4"/>
            <p:cNvSpPr/>
            <p:nvPr/>
          </p:nvSpPr>
          <p:spPr>
            <a:xfrm>
              <a:off x="0" y="0"/>
              <a:ext cx="2059872" cy="5146266"/>
            </a:xfrm>
            <a:custGeom>
              <a:avLst/>
              <a:gdLst/>
              <a:ahLst/>
              <a:cxnLst/>
              <a:rect l="l" t="t" r="r" b="b"/>
              <a:pathLst>
                <a:path w="2059872" h="5146266">
                  <a:moveTo>
                    <a:pt x="0" y="0"/>
                  </a:moveTo>
                  <a:lnTo>
                    <a:pt x="2059872" y="0"/>
                  </a:lnTo>
                  <a:lnTo>
                    <a:pt x="2059872" y="5146266"/>
                  </a:lnTo>
                  <a:lnTo>
                    <a:pt x="0" y="5146266"/>
                  </a:lnTo>
                  <a:close/>
                </a:path>
              </a:pathLst>
            </a:custGeom>
            <a:solidFill>
              <a:srgbClr val="0B1320"/>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425876">
            <a:off x="7248318" y="8786475"/>
            <a:ext cx="12022786" cy="2391367"/>
            <a:chOff x="0" y="0"/>
            <a:chExt cx="3166495" cy="629825"/>
          </a:xfrm>
        </p:grpSpPr>
        <p:sp>
          <p:nvSpPr>
            <p:cNvPr id="7" name="Freeform 7"/>
            <p:cNvSpPr/>
            <p:nvPr/>
          </p:nvSpPr>
          <p:spPr>
            <a:xfrm>
              <a:off x="0" y="0"/>
              <a:ext cx="3166495" cy="629825"/>
            </a:xfrm>
            <a:custGeom>
              <a:avLst/>
              <a:gdLst/>
              <a:ahLst/>
              <a:cxnLst/>
              <a:rect l="l" t="t" r="r" b="b"/>
              <a:pathLst>
                <a:path w="3166495" h="629825">
                  <a:moveTo>
                    <a:pt x="0" y="0"/>
                  </a:moveTo>
                  <a:lnTo>
                    <a:pt x="3166495" y="0"/>
                  </a:lnTo>
                  <a:lnTo>
                    <a:pt x="3166495" y="629825"/>
                  </a:lnTo>
                  <a:lnTo>
                    <a:pt x="0" y="629825"/>
                  </a:lnTo>
                  <a:close/>
                </a:path>
              </a:pathLst>
            </a:custGeom>
            <a:solidFill>
              <a:srgbClr val="497183"/>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rot="5289240" flipH="1">
            <a:off x="-2960106" y="-896765"/>
            <a:ext cx="6656198" cy="5258396"/>
          </a:xfrm>
          <a:custGeom>
            <a:avLst/>
            <a:gdLst/>
            <a:ahLst/>
            <a:cxnLst/>
            <a:rect l="l" t="t" r="r" b="b"/>
            <a:pathLst>
              <a:path w="6656198" h="5258396">
                <a:moveTo>
                  <a:pt x="6656198" y="0"/>
                </a:moveTo>
                <a:lnTo>
                  <a:pt x="0" y="0"/>
                </a:lnTo>
                <a:lnTo>
                  <a:pt x="0" y="5258397"/>
                </a:lnTo>
                <a:lnTo>
                  <a:pt x="6656198" y="5258397"/>
                </a:lnTo>
                <a:lnTo>
                  <a:pt x="6656198" y="0"/>
                </a:lnTo>
                <a:close/>
              </a:path>
            </a:pathLst>
          </a:custGeom>
          <a:blipFill>
            <a:blip r:embed="rId4">
              <a:alphaModFix amt="35000"/>
              <a:extLst>
                <a:ext uri="{96DAC541-7B7A-43D3-8B79-37D633B846F1}">
                  <asvg:svgBlip xmlns="" xmlns:asvg="http://schemas.microsoft.com/office/drawing/2016/SVG/main" r:embed="rId5"/>
                </a:ext>
              </a:extLst>
            </a:blip>
            <a:stretch>
              <a:fillRect/>
            </a:stretch>
          </a:blipFill>
        </p:spPr>
      </p:sp>
      <p:sp>
        <p:nvSpPr>
          <p:cNvPr id="10" name="TextBox 10"/>
          <p:cNvSpPr txBox="1"/>
          <p:nvPr/>
        </p:nvSpPr>
        <p:spPr>
          <a:xfrm>
            <a:off x="8728844" y="4250254"/>
            <a:ext cx="8530456" cy="1589025"/>
          </a:xfrm>
          <a:prstGeom prst="rect">
            <a:avLst/>
          </a:prstGeom>
        </p:spPr>
        <p:txBody>
          <a:bodyPr lIns="0" tIns="0" rIns="0" bIns="0" rtlCol="0" anchor="t">
            <a:spAutoFit/>
          </a:bodyPr>
          <a:lstStyle/>
          <a:p>
            <a:pPr algn="r">
              <a:lnSpc>
                <a:spcPts val="14706"/>
              </a:lnSpc>
            </a:pPr>
            <a:r>
              <a:rPr lang="ar-DZ" sz="6000" b="1" dirty="0" smtClean="0">
                <a:solidFill>
                  <a:srgbClr val="0B1320"/>
                </a:solidFill>
                <a:latin typeface="League Spartan Bold"/>
              </a:rPr>
              <a:t>شكرا لحسن انتباهكم</a:t>
            </a:r>
            <a:endParaRPr lang="en-US" sz="6000" b="1" dirty="0">
              <a:solidFill>
                <a:srgbClr val="0B1320"/>
              </a:solidFill>
              <a:latin typeface="League Spartan Bold"/>
            </a:endParaRPr>
          </a:p>
        </p:txBody>
      </p:sp>
      <p:sp>
        <p:nvSpPr>
          <p:cNvPr id="12" name="TextBox 12"/>
          <p:cNvSpPr txBox="1"/>
          <p:nvPr/>
        </p:nvSpPr>
        <p:spPr>
          <a:xfrm>
            <a:off x="1022587" y="7458448"/>
            <a:ext cx="5551711" cy="1113190"/>
          </a:xfrm>
          <a:prstGeom prst="rect">
            <a:avLst/>
          </a:prstGeom>
        </p:spPr>
        <p:txBody>
          <a:bodyPr lIns="0" tIns="0" rIns="0" bIns="0" rtlCol="0" anchor="t">
            <a:spAutoFit/>
          </a:bodyPr>
          <a:lstStyle/>
          <a:p>
            <a:pPr>
              <a:lnSpc>
                <a:spcPts val="9514"/>
              </a:lnSpc>
            </a:pPr>
            <a:r>
              <a:rPr lang="ar-DZ" sz="6796" dirty="0" smtClean="0">
                <a:solidFill>
                  <a:srgbClr val="F3F6FA"/>
                </a:solidFill>
                <a:latin typeface="Kollektif"/>
              </a:rPr>
              <a:t>د. عيساوة آمنة </a:t>
            </a:r>
            <a:endParaRPr lang="en-US" sz="6796" dirty="0">
              <a:solidFill>
                <a:srgbClr val="F3F6FA"/>
              </a:solidFill>
              <a:latin typeface="Kollektif"/>
            </a:endParaRPr>
          </a:p>
        </p:txBody>
      </p:sp>
      <p:sp>
        <p:nvSpPr>
          <p:cNvPr id="13" name="TextBox 13"/>
          <p:cNvSpPr txBox="1"/>
          <p:nvPr/>
        </p:nvSpPr>
        <p:spPr>
          <a:xfrm>
            <a:off x="1022587" y="8560362"/>
            <a:ext cx="6949850" cy="656655"/>
          </a:xfrm>
          <a:prstGeom prst="rect">
            <a:avLst/>
          </a:prstGeom>
        </p:spPr>
        <p:txBody>
          <a:bodyPr lIns="0" tIns="0" rIns="0" bIns="0" rtlCol="0" anchor="t">
            <a:spAutoFit/>
          </a:bodyPr>
          <a:lstStyle/>
          <a:p>
            <a:pPr>
              <a:lnSpc>
                <a:spcPts val="5630"/>
              </a:lnSpc>
            </a:pPr>
            <a:r>
              <a:rPr lang="ar-DZ" sz="4022" dirty="0" smtClean="0">
                <a:solidFill>
                  <a:srgbClr val="F3F6FA"/>
                </a:solidFill>
                <a:latin typeface="Kollektif"/>
              </a:rPr>
              <a:t>2023-2024 </a:t>
            </a:r>
            <a:endParaRPr lang="en-US" sz="4022" dirty="0">
              <a:solidFill>
                <a:srgbClr val="F3F6FA"/>
              </a:solidFill>
              <a:latin typeface="Kollektif"/>
            </a:endParaRPr>
          </a:p>
        </p:txBody>
      </p:sp>
      <p:sp>
        <p:nvSpPr>
          <p:cNvPr id="14" name="TextBox 14"/>
          <p:cNvSpPr txBox="1"/>
          <p:nvPr/>
        </p:nvSpPr>
        <p:spPr>
          <a:xfrm>
            <a:off x="11741606" y="923925"/>
            <a:ext cx="5517694" cy="785343"/>
          </a:xfrm>
          <a:prstGeom prst="rect">
            <a:avLst/>
          </a:prstGeom>
        </p:spPr>
        <p:txBody>
          <a:bodyPr lIns="0" tIns="0" rIns="0" bIns="0" rtlCol="0" anchor="t">
            <a:spAutoFit/>
          </a:bodyPr>
          <a:lstStyle/>
          <a:p>
            <a:pPr algn="r">
              <a:lnSpc>
                <a:spcPts val="6722"/>
              </a:lnSpc>
            </a:pPr>
            <a:r>
              <a:rPr lang="ar-DZ" sz="4801" b="1" dirty="0" smtClean="0">
                <a:solidFill>
                  <a:srgbClr val="0B1320"/>
                </a:solidFill>
                <a:latin typeface="Kollektif"/>
              </a:rPr>
              <a:t>جامعة سطيف 02.</a:t>
            </a:r>
            <a:endParaRPr lang="en-US" sz="4801" b="1" dirty="0">
              <a:solidFill>
                <a:srgbClr val="0B1320"/>
              </a:solidFill>
              <a:latin typeface="Kollektif"/>
            </a:endParaRPr>
          </a:p>
        </p:txBody>
      </p:sp>
      <p:sp>
        <p:nvSpPr>
          <p:cNvPr id="15" name="AutoShape 15"/>
          <p:cNvSpPr/>
          <p:nvPr/>
        </p:nvSpPr>
        <p:spPr>
          <a:xfrm rot="-2168403">
            <a:off x="2758997" y="9336932"/>
            <a:ext cx="5768425" cy="0"/>
          </a:xfrm>
          <a:prstGeom prst="line">
            <a:avLst/>
          </a:prstGeom>
          <a:ln w="38100" cap="flat">
            <a:solidFill>
              <a:srgbClr val="F3F6FA"/>
            </a:solidFill>
            <a:prstDash val="solid"/>
            <a:headEnd type="none" w="sm" len="sm"/>
            <a:tailEnd type="none" w="sm" len="sm"/>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in)">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arn(inVertical)">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Freeform 2"/>
          <p:cNvSpPr/>
          <p:nvPr/>
        </p:nvSpPr>
        <p:spPr>
          <a:xfrm rot="5400000" flipH="1">
            <a:off x="-2623119" y="-2629198"/>
            <a:ext cx="6656198" cy="5258396"/>
          </a:xfrm>
          <a:custGeom>
            <a:avLst/>
            <a:gdLst/>
            <a:ahLst/>
            <a:cxnLst/>
            <a:rect l="l" t="t" r="r" b="b"/>
            <a:pathLst>
              <a:path w="6656198" h="5258396">
                <a:moveTo>
                  <a:pt x="6656198" y="0"/>
                </a:moveTo>
                <a:lnTo>
                  <a:pt x="0" y="0"/>
                </a:lnTo>
                <a:lnTo>
                  <a:pt x="0" y="5258396"/>
                </a:lnTo>
                <a:lnTo>
                  <a:pt x="6656198" y="5258396"/>
                </a:lnTo>
                <a:lnTo>
                  <a:pt x="6656198" y="0"/>
                </a:lnTo>
                <a:close/>
              </a:path>
            </a:pathLst>
          </a:custGeom>
          <a:blipFill>
            <a:blip r:embed="rId2">
              <a:alphaModFix amt="23000"/>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028700" y="3127693"/>
            <a:ext cx="8271650" cy="462114"/>
          </a:xfrm>
          <a:prstGeom prst="rect">
            <a:avLst/>
          </a:prstGeom>
        </p:spPr>
        <p:txBody>
          <a:bodyPr lIns="0" tIns="0" rIns="0" bIns="0" rtlCol="0" anchor="t">
            <a:spAutoFit/>
          </a:bodyPr>
          <a:lstStyle/>
          <a:p>
            <a:pPr algn="r" rtl="1">
              <a:lnSpc>
                <a:spcPts val="4103"/>
              </a:lnSpc>
            </a:pPr>
            <a:endParaRPr lang="en-US" sz="2305" dirty="0">
              <a:solidFill>
                <a:srgbClr val="1C3F60"/>
              </a:solidFill>
              <a:latin typeface="Kollektif"/>
            </a:endParaRPr>
          </a:p>
        </p:txBody>
      </p:sp>
      <p:grpSp>
        <p:nvGrpSpPr>
          <p:cNvPr id="4" name="Group 4"/>
          <p:cNvGrpSpPr/>
          <p:nvPr/>
        </p:nvGrpSpPr>
        <p:grpSpPr>
          <a:xfrm rot="-6078968">
            <a:off x="7178993" y="5215803"/>
            <a:ext cx="1786066" cy="9943550"/>
            <a:chOff x="0" y="0"/>
            <a:chExt cx="470404" cy="2618877"/>
          </a:xfrm>
        </p:grpSpPr>
        <p:sp>
          <p:nvSpPr>
            <p:cNvPr id="5" name="Freeform 5"/>
            <p:cNvSpPr/>
            <p:nvPr/>
          </p:nvSpPr>
          <p:spPr>
            <a:xfrm>
              <a:off x="0" y="0"/>
              <a:ext cx="470404" cy="2618877"/>
            </a:xfrm>
            <a:custGeom>
              <a:avLst/>
              <a:gdLst/>
              <a:ahLst/>
              <a:cxnLst/>
              <a:rect l="l" t="t" r="r" b="b"/>
              <a:pathLst>
                <a:path w="470404" h="2618877">
                  <a:moveTo>
                    <a:pt x="0" y="0"/>
                  </a:moveTo>
                  <a:lnTo>
                    <a:pt x="470404" y="0"/>
                  </a:lnTo>
                  <a:lnTo>
                    <a:pt x="470404" y="2618877"/>
                  </a:lnTo>
                  <a:lnTo>
                    <a:pt x="0" y="2618877"/>
                  </a:lnTo>
                  <a:close/>
                </a:path>
              </a:pathLst>
            </a:custGeom>
            <a:solidFill>
              <a:srgbClr val="497183"/>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rot="-2655168">
            <a:off x="8508156" y="2376296"/>
            <a:ext cx="13401045" cy="7023258"/>
            <a:chOff x="0" y="0"/>
            <a:chExt cx="4062293" cy="1849747"/>
          </a:xfrm>
        </p:grpSpPr>
        <p:sp>
          <p:nvSpPr>
            <p:cNvPr id="8" name="Freeform 8"/>
            <p:cNvSpPr/>
            <p:nvPr/>
          </p:nvSpPr>
          <p:spPr>
            <a:xfrm>
              <a:off x="0" y="0"/>
              <a:ext cx="4062293" cy="1849747"/>
            </a:xfrm>
            <a:custGeom>
              <a:avLst/>
              <a:gdLst/>
              <a:ahLst/>
              <a:cxnLst/>
              <a:rect l="l" t="t" r="r" b="b"/>
              <a:pathLst>
                <a:path w="4062293" h="1849747">
                  <a:moveTo>
                    <a:pt x="0" y="0"/>
                  </a:moveTo>
                  <a:lnTo>
                    <a:pt x="4062293" y="0"/>
                  </a:lnTo>
                  <a:lnTo>
                    <a:pt x="4062293" y="1849747"/>
                  </a:lnTo>
                  <a:lnTo>
                    <a:pt x="0" y="1849747"/>
                  </a:lnTo>
                  <a:close/>
                </a:path>
              </a:pathLst>
            </a:custGeom>
            <a:solidFill>
              <a:srgbClr val="0B1320"/>
            </a:soli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rot="5400000" flipV="1">
            <a:off x="8259222" y="-2127715"/>
            <a:ext cx="11205779" cy="10911627"/>
          </a:xfrm>
          <a:custGeom>
            <a:avLst/>
            <a:gdLst/>
            <a:ahLst/>
            <a:cxnLst/>
            <a:rect l="l" t="t" r="r" b="b"/>
            <a:pathLst>
              <a:path w="11205779" h="10911627">
                <a:moveTo>
                  <a:pt x="0" y="10911628"/>
                </a:moveTo>
                <a:lnTo>
                  <a:pt x="11205779" y="10911628"/>
                </a:lnTo>
                <a:lnTo>
                  <a:pt x="11205779" y="0"/>
                </a:lnTo>
                <a:lnTo>
                  <a:pt x="0" y="0"/>
                </a:lnTo>
                <a:lnTo>
                  <a:pt x="0" y="10911628"/>
                </a:lnTo>
                <a:close/>
              </a:path>
            </a:pathLst>
          </a:custGeom>
          <a:blipFill>
            <a:blip r:embed="rId4">
              <a:alphaModFix amt="65999"/>
              <a:extLst>
                <a:ext uri="{96DAC541-7B7A-43D3-8B79-37D633B846F1}">
                  <asvg:svgBlip xmlns="" xmlns:asvg="http://schemas.microsoft.com/office/drawing/2016/SVG/main" r:embed="rId5"/>
                </a:ext>
              </a:extLst>
            </a:blip>
            <a:stretch>
              <a:fillRect/>
            </a:stretch>
          </a:blipFill>
        </p:spPr>
      </p:sp>
      <p:sp>
        <p:nvSpPr>
          <p:cNvPr id="11" name="TextBox 11"/>
          <p:cNvSpPr txBox="1"/>
          <p:nvPr/>
        </p:nvSpPr>
        <p:spPr>
          <a:xfrm>
            <a:off x="1028700" y="1214330"/>
            <a:ext cx="7237570" cy="7935506"/>
          </a:xfrm>
          <a:prstGeom prst="rect">
            <a:avLst/>
          </a:prstGeom>
        </p:spPr>
        <p:txBody>
          <a:bodyPr lIns="0" tIns="0" rIns="0" bIns="0" rtlCol="0" anchor="t">
            <a:spAutoFit/>
          </a:bodyPr>
          <a:lstStyle/>
          <a:p>
            <a:pPr algn="justLow" rtl="1">
              <a:lnSpc>
                <a:spcPts val="11536"/>
              </a:lnSpc>
            </a:pPr>
            <a:r>
              <a:rPr lang="ar-DZ" sz="8240" dirty="0" smtClean="0">
                <a:solidFill>
                  <a:srgbClr val="0B1320"/>
                </a:solidFill>
                <a:latin typeface="League Spartan Bold"/>
              </a:rPr>
              <a:t>تقديم</a:t>
            </a:r>
          </a:p>
          <a:p>
            <a:pPr algn="justLow" rtl="1">
              <a:lnSpc>
                <a:spcPct val="150000"/>
              </a:lnSpc>
            </a:pPr>
            <a:r>
              <a:rPr lang="ar-DZ" sz="3600" dirty="0"/>
              <a:t>لا يمكن أن نحدد </a:t>
            </a:r>
            <a:r>
              <a:rPr lang="ar-DZ" sz="3600" dirty="0" smtClean="0"/>
              <a:t>تاريخا دقيقا لبدئ </a:t>
            </a:r>
            <a:r>
              <a:rPr lang="ar-DZ" sz="3600" dirty="0"/>
              <a:t>العلاقات الدولية </a:t>
            </a:r>
            <a:r>
              <a:rPr lang="ar-DZ" sz="3600" dirty="0" smtClean="0"/>
              <a:t>فترة ما </a:t>
            </a:r>
            <a:r>
              <a:rPr lang="ar-DZ" sz="3600" dirty="0"/>
              <a:t>قبل الحداثة، لكن بتخمين بسيط وافتراض منطقي نجد أن العلاقات الدولية بدأت تنشأ مع تشكل الجماعات البشرية المتجاورة فيما بينها والذي نتج عنه عدة مشكلات </a:t>
            </a:r>
            <a:r>
              <a:rPr lang="ar-DZ" sz="3600" dirty="0" smtClean="0"/>
              <a:t>استدعت </a:t>
            </a:r>
            <a:r>
              <a:rPr lang="ar-DZ" sz="3600" dirty="0"/>
              <a:t>اقامة علاقات لحلها سواء بطرق سلمية أو عنيفة</a:t>
            </a:r>
            <a:r>
              <a:rPr lang="ar-DZ" dirty="0"/>
              <a:t>.</a:t>
            </a:r>
            <a:endParaRPr lang="fr-FR" dirty="0"/>
          </a:p>
          <a:p>
            <a:pPr>
              <a:lnSpc>
                <a:spcPts val="11536"/>
              </a:lnSpc>
            </a:pPr>
            <a:endParaRPr lang="en-US" sz="8240" dirty="0">
              <a:solidFill>
                <a:srgbClr val="0B1320"/>
              </a:solidFill>
              <a:latin typeface="League Spartan Bold"/>
            </a:endParaRPr>
          </a:p>
        </p:txBody>
      </p:sp>
      <p:sp>
        <p:nvSpPr>
          <p:cNvPr id="14" name="AutoShape 14"/>
          <p:cNvSpPr/>
          <p:nvPr/>
        </p:nvSpPr>
        <p:spPr>
          <a:xfrm rot="-10402021">
            <a:off x="8874479" y="9297528"/>
            <a:ext cx="9975266" cy="0"/>
          </a:xfrm>
          <a:prstGeom prst="line">
            <a:avLst/>
          </a:prstGeom>
          <a:ln w="38100" cap="flat">
            <a:solidFill>
              <a:srgbClr val="F3F6FA"/>
            </a:solidFill>
            <a:prstDash val="solid"/>
            <a:headEnd type="none" w="sm" len="sm"/>
            <a:tailEnd type="none" w="sm" len="sm"/>
          </a:ln>
        </p:spPr>
      </p:sp>
      <p:sp>
        <p:nvSpPr>
          <p:cNvPr id="15" name="Freeform 10"/>
          <p:cNvSpPr/>
          <p:nvPr/>
        </p:nvSpPr>
        <p:spPr>
          <a:xfrm rot="5400000" flipV="1">
            <a:off x="8131599" y="-2127715"/>
            <a:ext cx="11205779" cy="10911627"/>
          </a:xfrm>
          <a:custGeom>
            <a:avLst/>
            <a:gdLst/>
            <a:ahLst/>
            <a:cxnLst/>
            <a:rect l="l" t="t" r="r" b="b"/>
            <a:pathLst>
              <a:path w="11205779" h="10911627">
                <a:moveTo>
                  <a:pt x="0" y="10911628"/>
                </a:moveTo>
                <a:lnTo>
                  <a:pt x="11205779" y="10911628"/>
                </a:lnTo>
                <a:lnTo>
                  <a:pt x="11205779" y="0"/>
                </a:lnTo>
                <a:lnTo>
                  <a:pt x="0" y="0"/>
                </a:lnTo>
                <a:lnTo>
                  <a:pt x="0" y="10911628"/>
                </a:lnTo>
                <a:close/>
              </a:path>
            </a:pathLst>
          </a:custGeom>
          <a:blipFill>
            <a:blip r:embed="rId4">
              <a:alphaModFix amt="65999"/>
              <a:extLst>
                <a:ext uri="{96DAC541-7B7A-43D3-8B79-37D633B846F1}">
                  <asvg:svgBlip xmlns="" xmlns:asvg="http://schemas.microsoft.com/office/drawing/2016/SVG/main" r:embed="rId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barn(inVertical)">
                                      <p:cBhvr>
                                        <p:cTn id="14"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Freeform 2"/>
          <p:cNvSpPr/>
          <p:nvPr/>
        </p:nvSpPr>
        <p:spPr>
          <a:xfrm rot="5400000">
            <a:off x="-439437" y="-2968934"/>
            <a:ext cx="6922219" cy="10911627"/>
          </a:xfrm>
          <a:custGeom>
            <a:avLst/>
            <a:gdLst/>
            <a:ahLst/>
            <a:cxnLst/>
            <a:rect l="l" t="t" r="r" b="b"/>
            <a:pathLst>
              <a:path w="6922219" h="10911627">
                <a:moveTo>
                  <a:pt x="0" y="0"/>
                </a:moveTo>
                <a:lnTo>
                  <a:pt x="6922219" y="0"/>
                </a:lnTo>
                <a:lnTo>
                  <a:pt x="6922219" y="10911627"/>
                </a:lnTo>
                <a:lnTo>
                  <a:pt x="0" y="10911627"/>
                </a:lnTo>
                <a:lnTo>
                  <a:pt x="0" y="0"/>
                </a:lnTo>
                <a:close/>
              </a:path>
            </a:pathLst>
          </a:custGeom>
          <a:blipFill>
            <a:blip r:embed="rId2">
              <a:extLst>
                <a:ext uri="{96DAC541-7B7A-43D3-8B79-37D633B846F1}">
                  <asvg:svgBlip xmlns="" xmlns:asvg="http://schemas.microsoft.com/office/drawing/2016/SVG/main" r:embed="rId3"/>
                </a:ext>
              </a:extLst>
            </a:blip>
            <a:stretch>
              <a:fillRect r="-61881"/>
            </a:stretch>
          </a:blipFill>
        </p:spPr>
      </p:sp>
      <p:grpSp>
        <p:nvGrpSpPr>
          <p:cNvPr id="3" name="Group 3"/>
          <p:cNvGrpSpPr/>
          <p:nvPr/>
        </p:nvGrpSpPr>
        <p:grpSpPr>
          <a:xfrm rot="-1751933">
            <a:off x="179230" y="2590504"/>
            <a:ext cx="20414930" cy="11270142"/>
            <a:chOff x="0" y="0"/>
            <a:chExt cx="5376772" cy="2968268"/>
          </a:xfrm>
        </p:grpSpPr>
        <p:sp>
          <p:nvSpPr>
            <p:cNvPr id="4" name="Freeform 4"/>
            <p:cNvSpPr/>
            <p:nvPr/>
          </p:nvSpPr>
          <p:spPr>
            <a:xfrm>
              <a:off x="0" y="0"/>
              <a:ext cx="5376772" cy="2968268"/>
            </a:xfrm>
            <a:custGeom>
              <a:avLst/>
              <a:gdLst/>
              <a:ahLst/>
              <a:cxnLst/>
              <a:rect l="l" t="t" r="r" b="b"/>
              <a:pathLst>
                <a:path w="5376772" h="2968268">
                  <a:moveTo>
                    <a:pt x="0" y="0"/>
                  </a:moveTo>
                  <a:lnTo>
                    <a:pt x="5376772" y="0"/>
                  </a:lnTo>
                  <a:lnTo>
                    <a:pt x="5376772" y="2968268"/>
                  </a:lnTo>
                  <a:lnTo>
                    <a:pt x="0" y="2968268"/>
                  </a:lnTo>
                  <a:close/>
                </a:path>
              </a:pathLst>
            </a:custGeom>
            <a:solidFill>
              <a:srgbClr val="0B1320"/>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1369120"/>
            <a:ext cx="7237570" cy="1298689"/>
          </a:xfrm>
          <a:prstGeom prst="rect">
            <a:avLst/>
          </a:prstGeom>
        </p:spPr>
        <p:txBody>
          <a:bodyPr lIns="0" tIns="0" rIns="0" bIns="0" rtlCol="0" anchor="t">
            <a:spAutoFit/>
          </a:bodyPr>
          <a:lstStyle/>
          <a:p>
            <a:pPr>
              <a:lnSpc>
                <a:spcPts val="11536"/>
              </a:lnSpc>
            </a:pPr>
            <a:r>
              <a:rPr lang="en-US" sz="6600" b="1" dirty="0" smtClean="0">
                <a:solidFill>
                  <a:srgbClr val="0B1320"/>
                </a:solidFill>
                <a:latin typeface="League Spartan Bold"/>
              </a:rPr>
              <a:t>Overview</a:t>
            </a:r>
            <a:r>
              <a:rPr lang="ar-DZ" sz="6600" b="1" dirty="0" smtClean="0">
                <a:solidFill>
                  <a:srgbClr val="0B1320"/>
                </a:solidFill>
                <a:latin typeface="League Spartan Bold"/>
              </a:rPr>
              <a:t> نظرة عامة </a:t>
            </a:r>
            <a:endParaRPr lang="en-US" sz="6600" b="1" dirty="0">
              <a:solidFill>
                <a:srgbClr val="0B1320"/>
              </a:solidFill>
              <a:latin typeface="League Spartan Bold"/>
            </a:endParaRPr>
          </a:p>
        </p:txBody>
      </p:sp>
      <p:sp>
        <p:nvSpPr>
          <p:cNvPr id="7" name="TextBox 7"/>
          <p:cNvSpPr txBox="1"/>
          <p:nvPr/>
        </p:nvSpPr>
        <p:spPr>
          <a:xfrm>
            <a:off x="6444188" y="4304036"/>
            <a:ext cx="5342985" cy="3462486"/>
          </a:xfrm>
          <a:prstGeom prst="rect">
            <a:avLst/>
          </a:prstGeom>
        </p:spPr>
        <p:txBody>
          <a:bodyPr lIns="0" tIns="0" rIns="0" bIns="0" rtlCol="0" anchor="t">
            <a:spAutoFit/>
          </a:bodyPr>
          <a:lstStyle/>
          <a:p>
            <a:pPr marL="750469" lvl="1" indent="-375234">
              <a:lnSpc>
                <a:spcPts val="5387"/>
              </a:lnSpc>
              <a:buFont typeface="Arial"/>
              <a:buChar char="•"/>
            </a:pPr>
            <a:r>
              <a:rPr lang="en-US" sz="3476" dirty="0" smtClean="0">
                <a:solidFill>
                  <a:srgbClr val="FFFFFF"/>
                </a:solidFill>
                <a:latin typeface="Kollektif"/>
              </a:rPr>
              <a:t>Introduction</a:t>
            </a:r>
            <a:r>
              <a:rPr lang="ar-DZ" sz="3476" dirty="0" smtClean="0">
                <a:solidFill>
                  <a:srgbClr val="FFFFFF"/>
                </a:solidFill>
                <a:latin typeface="Kollektif"/>
              </a:rPr>
              <a:t> تقديم   </a:t>
            </a:r>
            <a:endParaRPr lang="en-US" sz="3476" dirty="0">
              <a:solidFill>
                <a:srgbClr val="FFFFFF"/>
              </a:solidFill>
              <a:latin typeface="Kollektif"/>
            </a:endParaRPr>
          </a:p>
          <a:p>
            <a:pPr marL="750469" lvl="1" indent="-375234">
              <a:lnSpc>
                <a:spcPts val="5387"/>
              </a:lnSpc>
              <a:buFont typeface="Arial"/>
              <a:buChar char="•"/>
            </a:pPr>
            <a:r>
              <a:rPr lang="en-US" sz="3476" dirty="0">
                <a:solidFill>
                  <a:srgbClr val="FFFFFF"/>
                </a:solidFill>
                <a:latin typeface="Kollektif"/>
              </a:rPr>
              <a:t>Problem </a:t>
            </a:r>
            <a:r>
              <a:rPr lang="ar-DZ" sz="3476" dirty="0" smtClean="0">
                <a:solidFill>
                  <a:srgbClr val="FFFFFF"/>
                </a:solidFill>
                <a:latin typeface="Kollektif"/>
              </a:rPr>
              <a:t>المشكلة</a:t>
            </a:r>
            <a:endParaRPr lang="en-US" sz="3476" dirty="0">
              <a:solidFill>
                <a:srgbClr val="FFFFFF"/>
              </a:solidFill>
              <a:latin typeface="Kollektif"/>
            </a:endParaRPr>
          </a:p>
          <a:p>
            <a:pPr marL="750469" lvl="1" indent="-375234">
              <a:lnSpc>
                <a:spcPts val="5387"/>
              </a:lnSpc>
              <a:buFont typeface="Arial"/>
              <a:buChar char="•"/>
            </a:pPr>
            <a:r>
              <a:rPr lang="en-US" sz="3476" dirty="0" smtClean="0">
                <a:solidFill>
                  <a:srgbClr val="FFFFFF"/>
                </a:solidFill>
                <a:latin typeface="Kollektif"/>
              </a:rPr>
              <a:t>Theoretical Framework</a:t>
            </a:r>
            <a:endParaRPr lang="ar-DZ" sz="3476" dirty="0" smtClean="0">
              <a:solidFill>
                <a:srgbClr val="FFFFFF"/>
              </a:solidFill>
              <a:latin typeface="Kollektif"/>
            </a:endParaRPr>
          </a:p>
          <a:p>
            <a:pPr marL="750469" lvl="1" indent="-375234">
              <a:lnSpc>
                <a:spcPts val="5387"/>
              </a:lnSpc>
              <a:buFont typeface="Arial"/>
              <a:buChar char="•"/>
            </a:pPr>
            <a:r>
              <a:rPr lang="ar-DZ" sz="3476" dirty="0" smtClean="0">
                <a:solidFill>
                  <a:srgbClr val="FFFFFF"/>
                </a:solidFill>
                <a:latin typeface="Kollektif"/>
              </a:rPr>
              <a:t>الاطار النظري</a:t>
            </a:r>
            <a:endParaRPr lang="en-US" sz="3476" dirty="0">
              <a:solidFill>
                <a:srgbClr val="FFFFFF"/>
              </a:solidFill>
              <a:latin typeface="Kollektif"/>
            </a:endParaRPr>
          </a:p>
          <a:p>
            <a:pPr marL="750469" lvl="1" indent="-375234">
              <a:lnSpc>
                <a:spcPts val="5387"/>
              </a:lnSpc>
              <a:buFont typeface="Arial"/>
              <a:buChar char="•"/>
            </a:pPr>
            <a:r>
              <a:rPr lang="en-US" sz="3476" dirty="0" smtClean="0">
                <a:solidFill>
                  <a:srgbClr val="FFFFFF"/>
                </a:solidFill>
                <a:latin typeface="Kollektif"/>
              </a:rPr>
              <a:t>Objectives</a:t>
            </a:r>
            <a:r>
              <a:rPr lang="ar-DZ" sz="3476" dirty="0" smtClean="0">
                <a:solidFill>
                  <a:srgbClr val="FFFFFF"/>
                </a:solidFill>
                <a:latin typeface="Kollektif"/>
              </a:rPr>
              <a:t> الأهداف </a:t>
            </a:r>
            <a:endParaRPr lang="en-US" sz="3476" dirty="0">
              <a:solidFill>
                <a:srgbClr val="FFFFFF"/>
              </a:solidFill>
              <a:latin typeface="Kollektif"/>
            </a:endParaRPr>
          </a:p>
        </p:txBody>
      </p:sp>
      <p:sp>
        <p:nvSpPr>
          <p:cNvPr id="8" name="TextBox 8"/>
          <p:cNvSpPr txBox="1"/>
          <p:nvPr/>
        </p:nvSpPr>
        <p:spPr>
          <a:xfrm>
            <a:off x="12458440" y="4304036"/>
            <a:ext cx="4613067" cy="1314078"/>
          </a:xfrm>
          <a:prstGeom prst="rect">
            <a:avLst/>
          </a:prstGeom>
        </p:spPr>
        <p:txBody>
          <a:bodyPr lIns="0" tIns="0" rIns="0" bIns="0" rtlCol="0" anchor="t">
            <a:spAutoFit/>
          </a:bodyPr>
          <a:lstStyle/>
          <a:p>
            <a:pPr marL="750469" lvl="1" indent="-375234">
              <a:lnSpc>
                <a:spcPts val="5387"/>
              </a:lnSpc>
              <a:buFont typeface="Arial"/>
              <a:buChar char="•"/>
            </a:pPr>
            <a:r>
              <a:rPr lang="en-US" sz="3476" dirty="0" smtClean="0">
                <a:solidFill>
                  <a:srgbClr val="FFFFFF"/>
                </a:solidFill>
                <a:latin typeface="Kollektif"/>
              </a:rPr>
              <a:t>Methodology</a:t>
            </a:r>
            <a:r>
              <a:rPr lang="ar-DZ" sz="3476" dirty="0" smtClean="0">
                <a:solidFill>
                  <a:srgbClr val="FFFFFF"/>
                </a:solidFill>
                <a:latin typeface="Kollektif"/>
              </a:rPr>
              <a:t> المنهج </a:t>
            </a:r>
            <a:endParaRPr lang="en-US" sz="3476" dirty="0">
              <a:solidFill>
                <a:srgbClr val="FFFFFF"/>
              </a:solidFill>
              <a:latin typeface="Kollektif"/>
            </a:endParaRPr>
          </a:p>
          <a:p>
            <a:pPr marL="750469" lvl="1" indent="-375234">
              <a:lnSpc>
                <a:spcPts val="5387"/>
              </a:lnSpc>
              <a:buFont typeface="Arial"/>
              <a:buChar char="•"/>
            </a:pPr>
            <a:r>
              <a:rPr lang="en-US" sz="3476" dirty="0" smtClean="0">
                <a:solidFill>
                  <a:srgbClr val="FFFFFF"/>
                </a:solidFill>
                <a:latin typeface="Kollektif"/>
              </a:rPr>
              <a:t>Result</a:t>
            </a:r>
            <a:r>
              <a:rPr lang="ar-DZ" sz="3476" dirty="0" smtClean="0">
                <a:solidFill>
                  <a:srgbClr val="FFFFFF"/>
                </a:solidFill>
                <a:latin typeface="Kollektif"/>
              </a:rPr>
              <a:t> النتائج </a:t>
            </a:r>
            <a:endParaRPr lang="en-US" sz="3476" dirty="0">
              <a:solidFill>
                <a:srgbClr val="FFFFFF"/>
              </a:solidFill>
              <a:latin typeface="Kollektif"/>
            </a:endParaRPr>
          </a:p>
        </p:txBody>
      </p:sp>
      <p:sp>
        <p:nvSpPr>
          <p:cNvPr id="10" name="TextBox 10"/>
          <p:cNvSpPr txBox="1"/>
          <p:nvPr/>
        </p:nvSpPr>
        <p:spPr>
          <a:xfrm>
            <a:off x="1028700" y="9359286"/>
            <a:ext cx="3985945" cy="375552"/>
          </a:xfrm>
          <a:prstGeom prst="rect">
            <a:avLst/>
          </a:prstGeom>
        </p:spPr>
        <p:txBody>
          <a:bodyPr lIns="0" tIns="0" rIns="0" bIns="0" rtlCol="0" anchor="t">
            <a:spAutoFit/>
          </a:bodyPr>
          <a:lstStyle/>
          <a:p>
            <a:pPr>
              <a:lnSpc>
                <a:spcPts val="3229"/>
              </a:lnSpc>
            </a:pPr>
            <a:r>
              <a:rPr lang="ar-DZ" sz="2306" b="1" dirty="0" smtClean="0">
                <a:solidFill>
                  <a:srgbClr val="FFFFFF"/>
                </a:solidFill>
                <a:latin typeface="Kollektif"/>
              </a:rPr>
              <a:t>د. عيساوة آمنة </a:t>
            </a:r>
            <a:r>
              <a:rPr lang="en-US" sz="2306" b="1" dirty="0" smtClean="0">
                <a:solidFill>
                  <a:srgbClr val="FFFFFF"/>
                </a:solidFill>
                <a:latin typeface="Kollektif"/>
              </a:rPr>
              <a:t> </a:t>
            </a:r>
            <a:r>
              <a:rPr lang="en-US" sz="2306" b="1" dirty="0">
                <a:solidFill>
                  <a:srgbClr val="FFFFFF"/>
                </a:solidFill>
                <a:latin typeface="Kollektif"/>
              </a:rPr>
              <a:t>| </a:t>
            </a:r>
            <a:r>
              <a:rPr lang="ar-DZ" sz="2306" b="1" dirty="0" smtClean="0">
                <a:solidFill>
                  <a:srgbClr val="FFFFFF"/>
                </a:solidFill>
                <a:latin typeface="Kollektif"/>
              </a:rPr>
              <a:t> - 2024</a:t>
            </a:r>
            <a:r>
              <a:rPr lang="en-US" sz="2306" b="1" dirty="0" smtClean="0">
                <a:solidFill>
                  <a:srgbClr val="FFFFFF"/>
                </a:solidFill>
                <a:latin typeface="Kollektif"/>
              </a:rPr>
              <a:t>202</a:t>
            </a:r>
            <a:r>
              <a:rPr lang="ar-DZ" sz="2306" b="1" dirty="0" smtClean="0">
                <a:solidFill>
                  <a:srgbClr val="FFFFFF"/>
                </a:solidFill>
                <a:latin typeface="Kollektif"/>
              </a:rPr>
              <a:t>3</a:t>
            </a:r>
            <a:endParaRPr lang="en-US" sz="2306" b="1" dirty="0">
              <a:solidFill>
                <a:srgbClr val="FFFFFF"/>
              </a:solidFill>
              <a:latin typeface="Kollektif"/>
            </a:endParaRPr>
          </a:p>
        </p:txBody>
      </p:sp>
      <p:grpSp>
        <p:nvGrpSpPr>
          <p:cNvPr id="11" name="Group 11"/>
          <p:cNvGrpSpPr/>
          <p:nvPr/>
        </p:nvGrpSpPr>
        <p:grpSpPr>
          <a:xfrm rot="-4667749">
            <a:off x="14350320" y="-3994161"/>
            <a:ext cx="3720768" cy="7555779"/>
            <a:chOff x="0" y="0"/>
            <a:chExt cx="979955" cy="1990000"/>
          </a:xfrm>
        </p:grpSpPr>
        <p:sp>
          <p:nvSpPr>
            <p:cNvPr id="12" name="Freeform 12"/>
            <p:cNvSpPr/>
            <p:nvPr/>
          </p:nvSpPr>
          <p:spPr>
            <a:xfrm>
              <a:off x="0" y="0"/>
              <a:ext cx="979955" cy="1989999"/>
            </a:xfrm>
            <a:custGeom>
              <a:avLst/>
              <a:gdLst/>
              <a:ahLst/>
              <a:cxnLst/>
              <a:rect l="l" t="t" r="r" b="b"/>
              <a:pathLst>
                <a:path w="979955" h="1989999">
                  <a:moveTo>
                    <a:pt x="0" y="0"/>
                  </a:moveTo>
                  <a:lnTo>
                    <a:pt x="979955" y="0"/>
                  </a:lnTo>
                  <a:lnTo>
                    <a:pt x="979955" y="1989999"/>
                  </a:lnTo>
                  <a:lnTo>
                    <a:pt x="0" y="1989999"/>
                  </a:lnTo>
                  <a:close/>
                </a:path>
              </a:pathLst>
            </a:custGeom>
            <a:solidFill>
              <a:srgbClr val="497183"/>
            </a:solidFill>
          </p:spPr>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4" name="AutoShape 14"/>
          <p:cNvSpPr/>
          <p:nvPr/>
        </p:nvSpPr>
        <p:spPr>
          <a:xfrm rot="1970442">
            <a:off x="10642332" y="3587829"/>
            <a:ext cx="11643412" cy="0"/>
          </a:xfrm>
          <a:prstGeom prst="line">
            <a:avLst/>
          </a:prstGeom>
          <a:ln w="38100" cap="flat">
            <a:solidFill>
              <a:srgbClr val="F3F6FA"/>
            </a:solidFill>
            <a:prstDash val="solid"/>
            <a:headEnd type="none" w="sm" len="sm"/>
            <a:tailEnd type="none" w="sm" len="sm"/>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B1320"/>
        </a:solidFill>
        <a:effectLst/>
      </p:bgPr>
    </p:bg>
    <p:spTree>
      <p:nvGrpSpPr>
        <p:cNvPr id="1" name=""/>
        <p:cNvGrpSpPr/>
        <p:nvPr/>
      </p:nvGrpSpPr>
      <p:grpSpPr>
        <a:xfrm>
          <a:off x="0" y="0"/>
          <a:ext cx="0" cy="0"/>
          <a:chOff x="0" y="0"/>
          <a:chExt cx="0" cy="0"/>
        </a:xfrm>
      </p:grpSpPr>
      <p:sp>
        <p:nvSpPr>
          <p:cNvPr id="2" name="Freeform 2"/>
          <p:cNvSpPr/>
          <p:nvPr/>
        </p:nvSpPr>
        <p:spPr>
          <a:xfrm rot="-10800000" flipH="1" flipV="1">
            <a:off x="38368" y="0"/>
            <a:ext cx="8565144" cy="12985124"/>
          </a:xfrm>
          <a:custGeom>
            <a:avLst/>
            <a:gdLst/>
            <a:ahLst/>
            <a:cxnLst/>
            <a:rect l="l" t="t" r="r" b="b"/>
            <a:pathLst>
              <a:path w="6989146" h="11017126">
                <a:moveTo>
                  <a:pt x="6989147" y="11017126"/>
                </a:moveTo>
                <a:lnTo>
                  <a:pt x="0" y="11017126"/>
                </a:lnTo>
                <a:lnTo>
                  <a:pt x="0" y="0"/>
                </a:lnTo>
                <a:lnTo>
                  <a:pt x="6989147" y="0"/>
                </a:lnTo>
                <a:lnTo>
                  <a:pt x="6989147" y="11017126"/>
                </a:lnTo>
                <a:close/>
              </a:path>
            </a:pathLst>
          </a:custGeom>
          <a:blipFill>
            <a:blip r:embed="rId2">
              <a:alphaModFix amt="7999"/>
              <a:extLst>
                <a:ext uri="{96DAC541-7B7A-43D3-8B79-37D633B846F1}">
                  <asvg:svgBlip xmlns="" xmlns:asvg="http://schemas.microsoft.com/office/drawing/2016/SVG/main" r:embed="rId3"/>
                </a:ext>
              </a:extLst>
            </a:blip>
            <a:stretch>
              <a:fillRect r="-61881"/>
            </a:stretch>
          </a:blipFill>
        </p:spPr>
      </p:sp>
      <p:grpSp>
        <p:nvGrpSpPr>
          <p:cNvPr id="3" name="Group 3"/>
          <p:cNvGrpSpPr/>
          <p:nvPr/>
        </p:nvGrpSpPr>
        <p:grpSpPr>
          <a:xfrm rot="-5400000">
            <a:off x="11303005" y="-1619237"/>
            <a:ext cx="3720768" cy="9119754"/>
            <a:chOff x="0" y="0"/>
            <a:chExt cx="979955" cy="2401911"/>
          </a:xfrm>
        </p:grpSpPr>
        <p:sp>
          <p:nvSpPr>
            <p:cNvPr id="4" name="Freeform 4"/>
            <p:cNvSpPr/>
            <p:nvPr/>
          </p:nvSpPr>
          <p:spPr>
            <a:xfrm>
              <a:off x="0" y="0"/>
              <a:ext cx="979955" cy="2401911"/>
            </a:xfrm>
            <a:custGeom>
              <a:avLst/>
              <a:gdLst/>
              <a:ahLst/>
              <a:cxnLst/>
              <a:rect l="l" t="t" r="r" b="b"/>
              <a:pathLst>
                <a:path w="979955" h="2401911">
                  <a:moveTo>
                    <a:pt x="14565" y="0"/>
                  </a:moveTo>
                  <a:lnTo>
                    <a:pt x="965390" y="0"/>
                  </a:lnTo>
                  <a:cubicBezTo>
                    <a:pt x="969253" y="0"/>
                    <a:pt x="972958" y="1535"/>
                    <a:pt x="975689" y="4266"/>
                  </a:cubicBezTo>
                  <a:cubicBezTo>
                    <a:pt x="978421" y="6998"/>
                    <a:pt x="979955" y="10702"/>
                    <a:pt x="979955" y="14565"/>
                  </a:cubicBezTo>
                  <a:lnTo>
                    <a:pt x="979955" y="2387345"/>
                  </a:lnTo>
                  <a:cubicBezTo>
                    <a:pt x="979955" y="2391208"/>
                    <a:pt x="978421" y="2394913"/>
                    <a:pt x="975689" y="2397645"/>
                  </a:cubicBezTo>
                  <a:cubicBezTo>
                    <a:pt x="972958" y="2400376"/>
                    <a:pt x="969253" y="2401911"/>
                    <a:pt x="965390" y="2401911"/>
                  </a:cubicBezTo>
                  <a:lnTo>
                    <a:pt x="14565" y="2401911"/>
                  </a:lnTo>
                  <a:cubicBezTo>
                    <a:pt x="10702" y="2401911"/>
                    <a:pt x="6998" y="2400376"/>
                    <a:pt x="4266" y="2397645"/>
                  </a:cubicBezTo>
                  <a:cubicBezTo>
                    <a:pt x="1535" y="2394913"/>
                    <a:pt x="0" y="2391208"/>
                    <a:pt x="0" y="2387345"/>
                  </a:cubicBezTo>
                  <a:lnTo>
                    <a:pt x="0" y="14565"/>
                  </a:lnTo>
                  <a:cubicBezTo>
                    <a:pt x="0" y="10702"/>
                    <a:pt x="1535" y="6998"/>
                    <a:pt x="4266" y="4266"/>
                  </a:cubicBezTo>
                  <a:cubicBezTo>
                    <a:pt x="6998" y="1535"/>
                    <a:pt x="10702" y="0"/>
                    <a:pt x="14565" y="0"/>
                  </a:cubicBezTo>
                  <a:close/>
                </a:path>
              </a:pathLst>
            </a:custGeom>
            <a:solidFill>
              <a:srgbClr val="F3F6FA"/>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5400000">
            <a:off x="11303005" y="2786483"/>
            <a:ext cx="3720768" cy="9119754"/>
            <a:chOff x="0" y="0"/>
            <a:chExt cx="979955" cy="2401911"/>
          </a:xfrm>
        </p:grpSpPr>
        <p:sp>
          <p:nvSpPr>
            <p:cNvPr id="7" name="Freeform 7"/>
            <p:cNvSpPr/>
            <p:nvPr/>
          </p:nvSpPr>
          <p:spPr>
            <a:xfrm>
              <a:off x="0" y="0"/>
              <a:ext cx="979955" cy="2401911"/>
            </a:xfrm>
            <a:custGeom>
              <a:avLst/>
              <a:gdLst/>
              <a:ahLst/>
              <a:cxnLst/>
              <a:rect l="l" t="t" r="r" b="b"/>
              <a:pathLst>
                <a:path w="979955" h="2401911">
                  <a:moveTo>
                    <a:pt x="14565" y="0"/>
                  </a:moveTo>
                  <a:lnTo>
                    <a:pt x="965390" y="0"/>
                  </a:lnTo>
                  <a:cubicBezTo>
                    <a:pt x="969253" y="0"/>
                    <a:pt x="972958" y="1535"/>
                    <a:pt x="975689" y="4266"/>
                  </a:cubicBezTo>
                  <a:cubicBezTo>
                    <a:pt x="978421" y="6998"/>
                    <a:pt x="979955" y="10702"/>
                    <a:pt x="979955" y="14565"/>
                  </a:cubicBezTo>
                  <a:lnTo>
                    <a:pt x="979955" y="2387345"/>
                  </a:lnTo>
                  <a:cubicBezTo>
                    <a:pt x="979955" y="2391208"/>
                    <a:pt x="978421" y="2394913"/>
                    <a:pt x="975689" y="2397645"/>
                  </a:cubicBezTo>
                  <a:cubicBezTo>
                    <a:pt x="972958" y="2400376"/>
                    <a:pt x="969253" y="2401911"/>
                    <a:pt x="965390" y="2401911"/>
                  </a:cubicBezTo>
                  <a:lnTo>
                    <a:pt x="14565" y="2401911"/>
                  </a:lnTo>
                  <a:cubicBezTo>
                    <a:pt x="10702" y="2401911"/>
                    <a:pt x="6998" y="2400376"/>
                    <a:pt x="4266" y="2397645"/>
                  </a:cubicBezTo>
                  <a:cubicBezTo>
                    <a:pt x="1535" y="2394913"/>
                    <a:pt x="0" y="2391208"/>
                    <a:pt x="0" y="2387345"/>
                  </a:cubicBezTo>
                  <a:lnTo>
                    <a:pt x="0" y="14565"/>
                  </a:lnTo>
                  <a:cubicBezTo>
                    <a:pt x="0" y="10702"/>
                    <a:pt x="1535" y="6998"/>
                    <a:pt x="4266" y="4266"/>
                  </a:cubicBezTo>
                  <a:cubicBezTo>
                    <a:pt x="6998" y="1535"/>
                    <a:pt x="10702" y="0"/>
                    <a:pt x="14565" y="0"/>
                  </a:cubicBezTo>
                  <a:close/>
                </a:path>
              </a:pathLst>
            </a:custGeom>
            <a:solidFill>
              <a:srgbClr val="F3F6FA"/>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a:off x="9136021" y="2406331"/>
            <a:ext cx="6614925" cy="0"/>
          </a:xfrm>
          <a:prstGeom prst="line">
            <a:avLst/>
          </a:prstGeom>
          <a:ln w="38100" cap="flat">
            <a:solidFill>
              <a:srgbClr val="0B1320"/>
            </a:solidFill>
            <a:prstDash val="solid"/>
            <a:headEnd type="none" w="sm" len="sm"/>
            <a:tailEnd type="none" w="sm" len="sm"/>
          </a:ln>
        </p:spPr>
      </p:sp>
      <p:sp>
        <p:nvSpPr>
          <p:cNvPr id="10" name="AutoShape 10"/>
          <p:cNvSpPr/>
          <p:nvPr/>
        </p:nvSpPr>
        <p:spPr>
          <a:xfrm>
            <a:off x="9136021" y="6850152"/>
            <a:ext cx="6614925" cy="0"/>
          </a:xfrm>
          <a:prstGeom prst="line">
            <a:avLst/>
          </a:prstGeom>
          <a:ln w="38100" cap="flat">
            <a:solidFill>
              <a:srgbClr val="0B1320"/>
            </a:solidFill>
            <a:prstDash val="solid"/>
            <a:headEnd type="none" w="sm" len="sm"/>
            <a:tailEnd type="none" w="sm" len="sm"/>
          </a:ln>
        </p:spPr>
      </p:sp>
      <p:sp>
        <p:nvSpPr>
          <p:cNvPr id="11" name="Freeform 11"/>
          <p:cNvSpPr/>
          <p:nvPr/>
        </p:nvSpPr>
        <p:spPr>
          <a:xfrm>
            <a:off x="1827380" y="3441913"/>
            <a:ext cx="4770783" cy="4114800"/>
          </a:xfrm>
          <a:custGeom>
            <a:avLst/>
            <a:gdLst/>
            <a:ahLst/>
            <a:cxnLst/>
            <a:rect l="l" t="t" r="r" b="b"/>
            <a:pathLst>
              <a:path w="4770783" h="4114800">
                <a:moveTo>
                  <a:pt x="0" y="0"/>
                </a:moveTo>
                <a:lnTo>
                  <a:pt x="4770782" y="0"/>
                </a:lnTo>
                <a:lnTo>
                  <a:pt x="4770782"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TextBox 12"/>
          <p:cNvSpPr txBox="1"/>
          <p:nvPr/>
        </p:nvSpPr>
        <p:spPr>
          <a:xfrm>
            <a:off x="1028700" y="1161369"/>
            <a:ext cx="6584480" cy="1346587"/>
          </a:xfrm>
          <a:prstGeom prst="rect">
            <a:avLst/>
          </a:prstGeom>
        </p:spPr>
        <p:txBody>
          <a:bodyPr lIns="0" tIns="0" rIns="0" bIns="0" rtlCol="0" anchor="t">
            <a:spAutoFit/>
          </a:bodyPr>
          <a:lstStyle/>
          <a:p>
            <a:pPr>
              <a:lnSpc>
                <a:spcPts val="11536"/>
              </a:lnSpc>
            </a:pPr>
            <a:r>
              <a:rPr lang="en-US" sz="6000" dirty="0" smtClean="0">
                <a:solidFill>
                  <a:srgbClr val="F3F6FA"/>
                </a:solidFill>
                <a:latin typeface="League Spartan Bold"/>
              </a:rPr>
              <a:t>Problem</a:t>
            </a:r>
            <a:r>
              <a:rPr lang="ar-DZ" sz="8240" dirty="0" smtClean="0">
                <a:solidFill>
                  <a:srgbClr val="F3F6FA"/>
                </a:solidFill>
                <a:latin typeface="League Spartan Bold"/>
              </a:rPr>
              <a:t> </a:t>
            </a:r>
            <a:r>
              <a:rPr lang="ar-DZ" sz="6000" dirty="0" smtClean="0">
                <a:solidFill>
                  <a:srgbClr val="F3F6FA"/>
                </a:solidFill>
                <a:latin typeface="League Spartan Bold"/>
              </a:rPr>
              <a:t>المشكلة     </a:t>
            </a:r>
            <a:endParaRPr lang="en-US" sz="6000" dirty="0">
              <a:solidFill>
                <a:srgbClr val="F3F6FA"/>
              </a:solidFill>
              <a:latin typeface="League Spartan Bold"/>
            </a:endParaRPr>
          </a:p>
        </p:txBody>
      </p:sp>
      <p:sp>
        <p:nvSpPr>
          <p:cNvPr id="13" name="TextBox 13"/>
          <p:cNvSpPr txBox="1"/>
          <p:nvPr/>
        </p:nvSpPr>
        <p:spPr>
          <a:xfrm>
            <a:off x="9136021" y="1539796"/>
            <a:ext cx="7246979" cy="807913"/>
          </a:xfrm>
          <a:prstGeom prst="rect">
            <a:avLst/>
          </a:prstGeom>
        </p:spPr>
        <p:txBody>
          <a:bodyPr wrap="square" lIns="0" tIns="0" rIns="0" bIns="0" rtlCol="0" anchor="t">
            <a:spAutoFit/>
          </a:bodyPr>
          <a:lstStyle/>
          <a:p>
            <a:pPr algn="justLow" rtl="1">
              <a:lnSpc>
                <a:spcPts val="6266"/>
              </a:lnSpc>
            </a:pPr>
            <a:r>
              <a:rPr lang="ar-DZ" sz="4476" dirty="0" smtClean="0">
                <a:solidFill>
                  <a:srgbClr val="0B1320"/>
                </a:solidFill>
                <a:latin typeface="League Spartan Bold"/>
              </a:rPr>
              <a:t>الرئيسية</a:t>
            </a:r>
            <a:endParaRPr lang="en-US" sz="4476" dirty="0">
              <a:solidFill>
                <a:srgbClr val="0B1320"/>
              </a:solidFill>
              <a:latin typeface="League Spartan Bold"/>
            </a:endParaRPr>
          </a:p>
        </p:txBody>
      </p:sp>
      <p:sp>
        <p:nvSpPr>
          <p:cNvPr id="14" name="TextBox 14"/>
          <p:cNvSpPr txBox="1"/>
          <p:nvPr/>
        </p:nvSpPr>
        <p:spPr>
          <a:xfrm>
            <a:off x="9136021" y="2509474"/>
            <a:ext cx="7536190" cy="1051570"/>
          </a:xfrm>
          <a:prstGeom prst="rect">
            <a:avLst/>
          </a:prstGeom>
        </p:spPr>
        <p:txBody>
          <a:bodyPr lIns="0" tIns="0" rIns="0" bIns="0" rtlCol="0" anchor="t">
            <a:spAutoFit/>
          </a:bodyPr>
          <a:lstStyle/>
          <a:p>
            <a:pPr algn="justLow" rtl="1">
              <a:lnSpc>
                <a:spcPts val="4111"/>
              </a:lnSpc>
            </a:pPr>
            <a:r>
              <a:rPr lang="ar-DZ" sz="3600" dirty="0" smtClean="0">
                <a:solidFill>
                  <a:srgbClr val="0B1320"/>
                </a:solidFill>
                <a:latin typeface="Kollektif"/>
              </a:rPr>
              <a:t>متى وكيف ولماذا اكتسب حقل العلاقات الدولية بنيته المركزية الغربية؟</a:t>
            </a:r>
            <a:endParaRPr lang="en-US" sz="3600" dirty="0">
              <a:solidFill>
                <a:srgbClr val="0B1320"/>
              </a:solidFill>
              <a:latin typeface="Kollektif"/>
            </a:endParaRPr>
          </a:p>
        </p:txBody>
      </p:sp>
      <p:sp>
        <p:nvSpPr>
          <p:cNvPr id="15" name="TextBox 15"/>
          <p:cNvSpPr txBox="1"/>
          <p:nvPr/>
        </p:nvSpPr>
        <p:spPr>
          <a:xfrm>
            <a:off x="9136021" y="5945517"/>
            <a:ext cx="7536190" cy="736612"/>
          </a:xfrm>
          <a:prstGeom prst="rect">
            <a:avLst/>
          </a:prstGeom>
        </p:spPr>
        <p:txBody>
          <a:bodyPr wrap="square" lIns="0" tIns="0" rIns="0" bIns="0" rtlCol="0" anchor="t">
            <a:spAutoFit/>
          </a:bodyPr>
          <a:lstStyle/>
          <a:p>
            <a:pPr algn="just" rtl="1">
              <a:lnSpc>
                <a:spcPts val="6266"/>
              </a:lnSpc>
            </a:pPr>
            <a:r>
              <a:rPr lang="ar-DZ" sz="4476" dirty="0" smtClean="0">
                <a:solidFill>
                  <a:srgbClr val="0B1320"/>
                </a:solidFill>
                <a:latin typeface="League Spartan Bold"/>
              </a:rPr>
              <a:t>الفرعية</a:t>
            </a:r>
            <a:endParaRPr lang="en-US" sz="4476" dirty="0">
              <a:solidFill>
                <a:srgbClr val="0B1320"/>
              </a:solidFill>
              <a:latin typeface="League Spartan Bold"/>
            </a:endParaRPr>
          </a:p>
        </p:txBody>
      </p:sp>
      <p:sp>
        <p:nvSpPr>
          <p:cNvPr id="16" name="TextBox 16"/>
          <p:cNvSpPr txBox="1"/>
          <p:nvPr/>
        </p:nvSpPr>
        <p:spPr>
          <a:xfrm>
            <a:off x="9136021" y="6954927"/>
            <a:ext cx="7536190" cy="2053896"/>
          </a:xfrm>
          <a:prstGeom prst="rect">
            <a:avLst/>
          </a:prstGeom>
        </p:spPr>
        <p:txBody>
          <a:bodyPr lIns="0" tIns="0" rIns="0" bIns="0" rtlCol="0" anchor="t">
            <a:spAutoFit/>
          </a:bodyPr>
          <a:lstStyle/>
          <a:p>
            <a:pPr algn="justLow" rtl="1">
              <a:lnSpc>
                <a:spcPts val="4111"/>
              </a:lnSpc>
            </a:pPr>
            <a:r>
              <a:rPr lang="ar-DZ" sz="2800" b="1" dirty="0" smtClean="0">
                <a:solidFill>
                  <a:srgbClr val="0B1320"/>
                </a:solidFill>
                <a:latin typeface="Kollektif"/>
              </a:rPr>
              <a:t>العلاقات الدولية تشمل العلاقات بين جميع الدول أو الكيانات السياسية القائمة في العالم في فترة زمنية ما، </a:t>
            </a:r>
            <a:r>
              <a:rPr lang="ar-DZ" sz="2800" b="1" dirty="0" smtClean="0">
                <a:solidFill>
                  <a:srgbClr val="0B1320"/>
                </a:solidFill>
                <a:latin typeface="Kollektif"/>
              </a:rPr>
              <a:t>لماذا </a:t>
            </a:r>
            <a:r>
              <a:rPr lang="ar-DZ" sz="2800" b="1" dirty="0" smtClean="0">
                <a:solidFill>
                  <a:srgbClr val="0B1320"/>
                </a:solidFill>
                <a:latin typeface="Kollektif"/>
              </a:rPr>
              <a:t>حصل اختزالها في جماعة الدول الغربية مع بداية القرن 17م ماذا عن العلاقات الدولية قبل هذا التاريخ؟</a:t>
            </a:r>
            <a:endParaRPr lang="en-US" sz="2800" b="1" dirty="0">
              <a:solidFill>
                <a:srgbClr val="0B1320"/>
              </a:solidFill>
              <a:latin typeface="Kollektif"/>
            </a:endParaRPr>
          </a:p>
        </p:txBody>
      </p:sp>
      <p:sp>
        <p:nvSpPr>
          <p:cNvPr id="18" name="TextBox 18"/>
          <p:cNvSpPr txBox="1"/>
          <p:nvPr/>
        </p:nvSpPr>
        <p:spPr>
          <a:xfrm>
            <a:off x="1028700" y="9359286"/>
            <a:ext cx="3985945" cy="375552"/>
          </a:xfrm>
          <a:prstGeom prst="rect">
            <a:avLst/>
          </a:prstGeom>
        </p:spPr>
        <p:txBody>
          <a:bodyPr lIns="0" tIns="0" rIns="0" bIns="0" rtlCol="0" anchor="t">
            <a:spAutoFit/>
          </a:bodyPr>
          <a:lstStyle/>
          <a:p>
            <a:pPr>
              <a:lnSpc>
                <a:spcPts val="3229"/>
              </a:lnSpc>
            </a:pPr>
            <a:endParaRPr lang="en-US" sz="2306" dirty="0">
              <a:solidFill>
                <a:srgbClr val="FFFFFF"/>
              </a:solidFill>
              <a:latin typeface="Kollekt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barn(inVertical)">
                                      <p:cBhvr>
                                        <p:cTn id="1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grpSp>
        <p:nvGrpSpPr>
          <p:cNvPr id="2" name="Group 2"/>
          <p:cNvGrpSpPr/>
          <p:nvPr/>
        </p:nvGrpSpPr>
        <p:grpSpPr>
          <a:xfrm>
            <a:off x="0" y="8516663"/>
            <a:ext cx="18288000" cy="3108808"/>
            <a:chOff x="0" y="0"/>
            <a:chExt cx="5179392" cy="818781"/>
          </a:xfrm>
        </p:grpSpPr>
        <p:sp>
          <p:nvSpPr>
            <p:cNvPr id="3" name="Freeform 3"/>
            <p:cNvSpPr/>
            <p:nvPr/>
          </p:nvSpPr>
          <p:spPr>
            <a:xfrm>
              <a:off x="0" y="0"/>
              <a:ext cx="5179392" cy="818781"/>
            </a:xfrm>
            <a:custGeom>
              <a:avLst/>
              <a:gdLst/>
              <a:ahLst/>
              <a:cxnLst/>
              <a:rect l="l" t="t" r="r" b="b"/>
              <a:pathLst>
                <a:path w="5179392" h="818781">
                  <a:moveTo>
                    <a:pt x="0" y="0"/>
                  </a:moveTo>
                  <a:lnTo>
                    <a:pt x="5179392" y="0"/>
                  </a:lnTo>
                  <a:lnTo>
                    <a:pt x="5179392" y="818781"/>
                  </a:lnTo>
                  <a:lnTo>
                    <a:pt x="0" y="818781"/>
                  </a:lnTo>
                  <a:close/>
                </a:path>
              </a:pathLst>
            </a:custGeom>
            <a:solidFill>
              <a:srgbClr val="0B1320"/>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800000" flipH="1" flipV="1">
            <a:off x="-127394" y="2124356"/>
            <a:ext cx="6989146" cy="11017126"/>
          </a:xfrm>
          <a:custGeom>
            <a:avLst/>
            <a:gdLst/>
            <a:ahLst/>
            <a:cxnLst/>
            <a:rect l="l" t="t" r="r" b="b"/>
            <a:pathLst>
              <a:path w="6989146" h="11017126">
                <a:moveTo>
                  <a:pt x="6989147" y="11017125"/>
                </a:moveTo>
                <a:lnTo>
                  <a:pt x="0" y="11017125"/>
                </a:lnTo>
                <a:lnTo>
                  <a:pt x="0" y="0"/>
                </a:lnTo>
                <a:lnTo>
                  <a:pt x="6989147" y="0"/>
                </a:lnTo>
                <a:lnTo>
                  <a:pt x="6989147" y="11017125"/>
                </a:lnTo>
                <a:close/>
              </a:path>
            </a:pathLst>
          </a:custGeom>
          <a:blipFill>
            <a:blip r:embed="rId2">
              <a:alphaModFix amt="7999"/>
              <a:extLst>
                <a:ext uri="{96DAC541-7B7A-43D3-8B79-37D633B846F1}">
                  <asvg:svgBlip xmlns="" xmlns:asvg="http://schemas.microsoft.com/office/drawing/2016/SVG/main" r:embed="rId3"/>
                </a:ext>
              </a:extLst>
            </a:blip>
            <a:stretch>
              <a:fillRect r="-61881"/>
            </a:stretch>
          </a:blipFill>
        </p:spPr>
      </p:sp>
      <p:grpSp>
        <p:nvGrpSpPr>
          <p:cNvPr id="6" name="Group 6"/>
          <p:cNvGrpSpPr/>
          <p:nvPr/>
        </p:nvGrpSpPr>
        <p:grpSpPr>
          <a:xfrm rot="-4483572">
            <a:off x="13158207" y="2957100"/>
            <a:ext cx="9271532" cy="2935420"/>
            <a:chOff x="0" y="0"/>
            <a:chExt cx="2441885" cy="1007692"/>
          </a:xfrm>
        </p:grpSpPr>
        <p:sp>
          <p:nvSpPr>
            <p:cNvPr id="7" name="Freeform 7"/>
            <p:cNvSpPr/>
            <p:nvPr/>
          </p:nvSpPr>
          <p:spPr>
            <a:xfrm>
              <a:off x="0" y="0"/>
              <a:ext cx="2441885" cy="1007691"/>
            </a:xfrm>
            <a:custGeom>
              <a:avLst/>
              <a:gdLst/>
              <a:ahLst/>
              <a:cxnLst/>
              <a:rect l="l" t="t" r="r" b="b"/>
              <a:pathLst>
                <a:path w="2441885" h="1007691">
                  <a:moveTo>
                    <a:pt x="0" y="0"/>
                  </a:moveTo>
                  <a:lnTo>
                    <a:pt x="2441885" y="0"/>
                  </a:lnTo>
                  <a:lnTo>
                    <a:pt x="2441885" y="1007691"/>
                  </a:lnTo>
                  <a:lnTo>
                    <a:pt x="0" y="1007691"/>
                  </a:lnTo>
                  <a:close/>
                </a:path>
              </a:pathLst>
            </a:custGeom>
            <a:solidFill>
              <a:srgbClr val="497183"/>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rot="-4648650">
            <a:off x="11970985" y="-2053884"/>
            <a:ext cx="4632681" cy="5258396"/>
          </a:xfrm>
          <a:custGeom>
            <a:avLst/>
            <a:gdLst/>
            <a:ahLst/>
            <a:cxnLst/>
            <a:rect l="l" t="t" r="r" b="b"/>
            <a:pathLst>
              <a:path w="4632681" h="5258396">
                <a:moveTo>
                  <a:pt x="0" y="0"/>
                </a:moveTo>
                <a:lnTo>
                  <a:pt x="4632680" y="0"/>
                </a:lnTo>
                <a:lnTo>
                  <a:pt x="4632680" y="5258397"/>
                </a:lnTo>
                <a:lnTo>
                  <a:pt x="0" y="5258397"/>
                </a:lnTo>
                <a:lnTo>
                  <a:pt x="0" y="0"/>
                </a:lnTo>
                <a:close/>
              </a:path>
            </a:pathLst>
          </a:custGeom>
          <a:blipFill>
            <a:blip r:embed="rId4">
              <a:alphaModFix amt="48000"/>
              <a:extLst>
                <a:ext uri="{96DAC541-7B7A-43D3-8B79-37D633B846F1}">
                  <asvg:svgBlip xmlns="" xmlns:asvg="http://schemas.microsoft.com/office/drawing/2016/SVG/main" r:embed="rId5"/>
                </a:ext>
              </a:extLst>
            </a:blip>
            <a:stretch>
              <a:fillRect r="-43679"/>
            </a:stretch>
          </a:blipFill>
        </p:spPr>
      </p:sp>
      <p:sp>
        <p:nvSpPr>
          <p:cNvPr id="10" name="TextBox 10"/>
          <p:cNvSpPr txBox="1"/>
          <p:nvPr/>
        </p:nvSpPr>
        <p:spPr>
          <a:xfrm>
            <a:off x="9280880" y="5501083"/>
            <a:ext cx="5924448" cy="2103140"/>
          </a:xfrm>
          <a:prstGeom prst="rect">
            <a:avLst/>
          </a:prstGeom>
        </p:spPr>
        <p:txBody>
          <a:bodyPr lIns="0" tIns="0" rIns="0" bIns="0" rtlCol="0" anchor="t">
            <a:spAutoFit/>
          </a:bodyPr>
          <a:lstStyle/>
          <a:p>
            <a:pPr algn="justLow" rtl="1">
              <a:lnSpc>
                <a:spcPts val="4111"/>
              </a:lnSpc>
            </a:pPr>
            <a:r>
              <a:rPr lang="ar-DZ" sz="3200" dirty="0"/>
              <a:t>علاقات شاملة تشمل مختلف الجماعات في العلاقات الدولية سواء أكانت علاقات رسمية أم غير رسمية</a:t>
            </a:r>
            <a:r>
              <a:rPr lang="en-US" sz="3200" dirty="0" smtClean="0">
                <a:solidFill>
                  <a:srgbClr val="0B1320"/>
                </a:solidFill>
                <a:latin typeface="Kollektif"/>
              </a:rPr>
              <a:t>. </a:t>
            </a:r>
            <a:endParaRPr lang="ar-DZ" sz="3200" dirty="0" smtClean="0">
              <a:solidFill>
                <a:srgbClr val="0B1320"/>
              </a:solidFill>
              <a:latin typeface="Kollektif"/>
            </a:endParaRPr>
          </a:p>
          <a:p>
            <a:pPr algn="justLow">
              <a:lnSpc>
                <a:spcPts val="4111"/>
              </a:lnSpc>
            </a:pPr>
            <a:r>
              <a:rPr lang="en-US" sz="3200" dirty="0"/>
              <a:t>Quincy </a:t>
            </a:r>
            <a:r>
              <a:rPr lang="en-US" sz="3200" dirty="0" smtClean="0"/>
              <a:t>Wright</a:t>
            </a:r>
            <a:r>
              <a:rPr lang="ar-DZ" sz="3200" dirty="0" smtClean="0"/>
              <a:t>.</a:t>
            </a:r>
            <a:endParaRPr lang="en-US" sz="3200" dirty="0">
              <a:solidFill>
                <a:srgbClr val="0B1320"/>
              </a:solidFill>
              <a:latin typeface="Kollektif"/>
            </a:endParaRPr>
          </a:p>
        </p:txBody>
      </p:sp>
      <p:sp>
        <p:nvSpPr>
          <p:cNvPr id="11" name="Freeform 11"/>
          <p:cNvSpPr/>
          <p:nvPr/>
        </p:nvSpPr>
        <p:spPr>
          <a:xfrm>
            <a:off x="9280880" y="4595545"/>
            <a:ext cx="654259" cy="828175"/>
          </a:xfrm>
          <a:custGeom>
            <a:avLst/>
            <a:gdLst/>
            <a:ahLst/>
            <a:cxnLst/>
            <a:rect l="l" t="t" r="r" b="b"/>
            <a:pathLst>
              <a:path w="654259" h="828175">
                <a:moveTo>
                  <a:pt x="0" y="0"/>
                </a:moveTo>
                <a:lnTo>
                  <a:pt x="654258" y="0"/>
                </a:lnTo>
                <a:lnTo>
                  <a:pt x="654258" y="828175"/>
                </a:lnTo>
                <a:lnTo>
                  <a:pt x="0" y="82817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5" name="TextBox 15"/>
          <p:cNvSpPr txBox="1"/>
          <p:nvPr/>
        </p:nvSpPr>
        <p:spPr>
          <a:xfrm>
            <a:off x="1028700" y="9359286"/>
            <a:ext cx="3985945" cy="375552"/>
          </a:xfrm>
          <a:prstGeom prst="rect">
            <a:avLst/>
          </a:prstGeom>
        </p:spPr>
        <p:txBody>
          <a:bodyPr lIns="0" tIns="0" rIns="0" bIns="0" rtlCol="0" anchor="t">
            <a:spAutoFit/>
          </a:bodyPr>
          <a:lstStyle/>
          <a:p>
            <a:pPr>
              <a:lnSpc>
                <a:spcPts val="3229"/>
              </a:lnSpc>
            </a:pPr>
            <a:r>
              <a:rPr lang="en-US" sz="2306" dirty="0" smtClean="0">
                <a:solidFill>
                  <a:srgbClr val="FFFFFF"/>
                </a:solidFill>
                <a:latin typeface="Kollektif"/>
              </a:rPr>
              <a:t>5</a:t>
            </a:r>
            <a:endParaRPr lang="en-US" sz="2306" dirty="0">
              <a:solidFill>
                <a:srgbClr val="FFFFFF"/>
              </a:solidFill>
              <a:latin typeface="Kollektif"/>
            </a:endParaRPr>
          </a:p>
        </p:txBody>
      </p:sp>
      <p:sp>
        <p:nvSpPr>
          <p:cNvPr id="16" name="TextBox 16"/>
          <p:cNvSpPr txBox="1"/>
          <p:nvPr/>
        </p:nvSpPr>
        <p:spPr>
          <a:xfrm>
            <a:off x="1028700" y="4452670"/>
            <a:ext cx="6684224" cy="3154710"/>
          </a:xfrm>
          <a:prstGeom prst="rect">
            <a:avLst/>
          </a:prstGeom>
        </p:spPr>
        <p:txBody>
          <a:bodyPr wrap="square" lIns="0" tIns="0" rIns="0" bIns="0" rtlCol="0" anchor="t">
            <a:spAutoFit/>
          </a:bodyPr>
          <a:lstStyle/>
          <a:p>
            <a:pPr algn="justLow" rtl="1">
              <a:lnSpc>
                <a:spcPts val="4111"/>
              </a:lnSpc>
            </a:pPr>
            <a:r>
              <a:rPr lang="ar-DZ" sz="3200" dirty="0"/>
              <a:t>علاقات تنشأ داخل كل مجموعة من الكيانات السياسية (قبائل، دول- مدن، أمم، إمبراطوريات) تربط بينها تفاعلات تتميّز بقدر من التواتر ووفق نوع من </a:t>
            </a:r>
            <a:r>
              <a:rPr lang="ar-DZ" sz="3200" dirty="0" smtClean="0"/>
              <a:t>الانتظام</a:t>
            </a:r>
            <a:r>
              <a:rPr lang="ar-DZ" sz="3200" b="1" dirty="0" smtClean="0">
                <a:solidFill>
                  <a:srgbClr val="0B1320"/>
                </a:solidFill>
                <a:latin typeface="Arial" panose="020B0604020202020204" pitchFamily="34" charset="0"/>
                <a:cs typeface="Arial" panose="020B0604020202020204" pitchFamily="34" charset="0"/>
              </a:rPr>
              <a:t>.</a:t>
            </a:r>
          </a:p>
          <a:p>
            <a:pPr algn="justLow" rtl="1">
              <a:lnSpc>
                <a:spcPts val="4111"/>
              </a:lnSpc>
            </a:pPr>
            <a:endParaRPr lang="ar-DZ" sz="2400" b="1" dirty="0">
              <a:solidFill>
                <a:srgbClr val="0B1320"/>
              </a:solidFill>
              <a:latin typeface="Arial" panose="020B0604020202020204" pitchFamily="34" charset="0"/>
              <a:cs typeface="Arial" panose="020B0604020202020204" pitchFamily="34" charset="0"/>
            </a:endParaRPr>
          </a:p>
          <a:p>
            <a:pPr algn="justLow">
              <a:lnSpc>
                <a:spcPts val="4111"/>
              </a:lnSpc>
            </a:pPr>
            <a:r>
              <a:rPr lang="en-US" sz="3200" dirty="0" smtClean="0"/>
              <a:t>Holsti</a:t>
            </a:r>
            <a:r>
              <a:rPr lang="ar-DZ" sz="3200" dirty="0" smtClean="0"/>
              <a:t>.</a:t>
            </a:r>
            <a:endParaRPr lang="en-US" sz="3200" b="1" dirty="0">
              <a:solidFill>
                <a:srgbClr val="0B1320"/>
              </a:solidFill>
              <a:latin typeface="Arial" panose="020B0604020202020204" pitchFamily="34" charset="0"/>
              <a:cs typeface="Arial" panose="020B0604020202020204" pitchFamily="34" charset="0"/>
            </a:endParaRPr>
          </a:p>
        </p:txBody>
      </p:sp>
      <p:sp>
        <p:nvSpPr>
          <p:cNvPr id="17" name="Freeform 17"/>
          <p:cNvSpPr/>
          <p:nvPr/>
        </p:nvSpPr>
        <p:spPr>
          <a:xfrm>
            <a:off x="1028700" y="3378781"/>
            <a:ext cx="654259" cy="828175"/>
          </a:xfrm>
          <a:custGeom>
            <a:avLst/>
            <a:gdLst/>
            <a:ahLst/>
            <a:cxnLst/>
            <a:rect l="l" t="t" r="r" b="b"/>
            <a:pathLst>
              <a:path w="654259" h="828175">
                <a:moveTo>
                  <a:pt x="0" y="0"/>
                </a:moveTo>
                <a:lnTo>
                  <a:pt x="654259" y="0"/>
                </a:lnTo>
                <a:lnTo>
                  <a:pt x="654259" y="828176"/>
                </a:lnTo>
                <a:lnTo>
                  <a:pt x="0" y="82817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TextBox 18"/>
          <p:cNvSpPr txBox="1"/>
          <p:nvPr/>
        </p:nvSpPr>
        <p:spPr>
          <a:xfrm>
            <a:off x="1895724" y="3436337"/>
            <a:ext cx="6394914" cy="762468"/>
          </a:xfrm>
          <a:prstGeom prst="rect">
            <a:avLst/>
          </a:prstGeom>
        </p:spPr>
        <p:txBody>
          <a:bodyPr lIns="0" tIns="0" rIns="0" bIns="0" rtlCol="0" anchor="t">
            <a:spAutoFit/>
          </a:bodyPr>
          <a:lstStyle/>
          <a:p>
            <a:pPr algn="justLow" rtl="1">
              <a:lnSpc>
                <a:spcPts val="6266"/>
              </a:lnSpc>
            </a:pPr>
            <a:r>
              <a:rPr lang="ar-DZ" sz="4476" b="1" dirty="0" smtClean="0">
                <a:solidFill>
                  <a:srgbClr val="0B1320"/>
                </a:solidFill>
                <a:latin typeface="League Spartan Bold"/>
              </a:rPr>
              <a:t>العلاقات الدولية كظاهرة.</a:t>
            </a:r>
            <a:endParaRPr lang="en-US" sz="4476" b="1" dirty="0">
              <a:solidFill>
                <a:srgbClr val="0B1320"/>
              </a:solidFill>
              <a:latin typeface="League Spartan Bold"/>
            </a:endParaRPr>
          </a:p>
        </p:txBody>
      </p:sp>
      <p:sp>
        <p:nvSpPr>
          <p:cNvPr id="19" name="AutoShape 19"/>
          <p:cNvSpPr/>
          <p:nvPr/>
        </p:nvSpPr>
        <p:spPr>
          <a:xfrm rot="-4499999">
            <a:off x="12637922" y="9427966"/>
            <a:ext cx="4500396" cy="0"/>
          </a:xfrm>
          <a:prstGeom prst="line">
            <a:avLst/>
          </a:prstGeom>
          <a:ln w="38100" cap="flat">
            <a:solidFill>
              <a:srgbClr val="F3F6FA"/>
            </a:solidFill>
            <a:prstDash val="solid"/>
            <a:headEnd type="none" w="sm" len="sm"/>
            <a:tailEnd type="none" w="sm" len="sm"/>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circle(in)">
                                      <p:cBhvr>
                                        <p:cTn id="12" dur="20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circle(in)">
                                      <p:cBhvr>
                                        <p:cTn id="1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grpSp>
        <p:nvGrpSpPr>
          <p:cNvPr id="2" name="Group 2"/>
          <p:cNvGrpSpPr/>
          <p:nvPr/>
        </p:nvGrpSpPr>
        <p:grpSpPr>
          <a:xfrm rot="-4484591">
            <a:off x="8757363" y="-5220173"/>
            <a:ext cx="3112322" cy="9830537"/>
            <a:chOff x="0" y="0"/>
            <a:chExt cx="819706" cy="2589113"/>
          </a:xfrm>
        </p:grpSpPr>
        <p:sp>
          <p:nvSpPr>
            <p:cNvPr id="3" name="Freeform 3"/>
            <p:cNvSpPr/>
            <p:nvPr/>
          </p:nvSpPr>
          <p:spPr>
            <a:xfrm>
              <a:off x="0" y="0"/>
              <a:ext cx="819706" cy="2589113"/>
            </a:xfrm>
            <a:custGeom>
              <a:avLst/>
              <a:gdLst/>
              <a:ahLst/>
              <a:cxnLst/>
              <a:rect l="l" t="t" r="r" b="b"/>
              <a:pathLst>
                <a:path w="819706" h="2589113">
                  <a:moveTo>
                    <a:pt x="0" y="0"/>
                  </a:moveTo>
                  <a:lnTo>
                    <a:pt x="819706" y="0"/>
                  </a:lnTo>
                  <a:lnTo>
                    <a:pt x="819706" y="2589113"/>
                  </a:lnTo>
                  <a:lnTo>
                    <a:pt x="0" y="2589113"/>
                  </a:lnTo>
                  <a:close/>
                </a:path>
              </a:pathLst>
            </a:custGeom>
            <a:solidFill>
              <a:srgbClr val="497183"/>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995542">
            <a:off x="13963792" y="-1538917"/>
            <a:ext cx="6190387" cy="12187601"/>
            <a:chOff x="0" y="0"/>
            <a:chExt cx="1630390" cy="3209903"/>
          </a:xfrm>
        </p:grpSpPr>
        <p:sp>
          <p:nvSpPr>
            <p:cNvPr id="6" name="Freeform 6"/>
            <p:cNvSpPr/>
            <p:nvPr/>
          </p:nvSpPr>
          <p:spPr>
            <a:xfrm>
              <a:off x="0" y="0"/>
              <a:ext cx="1630390" cy="3209903"/>
            </a:xfrm>
            <a:custGeom>
              <a:avLst/>
              <a:gdLst/>
              <a:ahLst/>
              <a:cxnLst/>
              <a:rect l="l" t="t" r="r" b="b"/>
              <a:pathLst>
                <a:path w="1630390" h="3209903">
                  <a:moveTo>
                    <a:pt x="0" y="0"/>
                  </a:moveTo>
                  <a:lnTo>
                    <a:pt x="1630390" y="0"/>
                  </a:lnTo>
                  <a:lnTo>
                    <a:pt x="1630390" y="3209903"/>
                  </a:lnTo>
                  <a:lnTo>
                    <a:pt x="0" y="3209903"/>
                  </a:lnTo>
                  <a:close/>
                </a:path>
              </a:pathLst>
            </a:custGeom>
            <a:solidFill>
              <a:srgbClr val="0B1320"/>
            </a:solidFill>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8100000">
            <a:off x="15504676" y="-466775"/>
            <a:ext cx="4655245" cy="5019188"/>
          </a:xfrm>
          <a:custGeom>
            <a:avLst/>
            <a:gdLst/>
            <a:ahLst/>
            <a:cxnLst/>
            <a:rect l="l" t="t" r="r" b="b"/>
            <a:pathLst>
              <a:path w="4655245" h="5019188">
                <a:moveTo>
                  <a:pt x="0" y="0"/>
                </a:moveTo>
                <a:lnTo>
                  <a:pt x="4655245" y="0"/>
                </a:lnTo>
                <a:lnTo>
                  <a:pt x="4655245" y="5019188"/>
                </a:lnTo>
                <a:lnTo>
                  <a:pt x="0" y="5019188"/>
                </a:lnTo>
                <a:lnTo>
                  <a:pt x="0" y="0"/>
                </a:lnTo>
                <a:close/>
              </a:path>
            </a:pathLst>
          </a:custGeom>
          <a:blipFill>
            <a:blip r:embed="rId2">
              <a:alphaModFix amt="17000"/>
              <a:extLst>
                <a:ext uri="{96DAC541-7B7A-43D3-8B79-37D633B846F1}">
                  <asvg:svgBlip xmlns="" xmlns:asvg="http://schemas.microsoft.com/office/drawing/2016/SVG/main" r:embed="rId3"/>
                </a:ext>
              </a:extLst>
            </a:blip>
            <a:stretch>
              <a:fillRect t="-46201" r="-61881"/>
            </a:stretch>
          </a:blipFill>
        </p:spPr>
      </p:sp>
      <p:sp>
        <p:nvSpPr>
          <p:cNvPr id="10" name="Freeform 10"/>
          <p:cNvSpPr/>
          <p:nvPr/>
        </p:nvSpPr>
        <p:spPr>
          <a:xfrm flipH="1">
            <a:off x="7315200" y="4914900"/>
            <a:ext cx="10199384" cy="4648199"/>
          </a:xfrm>
          <a:custGeom>
            <a:avLst/>
            <a:gdLst/>
            <a:ahLst/>
            <a:cxnLst/>
            <a:rect l="l" t="t" r="r" b="b"/>
            <a:pathLst>
              <a:path w="8247572" h="2639223">
                <a:moveTo>
                  <a:pt x="8247572" y="0"/>
                </a:moveTo>
                <a:lnTo>
                  <a:pt x="0" y="0"/>
                </a:lnTo>
                <a:lnTo>
                  <a:pt x="0" y="2639223"/>
                </a:lnTo>
                <a:lnTo>
                  <a:pt x="8247572" y="2639223"/>
                </a:lnTo>
                <a:lnTo>
                  <a:pt x="8247572"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TextBox 11"/>
          <p:cNvSpPr txBox="1"/>
          <p:nvPr/>
        </p:nvSpPr>
        <p:spPr>
          <a:xfrm>
            <a:off x="1063906" y="1057275"/>
            <a:ext cx="7303501" cy="1088888"/>
          </a:xfrm>
          <a:prstGeom prst="rect">
            <a:avLst/>
          </a:prstGeom>
        </p:spPr>
        <p:txBody>
          <a:bodyPr lIns="0" tIns="0" rIns="0" bIns="0" rtlCol="0" anchor="t">
            <a:spAutoFit/>
          </a:bodyPr>
          <a:lstStyle/>
          <a:p>
            <a:pPr algn="justLow" rtl="1">
              <a:lnSpc>
                <a:spcPts val="9475"/>
              </a:lnSpc>
            </a:pPr>
            <a:r>
              <a:rPr lang="ar-DZ" sz="6000" b="1" dirty="0" smtClean="0">
                <a:solidFill>
                  <a:srgbClr val="0B1320"/>
                </a:solidFill>
                <a:latin typeface="League Spartan Bold"/>
              </a:rPr>
              <a:t>الاطار النظري.</a:t>
            </a:r>
            <a:endParaRPr lang="en-US" sz="6000" b="1" dirty="0">
              <a:solidFill>
                <a:srgbClr val="0B1320"/>
              </a:solidFill>
              <a:latin typeface="League Spartan Bold"/>
            </a:endParaRPr>
          </a:p>
        </p:txBody>
      </p:sp>
      <p:sp>
        <p:nvSpPr>
          <p:cNvPr id="14" name="TextBox 14"/>
          <p:cNvSpPr txBox="1"/>
          <p:nvPr/>
        </p:nvSpPr>
        <p:spPr>
          <a:xfrm>
            <a:off x="1661883" y="3988914"/>
            <a:ext cx="6705524" cy="428707"/>
          </a:xfrm>
          <a:prstGeom prst="rect">
            <a:avLst/>
          </a:prstGeom>
        </p:spPr>
        <p:txBody>
          <a:bodyPr lIns="0" tIns="0" rIns="0" bIns="0" rtlCol="0" anchor="t">
            <a:spAutoFit/>
          </a:bodyPr>
          <a:lstStyle/>
          <a:p>
            <a:pPr>
              <a:lnSpc>
                <a:spcPts val="3829"/>
              </a:lnSpc>
            </a:pPr>
            <a:endParaRPr lang="en-US" sz="2151" dirty="0">
              <a:solidFill>
                <a:srgbClr val="0B1320"/>
              </a:solidFill>
              <a:latin typeface="Kollektif"/>
            </a:endParaRPr>
          </a:p>
        </p:txBody>
      </p:sp>
      <p:sp>
        <p:nvSpPr>
          <p:cNvPr id="15" name="TextBox 15"/>
          <p:cNvSpPr txBox="1"/>
          <p:nvPr/>
        </p:nvSpPr>
        <p:spPr>
          <a:xfrm>
            <a:off x="7848600" y="6628137"/>
            <a:ext cx="8894960" cy="1107996"/>
          </a:xfrm>
          <a:prstGeom prst="rect">
            <a:avLst/>
          </a:prstGeom>
        </p:spPr>
        <p:txBody>
          <a:bodyPr wrap="square" lIns="0" tIns="0" rIns="0" bIns="0" rtlCol="0" anchor="t">
            <a:spAutoFit/>
          </a:bodyPr>
          <a:lstStyle/>
          <a:p>
            <a:pPr algn="justLow" rtl="1"/>
            <a:r>
              <a:rPr lang="ar-DZ" sz="3600" dirty="0"/>
              <a:t>اتفقنا أن دراسة العلاقات الدولية تبحث دائما على عملية الانتظام المستمر والمتكرر في </a:t>
            </a:r>
            <a:r>
              <a:rPr lang="ar-DZ" sz="3600" dirty="0" smtClean="0"/>
              <a:t>الأحداث</a:t>
            </a:r>
            <a:r>
              <a:rPr lang="ar-DZ" sz="2800" dirty="0"/>
              <a:t>.</a:t>
            </a:r>
            <a:r>
              <a:rPr lang="ar-DZ" sz="2800" dirty="0" smtClean="0"/>
              <a:t> </a:t>
            </a:r>
            <a:endParaRPr lang="fr-FR" sz="2800" dirty="0"/>
          </a:p>
        </p:txBody>
      </p:sp>
      <p:sp>
        <p:nvSpPr>
          <p:cNvPr id="16" name="TextBox 16"/>
          <p:cNvSpPr txBox="1"/>
          <p:nvPr/>
        </p:nvSpPr>
        <p:spPr>
          <a:xfrm>
            <a:off x="6024132" y="5570717"/>
            <a:ext cx="2607040" cy="579032"/>
          </a:xfrm>
          <a:prstGeom prst="rect">
            <a:avLst/>
          </a:prstGeom>
        </p:spPr>
        <p:txBody>
          <a:bodyPr lIns="0" tIns="0" rIns="0" bIns="0" rtlCol="0" anchor="t">
            <a:spAutoFit/>
          </a:bodyPr>
          <a:lstStyle/>
          <a:p>
            <a:pPr algn="ctr">
              <a:lnSpc>
                <a:spcPts val="4834"/>
              </a:lnSpc>
            </a:pPr>
            <a:endParaRPr lang="en-US" sz="3453" dirty="0">
              <a:solidFill>
                <a:srgbClr val="F3F6FA"/>
              </a:solidFill>
              <a:latin typeface="League Spartan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down)">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B1320"/>
        </a:solidFill>
        <a:effectLst/>
      </p:bgPr>
    </p:bg>
    <p:spTree>
      <p:nvGrpSpPr>
        <p:cNvPr id="1" name=""/>
        <p:cNvGrpSpPr/>
        <p:nvPr/>
      </p:nvGrpSpPr>
      <p:grpSpPr>
        <a:xfrm>
          <a:off x="0" y="0"/>
          <a:ext cx="0" cy="0"/>
          <a:chOff x="0" y="0"/>
          <a:chExt cx="0" cy="0"/>
        </a:xfrm>
      </p:grpSpPr>
      <p:sp>
        <p:nvSpPr>
          <p:cNvPr id="2" name="Freeform 2"/>
          <p:cNvSpPr/>
          <p:nvPr/>
        </p:nvSpPr>
        <p:spPr>
          <a:xfrm rot="-10800000">
            <a:off x="13186689" y="-2827385"/>
            <a:ext cx="6989146" cy="11017126"/>
          </a:xfrm>
          <a:custGeom>
            <a:avLst/>
            <a:gdLst/>
            <a:ahLst/>
            <a:cxnLst/>
            <a:rect l="l" t="t" r="r" b="b"/>
            <a:pathLst>
              <a:path w="6989146" h="11017126">
                <a:moveTo>
                  <a:pt x="0" y="0"/>
                </a:moveTo>
                <a:lnTo>
                  <a:pt x="6989146" y="0"/>
                </a:lnTo>
                <a:lnTo>
                  <a:pt x="6989146" y="11017126"/>
                </a:lnTo>
                <a:lnTo>
                  <a:pt x="0" y="11017126"/>
                </a:lnTo>
                <a:lnTo>
                  <a:pt x="0" y="0"/>
                </a:lnTo>
                <a:close/>
              </a:path>
            </a:pathLst>
          </a:custGeom>
          <a:blipFill>
            <a:blip r:embed="rId2">
              <a:alphaModFix amt="7999"/>
              <a:extLst>
                <a:ext uri="{96DAC541-7B7A-43D3-8B79-37D633B846F1}">
                  <asvg:svgBlip xmlns="" xmlns:asvg="http://schemas.microsoft.com/office/drawing/2016/SVG/main" r:embed="rId3"/>
                </a:ext>
              </a:extLst>
            </a:blip>
            <a:stretch>
              <a:fillRect r="-61881"/>
            </a:stretch>
          </a:blipFill>
        </p:spPr>
      </p:sp>
      <p:sp>
        <p:nvSpPr>
          <p:cNvPr id="3" name="TextBox 3"/>
          <p:cNvSpPr txBox="1"/>
          <p:nvPr/>
        </p:nvSpPr>
        <p:spPr>
          <a:xfrm>
            <a:off x="5876329" y="1592159"/>
            <a:ext cx="6535341" cy="1038746"/>
          </a:xfrm>
          <a:prstGeom prst="rect">
            <a:avLst/>
          </a:prstGeom>
        </p:spPr>
        <p:txBody>
          <a:bodyPr lIns="0" tIns="0" rIns="0" bIns="0" rtlCol="0" anchor="t">
            <a:spAutoFit/>
          </a:bodyPr>
          <a:lstStyle/>
          <a:p>
            <a:pPr algn="ctr">
              <a:lnSpc>
                <a:spcPts val="8133"/>
              </a:lnSpc>
            </a:pPr>
            <a:r>
              <a:rPr lang="ar-DZ" sz="8299" dirty="0" smtClean="0">
                <a:solidFill>
                  <a:srgbClr val="F3F6FA"/>
                </a:solidFill>
                <a:latin typeface="League Spartan Bold"/>
              </a:rPr>
              <a:t>الأهداف.</a:t>
            </a:r>
            <a:endParaRPr lang="en-US" sz="8299" dirty="0">
              <a:solidFill>
                <a:srgbClr val="F3F6FA"/>
              </a:solidFill>
              <a:latin typeface="League Spartan Bold"/>
            </a:endParaRPr>
          </a:p>
        </p:txBody>
      </p:sp>
      <p:sp>
        <p:nvSpPr>
          <p:cNvPr id="4" name="Freeform 4"/>
          <p:cNvSpPr/>
          <p:nvPr/>
        </p:nvSpPr>
        <p:spPr>
          <a:xfrm>
            <a:off x="1564287" y="3002264"/>
            <a:ext cx="6818830" cy="3658376"/>
          </a:xfrm>
          <a:custGeom>
            <a:avLst/>
            <a:gdLst/>
            <a:ahLst/>
            <a:cxnLst/>
            <a:rect l="l" t="t" r="r" b="b"/>
            <a:pathLst>
              <a:path w="5481192" h="3658376">
                <a:moveTo>
                  <a:pt x="0" y="0"/>
                </a:moveTo>
                <a:lnTo>
                  <a:pt x="5481192" y="0"/>
                </a:lnTo>
                <a:lnTo>
                  <a:pt x="5481192" y="3658376"/>
                </a:lnTo>
                <a:lnTo>
                  <a:pt x="0" y="3658376"/>
                </a:lnTo>
                <a:lnTo>
                  <a:pt x="0" y="0"/>
                </a:lnTo>
                <a:close/>
              </a:path>
            </a:pathLst>
          </a:custGeom>
          <a:blipFill>
            <a:blip r:embed="rId4"/>
            <a:stretch>
              <a:fillRect r="-1644" b="-1526"/>
            </a:stretch>
          </a:blipFill>
        </p:spPr>
      </p:sp>
      <p:sp>
        <p:nvSpPr>
          <p:cNvPr id="5" name="Freeform 5"/>
          <p:cNvSpPr/>
          <p:nvPr/>
        </p:nvSpPr>
        <p:spPr>
          <a:xfrm>
            <a:off x="9485701" y="3013931"/>
            <a:ext cx="7238012" cy="3654128"/>
          </a:xfrm>
          <a:custGeom>
            <a:avLst/>
            <a:gdLst/>
            <a:ahLst/>
            <a:cxnLst/>
            <a:rect l="l" t="t" r="r" b="b"/>
            <a:pathLst>
              <a:path w="5481192" h="3654128">
                <a:moveTo>
                  <a:pt x="0" y="0"/>
                </a:moveTo>
                <a:lnTo>
                  <a:pt x="5481192" y="0"/>
                </a:lnTo>
                <a:lnTo>
                  <a:pt x="5481192" y="3654128"/>
                </a:lnTo>
                <a:lnTo>
                  <a:pt x="0" y="3654128"/>
                </a:lnTo>
                <a:lnTo>
                  <a:pt x="0" y="0"/>
                </a:lnTo>
                <a:close/>
              </a:path>
            </a:pathLst>
          </a:custGeom>
          <a:blipFill>
            <a:blip r:embed="rId5"/>
            <a:stretch>
              <a:fillRect/>
            </a:stretch>
          </a:blipFill>
        </p:spPr>
      </p:sp>
      <p:grpSp>
        <p:nvGrpSpPr>
          <p:cNvPr id="6" name="Group 6"/>
          <p:cNvGrpSpPr/>
          <p:nvPr/>
        </p:nvGrpSpPr>
        <p:grpSpPr>
          <a:xfrm rot="5400000">
            <a:off x="12636063" y="3953568"/>
            <a:ext cx="969644" cy="4071796"/>
            <a:chOff x="0" y="0"/>
            <a:chExt cx="282923" cy="1188070"/>
          </a:xfrm>
        </p:grpSpPr>
        <p:sp>
          <p:nvSpPr>
            <p:cNvPr id="7" name="Freeform 7"/>
            <p:cNvSpPr/>
            <p:nvPr/>
          </p:nvSpPr>
          <p:spPr>
            <a:xfrm>
              <a:off x="0" y="0"/>
              <a:ext cx="282923" cy="1188070"/>
            </a:xfrm>
            <a:custGeom>
              <a:avLst/>
              <a:gdLst/>
              <a:ahLst/>
              <a:cxnLst/>
              <a:rect l="l" t="t" r="r" b="b"/>
              <a:pathLst>
                <a:path w="282923" h="1188070">
                  <a:moveTo>
                    <a:pt x="0" y="0"/>
                  </a:moveTo>
                  <a:lnTo>
                    <a:pt x="282923" y="0"/>
                  </a:lnTo>
                  <a:lnTo>
                    <a:pt x="282923" y="1188070"/>
                  </a:lnTo>
                  <a:lnTo>
                    <a:pt x="0" y="1188070"/>
                  </a:lnTo>
                  <a:close/>
                </a:path>
              </a:pathLst>
            </a:custGeom>
            <a:solidFill>
              <a:srgbClr val="0B1320"/>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a:off x="9485701" y="2991100"/>
            <a:ext cx="5481192" cy="0"/>
          </a:xfrm>
          <a:prstGeom prst="line">
            <a:avLst/>
          </a:prstGeom>
          <a:ln w="38100" cap="flat">
            <a:solidFill>
              <a:srgbClr val="F3F6FA"/>
            </a:solidFill>
            <a:prstDash val="solid"/>
            <a:headEnd type="none" w="sm" len="sm"/>
            <a:tailEnd type="none" w="sm" len="sm"/>
          </a:ln>
        </p:spPr>
      </p:sp>
      <p:sp>
        <p:nvSpPr>
          <p:cNvPr id="10" name="AutoShape 10"/>
          <p:cNvSpPr/>
          <p:nvPr/>
        </p:nvSpPr>
        <p:spPr>
          <a:xfrm>
            <a:off x="9485701" y="6628032"/>
            <a:ext cx="5481192" cy="0"/>
          </a:xfrm>
          <a:prstGeom prst="line">
            <a:avLst/>
          </a:prstGeom>
          <a:ln w="38100" cap="flat">
            <a:solidFill>
              <a:srgbClr val="F3F6FA"/>
            </a:solidFill>
            <a:prstDash val="solid"/>
            <a:headEnd type="none" w="sm" len="sm"/>
            <a:tailEnd type="none" w="sm" len="sm"/>
          </a:ln>
        </p:spPr>
      </p:sp>
      <p:sp>
        <p:nvSpPr>
          <p:cNvPr id="11" name="AutoShape 11"/>
          <p:cNvSpPr/>
          <p:nvPr/>
        </p:nvSpPr>
        <p:spPr>
          <a:xfrm>
            <a:off x="1564287" y="2992045"/>
            <a:ext cx="5481192" cy="0"/>
          </a:xfrm>
          <a:prstGeom prst="line">
            <a:avLst/>
          </a:prstGeom>
          <a:ln w="38100" cap="flat">
            <a:solidFill>
              <a:srgbClr val="F3F6FA"/>
            </a:solidFill>
            <a:prstDash val="solid"/>
            <a:headEnd type="none" w="sm" len="sm"/>
            <a:tailEnd type="none" w="sm" len="sm"/>
          </a:ln>
        </p:spPr>
      </p:sp>
      <p:sp>
        <p:nvSpPr>
          <p:cNvPr id="12" name="AutoShape 12"/>
          <p:cNvSpPr/>
          <p:nvPr/>
        </p:nvSpPr>
        <p:spPr>
          <a:xfrm>
            <a:off x="1564287" y="6628978"/>
            <a:ext cx="5481192" cy="0"/>
          </a:xfrm>
          <a:prstGeom prst="line">
            <a:avLst/>
          </a:prstGeom>
          <a:ln w="38100" cap="flat">
            <a:solidFill>
              <a:srgbClr val="F3F6FA"/>
            </a:solidFill>
            <a:prstDash val="solid"/>
            <a:headEnd type="none" w="sm" len="sm"/>
            <a:tailEnd type="none" w="sm" len="sm"/>
          </a:ln>
        </p:spPr>
      </p:sp>
      <p:sp>
        <p:nvSpPr>
          <p:cNvPr id="13" name="TextBox 13"/>
          <p:cNvSpPr txBox="1"/>
          <p:nvPr/>
        </p:nvSpPr>
        <p:spPr>
          <a:xfrm>
            <a:off x="1371601" y="7039498"/>
            <a:ext cx="7011516" cy="1949252"/>
          </a:xfrm>
          <a:prstGeom prst="rect">
            <a:avLst/>
          </a:prstGeom>
        </p:spPr>
        <p:txBody>
          <a:bodyPr wrap="square" lIns="0" tIns="0" rIns="0" bIns="0" rtlCol="0" anchor="t">
            <a:spAutoFit/>
          </a:bodyPr>
          <a:lstStyle/>
          <a:p>
            <a:pPr algn="justLow" rtl="1">
              <a:lnSpc>
                <a:spcPts val="3829"/>
              </a:lnSpc>
            </a:pPr>
            <a:r>
              <a:rPr lang="ar-DZ" sz="3600" b="1" dirty="0" smtClean="0">
                <a:solidFill>
                  <a:srgbClr val="F3F6FA"/>
                </a:solidFill>
                <a:latin typeface="Kollektif"/>
              </a:rPr>
              <a:t>يتركز الهدف الأول من دراسة تطور الظاهرة الدولية، معرفة واقع العلاقات الدولية الذي سيبنى عليه الاطار النظري الممثل في نظريات العلاقات الدولية لاحقا.</a:t>
            </a:r>
            <a:endParaRPr lang="en-US" sz="3600" b="1" dirty="0">
              <a:solidFill>
                <a:srgbClr val="F3F6FA"/>
              </a:solidFill>
              <a:latin typeface="Kollektif"/>
            </a:endParaRPr>
          </a:p>
        </p:txBody>
      </p:sp>
      <p:sp>
        <p:nvSpPr>
          <p:cNvPr id="14" name="TextBox 14"/>
          <p:cNvSpPr txBox="1"/>
          <p:nvPr/>
        </p:nvSpPr>
        <p:spPr>
          <a:xfrm>
            <a:off x="9289457" y="7039498"/>
            <a:ext cx="7434256" cy="974626"/>
          </a:xfrm>
          <a:prstGeom prst="rect">
            <a:avLst/>
          </a:prstGeom>
        </p:spPr>
        <p:txBody>
          <a:bodyPr lIns="0" tIns="0" rIns="0" bIns="0" rtlCol="0" anchor="t">
            <a:spAutoFit/>
          </a:bodyPr>
          <a:lstStyle/>
          <a:p>
            <a:pPr algn="justLow" rtl="1">
              <a:lnSpc>
                <a:spcPts val="3829"/>
              </a:lnSpc>
            </a:pPr>
            <a:r>
              <a:rPr lang="ar-DZ" sz="3600" b="1" dirty="0" smtClean="0">
                <a:solidFill>
                  <a:srgbClr val="F3F6FA"/>
                </a:solidFill>
                <a:latin typeface="Kollektif"/>
              </a:rPr>
              <a:t>محاولة على الأسئلة المركزية التي تم طرحها لاحقا.</a:t>
            </a:r>
            <a:endParaRPr lang="en-US" sz="3600" b="1" dirty="0">
              <a:solidFill>
                <a:srgbClr val="F3F6FA"/>
              </a:solidFill>
              <a:latin typeface="Kollektif"/>
            </a:endParaRPr>
          </a:p>
        </p:txBody>
      </p:sp>
      <p:grpSp>
        <p:nvGrpSpPr>
          <p:cNvPr id="15" name="Group 15"/>
          <p:cNvGrpSpPr/>
          <p:nvPr/>
        </p:nvGrpSpPr>
        <p:grpSpPr>
          <a:xfrm rot="5400000">
            <a:off x="2532951" y="4030709"/>
            <a:ext cx="969644" cy="4071796"/>
            <a:chOff x="0" y="0"/>
            <a:chExt cx="282923" cy="1188070"/>
          </a:xfrm>
        </p:grpSpPr>
        <p:sp>
          <p:nvSpPr>
            <p:cNvPr id="16" name="Freeform 16"/>
            <p:cNvSpPr/>
            <p:nvPr/>
          </p:nvSpPr>
          <p:spPr>
            <a:xfrm>
              <a:off x="0" y="0"/>
              <a:ext cx="282923" cy="1188070"/>
            </a:xfrm>
            <a:custGeom>
              <a:avLst/>
              <a:gdLst/>
              <a:ahLst/>
              <a:cxnLst/>
              <a:rect l="l" t="t" r="r" b="b"/>
              <a:pathLst>
                <a:path w="282923" h="1188070">
                  <a:moveTo>
                    <a:pt x="0" y="0"/>
                  </a:moveTo>
                  <a:lnTo>
                    <a:pt x="282923" y="0"/>
                  </a:lnTo>
                  <a:lnTo>
                    <a:pt x="282923" y="1188070"/>
                  </a:lnTo>
                  <a:lnTo>
                    <a:pt x="0" y="1188070"/>
                  </a:lnTo>
                  <a:close/>
                </a:path>
              </a:pathLst>
            </a:custGeom>
            <a:solidFill>
              <a:srgbClr val="0B1320"/>
            </a:solidFill>
          </p:spPr>
        </p:sp>
        <p:sp>
          <p:nvSpPr>
            <p:cNvPr id="17" name="TextBox 1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660983" y="5690671"/>
            <a:ext cx="3392688" cy="644215"/>
          </a:xfrm>
          <a:prstGeom prst="rect">
            <a:avLst/>
          </a:prstGeom>
        </p:spPr>
        <p:txBody>
          <a:bodyPr lIns="0" tIns="0" rIns="0" bIns="0" rtlCol="0" anchor="t">
            <a:spAutoFit/>
          </a:bodyPr>
          <a:lstStyle/>
          <a:p>
            <a:pPr algn="r" rtl="1">
              <a:lnSpc>
                <a:spcPts val="5526"/>
              </a:lnSpc>
            </a:pPr>
            <a:r>
              <a:rPr lang="ar-DZ" sz="3947" dirty="0" smtClean="0">
                <a:solidFill>
                  <a:srgbClr val="F3F6FA"/>
                </a:solidFill>
                <a:latin typeface="League Spartan Bold"/>
              </a:rPr>
              <a:t>الهدف الأول.</a:t>
            </a:r>
            <a:endParaRPr lang="en-US" sz="3947" dirty="0">
              <a:solidFill>
                <a:srgbClr val="F3F6FA"/>
              </a:solidFill>
              <a:latin typeface="League Spartan Bold"/>
            </a:endParaRPr>
          </a:p>
        </p:txBody>
      </p:sp>
      <p:sp>
        <p:nvSpPr>
          <p:cNvPr id="19" name="TextBox 19"/>
          <p:cNvSpPr txBox="1"/>
          <p:nvPr/>
        </p:nvSpPr>
        <p:spPr>
          <a:xfrm>
            <a:off x="11126738" y="5613530"/>
            <a:ext cx="3728384" cy="644215"/>
          </a:xfrm>
          <a:prstGeom prst="rect">
            <a:avLst/>
          </a:prstGeom>
        </p:spPr>
        <p:txBody>
          <a:bodyPr wrap="square" lIns="0" tIns="0" rIns="0" bIns="0" rtlCol="0" anchor="t">
            <a:spAutoFit/>
          </a:bodyPr>
          <a:lstStyle/>
          <a:p>
            <a:pPr algn="r" rtl="1">
              <a:lnSpc>
                <a:spcPts val="5526"/>
              </a:lnSpc>
            </a:pPr>
            <a:r>
              <a:rPr lang="ar-DZ" sz="3947" dirty="0" smtClean="0">
                <a:solidFill>
                  <a:srgbClr val="F3F6FA"/>
                </a:solidFill>
                <a:latin typeface="League Spartan Bold"/>
              </a:rPr>
              <a:t>الهدف الثاني.</a:t>
            </a:r>
            <a:endParaRPr lang="en-US" sz="3947" dirty="0">
              <a:solidFill>
                <a:srgbClr val="F3F6FA"/>
              </a:solidFill>
              <a:latin typeface="League Spartan Bold"/>
            </a:endParaRPr>
          </a:p>
        </p:txBody>
      </p:sp>
      <p:grpSp>
        <p:nvGrpSpPr>
          <p:cNvPr id="22" name="Group 22"/>
          <p:cNvGrpSpPr/>
          <p:nvPr/>
        </p:nvGrpSpPr>
        <p:grpSpPr>
          <a:xfrm rot="-6118598">
            <a:off x="2011723" y="-5612517"/>
            <a:ext cx="1636659" cy="11599048"/>
            <a:chOff x="0" y="0"/>
            <a:chExt cx="431054" cy="3054893"/>
          </a:xfrm>
        </p:grpSpPr>
        <p:sp>
          <p:nvSpPr>
            <p:cNvPr id="23" name="Freeform 23"/>
            <p:cNvSpPr/>
            <p:nvPr/>
          </p:nvSpPr>
          <p:spPr>
            <a:xfrm>
              <a:off x="0" y="0"/>
              <a:ext cx="431054" cy="3054893"/>
            </a:xfrm>
            <a:custGeom>
              <a:avLst/>
              <a:gdLst/>
              <a:ahLst/>
              <a:cxnLst/>
              <a:rect l="l" t="t" r="r" b="b"/>
              <a:pathLst>
                <a:path w="431054" h="3054893">
                  <a:moveTo>
                    <a:pt x="0" y="0"/>
                  </a:moveTo>
                  <a:lnTo>
                    <a:pt x="431054" y="0"/>
                  </a:lnTo>
                  <a:lnTo>
                    <a:pt x="431054" y="3054893"/>
                  </a:lnTo>
                  <a:lnTo>
                    <a:pt x="0" y="3054893"/>
                  </a:lnTo>
                  <a:close/>
                </a:path>
              </a:pathLst>
            </a:custGeom>
            <a:solidFill>
              <a:srgbClr val="497183"/>
            </a:solidFill>
          </p:spPr>
        </p:sp>
        <p:sp>
          <p:nvSpPr>
            <p:cNvPr id="24" name="TextBox 2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rot="-6118598">
            <a:off x="14678426" y="4459320"/>
            <a:ext cx="1769778" cy="11599048"/>
            <a:chOff x="0" y="0"/>
            <a:chExt cx="466114" cy="3054893"/>
          </a:xfrm>
        </p:grpSpPr>
        <p:sp>
          <p:nvSpPr>
            <p:cNvPr id="26" name="Freeform 26"/>
            <p:cNvSpPr/>
            <p:nvPr/>
          </p:nvSpPr>
          <p:spPr>
            <a:xfrm>
              <a:off x="0" y="0"/>
              <a:ext cx="466114" cy="3054893"/>
            </a:xfrm>
            <a:custGeom>
              <a:avLst/>
              <a:gdLst/>
              <a:ahLst/>
              <a:cxnLst/>
              <a:rect l="l" t="t" r="r" b="b"/>
              <a:pathLst>
                <a:path w="466114" h="3054893">
                  <a:moveTo>
                    <a:pt x="0" y="0"/>
                  </a:moveTo>
                  <a:lnTo>
                    <a:pt x="466114" y="0"/>
                  </a:lnTo>
                  <a:lnTo>
                    <a:pt x="466114" y="3054893"/>
                  </a:lnTo>
                  <a:lnTo>
                    <a:pt x="0" y="3054893"/>
                  </a:lnTo>
                  <a:close/>
                </a:path>
              </a:pathLst>
            </a:custGeom>
            <a:solidFill>
              <a:srgbClr val="F3F6FA"/>
            </a:solidFill>
          </p:spPr>
        </p:sp>
        <p:sp>
          <p:nvSpPr>
            <p:cNvPr id="27" name="TextBox 2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circle(in)">
                                      <p:cBhvr>
                                        <p:cTn id="27"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grpSp>
        <p:nvGrpSpPr>
          <p:cNvPr id="2" name="Group 2"/>
          <p:cNvGrpSpPr/>
          <p:nvPr/>
        </p:nvGrpSpPr>
        <p:grpSpPr>
          <a:xfrm rot="-6990377">
            <a:off x="5454903" y="7016350"/>
            <a:ext cx="3580560" cy="7053965"/>
            <a:chOff x="0" y="0"/>
            <a:chExt cx="943028" cy="1857834"/>
          </a:xfrm>
        </p:grpSpPr>
        <p:sp>
          <p:nvSpPr>
            <p:cNvPr id="3" name="Freeform 3"/>
            <p:cNvSpPr/>
            <p:nvPr/>
          </p:nvSpPr>
          <p:spPr>
            <a:xfrm>
              <a:off x="0" y="0"/>
              <a:ext cx="943028" cy="1857834"/>
            </a:xfrm>
            <a:custGeom>
              <a:avLst/>
              <a:gdLst/>
              <a:ahLst/>
              <a:cxnLst/>
              <a:rect l="l" t="t" r="r" b="b"/>
              <a:pathLst>
                <a:path w="943028" h="1857834">
                  <a:moveTo>
                    <a:pt x="0" y="0"/>
                  </a:moveTo>
                  <a:lnTo>
                    <a:pt x="943028" y="0"/>
                  </a:lnTo>
                  <a:lnTo>
                    <a:pt x="943028" y="1857834"/>
                  </a:lnTo>
                  <a:lnTo>
                    <a:pt x="0" y="1857834"/>
                  </a:lnTo>
                  <a:close/>
                </a:path>
              </a:pathLst>
            </a:custGeom>
            <a:solidFill>
              <a:srgbClr val="497183"/>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3566576">
            <a:off x="6692615" y="-2571330"/>
            <a:ext cx="13267636" cy="13857638"/>
            <a:chOff x="0" y="0"/>
            <a:chExt cx="3494357" cy="2761338"/>
          </a:xfrm>
        </p:grpSpPr>
        <p:sp>
          <p:nvSpPr>
            <p:cNvPr id="6" name="Freeform 6"/>
            <p:cNvSpPr/>
            <p:nvPr/>
          </p:nvSpPr>
          <p:spPr>
            <a:xfrm>
              <a:off x="0" y="0"/>
              <a:ext cx="3494357" cy="2761338"/>
            </a:xfrm>
            <a:custGeom>
              <a:avLst/>
              <a:gdLst/>
              <a:ahLst/>
              <a:cxnLst/>
              <a:rect l="l" t="t" r="r" b="b"/>
              <a:pathLst>
                <a:path w="3494357" h="2761338">
                  <a:moveTo>
                    <a:pt x="0" y="0"/>
                  </a:moveTo>
                  <a:lnTo>
                    <a:pt x="3494357" y="0"/>
                  </a:lnTo>
                  <a:lnTo>
                    <a:pt x="3494357" y="2761338"/>
                  </a:lnTo>
                  <a:lnTo>
                    <a:pt x="0" y="2761338"/>
                  </a:lnTo>
                  <a:close/>
                </a:path>
              </a:pathLst>
            </a:custGeom>
            <a:solidFill>
              <a:srgbClr val="0B1320"/>
            </a:solidFill>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028700" y="4341651"/>
            <a:ext cx="2049188" cy="204918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1320"/>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435417" y="4727612"/>
            <a:ext cx="1235755" cy="1277266"/>
          </a:xfrm>
          <a:custGeom>
            <a:avLst/>
            <a:gdLst/>
            <a:ahLst/>
            <a:cxnLst/>
            <a:rect l="l" t="t" r="r" b="b"/>
            <a:pathLst>
              <a:path w="1235755" h="1277266">
                <a:moveTo>
                  <a:pt x="0" y="0"/>
                </a:moveTo>
                <a:lnTo>
                  <a:pt x="1235754" y="0"/>
                </a:lnTo>
                <a:lnTo>
                  <a:pt x="1235754" y="1277266"/>
                </a:lnTo>
                <a:lnTo>
                  <a:pt x="0" y="127726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4" name="Group 14"/>
          <p:cNvGrpSpPr/>
          <p:nvPr/>
        </p:nvGrpSpPr>
        <p:grpSpPr>
          <a:xfrm>
            <a:off x="10175829" y="4341651"/>
            <a:ext cx="2049188" cy="2049188"/>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F6FA"/>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0557492" y="4723315"/>
            <a:ext cx="1285861" cy="1285861"/>
          </a:xfrm>
          <a:custGeom>
            <a:avLst/>
            <a:gdLst/>
            <a:ahLst/>
            <a:cxnLst/>
            <a:rect l="l" t="t" r="r" b="b"/>
            <a:pathLst>
              <a:path w="1285861" h="1285861">
                <a:moveTo>
                  <a:pt x="0" y="0"/>
                </a:moveTo>
                <a:lnTo>
                  <a:pt x="1285861" y="0"/>
                </a:lnTo>
                <a:lnTo>
                  <a:pt x="1285861" y="1285860"/>
                </a:lnTo>
                <a:lnTo>
                  <a:pt x="0" y="128586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8" name="TextBox 18"/>
          <p:cNvSpPr txBox="1"/>
          <p:nvPr/>
        </p:nvSpPr>
        <p:spPr>
          <a:xfrm>
            <a:off x="1028701" y="1496614"/>
            <a:ext cx="5143500" cy="1038746"/>
          </a:xfrm>
          <a:prstGeom prst="rect">
            <a:avLst/>
          </a:prstGeom>
        </p:spPr>
        <p:txBody>
          <a:bodyPr wrap="square" lIns="0" tIns="0" rIns="0" bIns="0" rtlCol="0" anchor="t">
            <a:spAutoFit/>
          </a:bodyPr>
          <a:lstStyle/>
          <a:p>
            <a:pPr algn="justLow" rtl="1">
              <a:lnSpc>
                <a:spcPts val="8133"/>
              </a:lnSpc>
            </a:pPr>
            <a:r>
              <a:rPr lang="ar-DZ" sz="8299" dirty="0" smtClean="0">
                <a:solidFill>
                  <a:srgbClr val="0B1320"/>
                </a:solidFill>
                <a:latin typeface="League Spartan Bold"/>
              </a:rPr>
              <a:t>المنهجية.</a:t>
            </a:r>
            <a:endParaRPr lang="en-US" sz="8299" dirty="0">
              <a:solidFill>
                <a:srgbClr val="0B1320"/>
              </a:solidFill>
              <a:latin typeface="League Spartan Bold"/>
            </a:endParaRPr>
          </a:p>
        </p:txBody>
      </p:sp>
      <p:sp>
        <p:nvSpPr>
          <p:cNvPr id="19" name="TextBox 19"/>
          <p:cNvSpPr txBox="1"/>
          <p:nvPr/>
        </p:nvSpPr>
        <p:spPr>
          <a:xfrm>
            <a:off x="12414569" y="4301942"/>
            <a:ext cx="6115241" cy="3602525"/>
          </a:xfrm>
          <a:prstGeom prst="rect">
            <a:avLst/>
          </a:prstGeom>
        </p:spPr>
        <p:txBody>
          <a:bodyPr wrap="square" lIns="0" tIns="0" rIns="0" bIns="0" rtlCol="0" anchor="t">
            <a:spAutoFit/>
          </a:bodyPr>
          <a:lstStyle/>
          <a:p>
            <a:pPr algn="justLow" rtl="1">
              <a:lnSpc>
                <a:spcPct val="150000"/>
              </a:lnSpc>
            </a:pPr>
            <a:r>
              <a:rPr lang="ar-DZ" sz="3200" dirty="0" smtClean="0">
                <a:solidFill>
                  <a:srgbClr val="F3F6FA"/>
                </a:solidFill>
                <a:latin typeface="Kollektif"/>
              </a:rPr>
              <a:t>سنعتمد منهجا استقرائيا يختزل الأحداث الدولية في مجموعة من المفاهيم المركزية في العلاقات الدولية، ومن ثم نبحثها في سياقها الخاص وتطورها، مع مقاربة كمية أي احصائيات كلما أمكننا ذلك.</a:t>
            </a:r>
            <a:endParaRPr lang="en-US" sz="3200" dirty="0">
              <a:solidFill>
                <a:srgbClr val="F3F6FA"/>
              </a:solidFill>
              <a:latin typeface="Kollektif"/>
            </a:endParaRPr>
          </a:p>
        </p:txBody>
      </p:sp>
      <p:sp>
        <p:nvSpPr>
          <p:cNvPr id="21" name="Freeform 21"/>
          <p:cNvSpPr/>
          <p:nvPr/>
        </p:nvSpPr>
        <p:spPr>
          <a:xfrm flipH="1" flipV="1">
            <a:off x="14616238" y="-2126722"/>
            <a:ext cx="4379678" cy="6903771"/>
          </a:xfrm>
          <a:custGeom>
            <a:avLst/>
            <a:gdLst/>
            <a:ahLst/>
            <a:cxnLst/>
            <a:rect l="l" t="t" r="r" b="b"/>
            <a:pathLst>
              <a:path w="4379678" h="6903771">
                <a:moveTo>
                  <a:pt x="4379679" y="6903771"/>
                </a:moveTo>
                <a:lnTo>
                  <a:pt x="0" y="6903771"/>
                </a:lnTo>
                <a:lnTo>
                  <a:pt x="0" y="0"/>
                </a:lnTo>
                <a:lnTo>
                  <a:pt x="4379679" y="0"/>
                </a:lnTo>
                <a:lnTo>
                  <a:pt x="4379679" y="6903771"/>
                </a:lnTo>
                <a:close/>
              </a:path>
            </a:pathLst>
          </a:custGeom>
          <a:blipFill>
            <a:blip r:embed="rId6">
              <a:alphaModFix amt="85000"/>
              <a:extLst>
                <a:ext uri="{96DAC541-7B7A-43D3-8B79-37D633B846F1}">
                  <asvg:svgBlip xmlns="" xmlns:asvg="http://schemas.microsoft.com/office/drawing/2016/SVG/main" r:embed="rId7"/>
                </a:ext>
              </a:extLst>
            </a:blip>
            <a:stretch>
              <a:fillRect r="-61881"/>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circle(in)">
                                      <p:cBhvr>
                                        <p:cTn id="12"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Freeform 2"/>
          <p:cNvSpPr/>
          <p:nvPr/>
        </p:nvSpPr>
        <p:spPr>
          <a:xfrm rot="-10800000">
            <a:off x="1160668" y="4063468"/>
            <a:ext cx="5373473" cy="5340708"/>
          </a:xfrm>
          <a:custGeom>
            <a:avLst/>
            <a:gdLst/>
            <a:ahLst/>
            <a:cxnLst/>
            <a:rect l="l" t="t" r="r" b="b"/>
            <a:pathLst>
              <a:path w="5373473" h="5340708">
                <a:moveTo>
                  <a:pt x="0" y="0"/>
                </a:moveTo>
                <a:lnTo>
                  <a:pt x="5373472" y="0"/>
                </a:lnTo>
                <a:lnTo>
                  <a:pt x="5373472" y="5340708"/>
                </a:lnTo>
                <a:lnTo>
                  <a:pt x="0" y="5340708"/>
                </a:lnTo>
                <a:lnTo>
                  <a:pt x="0" y="0"/>
                </a:lnTo>
                <a:close/>
              </a:path>
            </a:pathLst>
          </a:custGeom>
          <a:blipFill>
            <a:blip r:embed="rId2">
              <a:alphaModFix amt="51000"/>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028700" y="1496614"/>
            <a:ext cx="11315700" cy="907493"/>
          </a:xfrm>
          <a:prstGeom prst="rect">
            <a:avLst/>
          </a:prstGeom>
        </p:spPr>
        <p:txBody>
          <a:bodyPr wrap="square" lIns="0" tIns="0" rIns="0" bIns="0" rtlCol="0" anchor="t">
            <a:spAutoFit/>
          </a:bodyPr>
          <a:lstStyle/>
          <a:p>
            <a:pPr algn="justLow" rtl="1">
              <a:lnSpc>
                <a:spcPts val="8133"/>
              </a:lnSpc>
            </a:pPr>
            <a:r>
              <a:rPr lang="ar-DZ" sz="4400" b="1" dirty="0" smtClean="0">
                <a:solidFill>
                  <a:srgbClr val="0B1320"/>
                </a:solidFill>
                <a:latin typeface="League Spartan Bold"/>
              </a:rPr>
              <a:t>أولا: العلاقات الدولية في الحضارات الشرقية القديمة.</a:t>
            </a:r>
            <a:endParaRPr lang="en-US" sz="4400" b="1" dirty="0">
              <a:solidFill>
                <a:srgbClr val="0B1320"/>
              </a:solidFill>
              <a:latin typeface="League Spartan Bold"/>
            </a:endParaRPr>
          </a:p>
        </p:txBody>
      </p:sp>
      <p:sp>
        <p:nvSpPr>
          <p:cNvPr id="4" name="TextBox 4"/>
          <p:cNvSpPr txBox="1"/>
          <p:nvPr/>
        </p:nvSpPr>
        <p:spPr>
          <a:xfrm>
            <a:off x="5577509" y="2937379"/>
            <a:ext cx="7069174" cy="487313"/>
          </a:xfrm>
          <a:prstGeom prst="rect">
            <a:avLst/>
          </a:prstGeom>
        </p:spPr>
        <p:txBody>
          <a:bodyPr lIns="0" tIns="0" rIns="0" bIns="0" rtlCol="0" anchor="t">
            <a:spAutoFit/>
          </a:bodyPr>
          <a:lstStyle/>
          <a:p>
            <a:pPr algn="justLow" rtl="1">
              <a:lnSpc>
                <a:spcPts val="3829"/>
              </a:lnSpc>
            </a:pPr>
            <a:r>
              <a:rPr lang="ar-DZ" sz="3600" b="1" dirty="0"/>
              <a:t>العلاقات الدولية في مصر </a:t>
            </a:r>
            <a:r>
              <a:rPr lang="ar-DZ" sz="3600" b="1" dirty="0" smtClean="0"/>
              <a:t>القديمة.</a:t>
            </a:r>
            <a:endParaRPr lang="en-US" sz="3600" dirty="0">
              <a:solidFill>
                <a:srgbClr val="0B1320"/>
              </a:solidFill>
              <a:latin typeface="Kollektif"/>
            </a:endParaRPr>
          </a:p>
        </p:txBody>
      </p:sp>
      <p:sp>
        <p:nvSpPr>
          <p:cNvPr id="5" name="TextBox 5"/>
          <p:cNvSpPr txBox="1"/>
          <p:nvPr/>
        </p:nvSpPr>
        <p:spPr>
          <a:xfrm>
            <a:off x="7543800" y="5150318"/>
            <a:ext cx="8382000" cy="3898503"/>
          </a:xfrm>
          <a:prstGeom prst="rect">
            <a:avLst/>
          </a:prstGeom>
        </p:spPr>
        <p:txBody>
          <a:bodyPr wrap="square" lIns="0" tIns="0" rIns="0" bIns="0" rtlCol="0" anchor="t">
            <a:spAutoFit/>
          </a:bodyPr>
          <a:lstStyle/>
          <a:p>
            <a:pPr algn="justLow" rtl="1">
              <a:lnSpc>
                <a:spcPts val="3829"/>
              </a:lnSpc>
            </a:pPr>
            <a:r>
              <a:rPr lang="ar-DZ" sz="3200" b="1" dirty="0"/>
              <a:t>كانت السابقة التاريخية المهمة في العلاقات الدولية في العالم القديم هي المعاهدة التي أبرمت بين رمسيس الثاني فرعون مصر (حكم في الفترة ما بين 1279- 1213 ق.م) وملك الحثيين حاتوشيل الثالث لأجل إنهاء حالة الحرب بين الدولتين حملت شعار "السلام والأخوة إلى الأبد" سنة 1259 ق.م، وقد عرفت هذه المعاهدة باسم (اللؤلؤة) والاسم الأكثر تداولا بين المؤرخين هو (معاهدة قادش) وقد وصفها المؤرخون بأنها أول معاهدة دولية من نوعها في تاريخ البشرية.</a:t>
            </a:r>
            <a:endParaRPr lang="en-US" sz="3200" b="1" dirty="0">
              <a:solidFill>
                <a:srgbClr val="0B1320"/>
              </a:solidFill>
              <a:latin typeface="Kollektif"/>
            </a:endParaRPr>
          </a:p>
        </p:txBody>
      </p:sp>
      <p:grpSp>
        <p:nvGrpSpPr>
          <p:cNvPr id="10" name="Group 10"/>
          <p:cNvGrpSpPr/>
          <p:nvPr/>
        </p:nvGrpSpPr>
        <p:grpSpPr>
          <a:xfrm rot="9261838">
            <a:off x="16065115" y="-1328775"/>
            <a:ext cx="3580560" cy="10320476"/>
            <a:chOff x="0" y="0"/>
            <a:chExt cx="943028" cy="2718150"/>
          </a:xfrm>
        </p:grpSpPr>
        <p:sp>
          <p:nvSpPr>
            <p:cNvPr id="11" name="Freeform 11"/>
            <p:cNvSpPr/>
            <p:nvPr/>
          </p:nvSpPr>
          <p:spPr>
            <a:xfrm>
              <a:off x="0" y="0"/>
              <a:ext cx="943028" cy="2718150"/>
            </a:xfrm>
            <a:custGeom>
              <a:avLst/>
              <a:gdLst/>
              <a:ahLst/>
              <a:cxnLst/>
              <a:rect l="l" t="t" r="r" b="b"/>
              <a:pathLst>
                <a:path w="943028" h="2718150">
                  <a:moveTo>
                    <a:pt x="0" y="0"/>
                  </a:moveTo>
                  <a:lnTo>
                    <a:pt x="943028" y="0"/>
                  </a:lnTo>
                  <a:lnTo>
                    <a:pt x="943028" y="2718150"/>
                  </a:lnTo>
                  <a:lnTo>
                    <a:pt x="0" y="2718150"/>
                  </a:lnTo>
                  <a:close/>
                </a:path>
              </a:pathLst>
            </a:custGeom>
            <a:solidFill>
              <a:srgbClr val="497183"/>
            </a:soli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rot="-8914360">
            <a:off x="9984547" y="-3000392"/>
            <a:ext cx="8093176" cy="5501063"/>
            <a:chOff x="0" y="0"/>
            <a:chExt cx="2131536" cy="1448840"/>
          </a:xfrm>
        </p:grpSpPr>
        <p:sp>
          <p:nvSpPr>
            <p:cNvPr id="14" name="Freeform 14"/>
            <p:cNvSpPr/>
            <p:nvPr/>
          </p:nvSpPr>
          <p:spPr>
            <a:xfrm>
              <a:off x="0" y="0"/>
              <a:ext cx="2131536" cy="1448840"/>
            </a:xfrm>
            <a:custGeom>
              <a:avLst/>
              <a:gdLst/>
              <a:ahLst/>
              <a:cxnLst/>
              <a:rect l="l" t="t" r="r" b="b"/>
              <a:pathLst>
                <a:path w="2131536" h="1448840">
                  <a:moveTo>
                    <a:pt x="0" y="0"/>
                  </a:moveTo>
                  <a:lnTo>
                    <a:pt x="2131536" y="0"/>
                  </a:lnTo>
                  <a:lnTo>
                    <a:pt x="2131536" y="1448840"/>
                  </a:lnTo>
                  <a:lnTo>
                    <a:pt x="0" y="1448840"/>
                  </a:lnTo>
                  <a:close/>
                </a:path>
              </a:pathLst>
            </a:custGeom>
            <a:solidFill>
              <a:srgbClr val="0B1320"/>
            </a:solidFill>
          </p:spPr>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rot="-2880474" flipH="1" flipV="1">
            <a:off x="14030375" y="-2657394"/>
            <a:ext cx="4379678" cy="6903771"/>
          </a:xfrm>
          <a:custGeom>
            <a:avLst/>
            <a:gdLst/>
            <a:ahLst/>
            <a:cxnLst/>
            <a:rect l="l" t="t" r="r" b="b"/>
            <a:pathLst>
              <a:path w="4379678" h="6903771">
                <a:moveTo>
                  <a:pt x="4379678" y="6903771"/>
                </a:moveTo>
                <a:lnTo>
                  <a:pt x="0" y="6903771"/>
                </a:lnTo>
                <a:lnTo>
                  <a:pt x="0" y="0"/>
                </a:lnTo>
                <a:lnTo>
                  <a:pt x="4379678" y="0"/>
                </a:lnTo>
                <a:lnTo>
                  <a:pt x="4379678" y="6903771"/>
                </a:lnTo>
                <a:close/>
              </a:path>
            </a:pathLst>
          </a:custGeom>
          <a:blipFill>
            <a:blip r:embed="rId4">
              <a:alphaModFix amt="64000"/>
              <a:extLst>
                <a:ext uri="{96DAC541-7B7A-43D3-8B79-37D633B846F1}">
                  <asvg:svgBlip xmlns="" xmlns:asvg="http://schemas.microsoft.com/office/drawing/2016/SVG/main" r:embed="rId5"/>
                </a:ext>
              </a:extLst>
            </a:blip>
            <a:stretch>
              <a:fillRect r="-61881"/>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632</Words>
  <Application>Microsoft Office PowerPoint</Application>
  <PresentationFormat>Custom</PresentationFormat>
  <Paragraphs>59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Arial</vt:lpstr>
      <vt:lpstr>Kollektif</vt:lpstr>
      <vt:lpstr>League Spartan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Thesis Defense</dc:title>
  <cp:lastModifiedBy>HP</cp:lastModifiedBy>
  <cp:revision>18</cp:revision>
  <dcterms:created xsi:type="dcterms:W3CDTF">2006-08-16T00:00:00Z</dcterms:created>
  <dcterms:modified xsi:type="dcterms:W3CDTF">2023-11-12T13:13:28Z</dcterms:modified>
  <dc:identifier>DAFwauD8p7g</dc:identifier>
</cp:coreProperties>
</file>