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5" r:id="rId9"/>
    <p:sldId id="266" r:id="rId10"/>
    <p:sldId id="267" r:id="rId11"/>
    <p:sldId id="268" r:id="rId12"/>
    <p:sldId id="269" r:id="rId13"/>
    <p:sldId id="270" r:id="rId14"/>
    <p:sldId id="272" r:id="rId15"/>
    <p:sldId id="273" r:id="rId16"/>
    <p:sldId id="274" r:id="rId17"/>
    <p:sldId id="275" r:id="rId18"/>
    <p:sldId id="276" r:id="rId19"/>
    <p:sldId id="277" r:id="rId20"/>
    <p:sldId id="278"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657FC47-1E5D-4711-B1AB-D9646B2C12C8}"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2084706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657FC47-1E5D-4711-B1AB-D9646B2C12C8}"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2717146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657FC47-1E5D-4711-B1AB-D9646B2C12C8}"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C9AFDA-E6CE-45B3-95F4-858ADD0BBDD5}"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5305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657FC47-1E5D-4711-B1AB-D9646B2C12C8}"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1575661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657FC47-1E5D-4711-B1AB-D9646B2C12C8}"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C9AFDA-E6CE-45B3-95F4-858ADD0BBDD5}"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0006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657FC47-1E5D-4711-B1AB-D9646B2C12C8}"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1054515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657FC47-1E5D-4711-B1AB-D9646B2C12C8}"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2434175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657FC47-1E5D-4711-B1AB-D9646B2C12C8}"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214852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657FC47-1E5D-4711-B1AB-D9646B2C12C8}"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414297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657FC47-1E5D-4711-B1AB-D9646B2C12C8}"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1146614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657FC47-1E5D-4711-B1AB-D9646B2C12C8}"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457123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657FC47-1E5D-4711-B1AB-D9646B2C12C8}" type="datetimeFigureOut">
              <a:rPr lang="fr-FR" smtClean="0"/>
              <a:t>25/04/2024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2636061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657FC47-1E5D-4711-B1AB-D9646B2C12C8}" type="datetimeFigureOut">
              <a:rPr lang="fr-FR" smtClean="0"/>
              <a:t>25/04/2024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6717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7FC47-1E5D-4711-B1AB-D9646B2C12C8}" type="datetimeFigureOut">
              <a:rPr lang="fr-FR" smtClean="0"/>
              <a:t>25/04/2024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2976391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657FC47-1E5D-4711-B1AB-D9646B2C12C8}"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1149958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657FC47-1E5D-4711-B1AB-D9646B2C12C8}" type="datetimeFigureOut">
              <a:rPr lang="fr-FR" smtClean="0"/>
              <a:t>25/04/2024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C9AFDA-E6CE-45B3-95F4-858ADD0BBDD5}" type="slidenum">
              <a:rPr lang="fr-FR" smtClean="0"/>
              <a:t>‹N°›</a:t>
            </a:fld>
            <a:endParaRPr lang="fr-FR"/>
          </a:p>
        </p:txBody>
      </p:sp>
    </p:spTree>
    <p:extLst>
      <p:ext uri="{BB962C8B-B14F-4D97-AF65-F5344CB8AC3E}">
        <p14:creationId xmlns:p14="http://schemas.microsoft.com/office/powerpoint/2010/main" val="2827749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657FC47-1E5D-4711-B1AB-D9646B2C12C8}" type="datetimeFigureOut">
              <a:rPr lang="fr-FR" smtClean="0"/>
              <a:t>25/04/2024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BC9AFDA-E6CE-45B3-95F4-858ADD0BBDD5}" type="slidenum">
              <a:rPr lang="fr-FR" smtClean="0"/>
              <a:t>‹N°›</a:t>
            </a:fld>
            <a:endParaRPr lang="fr-FR"/>
          </a:p>
        </p:txBody>
      </p:sp>
    </p:spTree>
    <p:extLst>
      <p:ext uri="{BB962C8B-B14F-4D97-AF65-F5344CB8AC3E}">
        <p14:creationId xmlns:p14="http://schemas.microsoft.com/office/powerpoint/2010/main" val="2703333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F2E94A-FE32-4557-9D9C-8A2C841665CB}"/>
              </a:ext>
            </a:extLst>
          </p:cNvPr>
          <p:cNvSpPr>
            <a:spLocks noGrp="1"/>
          </p:cNvSpPr>
          <p:nvPr>
            <p:ph type="ctrTitle"/>
          </p:nvPr>
        </p:nvSpPr>
        <p:spPr>
          <a:xfrm>
            <a:off x="509665" y="1169233"/>
            <a:ext cx="11107711" cy="1608892"/>
          </a:xfrm>
        </p:spPr>
        <p:txBody>
          <a:bodyPr>
            <a:normAutofit/>
          </a:bodyPr>
          <a:lstStyle/>
          <a:p>
            <a:pPr algn="ctr"/>
            <a:r>
              <a:rPr lang="fr-FR" sz="4400" b="1" dirty="0">
                <a:effectLst/>
                <a:latin typeface="Times New Roman" panose="02020603050405020304" pitchFamily="18" charset="0"/>
                <a:ea typeface="Calibri" panose="020F0502020204030204" pitchFamily="34" charset="0"/>
              </a:rPr>
              <a:t>le contact des langues</a:t>
            </a:r>
            <a:endParaRPr lang="fr-FR" sz="4400" b="1" dirty="0"/>
          </a:p>
        </p:txBody>
      </p:sp>
      <p:sp>
        <p:nvSpPr>
          <p:cNvPr id="3" name="Sous-titre 2">
            <a:extLst>
              <a:ext uri="{FF2B5EF4-FFF2-40B4-BE49-F238E27FC236}">
                <a16:creationId xmlns:a16="http://schemas.microsoft.com/office/drawing/2014/main" id="{7B78E723-5A87-9DA9-2197-F974E0BA0CCD}"/>
              </a:ext>
            </a:extLst>
          </p:cNvPr>
          <p:cNvSpPr>
            <a:spLocks noGrp="1"/>
          </p:cNvSpPr>
          <p:nvPr>
            <p:ph type="subTitle" idx="1"/>
          </p:nvPr>
        </p:nvSpPr>
        <p:spPr>
          <a:xfrm>
            <a:off x="396901" y="3028013"/>
            <a:ext cx="11670181" cy="3672590"/>
          </a:xfrm>
        </p:spPr>
        <p:txBody>
          <a:bodyPr>
            <a:normAutofit/>
          </a:bodyPr>
          <a:lstStyle/>
          <a:p>
            <a:pPr algn="ctr"/>
            <a:r>
              <a:rPr lang="fr-FR"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Ce cours traitera le phénomène des langues hybrides qui naissent d’un contact purement occasionnel de deux ou plusieurs langues, que ce soit pour des raisons commerciales ou pour des besoins de communication ou bien en raison de l’esclavage des noirs d’Afrique. Ce contact produit également l’utilisation dans un même discours de plus de deux langues.</a:t>
            </a:r>
            <a:endParaRPr lang="fr-FR" sz="3200" dirty="0">
              <a:solidFill>
                <a:schemeClr val="tx1"/>
              </a:solidFill>
              <a:effectLst/>
              <a:latin typeface="Times New Roman" panose="02020603050405020304" pitchFamily="18" charset="0"/>
              <a:ea typeface="Times New Roman" panose="02020603050405020304" pitchFamily="18" charset="0"/>
            </a:endParaRPr>
          </a:p>
          <a:p>
            <a:pPr algn="ctr"/>
            <a:endParaRPr lang="fr-FR" sz="3200" dirty="0">
              <a:solidFill>
                <a:schemeClr val="tx1"/>
              </a:solidFill>
            </a:endParaRPr>
          </a:p>
        </p:txBody>
      </p:sp>
    </p:spTree>
    <p:extLst>
      <p:ext uri="{BB962C8B-B14F-4D97-AF65-F5344CB8AC3E}">
        <p14:creationId xmlns:p14="http://schemas.microsoft.com/office/powerpoint/2010/main" val="518850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675EFA1-58CB-114B-F51C-F16A35DDDE20}"/>
              </a:ext>
            </a:extLst>
          </p:cNvPr>
          <p:cNvSpPr>
            <a:spLocks noGrp="1"/>
          </p:cNvSpPr>
          <p:nvPr>
            <p:ph idx="1"/>
          </p:nvPr>
        </p:nvSpPr>
        <p:spPr>
          <a:xfrm>
            <a:off x="374754" y="224852"/>
            <a:ext cx="11817246" cy="6520722"/>
          </a:xfrm>
        </p:spPr>
        <p:txBody>
          <a:bodyPr>
            <a:normAutofit/>
          </a:bodyPr>
          <a:lstStyle/>
          <a:p>
            <a:pPr marL="530860" marR="72390" algn="justLow">
              <a:lnSpc>
                <a:spcPct val="150000"/>
              </a:lnSpc>
              <a:spcAft>
                <a:spcPts val="0"/>
              </a:spcAft>
            </a:pPr>
            <a:r>
              <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Les locuteurs sont inconscients de l’alternance codique car l’objectif principal est l’intercompréhension</a:t>
            </a:r>
            <a:r>
              <a:rPr lang="fr-FR"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400" dirty="0">
              <a:solidFill>
                <a:schemeClr val="tx1"/>
              </a:solidFill>
              <a:effectLst/>
              <a:latin typeface="Times New Roman" panose="02020603050405020304" pitchFamily="18" charset="0"/>
              <a:ea typeface="Times New Roman" panose="02020603050405020304" pitchFamily="18" charset="0"/>
            </a:endParaRPr>
          </a:p>
          <a:p>
            <a:pPr marR="69850" algn="justLow">
              <a:lnSpc>
                <a:spcPct val="150000"/>
              </a:lnSpc>
              <a:spcAft>
                <a:spcPts val="800"/>
              </a:spcAft>
            </a:pP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À l’instar de GUMPERZ (1989), POPLACK (1990 : 37) définit l’alternance codique comme : «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 juxtaposition de phrases ou de fragments de phrases, chacun d'eux est en accord avec les règles morphologiques et syntaxiques (et éventuellement phonologiques) de sa langue de provenance. L’alternance de codes peut se produire à différents niveaux de</a:t>
            </a:r>
            <a:r>
              <a:rPr lang="fr-FR" sz="2400" i="1" kern="100" spc="155"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a:t>
            </a:r>
            <a:r>
              <a:rPr lang="fr-FR" sz="2400" i="1" kern="100" spc="155"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structure</a:t>
            </a:r>
            <a:r>
              <a:rPr lang="fr-FR" sz="2400" i="1" kern="100" spc="155"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linguistique</a:t>
            </a:r>
            <a:r>
              <a:rPr lang="fr-FR" sz="2400" i="1" kern="100" spc="16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(phrastique,</a:t>
            </a:r>
            <a:r>
              <a:rPr lang="fr-FR" sz="2400" i="1" kern="100" spc="155"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intra-phrastique)</a:t>
            </a:r>
            <a:r>
              <a:rPr lang="fr-FR" sz="2400" i="1" kern="100" spc="-5"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R="73660" algn="justLow">
              <a:lnSpc>
                <a:spcPct val="150000"/>
              </a:lnSpc>
              <a:spcAft>
                <a:spcPts val="800"/>
              </a:spcAft>
            </a:pP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Cela peut concerner aussi bien une phrase qu’une partie d’une phrase, pourvu que les énoncés alternés répondent aux normes : syntaxique, morphologique et phonologique de l’une des deux langues </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(POPLACK, 1990 : 22).</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400" dirty="0">
              <a:solidFill>
                <a:schemeClr val="tx1"/>
              </a:solidFill>
            </a:endParaRPr>
          </a:p>
        </p:txBody>
      </p:sp>
    </p:spTree>
    <p:extLst>
      <p:ext uri="{BB962C8B-B14F-4D97-AF65-F5344CB8AC3E}">
        <p14:creationId xmlns:p14="http://schemas.microsoft.com/office/powerpoint/2010/main" val="3417195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D947D0-3EC6-2F8C-022B-D0869DE0B98B}"/>
              </a:ext>
            </a:extLst>
          </p:cNvPr>
          <p:cNvSpPr>
            <a:spLocks noGrp="1"/>
          </p:cNvSpPr>
          <p:nvPr>
            <p:ph idx="1"/>
          </p:nvPr>
        </p:nvSpPr>
        <p:spPr>
          <a:xfrm>
            <a:off x="269823" y="119921"/>
            <a:ext cx="11922177" cy="6738079"/>
          </a:xfrm>
        </p:spPr>
        <p:txBody>
          <a:bodyPr>
            <a:normAutofit/>
          </a:bodyPr>
          <a:lstStyle/>
          <a:p>
            <a:pPr marR="71120" algn="justLow">
              <a:lnSpc>
                <a:spcPct val="150000"/>
              </a:lnSpc>
              <a:spcAft>
                <a:spcPts val="800"/>
              </a:spcAft>
            </a:pP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POPLACK (1990 : 23) affirme aussi que : «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l’alternance peut se produire librement entre deux éléments quelconques d’une phrase, pourvu qu’ils soient ordonnés de la même façon selon les règles de leurs grammaires respectives</a:t>
            </a:r>
            <a:r>
              <a:rPr lang="fr-FR" sz="2400" i="1" kern="100" spc="5"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30860" marR="70485" algn="justLow">
              <a:lnSpc>
                <a:spcPct val="150000"/>
              </a:lnSpc>
              <a:spcAft>
                <a:spcPts val="0"/>
              </a:spcAft>
            </a:pPr>
            <a:r>
              <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Pour CUMMINS, (1979), un bilingue n’est considéré comme compétent que s’il possède une capacité égale et parfaite dans les deux langues de son répertoire. </a:t>
            </a:r>
            <a:endParaRPr lang="fr-FR" sz="2400" dirty="0">
              <a:solidFill>
                <a:schemeClr val="tx1"/>
              </a:solidFill>
              <a:effectLst/>
              <a:latin typeface="Times New Roman" panose="02020603050405020304" pitchFamily="18" charset="0"/>
              <a:ea typeface="Times New Roman" panose="02020603050405020304" pitchFamily="18" charset="0"/>
            </a:endParaRPr>
          </a:p>
          <a:p>
            <a:pPr marR="71755" algn="justLow">
              <a:lnSpc>
                <a:spcPct val="150000"/>
              </a:lnSpc>
              <a:spcAft>
                <a:spcPts val="800"/>
              </a:spcAft>
            </a:pP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Pour HAUGEN (1950 : 211), le mélange codique ne peut pas exister : «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l’introduction d’éléments d’une langue dans une autre langue signifie un passage à l’autre langue, et pas un mélange des deux </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(ce qui constituerait une anomalie selon lui). Il précise aussi que l’introduction d’éléments d’une langue dans une autre langue ne peut être rattachée qu’à un seul phénomène, l’interférence, et relève donc du domaine de</a:t>
            </a:r>
            <a:r>
              <a:rPr lang="fr-FR" sz="2400" kern="100" spc="-8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l’acquisition.</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400" dirty="0">
              <a:solidFill>
                <a:schemeClr val="tx1"/>
              </a:solidFill>
            </a:endParaRPr>
          </a:p>
        </p:txBody>
      </p:sp>
    </p:spTree>
    <p:extLst>
      <p:ext uri="{BB962C8B-B14F-4D97-AF65-F5344CB8AC3E}">
        <p14:creationId xmlns:p14="http://schemas.microsoft.com/office/powerpoint/2010/main" val="630534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8835CF-C891-1644-AA11-E4E6A9B0FA3F}"/>
              </a:ext>
            </a:extLst>
          </p:cNvPr>
          <p:cNvSpPr>
            <a:spLocks noGrp="1"/>
          </p:cNvSpPr>
          <p:nvPr>
            <p:ph idx="1"/>
          </p:nvPr>
        </p:nvSpPr>
        <p:spPr>
          <a:xfrm>
            <a:off x="344773" y="0"/>
            <a:ext cx="11647357" cy="6858000"/>
          </a:xfrm>
        </p:spPr>
        <p:txBody>
          <a:bodyPr>
            <a:normAutofit/>
          </a:bodyPr>
          <a:lstStyle/>
          <a:p>
            <a:r>
              <a:rPr lang="fr-FR" sz="3200" kern="100" dirty="0">
                <a:effectLst/>
                <a:latin typeface="Times New Roman" panose="02020603050405020304" pitchFamily="18" charset="0"/>
                <a:ea typeface="Calibri" panose="020F0502020204030204" pitchFamily="34" charset="0"/>
                <a:cs typeface="Arial" panose="020B0604020202020204" pitchFamily="34" charset="0"/>
              </a:rPr>
              <a:t>WEINREICH, dans son ouvrage fondateur de 1953, </a:t>
            </a:r>
            <a:r>
              <a:rPr lang="fr-FR" sz="3200" i="1" kern="100" dirty="0" err="1">
                <a:effectLst/>
                <a:latin typeface="Times New Roman" panose="02020603050405020304" pitchFamily="18" charset="0"/>
                <a:ea typeface="Calibri" panose="020F0502020204030204" pitchFamily="34" charset="0"/>
                <a:cs typeface="Arial" panose="020B0604020202020204" pitchFamily="34" charset="0"/>
              </a:rPr>
              <a:t>Languages</a:t>
            </a:r>
            <a:r>
              <a:rPr lang="fr-FR" sz="3200" i="1" kern="100" dirty="0">
                <a:effectLst/>
                <a:latin typeface="Times New Roman" panose="02020603050405020304" pitchFamily="18" charset="0"/>
                <a:ea typeface="Calibri" panose="020F0502020204030204" pitchFamily="34" charset="0"/>
                <a:cs typeface="Arial" panose="020B0604020202020204" pitchFamily="34" charset="0"/>
              </a:rPr>
              <a:t> in contact : </a:t>
            </a:r>
            <a:r>
              <a:rPr lang="fr-FR" sz="3200" i="1" kern="100" dirty="0" err="1">
                <a:effectLst/>
                <a:latin typeface="Times New Roman" panose="02020603050405020304" pitchFamily="18" charset="0"/>
                <a:ea typeface="Calibri" panose="020F0502020204030204" pitchFamily="34" charset="0"/>
                <a:cs typeface="Arial" panose="020B0604020202020204" pitchFamily="34" charset="0"/>
              </a:rPr>
              <a:t>findings</a:t>
            </a:r>
            <a:r>
              <a:rPr lang="fr-FR" sz="3200" i="1" kern="100" dirty="0">
                <a:effectLst/>
                <a:latin typeface="Times New Roman" panose="02020603050405020304" pitchFamily="18" charset="0"/>
                <a:ea typeface="Calibri" panose="020F0502020204030204" pitchFamily="34" charset="0"/>
                <a:cs typeface="Arial" panose="020B0604020202020204" pitchFamily="34" charset="0"/>
              </a:rPr>
              <a:t> and </a:t>
            </a:r>
            <a:r>
              <a:rPr lang="fr-FR" sz="3200" i="1" kern="100" dirty="0" err="1">
                <a:effectLst/>
                <a:latin typeface="Times New Roman" panose="02020603050405020304" pitchFamily="18" charset="0"/>
                <a:ea typeface="Calibri" panose="020F0502020204030204" pitchFamily="34" charset="0"/>
                <a:cs typeface="Arial" panose="020B0604020202020204" pitchFamily="34" charset="0"/>
              </a:rPr>
              <a:t>problems</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 adopte un point de vue similaire. S’il reconnaît que «</a:t>
            </a:r>
            <a:r>
              <a:rPr lang="fr-FR" sz="3200" kern="100" spc="225" dirty="0">
                <a:effectLst/>
                <a:latin typeface="Times New Roman" panose="02020603050405020304" pitchFamily="18" charset="0"/>
                <a:ea typeface="Calibri" panose="020F0502020204030204" pitchFamily="34" charset="0"/>
                <a:cs typeface="Arial" panose="020B0604020202020204" pitchFamily="34" charset="0"/>
              </a:rPr>
              <a:t> </a:t>
            </a:r>
            <a:r>
              <a:rPr lang="fr-FR" sz="3200" i="1" kern="100" dirty="0">
                <a:effectLst/>
                <a:latin typeface="Times New Roman" panose="02020603050405020304" pitchFamily="18" charset="0"/>
                <a:ea typeface="Calibri" panose="020F0502020204030204" pitchFamily="34" charset="0"/>
                <a:cs typeface="Arial" panose="020B0604020202020204" pitchFamily="34" charset="0"/>
              </a:rPr>
              <a:t>le bilingue idéal passe d’une langue à l’autre en fonction de changements appropriés dans la situation de communication interlocuteurs, thèmes, etc.) </a:t>
            </a:r>
            <a:r>
              <a:rPr lang="fr-FR" sz="3200" kern="100" dirty="0">
                <a:effectLst/>
                <a:latin typeface="Times New Roman" panose="02020603050405020304" pitchFamily="18" charset="0"/>
                <a:ea typeface="Calibri" panose="020F0502020204030204" pitchFamily="34" charset="0"/>
                <a:cs typeface="Arial" panose="020B0604020202020204" pitchFamily="34" charset="0"/>
              </a:rPr>
              <a:t>», il nie par contre la possibilité qu’un tel phénomène apparaisse dans une situation de communication, et encore moins à l’intérieur d’une phrase (WEINREICH, 1953 : 73). Quant à la présence d’éléments lexicaux d’une langue apparaissant dans des énoncés d’une autre langue, il ne peut s’agir selon lui que </a:t>
            </a:r>
            <a:r>
              <a:rPr lang="fr-FR" sz="3200" b="1" kern="100" dirty="0">
                <a:effectLst/>
                <a:latin typeface="Times New Roman" panose="02020603050405020304" pitchFamily="18" charset="0"/>
                <a:ea typeface="Calibri" panose="020F0502020204030204" pitchFamily="34" charset="0"/>
                <a:cs typeface="Arial" panose="020B0604020202020204" pitchFamily="34" charset="0"/>
              </a:rPr>
              <a:t>d’emprunts.</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3559513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2BA0F38-7985-3ED6-452B-D6BF0BFF0D7A}"/>
              </a:ext>
            </a:extLst>
          </p:cNvPr>
          <p:cNvSpPr>
            <a:spLocks noGrp="1"/>
          </p:cNvSpPr>
          <p:nvPr>
            <p:ph idx="1"/>
          </p:nvPr>
        </p:nvSpPr>
        <p:spPr>
          <a:xfrm>
            <a:off x="374753" y="134911"/>
            <a:ext cx="11572407" cy="6520722"/>
          </a:xfrm>
        </p:spPr>
        <p:txBody>
          <a:bodyPr>
            <a:normAutofit/>
          </a:bodyPr>
          <a:lstStyle/>
          <a:p>
            <a:pPr marL="530860" marR="71755" algn="justLow">
              <a:lnSpc>
                <a:spcPct val="150000"/>
              </a:lnSpc>
              <a:spcAft>
                <a:spcPts val="0"/>
              </a:spcAft>
            </a:pP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Gumperz</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est notamment l’un des premiers à avoir cherché à définir cet objet en réfutant l’idée selon laquelle le code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switching</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est lié à une déficience dans la compétence linguistique, ou qu’il constitue un mélange hasardeux, sans aucun respect de règles grammaticales. </a:t>
            </a:r>
            <a:endParaRPr lang="fr-FR" sz="2400" dirty="0">
              <a:effectLst/>
              <a:latin typeface="Times New Roman" panose="02020603050405020304" pitchFamily="18" charset="0"/>
              <a:ea typeface="Times New Roman" panose="02020603050405020304" pitchFamily="18" charset="0"/>
            </a:endParaRPr>
          </a:p>
          <a:p>
            <a:pPr marL="530860" marR="71120" algn="justLow">
              <a:lnSpc>
                <a:spcPct val="150000"/>
              </a:lnSpc>
              <a:spcBef>
                <a:spcPts val="5"/>
              </a:spcBef>
              <a:spcAft>
                <a:spcPts val="0"/>
              </a:spcAft>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Comme tous les phénomènes qui découlent des contacts des langues, l’alternance codique requiert une attention particulière dans la recherche sociolinguistique du fait des caractéristiques des pratiques langagières de chaque communauté linguistique et des langues qu’elle emploie.</a:t>
            </a:r>
            <a:endParaRPr lang="fr-FR" sz="2400" dirty="0">
              <a:effectLst/>
              <a:latin typeface="Times New Roman" panose="02020603050405020304" pitchFamily="18" charset="0"/>
              <a:ea typeface="Times New Roman" panose="02020603050405020304" pitchFamily="18" charset="0"/>
            </a:endParaRPr>
          </a:p>
          <a:p>
            <a:pPr algn="justLow">
              <a:lnSpc>
                <a:spcPct val="150000"/>
              </a:lnSpc>
              <a:spcAft>
                <a:spcPts val="800"/>
              </a:spcAft>
            </a:pP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Mais l’analyse de l'alternance codique n'est pas de tout repos car il est souvent difficile de distinguer entre les alternances et les emprunts non-assimilés (…). En général, les mots en isolation sont toujours considérés comme des emprunts.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2169887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0130B71-D2FD-B8FB-B384-CE83733C8CA8}"/>
              </a:ext>
            </a:extLst>
          </p:cNvPr>
          <p:cNvSpPr>
            <a:spLocks noGrp="1"/>
          </p:cNvSpPr>
          <p:nvPr>
            <p:ph idx="1"/>
          </p:nvPr>
        </p:nvSpPr>
        <p:spPr>
          <a:xfrm>
            <a:off x="359764" y="224851"/>
            <a:ext cx="11692328" cy="6475751"/>
          </a:xfrm>
        </p:spPr>
        <p:txBody>
          <a:bodyPr>
            <a:normAutofit fontScale="92500"/>
          </a:bodyPr>
          <a:lstStyle/>
          <a:p>
            <a:pPr marL="742950" lvl="1" indent="-285750" algn="justLow" rtl="0">
              <a:lnSpc>
                <a:spcPct val="150000"/>
              </a:lnSpc>
              <a:spcAft>
                <a:spcPts val="750"/>
              </a:spcAft>
              <a:buFont typeface="+mj-lt"/>
              <a:buAutoNum type="arabicPeriod" startAt="2"/>
            </a:pPr>
            <a:r>
              <a:rPr lang="fr-FR" sz="1800" kern="100" dirty="0">
                <a:effectLst/>
                <a:latin typeface="Times New Roman" panose="02020603050405020304" pitchFamily="18" charset="0"/>
                <a:ea typeface="Calibri" panose="020F0502020204030204" pitchFamily="34" charset="0"/>
                <a:cs typeface="Arial" panose="020B0604020202020204" pitchFamily="34" charset="0"/>
              </a:rPr>
              <a:t>Il existe trois types d’alternance codique :</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spcAft>
                <a:spcPts val="800"/>
              </a:spcAft>
              <a:buFont typeface="Times New Roman" panose="02020603050405020304" pitchFamily="18" charset="0"/>
              <a:buChar char="-"/>
            </a:pP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Alternance </a:t>
            </a:r>
            <a:r>
              <a:rPr lang="fr-FR" b="1" kern="100" dirty="0" err="1">
                <a:effectLst/>
                <a:latin typeface="Times New Roman" panose="02020603050405020304" pitchFamily="18" charset="0"/>
                <a:ea typeface="Times New Roman" panose="02020603050405020304" pitchFamily="18" charset="0"/>
                <a:cs typeface="Arial" panose="020B0604020202020204" pitchFamily="34" charset="0"/>
              </a:rPr>
              <a:t>intraphrastique</a:t>
            </a: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s'effectuent à l'intérieur d'un même énoncé, d'une même phrase. </a:t>
            </a: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Exemple </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Une différence que de notre temps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they</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like to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be</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entertained</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à la place de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entertain</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themselves</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kern="100" dirty="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Low">
              <a:lnSpc>
                <a:spcPct val="150000"/>
              </a:lnSpc>
              <a:spcAft>
                <a:spcPts val="800"/>
              </a:spcAft>
              <a:buFont typeface="Times New Roman" panose="02020603050405020304" pitchFamily="18" charset="0"/>
              <a:buChar char="-"/>
            </a:pP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Alternance </a:t>
            </a:r>
            <a:r>
              <a:rPr lang="fr-FR" b="1" kern="100" dirty="0" err="1">
                <a:effectLst/>
                <a:latin typeface="Times New Roman" panose="02020603050405020304" pitchFamily="18" charset="0"/>
                <a:ea typeface="Times New Roman" panose="02020603050405020304" pitchFamily="18" charset="0"/>
                <a:cs typeface="Arial" panose="020B0604020202020204" pitchFamily="34" charset="0"/>
              </a:rPr>
              <a:t>interphrastique</a:t>
            </a: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passages d'une langue à l'autre à la frontière de la phrase ou de l'énoncé. </a:t>
            </a: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Exemple :</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OK...Ben...Une fois à l'école j'étais assis sur une chaise pis ça a brisé. And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everybody</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laughed</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so</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I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was</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totally</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embarrassed</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kern="100" dirty="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Low">
              <a:lnSpc>
                <a:spcPct val="150000"/>
              </a:lnSpc>
              <a:spcAft>
                <a:spcPts val="800"/>
              </a:spcAft>
              <a:buFont typeface="Times New Roman" panose="02020603050405020304" pitchFamily="18" charset="0"/>
              <a:buChar char="-"/>
            </a:pP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Alternance </a:t>
            </a:r>
            <a:r>
              <a:rPr lang="fr-FR" b="1" kern="100" dirty="0" err="1">
                <a:effectLst/>
                <a:latin typeface="Times New Roman" panose="02020603050405020304" pitchFamily="18" charset="0"/>
                <a:ea typeface="Times New Roman" panose="02020603050405020304" pitchFamily="18" charset="0"/>
                <a:cs typeface="Arial" panose="020B0604020202020204" pitchFamily="34" charset="0"/>
              </a:rPr>
              <a:t>extraphrastique</a:t>
            </a: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insertion dans la phrase d'expressions idiomatiques, de formes figées, d'interjections, pouvant être insérées à n'importe quel point de la phrase. </a:t>
            </a:r>
            <a:r>
              <a:rPr lang="fr-FR" b="1" kern="100" dirty="0">
                <a:effectLst/>
                <a:latin typeface="Times New Roman" panose="02020603050405020304" pitchFamily="18" charset="0"/>
                <a:ea typeface="Times New Roman" panose="02020603050405020304" pitchFamily="18" charset="0"/>
                <a:cs typeface="Arial" panose="020B0604020202020204" pitchFamily="34" charset="0"/>
              </a:rPr>
              <a:t>Exemple </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Vraiment, I </a:t>
            </a:r>
            <a:r>
              <a:rPr lang="fr-FR" kern="100" dirty="0" err="1">
                <a:effectLst/>
                <a:latin typeface="Times New Roman" panose="02020603050405020304" pitchFamily="18" charset="0"/>
                <a:ea typeface="Times New Roman" panose="02020603050405020304" pitchFamily="18" charset="0"/>
                <a:cs typeface="Arial" panose="020B0604020202020204" pitchFamily="34" charset="0"/>
              </a:rPr>
              <a:t>guess</a:t>
            </a:r>
            <a:r>
              <a:rPr lang="fr-FR" kern="100" dirty="0">
                <a:effectLst/>
                <a:latin typeface="Times New Roman" panose="02020603050405020304" pitchFamily="18" charset="0"/>
                <a:ea typeface="Times New Roman" panose="02020603050405020304" pitchFamily="18" charset="0"/>
                <a:cs typeface="Arial" panose="020B0604020202020204" pitchFamily="34" charset="0"/>
              </a:rPr>
              <a:t> (=j’imagine), il y avait des complications…</a:t>
            </a:r>
            <a:endParaRPr lang="fr-FR" kern="100" dirty="0">
              <a:effectLst/>
              <a:latin typeface="Calibri" panose="020F0502020204030204" pitchFamily="34" charset="0"/>
              <a:ea typeface="Times New Roman" panose="02020603050405020304" pitchFamily="18" charset="0"/>
              <a:cs typeface="Arial" panose="020B0604020202020204" pitchFamily="34" charset="0"/>
            </a:endParaRPr>
          </a:p>
          <a:p>
            <a:r>
              <a:rPr lang="fr-FR"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L'alternance codique peut être donc appréhendée comme stratégie de bilingue. Ainsi, selon GUMPERZ (1989), la pratique de l'alternance codique dans une conversation est une stratégie de communication à travers laquelle le locuteur vise une signification particulière et non pas un simple mélange linguistique aléatoire et arbitraire. C’est-à-dire que ces alternances peuvent avoir des fonctions de nature aussi bien linguistiques qu’extralinguistiques (c'est-à-dire psychologiques ou sociales).</a:t>
            </a:r>
          </a:p>
          <a:p>
            <a:pPr algn="justLow">
              <a:lnSpc>
                <a:spcPct val="150000"/>
              </a:lnSpc>
              <a:spcAft>
                <a:spcPts val="800"/>
              </a:spcAft>
            </a:pPr>
            <a:r>
              <a:rPr lang="fr-FR"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GUMPERZ (1989 : 73-84) établit une liste de fonctions : </a:t>
            </a:r>
            <a:endParaRPr lang="fr-FR"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u="sng"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Les fonctions dégagées sont :</a:t>
            </a:r>
            <a:endParaRPr lang="fr-FR"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16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1600" dirty="0">
              <a:solidFill>
                <a:schemeClr val="tx1"/>
              </a:solidFill>
            </a:endParaRPr>
          </a:p>
        </p:txBody>
      </p:sp>
    </p:spTree>
    <p:extLst>
      <p:ext uri="{BB962C8B-B14F-4D97-AF65-F5344CB8AC3E}">
        <p14:creationId xmlns:p14="http://schemas.microsoft.com/office/powerpoint/2010/main" val="955104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593ABA5-AC83-F462-DDBD-D3439992B164}"/>
              </a:ext>
            </a:extLst>
          </p:cNvPr>
          <p:cNvSpPr>
            <a:spLocks noGrp="1"/>
          </p:cNvSpPr>
          <p:nvPr>
            <p:ph idx="1"/>
          </p:nvPr>
        </p:nvSpPr>
        <p:spPr>
          <a:xfrm>
            <a:off x="434715" y="0"/>
            <a:ext cx="11757285" cy="6857999"/>
          </a:xfrm>
        </p:spPr>
        <p:txBody>
          <a:bodyPr>
            <a:noAutofit/>
          </a:bodyPr>
          <a:lstStyle/>
          <a:p>
            <a:pPr algn="justLow">
              <a:lnSpc>
                <a:spcPct val="150000"/>
              </a:lnSpc>
              <a:spcAft>
                <a:spcPts val="800"/>
              </a:spcAft>
            </a:pP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a-Citations : l'alternance codique apparait comme citation ou comme discours rapporté qui se dit dans une langue différente de la langue du départ. « il a dit «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I’am</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very</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happy to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meet</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you</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2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 Désignation d'un interlocuteur : sert à adresser le message ou attirer l'attention d'un interlocuteur parmi plusieurs interlocuteurs présents. Saha « ala3mer » ça va ?.</a:t>
            </a:r>
            <a:endParaRPr lang="fr-FR" sz="2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c- Réitération : consiste à répéter un même message dans deux langues différentes afin de clarifier ce qui a été déjà dit et à insister sur une certaine information.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Bezzaf</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 c’est trop ! »</a:t>
            </a:r>
            <a:endParaRPr lang="fr-FR" sz="2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 Personnalisation versus objectivation : l'alternance codique marque ici la différence d'implication du locuteur par rapport à son message utilisé ici pour exprimer la personnalisation et l'objectivation du message. Ainsi, lorsque les locuteurs changent de langue pour se distancer du contenu du message ou y affirmer une certaine autorité. «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We</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Hna</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 (et nous) on a appris à être poli, respecté, respectueux «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Hna</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âandna</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 (nous nous avons) le client c’est roi, c’est vraiment le chouchou « </a:t>
            </a:r>
            <a:r>
              <a:rPr lang="fr-FR" sz="2200" kern="0"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taâna</a:t>
            </a:r>
            <a:r>
              <a:rPr lang="fr-FR" sz="22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 (notre chouchou) le client.  </a:t>
            </a:r>
            <a:endParaRPr lang="fr-FR" sz="2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200" dirty="0">
              <a:solidFill>
                <a:schemeClr val="tx1"/>
              </a:solidFill>
            </a:endParaRPr>
          </a:p>
        </p:txBody>
      </p:sp>
    </p:spTree>
    <p:extLst>
      <p:ext uri="{BB962C8B-B14F-4D97-AF65-F5344CB8AC3E}">
        <p14:creationId xmlns:p14="http://schemas.microsoft.com/office/powerpoint/2010/main" val="3119615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E339955-B0F1-F537-57D2-EA8574CB627A}"/>
              </a:ext>
            </a:extLst>
          </p:cNvPr>
          <p:cNvSpPr>
            <a:spLocks noGrp="1"/>
          </p:cNvSpPr>
          <p:nvPr>
            <p:ph idx="1"/>
          </p:nvPr>
        </p:nvSpPr>
        <p:spPr>
          <a:xfrm>
            <a:off x="389743" y="194871"/>
            <a:ext cx="11557417" cy="6460761"/>
          </a:xfrm>
        </p:spPr>
        <p:txBody>
          <a:bodyPr>
            <a:normAutofit/>
          </a:bodyPr>
          <a:lstStyle/>
          <a:p>
            <a:pPr marL="342900" lvl="0" indent="-342900" algn="justLow" rtl="0">
              <a:lnSpc>
                <a:spcPct val="150000"/>
              </a:lnSpc>
              <a:spcAft>
                <a:spcPts val="800"/>
              </a:spcAft>
              <a:buFont typeface="+mj-lt"/>
              <a:buAutoNum type="arabicPeriod" startAt="2"/>
            </a:pPr>
            <a:r>
              <a:rPr lang="fr-FR" sz="2800" b="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Emprunts et calques</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R="71755" algn="justLow">
              <a:lnSpc>
                <a:spcPct val="150000"/>
              </a:lnSpc>
              <a:spcAft>
                <a:spcPts val="800"/>
              </a:spcAft>
            </a:pPr>
            <a:r>
              <a:rPr lang="fr-FR" sz="28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Pour DUBOIS (2019), </a:t>
            </a:r>
            <a:r>
              <a:rPr lang="fr-FR" sz="28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il y a emprunt linguistique quand un parler A utilise et finit par intégrer une unité ou un trait linguistique qui existait précédemment dans un parler B et que A ne possédait pas ; l’unité ou le trait emprunté sont eux-mêmes appelés emprunts. L’emprunt est le phénomène sociolinguistique le plus important dans tous les contacts de langues, c’est-à-dire d’une manière générale toutes les fois qu’il existe un individu apte à se servir totalement ou partiellement de deux parlers différents ».</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800" dirty="0">
              <a:solidFill>
                <a:schemeClr val="tx1"/>
              </a:solidFill>
            </a:endParaRPr>
          </a:p>
        </p:txBody>
      </p:sp>
    </p:spTree>
    <p:extLst>
      <p:ext uri="{BB962C8B-B14F-4D97-AF65-F5344CB8AC3E}">
        <p14:creationId xmlns:p14="http://schemas.microsoft.com/office/powerpoint/2010/main" val="725957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4F547E0-6A44-C2B4-0D3E-D0A402CF83CC}"/>
              </a:ext>
            </a:extLst>
          </p:cNvPr>
          <p:cNvSpPr>
            <a:spLocks noGrp="1"/>
          </p:cNvSpPr>
          <p:nvPr>
            <p:ph idx="1"/>
          </p:nvPr>
        </p:nvSpPr>
        <p:spPr>
          <a:xfrm>
            <a:off x="269823" y="104931"/>
            <a:ext cx="11722307" cy="6753069"/>
          </a:xfrm>
        </p:spPr>
        <p:txBody>
          <a:bodyPr>
            <a:normAutofit/>
          </a:bodyPr>
          <a:lstStyle/>
          <a:p>
            <a:r>
              <a:rPr lang="fr-FR" sz="3600" kern="0" dirty="0">
                <a:effectLst/>
                <a:latin typeface="Times New Roman" panose="02020603050405020304" pitchFamily="18" charset="0"/>
                <a:ea typeface="Times New Roman" panose="02020603050405020304" pitchFamily="18" charset="0"/>
                <a:cs typeface="Arial" panose="020B0604020202020204" pitchFamily="34" charset="0"/>
              </a:rPr>
              <a:t>Ainsi, par exemple, le français s’est forgé une grande partie de son lexique de médecine, de philosophie et de technologie à partir des racines grecques. Selon le Larousse de Linguistique, le vocabulaire politique s'est développé, au milieu du XVIIIe siècle, à partir de l’anglais, dans les milieux anglophones ; de même, une partie du lexique anglais des sports s’est introduite en France à la fin du XIXe siècle par les milieux aristocratiques. Dans le domaine économique et commercial, on importe souvent d’un pays étranger le mot avec la chose. </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600" dirty="0"/>
          </a:p>
        </p:txBody>
      </p:sp>
    </p:spTree>
    <p:extLst>
      <p:ext uri="{BB962C8B-B14F-4D97-AF65-F5344CB8AC3E}">
        <p14:creationId xmlns:p14="http://schemas.microsoft.com/office/powerpoint/2010/main" val="1285740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703EC41-BDBF-4B92-0248-44564A555B73}"/>
              </a:ext>
            </a:extLst>
          </p:cNvPr>
          <p:cNvSpPr>
            <a:spLocks noGrp="1"/>
          </p:cNvSpPr>
          <p:nvPr>
            <p:ph idx="1"/>
          </p:nvPr>
        </p:nvSpPr>
        <p:spPr>
          <a:xfrm>
            <a:off x="359764" y="179882"/>
            <a:ext cx="11707318" cy="6678118"/>
          </a:xfrm>
        </p:spPr>
        <p:txBody>
          <a:bodyPr>
            <a:noAutofit/>
          </a:bodyPr>
          <a:lstStyle/>
          <a:p>
            <a:pPr algn="justLow">
              <a:lnSpc>
                <a:spcPct val="150000"/>
              </a:lnSpc>
              <a:spcAft>
                <a:spcPts val="800"/>
              </a:spcAft>
            </a:pPr>
            <a:r>
              <a:rPr lang="fr-FR" sz="24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L’emprunt peut être :</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2400" u="sng"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Interne : </a:t>
            </a:r>
            <a:r>
              <a:rPr lang="fr-FR" sz="24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Emprunt fait dans la même langue d’un domaine à l’autre (menu a été emprunté par l’informatique a la restauration), ou par passage d’une langue scientifique à la langue commune (complexe passe de la psychanalyse à la langue générale). </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t>
            </a:r>
            <a:r>
              <a:rPr lang="fr-FR" sz="2400" u="sng"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Externe</a:t>
            </a:r>
            <a:r>
              <a:rPr lang="fr-FR" sz="24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ou extension de sens : Modification du sens d’un mot qui, par suite de divers emplois, acquiert une plus grande polysémie. Ainsi, bureau qui désignait une étoffe (de bure), puis l’étoffe qui recouvrait un meuble, puis ce meuble, puis la pièce ou était ce meuble, puis le service ou l’administration qui est dans cette pièce. </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On parle de </a:t>
            </a:r>
            <a:r>
              <a:rPr lang="fr-FR" sz="2400" b="1"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calque</a:t>
            </a:r>
            <a:r>
              <a:rPr lang="fr-FR" sz="2400"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lorsque l’on donne un nouveau contenu à une forme qui existe déjà dans la langue, en raison de l’influence d’une autre langue. Les calques peuvent être sémantiques ou morphologiques.</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400" dirty="0">
              <a:solidFill>
                <a:schemeClr val="tx1"/>
              </a:solidFill>
            </a:endParaRPr>
          </a:p>
        </p:txBody>
      </p:sp>
    </p:spTree>
    <p:extLst>
      <p:ext uri="{BB962C8B-B14F-4D97-AF65-F5344CB8AC3E}">
        <p14:creationId xmlns:p14="http://schemas.microsoft.com/office/powerpoint/2010/main" val="1532069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D5B6DC3-9A8E-9E83-E34A-636CD00C9FA6}"/>
              </a:ext>
            </a:extLst>
          </p:cNvPr>
          <p:cNvSpPr>
            <a:spLocks noGrp="1"/>
          </p:cNvSpPr>
          <p:nvPr>
            <p:ph idx="1"/>
          </p:nvPr>
        </p:nvSpPr>
        <p:spPr>
          <a:xfrm>
            <a:off x="359764" y="0"/>
            <a:ext cx="11692328" cy="6858000"/>
          </a:xfrm>
        </p:spPr>
        <p:txBody>
          <a:bodyPr>
            <a:normAutofit/>
          </a:bodyPr>
          <a:lstStyle/>
          <a:p>
            <a:pPr algn="justLow">
              <a:lnSpc>
                <a:spcPct val="150000"/>
              </a:lnSpc>
              <a:spcAft>
                <a:spcPts val="800"/>
              </a:spcAft>
            </a:pPr>
            <a:r>
              <a:rPr lang="fr-FR" sz="2800" u="sng" kern="0" dirty="0">
                <a:effectLst/>
                <a:latin typeface="Times New Roman" panose="02020603050405020304" pitchFamily="18" charset="0"/>
                <a:ea typeface="Times New Roman" panose="02020603050405020304" pitchFamily="18" charset="0"/>
                <a:cs typeface="Arial" panose="020B0604020202020204" pitchFamily="34" charset="0"/>
              </a:rPr>
              <a:t>Calque sémantique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Anglais mouse n. « périphérique d’ordinateur » qui   donne en français souris ; en arabe </a:t>
            </a:r>
            <a:r>
              <a:rPr lang="ar-SA" sz="2800" kern="0" dirty="0">
                <a:effectLst/>
                <a:latin typeface="Times New Roman" panose="02020603050405020304" pitchFamily="18" charset="0"/>
                <a:ea typeface="Times New Roman" panose="02020603050405020304" pitchFamily="18" charset="0"/>
                <a:cs typeface="Arial" panose="020B0604020202020204" pitchFamily="34" charset="0"/>
              </a:rPr>
              <a:t>فأرة</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100" dirty="0">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Français réaliser, « rendre réel, effectif », a pris aussi celui de « comprendre » (Il a </a:t>
            </a:r>
            <a:r>
              <a:rPr lang="fr-FR" sz="2800" b="1" kern="100" dirty="0">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réalisé</a:t>
            </a:r>
            <a:r>
              <a:rPr lang="fr-FR" sz="2800" kern="100" dirty="0">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la situation) par calque de l’anglais to </a:t>
            </a:r>
            <a:r>
              <a:rPr lang="fr-FR" sz="2800" kern="100" dirty="0" err="1">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realize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u="sng" kern="0" dirty="0">
                <a:effectLst/>
                <a:latin typeface="Times New Roman" panose="02020603050405020304" pitchFamily="18" charset="0"/>
                <a:ea typeface="Times New Roman" panose="02020603050405020304" pitchFamily="18" charset="0"/>
                <a:cs typeface="Arial" panose="020B0604020202020204" pitchFamily="34" charset="0"/>
              </a:rPr>
              <a:t>Calque morphologique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Anglais sky-</a:t>
            </a:r>
            <a:r>
              <a:rPr lang="fr-FR" sz="2800" kern="0" dirty="0" err="1">
                <a:effectLst/>
                <a:latin typeface="Times New Roman" panose="02020603050405020304" pitchFamily="18" charset="0"/>
                <a:ea typeface="Times New Roman" panose="02020603050405020304" pitchFamily="18" charset="0"/>
                <a:cs typeface="Arial" panose="020B0604020202020204" pitchFamily="34" charset="0"/>
              </a:rPr>
              <a:t>skraper</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n. qui   donne en français gratte-ciel.</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8555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A9C00E6-1236-596B-0BDA-05CC71611C14}"/>
              </a:ext>
            </a:extLst>
          </p:cNvPr>
          <p:cNvSpPr>
            <a:spLocks noGrp="1"/>
          </p:cNvSpPr>
          <p:nvPr>
            <p:ph idx="1"/>
          </p:nvPr>
        </p:nvSpPr>
        <p:spPr>
          <a:xfrm>
            <a:off x="299803" y="284813"/>
            <a:ext cx="11737299" cy="6573187"/>
          </a:xfrm>
        </p:spPr>
        <p:txBody>
          <a:bodyPr>
            <a:normAutofit/>
          </a:bodyPr>
          <a:lstStyle/>
          <a:p>
            <a:pPr marL="457200" algn="justLow">
              <a:lnSpc>
                <a:spcPct val="150000"/>
              </a:lnSpc>
              <a:spcBef>
                <a:spcPts val="805"/>
              </a:spcBef>
              <a:spcAft>
                <a:spcPts val="800"/>
              </a:spcAft>
              <a:tabLst>
                <a:tab pos="530860" algn="l"/>
                <a:tab pos="531495" algn="l"/>
              </a:tabLst>
            </a:pPr>
            <a:r>
              <a:rPr lang="fr-FR" sz="2800" b="1" kern="100" dirty="0">
                <a:effectLst/>
                <a:latin typeface="Times New Roman" panose="02020603050405020304" pitchFamily="18" charset="0"/>
                <a:ea typeface="Calibri" panose="020F0502020204030204" pitchFamily="34" charset="0"/>
                <a:cs typeface="Arial" panose="020B0604020202020204" pitchFamily="34" charset="0"/>
              </a:rPr>
              <a:t>Introduction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marL="457200" algn="justLow">
              <a:lnSpc>
                <a:spcPct val="150000"/>
              </a:lnSpc>
              <a:spcBef>
                <a:spcPts val="805"/>
              </a:spcBef>
              <a:spcAft>
                <a:spcPts val="800"/>
              </a:spcAft>
              <a:tabLst>
                <a:tab pos="530860" algn="l"/>
                <a:tab pos="531495" algn="l"/>
              </a:tabLst>
            </a:pPr>
            <a:r>
              <a:rPr lang="fr-FR" sz="2800" kern="100" dirty="0">
                <a:solidFill>
                  <a:srgbClr val="0D0D0D"/>
                </a:solidFill>
                <a:effectLst/>
                <a:latin typeface="Times New Roman" panose="02020603050405020304" pitchFamily="18" charset="0"/>
                <a:ea typeface="Calibri" panose="020F0502020204030204" pitchFamily="34" charset="0"/>
                <a:cs typeface="Arial" panose="020B0604020202020204" pitchFamily="34" charset="0"/>
              </a:rPr>
              <a:t>Le contact des langues est un phénomène omniprésent dans le monde multiculturel et interconnecté d'aujourd'hui. Il se produit lorsque des locuteurs de langues différentes entrent en interaction, que ce soit par le biais du commerce, de la colonisation, de la migration ou des médias. Ce contact linguistique donne souvent naissance à des langues composites, résultant de la fusion et de l'influence mutuelle des langues en contact. Les langues composites, également appelées langues mixtes ou hybrides, reflètent la diversité culturelle et linguistique des sociétés où elles émergent.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4114011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672B31E-3FFC-E56F-972F-D93141569C82}"/>
              </a:ext>
            </a:extLst>
          </p:cNvPr>
          <p:cNvSpPr>
            <a:spLocks noGrp="1"/>
          </p:cNvSpPr>
          <p:nvPr>
            <p:ph idx="1"/>
          </p:nvPr>
        </p:nvSpPr>
        <p:spPr>
          <a:xfrm>
            <a:off x="194872" y="0"/>
            <a:ext cx="11887200" cy="7045377"/>
          </a:xfrm>
        </p:spPr>
        <p:txBody>
          <a:bodyPr>
            <a:noAutofit/>
          </a:bodyPr>
          <a:lstStyle/>
          <a:p>
            <a:pPr algn="ctr">
              <a:lnSpc>
                <a:spcPct val="150000"/>
              </a:lnSpc>
              <a:spcAft>
                <a:spcPts val="800"/>
              </a:spcAft>
            </a:pPr>
            <a:r>
              <a:rPr lang="fr-FR" sz="2400" b="1"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Bibliographie </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CALVET L.J., </a:t>
            </a:r>
            <a:r>
              <a:rPr lang="fr-FR" sz="2400" i="1"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 Sociolinguistique</a:t>
            </a:r>
            <a:r>
              <a:rPr lang="fr-FR" sz="24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i="1"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Que sais-je ? </a:t>
            </a:r>
            <a:r>
              <a:rPr lang="fr-FR" sz="24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PUF, Paris, 1993.</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CANUT C., « Introduction », </a:t>
            </a:r>
            <a:r>
              <a:rPr lang="fr-FR" sz="2400" i="1" kern="100" dirty="0">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Comment les langues se mélangent. </a:t>
            </a:r>
            <a:r>
              <a:rPr lang="fr-FR" sz="2400" i="1" kern="100" dirty="0" err="1">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Codeswitching</a:t>
            </a:r>
            <a:r>
              <a:rPr lang="fr-FR" sz="2400" i="1" kern="100" dirty="0">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en francophonie</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C. Canut et D.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Caubet</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éd., Paris, L’Harmattan, 2002, p. 9-19.</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CUMMINS J. 1979, «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Linguistic</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interdependence</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and the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educational</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development</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of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bilingual</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children</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 </a:t>
            </a:r>
            <a:r>
              <a:rPr lang="fr-FR" sz="2400" i="1" kern="100" dirty="0" err="1">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Review</a:t>
            </a:r>
            <a:r>
              <a:rPr lang="fr-FR" sz="2400" i="1" kern="100" dirty="0">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of </a:t>
            </a:r>
            <a:r>
              <a:rPr lang="fr-FR" sz="2400" i="1" kern="100" dirty="0" err="1">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educational</a:t>
            </a:r>
            <a:r>
              <a:rPr lang="fr-FR" sz="2400" i="1" kern="100" dirty="0">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err="1">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research</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n</a:t>
            </a:r>
            <a:r>
              <a:rPr lang="fr-FR" sz="2400" kern="100" baseline="300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o</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49, p. 222-251.</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chemeClr val="tx1"/>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Grand Dictionnaire de Linguistique et des sciences du langage, Jean DUBOIS et al. Ed. Larousse. 2019.</a:t>
            </a:r>
            <a:endParaRPr lang="fr-FR" sz="2400" kern="100" dirty="0">
              <a:solidFill>
                <a:schemeClr val="tx1"/>
              </a:solidFill>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GUMPERZ J</a:t>
            </a:r>
            <a:r>
              <a:rPr lang="fr-FR" sz="2400" i="1"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Sociolinguistique interactionnelle, une approche interprétative</a:t>
            </a:r>
            <a:r>
              <a:rPr lang="fr-FR" sz="24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L'Harmattan, Paris, 1989.</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HAUGEN E., 1950, «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Problems</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of </a:t>
            </a:r>
            <a:r>
              <a:rPr lang="fr-FR" sz="24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bilingualism</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 </a:t>
            </a:r>
            <a:r>
              <a:rPr lang="fr-FR" sz="2400" i="1" kern="100" dirty="0">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Lingua</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n</a:t>
            </a:r>
            <a:r>
              <a:rPr lang="fr-FR" sz="2400" kern="100" baseline="300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o</a:t>
            </a:r>
            <a:r>
              <a:rPr lang="fr-FR" sz="24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2, p. 271-290.</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Aft>
                <a:spcPts val="800"/>
              </a:spcAft>
            </a:pPr>
            <a:r>
              <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p>
          <a:p>
            <a:endParaRPr lang="fr-FR" sz="2400" dirty="0">
              <a:solidFill>
                <a:schemeClr val="tx1"/>
              </a:solidFill>
            </a:endParaRPr>
          </a:p>
        </p:txBody>
      </p:sp>
    </p:spTree>
    <p:extLst>
      <p:ext uri="{BB962C8B-B14F-4D97-AF65-F5344CB8AC3E}">
        <p14:creationId xmlns:p14="http://schemas.microsoft.com/office/powerpoint/2010/main" val="932766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167B580-3228-3890-10A0-85C09C432DEC}"/>
              </a:ext>
            </a:extLst>
          </p:cNvPr>
          <p:cNvSpPr>
            <a:spLocks noGrp="1"/>
          </p:cNvSpPr>
          <p:nvPr>
            <p:ph idx="1"/>
          </p:nvPr>
        </p:nvSpPr>
        <p:spPr>
          <a:xfrm>
            <a:off x="494675" y="299803"/>
            <a:ext cx="11697325" cy="6430781"/>
          </a:xfrm>
        </p:spPr>
        <p:txBody>
          <a:bodyPr>
            <a:normAutofit/>
          </a:bodyPr>
          <a:lstStyle/>
          <a:p>
            <a:pPr algn="justLow">
              <a:lnSpc>
                <a:spcPct val="150000"/>
              </a:lnSpc>
              <a:spcBef>
                <a:spcPts val="600"/>
              </a:spcBef>
              <a:spcAft>
                <a:spcPts val="600"/>
              </a:spcAft>
            </a:pP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POPLACK S., 1990, « Variation </a:t>
            </a:r>
            <a:r>
              <a:rPr lang="fr-FR" sz="2400"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theory</a:t>
            </a: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and </a:t>
            </a:r>
            <a:r>
              <a:rPr lang="fr-FR" sz="2400"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language</a:t>
            </a: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contact : concepts, </a:t>
            </a:r>
            <a:r>
              <a:rPr lang="fr-FR" sz="2400"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methods</a:t>
            </a: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and data », </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American </a:t>
            </a:r>
            <a:r>
              <a:rPr lang="fr-FR" sz="2400" i="1"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dialect</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fr-FR" sz="2400" i="1"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research</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 an </a:t>
            </a:r>
            <a:r>
              <a:rPr lang="fr-FR" sz="2400" i="1"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anthropology</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fr-FR" sz="2400" i="1"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celebrating</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the 100th </a:t>
            </a:r>
            <a:r>
              <a:rPr lang="fr-FR" sz="2400" i="1"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anniversary</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of the American </a:t>
            </a:r>
            <a:r>
              <a:rPr lang="fr-FR" sz="2400" i="1"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Dialect</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Society</a:t>
            </a: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D. Preston éd., Amsterdam, John Benjamins, p. 251-286.</a:t>
            </a:r>
            <a:endPar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endParaRPr>
          </a:p>
          <a:p>
            <a:pPr algn="justLow">
              <a:lnSpc>
                <a:spcPct val="150000"/>
              </a:lnSpc>
              <a:spcAft>
                <a:spcPts val="800"/>
              </a:spcAft>
            </a:pP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THIBAULT, A. &amp; LOVECCHIO, N. (2020) « </a:t>
            </a:r>
            <a:r>
              <a:rPr lang="fr-FR" sz="2400" kern="1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Language</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Contact and the </a:t>
            </a:r>
            <a:r>
              <a:rPr lang="fr-FR" sz="2400" kern="1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Lexion</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of Romance </a:t>
            </a:r>
            <a:r>
              <a:rPr lang="fr-FR" sz="2400" kern="1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Languages</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 Oxford </a:t>
            </a:r>
            <a:r>
              <a:rPr lang="fr-FR" sz="2400" kern="1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Research</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kern="1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Encyclopedia</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of </a:t>
            </a:r>
            <a:r>
              <a:rPr lang="fr-FR" sz="2400" kern="1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Linguistics</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Oxford  </a:t>
            </a:r>
            <a:r>
              <a:rPr lang="fr-FR" sz="2400" kern="1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University</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kern="1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Press</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Bef>
                <a:spcPts val="600"/>
              </a:spcBef>
              <a:spcAft>
                <a:spcPts val="600"/>
              </a:spcAft>
            </a:pP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WEINREICH U., 1953, </a:t>
            </a:r>
            <a:r>
              <a:rPr lang="fr-FR" sz="2400" i="1"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Languages</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in contact,</a:t>
            </a: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La Haye, Mouton.</a:t>
            </a:r>
            <a:endPar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endParaRPr>
          </a:p>
          <a:p>
            <a:pPr algn="justLow">
              <a:lnSpc>
                <a:spcPct val="150000"/>
              </a:lnSpc>
              <a:spcBef>
                <a:spcPts val="600"/>
              </a:spcBef>
              <a:spcAft>
                <a:spcPts val="600"/>
              </a:spcAft>
            </a:pP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WINFORD D., 2003, </a:t>
            </a:r>
            <a:r>
              <a:rPr lang="fr-FR" sz="2400" i="1"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An introduction to contact </a:t>
            </a:r>
            <a:r>
              <a:rPr lang="fr-FR" sz="2400" i="1"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linguistics</a:t>
            </a: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Massachussets</a:t>
            </a:r>
            <a:r>
              <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Basil Blackwell.</a:t>
            </a:r>
            <a:endParaRPr lang="fr-FR" sz="2400" dirty="0">
              <a:solidFill>
                <a:schemeClr val="tx1"/>
              </a:solidFill>
              <a:effectLst/>
              <a:highlight>
                <a:srgbClr val="FFFFFF"/>
              </a:highlight>
              <a:latin typeface="Times New Roman" panose="02020603050405020304" pitchFamily="18" charset="0"/>
              <a:ea typeface="Times New Roman" panose="02020603050405020304" pitchFamily="18" charset="0"/>
            </a:endParaRPr>
          </a:p>
          <a:p>
            <a:endParaRPr lang="fr-FR" sz="2400" dirty="0">
              <a:solidFill>
                <a:schemeClr val="tx1"/>
              </a:solidFill>
            </a:endParaRPr>
          </a:p>
        </p:txBody>
      </p:sp>
    </p:spTree>
    <p:extLst>
      <p:ext uri="{BB962C8B-B14F-4D97-AF65-F5344CB8AC3E}">
        <p14:creationId xmlns:p14="http://schemas.microsoft.com/office/powerpoint/2010/main" val="140187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DB4A36E-CC4D-504A-8320-C93748E13075}"/>
              </a:ext>
            </a:extLst>
          </p:cNvPr>
          <p:cNvSpPr>
            <a:spLocks noGrp="1"/>
          </p:cNvSpPr>
          <p:nvPr>
            <p:ph idx="1"/>
          </p:nvPr>
        </p:nvSpPr>
        <p:spPr>
          <a:xfrm>
            <a:off x="314793" y="104931"/>
            <a:ext cx="11752289" cy="6625653"/>
          </a:xfrm>
        </p:spPr>
        <p:txBody>
          <a:bodyPr>
            <a:noAutofit/>
          </a:bodyPr>
          <a:lstStyle/>
          <a:p>
            <a:pPr algn="justLow">
              <a:lnSpc>
                <a:spcPct val="150000"/>
              </a:lnSpc>
              <a:spcAft>
                <a:spcPts val="750"/>
              </a:spcAft>
            </a:pPr>
            <a:r>
              <a:rPr lang="fr-FR" sz="2400" b="1" kern="180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1. Les langues mixtes (approximatives) :</a:t>
            </a:r>
            <a:r>
              <a:rPr lang="fr-FR" sz="2400" kern="180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c</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es langues sont le fait de :</a:t>
            </a: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Personnes dans l’obligation de recourir à ce genre de langue véhiculaire pour communiquer dans un pays où ils sont de passage, par exemple.</a:t>
            </a: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Travailleurs migrants nouvellement arrivés dans leur pays d’accueil sans en connaître la langue, ou en ne la sachant que peu, et qui sont forcés de l’acquérir sur le tas.</a:t>
            </a: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On y trouve, selon </a:t>
            </a:r>
            <a:r>
              <a:rPr lang="fr-FR" sz="2400" u="sng"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CALVET</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des approximations dont les caractéristiques montrent bien l’origine linguistique du locuteur :</a:t>
            </a: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des mots de la langue A dans la langue B </a:t>
            </a:r>
            <a:r>
              <a:rPr lang="fr-FR" sz="2400"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(porque à la place de pourquoi).</a:t>
            </a: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des mots inventés, produits par une interférence entre les deux langues </a:t>
            </a:r>
            <a:r>
              <a:rPr lang="fr-FR" sz="2400"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a:t>
            </a:r>
            <a:r>
              <a:rPr lang="fr-FR" sz="2400" i="1" kern="0" dirty="0" err="1">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escrir</a:t>
            </a:r>
            <a:r>
              <a:rPr lang="fr-FR" sz="2400"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(de l’espagnol </a:t>
            </a:r>
            <a:r>
              <a:rPr lang="fr-FR" sz="2400" i="1" kern="0" dirty="0" err="1">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escribir</a:t>
            </a:r>
            <a:r>
              <a:rPr lang="fr-FR" sz="2400"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à la place de écrire).</a:t>
            </a: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256611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16C5CE-2FF6-1EBB-9D3E-BC603904AE71}"/>
              </a:ext>
            </a:extLst>
          </p:cNvPr>
          <p:cNvSpPr>
            <a:spLocks noGrp="1"/>
          </p:cNvSpPr>
          <p:nvPr>
            <p:ph idx="1"/>
          </p:nvPr>
        </p:nvSpPr>
        <p:spPr>
          <a:xfrm>
            <a:off x="254833" y="179882"/>
            <a:ext cx="11937167" cy="6445770"/>
          </a:xfrm>
        </p:spPr>
        <p:txBody>
          <a:bodyPr>
            <a:normAutofit/>
          </a:bodyPr>
          <a:lstStyle/>
          <a:p>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Par ailleurs, quand cette situation de contact de langues met en scène non plus un seul individu mais un groupe ou une communauté d’individus parlant une langue A en face d’une autre communauté parlant une langue B, en l’absence d’une langue C disponible, connue par les deux communautés, ces dernières vont s’inventer une autre forme de langue,</a:t>
            </a:r>
            <a:r>
              <a:rPr lang="fr-FR" sz="2800" u="sng"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approximative</a:t>
            </a:r>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en général une </a:t>
            </a:r>
            <a:r>
              <a:rPr lang="fr-FR" sz="2800" u="sng"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langue mixte</a:t>
            </a:r>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Ainsi, on a parlé jusqu’au XIXème siècle dans les ports de la mer Méditerranée </a:t>
            </a:r>
            <a:r>
              <a:rPr lang="fr-FR" sz="2800" b="1"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la lingua franca,</a:t>
            </a:r>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forme linguistique à base d’italien avec un vocabulaire empruntant en outre aux autres langues du pourtour méditerranéen. (L-J. CALVET 1993).</a:t>
            </a:r>
            <a:endParaRPr lang="fr-FR" sz="28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374393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C03856-C712-71A7-009D-98177BFD266F}"/>
              </a:ext>
            </a:extLst>
          </p:cNvPr>
          <p:cNvSpPr>
            <a:spLocks noGrp="1"/>
          </p:cNvSpPr>
          <p:nvPr>
            <p:ph idx="1"/>
          </p:nvPr>
        </p:nvSpPr>
        <p:spPr>
          <a:xfrm>
            <a:off x="164892" y="239843"/>
            <a:ext cx="11917180" cy="6460760"/>
          </a:xfrm>
        </p:spPr>
        <p:txBody>
          <a:bodyPr>
            <a:noAutofit/>
          </a:bodyPr>
          <a:lstStyle/>
          <a:p>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Ces formes approximatives sont appelées </a:t>
            </a:r>
            <a:r>
              <a:rPr lang="fr-FR" sz="28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sabirs,</a:t>
            </a:r>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c’est-à-dire des systèmes linguistiques réduits à quelques règles de combinaison et au vocabulaire d’un champ lexical déterminé, ce sont des langues composites (formées d’éléments très différents) nées de contact de deux ou plusieurs communautés linguistiques différentes qui n’ont aucun autre moyen de se comprendre dans les transactions commerciales. Les sabirs sont des langues ayant une structure grammaticale mal caractérisée et un lexique pauvre, limité aux besoins qui les ont fait naître et qui assure leur survie ». (</a:t>
            </a:r>
            <a:r>
              <a:rPr lang="fr-FR" sz="28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Dictionnaire de Linguistique, Larousse).</a:t>
            </a:r>
          </a:p>
          <a:p>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Le mot sabir vient lui-même d’une prononciation légèrement altérée du mot espagnol </a:t>
            </a:r>
            <a:r>
              <a:rPr lang="fr-FR" sz="2800" i="1" kern="0" dirty="0" err="1">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saber</a:t>
            </a:r>
            <a:r>
              <a:rPr lang="fr-FR" sz="2800"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a:t>
            </a:r>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(qui veut dire « savoir ») dans la « lingua franca » des ports méditerranéens. </a:t>
            </a:r>
            <a:endParaRPr lang="fr-FR" sz="28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r>
              <a:rPr lang="fr-FR" sz="28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Dans la seconde moitié du 19e siècle, le terme de sabir a connu des extensions de sens et s’est employé au Maghreb pour désigner le discours des arabophones ayant acquis des rudiments de français en contexte extra-scolaire mais incapables de produire des énoncés « corrects » dans cette langue.</a:t>
            </a:r>
            <a:endParaRPr lang="fr-FR" sz="28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1271613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24001E8-D2B8-905D-1E4F-EC3EAEA66DA4}"/>
              </a:ext>
            </a:extLst>
          </p:cNvPr>
          <p:cNvSpPr>
            <a:spLocks noGrp="1"/>
          </p:cNvSpPr>
          <p:nvPr>
            <p:ph idx="1"/>
          </p:nvPr>
        </p:nvSpPr>
        <p:spPr>
          <a:xfrm>
            <a:off x="314793" y="104931"/>
            <a:ext cx="11877207" cy="6550702"/>
          </a:xfrm>
        </p:spPr>
        <p:txBody>
          <a:bodyPr>
            <a:noAutofit/>
          </a:bodyPr>
          <a:lstStyle/>
          <a:p>
            <a:pPr algn="justLow">
              <a:lnSpc>
                <a:spcPct val="150000"/>
              </a:lnSpc>
              <a:spcAft>
                <a:spcPts val="800"/>
              </a:spcAft>
            </a:pP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Certains linguistes ont employé le terme de </a:t>
            </a:r>
            <a:r>
              <a:rPr lang="fr-FR" sz="2400" b="1"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pseudo-sabir</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pour désigner de tels discours ; en effet, ils se distinguent des discours en </a:t>
            </a:r>
            <a:r>
              <a:rPr lang="fr-FR" sz="2400" b="1"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lingua franca</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(ou en vrai sabir) par le fait qu’ils ne sont pas bilatéraux (les vrais francophones n’essaient pas de s’exprimer de cette façon) et qu’ils sont dans une certaine mesure inconscients (le locuteur de pseudo-sabir tente de s’exprimer dans ce qui s’approche le plus de ce qu’il croit être le français, contrairement aux locuteurs de </a:t>
            </a:r>
            <a:r>
              <a:rPr lang="fr-FR" sz="2400" b="1"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lingua franca</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qui savaient bien qu’ils ne parlaient pas vraiment l’italien ou l’espagnol, mais une sorte de mélange simplifié de ces deux langues). </a:t>
            </a:r>
          </a:p>
          <a:p>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Dans un vocabulaire un peu plus moderne, relevant de la didactique des langues, on parlerait plutôt </a:t>
            </a:r>
            <a:r>
              <a:rPr lang="fr-FR" sz="2400" b="1"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d’interlangue</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 ce terme désigne les productions langagières des apprenants de langue étrangère. Éventuellement, on pourrait ajouter : interlangue avec fossilisation des erreurs, dans les cas où cette interlangue se fixe dans une forme qui ne progresse plus. (André THIBAULT 2020).</a:t>
            </a: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endParaRPr lang="fr-FR" sz="2400" dirty="0"/>
          </a:p>
          <a:p>
            <a:pPr algn="justLow">
              <a:lnSpc>
                <a:spcPct val="150000"/>
              </a:lnSpc>
              <a:spcAft>
                <a:spcPts val="800"/>
              </a:spcAft>
            </a:pP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4165944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729146A-30FE-AB67-353F-D1593BA8C833}"/>
              </a:ext>
            </a:extLst>
          </p:cNvPr>
          <p:cNvSpPr>
            <a:spLocks noGrp="1"/>
          </p:cNvSpPr>
          <p:nvPr>
            <p:ph idx="1"/>
          </p:nvPr>
        </p:nvSpPr>
        <p:spPr>
          <a:xfrm>
            <a:off x="194872" y="134911"/>
            <a:ext cx="11997128" cy="6723089"/>
          </a:xfrm>
        </p:spPr>
        <p:txBody>
          <a:bodyPr>
            <a:normAutofit/>
          </a:bodyPr>
          <a:lstStyle/>
          <a:p>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Ces formes, qu’on appelle des sabirs, sont donc utilisées à l’origine entre des communautés n’ayant pas de langue commune mais entretenant par exemple des relations commerciales. Il s’agit d’un système extrêmement restreint : quelques structures syntaxiques et un vocabulaire limité à des besoins de communication particuliers. Lorsque ces formes couvrent des besoins de communication plus larges, que leur système syntaxique est plus étoffé, on parle </a:t>
            </a:r>
            <a:r>
              <a:rPr lang="fr-FR" sz="2400" b="1"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de pidgins</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le premier exemple en étant le pidgin </a:t>
            </a:r>
            <a:r>
              <a:rPr lang="fr-FR" sz="2400" i="1" kern="0" dirty="0" err="1">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english</a:t>
            </a:r>
            <a:r>
              <a:rPr lang="fr-FR" sz="2400"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q</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ui s’est développé dans les contacts commerciaux entre Anglais et Chinois le long des côtes de la mer de Chine, empruntant son vocabulaire à l’anglais et sa syntaxe au chinois (l’origine du mot pidgin serait d’ailleurs dans la déformation du mot anglais </a:t>
            </a:r>
            <a:r>
              <a:rPr lang="fr-FR" sz="2400" b="1" i="1"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business</a:t>
            </a:r>
            <a:r>
              <a:rPr lang="fr-FR"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 ce qui indiquerait bien la fonction sociale de cette forme linguistique). Ces formes approximatives ne sont en général pas destinées à évoluer vers une meilleure pratique de la langue : elles sont simplement des auxiliaires, que l’on utilise dans une situation de contact.</a:t>
            </a:r>
          </a:p>
          <a:p>
            <a:r>
              <a:rPr lang="fr-FR" sz="2400" b="1" i="1" kern="100" dirty="0">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Les créoles :</a:t>
            </a:r>
            <a:r>
              <a:rPr lang="fr-FR" sz="2400" b="1" kern="100" dirty="0">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a:t>
            </a:r>
            <a:r>
              <a:rPr lang="fr-FR" sz="2400" kern="100" dirty="0">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les créoles sont des sabirs ou des pidgins qui, pour des raisons diverses, d’ordre historique ou socioculturel, sont devenus des langues maternelles de toutes une</a:t>
            </a:r>
            <a:r>
              <a:rPr lang="fr-FR" sz="2400" kern="100" spc="-10" dirty="0">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a:t>
            </a:r>
            <a:r>
              <a:rPr lang="fr-FR" sz="2400" kern="100" dirty="0">
                <a:solidFill>
                  <a:srgbClr val="000000"/>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communauté.</a:t>
            </a:r>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endParaRPr lang="fr-FR" sz="24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3739338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F0C1B3B-A5A8-AB62-E2AB-AEEDA70FC6AE}"/>
              </a:ext>
            </a:extLst>
          </p:cNvPr>
          <p:cNvSpPr>
            <a:spLocks noGrp="1"/>
          </p:cNvSpPr>
          <p:nvPr>
            <p:ph idx="1"/>
          </p:nvPr>
        </p:nvSpPr>
        <p:spPr>
          <a:xfrm>
            <a:off x="314793" y="239843"/>
            <a:ext cx="11692328" cy="6445770"/>
          </a:xfrm>
        </p:spPr>
        <p:txBody>
          <a:bodyPr>
            <a:noAutofit/>
          </a:bodyPr>
          <a:lstStyle/>
          <a:p>
            <a:pPr marL="342900" lvl="0" indent="-342900" algn="justLow" rtl="0">
              <a:lnSpc>
                <a:spcPct val="150000"/>
              </a:lnSpc>
              <a:spcBef>
                <a:spcPts val="375"/>
              </a:spcBef>
              <a:buFont typeface="+mj-lt"/>
              <a:buAutoNum type="arabicPeriod" startAt="2"/>
            </a:pPr>
            <a:r>
              <a:rPr lang="fr-FR" b="1" dirty="0">
                <a:effectLst/>
                <a:latin typeface="Times New Roman" panose="02020603050405020304" pitchFamily="18" charset="0"/>
                <a:ea typeface="Times New Roman" panose="02020603050405020304" pitchFamily="18" charset="0"/>
                <a:cs typeface="Times New Roman" panose="02020603050405020304" pitchFamily="18" charset="0"/>
              </a:rPr>
              <a:t>L’alternance codique</a:t>
            </a:r>
            <a:r>
              <a:rPr lang="fr-FR"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b="1" dirty="0">
              <a:effectLst/>
              <a:latin typeface="Times New Roman" panose="02020603050405020304" pitchFamily="18" charset="0"/>
              <a:ea typeface="Times New Roman" panose="02020603050405020304" pitchFamily="18" charset="0"/>
            </a:endParaRPr>
          </a:p>
          <a:p>
            <a:pPr marL="742950" lvl="1" indent="-285750" algn="justLow">
              <a:lnSpc>
                <a:spcPct val="150000"/>
              </a:lnSpc>
              <a:spcAft>
                <a:spcPts val="800"/>
              </a:spcAft>
              <a:buFont typeface="Arial" panose="020B0604020202020204" pitchFamily="34" charset="0"/>
              <a:buChar char=""/>
              <a:tabLst>
                <a:tab pos="228600" algn="l"/>
                <a:tab pos="659130" algn="l"/>
              </a:tabLst>
            </a:pPr>
            <a:r>
              <a:rPr lang="fr-FR" sz="1800" b="1" kern="100" dirty="0">
                <a:effectLst/>
                <a:latin typeface="Times New Roman" panose="02020603050405020304" pitchFamily="18" charset="0"/>
                <a:ea typeface="Calibri" panose="020F0502020204030204" pitchFamily="34" charset="0"/>
                <a:cs typeface="Arial" panose="020B0604020202020204" pitchFamily="34" charset="0"/>
              </a:rPr>
              <a:t>2.1. Terminologie</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530860" marR="71120" algn="justLow">
              <a:lnSpc>
                <a:spcPct val="150000"/>
              </a:lnSpc>
              <a:spcAft>
                <a:spcPts val="0"/>
              </a:spcAft>
            </a:pP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Le terme d’alternance codique rend compte d’un grand nombre de terminologies du fait de la complexité de chaque situation observée et/ou étudiée sous des angles divers. Nous avons en français : alternance de langues, alternances codique, mélange de langues, mélange codique, marques </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transcodiques</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etc., et en anglais : code-</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switching</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code-</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mixing</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language</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alternation, intra- </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sentential</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code </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switching</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inter-</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sentential</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code </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switching</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extra-</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sentential</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code </a:t>
            </a:r>
            <a:r>
              <a:rPr lang="fr-FR" dirty="0" err="1">
                <a:effectLst/>
                <a:latin typeface="Times New Roman" panose="02020603050405020304" pitchFamily="18" charset="0"/>
                <a:ea typeface="Times New Roman" panose="02020603050405020304" pitchFamily="18" charset="0"/>
                <a:cs typeface="Times New Roman" panose="02020603050405020304" pitchFamily="18" charset="0"/>
              </a:rPr>
              <a:t>switching</a:t>
            </a:r>
            <a:r>
              <a:rPr lang="fr-FR" dirty="0">
                <a:effectLst/>
                <a:latin typeface="Times New Roman" panose="02020603050405020304" pitchFamily="18" charset="0"/>
                <a:ea typeface="Times New Roman" panose="02020603050405020304" pitchFamily="18" charset="0"/>
                <a:cs typeface="Times New Roman" panose="02020603050405020304" pitchFamily="18" charset="0"/>
              </a:rPr>
              <a:t>, etc.</a:t>
            </a:r>
            <a:endParaRPr lang="fr-FR" b="1" kern="100" dirty="0">
              <a:effectLst/>
              <a:latin typeface="Times New Roman" panose="02020603050405020304" pitchFamily="18" charset="0"/>
              <a:ea typeface="Calibri" panose="020F0502020204030204" pitchFamily="34" charset="0"/>
              <a:cs typeface="Arial" panose="020B0604020202020204" pitchFamily="34" charset="0"/>
            </a:endParaRPr>
          </a:p>
          <a:p>
            <a:pPr marR="74295" algn="justLow">
              <a:lnSpc>
                <a:spcPct val="150000"/>
              </a:lnSpc>
              <a:spcBef>
                <a:spcPts val="355"/>
              </a:spcBef>
              <a:spcAft>
                <a:spcPts val="800"/>
              </a:spcAft>
            </a:pPr>
            <a:r>
              <a:rPr lang="fr-FR" b="1" kern="100" dirty="0">
                <a:effectLst/>
                <a:latin typeface="Times New Roman" panose="02020603050405020304" pitchFamily="18" charset="0"/>
                <a:ea typeface="Calibri" panose="020F0502020204030204" pitchFamily="34" charset="0"/>
                <a:cs typeface="Arial" panose="020B0604020202020204" pitchFamily="34" charset="0"/>
              </a:rPr>
              <a:t>L’alternance codique</a:t>
            </a:r>
            <a:r>
              <a:rPr lang="fr-FR" kern="100" dirty="0">
                <a:effectLst/>
                <a:latin typeface="Times New Roman" panose="02020603050405020304" pitchFamily="18" charset="0"/>
                <a:ea typeface="Calibri" panose="020F0502020204030204" pitchFamily="34" charset="0"/>
                <a:cs typeface="Arial" panose="020B0604020202020204" pitchFamily="34" charset="0"/>
              </a:rPr>
              <a:t> peut se définir </a:t>
            </a:r>
            <a:r>
              <a:rPr lang="fr-FR" kern="100" spc="-15" dirty="0">
                <a:effectLst/>
                <a:latin typeface="Times New Roman" panose="02020603050405020304" pitchFamily="18" charset="0"/>
                <a:ea typeface="Calibri" panose="020F0502020204030204" pitchFamily="34" charset="0"/>
                <a:cs typeface="Arial" panose="020B0604020202020204" pitchFamily="34" charset="0"/>
              </a:rPr>
              <a:t>comme </a:t>
            </a:r>
            <a:r>
              <a:rPr lang="fr-FR" kern="100" dirty="0">
                <a:effectLst/>
                <a:latin typeface="Times New Roman" panose="02020603050405020304" pitchFamily="18" charset="0"/>
                <a:ea typeface="Calibri" panose="020F0502020204030204" pitchFamily="34" charset="0"/>
                <a:cs typeface="Arial" panose="020B0604020202020204" pitchFamily="34" charset="0"/>
              </a:rPr>
              <a:t>une des caractéristiques du comportement des bilingues qui « </a:t>
            </a:r>
            <a:r>
              <a:rPr lang="fr-FR" i="1" kern="100" dirty="0">
                <a:effectLst/>
                <a:latin typeface="Times New Roman" panose="02020603050405020304" pitchFamily="18" charset="0"/>
                <a:ea typeface="Calibri" panose="020F0502020204030204" pitchFamily="34" charset="0"/>
                <a:cs typeface="Arial" panose="020B0604020202020204" pitchFamily="34" charset="0"/>
              </a:rPr>
              <a:t>exploitent les ressources des langues qu’ils maîtrisent de diverses manières, pour des buts sociaux et stylistiques, et accomplissent cela en passant d’une langue à l’autre, ou en les mélangeant de différentes manières </a:t>
            </a:r>
            <a:r>
              <a:rPr lang="fr-FR" kern="100" dirty="0">
                <a:effectLst/>
                <a:latin typeface="Times New Roman" panose="02020603050405020304" pitchFamily="18" charset="0"/>
                <a:ea typeface="Calibri" panose="020F0502020204030204" pitchFamily="34" charset="0"/>
                <a:cs typeface="Arial" panose="020B0604020202020204" pitchFamily="34" charset="0"/>
              </a:rPr>
              <a:t>» (WINFORD, 2003 :</a:t>
            </a:r>
            <a:r>
              <a:rPr lang="fr-FR" kern="100" spc="-60" dirty="0">
                <a:effectLst/>
                <a:latin typeface="Times New Roman" panose="02020603050405020304" pitchFamily="18" charset="0"/>
                <a:ea typeface="Calibri" panose="020F0502020204030204" pitchFamily="34" charset="0"/>
                <a:cs typeface="Arial" panose="020B0604020202020204" pitchFamily="34" charset="0"/>
              </a:rPr>
              <a:t> </a:t>
            </a:r>
            <a:r>
              <a:rPr lang="fr-FR" kern="100" dirty="0">
                <a:effectLst/>
                <a:latin typeface="Times New Roman" panose="02020603050405020304" pitchFamily="18" charset="0"/>
                <a:ea typeface="Calibri" panose="020F0502020204030204" pitchFamily="34" charset="0"/>
                <a:cs typeface="Arial" panose="020B0604020202020204" pitchFamily="34" charset="0"/>
              </a:rPr>
              <a:t>101).</a:t>
            </a:r>
            <a:endParaRPr lang="fr-FR" kern="100" dirty="0">
              <a:effectLst/>
              <a:latin typeface="Calibri" panose="020F0502020204030204" pitchFamily="34" charset="0"/>
              <a:ea typeface="Calibri" panose="020F0502020204030204" pitchFamily="34" charset="0"/>
              <a:cs typeface="Arial" panose="020B0604020202020204" pitchFamily="34" charset="0"/>
            </a:endParaRPr>
          </a:p>
          <a:p>
            <a:pPr marR="71755" algn="justLow">
              <a:lnSpc>
                <a:spcPct val="150000"/>
              </a:lnSpc>
              <a:spcBef>
                <a:spcPts val="10"/>
              </a:spcBef>
              <a:spcAft>
                <a:spcPts val="800"/>
              </a:spcAft>
            </a:pPr>
            <a:r>
              <a:rPr lang="fr-FR" kern="100" dirty="0">
                <a:effectLst/>
                <a:latin typeface="Times New Roman" panose="02020603050405020304" pitchFamily="18" charset="0"/>
                <a:ea typeface="Calibri" panose="020F0502020204030204" pitchFamily="34" charset="0"/>
                <a:cs typeface="Arial" panose="020B0604020202020204" pitchFamily="34" charset="0"/>
              </a:rPr>
              <a:t>Dans les recherches anglo-américaines, ce phénomène est relié aux domaines du bilinguisme et de la linguistique du contact, tandis qu’en France « </a:t>
            </a:r>
            <a:r>
              <a:rPr lang="fr-FR" i="1" kern="100" dirty="0">
                <a:effectLst/>
                <a:latin typeface="Times New Roman" panose="02020603050405020304" pitchFamily="18" charset="0"/>
                <a:ea typeface="Calibri" panose="020F0502020204030204" pitchFamily="34" charset="0"/>
                <a:cs typeface="Arial" panose="020B0604020202020204" pitchFamily="34" charset="0"/>
              </a:rPr>
              <a:t>ce champ d’analyse est apparu bien plus tardivement et s’est développé tant dans des perspectives sociolinguistiques, interculturelles ou didactiques que linguistiques </a:t>
            </a:r>
            <a:r>
              <a:rPr lang="fr-FR" kern="100" dirty="0">
                <a:effectLst/>
                <a:latin typeface="Times New Roman" panose="02020603050405020304" pitchFamily="18" charset="0"/>
                <a:ea typeface="Calibri" panose="020F0502020204030204" pitchFamily="34" charset="0"/>
                <a:cs typeface="Arial" panose="020B0604020202020204" pitchFamily="34" charset="0"/>
              </a:rPr>
              <a:t>» (CANUT, 2002 :</a:t>
            </a:r>
            <a:r>
              <a:rPr lang="fr-FR" kern="100" spc="-35" dirty="0">
                <a:effectLst/>
                <a:latin typeface="Times New Roman" panose="02020603050405020304" pitchFamily="18" charset="0"/>
                <a:ea typeface="Calibri" panose="020F0502020204030204" pitchFamily="34" charset="0"/>
                <a:cs typeface="Arial" panose="020B0604020202020204" pitchFamily="34" charset="0"/>
              </a:rPr>
              <a:t> </a:t>
            </a:r>
            <a:r>
              <a:rPr lang="fr-FR" kern="100" dirty="0">
                <a:effectLst/>
                <a:latin typeface="Times New Roman" panose="02020603050405020304" pitchFamily="18" charset="0"/>
                <a:ea typeface="Calibri" panose="020F0502020204030204" pitchFamily="34" charset="0"/>
                <a:cs typeface="Arial" panose="020B0604020202020204" pitchFamily="34" charset="0"/>
              </a:rPr>
              <a:t>9)</a:t>
            </a:r>
            <a:endParaRPr lang="fr-FR"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994200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272BF9D-8433-C1D7-0A71-343E580452A5}"/>
              </a:ext>
            </a:extLst>
          </p:cNvPr>
          <p:cNvSpPr>
            <a:spLocks noGrp="1"/>
          </p:cNvSpPr>
          <p:nvPr>
            <p:ph idx="1"/>
          </p:nvPr>
        </p:nvSpPr>
        <p:spPr>
          <a:xfrm>
            <a:off x="374753" y="284813"/>
            <a:ext cx="11632367" cy="6355830"/>
          </a:xfrm>
        </p:spPr>
        <p:txBody>
          <a:bodyPr>
            <a:normAutofit/>
          </a:bodyPr>
          <a:lstStyle/>
          <a:p>
            <a:pPr marL="530860" marR="71120" algn="justLow">
              <a:lnSpc>
                <a:spcPct val="150000"/>
              </a:lnSpc>
              <a:spcAft>
                <a:spcPts val="0"/>
              </a:spcAft>
            </a:pPr>
            <a:r>
              <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Les définitions de l’alternance qui servent le plus souvent de référence sont : celle de GUMPERZ (1989).</a:t>
            </a:r>
            <a:endParaRPr lang="fr-FR" sz="2400" dirty="0">
              <a:solidFill>
                <a:schemeClr val="tx1"/>
              </a:solidFill>
              <a:effectLst/>
              <a:latin typeface="Times New Roman" panose="02020603050405020304" pitchFamily="18" charset="0"/>
              <a:ea typeface="Times New Roman" panose="02020603050405020304" pitchFamily="18" charset="0"/>
            </a:endParaRPr>
          </a:p>
          <a:p>
            <a:pPr marL="530860" marR="72390" algn="justLow">
              <a:lnSpc>
                <a:spcPct val="150000"/>
              </a:lnSpc>
              <a:spcAft>
                <a:spcPts val="0"/>
              </a:spcAft>
            </a:pPr>
            <a:r>
              <a:rPr lang="fr-FR"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L’alternance codique, par définition, est l’usage alternatif de deux codes dans une conversation. Une telle définition peut signifier d’une manière générale et avec beaucoup de réserves, qu’il s’agit de conversations bilingues</a:t>
            </a:r>
            <a:r>
              <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(GUMPERZ, 1972 ; 1982 ; 1989a).</a:t>
            </a:r>
            <a:endParaRPr lang="fr-FR" sz="2400" dirty="0">
              <a:solidFill>
                <a:schemeClr val="tx1"/>
              </a:solidFill>
              <a:effectLst/>
              <a:latin typeface="Times New Roman" panose="02020603050405020304" pitchFamily="18" charset="0"/>
              <a:ea typeface="Times New Roman" panose="02020603050405020304" pitchFamily="18" charset="0"/>
            </a:endParaRPr>
          </a:p>
          <a:p>
            <a:pPr marR="70485" algn="justLow">
              <a:lnSpc>
                <a:spcPct val="150000"/>
              </a:lnSpc>
              <a:spcBef>
                <a:spcPts val="5"/>
              </a:spcBef>
              <a:spcAft>
                <a:spcPts val="800"/>
              </a:spcAft>
            </a:pPr>
            <a:r>
              <a:rPr lang="fr-FR" sz="2400" b="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L’alternance codique</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dans la conversation peut se définir avec GUMPERZ (1989a : 57) comme : </a:t>
            </a:r>
            <a:r>
              <a:rPr lang="fr-FR" sz="2400" i="1"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la juxtaposition à l’intérieur d’un même échange verbal de passages où le discours appartient à deux systèmes ou sous- systèmes grammaticaux différents. Le plus souvent l’alternance prend la forme de deux phrases qui se suivent »</a:t>
            </a:r>
            <a:r>
              <a:rPr lang="fr-FR" sz="2400" kern="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
            </a:r>
            <a:endParaRPr lang="fr-FR" sz="2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400" dirty="0">
              <a:solidFill>
                <a:schemeClr val="tx1"/>
              </a:solidFill>
            </a:endParaRPr>
          </a:p>
        </p:txBody>
      </p:sp>
    </p:spTree>
    <p:extLst>
      <p:ext uri="{BB962C8B-B14F-4D97-AF65-F5344CB8AC3E}">
        <p14:creationId xmlns:p14="http://schemas.microsoft.com/office/powerpoint/2010/main" val="2663872013"/>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56</TotalTime>
  <Words>2873</Words>
  <Application>Microsoft Office PowerPoint</Application>
  <PresentationFormat>Grand écran</PresentationFormat>
  <Paragraphs>74</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Century Gothic</vt:lpstr>
      <vt:lpstr>Times New Roman</vt:lpstr>
      <vt:lpstr>Wingdings 3</vt:lpstr>
      <vt:lpstr>Brin</vt:lpstr>
      <vt:lpstr>le contact des langues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contact des langues</dc:title>
  <dc:creator>Hp</dc:creator>
  <cp:lastModifiedBy>Hp</cp:lastModifiedBy>
  <cp:revision>9</cp:revision>
  <dcterms:created xsi:type="dcterms:W3CDTF">2024-04-25T07:40:42Z</dcterms:created>
  <dcterms:modified xsi:type="dcterms:W3CDTF">2024-04-25T09:24:32Z</dcterms:modified>
</cp:coreProperties>
</file>