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83" r:id="rId3"/>
    <p:sldId id="257" r:id="rId4"/>
    <p:sldId id="287" r:id="rId5"/>
    <p:sldId id="258" r:id="rId6"/>
    <p:sldId id="288" r:id="rId7"/>
    <p:sldId id="290" r:id="rId8"/>
    <p:sldId id="289" r:id="rId9"/>
    <p:sldId id="291" r:id="rId10"/>
    <p:sldId id="259" r:id="rId11"/>
    <p:sldId id="268" r:id="rId12"/>
    <p:sldId id="292" r:id="rId13"/>
    <p:sldId id="293" r:id="rId14"/>
    <p:sldId id="269" r:id="rId15"/>
    <p:sldId id="270" r:id="rId16"/>
    <p:sldId id="294" r:id="rId17"/>
    <p:sldId id="284" r:id="rId18"/>
    <p:sldId id="285" r:id="rId19"/>
    <p:sldId id="286" r:id="rId20"/>
    <p:sldId id="261" r:id="rId21"/>
    <p:sldId id="271" r:id="rId22"/>
    <p:sldId id="272" r:id="rId23"/>
    <p:sldId id="273" r:id="rId24"/>
    <p:sldId id="274" r:id="rId25"/>
    <p:sldId id="275" r:id="rId26"/>
    <p:sldId id="276" r:id="rId27"/>
    <p:sldId id="277" r:id="rId28"/>
    <p:sldId id="295" r:id="rId29"/>
    <p:sldId id="296" r:id="rId30"/>
    <p:sldId id="262" r:id="rId31"/>
    <p:sldId id="263" r:id="rId32"/>
    <p:sldId id="264" r:id="rId33"/>
    <p:sldId id="297" r:id="rId34"/>
    <p:sldId id="265" r:id="rId35"/>
    <p:sldId id="298" r:id="rId36"/>
    <p:sldId id="299" r:id="rId37"/>
    <p:sldId id="300" r:id="rId38"/>
    <p:sldId id="301" r:id="rId39"/>
    <p:sldId id="302" r:id="rId40"/>
    <p:sldId id="278" r:id="rId41"/>
    <p:sldId id="266" r:id="rId42"/>
    <p:sldId id="303" r:id="rId43"/>
    <p:sldId id="267" r:id="rId44"/>
    <p:sldId id="279" r:id="rId45"/>
    <p:sldId id="304" r:id="rId46"/>
    <p:sldId id="280" r:id="rId47"/>
    <p:sldId id="281" r:id="rId48"/>
    <p:sldId id="282"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470145F-74FB-4DF4-985C-E26FC08631E1}">
          <p14:sldIdLst>
            <p14:sldId id="256"/>
            <p14:sldId id="283"/>
            <p14:sldId id="257"/>
            <p14:sldId id="287"/>
            <p14:sldId id="258"/>
            <p14:sldId id="288"/>
            <p14:sldId id="290"/>
            <p14:sldId id="289"/>
            <p14:sldId id="291"/>
            <p14:sldId id="259"/>
            <p14:sldId id="268"/>
            <p14:sldId id="292"/>
            <p14:sldId id="293"/>
            <p14:sldId id="269"/>
            <p14:sldId id="270"/>
            <p14:sldId id="294"/>
            <p14:sldId id="284"/>
            <p14:sldId id="285"/>
            <p14:sldId id="286"/>
            <p14:sldId id="261"/>
            <p14:sldId id="271"/>
            <p14:sldId id="272"/>
            <p14:sldId id="273"/>
            <p14:sldId id="274"/>
            <p14:sldId id="275"/>
            <p14:sldId id="276"/>
            <p14:sldId id="277"/>
            <p14:sldId id="295"/>
            <p14:sldId id="296"/>
          </p14:sldIdLst>
        </p14:section>
        <p14:section name="Section sans titre" id="{9B7706EA-917F-4A87-8C3B-50C9754AE89D}">
          <p14:sldIdLst>
            <p14:sldId id="262"/>
            <p14:sldId id="263"/>
            <p14:sldId id="264"/>
            <p14:sldId id="297"/>
            <p14:sldId id="265"/>
            <p14:sldId id="298"/>
            <p14:sldId id="299"/>
            <p14:sldId id="300"/>
            <p14:sldId id="301"/>
            <p14:sldId id="302"/>
            <p14:sldId id="278"/>
            <p14:sldId id="266"/>
            <p14:sldId id="303"/>
            <p14:sldId id="267"/>
            <p14:sldId id="279"/>
            <p14:sldId id="304"/>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68505" autoAdjust="0"/>
  </p:normalViewPr>
  <p:slideViewPr>
    <p:cSldViewPr>
      <p:cViewPr varScale="1">
        <p:scale>
          <a:sx n="45" d="100"/>
          <a:sy n="45" d="100"/>
        </p:scale>
        <p:origin x="-2022" y="-102"/>
      </p:cViewPr>
      <p:guideLst>
        <p:guide orient="horz" pos="2160"/>
        <p:guide pos="2880"/>
      </p:guideLst>
    </p:cSldViewPr>
  </p:slideViewPr>
  <p:outlineViewPr>
    <p:cViewPr>
      <p:scale>
        <a:sx n="33" d="100"/>
        <a:sy n="33" d="100"/>
      </p:scale>
      <p:origin x="0" y="14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8B0A97-DD15-4968-AC81-D667B0D1C65C}"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fr-FR"/>
        </a:p>
      </dgm:t>
    </dgm:pt>
    <dgm:pt modelId="{27F5B7F7-14CE-4A89-97A5-83542170E5E7}" type="pres">
      <dgm:prSet presAssocID="{AE8B0A97-DD15-4968-AC81-D667B0D1C65C}" presName="Name0" presStyleCnt="0">
        <dgm:presLayoutVars>
          <dgm:chMax val="1"/>
          <dgm:chPref val="1"/>
          <dgm:dir/>
          <dgm:animOne val="branch"/>
          <dgm:animLvl val="lvl"/>
        </dgm:presLayoutVars>
      </dgm:prSet>
      <dgm:spPr/>
    </dgm:pt>
  </dgm:ptLst>
  <dgm:cxnLst>
    <dgm:cxn modelId="{16C3421E-DEA1-427A-B845-3109A8B80854}" type="presOf" srcId="{AE8B0A97-DD15-4968-AC81-D667B0D1C65C}" destId="{27F5B7F7-14CE-4A89-97A5-83542170E5E7}" srcOrd="0"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8995A5-446D-4EDF-9BF0-F24575381267}"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fr-FR"/>
        </a:p>
      </dgm:t>
    </dgm:pt>
    <dgm:pt modelId="{F4708D3C-2FF1-45EE-93A6-4E7CBC131054}">
      <dgm:prSet phldrT="[Texte]"/>
      <dgm:spPr/>
      <dgm:t>
        <a:bodyPr/>
        <a:lstStyle/>
        <a:p>
          <a:r>
            <a:rPr lang="fr-FR" b="1" dirty="0" smtClean="0">
              <a:solidFill>
                <a:schemeClr val="tx1"/>
              </a:solidFill>
            </a:rPr>
            <a:t>CA</a:t>
          </a:r>
          <a:endParaRPr lang="fr-FR" b="1" dirty="0">
            <a:solidFill>
              <a:schemeClr val="tx1"/>
            </a:solidFill>
          </a:endParaRPr>
        </a:p>
      </dgm:t>
    </dgm:pt>
    <dgm:pt modelId="{B520C46C-0717-448C-AA3A-78637A44B6F3}" type="parTrans" cxnId="{995E34C1-4420-4BCA-9168-93CC92FDE841}">
      <dgm:prSet/>
      <dgm:spPr/>
      <dgm:t>
        <a:bodyPr/>
        <a:lstStyle/>
        <a:p>
          <a:endParaRPr lang="fr-FR"/>
        </a:p>
      </dgm:t>
    </dgm:pt>
    <dgm:pt modelId="{B00B194F-E2BC-4A10-9C38-D608575D97F6}" type="sibTrans" cxnId="{995E34C1-4420-4BCA-9168-93CC92FDE841}">
      <dgm:prSet/>
      <dgm:spPr/>
      <dgm:t>
        <a:bodyPr/>
        <a:lstStyle/>
        <a:p>
          <a:endParaRPr lang="fr-FR"/>
        </a:p>
      </dgm:t>
    </dgm:pt>
    <dgm:pt modelId="{F93EDF33-1E8F-4D23-914C-D8445CD63D9F}">
      <dgm:prSet phldrT="[Texte]"/>
      <dgm:spPr/>
      <dgm:t>
        <a:bodyPr/>
        <a:lstStyle/>
        <a:p>
          <a:r>
            <a:rPr lang="fr-FR" b="1" dirty="0" smtClean="0">
              <a:solidFill>
                <a:schemeClr val="tx1"/>
              </a:solidFill>
            </a:rPr>
            <a:t>STRONG VERSION </a:t>
          </a:r>
          <a:endParaRPr lang="fr-FR" b="1" dirty="0">
            <a:solidFill>
              <a:schemeClr val="tx1"/>
            </a:solidFill>
          </a:endParaRPr>
        </a:p>
      </dgm:t>
    </dgm:pt>
    <dgm:pt modelId="{66F47635-227F-4DB9-BB62-BA9DBACB7F9E}" type="parTrans" cxnId="{03568DE3-197A-4C12-A799-BDCBA6D6E19E}">
      <dgm:prSet/>
      <dgm:spPr/>
      <dgm:t>
        <a:bodyPr/>
        <a:lstStyle/>
        <a:p>
          <a:endParaRPr lang="fr-FR"/>
        </a:p>
      </dgm:t>
    </dgm:pt>
    <dgm:pt modelId="{98A674F0-9A20-43E5-87FC-A829A7435198}" type="sibTrans" cxnId="{03568DE3-197A-4C12-A799-BDCBA6D6E19E}">
      <dgm:prSet/>
      <dgm:spPr/>
      <dgm:t>
        <a:bodyPr/>
        <a:lstStyle/>
        <a:p>
          <a:endParaRPr lang="fr-FR"/>
        </a:p>
      </dgm:t>
    </dgm:pt>
    <dgm:pt modelId="{2E08E2D9-BC1E-42A0-B20A-AF3EB2832120}">
      <dgm:prSet phldrT="[Texte]"/>
      <dgm:spPr/>
      <dgm:t>
        <a:bodyPr/>
        <a:lstStyle/>
        <a:p>
          <a:r>
            <a:rPr lang="fr-FR" b="1" dirty="0" smtClean="0">
              <a:solidFill>
                <a:schemeClr val="tx1"/>
              </a:solidFill>
            </a:rPr>
            <a:t>MODERATE VERSION</a:t>
          </a:r>
          <a:endParaRPr lang="fr-FR" b="1" dirty="0">
            <a:solidFill>
              <a:schemeClr val="tx1"/>
            </a:solidFill>
          </a:endParaRPr>
        </a:p>
      </dgm:t>
    </dgm:pt>
    <dgm:pt modelId="{67CEDE64-79CA-4D65-B1B7-0F26ACCE8D19}" type="parTrans" cxnId="{65EA4030-9A69-4470-A824-5C327027470C}">
      <dgm:prSet/>
      <dgm:spPr/>
      <dgm:t>
        <a:bodyPr/>
        <a:lstStyle/>
        <a:p>
          <a:endParaRPr lang="fr-FR"/>
        </a:p>
      </dgm:t>
    </dgm:pt>
    <dgm:pt modelId="{13FD49CF-96A4-4FA2-AC2B-A8F9E2759BE8}" type="sibTrans" cxnId="{65EA4030-9A69-4470-A824-5C327027470C}">
      <dgm:prSet/>
      <dgm:spPr/>
      <dgm:t>
        <a:bodyPr/>
        <a:lstStyle/>
        <a:p>
          <a:endParaRPr lang="fr-FR"/>
        </a:p>
      </dgm:t>
    </dgm:pt>
    <dgm:pt modelId="{9E109D5E-3A5C-450A-9AAB-1D6C424809D7}">
      <dgm:prSet phldrT="[Texte]"/>
      <dgm:spPr/>
      <dgm:t>
        <a:bodyPr/>
        <a:lstStyle/>
        <a:p>
          <a:r>
            <a:rPr lang="fr-FR" b="1" dirty="0" smtClean="0">
              <a:solidFill>
                <a:schemeClr val="tx1"/>
              </a:solidFill>
            </a:rPr>
            <a:t>WEAK VERSION</a:t>
          </a:r>
          <a:endParaRPr lang="fr-FR" b="1" dirty="0">
            <a:solidFill>
              <a:schemeClr val="tx1"/>
            </a:solidFill>
          </a:endParaRPr>
        </a:p>
      </dgm:t>
    </dgm:pt>
    <dgm:pt modelId="{931F18AF-3374-4289-BB71-0E4AB5DF0E9F}" type="parTrans" cxnId="{3419D44A-FAF4-40B0-8DCF-33FE98CFE3DD}">
      <dgm:prSet/>
      <dgm:spPr/>
      <dgm:t>
        <a:bodyPr/>
        <a:lstStyle/>
        <a:p>
          <a:endParaRPr lang="fr-FR"/>
        </a:p>
      </dgm:t>
    </dgm:pt>
    <dgm:pt modelId="{081A77D1-5D9E-4DE8-AA48-E623C7CF0CBC}" type="sibTrans" cxnId="{3419D44A-FAF4-40B0-8DCF-33FE98CFE3DD}">
      <dgm:prSet/>
      <dgm:spPr/>
      <dgm:t>
        <a:bodyPr/>
        <a:lstStyle/>
        <a:p>
          <a:endParaRPr lang="fr-FR"/>
        </a:p>
      </dgm:t>
    </dgm:pt>
    <dgm:pt modelId="{BB767308-18A3-4572-95D4-3C7F7C827EDF}" type="pres">
      <dgm:prSet presAssocID="{C78995A5-446D-4EDF-9BF0-F24575381267}" presName="Name0" presStyleCnt="0">
        <dgm:presLayoutVars>
          <dgm:chMax val="1"/>
          <dgm:chPref val="1"/>
          <dgm:dir/>
          <dgm:animOne val="branch"/>
          <dgm:animLvl val="lvl"/>
        </dgm:presLayoutVars>
      </dgm:prSet>
      <dgm:spPr/>
    </dgm:pt>
    <dgm:pt modelId="{DCF13B31-C0F6-4F2E-82EA-16D14BDE83ED}" type="pres">
      <dgm:prSet presAssocID="{F4708D3C-2FF1-45EE-93A6-4E7CBC131054}" presName="singleCycle" presStyleCnt="0"/>
      <dgm:spPr/>
    </dgm:pt>
    <dgm:pt modelId="{E3E4D938-FE23-48AC-896B-8D52F6245C81}" type="pres">
      <dgm:prSet presAssocID="{F4708D3C-2FF1-45EE-93A6-4E7CBC131054}" presName="singleCenter" presStyleLbl="node1" presStyleIdx="0" presStyleCnt="4">
        <dgm:presLayoutVars>
          <dgm:chMax val="7"/>
          <dgm:chPref val="7"/>
        </dgm:presLayoutVars>
      </dgm:prSet>
      <dgm:spPr/>
    </dgm:pt>
    <dgm:pt modelId="{89A74807-7062-43FE-8820-3D678573367D}" type="pres">
      <dgm:prSet presAssocID="{66F47635-227F-4DB9-BB62-BA9DBACB7F9E}" presName="Name56" presStyleLbl="parChTrans1D2" presStyleIdx="0" presStyleCnt="3"/>
      <dgm:spPr/>
    </dgm:pt>
    <dgm:pt modelId="{ADE19274-8A01-4C44-B143-472E057ECCCB}" type="pres">
      <dgm:prSet presAssocID="{F93EDF33-1E8F-4D23-914C-D8445CD63D9F}" presName="text0" presStyleLbl="node1" presStyleIdx="1" presStyleCnt="4" custScaleX="211564">
        <dgm:presLayoutVars>
          <dgm:bulletEnabled val="1"/>
        </dgm:presLayoutVars>
      </dgm:prSet>
      <dgm:spPr/>
      <dgm:t>
        <a:bodyPr/>
        <a:lstStyle/>
        <a:p>
          <a:endParaRPr lang="fr-FR"/>
        </a:p>
      </dgm:t>
    </dgm:pt>
    <dgm:pt modelId="{69382FFE-834A-4EFD-A2EC-C8105CAD04EF}" type="pres">
      <dgm:prSet presAssocID="{67CEDE64-79CA-4D65-B1B7-0F26ACCE8D19}" presName="Name56" presStyleLbl="parChTrans1D2" presStyleIdx="1" presStyleCnt="3"/>
      <dgm:spPr/>
    </dgm:pt>
    <dgm:pt modelId="{02DF42AF-7B75-46C0-B9B6-8224271F5B30}" type="pres">
      <dgm:prSet presAssocID="{2E08E2D9-BC1E-42A0-B20A-AF3EB2832120}" presName="text0" presStyleLbl="node1" presStyleIdx="2" presStyleCnt="4" custScaleX="184604">
        <dgm:presLayoutVars>
          <dgm:bulletEnabled val="1"/>
        </dgm:presLayoutVars>
      </dgm:prSet>
      <dgm:spPr/>
    </dgm:pt>
    <dgm:pt modelId="{DDB38C46-D3FC-4BAE-8FC6-042FB4D6F278}" type="pres">
      <dgm:prSet presAssocID="{931F18AF-3374-4289-BB71-0E4AB5DF0E9F}" presName="Name56" presStyleLbl="parChTrans1D2" presStyleIdx="2" presStyleCnt="3"/>
      <dgm:spPr/>
    </dgm:pt>
    <dgm:pt modelId="{BB4F1A75-80B0-4489-A9D6-5B72DF91A94A}" type="pres">
      <dgm:prSet presAssocID="{9E109D5E-3A5C-450A-9AAB-1D6C424809D7}" presName="text0" presStyleLbl="node1" presStyleIdx="3" presStyleCnt="4" custScaleX="192675">
        <dgm:presLayoutVars>
          <dgm:bulletEnabled val="1"/>
        </dgm:presLayoutVars>
      </dgm:prSet>
      <dgm:spPr/>
    </dgm:pt>
  </dgm:ptLst>
  <dgm:cxnLst>
    <dgm:cxn modelId="{65EA4030-9A69-4470-A824-5C327027470C}" srcId="{F4708D3C-2FF1-45EE-93A6-4E7CBC131054}" destId="{2E08E2D9-BC1E-42A0-B20A-AF3EB2832120}" srcOrd="1" destOrd="0" parTransId="{67CEDE64-79CA-4D65-B1B7-0F26ACCE8D19}" sibTransId="{13FD49CF-96A4-4FA2-AC2B-A8F9E2759BE8}"/>
    <dgm:cxn modelId="{03568DE3-197A-4C12-A799-BDCBA6D6E19E}" srcId="{F4708D3C-2FF1-45EE-93A6-4E7CBC131054}" destId="{F93EDF33-1E8F-4D23-914C-D8445CD63D9F}" srcOrd="0" destOrd="0" parTransId="{66F47635-227F-4DB9-BB62-BA9DBACB7F9E}" sibTransId="{98A674F0-9A20-43E5-87FC-A829A7435198}"/>
    <dgm:cxn modelId="{9B08A555-9140-4631-BD35-B7D6FB5E341C}" type="presOf" srcId="{66F47635-227F-4DB9-BB62-BA9DBACB7F9E}" destId="{89A74807-7062-43FE-8820-3D678573367D}" srcOrd="0" destOrd="0" presId="urn:microsoft.com/office/officeart/2008/layout/RadialCluster"/>
    <dgm:cxn modelId="{0A318B03-FE65-4F54-ADFD-0B272A0B1965}" type="presOf" srcId="{931F18AF-3374-4289-BB71-0E4AB5DF0E9F}" destId="{DDB38C46-D3FC-4BAE-8FC6-042FB4D6F278}" srcOrd="0" destOrd="0" presId="urn:microsoft.com/office/officeart/2008/layout/RadialCluster"/>
    <dgm:cxn modelId="{F1061442-5FA0-4EEE-B8D7-4ED7EE2C2AB4}" type="presOf" srcId="{F4708D3C-2FF1-45EE-93A6-4E7CBC131054}" destId="{E3E4D938-FE23-48AC-896B-8D52F6245C81}" srcOrd="0" destOrd="0" presId="urn:microsoft.com/office/officeart/2008/layout/RadialCluster"/>
    <dgm:cxn modelId="{C8A1ED9A-2B04-4F44-9AAD-8732031BFA8A}" type="presOf" srcId="{9E109D5E-3A5C-450A-9AAB-1D6C424809D7}" destId="{BB4F1A75-80B0-4489-A9D6-5B72DF91A94A}" srcOrd="0" destOrd="0" presId="urn:microsoft.com/office/officeart/2008/layout/RadialCluster"/>
    <dgm:cxn modelId="{995E34C1-4420-4BCA-9168-93CC92FDE841}" srcId="{C78995A5-446D-4EDF-9BF0-F24575381267}" destId="{F4708D3C-2FF1-45EE-93A6-4E7CBC131054}" srcOrd="0" destOrd="0" parTransId="{B520C46C-0717-448C-AA3A-78637A44B6F3}" sibTransId="{B00B194F-E2BC-4A10-9C38-D608575D97F6}"/>
    <dgm:cxn modelId="{3419D44A-FAF4-40B0-8DCF-33FE98CFE3DD}" srcId="{F4708D3C-2FF1-45EE-93A6-4E7CBC131054}" destId="{9E109D5E-3A5C-450A-9AAB-1D6C424809D7}" srcOrd="2" destOrd="0" parTransId="{931F18AF-3374-4289-BB71-0E4AB5DF0E9F}" sibTransId="{081A77D1-5D9E-4DE8-AA48-E623C7CF0CBC}"/>
    <dgm:cxn modelId="{C08EBD85-67ED-4D75-B5B5-5CBB1DDFBBCB}" type="presOf" srcId="{2E08E2D9-BC1E-42A0-B20A-AF3EB2832120}" destId="{02DF42AF-7B75-46C0-B9B6-8224271F5B30}" srcOrd="0" destOrd="0" presId="urn:microsoft.com/office/officeart/2008/layout/RadialCluster"/>
    <dgm:cxn modelId="{4FD927B3-644C-40D0-85C9-1BA42D53B616}" type="presOf" srcId="{F93EDF33-1E8F-4D23-914C-D8445CD63D9F}" destId="{ADE19274-8A01-4C44-B143-472E057ECCCB}" srcOrd="0" destOrd="0" presId="urn:microsoft.com/office/officeart/2008/layout/RadialCluster"/>
    <dgm:cxn modelId="{0F37B1CD-9A23-4DB9-B558-07B00730EDF2}" type="presOf" srcId="{C78995A5-446D-4EDF-9BF0-F24575381267}" destId="{BB767308-18A3-4572-95D4-3C7F7C827EDF}" srcOrd="0" destOrd="0" presId="urn:microsoft.com/office/officeart/2008/layout/RadialCluster"/>
    <dgm:cxn modelId="{B93DAD4B-6CAA-41ED-9572-1FD62708A7F5}" type="presOf" srcId="{67CEDE64-79CA-4D65-B1B7-0F26ACCE8D19}" destId="{69382FFE-834A-4EFD-A2EC-C8105CAD04EF}" srcOrd="0" destOrd="0" presId="urn:microsoft.com/office/officeart/2008/layout/RadialCluster"/>
    <dgm:cxn modelId="{9E9E8D59-A4F8-4695-9A9B-523C9B15D984}" type="presParOf" srcId="{BB767308-18A3-4572-95D4-3C7F7C827EDF}" destId="{DCF13B31-C0F6-4F2E-82EA-16D14BDE83ED}" srcOrd="0" destOrd="0" presId="urn:microsoft.com/office/officeart/2008/layout/RadialCluster"/>
    <dgm:cxn modelId="{B8BE91BB-8CAF-4F6E-8F85-4B92DCD34CCF}" type="presParOf" srcId="{DCF13B31-C0F6-4F2E-82EA-16D14BDE83ED}" destId="{E3E4D938-FE23-48AC-896B-8D52F6245C81}" srcOrd="0" destOrd="0" presId="urn:microsoft.com/office/officeart/2008/layout/RadialCluster"/>
    <dgm:cxn modelId="{9B3620D9-8687-417F-AB77-625359FBC843}" type="presParOf" srcId="{DCF13B31-C0F6-4F2E-82EA-16D14BDE83ED}" destId="{89A74807-7062-43FE-8820-3D678573367D}" srcOrd="1" destOrd="0" presId="urn:microsoft.com/office/officeart/2008/layout/RadialCluster"/>
    <dgm:cxn modelId="{22F1C5EF-D3D3-48DF-81BF-2CB22107D5EF}" type="presParOf" srcId="{DCF13B31-C0F6-4F2E-82EA-16D14BDE83ED}" destId="{ADE19274-8A01-4C44-B143-472E057ECCCB}" srcOrd="2" destOrd="0" presId="urn:microsoft.com/office/officeart/2008/layout/RadialCluster"/>
    <dgm:cxn modelId="{85EF519C-A544-4ECC-B8A0-ABFDC21A5795}" type="presParOf" srcId="{DCF13B31-C0F6-4F2E-82EA-16D14BDE83ED}" destId="{69382FFE-834A-4EFD-A2EC-C8105CAD04EF}" srcOrd="3" destOrd="0" presId="urn:microsoft.com/office/officeart/2008/layout/RadialCluster"/>
    <dgm:cxn modelId="{578BC76D-B10F-40BE-BAD8-0E30B9FF9B22}" type="presParOf" srcId="{DCF13B31-C0F6-4F2E-82EA-16D14BDE83ED}" destId="{02DF42AF-7B75-46C0-B9B6-8224271F5B30}" srcOrd="4" destOrd="0" presId="urn:microsoft.com/office/officeart/2008/layout/RadialCluster"/>
    <dgm:cxn modelId="{125EFF07-E08E-431D-AC64-2FEA2546DD0C}" type="presParOf" srcId="{DCF13B31-C0F6-4F2E-82EA-16D14BDE83ED}" destId="{DDB38C46-D3FC-4BAE-8FC6-042FB4D6F278}" srcOrd="5" destOrd="0" presId="urn:microsoft.com/office/officeart/2008/layout/RadialCluster"/>
    <dgm:cxn modelId="{BF8BEB32-9B92-4E9F-A847-1FC215DDC3DD}" type="presParOf" srcId="{DCF13B31-C0F6-4F2E-82EA-16D14BDE83ED}" destId="{BB4F1A75-80B0-4489-A9D6-5B72DF91A94A}" srcOrd="6" destOrd="0" presId="urn:microsoft.com/office/officeart/2008/layout/RadialCluster"/>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4D938-FE23-48AC-896B-8D52F6245C81}">
      <dsp:nvSpPr>
        <dsp:cNvPr id="0" name=""/>
        <dsp:cNvSpPr/>
      </dsp:nvSpPr>
      <dsp:spPr>
        <a:xfrm>
          <a:off x="2454882" y="1890712"/>
          <a:ext cx="1219200" cy="1219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fr-FR" sz="3600" b="1" kern="1200" dirty="0" smtClean="0">
              <a:solidFill>
                <a:schemeClr val="tx1"/>
              </a:solidFill>
            </a:rPr>
            <a:t>CA</a:t>
          </a:r>
          <a:endParaRPr lang="fr-FR" sz="3600" b="1" kern="1200" dirty="0">
            <a:solidFill>
              <a:schemeClr val="tx1"/>
            </a:solidFill>
          </a:endParaRPr>
        </a:p>
      </dsp:txBody>
      <dsp:txXfrm>
        <a:off x="2514398" y="1950228"/>
        <a:ext cx="1100168" cy="1100168"/>
      </dsp:txXfrm>
    </dsp:sp>
    <dsp:sp modelId="{89A74807-7062-43FE-8820-3D678573367D}">
      <dsp:nvSpPr>
        <dsp:cNvPr id="0" name=""/>
        <dsp:cNvSpPr/>
      </dsp:nvSpPr>
      <dsp:spPr>
        <a:xfrm rot="16200000">
          <a:off x="2636873" y="1463103"/>
          <a:ext cx="855217" cy="0"/>
        </a:xfrm>
        <a:custGeom>
          <a:avLst/>
          <a:gdLst/>
          <a:ahLst/>
          <a:cxnLst/>
          <a:rect l="0" t="0" r="0" b="0"/>
          <a:pathLst>
            <a:path>
              <a:moveTo>
                <a:pt x="0" y="0"/>
              </a:moveTo>
              <a:lnTo>
                <a:pt x="85521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E19274-8A01-4C44-B143-472E057ECCCB}">
      <dsp:nvSpPr>
        <dsp:cNvPr id="0" name=""/>
        <dsp:cNvSpPr/>
      </dsp:nvSpPr>
      <dsp:spPr>
        <a:xfrm>
          <a:off x="2200387" y="218630"/>
          <a:ext cx="1728190" cy="8168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fr-FR" sz="2200" b="1" kern="1200" dirty="0" smtClean="0">
              <a:solidFill>
                <a:schemeClr val="tx1"/>
              </a:solidFill>
            </a:rPr>
            <a:t>STRONG VERSION </a:t>
          </a:r>
          <a:endParaRPr lang="fr-FR" sz="2200" b="1" kern="1200" dirty="0">
            <a:solidFill>
              <a:schemeClr val="tx1"/>
            </a:solidFill>
          </a:endParaRPr>
        </a:p>
      </dsp:txBody>
      <dsp:txXfrm>
        <a:off x="2240263" y="258506"/>
        <a:ext cx="1648438" cy="737112"/>
      </dsp:txXfrm>
    </dsp:sp>
    <dsp:sp modelId="{69382FFE-834A-4EFD-A2EC-C8105CAD04EF}">
      <dsp:nvSpPr>
        <dsp:cNvPr id="0" name=""/>
        <dsp:cNvSpPr/>
      </dsp:nvSpPr>
      <dsp:spPr>
        <a:xfrm rot="1800000">
          <a:off x="3650470" y="2940385"/>
          <a:ext cx="352480" cy="0"/>
        </a:xfrm>
        <a:custGeom>
          <a:avLst/>
          <a:gdLst/>
          <a:ahLst/>
          <a:cxnLst/>
          <a:rect l="0" t="0" r="0" b="0"/>
          <a:pathLst>
            <a:path>
              <a:moveTo>
                <a:pt x="0" y="0"/>
              </a:moveTo>
              <a:lnTo>
                <a:pt x="35248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F42AF-7B75-46C0-B9B6-8224271F5B30}">
      <dsp:nvSpPr>
        <dsp:cNvPr id="0" name=""/>
        <dsp:cNvSpPr/>
      </dsp:nvSpPr>
      <dsp:spPr>
        <a:xfrm>
          <a:off x="3932782" y="3028505"/>
          <a:ext cx="1507963" cy="8168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fr-FR" sz="2100" b="1" kern="1200" dirty="0" smtClean="0">
              <a:solidFill>
                <a:schemeClr val="tx1"/>
              </a:solidFill>
            </a:rPr>
            <a:t>MODERATE VERSION</a:t>
          </a:r>
          <a:endParaRPr lang="fr-FR" sz="2100" b="1" kern="1200" dirty="0">
            <a:solidFill>
              <a:schemeClr val="tx1"/>
            </a:solidFill>
          </a:endParaRPr>
        </a:p>
      </dsp:txBody>
      <dsp:txXfrm>
        <a:off x="3972658" y="3068381"/>
        <a:ext cx="1428211" cy="737112"/>
      </dsp:txXfrm>
    </dsp:sp>
    <dsp:sp modelId="{DDB38C46-D3FC-4BAE-8FC6-042FB4D6F278}">
      <dsp:nvSpPr>
        <dsp:cNvPr id="0" name=""/>
        <dsp:cNvSpPr/>
      </dsp:nvSpPr>
      <dsp:spPr>
        <a:xfrm rot="9000000">
          <a:off x="2126013" y="2940385"/>
          <a:ext cx="352480" cy="0"/>
        </a:xfrm>
        <a:custGeom>
          <a:avLst/>
          <a:gdLst/>
          <a:ahLst/>
          <a:cxnLst/>
          <a:rect l="0" t="0" r="0" b="0"/>
          <a:pathLst>
            <a:path>
              <a:moveTo>
                <a:pt x="0" y="0"/>
              </a:moveTo>
              <a:lnTo>
                <a:pt x="35248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F1A75-80B0-4489-A9D6-5B72DF91A94A}">
      <dsp:nvSpPr>
        <dsp:cNvPr id="0" name=""/>
        <dsp:cNvSpPr/>
      </dsp:nvSpPr>
      <dsp:spPr>
        <a:xfrm>
          <a:off x="655253" y="3028505"/>
          <a:ext cx="1573892" cy="8168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fr-FR" sz="2200" b="1" kern="1200" dirty="0" smtClean="0">
              <a:solidFill>
                <a:schemeClr val="tx1"/>
              </a:solidFill>
            </a:rPr>
            <a:t>WEAK VERSION</a:t>
          </a:r>
          <a:endParaRPr lang="fr-FR" sz="2200" b="1" kern="1200" dirty="0">
            <a:solidFill>
              <a:schemeClr val="tx1"/>
            </a:solidFill>
          </a:endParaRPr>
        </a:p>
      </dsp:txBody>
      <dsp:txXfrm>
        <a:off x="695129" y="3068381"/>
        <a:ext cx="1494140" cy="73711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5BA3A-0E3B-4D7A-BA7A-EDE8FE9B19C4}" type="datetimeFigureOut">
              <a:rPr lang="fr-FR" smtClean="0"/>
              <a:t>13/10/2023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0C158-76BD-40C1-AE08-C64C2E7F5830}" type="slidenum">
              <a:rPr lang="fr-FR" smtClean="0"/>
              <a:t>‹N°›</a:t>
            </a:fld>
            <a:endParaRPr lang="fr-FR"/>
          </a:p>
        </p:txBody>
      </p:sp>
    </p:spTree>
    <p:extLst>
      <p:ext uri="{BB962C8B-B14F-4D97-AF65-F5344CB8AC3E}">
        <p14:creationId xmlns:p14="http://schemas.microsoft.com/office/powerpoint/2010/main" val="232047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1</a:t>
            </a:fld>
            <a:endParaRPr lang="fr-FR"/>
          </a:p>
        </p:txBody>
      </p:sp>
    </p:spTree>
    <p:extLst>
      <p:ext uri="{BB962C8B-B14F-4D97-AF65-F5344CB8AC3E}">
        <p14:creationId xmlns:p14="http://schemas.microsoft.com/office/powerpoint/2010/main" val="3787012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29</a:t>
            </a:fld>
            <a:endParaRPr lang="fr-FR"/>
          </a:p>
        </p:txBody>
      </p:sp>
    </p:spTree>
    <p:extLst>
      <p:ext uri="{BB962C8B-B14F-4D97-AF65-F5344CB8AC3E}">
        <p14:creationId xmlns:p14="http://schemas.microsoft.com/office/powerpoint/2010/main" val="2383123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i="0" kern="1200" dirty="0" err="1" smtClean="0">
                <a:solidFill>
                  <a:schemeClr val="tx1"/>
                </a:solidFill>
                <a:effectLst/>
                <a:latin typeface="+mn-lt"/>
                <a:ea typeface="+mn-ea"/>
                <a:cs typeface="+mn-cs"/>
              </a:rPr>
              <a:t>Numerals</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Arabic</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numerals</a:t>
            </a:r>
            <a:r>
              <a:rPr lang="fr-FR" sz="1200" b="0" i="0" kern="1200" dirty="0" smtClean="0">
                <a:solidFill>
                  <a:schemeClr val="tx1"/>
                </a:solidFill>
                <a:effectLst/>
                <a:latin typeface="+mn-lt"/>
                <a:ea typeface="+mn-ea"/>
                <a:cs typeface="+mn-cs"/>
              </a:rPr>
              <a:t> (0, 1, 2, 3, etc.) are the </a:t>
            </a:r>
            <a:r>
              <a:rPr lang="fr-FR" sz="1200" b="0" i="0" kern="1200" dirty="0" err="1" smtClean="0">
                <a:solidFill>
                  <a:schemeClr val="tx1"/>
                </a:solidFill>
                <a:effectLst/>
                <a:latin typeface="+mn-lt"/>
                <a:ea typeface="+mn-ea"/>
                <a:cs typeface="+mn-cs"/>
              </a:rPr>
              <a:t>same</a:t>
            </a:r>
            <a:r>
              <a:rPr lang="fr-FR" sz="1200" b="0" i="0" kern="1200" dirty="0" smtClean="0">
                <a:solidFill>
                  <a:schemeClr val="tx1"/>
                </a:solidFill>
                <a:effectLst/>
                <a:latin typeface="+mn-lt"/>
                <a:ea typeface="+mn-ea"/>
                <a:cs typeface="+mn-cs"/>
              </a:rPr>
              <a:t> as </a:t>
            </a:r>
            <a:r>
              <a:rPr lang="fr-FR" sz="1200" b="0" i="0" kern="1200" dirty="0" err="1" smtClean="0">
                <a:solidFill>
                  <a:schemeClr val="tx1"/>
                </a:solidFill>
                <a:effectLst/>
                <a:latin typeface="+mn-lt"/>
                <a:ea typeface="+mn-ea"/>
                <a:cs typeface="+mn-cs"/>
              </a:rPr>
              <a:t>those</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used</a:t>
            </a:r>
            <a:r>
              <a:rPr lang="fr-FR" sz="1200" b="0" i="0" kern="1200" dirty="0" smtClean="0">
                <a:solidFill>
                  <a:schemeClr val="tx1"/>
                </a:solidFill>
                <a:effectLst/>
                <a:latin typeface="+mn-lt"/>
                <a:ea typeface="+mn-ea"/>
                <a:cs typeface="+mn-cs"/>
              </a:rPr>
              <a:t> in English, </a:t>
            </a:r>
            <a:r>
              <a:rPr lang="fr-FR" sz="1200" b="0" i="0" kern="1200" dirty="0" err="1" smtClean="0">
                <a:solidFill>
                  <a:schemeClr val="tx1"/>
                </a:solidFill>
                <a:effectLst/>
                <a:latin typeface="+mn-lt"/>
                <a:ea typeface="+mn-ea"/>
                <a:cs typeface="+mn-cs"/>
              </a:rPr>
              <a:t>so</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counting</a:t>
            </a:r>
            <a:r>
              <a:rPr lang="fr-FR" sz="1200" b="0" i="0" kern="1200" dirty="0" smtClean="0">
                <a:solidFill>
                  <a:schemeClr val="tx1"/>
                </a:solidFill>
                <a:effectLst/>
                <a:latin typeface="+mn-lt"/>
                <a:ea typeface="+mn-ea"/>
                <a:cs typeface="+mn-cs"/>
              </a:rPr>
              <a:t> and basic </a:t>
            </a:r>
            <a:r>
              <a:rPr lang="fr-FR" sz="1200" b="0" i="0" kern="1200" dirty="0" err="1" smtClean="0">
                <a:solidFill>
                  <a:schemeClr val="tx1"/>
                </a:solidFill>
                <a:effectLst/>
                <a:latin typeface="+mn-lt"/>
                <a:ea typeface="+mn-ea"/>
                <a:cs typeface="+mn-cs"/>
              </a:rPr>
              <a:t>arithmetic</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operations</a:t>
            </a:r>
            <a:r>
              <a:rPr lang="fr-FR" sz="1200" b="0" i="0" kern="1200" dirty="0" smtClean="0">
                <a:solidFill>
                  <a:schemeClr val="tx1"/>
                </a:solidFill>
                <a:effectLst/>
                <a:latin typeface="+mn-lt"/>
                <a:ea typeface="+mn-ea"/>
                <a:cs typeface="+mn-cs"/>
              </a:rPr>
              <a:t> are </a:t>
            </a:r>
            <a:r>
              <a:rPr lang="fr-FR" sz="1200" b="0" i="0" kern="1200" dirty="0" err="1" smtClean="0">
                <a:solidFill>
                  <a:schemeClr val="tx1"/>
                </a:solidFill>
                <a:effectLst/>
                <a:latin typeface="+mn-lt"/>
                <a:ea typeface="+mn-ea"/>
                <a:cs typeface="+mn-cs"/>
              </a:rPr>
              <a:t>straightforward</a:t>
            </a:r>
            <a:r>
              <a:rPr lang="fr-FR" sz="1200" b="0" i="0" kern="1200" dirty="0" smtClean="0">
                <a:solidFill>
                  <a:schemeClr val="tx1"/>
                </a:solidFill>
                <a:effectLst/>
                <a:latin typeface="+mn-lt"/>
                <a:ea typeface="+mn-ea"/>
                <a:cs typeface="+mn-cs"/>
              </a:rPr>
              <a:t>.</a:t>
            </a:r>
          </a:p>
          <a:p>
            <a:r>
              <a:rPr lang="fr-FR" sz="1200" b="1" i="0" kern="1200" dirty="0" smtClean="0">
                <a:solidFill>
                  <a:schemeClr val="tx1"/>
                </a:solidFill>
                <a:effectLst/>
                <a:latin typeface="+mn-lt"/>
                <a:ea typeface="+mn-ea"/>
                <a:cs typeface="+mn-cs"/>
              </a:rPr>
              <a:t>Interjections</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Some</a:t>
            </a:r>
            <a:r>
              <a:rPr lang="fr-FR" sz="1200" b="0" i="0" kern="1200" dirty="0" smtClean="0">
                <a:solidFill>
                  <a:schemeClr val="tx1"/>
                </a:solidFill>
                <a:effectLst/>
                <a:latin typeface="+mn-lt"/>
                <a:ea typeface="+mn-ea"/>
                <a:cs typeface="+mn-cs"/>
              </a:rPr>
              <a:t> interjections or expressions of surprise, </a:t>
            </a:r>
            <a:r>
              <a:rPr lang="fr-FR" sz="1200" b="0" i="0" kern="1200" dirty="0" err="1" smtClean="0">
                <a:solidFill>
                  <a:schemeClr val="tx1"/>
                </a:solidFill>
                <a:effectLst/>
                <a:latin typeface="+mn-lt"/>
                <a:ea typeface="+mn-ea"/>
                <a:cs typeface="+mn-cs"/>
              </a:rPr>
              <a:t>like</a:t>
            </a:r>
            <a:r>
              <a:rPr lang="fr-FR" sz="1200" b="0" i="0" kern="1200" dirty="0" smtClean="0">
                <a:solidFill>
                  <a:schemeClr val="tx1"/>
                </a:solidFill>
                <a:effectLst/>
                <a:latin typeface="+mn-lt"/>
                <a:ea typeface="+mn-ea"/>
                <a:cs typeface="+mn-cs"/>
              </a:rPr>
              <a:t> "Oh!" or "Ah!" are </a:t>
            </a:r>
            <a:r>
              <a:rPr lang="fr-FR" sz="1200" b="0" i="0" kern="1200" dirty="0" err="1" smtClean="0">
                <a:solidFill>
                  <a:schemeClr val="tx1"/>
                </a:solidFill>
                <a:effectLst/>
                <a:latin typeface="+mn-lt"/>
                <a:ea typeface="+mn-ea"/>
                <a:cs typeface="+mn-cs"/>
              </a:rPr>
              <a:t>quite</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similar</a:t>
            </a:r>
            <a:r>
              <a:rPr lang="fr-FR" sz="1200" b="0" i="0" kern="1200" dirty="0" smtClean="0">
                <a:solidFill>
                  <a:schemeClr val="tx1"/>
                </a:solidFill>
                <a:effectLst/>
                <a:latin typeface="+mn-lt"/>
                <a:ea typeface="+mn-ea"/>
                <a:cs typeface="+mn-cs"/>
              </a:rPr>
              <a:t> in </a:t>
            </a:r>
            <a:r>
              <a:rPr lang="fr-FR" sz="1200" b="0" i="0" kern="1200" dirty="0" err="1" smtClean="0">
                <a:solidFill>
                  <a:schemeClr val="tx1"/>
                </a:solidFill>
                <a:effectLst/>
                <a:latin typeface="+mn-lt"/>
                <a:ea typeface="+mn-ea"/>
                <a:cs typeface="+mn-cs"/>
              </a:rPr>
              <a:t>both</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languages</a:t>
            </a:r>
            <a:r>
              <a:rPr lang="fr-FR" sz="1200" b="0" i="0" kern="1200" dirty="0" smtClean="0">
                <a:solidFill>
                  <a:schemeClr val="tx1"/>
                </a:solidFill>
                <a:effectLst/>
                <a:latin typeface="+mn-lt"/>
                <a:ea typeface="+mn-ea"/>
                <a:cs typeface="+mn-cs"/>
              </a:rPr>
              <a:t> and are </a:t>
            </a:r>
            <a:r>
              <a:rPr lang="fr-FR" sz="1200" b="0" i="0" kern="1200" dirty="0" err="1" smtClean="0">
                <a:solidFill>
                  <a:schemeClr val="tx1"/>
                </a:solidFill>
                <a:effectLst/>
                <a:latin typeface="+mn-lt"/>
                <a:ea typeface="+mn-ea"/>
                <a:cs typeface="+mn-cs"/>
              </a:rPr>
              <a:t>easily</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understood</a:t>
            </a:r>
            <a:r>
              <a:rPr lang="fr-FR" sz="1200" b="0" i="0" kern="1200" dirty="0" smtClean="0">
                <a:solidFill>
                  <a:schemeClr val="tx1"/>
                </a:solidFill>
                <a:effectLst/>
                <a:latin typeface="+mn-lt"/>
                <a:ea typeface="+mn-ea"/>
                <a:cs typeface="+mn-cs"/>
              </a:rPr>
              <a:t> and </a:t>
            </a:r>
            <a:r>
              <a:rPr lang="fr-FR" sz="1200" b="0" i="0" kern="1200" dirty="0" err="1" smtClean="0">
                <a:solidFill>
                  <a:schemeClr val="tx1"/>
                </a:solidFill>
                <a:effectLst/>
                <a:latin typeface="+mn-lt"/>
                <a:ea typeface="+mn-ea"/>
                <a:cs typeface="+mn-cs"/>
              </a:rPr>
              <a:t>used</a:t>
            </a:r>
            <a:r>
              <a:rPr lang="fr-FR" sz="1200" b="0" i="0" kern="1200" dirty="0" smtClean="0">
                <a:solidFill>
                  <a:schemeClr val="tx1"/>
                </a:solidFill>
                <a:effectLst/>
                <a:latin typeface="+mn-lt"/>
                <a:ea typeface="+mn-ea"/>
                <a:cs typeface="+mn-cs"/>
              </a:rPr>
              <a:t> in </a:t>
            </a:r>
            <a:r>
              <a:rPr lang="fr-FR" sz="1200" b="0" i="0" kern="1200" dirty="0" err="1" smtClean="0">
                <a:solidFill>
                  <a:schemeClr val="tx1"/>
                </a:solidFill>
                <a:effectLst/>
                <a:latin typeface="+mn-lt"/>
                <a:ea typeface="+mn-ea"/>
                <a:cs typeface="+mn-cs"/>
              </a:rPr>
              <a:t>similar</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contexts</a:t>
            </a:r>
            <a:r>
              <a:rPr lang="fr-FR" sz="1200" b="0" i="0" kern="1200" dirty="0" smtClean="0">
                <a:solidFill>
                  <a:schemeClr val="tx1"/>
                </a:solidFill>
                <a:effectLst/>
                <a:latin typeface="+mn-lt"/>
                <a:ea typeface="+mn-ea"/>
                <a:cs typeface="+mn-cs"/>
              </a:rPr>
              <a:t>.</a:t>
            </a:r>
          </a:p>
          <a:p>
            <a:r>
              <a:rPr lang="fr-FR" sz="1200" b="1" i="0" kern="1200" dirty="0" err="1" smtClean="0">
                <a:solidFill>
                  <a:schemeClr val="tx1"/>
                </a:solidFill>
                <a:effectLst/>
                <a:latin typeface="+mn-lt"/>
                <a:ea typeface="+mn-ea"/>
                <a:cs typeface="+mn-cs"/>
              </a:rPr>
              <a:t>Loanwords</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Both</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languages</a:t>
            </a:r>
            <a:r>
              <a:rPr lang="fr-FR" sz="1200" b="0" i="0" kern="1200" dirty="0" smtClean="0">
                <a:solidFill>
                  <a:schemeClr val="tx1"/>
                </a:solidFill>
                <a:effectLst/>
                <a:latin typeface="+mn-lt"/>
                <a:ea typeface="+mn-ea"/>
                <a:cs typeface="+mn-cs"/>
              </a:rPr>
              <a:t> use </a:t>
            </a:r>
            <a:r>
              <a:rPr lang="fr-FR" sz="1200" b="0" i="0" kern="1200" dirty="0" err="1" smtClean="0">
                <a:solidFill>
                  <a:schemeClr val="tx1"/>
                </a:solidFill>
                <a:effectLst/>
                <a:latin typeface="+mn-lt"/>
                <a:ea typeface="+mn-ea"/>
                <a:cs typeface="+mn-cs"/>
              </a:rPr>
              <a:t>loanwords</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from</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each</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other</a:t>
            </a:r>
            <a:r>
              <a:rPr lang="fr-FR" sz="1200" b="0" i="0" kern="1200" dirty="0" smtClean="0">
                <a:solidFill>
                  <a:schemeClr val="tx1"/>
                </a:solidFill>
                <a:effectLst/>
                <a:latin typeface="+mn-lt"/>
                <a:ea typeface="+mn-ea"/>
                <a:cs typeface="+mn-cs"/>
              </a:rPr>
              <a:t> for modern concepts. For instance, "Internet" in </a:t>
            </a:r>
            <a:r>
              <a:rPr lang="fr-FR" sz="1200" b="0" i="0" kern="1200" dirty="0" err="1" smtClean="0">
                <a:solidFill>
                  <a:schemeClr val="tx1"/>
                </a:solidFill>
                <a:effectLst/>
                <a:latin typeface="+mn-lt"/>
                <a:ea typeface="+mn-ea"/>
                <a:cs typeface="+mn-cs"/>
              </a:rPr>
              <a:t>Arabic</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is</a:t>
            </a:r>
            <a:r>
              <a:rPr lang="fr-FR" sz="1200" b="0" i="0" kern="1200" dirty="0" smtClean="0">
                <a:solidFill>
                  <a:schemeClr val="tx1"/>
                </a:solidFill>
                <a:effectLst/>
                <a:latin typeface="+mn-lt"/>
                <a:ea typeface="+mn-ea"/>
                <a:cs typeface="+mn-cs"/>
              </a:rPr>
              <a:t> "</a:t>
            </a:r>
            <a:r>
              <a:rPr lang="ar-DZ" sz="1200" b="0" i="0" kern="1200" dirty="0" smtClean="0">
                <a:solidFill>
                  <a:schemeClr val="tx1"/>
                </a:solidFill>
                <a:effectLst/>
                <a:latin typeface="+mn-lt"/>
                <a:ea typeface="+mn-ea"/>
                <a:cs typeface="+mn-cs"/>
              </a:rPr>
              <a:t>إنترنت" (</a:t>
            </a:r>
            <a:r>
              <a:rPr lang="fr-FR" sz="1200" b="0" i="0" kern="1200" dirty="0" smtClean="0">
                <a:solidFill>
                  <a:schemeClr val="tx1"/>
                </a:solidFill>
                <a:effectLst/>
                <a:latin typeface="+mn-lt"/>
                <a:ea typeface="+mn-ea"/>
                <a:cs typeface="+mn-cs"/>
              </a:rPr>
              <a:t>internet).</a:t>
            </a:r>
          </a:p>
          <a:p>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30</a:t>
            </a:fld>
            <a:endParaRPr lang="fr-FR"/>
          </a:p>
        </p:txBody>
      </p:sp>
    </p:spTree>
    <p:extLst>
      <p:ext uri="{BB962C8B-B14F-4D97-AF65-F5344CB8AC3E}">
        <p14:creationId xmlns:p14="http://schemas.microsoft.com/office/powerpoint/2010/main" val="40926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Arabic, the sounds "p" and "b" do not have distinct counterparts like in English. Arabic speakers may </a:t>
            </a:r>
            <a:r>
              <a:rPr lang="en-US" sz="1200" b="0" i="0" kern="1200" dirty="0" err="1" smtClean="0">
                <a:solidFill>
                  <a:schemeClr val="tx1"/>
                </a:solidFill>
                <a:effectLst/>
                <a:latin typeface="+mn-lt"/>
                <a:ea typeface="+mn-ea"/>
                <a:cs typeface="+mn-cs"/>
              </a:rPr>
              <a:t>underdifferentiate</a:t>
            </a:r>
            <a:r>
              <a:rPr lang="en-US" sz="1200" b="0" i="0" kern="1200" dirty="0" smtClean="0">
                <a:solidFill>
                  <a:schemeClr val="tx1"/>
                </a:solidFill>
                <a:effectLst/>
                <a:latin typeface="+mn-lt"/>
                <a:ea typeface="+mn-ea"/>
                <a:cs typeface="+mn-cs"/>
              </a:rPr>
              <a:t> between these sounds in English. For instance, they might say "bat" for both "pat" and "bat."</a:t>
            </a:r>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32</a:t>
            </a:fld>
            <a:endParaRPr lang="fr-FR"/>
          </a:p>
        </p:txBody>
      </p:sp>
    </p:spTree>
    <p:extLst>
      <p:ext uri="{BB962C8B-B14F-4D97-AF65-F5344CB8AC3E}">
        <p14:creationId xmlns:p14="http://schemas.microsoft.com/office/powerpoint/2010/main" val="1504510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34</a:t>
            </a:fld>
            <a:endParaRPr lang="fr-FR"/>
          </a:p>
        </p:txBody>
      </p:sp>
    </p:spTree>
    <p:extLst>
      <p:ext uri="{BB962C8B-B14F-4D97-AF65-F5344CB8AC3E}">
        <p14:creationId xmlns:p14="http://schemas.microsoft.com/office/powerpoint/2010/main" val="2605241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40</a:t>
            </a:fld>
            <a:endParaRPr lang="fr-FR"/>
          </a:p>
        </p:txBody>
      </p:sp>
    </p:spTree>
    <p:extLst>
      <p:ext uri="{BB962C8B-B14F-4D97-AF65-F5344CB8AC3E}">
        <p14:creationId xmlns:p14="http://schemas.microsoft.com/office/powerpoint/2010/main" val="1743489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contrastive analysis is based on two main assumptions: </a:t>
            </a:r>
          </a:p>
          <a:p>
            <a:pPr marL="285750" indent="-285750">
              <a:buAutoNum type="romanLcParenBoth"/>
            </a:pPr>
            <a:r>
              <a:rPr lang="en-US" dirty="0" smtClean="0"/>
              <a:t>the native language of the learner interferes with the learning of the target language and consequently interference from the mother tongue constitutes the main cause, if not the sole cause, of errors, and </a:t>
            </a:r>
          </a:p>
          <a:p>
            <a:pPr marL="0" indent="0">
              <a:buNone/>
            </a:pPr>
            <a:r>
              <a:rPr lang="en-US" dirty="0" smtClean="0"/>
              <a:t>(ii) the greater the difference between the structure of the source and the target language the more difficult it is to learn a foreign language. </a:t>
            </a:r>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41</a:t>
            </a:fld>
            <a:endParaRPr lang="fr-FR"/>
          </a:p>
        </p:txBody>
      </p:sp>
    </p:spTree>
    <p:extLst>
      <p:ext uri="{BB962C8B-B14F-4D97-AF65-F5344CB8AC3E}">
        <p14:creationId xmlns:p14="http://schemas.microsoft.com/office/powerpoint/2010/main" val="252144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IT WAS DIFFICULT TO DECIDE THE LEVEL OF</a:t>
            </a:r>
            <a:r>
              <a:rPr lang="fr-FR" baseline="0" dirty="0" smtClean="0"/>
              <a:t> HIERARCHY ALL THE TIME</a:t>
            </a:r>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45</a:t>
            </a:fld>
            <a:endParaRPr lang="fr-FR"/>
          </a:p>
        </p:txBody>
      </p:sp>
    </p:spTree>
    <p:extLst>
      <p:ext uri="{BB962C8B-B14F-4D97-AF65-F5344CB8AC3E}">
        <p14:creationId xmlns:p14="http://schemas.microsoft.com/office/powerpoint/2010/main" val="1650887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b="1" dirty="0" smtClean="0"/>
              <a:t>Contrastive Analysis has been a field of heated controversy as its proponents have not shared the same views with regard to the main tenets of this discipline.</a:t>
            </a:r>
            <a:endParaRPr lang="fr-FR" b="1"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3</a:t>
            </a:fld>
            <a:endParaRPr lang="fr-FR"/>
          </a:p>
        </p:txBody>
      </p:sp>
    </p:spTree>
    <p:extLst>
      <p:ext uri="{BB962C8B-B14F-4D97-AF65-F5344CB8AC3E}">
        <p14:creationId xmlns:p14="http://schemas.microsoft.com/office/powerpoint/2010/main" val="650210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After reviewing the general idea of contrastive linguistic hypothesis, let’s talk about some professional information on the emergent of three different versions in CAH</a:t>
            </a:r>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4</a:t>
            </a:fld>
            <a:endParaRPr lang="fr-FR"/>
          </a:p>
        </p:txBody>
      </p:sp>
    </p:spTree>
    <p:extLst>
      <p:ext uri="{BB962C8B-B14F-4D97-AF65-F5344CB8AC3E}">
        <p14:creationId xmlns:p14="http://schemas.microsoft.com/office/powerpoint/2010/main" val="456681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What</a:t>
            </a:r>
            <a:r>
              <a:rPr lang="fr-FR" dirty="0" smtClean="0"/>
              <a:t> do </a:t>
            </a:r>
            <a:r>
              <a:rPr lang="fr-FR" dirty="0" err="1" smtClean="0"/>
              <a:t>you</a:t>
            </a:r>
            <a:r>
              <a:rPr lang="fr-FR" dirty="0" smtClean="0"/>
              <a:t> </a:t>
            </a:r>
            <a:r>
              <a:rPr lang="fr-FR" dirty="0" err="1" smtClean="0"/>
              <a:t>think</a:t>
            </a:r>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5</a:t>
            </a:fld>
            <a:endParaRPr lang="fr-FR"/>
          </a:p>
        </p:txBody>
      </p:sp>
    </p:spTree>
    <p:extLst>
      <p:ext uri="{BB962C8B-B14F-4D97-AF65-F5344CB8AC3E}">
        <p14:creationId xmlns:p14="http://schemas.microsoft.com/office/powerpoint/2010/main" val="4090321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concept of </a:t>
            </a:r>
            <a:r>
              <a:rPr lang="en-US" sz="1200" b="1" i="0" kern="1200" dirty="0" smtClean="0">
                <a:solidFill>
                  <a:schemeClr val="tx1"/>
                </a:solidFill>
                <a:effectLst/>
                <a:latin typeface="+mn-lt"/>
                <a:ea typeface="+mn-ea"/>
                <a:cs typeface="+mn-cs"/>
              </a:rPr>
              <a:t>"a priori" </a:t>
            </a:r>
            <a:r>
              <a:rPr lang="en-US" sz="1200" b="0" i="0" kern="1200" dirty="0" smtClean="0">
                <a:solidFill>
                  <a:schemeClr val="tx1"/>
                </a:solidFill>
                <a:effectLst/>
                <a:latin typeface="+mn-lt"/>
                <a:ea typeface="+mn-ea"/>
                <a:cs typeface="+mn-cs"/>
              </a:rPr>
              <a:t>refers to the idea that you can predict language learning difficulties by analyzing and comparing two languages before language learners even start their learning process.</a:t>
            </a:r>
          </a:p>
          <a:p>
            <a:r>
              <a:rPr lang="en-US" sz="1200" b="0" i="0" kern="1200" dirty="0" smtClean="0">
                <a:solidFill>
                  <a:schemeClr val="tx1"/>
                </a:solidFill>
                <a:effectLst/>
                <a:latin typeface="+mn-lt"/>
                <a:ea typeface="+mn-ea"/>
                <a:cs typeface="+mn-cs"/>
              </a:rPr>
              <a:t>In essence, the strong version of CAH assumes that you can determine, in advance, which aspects of a language will be challenging for learners based solely on the linguistic differences between their native language and the target language. This means that you can make predictions about potential language difficulties without directly observing the learners' language acquisition process.</a:t>
            </a:r>
            <a:endParaRPr lang="en-US"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6</a:t>
            </a:fld>
            <a:endParaRPr lang="fr-FR"/>
          </a:p>
        </p:txBody>
      </p:sp>
    </p:spTree>
    <p:extLst>
      <p:ext uri="{BB962C8B-B14F-4D97-AF65-F5344CB8AC3E}">
        <p14:creationId xmlns:p14="http://schemas.microsoft.com/office/powerpoint/2010/main" val="1891402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In this version, errors are studied after they have been committed by second-language learners and explanations based on a contrastive analysis of those areas in question are offered as to why the errors have occurred</a:t>
            </a:r>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10</a:t>
            </a:fld>
            <a:endParaRPr lang="fr-FR"/>
          </a:p>
        </p:txBody>
      </p:sp>
    </p:spTree>
    <p:extLst>
      <p:ext uri="{BB962C8B-B14F-4D97-AF65-F5344CB8AC3E}">
        <p14:creationId xmlns:p14="http://schemas.microsoft.com/office/powerpoint/2010/main" val="2586964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b="1" dirty="0" smtClean="0">
                <a:effectLst/>
                <a:latin typeface="Times New Roman" panose="02020603050405020304" pitchFamily="18" charset="0"/>
                <a:cs typeface="Times New Roman" panose="02020603050405020304" pitchFamily="18" charset="0"/>
              </a:rPr>
              <a:t>Strong Version:</a:t>
            </a:r>
            <a:endParaRPr lang="en-US" dirty="0" smtClean="0">
              <a:effectLst/>
              <a:latin typeface="Times New Roman" panose="02020603050405020304" pitchFamily="18" charset="0"/>
              <a:cs typeface="Times New Roman" panose="02020603050405020304" pitchFamily="18" charset="0"/>
            </a:endParaRPr>
          </a:p>
          <a:p>
            <a:endParaRPr lang="en-US" dirty="0" smtClean="0">
              <a:effectLst/>
              <a:latin typeface="Times New Roman" panose="02020603050405020304" pitchFamily="18" charset="0"/>
              <a:cs typeface="Times New Roman" panose="02020603050405020304" pitchFamily="18" charset="0"/>
            </a:endParaRPr>
          </a:p>
          <a:p>
            <a:r>
              <a:rPr lang="en-US" b="1" dirty="0" smtClean="0">
                <a:effectLst/>
                <a:latin typeface="Times New Roman" panose="02020603050405020304" pitchFamily="18" charset="0"/>
                <a:cs typeface="Times New Roman" panose="02020603050405020304" pitchFamily="18" charset="0"/>
              </a:rPr>
              <a:t>Weak Version:</a:t>
            </a:r>
            <a:endParaRPr lang="en-US" dirty="0" smtClean="0">
              <a:effectLst/>
              <a:latin typeface="Times New Roman" panose="02020603050405020304" pitchFamily="18" charset="0"/>
              <a:cs typeface="Times New Roman" panose="02020603050405020304" pitchFamily="18" charset="0"/>
            </a:endParaRPr>
          </a:p>
          <a:p>
            <a:r>
              <a:rPr lang="en-US" dirty="0" smtClean="0">
                <a:effectLst/>
                <a:latin typeface="Times New Roman" panose="02020603050405020304" pitchFamily="18" charset="0"/>
                <a:cs typeface="Times New Roman" panose="02020603050405020304" pitchFamily="18" charset="0"/>
              </a:rPr>
              <a:t>So, </a:t>
            </a:r>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11</a:t>
            </a:fld>
            <a:endParaRPr lang="fr-FR"/>
          </a:p>
        </p:txBody>
      </p:sp>
    </p:spTree>
    <p:extLst>
      <p:ext uri="{BB962C8B-B14F-4D97-AF65-F5344CB8AC3E}">
        <p14:creationId xmlns:p14="http://schemas.microsoft.com/office/powerpoint/2010/main" val="2112158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18</a:t>
            </a:fld>
            <a:endParaRPr lang="fr-FR"/>
          </a:p>
        </p:txBody>
      </p:sp>
    </p:spTree>
    <p:extLst>
      <p:ext uri="{BB962C8B-B14F-4D97-AF65-F5344CB8AC3E}">
        <p14:creationId xmlns:p14="http://schemas.microsoft.com/office/powerpoint/2010/main" val="1365143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C40C158-76BD-40C1-AE08-C64C2E7F5830}" type="slidenum">
              <a:rPr lang="fr-FR" smtClean="0"/>
              <a:t>28</a:t>
            </a:fld>
            <a:endParaRPr lang="fr-FR"/>
          </a:p>
        </p:txBody>
      </p:sp>
    </p:spTree>
    <p:extLst>
      <p:ext uri="{BB962C8B-B14F-4D97-AF65-F5344CB8AC3E}">
        <p14:creationId xmlns:p14="http://schemas.microsoft.com/office/powerpoint/2010/main" val="4004340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82E3F57-AF1E-4172-93A2-CD95505D4AF2}" type="datetimeFigureOut">
              <a:rPr lang="fr-FR" smtClean="0"/>
              <a:t>13/10/2023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176114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2E3F57-AF1E-4172-93A2-CD95505D4AF2}" type="datetimeFigureOut">
              <a:rPr lang="fr-FR" smtClean="0"/>
              <a:t>13/10/2023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253066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2E3F57-AF1E-4172-93A2-CD95505D4AF2}" type="datetimeFigureOut">
              <a:rPr lang="fr-FR" smtClean="0"/>
              <a:t>13/10/2023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141147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2E3F57-AF1E-4172-93A2-CD95505D4AF2}" type="datetimeFigureOut">
              <a:rPr lang="fr-FR" smtClean="0"/>
              <a:t>13/10/2023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506852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82E3F57-AF1E-4172-93A2-CD95505D4AF2}" type="datetimeFigureOut">
              <a:rPr lang="fr-FR" smtClean="0"/>
              <a:t>13/10/2023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265349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2E3F57-AF1E-4172-93A2-CD95505D4AF2}" type="datetimeFigureOut">
              <a:rPr lang="fr-FR" smtClean="0"/>
              <a:t>13/10/2023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351276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2E3F57-AF1E-4172-93A2-CD95505D4AF2}" type="datetimeFigureOut">
              <a:rPr lang="fr-FR" smtClean="0"/>
              <a:t>13/10/2023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366570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82E3F57-AF1E-4172-93A2-CD95505D4AF2}" type="datetimeFigureOut">
              <a:rPr lang="fr-FR" smtClean="0"/>
              <a:t>13/10/2023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216944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2E3F57-AF1E-4172-93A2-CD95505D4AF2}" type="datetimeFigureOut">
              <a:rPr lang="fr-FR" smtClean="0"/>
              <a:t>13/10/2023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233148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2E3F57-AF1E-4172-93A2-CD95505D4AF2}" type="datetimeFigureOut">
              <a:rPr lang="fr-FR" smtClean="0"/>
              <a:t>13/10/2023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139180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2E3F57-AF1E-4172-93A2-CD95505D4AF2}" type="datetimeFigureOut">
              <a:rPr lang="fr-FR" smtClean="0"/>
              <a:t>13/10/2023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A8E7E0-2DCE-4796-8986-933130ECDA68}" type="slidenum">
              <a:rPr lang="fr-FR" smtClean="0"/>
              <a:t>‹N°›</a:t>
            </a:fld>
            <a:endParaRPr lang="fr-FR"/>
          </a:p>
        </p:txBody>
      </p:sp>
    </p:spTree>
    <p:extLst>
      <p:ext uri="{BB962C8B-B14F-4D97-AF65-F5344CB8AC3E}">
        <p14:creationId xmlns:p14="http://schemas.microsoft.com/office/powerpoint/2010/main" val="406872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E3F57-AF1E-4172-93A2-CD95505D4AF2}" type="datetimeFigureOut">
              <a:rPr lang="fr-FR" smtClean="0"/>
              <a:t>13/10/2023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8E7E0-2DCE-4796-8986-933130ECDA68}" type="slidenum">
              <a:rPr lang="fr-FR" smtClean="0"/>
              <a:t>‹N°›</a:t>
            </a:fld>
            <a:endParaRPr lang="fr-FR"/>
          </a:p>
        </p:txBody>
      </p:sp>
    </p:spTree>
    <p:extLst>
      <p:ext uri="{BB962C8B-B14F-4D97-AF65-F5344CB8AC3E}">
        <p14:creationId xmlns:p14="http://schemas.microsoft.com/office/powerpoint/2010/main" val="1997729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916832"/>
            <a:ext cx="7772400" cy="2376264"/>
          </a:xfrm>
        </p:spPr>
        <p:txBody>
          <a:bodyPr>
            <a:normAutofit fontScale="90000"/>
          </a:bodyPr>
          <a:lstStyle/>
          <a:p>
            <a:r>
              <a:rPr lang="fr-FR" dirty="0" smtClean="0"/>
              <a:t/>
            </a:r>
            <a:br>
              <a:rPr lang="fr-FR" dirty="0" smtClean="0"/>
            </a:br>
            <a:r>
              <a:rPr lang="fr-FR" sz="7200" dirty="0" smtClean="0">
                <a:latin typeface="Arial Rounded MT Bold" panose="020F0704030504030204" pitchFamily="34" charset="0"/>
              </a:rPr>
              <a:t>CA </a:t>
            </a:r>
            <a:br>
              <a:rPr lang="fr-FR" sz="7200" dirty="0" smtClean="0">
                <a:latin typeface="Arial Rounded MT Bold" panose="020F0704030504030204" pitchFamily="34" charset="0"/>
              </a:rPr>
            </a:br>
            <a:r>
              <a:rPr lang="fr-FR" sz="7200" dirty="0" smtClean="0">
                <a:latin typeface="Arial Rounded MT Bold" panose="020F0704030504030204" pitchFamily="34" charset="0"/>
              </a:rPr>
              <a:t>part 2</a:t>
            </a:r>
            <a:br>
              <a:rPr lang="fr-FR" sz="7200" dirty="0" smtClean="0">
                <a:latin typeface="Arial Rounded MT Bold" panose="020F0704030504030204" pitchFamily="34" charset="0"/>
              </a:rPr>
            </a:br>
            <a:endParaRPr lang="fr-FR" sz="7200" dirty="0">
              <a:latin typeface="Arial Rounded MT Bold" panose="020F0704030504030204" pitchFamily="34" charset="0"/>
            </a:endParaRPr>
          </a:p>
        </p:txBody>
      </p:sp>
    </p:spTree>
    <p:extLst>
      <p:ext uri="{BB962C8B-B14F-4D97-AF65-F5344CB8AC3E}">
        <p14:creationId xmlns:p14="http://schemas.microsoft.com/office/powerpoint/2010/main" val="731491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WEAK VERSION</a:t>
            </a:r>
            <a:br>
              <a:rPr lang="fr-FR" dirty="0" smtClean="0"/>
            </a:br>
            <a:endParaRPr lang="fr-FR" dirty="0"/>
          </a:p>
        </p:txBody>
      </p:sp>
      <p:sp>
        <p:nvSpPr>
          <p:cNvPr id="3" name="Espace réservé du contenu 2"/>
          <p:cNvSpPr>
            <a:spLocks noGrp="1"/>
          </p:cNvSpPr>
          <p:nvPr>
            <p:ph idx="1"/>
          </p:nvPr>
        </p:nvSpPr>
        <p:spPr/>
        <p:txBody>
          <a:bodyPr>
            <a:normAutofit/>
          </a:bodyPr>
          <a:lstStyle/>
          <a:p>
            <a:r>
              <a:rPr lang="en-US" dirty="0" smtClean="0"/>
              <a:t>It [the weak version] starts with the evidence provided by linguistic interference and uses such evidence to explain the similarities and differences between the two systems ... reference is made to the two systems (NL and TL] only in order to explain actually observed interference phenomena. (</a:t>
            </a:r>
            <a:r>
              <a:rPr lang="en-US" dirty="0" err="1" smtClean="0"/>
              <a:t>Wardhaugh</a:t>
            </a:r>
            <a:r>
              <a:rPr lang="en-US" dirty="0" smtClean="0"/>
              <a:t>, 1970, p.5). </a:t>
            </a:r>
            <a:endParaRPr lang="fr-FR" dirty="0"/>
          </a:p>
        </p:txBody>
      </p:sp>
    </p:spTree>
    <p:extLst>
      <p:ext uri="{BB962C8B-B14F-4D97-AF65-F5344CB8AC3E}">
        <p14:creationId xmlns:p14="http://schemas.microsoft.com/office/powerpoint/2010/main" val="182536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STRONG VS WEAK</a:t>
            </a:r>
            <a:endParaRPr lang="fr-FR" dirty="0"/>
          </a:p>
        </p:txBody>
      </p:sp>
      <p:sp>
        <p:nvSpPr>
          <p:cNvPr id="6" name="Espace réservé du contenu 5"/>
          <p:cNvSpPr>
            <a:spLocks noGrp="1"/>
          </p:cNvSpPr>
          <p:nvPr>
            <p:ph idx="1"/>
          </p:nvPr>
        </p:nvSpPr>
        <p:spPr/>
        <p:txBody>
          <a:bodyPr/>
          <a:lstStyle/>
          <a:p>
            <a:pPr lvl="0"/>
            <a:r>
              <a:rPr lang="en-US" dirty="0" smtClean="0">
                <a:effectLst/>
                <a:latin typeface="Times New Roman" panose="02020603050405020304" pitchFamily="18" charset="0"/>
                <a:cs typeface="Times New Roman" panose="02020603050405020304" pitchFamily="18" charset="0"/>
              </a:rPr>
              <a:t>This perspective explains language learning difficulties after they have occurred, taking into account various factors, including language differences.</a:t>
            </a:r>
            <a:endParaRPr lang="fr-FR" dirty="0" smtClean="0"/>
          </a:p>
          <a:p>
            <a:pPr lvl="0"/>
            <a:r>
              <a:rPr lang="en-US" dirty="0" smtClean="0">
                <a:effectLst/>
                <a:latin typeface="Times New Roman" panose="02020603050405020304" pitchFamily="18" charset="0"/>
                <a:cs typeface="Times New Roman" panose="02020603050405020304" pitchFamily="18" charset="0"/>
              </a:rPr>
              <a:t>This perspective predicts that language learning difficulties will happen due to structural differences between the native language and the target language.</a:t>
            </a:r>
            <a:endParaRPr lang="fr-FR" dirty="0" smtClean="0"/>
          </a:p>
          <a:p>
            <a:endParaRPr lang="fr-FR" dirty="0"/>
          </a:p>
        </p:txBody>
      </p:sp>
    </p:spTree>
    <p:extLst>
      <p:ext uri="{BB962C8B-B14F-4D97-AF65-F5344CB8AC3E}">
        <p14:creationId xmlns:p14="http://schemas.microsoft.com/office/powerpoint/2010/main" val="102829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0"/>
            <a:r>
              <a:rPr lang="fr-FR" b="1" dirty="0" smtClean="0"/>
              <a:t>WEAK VERSION</a:t>
            </a:r>
          </a:p>
          <a:p>
            <a:pPr lvl="0"/>
            <a:r>
              <a:rPr lang="en-US" dirty="0" smtClean="0">
                <a:effectLst/>
                <a:latin typeface="Times New Roman" panose="02020603050405020304" pitchFamily="18" charset="0"/>
                <a:cs typeface="Times New Roman" panose="02020603050405020304" pitchFamily="18" charset="0"/>
              </a:rPr>
              <a:t>the "weak version" is focused on understanding why certain errors or difficulties arose during the language learning process, rather than trying to forecast them in advance. </a:t>
            </a:r>
            <a:endParaRPr lang="fr-FR" dirty="0"/>
          </a:p>
        </p:txBody>
      </p:sp>
    </p:spTree>
    <p:extLst>
      <p:ext uri="{BB962C8B-B14F-4D97-AF65-F5344CB8AC3E}">
        <p14:creationId xmlns:p14="http://schemas.microsoft.com/office/powerpoint/2010/main" val="307046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0"/>
            <a:r>
              <a:rPr lang="en-US" sz="3600" dirty="0" smtClean="0">
                <a:effectLst/>
                <a:latin typeface="Times New Roman" panose="02020603050405020304" pitchFamily="18" charset="0"/>
                <a:cs typeface="Times New Roman" panose="02020603050405020304" pitchFamily="18" charset="0"/>
              </a:rPr>
              <a:t>It acknowledges that while language differences are a factor, there are also many other variables that come into play when explaining these errors.</a:t>
            </a:r>
            <a:r>
              <a:rPr lang="en-US" sz="3600" dirty="0" smtClean="0">
                <a:latin typeface="Times New Roman" panose="02020603050405020304" pitchFamily="18" charset="0"/>
                <a:cs typeface="Times New Roman" panose="02020603050405020304" pitchFamily="18" charset="0"/>
              </a:rPr>
              <a:t> </a:t>
            </a:r>
          </a:p>
          <a:p>
            <a:pPr lvl="0"/>
            <a:r>
              <a:rPr lang="en-US" sz="3600" dirty="0" smtClean="0">
                <a:latin typeface="Times New Roman" panose="02020603050405020304" pitchFamily="18" charset="0"/>
                <a:cs typeface="Times New Roman" panose="02020603050405020304" pitchFamily="18" charset="0"/>
              </a:rPr>
              <a:t>It is hypothesized that the main source of errors in weak version coming from lack of enough knowledge in second language.</a:t>
            </a:r>
            <a:endParaRPr lang="fr-FR" sz="3600" dirty="0" smtClean="0">
              <a:latin typeface="Times New Roman" panose="02020603050405020304" pitchFamily="18" charset="0"/>
              <a:cs typeface="Times New Roman" panose="02020603050405020304" pitchFamily="18" charset="0"/>
            </a:endParaRP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89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997152"/>
          </a:xfrm>
        </p:spPr>
        <p:txBody>
          <a:bodyPr>
            <a:noAutofit/>
          </a:bodyPr>
          <a:lstStyle/>
          <a:p>
            <a:r>
              <a:rPr lang="fr-FR" dirty="0" err="1" smtClean="0">
                <a:latin typeface="Times New Roman" panose="02020603050405020304" pitchFamily="18" charset="0"/>
                <a:cs typeface="Times New Roman" panose="02020603050405020304" pitchFamily="18" charset="0"/>
              </a:rPr>
              <a:t>Wardhaugh</a:t>
            </a:r>
            <a:r>
              <a:rPr lang="fr-FR" dirty="0" smtClean="0">
                <a:latin typeface="Times New Roman" panose="02020603050405020304" pitchFamily="18" charset="0"/>
                <a:cs typeface="Times New Roman" panose="02020603050405020304" pitchFamily="18" charset="0"/>
              </a:rPr>
              <a:t>(1970)</a:t>
            </a:r>
            <a:r>
              <a:rPr lang="fr-FR" dirty="0" err="1" smtClean="0">
                <a:latin typeface="Times New Roman" panose="02020603050405020304" pitchFamily="18" charset="0"/>
                <a:cs typeface="Times New Roman" panose="02020603050405020304" pitchFamily="18" charset="0"/>
              </a:rPr>
              <a:t>proposed</a:t>
            </a:r>
            <a:r>
              <a:rPr lang="fr-FR" dirty="0" smtClean="0">
                <a:latin typeface="Times New Roman" panose="02020603050405020304" pitchFamily="18" charset="0"/>
                <a:cs typeface="Times New Roman" panose="02020603050405020304" pitchFamily="18" charset="0"/>
              </a:rPr>
              <a:t> a distinction </a:t>
            </a:r>
            <a:r>
              <a:rPr lang="fr-FR" dirty="0" err="1" smtClean="0">
                <a:latin typeface="Times New Roman" panose="02020603050405020304" pitchFamily="18" charset="0"/>
                <a:cs typeface="Times New Roman" panose="02020603050405020304" pitchFamily="18" charset="0"/>
              </a:rPr>
              <a:t>between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strong</a:t>
            </a:r>
            <a:r>
              <a:rPr lang="fr-FR" dirty="0" smtClean="0">
                <a:latin typeface="Times New Roman" panose="02020603050405020304" pitchFamily="18" charset="0"/>
                <a:cs typeface="Times New Roman" panose="02020603050405020304" pitchFamily="18" charset="0"/>
              </a:rPr>
              <a:t> and the </a:t>
            </a:r>
            <a:r>
              <a:rPr lang="fr-FR" dirty="0" err="1" smtClean="0">
                <a:latin typeface="Times New Roman" panose="02020603050405020304" pitchFamily="18" charset="0"/>
                <a:cs typeface="Times New Roman" panose="02020603050405020304" pitchFamily="18" charset="0"/>
              </a:rPr>
              <a:t>weak</a:t>
            </a:r>
            <a:r>
              <a:rPr lang="fr-FR" dirty="0" smtClean="0">
                <a:latin typeface="Times New Roman" panose="02020603050405020304" pitchFamily="18" charset="0"/>
                <a:cs typeface="Times New Roman" panose="02020603050405020304" pitchFamily="18" charset="0"/>
              </a:rPr>
              <a:t> version of the CA. </a:t>
            </a:r>
          </a:p>
          <a:p>
            <a:r>
              <a:rPr lang="fr-FR" dirty="0" smtClean="0">
                <a:latin typeface="Times New Roman" panose="02020603050405020304" pitchFamily="18" charset="0"/>
                <a:cs typeface="Times New Roman" panose="02020603050405020304" pitchFamily="18" charset="0"/>
              </a:rPr>
              <a:t>The </a:t>
            </a:r>
            <a:r>
              <a:rPr lang="fr-FR" dirty="0" err="1" smtClean="0">
                <a:latin typeface="Times New Roman" panose="02020603050405020304" pitchFamily="18" charset="0"/>
                <a:cs typeface="Times New Roman" panose="02020603050405020304" pitchFamily="18" charset="0"/>
              </a:rPr>
              <a:t>strong</a:t>
            </a:r>
            <a:r>
              <a:rPr lang="fr-FR" dirty="0" smtClean="0">
                <a:latin typeface="Times New Roman" panose="02020603050405020304" pitchFamily="18" charset="0"/>
                <a:cs typeface="Times New Roman" panose="02020603050405020304" pitchFamily="18" charset="0"/>
              </a:rPr>
              <a:t> version[CAH] </a:t>
            </a:r>
            <a:r>
              <a:rPr lang="fr-FR" dirty="0" err="1" smtClean="0">
                <a:latin typeface="Times New Roman" panose="02020603050405020304" pitchFamily="18" charset="0"/>
                <a:cs typeface="Times New Roman" panose="02020603050405020304" pitchFamily="18" charset="0"/>
              </a:rPr>
              <a:t>predicts</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a priori </a:t>
            </a:r>
            <a:r>
              <a:rPr lang="fr-FR" dirty="0" smtClean="0">
                <a:latin typeface="Times New Roman" panose="02020603050405020304" pitchFamily="18" charset="0"/>
                <a:cs typeface="Times New Roman" panose="02020603050405020304" pitchFamily="18" charset="0"/>
              </a:rPr>
              <a:t>.. The </a:t>
            </a:r>
            <a:r>
              <a:rPr lang="fr-FR" dirty="0" err="1" smtClean="0">
                <a:latin typeface="Times New Roman" panose="02020603050405020304" pitchFamily="18" charset="0"/>
                <a:cs typeface="Times New Roman" panose="02020603050405020304" pitchFamily="18" charset="0"/>
              </a:rPr>
              <a:t>weak</a:t>
            </a:r>
            <a:r>
              <a:rPr lang="fr-FR" dirty="0" smtClean="0">
                <a:latin typeface="Times New Roman" panose="02020603050405020304" pitchFamily="18" charset="0"/>
                <a:cs typeface="Times New Roman" panose="02020603050405020304" pitchFamily="18" charset="0"/>
              </a:rPr>
              <a:t> version deals  </a:t>
            </a:r>
            <a:r>
              <a:rPr lang="fr-FR" dirty="0" err="1" smtClean="0">
                <a:latin typeface="Times New Roman" panose="02020603050405020304" pitchFamily="18" charset="0"/>
                <a:cs typeface="Times New Roman" panose="02020603050405020304" pitchFamily="18" charset="0"/>
              </a:rPr>
              <a:t>with</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learner</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errors</a:t>
            </a:r>
            <a:r>
              <a:rPr lang="fr-FR" dirty="0" smtClean="0">
                <a:latin typeface="Times New Roman" panose="02020603050405020304" pitchFamily="18" charset="0"/>
                <a:cs typeface="Times New Roman" panose="02020603050405020304" pitchFamily="18" charset="0"/>
              </a:rPr>
              <a:t> and uses </a:t>
            </a:r>
            <a:r>
              <a:rPr lang="fr-FR" dirty="0" err="1" smtClean="0">
                <a:latin typeface="Times New Roman" panose="02020603050405020304" pitchFamily="18" charset="0"/>
                <a:cs typeface="Times New Roman" panose="02020603050405020304" pitchFamily="18" charset="0"/>
              </a:rPr>
              <a:t>CA,when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applicable,to</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explain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them,</a:t>
            </a:r>
            <a:r>
              <a:rPr lang="fr-FR" b="1" dirty="0" err="1" smtClean="0">
                <a:latin typeface="Times New Roman" panose="02020603050405020304" pitchFamily="18" charset="0"/>
                <a:cs typeface="Times New Roman" panose="02020603050405020304" pitchFamily="18" charset="0"/>
              </a:rPr>
              <a:t>aposteriori</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that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is,after</a:t>
            </a:r>
            <a:r>
              <a:rPr lang="fr-FR" dirty="0" smtClean="0">
                <a:latin typeface="Times New Roman" panose="02020603050405020304" pitchFamily="18" charset="0"/>
                <a:cs typeface="Times New Roman" panose="02020603050405020304" pitchFamily="18" charset="0"/>
              </a:rPr>
              <a:t> the </a:t>
            </a:r>
            <a:r>
              <a:rPr lang="fr-FR" dirty="0" err="1" smtClean="0">
                <a:latin typeface="Times New Roman" panose="02020603050405020304" pitchFamily="18" charset="0"/>
                <a:cs typeface="Times New Roman" panose="02020603050405020304" pitchFamily="18" charset="0"/>
              </a:rPr>
              <a:t>fact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Infact,this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was</a:t>
            </a:r>
            <a:r>
              <a:rPr lang="fr-FR" dirty="0" smtClean="0">
                <a:latin typeface="Times New Roman" panose="02020603050405020304" pitchFamily="18" charset="0"/>
                <a:cs typeface="Times New Roman" panose="02020603050405020304" pitchFamily="18" charset="0"/>
              </a:rPr>
              <a:t> the </a:t>
            </a:r>
            <a:r>
              <a:rPr lang="fr-FR" dirty="0" err="1" smtClean="0">
                <a:latin typeface="Times New Roman" panose="02020603050405020304" pitchFamily="18" charset="0"/>
                <a:cs typeface="Times New Roman" panose="02020603050405020304" pitchFamily="18" charset="0"/>
              </a:rPr>
              <a:t>beginning</a:t>
            </a:r>
            <a:r>
              <a:rPr lang="fr-FR" dirty="0" smtClean="0">
                <a:latin typeface="Times New Roman" panose="02020603050405020304" pitchFamily="18" charset="0"/>
                <a:cs typeface="Times New Roman" panose="02020603050405020304" pitchFamily="18" charset="0"/>
              </a:rPr>
              <a:t> of </a:t>
            </a:r>
            <a:r>
              <a:rPr lang="fr-FR" dirty="0" err="1" smtClean="0">
                <a:latin typeface="Times New Roman" panose="02020603050405020304" pitchFamily="18" charset="0"/>
                <a:cs typeface="Times New Roman" panose="02020603050405020304" pitchFamily="18" charset="0"/>
              </a:rPr>
              <a:t>error</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analysis,that</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is,the</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detecting</a:t>
            </a:r>
            <a:r>
              <a:rPr lang="fr-FR" dirty="0" smtClean="0">
                <a:latin typeface="Times New Roman" panose="02020603050405020304" pitchFamily="18" charset="0"/>
                <a:cs typeface="Times New Roman" panose="02020603050405020304" pitchFamily="18" charset="0"/>
              </a:rPr>
              <a:t> of the source of </a:t>
            </a:r>
            <a:r>
              <a:rPr lang="fr-FR" dirty="0" err="1" smtClean="0">
                <a:latin typeface="Times New Roman" panose="02020603050405020304" pitchFamily="18" charset="0"/>
                <a:cs typeface="Times New Roman" panose="02020603050405020304" pitchFamily="18" charset="0"/>
              </a:rPr>
              <a:t>errors</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241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r>
              <a:rPr lang="en-US" sz="3600" dirty="0" smtClean="0">
                <a:latin typeface="Times New Roman" panose="02020603050405020304" pitchFamily="18" charset="0"/>
                <a:cs typeface="Times New Roman" panose="02020603050405020304" pitchFamily="18" charset="0"/>
              </a:rPr>
              <a:t>Here, the emphasis shifts from the </a:t>
            </a:r>
            <a:r>
              <a:rPr lang="en-US" sz="3600" b="1" dirty="0" smtClean="0">
                <a:latin typeface="Times New Roman" panose="02020603050405020304" pitchFamily="18" charset="0"/>
                <a:cs typeface="Times New Roman" panose="02020603050405020304" pitchFamily="18" charset="0"/>
              </a:rPr>
              <a:t>predictive power</a:t>
            </a:r>
            <a:r>
              <a:rPr lang="en-US" sz="3600" dirty="0" smtClean="0">
                <a:latin typeface="Times New Roman" panose="02020603050405020304" pitchFamily="18" charset="0"/>
                <a:cs typeface="Times New Roman" panose="02020603050405020304" pitchFamily="18" charset="0"/>
              </a:rPr>
              <a:t> to the relative difficulty to the </a:t>
            </a:r>
            <a:r>
              <a:rPr lang="en-US" sz="3600" b="1" dirty="0" smtClean="0">
                <a:latin typeface="Times New Roman" panose="02020603050405020304" pitchFamily="18" charset="0"/>
                <a:cs typeface="Times New Roman" panose="02020603050405020304" pitchFamily="18" charset="0"/>
              </a:rPr>
              <a:t>explanatory power </a:t>
            </a:r>
            <a:r>
              <a:rPr lang="en-US" sz="3600" dirty="0" smtClean="0">
                <a:latin typeface="Times New Roman" panose="02020603050405020304" pitchFamily="18" charset="0"/>
                <a:cs typeface="Times New Roman" panose="02020603050405020304" pitchFamily="18" charset="0"/>
              </a:rPr>
              <a:t>of observable errors. </a:t>
            </a:r>
          </a:p>
          <a:p>
            <a:r>
              <a:rPr lang="en-US" sz="3600" dirty="0" smtClean="0">
                <a:latin typeface="Times New Roman" panose="02020603050405020304" pitchFamily="18" charset="0"/>
                <a:cs typeface="Times New Roman" panose="02020603050405020304" pitchFamily="18" charset="0"/>
              </a:rPr>
              <a:t>The weak version focuses not on the a priori prediction of linguistic difficulties, but on the a posteriori explanation of the sources of errors in language learning. </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692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In 1970, a proposal suggested by </a:t>
            </a:r>
            <a:r>
              <a:rPr lang="en-US" dirty="0" err="1" smtClean="0"/>
              <a:t>Oller</a:t>
            </a:r>
            <a:r>
              <a:rPr lang="en-US" dirty="0" smtClean="0"/>
              <a:t> and </a:t>
            </a:r>
            <a:r>
              <a:rPr lang="en-US" dirty="0" err="1" smtClean="0"/>
              <a:t>Ziahosseiny</a:t>
            </a:r>
            <a:r>
              <a:rPr lang="en-US" dirty="0" smtClean="0"/>
              <a:t> (1970), regarding the interpretation of language learners` errors as well as predicting them, as the moderate version of CAH</a:t>
            </a:r>
            <a:endParaRPr lang="fr-FR" dirty="0"/>
          </a:p>
        </p:txBody>
      </p:sp>
    </p:spTree>
    <p:extLst>
      <p:ext uri="{BB962C8B-B14F-4D97-AF65-F5344CB8AC3E}">
        <p14:creationId xmlns:p14="http://schemas.microsoft.com/office/powerpoint/2010/main" val="61937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moderate version of CAH</a:t>
            </a:r>
            <a:endParaRPr lang="fr-FR" b="1" dirty="0"/>
          </a:p>
        </p:txBody>
      </p:sp>
      <p:sp>
        <p:nvSpPr>
          <p:cNvPr id="3" name="Espace réservé du contenu 2"/>
          <p:cNvSpPr>
            <a:spLocks noGrp="1"/>
          </p:cNvSpPr>
          <p:nvPr>
            <p:ph idx="1"/>
          </p:nvPr>
        </p:nvSpPr>
        <p:spPr/>
        <p:txBody>
          <a:bodyPr>
            <a:normAutofit fontScale="92500" lnSpcReduction="10000"/>
          </a:bodyPr>
          <a:lstStyle/>
          <a:p>
            <a:r>
              <a:rPr lang="en-US" dirty="0" smtClean="0"/>
              <a:t>In 1970, a proposal suggested by </a:t>
            </a:r>
            <a:r>
              <a:rPr lang="en-US" dirty="0" err="1" smtClean="0"/>
              <a:t>Oller</a:t>
            </a:r>
            <a:r>
              <a:rPr lang="en-US" dirty="0" smtClean="0"/>
              <a:t> and </a:t>
            </a:r>
            <a:r>
              <a:rPr lang="en-US" dirty="0" err="1" smtClean="0"/>
              <a:t>Ziahosseiny</a:t>
            </a:r>
            <a:r>
              <a:rPr lang="en-US" dirty="0" smtClean="0"/>
              <a:t> (1970), regarding the interpretation of language learners` errors as well as predicting them, as the moderate version of CAH. </a:t>
            </a:r>
          </a:p>
          <a:p>
            <a:r>
              <a:rPr lang="en-US" dirty="0" smtClean="0"/>
              <a:t>In their hypothesis which was based on a study, conducted on English spelling errors, they revealed that wherever the patterns of two language systems are minimally distinct, learners face with some problems in second language learning. </a:t>
            </a:r>
            <a:endParaRPr lang="fr-FR" dirty="0"/>
          </a:p>
        </p:txBody>
      </p:sp>
    </p:spTree>
    <p:extLst>
      <p:ext uri="{BB962C8B-B14F-4D97-AF65-F5344CB8AC3E}">
        <p14:creationId xmlns:p14="http://schemas.microsoft.com/office/powerpoint/2010/main" val="693711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en-US" dirty="0" smtClean="0"/>
              <a:t>Similarly Brown (1987) stated that inference causes some more problems on the basis of learning when two items are similar while a little interference happens when there are two distinct items to be learned. </a:t>
            </a:r>
          </a:p>
          <a:p>
            <a:r>
              <a:rPr lang="en-US" dirty="0" err="1" smtClean="0"/>
              <a:t>Ziahosseiny</a:t>
            </a:r>
            <a:r>
              <a:rPr lang="en-US" dirty="0" smtClean="0"/>
              <a:t> (1999) claimed that one of the most important advantages of moderate version is that it can explain both </a:t>
            </a:r>
            <a:r>
              <a:rPr lang="en-US" b="1" dirty="0" err="1" smtClean="0"/>
              <a:t>interlingual</a:t>
            </a:r>
            <a:r>
              <a:rPr lang="en-US" dirty="0" smtClean="0"/>
              <a:t> errors which are related to the native language and </a:t>
            </a:r>
            <a:r>
              <a:rPr lang="en-US" b="1" dirty="0" err="1" smtClean="0"/>
              <a:t>intralingual</a:t>
            </a:r>
            <a:r>
              <a:rPr lang="en-US" dirty="0" smtClean="0"/>
              <a:t> errors dealing with target language. </a:t>
            </a:r>
            <a:endParaRPr lang="fr-FR" dirty="0"/>
          </a:p>
        </p:txBody>
      </p:sp>
    </p:spTree>
    <p:extLst>
      <p:ext uri="{BB962C8B-B14F-4D97-AF65-F5344CB8AC3E}">
        <p14:creationId xmlns:p14="http://schemas.microsoft.com/office/powerpoint/2010/main" val="3196650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Moreover, some errors which are due to overgeneralization can be interpreted and predicted on the basis of moderate version..</a:t>
            </a:r>
            <a:endParaRPr lang="fr-FR" dirty="0" smtClean="0"/>
          </a:p>
          <a:p>
            <a:endParaRPr lang="fr-FR" dirty="0"/>
          </a:p>
        </p:txBody>
      </p:sp>
    </p:spTree>
    <p:extLst>
      <p:ext uri="{BB962C8B-B14F-4D97-AF65-F5344CB8AC3E}">
        <p14:creationId xmlns:p14="http://schemas.microsoft.com/office/powerpoint/2010/main" val="183881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a:t/>
            </a:r>
            <a:br>
              <a:rPr lang="fr-FR" dirty="0"/>
            </a:br>
            <a:endParaRPr lang="fr-FR" dirty="0"/>
          </a:p>
        </p:txBody>
      </p:sp>
      <p:sp>
        <p:nvSpPr>
          <p:cNvPr id="3" name="Espace réservé du contenu 2"/>
          <p:cNvSpPr>
            <a:spLocks noGrp="1"/>
          </p:cNvSpPr>
          <p:nvPr>
            <p:ph idx="1"/>
          </p:nvPr>
        </p:nvSpPr>
        <p:spPr>
          <a:xfrm>
            <a:off x="395536" y="2132856"/>
            <a:ext cx="8229600" cy="4525963"/>
          </a:xfrm>
        </p:spPr>
        <p:txBody>
          <a:bodyPr/>
          <a:lstStyle/>
          <a:p>
            <a:r>
              <a:rPr lang="fr-FR" b="1" dirty="0" smtClean="0"/>
              <a:t>VERSIONS OF CA</a:t>
            </a:r>
          </a:p>
          <a:p>
            <a:r>
              <a:rPr lang="fr-FR" b="1" dirty="0" smtClean="0"/>
              <a:t>PROCEDURES FOR COMPARING LANGUAGES</a:t>
            </a:r>
          </a:p>
          <a:p>
            <a:r>
              <a:rPr lang="fr-FR" b="1" dirty="0" smtClean="0"/>
              <a:t>HIERARCHY OF DIFFICULTY</a:t>
            </a:r>
          </a:p>
          <a:p>
            <a:r>
              <a:rPr lang="fr-FR" b="1" dirty="0" smtClean="0"/>
              <a:t>DRAWBACKS OF CA</a:t>
            </a:r>
          </a:p>
          <a:p>
            <a:endParaRPr lang="fr-FR" b="1" dirty="0" smtClean="0"/>
          </a:p>
          <a:p>
            <a:endParaRPr lang="fr-FR" dirty="0"/>
          </a:p>
        </p:txBody>
      </p:sp>
    </p:spTree>
    <p:extLst>
      <p:ext uri="{BB962C8B-B14F-4D97-AF65-F5344CB8AC3E}">
        <p14:creationId xmlns:p14="http://schemas.microsoft.com/office/powerpoint/2010/main" val="803964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Procedures</a:t>
            </a:r>
            <a:r>
              <a:rPr lang="fr-FR" b="1" dirty="0" smtClean="0"/>
              <a:t> for </a:t>
            </a:r>
            <a:r>
              <a:rPr lang="fr-FR" b="1" dirty="0" err="1" smtClean="0"/>
              <a:t>Comparing</a:t>
            </a:r>
            <a:r>
              <a:rPr lang="fr-FR" b="1" dirty="0" smtClean="0"/>
              <a:t> </a:t>
            </a:r>
            <a:r>
              <a:rPr lang="fr-FR" b="1" dirty="0" err="1" smtClean="0"/>
              <a:t>Languages</a:t>
            </a:r>
            <a:r>
              <a:rPr lang="fr-FR" b="1" dirty="0" smtClean="0"/>
              <a:t> </a:t>
            </a:r>
            <a:endParaRPr lang="fr-FR" b="1" dirty="0"/>
          </a:p>
        </p:txBody>
      </p:sp>
      <p:sp>
        <p:nvSpPr>
          <p:cNvPr id="3" name="Espace réservé du contenu 2"/>
          <p:cNvSpPr>
            <a:spLocks noGrp="1"/>
          </p:cNvSpPr>
          <p:nvPr>
            <p:ph idx="1"/>
          </p:nvPr>
        </p:nvSpPr>
        <p:spPr/>
        <p:txBody>
          <a:bodyPr/>
          <a:lstStyle/>
          <a:p>
            <a:r>
              <a:rPr lang="en-US" dirty="0" smtClean="0"/>
              <a:t>James ( 1980) asserts that :</a:t>
            </a:r>
          </a:p>
          <a:p>
            <a:r>
              <a:rPr lang="en-US" dirty="0" smtClean="0"/>
              <a:t>"executing [doing] a contrastive analysis involves two steps: description, and comparison" (p. 63 ). However, five different steps have been mentioned in the literature for comparing and contrasting two languages, or two subsystems for that matter. These are explained below. </a:t>
            </a:r>
            <a:endParaRPr lang="fr-FR" dirty="0"/>
          </a:p>
        </p:txBody>
      </p:sp>
    </p:spTree>
    <p:extLst>
      <p:ext uri="{BB962C8B-B14F-4D97-AF65-F5344CB8AC3E}">
        <p14:creationId xmlns:p14="http://schemas.microsoft.com/office/powerpoint/2010/main" val="16729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As mentioned earlier, CA can be used to understand the differences as well as the similarities between the learner's NL and the TL. Knowledge of the similarities and differences can be of great help in understanding L2 errors. Therefore, following the CA gives a great </a:t>
            </a:r>
            <a:r>
              <a:rPr lang="en-US" b="1" dirty="0" smtClean="0"/>
              <a:t>systemic description </a:t>
            </a:r>
            <a:r>
              <a:rPr lang="en-US" dirty="0" smtClean="0"/>
              <a:t>to the both languages (L1 &amp; L2). </a:t>
            </a:r>
            <a:endParaRPr lang="fr-FR" dirty="0"/>
          </a:p>
        </p:txBody>
      </p:sp>
    </p:spTree>
    <p:extLst>
      <p:ext uri="{BB962C8B-B14F-4D97-AF65-F5344CB8AC3E}">
        <p14:creationId xmlns:p14="http://schemas.microsoft.com/office/powerpoint/2010/main" val="234572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en-US" dirty="0" smtClean="0"/>
          </a:p>
          <a:p>
            <a:r>
              <a:rPr lang="en-US" dirty="0" smtClean="0"/>
              <a:t>CA can be broken down to a set of component procedures. The five steps for making a </a:t>
            </a:r>
            <a:r>
              <a:rPr lang="en-US" b="1" dirty="0" smtClean="0"/>
              <a:t>systematic</a:t>
            </a:r>
            <a:r>
              <a:rPr lang="en-US" dirty="0" smtClean="0"/>
              <a:t> comparison and contrast of any two languages are: </a:t>
            </a:r>
            <a:r>
              <a:rPr lang="en-US" b="1" dirty="0" smtClean="0"/>
              <a:t>Selection - description - comparison - prediction - verification. </a:t>
            </a:r>
            <a:endParaRPr lang="fr-FR" b="1" dirty="0" smtClean="0"/>
          </a:p>
          <a:p>
            <a:endParaRPr lang="fr-FR" b="1" dirty="0"/>
          </a:p>
        </p:txBody>
      </p:sp>
    </p:spTree>
    <p:extLst>
      <p:ext uri="{BB962C8B-B14F-4D97-AF65-F5344CB8AC3E}">
        <p14:creationId xmlns:p14="http://schemas.microsoft.com/office/powerpoint/2010/main" val="2144048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en-US" dirty="0" smtClean="0"/>
              <a:t>The first step is </a:t>
            </a:r>
            <a:r>
              <a:rPr lang="en-US" b="1" dirty="0" smtClean="0"/>
              <a:t>to select </a:t>
            </a:r>
            <a:r>
              <a:rPr lang="en-US" dirty="0" smtClean="0"/>
              <a:t>or take the two languages, L1 and L2, and writing formal descriptions of </a:t>
            </a:r>
            <a:r>
              <a:rPr lang="en-US" dirty="0" err="1" smtClean="0"/>
              <a:t>themIn</a:t>
            </a:r>
            <a:r>
              <a:rPr lang="en-US" dirty="0" smtClean="0"/>
              <a:t> this step, there is a need to decide what is to be contrasted/compared with what. That is because it is quite difficult to compare everything (sound, word, structure...</a:t>
            </a:r>
            <a:r>
              <a:rPr lang="en-US" dirty="0" err="1" smtClean="0"/>
              <a:t>etc</a:t>
            </a:r>
            <a:r>
              <a:rPr lang="en-US" dirty="0" smtClean="0"/>
              <a:t>) so the analysis should be limited to a specific category. Once the selection is done, the selected linguistic units/structures can be described. </a:t>
            </a:r>
            <a:endParaRPr lang="fr-FR" dirty="0"/>
          </a:p>
        </p:txBody>
      </p:sp>
    </p:spTree>
    <p:extLst>
      <p:ext uri="{BB962C8B-B14F-4D97-AF65-F5344CB8AC3E}">
        <p14:creationId xmlns:p14="http://schemas.microsoft.com/office/powerpoint/2010/main" val="994535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smtClean="0"/>
              <a:t>Description</a:t>
            </a:r>
          </a:p>
          <a:p>
            <a:r>
              <a:rPr lang="en-US" dirty="0" smtClean="0"/>
              <a:t>The two languages should be linguistically described within the same theory which is CA. The main focus should be on the differences. Third, having described the linguistic-selected units, it is crucial to compare the structures with each other. This step is called </a:t>
            </a:r>
            <a:r>
              <a:rPr lang="en-US" b="1" dirty="0" smtClean="0"/>
              <a:t>'comparison'. </a:t>
            </a:r>
            <a:endParaRPr lang="fr-FR" b="1" dirty="0"/>
          </a:p>
        </p:txBody>
      </p:sp>
    </p:spTree>
    <p:extLst>
      <p:ext uri="{BB962C8B-B14F-4D97-AF65-F5344CB8AC3E}">
        <p14:creationId xmlns:p14="http://schemas.microsoft.com/office/powerpoint/2010/main" val="3456606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In this step, the differences and similarities can be compared in form or meaning. Here, the term 'form' refers to any linguistic unit of any size. It is impossible to clearly compare the two languages without giving a full description. </a:t>
            </a:r>
            <a:endParaRPr lang="fr-FR" dirty="0"/>
          </a:p>
        </p:txBody>
      </p:sp>
    </p:spTree>
    <p:extLst>
      <p:ext uri="{BB962C8B-B14F-4D97-AF65-F5344CB8AC3E}">
        <p14:creationId xmlns:p14="http://schemas.microsoft.com/office/powerpoint/2010/main" val="2657278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smtClean="0"/>
              <a:t>Prediction: </a:t>
            </a:r>
            <a:r>
              <a:rPr lang="en-US" dirty="0" smtClean="0"/>
              <a:t>It is about making a prediction of difficulty through the contrast. The CA can noticeably predict for the similarities and differences of the two compared languages. Based on the researcher's knowledge, he/she can judge if the differences and similarities are problematic or not. </a:t>
            </a:r>
            <a:endParaRPr lang="fr-FR" dirty="0"/>
          </a:p>
        </p:txBody>
      </p:sp>
    </p:spTree>
    <p:extLst>
      <p:ext uri="{BB962C8B-B14F-4D97-AF65-F5344CB8AC3E}">
        <p14:creationId xmlns:p14="http://schemas.microsoft.com/office/powerpoint/2010/main" val="702525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en-US" b="1" dirty="0" smtClean="0"/>
          </a:p>
          <a:p>
            <a:r>
              <a:rPr lang="en-US" b="1" dirty="0" smtClean="0"/>
              <a:t>Verification</a:t>
            </a:r>
            <a:r>
              <a:rPr lang="en-US" dirty="0" smtClean="0"/>
              <a:t> : Here, the researcher should find out whether the predictions given in the previous step (prediction) are true or not. </a:t>
            </a:r>
            <a:endParaRPr lang="fr-FR" dirty="0"/>
          </a:p>
        </p:txBody>
      </p:sp>
    </p:spTree>
    <p:extLst>
      <p:ext uri="{BB962C8B-B14F-4D97-AF65-F5344CB8AC3E}">
        <p14:creationId xmlns:p14="http://schemas.microsoft.com/office/powerpoint/2010/main" val="3165437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Hierarchy</a:t>
            </a:r>
            <a:r>
              <a:rPr lang="fr-FR" b="1" dirty="0" smtClean="0"/>
              <a:t> of </a:t>
            </a:r>
            <a:r>
              <a:rPr lang="fr-FR" b="1" dirty="0" err="1" smtClean="0"/>
              <a:t>difficulty</a:t>
            </a:r>
            <a:endParaRPr lang="fr-FR" dirty="0"/>
          </a:p>
        </p:txBody>
      </p:sp>
      <p:sp>
        <p:nvSpPr>
          <p:cNvPr id="3" name="Espace réservé du contenu 2"/>
          <p:cNvSpPr>
            <a:spLocks noGrp="1"/>
          </p:cNvSpPr>
          <p:nvPr>
            <p:ph idx="1"/>
          </p:nvPr>
        </p:nvSpPr>
        <p:spPr/>
        <p:txBody>
          <a:bodyPr/>
          <a:lstStyle/>
          <a:p>
            <a:r>
              <a:rPr lang="fr-FR" sz="3600" dirty="0" err="1" smtClean="0">
                <a:latin typeface="Times New Roman" panose="02020603050405020304" pitchFamily="18" charset="0"/>
                <a:cs typeface="Times New Roman" panose="02020603050405020304" pitchFamily="18" charset="0"/>
              </a:rPr>
              <a:t>Some</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proponents</a:t>
            </a:r>
            <a:r>
              <a:rPr lang="fr-FR" sz="3600" dirty="0" smtClean="0">
                <a:latin typeface="Times New Roman" panose="02020603050405020304" pitchFamily="18" charset="0"/>
                <a:cs typeface="Times New Roman" panose="02020603050405020304" pitchFamily="18" charset="0"/>
              </a:rPr>
              <a:t> of CAH </a:t>
            </a:r>
            <a:r>
              <a:rPr lang="fr-FR" sz="3600" dirty="0" err="1" smtClean="0">
                <a:latin typeface="Times New Roman" panose="02020603050405020304" pitchFamily="18" charset="0"/>
                <a:cs typeface="Times New Roman" panose="02020603050405020304" pitchFamily="18" charset="0"/>
              </a:rPr>
              <a:t>established</a:t>
            </a:r>
            <a:r>
              <a:rPr lang="fr-FR" sz="3600" dirty="0" smtClean="0">
                <a:latin typeface="Times New Roman" panose="02020603050405020304" pitchFamily="18" charset="0"/>
                <a:cs typeface="Times New Roman" panose="02020603050405020304" pitchFamily="18" charset="0"/>
              </a:rPr>
              <a:t> a model </a:t>
            </a:r>
            <a:r>
              <a:rPr lang="fr-FR" sz="3600" dirty="0" err="1" smtClean="0">
                <a:latin typeface="Times New Roman" panose="02020603050405020304" pitchFamily="18" charset="0"/>
                <a:cs typeface="Times New Roman" panose="02020603050405020304" pitchFamily="18" charset="0"/>
              </a:rPr>
              <a:t>that</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functions</a:t>
            </a:r>
            <a:r>
              <a:rPr lang="fr-FR" sz="3600" dirty="0" smtClean="0">
                <a:latin typeface="Times New Roman" panose="02020603050405020304" pitchFamily="18" charset="0"/>
                <a:cs typeface="Times New Roman" panose="02020603050405020304" pitchFamily="18" charset="0"/>
              </a:rPr>
              <a:t> as a </a:t>
            </a:r>
            <a:r>
              <a:rPr lang="fr-FR" sz="3600" dirty="0" err="1" smtClean="0">
                <a:latin typeface="Times New Roman" panose="02020603050405020304" pitchFamily="18" charset="0"/>
                <a:cs typeface="Times New Roman" panose="02020603050405020304" pitchFamily="18" charset="0"/>
              </a:rPr>
              <a:t>hierarchy</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that</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allows</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predictions</a:t>
            </a:r>
            <a:r>
              <a:rPr lang="fr-FR" sz="3600" dirty="0" smtClean="0">
                <a:latin typeface="Times New Roman" panose="02020603050405020304" pitchFamily="18" charset="0"/>
                <a:cs typeface="Times New Roman" panose="02020603050405020304" pitchFamily="18" charset="0"/>
              </a:rPr>
              <a:t> as to </a:t>
            </a:r>
            <a:r>
              <a:rPr lang="fr-FR" sz="3600" dirty="0" err="1" smtClean="0">
                <a:latin typeface="Times New Roman" panose="02020603050405020304" pitchFamily="18" charset="0"/>
                <a:cs typeface="Times New Roman" panose="02020603050405020304" pitchFamily="18" charset="0"/>
              </a:rPr>
              <a:t>where</a:t>
            </a:r>
            <a:r>
              <a:rPr lang="fr-FR" sz="3600" dirty="0" smtClean="0">
                <a:latin typeface="Times New Roman" panose="02020603050405020304" pitchFamily="18" charset="0"/>
                <a:cs typeface="Times New Roman" panose="02020603050405020304" pitchFamily="18" charset="0"/>
              </a:rPr>
              <a:t> L2 </a:t>
            </a:r>
            <a:r>
              <a:rPr lang="fr-FR" sz="3600" dirty="0" err="1" smtClean="0">
                <a:latin typeface="Times New Roman" panose="02020603050405020304" pitchFamily="18" charset="0"/>
                <a:cs typeface="Times New Roman" panose="02020603050405020304" pitchFamily="18" charset="0"/>
              </a:rPr>
              <a:t>learners</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could</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be</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expected</a:t>
            </a:r>
            <a:r>
              <a:rPr lang="fr-FR" sz="3600" dirty="0" smtClean="0">
                <a:latin typeface="Times New Roman" panose="02020603050405020304" pitchFamily="18" charset="0"/>
                <a:cs typeface="Times New Roman" panose="02020603050405020304" pitchFamily="18" charset="0"/>
              </a:rPr>
              <a:t> to </a:t>
            </a:r>
            <a:r>
              <a:rPr lang="fr-FR" sz="3600" dirty="0" err="1" smtClean="0">
                <a:latin typeface="Times New Roman" panose="02020603050405020304" pitchFamily="18" charset="0"/>
                <a:cs typeface="Times New Roman" panose="02020603050405020304" pitchFamily="18" charset="0"/>
              </a:rPr>
              <a:t>make</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errors</a:t>
            </a:r>
            <a:r>
              <a:rPr lang="fr-FR" sz="3600" dirty="0" smtClean="0">
                <a:latin typeface="Times New Roman" panose="02020603050405020304" pitchFamily="18" charset="0"/>
                <a:cs typeface="Times New Roman" panose="02020603050405020304" pitchFamily="18" charset="0"/>
              </a:rPr>
              <a:t>,</a:t>
            </a:r>
            <a:r>
              <a:rPr lang="fr-FR" sz="3600" baseline="0" dirty="0" smtClean="0">
                <a:latin typeface="Times New Roman" panose="02020603050405020304" pitchFamily="18" charset="0"/>
                <a:cs typeface="Times New Roman" panose="02020603050405020304" pitchFamily="18" charset="0"/>
              </a:rPr>
              <a:t> </a:t>
            </a:r>
            <a:r>
              <a:rPr lang="fr-FR" sz="3600" baseline="0" dirty="0" err="1" smtClean="0">
                <a:latin typeface="Times New Roman" panose="02020603050405020304" pitchFamily="18" charset="0"/>
                <a:cs typeface="Times New Roman" panose="02020603050405020304" pitchFamily="18" charset="0"/>
              </a:rPr>
              <a:t>based</a:t>
            </a:r>
            <a:r>
              <a:rPr lang="fr-FR" sz="3600" baseline="0" dirty="0" smtClean="0">
                <a:latin typeface="Times New Roman" panose="02020603050405020304" pitchFamily="18" charset="0"/>
                <a:cs typeface="Times New Roman" panose="02020603050405020304" pitchFamily="18" charset="0"/>
              </a:rPr>
              <a:t> on the </a:t>
            </a:r>
            <a:r>
              <a:rPr lang="fr-FR" sz="3600" baseline="0" dirty="0" err="1" smtClean="0">
                <a:latin typeface="Times New Roman" panose="02020603050405020304" pitchFamily="18" charset="0"/>
                <a:cs typeface="Times New Roman" panose="02020603050405020304" pitchFamily="18" charset="0"/>
              </a:rPr>
              <a:t>degree</a:t>
            </a:r>
            <a:r>
              <a:rPr lang="fr-FR" sz="3600" baseline="0" dirty="0" smtClean="0">
                <a:latin typeface="Times New Roman" panose="02020603050405020304" pitchFamily="18" charset="0"/>
                <a:cs typeface="Times New Roman" panose="02020603050405020304" pitchFamily="18" charset="0"/>
              </a:rPr>
              <a:t> to </a:t>
            </a:r>
            <a:r>
              <a:rPr lang="fr-FR" sz="3600" baseline="0" dirty="0" err="1" smtClean="0">
                <a:latin typeface="Times New Roman" panose="02020603050405020304" pitchFamily="18" charset="0"/>
                <a:cs typeface="Times New Roman" panose="02020603050405020304" pitchFamily="18" charset="0"/>
              </a:rPr>
              <a:t>which</a:t>
            </a:r>
            <a:r>
              <a:rPr lang="fr-FR" sz="3600" baseline="0" dirty="0" smtClean="0">
                <a:latin typeface="Times New Roman" panose="02020603050405020304" pitchFamily="18" charset="0"/>
                <a:cs typeface="Times New Roman" panose="02020603050405020304" pitchFamily="18" charset="0"/>
              </a:rPr>
              <a:t> structures </a:t>
            </a:r>
            <a:r>
              <a:rPr lang="fr-FR" sz="3600" baseline="0" dirty="0" err="1" smtClean="0">
                <a:latin typeface="Times New Roman" panose="02020603050405020304" pitchFamily="18" charset="0"/>
                <a:cs typeface="Times New Roman" panose="02020603050405020304" pitchFamily="18" charset="0"/>
              </a:rPr>
              <a:t>across</a:t>
            </a:r>
            <a:r>
              <a:rPr lang="fr-FR" sz="3600" baseline="0" dirty="0" smtClean="0">
                <a:latin typeface="Times New Roman" panose="02020603050405020304" pitchFamily="18" charset="0"/>
                <a:cs typeface="Times New Roman" panose="02020603050405020304" pitchFamily="18" charset="0"/>
              </a:rPr>
              <a:t> the L1 and the L2 </a:t>
            </a:r>
            <a:r>
              <a:rPr lang="fr-FR" sz="3600" baseline="0" dirty="0" err="1" smtClean="0">
                <a:latin typeface="Times New Roman" panose="02020603050405020304" pitchFamily="18" charset="0"/>
                <a:cs typeface="Times New Roman" panose="02020603050405020304" pitchFamily="18" charset="0"/>
              </a:rPr>
              <a:t>differed</a:t>
            </a:r>
            <a:r>
              <a:rPr lang="fr-FR" sz="3600" baseline="0" dirty="0" smtClean="0">
                <a:latin typeface="Times New Roman" panose="02020603050405020304" pitchFamily="18" charset="0"/>
                <a:cs typeface="Times New Roman" panose="02020603050405020304" pitchFamily="18" charset="0"/>
              </a:rPr>
              <a:t>.</a:t>
            </a:r>
            <a:endParaRPr lang="fr-FR" sz="3600" dirty="0" smtClean="0">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87098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3600" dirty="0" err="1" smtClean="0">
                <a:latin typeface="Times New Roman" panose="02020603050405020304" pitchFamily="18" charset="0"/>
                <a:cs typeface="Times New Roman" panose="02020603050405020304" pitchFamily="18" charset="0"/>
              </a:rPr>
              <a:t>They</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did</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careful</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examination</a:t>
            </a:r>
            <a:r>
              <a:rPr lang="fr-FR" sz="3600" dirty="0" smtClean="0">
                <a:latin typeface="Times New Roman" panose="02020603050405020304" pitchFamily="18" charset="0"/>
                <a:cs typeface="Times New Roman" panose="02020603050405020304" pitchFamily="18" charset="0"/>
              </a:rPr>
              <a:t> of the structures of </a:t>
            </a:r>
            <a:r>
              <a:rPr lang="fr-FR" sz="3600" dirty="0" err="1" smtClean="0">
                <a:latin typeface="Times New Roman" panose="02020603050405020304" pitchFamily="18" charset="0"/>
                <a:cs typeface="Times New Roman" panose="02020603050405020304" pitchFamily="18" charset="0"/>
              </a:rPr>
              <a:t>both</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languages</a:t>
            </a:r>
            <a:r>
              <a:rPr lang="fr-FR" sz="3600" baseline="0" dirty="0" smtClean="0">
                <a:latin typeface="Times New Roman" panose="02020603050405020304" pitchFamily="18" charset="0"/>
                <a:cs typeface="Times New Roman" panose="02020603050405020304" pitchFamily="18" charset="0"/>
              </a:rPr>
              <a:t> and an </a:t>
            </a:r>
            <a:r>
              <a:rPr lang="fr-FR" sz="3600" baseline="0" dirty="0" err="1" smtClean="0">
                <a:latin typeface="Times New Roman" panose="02020603050405020304" pitchFamily="18" charset="0"/>
                <a:cs typeface="Times New Roman" panose="02020603050405020304" pitchFamily="18" charset="0"/>
              </a:rPr>
              <a:t>attempt</a:t>
            </a:r>
            <a:r>
              <a:rPr lang="fr-FR" sz="3600" baseline="0" dirty="0" smtClean="0">
                <a:latin typeface="Times New Roman" panose="02020603050405020304" pitchFamily="18" charset="0"/>
                <a:cs typeface="Times New Roman" panose="02020603050405020304" pitchFamily="18" charset="0"/>
              </a:rPr>
              <a:t> to </a:t>
            </a:r>
            <a:r>
              <a:rPr lang="fr-FR" sz="3600" baseline="0" dirty="0" err="1" smtClean="0">
                <a:latin typeface="Times New Roman" panose="02020603050405020304" pitchFamily="18" charset="0"/>
                <a:cs typeface="Times New Roman" panose="02020603050405020304" pitchFamily="18" charset="0"/>
              </a:rPr>
              <a:t>determine</a:t>
            </a:r>
            <a:r>
              <a:rPr lang="fr-FR" sz="3600" baseline="0" dirty="0" smtClean="0">
                <a:latin typeface="Times New Roman" panose="02020603050405020304" pitchFamily="18" charset="0"/>
                <a:cs typeface="Times New Roman" panose="02020603050405020304" pitchFamily="18" charset="0"/>
              </a:rPr>
              <a:t> </a:t>
            </a:r>
            <a:r>
              <a:rPr lang="fr-FR" sz="3600" baseline="0" dirty="0" err="1" smtClean="0">
                <a:latin typeface="Times New Roman" panose="02020603050405020304" pitchFamily="18" charset="0"/>
                <a:cs typeface="Times New Roman" panose="02020603050405020304" pitchFamily="18" charset="0"/>
              </a:rPr>
              <a:t>which</a:t>
            </a:r>
            <a:r>
              <a:rPr lang="fr-FR" sz="3600" baseline="0" dirty="0" smtClean="0">
                <a:latin typeface="Times New Roman" panose="02020603050405020304" pitchFamily="18" charset="0"/>
                <a:cs typeface="Times New Roman" panose="02020603050405020304" pitchFamily="18" charset="0"/>
              </a:rPr>
              <a:t> areas </a:t>
            </a:r>
            <a:r>
              <a:rPr lang="fr-FR" sz="3600" baseline="0" dirty="0" err="1" smtClean="0">
                <a:latin typeface="Times New Roman" panose="02020603050405020304" pitchFamily="18" charset="0"/>
                <a:cs typeface="Times New Roman" panose="02020603050405020304" pitchFamily="18" charset="0"/>
              </a:rPr>
              <a:t>constituted</a:t>
            </a:r>
            <a:r>
              <a:rPr lang="fr-FR" sz="3600" baseline="0" dirty="0" smtClean="0">
                <a:latin typeface="Times New Roman" panose="02020603050405020304" pitchFamily="18" charset="0"/>
                <a:cs typeface="Times New Roman" panose="02020603050405020304" pitchFamily="18" charset="0"/>
              </a:rPr>
              <a:t> a </a:t>
            </a:r>
            <a:r>
              <a:rPr lang="fr-FR" sz="3600" baseline="0" dirty="0" err="1" smtClean="0">
                <a:latin typeface="Times New Roman" panose="02020603050405020304" pitchFamily="18" charset="0"/>
                <a:cs typeface="Times New Roman" panose="02020603050405020304" pitchFamily="18" charset="0"/>
              </a:rPr>
              <a:t>higher</a:t>
            </a:r>
            <a:r>
              <a:rPr lang="fr-FR" sz="3600" baseline="0" dirty="0" smtClean="0">
                <a:latin typeface="Times New Roman" panose="02020603050405020304" pitchFamily="18" charset="0"/>
                <a:cs typeface="Times New Roman" panose="02020603050405020304" pitchFamily="18" charset="0"/>
              </a:rPr>
              <a:t> </a:t>
            </a:r>
            <a:r>
              <a:rPr lang="fr-FR" sz="3600" baseline="0" dirty="0" err="1" smtClean="0">
                <a:latin typeface="Times New Roman" panose="02020603050405020304" pitchFamily="18" charset="0"/>
                <a:cs typeface="Times New Roman" panose="02020603050405020304" pitchFamily="18" charset="0"/>
              </a:rPr>
              <a:t>degree</a:t>
            </a:r>
            <a:r>
              <a:rPr lang="fr-FR" sz="3600" baseline="0" dirty="0" smtClean="0">
                <a:latin typeface="Times New Roman" panose="02020603050405020304" pitchFamily="18" charset="0"/>
                <a:cs typeface="Times New Roman" panose="02020603050405020304" pitchFamily="18" charset="0"/>
              </a:rPr>
              <a:t> of </a:t>
            </a:r>
            <a:r>
              <a:rPr lang="fr-FR" sz="3600" baseline="0" dirty="0" err="1" smtClean="0">
                <a:latin typeface="Times New Roman" panose="02020603050405020304" pitchFamily="18" charset="0"/>
                <a:cs typeface="Times New Roman" panose="02020603050405020304" pitchFamily="18" charset="0"/>
              </a:rPr>
              <a:t>difficulty</a:t>
            </a:r>
            <a:r>
              <a:rPr lang="fr-FR" sz="3600" baseline="0" dirty="0" smtClean="0">
                <a:latin typeface="Times New Roman" panose="02020603050405020304" pitchFamily="18" charset="0"/>
                <a:cs typeface="Times New Roman" panose="02020603050405020304" pitchFamily="18" charset="0"/>
              </a:rPr>
              <a:t> or </a:t>
            </a:r>
            <a:r>
              <a:rPr lang="fr-FR" sz="3600" baseline="0" dirty="0" err="1" smtClean="0">
                <a:latin typeface="Times New Roman" panose="02020603050405020304" pitchFamily="18" charset="0"/>
                <a:cs typeface="Times New Roman" panose="02020603050405020304" pitchFamily="18" charset="0"/>
              </a:rPr>
              <a:t>difference</a:t>
            </a:r>
            <a:endParaRPr lang="fr-FR" sz="3600" dirty="0" smtClean="0">
              <a:latin typeface="Times New Roman" panose="02020603050405020304" pitchFamily="18" charset="0"/>
              <a:cs typeface="Times New Roman" panose="02020603050405020304" pitchFamily="18" charset="0"/>
            </a:endParaRP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543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VERSIONS OF CA</a:t>
            </a:r>
            <a:endParaRPr lang="fr-FR"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7697292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me 6"/>
          <p:cNvGraphicFramePr/>
          <p:nvPr>
            <p:extLst>
              <p:ext uri="{D42A27DB-BD31-4B8C-83A1-F6EECF244321}">
                <p14:modId xmlns:p14="http://schemas.microsoft.com/office/powerpoint/2010/main" val="36869412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777837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err="1" smtClean="0"/>
              <a:t>Level</a:t>
            </a:r>
            <a:r>
              <a:rPr lang="fr-FR" b="1" dirty="0" smtClean="0"/>
              <a:t> 0: </a:t>
            </a:r>
            <a:r>
              <a:rPr lang="fr-FR" b="1" dirty="0" err="1" smtClean="0"/>
              <a:t>transfer</a:t>
            </a:r>
            <a:r>
              <a:rPr lang="fr-FR" b="1" dirty="0" smtClean="0"/>
              <a:t> </a:t>
            </a:r>
            <a:br>
              <a:rPr lang="fr-FR" b="1" dirty="0" smtClean="0"/>
            </a:br>
            <a:endParaRPr lang="fr-FR" b="1" dirty="0"/>
          </a:p>
        </p:txBody>
      </p:sp>
      <p:sp>
        <p:nvSpPr>
          <p:cNvPr id="3" name="Espace réservé du contenu 2"/>
          <p:cNvSpPr>
            <a:spLocks noGrp="1"/>
          </p:cNvSpPr>
          <p:nvPr>
            <p:ph idx="1"/>
          </p:nvPr>
        </p:nvSpPr>
        <p:spPr>
          <a:xfrm>
            <a:off x="467544" y="1196752"/>
            <a:ext cx="8229600" cy="4968552"/>
          </a:xfrm>
        </p:spPr>
        <p:txBody>
          <a:bodyPr/>
          <a:lstStyle/>
          <a:p>
            <a:r>
              <a:rPr lang="en-US" sz="3600" dirty="0" smtClean="0">
                <a:latin typeface="Times New Roman" panose="02020603050405020304" pitchFamily="18" charset="0"/>
                <a:cs typeface="Times New Roman" panose="02020603050405020304" pitchFamily="18" charset="0"/>
              </a:rPr>
              <a:t>No </a:t>
            </a:r>
            <a:r>
              <a:rPr lang="en-US" sz="3600" dirty="0">
                <a:latin typeface="Times New Roman" panose="02020603050405020304" pitchFamily="18" charset="0"/>
                <a:cs typeface="Times New Roman" panose="02020603050405020304" pitchFamily="18" charset="0"/>
              </a:rPr>
              <a:t>difference or contrast exists between the two languages.</a:t>
            </a:r>
          </a:p>
          <a:p>
            <a:r>
              <a:rPr lang="en-US" sz="3600" dirty="0">
                <a:latin typeface="Times New Roman" panose="02020603050405020304" pitchFamily="18" charset="0"/>
                <a:cs typeface="Times New Roman" panose="02020603050405020304" pitchFamily="18" charset="0"/>
              </a:rPr>
              <a:t>The learner can transfer (positively) a sound, structure, or lexical item from the native language to the target language without difficulty.</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071026840"/>
              </p:ext>
            </p:extLst>
          </p:nvPr>
        </p:nvGraphicFramePr>
        <p:xfrm>
          <a:off x="1619672" y="4797152"/>
          <a:ext cx="6096000" cy="1249040"/>
        </p:xfrm>
        <a:graphic>
          <a:graphicData uri="http://schemas.openxmlformats.org/drawingml/2006/table">
            <a:tbl>
              <a:tblPr firstRow="1" bandRow="1">
                <a:tableStyleId>{5C22544A-7EE6-4342-B048-85BDC9FD1C3A}</a:tableStyleId>
              </a:tblPr>
              <a:tblGrid>
                <a:gridCol w="3048000"/>
                <a:gridCol w="3048000"/>
              </a:tblGrid>
              <a:tr h="730880">
                <a:tc>
                  <a:txBody>
                    <a:bodyPr/>
                    <a:lstStyle/>
                    <a:p>
                      <a:r>
                        <a:rPr lang="fr-FR" sz="2800" b="1" dirty="0" smtClean="0">
                          <a:solidFill>
                            <a:schemeClr val="tx1"/>
                          </a:solidFill>
                        </a:rPr>
                        <a:t>L2</a:t>
                      </a:r>
                      <a:endParaRPr lang="fr-FR" sz="2800" b="1" dirty="0">
                        <a:solidFill>
                          <a:schemeClr val="tx1"/>
                        </a:solidFill>
                      </a:endParaRPr>
                    </a:p>
                  </a:txBody>
                  <a:tcPr/>
                </a:tc>
                <a:tc>
                  <a:txBody>
                    <a:bodyPr/>
                    <a:lstStyle/>
                    <a:p>
                      <a:r>
                        <a:rPr lang="fr-FR" sz="2800" b="1" dirty="0" smtClean="0">
                          <a:solidFill>
                            <a:schemeClr val="tx1"/>
                          </a:solidFill>
                        </a:rPr>
                        <a:t>L1</a:t>
                      </a:r>
                      <a:endParaRPr lang="fr-FR" sz="2800" b="1" dirty="0">
                        <a:solidFill>
                          <a:schemeClr val="tx1"/>
                        </a:solidFill>
                      </a:endParaRPr>
                    </a:p>
                  </a:txBody>
                  <a:tcPr/>
                </a:tc>
              </a:tr>
              <a:tr h="370840">
                <a:tc>
                  <a:txBody>
                    <a:bodyPr/>
                    <a:lstStyle/>
                    <a:p>
                      <a:r>
                        <a:rPr lang="fr-FR" sz="2800" b="1" dirty="0" smtClean="0">
                          <a:solidFill>
                            <a:schemeClr val="tx1"/>
                          </a:solidFill>
                        </a:rPr>
                        <a:t>+</a:t>
                      </a:r>
                      <a:endParaRPr lang="fr-FR" sz="2800" b="1" dirty="0">
                        <a:solidFill>
                          <a:schemeClr val="tx1"/>
                        </a:solidFill>
                      </a:endParaRPr>
                    </a:p>
                  </a:txBody>
                  <a:tcPr/>
                </a:tc>
                <a:tc>
                  <a:txBody>
                    <a:bodyPr/>
                    <a:lstStyle/>
                    <a:p>
                      <a:r>
                        <a:rPr lang="fr-FR" sz="2800" b="1" dirty="0" smtClean="0">
                          <a:solidFill>
                            <a:schemeClr val="tx1"/>
                          </a:solidFill>
                        </a:rPr>
                        <a:t>+</a:t>
                      </a:r>
                      <a:endParaRPr lang="fr-FR" sz="2800" b="1" dirty="0">
                        <a:solidFill>
                          <a:schemeClr val="tx1"/>
                        </a:solidFill>
                      </a:endParaRPr>
                    </a:p>
                  </a:txBody>
                  <a:tcPr/>
                </a:tc>
              </a:tr>
            </a:tbl>
          </a:graphicData>
        </a:graphic>
      </p:graphicFrame>
    </p:spTree>
    <p:extLst>
      <p:ext uri="{BB962C8B-B14F-4D97-AF65-F5344CB8AC3E}">
        <p14:creationId xmlns:p14="http://schemas.microsoft.com/office/powerpoint/2010/main" val="909182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b="1" dirty="0" err="1" smtClean="0"/>
              <a:t>Level</a:t>
            </a:r>
            <a:r>
              <a:rPr lang="fr-FR" b="1" dirty="0" smtClean="0"/>
              <a:t> 1- Coalescence </a:t>
            </a:r>
          </a:p>
          <a:p>
            <a:r>
              <a:rPr lang="en-US" dirty="0" smtClean="0">
                <a:latin typeface="Times New Roman" panose="02020603050405020304" pitchFamily="18" charset="0"/>
                <a:cs typeface="Times New Roman" panose="02020603050405020304" pitchFamily="18" charset="0"/>
              </a:rPr>
              <a:t>Two or more items in the native language become coalesced into essentially one item in the target language.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his requires that the learners overlook a distinction they have grown accustomed to</a:t>
            </a:r>
          </a:p>
          <a:p>
            <a:endParaRPr lang="fr-FR" b="1" dirty="0"/>
          </a:p>
        </p:txBody>
      </p:sp>
      <p:graphicFrame>
        <p:nvGraphicFramePr>
          <p:cNvPr id="4" name="Tableau 3"/>
          <p:cNvGraphicFramePr>
            <a:graphicFrameLocks noGrp="1"/>
          </p:cNvGraphicFramePr>
          <p:nvPr>
            <p:extLst>
              <p:ext uri="{D42A27DB-BD31-4B8C-83A1-F6EECF244321}">
                <p14:modId xmlns:p14="http://schemas.microsoft.com/office/powerpoint/2010/main" val="3201168163"/>
              </p:ext>
            </p:extLst>
          </p:nvPr>
        </p:nvGraphicFramePr>
        <p:xfrm>
          <a:off x="1547664" y="4788324"/>
          <a:ext cx="6096000" cy="1645920"/>
        </p:xfrm>
        <a:graphic>
          <a:graphicData uri="http://schemas.openxmlformats.org/drawingml/2006/table">
            <a:tbl>
              <a:tblPr firstRow="1" bandRow="1">
                <a:tableStyleId>{5C22544A-7EE6-4342-B048-85BDC9FD1C3A}</a:tableStyleId>
              </a:tblPr>
              <a:tblGrid>
                <a:gridCol w="3048000"/>
                <a:gridCol w="3048000"/>
              </a:tblGrid>
              <a:tr h="0">
                <a:tc>
                  <a:txBody>
                    <a:bodyPr/>
                    <a:lstStyle/>
                    <a:p>
                      <a:pPr algn="ctr"/>
                      <a:r>
                        <a:rPr lang="fr-FR" sz="3200" b="1" dirty="0" smtClean="0">
                          <a:solidFill>
                            <a:schemeClr val="tx1"/>
                          </a:solidFill>
                        </a:rPr>
                        <a:t>L2</a:t>
                      </a:r>
                      <a:endParaRPr lang="fr-FR" sz="3200" b="1" dirty="0">
                        <a:solidFill>
                          <a:schemeClr val="tx1"/>
                        </a:solidFill>
                      </a:endParaRPr>
                    </a:p>
                  </a:txBody>
                  <a:tcPr/>
                </a:tc>
                <a:tc>
                  <a:txBody>
                    <a:bodyPr/>
                    <a:lstStyle/>
                    <a:p>
                      <a:pPr algn="ctr"/>
                      <a:r>
                        <a:rPr lang="fr-FR" sz="3200" b="1" dirty="0" smtClean="0">
                          <a:solidFill>
                            <a:schemeClr val="tx1"/>
                          </a:solidFill>
                        </a:rPr>
                        <a:t>L1</a:t>
                      </a:r>
                      <a:endParaRPr lang="fr-FR" sz="3200" b="1" dirty="0">
                        <a:solidFill>
                          <a:schemeClr val="tx1"/>
                        </a:solidFill>
                      </a:endParaRPr>
                    </a:p>
                  </a:txBody>
                  <a:tcPr/>
                </a:tc>
              </a:tr>
              <a:tr h="900100">
                <a:tc>
                  <a:txBody>
                    <a:bodyPr/>
                    <a:lstStyle/>
                    <a:p>
                      <a:pPr algn="ctr"/>
                      <a:r>
                        <a:rPr lang="fr-FR" sz="3200" b="1" dirty="0" smtClean="0">
                          <a:solidFill>
                            <a:schemeClr val="tx1"/>
                          </a:solidFill>
                        </a:rPr>
                        <a:t>+</a:t>
                      </a:r>
                      <a:endParaRPr lang="fr-FR" sz="3200" b="1" dirty="0">
                        <a:solidFill>
                          <a:schemeClr val="tx1"/>
                        </a:solidFill>
                      </a:endParaRPr>
                    </a:p>
                  </a:txBody>
                  <a:tcPr/>
                </a:tc>
                <a:tc>
                  <a:txBody>
                    <a:bodyPr/>
                    <a:lstStyle/>
                    <a:p>
                      <a:pPr algn="ctr"/>
                      <a:r>
                        <a:rPr lang="fr-FR" sz="3200" b="1" dirty="0" smtClean="0">
                          <a:solidFill>
                            <a:schemeClr val="tx1"/>
                          </a:solidFill>
                        </a:rPr>
                        <a:t>+++</a:t>
                      </a:r>
                    </a:p>
                    <a:p>
                      <a:pPr algn="ctr"/>
                      <a:r>
                        <a:rPr lang="fr-FR" sz="3200" b="1" dirty="0" smtClean="0">
                          <a:solidFill>
                            <a:schemeClr val="tx1"/>
                          </a:solidFill>
                        </a:rPr>
                        <a:t>++</a:t>
                      </a:r>
                      <a:endParaRPr lang="fr-FR" sz="3200" b="1" dirty="0">
                        <a:solidFill>
                          <a:schemeClr val="tx1"/>
                        </a:solidFill>
                      </a:endParaRPr>
                    </a:p>
                  </a:txBody>
                  <a:tcPr/>
                </a:tc>
              </a:tr>
            </a:tbl>
          </a:graphicData>
        </a:graphic>
      </p:graphicFrame>
    </p:spTree>
    <p:extLst>
      <p:ext uri="{BB962C8B-B14F-4D97-AF65-F5344CB8AC3E}">
        <p14:creationId xmlns:p14="http://schemas.microsoft.com/office/powerpoint/2010/main" val="2477470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err="1" smtClean="0"/>
              <a:t>Level</a:t>
            </a:r>
            <a:r>
              <a:rPr lang="fr-FR" b="1" dirty="0" smtClean="0"/>
              <a:t> 2</a:t>
            </a:r>
            <a:r>
              <a:rPr lang="fr-FR" dirty="0" smtClean="0"/>
              <a:t>- </a:t>
            </a:r>
            <a:r>
              <a:rPr lang="fr-FR" b="1" dirty="0" err="1" smtClean="0"/>
              <a:t>Underdifferentiation</a:t>
            </a:r>
            <a:endParaRPr lang="fr-FR" b="1" dirty="0" smtClean="0"/>
          </a:p>
          <a:p>
            <a:r>
              <a:rPr lang="en-US" sz="3600" dirty="0"/>
              <a:t>it means that an item </a:t>
            </a:r>
            <a:r>
              <a:rPr lang="en-US" sz="3600" dirty="0" smtClean="0"/>
              <a:t>in </a:t>
            </a:r>
            <a:r>
              <a:rPr lang="en-US" sz="3600" dirty="0"/>
              <a:t>the </a:t>
            </a:r>
            <a:r>
              <a:rPr lang="en-US" sz="3600" dirty="0" smtClean="0"/>
              <a:t>(</a:t>
            </a:r>
            <a:r>
              <a:rPr lang="en-US" sz="3600" dirty="0"/>
              <a:t>L1) is absent or </a:t>
            </a:r>
            <a:r>
              <a:rPr lang="en-US" sz="3600" dirty="0" smtClean="0"/>
              <a:t>(</a:t>
            </a:r>
            <a:r>
              <a:rPr lang="en-US" sz="3600" dirty="0"/>
              <a:t>L2). </a:t>
            </a:r>
            <a:r>
              <a:rPr lang="en-US" sz="3600" dirty="0" smtClean="0"/>
              <a:t>For </a:t>
            </a:r>
            <a:r>
              <a:rPr lang="en-US" sz="3600" dirty="0"/>
              <a:t>example, if L1 has a particular sound or word distinction that doesn't exist in L2, that would be an example of </a:t>
            </a:r>
            <a:r>
              <a:rPr lang="en-US" sz="3600" dirty="0" err="1"/>
              <a:t>underdifferentiation</a:t>
            </a:r>
            <a:r>
              <a:rPr lang="en-US" sz="3600" dirty="0"/>
              <a:t>.</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2360375255"/>
              </p:ext>
            </p:extLst>
          </p:nvPr>
        </p:nvGraphicFramePr>
        <p:xfrm>
          <a:off x="1835696" y="5229200"/>
          <a:ext cx="6096000" cy="1317744"/>
        </p:xfrm>
        <a:graphic>
          <a:graphicData uri="http://schemas.openxmlformats.org/drawingml/2006/table">
            <a:tbl>
              <a:tblPr firstRow="1" bandRow="1">
                <a:tableStyleId>{5C22544A-7EE6-4342-B048-85BDC9FD1C3A}</a:tableStyleId>
              </a:tblPr>
              <a:tblGrid>
                <a:gridCol w="3048000"/>
                <a:gridCol w="3048000"/>
              </a:tblGrid>
              <a:tr h="658872">
                <a:tc>
                  <a:txBody>
                    <a:bodyPr/>
                    <a:lstStyle/>
                    <a:p>
                      <a:pPr algn="ctr"/>
                      <a:r>
                        <a:rPr lang="fr-FR" sz="3200" b="1" dirty="0" smtClean="0">
                          <a:solidFill>
                            <a:schemeClr val="tx1"/>
                          </a:solidFill>
                        </a:rPr>
                        <a:t>L2</a:t>
                      </a:r>
                      <a:endParaRPr lang="fr-FR" sz="3200" b="1" dirty="0">
                        <a:solidFill>
                          <a:schemeClr val="tx1"/>
                        </a:solidFill>
                      </a:endParaRPr>
                    </a:p>
                  </a:txBody>
                  <a:tcPr/>
                </a:tc>
                <a:tc>
                  <a:txBody>
                    <a:bodyPr/>
                    <a:lstStyle/>
                    <a:p>
                      <a:pPr algn="ctr"/>
                      <a:r>
                        <a:rPr lang="fr-FR" sz="3200" b="1" dirty="0" smtClean="0">
                          <a:solidFill>
                            <a:schemeClr val="tx1"/>
                          </a:solidFill>
                        </a:rPr>
                        <a:t>L1</a:t>
                      </a:r>
                      <a:endParaRPr lang="fr-FR" sz="3200" b="1" dirty="0">
                        <a:solidFill>
                          <a:schemeClr val="tx1"/>
                        </a:solidFill>
                      </a:endParaRPr>
                    </a:p>
                  </a:txBody>
                  <a:tcPr/>
                </a:tc>
              </a:tr>
              <a:tr h="658872">
                <a:tc>
                  <a:txBody>
                    <a:bodyPr/>
                    <a:lstStyle/>
                    <a:p>
                      <a:pPr algn="ctr"/>
                      <a:r>
                        <a:rPr lang="fr-FR" sz="3200" b="1" dirty="0" smtClean="0">
                          <a:solidFill>
                            <a:schemeClr val="tx1"/>
                          </a:solidFill>
                        </a:rPr>
                        <a:t>-</a:t>
                      </a:r>
                      <a:endParaRPr lang="fr-FR" sz="3200" b="1" dirty="0">
                        <a:solidFill>
                          <a:schemeClr val="tx1"/>
                        </a:solidFill>
                      </a:endParaRPr>
                    </a:p>
                  </a:txBody>
                  <a:tcPr/>
                </a:tc>
                <a:tc>
                  <a:txBody>
                    <a:bodyPr/>
                    <a:lstStyle/>
                    <a:p>
                      <a:pPr algn="ctr"/>
                      <a:r>
                        <a:rPr lang="fr-FR" sz="3200" b="1" dirty="0" smtClean="0">
                          <a:solidFill>
                            <a:schemeClr val="tx1"/>
                          </a:solidFill>
                        </a:rPr>
                        <a:t>+</a:t>
                      </a:r>
                      <a:endParaRPr lang="fr-FR" sz="3200" b="1" dirty="0">
                        <a:solidFill>
                          <a:schemeClr val="tx1"/>
                        </a:solidFill>
                      </a:endParaRPr>
                    </a:p>
                  </a:txBody>
                  <a:tcPr/>
                </a:tc>
              </a:tr>
            </a:tbl>
          </a:graphicData>
        </a:graphic>
      </p:graphicFrame>
    </p:spTree>
    <p:extLst>
      <p:ext uri="{BB962C8B-B14F-4D97-AF65-F5344CB8AC3E}">
        <p14:creationId xmlns:p14="http://schemas.microsoft.com/office/powerpoint/2010/main" val="2162778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4000" b="1" dirty="0" smtClean="0"/>
              <a:t>LEVEL3: </a:t>
            </a:r>
            <a:r>
              <a:rPr lang="fr-FR" sz="4000" b="1" dirty="0" err="1" smtClean="0"/>
              <a:t>Reinterpretation</a:t>
            </a:r>
            <a:r>
              <a:rPr lang="fr-FR" sz="4000" b="1" dirty="0" smtClean="0"/>
              <a:t> </a:t>
            </a:r>
          </a:p>
          <a:p>
            <a:r>
              <a:rPr lang="en-US" sz="4000" dirty="0" smtClean="0">
                <a:latin typeface="Times New Roman" panose="02020603050405020304" pitchFamily="18" charset="0"/>
                <a:cs typeface="Times New Roman" panose="02020603050405020304" pitchFamily="18" charset="0"/>
              </a:rPr>
              <a:t>An item that exists in the native language is given a new shape or distribution in the TL</a:t>
            </a:r>
            <a:endParaRPr lang="fr-F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384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en-US" dirty="0" smtClean="0"/>
          </a:p>
          <a:p>
            <a:r>
              <a:rPr lang="en-US" b="1" dirty="0" smtClean="0"/>
              <a:t>OVERDIFFRETIATION</a:t>
            </a:r>
            <a:endParaRPr lang="en-US" b="1" dirty="0"/>
          </a:p>
          <a:p>
            <a:r>
              <a:rPr lang="en-US" dirty="0" smtClean="0"/>
              <a:t>An entirely new item in the target language, bearing little or no similarity to the native language item, must be learned.</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59314003"/>
              </p:ext>
            </p:extLst>
          </p:nvPr>
        </p:nvGraphicFramePr>
        <p:xfrm>
          <a:off x="1259632" y="4725144"/>
          <a:ext cx="6096000" cy="1368152"/>
        </p:xfrm>
        <a:graphic>
          <a:graphicData uri="http://schemas.openxmlformats.org/drawingml/2006/table">
            <a:tbl>
              <a:tblPr firstRow="1" bandRow="1">
                <a:tableStyleId>{5C22544A-7EE6-4342-B048-85BDC9FD1C3A}</a:tableStyleId>
              </a:tblPr>
              <a:tblGrid>
                <a:gridCol w="3048000"/>
                <a:gridCol w="3048000"/>
              </a:tblGrid>
              <a:tr h="720080">
                <a:tc>
                  <a:txBody>
                    <a:bodyPr/>
                    <a:lstStyle/>
                    <a:p>
                      <a:pPr algn="ctr"/>
                      <a:r>
                        <a:rPr lang="fr-FR" sz="3200" b="1" dirty="0" smtClean="0">
                          <a:solidFill>
                            <a:schemeClr val="tx1"/>
                          </a:solidFill>
                        </a:rPr>
                        <a:t>L2</a:t>
                      </a:r>
                      <a:endParaRPr lang="fr-FR" sz="3200" b="1" dirty="0">
                        <a:solidFill>
                          <a:schemeClr val="tx1"/>
                        </a:solidFill>
                      </a:endParaRPr>
                    </a:p>
                  </a:txBody>
                  <a:tcPr/>
                </a:tc>
                <a:tc>
                  <a:txBody>
                    <a:bodyPr/>
                    <a:lstStyle/>
                    <a:p>
                      <a:pPr algn="ctr"/>
                      <a:r>
                        <a:rPr lang="fr-FR" sz="3200" b="1" dirty="0" smtClean="0">
                          <a:solidFill>
                            <a:schemeClr val="tx1"/>
                          </a:solidFill>
                        </a:rPr>
                        <a:t>L1</a:t>
                      </a:r>
                      <a:endParaRPr lang="fr-FR" sz="3200" b="1" dirty="0">
                        <a:solidFill>
                          <a:schemeClr val="tx1"/>
                        </a:solidFill>
                      </a:endParaRPr>
                    </a:p>
                  </a:txBody>
                  <a:tcPr/>
                </a:tc>
              </a:tr>
              <a:tr h="648072">
                <a:tc>
                  <a:txBody>
                    <a:bodyPr/>
                    <a:lstStyle/>
                    <a:p>
                      <a:pPr algn="ctr"/>
                      <a:r>
                        <a:rPr lang="fr-FR" sz="3200" b="1" dirty="0" smtClean="0">
                          <a:solidFill>
                            <a:schemeClr val="tx1"/>
                          </a:solidFill>
                        </a:rPr>
                        <a:t>+</a:t>
                      </a:r>
                      <a:endParaRPr lang="fr-FR" sz="3200" b="1" dirty="0">
                        <a:solidFill>
                          <a:schemeClr val="tx1"/>
                        </a:solidFill>
                      </a:endParaRPr>
                    </a:p>
                  </a:txBody>
                  <a:tcPr/>
                </a:tc>
                <a:tc>
                  <a:txBody>
                    <a:bodyPr/>
                    <a:lstStyle/>
                    <a:p>
                      <a:pPr algn="ctr"/>
                      <a:r>
                        <a:rPr lang="fr-FR" sz="3200" b="1" dirty="0" smtClean="0">
                          <a:solidFill>
                            <a:schemeClr val="tx1"/>
                          </a:solidFill>
                        </a:rPr>
                        <a:t>-</a:t>
                      </a:r>
                      <a:endParaRPr lang="fr-FR" sz="3200" b="1" dirty="0">
                        <a:solidFill>
                          <a:schemeClr val="tx1"/>
                        </a:solidFill>
                      </a:endParaRPr>
                    </a:p>
                  </a:txBody>
                  <a:tcPr/>
                </a:tc>
              </a:tr>
            </a:tbl>
          </a:graphicData>
        </a:graphic>
      </p:graphicFrame>
    </p:spTree>
    <p:extLst>
      <p:ext uri="{BB962C8B-B14F-4D97-AF65-F5344CB8AC3E}">
        <p14:creationId xmlns:p14="http://schemas.microsoft.com/office/powerpoint/2010/main" val="32947745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a:t>5</a:t>
            </a:r>
            <a:r>
              <a:rPr lang="fr-FR" b="1" dirty="0" smtClean="0"/>
              <a:t>. Split</a:t>
            </a:r>
          </a:p>
          <a:p>
            <a:r>
              <a:rPr lang="en-US" sz="4000" dirty="0" smtClean="0"/>
              <a:t>As illustrated in the following diagram, one item in the native language becomes two or more in the target language, requiring the learner to make a new distinction. Split is the opposite of coalescence</a:t>
            </a:r>
            <a:r>
              <a:rPr lang="en-US" dirty="0" smtClean="0"/>
              <a:t>. </a:t>
            </a:r>
            <a:endParaRPr lang="fr-FR" b="1" dirty="0"/>
          </a:p>
        </p:txBody>
      </p:sp>
    </p:spTree>
    <p:extLst>
      <p:ext uri="{BB962C8B-B14F-4D97-AF65-F5344CB8AC3E}">
        <p14:creationId xmlns:p14="http://schemas.microsoft.com/office/powerpoint/2010/main" val="3815977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endParaRPr lang="fr-FR" dirty="0"/>
          </a:p>
        </p:txBody>
      </p:sp>
      <p:sp>
        <p:nvSpPr>
          <p:cNvPr id="3" name="Espace réservé du contenu 2"/>
          <p:cNvSpPr>
            <a:spLocks noGrp="1"/>
          </p:cNvSpPr>
          <p:nvPr>
            <p:ph idx="1"/>
          </p:nvPr>
        </p:nvSpPr>
        <p:spPr>
          <a:xfrm>
            <a:off x="457200" y="1124744"/>
            <a:ext cx="8229600" cy="5001419"/>
          </a:xfrm>
        </p:spPr>
        <p:txBody>
          <a:bodyPr>
            <a:noAutofit/>
          </a:bodyPr>
          <a:lstStyle/>
          <a:p>
            <a:r>
              <a:rPr lang="en-US" sz="4000" dirty="0" smtClean="0">
                <a:latin typeface="Times New Roman" panose="02020603050405020304" pitchFamily="18" charset="0"/>
                <a:cs typeface="Times New Roman" panose="02020603050405020304" pitchFamily="18" charset="0"/>
              </a:rPr>
              <a:t>For example, the Persian learner of English has to make a distinction between desk and table since the equivalent of these two words in his native language is one single word, namely /</a:t>
            </a:r>
            <a:r>
              <a:rPr lang="en-US" sz="4000" dirty="0" err="1" smtClean="0">
                <a:latin typeface="Times New Roman" panose="02020603050405020304" pitchFamily="18" charset="0"/>
                <a:cs typeface="Times New Roman" panose="02020603050405020304" pitchFamily="18" charset="0"/>
              </a:rPr>
              <a:t>miz</a:t>
            </a:r>
            <a:r>
              <a:rPr lang="en-US" sz="4000" dirty="0" smtClean="0">
                <a:latin typeface="Times New Roman" panose="02020603050405020304" pitchFamily="18" charset="0"/>
                <a:cs typeface="Times New Roman" panose="02020603050405020304" pitchFamily="18" charset="0"/>
              </a:rPr>
              <a:t>/. </a:t>
            </a:r>
            <a:endParaRPr lang="fr-FR" sz="4000" dirty="0"/>
          </a:p>
        </p:txBody>
      </p:sp>
    </p:spTree>
    <p:extLst>
      <p:ext uri="{BB962C8B-B14F-4D97-AF65-F5344CB8AC3E}">
        <p14:creationId xmlns:p14="http://schemas.microsoft.com/office/powerpoint/2010/main" val="2636147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This also applies to he and she as the equivalent of /u:/ in Persian. </a:t>
            </a:r>
            <a:endParaRPr lang="fr-FR" b="1" dirty="0" smtClean="0">
              <a:latin typeface="Times New Roman" panose="02020603050405020304" pitchFamily="18" charset="0"/>
              <a:cs typeface="Times New Roman" panose="02020603050405020304" pitchFamily="18" charset="0"/>
            </a:endParaRP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384204509"/>
              </p:ext>
            </p:extLst>
          </p:nvPr>
        </p:nvGraphicFramePr>
        <p:xfrm>
          <a:off x="1547664" y="2924944"/>
          <a:ext cx="6096000" cy="1761676"/>
        </p:xfrm>
        <a:graphic>
          <a:graphicData uri="http://schemas.openxmlformats.org/drawingml/2006/table">
            <a:tbl>
              <a:tblPr firstRow="1" bandRow="1">
                <a:tableStyleId>{5C22544A-7EE6-4342-B048-85BDC9FD1C3A}</a:tableStyleId>
              </a:tblPr>
              <a:tblGrid>
                <a:gridCol w="3048000"/>
                <a:gridCol w="3048000"/>
              </a:tblGrid>
              <a:tr h="694876">
                <a:tc>
                  <a:txBody>
                    <a:bodyPr/>
                    <a:lstStyle/>
                    <a:p>
                      <a:pPr algn="ctr"/>
                      <a:r>
                        <a:rPr lang="fr-FR" sz="3200" b="1" dirty="0" smtClean="0">
                          <a:solidFill>
                            <a:schemeClr val="tx1"/>
                          </a:solidFill>
                        </a:rPr>
                        <a:t>L2</a:t>
                      </a:r>
                      <a:endParaRPr lang="fr-FR" sz="3200" b="1" dirty="0">
                        <a:solidFill>
                          <a:schemeClr val="tx1"/>
                        </a:solidFill>
                      </a:endParaRPr>
                    </a:p>
                  </a:txBody>
                  <a:tcPr/>
                </a:tc>
                <a:tc>
                  <a:txBody>
                    <a:bodyPr/>
                    <a:lstStyle/>
                    <a:p>
                      <a:pPr algn="ctr"/>
                      <a:r>
                        <a:rPr lang="fr-FR" sz="3200" b="1" dirty="0" smtClean="0">
                          <a:solidFill>
                            <a:schemeClr val="tx1"/>
                          </a:solidFill>
                        </a:rPr>
                        <a:t>L1</a:t>
                      </a:r>
                      <a:endParaRPr lang="fr-FR" sz="3200" b="1" dirty="0">
                        <a:solidFill>
                          <a:schemeClr val="tx1"/>
                        </a:solidFill>
                      </a:endParaRPr>
                    </a:p>
                  </a:txBody>
                  <a:tcPr/>
                </a:tc>
              </a:tr>
              <a:tr h="694876">
                <a:tc>
                  <a:txBody>
                    <a:bodyPr/>
                    <a:lstStyle/>
                    <a:p>
                      <a:pPr algn="ctr"/>
                      <a:r>
                        <a:rPr lang="fr-FR" sz="3200" b="1" dirty="0" smtClean="0">
                          <a:solidFill>
                            <a:schemeClr val="tx1"/>
                          </a:solidFill>
                        </a:rPr>
                        <a:t>+</a:t>
                      </a:r>
                    </a:p>
                    <a:p>
                      <a:pPr algn="ctr"/>
                      <a:r>
                        <a:rPr lang="fr-FR" sz="3200" b="1" dirty="0" smtClean="0">
                          <a:solidFill>
                            <a:schemeClr val="tx1"/>
                          </a:solidFill>
                        </a:rPr>
                        <a:t>+++</a:t>
                      </a:r>
                      <a:endParaRPr lang="fr-FR" sz="3200" b="1" dirty="0">
                        <a:solidFill>
                          <a:schemeClr val="tx1"/>
                        </a:solidFill>
                      </a:endParaRPr>
                    </a:p>
                  </a:txBody>
                  <a:tcPr/>
                </a:tc>
                <a:tc>
                  <a:txBody>
                    <a:bodyPr/>
                    <a:lstStyle/>
                    <a:p>
                      <a:pPr algn="ctr"/>
                      <a:r>
                        <a:rPr lang="fr-FR" sz="3200" b="1" dirty="0" smtClean="0">
                          <a:solidFill>
                            <a:schemeClr val="tx1"/>
                          </a:solidFill>
                        </a:rPr>
                        <a:t>+</a:t>
                      </a:r>
                      <a:endParaRPr lang="fr-FR" sz="3200" b="1" dirty="0">
                        <a:solidFill>
                          <a:schemeClr val="tx1"/>
                        </a:solidFill>
                      </a:endParaRPr>
                    </a:p>
                  </a:txBody>
                  <a:tcPr/>
                </a:tc>
              </a:tr>
            </a:tbl>
          </a:graphicData>
        </a:graphic>
      </p:graphicFrame>
    </p:spTree>
    <p:extLst>
      <p:ext uri="{BB962C8B-B14F-4D97-AF65-F5344CB8AC3E}">
        <p14:creationId xmlns:p14="http://schemas.microsoft.com/office/powerpoint/2010/main" val="3888756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sz="4000" dirty="0" smtClean="0"/>
              <a:t>The hierarchy of difficulty outlined above and the procedures for contrastive analysis described by Whitman ( 1970) are not without shortcomings, as Brown (2000) states. For one thing, subtle phonetic distinctions may be ignored</a:t>
            </a:r>
            <a:r>
              <a:rPr lang="en-US" dirty="0" smtClean="0"/>
              <a:t>. </a:t>
            </a:r>
            <a:endParaRPr lang="fr-FR" dirty="0"/>
          </a:p>
        </p:txBody>
      </p:sp>
    </p:spTree>
    <p:extLst>
      <p:ext uri="{BB962C8B-B14F-4D97-AF65-F5344CB8AC3E}">
        <p14:creationId xmlns:p14="http://schemas.microsoft.com/office/powerpoint/2010/main" val="2947905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r>
              <a:rPr lang="en-US" sz="4400" dirty="0" smtClean="0"/>
              <a:t>Phonological environments and allophonic variants of phonemes may be overlooked. Also determining which category a particular contrast fits into is not always as easy as it may appear so. </a:t>
            </a:r>
            <a:endParaRPr lang="fr-FR" sz="4400" dirty="0" smtClean="0"/>
          </a:p>
          <a:p>
            <a:endParaRPr lang="fr-FR" sz="4400" dirty="0"/>
          </a:p>
        </p:txBody>
      </p:sp>
    </p:spTree>
    <p:extLst>
      <p:ext uri="{BB962C8B-B14F-4D97-AF65-F5344CB8AC3E}">
        <p14:creationId xmlns:p14="http://schemas.microsoft.com/office/powerpoint/2010/main" val="2903398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 In 1970s, </a:t>
            </a:r>
            <a:r>
              <a:rPr lang="en-US" dirty="0" err="1" smtClean="0"/>
              <a:t>Lado`s</a:t>
            </a:r>
            <a:r>
              <a:rPr lang="en-US" dirty="0" smtClean="0"/>
              <a:t> plan of CAH submits some analysis of its predictability. </a:t>
            </a:r>
            <a:r>
              <a:rPr lang="en-US" dirty="0" err="1" smtClean="0"/>
              <a:t>Wardhaugh</a:t>
            </a:r>
            <a:r>
              <a:rPr lang="en-US" dirty="0" smtClean="0"/>
              <a:t> (1970, p. 194) expressed that the hypothesis is divided to strong and weak versions. </a:t>
            </a:r>
            <a:endParaRPr lang="fr-FR" dirty="0"/>
          </a:p>
        </p:txBody>
      </p:sp>
    </p:spTree>
    <p:extLst>
      <p:ext uri="{BB962C8B-B14F-4D97-AF65-F5344CB8AC3E}">
        <p14:creationId xmlns:p14="http://schemas.microsoft.com/office/powerpoint/2010/main" val="3444061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4000" b="1" dirty="0" smtClean="0"/>
              <a:t>Conclusion</a:t>
            </a:r>
          </a:p>
          <a:p>
            <a:r>
              <a:rPr lang="fr-FR" sz="4000" dirty="0" smtClean="0"/>
              <a:t>The </a:t>
            </a:r>
            <a:r>
              <a:rPr lang="fr-FR" sz="4000" dirty="0" err="1" smtClean="0"/>
              <a:t>proposed</a:t>
            </a:r>
            <a:r>
              <a:rPr lang="fr-FR" sz="4000" dirty="0" smtClean="0"/>
              <a:t> </a:t>
            </a:r>
            <a:r>
              <a:rPr lang="fr-FR" sz="4000" dirty="0" err="1" smtClean="0">
                <a:solidFill>
                  <a:srgbClr val="FF0000"/>
                </a:solidFill>
              </a:rPr>
              <a:t>hierarchy</a:t>
            </a:r>
            <a:r>
              <a:rPr lang="fr-FR" sz="4000" dirty="0" smtClean="0">
                <a:solidFill>
                  <a:srgbClr val="FF0000"/>
                </a:solidFill>
              </a:rPr>
              <a:t> of </a:t>
            </a:r>
            <a:r>
              <a:rPr lang="fr-FR" sz="4000" dirty="0" err="1" smtClean="0">
                <a:solidFill>
                  <a:srgbClr val="FF0000"/>
                </a:solidFill>
              </a:rPr>
              <a:t>difficulty</a:t>
            </a:r>
            <a:r>
              <a:rPr lang="fr-FR" sz="4000" dirty="0" smtClean="0">
                <a:solidFill>
                  <a:srgbClr val="FF0000"/>
                </a:solidFill>
              </a:rPr>
              <a:t> </a:t>
            </a:r>
            <a:r>
              <a:rPr lang="fr-FR" sz="4000" dirty="0" err="1" smtClean="0"/>
              <a:t>would</a:t>
            </a:r>
            <a:r>
              <a:rPr lang="fr-FR" sz="4000" baseline="0" dirty="0" smtClean="0"/>
              <a:t> </a:t>
            </a:r>
            <a:r>
              <a:rPr lang="fr-FR" sz="4000" baseline="0" dirty="0" err="1" smtClean="0"/>
              <a:t>allow</a:t>
            </a:r>
            <a:r>
              <a:rPr lang="fr-FR" sz="4000" baseline="0" dirty="0" smtClean="0"/>
              <a:t> </a:t>
            </a:r>
            <a:r>
              <a:rPr lang="fr-FR" sz="4000" baseline="0" dirty="0" err="1" smtClean="0"/>
              <a:t>researchers</a:t>
            </a:r>
            <a:r>
              <a:rPr lang="fr-FR" sz="4000" baseline="0" dirty="0" smtClean="0"/>
              <a:t> to </a:t>
            </a:r>
            <a:r>
              <a:rPr lang="fr-FR" sz="4000" baseline="0" dirty="0" err="1" smtClean="0">
                <a:solidFill>
                  <a:srgbClr val="FF0000"/>
                </a:solidFill>
              </a:rPr>
              <a:t>identify</a:t>
            </a:r>
            <a:r>
              <a:rPr lang="fr-FR" sz="4000" baseline="0" dirty="0" smtClean="0"/>
              <a:t> and </a:t>
            </a:r>
            <a:r>
              <a:rPr lang="fr-FR" sz="4000" baseline="0" dirty="0" err="1" smtClean="0">
                <a:solidFill>
                  <a:srgbClr val="FF0000"/>
                </a:solidFill>
              </a:rPr>
              <a:t>predict</a:t>
            </a:r>
            <a:r>
              <a:rPr lang="fr-FR" sz="4000" baseline="0" dirty="0" smtClean="0">
                <a:solidFill>
                  <a:srgbClr val="FF0000"/>
                </a:solidFill>
              </a:rPr>
              <a:t> </a:t>
            </a:r>
            <a:r>
              <a:rPr lang="fr-FR" sz="4000" baseline="0" dirty="0" err="1" smtClean="0"/>
              <a:t>where</a:t>
            </a:r>
            <a:r>
              <a:rPr lang="fr-FR" sz="4000" baseline="0" dirty="0" smtClean="0"/>
              <a:t> </a:t>
            </a:r>
            <a:r>
              <a:rPr lang="fr-FR" sz="4000" baseline="0" dirty="0" err="1" smtClean="0"/>
              <a:t>learenrs</a:t>
            </a:r>
            <a:r>
              <a:rPr lang="fr-FR" sz="4000" baseline="0" dirty="0" smtClean="0"/>
              <a:t> </a:t>
            </a:r>
            <a:r>
              <a:rPr lang="fr-FR" sz="4000" baseline="0" dirty="0" err="1" smtClean="0"/>
              <a:t>need</a:t>
            </a:r>
            <a:r>
              <a:rPr lang="fr-FR" sz="4000" baseline="0" dirty="0" smtClean="0"/>
              <a:t> </a:t>
            </a:r>
            <a:r>
              <a:rPr lang="fr-FR" sz="4000" baseline="0" dirty="0" err="1" smtClean="0"/>
              <a:t>special</a:t>
            </a:r>
            <a:r>
              <a:rPr lang="fr-FR" sz="4000" baseline="0" dirty="0" smtClean="0"/>
              <a:t> instruction in </a:t>
            </a:r>
            <a:r>
              <a:rPr lang="fr-FR" sz="4000" baseline="0" dirty="0" err="1" smtClean="0"/>
              <a:t>order</a:t>
            </a:r>
            <a:r>
              <a:rPr lang="fr-FR" sz="4000" baseline="0" dirty="0" smtClean="0"/>
              <a:t> to </a:t>
            </a:r>
            <a:r>
              <a:rPr lang="fr-FR" sz="4000" baseline="0" dirty="0" err="1" smtClean="0"/>
              <a:t>overcome</a:t>
            </a:r>
            <a:r>
              <a:rPr lang="fr-FR" sz="4000" baseline="0" dirty="0" smtClean="0"/>
              <a:t> </a:t>
            </a:r>
            <a:r>
              <a:rPr lang="fr-FR" sz="4000" baseline="0" dirty="0" err="1" smtClean="0"/>
              <a:t>interference</a:t>
            </a:r>
            <a:r>
              <a:rPr lang="fr-FR" sz="4000" baseline="0" dirty="0" smtClean="0"/>
              <a:t> </a:t>
            </a:r>
            <a:r>
              <a:rPr lang="fr-FR" sz="4000" baseline="0" dirty="0" err="1" smtClean="0"/>
              <a:t>from</a:t>
            </a:r>
            <a:r>
              <a:rPr lang="fr-FR" sz="4000" baseline="0" dirty="0" smtClean="0"/>
              <a:t> L1</a:t>
            </a:r>
            <a:endParaRPr lang="fr-FR" sz="4000" dirty="0" smtClean="0"/>
          </a:p>
          <a:p>
            <a:endParaRPr lang="fr-FR" sz="4000" dirty="0"/>
          </a:p>
        </p:txBody>
      </p:sp>
    </p:spTree>
    <p:extLst>
      <p:ext uri="{BB962C8B-B14F-4D97-AF65-F5344CB8AC3E}">
        <p14:creationId xmlns:p14="http://schemas.microsoft.com/office/powerpoint/2010/main" val="11189149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DRAWBACKS</a:t>
            </a:r>
            <a:endParaRPr lang="fr-FR" dirty="0"/>
          </a:p>
        </p:txBody>
      </p:sp>
      <p:sp>
        <p:nvSpPr>
          <p:cNvPr id="3" name="Espace réservé du contenu 2"/>
          <p:cNvSpPr>
            <a:spLocks noGrp="1"/>
          </p:cNvSpPr>
          <p:nvPr>
            <p:ph idx="1"/>
          </p:nvPr>
        </p:nvSpPr>
        <p:spPr/>
        <p:txBody>
          <a:bodyPr>
            <a:normAutofit/>
          </a:bodyPr>
          <a:lstStyle/>
          <a:p>
            <a:r>
              <a:rPr lang="en-US" dirty="0" smtClean="0"/>
              <a:t>contrastive analysis is based on two main assumptions: </a:t>
            </a:r>
          </a:p>
          <a:p>
            <a:r>
              <a:rPr lang="en-US" dirty="0" smtClean="0"/>
              <a:t>(</a:t>
            </a:r>
            <a:r>
              <a:rPr lang="en-US" dirty="0" err="1" smtClean="0"/>
              <a:t>i</a:t>
            </a:r>
            <a:r>
              <a:rPr lang="en-US" dirty="0" smtClean="0"/>
              <a:t>) </a:t>
            </a:r>
            <a:r>
              <a:rPr lang="en-US" sz="3600" dirty="0" smtClean="0"/>
              <a:t>the native language of the learner interferes with the learning of the target language and consequently interference from the mother tongue constitutes the main cause, if not the sole cause, of errors, and</a:t>
            </a:r>
            <a:endParaRPr lang="fr-FR" sz="3600" dirty="0"/>
          </a:p>
        </p:txBody>
      </p:sp>
    </p:spTree>
    <p:extLst>
      <p:ext uri="{BB962C8B-B14F-4D97-AF65-F5344CB8AC3E}">
        <p14:creationId xmlns:p14="http://schemas.microsoft.com/office/powerpoint/2010/main" val="2825541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z="4000" dirty="0" smtClean="0"/>
              <a:t>(ii) the greater the difference between the structure of the source and the target language the more difficult it is to learn a foreign language. </a:t>
            </a:r>
            <a:endParaRPr lang="fr-FR" sz="4000" dirty="0" smtClean="0"/>
          </a:p>
          <a:p>
            <a:endParaRPr lang="fr-FR" dirty="0"/>
          </a:p>
        </p:txBody>
      </p:sp>
    </p:spTree>
    <p:extLst>
      <p:ext uri="{BB962C8B-B14F-4D97-AF65-F5344CB8AC3E}">
        <p14:creationId xmlns:p14="http://schemas.microsoft.com/office/powerpoint/2010/main" val="32274462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z="4400" dirty="0" smtClean="0"/>
              <a:t>and (ii) the greater the difference between the structure of the source and the target language the more difficult it is to learn a foreign language. </a:t>
            </a:r>
            <a:endParaRPr lang="fr-FR" sz="4400" dirty="0" smtClean="0"/>
          </a:p>
          <a:p>
            <a:endParaRPr lang="fr-FR" dirty="0"/>
          </a:p>
        </p:txBody>
      </p:sp>
    </p:spTree>
    <p:extLst>
      <p:ext uri="{BB962C8B-B14F-4D97-AF65-F5344CB8AC3E}">
        <p14:creationId xmlns:p14="http://schemas.microsoft.com/office/powerpoint/2010/main" val="1485074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a:t>The CA approach had some success for a while, but it soon became clear that the approach was basically flawed</a:t>
            </a:r>
            <a:endParaRPr lang="fr-FR" dirty="0"/>
          </a:p>
          <a:p>
            <a:r>
              <a:rPr lang="en-US" dirty="0"/>
              <a:t>Predictions about similarities and difference were generally </a:t>
            </a:r>
            <a:r>
              <a:rPr lang="en-US" b="1" dirty="0"/>
              <a:t>subjective</a:t>
            </a:r>
            <a:r>
              <a:rPr lang="en-US" dirty="0"/>
              <a:t> </a:t>
            </a:r>
            <a:endParaRPr lang="fr-FR" dirty="0"/>
          </a:p>
        </p:txBody>
      </p:sp>
    </p:spTree>
    <p:extLst>
      <p:ext uri="{BB962C8B-B14F-4D97-AF65-F5344CB8AC3E}">
        <p14:creationId xmlns:p14="http://schemas.microsoft.com/office/powerpoint/2010/main" val="1117820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sz="4000" dirty="0" smtClean="0"/>
              <a:t>It was difficult to give accurate decisions regarding the matter</a:t>
            </a:r>
            <a:endParaRPr lang="fr-FR" sz="4000" dirty="0" smtClean="0"/>
          </a:p>
          <a:p>
            <a:r>
              <a:rPr lang="en-US" sz="4000" dirty="0" smtClean="0"/>
              <a:t>In some cases, errors were done even in areas of similarities between L1 and L2</a:t>
            </a:r>
            <a:endParaRPr lang="fr-FR" sz="4000" dirty="0" smtClean="0"/>
          </a:p>
          <a:p>
            <a:endParaRPr lang="fr-FR" sz="4000" dirty="0" smtClean="0"/>
          </a:p>
          <a:p>
            <a:endParaRPr lang="fr-FR" sz="4000" dirty="0"/>
          </a:p>
        </p:txBody>
      </p:sp>
    </p:spTree>
    <p:extLst>
      <p:ext uri="{BB962C8B-B14F-4D97-AF65-F5344CB8AC3E}">
        <p14:creationId xmlns:p14="http://schemas.microsoft.com/office/powerpoint/2010/main" val="36280846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en-US" dirty="0" smtClean="0"/>
              <a:t>However, linguists and </a:t>
            </a:r>
            <a:r>
              <a:rPr lang="en-US" dirty="0" err="1" smtClean="0"/>
              <a:t>researhers</a:t>
            </a:r>
            <a:r>
              <a:rPr lang="en-US" dirty="0" smtClean="0"/>
              <a:t> suggested that CA can help in explaining the occurrence of certain errors resulting from transfer from L1 into the L2</a:t>
            </a:r>
            <a:endParaRPr lang="fr-FR" dirty="0" smtClean="0"/>
          </a:p>
          <a:p>
            <a:r>
              <a:rPr lang="en-US" dirty="0" smtClean="0"/>
              <a:t>This transfer was eventually referred to as = cross-linguistic influence</a:t>
            </a:r>
            <a:endParaRPr lang="fr-FR" dirty="0" smtClean="0"/>
          </a:p>
          <a:p>
            <a:r>
              <a:rPr lang="en-US" dirty="0" smtClean="0"/>
              <a:t>Cross linguistic influence (CLI): refers to instances of phonological, lexical, grammatical, or other aspects of transfer from one language to another </a:t>
            </a:r>
            <a:endParaRPr lang="fr-FR" dirty="0" smtClean="0"/>
          </a:p>
          <a:p>
            <a:endParaRPr lang="fr-FR" dirty="0"/>
          </a:p>
        </p:txBody>
      </p:sp>
    </p:spTree>
    <p:extLst>
      <p:ext uri="{BB962C8B-B14F-4D97-AF65-F5344CB8AC3E}">
        <p14:creationId xmlns:p14="http://schemas.microsoft.com/office/powerpoint/2010/main" val="3264843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a:p>
          <a:p>
            <a:r>
              <a:rPr lang="fr-FR" dirty="0" err="1" smtClean="0"/>
              <a:t>Predicting</a:t>
            </a:r>
            <a:r>
              <a:rPr lang="fr-FR" dirty="0" smtClean="0"/>
              <a:t> </a:t>
            </a:r>
            <a:r>
              <a:rPr lang="fr-FR" dirty="0" err="1" smtClean="0"/>
              <a:t>errors</a:t>
            </a:r>
            <a:r>
              <a:rPr lang="fr-FR" dirty="0" smtClean="0"/>
              <a:t>             </a:t>
            </a:r>
            <a:r>
              <a:rPr lang="fr-FR" dirty="0" err="1" smtClean="0"/>
              <a:t>Explaining</a:t>
            </a:r>
            <a:r>
              <a:rPr lang="fr-FR" dirty="0" smtClean="0"/>
              <a:t> </a:t>
            </a:r>
            <a:r>
              <a:rPr lang="fr-FR" dirty="0" err="1" smtClean="0"/>
              <a:t>errors</a:t>
            </a:r>
            <a:endParaRPr lang="fr-FR" dirty="0" smtClean="0"/>
          </a:p>
          <a:p>
            <a:r>
              <a:rPr lang="fr-FR" dirty="0"/>
              <a:t> </a:t>
            </a:r>
            <a:r>
              <a:rPr lang="fr-FR" dirty="0" smtClean="0"/>
              <a:t>                                         (</a:t>
            </a:r>
            <a:r>
              <a:rPr lang="fr-FR" dirty="0" err="1" smtClean="0"/>
              <a:t>error</a:t>
            </a:r>
            <a:r>
              <a:rPr lang="fr-FR" dirty="0" smtClean="0"/>
              <a:t> </a:t>
            </a:r>
            <a:r>
              <a:rPr lang="fr-FR" dirty="0" err="1" smtClean="0"/>
              <a:t>analysis</a:t>
            </a:r>
            <a:r>
              <a:rPr lang="fr-FR" dirty="0" smtClean="0"/>
              <a:t>)</a:t>
            </a:r>
            <a:endParaRPr lang="fr-FR" dirty="0"/>
          </a:p>
        </p:txBody>
      </p:sp>
      <p:sp>
        <p:nvSpPr>
          <p:cNvPr id="6" name="Flèche droite 5"/>
          <p:cNvSpPr/>
          <p:nvPr/>
        </p:nvSpPr>
        <p:spPr>
          <a:xfrm>
            <a:off x="3923928" y="2852936"/>
            <a:ext cx="79208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11069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a:p>
          <a:p>
            <a:pPr marL="0" indent="0" algn="ctr">
              <a:buNone/>
            </a:pPr>
            <a:r>
              <a:rPr lang="fr-FR" sz="9600" b="1" dirty="0" err="1" smtClean="0"/>
              <a:t>Thank</a:t>
            </a:r>
            <a:r>
              <a:rPr lang="fr-FR" sz="9600" b="1" dirty="0" smtClean="0"/>
              <a:t> </a:t>
            </a:r>
            <a:r>
              <a:rPr lang="fr-FR" sz="9600" b="1" dirty="0" err="1" smtClean="0"/>
              <a:t>you</a:t>
            </a:r>
            <a:endParaRPr lang="fr-FR" sz="9600" b="1" dirty="0"/>
          </a:p>
        </p:txBody>
      </p:sp>
    </p:spTree>
    <p:extLst>
      <p:ext uri="{BB962C8B-B14F-4D97-AF65-F5344CB8AC3E}">
        <p14:creationId xmlns:p14="http://schemas.microsoft.com/office/powerpoint/2010/main" val="170928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solidFill>
                  <a:srgbClr val="FF0000"/>
                </a:solidFill>
              </a:rPr>
              <a:t>Strong</a:t>
            </a:r>
            <a:r>
              <a:rPr lang="fr-FR" b="1" dirty="0" smtClean="0">
                <a:solidFill>
                  <a:srgbClr val="FF0000"/>
                </a:solidFill>
              </a:rPr>
              <a:t> version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en-US" dirty="0" smtClean="0"/>
              <a:t>The underlying assumptions of the strong version of CAH were outlined by </a:t>
            </a:r>
            <a:r>
              <a:rPr lang="en-US" b="1" dirty="0" smtClean="0"/>
              <a:t>Lee ( 1968, p.l86</a:t>
            </a:r>
            <a:r>
              <a:rPr lang="en-US" dirty="0" smtClean="0"/>
              <a:t>) as follows: </a:t>
            </a:r>
          </a:p>
          <a:p>
            <a:r>
              <a:rPr lang="en-US" dirty="0" smtClean="0"/>
              <a:t>“The prime cause, or even the sole cause, of difficulty and error in foreign-language learning is </a:t>
            </a:r>
            <a:r>
              <a:rPr lang="en-US" b="1" dirty="0" smtClean="0"/>
              <a:t>interference</a:t>
            </a:r>
            <a:r>
              <a:rPr lang="en-US" dirty="0" smtClean="0"/>
              <a:t> coming from the learners' NL; · </a:t>
            </a:r>
          </a:p>
        </p:txBody>
      </p:sp>
    </p:spTree>
    <p:extLst>
      <p:ext uri="{BB962C8B-B14F-4D97-AF65-F5344CB8AC3E}">
        <p14:creationId xmlns:p14="http://schemas.microsoft.com/office/powerpoint/2010/main" val="321795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endParaRPr lang="en-US" dirty="0" smtClean="0"/>
          </a:p>
          <a:p>
            <a:r>
              <a:rPr lang="en-US" dirty="0" err="1" smtClean="0"/>
              <a:t>Wardhaugh</a:t>
            </a:r>
            <a:r>
              <a:rPr lang="en-US" dirty="0" smtClean="0"/>
              <a:t> (1970) classified the strong version of CAH, as:</a:t>
            </a:r>
          </a:p>
          <a:p>
            <a:pPr marL="0" indent="0">
              <a:buNone/>
            </a:pPr>
            <a:r>
              <a:rPr lang="en-US" dirty="0"/>
              <a:t> </a:t>
            </a:r>
            <a:r>
              <a:rPr lang="en-US" dirty="0" smtClean="0"/>
              <a:t> “an ability to predict difficulty via contrastive analysis. This hypothesis stated that two languages can be compared </a:t>
            </a:r>
            <a:r>
              <a:rPr lang="en-US" b="1" dirty="0" smtClean="0"/>
              <a:t>a priori”</a:t>
            </a:r>
            <a:r>
              <a:rPr lang="en-US" dirty="0" smtClean="0"/>
              <a:t>. </a:t>
            </a:r>
          </a:p>
        </p:txBody>
      </p:sp>
    </p:spTree>
    <p:extLst>
      <p:ext uri="{BB962C8B-B14F-4D97-AF65-F5344CB8AC3E}">
        <p14:creationId xmlns:p14="http://schemas.microsoft.com/office/powerpoint/2010/main" val="311269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Four fundamental issues were claimed in the strong version. </a:t>
            </a:r>
          </a:p>
          <a:p>
            <a:r>
              <a:rPr lang="en-US" dirty="0" smtClean="0"/>
              <a:t>1. Interference from the learner`s native language is the most important factor in second language learning</a:t>
            </a:r>
          </a:p>
          <a:p>
            <a:r>
              <a:rPr lang="en-US" dirty="0" smtClean="0"/>
              <a:t>2. Whatever the differences of two languages get more and more, the greater the difficulty of learning will be. </a:t>
            </a:r>
            <a:endParaRPr lang="fr-FR" dirty="0" smtClean="0"/>
          </a:p>
          <a:p>
            <a:endParaRPr lang="fr-FR" dirty="0"/>
          </a:p>
        </p:txBody>
      </p:sp>
    </p:spTree>
    <p:extLst>
      <p:ext uri="{BB962C8B-B14F-4D97-AF65-F5344CB8AC3E}">
        <p14:creationId xmlns:p14="http://schemas.microsoft.com/office/powerpoint/2010/main" val="164932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3. A systematic and scientific analysis of the two language systems can help predict the difficulties and,</a:t>
            </a:r>
          </a:p>
          <a:p>
            <a:r>
              <a:rPr lang="en-US" dirty="0" smtClean="0"/>
              <a:t>4. The results of CA can be used as a reliable source in providing some teaching materials, course planning and improvement of classroom techniques.</a:t>
            </a:r>
            <a:endParaRPr lang="fr-FR" dirty="0" smtClean="0"/>
          </a:p>
          <a:p>
            <a:endParaRPr lang="fr-FR" dirty="0"/>
          </a:p>
        </p:txBody>
      </p:sp>
    </p:spTree>
    <p:extLst>
      <p:ext uri="{BB962C8B-B14F-4D97-AF65-F5344CB8AC3E}">
        <p14:creationId xmlns:p14="http://schemas.microsoft.com/office/powerpoint/2010/main" val="268387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One of the disadvantages of this theory was that it could only explain </a:t>
            </a:r>
            <a:r>
              <a:rPr lang="en-US" b="1" dirty="0" err="1" smtClean="0"/>
              <a:t>interlingual</a:t>
            </a:r>
            <a:r>
              <a:rPr lang="en-US" b="1" dirty="0" smtClean="0"/>
              <a:t> errors</a:t>
            </a:r>
            <a:r>
              <a:rPr lang="en-US" dirty="0" smtClean="0"/>
              <a:t>; i.e., errors which have been made during second language learning due </a:t>
            </a:r>
            <a:r>
              <a:rPr lang="en-US" b="1" dirty="0" smtClean="0"/>
              <a:t>to interference </a:t>
            </a:r>
            <a:r>
              <a:rPr lang="en-US" dirty="0" smtClean="0"/>
              <a:t>from native language. Experiments revealed that one third of errors in foreign language learning were this type (</a:t>
            </a:r>
            <a:r>
              <a:rPr lang="en-US" dirty="0" err="1" smtClean="0"/>
              <a:t>Ziahosseiny</a:t>
            </a:r>
            <a:r>
              <a:rPr lang="en-US" dirty="0" smtClean="0"/>
              <a:t>, 1999).</a:t>
            </a:r>
            <a:endParaRPr lang="fr-FR" dirty="0"/>
          </a:p>
        </p:txBody>
      </p:sp>
    </p:spTree>
    <p:extLst>
      <p:ext uri="{BB962C8B-B14F-4D97-AF65-F5344CB8AC3E}">
        <p14:creationId xmlns:p14="http://schemas.microsoft.com/office/powerpoint/2010/main" val="34730702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7079</TotalTime>
  <Words>2326</Words>
  <Application>Microsoft Office PowerPoint</Application>
  <PresentationFormat>Affichage à l'écran (4:3)</PresentationFormat>
  <Paragraphs>155</Paragraphs>
  <Slides>48</Slides>
  <Notes>16</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Thème Office</vt:lpstr>
      <vt:lpstr> CA  part 2 </vt:lpstr>
      <vt:lpstr>  </vt:lpstr>
      <vt:lpstr>VERSIONS OF CA</vt:lpstr>
      <vt:lpstr>Présentation PowerPoint</vt:lpstr>
      <vt:lpstr>Strong version</vt:lpstr>
      <vt:lpstr>Présentation PowerPoint</vt:lpstr>
      <vt:lpstr>Présentation PowerPoint</vt:lpstr>
      <vt:lpstr>Présentation PowerPoint</vt:lpstr>
      <vt:lpstr>Présentation PowerPoint</vt:lpstr>
      <vt:lpstr> WEAK VERSION </vt:lpstr>
      <vt:lpstr>STRONG VS WEAK</vt:lpstr>
      <vt:lpstr>Présentation PowerPoint</vt:lpstr>
      <vt:lpstr>Présentation PowerPoint</vt:lpstr>
      <vt:lpstr>Présentation PowerPoint</vt:lpstr>
      <vt:lpstr>Présentation PowerPoint</vt:lpstr>
      <vt:lpstr>Présentation PowerPoint</vt:lpstr>
      <vt:lpstr>moderate version of CAH</vt:lpstr>
      <vt:lpstr>Présentation PowerPoint</vt:lpstr>
      <vt:lpstr>Présentation PowerPoint</vt:lpstr>
      <vt:lpstr>Procedures for Comparing Languages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Hierarchy of difficulty</vt:lpstr>
      <vt:lpstr>Présentation PowerPoint</vt:lpstr>
      <vt:lpstr>Level 0: transfer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DRAWBACKS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VERSIONS</dc:title>
  <dc:creator>asus</dc:creator>
  <cp:lastModifiedBy>asus</cp:lastModifiedBy>
  <cp:revision>81</cp:revision>
  <dcterms:created xsi:type="dcterms:W3CDTF">2023-10-13T09:22:21Z</dcterms:created>
  <dcterms:modified xsi:type="dcterms:W3CDTF">2023-10-18T07:22:11Z</dcterms:modified>
</cp:coreProperties>
</file>