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1"/>
  </p:notesMasterIdLst>
  <p:sldIdLst>
    <p:sldId id="256" r:id="rId2"/>
    <p:sldId id="318" r:id="rId3"/>
    <p:sldId id="263" r:id="rId4"/>
    <p:sldId id="284" r:id="rId5"/>
    <p:sldId id="286" r:id="rId6"/>
    <p:sldId id="279" r:id="rId7"/>
    <p:sldId id="277" r:id="rId8"/>
    <p:sldId id="312" r:id="rId9"/>
    <p:sldId id="257" r:id="rId10"/>
    <p:sldId id="287" r:id="rId11"/>
    <p:sldId id="322" r:id="rId12"/>
    <p:sldId id="288" r:id="rId13"/>
    <p:sldId id="290" r:id="rId14"/>
    <p:sldId id="325" r:id="rId15"/>
    <p:sldId id="326" r:id="rId16"/>
    <p:sldId id="270" r:id="rId17"/>
    <p:sldId id="272" r:id="rId18"/>
    <p:sldId id="319" r:id="rId19"/>
    <p:sldId id="313" r:id="rId20"/>
    <p:sldId id="258" r:id="rId21"/>
    <p:sldId id="292" r:id="rId22"/>
    <p:sldId id="293" r:id="rId23"/>
    <p:sldId id="294" r:id="rId24"/>
    <p:sldId id="282" r:id="rId25"/>
    <p:sldId id="283" r:id="rId26"/>
    <p:sldId id="320" r:id="rId27"/>
    <p:sldId id="314" r:id="rId28"/>
    <p:sldId id="259" r:id="rId29"/>
    <p:sldId id="295" r:id="rId30"/>
    <p:sldId id="296" r:id="rId31"/>
    <p:sldId id="297" r:id="rId32"/>
    <p:sldId id="298" r:id="rId33"/>
    <p:sldId id="275" r:id="rId34"/>
    <p:sldId id="273" r:id="rId35"/>
    <p:sldId id="315" r:id="rId36"/>
    <p:sldId id="260" r:id="rId37"/>
    <p:sldId id="299" r:id="rId38"/>
    <p:sldId id="300" r:id="rId39"/>
    <p:sldId id="301" r:id="rId40"/>
    <p:sldId id="324" r:id="rId41"/>
    <p:sldId id="302" r:id="rId42"/>
    <p:sldId id="323" r:id="rId43"/>
    <p:sldId id="303" r:id="rId44"/>
    <p:sldId id="281" r:id="rId45"/>
    <p:sldId id="274" r:id="rId46"/>
    <p:sldId id="316" r:id="rId47"/>
    <p:sldId id="261" r:id="rId48"/>
    <p:sldId id="309" r:id="rId49"/>
    <p:sldId id="304" r:id="rId50"/>
    <p:sldId id="305" r:id="rId51"/>
    <p:sldId id="310" r:id="rId52"/>
    <p:sldId id="317" r:id="rId53"/>
    <p:sldId id="262" r:id="rId54"/>
    <p:sldId id="306" r:id="rId55"/>
    <p:sldId id="307" r:id="rId56"/>
    <p:sldId id="308" r:id="rId57"/>
    <p:sldId id="264" r:id="rId58"/>
    <p:sldId id="265" r:id="rId59"/>
    <p:sldId id="276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44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5A0F4-B0B2-4489-9C8E-B4B83F1094AF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3AF84-AC6F-40EA-8E91-4AB30395B09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3AF84-AC6F-40EA-8E91-4AB30395B094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3AF84-AC6F-40EA-8E91-4AB30395B094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2/6/2022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2/6/2022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2/6/2022</a:t>
            </a:fld>
            <a:endParaRPr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‹N°›</a:t>
            </a:fld>
            <a:endParaRPr kumimoji="0" lang="en-US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2/6/2022</a:t>
            </a:fld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‹N°›</a:t>
            </a:fld>
            <a:endParaRPr kumimoji="0" lang="en-US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2/6/2022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‹N°›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ambridge.org/elt/peterroach/resources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smtClean="0"/>
              <a:t>st </a:t>
            </a:r>
            <a:r>
              <a:rPr lang="en-US" dirty="0" smtClean="0"/>
              <a:t>year 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</a:t>
            </a:r>
            <a:br>
              <a:rPr lang="en-US" dirty="0" smtClean="0"/>
            </a:br>
            <a:r>
              <a:rPr lang="en-US" dirty="0" smtClean="0"/>
              <a:t>(oral stops)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001000" cy="5715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Aspiration ( we talk about the phonological description)</a:t>
            </a:r>
            <a:endParaRPr lang="en-US" dirty="0" smtClean="0"/>
          </a:p>
          <a:p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A small "explosion" of air when you make a sound.</a:t>
            </a:r>
          </a:p>
          <a:p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Fortis plosives /p t k/ are pronounced as aspirated in initial position and at the beginning of a stressed syllable. E.g., cart [k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ʰ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ɑ:t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], potato 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pə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ˈtʰ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eɪtəʊ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depend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dɪ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ˈ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pʰend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], attack [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əˈtʰ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æk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</a:t>
            </a:r>
          </a:p>
          <a:p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But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they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lose their aspiration 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after 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/s/.</a:t>
            </a:r>
            <a:r>
              <a:rPr lang="ar-DZ" sz="2000" dirty="0" smtClean="0"/>
              <a:t> 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E.g.,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speak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spi:k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steal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sti:l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scout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skaʊt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(in initial position)</a:t>
            </a:r>
            <a:endParaRPr lang="en-US" sz="20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Diacritic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: [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pʰ,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</a:rPr>
              <a:t>tʰ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,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kʰ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]  </a:t>
            </a:r>
          </a:p>
          <a:p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/p, t, k/ lose their aspiration in final 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position.</a:t>
            </a:r>
            <a:r>
              <a:rPr lang="ar-DZ" sz="2000" dirty="0" smtClean="0"/>
              <a:t>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E.g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: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weep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wi:p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eat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i:t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fake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feɪk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</a:t>
            </a:r>
            <a:br>
              <a:rPr lang="en-US" dirty="0" smtClean="0"/>
            </a:br>
            <a:r>
              <a:rPr lang="en-US" dirty="0" smtClean="0"/>
              <a:t>(oral stops)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Aspiration</a:t>
            </a:r>
          </a:p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985" y="2286000"/>
            <a:ext cx="807901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</a:t>
            </a:r>
            <a:br>
              <a:rPr lang="en-US" dirty="0" smtClean="0"/>
            </a:br>
            <a:r>
              <a:rPr lang="en-US" dirty="0" smtClean="0"/>
              <a:t>(oral stops)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8486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900" dirty="0" smtClean="0"/>
              <a:t>Devoicing</a:t>
            </a:r>
          </a:p>
          <a:p>
            <a:pPr>
              <a:buFont typeface="Arial" charset="0"/>
              <a:buNone/>
            </a:pPr>
            <a:endParaRPr lang="en-US" sz="29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Font typeface="Arial" charset="0"/>
              <a:buNone/>
            </a:pP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Phonetically speaking, /b d g/ are normally voiced, but they become devoiced 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when 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they occur in initial and final positions, E.g., bad 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sz="2900" dirty="0" smtClean="0"/>
              <a:t>b̥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æ</a:t>
            </a:r>
            <a:r>
              <a:rPr lang="en-US" sz="2900" dirty="0" smtClean="0"/>
              <a:t>d̥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]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, bag 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sz="2900" dirty="0" smtClean="0"/>
              <a:t>b̥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æ</a:t>
            </a:r>
            <a:r>
              <a:rPr lang="en-US" sz="2900" dirty="0" smtClean="0"/>
              <a:t>g̥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]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.</a:t>
            </a:r>
            <a:endParaRPr lang="fr-FR" sz="29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900" b="1" dirty="0" smtClean="0">
                <a:ea typeface="Lucida Sans Unicode" pitchFamily="34" charset="0"/>
                <a:cs typeface="Lucida Sans Unicode" pitchFamily="34" charset="0"/>
              </a:rPr>
              <a:t>Diacritic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:  devoicing </a:t>
            </a:r>
            <a:r>
              <a:rPr lang="en-US" sz="2900" dirty="0" smtClean="0"/>
              <a:t>[b̥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] [</a:t>
            </a:r>
            <a:r>
              <a:rPr lang="en-US" sz="2900" dirty="0" smtClean="0"/>
              <a:t>d̥] 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[g</a:t>
            </a:r>
            <a:r>
              <a:rPr lang="en-US" sz="2900" dirty="0" smtClean="0">
                <a:latin typeface="Times New Roman"/>
                <a:ea typeface="Lucida Sans Unicode" pitchFamily="34" charset="0"/>
                <a:cs typeface="Times New Roman"/>
              </a:rPr>
              <a:t>̥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]</a:t>
            </a:r>
          </a:p>
          <a:p>
            <a:pPr>
              <a:spcAft>
                <a:spcPts val="600"/>
              </a:spcAft>
            </a:pP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Lenis consonants are fully voiced </a:t>
            </a:r>
            <a:r>
              <a:rPr lang="en-US" sz="2900" dirty="0" err="1" smtClean="0">
                <a:ea typeface="Lucida Sans Unicode" pitchFamily="34" charset="0"/>
                <a:cs typeface="Lucida Sans Unicode" pitchFamily="34" charset="0"/>
              </a:rPr>
              <a:t>intervocally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(between two voiced sounds), </a:t>
            </a:r>
            <a:r>
              <a:rPr lang="en-US" sz="2900" dirty="0" err="1" smtClean="0">
                <a:ea typeface="Lucida Sans Unicode" pitchFamily="34" charset="0"/>
                <a:cs typeface="Lucida Sans Unicode" pitchFamily="34" charset="0"/>
              </a:rPr>
              <a:t>fortis</a:t>
            </a:r>
            <a:r>
              <a:rPr lang="en-US" sz="2900" dirty="0" smtClean="0">
                <a:ea typeface="Lucida Sans Unicode" pitchFamily="34" charset="0"/>
                <a:cs typeface="Lucida Sans Unicode" pitchFamily="34" charset="0"/>
              </a:rPr>
              <a:t> consonants are always voiceless, e.g., </a:t>
            </a:r>
            <a:r>
              <a:rPr lang="en-US" sz="2900" i="1" dirty="0" smtClean="0">
                <a:ea typeface="Lucida Sans Unicode" pitchFamily="34" charset="0"/>
                <a:cs typeface="Lucida Sans Unicode" pitchFamily="34" charset="0"/>
              </a:rPr>
              <a:t>nobody  </a:t>
            </a:r>
            <a:r>
              <a:rPr lang="en-US" sz="2900" b="1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fr-FR" sz="2900" b="1" dirty="0" smtClean="0">
                <a:ea typeface="Lucida Sans Unicode" pitchFamily="34" charset="0"/>
                <a:cs typeface="Lucida Sans Unicode" pitchFamily="34" charset="0"/>
              </a:rPr>
              <a:t>ˈ</a:t>
            </a:r>
            <a:r>
              <a:rPr lang="fr-FR" sz="2900" b="1" dirty="0" err="1" smtClean="0">
                <a:ea typeface="Lucida Sans Unicode" pitchFamily="34" charset="0"/>
                <a:cs typeface="Lucida Sans Unicode" pitchFamily="34" charset="0"/>
              </a:rPr>
              <a:t>nəʊbədi</a:t>
            </a:r>
            <a:r>
              <a:rPr lang="fr-FR" sz="2900" b="1" dirty="0" smtClean="0">
                <a:ea typeface="Lucida Sans Unicode" pitchFamily="34" charset="0"/>
                <a:cs typeface="Lucida Sans Unicode" pitchFamily="34" charset="0"/>
              </a:rPr>
              <a:t>]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2900" dirty="0" err="1" smtClean="0">
                <a:ea typeface="Lucida Sans Unicode" pitchFamily="34" charset="0"/>
                <a:cs typeface="Lucida Sans Unicode" pitchFamily="34" charset="0"/>
              </a:rPr>
              <a:t>both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 [b] and [d] are </a:t>
            </a:r>
            <a:r>
              <a:rPr lang="fr-FR" sz="2900" dirty="0" err="1" smtClean="0">
                <a:ea typeface="Lucida Sans Unicode" pitchFamily="34" charset="0"/>
                <a:cs typeface="Lucida Sans Unicode" pitchFamily="34" charset="0"/>
              </a:rPr>
              <a:t>fully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2900" dirty="0" err="1" smtClean="0">
                <a:ea typeface="Lucida Sans Unicode" pitchFamily="34" charset="0"/>
                <a:cs typeface="Lucida Sans Unicode" pitchFamily="34" charset="0"/>
              </a:rPr>
              <a:t>voiced</a:t>
            </a:r>
            <a:r>
              <a:rPr lang="fr-FR" sz="2900" dirty="0" smtClean="0">
                <a:ea typeface="Lucida Sans Unicode" pitchFamily="34" charset="0"/>
                <a:cs typeface="Lucida Sans Unicode" pitchFamily="34" charset="0"/>
              </a:rPr>
              <a:t>.</a:t>
            </a:r>
            <a:endParaRPr lang="en-US" sz="2900" i="1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</a:t>
            </a:r>
            <a:br>
              <a:rPr lang="en-US" dirty="0" smtClean="0"/>
            </a:br>
            <a:r>
              <a:rPr lang="en-US" dirty="0" smtClean="0"/>
              <a:t>(oral stops)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152400" y="1143000"/>
            <a:ext cx="8153400" cy="571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600" b="1" dirty="0" err="1" smtClean="0"/>
              <a:t>Glottalization</a:t>
            </a:r>
            <a:endParaRPr lang="en-US" sz="3600" b="1" dirty="0" smtClean="0"/>
          </a:p>
          <a:p>
            <a:pPr>
              <a:buNone/>
            </a:pPr>
            <a:endParaRPr lang="en-US" sz="3600" dirty="0" smtClean="0"/>
          </a:p>
          <a:p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Diacritic: [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ʔ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]</a:t>
            </a:r>
          </a:p>
          <a:p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Glottalization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occurs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just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before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/p t k/ or /t∫/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at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the 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monosyllabic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word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or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at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the 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stressed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syllable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/p t k/ must be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preceded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by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vowel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and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followed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by a pause or a consonant. </a:t>
            </a:r>
          </a:p>
          <a:p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The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most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widespread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glottalisation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is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that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of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/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t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/ where the glottal stop replaces the /t/, e.g., ‘wha</a:t>
            </a:r>
            <a:r>
              <a:rPr lang="en-US" sz="36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t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’, ‘tha</a:t>
            </a:r>
            <a:r>
              <a:rPr lang="en-US" sz="36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t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’, ‘bu</a:t>
            </a:r>
            <a:r>
              <a:rPr lang="en-US" sz="36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t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’, ‘bo</a:t>
            </a:r>
            <a:r>
              <a:rPr lang="en-US" sz="36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tt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le’.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With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t∫:         nature            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sz="3600" dirty="0" smtClean="0"/>
              <a:t>ˈ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ne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ɪ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ʔt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∫</a:t>
            </a:r>
            <a:r>
              <a:rPr lang="az-Cyrl-AZ" sz="3600" dirty="0" smtClean="0">
                <a:ea typeface="Lucida Sans Unicode" pitchFamily="34" charset="0"/>
                <a:cs typeface="Lucida Sans Unicode" pitchFamily="34" charset="0"/>
              </a:rPr>
              <a:t>ә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] (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stressed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syllable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Font typeface="Arial" charset="0"/>
              <a:buNone/>
            </a:pP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                       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catching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        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sz="3600" dirty="0" smtClean="0"/>
              <a:t>ˈ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kæʔt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∫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ɪ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ŋ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] (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stressed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syllable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Font typeface="Arial" charset="0"/>
              <a:buNone/>
            </a:pP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                        riches             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sz="3600" dirty="0" smtClean="0"/>
              <a:t>ˈ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r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ɪ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ʔ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t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∫</a:t>
            </a:r>
            <a:r>
              <a:rPr lang="en-US" sz="3600" dirty="0" err="1" smtClean="0">
                <a:ea typeface="Lucida Sans Unicode" pitchFamily="34" charset="0"/>
                <a:cs typeface="Lucida Sans Unicode" pitchFamily="34" charset="0"/>
              </a:rPr>
              <a:t>ɪz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] (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stressed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syllable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With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p t k:   Rick                 [r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ɪ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ʔk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] (end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monosyllabic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word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Font typeface="Arial" charset="0"/>
              <a:buNone/>
            </a:pP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                       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petral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            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sz="3600" dirty="0" smtClean="0"/>
              <a:t>ˈ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peʔtr</a:t>
            </a:r>
            <a:r>
              <a:rPr lang="az-Cyrl-AZ" sz="3600" dirty="0" smtClean="0">
                <a:ea typeface="Lucida Sans Unicode" pitchFamily="34" charset="0"/>
                <a:cs typeface="Lucida Sans Unicode" pitchFamily="34" charset="0"/>
              </a:rPr>
              <a:t>ә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l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]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stressed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syllable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Font typeface="Arial" charset="0"/>
              <a:buNone/>
            </a:pP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                        mat                 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mæʔt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] (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end 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monosyllabic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word</a:t>
            </a:r>
            <a:endParaRPr lang="en-US" sz="36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Font typeface="Arial" charset="0"/>
              <a:buNone/>
            </a:pP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                         cup                  [k</a:t>
            </a:r>
            <a:r>
              <a:rPr lang="el-GR" sz="3600" dirty="0" smtClean="0">
                <a:ea typeface="Lucida Sans Unicode" pitchFamily="34" charset="0"/>
                <a:cs typeface="Lucida Sans Unicode" pitchFamily="34" charset="0"/>
              </a:rPr>
              <a:t>ʌ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ʔ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p</a:t>
            </a:r>
            <a:r>
              <a:rPr lang="en-US" sz="3600" dirty="0" smtClean="0">
                <a:ea typeface="Lucida Sans Unicode" pitchFamily="34" charset="0"/>
                <a:cs typeface="Lucida Sans Unicode" pitchFamily="34" charset="0"/>
              </a:rPr>
              <a:t>] (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end 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of a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monosyllabic</a:t>
            </a:r>
            <a:r>
              <a:rPr lang="fr-FR" sz="3600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sz="3600" dirty="0" err="1" smtClean="0">
                <a:ea typeface="Lucida Sans Unicode" pitchFamily="34" charset="0"/>
                <a:cs typeface="Lucida Sans Unicode" pitchFamily="34" charset="0"/>
              </a:rPr>
              <a:t>word</a:t>
            </a:r>
            <a:endParaRPr lang="fr-FR" sz="3600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r>
              <a:rPr lang="en-US" sz="3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7772400" cy="6473952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b="1" dirty="0" err="1" smtClean="0"/>
              <a:t>Phonotactics</a:t>
            </a:r>
            <a:r>
              <a:rPr lang="en-US" sz="2000" b="1" dirty="0" smtClean="0"/>
              <a:t> (consonant clusters)</a:t>
            </a:r>
            <a:endParaRPr lang="en-US" sz="2000" b="1" dirty="0" smtClean="0"/>
          </a:p>
          <a:p>
            <a:r>
              <a:rPr lang="en-US" sz="2000" dirty="0" smtClean="0"/>
              <a:t>In initial position, </a:t>
            </a:r>
            <a:r>
              <a:rPr lang="en-US" sz="2000" dirty="0" err="1" smtClean="0"/>
              <a:t>P,t</a:t>
            </a:r>
            <a:r>
              <a:rPr lang="en-US" sz="2000" dirty="0" smtClean="0"/>
              <a:t>, k </a:t>
            </a:r>
            <a:r>
              <a:rPr lang="en-US" sz="2000" dirty="0" smtClean="0"/>
              <a:t>can be followed by a consonant (one of the set of / l /, / r /, / w / and / j /) or a vowel. Play / p l </a:t>
            </a:r>
            <a:r>
              <a:rPr lang="en-US" sz="2000" dirty="0" err="1" smtClean="0"/>
              <a:t>eɪ</a:t>
            </a:r>
            <a:r>
              <a:rPr lang="en-US" sz="2000" dirty="0" smtClean="0"/>
              <a:t> / Crowd / k r </a:t>
            </a:r>
            <a:r>
              <a:rPr lang="en-US" sz="2000" dirty="0" err="1" smtClean="0"/>
              <a:t>aʊ</a:t>
            </a:r>
            <a:r>
              <a:rPr lang="en-US" sz="2000" dirty="0" smtClean="0"/>
              <a:t> d / Twins / t w ɪ n z /, Cube / k j uː b /  Pay / p </a:t>
            </a:r>
            <a:r>
              <a:rPr lang="en-US" sz="2000" dirty="0" err="1" smtClean="0"/>
              <a:t>eɪ</a:t>
            </a:r>
            <a:r>
              <a:rPr lang="en-US" sz="2000" dirty="0" smtClean="0"/>
              <a:t> /  Tea / t </a:t>
            </a:r>
            <a:r>
              <a:rPr lang="en-US" sz="2000" dirty="0" err="1" smtClean="0"/>
              <a:t>i</a:t>
            </a:r>
            <a:r>
              <a:rPr lang="en-US" sz="2000" dirty="0" smtClean="0"/>
              <a:t>ː /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They can be preceded by the consonant “s” like Splendid / ˈ</a:t>
            </a:r>
            <a:r>
              <a:rPr lang="en-US" sz="2000" dirty="0" err="1" smtClean="0"/>
              <a:t>splendɪd</a:t>
            </a:r>
            <a:r>
              <a:rPr lang="en-US" sz="2000" dirty="0" smtClean="0"/>
              <a:t> / Scream / </a:t>
            </a:r>
            <a:r>
              <a:rPr lang="en-US" sz="2000" dirty="0" err="1" smtClean="0"/>
              <a:t>skriːm</a:t>
            </a:r>
            <a:r>
              <a:rPr lang="en-US" sz="2000" dirty="0" smtClean="0"/>
              <a:t> </a:t>
            </a:r>
            <a:r>
              <a:rPr lang="en-US" sz="2000" dirty="0" smtClean="0"/>
              <a:t>/ Stream /</a:t>
            </a:r>
            <a:r>
              <a:rPr lang="en-US" sz="2000" dirty="0" err="1" smtClean="0"/>
              <a:t>striːm</a:t>
            </a:r>
            <a:r>
              <a:rPr lang="en-US" sz="2000" dirty="0" smtClean="0"/>
              <a:t> </a:t>
            </a:r>
            <a:r>
              <a:rPr lang="en-US" sz="2000" dirty="0" smtClean="0"/>
              <a:t>/</a:t>
            </a:r>
          </a:p>
          <a:p>
            <a:r>
              <a:rPr lang="en-US" sz="2000" dirty="0" smtClean="0"/>
              <a:t>/ p / and / k / are silent before / n </a:t>
            </a:r>
            <a:r>
              <a:rPr lang="en-US" sz="2000" dirty="0" smtClean="0"/>
              <a:t>/.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 smtClean="0"/>
              <a:t>/ p / is also silent before the consonant “s” and “t”, and it’s pronounced / f / when occurring before the letter “h”. Pneumonia/ </a:t>
            </a:r>
            <a:r>
              <a:rPr lang="en-US" sz="2000" dirty="0" err="1" smtClean="0"/>
              <a:t>nju</a:t>
            </a:r>
            <a:r>
              <a:rPr lang="en-US" sz="2000" dirty="0" smtClean="0"/>
              <a:t>ːˈ</a:t>
            </a:r>
            <a:r>
              <a:rPr lang="en-US" sz="2000" dirty="0" err="1" smtClean="0"/>
              <a:t>məʊnɪə</a:t>
            </a:r>
            <a:r>
              <a:rPr lang="en-US" sz="2000" dirty="0" smtClean="0"/>
              <a:t> / Knit / </a:t>
            </a:r>
            <a:r>
              <a:rPr lang="en-US" sz="2000" dirty="0" err="1" smtClean="0"/>
              <a:t>nɪt</a:t>
            </a:r>
            <a:r>
              <a:rPr lang="en-US" sz="2000" dirty="0" smtClean="0"/>
              <a:t> / psychology  / </a:t>
            </a:r>
            <a:r>
              <a:rPr lang="en-US" sz="2000" dirty="0" err="1" smtClean="0"/>
              <a:t>saɪˈkɒlədʒi</a:t>
            </a:r>
            <a:r>
              <a:rPr lang="en-US" sz="2000" dirty="0" smtClean="0"/>
              <a:t> / pterodactyl / ˌ</a:t>
            </a:r>
            <a:r>
              <a:rPr lang="en-US" sz="2000" dirty="0" err="1" smtClean="0"/>
              <a:t>terəˈdæktɪl</a:t>
            </a:r>
            <a:r>
              <a:rPr lang="en-US" sz="2000" dirty="0" smtClean="0"/>
              <a:t> / philosophy / </a:t>
            </a:r>
            <a:r>
              <a:rPr lang="en-US" sz="2000" dirty="0" err="1" smtClean="0"/>
              <a:t>fɪˈlɒsəfi</a:t>
            </a:r>
            <a:r>
              <a:rPr lang="en-US" sz="2000" dirty="0" smtClean="0"/>
              <a:t> /.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in final position they can be combined with /s/ and /t</a:t>
            </a:r>
            <a:r>
              <a:rPr lang="en-US" sz="2000" dirty="0" smtClean="0"/>
              <a:t>/.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09600" y="762000"/>
            <a:ext cx="7315200" cy="5711952"/>
          </a:xfrm>
        </p:spPr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b,d</a:t>
            </a:r>
            <a:r>
              <a:rPr lang="en-US" dirty="0" smtClean="0"/>
              <a:t>, g )can never be preceded by a </a:t>
            </a:r>
            <a:r>
              <a:rPr lang="en-US" dirty="0" smtClean="0"/>
              <a:t>consonant. </a:t>
            </a:r>
            <a:endParaRPr lang="en-US" dirty="0" smtClean="0"/>
          </a:p>
          <a:p>
            <a:r>
              <a:rPr lang="en-US" dirty="0" smtClean="0"/>
              <a:t>They can be followed by a consonant (one of the set of / l /, / r /, / w / and / j /) or a vowel. Blue / </a:t>
            </a:r>
            <a:r>
              <a:rPr lang="en-US" dirty="0" err="1" smtClean="0"/>
              <a:t>blu</a:t>
            </a:r>
            <a:r>
              <a:rPr lang="en-US" dirty="0" smtClean="0"/>
              <a:t>ː / Dwell / </a:t>
            </a:r>
            <a:r>
              <a:rPr lang="en-US" dirty="0" err="1" smtClean="0"/>
              <a:t>dwel</a:t>
            </a:r>
            <a:r>
              <a:rPr lang="en-US" dirty="0" smtClean="0"/>
              <a:t>/ Grind / </a:t>
            </a:r>
            <a:r>
              <a:rPr lang="en-US" dirty="0" err="1" smtClean="0"/>
              <a:t>ɡraɪnd</a:t>
            </a:r>
            <a:r>
              <a:rPr lang="en-US" dirty="0" smtClean="0"/>
              <a:t> / Beauty /</a:t>
            </a:r>
            <a:r>
              <a:rPr lang="en-US" dirty="0" err="1" smtClean="0"/>
              <a:t>bju:ti</a:t>
            </a:r>
            <a:r>
              <a:rPr lang="en-US" dirty="0" smtClean="0"/>
              <a:t>/ Bye / </a:t>
            </a:r>
            <a:r>
              <a:rPr lang="en-US" dirty="0" err="1" smtClean="0"/>
              <a:t>baɪ</a:t>
            </a:r>
            <a:r>
              <a:rPr lang="en-US" dirty="0" smtClean="0"/>
              <a:t> / Dye / </a:t>
            </a:r>
            <a:r>
              <a:rPr lang="en-US" dirty="0" err="1" smtClean="0"/>
              <a:t>daɪ</a:t>
            </a:r>
            <a:r>
              <a:rPr lang="en-US" dirty="0" smtClean="0"/>
              <a:t> / Guy / </a:t>
            </a:r>
            <a:r>
              <a:rPr lang="en-US" dirty="0" err="1" smtClean="0"/>
              <a:t>ɡaɪ</a:t>
            </a:r>
            <a:r>
              <a:rPr lang="en-US" dirty="0" smtClean="0"/>
              <a:t> </a:t>
            </a:r>
            <a:r>
              <a:rPr lang="en-US" dirty="0" smtClean="0"/>
              <a:t>/</a:t>
            </a:r>
          </a:p>
          <a:p>
            <a:endParaRPr lang="en-US" dirty="0" smtClean="0"/>
          </a:p>
          <a:p>
            <a:r>
              <a:rPr lang="en-US" dirty="0" smtClean="0"/>
              <a:t>In initial position / g / becomes silent before / n /. Gnome / </a:t>
            </a:r>
            <a:r>
              <a:rPr lang="en-US" dirty="0" err="1" smtClean="0"/>
              <a:t>nəʊm</a:t>
            </a:r>
            <a:r>
              <a:rPr lang="en-US" dirty="0" smtClean="0"/>
              <a:t> / gnaw / </a:t>
            </a:r>
            <a:r>
              <a:rPr lang="en-US" dirty="0" err="1" smtClean="0"/>
              <a:t>nɔ</a:t>
            </a:r>
            <a:r>
              <a:rPr lang="en-US" dirty="0" smtClean="0"/>
              <a:t>ː </a:t>
            </a:r>
            <a:r>
              <a:rPr lang="en-US" dirty="0" smtClean="0"/>
              <a:t>/</a:t>
            </a:r>
          </a:p>
          <a:p>
            <a:endParaRPr lang="en-US" dirty="0" smtClean="0"/>
          </a:p>
          <a:p>
            <a:r>
              <a:rPr lang="fr-FR" dirty="0" smtClean="0"/>
              <a:t>In final position, </a:t>
            </a:r>
            <a:r>
              <a:rPr lang="en-US" dirty="0" smtClean="0"/>
              <a:t>/ b / is silent after / m /. Comb / </a:t>
            </a:r>
            <a:r>
              <a:rPr lang="en-US" dirty="0" err="1" smtClean="0"/>
              <a:t>kəʊm</a:t>
            </a:r>
            <a:r>
              <a:rPr lang="en-US" dirty="0" smtClean="0"/>
              <a:t> / Limb / </a:t>
            </a:r>
            <a:r>
              <a:rPr lang="en-US" dirty="0" err="1" smtClean="0"/>
              <a:t>lɪm</a:t>
            </a:r>
            <a:r>
              <a:rPr lang="en-US" dirty="0" smtClean="0"/>
              <a:t> /  and / g / becomes silent before final / m /. Diaphragm / ˈ</a:t>
            </a:r>
            <a:r>
              <a:rPr lang="en-US" dirty="0" err="1" smtClean="0"/>
              <a:t>daɪəfræm</a:t>
            </a:r>
            <a:r>
              <a:rPr lang="en-US" dirty="0" smtClean="0"/>
              <a:t> / phlegm / </a:t>
            </a:r>
            <a:r>
              <a:rPr lang="en-US" dirty="0" err="1" smtClean="0"/>
              <a:t>flem</a:t>
            </a:r>
            <a:r>
              <a:rPr lang="en-US" dirty="0" smtClean="0"/>
              <a:t> /.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 </a:t>
            </a:r>
            <a:br>
              <a:rPr lang="en-US" dirty="0" smtClean="0"/>
            </a:br>
            <a:r>
              <a:rPr lang="en-US" dirty="0" smtClean="0"/>
              <a:t> exercise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24800" cy="4873752"/>
          </a:xfrm>
        </p:spPr>
        <p:txBody>
          <a:bodyPr/>
          <a:lstStyle/>
          <a:p>
            <a:r>
              <a:rPr lang="en-US" dirty="0" smtClean="0"/>
              <a:t>Choose from the list of consonants below the appropriate symbol for the plosive described.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 voiceless alveolar plosive       /p/  /t/  /k/  /b/  /d/  /g/  /ʔ/ </a:t>
            </a:r>
          </a:p>
          <a:p>
            <a:pPr>
              <a:buNone/>
            </a:pPr>
            <a:r>
              <a:rPr lang="en-US" dirty="0" smtClean="0"/>
              <a:t>2 voiced velar plosive                /p/  /t/  /k/  /b/  /d/  /g/  /ʔ/</a:t>
            </a:r>
          </a:p>
          <a:p>
            <a:pPr>
              <a:buNone/>
            </a:pPr>
            <a:r>
              <a:rPr lang="en-US" dirty="0" smtClean="0"/>
              <a:t>3 voiced bilabial plosive           /p/  /t/  /k/  /b/  /d/  /g/  /ʔ/</a:t>
            </a:r>
          </a:p>
          <a:p>
            <a:pPr>
              <a:buNone/>
            </a:pPr>
            <a:r>
              <a:rPr lang="en-US" dirty="0" smtClean="0"/>
              <a:t>4 voiceless velar plosive           /p/  /t/  /k/  /b/  /d/  /g/  /ʔ/</a:t>
            </a:r>
          </a:p>
          <a:p>
            <a:pPr>
              <a:buNone/>
            </a:pPr>
            <a:r>
              <a:rPr lang="en-US" dirty="0" smtClean="0"/>
              <a:t>5 glottal plosive                        /p/  /t/  /k/  /b/  /d/  /g/  /ʔ/</a:t>
            </a:r>
          </a:p>
          <a:p>
            <a:pPr>
              <a:buNone/>
            </a:pPr>
            <a:r>
              <a:rPr lang="en-US" dirty="0" smtClean="0"/>
              <a:t>6 voiceless bilabial plosive      /p/  /t/  /k/  /b/  /d/  /g/  /ʔ/</a:t>
            </a:r>
          </a:p>
          <a:p>
            <a:pPr>
              <a:buNone/>
            </a:pPr>
            <a:r>
              <a:rPr lang="en-US" dirty="0" smtClean="0"/>
              <a:t>7 voiced alveolar plosive         /p/  /t/  /k/  /b/  /d/  /g/  /ʔ/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 </a:t>
            </a:r>
            <a:br>
              <a:rPr lang="en-US" dirty="0" smtClean="0"/>
            </a:br>
            <a:r>
              <a:rPr lang="en-US" dirty="0" smtClean="0"/>
              <a:t> exercise </a:t>
            </a:r>
            <a:r>
              <a:rPr lang="en-US" dirty="0" smtClean="0">
                <a:solidFill>
                  <a:srgbClr val="FF0000"/>
                </a:solidFill>
              </a:rPr>
              <a:t>(Answer key)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24800" cy="4873752"/>
          </a:xfrm>
        </p:spPr>
        <p:txBody>
          <a:bodyPr/>
          <a:lstStyle/>
          <a:p>
            <a:r>
              <a:rPr lang="en-US" dirty="0" smtClean="0"/>
              <a:t>Choose from the list of consonants below the appropriate symbol for the plosive described.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 voiceless alveolar plosive       /p/  </a:t>
            </a:r>
            <a:r>
              <a:rPr lang="en-US" dirty="0" smtClean="0">
                <a:solidFill>
                  <a:srgbClr val="FF0000"/>
                </a:solidFill>
              </a:rPr>
              <a:t>/t/  </a:t>
            </a:r>
            <a:r>
              <a:rPr lang="en-US" dirty="0" smtClean="0"/>
              <a:t>/k/  /b/  /d/  /g/  /ʔ/ </a:t>
            </a:r>
          </a:p>
          <a:p>
            <a:pPr>
              <a:buNone/>
            </a:pPr>
            <a:r>
              <a:rPr lang="en-US" dirty="0" smtClean="0"/>
              <a:t>2 voiced velar plosive                /p/  /t/  /k/  /b/  /d/  </a:t>
            </a:r>
            <a:r>
              <a:rPr lang="en-US" dirty="0" smtClean="0">
                <a:solidFill>
                  <a:srgbClr val="FF0000"/>
                </a:solidFill>
              </a:rPr>
              <a:t>/g/  </a:t>
            </a:r>
            <a:r>
              <a:rPr lang="en-US" dirty="0" smtClean="0"/>
              <a:t>/ʔ/</a:t>
            </a:r>
          </a:p>
          <a:p>
            <a:pPr>
              <a:buNone/>
            </a:pPr>
            <a:r>
              <a:rPr lang="en-US" dirty="0" smtClean="0"/>
              <a:t>3 voiced bilabial plosive           /p/  /t/  /k/  </a:t>
            </a:r>
            <a:r>
              <a:rPr lang="en-US" dirty="0" smtClean="0">
                <a:solidFill>
                  <a:srgbClr val="FF0000"/>
                </a:solidFill>
              </a:rPr>
              <a:t>/b/  </a:t>
            </a:r>
            <a:r>
              <a:rPr lang="en-US" dirty="0" smtClean="0"/>
              <a:t>/d/  /g/  /ʔ/</a:t>
            </a:r>
          </a:p>
          <a:p>
            <a:pPr>
              <a:buNone/>
            </a:pPr>
            <a:r>
              <a:rPr lang="en-US" dirty="0" smtClean="0"/>
              <a:t>4 voiceless velar plosive           /p/  /t/  </a:t>
            </a:r>
            <a:r>
              <a:rPr lang="en-US" dirty="0" smtClean="0">
                <a:solidFill>
                  <a:srgbClr val="FF0000"/>
                </a:solidFill>
              </a:rPr>
              <a:t>/k/  </a:t>
            </a:r>
            <a:r>
              <a:rPr lang="en-US" dirty="0" smtClean="0"/>
              <a:t>/b/  /d/  /g/  /ʔ/</a:t>
            </a:r>
          </a:p>
          <a:p>
            <a:pPr>
              <a:buNone/>
            </a:pPr>
            <a:r>
              <a:rPr lang="en-US" dirty="0" smtClean="0"/>
              <a:t>5 glottal plosive                        /p/  /t/  /k/  /b/  /d/  /g/  </a:t>
            </a:r>
            <a:r>
              <a:rPr lang="en-US" dirty="0" smtClean="0">
                <a:solidFill>
                  <a:srgbClr val="FF0000"/>
                </a:solidFill>
              </a:rPr>
              <a:t>/ʔ/</a:t>
            </a:r>
          </a:p>
          <a:p>
            <a:pPr>
              <a:buNone/>
            </a:pPr>
            <a:r>
              <a:rPr lang="en-US" dirty="0" smtClean="0"/>
              <a:t>6 voiceless bilabial plosive      </a:t>
            </a:r>
            <a:r>
              <a:rPr lang="en-US" dirty="0" smtClean="0">
                <a:solidFill>
                  <a:srgbClr val="FF0000"/>
                </a:solidFill>
              </a:rPr>
              <a:t>/p/  </a:t>
            </a:r>
            <a:r>
              <a:rPr lang="en-US" dirty="0" smtClean="0"/>
              <a:t>/t/  /k/  /b/  /d/  /g/  /ʔ/</a:t>
            </a:r>
          </a:p>
          <a:p>
            <a:pPr>
              <a:buNone/>
            </a:pPr>
            <a:r>
              <a:rPr lang="en-US" dirty="0" smtClean="0"/>
              <a:t>7 voiced alveolar plosive         /p/  /t/  /k/  /b/  </a:t>
            </a:r>
            <a:r>
              <a:rPr lang="en-US" dirty="0" smtClean="0">
                <a:solidFill>
                  <a:srgbClr val="FF0000"/>
                </a:solidFill>
              </a:rPr>
              <a:t>/d/</a:t>
            </a:r>
            <a:r>
              <a:rPr lang="en-US" dirty="0" smtClean="0"/>
              <a:t>  /g/  /ʔ/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Practice</a:t>
            </a:r>
            <a:endParaRPr lang="en-US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685800" y="2514600"/>
          <a:ext cx="7467600" cy="2819401"/>
        </p:xfrm>
        <a:graphic>
          <a:graphicData uri="http://schemas.openxmlformats.org/drawingml/2006/table">
            <a:tbl>
              <a:tblPr/>
              <a:tblGrid>
                <a:gridCol w="7467600"/>
              </a:tblGrid>
              <a:tr h="3521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                    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Voicing       Aspiration       place of articulation          manner of articulation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a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dd</a:t>
                      </a: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er     </a:t>
                      </a:r>
                      <a:r>
                        <a:rPr lang="en-US" sz="1600" i="1">
                          <a:latin typeface="Calibri"/>
                          <a:ea typeface="Times New Roman"/>
                          <a:cs typeface="Calibri"/>
                        </a:rPr>
                        <a:t>  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ho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pp</a:t>
                      </a: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er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His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p</a:t>
                      </a: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anic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mi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dd</a:t>
                      </a: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le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9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par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t</a:t>
                      </a: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icular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9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ro</a:t>
                      </a: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bb</a:t>
                      </a:r>
                      <a:r>
                        <a:rPr lang="en-US" sz="1600">
                          <a:latin typeface="Calibri"/>
                          <a:ea typeface="Times New Roman"/>
                          <a:cs typeface="Calibri"/>
                        </a:rPr>
                        <a:t>er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9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Calibri"/>
                        </a:rPr>
                        <a:t>a</a:t>
                      </a:r>
                      <a:r>
                        <a:rPr lang="en-US" sz="1600" b="1" dirty="0">
                          <a:latin typeface="Calibri"/>
                          <a:ea typeface="Times New Roman"/>
                          <a:cs typeface="Calibri"/>
                        </a:rPr>
                        <a:t>b</a:t>
                      </a:r>
                      <a:r>
                        <a:rPr lang="en-US" sz="1600" dirty="0">
                          <a:latin typeface="Calibri"/>
                          <a:ea typeface="Times New Roman"/>
                          <a:cs typeface="Calibri"/>
                        </a:rPr>
                        <a:t>sent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5800" y="1981200"/>
            <a:ext cx="78696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Define the consonant sounds in the middle of each of the following words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Phonetics Quiz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r>
              <a:rPr lang="en-US" dirty="0" smtClean="0"/>
              <a:t>Multiple choice questions in class in the last session.</a:t>
            </a:r>
          </a:p>
          <a:p>
            <a:r>
              <a:rPr lang="en-US" dirty="0" smtClean="0"/>
              <a:t>Work hard!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Good luck!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Fricatives &amp; Affricates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05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Devoicing</a:t>
            </a:r>
          </a:p>
          <a:p>
            <a:r>
              <a:rPr lang="en-US" dirty="0" smtClean="0"/>
              <a:t>Intensity of friction (slit &amp; groove)</a:t>
            </a:r>
          </a:p>
          <a:p>
            <a:r>
              <a:rPr lang="en-US" dirty="0" err="1" smtClean="0"/>
              <a:t>Phonotactics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Exercise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09600" y="914400"/>
          <a:ext cx="7620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71600"/>
                <a:gridCol w="1295400"/>
                <a:gridCol w="1066800"/>
                <a:gridCol w="1371600"/>
                <a:gridCol w="99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Fricatives: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alveolar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palato</a:t>
                      </a:r>
                      <a:r>
                        <a:rPr lang="en-US" dirty="0" smtClean="0"/>
                        <a:t>-alveolar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labio</a:t>
                      </a:r>
                      <a:r>
                        <a:rPr lang="en-US" dirty="0" smtClean="0"/>
                        <a:t>-dental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glottal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/s/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US" dirty="0" smtClean="0"/>
                        <a:t>ee,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sc</a:t>
                      </a:r>
                      <a:r>
                        <a:rPr lang="en-US" baseline="0" dirty="0" smtClean="0"/>
                        <a:t>ent, mu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sc</a:t>
                      </a:r>
                      <a:r>
                        <a:rPr lang="en-US" baseline="0" dirty="0" smtClean="0"/>
                        <a:t>le, pen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en-US" baseline="0" dirty="0" smtClean="0"/>
                        <a:t>e,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en-US" baseline="0" dirty="0" smtClean="0"/>
                        <a:t>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/ʃ/ 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ugar, ma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ine, ini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ial, spe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brea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/f/ lea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ish</a:t>
                      </a:r>
                      <a:endParaRPr kumimoji="0" lang="en-US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one, lau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/h/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</a:t>
                      </a:r>
                      <a:r>
                        <a:rPr lang="en-US" dirty="0" smtClean="0"/>
                        <a:t>ello,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wh</a:t>
                      </a:r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/z/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z</a:t>
                      </a:r>
                      <a:r>
                        <a:rPr lang="en-US" dirty="0" smtClean="0"/>
                        <a:t>eal,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dirty="0" smtClean="0"/>
                        <a:t>ylophone,</a:t>
                      </a:r>
                      <a:r>
                        <a:rPr lang="en-US" baseline="0" dirty="0" smtClean="0"/>
                        <a:t> bu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aseline="0" dirty="0" smtClean="0"/>
                        <a:t>, dog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/ʒ/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dirty="0" smtClean="0"/>
                        <a:t>enre, bei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dirty="0" smtClean="0"/>
                        <a:t>e, mea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US" dirty="0" smtClean="0"/>
                        <a:t>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/ð/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brea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/v/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dirty="0" smtClean="0"/>
                        <a:t>et, lea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524000" y="40386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Afficates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palato</a:t>
                      </a:r>
                      <a:r>
                        <a:rPr lang="en-US" dirty="0" smtClean="0"/>
                        <a:t>-alveolar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t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ʃ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ques</a:t>
                      </a:r>
                      <a:r>
                        <a:rPr kumimoji="0" lang="en-US" b="0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ion, i</a:t>
                      </a:r>
                      <a:r>
                        <a:rPr kumimoji="0" lang="en-US" b="0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tch</a:t>
                      </a:r>
                      <a:r>
                        <a:rPr kumimoji="0" lang="en-US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d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ʒ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dg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e, 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em,</a:t>
                      </a:r>
                      <a:r>
                        <a:rPr kumimoji="0" lang="en-US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</a:t>
                      </a:r>
                      <a:r>
                        <a:rPr kumimoji="0" lang="en-US" b="0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kumimoji="0" lang="en-US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ier, sandwi</a:t>
                      </a:r>
                      <a:r>
                        <a:rPr kumimoji="0" lang="en-US" b="0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Fricatives &amp; Affricates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Devoicing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/</a:t>
            </a:r>
            <a:r>
              <a:rPr lang="pl-PL" dirty="0" smtClean="0"/>
              <a:t>v ð z ʒ dʒ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/ are normally voiced, but they become devoiced in casual speech when they occur in initial and final positions, E.g., judge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pl-PL" dirty="0" smtClean="0"/>
              <a:t>dʒ</a:t>
            </a:r>
            <a:r>
              <a:rPr lang="en-US" dirty="0" smtClean="0"/>
              <a:t>̥</a:t>
            </a:r>
            <a:r>
              <a:rPr lang="en-US" dirty="0" smtClean="0">
                <a:latin typeface="Lucida Sans Unicode"/>
                <a:cs typeface="Lucida Sans Unicode"/>
              </a:rPr>
              <a:t>ʌ</a:t>
            </a:r>
            <a:r>
              <a:rPr lang="pl-PL" dirty="0" smtClean="0"/>
              <a:t>dʒ</a:t>
            </a:r>
            <a:r>
              <a:rPr lang="en-US" dirty="0" smtClean="0"/>
              <a:t>̥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]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, views 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dirty="0" err="1" smtClean="0"/>
              <a:t>v̥ju:z</a:t>
            </a:r>
            <a:r>
              <a:rPr lang="en-US" dirty="0" smtClean="0">
                <a:latin typeface="Times New Roman"/>
                <a:cs typeface="Times New Roman"/>
              </a:rPr>
              <a:t>̥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]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.</a:t>
            </a:r>
            <a:endParaRPr lang="fr-FR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dirty="0" smtClean="0">
                <a:ea typeface="Lucida Sans Unicode" pitchFamily="34" charset="0"/>
                <a:cs typeface="Lucida Sans Unicode" pitchFamily="34" charset="0"/>
              </a:rPr>
              <a:t>Diacritic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: [</a:t>
            </a:r>
            <a:r>
              <a:rPr lang="pl-PL" dirty="0" smtClean="0"/>
              <a:t>v</a:t>
            </a:r>
            <a:r>
              <a:rPr lang="pl-PL" dirty="0" smtClean="0">
                <a:latin typeface="Times New Roman"/>
                <a:cs typeface="Times New Roman"/>
              </a:rPr>
              <a:t>̥</a:t>
            </a:r>
            <a:r>
              <a:rPr lang="pl-PL" dirty="0" smtClean="0"/>
              <a:t> ð</a:t>
            </a:r>
            <a:r>
              <a:rPr lang="pl-PL" dirty="0" smtClean="0">
                <a:latin typeface="Times New Roman"/>
                <a:cs typeface="Times New Roman"/>
              </a:rPr>
              <a:t>̥</a:t>
            </a:r>
            <a:r>
              <a:rPr lang="pl-PL" dirty="0" smtClean="0"/>
              <a:t> z</a:t>
            </a:r>
            <a:r>
              <a:rPr lang="pl-PL" dirty="0" smtClean="0">
                <a:latin typeface="Times New Roman"/>
                <a:cs typeface="Times New Roman"/>
              </a:rPr>
              <a:t>̥</a:t>
            </a:r>
            <a:r>
              <a:rPr lang="pl-PL" dirty="0" smtClean="0"/>
              <a:t> ʒ</a:t>
            </a:r>
            <a:r>
              <a:rPr lang="pl-PL" dirty="0" smtClean="0">
                <a:latin typeface="Times New Roman"/>
                <a:cs typeface="Times New Roman"/>
              </a:rPr>
              <a:t>̥</a:t>
            </a:r>
            <a:r>
              <a:rPr lang="pl-PL" dirty="0" smtClean="0"/>
              <a:t> dʒ</a:t>
            </a:r>
            <a:r>
              <a:rPr lang="en-US" dirty="0" smtClean="0"/>
              <a:t>̥] </a:t>
            </a:r>
            <a:endParaRPr lang="en-US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Lenis consonants are fully voiced </a:t>
            </a:r>
            <a:r>
              <a:rPr lang="en-US" dirty="0" err="1" smtClean="0">
                <a:ea typeface="Lucida Sans Unicode" pitchFamily="34" charset="0"/>
                <a:cs typeface="Lucida Sans Unicode" pitchFamily="34" charset="0"/>
              </a:rPr>
              <a:t>intervocally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, e.g., </a:t>
            </a:r>
            <a:r>
              <a:rPr lang="en-US" i="1" dirty="0" smtClean="0">
                <a:ea typeface="Lucida Sans Unicode" pitchFamily="34" charset="0"/>
                <a:cs typeface="Lucida Sans Unicode" pitchFamily="34" charset="0"/>
              </a:rPr>
              <a:t>amazing 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en-US" dirty="0" err="1" smtClean="0"/>
              <a:t>əˈmeɪ</a:t>
            </a:r>
            <a:r>
              <a:rPr lang="en-US" b="1" dirty="0" err="1" smtClean="0"/>
              <a:t>z</a:t>
            </a:r>
            <a:r>
              <a:rPr lang="en-US" dirty="0" err="1" smtClean="0"/>
              <a:t>ɪŋ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]</a:t>
            </a:r>
            <a:endParaRPr lang="en-US" i="1" dirty="0" smtClean="0">
              <a:ea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Fricatives &amp; Affricates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Intensity of friction (slit &amp; groove)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Slit:</a:t>
            </a:r>
          </a:p>
          <a:p>
            <a:pPr algn="ctr">
              <a:buNone/>
            </a:pPr>
            <a:r>
              <a:rPr lang="en-US" dirty="0" smtClean="0"/>
              <a:t>f v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θ </a:t>
            </a:r>
            <a:r>
              <a:rPr lang="en-US" dirty="0" smtClean="0"/>
              <a:t>ð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Groove (sibilants): </a:t>
            </a:r>
          </a:p>
          <a:p>
            <a:pPr algn="ctr">
              <a:buNone/>
            </a:pPr>
            <a:r>
              <a:rPr lang="en-US" dirty="0" smtClean="0"/>
              <a:t>s z ʃ ʒ (</a:t>
            </a:r>
            <a:r>
              <a:rPr lang="en-US" dirty="0" err="1" smtClean="0"/>
              <a:t>tʃ</a:t>
            </a:r>
            <a:r>
              <a:rPr lang="en-US" dirty="0" smtClean="0"/>
              <a:t> </a:t>
            </a:r>
            <a:r>
              <a:rPr lang="en-US" dirty="0" err="1" smtClean="0"/>
              <a:t>dʒ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Fricatives &amp; Affricates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7724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Phonotactics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/h/ is never final.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fricative /f/ can be preceded initially by /s/. E.g., sphere /</a:t>
            </a:r>
            <a:r>
              <a:rPr lang="en-US" dirty="0" err="1" smtClean="0"/>
              <a:t>sf</a:t>
            </a:r>
            <a:r>
              <a:rPr lang="en-US" dirty="0" smtClean="0"/>
              <a:t>/. /s/ can be followed by the voiceless plosives and some of the approximants initially. E.g., spy /</a:t>
            </a:r>
            <a:r>
              <a:rPr lang="en-US" dirty="0" err="1" smtClean="0"/>
              <a:t>spaɪ</a:t>
            </a:r>
            <a:r>
              <a:rPr lang="en-US" dirty="0" smtClean="0"/>
              <a:t>/, sky /</a:t>
            </a:r>
            <a:r>
              <a:rPr lang="en-US" dirty="0" err="1" smtClean="0"/>
              <a:t>skaɪ</a:t>
            </a:r>
            <a:r>
              <a:rPr lang="en-US" dirty="0" smtClean="0"/>
              <a:t>/, stay /</a:t>
            </a:r>
            <a:r>
              <a:rPr lang="en-US" dirty="0" err="1" smtClean="0"/>
              <a:t>steɪ</a:t>
            </a:r>
            <a:r>
              <a:rPr lang="en-US" dirty="0" smtClean="0"/>
              <a:t>/, sweet /</a:t>
            </a:r>
            <a:r>
              <a:rPr lang="en-US" dirty="0" err="1" smtClean="0"/>
              <a:t>swi:t</a:t>
            </a:r>
            <a:r>
              <a:rPr lang="en-US" dirty="0" smtClean="0"/>
              <a:t>/, suit /</a:t>
            </a:r>
            <a:r>
              <a:rPr lang="en-US" dirty="0" err="1" smtClean="0"/>
              <a:t>sju:t</a:t>
            </a:r>
            <a:r>
              <a:rPr lang="en-US" dirty="0" smtClean="0"/>
              <a:t>/, slay /</a:t>
            </a:r>
            <a:r>
              <a:rPr lang="en-US" dirty="0" err="1" smtClean="0"/>
              <a:t>sleɪ</a:t>
            </a:r>
            <a:r>
              <a:rPr lang="en-US" dirty="0" smtClean="0"/>
              <a:t>/.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Some fricatives are combined with one of the approximants initially. E.g., huge /</a:t>
            </a:r>
            <a:r>
              <a:rPr lang="en-US" dirty="0" err="1" smtClean="0"/>
              <a:t>hju:d</a:t>
            </a:r>
            <a:r>
              <a:rPr lang="en-US" dirty="0" err="1" smtClean="0">
                <a:cs typeface="Lucida Sans Unicode"/>
              </a:rPr>
              <a:t>ʒ</a:t>
            </a:r>
            <a:r>
              <a:rPr lang="en-US" dirty="0" smtClean="0"/>
              <a:t>/, throw /</a:t>
            </a:r>
            <a:r>
              <a:rPr lang="el-GR" dirty="0" smtClean="0"/>
              <a:t>θ</a:t>
            </a:r>
            <a:r>
              <a:rPr lang="en-US" dirty="0" err="1" smtClean="0"/>
              <a:t>rəʊ</a:t>
            </a:r>
            <a:r>
              <a:rPr lang="en-US" dirty="0" smtClean="0"/>
              <a:t>/, view /</a:t>
            </a:r>
            <a:r>
              <a:rPr lang="en-US" dirty="0" err="1" smtClean="0"/>
              <a:t>vju</a:t>
            </a:r>
            <a:r>
              <a:rPr lang="en-US" dirty="0" smtClean="0"/>
              <a:t>:/, shrink /</a:t>
            </a:r>
            <a:r>
              <a:rPr lang="en-US" dirty="0" err="1" smtClean="0"/>
              <a:t>ʃrɪŋk</a:t>
            </a:r>
            <a:r>
              <a:rPr lang="en-US" dirty="0" smtClean="0"/>
              <a:t>/.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affricates cannot be in a consonant cluster both initially, but they can be preceded by /n/ finally. E.g., lunch /</a:t>
            </a:r>
            <a:r>
              <a:rPr lang="en-US" dirty="0" err="1" smtClean="0"/>
              <a:t>l</a:t>
            </a:r>
            <a:r>
              <a:rPr lang="en-US" dirty="0" err="1" smtClean="0">
                <a:cs typeface="Lucida Sans Unicode"/>
              </a:rPr>
              <a:t>ʌnt</a:t>
            </a:r>
            <a:r>
              <a:rPr lang="en-US" dirty="0" err="1" smtClean="0">
                <a:cs typeface="Times New Roman"/>
              </a:rPr>
              <a:t>ʃ</a:t>
            </a:r>
            <a:r>
              <a:rPr lang="en-US" dirty="0" smtClean="0"/>
              <a:t> /, plunge /</a:t>
            </a:r>
            <a:r>
              <a:rPr lang="en-US" dirty="0" err="1" smtClean="0"/>
              <a:t>pl</a:t>
            </a:r>
            <a:r>
              <a:rPr lang="en-US" dirty="0" err="1" smtClean="0">
                <a:cs typeface="Lucida Sans Unicode"/>
              </a:rPr>
              <a:t>ʌndʒ</a:t>
            </a:r>
            <a:r>
              <a:rPr lang="en-US" dirty="0" smtClean="0">
                <a:cs typeface="Lucida Sans Unicode"/>
              </a:rPr>
              <a:t>/.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cs typeface="Lucida Sans Unicode"/>
              </a:rPr>
              <a:t>/ʒ/ is rarely initial or final.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z ð ʒ cannot be in a cluster initially. 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cs typeface="Lucida Sans Unicode"/>
              </a:rPr>
              <a:t>Silent letters: ha(lf)penny, </a:t>
            </a:r>
            <a:r>
              <a:rPr lang="en-US" dirty="0" err="1" smtClean="0">
                <a:cs typeface="Lucida Sans Unicode"/>
              </a:rPr>
              <a:t>i</a:t>
            </a:r>
            <a:r>
              <a:rPr lang="en-US" dirty="0" smtClean="0">
                <a:cs typeface="Lucida Sans Unicode"/>
              </a:rPr>
              <a:t>(s)land, </a:t>
            </a:r>
            <a:r>
              <a:rPr lang="en-US" dirty="0" err="1" smtClean="0">
                <a:cs typeface="Lucida Sans Unicode"/>
              </a:rPr>
              <a:t>ai</a:t>
            </a:r>
            <a:r>
              <a:rPr lang="en-US" dirty="0" smtClean="0">
                <a:cs typeface="Lucida Sans Unicode"/>
              </a:rPr>
              <a:t>(s)le, </a:t>
            </a:r>
            <a:r>
              <a:rPr lang="en-US" dirty="0" err="1" smtClean="0">
                <a:cs typeface="Lucida Sans Unicode"/>
              </a:rPr>
              <a:t>shep</a:t>
            </a:r>
            <a:r>
              <a:rPr lang="en-US" dirty="0" smtClean="0">
                <a:cs typeface="Lucida Sans Unicode"/>
              </a:rPr>
              <a:t>(h)</a:t>
            </a:r>
            <a:r>
              <a:rPr lang="en-US" dirty="0" err="1" smtClean="0">
                <a:cs typeface="Lucida Sans Unicode"/>
              </a:rPr>
              <a:t>erd</a:t>
            </a:r>
            <a:r>
              <a:rPr lang="en-US" dirty="0" smtClean="0">
                <a:cs typeface="Lucida Sans Unicode"/>
              </a:rPr>
              <a:t>, (h)our, (h)</a:t>
            </a:r>
            <a:r>
              <a:rPr lang="en-US" dirty="0" err="1" smtClean="0">
                <a:cs typeface="Lucida Sans Unicode"/>
              </a:rPr>
              <a:t>eir</a:t>
            </a:r>
            <a:r>
              <a:rPr lang="en-US" dirty="0" smtClean="0">
                <a:cs typeface="Lucida Sans Unicode"/>
              </a:rPr>
              <a:t>, </a:t>
            </a:r>
            <a:r>
              <a:rPr lang="en-US" dirty="0" err="1" smtClean="0">
                <a:cs typeface="Lucida Sans Unicode"/>
              </a:rPr>
              <a:t>ve</a:t>
            </a:r>
            <a:r>
              <a:rPr lang="en-US" dirty="0" smtClean="0">
                <a:cs typeface="Lucida Sans Unicode"/>
              </a:rPr>
              <a:t>(h)</a:t>
            </a:r>
            <a:r>
              <a:rPr lang="en-US" dirty="0" err="1" smtClean="0">
                <a:cs typeface="Lucida Sans Unicode"/>
              </a:rPr>
              <a:t>icle</a:t>
            </a:r>
            <a:r>
              <a:rPr lang="en-US" dirty="0" smtClean="0">
                <a:cs typeface="Lucida Sans Unicode"/>
              </a:rPr>
              <a:t>, fore(h)</a:t>
            </a:r>
            <a:r>
              <a:rPr lang="en-US" dirty="0" err="1" smtClean="0">
                <a:cs typeface="Lucida Sans Unicode"/>
              </a:rPr>
              <a:t>ead</a:t>
            </a:r>
            <a:r>
              <a:rPr lang="en-US" dirty="0" smtClean="0">
                <a:cs typeface="Lucida Sans Unicode"/>
              </a:rPr>
              <a:t>, r(h)</a:t>
            </a:r>
            <a:r>
              <a:rPr lang="en-US" dirty="0" err="1" smtClean="0">
                <a:cs typeface="Lucida Sans Unicode"/>
              </a:rPr>
              <a:t>yme</a:t>
            </a:r>
            <a:r>
              <a:rPr lang="en-US" dirty="0" smtClean="0">
                <a:cs typeface="Lucida Sans Unicode"/>
              </a:rPr>
              <a:t>, ex(h)</a:t>
            </a:r>
            <a:r>
              <a:rPr lang="en-US" dirty="0" err="1" smtClean="0">
                <a:cs typeface="Lucida Sans Unicode"/>
              </a:rPr>
              <a:t>ibit</a:t>
            </a:r>
            <a:r>
              <a:rPr lang="en-US" dirty="0" smtClean="0">
                <a:cs typeface="Lucida Sans Unicode"/>
              </a:rPr>
              <a:t>, </a:t>
            </a:r>
            <a:r>
              <a:rPr lang="en-US" dirty="0" err="1" smtClean="0">
                <a:cs typeface="Lucida Sans Unicode"/>
              </a:rPr>
              <a:t>Birming</a:t>
            </a:r>
            <a:r>
              <a:rPr lang="en-US" dirty="0" smtClean="0">
                <a:cs typeface="Lucida Sans Unicode"/>
              </a:rPr>
              <a:t>(h)am, san(d)</a:t>
            </a:r>
            <a:r>
              <a:rPr lang="en-US" dirty="0" err="1" smtClean="0">
                <a:cs typeface="Lucida Sans Unicode"/>
              </a:rPr>
              <a:t>wich</a:t>
            </a:r>
            <a:r>
              <a:rPr lang="en-US" dirty="0" smtClean="0">
                <a:cs typeface="Lucida Sans Unicode"/>
              </a:rPr>
              <a:t>.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Fricatives &amp; Affricates</a:t>
            </a:r>
            <a:br>
              <a:rPr lang="en-US" dirty="0" smtClean="0"/>
            </a:br>
            <a:r>
              <a:rPr lang="en-US" dirty="0" smtClean="0"/>
              <a:t> exercise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7772400" cy="5486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Each word in the following list is composed of fricatives, affricates and vowels (including diphthongs). Write the orthographic (spelling) form of the word in the box, then check your answer.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6650" y="2514600"/>
            <a:ext cx="17907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Fricatives &amp; Affricates</a:t>
            </a:r>
            <a:br>
              <a:rPr lang="en-US" dirty="0" smtClean="0"/>
            </a:br>
            <a:r>
              <a:rPr lang="en-US" dirty="0" smtClean="0"/>
              <a:t> exercise </a:t>
            </a:r>
            <a:r>
              <a:rPr lang="en-US" dirty="0" smtClean="0">
                <a:solidFill>
                  <a:srgbClr val="FF0000"/>
                </a:solidFill>
              </a:rPr>
              <a:t>(answer key)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7467600" cy="48737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Each word in the following list is composed of fricatives, affricates and vowels (including diphthongs). Write the orthographic (spelling) form of the word in the box, then check your answer.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1 </a:t>
            </a:r>
            <a:r>
              <a:rPr lang="en-US" dirty="0" smtClean="0">
                <a:solidFill>
                  <a:srgbClr val="FF0000"/>
                </a:solidFill>
              </a:rPr>
              <a:t>hedge</a:t>
            </a:r>
            <a:r>
              <a:rPr lang="en-US" dirty="0" smtClean="0"/>
              <a:t>            </a:t>
            </a:r>
            <a:r>
              <a:rPr lang="en-US" dirty="0" err="1" smtClean="0"/>
              <a:t>hedʒ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2 </a:t>
            </a:r>
            <a:r>
              <a:rPr lang="en-US" dirty="0" smtClean="0">
                <a:solidFill>
                  <a:srgbClr val="FF0000"/>
                </a:solidFill>
              </a:rPr>
              <a:t>these</a:t>
            </a:r>
            <a:r>
              <a:rPr lang="en-US" dirty="0" smtClean="0"/>
              <a:t>             </a:t>
            </a:r>
            <a:r>
              <a:rPr lang="en-US" dirty="0" err="1" smtClean="0"/>
              <a:t>ðiːz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3 </a:t>
            </a:r>
            <a:r>
              <a:rPr lang="en-US" dirty="0" smtClean="0">
                <a:solidFill>
                  <a:srgbClr val="FF0000"/>
                </a:solidFill>
              </a:rPr>
              <a:t>sheath</a:t>
            </a:r>
            <a:r>
              <a:rPr lang="en-US" dirty="0" smtClean="0"/>
              <a:t>           </a:t>
            </a:r>
            <a:r>
              <a:rPr lang="en-US" dirty="0" err="1" smtClean="0"/>
              <a:t>ʃi</a:t>
            </a:r>
            <a:r>
              <a:rPr lang="en-US" dirty="0" smtClean="0"/>
              <a:t>ː</a:t>
            </a:r>
            <a:r>
              <a:rPr lang="el-GR" dirty="0" smtClean="0"/>
              <a:t>θ</a:t>
            </a:r>
          </a:p>
          <a:p>
            <a:pPr algn="ctr">
              <a:buNone/>
            </a:pPr>
            <a:r>
              <a:rPr lang="en-US" dirty="0" smtClean="0"/>
              <a:t>4 </a:t>
            </a:r>
            <a:r>
              <a:rPr lang="en-US" dirty="0" smtClean="0">
                <a:solidFill>
                  <a:srgbClr val="FF0000"/>
                </a:solidFill>
              </a:rPr>
              <a:t>sage</a:t>
            </a:r>
            <a:r>
              <a:rPr lang="en-US" dirty="0" smtClean="0"/>
              <a:t>              </a:t>
            </a:r>
            <a:r>
              <a:rPr lang="en-US" dirty="0" err="1" smtClean="0"/>
              <a:t>seɪdʒ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5 </a:t>
            </a:r>
            <a:r>
              <a:rPr lang="en-US" dirty="0" smtClean="0">
                <a:solidFill>
                  <a:srgbClr val="FF0000"/>
                </a:solidFill>
              </a:rPr>
              <a:t>chiefs</a:t>
            </a:r>
            <a:r>
              <a:rPr lang="en-US" dirty="0" smtClean="0"/>
              <a:t>            </a:t>
            </a:r>
            <a:r>
              <a:rPr lang="en-US" dirty="0" err="1" smtClean="0"/>
              <a:t>tʃiːfs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6 </a:t>
            </a:r>
            <a:r>
              <a:rPr lang="en-US" dirty="0" smtClean="0">
                <a:solidFill>
                  <a:srgbClr val="FF0000"/>
                </a:solidFill>
              </a:rPr>
              <a:t>faces</a:t>
            </a:r>
            <a:r>
              <a:rPr lang="en-US" dirty="0" smtClean="0"/>
              <a:t>             </a:t>
            </a:r>
            <a:r>
              <a:rPr lang="en-US" dirty="0" err="1" smtClean="0"/>
              <a:t>feɪsɪz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7 </a:t>
            </a:r>
            <a:r>
              <a:rPr lang="en-US" dirty="0" smtClean="0">
                <a:solidFill>
                  <a:srgbClr val="FF0000"/>
                </a:solidFill>
              </a:rPr>
              <a:t>achieve</a:t>
            </a:r>
            <a:r>
              <a:rPr lang="en-US" dirty="0" smtClean="0"/>
              <a:t>         </a:t>
            </a:r>
            <a:r>
              <a:rPr lang="en-US" dirty="0" err="1" smtClean="0"/>
              <a:t>ətʃiːv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8 </a:t>
            </a:r>
            <a:r>
              <a:rPr lang="en-US" dirty="0" smtClean="0">
                <a:solidFill>
                  <a:srgbClr val="FF0000"/>
                </a:solidFill>
              </a:rPr>
              <a:t>feather</a:t>
            </a:r>
            <a:r>
              <a:rPr lang="en-US" dirty="0" smtClean="0"/>
              <a:t>         </a:t>
            </a:r>
            <a:r>
              <a:rPr lang="en-US" dirty="0" err="1" smtClean="0"/>
              <a:t>feðə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9 </a:t>
            </a:r>
            <a:r>
              <a:rPr lang="en-US" dirty="0" smtClean="0">
                <a:solidFill>
                  <a:srgbClr val="FF0000"/>
                </a:solidFill>
              </a:rPr>
              <a:t>shave</a:t>
            </a:r>
            <a:r>
              <a:rPr lang="en-US" dirty="0" smtClean="0"/>
              <a:t>           </a:t>
            </a:r>
            <a:r>
              <a:rPr lang="en-US" dirty="0" err="1" smtClean="0"/>
              <a:t>ʃeɪv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10 </a:t>
            </a:r>
            <a:r>
              <a:rPr lang="en-US" dirty="0" smtClean="0">
                <a:solidFill>
                  <a:srgbClr val="FF0000"/>
                </a:solidFill>
              </a:rPr>
              <a:t>judge</a:t>
            </a:r>
            <a:r>
              <a:rPr lang="en-US" dirty="0" smtClean="0"/>
              <a:t>         </a:t>
            </a:r>
            <a:r>
              <a:rPr lang="en-US" dirty="0" err="1" smtClean="0"/>
              <a:t>dʒʌdʒ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Practice </a:t>
            </a:r>
            <a:endParaRPr lang="en-US" dirty="0"/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550033" y="1730514"/>
            <a:ext cx="80439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Identify the consonant sounds in the middle of each of the following words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and then characterize the sound.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199" y="2738243"/>
          <a:ext cx="7924800" cy="2862203"/>
        </p:xfrm>
        <a:graphic>
          <a:graphicData uri="http://schemas.openxmlformats.org/drawingml/2006/table">
            <a:tbl>
              <a:tblPr/>
              <a:tblGrid>
                <a:gridCol w="914401"/>
                <a:gridCol w="678303"/>
                <a:gridCol w="844543"/>
                <a:gridCol w="1679605"/>
                <a:gridCol w="1903974"/>
                <a:gridCol w="1903974"/>
              </a:tblGrid>
              <a:tr h="61251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Times New Roman"/>
                          <a:cs typeface="Calibri"/>
                        </a:rPr>
                        <a:t>Word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Sound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Voicing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Place of articulation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Manner of articulation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Times New Roman"/>
                          <a:cs typeface="Calibri"/>
                        </a:rPr>
                        <a:t>Intensity of friction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068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latin typeface="Cambria"/>
                          <a:ea typeface="Times New Roman"/>
                          <a:cs typeface="OceanSansStd-Light"/>
                        </a:rPr>
                        <a:t>fa</a:t>
                      </a:r>
                      <a:r>
                        <a:rPr lang="en-US" sz="1600" b="1" smtClean="0">
                          <a:latin typeface="Cambria"/>
                          <a:ea typeface="Times New Roman"/>
                          <a:cs typeface="OceanSansStd-Bold"/>
                        </a:rPr>
                        <a:t>th</a:t>
                      </a:r>
                      <a:r>
                        <a:rPr lang="en-US" sz="1600" smtClean="0">
                          <a:latin typeface="Cambria"/>
                          <a:ea typeface="Times New Roman"/>
                          <a:cs typeface="OceanSansStd-Light"/>
                        </a:rPr>
                        <a:t>er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et</a:t>
                      </a:r>
                      <a:r>
                        <a:rPr lang="en-US" sz="1600" b="1" dirty="0">
                          <a:latin typeface="Cambria"/>
                          <a:ea typeface="Times New Roman"/>
                          <a:cs typeface="OceanSansStd-Bold"/>
                        </a:rPr>
                        <a:t>ch</a:t>
                      </a: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ing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e</a:t>
                      </a:r>
                      <a:r>
                        <a:rPr lang="en-US" sz="1600" b="1" dirty="0">
                          <a:latin typeface="Cambria"/>
                          <a:ea typeface="Times New Roman"/>
                          <a:cs typeface="OceanSansStd-Bold"/>
                        </a:rPr>
                        <a:t>th</a:t>
                      </a: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er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plea</a:t>
                      </a:r>
                      <a:r>
                        <a:rPr lang="en-US" sz="1600" b="1" dirty="0">
                          <a:latin typeface="Cambria"/>
                          <a:ea typeface="Times New Roman"/>
                          <a:cs typeface="TimesLTStd-Bold"/>
                        </a:rPr>
                        <a:t>s</a:t>
                      </a: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ure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lo</a:t>
                      </a:r>
                      <a:r>
                        <a:rPr lang="en-US" sz="1600" b="1" dirty="0">
                          <a:latin typeface="Cambria"/>
                          <a:ea typeface="Times New Roman"/>
                          <a:cs typeface="OceanSansStd-Bold"/>
                        </a:rPr>
                        <a:t>dg</a:t>
                      </a:r>
                      <a:r>
                        <a:rPr lang="en-US" sz="1600" dirty="0">
                          <a:latin typeface="Cambria"/>
                          <a:ea typeface="Times New Roman"/>
                          <a:cs typeface="OceanSansStd-Light"/>
                        </a:rPr>
                        <a:t>er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Arial"/>
                        </a:rPr>
                        <a:t>……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……………………….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Arial"/>
                        </a:rPr>
                        <a:t>………………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Arial"/>
                        </a:rPr>
                        <a:t>…………………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Arial"/>
                        </a:rPr>
                        <a:t>…………………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Arial"/>
                        </a:rPr>
                        <a:t>…………………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Arial"/>
                        </a:rPr>
                        <a:t>…………………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Arial"/>
                        </a:rPr>
                        <a:t>…………………</a:t>
                      </a:r>
                      <a:endParaRPr lang="en-US" sz="1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………………………………………….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………………………………………….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…………………….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Arial"/>
                        </a:rPr>
                        <a:t>……………………..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………………………………………….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Arial"/>
                        </a:rPr>
                        <a:t>………………………………………….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(nasal stops)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Devoicing</a:t>
            </a:r>
          </a:p>
          <a:p>
            <a:r>
              <a:rPr lang="en-US" dirty="0" smtClean="0"/>
              <a:t> –</a:t>
            </a:r>
            <a:r>
              <a:rPr lang="en-US" dirty="0" err="1" smtClean="0"/>
              <a:t>ng</a:t>
            </a:r>
            <a:r>
              <a:rPr lang="en-US" dirty="0" smtClean="0"/>
              <a:t> pronunciation</a:t>
            </a:r>
          </a:p>
          <a:p>
            <a:r>
              <a:rPr lang="en-US" dirty="0" smtClean="0"/>
              <a:t>Nasalization </a:t>
            </a:r>
          </a:p>
          <a:p>
            <a:r>
              <a:rPr lang="en-US" dirty="0" err="1" smtClean="0"/>
              <a:t>Phonotactics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Exercise 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371600" y="1925320"/>
          <a:ext cx="60960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Nasals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bilabial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alveolar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velar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/m/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dirty="0" smtClean="0"/>
                        <a:t>ada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m, 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ute,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/n/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dirty="0" smtClean="0"/>
                        <a:t>u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n, 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o, ma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/ŋ/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k, thi</a:t>
                      </a:r>
                      <a:r>
                        <a:rPr kumimoji="0" lang="en-US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</a:t>
                      </a:r>
                    </a:p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ɪŋk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/, /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ɪŋ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(nasal stops)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3810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Devoicing</a:t>
            </a:r>
          </a:p>
          <a:p>
            <a:endParaRPr lang="en-US" dirty="0" smtClean="0"/>
          </a:p>
          <a:p>
            <a:pPr lvl="0"/>
            <a:r>
              <a:rPr lang="en-US" dirty="0" smtClean="0"/>
              <a:t>Nasals are usually voiced. /m/ and /n/ can only be preceded by /s/ initially and in this case these two nasals become devoiced. </a:t>
            </a:r>
            <a:r>
              <a:rPr lang="fr-FR" dirty="0" err="1" smtClean="0"/>
              <a:t>Example</a:t>
            </a:r>
            <a:r>
              <a:rPr lang="fr-FR" dirty="0" smtClean="0"/>
              <a:t>: </a:t>
            </a:r>
            <a:r>
              <a:rPr lang="fr-FR" dirty="0" err="1" smtClean="0"/>
              <a:t>smile</a:t>
            </a:r>
            <a:r>
              <a:rPr lang="fr-FR" dirty="0" smtClean="0"/>
              <a:t> [</a:t>
            </a:r>
            <a:r>
              <a:rPr lang="fr-FR" dirty="0" err="1" smtClean="0"/>
              <a:t>sm</a:t>
            </a:r>
            <a:r>
              <a:rPr lang="fr-FR" dirty="0" smtClean="0"/>
              <a:t>̥</a:t>
            </a:r>
            <a:r>
              <a:rPr lang="fr-FR" dirty="0" err="1" smtClean="0"/>
              <a:t>aɪl</a:t>
            </a:r>
            <a:r>
              <a:rPr lang="fr-FR" dirty="0" smtClean="0"/>
              <a:t>], </a:t>
            </a:r>
            <a:r>
              <a:rPr lang="fr-FR" dirty="0" err="1" smtClean="0"/>
              <a:t>snail</a:t>
            </a:r>
            <a:r>
              <a:rPr lang="fr-FR" dirty="0" smtClean="0"/>
              <a:t> [s̥</a:t>
            </a:r>
            <a:r>
              <a:rPr lang="fr-FR" dirty="0" err="1" smtClean="0"/>
              <a:t>neɪl</a:t>
            </a:r>
            <a:r>
              <a:rPr lang="fr-FR" dirty="0" smtClean="0"/>
              <a:t>]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Consonants Vs. Vowels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4873752"/>
          </a:xfrm>
        </p:spPr>
        <p:txBody>
          <a:bodyPr/>
          <a:lstStyle/>
          <a:p>
            <a:r>
              <a:rPr lang="en-US" dirty="0" smtClean="0"/>
              <a:t>Difference between consonants and vowels</a:t>
            </a:r>
          </a:p>
          <a:p>
            <a:r>
              <a:rPr lang="en-US" dirty="0" smtClean="0"/>
              <a:t>Level of stricture (</a:t>
            </a:r>
            <a:r>
              <a:rPr lang="en-US" dirty="0" err="1" smtClean="0"/>
              <a:t>obstruents</a:t>
            </a:r>
            <a:r>
              <a:rPr lang="en-US" dirty="0" smtClean="0"/>
              <a:t> Vs. </a:t>
            </a:r>
            <a:r>
              <a:rPr lang="en-US" dirty="0" err="1" smtClean="0"/>
              <a:t>sonorants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Acer\Pictures\sound ch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838200" y="2119313"/>
            <a:ext cx="6926263" cy="4433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(nasal stops)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96200" cy="51785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Pronunciation of final –</a:t>
            </a:r>
            <a:r>
              <a:rPr lang="en-US" dirty="0" err="1" smtClean="0"/>
              <a:t>ng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The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morpheme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is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the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smallest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unit of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semantic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meaning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. E.g.,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sing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+er,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finger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, un+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want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+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ed</a:t>
            </a:r>
            <a:endParaRPr lang="fr-FR" dirty="0" smtClean="0">
              <a:ea typeface="Lucida Sans Unicode" pitchFamily="34" charset="0"/>
              <a:cs typeface="Lucida Sans Unicode" pitchFamily="34" charset="0"/>
            </a:endParaRPr>
          </a:p>
          <a:p>
            <a:endParaRPr lang="fr-FR" sz="9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At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the end of a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morpheme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, /g/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disappears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after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n. E.g.,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thing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el-GR" dirty="0" smtClean="0">
                <a:ea typeface="Lucida Sans Unicode" pitchFamily="34" charset="0"/>
                <a:cs typeface="Lucida Sans Unicode" pitchFamily="34" charset="0"/>
              </a:rPr>
              <a:t>θ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ɪŋ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bang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bæŋ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wrong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rɒŋ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singer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sɪŋə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wrongly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rɒŋli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/.</a:t>
            </a:r>
          </a:p>
          <a:p>
            <a:endParaRPr lang="fr-FR" sz="9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When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‘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ng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’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occurs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in the middle of one-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morpheme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words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, /g/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doesn’t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disappear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, e.g.,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finger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fɪŋgə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single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sɪŋgl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language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læŋgwɪdʒ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</a:t>
            </a:r>
            <a:r>
              <a:rPr lang="fr-FR" b="1" i="1" dirty="0" smtClean="0"/>
              <a:t>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bangalow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 /ˈ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bæŋɡələʊ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/.</a:t>
            </a:r>
          </a:p>
          <a:p>
            <a:endParaRPr lang="fr-FR" sz="900" dirty="0" smtClean="0">
              <a:ea typeface="Lucida Sans Unicode" pitchFamily="34" charset="0"/>
              <a:cs typeface="Lucida Sans Unicode" pitchFamily="34" charset="0"/>
            </a:endParaRPr>
          </a:p>
          <a:p>
            <a:r>
              <a:rPr lang="fr-FR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Exceptions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: </a:t>
            </a:r>
          </a:p>
          <a:p>
            <a:pPr>
              <a:buNone/>
            </a:pP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long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lɒŋ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long</a:t>
            </a:r>
            <a:r>
              <a:rPr lang="fr-FR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lɒŋgə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long</a:t>
            </a:r>
            <a:r>
              <a:rPr lang="fr-FR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lɒŋgɪst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</a:p>
          <a:p>
            <a:pPr>
              <a:buNone/>
            </a:pP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strong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strɒŋ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strong</a:t>
            </a:r>
            <a:r>
              <a:rPr lang="fr-FR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strɒŋgə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strong</a:t>
            </a:r>
            <a:r>
              <a:rPr lang="fr-FR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strɒŋgɪst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</a:p>
          <a:p>
            <a:pPr>
              <a:buNone/>
            </a:pP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Young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jʌŋ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young</a:t>
            </a:r>
            <a:r>
              <a:rPr lang="fr-FR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er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jʌŋgə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/, 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young</a:t>
            </a:r>
            <a:r>
              <a:rPr lang="fr-FR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est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 /</a:t>
            </a:r>
            <a:r>
              <a:rPr lang="fr-FR" dirty="0" err="1" smtClean="0">
                <a:ea typeface="Lucida Sans Unicode" pitchFamily="34" charset="0"/>
                <a:cs typeface="Lucida Sans Unicode" pitchFamily="34" charset="0"/>
              </a:rPr>
              <a:t>jʌŋgɪst</a:t>
            </a:r>
            <a:r>
              <a:rPr lang="fr-FR" dirty="0" smtClean="0">
                <a:ea typeface="Lucida Sans Unicode" pitchFamily="34" charset="0"/>
                <a:cs typeface="Lucida Sans Unicode" pitchFamily="34" charset="0"/>
              </a:rPr>
              <a:t>/.</a:t>
            </a:r>
          </a:p>
          <a:p>
            <a:endParaRPr lang="fr-FR" sz="900" dirty="0" smtClean="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(nasal stops)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Nasalization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fr-FR" dirty="0" err="1" smtClean="0"/>
              <a:t>Vowels</a:t>
            </a:r>
            <a:r>
              <a:rPr lang="fr-FR" dirty="0" smtClean="0"/>
              <a:t> in English are </a:t>
            </a:r>
            <a:r>
              <a:rPr lang="fr-FR" dirty="0" err="1" smtClean="0"/>
              <a:t>noticeably</a:t>
            </a:r>
            <a:r>
              <a:rPr lang="fr-FR" dirty="0" smtClean="0"/>
              <a:t> </a:t>
            </a:r>
            <a:r>
              <a:rPr lang="fr-FR" dirty="0" err="1" smtClean="0"/>
              <a:t>nasalized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occur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nasal consonants in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syllable</a:t>
            </a:r>
            <a:r>
              <a:rPr lang="fr-FR" dirty="0" smtClean="0"/>
              <a:t>. E.g., ‘ban’ /</a:t>
            </a:r>
            <a:r>
              <a:rPr lang="vi-VN" dirty="0" smtClean="0"/>
              <a:t>bæn</a:t>
            </a:r>
            <a:r>
              <a:rPr lang="fr-FR" dirty="0" smtClean="0"/>
              <a:t>/ [</a:t>
            </a:r>
            <a:r>
              <a:rPr lang="vi-VN" dirty="0" smtClean="0"/>
              <a:t>bæ̃n</a:t>
            </a:r>
            <a:r>
              <a:rPr lang="fr-FR" dirty="0" smtClean="0"/>
              <a:t>]</a:t>
            </a:r>
          </a:p>
          <a:p>
            <a:endParaRPr lang="fr-FR" dirty="0" smtClean="0"/>
          </a:p>
          <a:p>
            <a:r>
              <a:rPr lang="fr-FR" dirty="0" err="1" smtClean="0"/>
              <a:t>See</a:t>
            </a:r>
            <a:r>
              <a:rPr lang="fr-FR" dirty="0" smtClean="0"/>
              <a:t> the </a:t>
            </a:r>
            <a:r>
              <a:rPr lang="fr-FR" dirty="0" err="1" smtClean="0"/>
              <a:t>difference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:</a:t>
            </a:r>
          </a:p>
          <a:p>
            <a:pPr algn="ctr">
              <a:buFont typeface="Arial" charset="0"/>
              <a:buNone/>
            </a:pPr>
            <a:r>
              <a:rPr lang="fr-FR" dirty="0" smtClean="0"/>
              <a:t>a </a:t>
            </a:r>
            <a:r>
              <a:rPr lang="fr-FR" dirty="0" err="1" smtClean="0"/>
              <a:t>name</a:t>
            </a:r>
            <a:r>
              <a:rPr lang="fr-FR" dirty="0" smtClean="0"/>
              <a:t> [</a:t>
            </a:r>
            <a:r>
              <a:rPr lang="vi-VN" dirty="0" smtClean="0"/>
              <a:t>ə neɪ̃m</a:t>
            </a:r>
            <a:r>
              <a:rPr lang="fr-FR" dirty="0" smtClean="0"/>
              <a:t>]               Vs            an </a:t>
            </a:r>
            <a:r>
              <a:rPr lang="fr-FR" dirty="0" err="1" smtClean="0"/>
              <a:t>aim</a:t>
            </a:r>
            <a:r>
              <a:rPr lang="fr-FR" dirty="0" smtClean="0"/>
              <a:t> [</a:t>
            </a:r>
            <a:r>
              <a:rPr lang="vi-VN" dirty="0" smtClean="0"/>
              <a:t>ə̃n eɪ̃m</a:t>
            </a:r>
            <a:r>
              <a:rPr lang="fr-FR" dirty="0" smtClean="0"/>
              <a:t>]</a:t>
            </a:r>
          </a:p>
          <a:p>
            <a:pPr algn="ctr">
              <a:buFont typeface="Arial" charset="0"/>
              <a:buNone/>
            </a:pPr>
            <a:endParaRPr lang="fr-FR" dirty="0" smtClean="0"/>
          </a:p>
          <a:p>
            <a:r>
              <a:rPr lang="fr-FR" dirty="0" err="1" smtClean="0">
                <a:solidFill>
                  <a:srgbClr val="FF0000"/>
                </a:solidFill>
              </a:rPr>
              <a:t>Diacritic</a:t>
            </a:r>
            <a:r>
              <a:rPr lang="fr-FR" dirty="0" smtClean="0"/>
              <a:t>: [</a:t>
            </a:r>
            <a:r>
              <a:rPr lang="vi-VN" dirty="0" smtClean="0">
                <a:ea typeface="Lucida Sans Unicode" pitchFamily="34" charset="0"/>
                <a:cs typeface="Lucida Sans Unicode" pitchFamily="34" charset="0"/>
              </a:rPr>
              <a:t>ẽ</a:t>
            </a:r>
            <a:r>
              <a:rPr lang="en-US" dirty="0" smtClean="0"/>
              <a:t>ɪ]</a:t>
            </a:r>
            <a:r>
              <a:rPr lang="vi-VN" dirty="0" smtClean="0"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[</a:t>
            </a:r>
            <a:r>
              <a:rPr lang="vi-VN" dirty="0" smtClean="0">
                <a:ea typeface="Lucida Sans Unicode" pitchFamily="34" charset="0"/>
                <a:cs typeface="Lucida Sans Unicode" pitchFamily="34" charset="0"/>
              </a:rPr>
              <a:t>ʌ̃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] [</a:t>
            </a:r>
            <a:r>
              <a:rPr lang="en-US" dirty="0" err="1" smtClean="0">
                <a:ea typeface="Lucida Sans Unicode" pitchFamily="34" charset="0"/>
                <a:cs typeface="Lucida Sans Unicode" pitchFamily="34" charset="0"/>
              </a:rPr>
              <a:t>i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:</a:t>
            </a:r>
            <a:r>
              <a:rPr lang="en-US" dirty="0" smtClean="0">
                <a:latin typeface="Times New Roman"/>
                <a:ea typeface="Lucida Sans Unicode" pitchFamily="34" charset="0"/>
                <a:cs typeface="Times New Roman"/>
              </a:rPr>
              <a:t>̃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]</a:t>
            </a:r>
            <a:endParaRPr lang="fr-FR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(nasal stops)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Phonotactics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 smtClean="0"/>
              <a:t>Only short vowels occur before /ŋ/. E.g., song /</a:t>
            </a:r>
            <a:r>
              <a:rPr lang="en-US" dirty="0" err="1" smtClean="0"/>
              <a:t>sɒŋ</a:t>
            </a:r>
            <a:r>
              <a:rPr lang="en-US" dirty="0" smtClean="0"/>
              <a:t>/, hung /</a:t>
            </a:r>
            <a:r>
              <a:rPr lang="en-US" dirty="0" err="1" smtClean="0"/>
              <a:t>hʌŋ</a:t>
            </a:r>
            <a:r>
              <a:rPr lang="en-US" dirty="0" smtClean="0"/>
              <a:t>/, </a:t>
            </a:r>
            <a:r>
              <a:rPr lang="en-US" dirty="0" err="1" smtClean="0"/>
              <a:t>peng</a:t>
            </a:r>
            <a:r>
              <a:rPr lang="en-US" dirty="0" smtClean="0"/>
              <a:t> /</a:t>
            </a:r>
            <a:r>
              <a:rPr lang="en-US" dirty="0" err="1" smtClean="0"/>
              <a:t>peŋ</a:t>
            </a:r>
            <a:r>
              <a:rPr lang="en-US" dirty="0" smtClean="0"/>
              <a:t>/, kingdom /</a:t>
            </a:r>
            <a:r>
              <a:rPr lang="en-US" dirty="0" err="1" smtClean="0"/>
              <a:t>kɪŋdəm</a:t>
            </a:r>
            <a:r>
              <a:rPr lang="en-US" dirty="0" smtClean="0"/>
              <a:t>/, fang /</a:t>
            </a:r>
            <a:r>
              <a:rPr lang="en-US" dirty="0" err="1" smtClean="0"/>
              <a:t>fæŋ</a:t>
            </a:r>
            <a:r>
              <a:rPr lang="en-US" dirty="0" smtClean="0"/>
              <a:t>/.</a:t>
            </a:r>
          </a:p>
          <a:p>
            <a:pPr lvl="0"/>
            <a:r>
              <a:rPr lang="en-US" dirty="0" smtClean="0"/>
              <a:t>The velar nasal /ŋ/ is never initial.</a:t>
            </a:r>
          </a:p>
          <a:p>
            <a:pPr lvl="0"/>
            <a:r>
              <a:rPr lang="en-US" dirty="0" smtClean="0"/>
              <a:t>Nasals are usually voiced. /m/ and /n/ can only be preceded by /s/ initially and in this case they become devoiced.</a:t>
            </a:r>
          </a:p>
          <a:p>
            <a:pPr lvl="0"/>
            <a:r>
              <a:rPr lang="en-US" dirty="0" smtClean="0"/>
              <a:t>/m/ and /n/ can be followed by the glide /j/. </a:t>
            </a:r>
            <a:r>
              <a:rPr lang="fr-FR" dirty="0" err="1" smtClean="0"/>
              <a:t>Example</a:t>
            </a:r>
            <a:r>
              <a:rPr lang="fr-FR" dirty="0" smtClean="0"/>
              <a:t>: mute /</a:t>
            </a:r>
            <a:r>
              <a:rPr lang="fr-FR" dirty="0" err="1" smtClean="0"/>
              <a:t>mju:t</a:t>
            </a:r>
            <a:r>
              <a:rPr lang="fr-FR" dirty="0" smtClean="0"/>
              <a:t>/, new /</a:t>
            </a:r>
            <a:r>
              <a:rPr lang="fr-FR" dirty="0" err="1" smtClean="0"/>
              <a:t>nju</a:t>
            </a:r>
            <a:r>
              <a:rPr lang="fr-FR" dirty="0" smtClean="0"/>
              <a:t>:/.</a:t>
            </a:r>
            <a:endParaRPr lang="en-US" dirty="0" smtClean="0"/>
          </a:p>
          <a:p>
            <a:pPr lvl="0"/>
            <a:r>
              <a:rPr lang="en-US" dirty="0" smtClean="0"/>
              <a:t>Clustering of nasals in final position: bump   flint   blink   fence   find think   finger</a:t>
            </a:r>
          </a:p>
          <a:p>
            <a:pPr lvl="0"/>
            <a:r>
              <a:rPr lang="en-US" dirty="0" smtClean="0"/>
              <a:t>Silent /m/ initially: (m)</a:t>
            </a:r>
            <a:r>
              <a:rPr lang="en-US" dirty="0" err="1" smtClean="0"/>
              <a:t>nemonic</a:t>
            </a:r>
            <a:r>
              <a:rPr lang="en-US" dirty="0" smtClean="0"/>
              <a:t>. Silent /n/ finally: </a:t>
            </a:r>
            <a:r>
              <a:rPr lang="en-US" dirty="0" err="1" smtClean="0"/>
              <a:t>colum</a:t>
            </a:r>
            <a:r>
              <a:rPr lang="en-US" dirty="0" smtClean="0"/>
              <a:t>(n).   </a:t>
            </a:r>
          </a:p>
          <a:p>
            <a:endParaRPr lang="fr-FR" dirty="0" smtClean="0">
              <a:ea typeface="Lucida Sans Unicode" pitchFamily="34" charset="0"/>
              <a:cs typeface="Lucida Sans Unicode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 exercise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077200" cy="548335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velar nasal ŋ occurs in all the words in the following list. In some of them the ŋ is followed by g in BBC pronunciation, while in others there is no g. Choose ‘with g’ or ‘without g’ as appropriate.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1 angle                                   with g /  without g</a:t>
            </a:r>
          </a:p>
          <a:p>
            <a:pPr>
              <a:buNone/>
            </a:pPr>
            <a:r>
              <a:rPr lang="en-US" dirty="0" smtClean="0"/>
              <a:t>    2 singer                                  with g /  without g</a:t>
            </a:r>
          </a:p>
          <a:p>
            <a:pPr>
              <a:buNone/>
            </a:pPr>
            <a:r>
              <a:rPr lang="en-US" dirty="0" smtClean="0"/>
              <a:t>    3 strongest                            with g /  without g</a:t>
            </a:r>
          </a:p>
          <a:p>
            <a:pPr>
              <a:buNone/>
            </a:pPr>
            <a:r>
              <a:rPr lang="en-US" dirty="0" smtClean="0"/>
              <a:t>    4 linger                                  with g /  without g</a:t>
            </a:r>
          </a:p>
          <a:p>
            <a:pPr>
              <a:buNone/>
            </a:pPr>
            <a:r>
              <a:rPr lang="en-US" dirty="0" smtClean="0"/>
              <a:t>    5 willingness                         with g /  without g</a:t>
            </a:r>
          </a:p>
          <a:p>
            <a:pPr>
              <a:buNone/>
            </a:pPr>
            <a:r>
              <a:rPr lang="en-US" dirty="0" smtClean="0"/>
              <a:t>    6 springy                               with g /  without g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Nasals </a:t>
            </a:r>
            <a:br>
              <a:rPr lang="en-US" dirty="0" smtClean="0"/>
            </a:br>
            <a:r>
              <a:rPr lang="en-US" dirty="0" smtClean="0"/>
              <a:t> exercise </a:t>
            </a:r>
            <a:r>
              <a:rPr lang="en-US" dirty="0" smtClean="0">
                <a:solidFill>
                  <a:srgbClr val="FF0000"/>
                </a:solidFill>
              </a:rPr>
              <a:t>(Answer key)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6200" y="838200"/>
            <a:ext cx="8229600" cy="548335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velar nasal ŋ occurs in all the words in the following list. In some of them the ŋ is followed by g in BBC pronunciation, while in others there is no g. Choose ‘with g’ or ‘without g’ as appropriate. 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0794" y="3192726"/>
            <a:ext cx="3906206" cy="35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Liquids &amp; glides </a:t>
            </a:r>
          </a:p>
          <a:p>
            <a:r>
              <a:rPr lang="en-US" dirty="0" smtClean="0"/>
              <a:t>Devoicing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Devoicing </a:t>
            </a:r>
          </a:p>
          <a:p>
            <a:r>
              <a:rPr lang="en-US" dirty="0" err="1" smtClean="0"/>
              <a:t>Rhoticity</a:t>
            </a:r>
            <a:endParaRPr lang="en-US" dirty="0" smtClean="0"/>
          </a:p>
          <a:p>
            <a:r>
              <a:rPr lang="en-US" dirty="0" err="1" smtClean="0"/>
              <a:t>Velarization</a:t>
            </a:r>
            <a:endParaRPr lang="en-US" dirty="0" smtClean="0"/>
          </a:p>
          <a:p>
            <a:r>
              <a:rPr lang="en-US" dirty="0" err="1" smtClean="0"/>
              <a:t>Phonotactics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Exercise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57200" y="1732280"/>
          <a:ext cx="76962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295400"/>
                <a:gridCol w="1524000"/>
                <a:gridCol w="15240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Approximants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alveolar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palato</a:t>
                      </a:r>
                      <a:r>
                        <a:rPr lang="en-US" dirty="0" smtClean="0"/>
                        <a:t>-alveolar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labio</a:t>
                      </a:r>
                      <a:r>
                        <a:rPr lang="en-US" dirty="0" smtClean="0"/>
                        <a:t>-velar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palatal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/l/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n-US" dirty="0" smtClean="0"/>
                        <a:t>itt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n-US" dirty="0" smtClean="0"/>
                        <a:t>e, i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ll, 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aby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/r/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wr</a:t>
                      </a:r>
                      <a:r>
                        <a:rPr lang="en-US" dirty="0" smtClean="0"/>
                        <a:t>ite, b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dirty="0" smtClean="0"/>
                        <a:t>ow,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dirty="0" smtClean="0"/>
                        <a:t>ing, sca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/w/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wh</a:t>
                      </a:r>
                      <a:r>
                        <a:rPr lang="en-US" dirty="0" smtClean="0"/>
                        <a:t>at,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en-US" dirty="0" smtClean="0"/>
                        <a:t>et,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en-US" dirty="0" smtClean="0"/>
                        <a:t>ater,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lang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dirty="0" smtClean="0"/>
                        <a:t>age,</a:t>
                      </a:r>
                      <a:r>
                        <a:rPr lang="en-US" baseline="0" dirty="0" smtClean="0"/>
                        <a:t> q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baseline="0" dirty="0" smtClean="0"/>
                        <a:t>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/j/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y</a:t>
                      </a:r>
                      <a:r>
                        <a:rPr lang="en-US" dirty="0" smtClean="0"/>
                        <a:t>ou,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eu</a:t>
                      </a:r>
                      <a:r>
                        <a:rPr lang="en-US" dirty="0" smtClean="0"/>
                        <a:t>ro,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dirty="0" smtClean="0"/>
                        <a:t>nit,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ew</a:t>
                      </a:r>
                      <a:r>
                        <a:rPr lang="en-US" dirty="0" smtClean="0"/>
                        <a:t>e, neph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ew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f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ew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4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Liquids &amp; glides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Liquids:</a:t>
            </a:r>
          </a:p>
          <a:p>
            <a:pPr algn="ctr">
              <a:buNone/>
            </a:pPr>
            <a:r>
              <a:rPr lang="en-US" dirty="0" smtClean="0"/>
              <a:t>l r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Glides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smtClean="0"/>
              <a:t>w j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Devoicing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/j r w l/ are voiced in initial positions and become devoiced after the voiceless </a:t>
            </a:r>
            <a:r>
              <a:rPr lang="en-US" dirty="0" err="1" smtClean="0">
                <a:ea typeface="Lucida Sans Unicode" pitchFamily="34" charset="0"/>
                <a:cs typeface="Lucida Sans Unicode" pitchFamily="34" charset="0"/>
              </a:rPr>
              <a:t>obstruents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 (plosives and fricatives).</a:t>
            </a:r>
          </a:p>
          <a:p>
            <a:pPr>
              <a:buNone/>
            </a:pP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 E.g.: tune [t</a:t>
            </a:r>
            <a:r>
              <a:rPr lang="fr-FR" dirty="0" smtClean="0"/>
              <a:t>j̥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u:n], praise [p</a:t>
            </a:r>
            <a:r>
              <a:rPr lang="fr-FR" dirty="0" smtClean="0"/>
              <a:t>r̥</a:t>
            </a:r>
            <a:r>
              <a:rPr lang="en-US" dirty="0" err="1" smtClean="0">
                <a:ea typeface="Lucida Sans Unicode" pitchFamily="34" charset="0"/>
                <a:cs typeface="Lucida Sans Unicode" pitchFamily="34" charset="0"/>
              </a:rPr>
              <a:t>eɪz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], quick [k</a:t>
            </a:r>
            <a:r>
              <a:rPr lang="fr-FR" dirty="0" smtClean="0"/>
              <a:t>w̥</a:t>
            </a:r>
            <a:r>
              <a:rPr lang="en-US" dirty="0" err="1" smtClean="0">
                <a:ea typeface="Lucida Sans Unicode" pitchFamily="34" charset="0"/>
                <a:cs typeface="Lucida Sans Unicode" pitchFamily="34" charset="0"/>
              </a:rPr>
              <a:t>ɪk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], plot [p</a:t>
            </a:r>
            <a:r>
              <a:rPr lang="fr-FR" dirty="0" smtClean="0"/>
              <a:t>l̥</a:t>
            </a:r>
            <a:r>
              <a:rPr lang="en-US" dirty="0" err="1" smtClean="0">
                <a:ea typeface="Lucida Sans Unicode" pitchFamily="34" charset="0"/>
                <a:cs typeface="Lucida Sans Unicode" pitchFamily="34" charset="0"/>
              </a:rPr>
              <a:t>ɒt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en-US" dirty="0" smtClean="0"/>
              <a:t>few [</a:t>
            </a:r>
            <a:r>
              <a:rPr lang="en-US" dirty="0" err="1" smtClean="0"/>
              <a:t>fj̥u</a:t>
            </a:r>
            <a:r>
              <a:rPr lang="en-US" dirty="0" smtClean="0"/>
              <a:t>:], slow [</a:t>
            </a:r>
            <a:r>
              <a:rPr lang="en-US" dirty="0" err="1" smtClean="0"/>
              <a:t>sl̥əʊ</a:t>
            </a:r>
            <a:r>
              <a:rPr lang="en-US" dirty="0" smtClean="0"/>
              <a:t>]</a:t>
            </a:r>
            <a:r>
              <a:rPr lang="en-US" dirty="0" smtClean="0">
                <a:ea typeface="Lucida Sans Unicode" pitchFamily="34" charset="0"/>
                <a:cs typeface="Lucida Sans Unicode" pitchFamily="34" charset="0"/>
              </a:rPr>
              <a:t>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3820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Rhoticity</a:t>
            </a:r>
            <a:endParaRPr lang="en-US" dirty="0" smtClean="0"/>
          </a:p>
          <a:p>
            <a:pPr lvl="0"/>
            <a:r>
              <a:rPr lang="en-US" sz="1800" dirty="0" smtClean="0"/>
              <a:t>A </a:t>
            </a:r>
            <a:r>
              <a:rPr lang="en-US" sz="1800" dirty="0" err="1" smtClean="0"/>
              <a:t>rhotic</a:t>
            </a:r>
            <a:r>
              <a:rPr lang="en-US" sz="1800" dirty="0" smtClean="0"/>
              <a:t> accent is one in which the letter 'r' is pronounced wherever it appears in the spelling. E.g., c</a:t>
            </a:r>
            <a:r>
              <a:rPr lang="en-US" sz="1800" b="1" u="sng" dirty="0" smtClean="0"/>
              <a:t>r</a:t>
            </a:r>
            <a:r>
              <a:rPr lang="en-US" sz="1800" dirty="0" smtClean="0"/>
              <a:t>owd /</a:t>
            </a:r>
            <a:r>
              <a:rPr lang="en-US" sz="1800" dirty="0" err="1" smtClean="0"/>
              <a:t>kraʊd</a:t>
            </a:r>
            <a:r>
              <a:rPr lang="en-US" sz="1800" dirty="0" smtClean="0"/>
              <a:t>/, </a:t>
            </a:r>
            <a:r>
              <a:rPr lang="en-US" sz="1800" b="1" u="sng" dirty="0" smtClean="0"/>
              <a:t>r</a:t>
            </a:r>
            <a:r>
              <a:rPr lang="en-US" sz="1800" dirty="0" smtClean="0"/>
              <a:t>ight /</a:t>
            </a:r>
            <a:r>
              <a:rPr lang="en-US" sz="1800" dirty="0" err="1" smtClean="0"/>
              <a:t>raɪt</a:t>
            </a:r>
            <a:r>
              <a:rPr lang="en-US" sz="1800" dirty="0" smtClean="0"/>
              <a:t>/, spar</a:t>
            </a:r>
            <a:r>
              <a:rPr lang="en-US" sz="1800" b="1" u="sng" dirty="0" smtClean="0"/>
              <a:t>r</a:t>
            </a:r>
            <a:r>
              <a:rPr lang="en-US" sz="1800" dirty="0" smtClean="0"/>
              <a:t>ow /</a:t>
            </a:r>
            <a:r>
              <a:rPr lang="en-US" sz="1800" dirty="0" err="1" smtClean="0"/>
              <a:t>spɑ:rəʊ</a:t>
            </a:r>
            <a:r>
              <a:rPr lang="en-US" sz="1800" dirty="0" smtClean="0"/>
              <a:t>/,  fa</a:t>
            </a:r>
            <a:r>
              <a:rPr lang="en-US" sz="1800" b="1" u="sng" dirty="0" smtClean="0"/>
              <a:t>r</a:t>
            </a:r>
            <a:r>
              <a:rPr lang="en-US" sz="1800" dirty="0" smtClean="0"/>
              <a:t> away /</a:t>
            </a:r>
            <a:r>
              <a:rPr lang="en-US" sz="1800" dirty="0" err="1" smtClean="0"/>
              <a:t>fɑ:rəweɪ</a:t>
            </a:r>
            <a:r>
              <a:rPr lang="en-US" sz="1800" dirty="0" smtClean="0"/>
              <a:t>/, da</a:t>
            </a:r>
            <a:r>
              <a:rPr lang="en-US" sz="1800" b="1" u="sng" dirty="0" smtClean="0"/>
              <a:t>r</a:t>
            </a:r>
            <a:r>
              <a:rPr lang="en-US" sz="1800" dirty="0" smtClean="0"/>
              <a:t>ing /</a:t>
            </a:r>
            <a:r>
              <a:rPr lang="en-US" sz="1800" dirty="0" err="1" smtClean="0"/>
              <a:t>deərɪŋ</a:t>
            </a:r>
            <a:r>
              <a:rPr lang="en-US" sz="1800" dirty="0" smtClean="0"/>
              <a:t>/, 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da</a:t>
            </a:r>
            <a:r>
              <a:rPr lang="en-US" sz="1800" b="1" u="sng" dirty="0" smtClean="0">
                <a:ea typeface="Lucida Sans Unicode" pitchFamily="34" charset="0"/>
                <a:cs typeface="Lucida Sans Unicode" pitchFamily="34" charset="0"/>
              </a:rPr>
              <a:t>r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e /de</a:t>
            </a:r>
            <a:r>
              <a:rPr lang="fr-FR" sz="1800" dirty="0" err="1" smtClean="0">
                <a:ea typeface="Lucida Sans Unicode" pitchFamily="34" charset="0"/>
                <a:cs typeface="Lucida Sans Unicode" pitchFamily="34" charset="0"/>
              </a:rPr>
              <a:t>ər</a:t>
            </a:r>
            <a:r>
              <a:rPr lang="fr-FR" sz="1800" dirty="0" smtClean="0">
                <a:ea typeface="Lucida Sans Unicode" pitchFamily="34" charset="0"/>
                <a:cs typeface="Lucida Sans Unicode" pitchFamily="34" charset="0"/>
              </a:rPr>
              <a:t>/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, lea</a:t>
            </a:r>
            <a:r>
              <a:rPr lang="en-US" sz="1800" b="1" u="sng" dirty="0" smtClean="0">
                <a:ea typeface="Lucida Sans Unicode" pitchFamily="34" charset="0"/>
                <a:cs typeface="Lucida Sans Unicode" pitchFamily="34" charset="0"/>
              </a:rPr>
              <a:t>r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n /l</a:t>
            </a:r>
            <a:r>
              <a:rPr lang="fr-FR" sz="1800" dirty="0" smtClean="0">
                <a:ea typeface="Lucida Sans Unicode" pitchFamily="34" charset="0"/>
                <a:cs typeface="Lucida Sans Unicode" pitchFamily="34" charset="0"/>
              </a:rPr>
              <a:t>ɜ:r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n/, fou</a:t>
            </a:r>
            <a:r>
              <a:rPr lang="en-US" sz="1800" b="1" u="sng" dirty="0" smtClean="0">
                <a:ea typeface="Lucida Sans Unicode" pitchFamily="34" charset="0"/>
                <a:cs typeface="Lucida Sans Unicode" pitchFamily="34" charset="0"/>
              </a:rPr>
              <a:t>r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 /f</a:t>
            </a:r>
            <a:r>
              <a:rPr lang="fr-FR" sz="1800" dirty="0" smtClean="0">
                <a:ea typeface="Lucida Sans Unicode" pitchFamily="34" charset="0"/>
                <a:cs typeface="Lucida Sans Unicode" pitchFamily="34" charset="0"/>
              </a:rPr>
              <a:t>ɔ</a:t>
            </a:r>
            <a:r>
              <a:rPr lang="en-US" sz="1800" dirty="0" smtClean="0">
                <a:ea typeface="Lucida Sans Unicode" pitchFamily="34" charset="0"/>
                <a:cs typeface="Lucida Sans Unicode" pitchFamily="34" charset="0"/>
              </a:rPr>
              <a:t>:r/.</a:t>
            </a:r>
            <a:endParaRPr lang="en-US" sz="1800" dirty="0" smtClean="0"/>
          </a:p>
          <a:p>
            <a:r>
              <a:rPr lang="en-US" sz="1800" dirty="0" smtClean="0"/>
              <a:t>In non-</a:t>
            </a:r>
            <a:r>
              <a:rPr lang="en-US" sz="1800" dirty="0" err="1" smtClean="0"/>
              <a:t>rhotic</a:t>
            </a:r>
            <a:r>
              <a:rPr lang="en-US" sz="1800" dirty="0" smtClean="0"/>
              <a:t> accents 'r' is only pronounced immediately before a vowel sound – which can be in the same word or in the following word. E.g., c</a:t>
            </a:r>
            <a:r>
              <a:rPr lang="en-US" sz="1800" b="1" u="sng" dirty="0" smtClean="0"/>
              <a:t>r</a:t>
            </a:r>
            <a:r>
              <a:rPr lang="en-US" sz="1800" dirty="0" smtClean="0"/>
              <a:t>owd /</a:t>
            </a:r>
            <a:r>
              <a:rPr lang="en-US" sz="1800" dirty="0" err="1" smtClean="0"/>
              <a:t>kraʊd</a:t>
            </a:r>
            <a:r>
              <a:rPr lang="en-US" sz="1800" dirty="0" smtClean="0"/>
              <a:t>/, </a:t>
            </a:r>
            <a:r>
              <a:rPr lang="en-US" sz="1800" b="1" u="sng" dirty="0" smtClean="0"/>
              <a:t>r</a:t>
            </a:r>
            <a:r>
              <a:rPr lang="en-US" sz="1800" dirty="0" smtClean="0"/>
              <a:t>ight /</a:t>
            </a:r>
            <a:r>
              <a:rPr lang="en-US" sz="1800" dirty="0" err="1" smtClean="0"/>
              <a:t>raɪt</a:t>
            </a:r>
            <a:r>
              <a:rPr lang="en-US" sz="1800" dirty="0" smtClean="0"/>
              <a:t>/, spar</a:t>
            </a:r>
            <a:r>
              <a:rPr lang="en-US" sz="1800" b="1" u="sng" dirty="0" smtClean="0"/>
              <a:t>r</a:t>
            </a:r>
            <a:r>
              <a:rPr lang="en-US" sz="1800" dirty="0" smtClean="0"/>
              <a:t>ow /</a:t>
            </a:r>
            <a:r>
              <a:rPr lang="en-US" sz="1800" dirty="0" err="1" smtClean="0"/>
              <a:t>spɑ:rəʊ</a:t>
            </a:r>
            <a:r>
              <a:rPr lang="en-US" sz="1800" dirty="0" smtClean="0"/>
              <a:t>/,  fa</a:t>
            </a:r>
            <a:r>
              <a:rPr lang="en-US" sz="1800" b="1" u="sng" dirty="0" smtClean="0"/>
              <a:t>r</a:t>
            </a:r>
            <a:r>
              <a:rPr lang="en-US" sz="1800" dirty="0" smtClean="0"/>
              <a:t> away /</a:t>
            </a:r>
            <a:r>
              <a:rPr lang="en-US" sz="1800" dirty="0" err="1" smtClean="0"/>
              <a:t>fɑ:rəweɪ</a:t>
            </a:r>
            <a:r>
              <a:rPr lang="en-US" sz="1800" dirty="0" smtClean="0"/>
              <a:t>/, da</a:t>
            </a:r>
            <a:r>
              <a:rPr lang="en-US" sz="1800" b="1" u="sng" dirty="0" smtClean="0"/>
              <a:t>r</a:t>
            </a:r>
            <a:r>
              <a:rPr lang="en-US" sz="1800" dirty="0" smtClean="0"/>
              <a:t>ing /</a:t>
            </a:r>
            <a:r>
              <a:rPr lang="en-US" sz="1800" dirty="0" err="1" smtClean="0"/>
              <a:t>deərɪŋ</a:t>
            </a:r>
            <a:r>
              <a:rPr lang="en-US" sz="1800" dirty="0" smtClean="0"/>
              <a:t>/, dare /</a:t>
            </a:r>
            <a:r>
              <a:rPr lang="en-US" sz="1800" dirty="0" err="1" smtClean="0"/>
              <a:t>deə</a:t>
            </a:r>
            <a:r>
              <a:rPr lang="en-US" sz="1800" dirty="0" smtClean="0"/>
              <a:t>/, learn /</a:t>
            </a:r>
            <a:r>
              <a:rPr lang="en-US" sz="1800" dirty="0" err="1" smtClean="0"/>
              <a:t>lɜ:n</a:t>
            </a:r>
            <a:r>
              <a:rPr lang="en-US" sz="1800" dirty="0" smtClean="0"/>
              <a:t>/, four /</a:t>
            </a:r>
            <a:r>
              <a:rPr lang="en-US" sz="1800" dirty="0" err="1" smtClean="0"/>
              <a:t>fɔ</a:t>
            </a:r>
            <a:r>
              <a:rPr lang="en-US" sz="1800" dirty="0" smtClean="0"/>
              <a:t>:/. RP (Received Pronunciation) is non-</a:t>
            </a:r>
            <a:r>
              <a:rPr lang="en-US" sz="1800" dirty="0" err="1" smtClean="0"/>
              <a:t>rhotic</a:t>
            </a:r>
            <a:r>
              <a:rPr lang="en-US" sz="1800" dirty="0" smtClean="0"/>
              <a:t>. ('iron' /</a:t>
            </a:r>
            <a:r>
              <a:rPr lang="en-US" sz="1800" dirty="0" err="1" smtClean="0"/>
              <a:t>aɪən</a:t>
            </a:r>
            <a:r>
              <a:rPr lang="en-US" sz="1800" dirty="0" smtClean="0"/>
              <a:t>/ is an exception.)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4102371"/>
            <a:ext cx="2522010" cy="2298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Consonants Vs. Vowels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/>
              <a:t>Level of stricture (</a:t>
            </a:r>
            <a:r>
              <a:rPr lang="en-US" dirty="0" err="1" smtClean="0"/>
              <a:t>obstruents</a:t>
            </a:r>
            <a:r>
              <a:rPr lang="en-US" dirty="0" smtClean="0"/>
              <a:t> Vs. </a:t>
            </a:r>
            <a:r>
              <a:rPr lang="en-US" dirty="0" err="1" smtClean="0"/>
              <a:t>sonorants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algn="ctr">
              <a:buNone/>
            </a:pPr>
            <a:r>
              <a:rPr lang="fr-FR" dirty="0" err="1" smtClean="0">
                <a:solidFill>
                  <a:srgbClr val="FF0000"/>
                </a:solidFill>
              </a:rPr>
              <a:t>Obstruents</a:t>
            </a: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Font typeface="Arial" charset="0"/>
              <a:buNone/>
            </a:pPr>
            <a:r>
              <a:rPr lang="fr-FR" dirty="0" smtClean="0"/>
              <a:t>Plosives, Fricatives, </a:t>
            </a:r>
            <a:r>
              <a:rPr lang="fr-FR" dirty="0" err="1" smtClean="0"/>
              <a:t>Affricates</a:t>
            </a: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err="1" smtClean="0">
                <a:solidFill>
                  <a:srgbClr val="FF0000"/>
                </a:solidFill>
              </a:rPr>
              <a:t>Sonorants</a:t>
            </a: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Font typeface="Arial" charset="0"/>
              <a:buNone/>
            </a:pPr>
            <a:r>
              <a:rPr lang="fr-FR" dirty="0" err="1" smtClean="0"/>
              <a:t>Vowels</a:t>
            </a:r>
            <a:r>
              <a:rPr lang="fr-FR" dirty="0" smtClean="0"/>
              <a:t>, Nasals, </a:t>
            </a:r>
            <a:r>
              <a:rPr lang="fr-FR" dirty="0" err="1" smtClean="0"/>
              <a:t>Approximants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cteur droit avec flèche 7"/>
          <p:cNvCxnSpPr/>
          <p:nvPr/>
        </p:nvCxnSpPr>
        <p:spPr>
          <a:xfrm>
            <a:off x="4495800" y="2971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3048000" y="2971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5943600" y="2971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5867400" y="4800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4191000" y="4800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819400" y="4800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048000" y="2971800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819400" y="480060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Pronunciation of 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Imag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00200"/>
            <a:ext cx="8376427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153400" cy="5102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Velarization</a:t>
            </a:r>
            <a:endParaRPr lang="en-US" dirty="0" smtClean="0"/>
          </a:p>
          <a:p>
            <a:r>
              <a:rPr lang="en-US" sz="2000" dirty="0" smtClean="0">
                <a:solidFill>
                  <a:srgbClr val="FF0000"/>
                </a:solidFill>
              </a:rPr>
              <a:t>Diacritic</a:t>
            </a:r>
            <a:r>
              <a:rPr lang="en-US" sz="2000" dirty="0" smtClean="0"/>
              <a:t>: [ɫ]</a:t>
            </a:r>
            <a:endParaRPr lang="fr-FR" sz="2000" dirty="0" smtClean="0"/>
          </a:p>
          <a:p>
            <a:r>
              <a:rPr lang="fr-FR" sz="2000" dirty="0" err="1" smtClean="0"/>
              <a:t>Clear</a:t>
            </a:r>
            <a:r>
              <a:rPr lang="fr-FR" sz="2000" dirty="0" smtClean="0"/>
              <a:t> /l/ as in ‘</a:t>
            </a:r>
            <a:r>
              <a:rPr lang="fr-FR" sz="2000" dirty="0" err="1" smtClean="0"/>
              <a:t>lip</a:t>
            </a:r>
            <a:r>
              <a:rPr lang="fr-FR" sz="2000" dirty="0" smtClean="0"/>
              <a:t>’. This </a:t>
            </a:r>
            <a:r>
              <a:rPr lang="fr-FR" sz="2000" dirty="0" err="1" smtClean="0"/>
              <a:t>is</a:t>
            </a:r>
            <a:r>
              <a:rPr lang="fr-FR" sz="2000" dirty="0" smtClean="0"/>
              <a:t> the </a:t>
            </a:r>
            <a:r>
              <a:rPr lang="fr-FR" sz="2000" dirty="0" err="1" smtClean="0"/>
              <a:t>pronunciation</a:t>
            </a:r>
            <a:r>
              <a:rPr lang="fr-FR" sz="2000" dirty="0" smtClean="0"/>
              <a:t> of /l/ </a:t>
            </a:r>
            <a:r>
              <a:rPr lang="fr-FR" sz="2000" dirty="0" err="1" smtClean="0"/>
              <a:t>when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followed</a:t>
            </a:r>
            <a:r>
              <a:rPr lang="fr-FR" sz="2000" dirty="0" smtClean="0"/>
              <a:t> by a </a:t>
            </a:r>
            <a:r>
              <a:rPr lang="fr-FR" sz="2000" dirty="0" err="1" smtClean="0"/>
              <a:t>vowel</a:t>
            </a:r>
            <a:r>
              <a:rPr lang="fr-FR" sz="2000" dirty="0" smtClean="0"/>
              <a:t> or the consonant /j/. E.g.: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lamp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læmp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love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lʌv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look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lʊk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follow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fɒləʊ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miller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mɪlə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value [v</a:t>
            </a:r>
            <a:r>
              <a:rPr lang="en-US" sz="2000" dirty="0" smtClean="0"/>
              <a:t>æ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lju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:].</a:t>
            </a:r>
          </a:p>
          <a:p>
            <a:r>
              <a:rPr lang="fr-FR" sz="2000" dirty="0" err="1" smtClean="0"/>
              <a:t>Dark</a:t>
            </a:r>
            <a:r>
              <a:rPr lang="fr-FR" sz="2000" dirty="0" smtClean="0"/>
              <a:t> /l/ as in ‘</a:t>
            </a:r>
            <a:r>
              <a:rPr lang="fr-FR" sz="2000" dirty="0" err="1" smtClean="0"/>
              <a:t>milk</a:t>
            </a:r>
            <a:r>
              <a:rPr lang="fr-FR" sz="2000" dirty="0" smtClean="0"/>
              <a:t>’. This </a:t>
            </a:r>
            <a:r>
              <a:rPr lang="fr-FR" sz="2000" dirty="0" err="1" smtClean="0"/>
              <a:t>is</a:t>
            </a:r>
            <a:r>
              <a:rPr lang="fr-FR" sz="2000" dirty="0" smtClean="0"/>
              <a:t> the </a:t>
            </a:r>
            <a:r>
              <a:rPr lang="fr-FR" sz="2000" dirty="0" err="1" smtClean="0"/>
              <a:t>sound</a:t>
            </a:r>
            <a:r>
              <a:rPr lang="fr-FR" sz="2000" dirty="0" smtClean="0"/>
              <a:t> of /l/ </a:t>
            </a:r>
            <a:r>
              <a:rPr lang="fr-FR" sz="2000" dirty="0" err="1" smtClean="0"/>
              <a:t>when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not </a:t>
            </a:r>
            <a:r>
              <a:rPr lang="fr-FR" sz="2000" dirty="0" err="1" smtClean="0"/>
              <a:t>followed</a:t>
            </a:r>
            <a:r>
              <a:rPr lang="fr-FR" sz="2000" dirty="0" smtClean="0"/>
              <a:t> by a </a:t>
            </a:r>
            <a:r>
              <a:rPr lang="fr-FR" sz="2000" dirty="0" err="1" smtClean="0"/>
              <a:t>vowel</a:t>
            </a:r>
            <a:r>
              <a:rPr lang="fr-FR" sz="2000" dirty="0" smtClean="0"/>
              <a:t>. E.g.: 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help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heɫp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wealthy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weɫθi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fall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fɔ:ɫ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mill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mɪɫ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], 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battle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 [</a:t>
            </a:r>
            <a:r>
              <a:rPr lang="fr-FR" sz="2000" dirty="0" err="1" smtClean="0">
                <a:ea typeface="Lucida Sans Unicode" pitchFamily="34" charset="0"/>
                <a:cs typeface="Lucida Sans Unicode" pitchFamily="34" charset="0"/>
              </a:rPr>
              <a:t>bætɫ</a:t>
            </a:r>
            <a:r>
              <a:rPr lang="fr-FR" sz="2000" dirty="0" smtClean="0">
                <a:ea typeface="Lucida Sans Unicode" pitchFamily="34" charset="0"/>
                <a:cs typeface="Lucida Sans Unicode" pitchFamily="34" charset="0"/>
              </a:rPr>
              <a:t>̩].</a:t>
            </a:r>
          </a:p>
          <a:p>
            <a:endParaRPr lang="fr-FR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153400" cy="5102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Velarization</a:t>
            </a:r>
            <a:endParaRPr lang="en-US" dirty="0" smtClean="0"/>
          </a:p>
          <a:p>
            <a:endParaRPr lang="fr-FR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mag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1" y="1905000"/>
            <a:ext cx="8153399" cy="3601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Approximants</a:t>
            </a:r>
            <a:br>
              <a:rPr lang="en-US" dirty="0" smtClean="0"/>
            </a:br>
            <a:r>
              <a:rPr lang="en-US" dirty="0" smtClean="0"/>
              <a:t>(Liquids &amp; Glides)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78486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Phonotactics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 smtClean="0"/>
              <a:t>/w/ and /j/ are always initial, never final. E.g., </a:t>
            </a:r>
            <a:r>
              <a:rPr lang="en-US" dirty="0" err="1" smtClean="0"/>
              <a:t>Ya</a:t>
            </a:r>
            <a:r>
              <a:rPr lang="en-US" dirty="0" smtClean="0"/>
              <a:t>(</a:t>
            </a:r>
            <a:r>
              <a:rPr lang="en-US" dirty="0" err="1" smtClean="0"/>
              <a:t>ch</a:t>
            </a:r>
            <a:r>
              <a:rPr lang="en-US" dirty="0" smtClean="0"/>
              <a:t>)t /</a:t>
            </a:r>
            <a:r>
              <a:rPr lang="en-US" dirty="0" err="1" smtClean="0"/>
              <a:t>jɒt</a:t>
            </a:r>
            <a:r>
              <a:rPr lang="en-US" dirty="0" smtClean="0"/>
              <a:t>/, yes /</a:t>
            </a:r>
            <a:r>
              <a:rPr lang="en-US" dirty="0" err="1" smtClean="0"/>
              <a:t>jes</a:t>
            </a:r>
            <a:r>
              <a:rPr lang="en-US" dirty="0" smtClean="0"/>
              <a:t>/, huge /</a:t>
            </a:r>
            <a:r>
              <a:rPr lang="en-US" dirty="0" err="1" smtClean="0"/>
              <a:t>hju:dʒ</a:t>
            </a:r>
            <a:r>
              <a:rPr lang="en-US" dirty="0" smtClean="0"/>
              <a:t>/, white /</a:t>
            </a:r>
            <a:r>
              <a:rPr lang="en-US" dirty="0" err="1" smtClean="0"/>
              <a:t>waɪt</a:t>
            </a:r>
            <a:r>
              <a:rPr lang="en-US" dirty="0" smtClean="0"/>
              <a:t>/, quick /</a:t>
            </a:r>
            <a:r>
              <a:rPr lang="en-US" dirty="0" err="1" smtClean="0"/>
              <a:t>kwɪk</a:t>
            </a:r>
            <a:r>
              <a:rPr lang="en-US" dirty="0" smtClean="0"/>
              <a:t>/, one /</a:t>
            </a:r>
            <a:r>
              <a:rPr lang="en-US" dirty="0" err="1" smtClean="0"/>
              <a:t>wʌn</a:t>
            </a:r>
            <a:r>
              <a:rPr lang="en-US" dirty="0" smtClean="0"/>
              <a:t>/, twice /</a:t>
            </a:r>
            <a:r>
              <a:rPr lang="en-US" dirty="0" err="1" smtClean="0"/>
              <a:t>twaɪs</a:t>
            </a:r>
            <a:r>
              <a:rPr lang="en-US" dirty="0" smtClean="0"/>
              <a:t>/.</a:t>
            </a:r>
          </a:p>
          <a:p>
            <a:pPr lvl="0"/>
            <a:r>
              <a:rPr lang="en-US" dirty="0" smtClean="0"/>
              <a:t>Silent letter w: t(w)o, (w)</a:t>
            </a:r>
            <a:r>
              <a:rPr lang="en-US" dirty="0" err="1" smtClean="0"/>
              <a:t>hom</a:t>
            </a:r>
            <a:r>
              <a:rPr lang="en-US" dirty="0" smtClean="0"/>
              <a:t>, (w)hole, (w)rite, Chris(w)</a:t>
            </a:r>
            <a:r>
              <a:rPr lang="en-US" dirty="0" err="1" smtClean="0"/>
              <a:t>ick</a:t>
            </a:r>
            <a:r>
              <a:rPr lang="en-US" dirty="0" smtClean="0"/>
              <a:t>, (w)ho, (w)hose, s(w)</a:t>
            </a:r>
            <a:r>
              <a:rPr lang="en-US" dirty="0" err="1" smtClean="0"/>
              <a:t>ord</a:t>
            </a:r>
            <a:r>
              <a:rPr lang="en-US" dirty="0" smtClean="0"/>
              <a:t>, (w)</a:t>
            </a:r>
            <a:r>
              <a:rPr lang="en-US" dirty="0" err="1" smtClean="0"/>
              <a:t>rong</a:t>
            </a:r>
            <a:r>
              <a:rPr lang="en-US" dirty="0" smtClean="0"/>
              <a:t>, </a:t>
            </a:r>
            <a:r>
              <a:rPr lang="en-US" dirty="0" err="1" smtClean="0"/>
              <a:t>ans</a:t>
            </a:r>
            <a:r>
              <a:rPr lang="en-US" dirty="0" smtClean="0"/>
              <a:t>(w)</a:t>
            </a:r>
            <a:r>
              <a:rPr lang="en-US" dirty="0" err="1" smtClean="0"/>
              <a:t>er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Silent letter r: </a:t>
            </a:r>
            <a:r>
              <a:rPr lang="en-US" dirty="0" err="1" smtClean="0"/>
              <a:t>i</a:t>
            </a:r>
            <a:r>
              <a:rPr lang="en-US" dirty="0" smtClean="0"/>
              <a:t>(r)on, </a:t>
            </a:r>
            <a:r>
              <a:rPr lang="en-US" dirty="0" err="1" smtClean="0"/>
              <a:t>i</a:t>
            </a:r>
            <a:r>
              <a:rPr lang="en-US" dirty="0" smtClean="0"/>
              <a:t>(r)</a:t>
            </a:r>
            <a:r>
              <a:rPr lang="en-US" dirty="0" err="1" smtClean="0"/>
              <a:t>oning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(r)</a:t>
            </a:r>
            <a:r>
              <a:rPr lang="en-US" dirty="0" err="1" smtClean="0"/>
              <a:t>onmonger</a:t>
            </a:r>
            <a:r>
              <a:rPr lang="en-US" dirty="0" smtClean="0"/>
              <a:t>, ca(r), the(r)e, ha(r)m.</a:t>
            </a:r>
          </a:p>
          <a:p>
            <a:pPr lvl="0"/>
            <a:r>
              <a:rPr lang="en-US" dirty="0" smtClean="0"/>
              <a:t>Silent letter l: ha(l)f, ca(lf), ha(lf)penny, ca(l)m, pa(l)m, a(l)</a:t>
            </a:r>
            <a:r>
              <a:rPr lang="en-US" dirty="0" err="1" smtClean="0"/>
              <a:t>mond</a:t>
            </a:r>
            <a:r>
              <a:rPr lang="en-US" dirty="0" smtClean="0"/>
              <a:t>, </a:t>
            </a:r>
            <a:r>
              <a:rPr lang="en-US" dirty="0" err="1" smtClean="0"/>
              <a:t>ta</a:t>
            </a:r>
            <a:r>
              <a:rPr lang="en-US" dirty="0" smtClean="0"/>
              <a:t>(l)k, cha(l)k, </a:t>
            </a:r>
            <a:r>
              <a:rPr lang="en-US" dirty="0" err="1" smtClean="0"/>
              <a:t>wa</a:t>
            </a:r>
            <a:r>
              <a:rPr lang="en-US" dirty="0" smtClean="0"/>
              <a:t>(l)k, </a:t>
            </a:r>
            <a:r>
              <a:rPr lang="en-US" dirty="0" err="1" smtClean="0"/>
              <a:t>cou</a:t>
            </a:r>
            <a:r>
              <a:rPr lang="en-US" dirty="0" smtClean="0"/>
              <a:t>(l)d, </a:t>
            </a:r>
            <a:r>
              <a:rPr lang="en-US" dirty="0" err="1" smtClean="0"/>
              <a:t>shou</a:t>
            </a:r>
            <a:r>
              <a:rPr lang="en-US" dirty="0" smtClean="0"/>
              <a:t>(l)d, </a:t>
            </a:r>
            <a:r>
              <a:rPr lang="en-US" dirty="0" err="1" smtClean="0"/>
              <a:t>wou</a:t>
            </a:r>
            <a:r>
              <a:rPr lang="en-US" dirty="0" smtClean="0"/>
              <a:t>(l)d, </a:t>
            </a:r>
            <a:r>
              <a:rPr lang="en-US" dirty="0" err="1" smtClean="0"/>
              <a:t>fo</a:t>
            </a:r>
            <a:r>
              <a:rPr lang="en-US" dirty="0" smtClean="0"/>
              <a:t>(l)k, </a:t>
            </a:r>
            <a:r>
              <a:rPr lang="en-US" dirty="0" err="1" smtClean="0"/>
              <a:t>yo</a:t>
            </a:r>
            <a:r>
              <a:rPr lang="en-US" dirty="0" smtClean="0"/>
              <a:t>(l)k, </a:t>
            </a:r>
            <a:r>
              <a:rPr lang="en-US" dirty="0" err="1" smtClean="0"/>
              <a:t>Suffo</a:t>
            </a:r>
            <a:r>
              <a:rPr lang="en-US" dirty="0" smtClean="0"/>
              <a:t>(l)k, </a:t>
            </a:r>
            <a:r>
              <a:rPr lang="en-US" dirty="0" err="1" smtClean="0"/>
              <a:t>sa</a:t>
            </a:r>
            <a:r>
              <a:rPr lang="en-US" dirty="0" smtClean="0"/>
              <a:t>(l)</a:t>
            </a:r>
            <a:r>
              <a:rPr lang="en-US" dirty="0" err="1" smtClean="0"/>
              <a:t>mon</a:t>
            </a:r>
            <a:r>
              <a:rPr lang="en-US" dirty="0" smtClean="0"/>
              <a:t>, co(l)</a:t>
            </a:r>
            <a:r>
              <a:rPr lang="en-US" dirty="0" err="1" smtClean="0"/>
              <a:t>onel</a:t>
            </a:r>
            <a:r>
              <a:rPr lang="en-US" dirty="0" smtClean="0"/>
              <a:t> /ˈ</a:t>
            </a:r>
            <a:r>
              <a:rPr lang="en-US" dirty="0" err="1" smtClean="0"/>
              <a:t>kɜ:nəl</a:t>
            </a:r>
            <a:r>
              <a:rPr lang="en-US" dirty="0" smtClean="0"/>
              <a:t>/.</a:t>
            </a:r>
          </a:p>
          <a:p>
            <a:pPr lvl="0"/>
            <a:r>
              <a:rPr lang="en-US" dirty="0" smtClean="0"/>
              <a:t>/r/ cannot be final in RP.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Approximants </a:t>
            </a:r>
            <a:br>
              <a:rPr lang="en-US" dirty="0" smtClean="0"/>
            </a:br>
            <a:r>
              <a:rPr lang="en-US" dirty="0" smtClean="0"/>
              <a:t> exercise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298448"/>
            <a:ext cx="8458200" cy="5330952"/>
          </a:xfrm>
        </p:spPr>
        <p:txBody>
          <a:bodyPr/>
          <a:lstStyle/>
          <a:p>
            <a:r>
              <a:rPr lang="en-US" dirty="0" smtClean="0"/>
              <a:t>“Clear l” and “dark l” have their own appropriate contexts of occurrence in BBC pronunciation. In the words below, choose “clear” or “dark” for the correct allophone of </a:t>
            </a:r>
            <a:r>
              <a:rPr lang="en-US" b="1" dirty="0" smtClean="0"/>
              <a:t>l. 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806590"/>
            <a:ext cx="3924300" cy="3822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Approximants </a:t>
            </a:r>
            <a:br>
              <a:rPr lang="en-US" dirty="0" smtClean="0"/>
            </a:br>
            <a:r>
              <a:rPr lang="en-US" dirty="0" smtClean="0"/>
              <a:t> exercise </a:t>
            </a:r>
            <a:r>
              <a:rPr lang="en-US" dirty="0" smtClean="0">
                <a:solidFill>
                  <a:srgbClr val="FF0000"/>
                </a:solidFill>
              </a:rPr>
              <a:t>(Answer key)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374648"/>
            <a:ext cx="8305800" cy="5330952"/>
          </a:xfrm>
        </p:spPr>
        <p:txBody>
          <a:bodyPr/>
          <a:lstStyle/>
          <a:p>
            <a:r>
              <a:rPr lang="en-US" dirty="0" smtClean="0"/>
              <a:t>“Clear l” and “dark l” have their own appropriate contexts of occurrence in BBC pronunciation. In the words below, choose “clear” or “dark” for the correct allophone of </a:t>
            </a:r>
            <a:r>
              <a:rPr lang="en-US" b="1" dirty="0" smtClean="0"/>
              <a:t>l. 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199" y="2874770"/>
            <a:ext cx="4653071" cy="3526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Force of articulation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17448"/>
            <a:ext cx="7696200" cy="555955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Fortis Vs. Lenis consonants</a:t>
            </a:r>
          </a:p>
          <a:p>
            <a:r>
              <a:rPr lang="en-US" dirty="0" smtClean="0"/>
              <a:t>Pre-</a:t>
            </a:r>
            <a:r>
              <a:rPr lang="en-US" dirty="0" err="1" smtClean="0"/>
              <a:t>fortis</a:t>
            </a:r>
            <a:r>
              <a:rPr lang="en-US" dirty="0" smtClean="0"/>
              <a:t> clipping </a:t>
            </a:r>
          </a:p>
          <a:p>
            <a:r>
              <a:rPr lang="en-US" dirty="0" smtClean="0"/>
              <a:t>Exercise </a:t>
            </a:r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34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143000" y="1143000"/>
          <a:ext cx="609600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092200"/>
                <a:gridCol w="2032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Fortis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Lenis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Bilabial plosives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Alveolar plosives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Velar plosives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Alveolar fricatives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Labio</a:t>
                      </a:r>
                      <a:r>
                        <a:rPr lang="en-US" dirty="0" smtClean="0"/>
                        <a:t>-dental fricatives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Dental fricatives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ð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Palato</a:t>
                      </a:r>
                      <a:r>
                        <a:rPr lang="en-US" dirty="0" smtClean="0"/>
                        <a:t>-alveolar fricatives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ʒ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Palato</a:t>
                      </a:r>
                      <a:r>
                        <a:rPr lang="en-US" dirty="0" smtClean="0"/>
                        <a:t>-alveolar</a:t>
                      </a:r>
                      <a:r>
                        <a:rPr lang="en-US" baseline="0" dirty="0" smtClean="0"/>
                        <a:t> affricates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dʒ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Connecteur droit 9"/>
          <p:cNvCxnSpPr/>
          <p:nvPr/>
        </p:nvCxnSpPr>
        <p:spPr>
          <a:xfrm>
            <a:off x="1143000" y="1981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Force of articulation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Fortis Vs. Lenis consonants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0"/>
            <a:r>
              <a:rPr lang="en-US" dirty="0" smtClean="0"/>
              <a:t>If a consonant is voiceless the air stream is strong and it is called </a:t>
            </a:r>
            <a:r>
              <a:rPr lang="en-US" dirty="0" err="1" smtClean="0"/>
              <a:t>fortis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If a consonant is voiced the air stream is weak and it is called lenis.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necteur droit 9"/>
          <p:cNvCxnSpPr/>
          <p:nvPr/>
        </p:nvCxnSpPr>
        <p:spPr>
          <a:xfrm>
            <a:off x="1066800" y="3124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52400" y="2335107"/>
          <a:ext cx="8077200" cy="1703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143000"/>
                <a:gridCol w="1371600"/>
                <a:gridCol w="1371600"/>
                <a:gridCol w="990600"/>
                <a:gridCol w="1905000"/>
              </a:tblGrid>
              <a:tr h="4233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fricatives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affricates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nasals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approximants</a:t>
                      </a:r>
                      <a:endParaRPr lang="en-US" dirty="0"/>
                    </a:p>
                  </a:txBody>
                  <a:tcPr/>
                </a:tc>
              </a:tr>
              <a:tr h="42333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fortis</a:t>
                      </a:r>
                      <a:endParaRPr lang="en-US" dirty="0" smtClean="0"/>
                    </a:p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(voiceless)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   t   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   s   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ʃ   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ʃ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23333">
                <a:tc>
                  <a:txBody>
                    <a:bodyPr/>
                    <a:lstStyle/>
                    <a:p>
                      <a:r>
                        <a:rPr lang="en-US" dirty="0" smtClean="0"/>
                        <a:t>Lenis</a:t>
                      </a:r>
                    </a:p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(voiced)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0" dirty="0" smtClean="0"/>
                        <a:t>   d   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0" dirty="0" smtClean="0"/>
                        <a:t>   z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ʒ </a:t>
                      </a:r>
                      <a:r>
                        <a:rPr kumimoji="0" lang="en-US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r>
                        <a:rPr lang="en-US" baseline="0" dirty="0" smtClean="0"/>
                        <a:t>  n   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ŋ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</a:t>
                      </a:r>
                      <a:r>
                        <a:rPr lang="en-US" baseline="0" dirty="0" smtClean="0"/>
                        <a:t>   r   w   j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Force of articulation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001000" cy="5791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Pre-</a:t>
            </a:r>
            <a:r>
              <a:rPr lang="en-US" dirty="0" err="1" smtClean="0"/>
              <a:t>fortis</a:t>
            </a:r>
            <a:r>
              <a:rPr lang="en-US" dirty="0" smtClean="0"/>
              <a:t> clipping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200" dirty="0" smtClean="0"/>
              <a:t>Vowels followed by </a:t>
            </a:r>
            <a:r>
              <a:rPr lang="en-US" sz="2200" dirty="0" err="1" smtClean="0"/>
              <a:t>fortis</a:t>
            </a:r>
            <a:r>
              <a:rPr lang="en-US" sz="2200" dirty="0" smtClean="0"/>
              <a:t> consonants are shortened. E.g., </a:t>
            </a:r>
            <a:r>
              <a:rPr lang="en-US" sz="2200" i="1" dirty="0" smtClean="0"/>
              <a:t>right</a:t>
            </a:r>
            <a:r>
              <a:rPr lang="en-US" sz="2200" dirty="0" smtClean="0"/>
              <a:t> [</a:t>
            </a:r>
            <a:r>
              <a:rPr lang="en-US" sz="2200" dirty="0" err="1" smtClean="0"/>
              <a:t>raɪ̆t</a:t>
            </a:r>
            <a:r>
              <a:rPr lang="en-US" sz="2200" dirty="0" smtClean="0"/>
              <a:t>] </a:t>
            </a:r>
            <a:r>
              <a:rPr lang="en-US" sz="2200" i="1" dirty="0" smtClean="0"/>
              <a:t>Vs ride </a:t>
            </a:r>
            <a:r>
              <a:rPr lang="en-US" sz="2200" dirty="0" smtClean="0"/>
              <a:t>[</a:t>
            </a:r>
            <a:r>
              <a:rPr lang="en-US" sz="2200" dirty="0" err="1" smtClean="0"/>
              <a:t>raɪd</a:t>
            </a:r>
            <a:r>
              <a:rPr lang="en-US" sz="2200" dirty="0" smtClean="0"/>
              <a:t>], </a:t>
            </a:r>
            <a:r>
              <a:rPr lang="en-US" sz="2200" i="1" dirty="0" smtClean="0"/>
              <a:t>mute</a:t>
            </a:r>
            <a:r>
              <a:rPr lang="en-US" sz="2200" dirty="0" smtClean="0"/>
              <a:t> [</a:t>
            </a:r>
            <a:r>
              <a:rPr lang="en-US" sz="2200" dirty="0" err="1" smtClean="0"/>
              <a:t>mjuˑt</a:t>
            </a:r>
            <a:r>
              <a:rPr lang="en-US" sz="2200" dirty="0" smtClean="0"/>
              <a:t>] Vs </a:t>
            </a:r>
            <a:r>
              <a:rPr lang="en-US" sz="2200" i="1" dirty="0" smtClean="0"/>
              <a:t>mule</a:t>
            </a:r>
            <a:r>
              <a:rPr lang="en-US" sz="2200" dirty="0" smtClean="0"/>
              <a:t> [</a:t>
            </a:r>
            <a:r>
              <a:rPr lang="en-US" sz="2200" dirty="0" err="1" smtClean="0"/>
              <a:t>mju:l</a:t>
            </a:r>
            <a:r>
              <a:rPr lang="en-US" sz="2200" dirty="0" smtClean="0"/>
              <a:t>]. </a:t>
            </a:r>
          </a:p>
          <a:p>
            <a:pPr>
              <a:buNone/>
            </a:pPr>
            <a:r>
              <a:rPr lang="fr-FR" sz="2200" dirty="0" err="1" smtClean="0"/>
              <a:t>Diacritic</a:t>
            </a:r>
            <a:r>
              <a:rPr lang="fr-FR" sz="2200" dirty="0" smtClean="0"/>
              <a:t>: [</a:t>
            </a:r>
            <a:r>
              <a:rPr lang="az-Cyrl-AZ" sz="2200" dirty="0" smtClean="0"/>
              <a:t>ӗ</a:t>
            </a:r>
            <a:r>
              <a:rPr lang="fr-FR" sz="2200" dirty="0" smtClean="0"/>
              <a:t>] [uˑ] [e</a:t>
            </a:r>
            <a:r>
              <a:rPr lang="fr-FR" sz="2200" dirty="0" smtClean="0">
                <a:latin typeface="Times New Roman"/>
                <a:cs typeface="Times New Roman"/>
              </a:rPr>
              <a:t>̌</a:t>
            </a:r>
            <a:r>
              <a:rPr lang="fr-FR" sz="2200" dirty="0" smtClean="0"/>
              <a:t>ɪ]</a:t>
            </a:r>
            <a:endParaRPr lang="en-US" sz="2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371600" y="3200400"/>
          <a:ext cx="60960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might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fate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right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lock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feet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house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book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loose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cut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bought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coat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beat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fight</a:t>
                      </a:r>
                    </a:p>
                    <a:p>
                      <a:r>
                        <a:rPr lang="en-US" dirty="0" smtClean="0"/>
                        <a:t>fade</a:t>
                      </a:r>
                    </a:p>
                    <a:p>
                      <a:r>
                        <a:rPr lang="en-US" dirty="0" smtClean="0"/>
                        <a:t>ride</a:t>
                      </a:r>
                    </a:p>
                    <a:p>
                      <a:r>
                        <a:rPr lang="en-US" dirty="0" smtClean="0"/>
                        <a:t>log</a:t>
                      </a:r>
                    </a:p>
                    <a:p>
                      <a:r>
                        <a:rPr lang="en-US" dirty="0" smtClean="0"/>
                        <a:t>feed</a:t>
                      </a:r>
                    </a:p>
                    <a:p>
                      <a:r>
                        <a:rPr lang="en-US" dirty="0" smtClean="0"/>
                        <a:t>how</a:t>
                      </a:r>
                    </a:p>
                    <a:p>
                      <a:r>
                        <a:rPr lang="en-US" dirty="0" smtClean="0"/>
                        <a:t>bull</a:t>
                      </a:r>
                    </a:p>
                    <a:p>
                      <a:r>
                        <a:rPr lang="en-US" dirty="0" smtClean="0"/>
                        <a:t>lose</a:t>
                      </a:r>
                    </a:p>
                    <a:p>
                      <a:r>
                        <a:rPr lang="en-US" dirty="0" smtClean="0"/>
                        <a:t>come</a:t>
                      </a:r>
                    </a:p>
                    <a:p>
                      <a:r>
                        <a:rPr lang="en-US" dirty="0" smtClean="0"/>
                        <a:t>board</a:t>
                      </a:r>
                    </a:p>
                    <a:p>
                      <a:r>
                        <a:rPr lang="en-US" dirty="0" smtClean="0"/>
                        <a:t>code</a:t>
                      </a:r>
                    </a:p>
                    <a:p>
                      <a:r>
                        <a:rPr lang="en-US" dirty="0" smtClean="0"/>
                        <a:t>bead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mate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rip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bat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bark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loaf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goat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boss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leaf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voice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late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bit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bet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made</a:t>
                      </a:r>
                    </a:p>
                    <a:p>
                      <a:r>
                        <a:rPr lang="en-US" dirty="0" smtClean="0"/>
                        <a:t>rib</a:t>
                      </a:r>
                    </a:p>
                    <a:p>
                      <a:r>
                        <a:rPr lang="en-US" dirty="0" smtClean="0"/>
                        <a:t>bad</a:t>
                      </a:r>
                    </a:p>
                    <a:p>
                      <a:r>
                        <a:rPr lang="en-US" dirty="0" smtClean="0"/>
                        <a:t>barn</a:t>
                      </a:r>
                    </a:p>
                    <a:p>
                      <a:r>
                        <a:rPr lang="en-US" dirty="0" smtClean="0"/>
                        <a:t>loan</a:t>
                      </a:r>
                    </a:p>
                    <a:p>
                      <a:r>
                        <a:rPr lang="en-US" dirty="0" smtClean="0"/>
                        <a:t>gold</a:t>
                      </a:r>
                    </a:p>
                    <a:p>
                      <a:r>
                        <a:rPr lang="en-US" dirty="0" smtClean="0"/>
                        <a:t>bomb</a:t>
                      </a:r>
                    </a:p>
                    <a:p>
                      <a:r>
                        <a:rPr lang="en-US" dirty="0" smtClean="0"/>
                        <a:t>leaves</a:t>
                      </a:r>
                    </a:p>
                    <a:p>
                      <a:r>
                        <a:rPr lang="en-US" dirty="0" smtClean="0"/>
                        <a:t>boys</a:t>
                      </a:r>
                    </a:p>
                    <a:p>
                      <a:r>
                        <a:rPr lang="en-US" dirty="0" smtClean="0"/>
                        <a:t>laid</a:t>
                      </a:r>
                    </a:p>
                    <a:p>
                      <a:r>
                        <a:rPr lang="en-US" dirty="0" smtClean="0"/>
                        <a:t>bid</a:t>
                      </a:r>
                    </a:p>
                    <a:p>
                      <a:r>
                        <a:rPr lang="en-US" dirty="0" smtClean="0"/>
                        <a:t>bed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Consonants Vs. Vowels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/>
              <a:t>Difference between consonants and vowels</a:t>
            </a:r>
          </a:p>
          <a:p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52400" y="2819400"/>
          <a:ext cx="8153400" cy="2296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9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Vowels</a:t>
                      </a:r>
                      <a:endParaRPr lang="fr-FR" sz="18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Consonants</a:t>
                      </a:r>
                      <a:endParaRPr lang="fr-FR" sz="1800" dirty="0"/>
                    </a:p>
                  </a:txBody>
                  <a:tcPr marL="91439" marR="91439" marT="45727" marB="45727"/>
                </a:tc>
              </a:tr>
              <a:tr h="37089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1800" dirty="0" err="1" smtClean="0"/>
                        <a:t>Always</a:t>
                      </a:r>
                      <a:r>
                        <a:rPr lang="fr-FR" sz="1800" baseline="0" dirty="0" smtClean="0"/>
                        <a:t> produced </a:t>
                      </a:r>
                      <a:r>
                        <a:rPr lang="fr-FR" sz="1800" baseline="0" dirty="0" err="1" smtClean="0"/>
                        <a:t>with</a:t>
                      </a:r>
                      <a:r>
                        <a:rPr lang="fr-FR" sz="1800" baseline="0" dirty="0" smtClean="0"/>
                        <a:t> vibration</a:t>
                      </a:r>
                      <a:endParaRPr lang="fr-FR" sz="18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1800" dirty="0" smtClean="0"/>
                        <a:t>Produced </a:t>
                      </a:r>
                      <a:r>
                        <a:rPr lang="fr-FR" sz="1800" dirty="0" err="1" smtClean="0"/>
                        <a:t>with</a:t>
                      </a:r>
                      <a:r>
                        <a:rPr lang="fr-FR" sz="1800" dirty="0" smtClean="0"/>
                        <a:t> or </a:t>
                      </a:r>
                      <a:r>
                        <a:rPr lang="fr-FR" sz="1800" dirty="0" err="1" smtClean="0"/>
                        <a:t>without</a:t>
                      </a:r>
                      <a:r>
                        <a:rPr lang="fr-FR" sz="1800" dirty="0" smtClean="0"/>
                        <a:t> vibration</a:t>
                      </a:r>
                      <a:endParaRPr lang="fr-FR" sz="1800" dirty="0"/>
                    </a:p>
                  </a:txBody>
                  <a:tcPr marL="91439" marR="91439" marT="45727" marB="45727"/>
                </a:tc>
              </a:tr>
              <a:tr h="37089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1800" dirty="0" smtClean="0"/>
                        <a:t>Air</a:t>
                      </a:r>
                      <a:r>
                        <a:rPr lang="fr-FR" sz="1800" baseline="0" dirty="0" smtClean="0"/>
                        <a:t> escapes </a:t>
                      </a:r>
                      <a:r>
                        <a:rPr lang="fr-FR" sz="1800" baseline="0" dirty="0" err="1" smtClean="0"/>
                        <a:t>through</a:t>
                      </a:r>
                      <a:r>
                        <a:rPr lang="fr-FR" sz="1800" baseline="0" dirty="0" smtClean="0"/>
                        <a:t> the </a:t>
                      </a:r>
                      <a:r>
                        <a:rPr lang="fr-FR" sz="1800" baseline="0" dirty="0" err="1" smtClean="0"/>
                        <a:t>mouth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only</a:t>
                      </a:r>
                      <a:endParaRPr lang="fr-FR" sz="18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1800" dirty="0" smtClean="0"/>
                        <a:t>Air escapes </a:t>
                      </a:r>
                      <a:r>
                        <a:rPr lang="fr-FR" sz="1800" dirty="0" err="1" smtClean="0"/>
                        <a:t>through</a:t>
                      </a:r>
                      <a:r>
                        <a:rPr lang="fr-FR" sz="1800" baseline="0" dirty="0" smtClean="0"/>
                        <a:t> the </a:t>
                      </a:r>
                      <a:r>
                        <a:rPr lang="fr-FR" sz="1800" baseline="0" dirty="0" err="1" smtClean="0"/>
                        <a:t>mouth</a:t>
                      </a:r>
                      <a:r>
                        <a:rPr lang="fr-FR" sz="1800" baseline="0" dirty="0" smtClean="0"/>
                        <a:t> or </a:t>
                      </a:r>
                      <a:r>
                        <a:rPr lang="fr-FR" sz="1800" baseline="0" dirty="0" err="1" smtClean="0"/>
                        <a:t>nose</a:t>
                      </a:r>
                      <a:endParaRPr lang="fr-FR" sz="1800" dirty="0"/>
                    </a:p>
                  </a:txBody>
                  <a:tcPr marL="91439" marR="91439" marT="45727" marB="45727"/>
                </a:tc>
              </a:tr>
              <a:tr h="91454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1800" dirty="0" smtClean="0"/>
                        <a:t>The air </a:t>
                      </a:r>
                      <a:r>
                        <a:rPr lang="fr-FR" sz="1800" dirty="0" err="1" smtClean="0"/>
                        <a:t>stream</a:t>
                      </a:r>
                      <a:r>
                        <a:rPr lang="fr-FR" sz="1800" dirty="0" smtClean="0"/>
                        <a:t> </a:t>
                      </a:r>
                      <a:r>
                        <a:rPr lang="fr-FR" sz="1800" dirty="0" err="1" smtClean="0"/>
                        <a:t>is</a:t>
                      </a:r>
                      <a:r>
                        <a:rPr lang="fr-FR" sz="1800" dirty="0" smtClean="0"/>
                        <a:t> not </a:t>
                      </a:r>
                      <a:r>
                        <a:rPr lang="fr-FR" sz="1800" dirty="0" err="1" smtClean="0"/>
                        <a:t>blocked</a:t>
                      </a:r>
                      <a:r>
                        <a:rPr lang="fr-FR" sz="1800" dirty="0" smtClean="0"/>
                        <a:t> in </a:t>
                      </a:r>
                      <a:r>
                        <a:rPr lang="fr-FR" sz="1800" dirty="0" err="1" smtClean="0"/>
                        <a:t>any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way</a:t>
                      </a:r>
                      <a:r>
                        <a:rPr lang="fr-FR" sz="1800" baseline="0" dirty="0" smtClean="0"/>
                        <a:t> in the </a:t>
                      </a:r>
                      <a:r>
                        <a:rPr lang="fr-FR" sz="1800" baseline="0" dirty="0" err="1" smtClean="0"/>
                        <a:t>throat</a:t>
                      </a:r>
                      <a:r>
                        <a:rPr lang="fr-FR" sz="1800" baseline="0" dirty="0" smtClean="0"/>
                        <a:t> or </a:t>
                      </a:r>
                      <a:r>
                        <a:rPr lang="fr-FR" sz="1800" baseline="0" dirty="0" err="1" smtClean="0"/>
                        <a:t>mouth</a:t>
                      </a:r>
                      <a:r>
                        <a:rPr lang="fr-FR" sz="1800" baseline="0" dirty="0" smtClean="0"/>
                        <a:t> by the </a:t>
                      </a:r>
                      <a:r>
                        <a:rPr lang="fr-FR" sz="1800" baseline="0" dirty="0" err="1" smtClean="0"/>
                        <a:t>tongue</a:t>
                      </a:r>
                      <a:r>
                        <a:rPr lang="fr-FR" sz="1800" baseline="0" dirty="0" smtClean="0"/>
                        <a:t> and/or </a:t>
                      </a:r>
                      <a:r>
                        <a:rPr lang="fr-FR" sz="1800" baseline="0" dirty="0" err="1" smtClean="0"/>
                        <a:t>lips</a:t>
                      </a:r>
                      <a:r>
                        <a:rPr lang="fr-FR" sz="1800" baseline="0" dirty="0" smtClean="0"/>
                        <a:t> (-</a:t>
                      </a:r>
                      <a:r>
                        <a:rPr lang="fr-FR" sz="1800" baseline="0" dirty="0" err="1" smtClean="0"/>
                        <a:t>consonantal</a:t>
                      </a:r>
                      <a:r>
                        <a:rPr lang="fr-FR" sz="1800" baseline="0" dirty="0" smtClean="0"/>
                        <a:t>)</a:t>
                      </a: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1800" dirty="0" smtClean="0"/>
                        <a:t>The air </a:t>
                      </a:r>
                      <a:r>
                        <a:rPr lang="fr-FR" sz="1800" dirty="0" err="1" smtClean="0"/>
                        <a:t>stream</a:t>
                      </a:r>
                      <a:r>
                        <a:rPr lang="fr-FR" sz="1800" dirty="0" smtClean="0"/>
                        <a:t> </a:t>
                      </a:r>
                      <a:r>
                        <a:rPr lang="fr-FR" sz="1800" dirty="0" err="1" smtClean="0"/>
                        <a:t>from</a:t>
                      </a:r>
                      <a:r>
                        <a:rPr lang="fr-FR" sz="1800" dirty="0" smtClean="0"/>
                        <a:t> the </a:t>
                      </a:r>
                      <a:r>
                        <a:rPr lang="fr-FR" sz="1800" dirty="0" err="1" smtClean="0"/>
                        <a:t>lungs</a:t>
                      </a:r>
                      <a:r>
                        <a:rPr lang="fr-FR" sz="1800" dirty="0" smtClean="0"/>
                        <a:t> </a:t>
                      </a:r>
                      <a:r>
                        <a:rPr lang="fr-FR" sz="1800" dirty="0" err="1" smtClean="0"/>
                        <a:t>is</a:t>
                      </a:r>
                      <a:r>
                        <a:rPr lang="fr-FR" sz="1800" dirty="0" smtClean="0"/>
                        <a:t> </a:t>
                      </a:r>
                      <a:r>
                        <a:rPr lang="fr-FR" sz="1800" dirty="0" err="1" smtClean="0"/>
                        <a:t>completely</a:t>
                      </a:r>
                      <a:r>
                        <a:rPr lang="fr-FR" sz="1800" dirty="0" smtClean="0"/>
                        <a:t> or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partially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blocked</a:t>
                      </a:r>
                      <a:r>
                        <a:rPr lang="fr-FR" sz="1800" baseline="0" dirty="0" smtClean="0"/>
                        <a:t> by the </a:t>
                      </a:r>
                      <a:r>
                        <a:rPr lang="fr-FR" sz="1800" baseline="0" dirty="0" err="1" smtClean="0"/>
                        <a:t>tongue</a:t>
                      </a:r>
                      <a:r>
                        <a:rPr lang="fr-FR" sz="1800" baseline="0" dirty="0" smtClean="0"/>
                        <a:t> or </a:t>
                      </a:r>
                      <a:r>
                        <a:rPr lang="fr-FR" sz="1800" baseline="0" dirty="0" err="1" smtClean="0"/>
                        <a:t>lips</a:t>
                      </a:r>
                      <a:r>
                        <a:rPr lang="fr-FR" sz="1800" baseline="0" dirty="0" smtClean="0"/>
                        <a:t> (+</a:t>
                      </a:r>
                      <a:r>
                        <a:rPr lang="fr-FR" sz="1800" baseline="0" dirty="0" err="1" smtClean="0"/>
                        <a:t>consonantal</a:t>
                      </a:r>
                      <a:r>
                        <a:rPr lang="fr-FR" sz="1800" baseline="0" dirty="0" smtClean="0"/>
                        <a:t>)</a:t>
                      </a:r>
                    </a:p>
                  </a:txBody>
                  <a:tcPr marL="91439" marR="91439" marT="45727" marB="45727"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Force of articulation</a:t>
            </a:r>
            <a:br>
              <a:rPr lang="en-US" dirty="0" smtClean="0"/>
            </a:br>
            <a:r>
              <a:rPr lang="en-US" dirty="0" smtClean="0"/>
              <a:t>exercise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Transcribe the words phonetically and indicate with the proper diacritic, which of them contain a shortened vowel as a result of a following </a:t>
            </a:r>
            <a:r>
              <a:rPr lang="en-US" dirty="0" err="1" smtClean="0"/>
              <a:t>fortis</a:t>
            </a:r>
            <a:r>
              <a:rPr lang="en-US" dirty="0" smtClean="0"/>
              <a:t> consonant.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04800" y="3276600"/>
          <a:ext cx="76962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Partake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Lunch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Egg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Force of articulation</a:t>
            </a:r>
            <a:br>
              <a:rPr lang="en-US" dirty="0" smtClean="0"/>
            </a:br>
            <a:r>
              <a:rPr lang="en-US" dirty="0" smtClean="0"/>
              <a:t> exercise </a:t>
            </a:r>
            <a:r>
              <a:rPr lang="en-US" dirty="0" smtClean="0">
                <a:solidFill>
                  <a:srgbClr val="FF0000"/>
                </a:solidFill>
              </a:rPr>
              <a:t>(answer key)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7620000" cy="50292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04800" y="1676398"/>
          <a:ext cx="7848600" cy="4648200"/>
        </p:xfrm>
        <a:graphic>
          <a:graphicData uri="http://schemas.openxmlformats.org/drawingml/2006/table">
            <a:tbl>
              <a:tblPr/>
              <a:tblGrid>
                <a:gridCol w="1676400"/>
                <a:gridCol w="1828800"/>
                <a:gridCol w="1905000"/>
                <a:gridCol w="2438400"/>
              </a:tblGrid>
              <a:tr h="648018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Tea  [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tʰi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:]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Toast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[tʰəʊ̌st]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Oak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[əʊ̌ʔk]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Speed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[spi:d̥]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0092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Meat [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miˑʔt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Stalk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stɔˑʔk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Kite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kʰaɪ̌ʔt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Partake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[pɑ:ˈtʰeɪ̌ʔk]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18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Toad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[tʰəʊd̥]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Play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pʰl̥eɪ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Fish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[fɪ̌ʃ]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Book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[b̥ʊ̌ʔk]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18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Dark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[d̥ɑˑʔk]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Lunch  </a:t>
                      </a:r>
                      <a:r>
                        <a:rPr lang="vi-VN" sz="2000" dirty="0">
                          <a:latin typeface="Times New Roman" pitchFamily="18" charset="0"/>
                          <a:cs typeface="Times New Roman" pitchFamily="18" charset="0"/>
                        </a:rPr>
                        <a:t>[lʌ̃ntʃ]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Breath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b̥re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̌</a:t>
                      </a:r>
                      <a:r>
                        <a:rPr lang="el-GR" sz="2000" dirty="0">
                          <a:latin typeface="Times New Roman" pitchFamily="18" charset="0"/>
                          <a:cs typeface="Times New Roman" pitchFamily="18" charset="0"/>
                        </a:rPr>
                        <a:t>θ]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Goat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[g̥əʊ̌ʔt]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18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Card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[kʰɑ:d̥]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Pierce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[pʰɪə̌s]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Breathe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b̥ri:ð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Car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kʰɑ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:]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18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Lip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[lɪ̌ʔp]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Beard  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[b̥ɪəd̥]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Lobe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ləʊb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Bad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b̥æd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18"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Egg  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eg</a:t>
                      </a:r>
                      <a:r>
                        <a:rPr kumimoji="0" lang="en-US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̥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Birth  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̥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ɜ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ˑ</a:t>
                      </a:r>
                      <a:r>
                        <a:rPr lang="el-GR" sz="2000" dirty="0">
                          <a:latin typeface="Times New Roman" pitchFamily="18" charset="0"/>
                          <a:cs typeface="Times New Roman" pitchFamily="18" charset="0"/>
                        </a:rPr>
                        <a:t>θ]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full 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fʊɫ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Food 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fu:d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̥]</a:t>
                      </a:r>
                    </a:p>
                  </a:txBody>
                  <a:tcPr marL="72189" marR="72189" marT="36095" marB="360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Phonetics Vs Phonology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800" y="15240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endParaRPr lang="en-US" sz="24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386" y="1371600"/>
            <a:ext cx="7715814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457200" y="4875074"/>
            <a:ext cx="746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Difference between phonetics and phonology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Phoneme Vs. Allophone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Phonetic transcription Vs phonemic transcription</a:t>
            </a:r>
            <a:endParaRPr lang="en-US" sz="2400" dirty="0" smtClean="0">
              <a:solidFill>
                <a:srgbClr val="FFC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Exercise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Phonetics Vs Phonology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800" y="1295400"/>
            <a:ext cx="78486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Difference between phonetics and phonology</a:t>
            </a:r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r>
              <a:rPr lang="en-US" sz="2000" b="1" dirty="0" smtClean="0"/>
              <a:t>Phonetics </a:t>
            </a:r>
            <a:r>
              <a:rPr lang="en-US" sz="2000" dirty="0" smtClean="0"/>
              <a:t>is the study and description of the nature of the raw noises and silences of speech.</a:t>
            </a:r>
          </a:p>
          <a:p>
            <a:r>
              <a:rPr lang="en-US" sz="2000" b="1" dirty="0" smtClean="0"/>
              <a:t>Phonology</a:t>
            </a:r>
            <a:r>
              <a:rPr lang="en-US" sz="2000" dirty="0" smtClean="0"/>
              <a:t> is the study and description of the patterning of the noises and silences of speech in regular ways within particular languages.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 One cannot study the linguistic function of sounds in language (phonology) with no reference to their </a:t>
            </a:r>
            <a:r>
              <a:rPr lang="en-US" sz="2000" dirty="0" err="1" smtClean="0"/>
              <a:t>articulatory</a:t>
            </a:r>
            <a:r>
              <a:rPr lang="en-US" sz="2000" dirty="0" smtClean="0"/>
              <a:t> or acoustic features (phonetics) and vice versa.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838200" y="1905000"/>
          <a:ext cx="7010400" cy="1650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3886200"/>
              </a:tblGrid>
              <a:tr h="3706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Phonetics</a:t>
                      </a:r>
                      <a:endParaRPr lang="fr-FR" sz="1800" dirty="0"/>
                    </a:p>
                  </a:txBody>
                  <a:tcPr marL="91439" marR="91439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Phonology</a:t>
                      </a:r>
                      <a:endParaRPr lang="fr-F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691" marB="45691"/>
                </a:tc>
              </a:tr>
              <a:tr h="3706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Narrow</a:t>
                      </a:r>
                      <a:r>
                        <a:rPr lang="en-US" sz="18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800" dirty="0" smtClean="0"/>
                        <a:t>Physical</a:t>
                      </a:r>
                      <a:endParaRPr lang="fr-FR" sz="1800" dirty="0"/>
                    </a:p>
                  </a:txBody>
                  <a:tcPr marL="91439" marR="91439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Broad</a:t>
                      </a:r>
                      <a:r>
                        <a:rPr lang="en-US" sz="18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800" dirty="0" smtClean="0"/>
                        <a:t>Mental</a:t>
                      </a:r>
                      <a:endParaRPr lang="fr-FR" sz="1800" dirty="0"/>
                    </a:p>
                  </a:txBody>
                  <a:tcPr marL="91439" marR="91439" marT="45691" marB="45691"/>
                </a:tc>
              </a:tr>
              <a:tr h="639921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Neutral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'natural'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science</a:t>
                      </a:r>
                      <a:endParaRPr lang="fr-FR" sz="1800" dirty="0"/>
                    </a:p>
                  </a:txBody>
                  <a:tcPr marL="91439" marR="91439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Related</a:t>
                      </a:r>
                      <a:r>
                        <a:rPr lang="fr-FR" sz="1800" dirty="0" smtClean="0"/>
                        <a:t> to a </a:t>
                      </a:r>
                      <a:r>
                        <a:rPr lang="fr-FR" sz="1800" dirty="0" err="1" smtClean="0"/>
                        <a:t>particular</a:t>
                      </a:r>
                      <a:r>
                        <a:rPr lang="fr-FR" sz="1800" dirty="0" smtClean="0"/>
                        <a:t> </a:t>
                      </a:r>
                      <a:r>
                        <a:rPr lang="fr-FR" sz="1800" dirty="0" err="1" smtClean="0"/>
                        <a:t>language</a:t>
                      </a:r>
                      <a:endParaRPr lang="fr-FR" sz="1800" dirty="0" smtClean="0"/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'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linguistic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' science</a:t>
                      </a:r>
                      <a:endParaRPr lang="fr-FR" sz="1800" dirty="0"/>
                    </a:p>
                  </a:txBody>
                  <a:tcPr marL="91439" marR="91439" marT="45691" marB="4569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Phonetics Vs Phonology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800" y="1524001"/>
            <a:ext cx="78486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Phoneme Vs. Allophone</a:t>
            </a:r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A </a:t>
            </a:r>
            <a:r>
              <a:rPr lang="en-US" sz="20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phoneme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 is an abstract unit of speech sound that can distinguish words. That is, changing one phoneme in a word can produce another word (see minimal pairs).</a:t>
            </a:r>
          </a:p>
          <a:p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An </a:t>
            </a:r>
            <a:r>
              <a:rPr lang="en-US" sz="20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allophone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 is one of several similar speech sounds that belong to the same phoneme. An allophone is not distinctive, but rather a variant of a phoneme, won’t change meaning but the result may sound awkward.</a:t>
            </a:r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04800" y="2057400"/>
          <a:ext cx="7848599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370"/>
                <a:gridCol w="2520835"/>
                <a:gridCol w="3556394"/>
              </a:tblGrid>
              <a:tr h="32680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Writing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Speech </a:t>
                      </a:r>
                      <a:endParaRPr lang="fr-FR" dirty="0"/>
                    </a:p>
                  </a:txBody>
                  <a:tcPr/>
                </a:tc>
              </a:tr>
              <a:tr h="564081">
                <a:tc>
                  <a:txBody>
                    <a:bodyPr/>
                    <a:lstStyle/>
                    <a:p>
                      <a:r>
                        <a:rPr lang="fr-FR" dirty="0" smtClean="0"/>
                        <a:t>Abstract</a:t>
                      </a:r>
                      <a:r>
                        <a:rPr lang="fr-FR" baseline="0" dirty="0" smtClean="0"/>
                        <a:t> </a:t>
                      </a:r>
                    </a:p>
                    <a:p>
                      <a:r>
                        <a:rPr lang="fr-FR" baseline="0" dirty="0" smtClean="0"/>
                        <a:t>(</a:t>
                      </a:r>
                      <a:r>
                        <a:rPr lang="fr-FR" dirty="0" smtClean="0"/>
                        <a:t>mental) </a:t>
                      </a:r>
                      <a:r>
                        <a:rPr lang="fr-FR" dirty="0" err="1" smtClean="0"/>
                        <a:t>level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The alphabet (26 </a:t>
                      </a:r>
                      <a:r>
                        <a:rPr lang="fr-FR" dirty="0" err="1" smtClean="0"/>
                        <a:t>letters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The </a:t>
                      </a:r>
                      <a:r>
                        <a:rPr lang="fr-FR" dirty="0" err="1" smtClean="0"/>
                        <a:t>phonemic</a:t>
                      </a:r>
                      <a:r>
                        <a:rPr lang="fr-FR" dirty="0" smtClean="0"/>
                        <a:t> system (44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err="1" smtClean="0"/>
                        <a:t>phonemes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/>
                </a:tc>
              </a:tr>
              <a:tr h="80583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Concrete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(</a:t>
                      </a:r>
                      <a:r>
                        <a:rPr lang="fr-FR" dirty="0" err="1" smtClean="0"/>
                        <a:t>physical</a:t>
                      </a:r>
                      <a:r>
                        <a:rPr lang="fr-FR" dirty="0" smtClean="0"/>
                        <a:t>) </a:t>
                      </a:r>
                      <a:r>
                        <a:rPr lang="fr-FR" dirty="0" err="1" smtClean="0"/>
                        <a:t>level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An </a:t>
                      </a:r>
                      <a:r>
                        <a:rPr lang="fr-FR" dirty="0" err="1" smtClean="0"/>
                        <a:t>infinite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number</a:t>
                      </a:r>
                      <a:r>
                        <a:rPr lang="fr-FR" dirty="0" smtClean="0"/>
                        <a:t> of </a:t>
                      </a:r>
                      <a:r>
                        <a:rPr lang="fr-FR" dirty="0" err="1" smtClean="0"/>
                        <a:t>shapes</a:t>
                      </a:r>
                      <a:r>
                        <a:rPr lang="fr-FR" dirty="0" smtClean="0"/>
                        <a:t> &amp; </a:t>
                      </a:r>
                      <a:r>
                        <a:rPr lang="fr-FR" dirty="0" err="1" smtClean="0"/>
                        <a:t>sizes</a:t>
                      </a:r>
                      <a:r>
                        <a:rPr lang="fr-FR" dirty="0" smtClean="0"/>
                        <a:t> on </a:t>
                      </a:r>
                      <a:r>
                        <a:rPr lang="fr-FR" dirty="0" err="1" smtClean="0"/>
                        <a:t>paper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An </a:t>
                      </a:r>
                      <a:r>
                        <a:rPr lang="fr-FR" dirty="0" err="1" smtClean="0"/>
                        <a:t>infinite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number</a:t>
                      </a:r>
                      <a:r>
                        <a:rPr lang="fr-FR" dirty="0" smtClean="0"/>
                        <a:t> of </a:t>
                      </a:r>
                      <a:r>
                        <a:rPr lang="fr-FR" dirty="0" err="1" smtClean="0"/>
                        <a:t>realizations</a:t>
                      </a:r>
                      <a:r>
                        <a:rPr lang="fr-FR" dirty="0" smtClean="0"/>
                        <a:t> (allophones)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Phonetics Vs Phonology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800" y="1066800"/>
            <a:ext cx="784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Phonetic transcription Vs phonemic transcription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              </a:t>
            </a:r>
            <a:r>
              <a:rPr lang="en-US" sz="2400" dirty="0" smtClean="0"/>
              <a:t>[ </a:t>
            </a:r>
            <a:r>
              <a:rPr lang="vi-VN" sz="2400" dirty="0" smtClean="0"/>
              <a:t>̌   ʰ   ̃   ̥   ɫ   ʔ</a:t>
            </a:r>
            <a:r>
              <a:rPr lang="en-US" sz="2400" dirty="0" smtClean="0"/>
              <a:t>]</a:t>
            </a:r>
            <a:r>
              <a:rPr lang="vi-VN" sz="2400" dirty="0" smtClean="0">
                <a:solidFill>
                  <a:srgbClr val="FFC000"/>
                </a:solidFill>
              </a:rPr>
              <a:t> </a:t>
            </a:r>
            <a:r>
              <a:rPr lang="en-US" sz="2400" dirty="0" smtClean="0">
                <a:solidFill>
                  <a:srgbClr val="FFC000"/>
                </a:solidFill>
              </a:rPr>
              <a:t>                       </a:t>
            </a:r>
            <a:r>
              <a:rPr lang="en-US" sz="2400" dirty="0" smtClean="0"/>
              <a:t>/              /</a:t>
            </a:r>
          </a:p>
          <a:p>
            <a:r>
              <a:rPr lang="en-US" sz="2400" dirty="0" smtClean="0"/>
              <a:t>           narrow (detailed)              broad (general)</a:t>
            </a:r>
          </a:p>
          <a:p>
            <a:r>
              <a:rPr lang="en-US" sz="2400" dirty="0" smtClean="0"/>
              <a:t>E.g.:          bird [</a:t>
            </a:r>
            <a:r>
              <a:rPr lang="en-US" sz="2400" dirty="0" err="1" smtClean="0"/>
              <a:t>b̥ɜ:d</a:t>
            </a:r>
            <a:r>
              <a:rPr lang="en-US" sz="2400" dirty="0" smtClean="0"/>
              <a:t>̥]                        bird /</a:t>
            </a:r>
            <a:r>
              <a:rPr lang="en-US" sz="2400" dirty="0" err="1" smtClean="0"/>
              <a:t>bɜ:d</a:t>
            </a:r>
            <a:r>
              <a:rPr lang="en-US" sz="2400" dirty="0" smtClean="0"/>
              <a:t>/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Phonetically speaking aspirated t and </a:t>
            </a:r>
            <a:r>
              <a:rPr lang="en-US" sz="2400" dirty="0" err="1" smtClean="0"/>
              <a:t>unaspirated</a:t>
            </a:r>
            <a:r>
              <a:rPr lang="en-US" sz="2400" dirty="0" smtClean="0"/>
              <a:t> t are different, but phonologically speaking they belong to the same sound /t/. So, we can say that [</a:t>
            </a:r>
            <a:r>
              <a:rPr lang="en-US" sz="2400" dirty="0" err="1" smtClean="0"/>
              <a:t>tʰ</a:t>
            </a:r>
            <a:r>
              <a:rPr lang="en-US" sz="2400" dirty="0" smtClean="0"/>
              <a:t>] &amp; [t] are two different allophones of the same phoneme /t/.</a:t>
            </a:r>
          </a:p>
        </p:txBody>
      </p:sp>
      <p:sp>
        <p:nvSpPr>
          <p:cNvPr id="14338" name="AutoShape 2" descr="https://apis.mail.yahoo.com/ws/v3/mailboxes/@.id==VjN-3drj4d750kATgN6K-EuwMs5-n_gsJA5rZOiLikFnuMKS4TdA5baOHjXo5aARCs87aNa8mUU7YzpwwJ-afBv84Q/messages/@.id==AAnq6X5cvMTMXzk0-AIDoJ11y4c/content/parts/@.id==2/thumbnail?appId=YMailNorr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https://apis.mail.yahoo.com/ws/v3/mailboxes/@.id==VjN-3drj4d750kATgN6K-EuwMs5-n_gsJA5rZOiLikFnuMKS4TdA5baOHjXo5aARCs87aNa8mUU7YzpwwJ-afBv84Q/messages/@.id==AAnq6X5cvMTMXzk0-AIDoJ11y4c/content/parts/@.id==2/thumbnail?appId=YMailNorr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AutoShape 6" descr="Inline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743200"/>
            <a:ext cx="2587979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2667000"/>
            <a:ext cx="2514600" cy="226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Phonetics Vs. Phonology</a:t>
            </a:r>
            <a:br>
              <a:rPr lang="en-US" dirty="0" smtClean="0"/>
            </a:br>
            <a:r>
              <a:rPr lang="en-US" dirty="0" smtClean="0"/>
              <a:t> exercise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7848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Fill in the gaps in the following sentences.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 When a word is written with phonetic symbols we say it is </a:t>
            </a:r>
            <a:r>
              <a:rPr lang="en-US" dirty="0" smtClean="0">
                <a:solidFill>
                  <a:srgbClr val="FF0000"/>
                </a:solidFill>
              </a:rPr>
              <a:t>_______________.</a:t>
            </a:r>
          </a:p>
          <a:p>
            <a:pPr>
              <a:buNone/>
            </a:pPr>
            <a:r>
              <a:rPr lang="en-US" dirty="0" smtClean="0"/>
              <a:t>2 The sounds of spoken language are divided into two basic types, </a:t>
            </a:r>
            <a:r>
              <a:rPr lang="en-US" dirty="0" smtClean="0">
                <a:solidFill>
                  <a:srgbClr val="FF0000"/>
                </a:solidFill>
              </a:rPr>
              <a:t>_______________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________________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 Many phonemes may be pronounced (“</a:t>
            </a:r>
            <a:r>
              <a:rPr lang="en-US" dirty="0" err="1" smtClean="0"/>
              <a:t>realised</a:t>
            </a:r>
            <a:r>
              <a:rPr lang="en-US" dirty="0" smtClean="0"/>
              <a:t>”) in more than one way; these different </a:t>
            </a:r>
            <a:r>
              <a:rPr lang="en-US" dirty="0" err="1" smtClean="0"/>
              <a:t>realisations</a:t>
            </a:r>
            <a:r>
              <a:rPr lang="en-US" dirty="0" smtClean="0"/>
              <a:t> are called </a:t>
            </a:r>
            <a:r>
              <a:rPr lang="en-US" dirty="0" smtClean="0">
                <a:solidFill>
                  <a:srgbClr val="FF0000"/>
                </a:solidFill>
              </a:rPr>
              <a:t>_______________.</a:t>
            </a:r>
          </a:p>
          <a:p>
            <a:pPr>
              <a:buNone/>
            </a:pPr>
            <a:r>
              <a:rPr lang="en-US" dirty="0" smtClean="0"/>
              <a:t>4 We can add marks to phonetic symbols to provide more information about them. These marks are called </a:t>
            </a:r>
            <a:r>
              <a:rPr lang="en-US" dirty="0" smtClean="0">
                <a:solidFill>
                  <a:srgbClr val="FF0000"/>
                </a:solidFill>
              </a:rPr>
              <a:t>_______________. </a:t>
            </a:r>
          </a:p>
          <a:p>
            <a:pPr>
              <a:buNone/>
            </a:pPr>
            <a:r>
              <a:rPr lang="en-US" dirty="0" smtClean="0"/>
              <a:t>5 The symbols that we use are based on the Alphabet of the </a:t>
            </a:r>
            <a:r>
              <a:rPr lang="en-US" dirty="0" smtClean="0">
                <a:solidFill>
                  <a:srgbClr val="FF0000"/>
                </a:solidFill>
              </a:rPr>
              <a:t>_______________  _______________  _______________ .</a:t>
            </a:r>
          </a:p>
          <a:p>
            <a:pPr>
              <a:buNone/>
            </a:pPr>
            <a:r>
              <a:rPr lang="en-US" dirty="0" smtClean="0"/>
              <a:t>6 A phonetic transcription that gives a lot of detail is called a </a:t>
            </a:r>
            <a:r>
              <a:rPr lang="en-US" dirty="0" smtClean="0">
                <a:solidFill>
                  <a:srgbClr val="FF0000"/>
                </a:solidFill>
              </a:rPr>
              <a:t>_______________ </a:t>
            </a:r>
            <a:r>
              <a:rPr lang="en-US" dirty="0" smtClean="0"/>
              <a:t>transcription.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Phonetics Vs. Phonology</a:t>
            </a:r>
            <a:br>
              <a:rPr lang="en-US" dirty="0" smtClean="0"/>
            </a:br>
            <a:r>
              <a:rPr lang="en-US" dirty="0" smtClean="0"/>
              <a:t>exercise </a:t>
            </a:r>
            <a:r>
              <a:rPr lang="en-US" dirty="0" smtClean="0">
                <a:solidFill>
                  <a:srgbClr val="FF0000"/>
                </a:solidFill>
              </a:rPr>
              <a:t>(Answer key)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620000" cy="5026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Fill in the gaps in the following sentences.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 When a word is written with phonetic symbols we say it is </a:t>
            </a:r>
            <a:r>
              <a:rPr lang="en-US" dirty="0" smtClean="0">
                <a:solidFill>
                  <a:srgbClr val="FF0000"/>
                </a:solidFill>
              </a:rPr>
              <a:t>transcribed.</a:t>
            </a:r>
          </a:p>
          <a:p>
            <a:pPr>
              <a:buNone/>
            </a:pPr>
            <a:r>
              <a:rPr lang="en-US" dirty="0" smtClean="0"/>
              <a:t>2 The sounds of spoken language are divided into two basic types, </a:t>
            </a:r>
            <a:r>
              <a:rPr lang="en-US" dirty="0" smtClean="0">
                <a:solidFill>
                  <a:srgbClr val="FF0000"/>
                </a:solidFill>
              </a:rPr>
              <a:t>consonants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vowels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 Many phonemes may be pronounced (“</a:t>
            </a:r>
            <a:r>
              <a:rPr lang="en-US" dirty="0" err="1" smtClean="0"/>
              <a:t>realised</a:t>
            </a:r>
            <a:r>
              <a:rPr lang="en-US" dirty="0" smtClean="0"/>
              <a:t>”) in more than one way; these different </a:t>
            </a:r>
            <a:r>
              <a:rPr lang="en-US" dirty="0" err="1" smtClean="0"/>
              <a:t>realisations</a:t>
            </a:r>
            <a:r>
              <a:rPr lang="en-US" dirty="0" smtClean="0"/>
              <a:t> are called </a:t>
            </a:r>
            <a:r>
              <a:rPr lang="en-US" dirty="0" smtClean="0">
                <a:solidFill>
                  <a:srgbClr val="FF0000"/>
                </a:solidFill>
              </a:rPr>
              <a:t>allophones.</a:t>
            </a:r>
          </a:p>
          <a:p>
            <a:pPr>
              <a:buNone/>
            </a:pPr>
            <a:r>
              <a:rPr lang="en-US" dirty="0" smtClean="0"/>
              <a:t>4 We can add marks to phonetic symbols to provide more information about them. These marks are called </a:t>
            </a:r>
            <a:r>
              <a:rPr lang="en-US" dirty="0" smtClean="0">
                <a:solidFill>
                  <a:srgbClr val="FF0000"/>
                </a:solidFill>
              </a:rPr>
              <a:t>diacritics. </a:t>
            </a:r>
          </a:p>
          <a:p>
            <a:pPr>
              <a:buNone/>
            </a:pPr>
            <a:r>
              <a:rPr lang="en-US" dirty="0" smtClean="0"/>
              <a:t>5 The symbols that we use are based on the Alphabet of the </a:t>
            </a:r>
            <a:r>
              <a:rPr lang="en-US" dirty="0" smtClean="0">
                <a:solidFill>
                  <a:srgbClr val="FF0000"/>
                </a:solidFill>
              </a:rPr>
              <a:t>International Phonetic Association (IPA).</a:t>
            </a:r>
          </a:p>
          <a:p>
            <a:pPr>
              <a:buNone/>
            </a:pPr>
            <a:r>
              <a:rPr lang="en-US" dirty="0" smtClean="0"/>
              <a:t>6 A phonetic transcription that gives a lot of detail is called a </a:t>
            </a:r>
            <a:r>
              <a:rPr lang="en-US" dirty="0" smtClean="0">
                <a:solidFill>
                  <a:srgbClr val="FF0000"/>
                </a:solidFill>
              </a:rPr>
              <a:t>narrow</a:t>
            </a:r>
            <a:r>
              <a:rPr lang="en-US" dirty="0" smtClean="0"/>
              <a:t> transcription.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05000" y="2967335"/>
            <a:ext cx="4800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l-GR" sz="5400" dirty="0" smtClean="0"/>
              <a:t>θ</a:t>
            </a:r>
            <a:r>
              <a:rPr lang="en-US" sz="5400" dirty="0" err="1" smtClean="0"/>
              <a:t>æŋks</a:t>
            </a:r>
            <a:r>
              <a:rPr lang="en-US" sz="5400" dirty="0" smtClean="0"/>
              <a:t> </a:t>
            </a:r>
            <a:r>
              <a:rPr lang="en-US" sz="5400" dirty="0" err="1" smtClean="0"/>
              <a:t>fə</a:t>
            </a:r>
            <a:r>
              <a:rPr lang="en-US" sz="5400" dirty="0" smtClean="0"/>
              <a:t> </a:t>
            </a:r>
            <a:r>
              <a:rPr lang="en-US" sz="5400" dirty="0" err="1" smtClean="0"/>
              <a:t>jə</a:t>
            </a:r>
            <a:r>
              <a:rPr lang="en-US" sz="5400" dirty="0" smtClean="0"/>
              <a:t>(r) </a:t>
            </a:r>
            <a:r>
              <a:rPr lang="en-US" sz="5400" dirty="0" err="1" smtClean="0"/>
              <a:t>əˈtenʃən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4800600"/>
            <a:ext cx="662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u="sng" dirty="0" smtClean="0">
                <a:hlinkClick r:id="rId2"/>
              </a:rPr>
              <a:t>http://www.cambridge.org/elt/peterroach/resources.htm</a:t>
            </a:r>
            <a:r>
              <a:rPr lang="en-US" dirty="0" smtClean="0"/>
              <a:t> (resources)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7225" y="1295400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533400" y="685800"/>
            <a:ext cx="7467600" cy="1143000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End of 2</a:t>
            </a:r>
            <a:r>
              <a:rPr lang="en-US" sz="2800" baseline="30000" dirty="0" smtClean="0">
                <a:solidFill>
                  <a:srgbClr val="FF0000"/>
                </a:solidFill>
              </a:rPr>
              <a:t>nd</a:t>
            </a:r>
            <a:r>
              <a:rPr lang="en-US" sz="2800" dirty="0" smtClean="0">
                <a:solidFill>
                  <a:srgbClr val="FF0000"/>
                </a:solidFill>
              </a:rPr>
              <a:t> semester lessons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Good luck in your exams!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Consonants </a:t>
            </a:r>
            <a:r>
              <a:rPr lang="en-US" dirty="0" err="1" smtClean="0"/>
              <a:t>Vs.vowels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exercise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28600" y="3581400"/>
            <a:ext cx="7924800" cy="5257800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B  The definite article is pronounced </a:t>
            </a:r>
            <a:r>
              <a:rPr lang="en-US" sz="1800" dirty="0" err="1" smtClean="0"/>
              <a:t>ðə</a:t>
            </a:r>
            <a:r>
              <a:rPr lang="en-US" sz="1800" dirty="0" smtClean="0"/>
              <a:t> before a consonant phoneme and </a:t>
            </a:r>
            <a:r>
              <a:rPr lang="en-US" sz="1800" dirty="0" err="1" smtClean="0"/>
              <a:t>ði</a:t>
            </a:r>
            <a:r>
              <a:rPr lang="en-US" sz="1800" dirty="0" smtClean="0"/>
              <a:t> before a vowel phoneme. Select the appropriate form from the drop-down menus for each word in the list. </a:t>
            </a:r>
          </a:p>
          <a:p>
            <a:pPr algn="ctr">
              <a:buNone/>
            </a:pPr>
            <a:r>
              <a:rPr lang="en-US" sz="1800" dirty="0" smtClean="0"/>
              <a:t>1 way                             </a:t>
            </a:r>
            <a:r>
              <a:rPr lang="en-US" sz="1800" dirty="0" err="1" smtClean="0"/>
              <a:t>ði</a:t>
            </a:r>
            <a:r>
              <a:rPr lang="en-US" sz="1800" dirty="0" smtClean="0"/>
              <a:t> / </a:t>
            </a:r>
            <a:r>
              <a:rPr lang="en-US" sz="1800" dirty="0" err="1" smtClean="0"/>
              <a:t>ðə</a:t>
            </a:r>
            <a:r>
              <a:rPr lang="en-US" sz="1800" dirty="0" smtClean="0"/>
              <a:t> </a:t>
            </a:r>
          </a:p>
          <a:p>
            <a:pPr algn="ctr">
              <a:buNone/>
            </a:pPr>
            <a:r>
              <a:rPr lang="en-US" sz="1800" dirty="0" smtClean="0"/>
              <a:t>2 opening                      </a:t>
            </a:r>
            <a:r>
              <a:rPr lang="en-US" sz="1800" dirty="0" err="1" smtClean="0"/>
              <a:t>ði</a:t>
            </a:r>
            <a:r>
              <a:rPr lang="en-US" sz="1800" dirty="0" smtClean="0"/>
              <a:t> / </a:t>
            </a:r>
            <a:r>
              <a:rPr lang="en-US" sz="1800" dirty="0" err="1" smtClean="0"/>
              <a:t>ðə</a:t>
            </a:r>
            <a:r>
              <a:rPr lang="en-US" sz="1800" dirty="0" smtClean="0"/>
              <a:t> </a:t>
            </a:r>
          </a:p>
          <a:p>
            <a:pPr algn="ctr">
              <a:buNone/>
            </a:pPr>
            <a:r>
              <a:rPr lang="en-US" sz="1800" dirty="0" smtClean="0"/>
              <a:t>3 house                          </a:t>
            </a:r>
            <a:r>
              <a:rPr lang="en-US" sz="1800" dirty="0" err="1" smtClean="0"/>
              <a:t>ði</a:t>
            </a:r>
            <a:r>
              <a:rPr lang="en-US" sz="1800" dirty="0" smtClean="0"/>
              <a:t> / </a:t>
            </a:r>
            <a:r>
              <a:rPr lang="en-US" sz="1800" dirty="0" err="1" smtClean="0"/>
              <a:t>ðə</a:t>
            </a:r>
            <a:r>
              <a:rPr lang="en-US" sz="1800" dirty="0" smtClean="0"/>
              <a:t> </a:t>
            </a:r>
          </a:p>
          <a:p>
            <a:pPr algn="ctr">
              <a:buNone/>
            </a:pPr>
            <a:r>
              <a:rPr lang="en-US" sz="1800" dirty="0" smtClean="0"/>
              <a:t>4 oyster                         </a:t>
            </a:r>
            <a:r>
              <a:rPr lang="en-US" sz="1800" dirty="0" err="1" smtClean="0"/>
              <a:t>ði</a:t>
            </a:r>
            <a:r>
              <a:rPr lang="en-US" sz="1800" dirty="0" smtClean="0"/>
              <a:t> / </a:t>
            </a:r>
            <a:r>
              <a:rPr lang="en-US" sz="1800" dirty="0" err="1" smtClean="0"/>
              <a:t>ðə</a:t>
            </a:r>
            <a:r>
              <a:rPr lang="en-US" sz="1800" dirty="0" smtClean="0"/>
              <a:t> </a:t>
            </a:r>
          </a:p>
          <a:p>
            <a:pPr algn="ctr">
              <a:buNone/>
            </a:pPr>
            <a:r>
              <a:rPr lang="en-US" sz="1800" dirty="0" smtClean="0"/>
              <a:t>5 use                             </a:t>
            </a:r>
            <a:r>
              <a:rPr lang="en-US" sz="1800" dirty="0" err="1" smtClean="0"/>
              <a:t>ði</a:t>
            </a:r>
            <a:r>
              <a:rPr lang="en-US" sz="1800" dirty="0" smtClean="0"/>
              <a:t> / </a:t>
            </a:r>
            <a:r>
              <a:rPr lang="en-US" sz="1800" dirty="0" err="1" smtClean="0"/>
              <a:t>ðə</a:t>
            </a:r>
            <a:r>
              <a:rPr lang="en-US" sz="1800" dirty="0" smtClean="0"/>
              <a:t> </a:t>
            </a:r>
          </a:p>
          <a:p>
            <a:pPr algn="ctr">
              <a:buNone/>
            </a:pPr>
            <a:r>
              <a:rPr lang="en-US" sz="1800" dirty="0" smtClean="0"/>
              <a:t>6 whale                         </a:t>
            </a:r>
            <a:r>
              <a:rPr lang="en-US" sz="1800" dirty="0" err="1" smtClean="0"/>
              <a:t>ði</a:t>
            </a:r>
            <a:r>
              <a:rPr lang="en-US" sz="1800" dirty="0" smtClean="0"/>
              <a:t> / </a:t>
            </a:r>
            <a:r>
              <a:rPr lang="en-US" sz="1800" dirty="0" err="1" smtClean="0"/>
              <a:t>ðə</a:t>
            </a:r>
            <a:r>
              <a:rPr lang="en-US" sz="1800" dirty="0" smtClean="0"/>
              <a:t> </a:t>
            </a:r>
          </a:p>
          <a:p>
            <a:endParaRPr lang="en-US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308361"/>
            <a:ext cx="7924800" cy="201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Consonants &amp; vowels</a:t>
            </a:r>
            <a:br>
              <a:rPr lang="en-US" dirty="0" smtClean="0"/>
            </a:br>
            <a:r>
              <a:rPr lang="en-US" dirty="0" smtClean="0"/>
              <a:t> exercise </a:t>
            </a:r>
            <a:r>
              <a:rPr lang="en-US" dirty="0" smtClean="0">
                <a:solidFill>
                  <a:srgbClr val="FF0000"/>
                </a:solidFill>
              </a:rPr>
              <a:t>(Answer key)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153400" cy="5562600"/>
          </a:xfrm>
        </p:spPr>
        <p:txBody>
          <a:bodyPr>
            <a:normAutofit fontScale="92500" lnSpcReduction="10000"/>
          </a:bodyPr>
          <a:lstStyle/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1900" dirty="0" smtClean="0"/>
              <a:t>B  The definite article is pronounced </a:t>
            </a:r>
            <a:r>
              <a:rPr lang="en-US" sz="1900" dirty="0" err="1" smtClean="0"/>
              <a:t>ðə</a:t>
            </a:r>
            <a:r>
              <a:rPr lang="en-US" sz="1900" dirty="0" smtClean="0"/>
              <a:t> before a consonant phoneme and </a:t>
            </a:r>
            <a:r>
              <a:rPr lang="en-US" sz="1900" dirty="0" err="1" smtClean="0"/>
              <a:t>ði</a:t>
            </a:r>
            <a:r>
              <a:rPr lang="en-US" sz="1900" dirty="0" smtClean="0"/>
              <a:t> before a vowel phoneme. Select the appropriate form from the drop-down menus for each word in the list. </a:t>
            </a:r>
          </a:p>
          <a:p>
            <a:pPr algn="ctr">
              <a:buNone/>
            </a:pPr>
            <a:r>
              <a:rPr lang="en-US" sz="1900" dirty="0" smtClean="0"/>
              <a:t>1 way                             </a:t>
            </a:r>
            <a:r>
              <a:rPr lang="en-US" sz="1900" dirty="0" err="1" smtClean="0"/>
              <a:t>ði</a:t>
            </a:r>
            <a:r>
              <a:rPr lang="en-US" sz="1900" dirty="0" smtClean="0"/>
              <a:t> / </a:t>
            </a:r>
            <a:r>
              <a:rPr lang="en-US" sz="1900" dirty="0" err="1" smtClean="0">
                <a:solidFill>
                  <a:srgbClr val="FF0000"/>
                </a:solidFill>
              </a:rPr>
              <a:t>ðə</a:t>
            </a:r>
            <a:r>
              <a:rPr lang="en-US" sz="1900" dirty="0" smtClean="0"/>
              <a:t> </a:t>
            </a:r>
          </a:p>
          <a:p>
            <a:pPr algn="ctr">
              <a:buNone/>
            </a:pPr>
            <a:r>
              <a:rPr lang="en-US" sz="1900" dirty="0" smtClean="0"/>
              <a:t>2 opening                      </a:t>
            </a:r>
            <a:r>
              <a:rPr lang="en-US" sz="1900" dirty="0" err="1" smtClean="0">
                <a:solidFill>
                  <a:srgbClr val="FF0000"/>
                </a:solidFill>
              </a:rPr>
              <a:t>ði</a:t>
            </a:r>
            <a:r>
              <a:rPr lang="en-US" sz="1900" dirty="0" smtClean="0"/>
              <a:t> / </a:t>
            </a:r>
            <a:r>
              <a:rPr lang="en-US" sz="1900" dirty="0" err="1" smtClean="0"/>
              <a:t>ðə</a:t>
            </a:r>
            <a:r>
              <a:rPr lang="en-US" sz="1900" dirty="0" smtClean="0"/>
              <a:t> </a:t>
            </a:r>
          </a:p>
          <a:p>
            <a:pPr algn="ctr">
              <a:buNone/>
            </a:pPr>
            <a:r>
              <a:rPr lang="en-US" sz="1900" dirty="0" smtClean="0"/>
              <a:t>3 house                          </a:t>
            </a:r>
            <a:r>
              <a:rPr lang="en-US" sz="1900" dirty="0" err="1" smtClean="0"/>
              <a:t>ði</a:t>
            </a:r>
            <a:r>
              <a:rPr lang="en-US" sz="1900" dirty="0" smtClean="0"/>
              <a:t> / </a:t>
            </a:r>
            <a:r>
              <a:rPr lang="en-US" sz="1900" dirty="0" err="1" smtClean="0">
                <a:solidFill>
                  <a:srgbClr val="FF0000"/>
                </a:solidFill>
              </a:rPr>
              <a:t>ðə</a:t>
            </a:r>
            <a:r>
              <a:rPr lang="en-US" sz="1900" dirty="0" smtClean="0"/>
              <a:t> </a:t>
            </a:r>
          </a:p>
          <a:p>
            <a:pPr algn="ctr">
              <a:buNone/>
            </a:pPr>
            <a:r>
              <a:rPr lang="en-US" sz="1900" dirty="0" smtClean="0"/>
              <a:t>4 oyster                         </a:t>
            </a:r>
            <a:r>
              <a:rPr lang="en-US" sz="1900" dirty="0" err="1" smtClean="0">
                <a:solidFill>
                  <a:srgbClr val="FF0000"/>
                </a:solidFill>
              </a:rPr>
              <a:t>ði</a:t>
            </a:r>
            <a:r>
              <a:rPr lang="en-US" sz="1900" dirty="0" smtClean="0"/>
              <a:t> / </a:t>
            </a:r>
            <a:r>
              <a:rPr lang="en-US" sz="1900" dirty="0" err="1" smtClean="0"/>
              <a:t>ðə</a:t>
            </a:r>
            <a:r>
              <a:rPr lang="en-US" sz="1900" dirty="0" smtClean="0"/>
              <a:t> </a:t>
            </a:r>
          </a:p>
          <a:p>
            <a:pPr algn="ctr">
              <a:buNone/>
            </a:pPr>
            <a:r>
              <a:rPr lang="en-US" sz="1900" dirty="0" smtClean="0"/>
              <a:t>5 use                             </a:t>
            </a:r>
            <a:r>
              <a:rPr lang="en-US" sz="1900" dirty="0" err="1" smtClean="0"/>
              <a:t>ði</a:t>
            </a:r>
            <a:r>
              <a:rPr lang="en-US" sz="1900" dirty="0" smtClean="0"/>
              <a:t> / </a:t>
            </a:r>
            <a:r>
              <a:rPr lang="en-US" sz="1900" dirty="0" err="1" smtClean="0">
                <a:solidFill>
                  <a:srgbClr val="FF0000"/>
                </a:solidFill>
              </a:rPr>
              <a:t>ðə</a:t>
            </a:r>
            <a:r>
              <a:rPr lang="en-US" sz="1900" dirty="0" smtClean="0"/>
              <a:t> </a:t>
            </a:r>
          </a:p>
          <a:p>
            <a:pPr algn="ctr">
              <a:buNone/>
            </a:pPr>
            <a:r>
              <a:rPr lang="en-US" sz="1900" dirty="0" smtClean="0"/>
              <a:t>6 whale                         </a:t>
            </a:r>
            <a:r>
              <a:rPr lang="en-US" sz="1900" dirty="0" err="1" smtClean="0"/>
              <a:t>ði</a:t>
            </a:r>
            <a:r>
              <a:rPr lang="en-US" sz="1900" dirty="0" smtClean="0"/>
              <a:t> / </a:t>
            </a:r>
            <a:r>
              <a:rPr lang="en-US" sz="1900" dirty="0" err="1" smtClean="0">
                <a:solidFill>
                  <a:srgbClr val="FF0000"/>
                </a:solidFill>
              </a:rPr>
              <a:t>ðə</a:t>
            </a:r>
            <a:r>
              <a:rPr lang="en-US" sz="1900" dirty="0" smtClean="0"/>
              <a:t> 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371600"/>
            <a:ext cx="796899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Phonetics Course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Lectures by </a:t>
            </a:r>
            <a:r>
              <a:rPr lang="en-US" dirty="0" err="1" smtClean="0"/>
              <a:t>Sohila</a:t>
            </a:r>
            <a:r>
              <a:rPr lang="en-US" dirty="0" smtClean="0"/>
              <a:t> MEKHOUKH</a:t>
            </a:r>
          </a:p>
          <a:p>
            <a:r>
              <a:rPr lang="en-US" dirty="0" smtClean="0"/>
              <a:t>Updated April 2021</a:t>
            </a:r>
          </a:p>
          <a:p>
            <a:r>
              <a:rPr lang="en-US" dirty="0" smtClean="0"/>
              <a:t>smekhoukh@yahoo.fr</a:t>
            </a:r>
            <a:endParaRPr lang="en-US" dirty="0"/>
          </a:p>
        </p:txBody>
      </p:sp>
      <p:pic>
        <p:nvPicPr>
          <p:cNvPr id="4" name="Image 3" descr="wordclou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04800"/>
            <a:ext cx="5588000" cy="4191000"/>
          </a:xfrm>
          <a:prstGeom prst="rect">
            <a:avLst/>
          </a:prstGeom>
          <a:solidFill>
            <a:schemeClr val="bg2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Plosives</a:t>
            </a:r>
            <a:br>
              <a:rPr lang="en-US" dirty="0" smtClean="0"/>
            </a:br>
            <a:r>
              <a:rPr lang="en-US" dirty="0" smtClean="0"/>
              <a:t>(oral stops)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1300163"/>
            <a:ext cx="3333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457200" y="1908048"/>
            <a:ext cx="7467600" cy="4873752"/>
          </a:xfrm>
        </p:spPr>
        <p:txBody>
          <a:bodyPr>
            <a:normAutofit/>
          </a:bodyPr>
          <a:lstStyle/>
          <a:p>
            <a:pPr fontAlgn="t"/>
            <a:endParaRPr lang="en-US" b="1" dirty="0" smtClean="0"/>
          </a:p>
          <a:p>
            <a:pPr fontAlgn="t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Aspiration</a:t>
            </a:r>
          </a:p>
          <a:p>
            <a:r>
              <a:rPr lang="en-US" dirty="0" smtClean="0"/>
              <a:t>Devoicing</a:t>
            </a:r>
          </a:p>
          <a:p>
            <a:r>
              <a:rPr lang="en-US" dirty="0" err="1" smtClean="0"/>
              <a:t>Glottalization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Phonotactics</a:t>
            </a:r>
            <a:endParaRPr lang="en-US" dirty="0" smtClean="0"/>
          </a:p>
          <a:p>
            <a:r>
              <a:rPr lang="en-US" dirty="0" smtClean="0"/>
              <a:t>Exercise</a:t>
            </a:r>
            <a:endParaRPr lang="en-US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609600" y="1686560"/>
          <a:ext cx="7467600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38684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Plosives</a:t>
                      </a:r>
                      <a:r>
                        <a:rPr lang="en-US" dirty="0" smtClean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bilabial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alveolar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glottal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/p/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dirty="0" smtClean="0"/>
                        <a:t>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p, 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/t/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dirty="0" smtClean="0"/>
                        <a:t>ea, work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ed,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ke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tt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/k/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en-US" dirty="0" smtClean="0"/>
                        <a:t>oo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k</a:t>
                      </a:r>
                      <a:r>
                        <a:rPr lang="en-US" dirty="0" smtClean="0"/>
                        <a:t>, 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ch</a:t>
                      </a:r>
                      <a:r>
                        <a:rPr lang="en-US" dirty="0" smtClean="0"/>
                        <a:t>e,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q</a:t>
                      </a:r>
                      <a:r>
                        <a:rPr lang="en-US" dirty="0" smtClean="0"/>
                        <a:t>uay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/ʔ/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wha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dirty="0" smtClean="0"/>
                        <a:t>, tha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dirty="0" smtClean="0"/>
                        <a:t>, bu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dirty="0" smtClean="0"/>
                        <a:t>, bo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tt</a:t>
                      </a:r>
                      <a:r>
                        <a:rPr lang="en-US" dirty="0" smtClean="0"/>
                        <a:t>le, a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/b/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en-US" dirty="0" smtClean="0"/>
                        <a:t>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b, 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ad, ro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/d/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en-US" dirty="0" smtClean="0"/>
                        <a:t>ee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d,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mu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dd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/g/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dirty="0" smtClean="0"/>
                        <a:t>o, lea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ue</a:t>
                      </a:r>
                      <a:r>
                        <a:rPr lang="en-US" dirty="0" smtClean="0"/>
                        <a:t>, e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dirty="0" smtClean="0"/>
                        <a:t>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10731</TotalTime>
  <Words>3825</Words>
  <Application>Microsoft Office PowerPoint</Application>
  <PresentationFormat>Affichage à l'écran (4:3)</PresentationFormat>
  <Paragraphs>714</Paragraphs>
  <Slides>59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0" baseType="lpstr">
      <vt:lpstr>Oriel</vt:lpstr>
      <vt:lpstr>1st year Phonetics Course</vt:lpstr>
      <vt:lpstr>Phonetics Quiz</vt:lpstr>
      <vt:lpstr>Consonants Vs. Vowels </vt:lpstr>
      <vt:lpstr>Consonants Vs. Vowels </vt:lpstr>
      <vt:lpstr>Consonants Vs. Vowels </vt:lpstr>
      <vt:lpstr>Consonants Vs.vowels  exercise </vt:lpstr>
      <vt:lpstr>Consonants &amp; vowels  exercise (Answer key)</vt:lpstr>
      <vt:lpstr>Phonetics Course</vt:lpstr>
      <vt:lpstr>Plosives (oral stops)</vt:lpstr>
      <vt:lpstr>Plosives (oral stops)</vt:lpstr>
      <vt:lpstr>Plosives (oral stops)</vt:lpstr>
      <vt:lpstr>Plosives (oral stops)</vt:lpstr>
      <vt:lpstr>Plosives (oral stops)</vt:lpstr>
      <vt:lpstr>Diapositive 14</vt:lpstr>
      <vt:lpstr>Diapositive 15</vt:lpstr>
      <vt:lpstr>Plosives   exercise </vt:lpstr>
      <vt:lpstr>Plosives   exercise (Answer key) </vt:lpstr>
      <vt:lpstr>Practice</vt:lpstr>
      <vt:lpstr>Phonetics Course</vt:lpstr>
      <vt:lpstr>Fricatives &amp; Affricates</vt:lpstr>
      <vt:lpstr>Fricatives &amp; Affricates</vt:lpstr>
      <vt:lpstr>Fricatives &amp; Affricates</vt:lpstr>
      <vt:lpstr>Fricatives &amp; Affricates</vt:lpstr>
      <vt:lpstr>Fricatives &amp; Affricates  exercise </vt:lpstr>
      <vt:lpstr>Fricatives &amp; Affricates  exercise (answer key)</vt:lpstr>
      <vt:lpstr>Practice </vt:lpstr>
      <vt:lpstr>Phonetics Course</vt:lpstr>
      <vt:lpstr>Nasals  (nasal stops)</vt:lpstr>
      <vt:lpstr>Nasals  (nasal stops)</vt:lpstr>
      <vt:lpstr>Nasals  (nasal stops)</vt:lpstr>
      <vt:lpstr>Nasals  (nasal stops)</vt:lpstr>
      <vt:lpstr>Nasals  (nasal stops)</vt:lpstr>
      <vt:lpstr>Nasals   exercise </vt:lpstr>
      <vt:lpstr>Nasals   exercise (Answer key)</vt:lpstr>
      <vt:lpstr>Phonetics Course</vt:lpstr>
      <vt:lpstr>Approximants (Liquids &amp; Glides)</vt:lpstr>
      <vt:lpstr>Approximants (Liquids &amp; Glides)</vt:lpstr>
      <vt:lpstr>Approximants (Liquids &amp; Glides)</vt:lpstr>
      <vt:lpstr>Approximants (Liquids &amp; Glides)</vt:lpstr>
      <vt:lpstr>Pronunciation of r</vt:lpstr>
      <vt:lpstr>Approximants (Liquids &amp; Glides)</vt:lpstr>
      <vt:lpstr>Approximants (Liquids &amp; Glides)</vt:lpstr>
      <vt:lpstr>Approximants (Liquids &amp; Glides)</vt:lpstr>
      <vt:lpstr>Approximants   exercise </vt:lpstr>
      <vt:lpstr>Approximants   exercise (Answer key)</vt:lpstr>
      <vt:lpstr>Phonetics Course</vt:lpstr>
      <vt:lpstr>Force of articulation </vt:lpstr>
      <vt:lpstr>Force of articulation </vt:lpstr>
      <vt:lpstr>Force of articulation </vt:lpstr>
      <vt:lpstr>Force of articulation exercise </vt:lpstr>
      <vt:lpstr>Force of articulation  exercise (answer key)</vt:lpstr>
      <vt:lpstr>Phonetics Course</vt:lpstr>
      <vt:lpstr>Phonetics Vs Phonology</vt:lpstr>
      <vt:lpstr>Phonetics Vs Phonology</vt:lpstr>
      <vt:lpstr>Phonetics Vs Phonology</vt:lpstr>
      <vt:lpstr>Phonetics Vs Phonology</vt:lpstr>
      <vt:lpstr>Phonetics Vs. Phonology  exercise </vt:lpstr>
      <vt:lpstr>Phonetics Vs. Phonology exercise (Answer key)</vt:lpstr>
      <vt:lpstr>End of 2nd semester lessons Good luck in your exams!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Owner</dc:creator>
  <cp:lastModifiedBy>Admin</cp:lastModifiedBy>
  <cp:revision>243</cp:revision>
  <dcterms:created xsi:type="dcterms:W3CDTF">2020-08-15T10:42:55Z</dcterms:created>
  <dcterms:modified xsi:type="dcterms:W3CDTF">2022-02-07T07:15:12Z</dcterms:modified>
</cp:coreProperties>
</file>