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0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6600"/>
    <a:srgbClr val="006800"/>
    <a:srgbClr val="4BFF4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 autoAdjust="0"/>
    <p:restoredTop sz="94576" autoAdjust="0"/>
  </p:normalViewPr>
  <p:slideViewPr>
    <p:cSldViewPr>
      <p:cViewPr varScale="1">
        <p:scale>
          <a:sx n="74" d="100"/>
          <a:sy n="74" d="100"/>
        </p:scale>
        <p:origin x="-103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9E3BA-8773-4233-B3A8-6F442663C130}" type="datetimeFigureOut">
              <a:rPr lang="ar-SA" smtClean="0"/>
              <a:pPr/>
              <a:t>16/03/32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CD7F-6548-46A8-9F66-5B44D68E6E3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9E3BA-8773-4233-B3A8-6F442663C130}" type="datetimeFigureOut">
              <a:rPr lang="ar-SA" smtClean="0"/>
              <a:pPr/>
              <a:t>16/03/32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CD7F-6548-46A8-9F66-5B44D68E6E3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9E3BA-8773-4233-B3A8-6F442663C130}" type="datetimeFigureOut">
              <a:rPr lang="ar-SA" smtClean="0"/>
              <a:pPr/>
              <a:t>16/03/32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CD7F-6548-46A8-9F66-5B44D68E6E3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9E3BA-8773-4233-B3A8-6F442663C130}" type="datetimeFigureOut">
              <a:rPr lang="ar-SA" smtClean="0"/>
              <a:pPr/>
              <a:t>16/03/32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CD7F-6548-46A8-9F66-5B44D68E6E3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9E3BA-8773-4233-B3A8-6F442663C130}" type="datetimeFigureOut">
              <a:rPr lang="ar-SA" smtClean="0"/>
              <a:pPr/>
              <a:t>16/03/32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CD7F-6548-46A8-9F66-5B44D68E6E3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9E3BA-8773-4233-B3A8-6F442663C130}" type="datetimeFigureOut">
              <a:rPr lang="ar-SA" smtClean="0"/>
              <a:pPr/>
              <a:t>16/03/32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CD7F-6548-46A8-9F66-5B44D68E6E3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9E3BA-8773-4233-B3A8-6F442663C130}" type="datetimeFigureOut">
              <a:rPr lang="ar-SA" smtClean="0"/>
              <a:pPr/>
              <a:t>16/03/32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CD7F-6548-46A8-9F66-5B44D68E6E3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9E3BA-8773-4233-B3A8-6F442663C130}" type="datetimeFigureOut">
              <a:rPr lang="ar-SA" smtClean="0"/>
              <a:pPr/>
              <a:t>16/03/32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CD7F-6548-46A8-9F66-5B44D68E6E3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9E3BA-8773-4233-B3A8-6F442663C130}" type="datetimeFigureOut">
              <a:rPr lang="ar-SA" smtClean="0"/>
              <a:pPr/>
              <a:t>16/03/32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CD7F-6548-46A8-9F66-5B44D68E6E3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9E3BA-8773-4233-B3A8-6F442663C130}" type="datetimeFigureOut">
              <a:rPr lang="ar-SA" smtClean="0"/>
              <a:pPr/>
              <a:t>16/03/32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CD7F-6548-46A8-9F66-5B44D68E6E3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9E3BA-8773-4233-B3A8-6F442663C130}" type="datetimeFigureOut">
              <a:rPr lang="ar-SA" smtClean="0"/>
              <a:pPr/>
              <a:t>16/03/32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CD7F-6548-46A8-9F66-5B44D68E6E3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9E3BA-8773-4233-B3A8-6F442663C130}" type="datetimeFigureOut">
              <a:rPr lang="ar-SA" smtClean="0"/>
              <a:pPr/>
              <a:t>16/03/32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9CD7F-6548-46A8-9F66-5B44D68E6E3C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4143380"/>
            <a:ext cx="6400800" cy="1752600"/>
          </a:xfrm>
        </p:spPr>
        <p:txBody>
          <a:bodyPr/>
          <a:lstStyle/>
          <a:p>
            <a:r>
              <a:rPr lang="ar-SA" sz="4400" b="1" dirty="0" smtClean="0">
                <a:solidFill>
                  <a:schemeClr val="bg1"/>
                </a:solidFill>
              </a:rPr>
              <a:t>الوحدة الأولى</a:t>
            </a:r>
          </a:p>
          <a:p>
            <a:endParaRPr lang="ar-SA" b="1" dirty="0" smtClean="0">
              <a:solidFill>
                <a:schemeClr val="bg1"/>
              </a:solidFill>
            </a:endParaRPr>
          </a:p>
          <a:p>
            <a:endParaRPr lang="ar-SA" dirty="0"/>
          </a:p>
        </p:txBody>
      </p:sp>
      <p:sp>
        <p:nvSpPr>
          <p:cNvPr id="9" name="Rectangle 8"/>
          <p:cNvSpPr/>
          <p:nvPr/>
        </p:nvSpPr>
        <p:spPr>
          <a:xfrm>
            <a:off x="0" y="2071678"/>
            <a:ext cx="9144000" cy="1714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63500">
            <a:bevelT w="152400" h="50800" prst="softRound"/>
            <a:bevelB prst="angle"/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" name="Rectangle 12"/>
          <p:cNvSpPr/>
          <p:nvPr/>
        </p:nvSpPr>
        <p:spPr>
          <a:xfrm>
            <a:off x="0" y="6357958"/>
            <a:ext cx="2452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www.cob.rb.kau.edu.sa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17" name="Teardrop 16"/>
          <p:cNvSpPr/>
          <p:nvPr/>
        </p:nvSpPr>
        <p:spPr>
          <a:xfrm>
            <a:off x="7643834" y="0"/>
            <a:ext cx="1500166" cy="1357298"/>
          </a:xfrm>
          <a:prstGeom prst="teardrop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44450">
            <a:bevelT w="152400" h="50800" prst="softRound"/>
            <a:bevelB prst="angle"/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214291"/>
            <a:ext cx="965842" cy="92869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14414" y="2428868"/>
            <a:ext cx="721523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 smtClean="0"/>
              <a:t>مهارات اتصال</a:t>
            </a:r>
            <a:endParaRPr lang="ar-SA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Flowchart: Document 3"/>
          <p:cNvSpPr/>
          <p:nvPr/>
        </p:nvSpPr>
        <p:spPr>
          <a:xfrm>
            <a:off x="14" y="0"/>
            <a:ext cx="9143985" cy="1785926"/>
          </a:xfrm>
          <a:prstGeom prst="flowChartDocument">
            <a:avLst/>
          </a:prstGeom>
          <a:solidFill>
            <a:srgbClr val="003300"/>
          </a:solidFill>
          <a:scene3d>
            <a:camera prst="orthographicFront"/>
            <a:lightRig rig="threePt" dir="t"/>
          </a:scene3d>
          <a:sp3d>
            <a:bevelT w="152400" h="50800" prst="softRound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TextBox 15"/>
          <p:cNvSpPr txBox="1"/>
          <p:nvPr/>
        </p:nvSpPr>
        <p:spPr>
          <a:xfrm>
            <a:off x="0" y="6429396"/>
            <a:ext cx="178601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 smtClean="0">
                <a:solidFill>
                  <a:srgbClr val="006800"/>
                </a:solidFill>
              </a:rPr>
              <a:t>www.cob.rb.kau.edu.sa</a:t>
            </a:r>
            <a:endParaRPr lang="ar-SA" sz="1200" dirty="0">
              <a:solidFill>
                <a:srgbClr val="006800"/>
              </a:solidFill>
            </a:endParaRPr>
          </a:p>
        </p:txBody>
      </p:sp>
      <p:sp>
        <p:nvSpPr>
          <p:cNvPr id="11" name="Teardrop 10"/>
          <p:cNvSpPr/>
          <p:nvPr/>
        </p:nvSpPr>
        <p:spPr>
          <a:xfrm>
            <a:off x="7643834" y="0"/>
            <a:ext cx="1500166" cy="1357298"/>
          </a:xfrm>
          <a:prstGeom prst="teardrop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44450">
            <a:bevelT w="152400" h="50800" prst="softRound"/>
            <a:bevelB prst="angle"/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929586" y="214291"/>
            <a:ext cx="965842" cy="928694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0" y="142852"/>
            <a:ext cx="91440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 smtClean="0">
                <a:solidFill>
                  <a:schemeClr val="bg1"/>
                </a:solidFill>
              </a:rPr>
              <a:t>أهمية الإتصال</a:t>
            </a:r>
          </a:p>
          <a:p>
            <a:pPr algn="ctr"/>
            <a:r>
              <a:rPr lang="ar-SA" sz="3600" b="1" dirty="0" smtClean="0">
                <a:solidFill>
                  <a:schemeClr val="bg1"/>
                </a:solidFill>
              </a:rPr>
              <a:t>( على المستوى الفردي)</a:t>
            </a:r>
            <a:endParaRPr lang="ar-SA" sz="36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57422" y="2285992"/>
            <a:ext cx="5929354" cy="4565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ar-SA" dirty="0"/>
          </a:p>
        </p:txBody>
      </p:sp>
      <p:sp>
        <p:nvSpPr>
          <p:cNvPr id="9" name="TextBox 8"/>
          <p:cNvSpPr txBox="1"/>
          <p:nvPr/>
        </p:nvSpPr>
        <p:spPr>
          <a:xfrm>
            <a:off x="3714712" y="2000240"/>
            <a:ext cx="5286444" cy="39857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ar-SA" sz="2200" b="1" dirty="0" smtClean="0">
                <a:solidFill>
                  <a:srgbClr val="003300"/>
                </a:solidFill>
              </a:rPr>
              <a:t>سمه أو صفة من صفات الإنسان الأساسية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ar-SA" sz="2200" b="1" dirty="0" smtClean="0">
                <a:solidFill>
                  <a:srgbClr val="003300"/>
                </a:solidFill>
              </a:rPr>
              <a:t>يساعد على فهم الأحداث و التزويد بالمعلومات و اتخاذ القرارات.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ar-SA" sz="2200" b="1" dirty="0" smtClean="0">
                <a:solidFill>
                  <a:srgbClr val="003300"/>
                </a:solidFill>
              </a:rPr>
              <a:t>ضروري لإشباع حاجات الإنسان المادية و المعنوية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ar-SA" sz="2200" b="1" dirty="0" smtClean="0">
                <a:solidFill>
                  <a:srgbClr val="003300"/>
                </a:solidFill>
              </a:rPr>
              <a:t>عن طريق الاتصال يتجنب المرء العزلة و يكون علاقات اجتماعية مع غيره و يحافظ على هذه العلاقات.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ar-SA" sz="2200" b="1" dirty="0" smtClean="0">
                <a:solidFill>
                  <a:srgbClr val="003300"/>
                </a:solidFill>
              </a:rPr>
              <a:t>الاتصال ضروري لتحقيق النجاح في الحياة عامة و في التعلم و التعليم و التأثر و التأثير خاصة.</a:t>
            </a:r>
            <a:endParaRPr lang="ar-SA" sz="2200" b="1" dirty="0">
              <a:solidFill>
                <a:srgbClr val="003300"/>
              </a:solidFill>
            </a:endParaRPr>
          </a:p>
        </p:txBody>
      </p:sp>
      <p:pic>
        <p:nvPicPr>
          <p:cNvPr id="10" name="Picture 9" descr="Telecommunica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071678"/>
            <a:ext cx="2804832" cy="3929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Flowchart: Document 3"/>
          <p:cNvSpPr/>
          <p:nvPr/>
        </p:nvSpPr>
        <p:spPr>
          <a:xfrm>
            <a:off x="14" y="0"/>
            <a:ext cx="9143985" cy="1785926"/>
          </a:xfrm>
          <a:prstGeom prst="flowChartDocument">
            <a:avLst/>
          </a:prstGeom>
          <a:solidFill>
            <a:srgbClr val="003300"/>
          </a:solidFill>
          <a:scene3d>
            <a:camera prst="orthographicFront"/>
            <a:lightRig rig="threePt" dir="t"/>
          </a:scene3d>
          <a:sp3d>
            <a:bevelT w="152400" h="50800" prst="softRound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TextBox 15"/>
          <p:cNvSpPr txBox="1"/>
          <p:nvPr/>
        </p:nvSpPr>
        <p:spPr>
          <a:xfrm>
            <a:off x="0" y="6429396"/>
            <a:ext cx="178601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 smtClean="0">
                <a:solidFill>
                  <a:srgbClr val="006800"/>
                </a:solidFill>
              </a:rPr>
              <a:t>www.cob.rb.kau.edu.sa</a:t>
            </a:r>
            <a:endParaRPr lang="ar-SA" sz="1200" dirty="0">
              <a:solidFill>
                <a:srgbClr val="006800"/>
              </a:solidFill>
            </a:endParaRPr>
          </a:p>
        </p:txBody>
      </p:sp>
      <p:sp>
        <p:nvSpPr>
          <p:cNvPr id="11" name="Teardrop 10"/>
          <p:cNvSpPr/>
          <p:nvPr/>
        </p:nvSpPr>
        <p:spPr>
          <a:xfrm>
            <a:off x="7643834" y="0"/>
            <a:ext cx="1500166" cy="1357298"/>
          </a:xfrm>
          <a:prstGeom prst="teardrop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44450">
            <a:bevelT w="152400" h="50800" prst="softRound"/>
            <a:bevelB prst="angle"/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929586" y="214291"/>
            <a:ext cx="965842" cy="928694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0" y="0"/>
            <a:ext cx="9144000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bg1"/>
                </a:solidFill>
              </a:rPr>
              <a:t>أهمية الإتصال</a:t>
            </a:r>
          </a:p>
          <a:p>
            <a:pPr algn="ctr"/>
            <a:r>
              <a:rPr lang="ar-SA" sz="3600" b="1" dirty="0" smtClean="0">
                <a:solidFill>
                  <a:schemeClr val="bg1"/>
                </a:solidFill>
              </a:rPr>
              <a:t> (على المجتمع)</a:t>
            </a:r>
            <a:endParaRPr lang="ar-SA" sz="36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57422" y="2285992"/>
            <a:ext cx="5929354" cy="4565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ar-SA" dirty="0"/>
          </a:p>
        </p:txBody>
      </p:sp>
      <p:sp>
        <p:nvSpPr>
          <p:cNvPr id="9" name="TextBox 8"/>
          <p:cNvSpPr txBox="1"/>
          <p:nvPr/>
        </p:nvSpPr>
        <p:spPr>
          <a:xfrm>
            <a:off x="500034" y="2357430"/>
            <a:ext cx="8358246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ar-SA" sz="2400" b="1" dirty="0" smtClean="0">
                <a:solidFill>
                  <a:srgbClr val="003300"/>
                </a:solidFill>
              </a:rPr>
              <a:t> الاتصال أساس قيام المجتمع وهو الذي يربط البشر بعضهم ببعض.</a:t>
            </a:r>
          </a:p>
          <a:p>
            <a:pPr marL="179388" indent="-179388">
              <a:lnSpc>
                <a:spcPct val="150000"/>
              </a:lnSpc>
              <a:buFont typeface="Arial" pitchFamily="34" charset="0"/>
              <a:buChar char="•"/>
            </a:pPr>
            <a:r>
              <a:rPr lang="ar-SA" sz="2400" b="1" dirty="0" smtClean="0">
                <a:solidFill>
                  <a:srgbClr val="003300"/>
                </a:solidFill>
              </a:rPr>
              <a:t> من خلال الاتصال يكسب المرء خصائص المجتمع, قيمه و تقاليده ومعتقداته و ينقله إلى غيره فيتحقق التكيف الاجتماعي.  </a:t>
            </a:r>
          </a:p>
          <a:p>
            <a:pPr indent="82550">
              <a:lnSpc>
                <a:spcPct val="150000"/>
              </a:lnSpc>
              <a:buFont typeface="Arial" pitchFamily="34" charset="0"/>
              <a:buChar char="•"/>
            </a:pPr>
            <a:r>
              <a:rPr lang="ar-SA" sz="2400" b="1" dirty="0" smtClean="0">
                <a:solidFill>
                  <a:srgbClr val="003300"/>
                </a:solidFill>
              </a:rPr>
              <a:t> تتنوع وظائف الاتصال وأدواره في مجالات متنوعة في المجتمع , منها المجال السياسي و الاقتصادي و الصحي.</a:t>
            </a:r>
            <a:endParaRPr lang="ar-SA" sz="24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Flowchart: Document 3"/>
          <p:cNvSpPr/>
          <p:nvPr/>
        </p:nvSpPr>
        <p:spPr>
          <a:xfrm>
            <a:off x="14" y="0"/>
            <a:ext cx="9143985" cy="1785926"/>
          </a:xfrm>
          <a:prstGeom prst="flowChartDocument">
            <a:avLst/>
          </a:prstGeom>
          <a:solidFill>
            <a:srgbClr val="003300"/>
          </a:solidFill>
          <a:scene3d>
            <a:camera prst="orthographicFront"/>
            <a:lightRig rig="threePt" dir="t"/>
          </a:scene3d>
          <a:sp3d>
            <a:bevelT w="152400" h="50800" prst="softRound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TextBox 15"/>
          <p:cNvSpPr txBox="1"/>
          <p:nvPr/>
        </p:nvSpPr>
        <p:spPr>
          <a:xfrm>
            <a:off x="0" y="6429396"/>
            <a:ext cx="178601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 smtClean="0">
                <a:solidFill>
                  <a:srgbClr val="006800"/>
                </a:solidFill>
              </a:rPr>
              <a:t>www.cob.rb.kau.edu.sa</a:t>
            </a:r>
            <a:endParaRPr lang="ar-SA" sz="1200" dirty="0">
              <a:solidFill>
                <a:srgbClr val="006800"/>
              </a:solidFill>
            </a:endParaRPr>
          </a:p>
        </p:txBody>
      </p:sp>
      <p:sp>
        <p:nvSpPr>
          <p:cNvPr id="11" name="Teardrop 10"/>
          <p:cNvSpPr/>
          <p:nvPr/>
        </p:nvSpPr>
        <p:spPr>
          <a:xfrm>
            <a:off x="7643834" y="0"/>
            <a:ext cx="1500166" cy="1357298"/>
          </a:xfrm>
          <a:prstGeom prst="teardrop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44450">
            <a:bevelT w="152400" h="50800" prst="softRound"/>
            <a:bevelB prst="angle"/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929586" y="214291"/>
            <a:ext cx="965842" cy="928694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0" y="214290"/>
            <a:ext cx="9144000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bg1"/>
                </a:solidFill>
              </a:rPr>
              <a:t>أنواع الإتصال</a:t>
            </a:r>
          </a:p>
          <a:p>
            <a:pPr algn="ctr"/>
            <a:r>
              <a:rPr lang="ar-SA" sz="3600" b="1" dirty="0" smtClean="0">
                <a:solidFill>
                  <a:schemeClr val="bg1"/>
                </a:solidFill>
              </a:rPr>
              <a:t> </a:t>
            </a:r>
            <a:endParaRPr lang="ar-SA" sz="36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57422" y="2285992"/>
            <a:ext cx="5929354" cy="4565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ar-SA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857364"/>
            <a:ext cx="885828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400" b="1" dirty="0" smtClean="0">
                <a:solidFill>
                  <a:srgbClr val="003300"/>
                </a:solidFill>
              </a:rPr>
              <a:t>يمكن تصنيف الإتصال إلى عدة أنواع وفقا لمعايير عدة: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ar-SA" sz="2400" b="1" dirty="0" smtClean="0">
                <a:solidFill>
                  <a:srgbClr val="003300"/>
                </a:solidFill>
              </a:rPr>
              <a:t>من حيث اللغة المستعملة</a:t>
            </a:r>
            <a:r>
              <a:rPr lang="ar-SA" sz="2400" i="1" dirty="0" smtClean="0">
                <a:solidFill>
                  <a:srgbClr val="003300"/>
                </a:solidFill>
              </a:rPr>
              <a:t>:  اتصال لفظي - اتصال غير لفظي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ar-SA" sz="2400" b="1" dirty="0" smtClean="0">
                <a:solidFill>
                  <a:srgbClr val="003300"/>
                </a:solidFill>
              </a:rPr>
              <a:t>من حيث البعد الزمني: </a:t>
            </a:r>
            <a:r>
              <a:rPr lang="ar-SA" sz="2400" i="1" dirty="0" smtClean="0">
                <a:solidFill>
                  <a:srgbClr val="003300"/>
                </a:solidFill>
              </a:rPr>
              <a:t>اتصال فوري أو متزامن – اتصال غير متزامن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ar-SA" sz="2400" b="1" dirty="0" smtClean="0">
                <a:solidFill>
                  <a:srgbClr val="003300"/>
                </a:solidFill>
              </a:rPr>
              <a:t>من حيث رسميته: </a:t>
            </a:r>
            <a:r>
              <a:rPr lang="ar-SA" sz="2400" i="1" dirty="0" smtClean="0">
                <a:solidFill>
                  <a:srgbClr val="003300"/>
                </a:solidFill>
              </a:rPr>
              <a:t>اتصال رسمي – اتصال غير رسمي</a:t>
            </a:r>
            <a:endParaRPr lang="ar-SA" sz="2400" i="1" dirty="0">
              <a:solidFill>
                <a:srgbClr val="003300"/>
              </a:solidFill>
            </a:endParaRPr>
          </a:p>
        </p:txBody>
      </p:sp>
      <p:pic>
        <p:nvPicPr>
          <p:cNvPr id="10" name="Picture 9" descr="aimees-misunderstand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4137188"/>
            <a:ext cx="4100514" cy="2720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372" y="642918"/>
            <a:ext cx="928694" cy="7747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2" descr="صورة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0"/>
            <a:ext cx="6111053" cy="6340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Flowchart: Document 3"/>
          <p:cNvSpPr/>
          <p:nvPr/>
        </p:nvSpPr>
        <p:spPr>
          <a:xfrm>
            <a:off x="15" y="0"/>
            <a:ext cx="9143985" cy="1785926"/>
          </a:xfrm>
          <a:prstGeom prst="flowChartDocument">
            <a:avLst/>
          </a:prstGeom>
          <a:solidFill>
            <a:srgbClr val="003300"/>
          </a:solidFill>
          <a:scene3d>
            <a:camera prst="orthographicFront"/>
            <a:lightRig rig="threePt" dir="t"/>
          </a:scene3d>
          <a:sp3d>
            <a:bevelT w="152400" h="50800" prst="softRound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TextBox 15"/>
          <p:cNvSpPr txBox="1"/>
          <p:nvPr/>
        </p:nvSpPr>
        <p:spPr>
          <a:xfrm>
            <a:off x="0" y="6429396"/>
            <a:ext cx="178601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 smtClean="0">
                <a:solidFill>
                  <a:srgbClr val="006800"/>
                </a:solidFill>
              </a:rPr>
              <a:t>www.cob.rb.kau.edu.sa</a:t>
            </a:r>
            <a:endParaRPr lang="ar-SA" sz="1200" dirty="0">
              <a:solidFill>
                <a:srgbClr val="006800"/>
              </a:solidFill>
            </a:endParaRPr>
          </a:p>
        </p:txBody>
      </p:sp>
      <p:sp>
        <p:nvSpPr>
          <p:cNvPr id="11" name="Teardrop 10"/>
          <p:cNvSpPr/>
          <p:nvPr/>
        </p:nvSpPr>
        <p:spPr>
          <a:xfrm>
            <a:off x="7643834" y="0"/>
            <a:ext cx="1500166" cy="1357298"/>
          </a:xfrm>
          <a:prstGeom prst="teardrop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44450">
            <a:bevelT w="152400" h="50800" prst="softRound"/>
            <a:bevelB prst="angle"/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929586" y="214291"/>
            <a:ext cx="965842" cy="928694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0" y="285728"/>
            <a:ext cx="9144000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solidFill>
                  <a:schemeClr val="bg1"/>
                </a:solidFill>
              </a:rPr>
              <a:t>تصنيف الاتصال وفقا لعدد المشتركين</a:t>
            </a:r>
          </a:p>
          <a:p>
            <a:pPr algn="ctr"/>
            <a:endParaRPr lang="ar-SA" sz="5400" b="1" dirty="0" smtClean="0">
              <a:solidFill>
                <a:schemeClr val="bg1"/>
              </a:solidFill>
            </a:endParaRPr>
          </a:p>
          <a:p>
            <a:pPr algn="ctr"/>
            <a:r>
              <a:rPr lang="ar-SA" sz="3600" b="1" dirty="0" smtClean="0">
                <a:solidFill>
                  <a:schemeClr val="bg1"/>
                </a:solidFill>
              </a:rPr>
              <a:t> </a:t>
            </a:r>
            <a:endParaRPr lang="ar-SA" sz="36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57422" y="2285992"/>
            <a:ext cx="5929354" cy="4565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ar-SA" dirty="0"/>
          </a:p>
        </p:txBody>
      </p:sp>
      <p:sp>
        <p:nvSpPr>
          <p:cNvPr id="9" name="TextBox 8"/>
          <p:cNvSpPr txBox="1"/>
          <p:nvPr/>
        </p:nvSpPr>
        <p:spPr>
          <a:xfrm>
            <a:off x="2786050" y="1571612"/>
            <a:ext cx="6072230" cy="36933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50000"/>
              </a:spcBef>
            </a:pPr>
            <a:r>
              <a:rPr lang="ar-SA" sz="3600" b="1" dirty="0" smtClean="0">
                <a:solidFill>
                  <a:srgbClr val="003300"/>
                </a:solidFill>
              </a:rPr>
              <a:t> 1. اتصال ذاتي</a:t>
            </a:r>
            <a:r>
              <a:rPr lang="ar-SA" sz="2400" b="1" dirty="0" smtClean="0">
                <a:solidFill>
                  <a:srgbClr val="003300"/>
                </a:solidFill>
              </a:rPr>
              <a:t>: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ar-SA" sz="2400" b="1" dirty="0" smtClean="0">
                <a:solidFill>
                  <a:srgbClr val="003300"/>
                </a:solidFill>
              </a:rPr>
              <a:t>هو اتصال الإنسان بذاته ويحدث حينما نتحدث مع أنفسنا أو نستعيد أونخزن معلومات جديدة أو نقيم أو نحل مشكلة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ar-SA" sz="2400" b="1" dirty="0" smtClean="0">
                <a:solidFill>
                  <a:srgbClr val="003300"/>
                </a:solidFill>
              </a:rPr>
              <a:t>الإنسان نفسه هو المرسل والمستقبل .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ar-SA" sz="2400" b="1" dirty="0" smtClean="0">
                <a:solidFill>
                  <a:srgbClr val="003300"/>
                </a:solidFill>
              </a:rPr>
              <a:t>وهو حديث إلى النفس.</a:t>
            </a:r>
          </a:p>
        </p:txBody>
      </p:sp>
      <p:pic>
        <p:nvPicPr>
          <p:cNvPr id="10" name="Picture 5" descr="cat0405200813433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786190"/>
            <a:ext cx="2854083" cy="2376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Flowchart: Document 3"/>
          <p:cNvSpPr/>
          <p:nvPr/>
        </p:nvSpPr>
        <p:spPr>
          <a:xfrm>
            <a:off x="14" y="0"/>
            <a:ext cx="9143985" cy="1785926"/>
          </a:xfrm>
          <a:prstGeom prst="flowChartDocument">
            <a:avLst/>
          </a:prstGeom>
          <a:solidFill>
            <a:srgbClr val="003300"/>
          </a:solidFill>
          <a:scene3d>
            <a:camera prst="orthographicFront"/>
            <a:lightRig rig="threePt" dir="t"/>
          </a:scene3d>
          <a:sp3d>
            <a:bevelT w="152400" h="50800" prst="softRound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TextBox 15"/>
          <p:cNvSpPr txBox="1"/>
          <p:nvPr/>
        </p:nvSpPr>
        <p:spPr>
          <a:xfrm>
            <a:off x="0" y="6429396"/>
            <a:ext cx="178601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 smtClean="0">
                <a:solidFill>
                  <a:srgbClr val="006800"/>
                </a:solidFill>
              </a:rPr>
              <a:t>www.cob.rb.kau.edu.sa</a:t>
            </a:r>
            <a:endParaRPr lang="ar-SA" sz="1200" dirty="0">
              <a:solidFill>
                <a:srgbClr val="006800"/>
              </a:solidFill>
            </a:endParaRPr>
          </a:p>
        </p:txBody>
      </p:sp>
      <p:sp>
        <p:nvSpPr>
          <p:cNvPr id="11" name="Teardrop 10"/>
          <p:cNvSpPr/>
          <p:nvPr/>
        </p:nvSpPr>
        <p:spPr>
          <a:xfrm>
            <a:off x="7643834" y="0"/>
            <a:ext cx="1500166" cy="1357298"/>
          </a:xfrm>
          <a:prstGeom prst="teardrop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44450">
            <a:bevelT w="152400" h="50800" prst="softRound"/>
            <a:bevelB prst="angle"/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929586" y="214291"/>
            <a:ext cx="965842" cy="928694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0" y="500042"/>
            <a:ext cx="9144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solidFill>
                  <a:schemeClr val="bg1"/>
                </a:solidFill>
              </a:rPr>
              <a:t>تصنيف الاتصال وفقا لعدد المشتركين</a:t>
            </a:r>
            <a:endParaRPr lang="ar-SA" sz="36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57422" y="2285992"/>
            <a:ext cx="5929354" cy="4565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ar-SA" dirty="0"/>
          </a:p>
        </p:txBody>
      </p:sp>
      <p:sp>
        <p:nvSpPr>
          <p:cNvPr id="9" name="TextBox 8"/>
          <p:cNvSpPr txBox="1"/>
          <p:nvPr/>
        </p:nvSpPr>
        <p:spPr>
          <a:xfrm>
            <a:off x="4429124" y="2357430"/>
            <a:ext cx="4429156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ar-SA" sz="3600" b="1" dirty="0" smtClean="0">
                <a:solidFill>
                  <a:srgbClr val="003300"/>
                </a:solidFill>
              </a:rPr>
              <a:t>2. اتصال شخصي:</a:t>
            </a:r>
          </a:p>
          <a:p>
            <a:pPr marL="457200" indent="-457200">
              <a:lnSpc>
                <a:spcPct val="150000"/>
              </a:lnSpc>
            </a:pPr>
            <a:r>
              <a:rPr lang="ar-SA" sz="2400" b="1" dirty="0" smtClean="0">
                <a:solidFill>
                  <a:srgbClr val="003300"/>
                </a:solidFill>
              </a:rPr>
              <a:t>يطلق عليه الاتصال وجها لوجه وهذا النوع من الاتصال شائع في مواقف الحياة مثل الحوار بين شخصين.</a:t>
            </a:r>
          </a:p>
        </p:txBody>
      </p:sp>
      <p:pic>
        <p:nvPicPr>
          <p:cNvPr id="10" name="Picture 9" descr="istockphoto_6835741-friendly-conversation-between-two-friends-at-a-par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2643182"/>
            <a:ext cx="3648138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Flowchart: Document 3"/>
          <p:cNvSpPr/>
          <p:nvPr/>
        </p:nvSpPr>
        <p:spPr>
          <a:xfrm>
            <a:off x="14" y="0"/>
            <a:ext cx="9143985" cy="1785926"/>
          </a:xfrm>
          <a:prstGeom prst="flowChartDocument">
            <a:avLst/>
          </a:prstGeom>
          <a:solidFill>
            <a:srgbClr val="003300"/>
          </a:solidFill>
          <a:scene3d>
            <a:camera prst="orthographicFront"/>
            <a:lightRig rig="threePt" dir="t"/>
          </a:scene3d>
          <a:sp3d>
            <a:bevelT w="152400" h="50800" prst="softRound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TextBox 15"/>
          <p:cNvSpPr txBox="1"/>
          <p:nvPr/>
        </p:nvSpPr>
        <p:spPr>
          <a:xfrm>
            <a:off x="0" y="6429396"/>
            <a:ext cx="178601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 smtClean="0">
                <a:solidFill>
                  <a:srgbClr val="006800"/>
                </a:solidFill>
              </a:rPr>
              <a:t>www.cob.rb.kau.edu.sa</a:t>
            </a:r>
            <a:endParaRPr lang="ar-SA" sz="1200" dirty="0">
              <a:solidFill>
                <a:srgbClr val="006800"/>
              </a:solidFill>
            </a:endParaRPr>
          </a:p>
        </p:txBody>
      </p:sp>
      <p:sp>
        <p:nvSpPr>
          <p:cNvPr id="11" name="Teardrop 10"/>
          <p:cNvSpPr/>
          <p:nvPr/>
        </p:nvSpPr>
        <p:spPr>
          <a:xfrm>
            <a:off x="7643834" y="0"/>
            <a:ext cx="1500166" cy="1357298"/>
          </a:xfrm>
          <a:prstGeom prst="teardrop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44450">
            <a:bevelT w="152400" h="50800" prst="softRound"/>
            <a:bevelB prst="angle"/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929586" y="214291"/>
            <a:ext cx="965842" cy="928694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0" y="500042"/>
            <a:ext cx="9144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solidFill>
                  <a:schemeClr val="bg1"/>
                </a:solidFill>
              </a:rPr>
              <a:t>تصنيف الاتصال وفقا لعدد المشتركين</a:t>
            </a:r>
            <a:endParaRPr lang="ar-SA" sz="36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57422" y="2285992"/>
            <a:ext cx="5929354" cy="4565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ar-SA" dirty="0"/>
          </a:p>
        </p:txBody>
      </p:sp>
      <p:sp>
        <p:nvSpPr>
          <p:cNvPr id="9" name="TextBox 8"/>
          <p:cNvSpPr txBox="1"/>
          <p:nvPr/>
        </p:nvSpPr>
        <p:spPr>
          <a:xfrm>
            <a:off x="4857752" y="2357430"/>
            <a:ext cx="4000528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ar-SA" sz="3600" b="1" dirty="0" smtClean="0">
                <a:solidFill>
                  <a:srgbClr val="003300"/>
                </a:solidFill>
              </a:rPr>
              <a:t>3. اتصال جمعي:</a:t>
            </a:r>
          </a:p>
          <a:p>
            <a:pPr marL="457200" indent="-457200">
              <a:lnSpc>
                <a:spcPct val="150000"/>
              </a:lnSpc>
            </a:pPr>
            <a:r>
              <a:rPr lang="ar-SA" sz="2400" b="1" dirty="0" smtClean="0">
                <a:solidFill>
                  <a:srgbClr val="003300"/>
                </a:solidFill>
              </a:rPr>
              <a:t>وهو ما يحصل بين مجموعة من الناس و منه المحاضرات الجامعية.</a:t>
            </a:r>
          </a:p>
        </p:txBody>
      </p:sp>
      <p:pic>
        <p:nvPicPr>
          <p:cNvPr id="10" name="Picture 9" descr="hart_house_lecture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2643182"/>
            <a:ext cx="3810000" cy="2707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Flowchart: Document 3"/>
          <p:cNvSpPr/>
          <p:nvPr/>
        </p:nvSpPr>
        <p:spPr>
          <a:xfrm>
            <a:off x="14" y="0"/>
            <a:ext cx="9143985" cy="1785926"/>
          </a:xfrm>
          <a:prstGeom prst="flowChartDocument">
            <a:avLst/>
          </a:prstGeom>
          <a:solidFill>
            <a:srgbClr val="003300"/>
          </a:solidFill>
          <a:scene3d>
            <a:camera prst="orthographicFront"/>
            <a:lightRig rig="threePt" dir="t"/>
          </a:scene3d>
          <a:sp3d>
            <a:bevelT w="152400" h="50800" prst="softRound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TextBox 15"/>
          <p:cNvSpPr txBox="1"/>
          <p:nvPr/>
        </p:nvSpPr>
        <p:spPr>
          <a:xfrm>
            <a:off x="0" y="6429396"/>
            <a:ext cx="178601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 smtClean="0">
                <a:solidFill>
                  <a:srgbClr val="006800"/>
                </a:solidFill>
              </a:rPr>
              <a:t>www.cob.rb.kau.edu.sa</a:t>
            </a:r>
            <a:endParaRPr lang="ar-SA" sz="1200" dirty="0">
              <a:solidFill>
                <a:srgbClr val="006800"/>
              </a:solidFill>
            </a:endParaRPr>
          </a:p>
        </p:txBody>
      </p:sp>
      <p:sp>
        <p:nvSpPr>
          <p:cNvPr id="11" name="Teardrop 10"/>
          <p:cNvSpPr/>
          <p:nvPr/>
        </p:nvSpPr>
        <p:spPr>
          <a:xfrm>
            <a:off x="7643834" y="0"/>
            <a:ext cx="1500166" cy="1357298"/>
          </a:xfrm>
          <a:prstGeom prst="teardrop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44450">
            <a:bevelT w="152400" h="50800" prst="softRound"/>
            <a:bevelB prst="angle"/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929586" y="214291"/>
            <a:ext cx="965842" cy="928694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0" y="500042"/>
            <a:ext cx="9144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solidFill>
                  <a:schemeClr val="bg1"/>
                </a:solidFill>
              </a:rPr>
              <a:t>تصنيف الاتصال وفقا لعدد المشتركين</a:t>
            </a:r>
            <a:endParaRPr lang="ar-SA" sz="36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57422" y="2285992"/>
            <a:ext cx="5929354" cy="4565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ar-SA" dirty="0"/>
          </a:p>
        </p:txBody>
      </p:sp>
      <p:sp>
        <p:nvSpPr>
          <p:cNvPr id="9" name="TextBox 8"/>
          <p:cNvSpPr txBox="1"/>
          <p:nvPr/>
        </p:nvSpPr>
        <p:spPr>
          <a:xfrm>
            <a:off x="4357686" y="2357430"/>
            <a:ext cx="4500594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ar-SA" sz="3600" b="1" dirty="0" smtClean="0">
                <a:solidFill>
                  <a:srgbClr val="003300"/>
                </a:solidFill>
              </a:rPr>
              <a:t>4. اتصال جماهيري:</a:t>
            </a:r>
          </a:p>
          <a:p>
            <a:pPr marL="457200" indent="-457200">
              <a:lnSpc>
                <a:spcPct val="150000"/>
              </a:lnSpc>
            </a:pPr>
            <a:r>
              <a:rPr lang="ar-SA" sz="2400" b="1" dirty="0" smtClean="0">
                <a:solidFill>
                  <a:srgbClr val="003300"/>
                </a:solidFill>
              </a:rPr>
              <a:t>وهو اتصال بمجموعة من الجماهير كالإتصال التلفزيوني</a:t>
            </a:r>
            <a:r>
              <a:rPr lang="ar-SA" sz="2800" b="1" dirty="0" smtClean="0">
                <a:solidFill>
                  <a:srgbClr val="003300"/>
                </a:solidFill>
              </a:rPr>
              <a:t>.</a:t>
            </a:r>
            <a:endParaRPr lang="ar-SA" sz="2800" b="1" dirty="0">
              <a:solidFill>
                <a:srgbClr val="003300"/>
              </a:solidFill>
            </a:endParaRPr>
          </a:p>
        </p:txBody>
      </p:sp>
      <p:pic>
        <p:nvPicPr>
          <p:cNvPr id="10" name="Picture 9" descr="woman-radio-station-sitting[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4643446"/>
            <a:ext cx="3228902" cy="1857388"/>
          </a:xfrm>
          <a:prstGeom prst="rect">
            <a:avLst/>
          </a:prstGeom>
        </p:spPr>
      </p:pic>
      <p:pic>
        <p:nvPicPr>
          <p:cNvPr id="14" name="Picture 13" descr="henry-groskinsky-audience-at-gala-on-the-last-night-in-the-old-metropolitan-opera-hous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2143116"/>
            <a:ext cx="381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Flowchart: Document 3"/>
          <p:cNvSpPr/>
          <p:nvPr/>
        </p:nvSpPr>
        <p:spPr>
          <a:xfrm>
            <a:off x="14" y="0"/>
            <a:ext cx="9143985" cy="1785926"/>
          </a:xfrm>
          <a:prstGeom prst="flowChartDocument">
            <a:avLst/>
          </a:prstGeom>
          <a:solidFill>
            <a:srgbClr val="003300"/>
          </a:solidFill>
          <a:scene3d>
            <a:camera prst="orthographicFront"/>
            <a:lightRig rig="threePt" dir="t"/>
          </a:scene3d>
          <a:sp3d>
            <a:bevelT w="152400" h="50800" prst="softRound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TextBox 15"/>
          <p:cNvSpPr txBox="1"/>
          <p:nvPr/>
        </p:nvSpPr>
        <p:spPr>
          <a:xfrm>
            <a:off x="0" y="6429396"/>
            <a:ext cx="178601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 smtClean="0">
                <a:solidFill>
                  <a:srgbClr val="006800"/>
                </a:solidFill>
              </a:rPr>
              <a:t>www.cob.rb.kau.edu.sa</a:t>
            </a:r>
            <a:endParaRPr lang="ar-SA" sz="1200" dirty="0">
              <a:solidFill>
                <a:srgbClr val="006800"/>
              </a:solidFill>
            </a:endParaRPr>
          </a:p>
        </p:txBody>
      </p:sp>
      <p:sp>
        <p:nvSpPr>
          <p:cNvPr id="11" name="Teardrop 10"/>
          <p:cNvSpPr/>
          <p:nvPr/>
        </p:nvSpPr>
        <p:spPr>
          <a:xfrm>
            <a:off x="7643834" y="0"/>
            <a:ext cx="1500166" cy="1357298"/>
          </a:xfrm>
          <a:prstGeom prst="teardrop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44450">
            <a:bevelT w="152400" h="50800" prst="softRound"/>
            <a:bevelB prst="angle"/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929586" y="214291"/>
            <a:ext cx="965842" cy="928694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0" y="500042"/>
            <a:ext cx="9144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solidFill>
                  <a:schemeClr val="bg1"/>
                </a:solidFill>
              </a:rPr>
              <a:t>تمرين</a:t>
            </a:r>
            <a:endParaRPr lang="ar-SA" sz="36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57422" y="2285992"/>
            <a:ext cx="5929354" cy="4565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ar-SA" dirty="0"/>
          </a:p>
        </p:txBody>
      </p:sp>
      <p:sp>
        <p:nvSpPr>
          <p:cNvPr id="9" name="TextBox 8"/>
          <p:cNvSpPr txBox="1"/>
          <p:nvPr/>
        </p:nvSpPr>
        <p:spPr>
          <a:xfrm>
            <a:off x="4357686" y="2357430"/>
            <a:ext cx="4500594" cy="6588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ar-SA" sz="2800" b="1" dirty="0">
              <a:solidFill>
                <a:srgbClr val="003300"/>
              </a:solidFill>
            </a:endParaRPr>
          </a:p>
        </p:txBody>
      </p:sp>
      <p:pic>
        <p:nvPicPr>
          <p:cNvPr id="12" name="Picture 2" descr="صورة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4638" y="4714884"/>
            <a:ext cx="2519362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36080504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714620"/>
            <a:ext cx="1785950" cy="2309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af196a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2357430"/>
            <a:ext cx="252095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صورة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286256"/>
            <a:ext cx="3455987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0" y="192880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 smtClean="0">
                <a:latin typeface="Tahoma" pitchFamily="34" charset="0"/>
              </a:rPr>
              <a:t>اذكري ماهو نوع الاتصال في كل من هذه الصور؟</a:t>
            </a:r>
            <a:endParaRPr lang="en-US" sz="2400" b="1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تلقا</a:t>
            </a:r>
            <a:endParaRPr lang="ar-SA" dirty="0"/>
          </a:p>
        </p:txBody>
      </p:sp>
      <p:sp>
        <p:nvSpPr>
          <p:cNvPr id="4" name="Flowchart: Document 3"/>
          <p:cNvSpPr/>
          <p:nvPr/>
        </p:nvSpPr>
        <p:spPr>
          <a:xfrm>
            <a:off x="14" y="0"/>
            <a:ext cx="9143985" cy="1785926"/>
          </a:xfrm>
          <a:prstGeom prst="flowChartDocument">
            <a:avLst/>
          </a:prstGeom>
          <a:solidFill>
            <a:srgbClr val="003300"/>
          </a:solidFill>
          <a:scene3d>
            <a:camera prst="orthographicFront"/>
            <a:lightRig rig="threePt" dir="t"/>
          </a:scene3d>
          <a:sp3d>
            <a:bevelT w="152400" h="50800" prst="softRound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TextBox 15"/>
          <p:cNvSpPr txBox="1"/>
          <p:nvPr/>
        </p:nvSpPr>
        <p:spPr>
          <a:xfrm>
            <a:off x="0" y="6429396"/>
            <a:ext cx="178601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 smtClean="0">
                <a:solidFill>
                  <a:srgbClr val="006800"/>
                </a:solidFill>
              </a:rPr>
              <a:t>www.cob.rb.kau.edu.sa</a:t>
            </a:r>
            <a:endParaRPr lang="ar-SA" sz="1200" dirty="0">
              <a:solidFill>
                <a:srgbClr val="006800"/>
              </a:solidFill>
            </a:endParaRPr>
          </a:p>
        </p:txBody>
      </p:sp>
      <p:sp>
        <p:nvSpPr>
          <p:cNvPr id="11" name="Teardrop 10"/>
          <p:cNvSpPr/>
          <p:nvPr/>
        </p:nvSpPr>
        <p:spPr>
          <a:xfrm>
            <a:off x="7643834" y="0"/>
            <a:ext cx="1500166" cy="1357298"/>
          </a:xfrm>
          <a:prstGeom prst="teardrop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44450">
            <a:bevelT w="152400" h="50800" prst="softRound"/>
            <a:bevelB prst="angle"/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929586" y="214291"/>
            <a:ext cx="965842" cy="928694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0" y="500042"/>
            <a:ext cx="9144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solidFill>
                  <a:schemeClr val="bg1"/>
                </a:solidFill>
              </a:rPr>
              <a:t>خصائص الإتصال</a:t>
            </a:r>
            <a:endParaRPr lang="ar-SA" sz="36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57422" y="2285992"/>
            <a:ext cx="5929354" cy="4565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ar-SA" dirty="0"/>
          </a:p>
        </p:txBody>
      </p:sp>
      <p:sp>
        <p:nvSpPr>
          <p:cNvPr id="9" name="TextBox 8"/>
          <p:cNvSpPr txBox="1"/>
          <p:nvPr/>
        </p:nvSpPr>
        <p:spPr>
          <a:xfrm>
            <a:off x="4357686" y="2357430"/>
            <a:ext cx="4500594" cy="6588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ar-SA" sz="2800" b="1" dirty="0">
              <a:solidFill>
                <a:srgbClr val="0033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2214554"/>
            <a:ext cx="8643998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ar-SA" sz="2400" dirty="0" smtClean="0"/>
              <a:t> </a:t>
            </a:r>
            <a:r>
              <a:rPr lang="ar-SA" sz="2000" b="1" dirty="0" smtClean="0"/>
              <a:t>الإتصال عملية دائمة و مستمرة: </a:t>
            </a:r>
            <a:r>
              <a:rPr lang="ar-SA" sz="2000" dirty="0" smtClean="0"/>
              <a:t>الاتصال دائم الحدوث وهو مهم لممارسة أنشطة  الحياة اليومية.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ar-SA" sz="2000" b="1" dirty="0" smtClean="0"/>
              <a:t> الإتصال ينتشر في الزمان والمكان: </a:t>
            </a:r>
            <a:r>
              <a:rPr lang="ar-SA" sz="2000" dirty="0" smtClean="0"/>
              <a:t>الإتصال مستمر ولا ينقطع فالإنسان يجده في كل مكان وفي كل     لحظة من حياته.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ar-SA" sz="2000" b="1" dirty="0" smtClean="0"/>
              <a:t> يتسم الاتصال بالتلقائية: </a:t>
            </a:r>
            <a:r>
              <a:rPr lang="ar-SA" sz="2000" dirty="0" smtClean="0"/>
              <a:t>غالبا ما يحدث الاتصال ببساطة و تلقائية في مواقف الحياة اليومية من غير وعي منا بأنها تتضمن مهارات الاتصال.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ar-SA" sz="2000" b="1" dirty="0" smtClean="0"/>
              <a:t> الاتصال تتسم بالتغيير و التجديد: </a:t>
            </a:r>
            <a:r>
              <a:rPr lang="ar-SA" sz="2000" dirty="0" smtClean="0"/>
              <a:t>الاتصال ظاهرة ديناميكية متغيرة ومن سماته أنه لا يتوقف عند نقطة محددة. </a:t>
            </a:r>
          </a:p>
          <a:p>
            <a:pPr>
              <a:lnSpc>
                <a:spcPct val="150000"/>
              </a:lnSpc>
            </a:pPr>
            <a:endParaRPr lang="ar-S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Flowchart: Document 3"/>
          <p:cNvSpPr/>
          <p:nvPr/>
        </p:nvSpPr>
        <p:spPr>
          <a:xfrm>
            <a:off x="14" y="0"/>
            <a:ext cx="9143985" cy="1785926"/>
          </a:xfrm>
          <a:prstGeom prst="flowChartDocument">
            <a:avLst/>
          </a:prstGeom>
          <a:solidFill>
            <a:srgbClr val="003300"/>
          </a:solidFill>
          <a:scene3d>
            <a:camera prst="orthographicFront"/>
            <a:lightRig rig="threePt" dir="t"/>
          </a:scene3d>
          <a:sp3d>
            <a:bevelT w="152400" h="50800" prst="softRound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TextBox 15"/>
          <p:cNvSpPr txBox="1"/>
          <p:nvPr/>
        </p:nvSpPr>
        <p:spPr>
          <a:xfrm>
            <a:off x="0" y="6429396"/>
            <a:ext cx="178601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 smtClean="0">
                <a:solidFill>
                  <a:srgbClr val="006800"/>
                </a:solidFill>
              </a:rPr>
              <a:t>www.cob.rb.kau.edu.sa</a:t>
            </a:r>
            <a:endParaRPr lang="ar-SA" sz="1200" dirty="0">
              <a:solidFill>
                <a:srgbClr val="006800"/>
              </a:solidFill>
            </a:endParaRPr>
          </a:p>
        </p:txBody>
      </p:sp>
      <p:sp>
        <p:nvSpPr>
          <p:cNvPr id="11" name="Teardrop 10"/>
          <p:cNvSpPr/>
          <p:nvPr/>
        </p:nvSpPr>
        <p:spPr>
          <a:xfrm>
            <a:off x="7643834" y="0"/>
            <a:ext cx="1500166" cy="1357298"/>
          </a:xfrm>
          <a:prstGeom prst="teardrop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44450">
            <a:bevelT w="152400" h="50800" prst="softRound"/>
            <a:bevelB prst="angle"/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929586" y="214291"/>
            <a:ext cx="965842" cy="928694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0" y="428604"/>
            <a:ext cx="91440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 smtClean="0">
                <a:solidFill>
                  <a:schemeClr val="bg1"/>
                </a:solidFill>
              </a:rPr>
              <a:t>مقدمة في الإتصال</a:t>
            </a:r>
            <a:endParaRPr lang="ar-SA" sz="44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57422" y="2285992"/>
            <a:ext cx="5929354" cy="43858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ar-SA" sz="2400" b="1" dirty="0" smtClean="0">
                <a:solidFill>
                  <a:srgbClr val="003300"/>
                </a:solidFill>
              </a:rPr>
              <a:t> تعريف الإتصال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ar-SA" sz="2400" b="1" dirty="0" smtClean="0">
                <a:solidFill>
                  <a:srgbClr val="003300"/>
                </a:solidFill>
              </a:rPr>
              <a:t> أهمية الإتصال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ar-SA" sz="2400" b="1" dirty="0" smtClean="0">
                <a:solidFill>
                  <a:srgbClr val="003300"/>
                </a:solidFill>
              </a:rPr>
              <a:t> خصائص الإتصال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ar-SA" sz="2400" b="1" dirty="0" smtClean="0">
                <a:solidFill>
                  <a:srgbClr val="003300"/>
                </a:solidFill>
              </a:rPr>
              <a:t> العناصر الأساسية للإتصال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ar-SA" sz="2400" b="1" dirty="0" smtClean="0">
                <a:solidFill>
                  <a:srgbClr val="003300"/>
                </a:solidFill>
              </a:rPr>
              <a:t> معوقات الإتصال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ar-SA" sz="2400" b="1" dirty="0" smtClean="0">
                <a:solidFill>
                  <a:srgbClr val="003300"/>
                </a:solidFill>
              </a:rPr>
              <a:t> أنواع الإتصال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ar-SA" sz="2400" b="1" dirty="0" smtClean="0">
                <a:solidFill>
                  <a:srgbClr val="003300"/>
                </a:solidFill>
              </a:rPr>
              <a:t> الإتصال مع الذات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ar-SA" dirty="0"/>
          </a:p>
        </p:txBody>
      </p:sp>
      <p:pic>
        <p:nvPicPr>
          <p:cNvPr id="20" name="Picture 19" descr="tawaso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2714620"/>
            <a:ext cx="3063183" cy="3054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ممارسة الأنشطة اليومية</a:t>
            </a:r>
            <a:endParaRPr lang="ar-SA" dirty="0"/>
          </a:p>
        </p:txBody>
      </p:sp>
      <p:sp>
        <p:nvSpPr>
          <p:cNvPr id="4" name="Flowchart: Document 3"/>
          <p:cNvSpPr/>
          <p:nvPr/>
        </p:nvSpPr>
        <p:spPr>
          <a:xfrm>
            <a:off x="14" y="0"/>
            <a:ext cx="9143985" cy="1785926"/>
          </a:xfrm>
          <a:prstGeom prst="flowChartDocument">
            <a:avLst/>
          </a:prstGeom>
          <a:solidFill>
            <a:srgbClr val="003300"/>
          </a:solidFill>
          <a:scene3d>
            <a:camera prst="orthographicFront"/>
            <a:lightRig rig="threePt" dir="t"/>
          </a:scene3d>
          <a:sp3d>
            <a:bevelT w="152400" h="50800" prst="softRound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TextBox 15"/>
          <p:cNvSpPr txBox="1"/>
          <p:nvPr/>
        </p:nvSpPr>
        <p:spPr>
          <a:xfrm>
            <a:off x="0" y="6429396"/>
            <a:ext cx="178601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 smtClean="0">
                <a:solidFill>
                  <a:srgbClr val="006800"/>
                </a:solidFill>
              </a:rPr>
              <a:t>www.cob.rb.kau.edu.sa</a:t>
            </a:r>
            <a:endParaRPr lang="ar-SA" sz="1200" dirty="0">
              <a:solidFill>
                <a:srgbClr val="006800"/>
              </a:solidFill>
            </a:endParaRPr>
          </a:p>
        </p:txBody>
      </p:sp>
      <p:sp>
        <p:nvSpPr>
          <p:cNvPr id="11" name="Teardrop 10"/>
          <p:cNvSpPr/>
          <p:nvPr/>
        </p:nvSpPr>
        <p:spPr>
          <a:xfrm>
            <a:off x="7643834" y="0"/>
            <a:ext cx="1500166" cy="1357298"/>
          </a:xfrm>
          <a:prstGeom prst="teardrop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44450">
            <a:bevelT w="152400" h="50800" prst="softRound"/>
            <a:bevelB prst="angle"/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929586" y="214291"/>
            <a:ext cx="965842" cy="928694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0" y="500042"/>
            <a:ext cx="9144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 smtClean="0">
                <a:solidFill>
                  <a:schemeClr val="bg1"/>
                </a:solidFill>
              </a:rPr>
              <a:t>معوقات الإتصال</a:t>
            </a:r>
            <a:endParaRPr lang="ar-SA" sz="36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57422" y="2285992"/>
            <a:ext cx="5929354" cy="4565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ar-SA" dirty="0"/>
          </a:p>
        </p:txBody>
      </p:sp>
      <p:sp>
        <p:nvSpPr>
          <p:cNvPr id="9" name="TextBox 8"/>
          <p:cNvSpPr txBox="1"/>
          <p:nvPr/>
        </p:nvSpPr>
        <p:spPr>
          <a:xfrm>
            <a:off x="4357686" y="2357430"/>
            <a:ext cx="4500594" cy="6588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ar-SA" sz="2800" b="1" dirty="0">
              <a:solidFill>
                <a:srgbClr val="0033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00562" y="2214554"/>
            <a:ext cx="3929090" cy="295465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عدم الخبرة المشتركة: </a:t>
            </a:r>
          </a:p>
          <a:p>
            <a:r>
              <a:rPr lang="ar-SA" sz="2800" b="1" dirty="0" smtClean="0"/>
              <a:t> </a:t>
            </a:r>
          </a:p>
          <a:p>
            <a:r>
              <a:rPr lang="ar-SA" sz="2800" dirty="0" smtClean="0"/>
              <a:t>الإختلاف بين المرسل و المستقبل في اللغة أو مستوى التعليم أو العادات و الخبرة في الحياة قد يعوق الفهم و يعرقل الاتصال.</a:t>
            </a:r>
          </a:p>
          <a:p>
            <a:endParaRPr lang="ar-SA" dirty="0"/>
          </a:p>
        </p:txBody>
      </p:sp>
      <p:pic>
        <p:nvPicPr>
          <p:cNvPr id="12" name="Picture 11" descr="stock-vector-people-and-a-large-billboard-with-a-collection-of-national-flags-of-european-countries-conceptual-292744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2285992"/>
            <a:ext cx="3071834" cy="2969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ممارسة الأنشطة اليومية</a:t>
            </a:r>
            <a:endParaRPr lang="ar-SA" dirty="0"/>
          </a:p>
        </p:txBody>
      </p:sp>
      <p:sp>
        <p:nvSpPr>
          <p:cNvPr id="4" name="Flowchart: Document 3"/>
          <p:cNvSpPr/>
          <p:nvPr/>
        </p:nvSpPr>
        <p:spPr>
          <a:xfrm>
            <a:off x="14" y="0"/>
            <a:ext cx="9143985" cy="1785926"/>
          </a:xfrm>
          <a:prstGeom prst="flowChartDocument">
            <a:avLst/>
          </a:prstGeom>
          <a:solidFill>
            <a:srgbClr val="003300"/>
          </a:solidFill>
          <a:scene3d>
            <a:camera prst="orthographicFront"/>
            <a:lightRig rig="threePt" dir="t"/>
          </a:scene3d>
          <a:sp3d>
            <a:bevelT w="152400" h="50800" prst="softRound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TextBox 15"/>
          <p:cNvSpPr txBox="1"/>
          <p:nvPr/>
        </p:nvSpPr>
        <p:spPr>
          <a:xfrm>
            <a:off x="0" y="6429396"/>
            <a:ext cx="178601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 smtClean="0">
                <a:solidFill>
                  <a:srgbClr val="006800"/>
                </a:solidFill>
              </a:rPr>
              <a:t>www.cob.rb.kau.edu.sa</a:t>
            </a:r>
            <a:endParaRPr lang="ar-SA" sz="1200" dirty="0">
              <a:solidFill>
                <a:srgbClr val="006800"/>
              </a:solidFill>
            </a:endParaRPr>
          </a:p>
        </p:txBody>
      </p:sp>
      <p:sp>
        <p:nvSpPr>
          <p:cNvPr id="11" name="Teardrop 10"/>
          <p:cNvSpPr/>
          <p:nvPr/>
        </p:nvSpPr>
        <p:spPr>
          <a:xfrm>
            <a:off x="7643834" y="0"/>
            <a:ext cx="1500166" cy="1357298"/>
          </a:xfrm>
          <a:prstGeom prst="teardrop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44450">
            <a:bevelT w="152400" h="50800" prst="softRound"/>
            <a:bevelB prst="angle"/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929586" y="214291"/>
            <a:ext cx="965842" cy="928694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0" y="500042"/>
            <a:ext cx="9144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 smtClean="0">
                <a:solidFill>
                  <a:schemeClr val="bg1"/>
                </a:solidFill>
              </a:rPr>
              <a:t>معوقات الإتصال</a:t>
            </a:r>
            <a:endParaRPr lang="ar-SA" sz="36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57422" y="2285992"/>
            <a:ext cx="5929354" cy="4565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ar-SA" dirty="0"/>
          </a:p>
        </p:txBody>
      </p:sp>
      <p:sp>
        <p:nvSpPr>
          <p:cNvPr id="9" name="TextBox 8"/>
          <p:cNvSpPr txBox="1"/>
          <p:nvPr/>
        </p:nvSpPr>
        <p:spPr>
          <a:xfrm>
            <a:off x="4357686" y="2357430"/>
            <a:ext cx="4500594" cy="6588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ar-SA" sz="2800" b="1" dirty="0">
              <a:solidFill>
                <a:srgbClr val="0033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43372" y="1714488"/>
            <a:ext cx="4786346" cy="41242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التشويش:</a:t>
            </a:r>
          </a:p>
          <a:p>
            <a:pPr marL="342900" indent="-342900">
              <a:spcBef>
                <a:spcPct val="50000"/>
              </a:spcBef>
            </a:pPr>
            <a:r>
              <a:rPr lang="ar-SA" sz="2400" dirty="0" smtClean="0"/>
              <a:t>هو عدم إدراك المستقبل للرسالة بالمعنى الذي يريد المرسل. </a:t>
            </a:r>
            <a:r>
              <a:rPr lang="ar-SA" sz="2400" dirty="0" smtClean="0">
                <a:solidFill>
                  <a:srgbClr val="000000"/>
                </a:solidFill>
              </a:rPr>
              <a:t>و من أمثلة التشويش:</a:t>
            </a:r>
          </a:p>
          <a:p>
            <a:pPr marL="342900" indent="-342900">
              <a:spcBef>
                <a:spcPct val="50000"/>
              </a:spcBef>
            </a:pPr>
            <a:endParaRPr lang="ar-SA" sz="2400" dirty="0" smtClean="0">
              <a:solidFill>
                <a:srgbClr val="000000"/>
              </a:solidFill>
            </a:endParaRPr>
          </a:p>
          <a:p>
            <a:r>
              <a:rPr lang="ar-SA" sz="2400" b="1" dirty="0" smtClean="0">
                <a:solidFill>
                  <a:srgbClr val="000000"/>
                </a:solidFill>
              </a:rPr>
              <a:t>مادي: </a:t>
            </a:r>
            <a:r>
              <a:rPr lang="ar-SA" sz="2400" dirty="0" smtClean="0">
                <a:solidFill>
                  <a:srgbClr val="000000"/>
                </a:solidFill>
              </a:rPr>
              <a:t>وهو التشويش الخارجي كأصوات أبواق السيارات ورنين الجوالات ووجود ضوضاء.</a:t>
            </a:r>
          </a:p>
          <a:p>
            <a:endParaRPr lang="ar-SA" sz="2400" dirty="0" smtClean="0">
              <a:solidFill>
                <a:srgbClr val="000000"/>
              </a:solidFill>
            </a:endParaRPr>
          </a:p>
          <a:p>
            <a:r>
              <a:rPr lang="ar-SA" sz="2400" b="1" dirty="0" smtClean="0">
                <a:solidFill>
                  <a:srgbClr val="000000"/>
                </a:solidFill>
              </a:rPr>
              <a:t>دلالي : </a:t>
            </a:r>
            <a:r>
              <a:rPr lang="ar-SA" sz="2400" dirty="0" smtClean="0">
                <a:solidFill>
                  <a:srgbClr val="000000"/>
                </a:solidFill>
              </a:rPr>
              <a:t>وهو غموض الكلمات و عدم وضوح دلالاتها من شخص لآخر.</a:t>
            </a:r>
          </a:p>
          <a:p>
            <a:endParaRPr lang="ar-SA" dirty="0"/>
          </a:p>
        </p:txBody>
      </p:sp>
      <p:pic>
        <p:nvPicPr>
          <p:cNvPr id="14" name="Picture 13" descr="gibbs_I-can't-hear-yo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2071678"/>
            <a:ext cx="2643206" cy="3601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ممارسة الأنشطة اليومية</a:t>
            </a:r>
            <a:endParaRPr lang="ar-SA" dirty="0"/>
          </a:p>
        </p:txBody>
      </p:sp>
      <p:sp>
        <p:nvSpPr>
          <p:cNvPr id="4" name="Flowchart: Document 3"/>
          <p:cNvSpPr/>
          <p:nvPr/>
        </p:nvSpPr>
        <p:spPr>
          <a:xfrm>
            <a:off x="14" y="0"/>
            <a:ext cx="9143985" cy="1785926"/>
          </a:xfrm>
          <a:prstGeom prst="flowChartDocument">
            <a:avLst/>
          </a:prstGeom>
          <a:solidFill>
            <a:srgbClr val="003300"/>
          </a:solidFill>
          <a:scene3d>
            <a:camera prst="orthographicFront"/>
            <a:lightRig rig="threePt" dir="t"/>
          </a:scene3d>
          <a:sp3d>
            <a:bevelT w="152400" h="50800" prst="softRound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TextBox 15"/>
          <p:cNvSpPr txBox="1"/>
          <p:nvPr/>
        </p:nvSpPr>
        <p:spPr>
          <a:xfrm>
            <a:off x="0" y="6429396"/>
            <a:ext cx="178601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 smtClean="0">
                <a:solidFill>
                  <a:srgbClr val="006800"/>
                </a:solidFill>
              </a:rPr>
              <a:t>www.cob.rb.kau.edu.sa</a:t>
            </a:r>
            <a:endParaRPr lang="ar-SA" sz="1200" dirty="0">
              <a:solidFill>
                <a:srgbClr val="006800"/>
              </a:solidFill>
            </a:endParaRPr>
          </a:p>
        </p:txBody>
      </p:sp>
      <p:sp>
        <p:nvSpPr>
          <p:cNvPr id="11" name="Teardrop 10"/>
          <p:cNvSpPr/>
          <p:nvPr/>
        </p:nvSpPr>
        <p:spPr>
          <a:xfrm>
            <a:off x="7643834" y="0"/>
            <a:ext cx="1500166" cy="1357298"/>
          </a:xfrm>
          <a:prstGeom prst="teardrop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44450">
            <a:bevelT w="152400" h="50800" prst="softRound"/>
            <a:bevelB prst="angle"/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929586" y="214291"/>
            <a:ext cx="965842" cy="928694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0" y="500042"/>
            <a:ext cx="9144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 smtClean="0">
                <a:solidFill>
                  <a:schemeClr val="bg1"/>
                </a:solidFill>
              </a:rPr>
              <a:t>معوقات الإتصال</a:t>
            </a:r>
            <a:endParaRPr lang="ar-SA" sz="36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57422" y="2285992"/>
            <a:ext cx="5929354" cy="4565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ar-SA" dirty="0"/>
          </a:p>
        </p:txBody>
      </p:sp>
      <p:sp>
        <p:nvSpPr>
          <p:cNvPr id="9" name="TextBox 8"/>
          <p:cNvSpPr txBox="1"/>
          <p:nvPr/>
        </p:nvSpPr>
        <p:spPr>
          <a:xfrm>
            <a:off x="4357686" y="2357430"/>
            <a:ext cx="4500594" cy="6588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ar-SA" sz="2800" b="1" dirty="0">
              <a:solidFill>
                <a:srgbClr val="0033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43372" y="2000240"/>
            <a:ext cx="4786346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عوا ئق لدى المرسل أو المستقبل:</a:t>
            </a:r>
          </a:p>
          <a:p>
            <a:endParaRPr lang="ar-SA" sz="2400" b="1" dirty="0" smtClean="0"/>
          </a:p>
          <a:p>
            <a:r>
              <a:rPr lang="ar-SA" sz="2400" b="1" dirty="0" smtClean="0"/>
              <a:t>المرسل: </a:t>
            </a:r>
            <a:r>
              <a:rPr lang="ar-SA" sz="2400" dirty="0" smtClean="0"/>
              <a:t>يقوم بعمل يعوق وصول رسالته على الوجه الذي يريد كأن يرسل رسالته بأسلوب يستفز المستقبل أو يستخدم مفردات صعبة.</a:t>
            </a:r>
          </a:p>
          <a:p>
            <a:endParaRPr lang="ar-SA" sz="2400" dirty="0" smtClean="0"/>
          </a:p>
          <a:p>
            <a:r>
              <a:rPr lang="ar-SA" sz="2400" b="1" dirty="0" smtClean="0"/>
              <a:t>المستقبل: </a:t>
            </a:r>
            <a:r>
              <a:rPr lang="ar-SA" sz="2400" dirty="0" smtClean="0"/>
              <a:t>قد يكون في حالة نفسية تعوقه عن الفهم كأن يكون غاضبا أو عطشانا أو في ذهنه تصور سابق يمنعه عن فهم الرسالة.</a:t>
            </a:r>
            <a:endParaRPr lang="ar-SA" sz="2400" dirty="0"/>
          </a:p>
        </p:txBody>
      </p:sp>
      <p:pic>
        <p:nvPicPr>
          <p:cNvPr id="15" name="Picture 14" descr="807046-couple-arguing-mad-sadness-because-misunderstand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5000636"/>
            <a:ext cx="1946202" cy="1440190"/>
          </a:xfrm>
          <a:prstGeom prst="rect">
            <a:avLst/>
          </a:prstGeom>
        </p:spPr>
      </p:pic>
      <p:pic>
        <p:nvPicPr>
          <p:cNvPr id="17" name="Picture 16" descr="806987-couple-arguing-mad-sadness-because-misunderstand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1928802"/>
            <a:ext cx="2279723" cy="1732589"/>
          </a:xfrm>
          <a:prstGeom prst="rect">
            <a:avLst/>
          </a:prstGeom>
        </p:spPr>
      </p:pic>
      <p:pic>
        <p:nvPicPr>
          <p:cNvPr id="20" name="Picture 19" descr="806989-couple-arguing-mad-sadness-because-misunderstandin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232" y="3500438"/>
            <a:ext cx="2375705" cy="1835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ممارسة الأنشطة اليومية</a:t>
            </a:r>
            <a:endParaRPr lang="ar-SA" dirty="0"/>
          </a:p>
        </p:txBody>
      </p:sp>
      <p:sp>
        <p:nvSpPr>
          <p:cNvPr id="4" name="Flowchart: Document 3"/>
          <p:cNvSpPr/>
          <p:nvPr/>
        </p:nvSpPr>
        <p:spPr>
          <a:xfrm>
            <a:off x="14" y="0"/>
            <a:ext cx="9143985" cy="1785926"/>
          </a:xfrm>
          <a:prstGeom prst="flowChartDocument">
            <a:avLst/>
          </a:prstGeom>
          <a:solidFill>
            <a:srgbClr val="003300"/>
          </a:solidFill>
          <a:scene3d>
            <a:camera prst="orthographicFront"/>
            <a:lightRig rig="threePt" dir="t"/>
          </a:scene3d>
          <a:sp3d>
            <a:bevelT w="152400" h="50800" prst="softRound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TextBox 15"/>
          <p:cNvSpPr txBox="1"/>
          <p:nvPr/>
        </p:nvSpPr>
        <p:spPr>
          <a:xfrm>
            <a:off x="0" y="6429396"/>
            <a:ext cx="178601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 smtClean="0">
                <a:solidFill>
                  <a:srgbClr val="006800"/>
                </a:solidFill>
              </a:rPr>
              <a:t>www.cob.rb.kau.edu.sa</a:t>
            </a:r>
            <a:endParaRPr lang="ar-SA" sz="1200" dirty="0">
              <a:solidFill>
                <a:srgbClr val="006800"/>
              </a:solidFill>
            </a:endParaRPr>
          </a:p>
        </p:txBody>
      </p:sp>
      <p:sp>
        <p:nvSpPr>
          <p:cNvPr id="11" name="Teardrop 10"/>
          <p:cNvSpPr/>
          <p:nvPr/>
        </p:nvSpPr>
        <p:spPr>
          <a:xfrm>
            <a:off x="7643834" y="0"/>
            <a:ext cx="1500166" cy="1357298"/>
          </a:xfrm>
          <a:prstGeom prst="teardrop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44450">
            <a:bevelT w="152400" h="50800" prst="softRound"/>
            <a:bevelB prst="angle"/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929586" y="214291"/>
            <a:ext cx="965842" cy="928694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0" y="500042"/>
            <a:ext cx="9144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 smtClean="0">
                <a:solidFill>
                  <a:schemeClr val="bg1"/>
                </a:solidFill>
              </a:rPr>
              <a:t>معوقات الإتصال</a:t>
            </a:r>
            <a:endParaRPr lang="ar-SA" sz="36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57422" y="2285992"/>
            <a:ext cx="5929354" cy="4565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ar-SA" dirty="0"/>
          </a:p>
        </p:txBody>
      </p:sp>
      <p:sp>
        <p:nvSpPr>
          <p:cNvPr id="9" name="TextBox 8"/>
          <p:cNvSpPr txBox="1"/>
          <p:nvPr/>
        </p:nvSpPr>
        <p:spPr>
          <a:xfrm>
            <a:off x="4357686" y="2357430"/>
            <a:ext cx="4500594" cy="6588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ar-SA" sz="2800" b="1" dirty="0">
              <a:solidFill>
                <a:srgbClr val="0033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4810" y="2285992"/>
            <a:ext cx="4714908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استعمال وسيلة غير ملائمة لطبيعة الرسالة أو الجمهور:</a:t>
            </a:r>
          </a:p>
          <a:p>
            <a:endParaRPr lang="ar-SA" sz="2400" b="1" dirty="0" smtClean="0"/>
          </a:p>
          <a:p>
            <a:r>
              <a:rPr lang="ar-SA" sz="2400" dirty="0" smtClean="0"/>
              <a:t>كاستعمال وسيلة ضعيفة التأثيرفي الاتصال الجماهيري أو وسيلة غير رسمية أو كتابة رسالة إلى شخص لا يجيد القراءة.</a:t>
            </a:r>
          </a:p>
        </p:txBody>
      </p:sp>
      <p:pic>
        <p:nvPicPr>
          <p:cNvPr id="22" name="Picture 21" descr="funny-pictur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2071678"/>
            <a:ext cx="3248025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Flowchart: Document 3"/>
          <p:cNvSpPr/>
          <p:nvPr/>
        </p:nvSpPr>
        <p:spPr>
          <a:xfrm>
            <a:off x="14" y="0"/>
            <a:ext cx="9143985" cy="1785926"/>
          </a:xfrm>
          <a:prstGeom prst="flowChartDocument">
            <a:avLst/>
          </a:prstGeom>
          <a:solidFill>
            <a:srgbClr val="003300"/>
          </a:solidFill>
          <a:scene3d>
            <a:camera prst="orthographicFront"/>
            <a:lightRig rig="threePt" dir="t"/>
          </a:scene3d>
          <a:sp3d>
            <a:bevelT w="152400" h="50800" prst="softRound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TextBox 15"/>
          <p:cNvSpPr txBox="1"/>
          <p:nvPr/>
        </p:nvSpPr>
        <p:spPr>
          <a:xfrm>
            <a:off x="0" y="6429396"/>
            <a:ext cx="178601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 smtClean="0">
                <a:solidFill>
                  <a:srgbClr val="006800"/>
                </a:solidFill>
              </a:rPr>
              <a:t>www.cob.rb.kau.edu.sa</a:t>
            </a:r>
            <a:endParaRPr lang="ar-SA" sz="1200" dirty="0">
              <a:solidFill>
                <a:srgbClr val="006800"/>
              </a:solidFill>
            </a:endParaRPr>
          </a:p>
        </p:txBody>
      </p:sp>
      <p:sp>
        <p:nvSpPr>
          <p:cNvPr id="11" name="Teardrop 10"/>
          <p:cNvSpPr/>
          <p:nvPr/>
        </p:nvSpPr>
        <p:spPr>
          <a:xfrm>
            <a:off x="7643834" y="0"/>
            <a:ext cx="1500166" cy="1357298"/>
          </a:xfrm>
          <a:prstGeom prst="teardrop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44450">
            <a:bevelT w="152400" h="50800" prst="softRound"/>
            <a:bevelB prst="angle"/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929586" y="214291"/>
            <a:ext cx="965842" cy="928694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0" y="428604"/>
            <a:ext cx="91440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 smtClean="0">
                <a:solidFill>
                  <a:schemeClr val="bg1"/>
                </a:solidFill>
              </a:rPr>
              <a:t> تعريف الإتصال</a:t>
            </a:r>
            <a:endParaRPr lang="ar-SA" sz="44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2786058"/>
            <a:ext cx="9144000" cy="16516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3600" b="1" dirty="0" smtClean="0">
                <a:solidFill>
                  <a:srgbClr val="003300"/>
                </a:solidFill>
              </a:rPr>
              <a:t>تبادل المعلومات و المشاعر عن طريق رموز و إشارات تعبرعنها</a:t>
            </a:r>
            <a:endParaRPr lang="ar-SA" sz="36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Flowchart: Document 3"/>
          <p:cNvSpPr/>
          <p:nvPr/>
        </p:nvSpPr>
        <p:spPr>
          <a:xfrm>
            <a:off x="14" y="0"/>
            <a:ext cx="9143985" cy="1785926"/>
          </a:xfrm>
          <a:prstGeom prst="flowChartDocument">
            <a:avLst/>
          </a:prstGeom>
          <a:solidFill>
            <a:srgbClr val="003300"/>
          </a:solidFill>
          <a:scene3d>
            <a:camera prst="orthographicFront"/>
            <a:lightRig rig="threePt" dir="t"/>
          </a:scene3d>
          <a:sp3d>
            <a:bevelT w="152400" h="50800" prst="softRound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TextBox 15"/>
          <p:cNvSpPr txBox="1"/>
          <p:nvPr/>
        </p:nvSpPr>
        <p:spPr>
          <a:xfrm>
            <a:off x="0" y="6429396"/>
            <a:ext cx="178601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 smtClean="0">
                <a:solidFill>
                  <a:srgbClr val="006800"/>
                </a:solidFill>
              </a:rPr>
              <a:t>www.cob.rb.kau.edu.sa</a:t>
            </a:r>
            <a:endParaRPr lang="ar-SA" sz="1200" dirty="0">
              <a:solidFill>
                <a:srgbClr val="006800"/>
              </a:solidFill>
            </a:endParaRPr>
          </a:p>
        </p:txBody>
      </p:sp>
      <p:sp>
        <p:nvSpPr>
          <p:cNvPr id="11" name="Teardrop 10"/>
          <p:cNvSpPr/>
          <p:nvPr/>
        </p:nvSpPr>
        <p:spPr>
          <a:xfrm>
            <a:off x="7643834" y="0"/>
            <a:ext cx="1500166" cy="1357298"/>
          </a:xfrm>
          <a:prstGeom prst="teardrop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44450">
            <a:bevelT w="152400" h="50800" prst="softRound"/>
            <a:bevelB prst="angle"/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929586" y="214291"/>
            <a:ext cx="965842" cy="928694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0" y="428604"/>
            <a:ext cx="91440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 smtClean="0">
                <a:solidFill>
                  <a:schemeClr val="bg1"/>
                </a:solidFill>
              </a:rPr>
              <a:t>عناصر الإتصال</a:t>
            </a:r>
            <a:endParaRPr lang="ar-SA" sz="44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57422" y="2285992"/>
            <a:ext cx="5929354" cy="4565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ar-SA" dirty="0"/>
          </a:p>
        </p:txBody>
      </p:sp>
      <p:grpSp>
        <p:nvGrpSpPr>
          <p:cNvPr id="37" name="Group 36"/>
          <p:cNvGrpSpPr/>
          <p:nvPr/>
        </p:nvGrpSpPr>
        <p:grpSpPr>
          <a:xfrm>
            <a:off x="1857356" y="2143116"/>
            <a:ext cx="5450871" cy="4041534"/>
            <a:chOff x="1857356" y="2143116"/>
            <a:chExt cx="5450871" cy="4041534"/>
          </a:xfrm>
        </p:grpSpPr>
        <p:pic>
          <p:nvPicPr>
            <p:cNvPr id="9" name="Picture 8" descr="com_element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57356" y="2143116"/>
              <a:ext cx="5450871" cy="4041534"/>
            </a:xfrm>
            <a:prstGeom prst="rect">
              <a:avLst/>
            </a:prstGeom>
          </p:spPr>
        </p:pic>
        <p:cxnSp>
          <p:nvCxnSpPr>
            <p:cNvPr id="22" name="Straight Arrow Connector 21"/>
            <p:cNvCxnSpPr/>
            <p:nvPr/>
          </p:nvCxnSpPr>
          <p:spPr>
            <a:xfrm rot="10800000">
              <a:off x="3214678" y="5857892"/>
              <a:ext cx="271464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/>
            <p:cNvGrpSpPr/>
            <p:nvPr/>
          </p:nvGrpSpPr>
          <p:grpSpPr>
            <a:xfrm>
              <a:off x="2714612" y="2428868"/>
              <a:ext cx="3571900" cy="3726918"/>
              <a:chOff x="2714612" y="2428868"/>
              <a:chExt cx="3571900" cy="3726918"/>
            </a:xfrm>
          </p:grpSpPr>
          <p:cxnSp>
            <p:nvCxnSpPr>
              <p:cNvPr id="15" name="Straight Arrow Connector 14"/>
              <p:cNvCxnSpPr/>
              <p:nvPr/>
            </p:nvCxnSpPr>
            <p:spPr>
              <a:xfrm>
                <a:off x="2714612" y="2928934"/>
                <a:ext cx="35719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4000496" y="5786454"/>
                <a:ext cx="1104791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SA" dirty="0" smtClean="0">
                    <a:solidFill>
                      <a:schemeClr val="bg1"/>
                    </a:solidFill>
                  </a:rPr>
                  <a:t>رجع الصدى</a:t>
                </a:r>
                <a:endParaRPr lang="ar-SA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4000496" y="2428868"/>
                <a:ext cx="11047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SA" dirty="0" smtClean="0">
                    <a:solidFill>
                      <a:schemeClr val="bg1"/>
                    </a:solidFill>
                  </a:rPr>
                  <a:t>رجع الصدى</a:t>
                </a:r>
                <a:endParaRPr lang="ar-SA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4071934" y="3500438"/>
                <a:ext cx="1143008" cy="785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 smtClean="0">
                    <a:solidFill>
                      <a:srgbClr val="FF6600"/>
                    </a:solidFill>
                  </a:rPr>
                  <a:t>الوسيلة</a:t>
                </a:r>
                <a:endParaRPr lang="ar-SA" sz="2400" b="1" dirty="0">
                  <a:solidFill>
                    <a:srgbClr val="FF6600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Flowchart: Document 3"/>
          <p:cNvSpPr/>
          <p:nvPr/>
        </p:nvSpPr>
        <p:spPr>
          <a:xfrm>
            <a:off x="14" y="0"/>
            <a:ext cx="9143985" cy="1785926"/>
          </a:xfrm>
          <a:prstGeom prst="flowChartDocument">
            <a:avLst/>
          </a:prstGeom>
          <a:solidFill>
            <a:srgbClr val="003300"/>
          </a:solidFill>
          <a:scene3d>
            <a:camera prst="orthographicFront"/>
            <a:lightRig rig="threePt" dir="t"/>
          </a:scene3d>
          <a:sp3d>
            <a:bevelT w="152400" h="50800" prst="softRound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6429396"/>
            <a:ext cx="178601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 smtClean="0">
                <a:solidFill>
                  <a:srgbClr val="006800"/>
                </a:solidFill>
              </a:rPr>
              <a:t>www.cob.rb.kau.edu.sa</a:t>
            </a:r>
            <a:endParaRPr lang="ar-SA" sz="1200" dirty="0">
              <a:solidFill>
                <a:srgbClr val="006800"/>
              </a:solidFill>
            </a:endParaRPr>
          </a:p>
        </p:txBody>
      </p:sp>
      <p:sp>
        <p:nvSpPr>
          <p:cNvPr id="11" name="Teardrop 10"/>
          <p:cNvSpPr/>
          <p:nvPr/>
        </p:nvSpPr>
        <p:spPr>
          <a:xfrm>
            <a:off x="7643834" y="0"/>
            <a:ext cx="1500166" cy="1357298"/>
          </a:xfrm>
          <a:prstGeom prst="teardrop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44450">
            <a:bevelT w="152400" h="50800" prst="softRound"/>
            <a:bevelB prst="angle"/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929586" y="214291"/>
            <a:ext cx="965842" cy="928694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0" y="285728"/>
            <a:ext cx="9144000" cy="17851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600" b="1" dirty="0" smtClean="0">
                <a:solidFill>
                  <a:schemeClr val="bg1"/>
                </a:solidFill>
              </a:rPr>
              <a:t>المرسل</a:t>
            </a:r>
          </a:p>
          <a:p>
            <a:pPr algn="ctr"/>
            <a:endParaRPr lang="ar-SA" sz="44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7158" y="2285992"/>
            <a:ext cx="8501122" cy="34624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ar-SA" sz="2400" b="1" dirty="0" smtClean="0">
                <a:solidFill>
                  <a:srgbClr val="003300"/>
                </a:solidFill>
              </a:rPr>
              <a:t>وهو صانع الرسالة ومنشؤها وهو الذي يبدأ بالإتصال بارسال الأفكار و الأراء و المعلومات التي يريد نقلها.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ar-SA" sz="2400" b="1" dirty="0" smtClean="0">
                <a:solidFill>
                  <a:srgbClr val="003300"/>
                </a:solidFill>
              </a:rPr>
              <a:t>يقوم بتحديد المعنى الذي يريد إيصاله للطرف الآخر . 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ar-SA" sz="2400" b="1" dirty="0" smtClean="0">
                <a:solidFill>
                  <a:srgbClr val="003300"/>
                </a:solidFill>
              </a:rPr>
              <a:t>يضع  هذا المعنى في رموز .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ar-SA" sz="2400" b="1" dirty="0" smtClean="0">
                <a:solidFill>
                  <a:srgbClr val="003300"/>
                </a:solidFill>
              </a:rPr>
              <a:t>يرسل الرسالة.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ar-SA" sz="2400" b="1" dirty="0" smtClean="0">
                <a:solidFill>
                  <a:srgbClr val="003300"/>
                </a:solidFill>
              </a:rPr>
              <a:t>يتفاعل مع تجاوب المستقبل للرسالة.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ar-SA" dirty="0"/>
          </a:p>
        </p:txBody>
      </p:sp>
      <p:pic>
        <p:nvPicPr>
          <p:cNvPr id="9" name="Picture 8" descr="ZP7XCA0ELCSSCANPVBPVCAI9AN94CAUWCBQWCAPG3BWVCAF8O9Z0CA4ILAK8CAO5NK7FCA98AKVCCA27VS7TCA3P2O6CCAXQYL00CAR8EUE5CAIP38FYCA5ALBTPCA2KJEUPCA8K18Y3CAAHQY33CA1EYA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3071810"/>
            <a:ext cx="2286017" cy="25663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Flowchart: Document 3"/>
          <p:cNvSpPr/>
          <p:nvPr/>
        </p:nvSpPr>
        <p:spPr>
          <a:xfrm>
            <a:off x="14" y="0"/>
            <a:ext cx="9143985" cy="1785926"/>
          </a:xfrm>
          <a:prstGeom prst="flowChartDocument">
            <a:avLst/>
          </a:prstGeom>
          <a:solidFill>
            <a:srgbClr val="003300"/>
          </a:solidFill>
          <a:scene3d>
            <a:camera prst="orthographicFront"/>
            <a:lightRig rig="threePt" dir="t"/>
          </a:scene3d>
          <a:sp3d>
            <a:bevelT w="152400" h="50800" prst="softRound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TextBox 15"/>
          <p:cNvSpPr txBox="1"/>
          <p:nvPr/>
        </p:nvSpPr>
        <p:spPr>
          <a:xfrm>
            <a:off x="0" y="6429396"/>
            <a:ext cx="178601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 smtClean="0">
                <a:solidFill>
                  <a:srgbClr val="006800"/>
                </a:solidFill>
              </a:rPr>
              <a:t>www.cob.rb.kau.edu.sa</a:t>
            </a:r>
            <a:endParaRPr lang="ar-SA" sz="1200" dirty="0">
              <a:solidFill>
                <a:srgbClr val="006800"/>
              </a:solidFill>
            </a:endParaRPr>
          </a:p>
        </p:txBody>
      </p:sp>
      <p:sp>
        <p:nvSpPr>
          <p:cNvPr id="11" name="Teardrop 10"/>
          <p:cNvSpPr/>
          <p:nvPr/>
        </p:nvSpPr>
        <p:spPr>
          <a:xfrm>
            <a:off x="7643834" y="0"/>
            <a:ext cx="1500166" cy="1357298"/>
          </a:xfrm>
          <a:prstGeom prst="teardrop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44450">
            <a:bevelT w="152400" h="50800" prst="softRound"/>
            <a:bevelB prst="angle"/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929586" y="214291"/>
            <a:ext cx="965842" cy="928694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0" y="428604"/>
            <a:ext cx="91440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bg1"/>
                </a:solidFill>
              </a:rPr>
              <a:t>الرسالة</a:t>
            </a:r>
            <a:endParaRPr lang="ar-SA" sz="60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57422" y="2285992"/>
            <a:ext cx="5929354" cy="4565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ar-SA" dirty="0"/>
          </a:p>
        </p:txBody>
      </p:sp>
      <p:sp>
        <p:nvSpPr>
          <p:cNvPr id="9" name="Rectangle 8"/>
          <p:cNvSpPr/>
          <p:nvPr/>
        </p:nvSpPr>
        <p:spPr>
          <a:xfrm>
            <a:off x="357158" y="2274838"/>
            <a:ext cx="835824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ar-SA" sz="2400" b="1" dirty="0" smtClean="0">
                <a:solidFill>
                  <a:srgbClr val="003300"/>
                </a:solidFill>
              </a:rPr>
              <a:t>وهي المعنى الذي كونه المرسل وتتكون من مجموعة من الكلمات والقواعد اللغوية , و الأفكار وحركات الجسم والصوت وجوانب الشخصية التي تظهر للمتلقي , كما تشمل الانطباع الذي يعطيه المرسل عن نفسه  (واثق , خائف , متردد ... ) .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ar-SA" sz="2400" b="1" dirty="0" smtClean="0">
                <a:solidFill>
                  <a:srgbClr val="003300"/>
                </a:solidFill>
              </a:rPr>
              <a:t>يمكن أن تكون الرسالة مكتوبة كالخطاب, ويمكن أن تكون بالحديث أو بابتسامة أو باصغاء لموضوع.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Flowchart: Document 3"/>
          <p:cNvSpPr/>
          <p:nvPr/>
        </p:nvSpPr>
        <p:spPr>
          <a:xfrm>
            <a:off x="14" y="0"/>
            <a:ext cx="9143985" cy="1785926"/>
          </a:xfrm>
          <a:prstGeom prst="flowChartDocument">
            <a:avLst/>
          </a:prstGeom>
          <a:solidFill>
            <a:srgbClr val="003300"/>
          </a:solidFill>
          <a:scene3d>
            <a:camera prst="orthographicFront"/>
            <a:lightRig rig="threePt" dir="t"/>
          </a:scene3d>
          <a:sp3d>
            <a:bevelT w="152400" h="50800" prst="softRound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TextBox 15"/>
          <p:cNvSpPr txBox="1"/>
          <p:nvPr/>
        </p:nvSpPr>
        <p:spPr>
          <a:xfrm>
            <a:off x="0" y="6429396"/>
            <a:ext cx="178601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 smtClean="0">
                <a:solidFill>
                  <a:srgbClr val="006800"/>
                </a:solidFill>
              </a:rPr>
              <a:t>www.cob.rb.kau.edu.sa</a:t>
            </a:r>
            <a:endParaRPr lang="ar-SA" sz="1200" dirty="0">
              <a:solidFill>
                <a:srgbClr val="006800"/>
              </a:solidFill>
            </a:endParaRPr>
          </a:p>
        </p:txBody>
      </p:sp>
      <p:sp>
        <p:nvSpPr>
          <p:cNvPr id="11" name="Teardrop 10"/>
          <p:cNvSpPr/>
          <p:nvPr/>
        </p:nvSpPr>
        <p:spPr>
          <a:xfrm>
            <a:off x="7643834" y="0"/>
            <a:ext cx="1500166" cy="1357298"/>
          </a:xfrm>
          <a:prstGeom prst="teardrop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44450">
            <a:bevelT w="152400" h="50800" prst="softRound"/>
            <a:bevelB prst="angle"/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929586" y="214291"/>
            <a:ext cx="965842" cy="928694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0" y="428604"/>
            <a:ext cx="91440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 smtClean="0">
                <a:solidFill>
                  <a:schemeClr val="bg1"/>
                </a:solidFill>
              </a:rPr>
              <a:t>الوسيلة</a:t>
            </a:r>
            <a:endParaRPr lang="ar-SA" sz="44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57422" y="2285992"/>
            <a:ext cx="5929354" cy="4565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ar-SA" dirty="0"/>
          </a:p>
        </p:txBody>
      </p:sp>
      <p:sp>
        <p:nvSpPr>
          <p:cNvPr id="10" name="Rectangle 9"/>
          <p:cNvSpPr/>
          <p:nvPr/>
        </p:nvSpPr>
        <p:spPr>
          <a:xfrm>
            <a:off x="285720" y="2071678"/>
            <a:ext cx="8429684" cy="2280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ar-SA" sz="2400" b="1" dirty="0" smtClean="0">
                <a:solidFill>
                  <a:srgbClr val="003300"/>
                </a:solidFill>
              </a:rPr>
              <a:t>وهي القناة التي تمر من خلالها الرسالة بين المرسل والمتلقي 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ar-SA" sz="2400" b="1" dirty="0" smtClean="0">
                <a:solidFill>
                  <a:srgbClr val="003300"/>
                </a:solidFill>
              </a:rPr>
              <a:t>هناك عدة وسائل يستخدمها الناس في نقل رسائلهم كالكتب والصحف والمجلات والأفلام والبث الإذاعي والتليفزيون والأشرطة والصور والهواتف والحواسيب الآلية وغيرها</a:t>
            </a:r>
            <a:r>
              <a:rPr lang="ar-SA" sz="2400" b="1" dirty="0" smtClean="0">
                <a:solidFill>
                  <a:srgbClr val="000000"/>
                </a:solidFill>
              </a:rPr>
              <a:t>.</a:t>
            </a:r>
            <a:endParaRPr lang="ar-SA" sz="24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ar-SA" dirty="0" smtClean="0"/>
              <a:t> </a:t>
            </a:r>
          </a:p>
          <a:p>
            <a:endParaRPr lang="ar-SA" dirty="0"/>
          </a:p>
        </p:txBody>
      </p:sp>
      <p:pic>
        <p:nvPicPr>
          <p:cNvPr id="14" name="Picture 13" descr="phone_internet_t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4286256"/>
            <a:ext cx="6569276" cy="1586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Flowchart: Document 3"/>
          <p:cNvSpPr/>
          <p:nvPr/>
        </p:nvSpPr>
        <p:spPr>
          <a:xfrm>
            <a:off x="14" y="0"/>
            <a:ext cx="9143985" cy="1785926"/>
          </a:xfrm>
          <a:prstGeom prst="flowChartDocument">
            <a:avLst/>
          </a:prstGeom>
          <a:solidFill>
            <a:srgbClr val="003300"/>
          </a:solidFill>
          <a:scene3d>
            <a:camera prst="orthographicFront"/>
            <a:lightRig rig="threePt" dir="t"/>
          </a:scene3d>
          <a:sp3d>
            <a:bevelT w="152400" h="50800" prst="softRound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TextBox 15"/>
          <p:cNvSpPr txBox="1"/>
          <p:nvPr/>
        </p:nvSpPr>
        <p:spPr>
          <a:xfrm>
            <a:off x="0" y="6429396"/>
            <a:ext cx="178601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 smtClean="0">
                <a:solidFill>
                  <a:srgbClr val="006800"/>
                </a:solidFill>
              </a:rPr>
              <a:t>www.cob.rb.kau.edu.sa</a:t>
            </a:r>
            <a:endParaRPr lang="ar-SA" sz="1200" dirty="0">
              <a:solidFill>
                <a:srgbClr val="006800"/>
              </a:solidFill>
            </a:endParaRPr>
          </a:p>
        </p:txBody>
      </p:sp>
      <p:sp>
        <p:nvSpPr>
          <p:cNvPr id="11" name="Teardrop 10"/>
          <p:cNvSpPr/>
          <p:nvPr/>
        </p:nvSpPr>
        <p:spPr>
          <a:xfrm>
            <a:off x="7643834" y="0"/>
            <a:ext cx="1500166" cy="1357298"/>
          </a:xfrm>
          <a:prstGeom prst="teardrop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44450">
            <a:bevelT w="152400" h="50800" prst="softRound"/>
            <a:bevelB prst="angle"/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929586" y="214291"/>
            <a:ext cx="965842" cy="928694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0" y="428604"/>
            <a:ext cx="91440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 smtClean="0">
                <a:solidFill>
                  <a:schemeClr val="bg1"/>
                </a:solidFill>
              </a:rPr>
              <a:t>المستقبل</a:t>
            </a:r>
            <a:endParaRPr lang="ar-SA" sz="44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57422" y="2285992"/>
            <a:ext cx="5929354" cy="4565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ar-SA" dirty="0"/>
          </a:p>
        </p:txBody>
      </p:sp>
      <p:sp>
        <p:nvSpPr>
          <p:cNvPr id="9" name="Rectangle 8"/>
          <p:cNvSpPr/>
          <p:nvPr/>
        </p:nvSpPr>
        <p:spPr>
          <a:xfrm>
            <a:off x="357158" y="2071678"/>
            <a:ext cx="842968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ar-SA" sz="2400" b="1" dirty="0" smtClean="0">
                <a:solidFill>
                  <a:srgbClr val="003300"/>
                </a:solidFill>
              </a:rPr>
              <a:t>و هو أهم طرف في الإتصال , لأنه هو المعني في رسائلنا , فهوالشخص الذي يحلل الرسائل  ويفسرها إلى معان معينة. ويقوم بثلاث مهام في العملية الاتصالية الواحدة وهي :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ar-SA" sz="2400" b="1" dirty="0" smtClean="0">
                <a:solidFill>
                  <a:srgbClr val="003300"/>
                </a:solidFill>
              </a:rPr>
              <a:t>استقبال الرسالة . 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ar-SA" sz="2400" b="1" dirty="0" smtClean="0">
                <a:solidFill>
                  <a:srgbClr val="003300"/>
                </a:solidFill>
              </a:rPr>
              <a:t>فك رموزها  وتحويلها الي معان : تبعا لخلفيته الثقافية وتجاربه السابقة  ولذلك فالرسائل لا يمكن تفسيرها بطريقة واحدة لدى كل المستقبلين .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ar-SA" sz="2400" b="1" dirty="0" smtClean="0">
                <a:solidFill>
                  <a:srgbClr val="003300"/>
                </a:solidFill>
              </a:rPr>
              <a:t>الاستجابة المناسبة للرسالة. </a:t>
            </a:r>
            <a:endParaRPr lang="ar-SA" sz="24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Flowchart: Document 3"/>
          <p:cNvSpPr/>
          <p:nvPr/>
        </p:nvSpPr>
        <p:spPr>
          <a:xfrm>
            <a:off x="14" y="0"/>
            <a:ext cx="9143985" cy="1785926"/>
          </a:xfrm>
          <a:prstGeom prst="flowChartDocument">
            <a:avLst/>
          </a:prstGeom>
          <a:solidFill>
            <a:srgbClr val="003300"/>
          </a:solidFill>
          <a:scene3d>
            <a:camera prst="orthographicFront"/>
            <a:lightRig rig="threePt" dir="t"/>
          </a:scene3d>
          <a:sp3d>
            <a:bevelT w="152400" h="50800" prst="softRound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TextBox 15"/>
          <p:cNvSpPr txBox="1"/>
          <p:nvPr/>
        </p:nvSpPr>
        <p:spPr>
          <a:xfrm>
            <a:off x="0" y="6429396"/>
            <a:ext cx="178601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 smtClean="0">
                <a:solidFill>
                  <a:srgbClr val="006800"/>
                </a:solidFill>
              </a:rPr>
              <a:t>www.cob.rb.kau.edu.sa</a:t>
            </a:r>
            <a:endParaRPr lang="ar-SA" sz="1200" dirty="0">
              <a:solidFill>
                <a:srgbClr val="006800"/>
              </a:solidFill>
            </a:endParaRPr>
          </a:p>
        </p:txBody>
      </p:sp>
      <p:sp>
        <p:nvSpPr>
          <p:cNvPr id="11" name="Teardrop 10"/>
          <p:cNvSpPr/>
          <p:nvPr/>
        </p:nvSpPr>
        <p:spPr>
          <a:xfrm>
            <a:off x="7643834" y="0"/>
            <a:ext cx="1500166" cy="1357298"/>
          </a:xfrm>
          <a:prstGeom prst="teardrop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44450">
            <a:bevelT w="152400" h="50800" prst="softRound"/>
            <a:bevelB prst="angle"/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929586" y="214291"/>
            <a:ext cx="965842" cy="928694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0" y="428604"/>
            <a:ext cx="91440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 smtClean="0">
                <a:solidFill>
                  <a:schemeClr val="bg1"/>
                </a:solidFill>
              </a:rPr>
              <a:t>رجع الصدى</a:t>
            </a:r>
            <a:endParaRPr lang="ar-SA" sz="44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57422" y="2285992"/>
            <a:ext cx="5929354" cy="4565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ar-SA" dirty="0"/>
          </a:p>
        </p:txBody>
      </p:sp>
      <p:sp>
        <p:nvSpPr>
          <p:cNvPr id="9" name="Rectangle 8"/>
          <p:cNvSpPr/>
          <p:nvPr/>
        </p:nvSpPr>
        <p:spPr>
          <a:xfrm>
            <a:off x="357158" y="2285992"/>
            <a:ext cx="842968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ar-SA" sz="2400" b="1" dirty="0" smtClean="0">
                <a:solidFill>
                  <a:srgbClr val="003300"/>
                </a:solidFill>
              </a:rPr>
              <a:t>وهي الاستجابة التي يرسلها المستقبل إلى المرسل. 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ar-SA" sz="2400" b="1" dirty="0" smtClean="0">
                <a:solidFill>
                  <a:srgbClr val="003300"/>
                </a:solidFill>
              </a:rPr>
              <a:t>تتأكد أهمية رجع الصدى في إفادة المرسل عما إذا كانت الرسالة فهمت كما أراد أم لا . 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ar-SA" sz="2400" b="1" dirty="0" smtClean="0">
                <a:solidFill>
                  <a:srgbClr val="003300"/>
                </a:solidFill>
              </a:rPr>
              <a:t>يدخل في رجع الصدى التعبيرات غير اللفظية مثل: ايماءات الوجه و الإشارات وغيرها من الرموز.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ar-SA" sz="2400" b="1" dirty="0" smtClean="0">
                <a:solidFill>
                  <a:srgbClr val="003300"/>
                </a:solidFill>
              </a:rPr>
              <a:t>يمكن أن يكون رجع الصدى إيجابيا يتفق مع أهداف المرسل أو سلبيا لا يتفق مع أهداف المرسل.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2742</TotalTime>
  <Words>886</Words>
  <Application>Microsoft Office PowerPoint</Application>
  <PresentationFormat>On-screen Show (4:3)</PresentationFormat>
  <Paragraphs>128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تلقا</vt:lpstr>
      <vt:lpstr>ممارسة الأنشطة اليومية</vt:lpstr>
      <vt:lpstr>ممارسة الأنشطة اليومية</vt:lpstr>
      <vt:lpstr>ممارسة الأنشطة اليومية</vt:lpstr>
      <vt:lpstr>ممارسة الأنشطة اليومية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abc</dc:creator>
  <cp:lastModifiedBy>user</cp:lastModifiedBy>
  <cp:revision>89</cp:revision>
  <dcterms:created xsi:type="dcterms:W3CDTF">2011-01-26T12:09:51Z</dcterms:created>
  <dcterms:modified xsi:type="dcterms:W3CDTF">2011-02-19T19:27:25Z</dcterms:modified>
</cp:coreProperties>
</file>