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93" r:id="rId4"/>
    <p:sldId id="258" r:id="rId5"/>
    <p:sldId id="259" r:id="rId6"/>
    <p:sldId id="280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261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7" r:id="rId32"/>
    <p:sldId id="278" r:id="rId33"/>
    <p:sldId id="279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6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1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1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36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44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91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2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29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61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11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28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9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7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55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77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02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7474A6-EE9B-48D1-9B8B-9FC28A603285}" type="datetimeFigureOut">
              <a:rPr lang="fr-FR" smtClean="0"/>
              <a:t>22/12/2023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8987-808F-44BF-9706-C1043FF78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8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" y="783772"/>
            <a:ext cx="11900263" cy="5342708"/>
          </a:xfrm>
        </p:spPr>
        <p:txBody>
          <a:bodyPr>
            <a:normAutofit/>
          </a:bodyPr>
          <a:lstStyle/>
          <a:p>
            <a:pPr lvl="0" algn="ctr"/>
            <a:r>
              <a:rPr lang="fr-FR" sz="4800" b="1" i="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Cours n°03</a:t>
            </a:r>
            <a:br>
              <a:rPr lang="fr-FR" sz="4800" b="1" i="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</a:br>
            <a:r>
              <a:rPr lang="fr-FR" sz="4800" b="1" i="0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/>
            </a:r>
            <a:br>
              <a:rPr lang="fr-FR" sz="4800" b="1" i="0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</a:br>
            <a:r>
              <a:rPr lang="fr-FR" sz="4800" b="1" i="0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Cours de théorie et méthodologie d’entrainement</a:t>
            </a:r>
            <a:br>
              <a:rPr lang="fr-FR" sz="4800" b="1" i="0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</a:br>
            <a:r>
              <a:rPr lang="fr-FR" sz="4800" b="1" i="0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/>
            </a:r>
            <a:br>
              <a:rPr lang="fr-FR" sz="4800" b="1" i="0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</a:br>
            <a:r>
              <a:rPr lang="fr-FR" sz="4400" b="1" i="0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L’entraînement de la force </a:t>
            </a:r>
            <a:r>
              <a:rPr lang="fr-FR" sz="4800" b="1" i="0" u="sng" dirty="0" smtClean="0"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/>
            </a:r>
            <a:br>
              <a:rPr lang="fr-FR" sz="4800" b="1" i="0" u="sng" dirty="0" smtClean="0"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</a:br>
            <a:endParaRPr lang="fr-FR" sz="4800" i="0" u="sng" dirty="0"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82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1" y="233777"/>
            <a:ext cx="11487955" cy="1400530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B- 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régime excentrique </a:t>
            </a:r>
            <a:r>
              <a:rPr lang="fr-F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br>
              <a:rPr lang="fr-F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 muscle travaille en s'allongeant, les insertions s'éloignent, elle s'excentrent, il s'agit souvent de freiner une charge</a:t>
            </a:r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634307"/>
            <a:ext cx="11088710" cy="3903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0158" y="5692463"/>
            <a:ext cx="1039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Descente sur une jambe (excentrique) </a:t>
            </a: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montée </a:t>
            </a:r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sur 2 jambes (concentrique</a:t>
            </a: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exercice excentrique simple.</a:t>
            </a:r>
            <a:endParaRPr lang="fr-F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6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232366"/>
            <a:ext cx="4559121" cy="3888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72" y="98113"/>
            <a:ext cx="4095481" cy="3888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8603" y="4025732"/>
            <a:ext cx="4752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descente ; le partenaire force la flexion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le joueur résiste la jambe descend en action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excentrique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095" y="4120518"/>
            <a:ext cx="3670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montée seule (concentrique)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183" y="5696415"/>
            <a:ext cx="1171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une façon simple de travailler en excentrique avec </a:t>
            </a:r>
            <a:r>
              <a:rPr lang="fr-F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une </a:t>
            </a:r>
            <a:r>
              <a:rPr lang="fr-F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machine à quadriceps et un partenaire.</a:t>
            </a:r>
          </a:p>
        </p:txBody>
      </p:sp>
    </p:spTree>
    <p:extLst>
      <p:ext uri="{BB962C8B-B14F-4D97-AF65-F5344CB8AC3E}">
        <p14:creationId xmlns:p14="http://schemas.microsoft.com/office/powerpoint/2010/main" val="239566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548" y="285292"/>
            <a:ext cx="11732652" cy="590471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C- 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régime pliométrique:</a:t>
            </a:r>
            <a:endParaRPr lang="fr-FR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0" y="1011551"/>
            <a:ext cx="8152327" cy="54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254" y="478476"/>
            <a:ext cx="11814219" cy="1400530"/>
          </a:xfrm>
        </p:spPr>
        <p:txBody>
          <a:bodyPr/>
          <a:lstStyle/>
          <a:p>
            <a:pPr algn="ctr"/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pliométrie simple: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>Elle est illustrée par les bondissements. (foulées bondissantes, sauts </a:t>
            </a:r>
            <a:r>
              <a:rPr lang="fr-FR" sz="2400" dirty="0" smtClean="0">
                <a:latin typeface="Arial Black" panose="020B0A04020102020204" pitchFamily="34" charset="0"/>
              </a:rPr>
              <a:t>à la </a:t>
            </a:r>
            <a:r>
              <a:rPr lang="fr-FR" sz="2400" dirty="0">
                <a:latin typeface="Arial Black" panose="020B0A04020102020204" pitchFamily="34" charset="0"/>
              </a:rPr>
              <a:t>corde, </a:t>
            </a:r>
            <a:r>
              <a:rPr lang="fr-FR" sz="2400" dirty="0" smtClean="0">
                <a:latin typeface="Arial Black" panose="020B0A04020102020204" pitchFamily="34" charset="0"/>
              </a:rPr>
              <a:t>plinthes </a:t>
            </a:r>
            <a:r>
              <a:rPr lang="fr-FR" sz="2400" dirty="0">
                <a:latin typeface="Arial Black" panose="020B0A04020102020204" pitchFamily="34" charset="0"/>
              </a:rPr>
              <a:t>bas (20 cm), bancs etc...)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0" y="2253803"/>
            <a:ext cx="8293994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63" y="195140"/>
            <a:ext cx="11797048" cy="6476116"/>
          </a:xfrm>
        </p:spPr>
        <p:txBody>
          <a:bodyPr/>
          <a:lstStyle/>
          <a:p>
            <a:pPr algn="ctr" rtl="1"/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pliométrie intense </a:t>
            </a:r>
            <a:r>
              <a:rPr lang="fr-F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fr-FR" sz="24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>Elle s'effectue avec des </a:t>
            </a:r>
            <a:r>
              <a:rPr lang="fr-FR" sz="2400" dirty="0" smtClean="0">
                <a:latin typeface="Arial Black" panose="020B0A04020102020204" pitchFamily="34" charset="0"/>
              </a:rPr>
              <a:t>plinthes </a:t>
            </a:r>
            <a:r>
              <a:rPr lang="fr-FR" sz="2400" dirty="0">
                <a:latin typeface="Arial Black" panose="020B0A04020102020204" pitchFamily="34" charset="0"/>
              </a:rPr>
              <a:t>hauts (60 à 100 cm)</a:t>
            </a:r>
            <a:br>
              <a:rPr lang="fr-FR" sz="2400" dirty="0"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>Pour varier nous avons vu qu'elle peut s'exécuter avec différentes flexions de </a:t>
            </a:r>
            <a:r>
              <a:rPr lang="fr-FR" sz="2400" dirty="0" smtClean="0">
                <a:latin typeface="Arial Black" panose="020B0A04020102020204" pitchFamily="34" charset="0"/>
              </a:rPr>
              <a:t>jambes: petite </a:t>
            </a:r>
            <a:r>
              <a:rPr lang="fr-FR" sz="2400" dirty="0">
                <a:latin typeface="Arial Black" panose="020B0A04020102020204" pitchFamily="34" charset="0"/>
              </a:rPr>
              <a:t>flexion 130°, moyenne flexion 90° et grande flexion 60°. Il est bon dans la </a:t>
            </a:r>
            <a:r>
              <a:rPr lang="fr-FR" sz="2400" dirty="0" smtClean="0">
                <a:latin typeface="Arial Black" panose="020B0A04020102020204" pitchFamily="34" charset="0"/>
              </a:rPr>
              <a:t>même séance </a:t>
            </a:r>
            <a:r>
              <a:rPr lang="fr-FR" sz="2400" dirty="0">
                <a:latin typeface="Arial Black" panose="020B0A04020102020204" pitchFamily="34" charset="0"/>
              </a:rPr>
              <a:t>de combiner ces différentes exécutions : la figure 19 illustre une possibilité </a:t>
            </a:r>
            <a:r>
              <a:rPr lang="fr-FR" sz="2400" dirty="0" smtClean="0">
                <a:latin typeface="Arial Black" panose="020B0A04020102020204" pitchFamily="34" charset="0"/>
              </a:rPr>
              <a:t>de </a:t>
            </a:r>
            <a:r>
              <a:rPr lang="fr-FR" sz="2400" dirty="0">
                <a:latin typeface="Arial Black" panose="020B0A04020102020204" pitchFamily="34" charset="0"/>
              </a:rPr>
              <a:t>combinaison</a:t>
            </a:r>
            <a:r>
              <a:rPr lang="fr-FR" sz="2400" dirty="0" smtClean="0">
                <a:latin typeface="Arial Black" panose="020B0A04020102020204" pitchFamily="34" charset="0"/>
              </a:rPr>
              <a:t>.</a:t>
            </a:r>
            <a:br>
              <a:rPr lang="fr-FR" sz="2400" dirty="0" smtClean="0"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/>
            </a:r>
            <a:br>
              <a:rPr lang="fr-FR" sz="2400" dirty="0"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 : </a:t>
            </a:r>
            <a:r>
              <a:rPr lang="fr-FR" sz="2400" dirty="0" smtClean="0">
                <a:latin typeface="Arial Black" panose="020B0A04020102020204" pitchFamily="34" charset="0"/>
              </a:rPr>
              <a:t>Flexion a 150° ; suivi par </a:t>
            </a:r>
            <a:r>
              <a:rPr lang="fr-F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</a:t>
            </a:r>
            <a:r>
              <a:rPr lang="fr-FR" sz="2400" dirty="0" smtClean="0">
                <a:latin typeface="Arial Black" panose="020B0A04020102020204" pitchFamily="34" charset="0"/>
              </a:rPr>
              <a:t> flexion a 90° suivi par </a:t>
            </a:r>
            <a:r>
              <a:rPr lang="fr-F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</a:t>
            </a:r>
            <a:r>
              <a:rPr lang="fr-FR" sz="2400" dirty="0" smtClean="0">
                <a:latin typeface="Arial Black" panose="020B0A04020102020204" pitchFamily="34" charset="0"/>
              </a:rPr>
              <a:t> flexion a 30°</a:t>
            </a:r>
            <a:br>
              <a:rPr lang="fr-FR" sz="2400" dirty="0" smtClean="0"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/>
            </a:r>
            <a:br>
              <a:rPr lang="fr-FR" sz="2400" dirty="0"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>différentes combinaisons possibles de flexion des genoux dans</a:t>
            </a:r>
            <a:br>
              <a:rPr lang="fr-FR" sz="2400" dirty="0"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>l'exécution des sauts en contrebas</a:t>
            </a:r>
            <a:r>
              <a:rPr lang="fr-FR" sz="2400" dirty="0" smtClean="0">
                <a:latin typeface="Arial Black" panose="020B0A04020102020204" pitchFamily="34" charset="0"/>
              </a:rPr>
              <a:t>.</a:t>
            </a:r>
            <a:br>
              <a:rPr lang="fr-FR" sz="2400" dirty="0" smtClean="0">
                <a:latin typeface="Arial Black" panose="020B0A04020102020204" pitchFamily="34" charset="0"/>
              </a:rPr>
            </a:br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pliométrie avec charge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fr-FR" sz="2400" dirty="0">
                <a:latin typeface="Arial Black" panose="020B0A04020102020204" pitchFamily="34" charset="0"/>
              </a:rPr>
              <a:t/>
            </a:r>
            <a:br>
              <a:rPr lang="fr-FR" sz="2400" dirty="0">
                <a:latin typeface="Arial Black" panose="020B0A04020102020204" pitchFamily="34" charset="0"/>
              </a:rPr>
            </a:br>
            <a:r>
              <a:rPr lang="fr-FR" sz="2400" dirty="0">
                <a:latin typeface="Arial Black" panose="020B0A04020102020204" pitchFamily="34" charset="0"/>
              </a:rPr>
              <a:t>Elle consiste à exécuter des squats par exemple en introduisant un ou plusieurs temps de ressort.</a:t>
            </a:r>
          </a:p>
        </p:txBody>
      </p:sp>
    </p:spTree>
    <p:extLst>
      <p:ext uri="{BB962C8B-B14F-4D97-AF65-F5344CB8AC3E}">
        <p14:creationId xmlns:p14="http://schemas.microsoft.com/office/powerpoint/2010/main" val="142584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10" y="143624"/>
            <a:ext cx="11887199" cy="6604906"/>
          </a:xfrm>
        </p:spPr>
        <p:txBody>
          <a:bodyPr/>
          <a:lstStyle/>
          <a:p>
            <a:pPr algn="ctr"/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3- L’électrostimulation :</a:t>
            </a:r>
            <a:r>
              <a:rPr lang="fr-F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r-F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Technique introduite dans le domaine de l'entraînement par </a:t>
            </a:r>
            <a:r>
              <a:rPr lang="fr-F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Kotz 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(URSS) en 1970, elle </a:t>
            </a: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été 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reprise principalement au Canada par </a:t>
            </a:r>
            <a:r>
              <a:rPr lang="fr-F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Portmann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 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position de travail du quadriceps est représentée sur la figure </a:t>
            </a: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L'athlète </a:t>
            </a: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travaille contre 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une résistance isométrique</a:t>
            </a: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Elle consiste à faire travailler le muscle grâce à une stimulation électrique produite par un appareil spécial produisant un courant bien particulier.</a:t>
            </a: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la stimulation du quadriceps avec un appareil de type « Compex SportP »</a:t>
            </a:r>
            <a:r>
              <a:rPr lang="fr-F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11" y="3683357"/>
            <a:ext cx="4816699" cy="23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699" y="452718"/>
            <a:ext cx="11835684" cy="1400530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4- Les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vibrations (Whole Body Vibration):</a:t>
            </a:r>
            <a:endParaRPr lang="fr-F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298" y="1312307"/>
            <a:ext cx="2756030" cy="12640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98" y="2576338"/>
            <a:ext cx="2756030" cy="1273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298" y="3849463"/>
            <a:ext cx="2756030" cy="12731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298" y="5131682"/>
            <a:ext cx="2756030" cy="1264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643" y="2788916"/>
            <a:ext cx="2778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l’entraînement sur plateau vibrant (WBV)</a:t>
            </a:r>
          </a:p>
        </p:txBody>
      </p:sp>
    </p:spTree>
    <p:extLst>
      <p:ext uri="{BB962C8B-B14F-4D97-AF65-F5344CB8AC3E}">
        <p14:creationId xmlns:p14="http://schemas.microsoft.com/office/powerpoint/2010/main" val="416294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821" y="1956853"/>
            <a:ext cx="11681138" cy="4637314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LES </a:t>
            </a:r>
            <a:r>
              <a:rPr lang="fr-F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MÉTHODES D’ENTRAÎNEMENT </a:t>
            </a:r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/>
            </a:r>
            <a:b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</a:br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DE </a:t>
            </a:r>
            <a:r>
              <a:rPr lang="fr-F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LA FORCE</a:t>
            </a:r>
          </a:p>
        </p:txBody>
      </p:sp>
    </p:spTree>
    <p:extLst>
      <p:ext uri="{BB962C8B-B14F-4D97-AF65-F5344CB8AC3E}">
        <p14:creationId xmlns:p14="http://schemas.microsoft.com/office/powerpoint/2010/main" val="99132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7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" y="220899"/>
            <a:ext cx="10622903" cy="835169"/>
          </a:xfrm>
        </p:spPr>
        <p:txBody>
          <a:bodyPr/>
          <a:lstStyle/>
          <a:p>
            <a:pPr algn="ctr"/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>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287887"/>
            <a:ext cx="11745532" cy="4599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DZ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fr-FR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fr-FR" sz="3600" b="1" dirty="0" smtClean="0">
                <a:latin typeface="Arial Black" panose="020B0A04020102020204" pitchFamily="34" charset="0"/>
              </a:rPr>
              <a:t> </a:t>
            </a:r>
            <a:r>
              <a:rPr lang="ar-DZ" sz="3600" b="1" dirty="0" smtClean="0">
                <a:latin typeface="Arial Black" panose="020B0A04020102020204" pitchFamily="34" charset="0"/>
              </a:rPr>
              <a:t> </a:t>
            </a:r>
            <a:r>
              <a:rPr lang="fr-FR" sz="3600" b="1" dirty="0" smtClean="0">
                <a:latin typeface="Arial Black" panose="020B0A04020102020204" pitchFamily="34" charset="0"/>
              </a:rPr>
              <a:t>La </a:t>
            </a:r>
            <a:r>
              <a:rPr lang="fr-FR" sz="3600" b="1" dirty="0">
                <a:latin typeface="Arial Black" panose="020B0A04020102020204" pitchFamily="34" charset="0"/>
              </a:rPr>
              <a:t>force musculaire est la capacité motrice qui permet à l’homme de vaincre </a:t>
            </a:r>
            <a:r>
              <a:rPr lang="fr-FR" sz="3600" b="1" dirty="0" smtClean="0">
                <a:latin typeface="Arial Black" panose="020B0A04020102020204" pitchFamily="34" charset="0"/>
              </a:rPr>
              <a:t>une résistance </a:t>
            </a:r>
            <a:r>
              <a:rPr lang="fr-FR" sz="3600" b="1" dirty="0">
                <a:latin typeface="Arial Black" panose="020B0A04020102020204" pitchFamily="34" charset="0"/>
              </a:rPr>
              <a:t>ou de s’y opposer par un effort intense de sa </a:t>
            </a:r>
            <a:r>
              <a:rPr lang="fr-FR" sz="3600" b="1" dirty="0" smtClean="0">
                <a:latin typeface="Arial Black" panose="020B0A04020102020204" pitchFamily="34" charset="0"/>
              </a:rPr>
              <a:t>musculature.</a:t>
            </a:r>
          </a:p>
          <a:p>
            <a:pPr marL="0" indent="0" algn="ctr">
              <a:buNone/>
            </a:pPr>
            <a:r>
              <a:rPr lang="ar-DZ" sz="3600" b="1" dirty="0" smtClean="0">
                <a:latin typeface="Arial Black" panose="020B0A04020102020204" pitchFamily="34" charset="0"/>
              </a:rPr>
              <a:t>القوة العضلية </a:t>
            </a:r>
            <a:r>
              <a:rPr lang="ar-DZ" sz="3600" b="1" dirty="0">
                <a:latin typeface="Arial Black" panose="020B0A04020102020204" pitchFamily="34" charset="0"/>
              </a:rPr>
              <a:t>هي القدرة الحركية التي تسمح </a:t>
            </a:r>
            <a:r>
              <a:rPr lang="ar-DZ" sz="3600" b="1" dirty="0" smtClean="0">
                <a:latin typeface="Arial Black" panose="020B0A04020102020204" pitchFamily="34" charset="0"/>
              </a:rPr>
              <a:t>للإنسان </a:t>
            </a:r>
            <a:r>
              <a:rPr lang="ar-DZ" sz="3600" b="1" dirty="0">
                <a:latin typeface="Arial Black" panose="020B0A04020102020204" pitchFamily="34" charset="0"/>
              </a:rPr>
              <a:t>بالتغلب على المقاومة أو مقاومتها بجهد مكثف من قبل عضلاته.</a:t>
            </a:r>
            <a:endParaRPr lang="fr-FR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9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9250" y="2091555"/>
            <a:ext cx="9710671" cy="2789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CONSTRUCTION DE LA FORCE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14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152"/>
            <a:ext cx="12093261" cy="65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20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699" y="2408351"/>
            <a:ext cx="11668259" cy="253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EXEMPLE </a:t>
            </a:r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D’UN PROGRAMME DE CONSTRUCTION MUSCULAIRE</a:t>
            </a:r>
          </a:p>
          <a:p>
            <a:pPr marL="0" indent="0" algn="ctr">
              <a:buNone/>
            </a:pPr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CHEZ DES JEUNES DE 15-16 ANS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92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1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2052918"/>
            <a:ext cx="11590986" cy="2995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ENTRAÎNEMENT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LA FORCE DE BASE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AVEC LE POIDS DU CORPS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52" y="1"/>
            <a:ext cx="12101848" cy="67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40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88"/>
            <a:ext cx="12191999" cy="6858088"/>
            <a:chOff x="48" y="-182"/>
            <a:chExt cx="14352" cy="1033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49"/>
              <a:ext cx="14352" cy="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182"/>
              <a:ext cx="14352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540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89" y="218941"/>
            <a:ext cx="11951594" cy="6478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2-</a:t>
            </a:r>
            <a:r>
              <a:rPr lang="fr-FR" sz="3600" b="1" dirty="0" smtClean="0"/>
              <a:t> « La </a:t>
            </a:r>
            <a:r>
              <a:rPr lang="fr-FR" sz="3600" b="1" dirty="0"/>
              <a:t>force de l’homme peut se définir comme la faculté de vaincre </a:t>
            </a:r>
            <a:r>
              <a:rPr lang="fr-FR" sz="3600" b="1" dirty="0" smtClean="0"/>
              <a:t>une résistance extérieure ou d’y résister grâce a des efforts musculaires ». </a:t>
            </a:r>
            <a:r>
              <a:rPr lang="fr-FR" sz="2400" b="1" dirty="0" smtClean="0">
                <a:solidFill>
                  <a:srgbClr val="FF0000"/>
                </a:solidFill>
              </a:rPr>
              <a:t>Zatziorski (1966)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ar-DZ" sz="3600" b="1" dirty="0"/>
              <a:t>يمكن تعريف </a:t>
            </a:r>
            <a:r>
              <a:rPr lang="ar-DZ" sz="3600" b="1" dirty="0" smtClean="0"/>
              <a:t>القوة بأنها قدرة  </a:t>
            </a:r>
            <a:r>
              <a:rPr lang="ar-DZ" sz="3600" b="1" dirty="0"/>
              <a:t>التغلب على المقاومة الخارجية أو مقاومتها من خلال الجهود </a:t>
            </a:r>
            <a:r>
              <a:rPr lang="ar-DZ" sz="3600" b="1" dirty="0" smtClean="0"/>
              <a:t>العضلية.</a:t>
            </a:r>
            <a:endParaRPr lang="fr-FR" sz="3600" b="1" dirty="0" smtClean="0"/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3-</a:t>
            </a:r>
            <a:r>
              <a:rPr lang="fr-FR" sz="4000" b="1" dirty="0" smtClean="0"/>
              <a:t> </a:t>
            </a:r>
            <a:r>
              <a:rPr lang="fr-FR" sz="3600" b="1" dirty="0" smtClean="0"/>
              <a:t>La force «  évoque la tension qu’un muscle ou un groupe de muscle peut opposer a une résistance en un seul effort maximal ». </a:t>
            </a:r>
            <a:r>
              <a:rPr lang="fr-FR" sz="2400" b="1" dirty="0" smtClean="0">
                <a:solidFill>
                  <a:srgbClr val="FF0000"/>
                </a:solidFill>
              </a:rPr>
              <a:t>Fox et Mathews (1984)</a:t>
            </a:r>
            <a:endParaRPr lang="ar-DZ" sz="2400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ar-DZ" sz="3600" b="1" dirty="0"/>
              <a:t>تشير القوة إلى </a:t>
            </a:r>
            <a:r>
              <a:rPr lang="ar-DZ" sz="3600" b="1" dirty="0" smtClean="0"/>
              <a:t>التوتر </a:t>
            </a:r>
            <a:r>
              <a:rPr lang="ar-DZ" sz="3600" b="1" dirty="0"/>
              <a:t>الذي يمكن أن تتحمله العضلة أو </a:t>
            </a:r>
            <a:r>
              <a:rPr lang="ar-DZ" sz="3600" b="1" dirty="0" smtClean="0"/>
              <a:t>مجموعة من </a:t>
            </a:r>
            <a:r>
              <a:rPr lang="ar-DZ" sz="3600" b="1" dirty="0"/>
              <a:t>العضلات </a:t>
            </a:r>
            <a:r>
              <a:rPr lang="ar-DZ" sz="3600" b="1" dirty="0" smtClean="0"/>
              <a:t>أثناء بذل </a:t>
            </a:r>
            <a:r>
              <a:rPr lang="ar-DZ" sz="3600" b="1" dirty="0"/>
              <a:t>أقصى جهد.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955002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348722"/>
            <a:ext cx="12191999" cy="5509278"/>
          </a:xfrm>
          <a:prstGeom prst="rect">
            <a:avLst/>
          </a:prstGeom>
        </p:spPr>
      </p:pic>
      <p:pic>
        <p:nvPicPr>
          <p:cNvPr id="5" name="image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0152"/>
            <a:ext cx="12191999" cy="12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7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909"/>
            <a:ext cx="12191999" cy="1258570"/>
          </a:xfrm>
          <a:prstGeom prst="rect">
            <a:avLst/>
          </a:prstGeom>
        </p:spPr>
      </p:pic>
      <p:pic>
        <p:nvPicPr>
          <p:cNvPr id="5" name="image1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81070"/>
            <a:ext cx="12191999" cy="53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7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" y="35"/>
            <a:ext cx="12191909" cy="6857806"/>
            <a:chOff x="-2352" y="-449"/>
            <a:chExt cx="20148" cy="119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2" y="2049"/>
              <a:ext cx="20148" cy="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1" y="-449"/>
              <a:ext cx="19794" cy="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155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6739" y="126147"/>
            <a:ext cx="9404723" cy="659464"/>
          </a:xfrm>
        </p:spPr>
        <p:txBody>
          <a:bodyPr/>
          <a:lstStyle/>
          <a:p>
            <a:pPr algn="ctr"/>
            <a:r>
              <a:rPr lang="fr-FR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OBJECTIFS</a:t>
            </a:r>
            <a:r>
              <a:rPr lang="ar-DZ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الأهداف : </a:t>
            </a:r>
            <a:endParaRPr lang="fr-FR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446" y="785612"/>
            <a:ext cx="11599817" cy="59114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AMÉLIORER</a:t>
            </a: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ar-DZ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تحسين ( تعزيز وتطوير) </a:t>
            </a:r>
            <a:endParaRPr lang="fr-FR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vitesse</a:t>
            </a:r>
            <a:r>
              <a:rPr lang="ar-DZ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تحسين السرعة  </a:t>
            </a:r>
            <a:endParaRPr lang="fr-FR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3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la force de </a:t>
            </a:r>
            <a:r>
              <a:rPr lang="fr-FR" sz="32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démarrage</a:t>
            </a:r>
            <a:r>
              <a:rPr lang="ar-DZ" sz="32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تحسين قوة الانطلاق   </a:t>
            </a:r>
            <a:endParaRPr lang="fr-FR" sz="32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la détente et la </a:t>
            </a:r>
            <a:r>
              <a:rPr lang="fr-FR" sz="32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puissance</a:t>
            </a:r>
            <a:r>
              <a:rPr lang="ar-DZ" sz="32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تحسين قدرة الارتقاء و المقاومة </a:t>
            </a:r>
            <a:endParaRPr lang="fr-FR" sz="32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force de </a:t>
            </a:r>
            <a:r>
              <a:rPr lang="fr-FR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frappe</a:t>
            </a:r>
            <a:r>
              <a:rPr lang="ar-DZ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تحسين  قوة التسديد  </a:t>
            </a:r>
            <a:endParaRPr lang="fr-FR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force en </a:t>
            </a:r>
            <a:r>
              <a:rPr lang="fr-FR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duel</a:t>
            </a:r>
            <a:r>
              <a:rPr lang="ar-DZ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تعزيز القوة في المبارزة  </a:t>
            </a:r>
            <a:endParaRPr lang="fr-FR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confiance en </a:t>
            </a:r>
            <a:r>
              <a:rPr lang="fr-FR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soi</a:t>
            </a:r>
            <a:r>
              <a:rPr lang="ar-DZ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تعزيز الثقة في النفس  </a:t>
            </a:r>
            <a:endParaRPr lang="fr-F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prévention des accidents articulaires, musculaires et ligamentaires</a:t>
            </a:r>
          </a:p>
          <a:p>
            <a:pPr marL="0" indent="0" algn="ctr">
              <a:buNone/>
            </a:pPr>
            <a:r>
              <a:rPr lang="ar-DZ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تساعد في الوقاية </a:t>
            </a:r>
            <a:r>
              <a:rPr lang="ar-DZ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من حوادث المفاصل والعضلات </a:t>
            </a:r>
            <a:r>
              <a:rPr lang="ar-DZ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والأربطة.</a:t>
            </a:r>
            <a:endParaRPr lang="fr-FR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7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426" y="126147"/>
            <a:ext cx="9404723" cy="801316"/>
          </a:xfrm>
        </p:spPr>
        <p:txBody>
          <a:bodyPr/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TYPES </a:t>
            </a: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 FORCE</a:t>
            </a:r>
          </a:p>
        </p:txBody>
      </p:sp>
      <p:pic>
        <p:nvPicPr>
          <p:cNvPr id="4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426" y="1057908"/>
            <a:ext cx="1080228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373487"/>
            <a:ext cx="10882648" cy="60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6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323708"/>
            <a:ext cx="115394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,Bold"/>
              </a:rPr>
              <a:t>Les régimes d’action musculaire </a:t>
            </a:r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,Bold"/>
              </a:rPr>
              <a:t>:</a:t>
            </a:r>
            <a:endParaRPr lang="fr-FR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,Bold"/>
            </a:endParaRPr>
          </a:p>
          <a:p>
            <a:pPr algn="ctr"/>
            <a:r>
              <a:rPr lang="fr-FR" sz="2800" b="1" dirty="0">
                <a:latin typeface="TimesNewRoman,Bold"/>
              </a:rPr>
              <a:t>C’est l’apparition de l’utilisation des différentes modalités de fonctionnement</a:t>
            </a:r>
          </a:p>
          <a:p>
            <a:pPr algn="ctr"/>
            <a:r>
              <a:rPr lang="fr-FR" sz="2800" b="1" dirty="0">
                <a:latin typeface="TimesNewRoman,Bold"/>
              </a:rPr>
              <a:t>musculaire qui a permis une grande évolution des méthodes de musculation.</a:t>
            </a:r>
          </a:p>
          <a:p>
            <a:pPr algn="ctr"/>
            <a:r>
              <a:rPr lang="fr-FR" sz="2800" b="1" u="sng" dirty="0">
                <a:latin typeface="TimesNewRoman"/>
              </a:rPr>
              <a:t>Les régimes sont au nombre de 4 </a:t>
            </a:r>
            <a:r>
              <a:rPr lang="fr-FR" sz="2800" dirty="0">
                <a:latin typeface="TimesNewRoman"/>
              </a:rPr>
              <a:t>:</a:t>
            </a:r>
          </a:p>
          <a:p>
            <a:pPr algn="ctr"/>
            <a:r>
              <a:rPr lang="fr-FR" sz="3200" b="1" dirty="0" smtClean="0">
                <a:latin typeface="TimesNewRoman"/>
              </a:rPr>
              <a:t>1</a:t>
            </a:r>
            <a:r>
              <a:rPr lang="fr-FR" sz="3200" b="1" dirty="0" smtClean="0">
                <a:solidFill>
                  <a:srgbClr val="FF0000"/>
                </a:solidFill>
                <a:latin typeface="TimesNewRoman"/>
              </a:rPr>
              <a:t>- </a:t>
            </a:r>
            <a:r>
              <a:rPr lang="fr-FR" sz="3200" b="1" dirty="0">
                <a:solidFill>
                  <a:srgbClr val="FF0000"/>
                </a:solidFill>
                <a:latin typeface="TimesNewRoman"/>
              </a:rPr>
              <a:t>isométrique</a:t>
            </a:r>
          </a:p>
          <a:p>
            <a:pPr algn="ctr"/>
            <a:r>
              <a:rPr lang="fr-FR" sz="3200" b="1" dirty="0" smtClean="0">
                <a:latin typeface="TimesNewRoman"/>
              </a:rPr>
              <a:t>2</a:t>
            </a:r>
            <a:r>
              <a:rPr lang="fr-FR" sz="3200" b="1" dirty="0" smtClean="0">
                <a:solidFill>
                  <a:srgbClr val="FF0000"/>
                </a:solidFill>
                <a:latin typeface="TimesNewRoman"/>
              </a:rPr>
              <a:t>- anisométriques</a:t>
            </a:r>
            <a:r>
              <a:rPr lang="fr-FR" sz="2800" dirty="0" smtClean="0">
                <a:latin typeface="TimesNewRoman"/>
              </a:rPr>
              <a:t> : </a:t>
            </a:r>
          </a:p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TimesNewRoman"/>
              </a:rPr>
              <a:t>A</a:t>
            </a:r>
            <a:r>
              <a:rPr lang="fr-FR" sz="2800" b="1" dirty="0" smtClean="0">
                <a:latin typeface="TimesNewRoman"/>
              </a:rPr>
              <a:t>-concentrique</a:t>
            </a:r>
            <a:endParaRPr lang="fr-FR" sz="2800" b="1" dirty="0">
              <a:latin typeface="TimesNewRoman"/>
            </a:endParaRPr>
          </a:p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TimesNewRoman"/>
              </a:rPr>
              <a:t>B</a:t>
            </a:r>
            <a:r>
              <a:rPr lang="fr-FR" sz="2800" b="1" dirty="0" smtClean="0">
                <a:latin typeface="TimesNewRoman"/>
              </a:rPr>
              <a:t>- </a:t>
            </a:r>
            <a:r>
              <a:rPr lang="fr-FR" sz="2800" b="1" dirty="0">
                <a:latin typeface="TimesNewRoman"/>
              </a:rPr>
              <a:t>excentrique</a:t>
            </a:r>
          </a:p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TimesNewRoman"/>
              </a:rPr>
              <a:t>C</a:t>
            </a:r>
            <a:r>
              <a:rPr lang="fr-FR" sz="2800" b="1" dirty="0" smtClean="0">
                <a:latin typeface="TimesNewRoman"/>
              </a:rPr>
              <a:t>- </a:t>
            </a:r>
            <a:r>
              <a:rPr lang="fr-FR" sz="2800" b="1" dirty="0">
                <a:latin typeface="TimesNewRoman"/>
              </a:rPr>
              <a:t>pliométrique</a:t>
            </a:r>
          </a:p>
          <a:p>
            <a:pPr algn="ctr"/>
            <a:r>
              <a:rPr lang="fr-FR" sz="2800" b="1" dirty="0">
                <a:latin typeface="TimesNewRoman"/>
              </a:rPr>
              <a:t>- et nous ajoutons deux autres modalités :</a:t>
            </a:r>
          </a:p>
          <a:p>
            <a:pPr algn="ctr"/>
            <a:r>
              <a:rPr lang="fr-FR" sz="3200" b="1" dirty="0" smtClean="0">
                <a:latin typeface="TimesNewRoman"/>
              </a:rPr>
              <a:t>3</a:t>
            </a:r>
            <a:r>
              <a:rPr lang="fr-FR" sz="3200" b="1" dirty="0" smtClean="0">
                <a:solidFill>
                  <a:srgbClr val="FF0000"/>
                </a:solidFill>
                <a:latin typeface="TimesNewRoman"/>
              </a:rPr>
              <a:t>- l'électrostimulation.  </a:t>
            </a:r>
            <a:r>
              <a:rPr lang="fr-FR" sz="3200" b="1" dirty="0" smtClean="0">
                <a:latin typeface="TimesNewRoman"/>
              </a:rPr>
              <a:t>4</a:t>
            </a:r>
            <a:r>
              <a:rPr lang="fr-FR" sz="3200" b="1" dirty="0" smtClean="0">
                <a:solidFill>
                  <a:srgbClr val="FF0000"/>
                </a:solidFill>
                <a:latin typeface="TimesNewRoman"/>
              </a:rPr>
              <a:t>- les vibrations.</a:t>
            </a:r>
          </a:p>
          <a:p>
            <a:pPr algn="r"/>
            <a:r>
              <a:rPr lang="fr-FR" sz="2800" b="1" dirty="0">
                <a:solidFill>
                  <a:srgbClr val="FFFF00"/>
                </a:solidFill>
              </a:rPr>
              <a:t>(</a:t>
            </a:r>
            <a:r>
              <a:rPr lang="fr-FR" sz="2800" b="1" dirty="0" smtClean="0">
                <a:solidFill>
                  <a:srgbClr val="FFFF00"/>
                </a:solidFill>
              </a:rPr>
              <a:t>Gilles Cometti)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7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790" y="246656"/>
            <a:ext cx="11938714" cy="1400530"/>
          </a:xfrm>
        </p:spPr>
        <p:txBody>
          <a:bodyPr/>
          <a:lstStyle/>
          <a:p>
            <a:pPr algn="ctr"/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1- Le </a:t>
            </a:r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régime isométrique </a:t>
            </a:r>
            <a:r>
              <a:rPr lang="fr-F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fr-FR" sz="2400" dirty="0" smtClean="0"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latin typeface="Arial Black" panose="020B0A04020102020204" pitchFamily="34" charset="0"/>
              </a:rPr>
            </a:br>
            <a:r>
              <a:rPr lang="fr-FR" sz="2800" dirty="0" smtClean="0">
                <a:latin typeface="Arial Black" panose="020B0A04020102020204" pitchFamily="34" charset="0"/>
              </a:rPr>
              <a:t>Le </a:t>
            </a:r>
            <a:r>
              <a:rPr lang="fr-FR" sz="2800" dirty="0">
                <a:latin typeface="Arial Black" panose="020B0A04020102020204" pitchFamily="34" charset="0"/>
              </a:rPr>
              <a:t>muscle travaille contre une résistance fixe, les leviers et donc les </a:t>
            </a:r>
            <a:r>
              <a:rPr lang="fr-FR" sz="2800" dirty="0" smtClean="0">
                <a:latin typeface="Arial Black" panose="020B0A04020102020204" pitchFamily="34" charset="0"/>
              </a:rPr>
              <a:t>insertions musculaires </a:t>
            </a:r>
            <a:r>
              <a:rPr lang="fr-FR" sz="2800" dirty="0">
                <a:latin typeface="Arial Black" panose="020B0A04020102020204" pitchFamily="34" charset="0"/>
              </a:rPr>
              <a:t>ne se déplacent pas.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8" y="1853249"/>
            <a:ext cx="3515933" cy="479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710" y="315735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Exemple: </a:t>
            </a:r>
            <a:endParaRPr lang="fr-FR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fr-FR" sz="2800" dirty="0" smtClean="0">
                <a:latin typeface="Arial Black" panose="020B0A04020102020204" pitchFamily="34" charset="0"/>
              </a:rPr>
              <a:t>en squat avec </a:t>
            </a:r>
            <a:r>
              <a:rPr lang="fr-FR" sz="2800" dirty="0">
                <a:latin typeface="Arial Black" panose="020B0A04020102020204" pitchFamily="34" charset="0"/>
              </a:rPr>
              <a:t>une charge de 60 à 90% tenir la position genoux fléchis à 90°.</a:t>
            </a:r>
          </a:p>
        </p:txBody>
      </p:sp>
    </p:spTree>
    <p:extLst>
      <p:ext uri="{BB962C8B-B14F-4D97-AF65-F5344CB8AC3E}">
        <p14:creationId xmlns:p14="http://schemas.microsoft.com/office/powerpoint/2010/main" val="21782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93" y="182261"/>
            <a:ext cx="11629622" cy="2522301"/>
          </a:xfrm>
        </p:spPr>
        <p:txBody>
          <a:bodyPr/>
          <a:lstStyle/>
          <a:p>
            <a:pPr algn="ctr"/>
            <a:r>
              <a:rPr lang="fr-F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2- anisométriques </a:t>
            </a:r>
            <a:r>
              <a:rPr lang="fr-FR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r-FR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Le </a:t>
            </a:r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régime concentrique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r-FR" sz="2800" dirty="0" smtClean="0">
                <a:latin typeface="Arial Black" panose="020B0A04020102020204" pitchFamily="34" charset="0"/>
              </a:rPr>
              <a:t/>
            </a:r>
            <a:br>
              <a:rPr lang="fr-FR" sz="2800" dirty="0" smtClean="0">
                <a:latin typeface="Arial Black" panose="020B0A04020102020204" pitchFamily="34" charset="0"/>
              </a:rPr>
            </a:br>
            <a:r>
              <a:rPr lang="fr-FR" sz="2800" dirty="0" smtClean="0">
                <a:latin typeface="Arial Black" panose="020B0A04020102020204" pitchFamily="34" charset="0"/>
              </a:rPr>
              <a:t>On </a:t>
            </a:r>
            <a:r>
              <a:rPr lang="fr-FR" sz="2800" dirty="0">
                <a:latin typeface="Arial Black" panose="020B0A04020102020204" pitchFamily="34" charset="0"/>
              </a:rPr>
              <a:t>parle d'action concentrique lorsque le muscle se contracte et se raccourcit. </a:t>
            </a:r>
            <a:r>
              <a:rPr lang="fr-FR" sz="2800" dirty="0" smtClean="0">
                <a:latin typeface="Arial Black" panose="020B0A04020102020204" pitchFamily="34" charset="0"/>
              </a:rPr>
              <a:t/>
            </a:r>
            <a:br>
              <a:rPr lang="fr-FR" sz="2800" dirty="0" smtClean="0">
                <a:latin typeface="Arial Black" panose="020B0A04020102020204" pitchFamily="34" charset="0"/>
              </a:rPr>
            </a:br>
            <a:r>
              <a:rPr lang="fr-FR" sz="2800" dirty="0" smtClean="0">
                <a:latin typeface="Arial Black" panose="020B0A04020102020204" pitchFamily="34" charset="0"/>
              </a:rPr>
              <a:t>Les insertions </a:t>
            </a:r>
            <a:r>
              <a:rPr lang="fr-FR" sz="2800" dirty="0">
                <a:latin typeface="Arial Black" panose="020B0A04020102020204" pitchFamily="34" charset="0"/>
              </a:rPr>
              <a:t>se rapprochent, le muscle "se concentre".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892" y="2962140"/>
            <a:ext cx="5318975" cy="3631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276" y="3740068"/>
            <a:ext cx="6104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rial Black" panose="020B0A04020102020204" pitchFamily="34" charset="0"/>
              </a:rPr>
              <a:t>exemple d’exercice où l’on travaille généralement </a:t>
            </a:r>
            <a:r>
              <a:rPr lang="fr-F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Arial Black" panose="020B0A04020102020204" pitchFamily="34" charset="0"/>
              </a:rPr>
              <a:t>« concentrique » </a:t>
            </a:r>
            <a:endParaRPr lang="fr-FR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(ici machine </a:t>
            </a:r>
            <a:r>
              <a:rPr lang="fr-FR" sz="2800" dirty="0">
                <a:solidFill>
                  <a:schemeClr val="bg1"/>
                </a:solidFill>
                <a:latin typeface="Arial Black" panose="020B0A04020102020204" pitchFamily="34" charset="0"/>
              </a:rPr>
              <a:t>à fessiers)</a:t>
            </a:r>
          </a:p>
        </p:txBody>
      </p:sp>
    </p:spTree>
    <p:extLst>
      <p:ext uri="{BB962C8B-B14F-4D97-AF65-F5344CB8AC3E}">
        <p14:creationId xmlns:p14="http://schemas.microsoft.com/office/powerpoint/2010/main" val="2555424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</TotalTime>
  <Words>295</Words>
  <Application>Microsoft Office PowerPoint</Application>
  <PresentationFormat>Grand écran</PresentationFormat>
  <Paragraphs>58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Arabic Typesetting</vt:lpstr>
      <vt:lpstr>Arial</vt:lpstr>
      <vt:lpstr>Arial Black</vt:lpstr>
      <vt:lpstr>Century Gothic</vt:lpstr>
      <vt:lpstr>Times New Roman</vt:lpstr>
      <vt:lpstr>TimesNewRoman</vt:lpstr>
      <vt:lpstr>TimesNewRoman,Bold</vt:lpstr>
      <vt:lpstr>Verdana</vt:lpstr>
      <vt:lpstr>Wingdings 3</vt:lpstr>
      <vt:lpstr>Ion</vt:lpstr>
      <vt:lpstr>Cours n°03  Cours de théorie et méthodologie d’entrainement  L’entraînement de la force  </vt:lpstr>
      <vt:lpstr>Définitions</vt:lpstr>
      <vt:lpstr>Présentation PowerPoint</vt:lpstr>
      <vt:lpstr>OBJECTIFSالأهداف : </vt:lpstr>
      <vt:lpstr>TYPES DE FORCE</vt:lpstr>
      <vt:lpstr>Présentation PowerPoint</vt:lpstr>
      <vt:lpstr>Présentation PowerPoint</vt:lpstr>
      <vt:lpstr>1- Le régime isométrique :  Le muscle travaille contre une résistance fixe, les leviers et donc les insertions musculaires ne se déplacent pas.</vt:lpstr>
      <vt:lpstr>2- anisométriques  A- Le régime concentrique:  On parle d'action concentrique lorsque le muscle se contracte et se raccourcit.  Les insertions se rapprochent, le muscle "se concentre".</vt:lpstr>
      <vt:lpstr>B- le régime excentrique : Le muscle travaille en s'allongeant, les insertions s'éloignent, elle s'excentrent, il s'agit souvent de freiner une charge</vt:lpstr>
      <vt:lpstr>Présentation PowerPoint</vt:lpstr>
      <vt:lpstr>C- Le régime pliométrique:</vt:lpstr>
      <vt:lpstr>la pliométrie simple: Elle est illustrée par les bondissements. (foulées bondissantes, sauts à la corde, plinthes bas (20 cm), bancs etc...)</vt:lpstr>
      <vt:lpstr>La pliométrie intense : Elle s'effectue avec des plinthes hauts (60 à 100 cm) Pour varier nous avons vu qu'elle peut s'exécuter avec différentes flexions de jambes: petite flexion 130°, moyenne flexion 90° et grande flexion 60°. Il est bon dans la même séance de combiner ces différentes exécutions : la figure 19 illustre une possibilité de combinaison.  EX : Flexion a 150° ; suivi par – flexion a 90° suivi par – flexion a 30°  différentes combinaisons possibles de flexion des genoux dans l'exécution des sauts en contrebas. La pliométrie avec charge: Elle consiste à exécuter des squats par exemple en introduisant un ou plusieurs temps de ressort.</vt:lpstr>
      <vt:lpstr>3- L’électrostimulation : Technique introduite dans le domaine de l'entraînement par Kotz (URSS) en 1970, elle a été reprise principalement au Canada par Portmann.  La position de travail du quadriceps est représentée sur la figure .L'athlète travaille contre une résistance isométrique. Elle consiste à faire travailler le muscle grâce à une stimulation électrique produite par un appareil spécial produisant un courant bien particulier.        la stimulation du quadriceps avec un appareil de type « Compex SportP »    </vt:lpstr>
      <vt:lpstr>4- Les vibrations (Whole Body Vibration):</vt:lpstr>
      <vt:lpstr>LES MÉTHODES D’ENTRAÎNEMENT  DE LA FORCE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théorie et méthodologie d’entrainement  L’entraînement de la force</dc:title>
  <dc:creator>hp</dc:creator>
  <cp:lastModifiedBy>kis</cp:lastModifiedBy>
  <cp:revision>45</cp:revision>
  <dcterms:created xsi:type="dcterms:W3CDTF">2021-05-13T18:05:06Z</dcterms:created>
  <dcterms:modified xsi:type="dcterms:W3CDTF">2023-12-22T16:24:53Z</dcterms:modified>
</cp:coreProperties>
</file>