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58" r:id="rId6"/>
    <p:sldId id="259" r:id="rId7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2" d="100"/>
          <a:sy n="32" d="100"/>
        </p:scale>
        <p:origin x="-1266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51B0-7FA3-4EF0-9C26-8364114F7996}" type="datetimeFigureOut">
              <a:rPr lang="ar-SA" smtClean="0"/>
              <a:t>18/05/1442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4E2C-FB74-4F7B-8A8A-D20EB00949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86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51B0-7FA3-4EF0-9C26-8364114F7996}" type="datetimeFigureOut">
              <a:rPr lang="ar-SA" smtClean="0"/>
              <a:t>18/05/1442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4E2C-FB74-4F7B-8A8A-D20EB00949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8935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51B0-7FA3-4EF0-9C26-8364114F7996}" type="datetimeFigureOut">
              <a:rPr lang="ar-SA" smtClean="0"/>
              <a:t>18/05/1442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4E2C-FB74-4F7B-8A8A-D20EB00949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3210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51B0-7FA3-4EF0-9C26-8364114F7996}" type="datetimeFigureOut">
              <a:rPr lang="ar-SA" smtClean="0"/>
              <a:t>18/05/1442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4E2C-FB74-4F7B-8A8A-D20EB00949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29531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51B0-7FA3-4EF0-9C26-8364114F7996}" type="datetimeFigureOut">
              <a:rPr lang="ar-SA" smtClean="0"/>
              <a:t>18/05/1442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4E2C-FB74-4F7B-8A8A-D20EB00949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4826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51B0-7FA3-4EF0-9C26-8364114F7996}" type="datetimeFigureOut">
              <a:rPr lang="ar-SA" smtClean="0"/>
              <a:t>18/05/1442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4E2C-FB74-4F7B-8A8A-D20EB00949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78598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51B0-7FA3-4EF0-9C26-8364114F7996}" type="datetimeFigureOut">
              <a:rPr lang="ar-SA" smtClean="0"/>
              <a:t>18/05/1442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4E2C-FB74-4F7B-8A8A-D20EB00949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73922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51B0-7FA3-4EF0-9C26-8364114F7996}" type="datetimeFigureOut">
              <a:rPr lang="ar-SA" smtClean="0"/>
              <a:t>18/05/1442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4E2C-FB74-4F7B-8A8A-D20EB00949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5732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51B0-7FA3-4EF0-9C26-8364114F7996}" type="datetimeFigureOut">
              <a:rPr lang="ar-SA" smtClean="0"/>
              <a:t>18/05/1442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4E2C-FB74-4F7B-8A8A-D20EB00949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77401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51B0-7FA3-4EF0-9C26-8364114F7996}" type="datetimeFigureOut">
              <a:rPr lang="ar-SA" smtClean="0"/>
              <a:t>18/05/1442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4E2C-FB74-4F7B-8A8A-D20EB00949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0331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251B0-7FA3-4EF0-9C26-8364114F7996}" type="datetimeFigureOut">
              <a:rPr lang="ar-SA" smtClean="0"/>
              <a:t>18/05/1442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4E2C-FB74-4F7B-8A8A-D20EB00949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02105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251B0-7FA3-4EF0-9C26-8364114F7996}" type="datetimeFigureOut">
              <a:rPr lang="ar-SA" smtClean="0"/>
              <a:t>18/05/1442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44E2C-FB74-4F7B-8A8A-D20EB00949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91156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419" y="609601"/>
            <a:ext cx="5740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الدرس السابع :ايض </a:t>
            </a:r>
            <a:r>
              <a:rPr lang="ar-SA" sz="2400" b="1" dirty="0" err="1" smtClean="0">
                <a:solidFill>
                  <a:srgbClr val="FF0000"/>
                </a:solidFill>
              </a:rPr>
              <a:t>الكروهيدرات</a:t>
            </a:r>
            <a:r>
              <a:rPr lang="ar-SA" sz="2400" b="1" dirty="0" smtClean="0">
                <a:solidFill>
                  <a:srgbClr val="FF0000"/>
                </a:solidFill>
              </a:rPr>
              <a:t> والدهون </a:t>
            </a:r>
            <a:r>
              <a:rPr lang="ar-SA" sz="2400" b="1" dirty="0" err="1" smtClean="0">
                <a:solidFill>
                  <a:srgbClr val="FF0000"/>
                </a:solidFill>
              </a:rPr>
              <a:t>والروتينات</a:t>
            </a:r>
            <a:r>
              <a:rPr lang="ar-SA" sz="2400" b="1" dirty="0" smtClean="0">
                <a:solidFill>
                  <a:srgbClr val="FF0000"/>
                </a:solidFill>
              </a:rPr>
              <a:t>:</a:t>
            </a:r>
            <a:endParaRPr lang="ar-SA" sz="24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s://upload.wikimedia.org/wikipedia/commons/thumb/1/11/Catabolism_schematic.svg/300px-Catabolism_schematic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04" y="1232589"/>
            <a:ext cx="5094726" cy="6082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ستطيل 4"/>
          <p:cNvSpPr/>
          <p:nvPr/>
        </p:nvSpPr>
        <p:spPr>
          <a:xfrm>
            <a:off x="1419" y="7696200"/>
            <a:ext cx="64755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 smtClean="0"/>
              <a:t>مخطط مبسط للمرحلة الأولى لتكسير الكربوهيدرات، والدهون و البروتينات،(ينتج </a:t>
            </a:r>
            <a:r>
              <a:rPr lang="az-Latn-AZ" b="1" dirty="0" smtClean="0"/>
              <a:t>Acetyl-CoA). </a:t>
            </a:r>
            <a:r>
              <a:rPr lang="ar-SA" b="1" dirty="0" smtClean="0"/>
              <a:t>النشاء = بولي </a:t>
            </a:r>
            <a:r>
              <a:rPr lang="ar-SA" b="1" dirty="0" err="1" smtClean="0"/>
              <a:t>سكاريدز</a:t>
            </a:r>
            <a:r>
              <a:rPr lang="ar-SA" b="1" dirty="0" smtClean="0"/>
              <a:t> ؛ والجلوكوز والفركتوز = </a:t>
            </a:r>
            <a:r>
              <a:rPr lang="ar-SA" b="1" dirty="0" err="1" smtClean="0"/>
              <a:t>مونوسكاريدز</a:t>
            </a:r>
            <a:r>
              <a:rPr lang="ar-SA" b="1" dirty="0" smtClean="0"/>
              <a:t>.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112809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6800"/>
            <a:ext cx="6858000" cy="701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28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9600"/>
            <a:ext cx="6172200" cy="3733800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96" y="4419600"/>
            <a:ext cx="5366004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17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6682" y="228600"/>
            <a:ext cx="6974682" cy="4569619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16602"/>
            <a:ext cx="6858000" cy="4327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97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57200" y="784592"/>
            <a:ext cx="59436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/>
              <a:t>تُهضمُ الكربوهيدرات والبروتينات والدهون في الأمعاء، حيث يَجرِي تفكيكها إلى وحداتها الأساسية:</a:t>
            </a:r>
          </a:p>
          <a:p>
            <a:r>
              <a:rPr lang="ar-SA" sz="2000" b="1" dirty="0"/>
              <a:t>الكربوهيدرات إلى السكّريَّات</a:t>
            </a:r>
          </a:p>
          <a:p>
            <a:r>
              <a:rPr lang="ar-SA" sz="2000" b="1" dirty="0"/>
              <a:t>البروتينات إلى الأحماض الأمينية</a:t>
            </a:r>
          </a:p>
          <a:p>
            <a:r>
              <a:rPr lang="ar-SA" sz="2000" b="1" dirty="0"/>
              <a:t>الدهون إلى الأحماض الدهنية </a:t>
            </a:r>
            <a:r>
              <a:rPr lang="ar-SA" sz="2000" b="1" dirty="0" err="1"/>
              <a:t>والغليسيرول</a:t>
            </a:r>
            <a:endParaRPr lang="ar-SA" sz="2000" b="1" dirty="0"/>
          </a:p>
        </p:txBody>
      </p:sp>
      <p:sp>
        <p:nvSpPr>
          <p:cNvPr id="5" name="مستطيل 4"/>
          <p:cNvSpPr/>
          <p:nvPr/>
        </p:nvSpPr>
        <p:spPr>
          <a:xfrm>
            <a:off x="0" y="3351435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توجد 4 سعرات حرارية في كلِّ غرام من الكربوهيدرات أو من البروتين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توجد 9 سعرات حرارية في كل غرام من الدهون</a:t>
            </a:r>
            <a:endParaRPr lang="ar-SA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47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ﺍﻟﻜﺮﺑﻮﻫﻴﺪﺭﺍﺕ ﺃﻳﺾ"/>
          <p:cNvSpPr>
            <a:spLocks noChangeAspect="1" noChangeArrowheads="1"/>
          </p:cNvSpPr>
          <p:nvPr/>
        </p:nvSpPr>
        <p:spPr bwMode="auto">
          <a:xfrm>
            <a:off x="6640513" y="-136525"/>
            <a:ext cx="298450" cy="29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5" name="AutoShape 4" descr="ﺍﻟﻜﺮﺑﻮﻫﻴﺪﺭﺍﺕ ﺃﻳﺾ"/>
          <p:cNvSpPr>
            <a:spLocks noChangeAspect="1" noChangeArrowheads="1"/>
          </p:cNvSpPr>
          <p:nvPr/>
        </p:nvSpPr>
        <p:spPr bwMode="auto">
          <a:xfrm>
            <a:off x="6792913" y="15875"/>
            <a:ext cx="298450" cy="29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3079" name="Picture 7" descr="الأحماض الأمينية تدخل دورة حمض الستريك. الـ10 أحماض أمينية الأساسية (ملونة باللون البنفسجي والأخضر) لا يمكن لجسم الإنسان تكوينها ، ولا بد من تناولها من الغذاء حتى لا يحدث نقص فيها ويتعرض الإنسان لأمراض بسبب عجز في احداها أو عجز في عدد منها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2435225"/>
            <a:ext cx="6665912" cy="468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364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79</Words>
  <Application>Microsoft Office PowerPoint</Application>
  <PresentationFormat>عرض على الشاشة (3:4)‏</PresentationFormat>
  <Paragraphs>8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2003</dc:creator>
  <cp:lastModifiedBy>2003</cp:lastModifiedBy>
  <cp:revision>6</cp:revision>
  <dcterms:created xsi:type="dcterms:W3CDTF">2021-01-01T03:58:42Z</dcterms:created>
  <dcterms:modified xsi:type="dcterms:W3CDTF">2021-01-01T08:15:10Z</dcterms:modified>
</cp:coreProperties>
</file>