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8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84" r:id="rId2"/>
    <p:sldMasterId id="2147483712" r:id="rId3"/>
    <p:sldMasterId id="2147483726" r:id="rId4"/>
    <p:sldMasterId id="2147483740" r:id="rId5"/>
  </p:sldMasterIdLst>
  <p:sldIdLst>
    <p:sldId id="264" r:id="rId6"/>
    <p:sldId id="270" r:id="rId7"/>
    <p:sldId id="271" r:id="rId8"/>
    <p:sldId id="268" r:id="rId9"/>
    <p:sldId id="277" r:id="rId10"/>
    <p:sldId id="262" r:id="rId11"/>
  </p:sldIdLst>
  <p:sldSz cx="12192000" cy="6858000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85006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-101600" y="0"/>
            <a:ext cx="12496800" cy="6858000"/>
            <a:chOff x="0" y="0"/>
            <a:chExt cx="9372600" cy="6858000"/>
          </a:xfrm>
        </p:grpSpPr>
        <p:pic>
          <p:nvPicPr>
            <p:cNvPr id="5" name="Picture 5" descr="C:\Documents and Settings\walterl\Local Settings\Temporary Internet Files\Content.IE5\EA3XS6HM\MPj03138310000[1].jpg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1257300" y="-1257300"/>
              <a:ext cx="6858000" cy="937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9"/>
            <p:cNvSpPr txBox="1"/>
            <p:nvPr userDrawn="1"/>
          </p:nvSpPr>
          <p:spPr>
            <a:xfrm>
              <a:off x="304800" y="228600"/>
              <a:ext cx="8763000" cy="6400800"/>
            </a:xfrm>
            <a:prstGeom prst="rect">
              <a:avLst/>
            </a:prstGeom>
            <a:solidFill>
              <a:srgbClr val="FFFFFF">
                <a:alpha val="68000"/>
              </a:srgb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>
              <a:spAutoFit/>
            </a:bodyPr>
            <a:lstStyle/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r" rtl="1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30426"/>
            <a:ext cx="9245600" cy="1470025"/>
          </a:xfrm>
        </p:spPr>
        <p:txBody>
          <a:bodyPr/>
          <a:lstStyle>
            <a:lvl1pPr>
              <a:defRPr b="1">
                <a:latin typeface="Biondi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3886200"/>
            <a:ext cx="82296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2">
                    <a:lumMod val="50000"/>
                  </a:schemeClr>
                </a:solidFill>
                <a:latin typeface="Biondi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Biondi" pitchFamily="2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80000" y="6356350"/>
            <a:ext cx="3860800" cy="365125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Biondi" pitchFamily="2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356350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84447-79F4-47AD-BEA5-934E27DA2599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FBEBD-B79B-4734-AC16-D7C6CC52ED7B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0" y="274639"/>
            <a:ext cx="66040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E0F37-D4F9-4560-860F-0F53F0EEED6A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388" y="1600200"/>
            <a:ext cx="911701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12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ar-SA" altLang="ar-SA" noProof="0" smtClean="0"/>
              <a:t>انقر لتحرير نمط العنوان الرئيسي</a:t>
            </a:r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ar-SA" altLang="ar-SA" noProof="0" smtClean="0"/>
              <a:t>انقر لتحرير نمط العنوان الثانوي الرئيسي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94C8E-F8AB-4698-9CB1-382E5F83CB64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EFD9F-9DC2-4D78-A2B6-D911922D4F99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A8F75-FADA-491B-950B-53C656ECD461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76893-5EDA-4B99-A3D9-A1D7E321BB5A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17545-CAE4-45F1-BC0D-C8D9C54C749B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C2433-5195-419B-9462-47000954B8E3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AA24B-7460-413B-8DDE-F96D171E1519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7752E-E295-4A66-8518-DFD15E9CFA31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D7FE2-1013-40DA-BDCF-0EA0E6397C3D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D6099-1E15-43DC-8F2D-8B13E12810A9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559A9-0CDB-4475-9CBE-6607E29D2135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6D193-E894-4443-9676-6C78A9585EE3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pPr lvl="0"/>
            <a:endParaRPr lang="ar-SA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A33EC-5147-439F-87D2-914C4AB851C0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F8A9C-D983-4F65-A413-4B5A20A385A7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388" y="1600200"/>
            <a:ext cx="911701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12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ar-SA" altLang="ar-SA" noProof="0" smtClean="0"/>
              <a:t>انقر لتحرير نمط العنوان الرئيسي</a:t>
            </a:r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ar-SA" altLang="ar-SA" noProof="0" smtClean="0"/>
              <a:t>انقر لتحرير نمط العنوان الثانوي الرئيسي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8AD3F-7FDA-457A-9EDB-99DF26361063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64DA9-0D05-45BE-A7AD-194DCD993DEF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D9E61-E250-4E50-95B3-8406008D9CD7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63BA4-4421-449C-829F-30C3922717C2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4D888-EC61-499D-9201-C8D7FAE59609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walterl\Local Settings\Temporary Internet Files\Content.IE5\EA3XS6HM\MPj031383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496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8"/>
          <p:cNvSpPr txBox="1"/>
          <p:nvPr/>
        </p:nvSpPr>
        <p:spPr>
          <a:xfrm>
            <a:off x="406400" y="228600"/>
            <a:ext cx="11582400" cy="6400800"/>
          </a:xfrm>
          <a:prstGeom prst="rect">
            <a:avLst/>
          </a:prstGeom>
          <a:solidFill>
            <a:srgbClr val="FFFFFF">
              <a:alpha val="68000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4406901"/>
            <a:ext cx="10411884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2906713"/>
            <a:ext cx="10411884" cy="1500187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D4956-3038-43A8-BF0E-9E9DAB49D434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5DEF2-A8EA-4720-885C-D40B1427078A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8B6FE-AF9D-4F9A-A514-F14D2A47AB4B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94786-980E-4BF4-A620-818F1FE98F5B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AB565-DAD6-4E7A-A704-CA66B98E5509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F6FB5-9B97-4E26-A163-43311BCA89FF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23082-2E26-475A-8BBA-740ED7AF9010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pPr lvl="0"/>
            <a:endParaRPr lang="ar-SA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0CBE4-7B11-4148-B072-199A33991BC6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AE99B-2F58-474E-BD53-9E282F21EBC9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388" y="1600200"/>
            <a:ext cx="911701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12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ar-SA" altLang="ar-SA" noProof="0" smtClean="0"/>
              <a:t>انقر لتحرير نمط العنوان الرئيسي</a:t>
            </a:r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ar-SA" altLang="ar-SA" noProof="0" smtClean="0"/>
              <a:t>انقر لتحرير نمط العنوان الثانوي الرئيسي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8A816-F059-436D-8B7C-3F34645D9704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94541-A923-45AA-9F20-E8463596CECC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0" y="1600201"/>
            <a:ext cx="467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08800" y="1600201"/>
            <a:ext cx="467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A954-04D8-46A4-BCDF-23664822E146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A1C33-9A65-4306-9633-F08AF162142F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5FD8A-0755-4698-A498-42719C09843E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5B882-B261-44DC-8B4C-FF97A69018B9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888D2-09E2-4128-9C74-246736FEFAF1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76339-32A6-444C-9073-F5684B2D9587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B2506-48BC-4663-8EA7-C19DDEED1AF3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5C89B-2844-4416-A287-104AB7C66385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784DF-D646-4B16-A41B-969D4A6737D3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ACF2E-7118-411D-89C2-343DF4F6705C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pPr lvl="0"/>
            <a:endParaRPr lang="ar-SA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57A88-E4FD-4656-8E98-FC1B7C8054B7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35113"/>
            <a:ext cx="4673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174875"/>
            <a:ext cx="4673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16205" y="1535113"/>
            <a:ext cx="44661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12000" y="2174875"/>
            <a:ext cx="44704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ACDF7-093A-42B9-A4C6-4F5DB6B20E9F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85313-9A35-401A-AEAC-7756D31B953A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388" y="1600200"/>
            <a:ext cx="911701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12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ar-SA" altLang="ar-SA" noProof="0" smtClean="0"/>
              <a:t>انقر لتحرير نمط العنوان الرئيسي</a:t>
            </a:r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ar-SA" altLang="ar-SA" noProof="0" smtClean="0"/>
              <a:t>انقر لتحرير نمط العنوان الثانوي الرئيسي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50DDB-2B3C-4A4A-83A1-FF0DB647F178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45CE3-E657-4F90-910D-0E3394DA53F9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50FF4-80C0-4992-814B-499C84EC5B3C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E74E1-6AA5-4BDC-905A-C272F5F2D1DC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82541-358C-414B-B2BF-EB2CBA83283C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82177-C8BE-47C0-B735-5DFA9F7307CE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162EC-6219-4FF2-84C8-EEBD9C26DB3D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E5F3B-B50B-440C-9E27-D85E9D2E4639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64C96-1645-4531-91DA-5C1B30A78A3A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Documents and Settings\walterl\Local Settings\Temporary Internet Files\Content.IE5\EA3XS6HM\MPj031383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496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8"/>
          <p:cNvSpPr txBox="1"/>
          <p:nvPr/>
        </p:nvSpPr>
        <p:spPr>
          <a:xfrm>
            <a:off x="406400" y="228600"/>
            <a:ext cx="11582400" cy="6400800"/>
          </a:xfrm>
          <a:prstGeom prst="rect">
            <a:avLst/>
          </a:prstGeom>
          <a:solidFill>
            <a:srgbClr val="FFFFFF">
              <a:alpha val="68000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r" rtl="1" eaLnBrk="1" hangingPunct="1"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304800"/>
            <a:ext cx="955040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7A7F4-06C5-499E-90DD-D97A5FFF5C87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C900D-1AB4-425A-9B5C-FC62F6168CA8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CBA9-F6DF-48C6-AA6A-FF75292BFDCA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pPr lvl="0"/>
            <a:endParaRPr lang="ar-SA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E86F7-5818-4D08-8489-06B8D27D1194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D3A2-D0D7-461C-8D4A-405968499E94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AE794-CC64-4369-9F3F-5DA620EEA3E8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273050"/>
            <a:ext cx="4368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7201" y="273051"/>
            <a:ext cx="477519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32000" y="1371600"/>
            <a:ext cx="4368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4583B-8654-4B2A-9ED9-9FE92C0DDE17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46A45-7B1F-4372-8867-994FCE58CD2B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032000" y="274638"/>
            <a:ext cx="955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32000" y="1600200"/>
            <a:ext cx="9550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320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1" eaLnBrk="1" hangingPunct="1">
              <a:defRPr sz="1200">
                <a:solidFill>
                  <a:prstClr val="black">
                    <a:tint val="75000"/>
                  </a:prstClr>
                </a:solidFill>
                <a:latin typeface="Biondi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08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1" eaLnBrk="1" hangingPunct="1">
              <a:defRPr sz="1200">
                <a:solidFill>
                  <a:prstClr val="black">
                    <a:tint val="75000"/>
                  </a:prstClr>
                </a:solidFill>
                <a:latin typeface="Biondi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45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solidFill>
                  <a:srgbClr val="898989"/>
                </a:solidFill>
                <a:latin typeface="Biondi"/>
              </a:defRPr>
            </a:lvl1pPr>
          </a:lstStyle>
          <a:p>
            <a:pPr>
              <a:defRPr/>
            </a:pPr>
            <a:fld id="{AC00D9C0-68AC-4D7F-BC88-B05504DFB75B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  <p:pic>
        <p:nvPicPr>
          <p:cNvPr id="2055" name="Picture 5" descr="C:\Documents and Settings\walterl\Local Settings\Temporary Internet Files\Content.IE5\EA3XS6HM\MPj03138310000[1]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727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22" r:id="rId1"/>
    <p:sldLayoutId id="2147484223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Biondi" pitchFamily="2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Biondi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Biondi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Biondi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Biondi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Biondi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Biondi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Biondi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Biondi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Biondi" pitchFamily="2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Biondi" pitchFamily="2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Biondi" pitchFamily="2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Biondi" pitchFamily="2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Biondi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428750" y="304800"/>
            <a:ext cx="10153650" cy="1106488"/>
            <a:chOff x="675" y="192"/>
            <a:chExt cx="4797" cy="697"/>
          </a:xfrm>
        </p:grpSpPr>
        <p:sp>
          <p:nvSpPr>
            <p:cNvPr id="4104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5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6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7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8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409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أنماط النص الرئيسي</a:t>
            </a:r>
          </a:p>
          <a:p>
            <a:pPr lvl="1"/>
            <a:r>
              <a:rPr lang="ar-SA" altLang="ar-SA" smtClean="0"/>
              <a:t>المستوى الثاني</a:t>
            </a:r>
          </a:p>
          <a:p>
            <a:pPr lvl="2"/>
            <a:r>
              <a:rPr lang="ar-SA" altLang="ar-SA" smtClean="0"/>
              <a:t>المستوى الثالث</a:t>
            </a:r>
          </a:p>
          <a:p>
            <a:pPr lvl="3"/>
            <a:r>
              <a:rPr lang="ar-SA" altLang="ar-SA" smtClean="0"/>
              <a:t>المستوى الرابع</a:t>
            </a:r>
          </a:p>
          <a:p>
            <a:pPr lvl="4"/>
            <a:r>
              <a:rPr lang="ar-SA" altLang="ar-SA" smtClean="0"/>
              <a:t>المستوى الخامس</a:t>
            </a: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0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0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FF09644-6624-45A1-BE3E-1D64E8752535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  <p:sp>
        <p:nvSpPr>
          <p:cNvPr id="4103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نمط العنوان الرئيسي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4" r:id="rId1"/>
    <p:sldLayoutId id="2147484245" r:id="rId2"/>
    <p:sldLayoutId id="2147484246" r:id="rId3"/>
    <p:sldLayoutId id="2147484247" r:id="rId4"/>
    <p:sldLayoutId id="2147484248" r:id="rId5"/>
    <p:sldLayoutId id="2147484249" r:id="rId6"/>
    <p:sldLayoutId id="2147484250" r:id="rId7"/>
    <p:sldLayoutId id="2147484251" r:id="rId8"/>
    <p:sldLayoutId id="2147484252" r:id="rId9"/>
    <p:sldLayoutId id="2147484253" r:id="rId10"/>
    <p:sldLayoutId id="2147484254" r:id="rId11"/>
    <p:sldLayoutId id="2147484255" r:id="rId12"/>
    <p:sldLayoutId id="2147484256" r:id="rId13"/>
  </p:sldLayoutIdLst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1428750" y="304800"/>
            <a:ext cx="10153650" cy="1106488"/>
            <a:chOff x="675" y="192"/>
            <a:chExt cx="4797" cy="697"/>
          </a:xfrm>
        </p:grpSpPr>
        <p:sp>
          <p:nvSpPr>
            <p:cNvPr id="615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15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15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15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15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614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أنماط النص الرئيسي</a:t>
            </a:r>
          </a:p>
          <a:p>
            <a:pPr lvl="1"/>
            <a:r>
              <a:rPr lang="ar-SA" altLang="ar-SA" smtClean="0"/>
              <a:t>المستوى الثاني</a:t>
            </a:r>
          </a:p>
          <a:p>
            <a:pPr lvl="2"/>
            <a:r>
              <a:rPr lang="ar-SA" altLang="ar-SA" smtClean="0"/>
              <a:t>المستوى الثالث</a:t>
            </a:r>
          </a:p>
          <a:p>
            <a:pPr lvl="3"/>
            <a:r>
              <a:rPr lang="ar-SA" altLang="ar-SA" smtClean="0"/>
              <a:t>المستوى الرابع</a:t>
            </a:r>
          </a:p>
          <a:p>
            <a:pPr lvl="4"/>
            <a:r>
              <a:rPr lang="ar-SA" altLang="ar-SA" smtClean="0"/>
              <a:t>المستوى الخامس</a:t>
            </a: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0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0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3C56C93B-970E-4C37-8306-780273204DBA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  <p:sp>
        <p:nvSpPr>
          <p:cNvPr id="615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نمط العنوان الرئيسي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  <p:sldLayoutId id="2147484281" r:id="rId12"/>
    <p:sldLayoutId id="2147484282" r:id="rId13"/>
  </p:sldLayoutIdLst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1428750" y="304800"/>
            <a:ext cx="10153650" cy="1106488"/>
            <a:chOff x="675" y="192"/>
            <a:chExt cx="4797" cy="697"/>
          </a:xfrm>
        </p:grpSpPr>
        <p:sp>
          <p:nvSpPr>
            <p:cNvPr id="7176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177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178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179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180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17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أنماط النص الرئيسي</a:t>
            </a:r>
          </a:p>
          <a:p>
            <a:pPr lvl="1"/>
            <a:r>
              <a:rPr lang="ar-SA" altLang="ar-SA" smtClean="0"/>
              <a:t>المستوى الثاني</a:t>
            </a:r>
          </a:p>
          <a:p>
            <a:pPr lvl="2"/>
            <a:r>
              <a:rPr lang="ar-SA" altLang="ar-SA" smtClean="0"/>
              <a:t>المستوى الثالث</a:t>
            </a:r>
          </a:p>
          <a:p>
            <a:pPr lvl="3"/>
            <a:r>
              <a:rPr lang="ar-SA" altLang="ar-SA" smtClean="0"/>
              <a:t>المستوى الرابع</a:t>
            </a:r>
          </a:p>
          <a:p>
            <a:pPr lvl="4"/>
            <a:r>
              <a:rPr lang="ar-SA" altLang="ar-SA" smtClean="0"/>
              <a:t>المستوى الخامس</a:t>
            </a: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0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0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2452F6C-B987-47A6-B6CE-F8AB81A00D99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  <p:sp>
        <p:nvSpPr>
          <p:cNvPr id="717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نمط العنوان الرئيسي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3" r:id="rId1"/>
    <p:sldLayoutId id="2147484284" r:id="rId2"/>
    <p:sldLayoutId id="2147484285" r:id="rId3"/>
    <p:sldLayoutId id="2147484286" r:id="rId4"/>
    <p:sldLayoutId id="2147484287" r:id="rId5"/>
    <p:sldLayoutId id="2147484288" r:id="rId6"/>
    <p:sldLayoutId id="2147484289" r:id="rId7"/>
    <p:sldLayoutId id="2147484290" r:id="rId8"/>
    <p:sldLayoutId id="2147484291" r:id="rId9"/>
    <p:sldLayoutId id="2147484292" r:id="rId10"/>
    <p:sldLayoutId id="2147484293" r:id="rId11"/>
    <p:sldLayoutId id="2147484294" r:id="rId12"/>
    <p:sldLayoutId id="2147484295" r:id="rId13"/>
  </p:sldLayoutIdLst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1428750" y="304800"/>
            <a:ext cx="10153650" cy="1106488"/>
            <a:chOff x="675" y="192"/>
            <a:chExt cx="4797" cy="697"/>
          </a:xfrm>
        </p:grpSpPr>
        <p:sp>
          <p:nvSpPr>
            <p:cNvPr id="8200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201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202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203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204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ar-SA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819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أنماط النص الرئيسي</a:t>
            </a:r>
          </a:p>
          <a:p>
            <a:pPr lvl="1"/>
            <a:r>
              <a:rPr lang="ar-SA" altLang="ar-SA" smtClean="0"/>
              <a:t>المستوى الثاني</a:t>
            </a:r>
          </a:p>
          <a:p>
            <a:pPr lvl="2"/>
            <a:r>
              <a:rPr lang="ar-SA" altLang="ar-SA" smtClean="0"/>
              <a:t>المستوى الثالث</a:t>
            </a:r>
          </a:p>
          <a:p>
            <a:pPr lvl="3"/>
            <a:r>
              <a:rPr lang="ar-SA" altLang="ar-SA" smtClean="0"/>
              <a:t>المستوى الرابع</a:t>
            </a:r>
          </a:p>
          <a:p>
            <a:pPr lvl="4"/>
            <a:r>
              <a:rPr lang="ar-SA" altLang="ar-SA" smtClean="0"/>
              <a:t>المستوى الخامس</a:t>
            </a: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0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0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2CEDB37B-060C-4A31-8D1F-A78B0FFE8AEF}" type="slidenum">
              <a:rPr lang="ar-SA" altLang="ar-SA"/>
              <a:pPr>
                <a:defRPr/>
              </a:pPr>
              <a:t>‹N°›</a:t>
            </a:fld>
            <a:endParaRPr lang="en-US" altLang="ar-SA"/>
          </a:p>
        </p:txBody>
      </p:sp>
      <p:sp>
        <p:nvSpPr>
          <p:cNvPr id="8199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نمط العنوان الرئيسي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7" r:id="rId2"/>
    <p:sldLayoutId id="2147484298" r:id="rId3"/>
    <p:sldLayoutId id="2147484299" r:id="rId4"/>
    <p:sldLayoutId id="2147484300" r:id="rId5"/>
    <p:sldLayoutId id="2147484301" r:id="rId6"/>
    <p:sldLayoutId id="2147484302" r:id="rId7"/>
    <p:sldLayoutId id="2147484303" r:id="rId8"/>
    <p:sldLayoutId id="2147484304" r:id="rId9"/>
    <p:sldLayoutId id="2147484305" r:id="rId10"/>
    <p:sldLayoutId id="2147484306" r:id="rId11"/>
    <p:sldLayoutId id="2147484307" r:id="rId12"/>
    <p:sldLayoutId id="2147484308" r:id="rId13"/>
  </p:sldLayoutIdLst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7.wmf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ar-SA" smtClean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ar-SA" smtClean="0"/>
          </a:p>
        </p:txBody>
      </p:sp>
      <p:pic>
        <p:nvPicPr>
          <p:cNvPr id="98308" name="Picture 4" descr="4647316438b68c7eaeaf3b882383b45f3921f8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025" y="-52388"/>
            <a:ext cx="12385675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09" name="Picture 5" descr="c952f63a9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03838" y="1511300"/>
            <a:ext cx="4824412" cy="373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ar-SA" smtClean="0"/>
          </a:p>
        </p:txBody>
      </p:sp>
      <p:pic>
        <p:nvPicPr>
          <p:cNvPr id="108547" name="Picture 4" descr="84f4308bb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6341" name="Group 21"/>
          <p:cNvGraphicFramePr>
            <a:graphicFrameLocks noGrp="1"/>
          </p:cNvGraphicFramePr>
          <p:nvPr>
            <p:ph idx="1"/>
          </p:nvPr>
        </p:nvGraphicFramePr>
        <p:xfrm>
          <a:off x="1774825" y="1557338"/>
          <a:ext cx="8229600" cy="4565968"/>
        </p:xfrm>
        <a:graphic>
          <a:graphicData uri="http://schemas.openxmlformats.org/drawingml/2006/table">
            <a:tbl>
              <a:tblPr rtl="1"/>
              <a:tblGrid>
                <a:gridCol w="2819400"/>
                <a:gridCol w="2819400"/>
                <a:gridCol w="2590800"/>
              </a:tblGrid>
              <a:tr h="573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صعوبات التعلم</a:t>
                      </a:r>
                      <a:endParaRPr kumimoji="0" lang="en-US" altLang="ar-S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بطء التعلم</a:t>
                      </a:r>
                      <a:endParaRPr kumimoji="0" lang="en-US" altLang="ar-SA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التأخر الدراسي</a:t>
                      </a:r>
                      <a:endParaRPr kumimoji="0" lang="en-US" altLang="ar-SA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7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عدم وجود إعاقة مصاحبة لها تأثير مباشر كالتخلف العقلي أو الإعاقة السمعية أو البصرية أو الانفعالية أو الظروف البيئية والاجتماعية </a:t>
                      </a:r>
                      <a:endParaRPr kumimoji="0" lang="en-US" alt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ضعف في القدرة العقلية لا يصل إلى  درجة التخلف العقلي</a:t>
                      </a:r>
                      <a:r>
                        <a:rPr kumimoji="0" lang="en-US" alt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ar-S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عدم وجود أي إعاقة حسية</a:t>
                      </a:r>
                      <a:r>
                        <a:rPr kumimoji="0" lang="en-US" alt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2374900" y="188913"/>
            <a:ext cx="76247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algn="r" rtl="1" eaLnBrk="1" hangingPunct="1">
              <a:defRPr/>
            </a:pPr>
            <a:r>
              <a:rPr lang="ar-SA" altLang="ar-SA" sz="28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ndalus" panose="02020603050405020304" pitchFamily="18" charset="-78"/>
              </a:rPr>
              <a:t>أوجه الشبه والإختلاف بين صعوبات التعلم وبطء التعلم والتأخر الدراسي </a:t>
            </a:r>
            <a:endParaRPr lang="en-US" altLang="ar-SA" sz="2800" b="1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Andalus" panose="02020603050405020304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ar-SA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5384800" cy="4530725"/>
          </a:xfrm>
        </p:spPr>
        <p:txBody>
          <a:bodyPr/>
          <a:lstStyle/>
          <a:p>
            <a:pPr eaLnBrk="1" hangingPunct="1">
              <a:defRPr/>
            </a:pPr>
            <a:r>
              <a:rPr lang="ar-SA" altLang="ar-SA" sz="2800" b="1" smtClean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ثانيًا:محك الأسباب</a:t>
            </a:r>
            <a:endParaRPr lang="en-US" altLang="ar-SA" sz="2800" b="1" smtClean="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9572" name="Picture 4" descr="84f4308bb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550" y="33338"/>
            <a:ext cx="121094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7368" name="Group 24"/>
          <p:cNvGraphicFramePr>
            <a:graphicFrameLocks noGrp="1"/>
          </p:cNvGraphicFramePr>
          <p:nvPr>
            <p:ph sz="half" idx="2"/>
          </p:nvPr>
        </p:nvGraphicFramePr>
        <p:xfrm>
          <a:off x="1702957" y="981075"/>
          <a:ext cx="10360456" cy="4532630"/>
        </p:xfrm>
        <a:graphic>
          <a:graphicData uri="http://schemas.openxmlformats.org/drawingml/2006/table">
            <a:tbl>
              <a:tblPr rtl="1"/>
              <a:tblGrid>
                <a:gridCol w="4680163"/>
                <a:gridCol w="1722139"/>
                <a:gridCol w="3958154"/>
              </a:tblGrid>
              <a:tr h="539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صعوبات التعلم</a:t>
                      </a:r>
                      <a:endParaRPr kumimoji="0" lang="en-US" altLang="ar-S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بطء التعلم</a:t>
                      </a:r>
                      <a:endParaRPr kumimoji="0" lang="en-US" altLang="ar-S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التأخر الدراسي</a:t>
                      </a:r>
                      <a:endParaRPr kumimoji="0" lang="en-US" altLang="ar-SA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9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تنشأ داخل الفرد عبارة عن خلل وظيفي في أداء الجهاز العصبي المركزي وليس إصابة في الدماغ،أي قصور في أداء الدماغ أو الجهاز العصبي المركزي</a:t>
                      </a:r>
                      <a:endParaRPr kumimoji="0" lang="en-US" altLang="ar-S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kumimoji="0" lang="ar-SA" altLang="ar-S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ضعف عام في القدرة العقلية أسباب وراثية لما قبل الولادة وما بعدها</a:t>
                      </a:r>
                      <a:r>
                        <a:rPr kumimoji="0" lang="en-US" alt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إهمال الأسرة / التدليل الزائد / الاعتماد على المربيات/ والمشاكل الأسرية كالطلاق / الغياب /الفقر/القلق/الخوف والفزع/ الظروف البيئية كتوقف الدراسة بسبب البراكين والزلازل والفيضانات والمشاكل الصحية / واختلاف اللهجات واللغات / والظروف الاجتماعية ، والمدنية/وتراكم الصعوبة في المراحل/زحمة الفصل وشخصية المعلم وقدرته. </a:t>
                      </a:r>
                      <a:endParaRPr kumimoji="0" lang="en-US" altLang="ar-S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ar-SA" smtClean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ar-SA" smtClean="0"/>
          </a:p>
        </p:txBody>
      </p:sp>
      <p:pic>
        <p:nvPicPr>
          <p:cNvPr id="113668" name="Picture 4" descr="84f4308bb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1093788" y="182563"/>
            <a:ext cx="10169525" cy="563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rtl="1" eaLnBrk="1" hangingPunct="1">
              <a:defRPr/>
            </a:pPr>
            <a:r>
              <a:rPr lang="ar-SA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و </a:t>
            </a:r>
            <a:r>
              <a:rPr lang="ar-SA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يمكن </a:t>
            </a: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تصنيف صعوبات التعل</a:t>
            </a:r>
            <a:r>
              <a:rPr lang="ar-SA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م</a:t>
            </a: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إلى  مجموعتين وذلك اعتمادا على التعاريف المختلفة لصعوبات التعلم وهما:</a:t>
            </a: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1- </a:t>
            </a:r>
            <a:r>
              <a:rPr lang="ar-JO" altLang="zh-CN" sz="2000" b="1" u="sng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صعوبات التعلم النمائية</a:t>
            </a:r>
            <a:r>
              <a:rPr lang="ar-JO" altLang="zh-CN" sz="2000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:</a:t>
            </a: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تشمل هذه الصعوبات المهارات السابقة التي يحتاجها الطفل بهدف التحصيل في الجوانب الأكاديمية وتتمثل هذه الصعوبات النمائية فيما يلي:</a:t>
            </a: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الانتباه.</a:t>
            </a:r>
            <a:r>
              <a:rPr lang="ar-SA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(عدم القدرة على اختيار المثيرات المناسبة ووثيقة الصلة بالموضوع من بين المثيرات الهائلة من حوله)</a:t>
            </a:r>
            <a:endParaRPr lang="ar-JO" altLang="zh-CN" sz="2000" b="1" dirty="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الذاكرة.</a:t>
            </a:r>
            <a:r>
              <a:rPr lang="ar-SA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(عدم القدرة على استدعاء ماتم مشاهدته او سماعه او ممارسته ... الخ )</a:t>
            </a:r>
            <a:endParaRPr lang="ar-JO" altLang="zh-CN" sz="2000" b="1" dirty="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العجز في العمليات الإدراكية.</a:t>
            </a:r>
            <a:r>
              <a:rPr lang="ar-SA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عدم القدرة على التناسق البصرى-الحركى , والتمييز البصرى والسمعى و اللمس والعلاقات المكانية  </a:t>
            </a:r>
            <a:endParaRPr lang="ar-JO" altLang="zh-CN" sz="2000" b="1" dirty="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اضطرابات التفكير.</a:t>
            </a:r>
            <a:r>
              <a:rPr lang="ar-SA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(مشكلات العمليات العقلية واجراء المقارنات والعمليات الحسابية والاستدلا والتقويم وحل المشكلات ......الخ)</a:t>
            </a:r>
            <a:endParaRPr lang="ar-JO" altLang="zh-CN" sz="2000" b="1" dirty="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اضطرابات في اللغة الشفهية ( لها علاقة بفهم اللغة، تكامل اللغة الداخلية، والتعبير عن الأفكار بالكلام).</a:t>
            </a: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ونلاحظ أن كل هذه المهارات تعتبر مهارات سابقة ومهمة لعملية التعلم. </a:t>
            </a: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2- </a:t>
            </a:r>
            <a:r>
              <a:rPr lang="ar-JO" altLang="zh-CN" sz="2000" b="1" u="sng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صعوبات التعلم الأكاديمية:</a:t>
            </a:r>
            <a:endParaRPr lang="ar-JO" altLang="zh-CN" sz="2000" b="1" dirty="0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وتشمل:</a:t>
            </a: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الصعوبات الخاصة بالقراءة .</a:t>
            </a: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الصعوبات الخاصة بالكتابة .</a:t>
            </a: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الصعوبات الخاصة بالتهجئة والتعبير الكتابي.</a:t>
            </a:r>
          </a:p>
          <a:p>
            <a:pPr algn="ctr" rtl="1" eaLnBrk="1" hangingPunct="1">
              <a:defRPr/>
            </a:pPr>
            <a:r>
              <a:rPr lang="ar-JO" altLang="zh-CN" sz="20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الصعوبات الخاصة بالحساب.</a:t>
            </a:r>
            <a:endParaRPr lang="en-US" altLang="ar-SA" sz="2000" b="1" dirty="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41990" name="Picture 6" descr="images(1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3838" y="4581525"/>
            <a:ext cx="1946275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1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1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1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419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1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41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419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419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419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419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4198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70" decel="1000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770" decel="100000"/>
                                        <p:tgtEl>
                                          <p:spTgt spid="419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ar-SA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ar-SA" smtClean="0"/>
          </a:p>
        </p:txBody>
      </p:sp>
      <p:pic>
        <p:nvPicPr>
          <p:cNvPr id="114692" name="Picture 4" descr="84f4308bb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182563"/>
            <a:ext cx="12192000" cy="298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rtl="1" eaLnBrk="1" hangingPunct="1">
              <a:defRPr/>
            </a:pPr>
            <a:endParaRPr lang="ar-JO" altLang="zh-CN" sz="2000" b="1" dirty="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algn="ctr" rtl="1" eaLnBrk="1" hangingPunct="1">
              <a:defRPr/>
            </a:pPr>
            <a:r>
              <a:rPr lang="ar-JO" altLang="zh-CN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2- </a:t>
            </a:r>
            <a:r>
              <a:rPr lang="ar-JO" altLang="zh-CN" sz="2800" b="1" u="sng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صعوبات التعلم الأكاديمية:</a:t>
            </a:r>
            <a:endParaRPr lang="ar-JO" altLang="zh-CN" sz="2800" b="1" dirty="0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algn="ctr" rtl="1" eaLnBrk="1" hangingPunct="1">
              <a:defRPr/>
            </a:pPr>
            <a:r>
              <a:rPr lang="ar-JO" altLang="zh-CN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وتشمل:</a:t>
            </a:r>
          </a:p>
          <a:p>
            <a:pPr algn="ctr" rtl="1" eaLnBrk="1" hangingPunct="1">
              <a:defRPr/>
            </a:pPr>
            <a:r>
              <a:rPr lang="ar-JO" altLang="zh-CN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الصعوبات الخاصة بالقراءة .</a:t>
            </a:r>
          </a:p>
          <a:p>
            <a:pPr algn="ctr" rtl="1" eaLnBrk="1" hangingPunct="1">
              <a:defRPr/>
            </a:pPr>
            <a:r>
              <a:rPr lang="ar-JO" altLang="zh-CN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الصعوبات الخاصة بالكتابة .</a:t>
            </a:r>
          </a:p>
          <a:p>
            <a:pPr algn="ctr" rtl="1" eaLnBrk="1" hangingPunct="1">
              <a:defRPr/>
            </a:pPr>
            <a:r>
              <a:rPr lang="ar-JO" altLang="zh-CN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الصعوبات الخاصة بالتهجئة والتعبير الكتابي.</a:t>
            </a:r>
          </a:p>
          <a:p>
            <a:pPr algn="ctr" rtl="1" eaLnBrk="1" hangingPunct="1">
              <a:defRPr/>
            </a:pPr>
            <a:r>
              <a:rPr lang="ar-JO" altLang="zh-CN" sz="2800" b="1" dirty="0">
                <a:solidFill>
                  <a:srgbClr val="33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الصعوبات الخاصة بالحساب.</a:t>
            </a:r>
            <a:endParaRPr lang="en-US" altLang="ar-SA" sz="2800" b="1" dirty="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41990" name="Picture 6" descr="images(1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4825" y="3860800"/>
            <a:ext cx="1946275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1" descr="j028053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979488">
            <a:off x="5918200" y="3757613"/>
            <a:ext cx="2830513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1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1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419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C9AFEC-64FD-4C76-9B45-3392A942AC9B}" type="datetime1">
              <a:rPr lang="en-US" smtClean="0">
                <a:solidFill>
                  <a:srgbClr val="898989"/>
                </a:solidFill>
                <a:latin typeface="Biondi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5/1/2019</a:t>
            </a:fld>
            <a:endParaRPr lang="en-US" smtClean="0">
              <a:solidFill>
                <a:srgbClr val="898989"/>
              </a:solidFill>
              <a:latin typeface="Biondi"/>
              <a:cs typeface="Arial" pitchFamily="34" charset="0"/>
            </a:endParaRPr>
          </a:p>
        </p:txBody>
      </p:sp>
      <p:sp>
        <p:nvSpPr>
          <p:cNvPr id="11571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898989"/>
                </a:solidFill>
                <a:latin typeface="Biondi"/>
                <a:cs typeface="Arial" pitchFamily="34" charset="0"/>
              </a:rPr>
              <a:t>lubna.A</a:t>
            </a:r>
          </a:p>
        </p:txBody>
      </p:sp>
      <p:sp>
        <p:nvSpPr>
          <p:cNvPr id="11571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970B5D-08FE-4C56-B842-24007BEB1489}" type="slidenum">
              <a:rPr lang="en-US" altLang="ar-SA" smtClean="0"/>
              <a:pPr/>
              <a:t>6</a:t>
            </a:fld>
            <a:endParaRPr lang="en-US" altLang="ar-SA" smtClean="0"/>
          </a:p>
        </p:txBody>
      </p:sp>
      <p:sp>
        <p:nvSpPr>
          <p:cNvPr id="1157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457200"/>
            <a:ext cx="5638800" cy="960438"/>
          </a:xfrm>
        </p:spPr>
        <p:txBody>
          <a:bodyPr/>
          <a:lstStyle/>
          <a:p>
            <a:pPr algn="r" rtl="1"/>
            <a:r>
              <a:rPr lang="ar-SA" altLang="ar-SA" sz="4000" b="1" smtClean="0">
                <a:solidFill>
                  <a:srgbClr val="CC3300"/>
                </a:solidFill>
                <a:latin typeface="Times New Roman" pitchFamily="18" charset="0"/>
              </a:rPr>
              <a:t>أنواع صعوبات التعلم</a:t>
            </a:r>
            <a:r>
              <a:rPr lang="ar-SA" altLang="ar-SA" sz="4000" smtClean="0">
                <a:solidFill>
                  <a:srgbClr val="CC3300"/>
                </a:solidFill>
                <a:latin typeface="Times New Roman" pitchFamily="18" charset="0"/>
              </a:rPr>
              <a:t> </a:t>
            </a:r>
            <a:r>
              <a:rPr lang="en-US" altLang="ar-SA" sz="4000" smtClean="0">
                <a:solidFill>
                  <a:srgbClr val="CC33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157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0" y="76200"/>
            <a:ext cx="10414000" cy="6858000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/>
          <a:lstStyle/>
          <a:p>
            <a:pPr marL="533400" indent="-533400" algn="r" rtl="1">
              <a:buFont typeface="Arial" pitchFamily="34" charset="0"/>
              <a:buNone/>
            </a:pPr>
            <a:r>
              <a:rPr lang="ar-SA" altLang="ar-SA" sz="200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</a:p>
        </p:txBody>
      </p:sp>
      <p:pic>
        <p:nvPicPr>
          <p:cNvPr id="115719" name="Picture 4" descr="D:\ملتقى مراكز التوحد\العروض التقديمية لأوراق العمل\lin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20" name="AutoShape 24"/>
          <p:cNvSpPr>
            <a:spLocks noChangeArrowheads="1"/>
          </p:cNvSpPr>
          <p:nvPr/>
        </p:nvSpPr>
        <p:spPr bwMode="auto">
          <a:xfrm>
            <a:off x="7315200" y="2667000"/>
            <a:ext cx="2667000" cy="6096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 eaLnBrk="1" hangingPunct="1"/>
            <a:r>
              <a:rPr lang="ar-SA" altLang="ar-SA" sz="24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صعوبات التعلم التعليمية</a:t>
            </a:r>
            <a:endParaRPr lang="en-US" altLang="ar-SA" sz="2400" b="1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1" name="AutoShape 20"/>
          <p:cNvSpPr>
            <a:spLocks noChangeArrowheads="1"/>
          </p:cNvSpPr>
          <p:nvPr/>
        </p:nvSpPr>
        <p:spPr bwMode="auto">
          <a:xfrm>
            <a:off x="1828800" y="2667000"/>
            <a:ext cx="2590800" cy="6096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 eaLnBrk="1" hangingPunct="1"/>
            <a:r>
              <a:rPr lang="ar-SA" altLang="ar-SA" sz="2400" b="1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صعوبات التعلم النمائية</a:t>
            </a:r>
            <a:endParaRPr lang="en-US" altLang="ar-SA" sz="2400" b="1">
              <a:solidFill>
                <a:srgbClr val="C050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2" name="AutoShape 23"/>
          <p:cNvSpPr>
            <a:spLocks noChangeArrowheads="1"/>
          </p:cNvSpPr>
          <p:nvPr/>
        </p:nvSpPr>
        <p:spPr bwMode="auto">
          <a:xfrm>
            <a:off x="4595813" y="1571625"/>
            <a:ext cx="3276600" cy="5334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 eaLnBrk="1" hangingPunct="1"/>
            <a:r>
              <a:rPr lang="ar-SA" altLang="ar-SA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صعوبات التعلم</a:t>
            </a:r>
            <a:endParaRPr lang="en-US" altLang="ar-SA" sz="28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3" name="AutoShape 25"/>
          <p:cNvSpPr>
            <a:spLocks noChangeArrowheads="1"/>
          </p:cNvSpPr>
          <p:nvPr/>
        </p:nvSpPr>
        <p:spPr bwMode="auto">
          <a:xfrm>
            <a:off x="9601200" y="3962400"/>
            <a:ext cx="762000" cy="5334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 eaLnBrk="1" hangingPunct="1"/>
            <a:r>
              <a:rPr lang="ar-SA" altLang="ar-SA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القراءة</a:t>
            </a:r>
            <a:endParaRPr lang="en-US" altLang="ar-SA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4" name="AutoShape 26"/>
          <p:cNvSpPr>
            <a:spLocks noChangeArrowheads="1"/>
          </p:cNvSpPr>
          <p:nvPr/>
        </p:nvSpPr>
        <p:spPr bwMode="auto">
          <a:xfrm>
            <a:off x="8610600" y="3962400"/>
            <a:ext cx="762000" cy="5334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 eaLnBrk="1" hangingPunct="1"/>
            <a:r>
              <a:rPr lang="ar-SA" altLang="ar-SA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الحساب</a:t>
            </a:r>
            <a:endParaRPr lang="en-US" altLang="ar-SA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5" name="AutoShape 27"/>
          <p:cNvSpPr>
            <a:spLocks noChangeArrowheads="1"/>
          </p:cNvSpPr>
          <p:nvPr/>
        </p:nvSpPr>
        <p:spPr bwMode="auto">
          <a:xfrm>
            <a:off x="7467600" y="3962400"/>
            <a:ext cx="762000" cy="5334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 eaLnBrk="1" hangingPunct="1"/>
            <a:r>
              <a:rPr lang="ar-SA" altLang="ar-SA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الكتابة</a:t>
            </a:r>
            <a:endParaRPr lang="en-US" altLang="ar-SA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6" name="AutoShape 28"/>
          <p:cNvSpPr>
            <a:spLocks noChangeArrowheads="1"/>
          </p:cNvSpPr>
          <p:nvPr/>
        </p:nvSpPr>
        <p:spPr bwMode="auto">
          <a:xfrm>
            <a:off x="6248400" y="3962400"/>
            <a:ext cx="838200" cy="5334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 eaLnBrk="1" hangingPunct="1"/>
            <a:r>
              <a:rPr lang="ar-SA" altLang="ar-SA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التهجئة</a:t>
            </a:r>
            <a:endParaRPr lang="en-US" altLang="ar-SA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7" name="AutoShape 29"/>
          <p:cNvSpPr>
            <a:spLocks noChangeArrowheads="1"/>
          </p:cNvSpPr>
          <p:nvPr/>
        </p:nvSpPr>
        <p:spPr bwMode="auto">
          <a:xfrm>
            <a:off x="3276600" y="3733800"/>
            <a:ext cx="1219200" cy="22098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 eaLnBrk="1" hangingPunct="1"/>
            <a:r>
              <a:rPr lang="ar-SA" altLang="ar-SA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الصعوبات </a:t>
            </a:r>
          </a:p>
          <a:p>
            <a:pPr algn="ctr" rtl="1" eaLnBrk="1" hangingPunct="1"/>
            <a:r>
              <a:rPr lang="ar-SA" altLang="ar-SA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الأولية </a:t>
            </a:r>
          </a:p>
          <a:p>
            <a:pPr algn="ctr" rtl="1" eaLnBrk="1" hangingPunct="1">
              <a:buFontTx/>
              <a:buChar char="-"/>
            </a:pPr>
            <a:r>
              <a:rPr lang="ar-SA" altLang="ar-SA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altLang="ar-SA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الانتباه</a:t>
            </a:r>
          </a:p>
          <a:p>
            <a:pPr algn="ctr" rtl="1" eaLnBrk="1" hangingPunct="1">
              <a:buFontTx/>
              <a:buChar char="-"/>
            </a:pPr>
            <a:r>
              <a:rPr lang="ar-SA" altLang="ar-SA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الذاكرة</a:t>
            </a:r>
          </a:p>
          <a:p>
            <a:pPr algn="ctr" rtl="1" eaLnBrk="1" hangingPunct="1">
              <a:buFontTx/>
              <a:buChar char="-"/>
            </a:pPr>
            <a:r>
              <a:rPr lang="ar-SA" altLang="ar-SA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الإدراك</a:t>
            </a:r>
            <a:endParaRPr lang="en-US" altLang="ar-SA" sz="2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8" name="AutoShape 30"/>
          <p:cNvSpPr>
            <a:spLocks noChangeArrowheads="1"/>
          </p:cNvSpPr>
          <p:nvPr/>
        </p:nvSpPr>
        <p:spPr bwMode="auto">
          <a:xfrm>
            <a:off x="1905000" y="3733800"/>
            <a:ext cx="1219200" cy="22098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 eaLnBrk="1" hangingPunct="1"/>
            <a:r>
              <a:rPr lang="ar-SA" altLang="ar-SA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الصعوبات </a:t>
            </a:r>
          </a:p>
          <a:p>
            <a:pPr algn="ctr" rtl="1" eaLnBrk="1" hangingPunct="1"/>
            <a:r>
              <a:rPr lang="ar-SA" altLang="ar-SA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الثانوية </a:t>
            </a:r>
          </a:p>
          <a:p>
            <a:pPr algn="ctr" rtl="1" eaLnBrk="1" hangingPunct="1">
              <a:buFontTx/>
              <a:buChar char="-"/>
            </a:pPr>
            <a:r>
              <a:rPr lang="ar-SA" altLang="ar-SA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التفكير </a:t>
            </a:r>
          </a:p>
          <a:p>
            <a:pPr algn="ctr" rtl="1" eaLnBrk="1" hangingPunct="1">
              <a:buFontTx/>
              <a:buChar char="-"/>
            </a:pPr>
            <a:r>
              <a:rPr lang="ar-SA" altLang="ar-SA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اللغة الشفهية</a:t>
            </a:r>
            <a:endParaRPr lang="en-US" altLang="ar-SA" sz="2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5729" name="AutoShape 33"/>
          <p:cNvCxnSpPr>
            <a:cxnSpLocks noChangeShapeType="1"/>
            <a:stCxn id="115721" idx="2"/>
            <a:endCxn id="115727" idx="0"/>
          </p:cNvCxnSpPr>
          <p:nvPr/>
        </p:nvCxnSpPr>
        <p:spPr bwMode="auto">
          <a:xfrm rot="16200000" flipH="1">
            <a:off x="3276600" y="3124200"/>
            <a:ext cx="457200" cy="7620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</p:cxnSp>
      <p:cxnSp>
        <p:nvCxnSpPr>
          <p:cNvPr id="115730" name="AutoShape 34"/>
          <p:cNvCxnSpPr>
            <a:cxnSpLocks noChangeShapeType="1"/>
            <a:stCxn id="115721" idx="2"/>
            <a:endCxn id="115728" idx="0"/>
          </p:cNvCxnSpPr>
          <p:nvPr/>
        </p:nvCxnSpPr>
        <p:spPr bwMode="auto">
          <a:xfrm rot="5400000">
            <a:off x="2590800" y="3200400"/>
            <a:ext cx="457200" cy="6096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</p:cxnSp>
      <p:cxnSp>
        <p:nvCxnSpPr>
          <p:cNvPr id="115731" name="AutoShape 40"/>
          <p:cNvCxnSpPr>
            <a:cxnSpLocks noChangeShapeType="1"/>
            <a:stCxn id="115720" idx="2"/>
            <a:endCxn id="115724" idx="0"/>
          </p:cNvCxnSpPr>
          <p:nvPr/>
        </p:nvCxnSpPr>
        <p:spPr bwMode="auto">
          <a:xfrm rot="16200000" flipH="1">
            <a:off x="8477250" y="3448050"/>
            <a:ext cx="685800" cy="3429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</p:cxnSp>
      <p:cxnSp>
        <p:nvCxnSpPr>
          <p:cNvPr id="115732" name="AutoShape 41"/>
          <p:cNvCxnSpPr>
            <a:cxnSpLocks noChangeShapeType="1"/>
            <a:stCxn id="115720" idx="2"/>
          </p:cNvCxnSpPr>
          <p:nvPr/>
        </p:nvCxnSpPr>
        <p:spPr bwMode="auto">
          <a:xfrm rot="16200000" flipH="1">
            <a:off x="8991600" y="2933700"/>
            <a:ext cx="685800" cy="13716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</p:cxnSp>
      <p:cxnSp>
        <p:nvCxnSpPr>
          <p:cNvPr id="115733" name="AutoShape 42"/>
          <p:cNvCxnSpPr>
            <a:cxnSpLocks noChangeShapeType="1"/>
            <a:stCxn id="115720" idx="2"/>
            <a:endCxn id="115725" idx="0"/>
          </p:cNvCxnSpPr>
          <p:nvPr/>
        </p:nvCxnSpPr>
        <p:spPr bwMode="auto">
          <a:xfrm rot="5400000">
            <a:off x="7910512" y="3214688"/>
            <a:ext cx="676275" cy="800100"/>
          </a:xfrm>
          <a:prstGeom prst="curvedConnector3">
            <a:avLst>
              <a:gd name="adj1" fmla="val 50704"/>
            </a:avLst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</p:cxnSp>
      <p:cxnSp>
        <p:nvCxnSpPr>
          <p:cNvPr id="115734" name="AutoShape 46"/>
          <p:cNvCxnSpPr>
            <a:cxnSpLocks noChangeShapeType="1"/>
            <a:stCxn id="115720" idx="2"/>
            <a:endCxn id="115726" idx="0"/>
          </p:cNvCxnSpPr>
          <p:nvPr/>
        </p:nvCxnSpPr>
        <p:spPr bwMode="auto">
          <a:xfrm rot="5400000">
            <a:off x="7315200" y="2628900"/>
            <a:ext cx="685800" cy="19812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</p:cxnSp>
      <p:cxnSp>
        <p:nvCxnSpPr>
          <p:cNvPr id="115735" name="AutoShape 47"/>
          <p:cNvCxnSpPr>
            <a:cxnSpLocks noChangeShapeType="1"/>
            <a:stCxn id="115722" idx="2"/>
            <a:endCxn id="115720" idx="0"/>
          </p:cNvCxnSpPr>
          <p:nvPr/>
        </p:nvCxnSpPr>
        <p:spPr bwMode="auto">
          <a:xfrm rot="16200000" flipH="1">
            <a:off x="7160419" y="1178719"/>
            <a:ext cx="561975" cy="2414587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</p:cxnSp>
      <p:cxnSp>
        <p:nvCxnSpPr>
          <p:cNvPr id="115736" name="AutoShape 48"/>
          <p:cNvCxnSpPr>
            <a:cxnSpLocks noChangeShapeType="1"/>
            <a:stCxn id="115722" idx="2"/>
            <a:endCxn id="115721" idx="0"/>
          </p:cNvCxnSpPr>
          <p:nvPr/>
        </p:nvCxnSpPr>
        <p:spPr bwMode="auto">
          <a:xfrm rot="5400000">
            <a:off x="4398169" y="831056"/>
            <a:ext cx="561975" cy="310991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P03000437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368</Words>
  <Application>Microsoft Office PowerPoint</Application>
  <PresentationFormat>Personnalisé</PresentationFormat>
  <Paragraphs>57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5</vt:i4>
      </vt:variant>
      <vt:variant>
        <vt:lpstr>Titres des diapositives</vt:lpstr>
      </vt:variant>
      <vt:variant>
        <vt:i4>6</vt:i4>
      </vt:variant>
    </vt:vector>
  </HeadingPairs>
  <TitlesOfParts>
    <vt:vector size="20" baseType="lpstr">
      <vt:lpstr>Calibri</vt:lpstr>
      <vt:lpstr>Arial</vt:lpstr>
      <vt:lpstr>Calibri Light</vt:lpstr>
      <vt:lpstr>Times New Roman</vt:lpstr>
      <vt:lpstr>Biondi</vt:lpstr>
      <vt:lpstr>Wingdings</vt:lpstr>
      <vt:lpstr>Arabic Typesetting</vt:lpstr>
      <vt:lpstr>DecoType Thuluth</vt:lpstr>
      <vt:lpstr>Andalus</vt:lpstr>
      <vt:lpstr>TP030004378</vt:lpstr>
      <vt:lpstr>Watermark</vt:lpstr>
      <vt:lpstr>2_Watermark</vt:lpstr>
      <vt:lpstr>3_Watermark</vt:lpstr>
      <vt:lpstr>4_Watermark</vt:lpstr>
      <vt:lpstr>Diapositive 1</vt:lpstr>
      <vt:lpstr>Diapositive 2</vt:lpstr>
      <vt:lpstr>Diapositive 3</vt:lpstr>
      <vt:lpstr>Diapositive 4</vt:lpstr>
      <vt:lpstr>Diapositive 5</vt:lpstr>
      <vt:lpstr>أنواع صعوبات التعلم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Ebtsam Ahmad Mohamed Ahmed</dc:creator>
  <cp:lastModifiedBy>INA</cp:lastModifiedBy>
  <cp:revision>30</cp:revision>
  <dcterms:created xsi:type="dcterms:W3CDTF">2015-02-08T08:15:34Z</dcterms:created>
  <dcterms:modified xsi:type="dcterms:W3CDTF">2019-05-01T16:49:35Z</dcterms:modified>
</cp:coreProperties>
</file>