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386366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3326142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4992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437567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2066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239030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760895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115605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00524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16-01-1444</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3411972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69773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E66379-019F-4997-A526-3644E43604BA}" type="datetimeFigureOut">
              <a:rPr lang="ar-DZ" smtClean="0"/>
              <a:t>16-01-1444</a:t>
            </a:fld>
            <a:endParaRPr lang="ar-DZ"/>
          </a:p>
        </p:txBody>
      </p:sp>
      <p:sp>
        <p:nvSpPr>
          <p:cNvPr id="8" name="Footer Placeholder 7"/>
          <p:cNvSpPr>
            <a:spLocks noGrp="1"/>
          </p:cNvSpPr>
          <p:nvPr>
            <p:ph type="ftr" sz="quarter" idx="11"/>
          </p:nvPr>
        </p:nvSpPr>
        <p:spPr/>
        <p:txBody>
          <a:bodyPr/>
          <a:lstStyle/>
          <a:p>
            <a:endParaRPr lang="ar-D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21476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E66379-019F-4997-A526-3644E43604BA}" type="datetimeFigureOut">
              <a:rPr lang="ar-DZ" smtClean="0"/>
              <a:t>16-01-1444</a:t>
            </a:fld>
            <a:endParaRPr lang="ar-DZ"/>
          </a:p>
        </p:txBody>
      </p:sp>
      <p:sp>
        <p:nvSpPr>
          <p:cNvPr id="4" name="Footer Placeholder 3"/>
          <p:cNvSpPr>
            <a:spLocks noGrp="1"/>
          </p:cNvSpPr>
          <p:nvPr>
            <p:ph type="ftr" sz="quarter" idx="11"/>
          </p:nvPr>
        </p:nvSpPr>
        <p:spPr/>
        <p:txBody>
          <a:bodyPr/>
          <a:lstStyle/>
          <a:p>
            <a:endParaRPr lang="ar-D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14591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66379-019F-4997-A526-3644E43604BA}" type="datetimeFigureOut">
              <a:rPr lang="ar-DZ" smtClean="0"/>
              <a:t>16-01-1444</a:t>
            </a:fld>
            <a:endParaRPr lang="ar-DZ"/>
          </a:p>
        </p:txBody>
      </p:sp>
      <p:sp>
        <p:nvSpPr>
          <p:cNvPr id="3" name="Footer Placeholder 2"/>
          <p:cNvSpPr>
            <a:spLocks noGrp="1"/>
          </p:cNvSpPr>
          <p:nvPr>
            <p:ph type="ftr" sz="quarter" idx="11"/>
          </p:nvPr>
        </p:nvSpPr>
        <p:spPr/>
        <p:txBody>
          <a:bodyPr/>
          <a:lstStyle/>
          <a:p>
            <a:endParaRPr lang="ar-D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401338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048820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16-01-1444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4272359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E66379-019F-4997-A526-3644E43604BA}" type="datetimeFigureOut">
              <a:rPr lang="ar-DZ" smtClean="0"/>
              <a:t>16-01-1444</a:t>
            </a:fld>
            <a:endParaRPr lang="ar-D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D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C418F26-80A9-4223-8F79-A340BE30CD54}" type="slidenum">
              <a:rPr lang="ar-DZ" smtClean="0"/>
              <a:t>‹#›</a:t>
            </a:fld>
            <a:endParaRPr lang="ar-DZ"/>
          </a:p>
        </p:txBody>
      </p:sp>
    </p:spTree>
    <p:extLst>
      <p:ext uri="{BB962C8B-B14F-4D97-AF65-F5344CB8AC3E}">
        <p14:creationId xmlns:p14="http://schemas.microsoft.com/office/powerpoint/2010/main" val="838454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0153"/>
            <a:ext cx="9144000" cy="3000778"/>
          </a:xfrm>
        </p:spPr>
        <p:txBody>
          <a:bodyPr>
            <a:normAutofit fontScale="90000"/>
          </a:bodyPr>
          <a:lstStyle/>
          <a:p>
            <a:pPr algn="r">
              <a:lnSpc>
                <a:spcPct val="107000"/>
              </a:lnSpc>
              <a:spcAft>
                <a:spcPts val="800"/>
              </a:spcAft>
            </a:pPr>
            <a:r>
              <a:rPr lang="ar-DZ" sz="1800" b="1" dirty="0" smtClean="0">
                <a:effectLst/>
                <a:latin typeface="Calibri" panose="020F0502020204030204" pitchFamily="34" charset="0"/>
                <a:ea typeface="Calibri" panose="020F0502020204030204" pitchFamily="34" charset="0"/>
                <a:cs typeface="Arabic Typesetting" panose="03020402040406030203" pitchFamily="66" charset="-78"/>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  جامعة محمد لمين دباغين سطيف 02</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كلية العلوم الانسانية والاجتماعية</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قسم التاريخ</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مقياس نصوص ومصادر</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السنة الأولى ماستر آثار</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4800" b="1" dirty="0" smtClean="0">
                <a:solidFill>
                  <a:schemeClr val="accent5"/>
                </a:solidFill>
                <a:latin typeface="Calibri" panose="020F0502020204030204" pitchFamily="34" charset="0"/>
                <a:ea typeface="Calibri" panose="020F0502020204030204" pitchFamily="34" charset="0"/>
                <a:cs typeface="Arabic Typesetting" panose="03020402040406030203" pitchFamily="66" charset="-78"/>
              </a:rPr>
              <a:t>المحاضرة الخامسة </a:t>
            </a:r>
            <a:r>
              <a:rPr lang="en-US" sz="1800" dirty="0" smtClean="0">
                <a:effectLst/>
                <a:latin typeface="Calibri" panose="020F0502020204030204" pitchFamily="34" charset="0"/>
                <a:ea typeface="Calibri" panose="020F0502020204030204" pitchFamily="34" charset="0"/>
                <a:cs typeface="Arial" panose="020B0604020202020204" pitchFamily="34" charset="0"/>
              </a:rPr>
              <a:t/>
            </a:r>
            <a:br>
              <a:rPr lang="en-US" sz="1800" dirty="0" smtClean="0">
                <a:effectLst/>
                <a:latin typeface="Calibri" panose="020F0502020204030204" pitchFamily="34" charset="0"/>
                <a:ea typeface="Calibri" panose="020F0502020204030204" pitchFamily="34" charset="0"/>
                <a:cs typeface="Arial" panose="020B0604020202020204" pitchFamily="34" charset="0"/>
              </a:rPr>
            </a:br>
            <a:endParaRPr lang="ar-DZ" sz="1800" dirty="0"/>
          </a:p>
        </p:txBody>
      </p:sp>
      <p:sp>
        <p:nvSpPr>
          <p:cNvPr id="3" name="Subtitle 2"/>
          <p:cNvSpPr>
            <a:spLocks noGrp="1"/>
          </p:cNvSpPr>
          <p:nvPr>
            <p:ph type="subTitle" idx="1"/>
          </p:nvPr>
        </p:nvSpPr>
        <p:spPr>
          <a:xfrm>
            <a:off x="2589213" y="3554569"/>
            <a:ext cx="8915399" cy="1584101"/>
          </a:xfrm>
        </p:spPr>
        <p:txBody>
          <a:bodyPr>
            <a:normAutofit fontScale="62500" lnSpcReduction="20000"/>
          </a:bodyPr>
          <a:lstStyle/>
          <a:p>
            <a:pPr algn="ctr"/>
            <a:r>
              <a:rPr lang="ar-DZ" sz="6000" dirty="0" smtClean="0">
                <a:solidFill>
                  <a:srgbClr val="FF0000"/>
                </a:solidFill>
              </a:rPr>
              <a:t>المفكرون المسيحيون في شمال إفريقيا</a:t>
            </a:r>
            <a:endParaRPr lang="ar-DZ" sz="6000" dirty="0" smtClean="0">
              <a:solidFill>
                <a:srgbClr val="FF0000"/>
              </a:solidFill>
            </a:endParaRPr>
          </a:p>
          <a:p>
            <a:pPr algn="ctr"/>
            <a:endParaRPr lang="ar-DZ" sz="6000" dirty="0">
              <a:solidFill>
                <a:srgbClr val="FF0000"/>
              </a:solidFill>
            </a:endParaRPr>
          </a:p>
          <a:p>
            <a:pPr algn="ctr"/>
            <a:r>
              <a:rPr lang="ar-DZ" sz="3200" dirty="0" smtClean="0">
                <a:solidFill>
                  <a:schemeClr val="tx1"/>
                </a:solidFill>
              </a:rPr>
              <a:t>د, دعاس فارس</a:t>
            </a:r>
            <a:endParaRPr lang="ar-DZ" sz="3200" dirty="0">
              <a:solidFill>
                <a:schemeClr val="tx1"/>
              </a:solidFill>
            </a:endParaRPr>
          </a:p>
        </p:txBody>
      </p:sp>
    </p:spTree>
    <p:extLst>
      <p:ext uri="{BB962C8B-B14F-4D97-AF65-F5344CB8AC3E}">
        <p14:creationId xmlns:p14="http://schemas.microsoft.com/office/powerpoint/2010/main" val="3320415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ar-DZ" dirty="0" smtClean="0">
                <a:solidFill>
                  <a:srgbClr val="00B0F0"/>
                </a:solidFill>
              </a:rPr>
              <a:t>خطة المحاضرة </a:t>
            </a:r>
            <a:endParaRPr lang="ar-DZ" dirty="0">
              <a:solidFill>
                <a:srgbClr val="00B0F0"/>
              </a:solidFill>
            </a:endParaRPr>
          </a:p>
        </p:txBody>
      </p:sp>
      <p:sp>
        <p:nvSpPr>
          <p:cNvPr id="3" name="Content Placeholder 2"/>
          <p:cNvSpPr>
            <a:spLocks noGrp="1"/>
          </p:cNvSpPr>
          <p:nvPr>
            <p:ph idx="1"/>
          </p:nvPr>
        </p:nvSpPr>
        <p:spPr>
          <a:xfrm>
            <a:off x="1004552" y="1725769"/>
            <a:ext cx="10500060" cy="4726546"/>
          </a:xfrm>
        </p:spPr>
        <p:txBody>
          <a:bodyPr>
            <a:normAutofit fontScale="92500" lnSpcReduction="10000"/>
          </a:bodyPr>
          <a:lstStyle/>
          <a:p>
            <a:pPr marL="0" lvl="0" indent="0" algn="just">
              <a:lnSpc>
                <a:spcPct val="107000"/>
              </a:lnSpc>
              <a:spcAft>
                <a:spcPts val="1000"/>
              </a:spcAft>
              <a:buNone/>
            </a:pPr>
            <a:r>
              <a:rPr lang="ar-DZ" sz="2800" dirty="0" smtClean="0"/>
              <a:t>1- </a:t>
            </a:r>
            <a:r>
              <a:rPr lang="ar-DZ" sz="4400" b="1" dirty="0" smtClean="0">
                <a:latin typeface="Calibri" panose="020F0502020204030204" pitchFamily="34" charset="0"/>
                <a:ea typeface="Calibri" panose="020F0502020204030204" pitchFamily="34" charset="0"/>
                <a:cs typeface="Arabic Typesetting" panose="03020402040406030203" pitchFamily="66" charset="-78"/>
              </a:rPr>
              <a:t>ترتليانوس </a:t>
            </a:r>
            <a:r>
              <a:rPr lang="fr-FR" sz="4400" b="1" dirty="0">
                <a:latin typeface="Arabic Typesetting" panose="03020402040406030203" pitchFamily="66" charset="-78"/>
                <a:ea typeface="Calibri" panose="020F0502020204030204" pitchFamily="34" charset="0"/>
                <a:cs typeface="Arial" panose="020B0604020202020204" pitchFamily="34" charset="0"/>
              </a:rPr>
              <a:t>Tertullianus</a:t>
            </a:r>
            <a:endParaRPr lang="en-US" sz="2400" dirty="0">
              <a:latin typeface="Calibri" panose="020F0502020204030204" pitchFamily="34" charset="0"/>
              <a:ea typeface="Calibri" panose="020F0502020204030204" pitchFamily="34" charset="0"/>
              <a:cs typeface="Arial" panose="020B0604020202020204" pitchFamily="34" charset="0"/>
            </a:endParaRPr>
          </a:p>
          <a:p>
            <a:r>
              <a:rPr lang="ar-DZ" sz="4400" dirty="0" smtClean="0"/>
              <a:t>حياته</a:t>
            </a:r>
          </a:p>
          <a:p>
            <a:r>
              <a:rPr lang="ar-DZ" sz="4400" dirty="0" smtClean="0"/>
              <a:t>مؤلفاته</a:t>
            </a:r>
          </a:p>
          <a:p>
            <a:pPr marL="0" lvl="0" indent="0" algn="just">
              <a:lnSpc>
                <a:spcPct val="107000"/>
              </a:lnSpc>
              <a:spcAft>
                <a:spcPts val="1000"/>
              </a:spcAft>
              <a:buNone/>
            </a:pPr>
            <a:r>
              <a:rPr lang="ar-DZ" sz="4400" b="1" dirty="0" smtClean="0">
                <a:latin typeface="Calibri" panose="020F0502020204030204" pitchFamily="34" charset="0"/>
                <a:ea typeface="Calibri" panose="020F0502020204030204" pitchFamily="34" charset="0"/>
                <a:cs typeface="Arabic Typesetting" panose="03020402040406030203" pitchFamily="66" charset="-78"/>
              </a:rPr>
              <a:t>2- القديس </a:t>
            </a:r>
            <a:r>
              <a:rPr lang="ar-DZ" sz="4400" b="1" dirty="0">
                <a:latin typeface="Calibri" panose="020F0502020204030204" pitchFamily="34" charset="0"/>
                <a:ea typeface="Calibri" panose="020F0502020204030204" pitchFamily="34" charset="0"/>
                <a:cs typeface="Arabic Typesetting" panose="03020402040406030203" pitchFamily="66" charset="-78"/>
              </a:rPr>
              <a:t>أوغسطينوس </a:t>
            </a:r>
            <a:r>
              <a:rPr lang="fr-FR" sz="4400" b="1" dirty="0">
                <a:latin typeface="Arabic Typesetting" panose="03020402040406030203" pitchFamily="66" charset="-78"/>
                <a:ea typeface="Calibri" panose="020F0502020204030204" pitchFamily="34" charset="0"/>
                <a:cs typeface="Arial" panose="020B0604020202020204" pitchFamily="34" charset="0"/>
              </a:rPr>
              <a:t>Aurelius Augustinus</a:t>
            </a:r>
            <a:endParaRPr lang="en-US" sz="2400" dirty="0">
              <a:latin typeface="Calibri" panose="020F0502020204030204" pitchFamily="34" charset="0"/>
              <a:ea typeface="Calibri" panose="020F0502020204030204" pitchFamily="34" charset="0"/>
              <a:cs typeface="Arial" panose="020B0604020202020204" pitchFamily="34" charset="0"/>
            </a:endParaRPr>
          </a:p>
          <a:p>
            <a:r>
              <a:rPr lang="ar-DZ" sz="4400" dirty="0" smtClean="0"/>
              <a:t>حياته</a:t>
            </a:r>
          </a:p>
          <a:p>
            <a:r>
              <a:rPr lang="ar-DZ" sz="4400" dirty="0" smtClean="0"/>
              <a:t>مؤلفاته</a:t>
            </a:r>
            <a:endParaRPr lang="ar-DZ" sz="4400" dirty="0" smtClean="0"/>
          </a:p>
        </p:txBody>
      </p:sp>
    </p:spTree>
    <p:extLst>
      <p:ext uri="{BB962C8B-B14F-4D97-AF65-F5344CB8AC3E}">
        <p14:creationId xmlns:p14="http://schemas.microsoft.com/office/powerpoint/2010/main" val="892290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9687"/>
          </a:xfrm>
        </p:spPr>
        <p:txBody>
          <a:bodyPr/>
          <a:lstStyle/>
          <a:p>
            <a:pPr algn="ctr"/>
            <a:r>
              <a:rPr lang="ar-DZ" dirty="0" smtClean="0">
                <a:solidFill>
                  <a:srgbClr val="00B0F0"/>
                </a:solidFill>
              </a:rPr>
              <a:t>مقدمة</a:t>
            </a:r>
            <a:r>
              <a:rPr lang="ar-DZ" dirty="0" smtClean="0">
                <a:solidFill>
                  <a:srgbClr val="00B0F0"/>
                </a:solidFill>
              </a:rPr>
              <a:t> </a:t>
            </a:r>
            <a:endParaRPr lang="ar-DZ" dirty="0">
              <a:solidFill>
                <a:srgbClr val="00B0F0"/>
              </a:solidFill>
            </a:endParaRPr>
          </a:p>
        </p:txBody>
      </p:sp>
      <p:sp>
        <p:nvSpPr>
          <p:cNvPr id="3" name="Content Placeholder 2"/>
          <p:cNvSpPr>
            <a:spLocks noGrp="1"/>
          </p:cNvSpPr>
          <p:nvPr>
            <p:ph idx="1"/>
          </p:nvPr>
        </p:nvSpPr>
        <p:spPr>
          <a:xfrm>
            <a:off x="2589212" y="1725769"/>
            <a:ext cx="8915400" cy="4971245"/>
          </a:xfrm>
        </p:spPr>
        <p:txBody>
          <a:bodyPr>
            <a:normAutofit/>
          </a:bodyPr>
          <a:lstStyle/>
          <a:p>
            <a:r>
              <a:rPr lang="ar-DZ" sz="4400" dirty="0">
                <a:latin typeface="Arabic Typesetting" panose="03020402040406030203" pitchFamily="66" charset="-78"/>
                <a:cs typeface="Arabic Typesetting" panose="03020402040406030203" pitchFamily="66" charset="-78"/>
              </a:rPr>
              <a:t>بعد الانتشار السريع للديانة المسيحية في شمال إفريقا وما أعقبتها من اضطهادات، تحركت أقلام المفكرين المسيحيين مما أنتج أدبا مسيحيا لاتينيا احتل مكانة مرموقة أنذاك، وسنقدم في هذه المحاضرة أهم المفكرين ومؤلفاتهم.</a:t>
            </a:r>
            <a:endParaRPr lang="ar-DZ"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52610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08476"/>
          </a:xfrm>
        </p:spPr>
        <p:txBody>
          <a:bodyPr>
            <a:normAutofit fontScale="90000"/>
          </a:bodyPr>
          <a:lstStyle/>
          <a:p>
            <a:pPr marL="342900" lvl="0" indent="-342900" algn="just">
              <a:lnSpc>
                <a:spcPct val="107000"/>
              </a:lnSpc>
              <a:spcAft>
                <a:spcPts val="1000"/>
              </a:spcAft>
              <a:buFont typeface="+mj-lt"/>
              <a:buAutoNum type="arabicPeriod"/>
            </a:pPr>
            <a:r>
              <a:rPr lang="ar-DZ" b="1" dirty="0" smtClean="0">
                <a:solidFill>
                  <a:srgbClr val="00B0F0"/>
                </a:solidFill>
                <a:latin typeface="Calibri" panose="020F0502020204030204" pitchFamily="34" charset="0"/>
                <a:ea typeface="Calibri" panose="020F0502020204030204" pitchFamily="34" charset="0"/>
                <a:cs typeface="Arabic Typesetting" panose="03020402040406030203" pitchFamily="66" charset="-78"/>
              </a:rPr>
              <a:t>ترتليانوس</a:t>
            </a:r>
            <a:r>
              <a:rPr lang="fr-FR" b="1" dirty="0" smtClean="0">
                <a:solidFill>
                  <a:srgbClr val="00B0F0"/>
                </a:solidFill>
                <a:latin typeface="Arabic Typesetting" panose="03020402040406030203" pitchFamily="66" charset="-78"/>
                <a:ea typeface="Calibri" panose="020F0502020204030204" pitchFamily="34" charset="0"/>
                <a:cs typeface="Arial" panose="020B0604020202020204" pitchFamily="34" charset="0"/>
              </a:rPr>
              <a:t>Tertullianus</a:t>
            </a:r>
            <a:r>
              <a:rPr lang="en-US" sz="1800" dirty="0">
                <a:solidFill>
                  <a:srgbClr val="00B0F0"/>
                </a:solidFill>
                <a:latin typeface="Calibri" panose="020F0502020204030204" pitchFamily="34" charset="0"/>
                <a:ea typeface="Calibri" panose="020F0502020204030204" pitchFamily="34" charset="0"/>
                <a:cs typeface="Arial" panose="020B0604020202020204" pitchFamily="34" charset="0"/>
              </a:rPr>
              <a:t/>
            </a:r>
            <a:br>
              <a:rPr lang="en-US" sz="1800" dirty="0">
                <a:solidFill>
                  <a:srgbClr val="00B0F0"/>
                </a:solidFill>
                <a:latin typeface="Calibri" panose="020F0502020204030204" pitchFamily="34" charset="0"/>
                <a:ea typeface="Calibri" panose="020F0502020204030204" pitchFamily="34" charset="0"/>
                <a:cs typeface="Arial" panose="020B0604020202020204" pitchFamily="34" charset="0"/>
              </a:rPr>
            </a:br>
            <a:r>
              <a:rPr lang="en-US" sz="1800" dirty="0">
                <a:solidFill>
                  <a:srgbClr val="00B0F0"/>
                </a:solidFill>
                <a:latin typeface="Calibri" panose="020F0502020204030204" pitchFamily="34" charset="0"/>
                <a:ea typeface="Calibri" panose="020F0502020204030204" pitchFamily="34" charset="0"/>
                <a:cs typeface="Arial" panose="020B0604020202020204" pitchFamily="34" charset="0"/>
              </a:rPr>
              <a:t/>
            </a:r>
            <a:br>
              <a:rPr lang="en-US" sz="1800" dirty="0">
                <a:solidFill>
                  <a:srgbClr val="00B0F0"/>
                </a:solidFill>
                <a:latin typeface="Calibri" panose="020F0502020204030204" pitchFamily="34" charset="0"/>
                <a:ea typeface="Calibri" panose="020F0502020204030204" pitchFamily="34" charset="0"/>
                <a:cs typeface="Arial" panose="020B0604020202020204" pitchFamily="34" charset="0"/>
              </a:rPr>
            </a:br>
            <a:endParaRPr lang="ar-DZ" dirty="0">
              <a:solidFill>
                <a:srgbClr val="00B0F0"/>
              </a:solidFill>
            </a:endParaRPr>
          </a:p>
        </p:txBody>
      </p:sp>
      <p:sp>
        <p:nvSpPr>
          <p:cNvPr id="3" name="Content Placeholder 2"/>
          <p:cNvSpPr>
            <a:spLocks noGrp="1"/>
          </p:cNvSpPr>
          <p:nvPr>
            <p:ph idx="1"/>
          </p:nvPr>
        </p:nvSpPr>
        <p:spPr>
          <a:xfrm>
            <a:off x="2086377" y="2133599"/>
            <a:ext cx="9418235" cy="4395989"/>
          </a:xfrm>
        </p:spPr>
        <p:txBody>
          <a:bodyPr>
            <a:normAutofit fontScale="92500" lnSpcReduction="10000"/>
          </a:bodyPr>
          <a:lstStyle/>
          <a:p>
            <a:pPr algn="just">
              <a:lnSpc>
                <a:spcPct val="107000"/>
              </a:lnSpc>
              <a:spcAft>
                <a:spcPts val="1000"/>
              </a:spcAft>
            </a:pPr>
            <a:r>
              <a:rPr lang="ar-DZ" sz="4000" b="1" dirty="0">
                <a:latin typeface="Calibri" panose="020F0502020204030204" pitchFamily="34" charset="0"/>
                <a:ea typeface="Calibri" panose="020F0502020204030204" pitchFamily="34" charset="0"/>
                <a:cs typeface="Arabic Typesetting" panose="03020402040406030203" pitchFamily="66" charset="-78"/>
              </a:rPr>
              <a:t> </a:t>
            </a:r>
            <a:r>
              <a:rPr lang="ar-DZ" sz="4000" b="1" dirty="0" smtClean="0">
                <a:latin typeface="Calibri" panose="020F0502020204030204" pitchFamily="34" charset="0"/>
                <a:ea typeface="Calibri" panose="020F0502020204030204" pitchFamily="34" charset="0"/>
                <a:cs typeface="Arabic Typesetting" panose="03020402040406030203" pitchFamily="66" charset="-78"/>
              </a:rPr>
              <a:t>حياته</a:t>
            </a:r>
            <a:endParaRPr lang="ar-DZ" sz="4000" b="1" dirty="0" smtClean="0">
              <a:latin typeface="Calibri" panose="020F0502020204030204" pitchFamily="34" charset="0"/>
              <a:ea typeface="Calibri" panose="020F0502020204030204" pitchFamily="34" charset="0"/>
              <a:cs typeface="Arabic Typesetting" panose="03020402040406030203" pitchFamily="66" charset="-78"/>
            </a:endParaRPr>
          </a:p>
          <a:p>
            <a:pPr marL="0" indent="0" algn="just">
              <a:buNone/>
            </a:pPr>
            <a:r>
              <a:rPr lang="ar-DZ" sz="3200" dirty="0">
                <a:latin typeface="Arabic Typesetting" panose="03020402040406030203" pitchFamily="66" charset="-78"/>
                <a:ea typeface="Calibri" panose="020F0502020204030204" pitchFamily="34" charset="0"/>
                <a:cs typeface="Arabic Typesetting" panose="03020402040406030203" pitchFamily="66" charset="-78"/>
              </a:rPr>
              <a:t>ولد في قرطاجة ما بين 155-160 م من عائلة وثنية، حيث كان والده ضابطا في الجيش الروماني، درس القانون والبلاغة والأدب والفلسفة في قرطاجة، واطلع على أعمال الشعراء الإغريق واللاتين، وكذا الفلاسفة والمؤرخين، يتقن اللغتين اللاتينية والإغريقية، اشتغل في شبابه بالمحاماة، وبعد اعتناقه للمسيحية كرّس كل وقته للدفاع عنها مستخدما البلاغة والخطابة، مورست عليه العديد من الاضطهادات من قبل السلطة الوثنية، كما خاض عراكا مع اليهود لأنهم كانوا يحرضون السلطة ضد المسيحيين كما خاض معركة أخرى مع الهراقة بمختلف اتجاهاتهم وبذلك أنتج مؤلفات كانت بمثابة كنزا لتاريخ المسيحية في شمال إفريقيا، إذ توفرت فيها معلومات قيمة عن أهم وأبرز الأحداث في الحقبة الزمنية التي عاشها.</a:t>
            </a:r>
            <a:r>
              <a:rPr lang="en-US" sz="3200" dirty="0">
                <a:latin typeface="Arabic Typesetting" panose="03020402040406030203" pitchFamily="66" charset="-78"/>
                <a:cs typeface="Arabic Typesetting" panose="03020402040406030203" pitchFamily="66" charset="-78"/>
              </a:rPr>
              <a:t> </a:t>
            </a:r>
            <a:endParaRPr lang="en-US" sz="3200" dirty="0">
              <a:latin typeface="Arabic Typesetting" panose="03020402040406030203" pitchFamily="66" charset="-78"/>
              <a:ea typeface="Calibri" panose="020F0502020204030204" pitchFamily="34" charset="0"/>
              <a:cs typeface="Arabic Typesetting" panose="03020402040406030203" pitchFamily="66" charset="-78"/>
            </a:endParaRPr>
          </a:p>
          <a:p>
            <a:pPr marL="0" indent="0" algn="just">
              <a:lnSpc>
                <a:spcPct val="107000"/>
              </a:lnSpc>
              <a:spcAft>
                <a:spcPts val="1000"/>
              </a:spcAft>
              <a:buNone/>
            </a:pPr>
            <a:r>
              <a:rPr lang="ar-DZ" b="1" dirty="0" smtClean="0">
                <a:latin typeface="Calibri" panose="020F0502020204030204" pitchFamily="34" charset="0"/>
                <a:ea typeface="Calibri" panose="020F0502020204030204" pitchFamily="34" charset="0"/>
                <a:cs typeface="Arabic Typesetting" panose="03020402040406030203" pitchFamily="66" charset="-78"/>
              </a:rPr>
              <a:t> </a:t>
            </a:r>
            <a:endParaRPr lang="ar-DZ" dirty="0"/>
          </a:p>
        </p:txBody>
      </p:sp>
    </p:spTree>
    <p:extLst>
      <p:ext uri="{BB962C8B-B14F-4D97-AF65-F5344CB8AC3E}">
        <p14:creationId xmlns:p14="http://schemas.microsoft.com/office/powerpoint/2010/main" val="3109314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DZ" b="1" dirty="0">
                <a:solidFill>
                  <a:srgbClr val="00B0F0"/>
                </a:solidFill>
                <a:ea typeface="Calibri" panose="020F0502020204030204" pitchFamily="34" charset="0"/>
                <a:cs typeface="Arabic Typesetting" panose="03020402040406030203" pitchFamily="66" charset="-78"/>
              </a:rPr>
              <a:t>مؤلفاته</a:t>
            </a:r>
            <a:endParaRPr lang="ar-DZ" dirty="0">
              <a:solidFill>
                <a:srgbClr val="00B0F0"/>
              </a:solidFill>
            </a:endParaRPr>
          </a:p>
        </p:txBody>
      </p:sp>
      <p:sp>
        <p:nvSpPr>
          <p:cNvPr id="3" name="Content Placeholder 2"/>
          <p:cNvSpPr>
            <a:spLocks noGrp="1"/>
          </p:cNvSpPr>
          <p:nvPr>
            <p:ph idx="1"/>
          </p:nvPr>
        </p:nvSpPr>
        <p:spPr>
          <a:xfrm>
            <a:off x="1635617" y="1751527"/>
            <a:ext cx="9868995" cy="4430331"/>
          </a:xfrm>
        </p:spPr>
        <p:txBody>
          <a:bodyPr>
            <a:normAutofit lnSpcReduction="10000"/>
          </a:bodyPr>
          <a:lstStyle/>
          <a:p>
            <a:pPr algn="just">
              <a:lnSpc>
                <a:spcPct val="107000"/>
              </a:lnSpc>
              <a:spcAft>
                <a:spcPts val="1000"/>
              </a:spcAft>
            </a:pPr>
            <a:r>
              <a:rPr lang="ar-DZ" sz="2800" dirty="0">
                <a:latin typeface="Arabic Typesetting" panose="03020402040406030203" pitchFamily="66" charset="-78"/>
                <a:ea typeface="Calibri" panose="020F0502020204030204" pitchFamily="34" charset="0"/>
                <a:cs typeface="Arabic Typesetting" panose="03020402040406030203" pitchFamily="66" charset="-78"/>
              </a:rPr>
              <a:t>كان ترتليانوس غزير الإنتاج، إذ تقدر مؤلفاته بحولي واحد وثلاثين كتابا ألفها ما بين 197 -220م)، تناول فيها مواضيعا متعددة ومعقدة، كان للأوفياء له وللمسيحية من جهة، وردا على اليهود والهراقطة من جهة أخرى، ومقالات في اللاهوتية والتربية والأخلاق</a:t>
            </a:r>
            <a:r>
              <a:rPr lang="ar-DZ" sz="2800" b="1" dirty="0">
                <a:latin typeface="Arabic Typesetting" panose="03020402040406030203" pitchFamily="66" charset="-78"/>
                <a:ea typeface="Calibri" panose="020F0502020204030204" pitchFamily="34" charset="0"/>
                <a:cs typeface="Arabic Typesetting" panose="03020402040406030203" pitchFamily="66" charset="-78"/>
              </a:rPr>
              <a:t>.</a:t>
            </a:r>
            <a:endParaRPr lang="en-US" sz="2800" dirty="0">
              <a:latin typeface="Arabic Typesetting" panose="03020402040406030203" pitchFamily="66" charset="-78"/>
              <a:ea typeface="Calibri" panose="020F0502020204030204" pitchFamily="34" charset="0"/>
              <a:cs typeface="Arabic Typesetting" panose="03020402040406030203" pitchFamily="66" charset="-78"/>
            </a:endParaRPr>
          </a:p>
          <a:p>
            <a:pPr algn="just">
              <a:lnSpc>
                <a:spcPct val="107000"/>
              </a:lnSpc>
              <a:spcAft>
                <a:spcPts val="1000"/>
              </a:spcAft>
            </a:pPr>
            <a:r>
              <a:rPr lang="ar-DZ" sz="2800" dirty="0">
                <a:latin typeface="Arabic Typesetting" panose="03020402040406030203" pitchFamily="66" charset="-78"/>
                <a:ea typeface="Calibri" panose="020F0502020204030204" pitchFamily="34" charset="0"/>
                <a:cs typeface="Arabic Typesetting" panose="03020402040406030203" pitchFamily="66" charset="-78"/>
              </a:rPr>
              <a:t>ترك ترتليانوس كتب كثيره ذات توجهات عديدة، فمنها الكتب التي تحتوي على تلميحات تاريخية على الأحداث التي عاصرها، مثل كتاب الشهداء، وكتاب الأوطان، وكتاب المرافعة، التي أرخت للصراع الذي كان بين سبتيموس سيفريروس ومنافسه نيجر، كما لها كتب دينية بحتة تدافع على المسيحية مثل كتاب: ضد اليهود، كتاب المجادلة، ضد الفالونتين، ومقالات تمحورت حول الأخلاق والتربية مثل كتاب الصلاة، الصبر، زينة النساء. ولديه كتب أخرى يشجع فيها المذهب </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المونتاني1 </a:t>
            </a:r>
            <a:r>
              <a:rPr lang="ar-DZ" sz="2800" dirty="0">
                <a:latin typeface="Arabic Typesetting" panose="03020402040406030203" pitchFamily="66" charset="-78"/>
                <a:ea typeface="Calibri" panose="020F0502020204030204" pitchFamily="34" charset="0"/>
                <a:cs typeface="Arabic Typesetting" panose="03020402040406030203" pitchFamily="66" charset="-78"/>
              </a:rPr>
              <a:t>مثل كتاب المعطف، الروح، جسد المسيح، بعث الجسد. </a:t>
            </a:r>
            <a:endParaRPr lang="en-US" sz="2800" dirty="0">
              <a:latin typeface="Arabic Typesetting" panose="03020402040406030203" pitchFamily="66" charset="-78"/>
              <a:ea typeface="Calibri" panose="020F0502020204030204" pitchFamily="34" charset="0"/>
              <a:cs typeface="Arabic Typesetting" panose="03020402040406030203" pitchFamily="66" charset="-78"/>
            </a:endParaRPr>
          </a:p>
          <a:p>
            <a:pPr marL="0" indent="0">
              <a:buNone/>
            </a:pP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1- المذهب </a:t>
            </a:r>
            <a:r>
              <a:rPr lang="ar-DZ" dirty="0">
                <a:latin typeface="Arabic Typesetting" panose="03020402040406030203" pitchFamily="66" charset="-78"/>
                <a:ea typeface="Calibri" panose="020F0502020204030204" pitchFamily="34" charset="0"/>
                <a:cs typeface="Arabic Typesetting" panose="03020402040406030203" pitchFamily="66" charset="-78"/>
              </a:rPr>
              <a:t>المونتاني: ظهر هذا المعتقد في آسيا الصغرى حوالي عام 172 م، بزعامة </a:t>
            </a:r>
            <a:r>
              <a:rPr lang="ar-DZ" dirty="0" err="1">
                <a:latin typeface="Arabic Typesetting" panose="03020402040406030203" pitchFamily="66" charset="-78"/>
                <a:ea typeface="Calibri" panose="020F0502020204030204" pitchFamily="34" charset="0"/>
                <a:cs typeface="Arabic Typesetting" panose="03020402040406030203" pitchFamily="66" charset="-78"/>
              </a:rPr>
              <a:t>مونتانوس</a:t>
            </a:r>
            <a:r>
              <a:rPr lang="ar-DZ" dirty="0">
                <a:latin typeface="Arabic Typesetting" panose="03020402040406030203" pitchFamily="66" charset="-78"/>
                <a:ea typeface="Calibri" panose="020F0502020204030204" pitchFamily="34" charset="0"/>
                <a:cs typeface="Arabic Typesetting" panose="03020402040406030203" pitchFamily="66" charset="-78"/>
              </a:rPr>
              <a:t> </a:t>
            </a:r>
            <a:r>
              <a:rPr lang="ar-DZ" dirty="0" err="1">
                <a:latin typeface="Arabic Typesetting" panose="03020402040406030203" pitchFamily="66" charset="-78"/>
                <a:ea typeface="Calibri" panose="020F0502020204030204" pitchFamily="34" charset="0"/>
                <a:cs typeface="Arabic Typesetting" panose="03020402040406030203" pitchFamily="66" charset="-78"/>
              </a:rPr>
              <a:t>وكسيميلا</a:t>
            </a:r>
            <a:r>
              <a:rPr lang="ar-DZ" dirty="0">
                <a:latin typeface="Arabic Typesetting" panose="03020402040406030203" pitchFamily="66" charset="-78"/>
                <a:ea typeface="Calibri" panose="020F0502020204030204" pitchFamily="34" charset="0"/>
                <a:cs typeface="Arabic Typesetting" panose="03020402040406030203" pitchFamily="66" charset="-78"/>
              </a:rPr>
              <a:t> </a:t>
            </a:r>
            <a:r>
              <a:rPr lang="ar-DZ" dirty="0" err="1">
                <a:latin typeface="Arabic Typesetting" panose="03020402040406030203" pitchFamily="66" charset="-78"/>
                <a:ea typeface="Calibri" panose="020F0502020204030204" pitchFamily="34" charset="0"/>
                <a:cs typeface="Arabic Typesetting" panose="03020402040406030203" pitchFamily="66" charset="-78"/>
              </a:rPr>
              <a:t>وبريكسلا</a:t>
            </a:r>
            <a:r>
              <a:rPr lang="ar-DZ" dirty="0">
                <a:latin typeface="Arabic Typesetting" panose="03020402040406030203" pitchFamily="66" charset="-78"/>
                <a:ea typeface="Calibri" panose="020F0502020204030204" pitchFamily="34" charset="0"/>
                <a:cs typeface="Arabic Typesetting" panose="03020402040406030203" pitchFamily="66" charset="-78"/>
              </a:rPr>
              <a:t> الذين أعلنوا أن أيام الآخرة قد اقتربت، ويجب على الناس الاستشهاد لأنه هو السبيل الوحيد للغفران، خاصة أصحاب الذنوب الكبيرة، انتشرت هذه الأفكار حتى وصلت إلى قرطاجة وشمال إفريقيا، وكان ترتليانوس من أتباعها في فترة من الفترات</a:t>
            </a: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a:t>
            </a:r>
            <a:endParaRPr lang="en-US" dirty="0">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val="897564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DZ" sz="4000" b="1" dirty="0" smtClean="0">
                <a:solidFill>
                  <a:srgbClr val="00B0F0"/>
                </a:solidFill>
                <a:latin typeface="Calibri" panose="020F0502020204030204" pitchFamily="34" charset="0"/>
                <a:ea typeface="Calibri" panose="020F0502020204030204" pitchFamily="34" charset="0"/>
                <a:cs typeface="Arabic Typesetting" panose="03020402040406030203" pitchFamily="66" charset="-78"/>
              </a:rPr>
              <a:t>أهم كتبه </a:t>
            </a:r>
            <a:endParaRPr lang="ar-DZ" sz="4000" dirty="0">
              <a:solidFill>
                <a:srgbClr val="00B0F0"/>
              </a:solidFill>
            </a:endParaRPr>
          </a:p>
        </p:txBody>
      </p:sp>
      <p:sp>
        <p:nvSpPr>
          <p:cNvPr id="3" name="Content Placeholder 2"/>
          <p:cNvSpPr>
            <a:spLocks noGrp="1"/>
          </p:cNvSpPr>
          <p:nvPr>
            <p:ph idx="1"/>
          </p:nvPr>
        </p:nvSpPr>
        <p:spPr>
          <a:xfrm>
            <a:off x="1120462" y="1403797"/>
            <a:ext cx="10384150" cy="4842457"/>
          </a:xfrm>
        </p:spPr>
        <p:txBody>
          <a:bodyPr>
            <a:noAutofit/>
          </a:bodyPr>
          <a:lstStyle/>
          <a:p>
            <a:pPr algn="just">
              <a:lnSpc>
                <a:spcPct val="107000"/>
              </a:lnSpc>
              <a:spcAft>
                <a:spcPts val="1000"/>
              </a:spcAft>
            </a:pPr>
            <a:r>
              <a:rPr lang="ar-DZ" sz="3600" b="1" dirty="0">
                <a:latin typeface="Calibri" panose="020F0502020204030204" pitchFamily="34" charset="0"/>
                <a:ea typeface="Calibri" panose="020F0502020204030204" pitchFamily="34" charset="0"/>
                <a:cs typeface="Arabic Typesetting" panose="03020402040406030203" pitchFamily="66" charset="-78"/>
              </a:rPr>
              <a:t>الشهداء:</a:t>
            </a:r>
            <a:r>
              <a:rPr lang="ar-DZ" sz="3600" dirty="0">
                <a:latin typeface="Calibri" panose="020F0502020204030204" pitchFamily="34" charset="0"/>
                <a:ea typeface="Calibri" panose="020F0502020204030204" pitchFamily="34" charset="0"/>
                <a:cs typeface="Arabic Typesetting" panose="03020402040406030203" pitchFamily="66" charset="-78"/>
              </a:rPr>
              <a:t> هو كتاب ألفه عام 197 م بعد أن تعرض المسيحيون في قرطاجة لشتى أنواع العنف والاضطهاد من قتل وسجن ونفي، فأراد ترتليانوس الدفاء على هذه الفئة من خلال مؤلفه، وقدم لهم العديد من النصائح من أجل الصبر والثبات والإيمان، وقدم لهم العديد من النماذج التاريخية لشخصيات ضحت بأنفسها من أجل تحقيق غاياتها مثل الأميرة الفينيقية عليسا ديدون والأميرة كليوباترا.</a:t>
            </a:r>
            <a:endParaRPr lang="en-US" sz="36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1000"/>
              </a:spcAft>
            </a:pPr>
            <a:r>
              <a:rPr lang="ar-DZ" sz="3600" b="1" dirty="0">
                <a:latin typeface="Calibri" panose="020F0502020204030204" pitchFamily="34" charset="0"/>
                <a:ea typeface="Calibri" panose="020F0502020204030204" pitchFamily="34" charset="0"/>
                <a:cs typeface="Arabic Typesetting" panose="03020402040406030203" pitchFamily="66" charset="-78"/>
              </a:rPr>
              <a:t>المرافعة:</a:t>
            </a:r>
            <a:r>
              <a:rPr lang="ar-DZ" sz="3600" dirty="0">
                <a:latin typeface="Calibri" panose="020F0502020204030204" pitchFamily="34" charset="0"/>
                <a:ea typeface="Calibri" panose="020F0502020204030204" pitchFamily="34" charset="0"/>
                <a:cs typeface="Arabic Typesetting" panose="03020402040406030203" pitchFamily="66" charset="-78"/>
              </a:rPr>
              <a:t> ألفه في نهاية القرن الثاني ميلادي وجاء على شكل مرافعة من أجل الدفاع على المسيحين، حيث فرق بين المجرم والمسيحي، وقام بحملة نقدية ضد الوثنيين وتصرفاتهم، وتقدم بخطاب لحكام الإمبراطورية من أجل إعادة النظر في قضية المسيحية.</a:t>
            </a:r>
            <a:endParaRPr lang="en-US" sz="36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1000"/>
              </a:spcAft>
            </a:pPr>
            <a:endParaRPr lang="ar-DZ" sz="3600" dirty="0"/>
          </a:p>
        </p:txBody>
      </p:sp>
    </p:spTree>
    <p:extLst>
      <p:ext uri="{BB962C8B-B14F-4D97-AF65-F5344CB8AC3E}">
        <p14:creationId xmlns:p14="http://schemas.microsoft.com/office/powerpoint/2010/main" val="613966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15293"/>
          </a:xfrm>
        </p:spPr>
        <p:txBody>
          <a:bodyPr/>
          <a:lstStyle/>
          <a:p>
            <a:pPr algn="ctr"/>
            <a:r>
              <a:rPr lang="ar-DZ" dirty="0" smtClean="0">
                <a:solidFill>
                  <a:srgbClr val="00B0F0"/>
                </a:solidFill>
              </a:rPr>
              <a:t>أسلوبه</a:t>
            </a:r>
            <a:endParaRPr lang="ar-DZ" dirty="0">
              <a:solidFill>
                <a:srgbClr val="00B0F0"/>
              </a:solidFill>
            </a:endParaRPr>
          </a:p>
        </p:txBody>
      </p:sp>
      <p:sp>
        <p:nvSpPr>
          <p:cNvPr id="3" name="Content Placeholder 2"/>
          <p:cNvSpPr>
            <a:spLocks noGrp="1"/>
          </p:cNvSpPr>
          <p:nvPr>
            <p:ph idx="1"/>
          </p:nvPr>
        </p:nvSpPr>
        <p:spPr>
          <a:xfrm>
            <a:off x="2589212" y="1519707"/>
            <a:ext cx="8915400" cy="4713668"/>
          </a:xfrm>
        </p:spPr>
        <p:txBody>
          <a:bodyPr>
            <a:normAutofit/>
          </a:bodyPr>
          <a:lstStyle/>
          <a:p>
            <a:r>
              <a:rPr lang="ar-DZ" sz="3600" dirty="0">
                <a:ea typeface="Calibri" panose="020F0502020204030204" pitchFamily="34" charset="0"/>
                <a:cs typeface="Arabic Typesetting" panose="03020402040406030203" pitchFamily="66" charset="-78"/>
              </a:rPr>
              <a:t>كانت لغته بليغة وراقية حيث يحسن التلاعب بالكلمات مما يؤكد اطلاعه الواسع على الثقافة الإغريقية واللاتينية، وكانت أفكاره مليئة بالجرأة والعنف والإيضاح في نفس الوقت، وكانت يستعمل في كثيرا من الأحيان أسلوب السخرية والاستهزاء في نقد أفكار ونظريات خصومه، كما استعمل أسلوب المقارنة والمعارضة والخيال الواسع في إيصال أفكاره للقراء، كما كملت مؤلفاته الكثير من الأخبار التاريخية والسياسية التي عاصرها، كما عكست بشكل واضح الحياة الدينية والثقافية والاجتماعية لتلك الفترة.</a:t>
            </a:r>
            <a:endParaRPr lang="ar-DZ" sz="3600" dirty="0"/>
          </a:p>
        </p:txBody>
      </p:sp>
    </p:spTree>
    <p:extLst>
      <p:ext uri="{BB962C8B-B14F-4D97-AF65-F5344CB8AC3E}">
        <p14:creationId xmlns:p14="http://schemas.microsoft.com/office/powerpoint/2010/main" val="3916675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lgn="ctr">
              <a:lnSpc>
                <a:spcPct val="107000"/>
              </a:lnSpc>
              <a:spcAft>
                <a:spcPts val="1000"/>
              </a:spcAft>
            </a:pPr>
            <a:r>
              <a:rPr lang="ar-DZ" b="1" dirty="0" smtClean="0">
                <a:solidFill>
                  <a:srgbClr val="00B0F0"/>
                </a:solidFill>
                <a:latin typeface="Calibri" panose="020F0502020204030204" pitchFamily="34" charset="0"/>
                <a:ea typeface="Calibri" panose="020F0502020204030204" pitchFamily="34" charset="0"/>
                <a:cs typeface="Arabic Typesetting" panose="03020402040406030203" pitchFamily="66" charset="-78"/>
              </a:rPr>
              <a:t>2- القديس </a:t>
            </a:r>
            <a:r>
              <a:rPr lang="ar-DZ" b="1" dirty="0">
                <a:solidFill>
                  <a:srgbClr val="00B0F0"/>
                </a:solidFill>
                <a:latin typeface="Calibri" panose="020F0502020204030204" pitchFamily="34" charset="0"/>
                <a:ea typeface="Calibri" panose="020F0502020204030204" pitchFamily="34" charset="0"/>
                <a:cs typeface="Arabic Typesetting" panose="03020402040406030203" pitchFamily="66" charset="-78"/>
              </a:rPr>
              <a:t>أوغسطينوس </a:t>
            </a:r>
            <a:r>
              <a:rPr lang="fr-FR" b="1" dirty="0">
                <a:solidFill>
                  <a:srgbClr val="00B0F0"/>
                </a:solidFill>
                <a:latin typeface="Arabic Typesetting" panose="03020402040406030203" pitchFamily="66" charset="-78"/>
                <a:ea typeface="Calibri" panose="020F0502020204030204" pitchFamily="34" charset="0"/>
                <a:cs typeface="Arial" panose="020B0604020202020204" pitchFamily="34" charset="0"/>
              </a:rPr>
              <a:t>Aurelius Augustinus</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endParaRPr lang="ar-DZ" dirty="0"/>
          </a:p>
        </p:txBody>
      </p:sp>
      <p:sp>
        <p:nvSpPr>
          <p:cNvPr id="3" name="Content Placeholder 2"/>
          <p:cNvSpPr>
            <a:spLocks noGrp="1"/>
          </p:cNvSpPr>
          <p:nvPr>
            <p:ph idx="1"/>
          </p:nvPr>
        </p:nvSpPr>
        <p:spPr>
          <a:xfrm>
            <a:off x="1493949" y="1558344"/>
            <a:ext cx="10010663" cy="4352878"/>
          </a:xfrm>
        </p:spPr>
        <p:txBody>
          <a:bodyPr>
            <a:normAutofit/>
          </a:bodyPr>
          <a:lstStyle/>
          <a:p>
            <a:r>
              <a:rPr lang="ar-DZ" sz="3200" dirty="0" smtClean="0"/>
              <a:t>حياته</a:t>
            </a:r>
          </a:p>
          <a:p>
            <a:pPr marL="0" indent="0">
              <a:buNone/>
            </a:pPr>
            <a:r>
              <a:rPr lang="ar-SA" sz="3200" dirty="0">
                <a:ea typeface="Calibri" panose="020F0502020204030204" pitchFamily="34" charset="0"/>
                <a:cs typeface="Arabic Typesetting" panose="03020402040406030203" pitchFamily="66" charset="-78"/>
              </a:rPr>
              <a:t>ولد القديس أوغسطينوس سنة 354 م في تاغست "</a:t>
            </a:r>
            <a:r>
              <a:rPr lang="fr-FR" sz="3200" dirty="0">
                <a:latin typeface="Arabic Typesetting" panose="03020402040406030203" pitchFamily="66" charset="-78"/>
                <a:ea typeface="Calibri" panose="020F0502020204030204" pitchFamily="34" charset="0"/>
              </a:rPr>
              <a:t>Tagaste</a:t>
            </a:r>
            <a:r>
              <a:rPr lang="ar-SA" sz="3200" dirty="0">
                <a:ea typeface="Calibri" panose="020F0502020204030204" pitchFamily="34" charset="0"/>
                <a:cs typeface="Arabic Typesetting" panose="03020402040406030203" pitchFamily="66" charset="-78"/>
              </a:rPr>
              <a:t>" (سوق أهراس) بالجزائر وتوفي سنة 383م، تلقى تعليمه الابتدائي في مسقط رأسه، وتعليمه الثانوي في مادوروش وتعليمه العالي في قرطاجة، وبعدها انتقل إلى روما وحصل على لقب أستاذ في الريطوريقيا، وبعدها اعتنق المسيحية وعُين أسقفاً في كنيسة مدينة هيبون "</a:t>
            </a:r>
            <a:r>
              <a:rPr lang="fr-FR" sz="3200" dirty="0">
                <a:latin typeface="Arabic Typesetting" panose="03020402040406030203" pitchFamily="66" charset="-78"/>
                <a:ea typeface="Calibri" panose="020F0502020204030204" pitchFamily="34" charset="0"/>
              </a:rPr>
              <a:t>Hippone</a:t>
            </a:r>
            <a:r>
              <a:rPr lang="ar-SA" sz="3200" dirty="0">
                <a:ea typeface="Calibri" panose="020F0502020204030204" pitchFamily="34" charset="0"/>
                <a:cs typeface="Arabic Typesetting" panose="03020402040406030203" pitchFamily="66" charset="-78"/>
              </a:rPr>
              <a:t>"، كانت حياته الشخصية معقده نوعا ما، حيث كان له ابن اسمه أديودا أنجبه من خليلته التي تركها ولم يتزوج بها وارتبط من خليلة أخرى، درس القديس العديد من المعارف مثل اللغة والخطابة والمنطق والحساب والهندسة والفلك والموسيقى، وقد سيطرت على كتاباته النزعة الفلسفية اللاهوتية، وربما هذه النزعة هي التي دفعته لاعتناق المسيحية والترويج لها. توفي القديس يوم 29 أوت 430 م عن عمر ناهز 75 عاما بمدينة هيبون.</a:t>
            </a:r>
            <a:endParaRPr lang="ar-DZ" sz="3200" dirty="0"/>
          </a:p>
        </p:txBody>
      </p:sp>
    </p:spTree>
    <p:extLst>
      <p:ext uri="{BB962C8B-B14F-4D97-AF65-F5344CB8AC3E}">
        <p14:creationId xmlns:p14="http://schemas.microsoft.com/office/powerpoint/2010/main" val="155100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9687"/>
          </a:xfrm>
        </p:spPr>
        <p:txBody>
          <a:bodyPr>
            <a:normAutofit/>
          </a:bodyPr>
          <a:lstStyle/>
          <a:p>
            <a:pPr algn="ctr"/>
            <a:r>
              <a:rPr lang="ar-SA" sz="4400" b="1" dirty="0">
                <a:solidFill>
                  <a:srgbClr val="00B0F0"/>
                </a:solidFill>
                <a:ea typeface="Calibri" panose="020F0502020204030204" pitchFamily="34" charset="0"/>
                <a:cs typeface="Arabic Typesetting" panose="03020402040406030203" pitchFamily="66" charset="-78"/>
              </a:rPr>
              <a:t>مؤلفاته: </a:t>
            </a:r>
            <a:endParaRPr lang="ar-DZ" sz="4400" dirty="0">
              <a:solidFill>
                <a:srgbClr val="00B0F0"/>
              </a:solidFill>
            </a:endParaRPr>
          </a:p>
        </p:txBody>
      </p:sp>
      <p:sp>
        <p:nvSpPr>
          <p:cNvPr id="3" name="Content Placeholder 2"/>
          <p:cNvSpPr>
            <a:spLocks noGrp="1"/>
          </p:cNvSpPr>
          <p:nvPr>
            <p:ph idx="1"/>
          </p:nvPr>
        </p:nvSpPr>
        <p:spPr>
          <a:xfrm>
            <a:off x="1648496" y="1712890"/>
            <a:ext cx="9856116" cy="4687910"/>
          </a:xfrm>
        </p:spPr>
        <p:txBody>
          <a:bodyPr>
            <a:normAutofit lnSpcReduction="10000"/>
          </a:bodyPr>
          <a:lstStyle/>
          <a:p>
            <a:pPr marL="0" indent="0" algn="just">
              <a:lnSpc>
                <a:spcPct val="107000"/>
              </a:lnSpc>
              <a:spcAft>
                <a:spcPts val="1000"/>
              </a:spcAft>
              <a:buNone/>
            </a:pPr>
            <a:r>
              <a:rPr lang="ar-SA" sz="2800" dirty="0">
                <a:latin typeface="Calibri" panose="020F0502020204030204" pitchFamily="34" charset="0"/>
                <a:ea typeface="Calibri" panose="020F0502020204030204" pitchFamily="34" charset="0"/>
                <a:cs typeface="Arabic Typesetting" panose="03020402040406030203" pitchFamily="66" charset="-78"/>
              </a:rPr>
              <a:t>ترك القديس مؤلفات كثيرة تتجاوز المائتي رسالة والخمسمائة موعظة ومئة وثلاثة عشر مقالا مكتوبا باللاتينية والعديد من الكتب الأخرى التي تميزت كلها بالمتانة والبلاغة وقوة الإيمان، ومن أهم مؤلفاته نذكر:</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1000"/>
              </a:spcAft>
            </a:pPr>
            <a:r>
              <a:rPr lang="ar-SA" sz="2800" b="1" dirty="0">
                <a:latin typeface="Calibri" panose="020F0502020204030204" pitchFamily="34" charset="0"/>
                <a:ea typeface="Calibri" panose="020F0502020204030204" pitchFamily="34" charset="0"/>
                <a:cs typeface="Arabic Typesetting" panose="03020402040406030203" pitchFamily="66" charset="-78"/>
              </a:rPr>
              <a:t>الاعترافات </a:t>
            </a:r>
            <a:r>
              <a:rPr lang="fr-FR" sz="2800" b="1" dirty="0">
                <a:latin typeface="Arabic Typesetting" panose="03020402040406030203" pitchFamily="66" charset="-78"/>
                <a:ea typeface="Calibri" panose="020F0502020204030204" pitchFamily="34" charset="0"/>
                <a:cs typeface="Arial" panose="020B0604020202020204" pitchFamily="34" charset="0"/>
              </a:rPr>
              <a:t>Mes confession</a:t>
            </a:r>
            <a:r>
              <a:rPr lang="ar-DZ" sz="2800" b="1" dirty="0">
                <a:latin typeface="Calibri" panose="020F0502020204030204" pitchFamily="34" charset="0"/>
                <a:ea typeface="Calibri" panose="020F0502020204030204" pitchFamily="34" charset="0"/>
                <a:cs typeface="Arabic Typesetting" panose="03020402040406030203" pitchFamily="66" charset="-78"/>
              </a:rPr>
              <a:t>:</a:t>
            </a:r>
            <a:r>
              <a:rPr lang="ar-DZ" sz="2800" dirty="0">
                <a:latin typeface="Calibri" panose="020F0502020204030204" pitchFamily="34" charset="0"/>
                <a:ea typeface="Calibri" panose="020F0502020204030204" pitchFamily="34" charset="0"/>
                <a:cs typeface="Arabic Typesetting" panose="03020402040406030203" pitchFamily="66" charset="-78"/>
              </a:rPr>
              <a:t> كتب هذا الكتاب في القرن 4 ميلادي، يتألف من 13 جزء باللغة اللاتينية، واستغرق في كتابته 08 سنوات كاملة، وهو عبارة عن مجموعة من الاعترافات الشخصية للقديس أو بمثابة توبة له من المعاصي والذنوب التي ارتكبها، وفي نفس الوقت دعوة للإيمان بالله ومحاربة كل الشرور، وقد كشف فيه القديس عن توجهه الفكري والروحي وموقفه من الصراع العقلي والاجتماعي والتاريخي في وقته، وتميزت أسلوب الكاتب بالمتانة والبلاغة والروحانية والمفرطة.</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1000"/>
              </a:spcAft>
            </a:pPr>
            <a:r>
              <a:rPr lang="ar-DZ" sz="2800" b="1" dirty="0">
                <a:latin typeface="Calibri" panose="020F0502020204030204" pitchFamily="34" charset="0"/>
                <a:ea typeface="Calibri" panose="020F0502020204030204" pitchFamily="34" charset="0"/>
                <a:cs typeface="Arabic Typesetting" panose="03020402040406030203" pitchFamily="66" charset="-78"/>
              </a:rPr>
              <a:t>مدينة الله </a:t>
            </a:r>
            <a:r>
              <a:rPr lang="fr-FR" sz="2800" b="1" dirty="0">
                <a:latin typeface="Arabic Typesetting" panose="03020402040406030203" pitchFamily="66" charset="-78"/>
                <a:ea typeface="Calibri" panose="020F0502020204030204" pitchFamily="34" charset="0"/>
                <a:cs typeface="Arial" panose="020B0604020202020204" pitchFamily="34" charset="0"/>
              </a:rPr>
              <a:t>De Civitate Dei</a:t>
            </a:r>
            <a:r>
              <a:rPr lang="ar-DZ" sz="2800" b="1" dirty="0">
                <a:latin typeface="Calibri" panose="020F0502020204030204" pitchFamily="34" charset="0"/>
                <a:ea typeface="Calibri" panose="020F0502020204030204" pitchFamily="34" charset="0"/>
                <a:cs typeface="Arabic Typesetting" panose="03020402040406030203" pitchFamily="66" charset="-78"/>
              </a:rPr>
              <a:t>:</a:t>
            </a:r>
            <a:r>
              <a:rPr lang="ar-DZ" sz="2800" dirty="0">
                <a:latin typeface="Calibri" panose="020F0502020204030204" pitchFamily="34" charset="0"/>
                <a:ea typeface="Calibri" panose="020F0502020204030204" pitchFamily="34" charset="0"/>
                <a:cs typeface="Arabic Typesetting" panose="03020402040406030203" pitchFamily="66" charset="-78"/>
              </a:rPr>
              <a:t> يتكون هذا الكتاب من 22 بابا تناول فيه القديس مشكلة الخير والشر، حيث وصف مدينة الله ومدينة العالم وكيفية تقدمهما وكيفية نهايتهما. كما كان له العديد من المؤلفات الأخرى مثل الثالوث المقدس، ومحاورة المعلم وكتب في المنطق الصوري وكتب كانت ضد الفكر الدوناتي والميناوي.</a:t>
            </a:r>
            <a:endParaRPr lang="en-US" sz="2800" dirty="0">
              <a:latin typeface="Calibri" panose="020F0502020204030204" pitchFamily="34" charset="0"/>
              <a:ea typeface="Calibri" panose="020F0502020204030204" pitchFamily="34" charset="0"/>
              <a:cs typeface="Arial" panose="020B0604020202020204" pitchFamily="34" charset="0"/>
            </a:endParaRPr>
          </a:p>
          <a:p>
            <a:endParaRPr lang="ar-DZ" dirty="0"/>
          </a:p>
        </p:txBody>
      </p:sp>
    </p:spTree>
    <p:extLst>
      <p:ext uri="{BB962C8B-B14F-4D97-AF65-F5344CB8AC3E}">
        <p14:creationId xmlns:p14="http://schemas.microsoft.com/office/powerpoint/2010/main" val="254821465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54</TotalTime>
  <Words>882</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Arabic Typesetting</vt:lpstr>
      <vt:lpstr>Arial</vt:lpstr>
      <vt:lpstr>Calibri</vt:lpstr>
      <vt:lpstr>Century Gothic</vt:lpstr>
      <vt:lpstr>Tahoma</vt:lpstr>
      <vt:lpstr>Wingdings 3</vt:lpstr>
      <vt:lpstr>Wisp</vt:lpstr>
      <vt:lpstr>                                                                             جامعة محمد لمين دباغين سطيف 02                                            كلية العلوم الانسانية والاجتماعية                                                     قسم التاريخ مقياس نصوص ومصادر السنة الأولى ماستر آثار                                             المحاضرة الخامسة  </vt:lpstr>
      <vt:lpstr>خطة المحاضرة </vt:lpstr>
      <vt:lpstr>مقدمة </vt:lpstr>
      <vt:lpstr>ترتليانوسTertullianus  </vt:lpstr>
      <vt:lpstr>مؤلفاته</vt:lpstr>
      <vt:lpstr>أهم كتبه </vt:lpstr>
      <vt:lpstr>أسلوبه</vt:lpstr>
      <vt:lpstr>2- القديس أوغسطينوس Aurelius Augustinus </vt:lpstr>
      <vt:lpstr>مؤلفاته: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لمين دباغين سطيف 02                                            كلية العلوم الانسانية والاجتماعية                                                     قسم التاريخ مقياس نصوص ومصادر السنة الأولى ماستر آثار                                             المحاضرة الرابعة</dc:title>
  <dc:creator>pc</dc:creator>
  <cp:lastModifiedBy>pc</cp:lastModifiedBy>
  <cp:revision>8</cp:revision>
  <dcterms:created xsi:type="dcterms:W3CDTF">2022-08-09T08:44:40Z</dcterms:created>
  <dcterms:modified xsi:type="dcterms:W3CDTF">2022-08-13T08:02:35Z</dcterms:modified>
</cp:coreProperties>
</file>