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09" autoAdjust="0"/>
  </p:normalViewPr>
  <p:slideViewPr>
    <p:cSldViewPr>
      <p:cViewPr varScale="1">
        <p:scale>
          <a:sx n="58" d="100"/>
          <a:sy n="58"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CC3D57-B2AD-4E21-8372-499072A3C44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D80041F4-A7C0-43D2-84A0-02CD237C5D40}">
      <dgm:prSet phldrT="[Texte]"/>
      <dgm:spPr/>
      <dgm:t>
        <a:bodyPr/>
        <a:lstStyle/>
        <a:p>
          <a:r>
            <a:rPr lang="fr-FR" dirty="0" smtClean="0">
              <a:solidFill>
                <a:schemeClr val="tx1"/>
              </a:solidFill>
            </a:rPr>
            <a:t>TTM</a:t>
          </a:r>
          <a:endParaRPr lang="fr-FR" dirty="0">
            <a:solidFill>
              <a:schemeClr val="tx1"/>
            </a:solidFill>
          </a:endParaRPr>
        </a:p>
      </dgm:t>
    </dgm:pt>
    <dgm:pt modelId="{428C72A3-988B-4B8B-B2B0-885F2A499F3F}" type="parTrans" cxnId="{BD2E741B-E6BA-4949-A888-94C0C5428543}">
      <dgm:prSet/>
      <dgm:spPr/>
      <dgm:t>
        <a:bodyPr/>
        <a:lstStyle/>
        <a:p>
          <a:endParaRPr lang="fr-FR"/>
        </a:p>
      </dgm:t>
    </dgm:pt>
    <dgm:pt modelId="{2E871E85-E26C-4D2A-83DD-2288833CDA8F}" type="sibTrans" cxnId="{BD2E741B-E6BA-4949-A888-94C0C5428543}">
      <dgm:prSet/>
      <dgm:spPr/>
      <dgm:t>
        <a:bodyPr/>
        <a:lstStyle/>
        <a:p>
          <a:endParaRPr lang="fr-FR"/>
        </a:p>
      </dgm:t>
    </dgm:pt>
    <dgm:pt modelId="{6C36EDFE-0544-4ACB-9FB4-55F87D59CE69}">
      <dgm:prSet phldrT="[Texte]" custT="1"/>
      <dgm:spPr/>
      <dgm:t>
        <a:bodyPr/>
        <a:lstStyle/>
        <a:p>
          <a:r>
            <a:rPr lang="fr-FR" sz="2000" b="1" dirty="0" smtClean="0">
              <a:solidFill>
                <a:schemeClr val="tx1"/>
              </a:solidFill>
            </a:rPr>
            <a:t>FOCUS</a:t>
          </a:r>
          <a:endParaRPr lang="fr-FR" sz="2000" b="1" dirty="0">
            <a:solidFill>
              <a:schemeClr val="tx1"/>
            </a:solidFill>
          </a:endParaRPr>
        </a:p>
      </dgm:t>
    </dgm:pt>
    <dgm:pt modelId="{1B81DB02-F1BF-4560-B8A4-D48775480255}" type="parTrans" cxnId="{34472EDB-876E-4529-BA22-9558A10CF254}">
      <dgm:prSet/>
      <dgm:spPr/>
      <dgm:t>
        <a:bodyPr/>
        <a:lstStyle/>
        <a:p>
          <a:endParaRPr lang="fr-FR"/>
        </a:p>
      </dgm:t>
    </dgm:pt>
    <dgm:pt modelId="{35E8E8D2-C899-49EE-A89A-C3C35B16D0DB}" type="sibTrans" cxnId="{34472EDB-876E-4529-BA22-9558A10CF254}">
      <dgm:prSet/>
      <dgm:spPr/>
      <dgm:t>
        <a:bodyPr/>
        <a:lstStyle/>
        <a:p>
          <a:endParaRPr lang="fr-FR"/>
        </a:p>
      </dgm:t>
    </dgm:pt>
    <dgm:pt modelId="{909E6B73-01A6-48F5-AE79-C86E5BA134BC}">
      <dgm:prSet phldrT="[Texte]" custT="1"/>
      <dgm:spPr/>
      <dgm:t>
        <a:bodyPr/>
        <a:lstStyle/>
        <a:p>
          <a:r>
            <a:rPr lang="fr-FR" sz="1800" b="1" dirty="0" smtClean="0">
              <a:solidFill>
                <a:schemeClr val="tx1"/>
              </a:solidFill>
            </a:rPr>
            <a:t>LEARNING PROCESS</a:t>
          </a:r>
          <a:endParaRPr lang="fr-FR" sz="1800" b="1" dirty="0">
            <a:solidFill>
              <a:schemeClr val="tx1"/>
            </a:solidFill>
          </a:endParaRPr>
        </a:p>
      </dgm:t>
    </dgm:pt>
    <dgm:pt modelId="{3B6270FA-B5B3-4C6E-9D82-EE023FF8411D}" type="parTrans" cxnId="{03CF5446-0F36-4D49-84EF-89E71DD2C3AD}">
      <dgm:prSet/>
      <dgm:spPr/>
      <dgm:t>
        <a:bodyPr/>
        <a:lstStyle/>
        <a:p>
          <a:endParaRPr lang="fr-FR"/>
        </a:p>
      </dgm:t>
    </dgm:pt>
    <dgm:pt modelId="{8A64B3FA-2CFF-43DF-A0E7-69D101AF4B0F}" type="sibTrans" cxnId="{03CF5446-0F36-4D49-84EF-89E71DD2C3AD}">
      <dgm:prSet/>
      <dgm:spPr/>
      <dgm:t>
        <a:bodyPr/>
        <a:lstStyle/>
        <a:p>
          <a:endParaRPr lang="fr-FR"/>
        </a:p>
      </dgm:t>
    </dgm:pt>
    <dgm:pt modelId="{2EF16C5A-F050-4E61-BA43-24DEEF86F936}">
      <dgm:prSet phldrT="[Texte]" custT="1"/>
      <dgm:spPr/>
      <dgm:t>
        <a:bodyPr/>
        <a:lstStyle/>
        <a:p>
          <a:r>
            <a:rPr lang="fr-FR" sz="1800" b="1" dirty="0" smtClean="0">
              <a:solidFill>
                <a:schemeClr val="tx1"/>
              </a:solidFill>
            </a:rPr>
            <a:t>USE OF  NATIVE LANGUAGE</a:t>
          </a:r>
          <a:endParaRPr lang="fr-FR" sz="1800" b="1" dirty="0">
            <a:solidFill>
              <a:schemeClr val="tx1"/>
            </a:solidFill>
          </a:endParaRPr>
        </a:p>
      </dgm:t>
    </dgm:pt>
    <dgm:pt modelId="{5B924C6C-D622-49F8-A360-96A7AB11B31C}" type="parTrans" cxnId="{27C6452F-13C9-4069-9BC0-E38E6DD9698F}">
      <dgm:prSet/>
      <dgm:spPr/>
      <dgm:t>
        <a:bodyPr/>
        <a:lstStyle/>
        <a:p>
          <a:endParaRPr lang="fr-FR"/>
        </a:p>
      </dgm:t>
    </dgm:pt>
    <dgm:pt modelId="{4C93BB50-2FFB-4F8F-87D2-7858C97207B2}" type="sibTrans" cxnId="{27C6452F-13C9-4069-9BC0-E38E6DD9698F}">
      <dgm:prSet/>
      <dgm:spPr/>
      <dgm:t>
        <a:bodyPr/>
        <a:lstStyle/>
        <a:p>
          <a:endParaRPr lang="fr-FR"/>
        </a:p>
      </dgm:t>
    </dgm:pt>
    <dgm:pt modelId="{AA40C569-8D63-4488-94A4-780545A802EF}">
      <dgm:prSet phldrT="[Texte]" custT="1"/>
      <dgm:spPr/>
      <dgm:t>
        <a:bodyPr/>
        <a:lstStyle/>
        <a:p>
          <a:r>
            <a:rPr lang="fr-FR" sz="1800" b="1" dirty="0" smtClean="0">
              <a:solidFill>
                <a:schemeClr val="tx1"/>
              </a:solidFill>
            </a:rPr>
            <a:t>LEARNERS’</a:t>
          </a:r>
        </a:p>
        <a:p>
          <a:r>
            <a:rPr lang="fr-FR" sz="1800" b="1" dirty="0" smtClean="0">
              <a:solidFill>
                <a:schemeClr val="tx1"/>
              </a:solidFill>
            </a:rPr>
            <a:t>ERRORS</a:t>
          </a:r>
          <a:endParaRPr lang="fr-FR" sz="1800" b="1" dirty="0">
            <a:solidFill>
              <a:schemeClr val="tx1"/>
            </a:solidFill>
          </a:endParaRPr>
        </a:p>
      </dgm:t>
    </dgm:pt>
    <dgm:pt modelId="{8A387421-95EA-43AF-97AE-3FB895EE1238}" type="parTrans" cxnId="{B61751E7-9905-4D4F-9F78-4F837BEFE4EB}">
      <dgm:prSet/>
      <dgm:spPr/>
      <dgm:t>
        <a:bodyPr/>
        <a:lstStyle/>
        <a:p>
          <a:endParaRPr lang="fr-FR"/>
        </a:p>
      </dgm:t>
    </dgm:pt>
    <dgm:pt modelId="{F282FC9E-C14C-4313-91F2-017B70C27486}" type="sibTrans" cxnId="{B61751E7-9905-4D4F-9F78-4F837BEFE4EB}">
      <dgm:prSet/>
      <dgm:spPr/>
      <dgm:t>
        <a:bodyPr/>
        <a:lstStyle/>
        <a:p>
          <a:endParaRPr lang="fr-FR"/>
        </a:p>
      </dgm:t>
    </dgm:pt>
    <dgm:pt modelId="{5396EE28-771C-46F1-A4E9-F4364883B333}" type="pres">
      <dgm:prSet presAssocID="{ECCC3D57-B2AD-4E21-8372-499072A3C44D}" presName="Name0" presStyleCnt="0">
        <dgm:presLayoutVars>
          <dgm:chMax val="1"/>
          <dgm:dir/>
          <dgm:animLvl val="ctr"/>
          <dgm:resizeHandles val="exact"/>
        </dgm:presLayoutVars>
      </dgm:prSet>
      <dgm:spPr/>
    </dgm:pt>
    <dgm:pt modelId="{1218DA3D-C5BF-4952-B95E-9E86CA2F7219}" type="pres">
      <dgm:prSet presAssocID="{D80041F4-A7C0-43D2-84A0-02CD237C5D40}" presName="centerShape" presStyleLbl="node0" presStyleIdx="0" presStyleCnt="1" custScaleX="75425"/>
      <dgm:spPr/>
    </dgm:pt>
    <dgm:pt modelId="{1F6EE8E0-8BAA-499F-A6E8-DFA5A641DF92}" type="pres">
      <dgm:prSet presAssocID="{6C36EDFE-0544-4ACB-9FB4-55F87D59CE69}" presName="node" presStyleLbl="node1" presStyleIdx="0" presStyleCnt="4">
        <dgm:presLayoutVars>
          <dgm:bulletEnabled val="1"/>
        </dgm:presLayoutVars>
      </dgm:prSet>
      <dgm:spPr/>
    </dgm:pt>
    <dgm:pt modelId="{E972A8CF-577F-4AA4-B493-C97844E23065}" type="pres">
      <dgm:prSet presAssocID="{6C36EDFE-0544-4ACB-9FB4-55F87D59CE69}" presName="dummy" presStyleCnt="0"/>
      <dgm:spPr/>
    </dgm:pt>
    <dgm:pt modelId="{CD62EDF5-353E-4539-893B-A7EBE71B7C87}" type="pres">
      <dgm:prSet presAssocID="{35E8E8D2-C899-49EE-A89A-C3C35B16D0DB}" presName="sibTrans" presStyleLbl="sibTrans2D1" presStyleIdx="0" presStyleCnt="4"/>
      <dgm:spPr/>
    </dgm:pt>
    <dgm:pt modelId="{1A132962-0AAC-4355-ABC6-95389C6059E1}" type="pres">
      <dgm:prSet presAssocID="{909E6B73-01A6-48F5-AE79-C86E5BA134BC}" presName="node" presStyleLbl="node1" presStyleIdx="1" presStyleCnt="4" custScaleX="146044">
        <dgm:presLayoutVars>
          <dgm:bulletEnabled val="1"/>
        </dgm:presLayoutVars>
      </dgm:prSet>
      <dgm:spPr/>
      <dgm:t>
        <a:bodyPr/>
        <a:lstStyle/>
        <a:p>
          <a:endParaRPr lang="fr-FR"/>
        </a:p>
      </dgm:t>
    </dgm:pt>
    <dgm:pt modelId="{037E52AC-F7AE-461F-9DC5-4ACA6566665C}" type="pres">
      <dgm:prSet presAssocID="{909E6B73-01A6-48F5-AE79-C86E5BA134BC}" presName="dummy" presStyleCnt="0"/>
      <dgm:spPr/>
    </dgm:pt>
    <dgm:pt modelId="{EA32AB45-CD78-4951-A4FD-3350AE3DE2BB}" type="pres">
      <dgm:prSet presAssocID="{8A64B3FA-2CFF-43DF-A0E7-69D101AF4B0F}" presName="sibTrans" presStyleLbl="sibTrans2D1" presStyleIdx="1" presStyleCnt="4"/>
      <dgm:spPr/>
    </dgm:pt>
    <dgm:pt modelId="{1420265C-DD81-4D17-A038-41EB4F152A97}" type="pres">
      <dgm:prSet presAssocID="{2EF16C5A-F050-4E61-BA43-24DEEF86F936}" presName="node" presStyleLbl="node1" presStyleIdx="2" presStyleCnt="4" custScaleX="146247">
        <dgm:presLayoutVars>
          <dgm:bulletEnabled val="1"/>
        </dgm:presLayoutVars>
      </dgm:prSet>
      <dgm:spPr/>
    </dgm:pt>
    <dgm:pt modelId="{B87E82BE-C84D-4CD8-B8D5-8D6EFA6C6017}" type="pres">
      <dgm:prSet presAssocID="{2EF16C5A-F050-4E61-BA43-24DEEF86F936}" presName="dummy" presStyleCnt="0"/>
      <dgm:spPr/>
    </dgm:pt>
    <dgm:pt modelId="{D8521F87-C91D-46A1-9D7E-12DE67E65BC7}" type="pres">
      <dgm:prSet presAssocID="{4C93BB50-2FFB-4F8F-87D2-7858C97207B2}" presName="sibTrans" presStyleLbl="sibTrans2D1" presStyleIdx="2" presStyleCnt="4"/>
      <dgm:spPr/>
    </dgm:pt>
    <dgm:pt modelId="{6674B7B7-005F-4D0C-8CE0-64D425B9B000}" type="pres">
      <dgm:prSet presAssocID="{AA40C569-8D63-4488-94A4-780545A802EF}" presName="node" presStyleLbl="node1" presStyleIdx="3" presStyleCnt="4" custScaleX="161517">
        <dgm:presLayoutVars>
          <dgm:bulletEnabled val="1"/>
        </dgm:presLayoutVars>
      </dgm:prSet>
      <dgm:spPr/>
      <dgm:t>
        <a:bodyPr/>
        <a:lstStyle/>
        <a:p>
          <a:endParaRPr lang="fr-FR"/>
        </a:p>
      </dgm:t>
    </dgm:pt>
    <dgm:pt modelId="{85DD4BDF-5FB7-4457-BD23-828A01E275B4}" type="pres">
      <dgm:prSet presAssocID="{AA40C569-8D63-4488-94A4-780545A802EF}" presName="dummy" presStyleCnt="0"/>
      <dgm:spPr/>
    </dgm:pt>
    <dgm:pt modelId="{974B7F0E-6D77-4B3B-9D62-B0A16C66FD13}" type="pres">
      <dgm:prSet presAssocID="{F282FC9E-C14C-4313-91F2-017B70C27486}" presName="sibTrans" presStyleLbl="sibTrans2D1" presStyleIdx="3" presStyleCnt="4"/>
      <dgm:spPr/>
    </dgm:pt>
  </dgm:ptLst>
  <dgm:cxnLst>
    <dgm:cxn modelId="{27C6452F-13C9-4069-9BC0-E38E6DD9698F}" srcId="{D80041F4-A7C0-43D2-84A0-02CD237C5D40}" destId="{2EF16C5A-F050-4E61-BA43-24DEEF86F936}" srcOrd="2" destOrd="0" parTransId="{5B924C6C-D622-49F8-A360-96A7AB11B31C}" sibTransId="{4C93BB50-2FFB-4F8F-87D2-7858C97207B2}"/>
    <dgm:cxn modelId="{6A0A9727-0EF1-4962-8F63-84F0F11A2F54}" type="presOf" srcId="{D80041F4-A7C0-43D2-84A0-02CD237C5D40}" destId="{1218DA3D-C5BF-4952-B95E-9E86CA2F7219}" srcOrd="0" destOrd="0" presId="urn:microsoft.com/office/officeart/2005/8/layout/radial6"/>
    <dgm:cxn modelId="{DB75B76F-763B-4E7D-B080-EC5F72FEC2A2}" type="presOf" srcId="{4C93BB50-2FFB-4F8F-87D2-7858C97207B2}" destId="{D8521F87-C91D-46A1-9D7E-12DE67E65BC7}" srcOrd="0" destOrd="0" presId="urn:microsoft.com/office/officeart/2005/8/layout/radial6"/>
    <dgm:cxn modelId="{556E6AA2-A51E-4B38-979E-601582EF4E75}" type="presOf" srcId="{909E6B73-01A6-48F5-AE79-C86E5BA134BC}" destId="{1A132962-0AAC-4355-ABC6-95389C6059E1}" srcOrd="0" destOrd="0" presId="urn:microsoft.com/office/officeart/2005/8/layout/radial6"/>
    <dgm:cxn modelId="{BD2E741B-E6BA-4949-A888-94C0C5428543}" srcId="{ECCC3D57-B2AD-4E21-8372-499072A3C44D}" destId="{D80041F4-A7C0-43D2-84A0-02CD237C5D40}" srcOrd="0" destOrd="0" parTransId="{428C72A3-988B-4B8B-B2B0-885F2A499F3F}" sibTransId="{2E871E85-E26C-4D2A-83DD-2288833CDA8F}"/>
    <dgm:cxn modelId="{22C51AC5-9ECB-42AC-87A5-A5BB73C3F3CA}" type="presOf" srcId="{8A64B3FA-2CFF-43DF-A0E7-69D101AF4B0F}" destId="{EA32AB45-CD78-4951-A4FD-3350AE3DE2BB}" srcOrd="0" destOrd="0" presId="urn:microsoft.com/office/officeart/2005/8/layout/radial6"/>
    <dgm:cxn modelId="{03CF5446-0F36-4D49-84EF-89E71DD2C3AD}" srcId="{D80041F4-A7C0-43D2-84A0-02CD237C5D40}" destId="{909E6B73-01A6-48F5-AE79-C86E5BA134BC}" srcOrd="1" destOrd="0" parTransId="{3B6270FA-B5B3-4C6E-9D82-EE023FF8411D}" sibTransId="{8A64B3FA-2CFF-43DF-A0E7-69D101AF4B0F}"/>
    <dgm:cxn modelId="{1386FF66-5659-4ED8-87D0-AA3C90FF8237}" type="presOf" srcId="{ECCC3D57-B2AD-4E21-8372-499072A3C44D}" destId="{5396EE28-771C-46F1-A4E9-F4364883B333}" srcOrd="0" destOrd="0" presId="urn:microsoft.com/office/officeart/2005/8/layout/radial6"/>
    <dgm:cxn modelId="{FAB5B2EA-3336-4FA0-B921-288B95340E98}" type="presOf" srcId="{35E8E8D2-C899-49EE-A89A-C3C35B16D0DB}" destId="{CD62EDF5-353E-4539-893B-A7EBE71B7C87}" srcOrd="0" destOrd="0" presId="urn:microsoft.com/office/officeart/2005/8/layout/radial6"/>
    <dgm:cxn modelId="{6629AF56-4D67-4614-8CA6-ECC9D9EBDD3F}" type="presOf" srcId="{6C36EDFE-0544-4ACB-9FB4-55F87D59CE69}" destId="{1F6EE8E0-8BAA-499F-A6E8-DFA5A641DF92}" srcOrd="0" destOrd="0" presId="urn:microsoft.com/office/officeart/2005/8/layout/radial6"/>
    <dgm:cxn modelId="{76FA6C3E-9D91-4D4C-8E38-FE21AA9B4A70}" type="presOf" srcId="{AA40C569-8D63-4488-94A4-780545A802EF}" destId="{6674B7B7-005F-4D0C-8CE0-64D425B9B000}" srcOrd="0" destOrd="0" presId="urn:microsoft.com/office/officeart/2005/8/layout/radial6"/>
    <dgm:cxn modelId="{4B938994-EDCA-46F0-8C83-5C2799A80F46}" type="presOf" srcId="{F282FC9E-C14C-4313-91F2-017B70C27486}" destId="{974B7F0E-6D77-4B3B-9D62-B0A16C66FD13}" srcOrd="0" destOrd="0" presId="urn:microsoft.com/office/officeart/2005/8/layout/radial6"/>
    <dgm:cxn modelId="{3B61004C-E62C-4FC3-8116-C4792AF3D1AD}" type="presOf" srcId="{2EF16C5A-F050-4E61-BA43-24DEEF86F936}" destId="{1420265C-DD81-4D17-A038-41EB4F152A97}" srcOrd="0" destOrd="0" presId="urn:microsoft.com/office/officeart/2005/8/layout/radial6"/>
    <dgm:cxn modelId="{B61751E7-9905-4D4F-9F78-4F837BEFE4EB}" srcId="{D80041F4-A7C0-43D2-84A0-02CD237C5D40}" destId="{AA40C569-8D63-4488-94A4-780545A802EF}" srcOrd="3" destOrd="0" parTransId="{8A387421-95EA-43AF-97AE-3FB895EE1238}" sibTransId="{F282FC9E-C14C-4313-91F2-017B70C27486}"/>
    <dgm:cxn modelId="{34472EDB-876E-4529-BA22-9558A10CF254}" srcId="{D80041F4-A7C0-43D2-84A0-02CD237C5D40}" destId="{6C36EDFE-0544-4ACB-9FB4-55F87D59CE69}" srcOrd="0" destOrd="0" parTransId="{1B81DB02-F1BF-4560-B8A4-D48775480255}" sibTransId="{35E8E8D2-C899-49EE-A89A-C3C35B16D0DB}"/>
    <dgm:cxn modelId="{60AFD5B3-1FB4-4DC1-958C-536C004C7DCF}" type="presParOf" srcId="{5396EE28-771C-46F1-A4E9-F4364883B333}" destId="{1218DA3D-C5BF-4952-B95E-9E86CA2F7219}" srcOrd="0" destOrd="0" presId="urn:microsoft.com/office/officeart/2005/8/layout/radial6"/>
    <dgm:cxn modelId="{1946C785-CD96-4F98-ABBC-D16FEDC92F47}" type="presParOf" srcId="{5396EE28-771C-46F1-A4E9-F4364883B333}" destId="{1F6EE8E0-8BAA-499F-A6E8-DFA5A641DF92}" srcOrd="1" destOrd="0" presId="urn:microsoft.com/office/officeart/2005/8/layout/radial6"/>
    <dgm:cxn modelId="{A7B0E54A-9054-41BF-93E5-60D4773775CD}" type="presParOf" srcId="{5396EE28-771C-46F1-A4E9-F4364883B333}" destId="{E972A8CF-577F-4AA4-B493-C97844E23065}" srcOrd="2" destOrd="0" presId="urn:microsoft.com/office/officeart/2005/8/layout/radial6"/>
    <dgm:cxn modelId="{46B5ED50-5033-478F-B3E3-B59AA79D5C87}" type="presParOf" srcId="{5396EE28-771C-46F1-A4E9-F4364883B333}" destId="{CD62EDF5-353E-4539-893B-A7EBE71B7C87}" srcOrd="3" destOrd="0" presId="urn:microsoft.com/office/officeart/2005/8/layout/radial6"/>
    <dgm:cxn modelId="{04ACE1CE-45E6-4E14-B070-D272DACFE0A5}" type="presParOf" srcId="{5396EE28-771C-46F1-A4E9-F4364883B333}" destId="{1A132962-0AAC-4355-ABC6-95389C6059E1}" srcOrd="4" destOrd="0" presId="urn:microsoft.com/office/officeart/2005/8/layout/radial6"/>
    <dgm:cxn modelId="{11D260A2-F619-4104-ADD0-220E931F5A5E}" type="presParOf" srcId="{5396EE28-771C-46F1-A4E9-F4364883B333}" destId="{037E52AC-F7AE-461F-9DC5-4ACA6566665C}" srcOrd="5" destOrd="0" presId="urn:microsoft.com/office/officeart/2005/8/layout/radial6"/>
    <dgm:cxn modelId="{C65C3E63-A2DE-43F3-A0A2-AE3103BD8C95}" type="presParOf" srcId="{5396EE28-771C-46F1-A4E9-F4364883B333}" destId="{EA32AB45-CD78-4951-A4FD-3350AE3DE2BB}" srcOrd="6" destOrd="0" presId="urn:microsoft.com/office/officeart/2005/8/layout/radial6"/>
    <dgm:cxn modelId="{FF084B22-4FF5-45CB-B412-7C1BED4B4DCC}" type="presParOf" srcId="{5396EE28-771C-46F1-A4E9-F4364883B333}" destId="{1420265C-DD81-4D17-A038-41EB4F152A97}" srcOrd="7" destOrd="0" presId="urn:microsoft.com/office/officeart/2005/8/layout/radial6"/>
    <dgm:cxn modelId="{4D9B9FD9-6C3C-48DF-B22F-5EFEE65E9DCF}" type="presParOf" srcId="{5396EE28-771C-46F1-A4E9-F4364883B333}" destId="{B87E82BE-C84D-4CD8-B8D5-8D6EFA6C6017}" srcOrd="8" destOrd="0" presId="urn:microsoft.com/office/officeart/2005/8/layout/radial6"/>
    <dgm:cxn modelId="{3167AABD-4764-4B50-9B6E-6274208D326F}" type="presParOf" srcId="{5396EE28-771C-46F1-A4E9-F4364883B333}" destId="{D8521F87-C91D-46A1-9D7E-12DE67E65BC7}" srcOrd="9" destOrd="0" presId="urn:microsoft.com/office/officeart/2005/8/layout/radial6"/>
    <dgm:cxn modelId="{03B61A4A-2B50-4D97-B8B0-2AD925CDBB07}" type="presParOf" srcId="{5396EE28-771C-46F1-A4E9-F4364883B333}" destId="{6674B7B7-005F-4D0C-8CE0-64D425B9B000}" srcOrd="10" destOrd="0" presId="urn:microsoft.com/office/officeart/2005/8/layout/radial6"/>
    <dgm:cxn modelId="{83E719AF-F6BB-474A-8435-D0BD86D2A28D}" type="presParOf" srcId="{5396EE28-771C-46F1-A4E9-F4364883B333}" destId="{85DD4BDF-5FB7-4457-BD23-828A01E275B4}" srcOrd="11" destOrd="0" presId="urn:microsoft.com/office/officeart/2005/8/layout/radial6"/>
    <dgm:cxn modelId="{1857D743-B537-4BB6-AEF0-05823DFA5E90}" type="presParOf" srcId="{5396EE28-771C-46F1-A4E9-F4364883B333}" destId="{974B7F0E-6D77-4B3B-9D62-B0A16C66FD1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CC3D57-B2AD-4E21-8372-499072A3C44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D80041F4-A7C0-43D2-84A0-02CD237C5D40}">
      <dgm:prSet phldrT="[Texte]"/>
      <dgm:spPr/>
      <dgm:t>
        <a:bodyPr/>
        <a:lstStyle/>
        <a:p>
          <a:r>
            <a:rPr lang="fr-FR" dirty="0" smtClean="0">
              <a:solidFill>
                <a:schemeClr val="tx1"/>
              </a:solidFill>
            </a:rPr>
            <a:t>CAH</a:t>
          </a:r>
          <a:endParaRPr lang="fr-FR" dirty="0">
            <a:solidFill>
              <a:schemeClr val="tx1"/>
            </a:solidFill>
          </a:endParaRPr>
        </a:p>
      </dgm:t>
    </dgm:pt>
    <dgm:pt modelId="{428C72A3-988B-4B8B-B2B0-885F2A499F3F}" type="parTrans" cxnId="{BD2E741B-E6BA-4949-A888-94C0C5428543}">
      <dgm:prSet/>
      <dgm:spPr/>
      <dgm:t>
        <a:bodyPr/>
        <a:lstStyle/>
        <a:p>
          <a:endParaRPr lang="fr-FR"/>
        </a:p>
      </dgm:t>
    </dgm:pt>
    <dgm:pt modelId="{2E871E85-E26C-4D2A-83DD-2288833CDA8F}" type="sibTrans" cxnId="{BD2E741B-E6BA-4949-A888-94C0C5428543}">
      <dgm:prSet/>
      <dgm:spPr/>
      <dgm:t>
        <a:bodyPr/>
        <a:lstStyle/>
        <a:p>
          <a:endParaRPr lang="fr-FR"/>
        </a:p>
      </dgm:t>
    </dgm:pt>
    <dgm:pt modelId="{6C36EDFE-0544-4ACB-9FB4-55F87D59CE69}">
      <dgm:prSet phldrT="[Texte]" custT="1"/>
      <dgm:spPr/>
      <dgm:t>
        <a:bodyPr/>
        <a:lstStyle/>
        <a:p>
          <a:r>
            <a:rPr lang="fr-FR" sz="2000" b="1" dirty="0" smtClean="0">
              <a:solidFill>
                <a:schemeClr val="tx1"/>
              </a:solidFill>
            </a:rPr>
            <a:t>FOCUS</a:t>
          </a:r>
          <a:endParaRPr lang="fr-FR" sz="2000" b="1" dirty="0">
            <a:solidFill>
              <a:schemeClr val="tx1"/>
            </a:solidFill>
          </a:endParaRPr>
        </a:p>
      </dgm:t>
    </dgm:pt>
    <dgm:pt modelId="{1B81DB02-F1BF-4560-B8A4-D48775480255}" type="parTrans" cxnId="{34472EDB-876E-4529-BA22-9558A10CF254}">
      <dgm:prSet/>
      <dgm:spPr/>
      <dgm:t>
        <a:bodyPr/>
        <a:lstStyle/>
        <a:p>
          <a:endParaRPr lang="fr-FR"/>
        </a:p>
      </dgm:t>
    </dgm:pt>
    <dgm:pt modelId="{35E8E8D2-C899-49EE-A89A-C3C35B16D0DB}" type="sibTrans" cxnId="{34472EDB-876E-4529-BA22-9558A10CF254}">
      <dgm:prSet/>
      <dgm:spPr/>
      <dgm:t>
        <a:bodyPr/>
        <a:lstStyle/>
        <a:p>
          <a:endParaRPr lang="fr-FR"/>
        </a:p>
      </dgm:t>
    </dgm:pt>
    <dgm:pt modelId="{909E6B73-01A6-48F5-AE79-C86E5BA134BC}">
      <dgm:prSet phldrT="[Texte]" custT="1"/>
      <dgm:spPr/>
      <dgm:t>
        <a:bodyPr/>
        <a:lstStyle/>
        <a:p>
          <a:r>
            <a:rPr lang="fr-FR" sz="1800" b="1" dirty="0" smtClean="0">
              <a:solidFill>
                <a:schemeClr val="tx1"/>
              </a:solidFill>
            </a:rPr>
            <a:t>LEARNING PROCESS</a:t>
          </a:r>
          <a:endParaRPr lang="fr-FR" sz="1800" b="1" dirty="0">
            <a:solidFill>
              <a:schemeClr val="tx1"/>
            </a:solidFill>
          </a:endParaRPr>
        </a:p>
      </dgm:t>
    </dgm:pt>
    <dgm:pt modelId="{3B6270FA-B5B3-4C6E-9D82-EE023FF8411D}" type="parTrans" cxnId="{03CF5446-0F36-4D49-84EF-89E71DD2C3AD}">
      <dgm:prSet/>
      <dgm:spPr/>
      <dgm:t>
        <a:bodyPr/>
        <a:lstStyle/>
        <a:p>
          <a:endParaRPr lang="fr-FR"/>
        </a:p>
      </dgm:t>
    </dgm:pt>
    <dgm:pt modelId="{8A64B3FA-2CFF-43DF-A0E7-69D101AF4B0F}" type="sibTrans" cxnId="{03CF5446-0F36-4D49-84EF-89E71DD2C3AD}">
      <dgm:prSet/>
      <dgm:spPr/>
      <dgm:t>
        <a:bodyPr/>
        <a:lstStyle/>
        <a:p>
          <a:endParaRPr lang="fr-FR"/>
        </a:p>
      </dgm:t>
    </dgm:pt>
    <dgm:pt modelId="{2EF16C5A-F050-4E61-BA43-24DEEF86F936}">
      <dgm:prSet phldrT="[Texte]" custT="1"/>
      <dgm:spPr/>
      <dgm:t>
        <a:bodyPr/>
        <a:lstStyle/>
        <a:p>
          <a:r>
            <a:rPr lang="fr-FR" sz="1800" b="1" dirty="0" smtClean="0">
              <a:solidFill>
                <a:schemeClr val="tx1"/>
              </a:solidFill>
            </a:rPr>
            <a:t>USE OF  NATIVE LANGUAGE</a:t>
          </a:r>
          <a:endParaRPr lang="fr-FR" sz="1800" b="1" dirty="0">
            <a:solidFill>
              <a:schemeClr val="tx1"/>
            </a:solidFill>
          </a:endParaRPr>
        </a:p>
      </dgm:t>
    </dgm:pt>
    <dgm:pt modelId="{5B924C6C-D622-49F8-A360-96A7AB11B31C}" type="parTrans" cxnId="{27C6452F-13C9-4069-9BC0-E38E6DD9698F}">
      <dgm:prSet/>
      <dgm:spPr/>
      <dgm:t>
        <a:bodyPr/>
        <a:lstStyle/>
        <a:p>
          <a:endParaRPr lang="fr-FR"/>
        </a:p>
      </dgm:t>
    </dgm:pt>
    <dgm:pt modelId="{4C93BB50-2FFB-4F8F-87D2-7858C97207B2}" type="sibTrans" cxnId="{27C6452F-13C9-4069-9BC0-E38E6DD9698F}">
      <dgm:prSet/>
      <dgm:spPr/>
      <dgm:t>
        <a:bodyPr/>
        <a:lstStyle/>
        <a:p>
          <a:endParaRPr lang="fr-FR"/>
        </a:p>
      </dgm:t>
    </dgm:pt>
    <dgm:pt modelId="{AA40C569-8D63-4488-94A4-780545A802EF}">
      <dgm:prSet phldrT="[Texte]" custT="1"/>
      <dgm:spPr/>
      <dgm:t>
        <a:bodyPr/>
        <a:lstStyle/>
        <a:p>
          <a:r>
            <a:rPr lang="fr-FR" sz="1800" b="1" dirty="0" smtClean="0">
              <a:solidFill>
                <a:schemeClr val="tx1"/>
              </a:solidFill>
            </a:rPr>
            <a:t>LEARNERS’</a:t>
          </a:r>
        </a:p>
        <a:p>
          <a:r>
            <a:rPr lang="fr-FR" sz="1800" b="1" dirty="0" smtClean="0">
              <a:solidFill>
                <a:schemeClr val="tx1"/>
              </a:solidFill>
            </a:rPr>
            <a:t>ERRORS</a:t>
          </a:r>
          <a:endParaRPr lang="fr-FR" sz="1800" b="1" dirty="0">
            <a:solidFill>
              <a:schemeClr val="tx1"/>
            </a:solidFill>
          </a:endParaRPr>
        </a:p>
      </dgm:t>
    </dgm:pt>
    <dgm:pt modelId="{8A387421-95EA-43AF-97AE-3FB895EE1238}" type="parTrans" cxnId="{B61751E7-9905-4D4F-9F78-4F837BEFE4EB}">
      <dgm:prSet/>
      <dgm:spPr/>
      <dgm:t>
        <a:bodyPr/>
        <a:lstStyle/>
        <a:p>
          <a:endParaRPr lang="fr-FR"/>
        </a:p>
      </dgm:t>
    </dgm:pt>
    <dgm:pt modelId="{F282FC9E-C14C-4313-91F2-017B70C27486}" type="sibTrans" cxnId="{B61751E7-9905-4D4F-9F78-4F837BEFE4EB}">
      <dgm:prSet/>
      <dgm:spPr/>
      <dgm:t>
        <a:bodyPr/>
        <a:lstStyle/>
        <a:p>
          <a:endParaRPr lang="fr-FR"/>
        </a:p>
      </dgm:t>
    </dgm:pt>
    <dgm:pt modelId="{5396EE28-771C-46F1-A4E9-F4364883B333}" type="pres">
      <dgm:prSet presAssocID="{ECCC3D57-B2AD-4E21-8372-499072A3C44D}" presName="Name0" presStyleCnt="0">
        <dgm:presLayoutVars>
          <dgm:chMax val="1"/>
          <dgm:dir/>
          <dgm:animLvl val="ctr"/>
          <dgm:resizeHandles val="exact"/>
        </dgm:presLayoutVars>
      </dgm:prSet>
      <dgm:spPr/>
    </dgm:pt>
    <dgm:pt modelId="{1218DA3D-C5BF-4952-B95E-9E86CA2F7219}" type="pres">
      <dgm:prSet presAssocID="{D80041F4-A7C0-43D2-84A0-02CD237C5D40}" presName="centerShape" presStyleLbl="node0" presStyleIdx="0" presStyleCnt="1" custScaleX="75425"/>
      <dgm:spPr/>
    </dgm:pt>
    <dgm:pt modelId="{1F6EE8E0-8BAA-499F-A6E8-DFA5A641DF92}" type="pres">
      <dgm:prSet presAssocID="{6C36EDFE-0544-4ACB-9FB4-55F87D59CE69}" presName="node" presStyleLbl="node1" presStyleIdx="0" presStyleCnt="4">
        <dgm:presLayoutVars>
          <dgm:bulletEnabled val="1"/>
        </dgm:presLayoutVars>
      </dgm:prSet>
      <dgm:spPr/>
    </dgm:pt>
    <dgm:pt modelId="{E972A8CF-577F-4AA4-B493-C97844E23065}" type="pres">
      <dgm:prSet presAssocID="{6C36EDFE-0544-4ACB-9FB4-55F87D59CE69}" presName="dummy" presStyleCnt="0"/>
      <dgm:spPr/>
    </dgm:pt>
    <dgm:pt modelId="{CD62EDF5-353E-4539-893B-A7EBE71B7C87}" type="pres">
      <dgm:prSet presAssocID="{35E8E8D2-C899-49EE-A89A-C3C35B16D0DB}" presName="sibTrans" presStyleLbl="sibTrans2D1" presStyleIdx="0" presStyleCnt="4"/>
      <dgm:spPr/>
    </dgm:pt>
    <dgm:pt modelId="{1A132962-0AAC-4355-ABC6-95389C6059E1}" type="pres">
      <dgm:prSet presAssocID="{909E6B73-01A6-48F5-AE79-C86E5BA134BC}" presName="node" presStyleLbl="node1" presStyleIdx="1" presStyleCnt="4" custScaleX="146044">
        <dgm:presLayoutVars>
          <dgm:bulletEnabled val="1"/>
        </dgm:presLayoutVars>
      </dgm:prSet>
      <dgm:spPr/>
      <dgm:t>
        <a:bodyPr/>
        <a:lstStyle/>
        <a:p>
          <a:endParaRPr lang="fr-FR"/>
        </a:p>
      </dgm:t>
    </dgm:pt>
    <dgm:pt modelId="{037E52AC-F7AE-461F-9DC5-4ACA6566665C}" type="pres">
      <dgm:prSet presAssocID="{909E6B73-01A6-48F5-AE79-C86E5BA134BC}" presName="dummy" presStyleCnt="0"/>
      <dgm:spPr/>
    </dgm:pt>
    <dgm:pt modelId="{EA32AB45-CD78-4951-A4FD-3350AE3DE2BB}" type="pres">
      <dgm:prSet presAssocID="{8A64B3FA-2CFF-43DF-A0E7-69D101AF4B0F}" presName="sibTrans" presStyleLbl="sibTrans2D1" presStyleIdx="1" presStyleCnt="4"/>
      <dgm:spPr/>
    </dgm:pt>
    <dgm:pt modelId="{1420265C-DD81-4D17-A038-41EB4F152A97}" type="pres">
      <dgm:prSet presAssocID="{2EF16C5A-F050-4E61-BA43-24DEEF86F936}" presName="node" presStyleLbl="node1" presStyleIdx="2" presStyleCnt="4" custScaleX="146247">
        <dgm:presLayoutVars>
          <dgm:bulletEnabled val="1"/>
        </dgm:presLayoutVars>
      </dgm:prSet>
      <dgm:spPr/>
    </dgm:pt>
    <dgm:pt modelId="{B87E82BE-C84D-4CD8-B8D5-8D6EFA6C6017}" type="pres">
      <dgm:prSet presAssocID="{2EF16C5A-F050-4E61-BA43-24DEEF86F936}" presName="dummy" presStyleCnt="0"/>
      <dgm:spPr/>
    </dgm:pt>
    <dgm:pt modelId="{D8521F87-C91D-46A1-9D7E-12DE67E65BC7}" type="pres">
      <dgm:prSet presAssocID="{4C93BB50-2FFB-4F8F-87D2-7858C97207B2}" presName="sibTrans" presStyleLbl="sibTrans2D1" presStyleIdx="2" presStyleCnt="4"/>
      <dgm:spPr/>
    </dgm:pt>
    <dgm:pt modelId="{6674B7B7-005F-4D0C-8CE0-64D425B9B000}" type="pres">
      <dgm:prSet presAssocID="{AA40C569-8D63-4488-94A4-780545A802EF}" presName="node" presStyleLbl="node1" presStyleIdx="3" presStyleCnt="4" custScaleX="161517">
        <dgm:presLayoutVars>
          <dgm:bulletEnabled val="1"/>
        </dgm:presLayoutVars>
      </dgm:prSet>
      <dgm:spPr/>
      <dgm:t>
        <a:bodyPr/>
        <a:lstStyle/>
        <a:p>
          <a:endParaRPr lang="fr-FR"/>
        </a:p>
      </dgm:t>
    </dgm:pt>
    <dgm:pt modelId="{85DD4BDF-5FB7-4457-BD23-828A01E275B4}" type="pres">
      <dgm:prSet presAssocID="{AA40C569-8D63-4488-94A4-780545A802EF}" presName="dummy" presStyleCnt="0"/>
      <dgm:spPr/>
    </dgm:pt>
    <dgm:pt modelId="{974B7F0E-6D77-4B3B-9D62-B0A16C66FD13}" type="pres">
      <dgm:prSet presAssocID="{F282FC9E-C14C-4313-91F2-017B70C27486}" presName="sibTrans" presStyleLbl="sibTrans2D1" presStyleIdx="3" presStyleCnt="4"/>
      <dgm:spPr/>
    </dgm:pt>
  </dgm:ptLst>
  <dgm:cxnLst>
    <dgm:cxn modelId="{8147B1C7-8949-44BC-BAFA-7DC9FC6D0207}" type="presOf" srcId="{909E6B73-01A6-48F5-AE79-C86E5BA134BC}" destId="{1A132962-0AAC-4355-ABC6-95389C6059E1}" srcOrd="0" destOrd="0" presId="urn:microsoft.com/office/officeart/2005/8/layout/radial6"/>
    <dgm:cxn modelId="{5827BB14-5989-4141-A7F2-3C734186BFE5}" type="presOf" srcId="{8A64B3FA-2CFF-43DF-A0E7-69D101AF4B0F}" destId="{EA32AB45-CD78-4951-A4FD-3350AE3DE2BB}" srcOrd="0" destOrd="0" presId="urn:microsoft.com/office/officeart/2005/8/layout/radial6"/>
    <dgm:cxn modelId="{27C6452F-13C9-4069-9BC0-E38E6DD9698F}" srcId="{D80041F4-A7C0-43D2-84A0-02CD237C5D40}" destId="{2EF16C5A-F050-4E61-BA43-24DEEF86F936}" srcOrd="2" destOrd="0" parTransId="{5B924C6C-D622-49F8-A360-96A7AB11B31C}" sibTransId="{4C93BB50-2FFB-4F8F-87D2-7858C97207B2}"/>
    <dgm:cxn modelId="{4CAF53D8-D342-43EF-B407-44D437D99FEA}" type="presOf" srcId="{F282FC9E-C14C-4313-91F2-017B70C27486}" destId="{974B7F0E-6D77-4B3B-9D62-B0A16C66FD13}" srcOrd="0" destOrd="0" presId="urn:microsoft.com/office/officeart/2005/8/layout/radial6"/>
    <dgm:cxn modelId="{2331FAFE-3151-4EFD-8803-45EE3A75116E}" type="presOf" srcId="{6C36EDFE-0544-4ACB-9FB4-55F87D59CE69}" destId="{1F6EE8E0-8BAA-499F-A6E8-DFA5A641DF92}" srcOrd="0" destOrd="0" presId="urn:microsoft.com/office/officeart/2005/8/layout/radial6"/>
    <dgm:cxn modelId="{BD2E741B-E6BA-4949-A888-94C0C5428543}" srcId="{ECCC3D57-B2AD-4E21-8372-499072A3C44D}" destId="{D80041F4-A7C0-43D2-84A0-02CD237C5D40}" srcOrd="0" destOrd="0" parTransId="{428C72A3-988B-4B8B-B2B0-885F2A499F3F}" sibTransId="{2E871E85-E26C-4D2A-83DD-2288833CDA8F}"/>
    <dgm:cxn modelId="{024724A3-3507-476B-B281-8825A0ABD3AC}" type="presOf" srcId="{ECCC3D57-B2AD-4E21-8372-499072A3C44D}" destId="{5396EE28-771C-46F1-A4E9-F4364883B333}" srcOrd="0" destOrd="0" presId="urn:microsoft.com/office/officeart/2005/8/layout/radial6"/>
    <dgm:cxn modelId="{B8AA66F0-695D-4F86-9E92-1FC4E35AF78D}" type="presOf" srcId="{D80041F4-A7C0-43D2-84A0-02CD237C5D40}" destId="{1218DA3D-C5BF-4952-B95E-9E86CA2F7219}" srcOrd="0" destOrd="0" presId="urn:microsoft.com/office/officeart/2005/8/layout/radial6"/>
    <dgm:cxn modelId="{03CF5446-0F36-4D49-84EF-89E71DD2C3AD}" srcId="{D80041F4-A7C0-43D2-84A0-02CD237C5D40}" destId="{909E6B73-01A6-48F5-AE79-C86E5BA134BC}" srcOrd="1" destOrd="0" parTransId="{3B6270FA-B5B3-4C6E-9D82-EE023FF8411D}" sibTransId="{8A64B3FA-2CFF-43DF-A0E7-69D101AF4B0F}"/>
    <dgm:cxn modelId="{1CA4479F-659B-4D3F-AF1F-0446B204D36A}" type="presOf" srcId="{4C93BB50-2FFB-4F8F-87D2-7858C97207B2}" destId="{D8521F87-C91D-46A1-9D7E-12DE67E65BC7}" srcOrd="0" destOrd="0" presId="urn:microsoft.com/office/officeart/2005/8/layout/radial6"/>
    <dgm:cxn modelId="{2353A14C-61FE-49F8-9218-CF20D7C32F7F}" type="presOf" srcId="{AA40C569-8D63-4488-94A4-780545A802EF}" destId="{6674B7B7-005F-4D0C-8CE0-64D425B9B000}" srcOrd="0" destOrd="0" presId="urn:microsoft.com/office/officeart/2005/8/layout/radial6"/>
    <dgm:cxn modelId="{D6A78FC4-2AD0-4717-89ED-083CC25490CA}" type="presOf" srcId="{2EF16C5A-F050-4E61-BA43-24DEEF86F936}" destId="{1420265C-DD81-4D17-A038-41EB4F152A97}" srcOrd="0" destOrd="0" presId="urn:microsoft.com/office/officeart/2005/8/layout/radial6"/>
    <dgm:cxn modelId="{91A31B24-B06B-4F9F-9E09-AB152A6D2906}" type="presOf" srcId="{35E8E8D2-C899-49EE-A89A-C3C35B16D0DB}" destId="{CD62EDF5-353E-4539-893B-A7EBE71B7C87}" srcOrd="0" destOrd="0" presId="urn:microsoft.com/office/officeart/2005/8/layout/radial6"/>
    <dgm:cxn modelId="{B61751E7-9905-4D4F-9F78-4F837BEFE4EB}" srcId="{D80041F4-A7C0-43D2-84A0-02CD237C5D40}" destId="{AA40C569-8D63-4488-94A4-780545A802EF}" srcOrd="3" destOrd="0" parTransId="{8A387421-95EA-43AF-97AE-3FB895EE1238}" sibTransId="{F282FC9E-C14C-4313-91F2-017B70C27486}"/>
    <dgm:cxn modelId="{34472EDB-876E-4529-BA22-9558A10CF254}" srcId="{D80041F4-A7C0-43D2-84A0-02CD237C5D40}" destId="{6C36EDFE-0544-4ACB-9FB4-55F87D59CE69}" srcOrd="0" destOrd="0" parTransId="{1B81DB02-F1BF-4560-B8A4-D48775480255}" sibTransId="{35E8E8D2-C899-49EE-A89A-C3C35B16D0DB}"/>
    <dgm:cxn modelId="{244C9D6D-1B73-4C88-883D-30D422022E7B}" type="presParOf" srcId="{5396EE28-771C-46F1-A4E9-F4364883B333}" destId="{1218DA3D-C5BF-4952-B95E-9E86CA2F7219}" srcOrd="0" destOrd="0" presId="urn:microsoft.com/office/officeart/2005/8/layout/radial6"/>
    <dgm:cxn modelId="{1F157ED4-B1B8-4E67-8D44-5C9D6C2068D1}" type="presParOf" srcId="{5396EE28-771C-46F1-A4E9-F4364883B333}" destId="{1F6EE8E0-8BAA-499F-A6E8-DFA5A641DF92}" srcOrd="1" destOrd="0" presId="urn:microsoft.com/office/officeart/2005/8/layout/radial6"/>
    <dgm:cxn modelId="{939C3B83-9F21-4091-B5D3-1246BAF8FA17}" type="presParOf" srcId="{5396EE28-771C-46F1-A4E9-F4364883B333}" destId="{E972A8CF-577F-4AA4-B493-C97844E23065}" srcOrd="2" destOrd="0" presId="urn:microsoft.com/office/officeart/2005/8/layout/radial6"/>
    <dgm:cxn modelId="{5149F91A-4DF8-414B-9DA1-7833AF3633EF}" type="presParOf" srcId="{5396EE28-771C-46F1-A4E9-F4364883B333}" destId="{CD62EDF5-353E-4539-893B-A7EBE71B7C87}" srcOrd="3" destOrd="0" presId="urn:microsoft.com/office/officeart/2005/8/layout/radial6"/>
    <dgm:cxn modelId="{DE7396F4-7662-4232-97C7-9C409DB2DCF8}" type="presParOf" srcId="{5396EE28-771C-46F1-A4E9-F4364883B333}" destId="{1A132962-0AAC-4355-ABC6-95389C6059E1}" srcOrd="4" destOrd="0" presId="urn:microsoft.com/office/officeart/2005/8/layout/radial6"/>
    <dgm:cxn modelId="{656D4D3A-FA55-4822-AB3C-3565844EB4AB}" type="presParOf" srcId="{5396EE28-771C-46F1-A4E9-F4364883B333}" destId="{037E52AC-F7AE-461F-9DC5-4ACA6566665C}" srcOrd="5" destOrd="0" presId="urn:microsoft.com/office/officeart/2005/8/layout/radial6"/>
    <dgm:cxn modelId="{45160414-4D6C-4AA6-97D2-0DAD1F5E9CE2}" type="presParOf" srcId="{5396EE28-771C-46F1-A4E9-F4364883B333}" destId="{EA32AB45-CD78-4951-A4FD-3350AE3DE2BB}" srcOrd="6" destOrd="0" presId="urn:microsoft.com/office/officeart/2005/8/layout/radial6"/>
    <dgm:cxn modelId="{35C7F4D6-EEF7-4F07-A8BA-E1A4835521D0}" type="presParOf" srcId="{5396EE28-771C-46F1-A4E9-F4364883B333}" destId="{1420265C-DD81-4D17-A038-41EB4F152A97}" srcOrd="7" destOrd="0" presId="urn:microsoft.com/office/officeart/2005/8/layout/radial6"/>
    <dgm:cxn modelId="{44DD23B4-50B3-4756-B6B6-F967387782DB}" type="presParOf" srcId="{5396EE28-771C-46F1-A4E9-F4364883B333}" destId="{B87E82BE-C84D-4CD8-B8D5-8D6EFA6C6017}" srcOrd="8" destOrd="0" presId="urn:microsoft.com/office/officeart/2005/8/layout/radial6"/>
    <dgm:cxn modelId="{49970A68-7E4E-4E42-A5FE-6295FD51B368}" type="presParOf" srcId="{5396EE28-771C-46F1-A4E9-F4364883B333}" destId="{D8521F87-C91D-46A1-9D7E-12DE67E65BC7}" srcOrd="9" destOrd="0" presId="urn:microsoft.com/office/officeart/2005/8/layout/radial6"/>
    <dgm:cxn modelId="{D3607B38-30F0-49B1-B573-93BFA1D387CE}" type="presParOf" srcId="{5396EE28-771C-46F1-A4E9-F4364883B333}" destId="{6674B7B7-005F-4D0C-8CE0-64D425B9B000}" srcOrd="10" destOrd="0" presId="urn:microsoft.com/office/officeart/2005/8/layout/radial6"/>
    <dgm:cxn modelId="{D9F99261-1F7C-4530-890F-E8CED950A379}" type="presParOf" srcId="{5396EE28-771C-46F1-A4E9-F4364883B333}" destId="{85DD4BDF-5FB7-4457-BD23-828A01E275B4}" srcOrd="11" destOrd="0" presId="urn:microsoft.com/office/officeart/2005/8/layout/radial6"/>
    <dgm:cxn modelId="{0912CD09-A0D7-4FD3-8832-22B12AE0880C}" type="presParOf" srcId="{5396EE28-771C-46F1-A4E9-F4364883B333}" destId="{974B7F0E-6D77-4B3B-9D62-B0A16C66FD13}"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B7F0E-6D77-4B3B-9D62-B0A16C66FD13}">
      <dsp:nvSpPr>
        <dsp:cNvPr id="0" name=""/>
        <dsp:cNvSpPr/>
      </dsp:nvSpPr>
      <dsp:spPr>
        <a:xfrm>
          <a:off x="2417072" y="521839"/>
          <a:ext cx="3482283" cy="34822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521F87-C91D-46A1-9D7E-12DE67E65BC7}">
      <dsp:nvSpPr>
        <dsp:cNvPr id="0" name=""/>
        <dsp:cNvSpPr/>
      </dsp:nvSpPr>
      <dsp:spPr>
        <a:xfrm>
          <a:off x="2417072" y="521839"/>
          <a:ext cx="3482283" cy="34822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32AB45-CD78-4951-A4FD-3350AE3DE2BB}">
      <dsp:nvSpPr>
        <dsp:cNvPr id="0" name=""/>
        <dsp:cNvSpPr/>
      </dsp:nvSpPr>
      <dsp:spPr>
        <a:xfrm>
          <a:off x="2417072" y="521839"/>
          <a:ext cx="3482283" cy="34822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62EDF5-353E-4539-893B-A7EBE71B7C87}">
      <dsp:nvSpPr>
        <dsp:cNvPr id="0" name=""/>
        <dsp:cNvSpPr/>
      </dsp:nvSpPr>
      <dsp:spPr>
        <a:xfrm>
          <a:off x="2417072" y="521839"/>
          <a:ext cx="3482283" cy="34822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18DA3D-C5BF-4952-B95E-9E86CA2F7219}">
      <dsp:nvSpPr>
        <dsp:cNvPr id="0" name=""/>
        <dsp:cNvSpPr/>
      </dsp:nvSpPr>
      <dsp:spPr>
        <a:xfrm>
          <a:off x="3553560" y="1461318"/>
          <a:ext cx="1209308" cy="16033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tx1"/>
              </a:solidFill>
            </a:rPr>
            <a:t>TTM</a:t>
          </a:r>
          <a:endParaRPr lang="fr-FR" sz="3200" kern="1200" dirty="0">
            <a:solidFill>
              <a:schemeClr val="tx1"/>
            </a:solidFill>
          </a:endParaRPr>
        </a:p>
      </dsp:txBody>
      <dsp:txXfrm>
        <a:off x="3730659" y="1696120"/>
        <a:ext cx="855110" cy="1133721"/>
      </dsp:txXfrm>
    </dsp:sp>
    <dsp:sp modelId="{1F6EE8E0-8BAA-499F-A6E8-DFA5A641DF92}">
      <dsp:nvSpPr>
        <dsp:cNvPr id="0" name=""/>
        <dsp:cNvSpPr/>
      </dsp:nvSpPr>
      <dsp:spPr>
        <a:xfrm>
          <a:off x="3597050" y="1079"/>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FOCUS</a:t>
          </a:r>
          <a:endParaRPr lang="fr-FR" sz="2000" b="1" kern="1200" dirty="0">
            <a:solidFill>
              <a:schemeClr val="tx1"/>
            </a:solidFill>
          </a:endParaRPr>
        </a:p>
      </dsp:txBody>
      <dsp:txXfrm>
        <a:off x="3761411" y="165440"/>
        <a:ext cx="793605" cy="793605"/>
      </dsp:txXfrm>
    </dsp:sp>
    <dsp:sp modelId="{1A132962-0AAC-4355-ABC6-95389C6059E1}">
      <dsp:nvSpPr>
        <dsp:cNvPr id="0" name=""/>
        <dsp:cNvSpPr/>
      </dsp:nvSpPr>
      <dsp:spPr>
        <a:xfrm>
          <a:off x="5039406" y="1701817"/>
          <a:ext cx="1639092"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LEARNING PROCESS</a:t>
          </a:r>
          <a:endParaRPr lang="fr-FR" sz="1800" b="1" kern="1200" dirty="0">
            <a:solidFill>
              <a:schemeClr val="tx1"/>
            </a:solidFill>
          </a:endParaRPr>
        </a:p>
      </dsp:txBody>
      <dsp:txXfrm>
        <a:off x="5279445" y="1866178"/>
        <a:ext cx="1159014" cy="793605"/>
      </dsp:txXfrm>
    </dsp:sp>
    <dsp:sp modelId="{1420265C-DD81-4D17-A038-41EB4F152A97}">
      <dsp:nvSpPr>
        <dsp:cNvPr id="0" name=""/>
        <dsp:cNvSpPr/>
      </dsp:nvSpPr>
      <dsp:spPr>
        <a:xfrm>
          <a:off x="3337529" y="3402555"/>
          <a:ext cx="1641370"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USE OF  NATIVE LANGUAGE</a:t>
          </a:r>
          <a:endParaRPr lang="fr-FR" sz="1800" b="1" kern="1200" dirty="0">
            <a:solidFill>
              <a:schemeClr val="tx1"/>
            </a:solidFill>
          </a:endParaRPr>
        </a:p>
      </dsp:txBody>
      <dsp:txXfrm>
        <a:off x="3577902" y="3566916"/>
        <a:ext cx="1160624" cy="793605"/>
      </dsp:txXfrm>
    </dsp:sp>
    <dsp:sp modelId="{6674B7B7-005F-4D0C-8CE0-64D425B9B000}">
      <dsp:nvSpPr>
        <dsp:cNvPr id="0" name=""/>
        <dsp:cNvSpPr/>
      </dsp:nvSpPr>
      <dsp:spPr>
        <a:xfrm>
          <a:off x="1551101" y="1701817"/>
          <a:ext cx="1812750"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LEARNERS’</a:t>
          </a:r>
        </a:p>
        <a:p>
          <a:pPr lvl="0" algn="ctr" defTabSz="800100">
            <a:lnSpc>
              <a:spcPct val="90000"/>
            </a:lnSpc>
            <a:spcBef>
              <a:spcPct val="0"/>
            </a:spcBef>
            <a:spcAft>
              <a:spcPct val="35000"/>
            </a:spcAft>
          </a:pPr>
          <a:r>
            <a:rPr lang="fr-FR" sz="1800" b="1" kern="1200" dirty="0" smtClean="0">
              <a:solidFill>
                <a:schemeClr val="tx1"/>
              </a:solidFill>
            </a:rPr>
            <a:t>ERRORS</a:t>
          </a:r>
          <a:endParaRPr lang="fr-FR" sz="1800" b="1" kern="1200" dirty="0">
            <a:solidFill>
              <a:schemeClr val="tx1"/>
            </a:solidFill>
          </a:endParaRPr>
        </a:p>
      </dsp:txBody>
      <dsp:txXfrm>
        <a:off x="1816572" y="1866178"/>
        <a:ext cx="1281808" cy="793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B7F0E-6D77-4B3B-9D62-B0A16C66FD13}">
      <dsp:nvSpPr>
        <dsp:cNvPr id="0" name=""/>
        <dsp:cNvSpPr/>
      </dsp:nvSpPr>
      <dsp:spPr>
        <a:xfrm>
          <a:off x="2417072" y="521839"/>
          <a:ext cx="3482283" cy="34822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521F87-C91D-46A1-9D7E-12DE67E65BC7}">
      <dsp:nvSpPr>
        <dsp:cNvPr id="0" name=""/>
        <dsp:cNvSpPr/>
      </dsp:nvSpPr>
      <dsp:spPr>
        <a:xfrm>
          <a:off x="2417072" y="521839"/>
          <a:ext cx="3482283" cy="34822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32AB45-CD78-4951-A4FD-3350AE3DE2BB}">
      <dsp:nvSpPr>
        <dsp:cNvPr id="0" name=""/>
        <dsp:cNvSpPr/>
      </dsp:nvSpPr>
      <dsp:spPr>
        <a:xfrm>
          <a:off x="2417072" y="521839"/>
          <a:ext cx="3482283" cy="34822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62EDF5-353E-4539-893B-A7EBE71B7C87}">
      <dsp:nvSpPr>
        <dsp:cNvPr id="0" name=""/>
        <dsp:cNvSpPr/>
      </dsp:nvSpPr>
      <dsp:spPr>
        <a:xfrm>
          <a:off x="2417072" y="521839"/>
          <a:ext cx="3482283" cy="34822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18DA3D-C5BF-4952-B95E-9E86CA2F7219}">
      <dsp:nvSpPr>
        <dsp:cNvPr id="0" name=""/>
        <dsp:cNvSpPr/>
      </dsp:nvSpPr>
      <dsp:spPr>
        <a:xfrm>
          <a:off x="3553560" y="1461318"/>
          <a:ext cx="1209308" cy="16033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fr-FR" sz="3400" kern="1200" dirty="0" smtClean="0">
              <a:solidFill>
                <a:schemeClr val="tx1"/>
              </a:solidFill>
            </a:rPr>
            <a:t>CAH</a:t>
          </a:r>
          <a:endParaRPr lang="fr-FR" sz="3400" kern="1200" dirty="0">
            <a:solidFill>
              <a:schemeClr val="tx1"/>
            </a:solidFill>
          </a:endParaRPr>
        </a:p>
      </dsp:txBody>
      <dsp:txXfrm>
        <a:off x="3730659" y="1696120"/>
        <a:ext cx="855110" cy="1133721"/>
      </dsp:txXfrm>
    </dsp:sp>
    <dsp:sp modelId="{1F6EE8E0-8BAA-499F-A6E8-DFA5A641DF92}">
      <dsp:nvSpPr>
        <dsp:cNvPr id="0" name=""/>
        <dsp:cNvSpPr/>
      </dsp:nvSpPr>
      <dsp:spPr>
        <a:xfrm>
          <a:off x="3597050" y="1079"/>
          <a:ext cx="1122327"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FOCUS</a:t>
          </a:r>
          <a:endParaRPr lang="fr-FR" sz="2000" b="1" kern="1200" dirty="0">
            <a:solidFill>
              <a:schemeClr val="tx1"/>
            </a:solidFill>
          </a:endParaRPr>
        </a:p>
      </dsp:txBody>
      <dsp:txXfrm>
        <a:off x="3761411" y="165440"/>
        <a:ext cx="793605" cy="793605"/>
      </dsp:txXfrm>
    </dsp:sp>
    <dsp:sp modelId="{1A132962-0AAC-4355-ABC6-95389C6059E1}">
      <dsp:nvSpPr>
        <dsp:cNvPr id="0" name=""/>
        <dsp:cNvSpPr/>
      </dsp:nvSpPr>
      <dsp:spPr>
        <a:xfrm>
          <a:off x="5039406" y="1701817"/>
          <a:ext cx="1639092"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LEARNING PROCESS</a:t>
          </a:r>
          <a:endParaRPr lang="fr-FR" sz="1800" b="1" kern="1200" dirty="0">
            <a:solidFill>
              <a:schemeClr val="tx1"/>
            </a:solidFill>
          </a:endParaRPr>
        </a:p>
      </dsp:txBody>
      <dsp:txXfrm>
        <a:off x="5279445" y="1866178"/>
        <a:ext cx="1159014" cy="793605"/>
      </dsp:txXfrm>
    </dsp:sp>
    <dsp:sp modelId="{1420265C-DD81-4D17-A038-41EB4F152A97}">
      <dsp:nvSpPr>
        <dsp:cNvPr id="0" name=""/>
        <dsp:cNvSpPr/>
      </dsp:nvSpPr>
      <dsp:spPr>
        <a:xfrm>
          <a:off x="3337529" y="3402555"/>
          <a:ext cx="1641370"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USE OF  NATIVE LANGUAGE</a:t>
          </a:r>
          <a:endParaRPr lang="fr-FR" sz="1800" b="1" kern="1200" dirty="0">
            <a:solidFill>
              <a:schemeClr val="tx1"/>
            </a:solidFill>
          </a:endParaRPr>
        </a:p>
      </dsp:txBody>
      <dsp:txXfrm>
        <a:off x="3577902" y="3566916"/>
        <a:ext cx="1160624" cy="793605"/>
      </dsp:txXfrm>
    </dsp:sp>
    <dsp:sp modelId="{6674B7B7-005F-4D0C-8CE0-64D425B9B000}">
      <dsp:nvSpPr>
        <dsp:cNvPr id="0" name=""/>
        <dsp:cNvSpPr/>
      </dsp:nvSpPr>
      <dsp:spPr>
        <a:xfrm>
          <a:off x="1551101" y="1701817"/>
          <a:ext cx="1812750" cy="11223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LEARNERS’</a:t>
          </a:r>
        </a:p>
        <a:p>
          <a:pPr lvl="0" algn="ctr" defTabSz="800100">
            <a:lnSpc>
              <a:spcPct val="90000"/>
            </a:lnSpc>
            <a:spcBef>
              <a:spcPct val="0"/>
            </a:spcBef>
            <a:spcAft>
              <a:spcPct val="35000"/>
            </a:spcAft>
          </a:pPr>
          <a:r>
            <a:rPr lang="fr-FR" sz="1800" b="1" kern="1200" dirty="0" smtClean="0">
              <a:solidFill>
                <a:schemeClr val="tx1"/>
              </a:solidFill>
            </a:rPr>
            <a:t>ERRORS</a:t>
          </a:r>
          <a:endParaRPr lang="fr-FR" sz="1800" b="1" kern="1200" dirty="0">
            <a:solidFill>
              <a:schemeClr val="tx1"/>
            </a:solidFill>
          </a:endParaRPr>
        </a:p>
      </dsp:txBody>
      <dsp:txXfrm>
        <a:off x="1816572" y="1866178"/>
        <a:ext cx="1281808" cy="79360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A55F7-F30E-4CF7-8D44-07AB23C0C23F}" type="datetimeFigureOut">
              <a:rPr lang="fr-FR" smtClean="0"/>
              <a:t>03/10/2023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820F3-2F2C-4C99-8C79-A7B49A05A6CA}" type="slidenum">
              <a:rPr lang="fr-FR" smtClean="0"/>
              <a:t>‹N°›</a:t>
            </a:fld>
            <a:endParaRPr lang="fr-FR"/>
          </a:p>
        </p:txBody>
      </p:sp>
    </p:spTree>
    <p:extLst>
      <p:ext uri="{BB962C8B-B14F-4D97-AF65-F5344CB8AC3E}">
        <p14:creationId xmlns:p14="http://schemas.microsoft.com/office/powerpoint/2010/main" val="1232268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rtl="0"/>
            <a:r>
              <a:rPr lang="fr-FR" sz="1200" b="1" kern="1200" dirty="0" err="1" smtClean="0">
                <a:solidFill>
                  <a:schemeClr val="tx1"/>
                </a:solidFill>
                <a:effectLst/>
                <a:latin typeface="+mn-lt"/>
                <a:ea typeface="+mn-ea"/>
                <a:cs typeface="+mn-cs"/>
              </a:rPr>
              <a:t>Traditional</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Language</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Teaching</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Methods</a:t>
            </a:r>
            <a:r>
              <a:rPr lang="fr-FR" sz="1200" b="1" kern="1200" dirty="0" smtClean="0">
                <a:solidFill>
                  <a:schemeClr val="tx1"/>
                </a:solidFill>
                <a:effectLst/>
                <a:latin typeface="+mn-lt"/>
                <a:ea typeface="+mn-ea"/>
                <a:cs typeface="+mn-cs"/>
              </a:rPr>
              <a:t>:</a:t>
            </a:r>
            <a:endParaRPr lang="fr-FR" sz="105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Focus:</a:t>
            </a:r>
            <a:r>
              <a:rPr lang="en-US" sz="1200" kern="1200" dirty="0" smtClean="0">
                <a:solidFill>
                  <a:schemeClr val="tx1"/>
                </a:solidFill>
                <a:effectLst/>
                <a:latin typeface="+mn-lt"/>
                <a:ea typeface="+mn-ea"/>
                <a:cs typeface="+mn-cs"/>
              </a:rPr>
              <a:t> Traditional methods often prioritize </a:t>
            </a:r>
            <a:r>
              <a:rPr lang="en-US" sz="1200" b="1" kern="1200" dirty="0" smtClean="0">
                <a:solidFill>
                  <a:schemeClr val="tx1"/>
                </a:solidFill>
                <a:effectLst/>
                <a:latin typeface="+mn-lt"/>
                <a:ea typeface="+mn-ea"/>
                <a:cs typeface="+mn-cs"/>
              </a:rPr>
              <a:t>the teaching of grammar rules and vocabulary</a:t>
            </a:r>
            <a:r>
              <a:rPr lang="en-US" sz="1200" kern="1200" dirty="0" smtClean="0">
                <a:solidFill>
                  <a:schemeClr val="tx1"/>
                </a:solidFill>
                <a:effectLst/>
                <a:latin typeface="+mn-lt"/>
                <a:ea typeface="+mn-ea"/>
                <a:cs typeface="+mn-cs"/>
              </a:rPr>
              <a:t>. They may emphasize </a:t>
            </a:r>
            <a:r>
              <a:rPr lang="en-US" sz="1200" b="1" kern="1200" dirty="0" smtClean="0">
                <a:solidFill>
                  <a:schemeClr val="tx1"/>
                </a:solidFill>
                <a:effectLst/>
                <a:latin typeface="+mn-lt"/>
                <a:ea typeface="+mn-ea"/>
                <a:cs typeface="+mn-cs"/>
              </a:rPr>
              <a:t>reading and writing skills</a:t>
            </a:r>
            <a:r>
              <a:rPr lang="en-US" sz="1200" kern="1200" dirty="0" smtClean="0">
                <a:solidFill>
                  <a:schemeClr val="tx1"/>
                </a:solidFill>
                <a:effectLst/>
                <a:latin typeface="+mn-lt"/>
                <a:ea typeface="+mn-ea"/>
                <a:cs typeface="+mn-cs"/>
              </a:rPr>
              <a:t>, and oral communication might be secondary.</a:t>
            </a:r>
            <a:endParaRPr lang="fr-FR" sz="105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Learning Process: </a:t>
            </a:r>
            <a:r>
              <a:rPr lang="en-US" sz="1200" kern="1200" dirty="0" smtClean="0">
                <a:solidFill>
                  <a:schemeClr val="tx1"/>
                </a:solidFill>
                <a:effectLst/>
                <a:latin typeface="+mn-lt"/>
                <a:ea typeface="+mn-ea"/>
                <a:cs typeface="+mn-cs"/>
              </a:rPr>
              <a:t>These methods tend to be teacher-centered, with teachers imparting knowledge to students through explanations, drills, and translation exercises.</a:t>
            </a:r>
            <a:endParaRPr lang="fr-FR" sz="105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Use of Native Language: </a:t>
            </a:r>
            <a:r>
              <a:rPr lang="en-US" sz="1200" kern="1200" dirty="0" smtClean="0">
                <a:solidFill>
                  <a:schemeClr val="tx1"/>
                </a:solidFill>
                <a:effectLst/>
                <a:latin typeface="+mn-lt"/>
                <a:ea typeface="+mn-ea"/>
                <a:cs typeface="+mn-cs"/>
              </a:rPr>
              <a:t>In methods like the Grammar-Translation Method, the native language is often used as </a:t>
            </a:r>
            <a:r>
              <a:rPr lang="en-US" sz="1200" b="1" kern="1200" dirty="0" smtClean="0">
                <a:solidFill>
                  <a:schemeClr val="tx1"/>
                </a:solidFill>
                <a:effectLst/>
                <a:latin typeface="+mn-lt"/>
                <a:ea typeface="+mn-ea"/>
                <a:cs typeface="+mn-cs"/>
              </a:rPr>
              <a:t>a medium of instruction </a:t>
            </a:r>
            <a:r>
              <a:rPr lang="en-US" sz="1200" kern="1200" dirty="0" smtClean="0">
                <a:solidFill>
                  <a:schemeClr val="tx1"/>
                </a:solidFill>
                <a:effectLst/>
                <a:latin typeface="+mn-lt"/>
                <a:ea typeface="+mn-ea"/>
                <a:cs typeface="+mn-cs"/>
              </a:rPr>
              <a:t>and for translation purposes.</a:t>
            </a:r>
            <a:endParaRPr lang="fr-FR" sz="105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Little Emphasis on Learner Errors: </a:t>
            </a:r>
            <a:r>
              <a:rPr lang="en-US" sz="1200" kern="1200" dirty="0" smtClean="0">
                <a:solidFill>
                  <a:schemeClr val="tx1"/>
                </a:solidFill>
                <a:effectLst/>
                <a:latin typeface="+mn-lt"/>
                <a:ea typeface="+mn-ea"/>
                <a:cs typeface="+mn-cs"/>
              </a:rPr>
              <a:t>Traditional methods typically </a:t>
            </a:r>
            <a:r>
              <a:rPr lang="en-US" sz="1200" b="1" kern="1200" dirty="0" smtClean="0">
                <a:solidFill>
                  <a:schemeClr val="tx1"/>
                </a:solidFill>
                <a:effectLst/>
                <a:latin typeface="+mn-lt"/>
                <a:ea typeface="+mn-ea"/>
                <a:cs typeface="+mn-cs"/>
              </a:rPr>
              <a:t>do not systematically analyze or address the specific errors </a:t>
            </a:r>
            <a:r>
              <a:rPr lang="en-US" sz="1200" kern="1200" dirty="0" smtClean="0">
                <a:solidFill>
                  <a:schemeClr val="tx1"/>
                </a:solidFill>
                <a:effectLst/>
                <a:latin typeface="+mn-lt"/>
                <a:ea typeface="+mn-ea"/>
                <a:cs typeface="+mn-cs"/>
              </a:rPr>
              <a:t>or difficulties that learners may face when learning a foreign language.</a:t>
            </a:r>
            <a:endParaRPr lang="fr-FR" sz="105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27820F3-2F2C-4C99-8C79-A7B49A05A6CA}" type="slidenum">
              <a:rPr lang="fr-FR" smtClean="0"/>
              <a:t>12</a:t>
            </a:fld>
            <a:endParaRPr lang="fr-FR"/>
          </a:p>
        </p:txBody>
      </p:sp>
    </p:spTree>
    <p:extLst>
      <p:ext uri="{BB962C8B-B14F-4D97-AF65-F5344CB8AC3E}">
        <p14:creationId xmlns:p14="http://schemas.microsoft.com/office/powerpoint/2010/main" val="273608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rtl="0"/>
            <a:r>
              <a:rPr lang="en-US" sz="1200" kern="1200" dirty="0" smtClean="0">
                <a:solidFill>
                  <a:schemeClr val="tx1"/>
                </a:solidFill>
                <a:effectLst/>
                <a:latin typeface="+mn-lt"/>
                <a:ea typeface="+mn-ea"/>
                <a:cs typeface="+mn-cs"/>
              </a:rPr>
              <a:t>Focus: Contrastive Analysis focuses on comparing and contrasting the structure of the learner's native language (L1) with the target language (L2). It aims to identify potential areas of difficulty based on these language differences.</a:t>
            </a:r>
            <a:endParaRPr lang="fr-FR"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Learning Process: It takes a more systematic and scientific approach to language teaching by analyzing linguistic contrasts and designing materials and methods that address those contrasts.</a:t>
            </a:r>
            <a:endParaRPr lang="fr-FR"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Use of Native Language: While Contrastive Analysis does involve comparing L1 and L2, it does not rely on the native language for instruction as heavily as some traditional methods do. It aims to create materials that are based on the contrast between languages.</a:t>
            </a:r>
            <a:endParaRPr lang="fr-FR" sz="105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Emphasis on Learner Errors: Contrastive Analysis is concerned with predicting and addressing specific errors and difficulties that learners may encounter when transitioning from L1 to L2. It seeks to make language instruction more learner-centered by addressing these issues.</a:t>
            </a:r>
            <a:endParaRPr lang="fr-FR" sz="105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27820F3-2F2C-4C99-8C79-A7B49A05A6CA}" type="slidenum">
              <a:rPr lang="fr-FR" smtClean="0"/>
              <a:t>13</a:t>
            </a:fld>
            <a:endParaRPr lang="fr-FR"/>
          </a:p>
        </p:txBody>
      </p:sp>
    </p:spTree>
    <p:extLst>
      <p:ext uri="{BB962C8B-B14F-4D97-AF65-F5344CB8AC3E}">
        <p14:creationId xmlns:p14="http://schemas.microsoft.com/office/powerpoint/2010/main" val="125823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 proto-language is a language that has existed before other languages. </a:t>
            </a:r>
          </a:p>
          <a:p>
            <a:r>
              <a:rPr lang="en-US" dirty="0" smtClean="0"/>
              <a:t>Cognate languages or words are those that have the same origin. </a:t>
            </a:r>
            <a:endParaRPr lang="fr-FR" dirty="0"/>
          </a:p>
        </p:txBody>
      </p:sp>
      <p:sp>
        <p:nvSpPr>
          <p:cNvPr id="4" name="Espace réservé du numéro de diapositive 3"/>
          <p:cNvSpPr>
            <a:spLocks noGrp="1"/>
          </p:cNvSpPr>
          <p:nvPr>
            <p:ph type="sldNum" sz="quarter" idx="10"/>
          </p:nvPr>
        </p:nvSpPr>
        <p:spPr/>
        <p:txBody>
          <a:bodyPr/>
          <a:lstStyle/>
          <a:p>
            <a:fld id="{C27820F3-2F2C-4C99-8C79-A7B49A05A6CA}" type="slidenum">
              <a:rPr lang="fr-FR" smtClean="0"/>
              <a:t>15</a:t>
            </a:fld>
            <a:endParaRPr lang="fr-FR"/>
          </a:p>
        </p:txBody>
      </p:sp>
    </p:spTree>
    <p:extLst>
      <p:ext uri="{BB962C8B-B14F-4D97-AF65-F5344CB8AC3E}">
        <p14:creationId xmlns:p14="http://schemas.microsoft.com/office/powerpoint/2010/main" val="34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287917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148864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95922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341433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9000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3CB0E7-DEC6-4C04-AF8C-37910BF7204B}"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63339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3CB0E7-DEC6-4C04-AF8C-37910BF7204B}" type="datetimeFigureOut">
              <a:rPr lang="fr-FR" smtClean="0"/>
              <a:t>03/10/2023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308208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13CB0E7-DEC6-4C04-AF8C-37910BF7204B}" type="datetimeFigureOut">
              <a:rPr lang="fr-FR" smtClean="0"/>
              <a:t>03/10/2023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199439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3CB0E7-DEC6-4C04-AF8C-37910BF7204B}" type="datetimeFigureOut">
              <a:rPr lang="fr-FR" smtClean="0"/>
              <a:t>03/10/2023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125198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CB0E7-DEC6-4C04-AF8C-37910BF7204B}"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114786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CB0E7-DEC6-4C04-AF8C-37910BF7204B}"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2558A-9CC8-4556-8044-1C8A64D28DEB}" type="slidenum">
              <a:rPr lang="fr-FR" smtClean="0"/>
              <a:t>‹N°›</a:t>
            </a:fld>
            <a:endParaRPr lang="fr-FR"/>
          </a:p>
        </p:txBody>
      </p:sp>
    </p:spTree>
    <p:extLst>
      <p:ext uri="{BB962C8B-B14F-4D97-AF65-F5344CB8AC3E}">
        <p14:creationId xmlns:p14="http://schemas.microsoft.com/office/powerpoint/2010/main" val="364588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CB0E7-DEC6-4C04-AF8C-37910BF7204B}" type="datetimeFigureOut">
              <a:rPr lang="fr-FR" smtClean="0"/>
              <a:t>03/10/2023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2558A-9CC8-4556-8044-1C8A64D28DEB}" type="slidenum">
              <a:rPr lang="fr-FR" smtClean="0"/>
              <a:t>‹N°›</a:t>
            </a:fld>
            <a:endParaRPr lang="fr-FR"/>
          </a:p>
        </p:txBody>
      </p:sp>
    </p:spTree>
    <p:extLst>
      <p:ext uri="{BB962C8B-B14F-4D97-AF65-F5344CB8AC3E}">
        <p14:creationId xmlns:p14="http://schemas.microsoft.com/office/powerpoint/2010/main" val="740305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CONTRASTIVE ANALYSIS HYPOTHESIS</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31717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So, my young language enthusiasts, let us embark on this journey of exploration, as we delve into the world of contrastive analysis. Just like those intrepid scholars of the past, we too shall seek to unravel the intricacies of language and forge a path toward linguistic mastery. </a:t>
            </a:r>
            <a:r>
              <a:rPr lang="fr-FR" dirty="0" smtClean="0"/>
              <a:t>The </a:t>
            </a:r>
            <a:r>
              <a:rPr lang="fr-FR" dirty="0" err="1" smtClean="0"/>
              <a:t>adventure</a:t>
            </a:r>
            <a:r>
              <a:rPr lang="fr-FR" dirty="0" smtClean="0"/>
              <a:t> </a:t>
            </a:r>
            <a:r>
              <a:rPr lang="fr-FR" dirty="0" err="1" smtClean="0"/>
              <a:t>awaits</a:t>
            </a:r>
            <a:r>
              <a:rPr lang="fr-FR" dirty="0" smtClean="0"/>
              <a:t>!</a:t>
            </a:r>
          </a:p>
          <a:p>
            <a:endParaRPr lang="fr-FR" dirty="0"/>
          </a:p>
        </p:txBody>
      </p:sp>
    </p:spTree>
    <p:extLst>
      <p:ext uri="{BB962C8B-B14F-4D97-AF65-F5344CB8AC3E}">
        <p14:creationId xmlns:p14="http://schemas.microsoft.com/office/powerpoint/2010/main" val="112206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QUESTION 1</a:t>
            </a:r>
          </a:p>
          <a:p>
            <a:endParaRPr lang="fr-FR" dirty="0"/>
          </a:p>
          <a:p>
            <a:endParaRPr lang="fr-FR" dirty="0" smtClean="0"/>
          </a:p>
          <a:p>
            <a:r>
              <a:rPr lang="fr-FR" dirty="0" smtClean="0"/>
              <a:t>WHAT DID WE HAVE BEFORE THE CAH?</a:t>
            </a:r>
            <a:endParaRPr lang="fr-FR" dirty="0"/>
          </a:p>
        </p:txBody>
      </p:sp>
    </p:spTree>
    <p:extLst>
      <p:ext uri="{BB962C8B-B14F-4D97-AF65-F5344CB8AC3E}">
        <p14:creationId xmlns:p14="http://schemas.microsoft.com/office/powerpoint/2010/main" val="833320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31804723"/>
              </p:ext>
            </p:extLst>
          </p:nvPr>
        </p:nvGraphicFramePr>
        <p:xfrm>
          <a:off x="539552" y="177281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7712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244508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5843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b="1" dirty="0"/>
              <a:t>In summary, traditional language teaching methods tend to be more teacher-centered, emphasize grammar and vocabulary, and may use the native language extensively</a:t>
            </a:r>
            <a:r>
              <a:rPr lang="en-US" b="1" dirty="0" smtClean="0"/>
              <a:t>.</a:t>
            </a:r>
          </a:p>
          <a:p>
            <a:r>
              <a:rPr lang="en-US" b="1" dirty="0" smtClean="0"/>
              <a:t> </a:t>
            </a:r>
            <a:r>
              <a:rPr lang="en-US" b="1" dirty="0"/>
              <a:t>Contrastive Analysis, on the other hand, is characterized by its focus on analyzing language contrasts between the native language and the target language, aiming to address specific learner errors and difficulties. It is a more systematic and learner-centered approach to language instruction.</a:t>
            </a:r>
            <a:endParaRPr lang="fr-FR" b="1" dirty="0"/>
          </a:p>
          <a:p>
            <a:endParaRPr lang="fr-FR" dirty="0"/>
          </a:p>
        </p:txBody>
      </p:sp>
    </p:spTree>
    <p:extLst>
      <p:ext uri="{BB962C8B-B14F-4D97-AF65-F5344CB8AC3E}">
        <p14:creationId xmlns:p14="http://schemas.microsoft.com/office/powerpoint/2010/main" val="4146767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ctr"/>
            <a:r>
              <a:rPr lang="en-US" b="1" dirty="0"/>
              <a:t>Historical </a:t>
            </a:r>
            <a:r>
              <a:rPr lang="en-US" b="1" dirty="0" smtClean="0"/>
              <a:t>Perspective</a:t>
            </a:r>
            <a:endParaRPr lang="fr-FR" dirty="0"/>
          </a:p>
          <a:p>
            <a:pPr algn="ctr"/>
            <a:r>
              <a:rPr lang="fr-FR" dirty="0" smtClean="0"/>
              <a:t>Comparative </a:t>
            </a:r>
            <a:r>
              <a:rPr lang="fr-FR" dirty="0" err="1" smtClean="0"/>
              <a:t>philology</a:t>
            </a:r>
            <a:r>
              <a:rPr lang="fr-FR" dirty="0" smtClean="0"/>
              <a:t>/18th </a:t>
            </a:r>
            <a:r>
              <a:rPr lang="fr-FR" dirty="0" err="1" smtClean="0"/>
              <a:t>century</a:t>
            </a:r>
            <a:endParaRPr lang="fr-FR" dirty="0" smtClean="0"/>
          </a:p>
          <a:p>
            <a:pPr algn="ctr"/>
            <a:endParaRPr lang="fr-FR" dirty="0" smtClean="0"/>
          </a:p>
          <a:p>
            <a:pPr algn="ctr"/>
            <a:r>
              <a:rPr lang="fr-FR" dirty="0" err="1" smtClean="0"/>
              <a:t>Language</a:t>
            </a:r>
            <a:r>
              <a:rPr lang="fr-FR" dirty="0" smtClean="0"/>
              <a:t> </a:t>
            </a:r>
            <a:r>
              <a:rPr lang="fr-FR" dirty="0" err="1" smtClean="0"/>
              <a:t>scholars</a:t>
            </a:r>
            <a:r>
              <a:rPr lang="fr-FR" dirty="0" smtClean="0"/>
              <a:t>’ mission????</a:t>
            </a:r>
          </a:p>
          <a:p>
            <a:pPr algn="ctr"/>
            <a:endParaRPr lang="fr-FR" dirty="0"/>
          </a:p>
          <a:p>
            <a:pPr algn="ctr"/>
            <a:r>
              <a:rPr lang="fr-FR" dirty="0" smtClean="0"/>
              <a:t>The proto </a:t>
            </a:r>
            <a:r>
              <a:rPr lang="fr-FR" dirty="0" err="1" smtClean="0"/>
              <a:t>language</a:t>
            </a:r>
            <a:r>
              <a:rPr lang="fr-FR" dirty="0" smtClean="0"/>
              <a:t>/</a:t>
            </a:r>
            <a:r>
              <a:rPr lang="fr-FR" dirty="0" err="1" smtClean="0"/>
              <a:t>cognate</a:t>
            </a:r>
            <a:endParaRPr lang="fr-FR" dirty="0" smtClean="0"/>
          </a:p>
          <a:p>
            <a:pPr algn="ctr"/>
            <a:endParaRPr lang="fr-FR" dirty="0"/>
          </a:p>
          <a:p>
            <a:pPr algn="ctr"/>
            <a:r>
              <a:rPr lang="fr-FR" dirty="0" smtClean="0"/>
              <a:t>The proto indo- </a:t>
            </a:r>
            <a:r>
              <a:rPr lang="fr-FR" dirty="0" err="1" smtClean="0"/>
              <a:t>european</a:t>
            </a:r>
            <a:r>
              <a:rPr lang="fr-FR" dirty="0" smtClean="0"/>
              <a:t> </a:t>
            </a:r>
            <a:r>
              <a:rPr lang="fr-FR" dirty="0" err="1" smtClean="0"/>
              <a:t>language</a:t>
            </a:r>
            <a:endParaRPr lang="fr-FR" dirty="0" smtClean="0"/>
          </a:p>
          <a:p>
            <a:pPr algn="ctr"/>
            <a:endParaRPr lang="fr-FR" dirty="0" smtClean="0"/>
          </a:p>
        </p:txBody>
      </p:sp>
      <p:sp>
        <p:nvSpPr>
          <p:cNvPr id="7" name="Flèche vers le bas 6"/>
          <p:cNvSpPr/>
          <p:nvPr/>
        </p:nvSpPr>
        <p:spPr>
          <a:xfrm>
            <a:off x="4427984" y="2780928"/>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4427984" y="4005064"/>
            <a:ext cx="1440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4499992" y="5085184"/>
            <a:ext cx="7200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06762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dirty="0"/>
              <a:t>"Imagine going back to the 18th century, a time when scholars embarked on a fascinating journey. They were like language detectives, carefully comparing different languages to uncover hidden connections. Their mission? To discover if these languages shared a common origin, a mysterious language that came before them all, like a linguistic treasure hunt.</a:t>
            </a:r>
          </a:p>
          <a:p>
            <a:r>
              <a:rPr lang="fr-FR" dirty="0" smtClean="0"/>
              <a:t> </a:t>
            </a:r>
            <a:endParaRPr lang="fr-FR" dirty="0"/>
          </a:p>
        </p:txBody>
      </p:sp>
    </p:spTree>
    <p:extLst>
      <p:ext uri="{BB962C8B-B14F-4D97-AF65-F5344CB8AC3E}">
        <p14:creationId xmlns:p14="http://schemas.microsoft.com/office/powerpoint/2010/main" val="537949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b="1" dirty="0" smtClean="0"/>
              <a:t>This ancient, hidden language was known as the 'proto-language.' Think of it as the ancestor of related languages. To find clues, these language detectives examined languages like Latin, Greek, Sanskrit, and Old Persian. By doing so, they attempted to reconstruct the elusive Proto-Indo-European language.</a:t>
            </a:r>
          </a:p>
          <a:p>
            <a:r>
              <a:rPr lang="en-US" b="1" dirty="0" smtClean="0"/>
              <a:t>Their quest was a part of a field called 'Comparative Historical Linguistics.' It was like trying to solve a puzzle, piecing together what this proto-language might have sounded like, even though there were no written records to guide them. It was a thrilling linguistic adventure into the past!"</a:t>
            </a:r>
          </a:p>
          <a:p>
            <a:endParaRPr lang="fr-FR" dirty="0"/>
          </a:p>
        </p:txBody>
      </p:sp>
    </p:spTree>
    <p:extLst>
      <p:ext uri="{BB962C8B-B14F-4D97-AF65-F5344CB8AC3E}">
        <p14:creationId xmlns:p14="http://schemas.microsoft.com/office/powerpoint/2010/main" val="2752363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Can </a:t>
            </a:r>
            <a:r>
              <a:rPr lang="fr-FR" dirty="0" err="1" smtClean="0"/>
              <a:t>we</a:t>
            </a:r>
            <a:r>
              <a:rPr lang="fr-FR" dirty="0" smtClean="0"/>
              <a:t> </a:t>
            </a:r>
            <a:r>
              <a:rPr lang="fr-FR" dirty="0" err="1" smtClean="0"/>
              <a:t>consider</a:t>
            </a:r>
            <a:r>
              <a:rPr lang="fr-FR" dirty="0" smtClean="0"/>
              <a:t> CAH as an </a:t>
            </a:r>
            <a:r>
              <a:rPr lang="fr-FR" dirty="0" err="1" smtClean="0"/>
              <a:t>example</a:t>
            </a:r>
            <a:r>
              <a:rPr lang="fr-FR" dirty="0" smtClean="0"/>
              <a:t> of comparative </a:t>
            </a:r>
            <a:r>
              <a:rPr lang="fr-FR" dirty="0" err="1" smtClean="0"/>
              <a:t>studies</a:t>
            </a:r>
            <a:r>
              <a:rPr lang="fr-FR" dirty="0" smtClean="0"/>
              <a:t> in </a:t>
            </a:r>
            <a:r>
              <a:rPr lang="fr-FR" dirty="0" err="1" smtClean="0"/>
              <a:t>linguistics?why</a:t>
            </a:r>
            <a:r>
              <a:rPr lang="fr-FR" dirty="0" smtClean="0"/>
              <a:t>?</a:t>
            </a:r>
            <a:endParaRPr lang="fr-FR" dirty="0"/>
          </a:p>
        </p:txBody>
      </p:sp>
    </p:spTree>
    <p:extLst>
      <p:ext uri="{BB962C8B-B14F-4D97-AF65-F5344CB8AC3E}">
        <p14:creationId xmlns:p14="http://schemas.microsoft.com/office/powerpoint/2010/main" val="1553956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a:t>Yes, you can consider Contrastive Analysis (CA) as an example of comparative studies in linguistics. Comparative studies in linguistics involve examining and comparing languages or language features to identify differences and similarities. CA is a specific type of comparative study where two languages are systematically analyzed side by side to pinpoint structural differences and similarities between them.</a:t>
            </a:r>
          </a:p>
          <a:p>
            <a:r>
              <a:rPr lang="en-US" dirty="0"/>
              <a:t/>
            </a:r>
            <a:br>
              <a:rPr lang="en-US" dirty="0"/>
            </a:br>
            <a:endParaRPr lang="fr-FR" dirty="0"/>
          </a:p>
        </p:txBody>
      </p:sp>
    </p:spTree>
    <p:extLst>
      <p:ext uri="{BB962C8B-B14F-4D97-AF65-F5344CB8AC3E}">
        <p14:creationId xmlns:p14="http://schemas.microsoft.com/office/powerpoint/2010/main" val="352336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dirty="0"/>
              <a:t>Once upon a time, amid World War II, a great challenge emerged for the brave men and women of the United States military. They found themselves in a world where communication was not just essential with their fellow allies, but also with their adversaries. It was a time when the need for linguistic prowess became more crucial than ever before.</a:t>
            </a:r>
            <a:endParaRPr lang="fr-FR" dirty="0"/>
          </a:p>
          <a:p>
            <a:r>
              <a:rPr lang="en-US" dirty="0"/>
              <a:t>There was consequently a unique collaboration between </a:t>
            </a:r>
            <a:r>
              <a:rPr lang="en-US" b="1" dirty="0"/>
              <a:t>structural linguists</a:t>
            </a:r>
            <a:r>
              <a:rPr lang="en-US" dirty="0"/>
              <a:t> Certainly! Let's explore a simple example with a structural linguist's approach</a:t>
            </a:r>
            <a:endParaRPr lang="fr-FR" dirty="0"/>
          </a:p>
        </p:txBody>
      </p:sp>
    </p:spTree>
    <p:extLst>
      <p:ext uri="{BB962C8B-B14F-4D97-AF65-F5344CB8AC3E}">
        <p14:creationId xmlns:p14="http://schemas.microsoft.com/office/powerpoint/2010/main" val="761552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In CA, linguists compare and contrast two languages to understand how they differ and where potential challenges for language learners may arise. By doing so, they are engaging in a comparative analysis of these languages, making CA a subfield of comparative linguistics.</a:t>
            </a:r>
          </a:p>
          <a:p>
            <a:endParaRPr lang="fr-FR" dirty="0"/>
          </a:p>
        </p:txBody>
      </p:sp>
    </p:spTree>
    <p:extLst>
      <p:ext uri="{BB962C8B-B14F-4D97-AF65-F5344CB8AC3E}">
        <p14:creationId xmlns:p14="http://schemas.microsoft.com/office/powerpoint/2010/main" val="4164651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mtClean="0"/>
              <a:t>So, in summary, Contrastive Analysis falls under the umbrella of comparative studies within the field of linguistics, as it involves a detailed comparison of languages to achieve specific goals, such as aiding language learners or translators.</a:t>
            </a:r>
          </a:p>
          <a:p>
            <a:endParaRPr lang="fr-FR"/>
          </a:p>
        </p:txBody>
      </p:sp>
    </p:spTree>
    <p:extLst>
      <p:ext uri="{BB962C8B-B14F-4D97-AF65-F5344CB8AC3E}">
        <p14:creationId xmlns:p14="http://schemas.microsoft.com/office/powerpoint/2010/main" val="2860453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a:t>Imagine we have the word "cats." A structural linguist would break it down like this:</a:t>
            </a:r>
            <a:endParaRPr lang="fr-FR" dirty="0"/>
          </a:p>
          <a:p>
            <a:pPr lvl="0"/>
            <a:r>
              <a:rPr lang="en-US" b="1" dirty="0"/>
              <a:t>Phonology:</a:t>
            </a:r>
            <a:r>
              <a:rPr lang="en-US" dirty="0"/>
              <a:t> They'd notice how it sounds when we say it, like "</a:t>
            </a:r>
            <a:r>
              <a:rPr lang="en-US" dirty="0" err="1"/>
              <a:t>kats</a:t>
            </a:r>
            <a:r>
              <a:rPr lang="en-US" dirty="0"/>
              <a:t>."</a:t>
            </a:r>
            <a:endParaRPr lang="fr-FR" dirty="0"/>
          </a:p>
          <a:p>
            <a:pPr lvl="0"/>
            <a:r>
              <a:rPr lang="en-US" b="1" dirty="0"/>
              <a:t>Morphology:</a:t>
            </a:r>
            <a:r>
              <a:rPr lang="en-US" dirty="0"/>
              <a:t> They'd see that "cat" is the main part of the word, and "s" is added to show there's more than one cat.</a:t>
            </a:r>
            <a:endParaRPr lang="fr-FR" dirty="0"/>
          </a:p>
          <a:p>
            <a:pPr lvl="0"/>
            <a:r>
              <a:rPr lang="en-US" b="1" dirty="0"/>
              <a:t>Syntax:</a:t>
            </a:r>
            <a:r>
              <a:rPr lang="en-US" dirty="0"/>
              <a:t> They'd look at how "cats" fits into sentences, like "I saw two cats in the garden."</a:t>
            </a:r>
            <a:endParaRPr lang="fr-FR" dirty="0"/>
          </a:p>
          <a:p>
            <a:pPr lvl="0"/>
            <a:r>
              <a:rPr lang="en-US" b="1" dirty="0"/>
              <a:t>Semantics:</a:t>
            </a:r>
            <a:r>
              <a:rPr lang="en-US" dirty="0"/>
              <a:t> They'd understand that "cats" means more than one of those furry, meowing animals</a:t>
            </a:r>
            <a:r>
              <a:rPr lang="en-US" dirty="0" smtClean="0"/>
              <a:t>.</a:t>
            </a:r>
            <a:endParaRPr lang="fr-FR" dirty="0"/>
          </a:p>
        </p:txBody>
      </p:sp>
    </p:spTree>
    <p:extLst>
      <p:ext uri="{BB962C8B-B14F-4D97-AF65-F5344CB8AC3E}">
        <p14:creationId xmlns:p14="http://schemas.microsoft.com/office/powerpoint/2010/main" val="2183521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dirty="0" smtClean="0"/>
              <a:t>In simpler terms, a structural linguist is like a language explorer who takes words apart to see how they sound, what they're made of, how they're used in sentences, and what they mean. </a:t>
            </a:r>
            <a:r>
              <a:rPr lang="fr-FR" dirty="0" err="1" smtClean="0"/>
              <a:t>They</a:t>
            </a:r>
            <a:r>
              <a:rPr lang="fr-FR" dirty="0" smtClean="0"/>
              <a:t> love </a:t>
            </a:r>
            <a:r>
              <a:rPr lang="fr-FR" dirty="0" err="1" smtClean="0"/>
              <a:t>solving</a:t>
            </a:r>
            <a:r>
              <a:rPr lang="fr-FR" dirty="0" smtClean="0"/>
              <a:t> the puzzle of </a:t>
            </a:r>
            <a:r>
              <a:rPr lang="fr-FR" dirty="0" err="1" smtClean="0"/>
              <a:t>language</a:t>
            </a:r>
            <a:r>
              <a:rPr lang="fr-FR" dirty="0" smtClean="0"/>
              <a:t>!</a:t>
            </a:r>
          </a:p>
          <a:p>
            <a:r>
              <a:rPr lang="en-US" dirty="0" smtClean="0"/>
              <a:t>.) teaching methodologists, and behaviorist psychologists. They joined forces, not on the battlefield, but in the pursuit of an effective and cost-efficient way to teach foreign languages, particularly English as a foreign language.</a:t>
            </a:r>
            <a:endParaRPr lang="fr-FR" dirty="0" smtClean="0"/>
          </a:p>
          <a:p>
            <a:endParaRPr lang="fr-FR" dirty="0" smtClean="0"/>
          </a:p>
          <a:p>
            <a:endParaRPr lang="fr-FR" dirty="0"/>
          </a:p>
        </p:txBody>
      </p:sp>
    </p:spTree>
    <p:extLst>
      <p:ext uri="{BB962C8B-B14F-4D97-AF65-F5344CB8AC3E}">
        <p14:creationId xmlns:p14="http://schemas.microsoft.com/office/powerpoint/2010/main" val="1004952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In their quest for the perfect language teaching method, a groundbreaking idea emerged, known as </a:t>
            </a:r>
            <a:r>
              <a:rPr lang="en-US" b="1" dirty="0" smtClean="0"/>
              <a:t>the Contrastive Analysis Hypothesis</a:t>
            </a:r>
            <a:r>
              <a:rPr lang="en-US" dirty="0" smtClean="0"/>
              <a:t>. This hypothesis claimed that the most effective teaching materials could be crafted through the study of contrasts between languages. It was a concept that held great promise and, for a significant period, became an integral part of foreign language education.</a:t>
            </a:r>
            <a:endParaRPr lang="fr-FR" dirty="0" smtClean="0"/>
          </a:p>
          <a:p>
            <a:endParaRPr lang="fr-FR" dirty="0"/>
          </a:p>
        </p:txBody>
      </p:sp>
    </p:spTree>
    <p:extLst>
      <p:ext uri="{BB962C8B-B14F-4D97-AF65-F5344CB8AC3E}">
        <p14:creationId xmlns:p14="http://schemas.microsoft.com/office/powerpoint/2010/main" val="3055140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a:t>The Contrastive Analysis Hypothesis was seen as a magical solution to the challenges of language teaching, and it captured the imaginations of educators far and wide. It was believed to be the key to unlock all the mysteries of language acquisition. With this newfound hope, a series of contrastive studies began, spanning both the vast continent of America and the ancient lands of Europe.</a:t>
            </a:r>
            <a:endParaRPr lang="fr-FR" dirty="0"/>
          </a:p>
          <a:p>
            <a:endParaRPr lang="fr-FR" dirty="0"/>
          </a:p>
        </p:txBody>
      </p:sp>
    </p:spTree>
    <p:extLst>
      <p:ext uri="{BB962C8B-B14F-4D97-AF65-F5344CB8AC3E}">
        <p14:creationId xmlns:p14="http://schemas.microsoft.com/office/powerpoint/2010/main" val="1795070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These studies were not ordinary academic endeavors; they were filled with adventure and a noble purpose. Their primary mission was to predict and conquer the errors and difficulties faced by language learners. It was as if these scholars were linguistic detectives, searching for clues to unravel the secrets of language acquisition.</a:t>
            </a:r>
            <a:endParaRPr lang="fr-FR" dirty="0" smtClean="0"/>
          </a:p>
          <a:p>
            <a:endParaRPr lang="fr-FR" dirty="0"/>
          </a:p>
        </p:txBody>
      </p:sp>
    </p:spTree>
    <p:extLst>
      <p:ext uri="{BB962C8B-B14F-4D97-AF65-F5344CB8AC3E}">
        <p14:creationId xmlns:p14="http://schemas.microsoft.com/office/powerpoint/2010/main" val="305447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But, my dear students, as with any great adventure, controversies began to emerge. The Contrastive Analysis Hypothesis was not without its skeptics and challengers. Some began to question its infallibility, and the air was thick with debate.</a:t>
            </a:r>
            <a:endParaRPr lang="fr-FR" dirty="0" smtClean="0"/>
          </a:p>
          <a:p>
            <a:endParaRPr lang="fr-FR" dirty="0"/>
          </a:p>
        </p:txBody>
      </p:sp>
    </p:spTree>
    <p:extLst>
      <p:ext uri="{BB962C8B-B14F-4D97-AF65-F5344CB8AC3E}">
        <p14:creationId xmlns:p14="http://schemas.microsoft.com/office/powerpoint/2010/main" val="61102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And so, in this chapter of our linguistic journey, we find ourselves at a crossroads. It is a moment of reflection and discussion, where we ponder the different aspects of this fascinating discipline. It reminds us that even in the pursuit of knowledge, there are twists and turns, mysteries to solve, and questions to answer.</a:t>
            </a:r>
            <a:endParaRPr lang="fr-FR" dirty="0" smtClean="0"/>
          </a:p>
          <a:p>
            <a:endParaRPr lang="fr-FR" dirty="0"/>
          </a:p>
        </p:txBody>
      </p:sp>
    </p:spTree>
    <p:extLst>
      <p:ext uri="{BB962C8B-B14F-4D97-AF65-F5344CB8AC3E}">
        <p14:creationId xmlns:p14="http://schemas.microsoft.com/office/powerpoint/2010/main" val="346976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1396</Words>
  <Application>Microsoft Office PowerPoint</Application>
  <PresentationFormat>Affichage à l'écran (4:3)</PresentationFormat>
  <Paragraphs>65</Paragraphs>
  <Slides>21</Slides>
  <Notes>3</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CONTRASTIVE ANALYSIS HYPOTHESIS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CONTRASTIVE ANALYSIS HYPOTHESIS</dc:title>
  <dc:creator>asus</dc:creator>
  <cp:lastModifiedBy>asus</cp:lastModifiedBy>
  <cp:revision>12</cp:revision>
  <dcterms:created xsi:type="dcterms:W3CDTF">2023-10-03T07:21:12Z</dcterms:created>
  <dcterms:modified xsi:type="dcterms:W3CDTF">2023-10-03T14:41:58Z</dcterms:modified>
</cp:coreProperties>
</file>