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34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3" r:id="rId29"/>
    <p:sldId id="284" r:id="rId30"/>
    <p:sldId id="285" r:id="rId31"/>
    <p:sldId id="282"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10" r:id="rId56"/>
    <p:sldId id="309" r:id="rId57"/>
    <p:sldId id="311" r:id="rId58"/>
    <p:sldId id="312" r:id="rId59"/>
    <p:sldId id="313" r:id="rId60"/>
    <p:sldId id="314" r:id="rId61"/>
    <p:sldId id="315" r:id="rId62"/>
    <p:sldId id="316" r:id="rId63"/>
    <p:sldId id="317" r:id="rId64"/>
    <p:sldId id="319" r:id="rId65"/>
    <p:sldId id="318" r:id="rId66"/>
    <p:sldId id="320" r:id="rId67"/>
    <p:sldId id="321" r:id="rId68"/>
    <p:sldId id="322" r:id="rId69"/>
    <p:sldId id="323" r:id="rId70"/>
    <p:sldId id="327" r:id="rId71"/>
    <p:sldId id="325" r:id="rId72"/>
    <p:sldId id="326"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6"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dirty="0"/>
              <a:t>5/17/2024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dirty="0"/>
              <a:t>5/17/2024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5/17/2024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b="1" dirty="0" err="1">
                <a:latin typeface="Times New Roman" panose="02020603050405020304" pitchFamily="18" charset="0"/>
                <a:cs typeface="Times New Roman" panose="02020603050405020304" pitchFamily="18" charset="0"/>
              </a:rPr>
              <a:t>Theories</a:t>
            </a:r>
            <a:r>
              <a:rPr lang="fr-FR" b="1" dirty="0">
                <a:latin typeface="Times New Roman" panose="02020603050405020304" pitchFamily="18" charset="0"/>
                <a:cs typeface="Times New Roman" panose="02020603050405020304" pitchFamily="18" charset="0"/>
              </a:rPr>
              <a:t> of </a:t>
            </a:r>
            <a:r>
              <a:rPr lang="fr-FR" b="1" dirty="0" smtClean="0">
                <a:latin typeface="Times New Roman" panose="02020603050405020304" pitchFamily="18" charset="0"/>
                <a:cs typeface="Times New Roman" panose="02020603050405020304" pitchFamily="18" charset="0"/>
              </a:rPr>
              <a:t>SLA</a:t>
            </a:r>
            <a:br>
              <a:rPr lang="fr-FR" b="1" dirty="0" smtClean="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r>
              <a:rPr lang="fr-FR" sz="3100" b="1" dirty="0" smtClean="0">
                <a:latin typeface="Times New Roman" panose="02020603050405020304" pitchFamily="18" charset="0"/>
                <a:cs typeface="Times New Roman" panose="02020603050405020304" pitchFamily="18" charset="0"/>
              </a:rPr>
              <a:t>Dr </a:t>
            </a:r>
            <a:r>
              <a:rPr lang="fr-FR" sz="3100" b="1" dirty="0" err="1" smtClean="0">
                <a:latin typeface="Times New Roman" panose="02020603050405020304" pitchFamily="18" charset="0"/>
                <a:cs typeface="Times New Roman" panose="02020603050405020304" pitchFamily="18" charset="0"/>
              </a:rPr>
              <a:t>Soumia</a:t>
            </a:r>
            <a:r>
              <a:rPr lang="fr-FR" sz="3100" b="1" dirty="0" smtClean="0">
                <a:latin typeface="Times New Roman" panose="02020603050405020304" pitchFamily="18" charset="0"/>
                <a:cs typeface="Times New Roman" panose="02020603050405020304" pitchFamily="18" charset="0"/>
              </a:rPr>
              <a:t> HADJAB</a:t>
            </a:r>
            <a:r>
              <a:rPr lang="fr-FR" sz="3100" dirty="0" smtClean="0"/>
              <a:t> </a:t>
            </a:r>
            <a:endParaRPr lang="fr-FR" sz="3100" dirty="0"/>
          </a:p>
        </p:txBody>
      </p:sp>
    </p:spTree>
    <p:extLst>
      <p:ext uri="{BB962C8B-B14F-4D97-AF65-F5344CB8AC3E}">
        <p14:creationId xmlns:p14="http://schemas.microsoft.com/office/powerpoint/2010/main" val="3775356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4960138"/>
            <a:ext cx="11004997" cy="1463040"/>
          </a:xfrm>
        </p:spPr>
        <p:txBody>
          <a:bodyPr>
            <a:noAutofit/>
          </a:bodyPr>
          <a:lstStyle/>
          <a:p>
            <a:pPr algn="ctr"/>
            <a:r>
              <a:rPr lang="en-US" sz="4000" b="1" dirty="0">
                <a:latin typeface="Times New Roman" panose="02020603050405020304" pitchFamily="18" charset="0"/>
                <a:cs typeface="Times New Roman" panose="02020603050405020304" pitchFamily="18" charset="0"/>
              </a:rPr>
              <a:t>How do researchers set about building an explanation of how and why SLA takes </a:t>
            </a:r>
            <a:r>
              <a:rPr lang="en-US" sz="4000" b="1" dirty="0" smtClean="0">
                <a:latin typeface="Times New Roman" panose="02020603050405020304" pitchFamily="18" charset="0"/>
                <a:cs typeface="Times New Roman" panose="02020603050405020304" pitchFamily="18" charset="0"/>
              </a:rPr>
              <a:t>place?</a:t>
            </a:r>
            <a:endParaRPr lang="fr-FR" sz="4000" b="1" dirty="0">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
            <a:ext cx="11172423" cy="4649273"/>
          </a:xfrm>
          <a:prstGeom prst="rect">
            <a:avLst/>
          </a:prstGeom>
        </p:spPr>
      </p:pic>
    </p:spTree>
    <p:extLst>
      <p:ext uri="{BB962C8B-B14F-4D97-AF65-F5344CB8AC3E}">
        <p14:creationId xmlns:p14="http://schemas.microsoft.com/office/powerpoint/2010/main" val="419223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8304" y="1859751"/>
            <a:ext cx="6096000" cy="2862322"/>
          </a:xfrm>
          <a:prstGeom prst="rect">
            <a:avLst/>
          </a:prstGeom>
        </p:spPr>
        <p:txBody>
          <a:bodyPr>
            <a:spAutoFit/>
          </a:bodyPr>
          <a:lstStyle/>
          <a:p>
            <a:r>
              <a:rPr lang="en-US" sz="3600" dirty="0">
                <a:latin typeface="Times New Roman" panose="02020603050405020304" pitchFamily="18" charset="0"/>
                <a:cs typeface="Times New Roman" panose="02020603050405020304" pitchFamily="18" charset="0"/>
              </a:rPr>
              <a:t>Long (1983) distinguishes two approaches to theory building: the ‘</a:t>
            </a:r>
            <a:r>
              <a:rPr lang="en-US" sz="3600" b="1" dirty="0">
                <a:latin typeface="Times New Roman" panose="02020603050405020304" pitchFamily="18" charset="0"/>
                <a:cs typeface="Times New Roman" panose="02020603050405020304" pitchFamily="18" charset="0"/>
              </a:rPr>
              <a:t>theory-then-research</a:t>
            </a:r>
            <a:r>
              <a:rPr lang="en-US" sz="3600" dirty="0">
                <a:latin typeface="Times New Roman" panose="02020603050405020304" pitchFamily="18" charset="0"/>
                <a:cs typeface="Times New Roman" panose="02020603050405020304" pitchFamily="18" charset="0"/>
              </a:rPr>
              <a:t>’ approach and the ‘</a:t>
            </a:r>
            <a:r>
              <a:rPr lang="en-US" sz="3600" b="1" dirty="0">
                <a:latin typeface="Times New Roman" panose="02020603050405020304" pitchFamily="18" charset="0"/>
                <a:cs typeface="Times New Roman" panose="02020603050405020304" pitchFamily="18" charset="0"/>
              </a:rPr>
              <a:t>research-then-theory</a:t>
            </a:r>
            <a:r>
              <a:rPr lang="en-US" sz="3600" dirty="0">
                <a:latin typeface="Times New Roman" panose="02020603050405020304" pitchFamily="18" charset="0"/>
                <a:cs typeface="Times New Roman" panose="02020603050405020304" pitchFamily="18" charset="0"/>
              </a:rPr>
              <a:t>’ approach. </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49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4927" y="224608"/>
            <a:ext cx="9720072" cy="1499616"/>
          </a:xfrm>
        </p:spPr>
        <p:txBody>
          <a:bodyPr>
            <a:normAutofit/>
          </a:bodyPr>
          <a:lstStyle/>
          <a:p>
            <a:pPr algn="ctr"/>
            <a:r>
              <a:rPr lang="en-US" dirty="0"/>
              <a:t> </a:t>
            </a:r>
            <a:r>
              <a:rPr lang="en-US" sz="4000" b="1" dirty="0">
                <a:latin typeface="Times New Roman" panose="02020603050405020304" pitchFamily="18" charset="0"/>
                <a:cs typeface="Times New Roman" panose="02020603050405020304" pitchFamily="18" charset="0"/>
              </a:rPr>
              <a:t>Stages of the ‘theory-then-research’ </a:t>
            </a:r>
            <a:r>
              <a:rPr lang="en-US" sz="4000" b="1" dirty="0" smtClean="0">
                <a:latin typeface="Times New Roman" panose="02020603050405020304" pitchFamily="18" charset="0"/>
                <a:cs typeface="Times New Roman" panose="02020603050405020304" pitchFamily="18" charset="0"/>
              </a:rPr>
              <a:t>approach</a:t>
            </a:r>
            <a:endParaRPr lang="fr-FR" sz="4000" b="1" dirty="0">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701" y="1724224"/>
            <a:ext cx="10972800" cy="5133776"/>
          </a:xfrm>
        </p:spPr>
      </p:pic>
    </p:spTree>
    <p:extLst>
      <p:ext uri="{BB962C8B-B14F-4D97-AF65-F5344CB8AC3E}">
        <p14:creationId xmlns:p14="http://schemas.microsoft.com/office/powerpoint/2010/main" val="169780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5616" y="1650317"/>
            <a:ext cx="10895527" cy="3970318"/>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1.	Develop an explicit theory.</a:t>
            </a:r>
          </a:p>
          <a:p>
            <a:r>
              <a:rPr lang="en-US" sz="3600" dirty="0">
                <a:latin typeface="Times New Roman" panose="02020603050405020304" pitchFamily="18" charset="0"/>
                <a:cs typeface="Times New Roman" panose="02020603050405020304" pitchFamily="18" charset="0"/>
              </a:rPr>
              <a:t>2.	Derive a testable prediction from the theory.</a:t>
            </a:r>
          </a:p>
          <a:p>
            <a:r>
              <a:rPr lang="en-US" sz="3600" dirty="0">
                <a:latin typeface="Times New Roman" panose="02020603050405020304" pitchFamily="18" charset="0"/>
                <a:cs typeface="Times New Roman" panose="02020603050405020304" pitchFamily="18" charset="0"/>
              </a:rPr>
              <a:t>3.	Conduct research to test the prediction.</a:t>
            </a:r>
          </a:p>
          <a:p>
            <a:r>
              <a:rPr lang="en-US" sz="3600" dirty="0">
                <a:latin typeface="Times New Roman" panose="02020603050405020304" pitchFamily="18" charset="0"/>
                <a:cs typeface="Times New Roman" panose="02020603050405020304" pitchFamily="18" charset="0"/>
              </a:rPr>
              <a:t>4.	Modify (or abandon) the theory if the prediction is disconfirmed.</a:t>
            </a:r>
          </a:p>
          <a:p>
            <a:r>
              <a:rPr lang="en-US" sz="3600" dirty="0">
                <a:latin typeface="Times New Roman" panose="02020603050405020304" pitchFamily="18" charset="0"/>
                <a:cs typeface="Times New Roman" panose="02020603050405020304" pitchFamily="18" charset="0"/>
              </a:rPr>
              <a:t>5.	Test a new prediction if the first prediction is confirmed.</a:t>
            </a:r>
          </a:p>
        </p:txBody>
      </p:sp>
    </p:spTree>
    <p:extLst>
      <p:ext uri="{BB962C8B-B14F-4D97-AF65-F5344CB8AC3E}">
        <p14:creationId xmlns:p14="http://schemas.microsoft.com/office/powerpoint/2010/main" val="193094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705" y="134455"/>
            <a:ext cx="9720072" cy="1499616"/>
          </a:xfrm>
        </p:spPr>
        <p:txBody>
          <a:bodyPr>
            <a:normAutofit/>
          </a:bodyPr>
          <a:lstStyle/>
          <a:p>
            <a:pPr algn="ctr"/>
            <a:r>
              <a:rPr lang="en-US" sz="4000" b="1" dirty="0">
                <a:latin typeface="Times New Roman" panose="02020603050405020304" pitchFamily="18" charset="0"/>
                <a:cs typeface="Times New Roman" panose="02020603050405020304" pitchFamily="18" charset="0"/>
              </a:rPr>
              <a:t>Stages of the ‘research-then-theory’ </a:t>
            </a:r>
            <a:r>
              <a:rPr lang="en-US" sz="4000" b="1" dirty="0" smtClean="0">
                <a:latin typeface="Times New Roman" panose="02020603050405020304" pitchFamily="18" charset="0"/>
                <a:cs typeface="Times New Roman" panose="02020603050405020304" pitchFamily="18" charset="0"/>
              </a:rPr>
              <a:t>approach</a:t>
            </a:r>
            <a:endParaRPr lang="fr-FR" sz="40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73" y="1506538"/>
            <a:ext cx="11578106" cy="5203825"/>
          </a:xfrm>
        </p:spPr>
      </p:pic>
    </p:spTree>
    <p:extLst>
      <p:ext uri="{BB962C8B-B14F-4D97-AF65-F5344CB8AC3E}">
        <p14:creationId xmlns:p14="http://schemas.microsoft.com/office/powerpoint/2010/main" val="198837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6529" y="1720840"/>
            <a:ext cx="8834908" cy="3416320"/>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1.	Select a phenomenon for investigation.</a:t>
            </a:r>
          </a:p>
          <a:p>
            <a:r>
              <a:rPr lang="en-US" sz="3600" dirty="0">
                <a:latin typeface="Times New Roman" panose="02020603050405020304" pitchFamily="18" charset="0"/>
                <a:cs typeface="Times New Roman" panose="02020603050405020304" pitchFamily="18" charset="0"/>
              </a:rPr>
              <a:t>2.	Measure its characteristics.</a:t>
            </a:r>
          </a:p>
          <a:p>
            <a:r>
              <a:rPr lang="en-US" sz="3600" dirty="0">
                <a:latin typeface="Times New Roman" panose="02020603050405020304" pitchFamily="18" charset="0"/>
                <a:cs typeface="Times New Roman" panose="02020603050405020304" pitchFamily="18" charset="0"/>
              </a:rPr>
              <a:t>3.	Collect data and look for systematic patterns.</a:t>
            </a:r>
          </a:p>
          <a:p>
            <a:r>
              <a:rPr lang="en-US" sz="3600" dirty="0">
                <a:latin typeface="Times New Roman" panose="02020603050405020304" pitchFamily="18" charset="0"/>
                <a:cs typeface="Times New Roman" panose="02020603050405020304" pitchFamily="18" charset="0"/>
              </a:rPr>
              <a:t>4.	Formalize significant patterns as rules describing natural events.</a:t>
            </a:r>
          </a:p>
        </p:txBody>
      </p:sp>
    </p:spTree>
    <p:extLst>
      <p:ext uri="{BB962C8B-B14F-4D97-AF65-F5344CB8AC3E}">
        <p14:creationId xmlns:p14="http://schemas.microsoft.com/office/powerpoint/2010/main" val="895970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7946" y="211729"/>
            <a:ext cx="9720072" cy="1153432"/>
          </a:xfrm>
        </p:spPr>
        <p:txBody>
          <a:bodyPr/>
          <a:lstStyle/>
          <a:p>
            <a:pPr algn="ctr"/>
            <a:r>
              <a:rPr lang="fr-FR" b="1" dirty="0" err="1">
                <a:latin typeface="Times New Roman" panose="02020603050405020304" pitchFamily="18" charset="0"/>
                <a:cs typeface="Times New Roman" panose="02020603050405020304" pitchFamily="18" charset="0"/>
              </a:rPr>
              <a:t>Seven</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theories</a:t>
            </a:r>
            <a:r>
              <a:rPr lang="fr-FR" b="1" dirty="0">
                <a:latin typeface="Times New Roman" panose="02020603050405020304" pitchFamily="18" charset="0"/>
                <a:cs typeface="Times New Roman" panose="02020603050405020304" pitchFamily="18" charset="0"/>
              </a:rPr>
              <a:t> of SLA</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245" y="1571223"/>
            <a:ext cx="11694017" cy="5074275"/>
          </a:xfrm>
        </p:spPr>
      </p:pic>
    </p:spTree>
    <p:extLst>
      <p:ext uri="{BB962C8B-B14F-4D97-AF65-F5344CB8AC3E}">
        <p14:creationId xmlns:p14="http://schemas.microsoft.com/office/powerpoint/2010/main" val="196085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The </a:t>
            </a:r>
            <a:r>
              <a:rPr lang="fr-FR" dirty="0"/>
              <a:t>Acculturation Model</a:t>
            </a:r>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21868" b="21868"/>
          <a:stretch>
            <a:fillRect/>
          </a:stretch>
        </p:blipFill>
        <p:spPr/>
      </p:pic>
    </p:spTree>
    <p:extLst>
      <p:ext uri="{BB962C8B-B14F-4D97-AF65-F5344CB8AC3E}">
        <p14:creationId xmlns:p14="http://schemas.microsoft.com/office/powerpoint/2010/main" val="124917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672" y="1308922"/>
            <a:ext cx="11011437" cy="4031873"/>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Acculturation </a:t>
            </a:r>
            <a:r>
              <a:rPr lang="en-US" sz="3200" dirty="0">
                <a:latin typeface="Times New Roman" panose="02020603050405020304" pitchFamily="18" charset="0"/>
                <a:cs typeface="Times New Roman" panose="02020603050405020304" pitchFamily="18" charset="0"/>
              </a:rPr>
              <a:t>is defined as the process of becoming adapted to a new culture. It is an important aspect of SLA, because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is one of the most observable expressions of culture (the acquisition of a new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is seen as tied to the way in which the </a:t>
            </a:r>
            <a:r>
              <a:rPr lang="en-US" sz="3200" dirty="0" err="1">
                <a:latin typeface="Times New Roman" panose="02020603050405020304" pitchFamily="18" charset="0"/>
                <a:cs typeface="Times New Roman" panose="02020603050405020304" pitchFamily="18" charset="0"/>
              </a:rPr>
              <a:t>ll’s</a:t>
            </a:r>
            <a:r>
              <a:rPr lang="en-US" sz="3200" dirty="0">
                <a:latin typeface="Times New Roman" panose="02020603050405020304" pitchFamily="18" charset="0"/>
                <a:cs typeface="Times New Roman" panose="02020603050405020304" pitchFamily="18" charset="0"/>
              </a:rPr>
              <a:t> community and the TL community view each other. </a:t>
            </a:r>
          </a:p>
          <a:p>
            <a:r>
              <a:rPr lang="en-US" sz="3200" dirty="0">
                <a:latin typeface="Times New Roman" panose="02020603050405020304" pitchFamily="18" charset="0"/>
                <a:cs typeface="Times New Roman" panose="02020603050405020304" pitchFamily="18" charset="0"/>
              </a:rPr>
              <a:t>SLA is just one aspect of ‘acculturation’ and the degree to which a learner acculturates to the TL group will control the degree to which he acquires the second lge. </a:t>
            </a:r>
          </a:p>
        </p:txBody>
      </p:sp>
    </p:spTree>
    <p:extLst>
      <p:ext uri="{BB962C8B-B14F-4D97-AF65-F5344CB8AC3E}">
        <p14:creationId xmlns:p14="http://schemas.microsoft.com/office/powerpoint/2010/main" val="290445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673" y="1712890"/>
            <a:ext cx="10560676" cy="3970318"/>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Acculturation</a:t>
            </a:r>
            <a:r>
              <a:rPr lang="en-US" sz="3600" dirty="0">
                <a:latin typeface="Times New Roman" panose="02020603050405020304" pitchFamily="18" charset="0"/>
                <a:cs typeface="Times New Roman" panose="02020603050405020304" pitchFamily="18" charset="0"/>
              </a:rPr>
              <a:t>, and hence SLA, is determined by the degree of social and psychological distance between the learner and the TL culture.</a:t>
            </a:r>
          </a:p>
          <a:p>
            <a:r>
              <a:rPr lang="en-US" sz="3600" dirty="0">
                <a:latin typeface="Times New Roman" panose="02020603050405020304" pitchFamily="18" charset="0"/>
                <a:cs typeface="Times New Roman" panose="02020603050405020304" pitchFamily="18" charset="0"/>
              </a:rPr>
              <a:t>The social variables (they govern whether the overall learning situation is ‘good’ or ‘bad’).</a:t>
            </a:r>
          </a:p>
          <a:p>
            <a:r>
              <a:rPr lang="en-US" sz="3600" dirty="0">
                <a:latin typeface="Times New Roman" panose="02020603050405020304" pitchFamily="18" charset="0"/>
                <a:cs typeface="Times New Roman" panose="02020603050405020304" pitchFamily="18" charset="0"/>
              </a:rPr>
              <a:t>Psychological factors as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shock, culture shock, motivation and ego boundaries.</a:t>
            </a:r>
          </a:p>
        </p:txBody>
      </p:sp>
    </p:spTree>
    <p:extLst>
      <p:ext uri="{BB962C8B-B14F-4D97-AF65-F5344CB8AC3E}">
        <p14:creationId xmlns:p14="http://schemas.microsoft.com/office/powerpoint/2010/main" val="135226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237487"/>
            <a:ext cx="9720072" cy="1499616"/>
          </a:xfrm>
        </p:spPr>
        <p:txBody>
          <a:bodyPr>
            <a:normAutofit/>
          </a:bodyPr>
          <a:lstStyle/>
          <a:p>
            <a:pPr algn="ctr"/>
            <a:r>
              <a:rPr lang="en-US" sz="4000" b="1" dirty="0">
                <a:latin typeface="Times New Roman" panose="02020603050405020304" pitchFamily="18" charset="0"/>
                <a:cs typeface="Times New Roman" panose="02020603050405020304" pitchFamily="18" charset="0"/>
              </a:rPr>
              <a:t>The role of theory in SLA research</a:t>
            </a:r>
            <a:endParaRPr lang="fr-FR" sz="40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397" y="1737103"/>
            <a:ext cx="11140225" cy="4704178"/>
          </a:xfrm>
        </p:spPr>
      </p:pic>
    </p:spTree>
    <p:extLst>
      <p:ext uri="{BB962C8B-B14F-4D97-AF65-F5344CB8AC3E}">
        <p14:creationId xmlns:p14="http://schemas.microsoft.com/office/powerpoint/2010/main" val="356717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9396" y="276123"/>
            <a:ext cx="11256135" cy="1499616"/>
          </a:xfrm>
        </p:spPr>
        <p:txBody>
          <a:bodyPr>
            <a:normAutofit fontScale="90000"/>
          </a:bodyPr>
          <a:lstStyle/>
          <a:p>
            <a:pPr algn="ctr"/>
            <a:r>
              <a:rPr lang="fr-FR" sz="4000" b="1" dirty="0">
                <a:latin typeface="Times New Roman" panose="02020603050405020304" pitchFamily="18" charset="0"/>
                <a:cs typeface="Times New Roman" panose="02020603050405020304" pitchFamily="18" charset="0"/>
              </a:rPr>
              <a:t>The </a:t>
            </a:r>
            <a:r>
              <a:rPr lang="fr-FR" sz="4000" b="1" dirty="0" err="1">
                <a:latin typeface="Times New Roman" panose="02020603050405020304" pitchFamily="18" charset="0"/>
                <a:cs typeface="Times New Roman" panose="02020603050405020304" pitchFamily="18" charset="0"/>
              </a:rPr>
              <a:t>Nativization</a:t>
            </a:r>
            <a:r>
              <a:rPr lang="fr-FR" sz="4000" b="1" dirty="0">
                <a:latin typeface="Times New Roman" panose="02020603050405020304" pitchFamily="18" charset="0"/>
                <a:cs typeface="Times New Roman" panose="02020603050405020304" pitchFamily="18" charset="0"/>
              </a:rPr>
              <a:t> </a:t>
            </a:r>
            <a:r>
              <a:rPr lang="fr-FR" sz="4000" b="1" dirty="0" smtClean="0">
                <a:latin typeface="Times New Roman" panose="02020603050405020304" pitchFamily="18" charset="0"/>
                <a:cs typeface="Times New Roman" panose="02020603050405020304" pitchFamily="18" charset="0"/>
              </a:rPr>
              <a:t>Model: </a:t>
            </a:r>
            <a:r>
              <a:rPr lang="en-US" sz="4000" b="1" dirty="0">
                <a:latin typeface="Times New Roman" panose="02020603050405020304" pitchFamily="18" charset="0"/>
                <a:cs typeface="Times New Roman" panose="02020603050405020304" pitchFamily="18" charset="0"/>
              </a:rPr>
              <a:t>SLA is seen as the result of two general </a:t>
            </a:r>
            <a:r>
              <a:rPr lang="en-US" sz="4000" b="1" dirty="0" smtClean="0">
                <a:latin typeface="Times New Roman" panose="02020603050405020304" pitchFamily="18" charset="0"/>
                <a:cs typeface="Times New Roman" panose="02020603050405020304" pitchFamily="18" charset="0"/>
              </a:rPr>
              <a:t>forces (</a:t>
            </a:r>
            <a:r>
              <a:rPr lang="en-US" sz="4000" b="1" dirty="0" err="1" smtClean="0">
                <a:latin typeface="Times New Roman" panose="02020603050405020304" pitchFamily="18" charset="0"/>
                <a:cs typeface="Times New Roman" panose="02020603050405020304" pitchFamily="18" charset="0"/>
              </a:rPr>
              <a:t>nativization</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and </a:t>
            </a:r>
            <a:r>
              <a:rPr lang="en-US" sz="4000" b="1" dirty="0" err="1" smtClean="0">
                <a:latin typeface="Times New Roman" panose="02020603050405020304" pitchFamily="18" charset="0"/>
                <a:cs typeface="Times New Roman" panose="02020603050405020304" pitchFamily="18" charset="0"/>
              </a:rPr>
              <a:t>denativization</a:t>
            </a:r>
            <a:r>
              <a:rPr lang="en-US" sz="4000" b="1" dirty="0" smtClean="0">
                <a:latin typeface="Times New Roman" panose="02020603050405020304" pitchFamily="18" charset="0"/>
                <a:cs typeface="Times New Roman" panose="02020603050405020304" pitchFamily="18" charset="0"/>
              </a:rPr>
              <a:t>). </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206062" y="1880315"/>
            <a:ext cx="5572945" cy="4842457"/>
          </a:xfrm>
        </p:spPr>
        <p:txBody>
          <a:bodyPr>
            <a:no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Nativization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consists of assimilation; the learner makes the input conform to his own internalized view of what constitutes the L2 system. The learner simplifies the learning task by building hypotheses based on the knowledge he already possesses (knowledge of the first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knowledge of the world).</a:t>
            </a:r>
            <a:endParaRPr lang="fr-FR" sz="3200"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5989319" y="1880315"/>
            <a:ext cx="6026669" cy="4842457"/>
          </a:xfrm>
        </p:spPr>
        <p:txBody>
          <a:bodyPr>
            <a:norm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Denativization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involves </a:t>
            </a:r>
            <a:r>
              <a:rPr lang="en-US" sz="3200" dirty="0" err="1">
                <a:latin typeface="Times New Roman" panose="02020603050405020304" pitchFamily="18" charset="0"/>
                <a:cs typeface="Times New Roman" panose="02020603050405020304" pitchFamily="18" charset="0"/>
              </a:rPr>
              <a:t>accomodation</a:t>
            </a:r>
            <a:r>
              <a:rPr lang="en-US" sz="3200" dirty="0">
                <a:latin typeface="Times New Roman" panose="02020603050405020304" pitchFamily="18" charset="0"/>
                <a:cs typeface="Times New Roman" panose="02020603050405020304" pitchFamily="18" charset="0"/>
              </a:rPr>
              <a:t>. The learner adjusts his internalized system to make it fit the input. The learner makes use of inferencing strategies which enable him to remodel his IL system in accordance with the ‘external norm’.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505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267458"/>
            <a:ext cx="7772400" cy="1155719"/>
          </a:xfrm>
        </p:spPr>
        <p:txBody>
          <a:bodyPr>
            <a:normAutofit fontScale="90000"/>
          </a:bodyPr>
          <a:lstStyle/>
          <a:p>
            <a:pPr algn="ctr"/>
            <a:r>
              <a:rPr lang="fr-FR" sz="4400" b="1" dirty="0" smtClean="0">
                <a:latin typeface="Times New Roman" panose="02020603050405020304" pitchFamily="18" charset="0"/>
                <a:cs typeface="Times New Roman" panose="02020603050405020304" pitchFamily="18" charset="0"/>
              </a:rPr>
              <a:t>2. </a:t>
            </a:r>
            <a:r>
              <a:rPr lang="fr-FR" sz="4400" b="1" dirty="0" err="1" smtClean="0">
                <a:latin typeface="Times New Roman" panose="02020603050405020304" pitchFamily="18" charset="0"/>
                <a:cs typeface="Times New Roman" panose="02020603050405020304" pitchFamily="18" charset="0"/>
              </a:rPr>
              <a:t>Accomodation</a:t>
            </a:r>
            <a:r>
              <a:rPr lang="fr-FR" sz="4400" b="1" dirty="0" smtClean="0">
                <a:latin typeface="Times New Roman" panose="02020603050405020304" pitchFamily="18" charset="0"/>
                <a:cs typeface="Times New Roman" panose="02020603050405020304" pitchFamily="18" charset="0"/>
              </a:rPr>
              <a:t> </a:t>
            </a:r>
            <a:r>
              <a:rPr lang="fr-FR" sz="4400" b="1" dirty="0">
                <a:latin typeface="Times New Roman" panose="02020603050405020304" pitchFamily="18" charset="0"/>
                <a:cs typeface="Times New Roman" panose="02020603050405020304" pitchFamily="18" charset="0"/>
              </a:rPr>
              <a:t>Theory</a:t>
            </a:r>
          </a:p>
        </p:txBody>
      </p:sp>
      <p:pic>
        <p:nvPicPr>
          <p:cNvPr id="7" name="Espace réservé pour une image  6"/>
          <p:cNvPicPr>
            <a:picLocks noGrp="1" noChangeAspect="1"/>
          </p:cNvPicPr>
          <p:nvPr>
            <p:ph type="pic" idx="1"/>
          </p:nvPr>
        </p:nvPicPr>
        <p:blipFill>
          <a:blip r:embed="rId2">
            <a:extLst>
              <a:ext uri="{28A0092B-C50C-407E-A947-70E740481C1C}">
                <a14:useLocalDpi xmlns:a14="http://schemas.microsoft.com/office/drawing/2010/main" val="0"/>
              </a:ext>
            </a:extLst>
          </a:blip>
          <a:srcRect t="21868" b="21868"/>
          <a:stretch>
            <a:fillRect/>
          </a:stretch>
        </p:blipFill>
        <p:spPr>
          <a:xfrm>
            <a:off x="0" y="-1"/>
            <a:ext cx="12188952" cy="5087156"/>
          </a:xfrm>
        </p:spPr>
      </p:pic>
    </p:spTree>
    <p:extLst>
      <p:ext uri="{BB962C8B-B14F-4D97-AF65-F5344CB8AC3E}">
        <p14:creationId xmlns:p14="http://schemas.microsoft.com/office/powerpoint/2010/main" val="321302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825" y="1443841"/>
            <a:ext cx="10444766" cy="3970318"/>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It </a:t>
            </a:r>
            <a:r>
              <a:rPr lang="en-US" sz="3600" dirty="0">
                <a:latin typeface="Times New Roman" panose="02020603050405020304" pitchFamily="18" charset="0"/>
                <a:cs typeface="Times New Roman" panose="02020603050405020304" pitchFamily="18" charset="0"/>
              </a:rPr>
              <a:t>shares certain premises with the previous theory. </a:t>
            </a:r>
          </a:p>
          <a:p>
            <a:r>
              <a:rPr lang="en-US" sz="3600" dirty="0">
                <a:latin typeface="Times New Roman" panose="02020603050405020304" pitchFamily="18" charset="0"/>
                <a:cs typeface="Times New Roman" panose="02020603050405020304" pitchFamily="18" charset="0"/>
              </a:rPr>
              <a:t>Both seek to answer the relationships that hold between the learner’s social group (the </a:t>
            </a:r>
            <a:r>
              <a:rPr lang="en-US" sz="3600" dirty="0" err="1">
                <a:latin typeface="Times New Roman" panose="02020603050405020304" pitchFamily="18" charset="0"/>
                <a:cs typeface="Times New Roman" panose="02020603050405020304" pitchFamily="18" charset="0"/>
              </a:rPr>
              <a:t>ingroup</a:t>
            </a:r>
            <a:r>
              <a:rPr lang="en-US" sz="3600" dirty="0">
                <a:latin typeface="Times New Roman" panose="02020603050405020304" pitchFamily="18" charset="0"/>
                <a:cs typeface="Times New Roman" panose="02020603050405020304" pitchFamily="18" charset="0"/>
              </a:rPr>
              <a:t>) and the TL community (the outgroup). </a:t>
            </a:r>
            <a:r>
              <a:rPr lang="en-US" sz="3600" dirty="0" smtClean="0">
                <a:latin typeface="Times New Roman" panose="02020603050405020304" pitchFamily="18" charset="0"/>
                <a:cs typeface="Times New Roman" panose="02020603050405020304" pitchFamily="18" charset="0"/>
              </a:rPr>
              <a:t>How </a:t>
            </a:r>
            <a:r>
              <a:rPr lang="en-US" sz="3600" dirty="0">
                <a:latin typeface="Times New Roman" panose="02020603050405020304" pitchFamily="18" charset="0"/>
                <a:cs typeface="Times New Roman" panose="02020603050405020304" pitchFamily="18" charset="0"/>
              </a:rPr>
              <a:t>the </a:t>
            </a:r>
            <a:r>
              <a:rPr lang="en-US" sz="3600" dirty="0" err="1">
                <a:latin typeface="Times New Roman" panose="02020603050405020304" pitchFamily="18" charset="0"/>
                <a:cs typeface="Times New Roman" panose="02020603050405020304" pitchFamily="18" charset="0"/>
              </a:rPr>
              <a:t>ingroup</a:t>
            </a:r>
            <a:r>
              <a:rPr lang="en-US" sz="3600" dirty="0">
                <a:latin typeface="Times New Roman" panose="02020603050405020304" pitchFamily="18" charset="0"/>
                <a:cs typeface="Times New Roman" panose="02020603050405020304" pitchFamily="18" charset="0"/>
              </a:rPr>
              <a:t> defines itself in relation to the outgroup is important for SLA. Motivation is the primary determinant of L2 proficiency.</a:t>
            </a:r>
          </a:p>
        </p:txBody>
      </p:sp>
    </p:spTree>
    <p:extLst>
      <p:ext uri="{BB962C8B-B14F-4D97-AF65-F5344CB8AC3E}">
        <p14:creationId xmlns:p14="http://schemas.microsoft.com/office/powerpoint/2010/main" val="35705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dirty="0" smtClean="0">
                <a:latin typeface="Times New Roman" panose="02020603050405020304" pitchFamily="18" charset="0"/>
                <a:cs typeface="Times New Roman" panose="02020603050405020304" pitchFamily="18" charset="0"/>
              </a:rPr>
              <a:t>3. </a:t>
            </a:r>
            <a:r>
              <a:rPr lang="fr-FR" sz="4000" dirty="0" err="1" smtClean="0">
                <a:latin typeface="Times New Roman" panose="02020603050405020304" pitchFamily="18" charset="0"/>
                <a:cs typeface="Times New Roman" panose="02020603050405020304" pitchFamily="18" charset="0"/>
              </a:rPr>
              <a:t>Discourse</a:t>
            </a:r>
            <a:r>
              <a:rPr lang="fr-FR" sz="4000" dirty="0" smtClean="0">
                <a:latin typeface="Times New Roman" panose="02020603050405020304" pitchFamily="18" charset="0"/>
                <a:cs typeface="Times New Roman" panose="02020603050405020304" pitchFamily="18" charset="0"/>
              </a:rPr>
              <a:t> </a:t>
            </a:r>
            <a:r>
              <a:rPr lang="fr-FR" sz="4000" dirty="0">
                <a:latin typeface="Times New Roman" panose="02020603050405020304" pitchFamily="18" charset="0"/>
                <a:cs typeface="Times New Roman" panose="02020603050405020304" pitchFamily="18" charset="0"/>
              </a:rPr>
              <a:t>Theory</a:t>
            </a:r>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26789" b="26789"/>
          <a:stretch>
            <a:fillRect/>
          </a:stretch>
        </p:blipFill>
        <p:spPr/>
      </p:pic>
    </p:spTree>
    <p:extLst>
      <p:ext uri="{BB962C8B-B14F-4D97-AF65-F5344CB8AC3E}">
        <p14:creationId xmlns:p14="http://schemas.microsoft.com/office/powerpoint/2010/main" val="3484604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55" y="1983346"/>
            <a:ext cx="11191741" cy="3416320"/>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It follows from a theory of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use, in which communication is treated as the matrix of linguistic knowledge.</a:t>
            </a:r>
          </a:p>
          <a:p>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development should be considered in terms of how the learner discovers the meaning potential of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by participating in communication.</a:t>
            </a:r>
          </a:p>
        </p:txBody>
      </p:sp>
    </p:spTree>
    <p:extLst>
      <p:ext uri="{BB962C8B-B14F-4D97-AF65-F5344CB8AC3E}">
        <p14:creationId xmlns:p14="http://schemas.microsoft.com/office/powerpoint/2010/main" val="228270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1632" y="2986757"/>
            <a:ext cx="5609421" cy="646331"/>
          </a:xfrm>
          <a:prstGeom prst="rect">
            <a:avLst/>
          </a:prstGeom>
        </p:spPr>
        <p:txBody>
          <a:bodyPr wrap="none">
            <a:spAutoFit/>
          </a:bodyPr>
          <a:lstStyle/>
          <a:p>
            <a:pPr algn="ctr"/>
            <a:r>
              <a:rPr lang="fr-FR" sz="3600" dirty="0">
                <a:latin typeface="Times New Roman" panose="02020603050405020304" pitchFamily="18" charset="0"/>
                <a:cs typeface="Times New Roman" panose="02020603050405020304" pitchFamily="18" charset="0"/>
              </a:rPr>
              <a:t>The </a:t>
            </a:r>
            <a:r>
              <a:rPr lang="fr-FR" sz="3600" dirty="0" err="1">
                <a:latin typeface="Times New Roman" panose="02020603050405020304" pitchFamily="18" charset="0"/>
                <a:cs typeface="Times New Roman" panose="02020603050405020304" pitchFamily="18" charset="0"/>
              </a:rPr>
              <a:t>theory’s</a:t>
            </a:r>
            <a:r>
              <a:rPr lang="fr-FR" sz="3600" dirty="0">
                <a:latin typeface="Times New Roman" panose="02020603050405020304" pitchFamily="18" charset="0"/>
                <a:cs typeface="Times New Roman" panose="02020603050405020304" pitchFamily="18" charset="0"/>
              </a:rPr>
              <a:t> main </a:t>
            </a:r>
            <a:r>
              <a:rPr lang="fr-FR" sz="3600" dirty="0" err="1">
                <a:latin typeface="Times New Roman" panose="02020603050405020304" pitchFamily="18" charset="0"/>
                <a:cs typeface="Times New Roman" panose="02020603050405020304" pitchFamily="18" charset="0"/>
              </a:rPr>
              <a:t>principles</a:t>
            </a:r>
            <a:r>
              <a:rPr lang="fr-FR"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0837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54" y="1044596"/>
            <a:ext cx="11500834" cy="45243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SLA follows a ‘natural’ route in syntactical development.</a:t>
            </a:r>
          </a:p>
          <a:p>
            <a:r>
              <a:rPr lang="en-US" sz="2400" dirty="0">
                <a:latin typeface="Times New Roman" panose="02020603050405020304" pitchFamily="18" charset="0"/>
                <a:cs typeface="Times New Roman" panose="02020603050405020304" pitchFamily="18" charset="0"/>
              </a:rPr>
              <a:t>B.	Native speakers adjust their speech in order to </a:t>
            </a:r>
            <a:r>
              <a:rPr lang="en-US" sz="2400" dirty="0" err="1">
                <a:latin typeface="Times New Roman" panose="02020603050405020304" pitchFamily="18" charset="0"/>
                <a:cs typeface="Times New Roman" panose="02020603050405020304" pitchFamily="18" charset="0"/>
              </a:rPr>
              <a:t>negociate</a:t>
            </a:r>
            <a:r>
              <a:rPr lang="en-US" sz="2400" dirty="0">
                <a:latin typeface="Times New Roman" panose="02020603050405020304" pitchFamily="18" charset="0"/>
                <a:cs typeface="Times New Roman" panose="02020603050405020304" pitchFamily="18" charset="0"/>
              </a:rPr>
              <a:t> meaning with non-native speakers.</a:t>
            </a:r>
          </a:p>
          <a:p>
            <a:r>
              <a:rPr lang="en-US" sz="2400" dirty="0">
                <a:latin typeface="Times New Roman" panose="02020603050405020304" pitchFamily="18" charset="0"/>
                <a:cs typeface="Times New Roman" panose="02020603050405020304" pitchFamily="18" charset="0"/>
              </a:rPr>
              <a:t>C.	The conversational strategies used to negotiate meaning, and the resulting adjusted input, influence the rate and route of SLA in a number of </a:t>
            </a:r>
            <a:r>
              <a:rPr lang="en-US" sz="2400" dirty="0" smtClean="0">
                <a:latin typeface="Times New Roman" panose="02020603050405020304" pitchFamily="18" charset="0"/>
                <a:cs typeface="Times New Roman" panose="02020603050405020304" pitchFamily="18" charset="0"/>
              </a:rPr>
              <a:t>ways: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Grammar is learned in the same order as the frequency order of the various features in the input.</a:t>
            </a:r>
          </a:p>
          <a:p>
            <a:r>
              <a:rPr lang="en-US" sz="2400" dirty="0">
                <a:latin typeface="Times New Roman" panose="02020603050405020304" pitchFamily="18" charset="0"/>
                <a:cs typeface="Times New Roman" panose="02020603050405020304" pitchFamily="18" charset="0"/>
              </a:rPr>
              <a:t>2.	Acquisition of commonly occurring formulas and then analyses of their component parts.</a:t>
            </a:r>
          </a:p>
          <a:p>
            <a:r>
              <a:rPr lang="en-US" sz="2400" dirty="0">
                <a:latin typeface="Times New Roman" panose="02020603050405020304" pitchFamily="18" charset="0"/>
                <a:cs typeface="Times New Roman" panose="02020603050405020304" pitchFamily="18" charset="0"/>
              </a:rPr>
              <a:t>3.	Vertical construction of sentences (vertical structures are the precursors of horizontal structures).</a:t>
            </a:r>
          </a:p>
          <a:p>
            <a:r>
              <a:rPr lang="en-US" sz="2400" dirty="0">
                <a:latin typeface="Times New Roman" panose="02020603050405020304" pitchFamily="18" charset="0"/>
                <a:cs typeface="Times New Roman" panose="02020603050405020304" pitchFamily="18" charset="0"/>
              </a:rPr>
              <a:t>D.	Thus, the ‘natural’ route is the result of learning how to hold conversations.</a:t>
            </a:r>
          </a:p>
        </p:txBody>
      </p:sp>
    </p:spTree>
    <p:extLst>
      <p:ext uri="{BB962C8B-B14F-4D97-AF65-F5344CB8AC3E}">
        <p14:creationId xmlns:p14="http://schemas.microsoft.com/office/powerpoint/2010/main" val="3920520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63273" y="4985896"/>
            <a:ext cx="7772400" cy="1463040"/>
          </a:xfrm>
        </p:spPr>
        <p:txBody>
          <a:bodyPr/>
          <a:lstStyle/>
          <a:p>
            <a:pPr algn="ctr"/>
            <a:r>
              <a:rPr lang="fr-FR" b="1" dirty="0">
                <a:latin typeface="Times New Roman" panose="02020603050405020304" pitchFamily="18" charset="0"/>
                <a:cs typeface="Times New Roman" panose="02020603050405020304" pitchFamily="18" charset="0"/>
              </a:rPr>
              <a:t>4.The Monitor Model</a:t>
            </a:r>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21868" b="21868"/>
          <a:stretch>
            <a:fillRect/>
          </a:stretch>
        </p:blipFill>
        <p:spPr/>
      </p:pic>
    </p:spTree>
    <p:extLst>
      <p:ext uri="{BB962C8B-B14F-4D97-AF65-F5344CB8AC3E}">
        <p14:creationId xmlns:p14="http://schemas.microsoft.com/office/powerpoint/2010/main" val="174065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699" y="471509"/>
            <a:ext cx="5168549" cy="1737360"/>
          </a:xfrm>
        </p:spPr>
        <p:txBody>
          <a:bodyPr/>
          <a:lstStyle/>
          <a:p>
            <a:pPr algn="ctr"/>
            <a:r>
              <a:rPr lang="fr-FR" b="1" dirty="0" err="1">
                <a:latin typeface="Times New Roman" panose="02020603050405020304" pitchFamily="18" charset="0"/>
                <a:cs typeface="Times New Roman" panose="02020603050405020304" pitchFamily="18" charset="0"/>
              </a:rPr>
              <a:t>Krashen’s</a:t>
            </a:r>
            <a:r>
              <a:rPr lang="fr-FR" b="1" dirty="0">
                <a:latin typeface="Times New Roman" panose="02020603050405020304" pitchFamily="18" charset="0"/>
                <a:cs typeface="Times New Roman" panose="02020603050405020304" pitchFamily="18" charset="0"/>
              </a:rPr>
              <a:t> Monitor Model </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5341" y="296214"/>
            <a:ext cx="6168980" cy="6246254"/>
          </a:xfrm>
        </p:spPr>
      </p:pic>
      <p:sp>
        <p:nvSpPr>
          <p:cNvPr id="4" name="Espace réservé du texte 3"/>
          <p:cNvSpPr>
            <a:spLocks noGrp="1"/>
          </p:cNvSpPr>
          <p:nvPr>
            <p:ph type="body" sz="half" idx="2"/>
          </p:nvPr>
        </p:nvSpPr>
        <p:spPr>
          <a:xfrm>
            <a:off x="395575" y="2579478"/>
            <a:ext cx="5168549" cy="3762294"/>
          </a:xfrm>
        </p:spPr>
        <p:txBody>
          <a:bodyPr>
            <a:normAutofit/>
          </a:bodyPr>
          <a:lstStyle/>
          <a:p>
            <a:r>
              <a:rPr lang="fr-FR" sz="2400" dirty="0" smtClean="0">
                <a:latin typeface="Times New Roman" panose="02020603050405020304" pitchFamily="18" charset="0"/>
                <a:cs typeface="Times New Roman" panose="02020603050405020304" pitchFamily="18" charset="0"/>
              </a:rPr>
              <a:t>The model </a:t>
            </a:r>
            <a:r>
              <a:rPr lang="en-US" sz="2400" dirty="0">
                <a:latin typeface="Times New Roman" panose="02020603050405020304" pitchFamily="18" charset="0"/>
                <a:cs typeface="Times New Roman" panose="02020603050405020304" pitchFamily="18" charset="0"/>
              </a:rPr>
              <a:t>has enjoyed considerable prominence in SLA research. It consists of five central hypotheses (the acquisition/ learning H; the natural order H; the monitor H; the input H; the affective filter H).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205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5964" y="185971"/>
            <a:ext cx="9720072" cy="1499616"/>
          </a:xfrm>
        </p:spPr>
        <p:txBody>
          <a:bodyPr>
            <a:normAutofit fontScale="90000"/>
          </a:bodyPr>
          <a:lstStyle/>
          <a:p>
            <a:r>
              <a:rPr lang="en-US" sz="4000" b="1" dirty="0">
                <a:latin typeface="Times New Roman" panose="02020603050405020304" pitchFamily="18" charset="0"/>
                <a:cs typeface="Times New Roman" panose="02020603050405020304" pitchFamily="18" charset="0"/>
              </a:rPr>
              <a:t>Causative variables taken into account in the Monitor Model</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96214" y="1951149"/>
            <a:ext cx="11784169" cy="4023360"/>
          </a:xfrm>
        </p:spPr>
        <p:txBody>
          <a:bodyPr>
            <a:normAutofit/>
          </a:bodyPr>
          <a:lstStyle/>
          <a:p>
            <a:r>
              <a:rPr lang="en-US" sz="2400" dirty="0" smtClean="0">
                <a:latin typeface="Times New Roman" panose="02020603050405020304" pitchFamily="18" charset="0"/>
                <a:cs typeface="Times New Roman" panose="02020603050405020304" pitchFamily="18" charset="0"/>
              </a:rPr>
              <a:t>1. Aptitude</a:t>
            </a:r>
            <a:r>
              <a:rPr lang="en-US" sz="2400" dirty="0">
                <a:latin typeface="Times New Roman" panose="02020603050405020304" pitchFamily="18" charset="0"/>
                <a:cs typeface="Times New Roman" panose="02020603050405020304" pitchFamily="18" charset="0"/>
              </a:rPr>
              <a:t>: for </a:t>
            </a:r>
            <a:r>
              <a:rPr lang="en-US" sz="2400" dirty="0" err="1">
                <a:latin typeface="Times New Roman" panose="02020603050405020304" pitchFamily="18" charset="0"/>
                <a:cs typeface="Times New Roman" panose="02020603050405020304" pitchFamily="18" charset="0"/>
              </a:rPr>
              <a:t>Krashen</a:t>
            </a:r>
            <a:r>
              <a:rPr lang="en-US" sz="2400" dirty="0">
                <a:latin typeface="Times New Roman" panose="02020603050405020304" pitchFamily="18" charset="0"/>
                <a:cs typeface="Times New Roman" panose="02020603050405020304" pitchFamily="18" charset="0"/>
              </a:rPr>
              <a:t>, it relates to learning and ‘attitude’ is related to acquisition. </a:t>
            </a:r>
          </a:p>
          <a:p>
            <a:r>
              <a:rPr lang="en-US" sz="2400" dirty="0" smtClean="0">
                <a:latin typeface="Times New Roman" panose="02020603050405020304" pitchFamily="18" charset="0"/>
                <a:cs typeface="Times New Roman" panose="02020603050405020304" pitchFamily="18" charset="0"/>
              </a:rPr>
              <a:t>2. Role </a:t>
            </a:r>
            <a:r>
              <a:rPr lang="en-US" sz="2400" dirty="0">
                <a:latin typeface="Times New Roman" panose="02020603050405020304" pitchFamily="18" charset="0"/>
                <a:cs typeface="Times New Roman" panose="02020603050405020304" pitchFamily="18" charset="0"/>
              </a:rPr>
              <a:t>of the L1: He rejects </a:t>
            </a:r>
            <a:r>
              <a:rPr lang="en-US" sz="2400" dirty="0" err="1">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view that the L1 interferes with SLA (L1 is seen as a performance strategy)</a:t>
            </a:r>
          </a:p>
          <a:p>
            <a:r>
              <a:rPr lang="en-US" sz="2400" dirty="0" smtClean="0">
                <a:latin typeface="Times New Roman" panose="02020603050405020304" pitchFamily="18" charset="0"/>
                <a:cs typeface="Times New Roman" panose="02020603050405020304" pitchFamily="18" charset="0"/>
              </a:rPr>
              <a:t>3. Routines </a:t>
            </a:r>
            <a:r>
              <a:rPr lang="en-US" sz="2400" dirty="0">
                <a:latin typeface="Times New Roman" panose="02020603050405020304" pitchFamily="18" charset="0"/>
                <a:cs typeface="Times New Roman" panose="02020603050405020304" pitchFamily="18" charset="0"/>
              </a:rPr>
              <a:t>and patterns: He rejects the view that formulaic speech contributes to acquisition.</a:t>
            </a:r>
          </a:p>
          <a:p>
            <a:r>
              <a:rPr lang="en-US" sz="2400" dirty="0" smtClean="0">
                <a:latin typeface="Times New Roman" panose="02020603050405020304" pitchFamily="18" charset="0"/>
                <a:cs typeface="Times New Roman" panose="02020603050405020304" pitchFamily="18" charset="0"/>
              </a:rPr>
              <a:t>4. Individual </a:t>
            </a:r>
            <a:r>
              <a:rPr lang="en-US" sz="2400" dirty="0">
                <a:latin typeface="Times New Roman" panose="02020603050405020304" pitchFamily="18" charset="0"/>
                <a:cs typeface="Times New Roman" panose="02020603050405020304" pitchFamily="18" charset="0"/>
              </a:rPr>
              <a:t>differences: He claims that SLA follows a natural route. Thus there is no individual variation in the acquisition process itself.</a:t>
            </a:r>
          </a:p>
          <a:p>
            <a:r>
              <a:rPr lang="en-US" sz="2400" dirty="0" smtClean="0">
                <a:latin typeface="Times New Roman" panose="02020603050405020304" pitchFamily="18" charset="0"/>
                <a:cs typeface="Times New Roman" panose="02020603050405020304" pitchFamily="18" charset="0"/>
              </a:rPr>
              <a:t>5. Age</a:t>
            </a:r>
            <a:r>
              <a:rPr lang="en-US" sz="2400" dirty="0">
                <a:latin typeface="Times New Roman" panose="02020603050405020304" pitchFamily="18" charset="0"/>
                <a:cs typeface="Times New Roman" panose="02020603050405020304" pitchFamily="18" charset="0"/>
              </a:rPr>
              <a:t>: it influences SLA in a number of ways. It affects the amount of comprehensible input that is obtained. Age affects learning; older LLs are better suited to study </a:t>
            </a:r>
            <a:r>
              <a:rPr lang="en-US" sz="2400" dirty="0" err="1">
                <a:latin typeface="Times New Roman" panose="02020603050405020304" pitchFamily="18" charset="0"/>
                <a:cs typeface="Times New Roman" panose="02020603050405020304" pitchFamily="18" charset="0"/>
              </a:rPr>
              <a:t>lge</a:t>
            </a:r>
            <a:r>
              <a:rPr lang="en-US" sz="2400" dirty="0">
                <a:latin typeface="Times New Roman" panose="02020603050405020304" pitchFamily="18" charset="0"/>
                <a:cs typeface="Times New Roman" panose="02020603050405020304" pitchFamily="18" charset="0"/>
              </a:rPr>
              <a:t> form and to use </a:t>
            </a:r>
            <a:r>
              <a:rPr lang="en-US" sz="2400" dirty="0" err="1">
                <a:latin typeface="Times New Roman" panose="02020603050405020304" pitchFamily="18" charset="0"/>
                <a:cs typeface="Times New Roman" panose="02020603050405020304" pitchFamily="18" charset="0"/>
              </a:rPr>
              <a:t>lge</a:t>
            </a:r>
            <a:r>
              <a:rPr lang="en-US" sz="2400" dirty="0">
                <a:latin typeface="Times New Roman" panose="02020603050405020304" pitchFamily="18" charset="0"/>
                <a:cs typeface="Times New Roman" panose="02020603050405020304" pitchFamily="18" charset="0"/>
              </a:rPr>
              <a:t> knowledge. </a:t>
            </a:r>
          </a:p>
          <a:p>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07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369" y="1030310"/>
            <a:ext cx="10547797" cy="563231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Again</a:t>
            </a:r>
            <a:r>
              <a:rPr lang="en-US" sz="3600" dirty="0">
                <a:latin typeface="Times New Roman" panose="02020603050405020304" pitchFamily="18" charset="0"/>
                <a:cs typeface="Times New Roman" panose="02020603050405020304" pitchFamily="18" charset="0"/>
              </a:rPr>
              <a:t>, the main goal of a theory of SLA is description (the characterization of the nature of the linguistic categories which constitute the LL’s IL at any point in development). </a:t>
            </a:r>
          </a:p>
          <a:p>
            <a:r>
              <a:rPr lang="en-US" sz="3600" dirty="0">
                <a:latin typeface="Times New Roman" panose="02020603050405020304" pitchFamily="18" charset="0"/>
                <a:cs typeface="Times New Roman" panose="02020603050405020304" pitchFamily="18" charset="0"/>
              </a:rPr>
              <a:t>But other scholars are interested in more than just the description. They have tried to discover why the learner develops the particular linguistic categories that he does (they wish to know what is acquired, how is it acquired and when it is acquired, and why it is acquired in this way).</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854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960138"/>
            <a:ext cx="10515600" cy="1463040"/>
          </a:xfrm>
        </p:spPr>
        <p:txBody>
          <a:bodyPr>
            <a:normAutofit/>
          </a:bodyPr>
          <a:lstStyle/>
          <a:p>
            <a:r>
              <a:rPr lang="fr-FR" sz="3600" b="1" dirty="0">
                <a:latin typeface="Times New Roman" panose="02020603050405020304" pitchFamily="18" charset="0"/>
                <a:cs typeface="Times New Roman" panose="02020603050405020304" pitchFamily="18" charset="0"/>
              </a:rPr>
              <a:t>5. The Variable </a:t>
            </a:r>
            <a:r>
              <a:rPr lang="fr-FR" sz="3600" b="1" dirty="0" err="1">
                <a:latin typeface="Times New Roman" panose="02020603050405020304" pitchFamily="18" charset="0"/>
                <a:cs typeface="Times New Roman" panose="02020603050405020304" pitchFamily="18" charset="0"/>
              </a:rPr>
              <a:t>Competence</a:t>
            </a:r>
            <a:r>
              <a:rPr lang="fr-FR" sz="3600" b="1" dirty="0">
                <a:latin typeface="Times New Roman" panose="02020603050405020304" pitchFamily="18" charset="0"/>
                <a:cs typeface="Times New Roman" panose="02020603050405020304" pitchFamily="18" charset="0"/>
              </a:rPr>
              <a:t> Model</a:t>
            </a:r>
          </a:p>
        </p:txBody>
      </p:sp>
      <p:pic>
        <p:nvPicPr>
          <p:cNvPr id="6" name="Espace réservé pour une image  5"/>
          <p:cNvPicPr>
            <a:picLocks noGrp="1" noChangeAspect="1"/>
          </p:cNvPicPr>
          <p:nvPr>
            <p:ph type="pic" idx="1"/>
          </p:nvPr>
        </p:nvPicPr>
        <p:blipFill>
          <a:blip r:embed="rId2">
            <a:extLst>
              <a:ext uri="{28A0092B-C50C-407E-A947-70E740481C1C}">
                <a14:useLocalDpi xmlns:a14="http://schemas.microsoft.com/office/drawing/2010/main" val="0"/>
              </a:ext>
            </a:extLst>
          </a:blip>
          <a:srcRect t="33589" b="33589"/>
          <a:stretch>
            <a:fillRect/>
          </a:stretch>
        </p:blipFill>
        <p:spPr/>
      </p:pic>
    </p:spTree>
    <p:extLst>
      <p:ext uri="{BB962C8B-B14F-4D97-AF65-F5344CB8AC3E}">
        <p14:creationId xmlns:p14="http://schemas.microsoft.com/office/powerpoint/2010/main" val="636003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2444" y="2403834"/>
            <a:ext cx="7263685" cy="2308324"/>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It was proposed by Ellis (1984).</a:t>
            </a:r>
          </a:p>
          <a:p>
            <a:r>
              <a:rPr lang="en-US" sz="3600" dirty="0">
                <a:latin typeface="Times New Roman" panose="02020603050405020304" pitchFamily="18" charset="0"/>
                <a:cs typeface="Times New Roman" panose="02020603050405020304" pitchFamily="18" charset="0"/>
              </a:rPr>
              <a:t>- It is based on two distinctions:</a:t>
            </a:r>
          </a:p>
          <a:p>
            <a:r>
              <a:rPr lang="en-US" sz="3600" dirty="0">
                <a:latin typeface="Times New Roman" panose="02020603050405020304" pitchFamily="18" charset="0"/>
                <a:cs typeface="Times New Roman" panose="02020603050405020304" pitchFamily="18" charset="0"/>
              </a:rPr>
              <a:t>1. the process of </a:t>
            </a:r>
            <a:r>
              <a:rPr lang="en-US" sz="3600" dirty="0" err="1">
                <a:latin typeface="Times New Roman" panose="02020603050405020304" pitchFamily="18" charset="0"/>
                <a:cs typeface="Times New Roman" panose="02020603050405020304" pitchFamily="18" charset="0"/>
              </a:rPr>
              <a:t>lge</a:t>
            </a:r>
            <a:r>
              <a:rPr lang="en-US" sz="3600" dirty="0">
                <a:latin typeface="Times New Roman" panose="02020603050405020304" pitchFamily="18" charset="0"/>
                <a:cs typeface="Times New Roman" panose="02020603050405020304" pitchFamily="18" charset="0"/>
              </a:rPr>
              <a:t> use.</a:t>
            </a:r>
          </a:p>
          <a:p>
            <a:r>
              <a:rPr lang="en-US" sz="3600" dirty="0">
                <a:latin typeface="Times New Roman" panose="02020603050405020304" pitchFamily="18" charset="0"/>
                <a:cs typeface="Times New Roman" panose="02020603050405020304" pitchFamily="18" charset="0"/>
              </a:rPr>
              <a:t>2. the product.</a:t>
            </a:r>
          </a:p>
        </p:txBody>
      </p:sp>
    </p:spTree>
    <p:extLst>
      <p:ext uri="{BB962C8B-B14F-4D97-AF65-F5344CB8AC3E}">
        <p14:creationId xmlns:p14="http://schemas.microsoft.com/office/powerpoint/2010/main" val="3987507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224" y="1927314"/>
            <a:ext cx="8332630"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it is based on a framework of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use (it claims that the way a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is learnt is a reflection of the way it is used).</a:t>
            </a:r>
          </a:p>
          <a:p>
            <a:r>
              <a:rPr lang="en-US" sz="3200" dirty="0">
                <a:latin typeface="Times New Roman" panose="02020603050405020304" pitchFamily="18" charset="0"/>
                <a:cs typeface="Times New Roman" panose="02020603050405020304" pitchFamily="18" charset="0"/>
              </a:rPr>
              <a:t>- the product includes a continuum of discourse types from unplanned to planned.</a:t>
            </a:r>
          </a:p>
        </p:txBody>
      </p:sp>
    </p:spTree>
    <p:extLst>
      <p:ext uri="{BB962C8B-B14F-4D97-AF65-F5344CB8AC3E}">
        <p14:creationId xmlns:p14="http://schemas.microsoft.com/office/powerpoint/2010/main" val="1130301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7133" y="1413063"/>
            <a:ext cx="9221273" cy="403187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1. unplanned discourse is discourse that lacks forethought and preparation (e.g., spontaneous communication as everyday conversation; brainstorming in writing).</a:t>
            </a:r>
          </a:p>
          <a:p>
            <a:r>
              <a:rPr lang="en-US" sz="3200" dirty="0">
                <a:latin typeface="Times New Roman" panose="02020603050405020304" pitchFamily="18" charset="0"/>
                <a:cs typeface="Times New Roman" panose="02020603050405020304" pitchFamily="18" charset="0"/>
              </a:rPr>
              <a:t>2. planned discourse is discourse that is thought out prior to expression (it requires conscious thought and the opportunity to work out content and expression as in a prepared lecture and careful writing).</a:t>
            </a:r>
          </a:p>
        </p:txBody>
      </p:sp>
    </p:spTree>
    <p:extLst>
      <p:ext uri="{BB962C8B-B14F-4D97-AF65-F5344CB8AC3E}">
        <p14:creationId xmlns:p14="http://schemas.microsoft.com/office/powerpoint/2010/main" val="851106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6828" y="2151727"/>
            <a:ext cx="9787944"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the process of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use is to be understood in terms of the distinction between:</a:t>
            </a:r>
          </a:p>
          <a:p>
            <a:r>
              <a:rPr lang="en-US" sz="3200" dirty="0">
                <a:latin typeface="Times New Roman" panose="02020603050405020304" pitchFamily="18" charset="0"/>
                <a:cs typeface="Times New Roman" panose="02020603050405020304" pitchFamily="18" charset="0"/>
              </a:rPr>
              <a:t>1. linguistic knowledge (rules) (competence).</a:t>
            </a:r>
          </a:p>
          <a:p>
            <a:r>
              <a:rPr lang="en-US" sz="3200" dirty="0">
                <a:latin typeface="Times New Roman" panose="02020603050405020304" pitchFamily="18" charset="0"/>
                <a:cs typeface="Times New Roman" panose="02020603050405020304" pitchFamily="18" charset="0"/>
              </a:rPr>
              <a:t>2. the ability to make use of this knowledge (procedures) (capacity). </a:t>
            </a:r>
          </a:p>
        </p:txBody>
      </p:sp>
    </p:spTree>
    <p:extLst>
      <p:ext uri="{BB962C8B-B14F-4D97-AF65-F5344CB8AC3E}">
        <p14:creationId xmlns:p14="http://schemas.microsoft.com/office/powerpoint/2010/main" val="562853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098" y="1905506"/>
            <a:ext cx="10303099" cy="304698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thus, the product (types of discourse) is the result of either or both of the following:</a:t>
            </a:r>
          </a:p>
          <a:p>
            <a:r>
              <a:rPr lang="en-US" sz="3200" dirty="0">
                <a:latin typeface="Times New Roman" panose="02020603050405020304" pitchFamily="18" charset="0"/>
                <a:cs typeface="Times New Roman" panose="02020603050405020304" pitchFamily="18" charset="0"/>
              </a:rPr>
              <a:t>1. a variable </a:t>
            </a:r>
            <a:r>
              <a:rPr lang="en-US" sz="3200" dirty="0" smtClean="0">
                <a:latin typeface="Times New Roman" panose="02020603050405020304" pitchFamily="18" charset="0"/>
                <a:cs typeface="Times New Roman" panose="02020603050405020304" pitchFamily="18" charset="0"/>
              </a:rPr>
              <a:t>competence: </a:t>
            </a:r>
            <a:r>
              <a:rPr lang="en-US" sz="3200" dirty="0">
                <a:latin typeface="Times New Roman" panose="02020603050405020304" pitchFamily="18" charset="0"/>
                <a:cs typeface="Times New Roman" panose="02020603050405020304" pitchFamily="18" charset="0"/>
              </a:rPr>
              <a:t>possession of a heterogeneous rule system.</a:t>
            </a:r>
          </a:p>
          <a:p>
            <a:r>
              <a:rPr lang="en-US" sz="3200" dirty="0">
                <a:latin typeface="Times New Roman" panose="02020603050405020304" pitchFamily="18" charset="0"/>
                <a:cs typeface="Times New Roman" panose="02020603050405020304" pitchFamily="18" charset="0"/>
              </a:rPr>
              <a:t>2. variable application of procedures for actualizing knowledge in discourse.</a:t>
            </a:r>
          </a:p>
        </p:txBody>
      </p:sp>
    </p:spTree>
    <p:extLst>
      <p:ext uri="{BB962C8B-B14F-4D97-AF65-F5344CB8AC3E}">
        <p14:creationId xmlns:p14="http://schemas.microsoft.com/office/powerpoint/2010/main" val="4002542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8473" y="1413063"/>
            <a:ext cx="8075054" cy="403187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the variability of the learner’s rule system is described with reference to </a:t>
            </a:r>
            <a:r>
              <a:rPr lang="en-US" sz="3200" dirty="0" err="1">
                <a:latin typeface="Times New Roman" panose="02020603050405020304" pitchFamily="18" charset="0"/>
                <a:cs typeface="Times New Roman" panose="02020603050405020304" pitchFamily="18" charset="0"/>
              </a:rPr>
              <a:t>Bialystock’s</a:t>
            </a:r>
            <a:r>
              <a:rPr lang="en-US" sz="3200" dirty="0">
                <a:latin typeface="Times New Roman" panose="02020603050405020304" pitchFamily="18" charset="0"/>
                <a:cs typeface="Times New Roman" panose="02020603050405020304" pitchFamily="18" charset="0"/>
              </a:rPr>
              <a:t> (1982) dual distinction between:</a:t>
            </a:r>
          </a:p>
          <a:p>
            <a:r>
              <a:rPr lang="en-US" sz="3200" dirty="0">
                <a:latin typeface="Times New Roman" panose="02020603050405020304" pitchFamily="18" charset="0"/>
                <a:cs typeface="Times New Roman" panose="02020603050405020304" pitchFamily="18" charset="0"/>
              </a:rPr>
              <a:t>1. automatic vs. non-automatic</a:t>
            </a:r>
          </a:p>
          <a:p>
            <a:r>
              <a:rPr lang="en-US" sz="3200" dirty="0">
                <a:latin typeface="Times New Roman" panose="02020603050405020304" pitchFamily="18" charset="0"/>
                <a:cs typeface="Times New Roman" panose="02020603050405020304" pitchFamily="18" charset="0"/>
              </a:rPr>
              <a:t>a. automatic: knowledge that can be retrieved easily and quickly.</a:t>
            </a:r>
          </a:p>
          <a:p>
            <a:r>
              <a:rPr lang="en-US" sz="3200" dirty="0">
                <a:latin typeface="Times New Roman" panose="02020603050405020304" pitchFamily="18" charset="0"/>
                <a:cs typeface="Times New Roman" panose="02020603050405020304" pitchFamily="18" charset="0"/>
              </a:rPr>
              <a:t>b. non-automatic: knowledge that takes time and effort to retrieve.</a:t>
            </a:r>
          </a:p>
        </p:txBody>
      </p:sp>
    </p:spTree>
    <p:extLst>
      <p:ext uri="{BB962C8B-B14F-4D97-AF65-F5344CB8AC3E}">
        <p14:creationId xmlns:p14="http://schemas.microsoft.com/office/powerpoint/2010/main" val="3659632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648" y="1753348"/>
            <a:ext cx="9556124" cy="304698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2. analytic vs. </a:t>
            </a:r>
            <a:r>
              <a:rPr lang="en-US" sz="3200" dirty="0" err="1">
                <a:latin typeface="Times New Roman" panose="02020603050405020304" pitchFamily="18" charset="0"/>
                <a:cs typeface="Times New Roman" panose="02020603050405020304" pitchFamily="18" charset="0"/>
              </a:rPr>
              <a:t>unanalytic</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procedures for actualizing knowledge are of two </a:t>
            </a:r>
            <a:r>
              <a:rPr lang="en-US" sz="3200" dirty="0" smtClean="0">
                <a:latin typeface="Times New Roman" panose="02020603050405020304" pitchFamily="18" charset="0"/>
                <a:cs typeface="Times New Roman" panose="02020603050405020304" pitchFamily="18" charset="0"/>
              </a:rPr>
              <a:t>types: </a:t>
            </a:r>
            <a:r>
              <a:rPr lang="en-US" sz="3200" dirty="0">
                <a:latin typeface="Times New Roman" panose="02020603050405020304" pitchFamily="18" charset="0"/>
                <a:cs typeface="Times New Roman" panose="02020603050405020304" pitchFamily="18" charset="0"/>
              </a:rPr>
              <a:t>primary and secondary processes.</a:t>
            </a:r>
          </a:p>
          <a:p>
            <a:r>
              <a:rPr lang="en-US" sz="3200" dirty="0">
                <a:latin typeface="Times New Roman" panose="02020603050405020304" pitchFamily="18" charset="0"/>
                <a:cs typeface="Times New Roman" panose="02020603050405020304" pitchFamily="18" charset="0"/>
              </a:rPr>
              <a:t>- each set of processes has an external and internal representation referred to as discourse and cognitive processes respectively.</a:t>
            </a:r>
          </a:p>
        </p:txBody>
      </p:sp>
    </p:spTree>
    <p:extLst>
      <p:ext uri="{BB962C8B-B14F-4D97-AF65-F5344CB8AC3E}">
        <p14:creationId xmlns:p14="http://schemas.microsoft.com/office/powerpoint/2010/main" val="362311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7132" y="1940194"/>
            <a:ext cx="9607640"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1. primary processes are responsible for engaging in unplanned discourse (unanalyzed and automatic knowledge).</a:t>
            </a:r>
          </a:p>
          <a:p>
            <a:r>
              <a:rPr lang="en-US" sz="3200" dirty="0">
                <a:latin typeface="Times New Roman" panose="02020603050405020304" pitchFamily="18" charset="0"/>
                <a:cs typeface="Times New Roman" panose="02020603050405020304" pitchFamily="18" charset="0"/>
              </a:rPr>
              <a:t>2. secondary processes: in planned discourse (analyzed knowledge).</a:t>
            </a:r>
          </a:p>
        </p:txBody>
      </p:sp>
    </p:spTree>
    <p:extLst>
      <p:ext uri="{BB962C8B-B14F-4D97-AF65-F5344CB8AC3E}">
        <p14:creationId xmlns:p14="http://schemas.microsoft.com/office/powerpoint/2010/main" val="684900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1413063"/>
            <a:ext cx="10689465" cy="403187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both processes account for how L2 LLs actualize their linguistic knowledge in discourse.</a:t>
            </a:r>
          </a:p>
          <a:p>
            <a:r>
              <a:rPr lang="en-US" sz="3200" dirty="0">
                <a:latin typeface="Times New Roman" panose="02020603050405020304" pitchFamily="18" charset="0"/>
                <a:cs typeface="Times New Roman" panose="02020603050405020304" pitchFamily="18" charset="0"/>
              </a:rPr>
              <a:t>- they account for the variability of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learner lge.</a:t>
            </a:r>
          </a:p>
          <a:p>
            <a:r>
              <a:rPr lang="en-US" sz="3200" dirty="0">
                <a:latin typeface="Times New Roman" panose="02020603050405020304" pitchFamily="18" charset="0"/>
                <a:cs typeface="Times New Roman" panose="02020603050405020304" pitchFamily="18" charset="0"/>
              </a:rPr>
              <a:t>- through using procedures, the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learner utilizes the existing knowledge and creates new linguistic rules.</a:t>
            </a:r>
          </a:p>
          <a:p>
            <a:r>
              <a:rPr lang="en-US" sz="3200" dirty="0">
                <a:latin typeface="Times New Roman" panose="02020603050405020304" pitchFamily="18" charset="0"/>
                <a:cs typeface="Times New Roman" panose="02020603050405020304" pitchFamily="18" charset="0"/>
              </a:rPr>
              <a:t>- they account for acquisition. </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acquisition is the result of our capacity to make sense (syntactic processing/ output).</a:t>
            </a:r>
          </a:p>
        </p:txBody>
      </p:sp>
    </p:spTree>
    <p:extLst>
      <p:ext uri="{BB962C8B-B14F-4D97-AF65-F5344CB8AC3E}">
        <p14:creationId xmlns:p14="http://schemas.microsoft.com/office/powerpoint/2010/main" val="69979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59504"/>
            <a:ext cx="6096000" cy="1938992"/>
          </a:xfrm>
          <a:prstGeom prst="rect">
            <a:avLst/>
          </a:prstGeom>
        </p:spPr>
        <p:txBody>
          <a:bodyPr>
            <a:spAutoFit/>
          </a:bodyPr>
          <a:lstStyle/>
          <a:p>
            <a:r>
              <a:rPr lang="en-US" sz="4000" dirty="0">
                <a:latin typeface="Times New Roman" panose="02020603050405020304" pitchFamily="18" charset="0"/>
                <a:cs typeface="Times New Roman" panose="02020603050405020304" pitchFamily="18" charset="0"/>
              </a:rPr>
              <a:t>Thus, theory building is concerned with </a:t>
            </a:r>
            <a:r>
              <a:rPr lang="en-US" sz="4000" b="1" dirty="0">
                <a:latin typeface="Times New Roman" panose="02020603050405020304" pitchFamily="18" charset="0"/>
                <a:cs typeface="Times New Roman" panose="02020603050405020304" pitchFamily="18" charset="0"/>
              </a:rPr>
              <a:t>explanation</a:t>
            </a:r>
            <a:r>
              <a:rPr lang="en-US" sz="4000" dirty="0">
                <a:latin typeface="Times New Roman" panose="02020603050405020304" pitchFamily="18" charset="0"/>
                <a:cs typeface="Times New Roman" panose="02020603050405020304" pitchFamily="18" charset="0"/>
              </a:rPr>
              <a:t> as well as with </a:t>
            </a:r>
            <a:r>
              <a:rPr lang="en-US" sz="4000" b="1" dirty="0">
                <a:latin typeface="Times New Roman" panose="02020603050405020304" pitchFamily="18" charset="0"/>
                <a:cs typeface="Times New Roman" panose="02020603050405020304" pitchFamily="18" charset="0"/>
              </a:rPr>
              <a:t>description</a:t>
            </a:r>
            <a:r>
              <a:rPr lang="en-US" sz="4000" dirty="0">
                <a:latin typeface="Times New Roman" panose="02020603050405020304" pitchFamily="18" charset="0"/>
                <a:cs typeface="Times New Roman" panose="02020603050405020304" pitchFamily="18" charset="0"/>
              </a:rPr>
              <a:t>. </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018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4960138"/>
            <a:ext cx="10464086" cy="1463040"/>
          </a:xfrm>
        </p:spPr>
        <p:txBody>
          <a:bodyPr>
            <a:normAutofit/>
          </a:bodyPr>
          <a:lstStyle/>
          <a:p>
            <a:pPr algn="l"/>
            <a:r>
              <a:rPr lang="fr-FR" sz="4400" b="1" dirty="0">
                <a:latin typeface="Times New Roman" panose="02020603050405020304" pitchFamily="18" charset="0"/>
                <a:cs typeface="Times New Roman" panose="02020603050405020304" pitchFamily="18" charset="0"/>
              </a:rPr>
              <a:t>6. The Universal </a:t>
            </a:r>
            <a:r>
              <a:rPr lang="fr-FR" sz="4400" b="1" dirty="0" err="1">
                <a:latin typeface="Times New Roman" panose="02020603050405020304" pitchFamily="18" charset="0"/>
                <a:cs typeface="Times New Roman" panose="02020603050405020304" pitchFamily="18" charset="0"/>
              </a:rPr>
              <a:t>Hypothesis</a:t>
            </a:r>
            <a:endParaRPr lang="fr-FR" sz="4400" b="1" dirty="0">
              <a:latin typeface="Times New Roman" panose="02020603050405020304" pitchFamily="18" charset="0"/>
              <a:cs typeface="Times New Roman" panose="02020603050405020304" pitchFamily="18" charset="0"/>
            </a:endParaRPr>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24448" b="24448"/>
          <a:stretch>
            <a:fillRect/>
          </a:stretch>
        </p:blipFill>
        <p:spPr/>
      </p:pic>
    </p:spTree>
    <p:extLst>
      <p:ext uri="{BB962C8B-B14F-4D97-AF65-F5344CB8AC3E}">
        <p14:creationId xmlns:p14="http://schemas.microsoft.com/office/powerpoint/2010/main" val="2956745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124" y="1920772"/>
            <a:ext cx="11590986"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it provides an interesting account of how the linguistic properties of the TL and the learner’s L1 may influence the course of development.</a:t>
            </a:r>
          </a:p>
          <a:p>
            <a:r>
              <a:rPr lang="en-US" sz="3200" dirty="0">
                <a:latin typeface="Times New Roman" panose="02020603050405020304" pitchFamily="18" charset="0"/>
                <a:cs typeface="Times New Roman" panose="02020603050405020304" pitchFamily="18" charset="0"/>
              </a:rPr>
              <a:t>- one of its advantages is that it brings SLA studies into line with current linguistic knowledge that follows the </a:t>
            </a:r>
            <a:r>
              <a:rPr lang="en-US" sz="3200" dirty="0" err="1">
                <a:latin typeface="Times New Roman" panose="02020603050405020304" pitchFamily="18" charset="0"/>
                <a:cs typeface="Times New Roman" panose="02020603050405020304" pitchFamily="18" charset="0"/>
              </a:rPr>
              <a:t>Chomskyan</a:t>
            </a:r>
            <a:r>
              <a:rPr lang="en-US" sz="3200" dirty="0">
                <a:latin typeface="Times New Roman" panose="02020603050405020304" pitchFamily="18" charset="0"/>
                <a:cs typeface="Times New Roman" panose="02020603050405020304" pitchFamily="18" charset="0"/>
              </a:rPr>
              <a:t> tradition. </a:t>
            </a:r>
          </a:p>
          <a:p>
            <a:r>
              <a:rPr lang="en-US" sz="3200" dirty="0">
                <a:latin typeface="Times New Roman" panose="02020603050405020304" pitchFamily="18" charset="0"/>
                <a:cs typeface="Times New Roman" panose="02020603050405020304" pitchFamily="18" charset="0"/>
              </a:rPr>
              <a:t>- it avoids the complex explanations based on learner strategies.</a:t>
            </a:r>
          </a:p>
        </p:txBody>
      </p:sp>
    </p:spTree>
    <p:extLst>
      <p:ext uri="{BB962C8B-B14F-4D97-AF65-F5344CB8AC3E}">
        <p14:creationId xmlns:p14="http://schemas.microsoft.com/office/powerpoint/2010/main" val="3399804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735" y="2007756"/>
            <a:ext cx="10702344"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the value of this hypothesis for SLA theory is two-fold:</a:t>
            </a:r>
          </a:p>
          <a:p>
            <a:r>
              <a:rPr lang="en-US" sz="3200" dirty="0">
                <a:latin typeface="Times New Roman" panose="02020603050405020304" pitchFamily="18" charset="0"/>
                <a:cs typeface="Times New Roman" panose="02020603050405020304" pitchFamily="18" charset="0"/>
              </a:rPr>
              <a:t>1. it focuses attention on the nature of the TL itself (the linguistic devices used in a given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2. it provides subtle reconsideration of ‘transfer’ as an important factor in SLA.</a:t>
            </a:r>
          </a:p>
        </p:txBody>
      </p:sp>
    </p:spTree>
    <p:extLst>
      <p:ext uri="{BB962C8B-B14F-4D97-AF65-F5344CB8AC3E}">
        <p14:creationId xmlns:p14="http://schemas.microsoft.com/office/powerpoint/2010/main" val="1780366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4960138"/>
            <a:ext cx="11146665" cy="1463040"/>
          </a:xfrm>
        </p:spPr>
        <p:txBody>
          <a:bodyPr>
            <a:normAutofit/>
          </a:bodyPr>
          <a:lstStyle/>
          <a:p>
            <a:pPr algn="l"/>
            <a:r>
              <a:rPr lang="fr-FR" sz="4000" b="1" dirty="0">
                <a:latin typeface="Times New Roman" panose="02020603050405020304" pitchFamily="18" charset="0"/>
                <a:cs typeface="Times New Roman" panose="02020603050405020304" pitchFamily="18" charset="0"/>
              </a:rPr>
              <a:t>7. A </a:t>
            </a:r>
            <a:r>
              <a:rPr lang="fr-FR" sz="4000" b="1" dirty="0" err="1">
                <a:latin typeface="Times New Roman" panose="02020603050405020304" pitchFamily="18" charset="0"/>
                <a:cs typeface="Times New Roman" panose="02020603050405020304" pitchFamily="18" charset="0"/>
              </a:rPr>
              <a:t>Neurofunctional</a:t>
            </a:r>
            <a:r>
              <a:rPr lang="fr-FR" sz="4000" b="1" dirty="0">
                <a:latin typeface="Times New Roman" panose="02020603050405020304" pitchFamily="18" charset="0"/>
                <a:cs typeface="Times New Roman" panose="02020603050405020304" pitchFamily="18" charset="0"/>
              </a:rPr>
              <a:t> Theory</a:t>
            </a:r>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25019" b="25019"/>
          <a:stretch>
            <a:fillRect/>
          </a:stretch>
        </p:blipFill>
        <p:spPr/>
      </p:pic>
    </p:spTree>
    <p:extLst>
      <p:ext uri="{BB962C8B-B14F-4D97-AF65-F5344CB8AC3E}">
        <p14:creationId xmlns:p14="http://schemas.microsoft.com/office/powerpoint/2010/main" val="2032190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6524" y="2223529"/>
            <a:ext cx="10560676"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the previous models explain SLA in linguistic and psycholinguistic terms.</a:t>
            </a:r>
          </a:p>
          <a:p>
            <a:r>
              <a:rPr lang="en-US" sz="3200" dirty="0">
                <a:latin typeface="Times New Roman" panose="02020603050405020304" pitchFamily="18" charset="0"/>
                <a:cs typeface="Times New Roman" panose="02020603050405020304" pitchFamily="18" charset="0"/>
              </a:rPr>
              <a:t>- this is based on a </a:t>
            </a:r>
            <a:r>
              <a:rPr lang="en-US" sz="3200" dirty="0" err="1">
                <a:latin typeface="Times New Roman" panose="02020603050405020304" pitchFamily="18" charset="0"/>
                <a:cs typeface="Times New Roman" panose="02020603050405020304" pitchFamily="18" charset="0"/>
              </a:rPr>
              <a:t>neurolinguistic</a:t>
            </a:r>
            <a:r>
              <a:rPr lang="en-US" sz="3200" dirty="0">
                <a:latin typeface="Times New Roman" panose="02020603050405020304" pitchFamily="18" charset="0"/>
                <a:cs typeface="Times New Roman" panose="02020603050405020304" pitchFamily="18" charset="0"/>
              </a:rPr>
              <a:t> research (thus, it gives a different type of explanation).</a:t>
            </a:r>
          </a:p>
        </p:txBody>
      </p:sp>
    </p:spTree>
    <p:extLst>
      <p:ext uri="{BB962C8B-B14F-4D97-AF65-F5344CB8AC3E}">
        <p14:creationId xmlns:p14="http://schemas.microsoft.com/office/powerpoint/2010/main" val="2093068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7132" y="2136545"/>
            <a:ext cx="9401578" cy="2339102"/>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-THE SCOPE:</a:t>
            </a:r>
          </a:p>
          <a:p>
            <a:r>
              <a:rPr lang="en-US" sz="3200" dirty="0">
                <a:latin typeface="Times New Roman" panose="02020603050405020304" pitchFamily="18" charset="0"/>
                <a:cs typeface="Times New Roman" panose="02020603050405020304" pitchFamily="18" charset="0"/>
              </a:rPr>
              <a:t>‘… to characterize the </a:t>
            </a:r>
            <a:r>
              <a:rPr lang="en-US" sz="3200" dirty="0" err="1">
                <a:latin typeface="Times New Roman" panose="02020603050405020304" pitchFamily="18" charset="0"/>
                <a:cs typeface="Times New Roman" panose="02020603050405020304" pitchFamily="18" charset="0"/>
              </a:rPr>
              <a:t>neurolinguistic</a:t>
            </a:r>
            <a:r>
              <a:rPr lang="en-US" sz="3200" dirty="0">
                <a:latin typeface="Times New Roman" panose="02020603050405020304" pitchFamily="18" charset="0"/>
                <a:cs typeface="Times New Roman" panose="02020603050405020304" pitchFamily="18" charset="0"/>
              </a:rPr>
              <a:t> information processing systems responsible for the development and use of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Lamendella</a:t>
            </a:r>
            <a:r>
              <a:rPr lang="en-US" sz="3200" dirty="0">
                <a:latin typeface="Times New Roman" panose="02020603050405020304" pitchFamily="18" charset="0"/>
                <a:cs typeface="Times New Roman" panose="02020603050405020304" pitchFamily="18" charset="0"/>
              </a:rPr>
              <a:t>, 1979). </a:t>
            </a:r>
          </a:p>
          <a:p>
            <a:r>
              <a:rPr lang="en-US" dirty="0"/>
              <a:t> </a:t>
            </a:r>
          </a:p>
        </p:txBody>
      </p:sp>
    </p:spTree>
    <p:extLst>
      <p:ext uri="{BB962C8B-B14F-4D97-AF65-F5344CB8AC3E}">
        <p14:creationId xmlns:p14="http://schemas.microsoft.com/office/powerpoint/2010/main" val="3235205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006" y="1853210"/>
            <a:ext cx="10998558" cy="2554545"/>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BASIC </a:t>
            </a:r>
            <a:r>
              <a:rPr lang="en-US" sz="3200" dirty="0">
                <a:latin typeface="Times New Roman" panose="02020603050405020304" pitchFamily="18" charset="0"/>
                <a:cs typeface="Times New Roman" panose="02020603050405020304" pitchFamily="18" charset="0"/>
              </a:rPr>
              <a:t>PREMISE: of a </a:t>
            </a:r>
            <a:r>
              <a:rPr lang="en-US" sz="3200" dirty="0" err="1">
                <a:latin typeface="Times New Roman" panose="02020603050405020304" pitchFamily="18" charset="0"/>
                <a:cs typeface="Times New Roman" panose="02020603050405020304" pitchFamily="18" charset="0"/>
              </a:rPr>
              <a:t>neurofunctional</a:t>
            </a:r>
            <a:r>
              <a:rPr lang="en-US" sz="3200" dirty="0">
                <a:latin typeface="Times New Roman" panose="02020603050405020304" pitchFamily="18" charset="0"/>
                <a:cs typeface="Times New Roman" panose="02020603050405020304" pitchFamily="18" charset="0"/>
              </a:rPr>
              <a:t> view of SLA is that there is a connection between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function and neural anatomy.</a:t>
            </a:r>
          </a:p>
          <a:p>
            <a:r>
              <a:rPr lang="en-US" sz="3200" dirty="0" smtClean="0">
                <a:latin typeface="Times New Roman" panose="02020603050405020304" pitchFamily="18" charset="0"/>
                <a:cs typeface="Times New Roman" panose="02020603050405020304" pitchFamily="18" charset="0"/>
              </a:rPr>
              <a:t>- Hatch </a:t>
            </a:r>
            <a:r>
              <a:rPr lang="en-US" sz="3200" dirty="0">
                <a:latin typeface="Times New Roman" panose="02020603050405020304" pitchFamily="18" charset="0"/>
                <a:cs typeface="Times New Roman" panose="02020603050405020304" pitchFamily="18" charset="0"/>
              </a:rPr>
              <a:t>(1983) claims that, ‘there is no single ‘black box’ for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in the </a:t>
            </a:r>
            <a:r>
              <a:rPr lang="en-US" sz="3200" dirty="0" err="1">
                <a:latin typeface="Times New Roman" panose="02020603050405020304" pitchFamily="18" charset="0"/>
                <a:cs typeface="Times New Roman" panose="02020603050405020304" pitchFamily="18" charset="0"/>
              </a:rPr>
              <a:t>bain</a:t>
            </a:r>
            <a:r>
              <a:rPr lang="en-US" sz="3200" dirty="0">
                <a:latin typeface="Times New Roman" panose="02020603050405020304" pitchFamily="18" charset="0"/>
                <a:cs typeface="Times New Roman" panose="02020603050405020304" pitchFamily="18" charset="0"/>
              </a:rPr>
              <a:t>’.i.e., it is not possible to identify precisely which areas of the brain are associated with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functioning. </a:t>
            </a:r>
          </a:p>
        </p:txBody>
      </p:sp>
    </p:spTree>
    <p:extLst>
      <p:ext uri="{BB962C8B-B14F-4D97-AF65-F5344CB8AC3E}">
        <p14:creationId xmlns:p14="http://schemas.microsoft.com/office/powerpoint/2010/main" val="157709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704" y="2151727"/>
            <a:ext cx="10315978" cy="2554545"/>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Neurofunctional</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accounts of SLA have considered the contribution of two areas of the brain:</a:t>
            </a:r>
          </a:p>
          <a:p>
            <a:r>
              <a:rPr lang="en-US" sz="3200" dirty="0" smtClean="0">
                <a:latin typeface="Times New Roman" panose="02020603050405020304" pitchFamily="18" charset="0"/>
                <a:cs typeface="Times New Roman" panose="02020603050405020304" pitchFamily="18" charset="0"/>
              </a:rPr>
              <a:t>1. The </a:t>
            </a:r>
            <a:r>
              <a:rPr lang="en-US" sz="3200" dirty="0">
                <a:latin typeface="Times New Roman" panose="02020603050405020304" pitchFamily="18" charset="0"/>
                <a:cs typeface="Times New Roman" panose="02020603050405020304" pitchFamily="18" charset="0"/>
              </a:rPr>
              <a:t>right hemisphere</a:t>
            </a:r>
          </a:p>
          <a:p>
            <a:r>
              <a:rPr lang="en-US" sz="3200" dirty="0" smtClean="0">
                <a:latin typeface="Times New Roman" panose="02020603050405020304" pitchFamily="18" charset="0"/>
                <a:cs typeface="Times New Roman" panose="02020603050405020304" pitchFamily="18" charset="0"/>
              </a:rPr>
              <a:t>2. The </a:t>
            </a:r>
            <a:r>
              <a:rPr lang="en-US" sz="3200" dirty="0">
                <a:latin typeface="Times New Roman" panose="02020603050405020304" pitchFamily="18" charset="0"/>
                <a:cs typeface="Times New Roman" panose="02020603050405020304" pitchFamily="18" charset="0"/>
              </a:rPr>
              <a:t>areas of the left hemisphere (Wernicke’s and </a:t>
            </a:r>
            <a:r>
              <a:rPr lang="en-US" sz="3200" dirty="0" err="1">
                <a:latin typeface="Times New Roman" panose="02020603050405020304" pitchFamily="18" charset="0"/>
                <a:cs typeface="Times New Roman" panose="02020603050405020304" pitchFamily="18" charset="0"/>
              </a:rPr>
              <a:t>Broca’s</a:t>
            </a:r>
            <a:r>
              <a:rPr lang="en-US" sz="3200" dirty="0">
                <a:latin typeface="Times New Roman" panose="02020603050405020304" pitchFamily="18" charset="0"/>
                <a:cs typeface="Times New Roman" panose="02020603050405020304" pitchFamily="18" charset="0"/>
              </a:rPr>
              <a:t> areas).</a:t>
            </a:r>
          </a:p>
        </p:txBody>
      </p:sp>
    </p:spTree>
    <p:extLst>
      <p:ext uri="{BB962C8B-B14F-4D97-AF65-F5344CB8AC3E}">
        <p14:creationId xmlns:p14="http://schemas.microsoft.com/office/powerpoint/2010/main" val="361701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313" y="1779104"/>
            <a:ext cx="10470523" cy="304698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These </a:t>
            </a:r>
            <a:r>
              <a:rPr lang="en-US" sz="3200" dirty="0" err="1">
                <a:latin typeface="Times New Roman" panose="02020603050405020304" pitchFamily="18" charset="0"/>
                <a:cs typeface="Times New Roman" panose="02020603050405020304" pitchFamily="18" charset="0"/>
              </a:rPr>
              <a:t>neurofunctional</a:t>
            </a:r>
            <a:r>
              <a:rPr lang="en-US" sz="3200" dirty="0">
                <a:latin typeface="Times New Roman" panose="02020603050405020304" pitchFamily="18" charset="0"/>
                <a:cs typeface="Times New Roman" panose="02020603050405020304" pitchFamily="18" charset="0"/>
              </a:rPr>
              <a:t> accounts have tended to focus on specific aspects of SLA.</a:t>
            </a:r>
          </a:p>
          <a:p>
            <a:r>
              <a:rPr lang="en-US" sz="3200" dirty="0" smtClean="0">
                <a:latin typeface="Times New Roman" panose="02020603050405020304" pitchFamily="18" charset="0"/>
                <a:cs typeface="Times New Roman" panose="02020603050405020304" pitchFamily="18" charset="0"/>
              </a:rPr>
              <a:t>1. Age </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2. Formulaic </a:t>
            </a:r>
            <a:r>
              <a:rPr lang="en-US" sz="3200" dirty="0">
                <a:latin typeface="Times New Roman" panose="02020603050405020304" pitchFamily="18" charset="0"/>
                <a:cs typeface="Times New Roman" panose="02020603050405020304" pitchFamily="18" charset="0"/>
              </a:rPr>
              <a:t>speech</a:t>
            </a:r>
          </a:p>
          <a:p>
            <a:r>
              <a:rPr lang="en-US" sz="3200" dirty="0" smtClean="0">
                <a:latin typeface="Times New Roman" panose="02020603050405020304" pitchFamily="18" charset="0"/>
                <a:cs typeface="Times New Roman" panose="02020603050405020304" pitchFamily="18" charset="0"/>
              </a:rPr>
              <a:t>3. Fossilization</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4. Pattern </a:t>
            </a:r>
            <a:r>
              <a:rPr lang="en-US" sz="3200" dirty="0">
                <a:latin typeface="Times New Roman" panose="02020603050405020304" pitchFamily="18" charset="0"/>
                <a:cs typeface="Times New Roman" panose="02020603050405020304" pitchFamily="18" charset="0"/>
              </a:rPr>
              <a:t>practice in CR SLA.</a:t>
            </a:r>
          </a:p>
        </p:txBody>
      </p:sp>
    </p:spTree>
    <p:extLst>
      <p:ext uri="{BB962C8B-B14F-4D97-AF65-F5344CB8AC3E}">
        <p14:creationId xmlns:p14="http://schemas.microsoft.com/office/powerpoint/2010/main" val="1328203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1097" y="237487"/>
            <a:ext cx="9720072" cy="1499616"/>
          </a:xfrm>
        </p:spPr>
        <p:txBody>
          <a:bodyPr>
            <a:normAutofit/>
          </a:bodyPr>
          <a:lstStyle/>
          <a:p>
            <a:pPr algn="ctr"/>
            <a:r>
              <a:rPr lang="fr-FR" sz="4000" b="1" dirty="0" err="1">
                <a:latin typeface="Times New Roman" panose="02020603050405020304" pitchFamily="18" charset="0"/>
                <a:cs typeface="Times New Roman" panose="02020603050405020304" pitchFamily="18" charset="0"/>
              </a:rPr>
              <a:t>Lamendella’s</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Neurofunctional</a:t>
            </a:r>
            <a:r>
              <a:rPr lang="fr-FR" sz="4000" b="1" dirty="0">
                <a:latin typeface="Times New Roman" panose="02020603050405020304" pitchFamily="18" charset="0"/>
                <a:cs typeface="Times New Roman" panose="02020603050405020304" pitchFamily="18" charset="0"/>
              </a:rPr>
              <a:t> Theory</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670" y="1737103"/>
            <a:ext cx="11062953" cy="4934153"/>
          </a:xfrm>
        </p:spPr>
      </p:pic>
    </p:spTree>
    <p:extLst>
      <p:ext uri="{BB962C8B-B14F-4D97-AF65-F5344CB8AC3E}">
        <p14:creationId xmlns:p14="http://schemas.microsoft.com/office/powerpoint/2010/main" val="208334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41668" y="1403797"/>
            <a:ext cx="5637339" cy="4905563"/>
          </a:xfrm>
        </p:spPr>
        <p:txBody>
          <a:bodyPr>
            <a:normAutofit/>
          </a:bodyPr>
          <a:lstStyle/>
          <a:p>
            <a:r>
              <a:rPr lang="en-US" sz="3200" dirty="0" smtClean="0">
                <a:latin typeface="Times New Roman" panose="02020603050405020304" pitchFamily="18" charset="0"/>
                <a:cs typeface="Times New Roman" panose="02020603050405020304" pitchFamily="18" charset="0"/>
              </a:rPr>
              <a:t>   Firstly</a:t>
            </a:r>
            <a:r>
              <a:rPr lang="en-US" sz="3200" dirty="0">
                <a:latin typeface="Times New Roman" panose="02020603050405020304" pitchFamily="18" charset="0"/>
                <a:cs typeface="Times New Roman" panose="02020603050405020304" pitchFamily="18" charset="0"/>
              </a:rPr>
              <a:t>, ‘explanation’ can mean ‘the way in which the learner works on samples of the input data, converting them into intake and then using his knowledge to produce output (i.e., it includes the acquisition sequence and order and the processes responsible for it). </a:t>
            </a:r>
            <a:endParaRPr lang="fr-FR" sz="3200" dirty="0">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1" y="1287887"/>
            <a:ext cx="5829836" cy="5460643"/>
          </a:xfrm>
        </p:spPr>
      </p:pic>
    </p:spTree>
    <p:extLst>
      <p:ext uri="{BB962C8B-B14F-4D97-AF65-F5344CB8AC3E}">
        <p14:creationId xmlns:p14="http://schemas.microsoft.com/office/powerpoint/2010/main" val="282581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189" y="1714710"/>
            <a:ext cx="10844011" cy="304698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The researcher distinguished two basic types of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acquisition:</a:t>
            </a:r>
          </a:p>
          <a:p>
            <a:r>
              <a:rPr lang="en-US" sz="3200" dirty="0" smtClean="0">
                <a:latin typeface="Times New Roman" panose="02020603050405020304" pitchFamily="18" charset="0"/>
                <a:cs typeface="Times New Roman" panose="02020603050405020304" pitchFamily="18" charset="0"/>
              </a:rPr>
              <a:t>1. Primary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acquisition (it is found in the child’s acquisition of one or more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from 2 to 5 </a:t>
            </a:r>
            <a:r>
              <a:rPr lang="en-US" sz="3200" dirty="0" err="1">
                <a:latin typeface="Times New Roman" panose="02020603050405020304" pitchFamily="18" charset="0"/>
                <a:cs typeface="Times New Roman" panose="02020603050405020304" pitchFamily="18" charset="0"/>
              </a:rPr>
              <a:t>yearls</a:t>
            </a:r>
            <a:r>
              <a:rPr lang="en-US" sz="3200" dirty="0">
                <a:latin typeface="Times New Roman" panose="02020603050405020304" pitchFamily="18" charset="0"/>
                <a:cs typeface="Times New Roman" panose="02020603050405020304" pitchFamily="18" charset="0"/>
              </a:rPr>
              <a:t> old.</a:t>
            </a:r>
          </a:p>
          <a:p>
            <a:r>
              <a:rPr lang="en-US" sz="3200" dirty="0" smtClean="0">
                <a:latin typeface="Times New Roman" panose="02020603050405020304" pitchFamily="18" charset="0"/>
                <a:cs typeface="Times New Roman" panose="02020603050405020304" pitchFamily="18" charset="0"/>
              </a:rPr>
              <a:t>2. Secondary </a:t>
            </a:r>
            <a:r>
              <a:rPr lang="en-US" sz="3200" dirty="0">
                <a:latin typeface="Times New Roman" panose="02020603050405020304" pitchFamily="18" charset="0"/>
                <a:cs typeface="Times New Roman" panose="02020603050405020304" pitchFamily="18" charset="0"/>
              </a:rPr>
              <a:t>LA ( it is subdivided into a foreign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learning – formal CR learning- and second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acquisition – natural acquisition of a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after the age of 5). </a:t>
            </a:r>
          </a:p>
        </p:txBody>
      </p:sp>
    </p:spTree>
    <p:extLst>
      <p:ext uri="{BB962C8B-B14F-4D97-AF65-F5344CB8AC3E}">
        <p14:creationId xmlns:p14="http://schemas.microsoft.com/office/powerpoint/2010/main" val="1481139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431" y="198850"/>
            <a:ext cx="9720072" cy="1499616"/>
          </a:xfrm>
        </p:spPr>
        <p:txBody>
          <a:bodyPr>
            <a:normAutofit/>
          </a:bodyPr>
          <a:lstStyle/>
          <a:p>
            <a:pPr algn="ctr"/>
            <a:r>
              <a:rPr lang="fr-FR" sz="4000" b="1" dirty="0">
                <a:latin typeface="Times New Roman" panose="02020603050405020304" pitchFamily="18" charset="0"/>
                <a:cs typeface="Times New Roman" panose="02020603050405020304" pitchFamily="18" charset="0"/>
              </a:rPr>
              <a:t>2.3.Towards a composite </a:t>
            </a:r>
            <a:r>
              <a:rPr lang="fr-FR" sz="4000" b="1" dirty="0" err="1">
                <a:latin typeface="Times New Roman" panose="02020603050405020304" pitchFamily="18" charset="0"/>
                <a:cs typeface="Times New Roman" panose="02020603050405020304" pitchFamily="18" charset="0"/>
              </a:rPr>
              <a:t>picture</a:t>
            </a:r>
            <a:endParaRPr lang="fr-FR" sz="40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761" y="1698466"/>
            <a:ext cx="11333407" cy="4972790"/>
          </a:xfrm>
        </p:spPr>
      </p:pic>
    </p:spTree>
    <p:extLst>
      <p:ext uri="{BB962C8B-B14F-4D97-AF65-F5344CB8AC3E}">
        <p14:creationId xmlns:p14="http://schemas.microsoft.com/office/powerpoint/2010/main" val="2631850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644170"/>
            <a:ext cx="6096000" cy="1569660"/>
          </a:xfrm>
          <a:prstGeom prst="rect">
            <a:avLst/>
          </a:prstGeom>
        </p:spPr>
        <p:txBody>
          <a:bodyPr>
            <a:spAutoFit/>
          </a:bodyPr>
          <a:lstStyle/>
          <a:p>
            <a:r>
              <a:rPr lang="en-US" sz="3200" dirty="0">
                <a:latin typeface="Times New Roman" panose="02020603050405020304" pitchFamily="18" charset="0"/>
                <a:cs typeface="Times New Roman" panose="02020603050405020304" pitchFamily="18" charset="0"/>
              </a:rPr>
              <a:t>What aspects of SLA must a theory of SLA cover in order to provide a composite picture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494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2135" y="2271876"/>
            <a:ext cx="8680360"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First, we have to return to the </a:t>
            </a:r>
            <a:r>
              <a:rPr lang="en-US" sz="3200" dirty="0" err="1">
                <a:latin typeface="Times New Roman" panose="02020603050405020304" pitchFamily="18" charset="0"/>
                <a:cs typeface="Times New Roman" panose="02020603050405020304" pitchFamily="18" charset="0"/>
              </a:rPr>
              <a:t>framewok</a:t>
            </a:r>
            <a:r>
              <a:rPr lang="en-US" sz="3200" dirty="0">
                <a:latin typeface="Times New Roman" panose="02020603050405020304" pitchFamily="18" charset="0"/>
                <a:cs typeface="Times New Roman" panose="02020603050405020304" pitchFamily="18" charset="0"/>
              </a:rPr>
              <a:t> for investigating SLA to summarize the first six theories (the </a:t>
            </a:r>
            <a:r>
              <a:rPr lang="en-US" sz="3200" dirty="0" err="1">
                <a:latin typeface="Times New Roman" panose="02020603050405020304" pitchFamily="18" charset="0"/>
                <a:cs typeface="Times New Roman" panose="02020603050405020304" pitchFamily="18" charset="0"/>
              </a:rPr>
              <a:t>neurofunctional</a:t>
            </a:r>
            <a:r>
              <a:rPr lang="en-US" sz="3200" dirty="0">
                <a:latin typeface="Times New Roman" panose="02020603050405020304" pitchFamily="18" charset="0"/>
                <a:cs typeface="Times New Roman" panose="02020603050405020304" pitchFamily="18" charset="0"/>
              </a:rPr>
              <a:t> perspective is excluded, as it constitutes a different kind of account of SLA).</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878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7093" y="1779104"/>
            <a:ext cx="6096000" cy="3539430"/>
          </a:xfrm>
          <a:prstGeom prst="rect">
            <a:avLst/>
          </a:prstGeom>
        </p:spPr>
        <p:txBody>
          <a:bodyPr>
            <a:spAutoFit/>
          </a:bodyPr>
          <a:lstStyle/>
          <a:p>
            <a:r>
              <a:rPr lang="en-US" sz="3200" dirty="0">
                <a:latin typeface="Times New Roman" panose="02020603050405020304" pitchFamily="18" charset="0"/>
                <a:cs typeface="Times New Roman" panose="02020603050405020304" pitchFamily="18" charset="0"/>
              </a:rPr>
              <a:t>A number of components of SLA are to be considered:</a:t>
            </a:r>
          </a:p>
          <a:p>
            <a:r>
              <a:rPr lang="en-US" sz="3200" dirty="0" smtClean="0">
                <a:latin typeface="Times New Roman" panose="02020603050405020304" pitchFamily="18" charset="0"/>
                <a:cs typeface="Times New Roman" panose="02020603050405020304" pitchFamily="18" charset="0"/>
              </a:rPr>
              <a:t>1. Situational </a:t>
            </a:r>
            <a:r>
              <a:rPr lang="en-US" sz="3200" dirty="0">
                <a:latin typeface="Times New Roman" panose="02020603050405020304" pitchFamily="18" charset="0"/>
                <a:cs typeface="Times New Roman" panose="02020603050405020304" pitchFamily="18" charset="0"/>
              </a:rPr>
              <a:t>factors</a:t>
            </a:r>
          </a:p>
          <a:p>
            <a:r>
              <a:rPr lang="en-US" sz="3200" dirty="0" smtClean="0">
                <a:latin typeface="Times New Roman" panose="02020603050405020304" pitchFamily="18" charset="0"/>
                <a:cs typeface="Times New Roman" panose="02020603050405020304" pitchFamily="18" charset="0"/>
              </a:rPr>
              <a:t>2. The </a:t>
            </a:r>
            <a:r>
              <a:rPr lang="en-US" sz="3200" dirty="0">
                <a:latin typeface="Times New Roman" panose="02020603050405020304" pitchFamily="18" charset="0"/>
                <a:cs typeface="Times New Roman" panose="02020603050405020304" pitchFamily="18" charset="0"/>
              </a:rPr>
              <a:t>linguistic input</a:t>
            </a:r>
          </a:p>
          <a:p>
            <a:r>
              <a:rPr lang="en-US" sz="3200" dirty="0" smtClean="0">
                <a:latin typeface="Times New Roman" panose="02020603050405020304" pitchFamily="18" charset="0"/>
                <a:cs typeface="Times New Roman" panose="02020603050405020304" pitchFamily="18" charset="0"/>
              </a:rPr>
              <a:t>3. Learner </a:t>
            </a:r>
            <a:r>
              <a:rPr lang="en-US" sz="3200" dirty="0">
                <a:latin typeface="Times New Roman" panose="02020603050405020304" pitchFamily="18" charset="0"/>
                <a:cs typeface="Times New Roman" panose="02020603050405020304" pitchFamily="18" charset="0"/>
              </a:rPr>
              <a:t>differences</a:t>
            </a:r>
          </a:p>
          <a:p>
            <a:r>
              <a:rPr lang="en-US" sz="3200" dirty="0" smtClean="0">
                <a:latin typeface="Times New Roman" panose="02020603050405020304" pitchFamily="18" charset="0"/>
                <a:cs typeface="Times New Roman" panose="02020603050405020304" pitchFamily="18" charset="0"/>
              </a:rPr>
              <a:t>4. Learner </a:t>
            </a:r>
            <a:r>
              <a:rPr lang="en-US" sz="3200" dirty="0">
                <a:latin typeface="Times New Roman" panose="02020603050405020304" pitchFamily="18" charset="0"/>
                <a:cs typeface="Times New Roman" panose="02020603050405020304" pitchFamily="18" charset="0"/>
              </a:rPr>
              <a:t>processes</a:t>
            </a:r>
          </a:p>
          <a:p>
            <a:r>
              <a:rPr lang="en-US" sz="3200" dirty="0" smtClean="0">
                <a:latin typeface="Times New Roman" panose="02020603050405020304" pitchFamily="18" charset="0"/>
                <a:cs typeface="Times New Roman" panose="02020603050405020304" pitchFamily="18" charset="0"/>
              </a:rPr>
              <a:t>5. Linguistic </a:t>
            </a:r>
            <a:r>
              <a:rPr lang="en-US" sz="3200" dirty="0">
                <a:latin typeface="Times New Roman" panose="02020603050405020304" pitchFamily="18" charset="0"/>
                <a:cs typeface="Times New Roman" panose="02020603050405020304" pitchFamily="18" charset="0"/>
              </a:rPr>
              <a:t>output</a:t>
            </a:r>
          </a:p>
        </p:txBody>
      </p:sp>
    </p:spTree>
    <p:extLst>
      <p:ext uri="{BB962C8B-B14F-4D97-AF65-F5344CB8AC3E}">
        <p14:creationId xmlns:p14="http://schemas.microsoft.com/office/powerpoint/2010/main" val="2954630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4128" y="198850"/>
            <a:ext cx="9720072" cy="1499616"/>
          </a:xfrm>
        </p:spPr>
        <p:txBody>
          <a:bodyPr>
            <a:normAutofit/>
          </a:bodyPr>
          <a:lstStyle/>
          <a:p>
            <a:r>
              <a:rPr lang="en-US" sz="4000" b="1" dirty="0">
                <a:latin typeface="Times New Roman" panose="02020603050405020304" pitchFamily="18" charset="0"/>
                <a:cs typeface="Times New Roman" panose="02020603050405020304" pitchFamily="18" charset="0"/>
              </a:rPr>
              <a:t>What is the interrelationship between these components?</a:t>
            </a:r>
            <a:endParaRPr lang="fr-FR" sz="40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882" y="1698466"/>
            <a:ext cx="11410681" cy="4934154"/>
          </a:xfrm>
        </p:spPr>
      </p:pic>
    </p:spTree>
    <p:extLst>
      <p:ext uri="{BB962C8B-B14F-4D97-AF65-F5344CB8AC3E}">
        <p14:creationId xmlns:p14="http://schemas.microsoft.com/office/powerpoint/2010/main" val="4085424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3646" y="2706590"/>
            <a:ext cx="9800822"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Situational factors influence input (in a CR setting) and also the use of learner processes (as the use of CSs).</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103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797" y="2397948"/>
            <a:ext cx="10200068"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Learner differences, as motivation and personality, help determine the quantity and quality of the input and also affect the operation of learner strategies (as the use of metalingual strategies).</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175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673" y="1413063"/>
            <a:ext cx="10702344" cy="403187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Input comprises: (1) the inherent properties of the TL system, and (2) the formally and </a:t>
            </a:r>
            <a:r>
              <a:rPr lang="en-US" sz="3200" dirty="0" err="1">
                <a:latin typeface="Times New Roman" panose="02020603050405020304" pitchFamily="18" charset="0"/>
                <a:cs typeface="Times New Roman" panose="02020603050405020304" pitchFamily="18" charset="0"/>
              </a:rPr>
              <a:t>interactionally</a:t>
            </a:r>
            <a:r>
              <a:rPr lang="en-US" sz="3200" dirty="0">
                <a:latin typeface="Times New Roman" panose="02020603050405020304" pitchFamily="18" charset="0"/>
                <a:cs typeface="Times New Roman" panose="02020603050405020304" pitchFamily="18" charset="0"/>
              </a:rPr>
              <a:t> adjusted features found in foreigner and teacher talk.</a:t>
            </a:r>
          </a:p>
          <a:p>
            <a:r>
              <a:rPr lang="en-US" sz="3200" dirty="0">
                <a:latin typeface="Times New Roman" panose="02020603050405020304" pitchFamily="18" charset="0"/>
                <a:cs typeface="Times New Roman" panose="02020603050405020304" pitchFamily="18" charset="0"/>
              </a:rPr>
              <a:t>Input constitutes the data upon which the learner strategies work, and </a:t>
            </a:r>
            <a:r>
              <a:rPr lang="en-US" sz="3200" dirty="0" err="1">
                <a:latin typeface="Times New Roman" panose="02020603050405020304" pitchFamily="18" charset="0"/>
                <a:cs typeface="Times New Roman" panose="02020603050405020304" pitchFamily="18" charset="0"/>
              </a:rPr>
              <a:t>alsi</a:t>
            </a:r>
            <a:r>
              <a:rPr lang="en-US" sz="3200" dirty="0">
                <a:latin typeface="Times New Roman" panose="02020603050405020304" pitchFamily="18" charset="0"/>
                <a:cs typeface="Times New Roman" panose="02020603050405020304" pitchFamily="18" charset="0"/>
              </a:rPr>
              <a:t> it is determined by the learner’s use of communication strategies (CSs). </a:t>
            </a:r>
          </a:p>
          <a:p>
            <a:r>
              <a:rPr lang="en-US" sz="3200" dirty="0">
                <a:latin typeface="Times New Roman" panose="02020603050405020304" pitchFamily="18" charset="0"/>
                <a:cs typeface="Times New Roman" panose="02020603050405020304" pitchFamily="18" charset="0"/>
              </a:rPr>
              <a:t>Thus, the relationship between input and learner processes is an interactive one.</a:t>
            </a:r>
          </a:p>
        </p:txBody>
      </p:sp>
    </p:spTree>
    <p:extLst>
      <p:ext uri="{BB962C8B-B14F-4D97-AF65-F5344CB8AC3E}">
        <p14:creationId xmlns:p14="http://schemas.microsoft.com/office/powerpoint/2010/main" val="30732281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8445" y="2300802"/>
            <a:ext cx="10573555"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The learner’s strategies (learning strategies, production strategies and CSs) produce a variable L2 output. </a:t>
            </a:r>
          </a:p>
          <a:p>
            <a:r>
              <a:rPr lang="en-US" sz="3200" dirty="0">
                <a:latin typeface="Times New Roman" panose="02020603050405020304" pitchFamily="18" charset="0"/>
                <a:cs typeface="Times New Roman" panose="02020603050405020304" pitchFamily="18" charset="0"/>
              </a:rPr>
              <a:t>This in turn is part of the input (Reminder: auto-input).</a:t>
            </a:r>
          </a:p>
          <a:p>
            <a:r>
              <a:rPr lang="en-US" sz="3200" dirty="0">
                <a:latin typeface="Times New Roman" panose="02020603050405020304" pitchFamily="18" charset="0"/>
                <a:cs typeface="Times New Roman" panose="02020603050405020304" pitchFamily="18" charset="0"/>
              </a:rPr>
              <a:t>Thus the framework is cyclical. </a:t>
            </a:r>
          </a:p>
        </p:txBody>
      </p:sp>
    </p:spTree>
    <p:extLst>
      <p:ext uri="{BB962C8B-B14F-4D97-AF65-F5344CB8AC3E}">
        <p14:creationId xmlns:p14="http://schemas.microsoft.com/office/powerpoint/2010/main" val="4051329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31819" y="2274409"/>
            <a:ext cx="5572945" cy="4583591"/>
          </a:xfrm>
        </p:spPr>
        <p:txBody>
          <a:bodyPr>
            <a:normAutofit/>
          </a:bodyPr>
          <a:lstStyle/>
          <a:p>
            <a:r>
              <a:rPr lang="en-US" sz="32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Secondly</a:t>
            </a:r>
            <a:r>
              <a:rPr lang="en-US" sz="3600" dirty="0">
                <a:latin typeface="Times New Roman" panose="02020603050405020304" pitchFamily="18" charset="0"/>
                <a:cs typeface="Times New Roman" panose="02020603050405020304" pitchFamily="18" charset="0"/>
              </a:rPr>
              <a:t>, it also refers to what motivates the learner to learn and what causes him to cease learning (fossilize). </a:t>
            </a:r>
            <a:endParaRPr lang="fr-FR" sz="3600" dirty="0">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5848" y="180304"/>
            <a:ext cx="5932868" cy="6503831"/>
          </a:xfrm>
        </p:spPr>
      </p:pic>
    </p:spTree>
    <p:extLst>
      <p:ext uri="{BB962C8B-B14F-4D97-AF65-F5344CB8AC3E}">
        <p14:creationId xmlns:p14="http://schemas.microsoft.com/office/powerpoint/2010/main" val="2757229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0315" y="2644170"/>
            <a:ext cx="8680361" cy="156966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In brief, the six theories of SLA do not fulfil the main premises of the framework, although taken together they do so.</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817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199" y="4960137"/>
            <a:ext cx="10270901" cy="1463040"/>
          </a:xfrm>
        </p:spPr>
        <p:txBody>
          <a:bodyPr>
            <a:normAutofit/>
          </a:bodyPr>
          <a:lstStyle/>
          <a:p>
            <a:pPr algn="l"/>
            <a:r>
              <a:rPr lang="en-US" sz="4000" b="1" dirty="0">
                <a:latin typeface="Times New Roman" panose="02020603050405020304" pitchFamily="18" charset="0"/>
                <a:cs typeface="Times New Roman" panose="02020603050405020304" pitchFamily="18" charset="0"/>
              </a:rPr>
              <a:t>2.4.	Eleven Hypotheses about SLA</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131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2886" y="824248"/>
            <a:ext cx="9881315" cy="1492404"/>
          </a:xfrm>
        </p:spPr>
        <p:txBody>
          <a:bodyPr>
            <a:noAutofit/>
          </a:bodyPr>
          <a:lstStyle/>
          <a:p>
            <a:r>
              <a:rPr lang="en-US" sz="4000" b="1" dirty="0">
                <a:latin typeface="Times New Roman" panose="02020603050405020304" pitchFamily="18" charset="0"/>
                <a:cs typeface="Times New Roman" panose="02020603050405020304" pitchFamily="18" charset="0"/>
              </a:rPr>
              <a:t>The basis issues which a theory of SLA will need to </a:t>
            </a:r>
            <a:r>
              <a:rPr lang="en-US" sz="4000" b="1" dirty="0" smtClean="0">
                <a:latin typeface="Times New Roman" panose="02020603050405020304" pitchFamily="18" charset="0"/>
                <a:cs typeface="Times New Roman" panose="02020603050405020304" pitchFamily="18" charset="0"/>
              </a:rPr>
              <a:t>consider will </a:t>
            </a:r>
            <a:r>
              <a:rPr lang="en-US" sz="4000" b="1" dirty="0">
                <a:latin typeface="Times New Roman" panose="02020603050405020304" pitchFamily="18" charset="0"/>
                <a:cs typeface="Times New Roman" panose="02020603050405020304" pitchFamily="18" charset="0"/>
              </a:rPr>
              <a:t>be presented in the form of hypotheses.</a:t>
            </a:r>
            <a:br>
              <a:rPr lang="en-US" sz="4000" b="1" dirty="0">
                <a:latin typeface="Times New Roman" panose="02020603050405020304" pitchFamily="18" charset="0"/>
                <a:cs typeface="Times New Roman" panose="02020603050405020304" pitchFamily="18" charset="0"/>
              </a:rPr>
            </a:br>
            <a:endParaRPr lang="fr-FR" sz="40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002" y="2472744"/>
            <a:ext cx="11372046" cy="4198512"/>
          </a:xfrm>
        </p:spPr>
      </p:pic>
    </p:spTree>
    <p:extLst>
      <p:ext uri="{BB962C8B-B14F-4D97-AF65-F5344CB8AC3E}">
        <p14:creationId xmlns:p14="http://schemas.microsoft.com/office/powerpoint/2010/main" val="3381444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8276" y="4882865"/>
            <a:ext cx="7772400" cy="1463040"/>
          </a:xfrm>
        </p:spPr>
        <p:txBody>
          <a:bodyPr/>
          <a:lstStyle/>
          <a:p>
            <a:pPr algn="ctr"/>
            <a:r>
              <a:rPr lang="fr-FR" sz="4000" b="1" dirty="0">
                <a:latin typeface="Times New Roman" panose="02020603050405020304" pitchFamily="18" charset="0"/>
                <a:cs typeface="Times New Roman" panose="02020603050405020304" pitchFamily="18" charset="0"/>
              </a:rPr>
              <a:t>General</a:t>
            </a:r>
          </a:p>
        </p:txBody>
      </p:sp>
      <p:pic>
        <p:nvPicPr>
          <p:cNvPr id="4" name="Espace réservé pour une image  3"/>
          <p:cNvPicPr>
            <a:picLocks noGrp="1" noChangeAspect="1"/>
          </p:cNvPicPr>
          <p:nvPr>
            <p:ph type="pic" idx="1"/>
          </p:nvPr>
        </p:nvPicPr>
        <p:blipFill>
          <a:blip r:embed="rId2">
            <a:extLst>
              <a:ext uri="{28A0092B-C50C-407E-A947-70E740481C1C}">
                <a14:useLocalDpi xmlns:a14="http://schemas.microsoft.com/office/drawing/2010/main" val="0"/>
              </a:ext>
            </a:extLst>
          </a:blip>
          <a:srcRect t="16621" b="16621"/>
          <a:stretch>
            <a:fillRect/>
          </a:stretch>
        </p:blipFill>
        <p:spPr/>
      </p:pic>
    </p:spTree>
    <p:extLst>
      <p:ext uri="{BB962C8B-B14F-4D97-AF65-F5344CB8AC3E}">
        <p14:creationId xmlns:p14="http://schemas.microsoft.com/office/powerpoint/2010/main" val="2958991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Hypothesis</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418820" y="2376152"/>
            <a:ext cx="4754880" cy="4023360"/>
          </a:xfrm>
        </p:spPr>
        <p:txBody>
          <a:bodyPr>
            <a:normAutofit/>
          </a:bodyPr>
          <a:lstStyle/>
          <a:p>
            <a:r>
              <a:rPr lang="en-US" sz="2800" dirty="0">
                <a:latin typeface="Times New Roman" panose="02020603050405020304" pitchFamily="18" charset="0"/>
                <a:cs typeface="Times New Roman" panose="02020603050405020304" pitchFamily="18" charset="0"/>
              </a:rPr>
              <a:t>SLA follows a natural sequence of </a:t>
            </a:r>
            <a:r>
              <a:rPr lang="en-US" sz="2800" dirty="0" smtClean="0">
                <a:latin typeface="Times New Roman" panose="02020603050405020304" pitchFamily="18" charset="0"/>
                <a:cs typeface="Times New Roman" panose="02020603050405020304" pitchFamily="18" charset="0"/>
              </a:rPr>
              <a:t>development: </a:t>
            </a:r>
            <a:r>
              <a:rPr lang="en-US" sz="2800" dirty="0">
                <a:latin typeface="Times New Roman" panose="02020603050405020304" pitchFamily="18" charset="0"/>
                <a:cs typeface="Times New Roman" panose="02020603050405020304" pitchFamily="18" charset="0"/>
              </a:rPr>
              <a:t>Minor variations in the order of development and </a:t>
            </a:r>
            <a:r>
              <a:rPr lang="en-US" sz="2800" dirty="0" err="1">
                <a:latin typeface="Times New Roman" panose="02020603050405020304" pitchFamily="18" charset="0"/>
                <a:cs typeface="Times New Roman" panose="02020603050405020304" pitchFamily="18" charset="0"/>
              </a:rPr>
              <a:t>and</a:t>
            </a:r>
            <a:r>
              <a:rPr lang="en-US" sz="2800" dirty="0">
                <a:latin typeface="Times New Roman" panose="02020603050405020304" pitchFamily="18" charset="0"/>
                <a:cs typeface="Times New Roman" panose="02020603050405020304" pitchFamily="18" charset="0"/>
              </a:rPr>
              <a:t> major variations in the rate of development and in the level of proficiency achieved.</a:t>
            </a:r>
            <a:endParaRPr lang="fr-FR" sz="2800"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p:txBody>
          <a:bodyPr/>
          <a:lstStyle/>
          <a:p>
            <a:r>
              <a:rPr lang="en-US" sz="2800" i="1" u="sng" dirty="0">
                <a:latin typeface="Times New Roman" panose="02020603050405020304" pitchFamily="18" charset="0"/>
                <a:cs typeface="Times New Roman" panose="02020603050405020304" pitchFamily="18" charset="0"/>
              </a:rPr>
              <a:t>Explanation:</a:t>
            </a:r>
          </a:p>
          <a:p>
            <a:r>
              <a:rPr lang="en-US" sz="2800" dirty="0">
                <a:latin typeface="Times New Roman" panose="02020603050405020304" pitchFamily="18" charset="0"/>
                <a:cs typeface="Times New Roman" panose="02020603050405020304" pitchFamily="18" charset="0"/>
              </a:rPr>
              <a:t>The sequence: refers to the general stages of development which characterize SLA. </a:t>
            </a:r>
          </a:p>
          <a:p>
            <a:r>
              <a:rPr lang="en-US" sz="2800" dirty="0">
                <a:latin typeface="Times New Roman" panose="02020603050405020304" pitchFamily="18" charset="0"/>
                <a:cs typeface="Times New Roman" panose="02020603050405020304" pitchFamily="18" charset="0"/>
              </a:rPr>
              <a:t>The order: referred to the development of specific grammatical features.</a:t>
            </a:r>
          </a:p>
          <a:p>
            <a:endParaRPr lang="fr-FR" dirty="0"/>
          </a:p>
        </p:txBody>
      </p:sp>
    </p:spTree>
    <p:extLst>
      <p:ext uri="{BB962C8B-B14F-4D97-AF65-F5344CB8AC3E}">
        <p14:creationId xmlns:p14="http://schemas.microsoft.com/office/powerpoint/2010/main" val="968393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0665" y="2151727"/>
            <a:ext cx="9710670"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Variations in the rate and success of SLA: differences in age, learning style, aptitude, motivation, and personality result in differences in the route along which LLs pass in SLA. And these factors influence the rate and success of SLA.</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667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Hypothesis</a:t>
            </a:r>
            <a:r>
              <a:rPr lang="fr-FR" sz="4000" b="1" dirty="0" smtClean="0">
                <a:latin typeface="Times New Roman" panose="02020603050405020304" pitchFamily="18" charset="0"/>
                <a:cs typeface="Times New Roman" panose="02020603050405020304" pitchFamily="18" charset="0"/>
              </a:rPr>
              <a:t> </a:t>
            </a:r>
            <a:r>
              <a:rPr lang="fr-FR" sz="4000" b="1" dirty="0" smtClean="0">
                <a:latin typeface="Times New Roman" panose="02020603050405020304" pitchFamily="18" charset="0"/>
                <a:cs typeface="Times New Roman" panose="02020603050405020304" pitchFamily="18" charset="0"/>
              </a:rPr>
              <a:t>2</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206062" y="2949262"/>
            <a:ext cx="5508551" cy="4765183"/>
          </a:xfrm>
        </p:spPr>
        <p:txBody>
          <a:bodyPr>
            <a:normAutofit/>
          </a:bodyPr>
          <a:lstStyle/>
          <a:p>
            <a:r>
              <a:rPr lang="en-US" sz="2800" dirty="0" smtClean="0">
                <a:latin typeface="Times New Roman" panose="02020603050405020304" pitchFamily="18" charset="0"/>
                <a:cs typeface="Times New Roman" panose="02020603050405020304" pitchFamily="18" charset="0"/>
              </a:rPr>
              <a:t>At </a:t>
            </a:r>
            <a:r>
              <a:rPr lang="en-US" sz="2800" dirty="0">
                <a:latin typeface="Times New Roman" panose="02020603050405020304" pitchFamily="18" charset="0"/>
                <a:cs typeface="Times New Roman" panose="02020603050405020304" pitchFamily="18" charset="0"/>
              </a:rPr>
              <a:t>any one stage of development, the learner’s IL comprises a system of variable rules. </a:t>
            </a:r>
            <a:endParaRPr lang="fr-FR" sz="2800"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165330" y="4031087"/>
            <a:ext cx="6026670" cy="4765183"/>
          </a:xfrm>
        </p:spPr>
        <p:txBody>
          <a:bodyPr>
            <a:normAutofit/>
          </a:bodyPr>
          <a:lstStyle/>
          <a:p>
            <a:r>
              <a:rPr lang="en-US" sz="2800" dirty="0">
                <a:latin typeface="Times New Roman" panose="02020603050405020304" pitchFamily="18" charset="0"/>
                <a:cs typeface="Times New Roman" panose="02020603050405020304" pitchFamily="18" charset="0"/>
              </a:rPr>
              <a:t>Whereas H1 refers to vertical variability, H2 acknowledges horizontal variability. The two variabilities are related: the horizontal variability is the mirror of vertical variability.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847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1678" y="2352318"/>
            <a:ext cx="9066727" cy="181588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N.B. </a:t>
            </a:r>
          </a:p>
          <a:p>
            <a:r>
              <a:rPr lang="en-US" sz="2800" dirty="0">
                <a:latin typeface="Times New Roman" panose="02020603050405020304" pitchFamily="18" charset="0"/>
                <a:cs typeface="Times New Roman" panose="02020603050405020304" pitchFamily="18" charset="0"/>
              </a:rPr>
              <a:t>Each IL system contains linguistic forms that are in free variation, i.e., forms that are not guided by rules and whose use is not systematic at all (a number of competing rules).</a:t>
            </a:r>
          </a:p>
        </p:txBody>
      </p:sp>
    </p:spTree>
    <p:extLst>
      <p:ext uri="{BB962C8B-B14F-4D97-AF65-F5344CB8AC3E}">
        <p14:creationId xmlns:p14="http://schemas.microsoft.com/office/powerpoint/2010/main" val="41031925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9800" y="4895743"/>
            <a:ext cx="7772400" cy="1463040"/>
          </a:xfrm>
        </p:spPr>
        <p:txBody>
          <a:bodyPr>
            <a:normAutofit/>
          </a:bodyPr>
          <a:lstStyle/>
          <a:p>
            <a:pPr algn="ctr"/>
            <a:r>
              <a:rPr lang="fr-FR" sz="4000" b="1" dirty="0">
                <a:latin typeface="Times New Roman" panose="02020603050405020304" pitchFamily="18" charset="0"/>
                <a:cs typeface="Times New Roman" panose="02020603050405020304" pitchFamily="18" charset="0"/>
              </a:rPr>
              <a:t>Situation</a:t>
            </a:r>
          </a:p>
        </p:txBody>
      </p:sp>
    </p:spTree>
    <p:extLst>
      <p:ext uri="{BB962C8B-B14F-4D97-AF65-F5344CB8AC3E}">
        <p14:creationId xmlns:p14="http://schemas.microsoft.com/office/powerpoint/2010/main" val="6819095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Hypothesis</a:t>
            </a:r>
            <a:r>
              <a:rPr lang="fr-FR" sz="4000" b="1" dirty="0" smtClean="0">
                <a:latin typeface="Times New Roman" panose="02020603050405020304" pitchFamily="18" charset="0"/>
                <a:cs typeface="Times New Roman" panose="02020603050405020304" pitchFamily="18" charset="0"/>
              </a:rPr>
              <a:t> </a:t>
            </a:r>
            <a:r>
              <a:rPr lang="fr-FR" sz="4000" b="1" dirty="0" smtClean="0">
                <a:latin typeface="Times New Roman" panose="02020603050405020304" pitchFamily="18" charset="0"/>
                <a:cs typeface="Times New Roman" panose="02020603050405020304" pitchFamily="18" charset="0"/>
              </a:rPr>
              <a:t>3</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193183" y="2084832"/>
            <a:ext cx="5585824" cy="4586424"/>
          </a:xfrm>
        </p:spPr>
        <p:txBody>
          <a:bodyPr>
            <a:normAutofit/>
          </a:bodyPr>
          <a:lstStyle/>
          <a:p>
            <a:r>
              <a:rPr lang="en-US" sz="2800" dirty="0" smtClean="0">
                <a:latin typeface="Times New Roman" panose="02020603050405020304" pitchFamily="18" charset="0"/>
                <a:cs typeface="Times New Roman" panose="02020603050405020304" pitchFamily="18" charset="0"/>
              </a:rPr>
              <a:t>Situational </a:t>
            </a:r>
            <a:r>
              <a:rPr lang="en-US" sz="2800" dirty="0">
                <a:latin typeface="Times New Roman" panose="02020603050405020304" pitchFamily="18" charset="0"/>
                <a:cs typeface="Times New Roman" panose="02020603050405020304" pitchFamily="18" charset="0"/>
              </a:rPr>
              <a:t>factors are indirect determinants of the rate of SLA and also of the level of proficiency achieved, but they do not influence the sequence of development, and affect the order of development only in minor and temporary ways.</a:t>
            </a:r>
            <a:endParaRPr lang="fr-FR" sz="2800"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5989319" y="2084832"/>
            <a:ext cx="6026670" cy="4586424"/>
          </a:xfrm>
        </p:spPr>
        <p:txBody>
          <a:bodyPr>
            <a:normAutofit/>
          </a:bodyPr>
          <a:lstStyle/>
          <a:p>
            <a:r>
              <a:rPr lang="en-US" sz="2800" dirty="0">
                <a:latin typeface="Times New Roman" panose="02020603050405020304" pitchFamily="18" charset="0"/>
                <a:cs typeface="Times New Roman" panose="02020603050405020304" pitchFamily="18" charset="0"/>
              </a:rPr>
              <a:t>It claims that CR and naturalistic SLA will follow the same developmental route. It also follows that differences in specific settings (in terms of the level of formality) will not influence the developmental route. This would appear to contradict the important role played by situational factors in language-learner variability.</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17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1097" y="-95819"/>
            <a:ext cx="9720072" cy="1499616"/>
          </a:xfrm>
        </p:spPr>
        <p:txBody>
          <a:bodyPr>
            <a:normAutofit/>
          </a:bodyPr>
          <a:lstStyle/>
          <a:p>
            <a:pPr algn="ctr"/>
            <a:r>
              <a:rPr lang="fr-FR" sz="4000" b="1" dirty="0" err="1" smtClean="0">
                <a:latin typeface="Times New Roman" panose="02020603050405020304" pitchFamily="18" charset="0"/>
                <a:cs typeface="Times New Roman" panose="02020603050405020304" pitchFamily="18" charset="0"/>
              </a:rPr>
              <a:t>Some</a:t>
            </a:r>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researchers</a:t>
            </a:r>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Views</a:t>
            </a:r>
            <a:endParaRPr lang="fr-FR" sz="4000" b="1" dirty="0">
              <a:latin typeface="Times New Roman" panose="02020603050405020304" pitchFamily="18" charset="0"/>
              <a:cs typeface="Times New Roman" panose="02020603050405020304"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749" y="1107583"/>
            <a:ext cx="11642501" cy="5454203"/>
          </a:xfrm>
        </p:spPr>
      </p:pic>
    </p:spTree>
    <p:extLst>
      <p:ext uri="{BB962C8B-B14F-4D97-AF65-F5344CB8AC3E}">
        <p14:creationId xmlns:p14="http://schemas.microsoft.com/office/powerpoint/2010/main" val="3051178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Hypothesis</a:t>
            </a:r>
            <a:r>
              <a:rPr lang="fr-FR" sz="4000" b="1" dirty="0" smtClean="0">
                <a:latin typeface="Times New Roman" panose="02020603050405020304" pitchFamily="18" charset="0"/>
                <a:cs typeface="Times New Roman" panose="02020603050405020304" pitchFamily="18" charset="0"/>
              </a:rPr>
              <a:t> </a:t>
            </a:r>
            <a:r>
              <a:rPr lang="fr-FR" sz="4000" b="1" dirty="0" smtClean="0">
                <a:latin typeface="Times New Roman" panose="02020603050405020304" pitchFamily="18" charset="0"/>
                <a:cs typeface="Times New Roman" panose="02020603050405020304" pitchFamily="18" charset="0"/>
              </a:rPr>
              <a:t>4</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244699" y="1970468"/>
            <a:ext cx="5534308" cy="4338892"/>
          </a:xfrm>
        </p:spPr>
        <p:txBody>
          <a:bodyPr>
            <a:normAutofit/>
          </a:bodyPr>
          <a:lstStyle/>
          <a:p>
            <a:r>
              <a:rPr lang="en-US" sz="2800" dirty="0">
                <a:latin typeface="Times New Roman" panose="02020603050405020304" pitchFamily="18" charset="0"/>
                <a:cs typeface="Times New Roman" panose="02020603050405020304" pitchFamily="18" charset="0"/>
              </a:rPr>
              <a:t>Situational factors are the primary causes of variability in language-learner language. </a:t>
            </a:r>
            <a:endParaRPr lang="fr-FR" sz="2800"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422950" y="3296991"/>
            <a:ext cx="4965193" cy="4094194"/>
          </a:xfrm>
        </p:spPr>
        <p:txBody>
          <a:bodyPr>
            <a:normAutofit/>
          </a:bodyPr>
          <a:lstStyle/>
          <a:p>
            <a:r>
              <a:rPr lang="en-US" sz="2800" dirty="0">
                <a:latin typeface="Times New Roman" panose="02020603050405020304" pitchFamily="18" charset="0"/>
                <a:cs typeface="Times New Roman" panose="02020603050405020304" pitchFamily="18" charset="0"/>
              </a:rPr>
              <a:t>Situational factors (who is addressing whom, when, about what, and where) govern the learner’s variable use of his IL in the same way as they govern the native speaker’s use of his L1.</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459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37516" y="4934379"/>
            <a:ext cx="7772400" cy="1463040"/>
          </a:xfrm>
        </p:spPr>
        <p:txBody>
          <a:bodyPr>
            <a:normAutofit/>
          </a:bodyPr>
          <a:lstStyle/>
          <a:p>
            <a:pPr algn="ctr"/>
            <a:r>
              <a:rPr lang="fr-FR" sz="4000" b="1" dirty="0">
                <a:latin typeface="Times New Roman" panose="02020603050405020304" pitchFamily="18" charset="0"/>
                <a:cs typeface="Times New Roman" panose="02020603050405020304" pitchFamily="18" charset="0"/>
              </a:rPr>
              <a:t>Input</a:t>
            </a:r>
          </a:p>
        </p:txBody>
      </p:sp>
    </p:spTree>
    <p:extLst>
      <p:ext uri="{BB962C8B-B14F-4D97-AF65-F5344CB8AC3E}">
        <p14:creationId xmlns:p14="http://schemas.microsoft.com/office/powerpoint/2010/main" val="15655935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Hypothesis</a:t>
            </a:r>
            <a:r>
              <a:rPr lang="fr-FR" sz="4000" b="1" dirty="0" smtClean="0">
                <a:latin typeface="Times New Roman" panose="02020603050405020304" pitchFamily="18" charset="0"/>
                <a:cs typeface="Times New Roman" panose="02020603050405020304" pitchFamily="18" charset="0"/>
              </a:rPr>
              <a:t> </a:t>
            </a:r>
            <a:r>
              <a:rPr lang="fr-FR" sz="4000" b="1" dirty="0" smtClean="0">
                <a:latin typeface="Times New Roman" panose="02020603050405020304" pitchFamily="18" charset="0"/>
                <a:cs typeface="Times New Roman" panose="02020603050405020304" pitchFamily="18" charset="0"/>
              </a:rPr>
              <a:t>5</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193183" y="2084832"/>
            <a:ext cx="5585824" cy="4637940"/>
          </a:xfrm>
        </p:spPr>
        <p:txBody>
          <a:bodyPr>
            <a:normAutofit/>
          </a:bodyPr>
          <a:lstStyle/>
          <a:p>
            <a:r>
              <a:rPr lang="en-US" sz="2800" dirty="0" smtClean="0">
                <a:latin typeface="Times New Roman" panose="02020603050405020304" pitchFamily="18" charset="0"/>
                <a:cs typeface="Times New Roman" panose="02020603050405020304" pitchFamily="18" charset="0"/>
              </a:rPr>
              <a:t>Input </a:t>
            </a:r>
            <a:r>
              <a:rPr lang="en-US" sz="2800" dirty="0">
                <a:latin typeface="Times New Roman" panose="02020603050405020304" pitchFamily="18" charset="0"/>
                <a:cs typeface="Times New Roman" panose="02020603050405020304" pitchFamily="18" charset="0"/>
              </a:rPr>
              <a:t>that is </a:t>
            </a:r>
            <a:r>
              <a:rPr lang="en-US" sz="2800" dirty="0" err="1">
                <a:latin typeface="Times New Roman" panose="02020603050405020304" pitchFamily="18" charset="0"/>
                <a:cs typeface="Times New Roman" panose="02020603050405020304" pitchFamily="18" charset="0"/>
              </a:rPr>
              <a:t>interactionally</a:t>
            </a:r>
            <a:r>
              <a:rPr lang="en-US" sz="2800" dirty="0">
                <a:latin typeface="Times New Roman" panose="02020603050405020304" pitchFamily="18" charset="0"/>
                <a:cs typeface="Times New Roman" panose="02020603050405020304" pitchFamily="18" charset="0"/>
              </a:rPr>
              <a:t> (but not necessarily formally) adjusted as a result of the negotiation of meaning in two-way discourse between the learner an another speaker functions (but not the sole determinant) of the sequence/order and rate of development. </a:t>
            </a:r>
            <a:endParaRPr lang="fr-FR" sz="2800"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100293" y="4158331"/>
            <a:ext cx="5855594" cy="4637940"/>
          </a:xfrm>
        </p:spPr>
        <p:txBody>
          <a:bodyPr>
            <a:normAutofit/>
          </a:bodyPr>
          <a:lstStyle/>
          <a:p>
            <a:r>
              <a:rPr lang="en-US" sz="2800" dirty="0">
                <a:latin typeface="Times New Roman" panose="02020603050405020304" pitchFamily="18" charset="0"/>
                <a:cs typeface="Times New Roman" panose="02020603050405020304" pitchFamily="18" charset="0"/>
              </a:rPr>
              <a:t>H5 draws on the Discourse Theory in allocating a constitutive role for adjusted input in SLA (though it acknowledges that adjusted input alone does not explain SLA). </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6066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67060" y="4895742"/>
            <a:ext cx="7772400" cy="1463040"/>
          </a:xfrm>
        </p:spPr>
        <p:txBody>
          <a:bodyPr>
            <a:normAutofit/>
          </a:bodyPr>
          <a:lstStyle/>
          <a:p>
            <a:pPr algn="ctr"/>
            <a:r>
              <a:rPr lang="fr-FR" sz="4000" b="1" dirty="0" err="1">
                <a:latin typeface="Times New Roman" panose="02020603050405020304" pitchFamily="18" charset="0"/>
                <a:cs typeface="Times New Roman" panose="02020603050405020304" pitchFamily="18" charset="0"/>
              </a:rPr>
              <a:t>Learner</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Differences</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8566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err="1" smtClean="0">
                <a:latin typeface="Times New Roman" panose="02020603050405020304" pitchFamily="18" charset="0"/>
                <a:cs typeface="Times New Roman" panose="02020603050405020304" pitchFamily="18" charset="0"/>
              </a:rPr>
              <a:t>Hypothesis</a:t>
            </a:r>
            <a:r>
              <a:rPr lang="fr-FR" sz="4000" b="1" dirty="0" smtClean="0">
                <a:latin typeface="Times New Roman" panose="02020603050405020304" pitchFamily="18" charset="0"/>
                <a:cs typeface="Times New Roman" panose="02020603050405020304" pitchFamily="18" charset="0"/>
              </a:rPr>
              <a:t> 6</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218942" y="2286000"/>
            <a:ext cx="5560066" cy="4023360"/>
          </a:xfrm>
        </p:spPr>
        <p:txBody>
          <a:bodyPr>
            <a:normAutofit/>
          </a:bodyPr>
          <a:lstStyle/>
          <a:p>
            <a:r>
              <a:rPr lang="en-US" sz="2800" dirty="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ffective </a:t>
            </a:r>
            <a:r>
              <a:rPr lang="en-US" sz="2800" dirty="0">
                <a:latin typeface="Times New Roman" panose="02020603050405020304" pitchFamily="18" charset="0"/>
                <a:cs typeface="Times New Roman" panose="02020603050405020304" pitchFamily="18" charset="0"/>
              </a:rPr>
              <a:t>learner differences </a:t>
            </a:r>
            <a:r>
              <a:rPr lang="en-US" sz="2800" dirty="0" smtClean="0">
                <a:latin typeface="Times New Roman" panose="02020603050405020304" pitchFamily="18" charset="0"/>
                <a:cs typeface="Times New Roman" panose="02020603050405020304" pitchFamily="18" charset="0"/>
              </a:rPr>
              <a:t>(those </a:t>
            </a:r>
            <a:r>
              <a:rPr lang="en-US" sz="2800" dirty="0">
                <a:latin typeface="Times New Roman" panose="02020603050405020304" pitchFamily="18" charset="0"/>
                <a:cs typeface="Times New Roman" panose="02020603050405020304" pitchFamily="18" charset="0"/>
              </a:rPr>
              <a:t>related to motivation and personality) determine the rate of SLA and the level of proficiency achieved, but not the sequence or order of development.</a:t>
            </a:r>
            <a:endParaRPr lang="fr-FR" sz="2800" dirty="0">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1" y="940158"/>
            <a:ext cx="5842714" cy="5692462"/>
          </a:xfrm>
        </p:spPr>
      </p:pic>
    </p:spTree>
    <p:extLst>
      <p:ext uri="{BB962C8B-B14F-4D97-AF65-F5344CB8AC3E}">
        <p14:creationId xmlns:p14="http://schemas.microsoft.com/office/powerpoint/2010/main" val="27936077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Hypothesis</a:t>
            </a:r>
            <a:r>
              <a:rPr lang="fr-FR" sz="4000" b="1" dirty="0" smtClean="0">
                <a:latin typeface="Times New Roman" panose="02020603050405020304" pitchFamily="18" charset="0"/>
                <a:cs typeface="Times New Roman" panose="02020603050405020304" pitchFamily="18" charset="0"/>
              </a:rPr>
              <a:t> 7</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463639" y="2286000"/>
            <a:ext cx="5315368" cy="4023360"/>
          </a:xfrm>
        </p:spPr>
        <p:txBody>
          <a:bodyPr>
            <a:normAutofit/>
          </a:bodyPr>
          <a:lstStyle/>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learner’s L1 influences the order of development (although not in major ways).</a:t>
            </a:r>
            <a:endParaRPr lang="fr-FR" sz="3200"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5950039" y="3258354"/>
            <a:ext cx="5782615" cy="3051005"/>
          </a:xfrm>
        </p:spPr>
        <p:txBody>
          <a:bodyPr>
            <a:normAutofit/>
          </a:bodyPr>
          <a:lstStyle/>
          <a:p>
            <a:r>
              <a:rPr lang="en-US" sz="3200" dirty="0">
                <a:latin typeface="Times New Roman" panose="02020603050405020304" pitchFamily="18" charset="0"/>
                <a:cs typeface="Times New Roman" panose="02020603050405020304" pitchFamily="18" charset="0"/>
              </a:rPr>
              <a:t>More cognitive explanations of ‘transfer’ show that the L1 is still an important factor in SLA. It is doubtful that the </a:t>
            </a:r>
            <a:r>
              <a:rPr lang="en-US" sz="3200" dirty="0" err="1">
                <a:latin typeface="Times New Roman" panose="02020603050405020304" pitchFamily="18" charset="0"/>
                <a:cs typeface="Times New Roman" panose="02020603050405020304" pitchFamily="18" charset="0"/>
              </a:rPr>
              <a:t>the</a:t>
            </a:r>
            <a:r>
              <a:rPr lang="en-US" sz="3200" dirty="0">
                <a:latin typeface="Times New Roman" panose="02020603050405020304" pitchFamily="18" charset="0"/>
                <a:cs typeface="Times New Roman" panose="02020603050405020304" pitchFamily="18" charset="0"/>
              </a:rPr>
              <a:t> sequence of development is affected by the L1.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834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6371" y="2223529"/>
            <a:ext cx="9916733"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It is more likely that the appearance of specific grammatical features in the order of development of </a:t>
            </a:r>
            <a:r>
              <a:rPr lang="en-US" sz="3200" dirty="0" err="1">
                <a:latin typeface="Times New Roman" panose="02020603050405020304" pitchFamily="18" charset="0"/>
                <a:cs typeface="Times New Roman" panose="02020603050405020304" pitchFamily="18" charset="0"/>
              </a:rPr>
              <a:t>defferent</a:t>
            </a:r>
            <a:r>
              <a:rPr lang="en-US" sz="3200" dirty="0">
                <a:latin typeface="Times New Roman" panose="02020603050405020304" pitchFamily="18" charset="0"/>
                <a:cs typeface="Times New Roman" panose="02020603050405020304" pitchFamily="18" charset="0"/>
              </a:rPr>
              <a:t> LL scan be traced to their L1, perhaps as a result of the degree of </a:t>
            </a:r>
            <a:r>
              <a:rPr lang="en-US" sz="3200" dirty="0" err="1">
                <a:latin typeface="Times New Roman" panose="02020603050405020304" pitchFamily="18" charset="0"/>
                <a:cs typeface="Times New Roman" panose="02020603050405020304" pitchFamily="18" charset="0"/>
              </a:rPr>
              <a:t>markedness</a:t>
            </a:r>
            <a:r>
              <a:rPr lang="en-US" sz="3200" dirty="0">
                <a:latin typeface="Times New Roman" panose="02020603050405020304" pitchFamily="18" charset="0"/>
                <a:cs typeface="Times New Roman" panose="02020603050405020304" pitchFamily="18" charset="0"/>
              </a:rPr>
              <a:t> of the same features in the L1.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911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 y="4960137"/>
            <a:ext cx="10992118" cy="1463040"/>
          </a:xfrm>
        </p:spPr>
        <p:txBody>
          <a:bodyPr>
            <a:normAutofit/>
          </a:bodyPr>
          <a:lstStyle/>
          <a:p>
            <a:pPr algn="l"/>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Learner</a:t>
            </a:r>
            <a:r>
              <a:rPr lang="fr-FR" sz="4000" b="1" dirty="0" smtClean="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Processes</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076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err="1" smtClean="0">
                <a:latin typeface="Times New Roman" panose="02020603050405020304" pitchFamily="18" charset="0"/>
                <a:cs typeface="Times New Roman" panose="02020603050405020304" pitchFamily="18" charset="0"/>
              </a:rPr>
              <a:t>Hypothesis</a:t>
            </a:r>
            <a:r>
              <a:rPr lang="fr-FR" sz="4000" b="1" dirty="0" smtClean="0">
                <a:latin typeface="Times New Roman" panose="02020603050405020304" pitchFamily="18" charset="0"/>
                <a:cs typeface="Times New Roman" panose="02020603050405020304" pitchFamily="18" charset="0"/>
              </a:rPr>
              <a:t> 8</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309093" y="2286000"/>
            <a:ext cx="5469914" cy="4023360"/>
          </a:xfrm>
        </p:spPr>
        <p:txBody>
          <a:bodyPr>
            <a:normAutofit/>
          </a:bodyPr>
          <a:lstStyle/>
          <a:p>
            <a:r>
              <a:rPr lang="en-US" sz="3200" dirty="0">
                <a:latin typeface="Times New Roman" panose="02020603050405020304" pitchFamily="18" charset="0"/>
                <a:cs typeface="Times New Roman" panose="02020603050405020304" pitchFamily="18" charset="0"/>
              </a:rPr>
              <a:t>IL development occurs as a product of the learner’s use of procedural knowledge to construct discourse.</a:t>
            </a:r>
            <a:endParaRPr lang="fr-FR" sz="3200" dirty="0">
              <a:latin typeface="Times New Roman" panose="02020603050405020304" pitchFamily="18" charset="0"/>
              <a:cs typeface="Times New Roman" panose="02020603050405020304" pitchFamily="18" charset="0"/>
            </a:endParaRPr>
          </a:p>
        </p:txBody>
      </p:sp>
      <p:sp>
        <p:nvSpPr>
          <p:cNvPr id="4" name="Espace réservé du contenu 3"/>
          <p:cNvSpPr>
            <a:spLocks noGrp="1"/>
          </p:cNvSpPr>
          <p:nvPr>
            <p:ph sz="half" idx="2"/>
          </p:nvPr>
        </p:nvSpPr>
        <p:spPr>
          <a:xfrm>
            <a:off x="6504475" y="3429000"/>
            <a:ext cx="4754880" cy="4023360"/>
          </a:xfrm>
        </p:spPr>
        <p:txBody>
          <a:bodyPr/>
          <a:lstStyle/>
          <a:p>
            <a:r>
              <a:rPr lang="en-US" sz="3200" b="1" dirty="0">
                <a:latin typeface="Times New Roman" panose="02020603050405020304" pitchFamily="18" charset="0"/>
                <a:cs typeface="Times New Roman" panose="02020603050405020304" pitchFamily="18" charset="0"/>
              </a:rPr>
              <a:t>N.B. </a:t>
            </a:r>
          </a:p>
          <a:p>
            <a:r>
              <a:rPr lang="en-US" sz="3200" dirty="0">
                <a:latin typeface="Times New Roman" panose="02020603050405020304" pitchFamily="18" charset="0"/>
                <a:cs typeface="Times New Roman" panose="02020603050405020304" pitchFamily="18" charset="0"/>
              </a:rPr>
              <a:t>The learner has two types of knowledge: declarative and procedural. </a:t>
            </a:r>
          </a:p>
          <a:p>
            <a:endParaRPr lang="fr-FR" dirty="0"/>
          </a:p>
        </p:txBody>
      </p:sp>
    </p:spTree>
    <p:extLst>
      <p:ext uri="{BB962C8B-B14F-4D97-AF65-F5344CB8AC3E}">
        <p14:creationId xmlns:p14="http://schemas.microsoft.com/office/powerpoint/2010/main" val="3840132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5161" y="2033513"/>
            <a:ext cx="9955369" cy="2554545"/>
          </a:xfrm>
          <a:prstGeom prst="rect">
            <a:avLst/>
          </a:prstGeom>
        </p:spPr>
        <p:txBody>
          <a:bodyPr wrap="square">
            <a:spAutoFit/>
          </a:bodyPr>
          <a:lstStyle/>
          <a:p>
            <a:r>
              <a:rPr lang="en-US" sz="3200" i="1" dirty="0">
                <a:latin typeface="Times New Roman" panose="02020603050405020304" pitchFamily="18" charset="0"/>
                <a:cs typeface="Times New Roman" panose="02020603050405020304" pitchFamily="18" charset="0"/>
              </a:rPr>
              <a:t>Declarative knowledge </a:t>
            </a:r>
            <a:r>
              <a:rPr lang="en-US" sz="3200" dirty="0">
                <a:latin typeface="Times New Roman" panose="02020603050405020304" pitchFamily="18" charset="0"/>
                <a:cs typeface="Times New Roman" panose="02020603050405020304" pitchFamily="18" charset="0"/>
              </a:rPr>
              <a:t>is ‘knowing that’, it constitutes L2 rules and memorized chunks of lge. </a:t>
            </a:r>
          </a:p>
          <a:p>
            <a:r>
              <a:rPr lang="en-US" sz="3200" i="1" dirty="0">
                <a:latin typeface="Times New Roman" panose="02020603050405020304" pitchFamily="18" charset="0"/>
                <a:cs typeface="Times New Roman" panose="02020603050405020304" pitchFamily="18" charset="0"/>
              </a:rPr>
              <a:t>Procedural knowledge </a:t>
            </a:r>
            <a:r>
              <a:rPr lang="en-US" sz="3200" dirty="0">
                <a:latin typeface="Times New Roman" panose="02020603050405020304" pitchFamily="18" charset="0"/>
                <a:cs typeface="Times New Roman" panose="02020603050405020304" pitchFamily="18" charset="0"/>
              </a:rPr>
              <a:t>is ‘knowing how’, it consists of the </a:t>
            </a:r>
            <a:r>
              <a:rPr lang="en-US" sz="3200" dirty="0" err="1">
                <a:latin typeface="Times New Roman" panose="02020603050405020304" pitchFamily="18" charset="0"/>
                <a:cs typeface="Times New Roman" panose="02020603050405020304" pitchFamily="18" charset="0"/>
              </a:rPr>
              <a:t>stategies</a:t>
            </a:r>
            <a:r>
              <a:rPr lang="en-US" sz="3200" dirty="0">
                <a:latin typeface="Times New Roman" panose="02020603050405020304" pitchFamily="18" charset="0"/>
                <a:cs typeface="Times New Roman" panose="02020603050405020304" pitchFamily="18" charset="0"/>
              </a:rPr>
              <a:t> and procedures employed by the learner to </a:t>
            </a:r>
            <a:r>
              <a:rPr lang="en-US" sz="3200" dirty="0" err="1">
                <a:latin typeface="Times New Roman" panose="02020603050405020304" pitchFamily="18" charset="0"/>
                <a:cs typeface="Times New Roman" panose="02020603050405020304" pitchFamily="18" charset="0"/>
              </a:rPr>
              <a:t>pricess</a:t>
            </a:r>
            <a:r>
              <a:rPr lang="en-US" sz="3200" dirty="0">
                <a:latin typeface="Times New Roman" panose="02020603050405020304" pitchFamily="18" charset="0"/>
                <a:cs typeface="Times New Roman" panose="02020603050405020304" pitchFamily="18" charset="0"/>
              </a:rPr>
              <a:t> L2 data for acquisition and for use. </a:t>
            </a:r>
          </a:p>
        </p:txBody>
      </p:sp>
    </p:spTree>
    <p:extLst>
      <p:ext uri="{BB962C8B-B14F-4D97-AF65-F5344CB8AC3E}">
        <p14:creationId xmlns:p14="http://schemas.microsoft.com/office/powerpoint/2010/main" val="266515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7436" y="2151727"/>
            <a:ext cx="8255358" cy="2554545"/>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Shumann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(1976) distinguishes these two types of explanation, which he refers respectively as ‘cognitive processes’ responsible for how SLA takes place and ‘initiating factors’ responsible for why SLA takes place.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5455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6833" y="2758105"/>
            <a:ext cx="8242479"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When we talk about acquiring a L2, we normally mean ‘declarative knowledge'.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171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60" y="674400"/>
            <a:ext cx="11900079" cy="5509200"/>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a) L2 </a:t>
            </a:r>
            <a:r>
              <a:rPr lang="en-US" sz="3200" dirty="0">
                <a:latin typeface="Times New Roman" panose="02020603050405020304" pitchFamily="18" charset="0"/>
                <a:cs typeface="Times New Roman" panose="02020603050405020304" pitchFamily="18" charset="0"/>
              </a:rPr>
              <a:t>knowledge</a:t>
            </a:r>
          </a:p>
          <a:p>
            <a:r>
              <a:rPr lang="en-US" sz="3200" dirty="0" smtClean="0">
                <a:latin typeface="Times New Roman" panose="02020603050405020304" pitchFamily="18" charset="0"/>
                <a:cs typeface="Times New Roman" panose="02020603050405020304" pitchFamily="18" charset="0"/>
              </a:rPr>
              <a:t>1. Declarative </a:t>
            </a:r>
            <a:r>
              <a:rPr lang="en-US" sz="3200" dirty="0">
                <a:latin typeface="Times New Roman" panose="02020603050405020304" pitchFamily="18" charset="0"/>
                <a:cs typeface="Times New Roman" panose="02020603050405020304" pitchFamily="18" charset="0"/>
              </a:rPr>
              <a:t>knowledge</a:t>
            </a:r>
          </a:p>
          <a:p>
            <a:r>
              <a:rPr lang="en-US" sz="3200" dirty="0" smtClean="0">
                <a:latin typeface="Times New Roman" panose="02020603050405020304" pitchFamily="18" charset="0"/>
                <a:cs typeface="Times New Roman" panose="02020603050405020304" pitchFamily="18" charset="0"/>
              </a:rPr>
              <a:t>2. Procedural </a:t>
            </a:r>
            <a:r>
              <a:rPr lang="en-US" sz="3200" dirty="0">
                <a:latin typeface="Times New Roman" panose="02020603050405020304" pitchFamily="18" charset="0"/>
                <a:cs typeface="Times New Roman" panose="02020603050405020304" pitchFamily="18" charset="0"/>
              </a:rPr>
              <a:t>K</a:t>
            </a:r>
          </a:p>
          <a:p>
            <a:r>
              <a:rPr lang="en-US" sz="3200" dirty="0" smtClean="0">
                <a:latin typeface="Times New Roman" panose="02020603050405020304" pitchFamily="18" charset="0"/>
                <a:cs typeface="Times New Roman" panose="02020603050405020304" pitchFamily="18" charset="0"/>
              </a:rPr>
              <a:t>2.1. Social </a:t>
            </a:r>
            <a:r>
              <a:rPr lang="en-US" sz="3200" dirty="0">
                <a:latin typeface="Times New Roman" panose="02020603050405020304" pitchFamily="18" charset="0"/>
                <a:cs typeface="Times New Roman" panose="02020603050405020304" pitchFamily="18" charset="0"/>
              </a:rPr>
              <a:t>procedures/ strategies (devices for managing interaction in L2)</a:t>
            </a:r>
          </a:p>
          <a:p>
            <a:r>
              <a:rPr lang="en-US" sz="3200" dirty="0" smtClean="0">
                <a:latin typeface="Times New Roman" panose="02020603050405020304" pitchFamily="18" charset="0"/>
                <a:cs typeface="Times New Roman" panose="02020603050405020304" pitchFamily="18" charset="0"/>
              </a:rPr>
              <a:t>2.2. Cognitive </a:t>
            </a:r>
            <a:r>
              <a:rPr lang="en-US" sz="3200" dirty="0">
                <a:latin typeface="Times New Roman" panose="02020603050405020304" pitchFamily="18" charset="0"/>
                <a:cs typeface="Times New Roman" panose="02020603050405020304" pitchFamily="18" charset="0"/>
              </a:rPr>
              <a:t>procedures/ strategies </a:t>
            </a:r>
          </a:p>
          <a:p>
            <a:r>
              <a:rPr lang="en-US" sz="3200" dirty="0" smtClean="0">
                <a:latin typeface="Times New Roman" panose="02020603050405020304" pitchFamily="18" charset="0"/>
                <a:cs typeface="Times New Roman" panose="02020603050405020304" pitchFamily="18" charset="0"/>
              </a:rPr>
              <a:t>2.2.1. For </a:t>
            </a:r>
            <a:r>
              <a:rPr lang="en-US" sz="3200" dirty="0">
                <a:latin typeface="Times New Roman" panose="02020603050405020304" pitchFamily="18" charset="0"/>
                <a:cs typeface="Times New Roman" panose="02020603050405020304" pitchFamily="18" charset="0"/>
              </a:rPr>
              <a:t>learning L2 (devices for internalizing and automatizing L2)</a:t>
            </a:r>
          </a:p>
          <a:p>
            <a:r>
              <a:rPr lang="en-US" sz="3200" dirty="0" smtClean="0">
                <a:latin typeface="Times New Roman" panose="02020603050405020304" pitchFamily="18" charset="0"/>
                <a:cs typeface="Times New Roman" panose="02020603050405020304" pitchFamily="18" charset="0"/>
              </a:rPr>
              <a:t>2.2.2. For </a:t>
            </a:r>
            <a:r>
              <a:rPr lang="en-US" sz="3200" dirty="0">
                <a:latin typeface="Times New Roman" panose="02020603050405020304" pitchFamily="18" charset="0"/>
                <a:cs typeface="Times New Roman" panose="02020603050405020304" pitchFamily="18" charset="0"/>
              </a:rPr>
              <a:t>using </a:t>
            </a:r>
          </a:p>
          <a:p>
            <a:r>
              <a:rPr lang="en-US" sz="3200" dirty="0" smtClean="0">
                <a:latin typeface="Times New Roman" panose="02020603050405020304" pitchFamily="18" charset="0"/>
                <a:cs typeface="Times New Roman" panose="02020603050405020304" pitchFamily="18" charset="0"/>
              </a:rPr>
              <a:t>2.2.2.1. Production</a:t>
            </a:r>
            <a:r>
              <a:rPr lang="en-US" sz="3200" dirty="0">
                <a:latin typeface="Times New Roman" panose="02020603050405020304" pitchFamily="18" charset="0"/>
                <a:cs typeface="Times New Roman" panose="02020603050405020304" pitchFamily="18" charset="0"/>
              </a:rPr>
              <a:t>/ reception procedures/ strategies (devices for using existing resources automatically)</a:t>
            </a:r>
          </a:p>
          <a:p>
            <a:r>
              <a:rPr lang="en-US" sz="3200" dirty="0" smtClean="0">
                <a:latin typeface="Times New Roman" panose="02020603050405020304" pitchFamily="18" charset="0"/>
                <a:cs typeface="Times New Roman" panose="02020603050405020304" pitchFamily="18" charset="0"/>
              </a:rPr>
              <a:t>2.2.2.2. CSs </a:t>
            </a:r>
            <a:r>
              <a:rPr lang="en-US" sz="3200" dirty="0">
                <a:latin typeface="Times New Roman" panose="02020603050405020304" pitchFamily="18" charset="0"/>
                <a:cs typeface="Times New Roman" panose="02020603050405020304" pitchFamily="18" charset="0"/>
              </a:rPr>
              <a:t>(devices for compensating for inadequate resources).</a:t>
            </a:r>
          </a:p>
        </p:txBody>
      </p:sp>
    </p:spTree>
    <p:extLst>
      <p:ext uri="{BB962C8B-B14F-4D97-AF65-F5344CB8AC3E}">
        <p14:creationId xmlns:p14="http://schemas.microsoft.com/office/powerpoint/2010/main" val="2512436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983" y="1308923"/>
            <a:ext cx="11694017" cy="4031873"/>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N.B.</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The main difference between LSs and CSs: the former refer to attempts to use existing L2 knowledge efficiently and clearly with a minimum of effort. The latter occur when the speaker is not able to communicate his original communicative goal in the way he planned to, and </a:t>
            </a:r>
            <a:r>
              <a:rPr lang="en-US" sz="3200" dirty="0" err="1">
                <a:latin typeface="Times New Roman" panose="02020603050405020304" pitchFamily="18" charset="0"/>
                <a:cs typeface="Times New Roman" panose="02020603050405020304" pitchFamily="18" charset="0"/>
              </a:rPr>
              <a:t>soi</a:t>
            </a:r>
            <a:r>
              <a:rPr lang="en-US" sz="3200" dirty="0">
                <a:latin typeface="Times New Roman" panose="02020603050405020304" pitchFamily="18" charset="0"/>
                <a:cs typeface="Times New Roman" panose="02020603050405020304" pitchFamily="18" charset="0"/>
              </a:rPr>
              <a:t> s forced to reduce the goal or to locate alternative means to express it. CSs are the result of an initial failure to implement a production plan. </a:t>
            </a:r>
          </a:p>
        </p:txBody>
      </p:sp>
    </p:spTree>
    <p:extLst>
      <p:ext uri="{BB962C8B-B14F-4D97-AF65-F5344CB8AC3E}">
        <p14:creationId xmlns:p14="http://schemas.microsoft.com/office/powerpoint/2010/main" val="14949893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508" y="95819"/>
            <a:ext cx="11629623" cy="1499616"/>
          </a:xfrm>
        </p:spPr>
        <p:txBody>
          <a:bodyPr>
            <a:normAutofit/>
          </a:bodyPr>
          <a:lstStyle/>
          <a:p>
            <a:pPr algn="ctr"/>
            <a:r>
              <a:rPr lang="en-US" sz="4000" b="1" dirty="0">
                <a:latin typeface="Times New Roman" panose="02020603050405020304" pitchFamily="18" charset="0"/>
                <a:cs typeface="Times New Roman" panose="02020603050405020304" pitchFamily="18" charset="0"/>
              </a:rPr>
              <a:t>There are three (3) kinds of learner strategies:</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174508" y="1970210"/>
            <a:ext cx="5604499" cy="4713925"/>
          </a:xfrm>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Corollary (consequence) 1: the </a:t>
            </a:r>
            <a:r>
              <a:rPr lang="en-US" sz="2800" dirty="0" err="1">
                <a:latin typeface="Times New Roman" panose="02020603050405020304" pitchFamily="18" charset="0"/>
                <a:cs typeface="Times New Roman" panose="02020603050405020304" pitchFamily="18" charset="0"/>
              </a:rPr>
              <a:t>processe</a:t>
            </a:r>
            <a:r>
              <a:rPr lang="en-US" sz="2800" dirty="0">
                <a:latin typeface="Times New Roman" panose="02020603050405020304" pitchFamily="18" charset="0"/>
                <a:cs typeface="Times New Roman" panose="02020603050405020304" pitchFamily="18" charset="0"/>
              </a:rPr>
              <a:t> of hypothesis testing and formation, and automatization account for how the learner operates on input data, </a:t>
            </a:r>
            <a:r>
              <a:rPr lang="en-US" sz="2800" dirty="0" err="1">
                <a:latin typeface="Times New Roman" panose="02020603050405020304" pitchFamily="18" charset="0"/>
                <a:cs typeface="Times New Roman" panose="02020603050405020304" pitchFamily="18" charset="0"/>
              </a:rPr>
              <a:t>a,d</a:t>
            </a:r>
            <a:r>
              <a:rPr lang="en-US" sz="2800" dirty="0">
                <a:latin typeface="Times New Roman" panose="02020603050405020304" pitchFamily="18" charset="0"/>
                <a:cs typeface="Times New Roman" panose="02020603050405020304" pitchFamily="18" charset="0"/>
              </a:rPr>
              <a:t> determine the sequence and order of development.</a:t>
            </a:r>
          </a:p>
          <a:p>
            <a:r>
              <a:rPr lang="en-US" sz="2800" dirty="0">
                <a:latin typeface="Times New Roman" panose="02020603050405020304" pitchFamily="18" charset="0"/>
                <a:cs typeface="Times New Roman" panose="02020603050405020304" pitchFamily="18" charset="0"/>
              </a:rPr>
              <a:t>Corollary 2: performance strategies  account for the variable use of the learner’s IL system in different contexts of use.</a:t>
            </a:r>
          </a:p>
          <a:p>
            <a:r>
              <a:rPr lang="en-US" sz="2800" dirty="0">
                <a:latin typeface="Times New Roman" panose="02020603050405020304" pitchFamily="18" charset="0"/>
                <a:cs typeface="Times New Roman" panose="02020603050405020304" pitchFamily="18" charset="0"/>
              </a:rPr>
              <a:t>Corollary 3: CSs enable the learner to obtain comprehensible input, and also contribute to the </a:t>
            </a:r>
            <a:r>
              <a:rPr lang="en-US" sz="2800" dirty="0" smtClean="0">
                <a:latin typeface="Times New Roman" panose="02020603050405020304" pitchFamily="18" charset="0"/>
                <a:cs typeface="Times New Roman" panose="02020603050405020304" pitchFamily="18" charset="0"/>
              </a:rPr>
              <a:t>variability </a:t>
            </a:r>
            <a:r>
              <a:rPr lang="en-US" sz="2800" dirty="0">
                <a:latin typeface="Times New Roman" panose="02020603050405020304" pitchFamily="18" charset="0"/>
                <a:cs typeface="Times New Roman" panose="02020603050405020304" pitchFamily="18" charset="0"/>
              </a:rPr>
              <a:t>of </a:t>
            </a:r>
            <a:r>
              <a:rPr lang="en-US" sz="2800" dirty="0" err="1">
                <a:latin typeface="Times New Roman" panose="02020603050405020304" pitchFamily="18" charset="0"/>
                <a:cs typeface="Times New Roman" panose="02020603050405020304" pitchFamily="18" charset="0"/>
              </a:rPr>
              <a:t>lge</a:t>
            </a:r>
            <a:r>
              <a:rPr lang="en-US" sz="2800" dirty="0">
                <a:latin typeface="Times New Roman" panose="02020603050405020304" pitchFamily="18" charset="0"/>
                <a:cs typeface="Times New Roman" panose="02020603050405020304" pitchFamily="18" charset="0"/>
              </a:rPr>
              <a:t>-learner </a:t>
            </a:r>
            <a:r>
              <a:rPr lang="en-US" sz="2800" dirty="0" err="1">
                <a:latin typeface="Times New Roman" panose="02020603050405020304" pitchFamily="18" charset="0"/>
                <a:cs typeface="Times New Roman" panose="02020603050405020304" pitchFamily="18" charset="0"/>
              </a:rPr>
              <a:t>lge</a:t>
            </a:r>
            <a:r>
              <a:rPr lang="en-US" sz="2800" dirty="0">
                <a:latin typeface="Times New Roman" panose="02020603050405020304" pitchFamily="18" charset="0"/>
                <a:cs typeface="Times New Roman" panose="02020603050405020304" pitchFamily="18" charset="0"/>
              </a:rPr>
              <a:t> performance.</a:t>
            </a:r>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98525" y="1352282"/>
            <a:ext cx="6053070" cy="5331853"/>
          </a:xfrm>
        </p:spPr>
      </p:pic>
    </p:spTree>
    <p:extLst>
      <p:ext uri="{BB962C8B-B14F-4D97-AF65-F5344CB8AC3E}">
        <p14:creationId xmlns:p14="http://schemas.microsoft.com/office/powerpoint/2010/main" val="30588503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Hypothesis</a:t>
            </a:r>
            <a:r>
              <a:rPr lang="fr-FR" sz="4000" b="1" dirty="0" smtClean="0">
                <a:latin typeface="Times New Roman" panose="02020603050405020304" pitchFamily="18" charset="0"/>
                <a:cs typeface="Times New Roman" panose="02020603050405020304" pitchFamily="18" charset="0"/>
              </a:rPr>
              <a:t> </a:t>
            </a:r>
            <a:r>
              <a:rPr lang="fr-FR" sz="4000" b="1" dirty="0" smtClean="0">
                <a:latin typeface="Times New Roman" panose="02020603050405020304" pitchFamily="18" charset="0"/>
                <a:cs typeface="Times New Roman" panose="02020603050405020304" pitchFamily="18" charset="0"/>
              </a:rPr>
              <a:t>9</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257577" y="2286000"/>
            <a:ext cx="5521430" cy="4023360"/>
          </a:xfrm>
        </p:spPr>
        <p:txBody>
          <a:bodyPr>
            <a:normAutofit/>
          </a:bodyPr>
          <a:lstStyle/>
          <a:p>
            <a:r>
              <a:rPr lang="en-US" sz="3200" dirty="0">
                <a:latin typeface="Times New Roman" panose="02020603050405020304" pitchFamily="18" charset="0"/>
                <a:cs typeface="Times New Roman" panose="02020603050405020304" pitchFamily="18" charset="0"/>
              </a:rPr>
              <a:t>IL development occurs as the product of the learner’s universal grammar, which makes some rules easier to learn than others. </a:t>
            </a:r>
            <a:endParaRPr lang="fr-FR" sz="3200" dirty="0">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79008" y="1313645"/>
            <a:ext cx="6133950" cy="5280338"/>
          </a:xfrm>
        </p:spPr>
      </p:pic>
    </p:spTree>
    <p:extLst>
      <p:ext uri="{BB962C8B-B14F-4D97-AF65-F5344CB8AC3E}">
        <p14:creationId xmlns:p14="http://schemas.microsoft.com/office/powerpoint/2010/main" val="37222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199" y="4960137"/>
            <a:ext cx="11533031" cy="1463040"/>
          </a:xfrm>
        </p:spPr>
        <p:txBody>
          <a:bodyPr>
            <a:normAutofit/>
          </a:bodyPr>
          <a:lstStyle/>
          <a:p>
            <a:pPr algn="l"/>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Linguistic</a:t>
            </a:r>
            <a:r>
              <a:rPr lang="fr-FR" sz="4000" b="1" dirty="0" smtClean="0">
                <a:latin typeface="Times New Roman" panose="02020603050405020304" pitchFamily="18" charset="0"/>
                <a:cs typeface="Times New Roman" panose="02020603050405020304" pitchFamily="18" charset="0"/>
              </a:rPr>
              <a:t> </a:t>
            </a:r>
            <a:r>
              <a:rPr lang="fr-FR" sz="4000" b="1" dirty="0">
                <a:latin typeface="Times New Roman" panose="02020603050405020304" pitchFamily="18" charset="0"/>
                <a:cs typeface="Times New Roman" panose="02020603050405020304" pitchFamily="18" charset="0"/>
              </a:rPr>
              <a:t>output</a:t>
            </a:r>
          </a:p>
        </p:txBody>
      </p:sp>
    </p:spTree>
    <p:extLst>
      <p:ext uri="{BB962C8B-B14F-4D97-AF65-F5344CB8AC3E}">
        <p14:creationId xmlns:p14="http://schemas.microsoft.com/office/powerpoint/2010/main" val="37370777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8971" y="366276"/>
            <a:ext cx="9720072" cy="1499616"/>
          </a:xfrm>
        </p:spPr>
        <p:txBody>
          <a:bodyPr>
            <a:normAutofit/>
          </a:bodyPr>
          <a:lstStyle/>
          <a:p>
            <a:r>
              <a:rPr lang="fr-FR" sz="4000" b="1" dirty="0" err="1" smtClean="0">
                <a:latin typeface="Times New Roman" panose="02020603050405020304" pitchFamily="18" charset="0"/>
                <a:cs typeface="Times New Roman" panose="02020603050405020304" pitchFamily="18" charset="0"/>
              </a:rPr>
              <a:t>Hypothesis</a:t>
            </a:r>
            <a:r>
              <a:rPr lang="fr-FR" sz="4000" b="1" dirty="0" smtClean="0">
                <a:latin typeface="Times New Roman" panose="02020603050405020304" pitchFamily="18" charset="0"/>
                <a:cs typeface="Times New Roman" panose="02020603050405020304" pitchFamily="18" charset="0"/>
              </a:rPr>
              <a:t> 10</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309093" y="3058732"/>
            <a:ext cx="5572945" cy="4023360"/>
          </a:xfrm>
        </p:spPr>
        <p:txBody>
          <a:bodyPr>
            <a:normAutofit/>
          </a:bodyPr>
          <a:lstStyle/>
          <a:p>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-learner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consists of (1) formulaic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and (2) utterances constructed creatively. </a:t>
            </a:r>
            <a:endParaRPr lang="fr-FR" sz="3200" dirty="0">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82039" y="721218"/>
            <a:ext cx="5992282" cy="5950038"/>
          </a:xfrm>
        </p:spPr>
      </p:pic>
    </p:spTree>
    <p:extLst>
      <p:ext uri="{BB962C8B-B14F-4D97-AF65-F5344CB8AC3E}">
        <p14:creationId xmlns:p14="http://schemas.microsoft.com/office/powerpoint/2010/main" val="37822991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err="1" smtClean="0">
                <a:latin typeface="Times New Roman" panose="02020603050405020304" pitchFamily="18" charset="0"/>
                <a:cs typeface="Times New Roman" panose="02020603050405020304" pitchFamily="18" charset="0"/>
              </a:rPr>
              <a:t>Hypothesis</a:t>
            </a:r>
            <a:r>
              <a:rPr lang="fr-FR" sz="4000" b="1" dirty="0" smtClean="0">
                <a:latin typeface="Times New Roman" panose="02020603050405020304" pitchFamily="18" charset="0"/>
                <a:cs typeface="Times New Roman" panose="02020603050405020304" pitchFamily="18" charset="0"/>
              </a:rPr>
              <a:t> 11</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half" idx="1"/>
          </p:nvPr>
        </p:nvSpPr>
        <p:spPr>
          <a:xfrm>
            <a:off x="599124" y="3200400"/>
            <a:ext cx="4754880" cy="4023360"/>
          </a:xfrm>
        </p:spPr>
        <p:txBody>
          <a:bodyPr>
            <a:normAutofit/>
          </a:bodyPr>
          <a:lstStyle/>
          <a:p>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learner </a:t>
            </a:r>
            <a:r>
              <a:rPr lang="en-US" sz="3200" dirty="0" err="1">
                <a:latin typeface="Times New Roman" panose="02020603050405020304" pitchFamily="18" charset="0"/>
                <a:cs typeface="Times New Roman" panose="02020603050405020304" pitchFamily="18" charset="0"/>
              </a:rPr>
              <a:t>lge</a:t>
            </a:r>
            <a:r>
              <a:rPr lang="en-US" sz="3200" dirty="0">
                <a:latin typeface="Times New Roman" panose="02020603050405020304" pitchFamily="18" charset="0"/>
                <a:cs typeface="Times New Roman" panose="02020603050405020304" pitchFamily="18" charset="0"/>
              </a:rPr>
              <a:t> is variable, dynamic and systematic. </a:t>
            </a:r>
            <a:endParaRPr lang="fr-FR" sz="3200" dirty="0">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12158" y="785611"/>
            <a:ext cx="6362163" cy="5743977"/>
          </a:xfrm>
        </p:spPr>
      </p:pic>
    </p:spTree>
    <p:extLst>
      <p:ext uri="{BB962C8B-B14F-4D97-AF65-F5344CB8AC3E}">
        <p14:creationId xmlns:p14="http://schemas.microsoft.com/office/powerpoint/2010/main" val="37577234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199" y="4960137"/>
            <a:ext cx="11146665" cy="1463040"/>
          </a:xfrm>
        </p:spPr>
        <p:txBody>
          <a:bodyPr>
            <a:normAutofit/>
          </a:bodyPr>
          <a:lstStyle/>
          <a:p>
            <a:pPr algn="l"/>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REferences</a:t>
            </a:r>
            <a:endParaRPr lang="fr-FR"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2749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610" y="1150491"/>
            <a:ext cx="10921285" cy="4557017"/>
          </a:xfrm>
          <a:prstGeom prst="rect">
            <a:avLst/>
          </a:prstGeom>
        </p:spPr>
        <p:txBody>
          <a:bodyPr wrap="square">
            <a:spAutoFit/>
          </a:bodyPr>
          <a:lstStyle/>
          <a:p>
            <a:pPr marL="450215" indent="-450215"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Ellis, R. </a:t>
            </a:r>
            <a:r>
              <a:rPr lang="fr-FR" sz="2400" dirty="0">
                <a:latin typeface="Arabic Typesetting" panose="03020402040406030203" pitchFamily="66" charset="-78"/>
                <a:ea typeface="Calibri" panose="020F0502020204030204" pitchFamily="34" charset="0"/>
                <a:cs typeface="Arial" panose="020B0604020202020204" pitchFamily="34" charset="0"/>
              </a:rPr>
              <a:t>&amp;</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Shintani</a:t>
            </a:r>
            <a:r>
              <a:rPr lang="fr-FR" sz="2400" dirty="0">
                <a:latin typeface="Times New Roman" panose="02020603050405020304" pitchFamily="18" charset="0"/>
                <a:ea typeface="Calibri" panose="020F0502020204030204" pitchFamily="34" charset="0"/>
                <a:cs typeface="Arial" panose="020B0604020202020204" pitchFamily="34" charset="0"/>
              </a:rPr>
              <a:t>, N. </a:t>
            </a:r>
            <a:r>
              <a:rPr lang="fr-FR" sz="2400" dirty="0" err="1">
                <a:latin typeface="Times New Roman" panose="02020603050405020304" pitchFamily="18" charset="0"/>
                <a:ea typeface="Calibri" panose="020F0502020204030204" pitchFamily="34" charset="0"/>
                <a:cs typeface="Arial" panose="020B0604020202020204" pitchFamily="34" charset="0"/>
              </a:rPr>
              <a:t>Exploring</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Language</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Pedagogy</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through</a:t>
            </a:r>
            <a:r>
              <a:rPr lang="fr-FR" sz="2400" dirty="0">
                <a:latin typeface="Times New Roman" panose="02020603050405020304" pitchFamily="18" charset="0"/>
                <a:ea typeface="Calibri" panose="020F0502020204030204" pitchFamily="34" charset="0"/>
                <a:cs typeface="Arial" panose="020B0604020202020204" pitchFamily="34" charset="0"/>
              </a:rPr>
              <a:t> Second </a:t>
            </a:r>
            <a:r>
              <a:rPr lang="fr-FR" sz="2400" dirty="0" err="1">
                <a:latin typeface="Times New Roman" panose="02020603050405020304" pitchFamily="18" charset="0"/>
                <a:ea typeface="Calibri" panose="020F0502020204030204" pitchFamily="34" charset="0"/>
                <a:cs typeface="Arial" panose="020B0604020202020204" pitchFamily="34" charset="0"/>
              </a:rPr>
              <a:t>Language</a:t>
            </a:r>
            <a:r>
              <a:rPr lang="fr-FR" sz="2400" dirty="0">
                <a:latin typeface="Times New Roman" panose="02020603050405020304" pitchFamily="18" charset="0"/>
                <a:ea typeface="Calibri" panose="020F0502020204030204" pitchFamily="34" charset="0"/>
                <a:cs typeface="Arial" panose="020B0604020202020204" pitchFamily="34" charset="0"/>
              </a:rPr>
              <a:t> Acquisition </a:t>
            </a:r>
            <a:r>
              <a:rPr lang="fr-FR" sz="2400" dirty="0" err="1">
                <a:latin typeface="Times New Roman" panose="02020603050405020304" pitchFamily="18" charset="0"/>
                <a:ea typeface="Calibri" panose="020F0502020204030204" pitchFamily="34" charset="0"/>
                <a:cs typeface="Arial" panose="020B0604020202020204" pitchFamily="34" charset="0"/>
              </a:rPr>
              <a:t>Research</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Routledge</a:t>
            </a:r>
            <a:r>
              <a:rPr lang="fr-FR" sz="2400" dirty="0">
                <a:latin typeface="Times New Roman" panose="02020603050405020304" pitchFamily="18" charset="0"/>
                <a:ea typeface="Calibri" panose="020F0502020204030204" pitchFamily="34" charset="0"/>
                <a:cs typeface="Arial" panose="020B0604020202020204" pitchFamily="34" charset="0"/>
              </a:rPr>
              <a:t>: Taylor &amp; Francis Group. London &amp; New York.</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Ellis, R. (1997). Second </a:t>
            </a:r>
            <a:r>
              <a:rPr lang="fr-FR" sz="2400" dirty="0" err="1">
                <a:latin typeface="Times New Roman" panose="02020603050405020304" pitchFamily="18" charset="0"/>
                <a:ea typeface="Calibri" panose="020F0502020204030204" pitchFamily="34" charset="0"/>
                <a:cs typeface="Arial" panose="020B0604020202020204" pitchFamily="34" charset="0"/>
              </a:rPr>
              <a:t>Language</a:t>
            </a:r>
            <a:r>
              <a:rPr lang="fr-FR" sz="2400" dirty="0">
                <a:latin typeface="Times New Roman" panose="02020603050405020304" pitchFamily="18" charset="0"/>
                <a:ea typeface="Calibri" panose="020F0502020204030204" pitchFamily="34" charset="0"/>
                <a:cs typeface="Arial" panose="020B0604020202020204" pitchFamily="34" charset="0"/>
              </a:rPr>
              <a:t> Acquisition. Oxford: Oxford </a:t>
            </a:r>
            <a:r>
              <a:rPr lang="fr-FR" sz="2400" dirty="0" err="1">
                <a:latin typeface="Times New Roman" panose="02020603050405020304" pitchFamily="18" charset="0"/>
                <a:ea typeface="Calibri" panose="020F0502020204030204" pitchFamily="34" charset="0"/>
                <a:cs typeface="Arial" panose="020B0604020202020204" pitchFamily="34" charset="0"/>
              </a:rPr>
              <a:t>University</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Press</a:t>
            </a:r>
            <a:r>
              <a:rPr lang="fr-FR" sz="2400" dirty="0">
                <a:latin typeface="Times New Roman" panose="02020603050405020304" pitchFamily="18" charset="0"/>
                <a:ea typeface="Calibri" panose="020F0502020204030204" pitchFamily="34" charset="0"/>
                <a:cs typeface="Arial" panose="020B0604020202020204" pitchFamily="34" charset="0"/>
              </a:rPr>
              <a:t>.</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Ellis, R. (2008). The </a:t>
            </a:r>
            <a:r>
              <a:rPr lang="fr-FR" sz="2400" dirty="0" err="1">
                <a:latin typeface="Times New Roman" panose="02020603050405020304" pitchFamily="18" charset="0"/>
                <a:ea typeface="Calibri" panose="020F0502020204030204" pitchFamily="34" charset="0"/>
                <a:cs typeface="Arial" panose="020B0604020202020204" pitchFamily="34" charset="0"/>
              </a:rPr>
              <a:t>Study</a:t>
            </a:r>
            <a:r>
              <a:rPr lang="fr-FR" sz="2400" dirty="0">
                <a:latin typeface="Times New Roman" panose="02020603050405020304" pitchFamily="18" charset="0"/>
                <a:ea typeface="Calibri" panose="020F0502020204030204" pitchFamily="34" charset="0"/>
                <a:cs typeface="Arial" panose="020B0604020202020204" pitchFamily="34" charset="0"/>
              </a:rPr>
              <a:t> of Second </a:t>
            </a:r>
            <a:r>
              <a:rPr lang="fr-FR" sz="2400" dirty="0" err="1">
                <a:latin typeface="Times New Roman" panose="02020603050405020304" pitchFamily="18" charset="0"/>
                <a:ea typeface="Calibri" panose="020F0502020204030204" pitchFamily="34" charset="0"/>
                <a:cs typeface="Arial" panose="020B0604020202020204" pitchFamily="34" charset="0"/>
              </a:rPr>
              <a:t>Language</a:t>
            </a:r>
            <a:r>
              <a:rPr lang="fr-FR" sz="2400" dirty="0">
                <a:latin typeface="Times New Roman" panose="02020603050405020304" pitchFamily="18" charset="0"/>
                <a:ea typeface="Calibri" panose="020F0502020204030204" pitchFamily="34" charset="0"/>
                <a:cs typeface="Arial" panose="020B0604020202020204" pitchFamily="34" charset="0"/>
              </a:rPr>
              <a:t> Acquisition. Oxford </a:t>
            </a:r>
            <a:r>
              <a:rPr lang="fr-FR" sz="2400" dirty="0" err="1">
                <a:latin typeface="Times New Roman" panose="02020603050405020304" pitchFamily="18" charset="0"/>
                <a:ea typeface="Calibri" panose="020F0502020204030204" pitchFamily="34" charset="0"/>
                <a:cs typeface="Arial" panose="020B0604020202020204" pitchFamily="34" charset="0"/>
              </a:rPr>
              <a:t>University</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Press</a:t>
            </a:r>
            <a:r>
              <a:rPr lang="fr-FR" sz="2400" dirty="0">
                <a:latin typeface="Times New Roman" panose="02020603050405020304" pitchFamily="18" charset="0"/>
                <a:ea typeface="Calibri" panose="020F0502020204030204" pitchFamily="34" charset="0"/>
                <a:cs typeface="Arial" panose="020B0604020202020204" pitchFamily="34" charset="0"/>
              </a:rPr>
              <a:t>.</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sz="2400" dirty="0" err="1">
                <a:latin typeface="Times New Roman" panose="02020603050405020304" pitchFamily="18" charset="0"/>
                <a:ea typeface="Calibri" panose="020F0502020204030204" pitchFamily="34" charset="0"/>
                <a:cs typeface="Arial" panose="020B0604020202020204" pitchFamily="34" charset="0"/>
              </a:rPr>
              <a:t>Gass</a:t>
            </a:r>
            <a:r>
              <a:rPr lang="fr-FR" sz="2400" dirty="0">
                <a:latin typeface="Times New Roman" panose="02020603050405020304" pitchFamily="18" charset="0"/>
                <a:ea typeface="Calibri" panose="020F0502020204030204" pitchFamily="34" charset="0"/>
                <a:cs typeface="Arial" panose="020B0604020202020204" pitchFamily="34" charset="0"/>
              </a:rPr>
              <a:t>, S.M. &amp; </a:t>
            </a:r>
            <a:r>
              <a:rPr lang="fr-FR" sz="2400" dirty="0" err="1">
                <a:latin typeface="Times New Roman" panose="02020603050405020304" pitchFamily="18" charset="0"/>
                <a:ea typeface="Calibri" panose="020F0502020204030204" pitchFamily="34" charset="0"/>
                <a:cs typeface="Arial" panose="020B0604020202020204" pitchFamily="34" charset="0"/>
              </a:rPr>
              <a:t>Selinker</a:t>
            </a:r>
            <a:r>
              <a:rPr lang="fr-FR" sz="2400" dirty="0">
                <a:latin typeface="Times New Roman" panose="02020603050405020304" pitchFamily="18" charset="0"/>
                <a:ea typeface="Calibri" panose="020F0502020204030204" pitchFamily="34" charset="0"/>
                <a:cs typeface="Arial" panose="020B0604020202020204" pitchFamily="34" charset="0"/>
              </a:rPr>
              <a:t>, L. (2008). Second </a:t>
            </a:r>
            <a:r>
              <a:rPr lang="fr-FR" sz="2400" dirty="0" err="1">
                <a:latin typeface="Times New Roman" panose="02020603050405020304" pitchFamily="18" charset="0"/>
                <a:ea typeface="Calibri" panose="020F0502020204030204" pitchFamily="34" charset="0"/>
                <a:cs typeface="Arial" panose="020B0604020202020204" pitchFamily="34" charset="0"/>
              </a:rPr>
              <a:t>Language</a:t>
            </a:r>
            <a:r>
              <a:rPr lang="fr-FR" sz="2400" dirty="0">
                <a:latin typeface="Times New Roman" panose="02020603050405020304" pitchFamily="18" charset="0"/>
                <a:ea typeface="Calibri" panose="020F0502020204030204" pitchFamily="34" charset="0"/>
                <a:cs typeface="Arial" panose="020B0604020202020204" pitchFamily="34" charset="0"/>
              </a:rPr>
              <a:t> Acquisition: An </a:t>
            </a:r>
            <a:r>
              <a:rPr lang="fr-FR" sz="2400" dirty="0" err="1">
                <a:latin typeface="Times New Roman" panose="02020603050405020304" pitchFamily="18" charset="0"/>
                <a:ea typeface="Calibri" panose="020F0502020204030204" pitchFamily="34" charset="0"/>
                <a:cs typeface="Arial" panose="020B0604020202020204" pitchFamily="34" charset="0"/>
              </a:rPr>
              <a:t>Introductory</a:t>
            </a:r>
            <a:r>
              <a:rPr lang="fr-FR" sz="2400" dirty="0">
                <a:latin typeface="Times New Roman" panose="02020603050405020304" pitchFamily="18" charset="0"/>
                <a:ea typeface="Calibri" panose="020F0502020204030204" pitchFamily="34" charset="0"/>
                <a:cs typeface="Arial" panose="020B0604020202020204" pitchFamily="34" charset="0"/>
              </a:rPr>
              <a:t> Course. </a:t>
            </a:r>
            <a:r>
              <a:rPr lang="fr-FR" sz="2400" dirty="0" err="1">
                <a:latin typeface="Times New Roman" panose="02020603050405020304" pitchFamily="18" charset="0"/>
                <a:ea typeface="Calibri" panose="020F0502020204030204" pitchFamily="34" charset="0"/>
                <a:cs typeface="Arial" panose="020B0604020202020204" pitchFamily="34" charset="0"/>
              </a:rPr>
              <a:t>Routledge</a:t>
            </a:r>
            <a:r>
              <a:rPr lang="fr-FR" sz="2400" dirty="0">
                <a:latin typeface="Times New Roman" panose="02020603050405020304" pitchFamily="18" charset="0"/>
                <a:ea typeface="Calibri" panose="020F0502020204030204" pitchFamily="34" charset="0"/>
                <a:cs typeface="Arial" panose="020B0604020202020204" pitchFamily="34" charset="0"/>
              </a:rPr>
              <a:t>: Taylor &amp; Francis Group. New York &amp; London.</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sz="2400" dirty="0" err="1">
                <a:latin typeface="Times New Roman" panose="02020603050405020304" pitchFamily="18" charset="0"/>
                <a:ea typeface="Calibri" panose="020F0502020204030204" pitchFamily="34" charset="0"/>
                <a:cs typeface="Arial" panose="020B0604020202020204" pitchFamily="34" charset="0"/>
              </a:rPr>
              <a:t>Krashen</a:t>
            </a:r>
            <a:r>
              <a:rPr lang="fr-FR" sz="2400" dirty="0">
                <a:latin typeface="Times New Roman" panose="02020603050405020304" pitchFamily="18" charset="0"/>
                <a:ea typeface="Calibri" panose="020F0502020204030204" pitchFamily="34" charset="0"/>
                <a:cs typeface="Arial" panose="020B0604020202020204" pitchFamily="34" charset="0"/>
              </a:rPr>
              <a:t>, S.D. (1981). Second </a:t>
            </a:r>
            <a:r>
              <a:rPr lang="fr-FR" sz="2400" dirty="0" err="1">
                <a:latin typeface="Times New Roman" panose="02020603050405020304" pitchFamily="18" charset="0"/>
                <a:ea typeface="Calibri" panose="020F0502020204030204" pitchFamily="34" charset="0"/>
                <a:cs typeface="Arial" panose="020B0604020202020204" pitchFamily="34" charset="0"/>
              </a:rPr>
              <a:t>Language</a:t>
            </a:r>
            <a:r>
              <a:rPr lang="fr-FR" sz="2400" dirty="0">
                <a:latin typeface="Times New Roman" panose="02020603050405020304" pitchFamily="18" charset="0"/>
                <a:ea typeface="Calibri" panose="020F0502020204030204" pitchFamily="34" charset="0"/>
                <a:cs typeface="Arial" panose="020B0604020202020204" pitchFamily="34" charset="0"/>
              </a:rPr>
              <a:t> Acquisition and Second </a:t>
            </a:r>
            <a:r>
              <a:rPr lang="fr-FR" sz="2400" dirty="0" err="1">
                <a:latin typeface="Times New Roman" panose="02020603050405020304" pitchFamily="18" charset="0"/>
                <a:ea typeface="Calibri" panose="020F0502020204030204" pitchFamily="34" charset="0"/>
                <a:cs typeface="Arial" panose="020B0604020202020204" pitchFamily="34" charset="0"/>
              </a:rPr>
              <a:t>Language</a:t>
            </a:r>
            <a:r>
              <a:rPr lang="fr-FR" sz="2400" dirty="0">
                <a:latin typeface="Times New Roman" panose="02020603050405020304" pitchFamily="18" charset="0"/>
                <a:ea typeface="Calibri" panose="020F0502020204030204" pitchFamily="34" charset="0"/>
                <a:cs typeface="Arial" panose="020B0604020202020204" pitchFamily="34" charset="0"/>
              </a:rPr>
              <a:t> Learning. </a:t>
            </a:r>
            <a:r>
              <a:rPr lang="fr-FR" sz="2400" dirty="0" err="1">
                <a:latin typeface="Times New Roman" panose="02020603050405020304" pitchFamily="18" charset="0"/>
                <a:ea typeface="Calibri" panose="020F0502020204030204" pitchFamily="34" charset="0"/>
                <a:cs typeface="Arial" panose="020B0604020202020204" pitchFamily="34" charset="0"/>
              </a:rPr>
              <a:t>University</a:t>
            </a:r>
            <a:r>
              <a:rPr lang="fr-FR" sz="2400" dirty="0">
                <a:latin typeface="Times New Roman" panose="02020603050405020304" pitchFamily="18" charset="0"/>
                <a:ea typeface="Calibri" panose="020F0502020204030204" pitchFamily="34" charset="0"/>
                <a:cs typeface="Arial" panose="020B0604020202020204" pitchFamily="34" charset="0"/>
              </a:rPr>
              <a:t> of </a:t>
            </a:r>
            <a:r>
              <a:rPr lang="fr-FR" sz="2400" dirty="0" err="1">
                <a:latin typeface="Times New Roman" panose="02020603050405020304" pitchFamily="18" charset="0"/>
                <a:ea typeface="Calibri" panose="020F0502020204030204" pitchFamily="34" charset="0"/>
                <a:cs typeface="Arial" panose="020B0604020202020204" pitchFamily="34" charset="0"/>
              </a:rPr>
              <a:t>Southern</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California</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Pergamon</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Press</a:t>
            </a:r>
            <a:r>
              <a:rPr lang="fr-FR" sz="2400" dirty="0">
                <a:latin typeface="Times New Roman" panose="02020603050405020304" pitchFamily="18" charset="0"/>
                <a:ea typeface="Calibri" panose="020F0502020204030204" pitchFamily="34" charset="0"/>
                <a:cs typeface="Arial" panose="020B0604020202020204" pitchFamily="34" charset="0"/>
              </a:rPr>
              <a:t> Inc.</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Mitchell, R.; </a:t>
            </a:r>
            <a:r>
              <a:rPr lang="fr-FR" sz="2400" dirty="0" err="1">
                <a:latin typeface="Times New Roman" panose="02020603050405020304" pitchFamily="18" charset="0"/>
                <a:ea typeface="Calibri" panose="020F0502020204030204" pitchFamily="34" charset="0"/>
                <a:cs typeface="Arial" panose="020B0604020202020204" pitchFamily="34" charset="0"/>
              </a:rPr>
              <a:t>Myles</a:t>
            </a:r>
            <a:r>
              <a:rPr lang="fr-FR" sz="2400" dirty="0">
                <a:latin typeface="Times New Roman" panose="02020603050405020304" pitchFamily="18" charset="0"/>
                <a:ea typeface="Calibri" panose="020F0502020204030204" pitchFamily="34" charset="0"/>
                <a:cs typeface="Arial" panose="020B0604020202020204" pitchFamily="34" charset="0"/>
              </a:rPr>
              <a:t>, F.; </a:t>
            </a:r>
            <a:r>
              <a:rPr lang="fr-FR" sz="2400" dirty="0">
                <a:latin typeface="Arabic Typesetting" panose="03020402040406030203" pitchFamily="66" charset="-78"/>
                <a:ea typeface="Calibri" panose="020F0502020204030204" pitchFamily="34" charset="0"/>
                <a:cs typeface="Arial" panose="020B0604020202020204" pitchFamily="34" charset="0"/>
              </a:rPr>
              <a:t>&amp;</a:t>
            </a:r>
            <a:r>
              <a:rPr lang="fr-FR" sz="2400" dirty="0">
                <a:latin typeface="Times New Roman" panose="02020603050405020304" pitchFamily="18" charset="0"/>
                <a:ea typeface="Calibri" panose="020F0502020204030204" pitchFamily="34" charset="0"/>
                <a:cs typeface="Arial" panose="020B0604020202020204" pitchFamily="34" charset="0"/>
              </a:rPr>
              <a:t> Marsden, E. (2013). Second </a:t>
            </a:r>
            <a:r>
              <a:rPr lang="fr-FR" sz="2400" dirty="0" err="1">
                <a:latin typeface="Times New Roman" panose="02020603050405020304" pitchFamily="18" charset="0"/>
                <a:ea typeface="Calibri" panose="020F0502020204030204" pitchFamily="34" charset="0"/>
                <a:cs typeface="Arial" panose="020B0604020202020204" pitchFamily="34" charset="0"/>
              </a:rPr>
              <a:t>Language</a:t>
            </a:r>
            <a:r>
              <a:rPr lang="fr-FR" sz="2400" dirty="0">
                <a:latin typeface="Times New Roman" panose="02020603050405020304" pitchFamily="18" charset="0"/>
                <a:ea typeface="Calibri" panose="020F0502020204030204" pitchFamily="34" charset="0"/>
                <a:cs typeface="Arial" panose="020B0604020202020204" pitchFamily="34" charset="0"/>
              </a:rPr>
              <a:t> Learning </a:t>
            </a:r>
            <a:r>
              <a:rPr lang="fr-FR" sz="2400" dirty="0" err="1">
                <a:latin typeface="Times New Roman" panose="02020603050405020304" pitchFamily="18" charset="0"/>
                <a:ea typeface="Calibri" panose="020F0502020204030204" pitchFamily="34" charset="0"/>
                <a:cs typeface="Arial" panose="020B0604020202020204" pitchFamily="34" charset="0"/>
              </a:rPr>
              <a:t>Theories</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Routledge</a:t>
            </a:r>
            <a:r>
              <a:rPr lang="fr-FR" sz="2400" dirty="0">
                <a:latin typeface="Times New Roman" panose="02020603050405020304" pitchFamily="18" charset="0"/>
                <a:ea typeface="Calibri" panose="020F0502020204030204" pitchFamily="34" charset="0"/>
                <a:cs typeface="Arial" panose="020B0604020202020204" pitchFamily="34" charset="0"/>
              </a:rPr>
              <a:t>: Taylor &amp; Francis Group. London </a:t>
            </a:r>
            <a:r>
              <a:rPr lang="fr-FR" sz="2400" dirty="0">
                <a:latin typeface="Arabic Typesetting" panose="03020402040406030203" pitchFamily="66" charset="-78"/>
                <a:ea typeface="Calibri" panose="020F0502020204030204" pitchFamily="34" charset="0"/>
                <a:cs typeface="Arial" panose="020B0604020202020204" pitchFamily="34" charset="0"/>
              </a:rPr>
              <a:t>&amp;</a:t>
            </a:r>
            <a:r>
              <a:rPr lang="fr-FR" sz="2400" dirty="0">
                <a:latin typeface="Times New Roman" panose="02020603050405020304" pitchFamily="18" charset="0"/>
                <a:ea typeface="Calibri" panose="020F0502020204030204" pitchFamily="34" charset="0"/>
                <a:cs typeface="Arial" panose="020B0604020202020204" pitchFamily="34" charset="0"/>
              </a:rPr>
              <a:t> New York.</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3261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7285" y="2551837"/>
            <a:ext cx="8448541" cy="1754326"/>
          </a:xfrm>
          <a:prstGeom prst="rect">
            <a:avLst/>
          </a:prstGeom>
        </p:spPr>
        <p:txBody>
          <a:bodyPr wrap="square">
            <a:spAutoFit/>
          </a:bodyPr>
          <a:lstStyle/>
          <a:p>
            <a:pPr algn="ctr"/>
            <a:r>
              <a:rPr lang="en-US" sz="3600" dirty="0" smtClean="0">
                <a:latin typeface="Times New Roman" panose="02020603050405020304" pitchFamily="18" charset="0"/>
                <a:cs typeface="Times New Roman" panose="02020603050405020304" pitchFamily="18" charset="0"/>
              </a:rPr>
              <a:t>   Ellis </a:t>
            </a:r>
            <a:r>
              <a:rPr lang="en-US" sz="3600" dirty="0">
                <a:latin typeface="Times New Roman" panose="02020603050405020304" pitchFamily="18" charset="0"/>
                <a:cs typeface="Times New Roman" panose="02020603050405020304" pitchFamily="18" charset="0"/>
              </a:rPr>
              <a:t>(1984) refers to the two types as ‘assembly mechanisms’ and ‘power mechanisms’.</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8357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671" y="1657970"/>
            <a:ext cx="11256135" cy="3542060"/>
          </a:xfrm>
          <a:prstGeom prst="rect">
            <a:avLst/>
          </a:prstGeom>
        </p:spPr>
        <p:txBody>
          <a:bodyPr wrap="square">
            <a:spAutoFit/>
          </a:bodyPr>
          <a:lstStyle/>
          <a:p>
            <a:pPr indent="-450215"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Ortega, L. (2009). </a:t>
            </a:r>
            <a:r>
              <a:rPr lang="fr-FR" sz="2400" dirty="0" err="1">
                <a:latin typeface="Times New Roman" panose="02020603050405020304" pitchFamily="18" charset="0"/>
                <a:ea typeface="Calibri" panose="020F0502020204030204" pitchFamily="34" charset="0"/>
                <a:cs typeface="Arial" panose="020B0604020202020204" pitchFamily="34" charset="0"/>
              </a:rPr>
              <a:t>Understanding</a:t>
            </a:r>
            <a:r>
              <a:rPr lang="fr-FR" sz="2400" dirty="0">
                <a:latin typeface="Times New Roman" panose="02020603050405020304" pitchFamily="18" charset="0"/>
                <a:ea typeface="Calibri" panose="020F0502020204030204" pitchFamily="34" charset="0"/>
                <a:cs typeface="Arial" panose="020B0604020202020204" pitchFamily="34" charset="0"/>
              </a:rPr>
              <a:t> second </a:t>
            </a:r>
            <a:r>
              <a:rPr lang="fr-FR" sz="2400" dirty="0" err="1">
                <a:latin typeface="Times New Roman" panose="02020603050405020304" pitchFamily="18" charset="0"/>
                <a:ea typeface="Calibri" panose="020F0502020204030204" pitchFamily="34" charset="0"/>
                <a:cs typeface="Arial" panose="020B0604020202020204" pitchFamily="34" charset="0"/>
              </a:rPr>
              <a:t>language</a:t>
            </a:r>
            <a:r>
              <a:rPr lang="fr-FR" sz="2400" dirty="0">
                <a:latin typeface="Times New Roman" panose="02020603050405020304" pitchFamily="18" charset="0"/>
                <a:ea typeface="Calibri" panose="020F0502020204030204" pitchFamily="34" charset="0"/>
                <a:cs typeface="Arial" panose="020B0604020202020204" pitchFamily="34" charset="0"/>
              </a:rPr>
              <a:t> acquisition. </a:t>
            </a:r>
            <a:r>
              <a:rPr lang="fr-FR" sz="2400" dirty="0" err="1">
                <a:latin typeface="Times New Roman" panose="02020603050405020304" pitchFamily="18" charset="0"/>
                <a:ea typeface="Calibri" panose="020F0502020204030204" pitchFamily="34" charset="0"/>
                <a:cs typeface="Arial" panose="020B0604020202020204" pitchFamily="34" charset="0"/>
              </a:rPr>
              <a:t>Routledge</a:t>
            </a:r>
            <a:r>
              <a:rPr lang="fr-FR" sz="2400" dirty="0">
                <a:latin typeface="Times New Roman" panose="02020603050405020304" pitchFamily="18" charset="0"/>
                <a:ea typeface="Calibri" panose="020F0502020204030204" pitchFamily="34" charset="0"/>
                <a:cs typeface="Arial" panose="020B0604020202020204" pitchFamily="34" charset="0"/>
              </a:rPr>
              <a:t>: Taylor &amp; Francis Group. London &amp; New York. </a:t>
            </a:r>
            <a:r>
              <a:rPr lang="fr-FR" sz="2400" dirty="0" err="1">
                <a:latin typeface="Times New Roman" panose="02020603050405020304" pitchFamily="18" charset="0"/>
                <a:ea typeface="Calibri" panose="020F0502020204030204" pitchFamily="34" charset="0"/>
                <a:cs typeface="Arial" panose="020B0604020202020204" pitchFamily="34" charset="0"/>
              </a:rPr>
              <a:t>Series</a:t>
            </a:r>
            <a:r>
              <a:rPr lang="fr-FR" sz="2400" dirty="0">
                <a:latin typeface="Times New Roman" panose="02020603050405020304" pitchFamily="18" charset="0"/>
                <a:ea typeface="Calibri" panose="020F0502020204030204" pitchFamily="34" charset="0"/>
                <a:cs typeface="Arial" panose="020B0604020202020204" pitchFamily="34" charset="0"/>
              </a:rPr>
              <a:t> Editors: Bernard </a:t>
            </a:r>
            <a:r>
              <a:rPr lang="fr-FR" sz="2400" dirty="0" err="1">
                <a:latin typeface="Times New Roman" panose="02020603050405020304" pitchFamily="18" charset="0"/>
                <a:ea typeface="Calibri" panose="020F0502020204030204" pitchFamily="34" charset="0"/>
                <a:cs typeface="Arial" panose="020B0604020202020204" pitchFamily="34" charset="0"/>
              </a:rPr>
              <a:t>Comrie</a:t>
            </a:r>
            <a:r>
              <a:rPr lang="fr-FR" sz="2400" dirty="0">
                <a:latin typeface="Times New Roman" panose="02020603050405020304" pitchFamily="18" charset="0"/>
                <a:ea typeface="Calibri" panose="020F0502020204030204" pitchFamily="34" charset="0"/>
                <a:cs typeface="Arial" panose="020B0604020202020204" pitchFamily="34" charset="0"/>
              </a:rPr>
              <a:t> and </a:t>
            </a:r>
            <a:r>
              <a:rPr lang="fr-FR" sz="2400" dirty="0" err="1">
                <a:latin typeface="Times New Roman" panose="02020603050405020304" pitchFamily="18" charset="0"/>
                <a:ea typeface="Calibri" panose="020F0502020204030204" pitchFamily="34" charset="0"/>
                <a:cs typeface="Arial" panose="020B0604020202020204" pitchFamily="34" charset="0"/>
              </a:rPr>
              <a:t>Greville</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Corbett</a:t>
            </a:r>
            <a:r>
              <a:rPr lang="fr-FR" sz="2400" dirty="0">
                <a:latin typeface="Times New Roman" panose="02020603050405020304" pitchFamily="18" charset="0"/>
                <a:ea typeface="Calibri" panose="020F0502020204030204" pitchFamily="34" charset="0"/>
                <a:cs typeface="Arial" panose="020B0604020202020204" pitchFamily="34" charset="0"/>
              </a:rPr>
              <a:t>.</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sz="2400" dirty="0" err="1">
                <a:latin typeface="Times New Roman" panose="02020603050405020304" pitchFamily="18" charset="0"/>
                <a:ea typeface="Calibri" panose="020F0502020204030204" pitchFamily="34" charset="0"/>
                <a:cs typeface="Arial" panose="020B0604020202020204" pitchFamily="34" charset="0"/>
              </a:rPr>
              <a:t>Saville-Troike</a:t>
            </a:r>
            <a:r>
              <a:rPr lang="fr-FR" sz="2400" dirty="0">
                <a:latin typeface="Times New Roman" panose="02020603050405020304" pitchFamily="18" charset="0"/>
                <a:ea typeface="Calibri" panose="020F0502020204030204" pitchFamily="34" charset="0"/>
                <a:cs typeface="Arial" panose="020B0604020202020204" pitchFamily="34" charset="0"/>
              </a:rPr>
              <a:t>, M. (2006). </a:t>
            </a:r>
            <a:r>
              <a:rPr lang="fr-FR" sz="2400" dirty="0" err="1">
                <a:latin typeface="Times New Roman" panose="02020603050405020304" pitchFamily="18" charset="0"/>
                <a:ea typeface="Calibri" panose="020F0502020204030204" pitchFamily="34" charset="0"/>
                <a:cs typeface="Arial" panose="020B0604020202020204" pitchFamily="34" charset="0"/>
              </a:rPr>
              <a:t>Introducing</a:t>
            </a:r>
            <a:r>
              <a:rPr lang="fr-FR" sz="2400" dirty="0">
                <a:latin typeface="Times New Roman" panose="02020603050405020304" pitchFamily="18" charset="0"/>
                <a:ea typeface="Calibri" panose="020F0502020204030204" pitchFamily="34" charset="0"/>
                <a:cs typeface="Arial" panose="020B0604020202020204" pitchFamily="34" charset="0"/>
              </a:rPr>
              <a:t> Second </a:t>
            </a:r>
            <a:r>
              <a:rPr lang="fr-FR" sz="2400" dirty="0" err="1">
                <a:latin typeface="Times New Roman" panose="02020603050405020304" pitchFamily="18" charset="0"/>
                <a:ea typeface="Calibri" panose="020F0502020204030204" pitchFamily="34" charset="0"/>
                <a:cs typeface="Arial" panose="020B0604020202020204" pitchFamily="34" charset="0"/>
              </a:rPr>
              <a:t>Language</a:t>
            </a:r>
            <a:r>
              <a:rPr lang="fr-FR" sz="2400" dirty="0">
                <a:latin typeface="Times New Roman" panose="02020603050405020304" pitchFamily="18" charset="0"/>
                <a:ea typeface="Calibri" panose="020F0502020204030204" pitchFamily="34" charset="0"/>
                <a:cs typeface="Arial" panose="020B0604020202020204" pitchFamily="34" charset="0"/>
              </a:rPr>
              <a:t> Acquisition. Cambridge </a:t>
            </a:r>
            <a:r>
              <a:rPr lang="fr-FR" sz="2400" dirty="0" err="1">
                <a:latin typeface="Times New Roman" panose="02020603050405020304" pitchFamily="18" charset="0"/>
                <a:ea typeface="Calibri" panose="020F0502020204030204" pitchFamily="34" charset="0"/>
                <a:cs typeface="Arial" panose="020B0604020202020204" pitchFamily="34" charset="0"/>
              </a:rPr>
              <a:t>University</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Press</a:t>
            </a:r>
            <a:r>
              <a:rPr lang="fr-FR" sz="2400" dirty="0">
                <a:latin typeface="Times New Roman" panose="02020603050405020304" pitchFamily="18" charset="0"/>
                <a:ea typeface="Calibri" panose="020F0502020204030204" pitchFamily="34" charset="0"/>
                <a:cs typeface="Arial" panose="020B0604020202020204" pitchFamily="34" charset="0"/>
              </a:rPr>
              <a:t>.</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sz="2400" dirty="0" err="1">
                <a:latin typeface="Times New Roman" panose="02020603050405020304" pitchFamily="18" charset="0"/>
                <a:ea typeface="Calibri" panose="020F0502020204030204" pitchFamily="34" charset="0"/>
                <a:cs typeface="Arial" panose="020B0604020202020204" pitchFamily="34" charset="0"/>
              </a:rPr>
              <a:t>Schmidtt</a:t>
            </a:r>
            <a:r>
              <a:rPr lang="fr-FR" sz="2400" dirty="0">
                <a:latin typeface="Times New Roman" panose="02020603050405020304" pitchFamily="18" charset="0"/>
                <a:ea typeface="Calibri" panose="020F0502020204030204" pitchFamily="34" charset="0"/>
                <a:cs typeface="Arial" panose="020B0604020202020204" pitchFamily="34" charset="0"/>
              </a:rPr>
              <a:t>, N. (2010). An Introduction to </a:t>
            </a:r>
            <a:r>
              <a:rPr lang="fr-FR" sz="2400" dirty="0" err="1">
                <a:latin typeface="Times New Roman" panose="02020603050405020304" pitchFamily="18" charset="0"/>
                <a:ea typeface="Calibri" panose="020F0502020204030204" pitchFamily="34" charset="0"/>
                <a:cs typeface="Arial" panose="020B0604020202020204" pitchFamily="34" charset="0"/>
              </a:rPr>
              <a:t>Applied</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err="1">
                <a:latin typeface="Times New Roman" panose="02020603050405020304" pitchFamily="18" charset="0"/>
                <a:ea typeface="Calibri" panose="020F0502020204030204" pitchFamily="34" charset="0"/>
                <a:cs typeface="Arial" panose="020B0604020202020204" pitchFamily="34" charset="0"/>
              </a:rPr>
              <a:t>Linguistics</a:t>
            </a:r>
            <a:r>
              <a:rPr lang="fr-FR" sz="2400" dirty="0">
                <a:latin typeface="Times New Roman" panose="02020603050405020304" pitchFamily="18" charset="0"/>
                <a:ea typeface="Calibri" panose="020F0502020204030204" pitchFamily="34" charset="0"/>
                <a:cs typeface="Arial" panose="020B0604020202020204" pitchFamily="34" charset="0"/>
              </a:rPr>
              <a:t> (Ed.). </a:t>
            </a:r>
            <a:r>
              <a:rPr lang="fr-FR" sz="2400" dirty="0" err="1">
                <a:latin typeface="Times New Roman" panose="02020603050405020304" pitchFamily="18" charset="0"/>
                <a:ea typeface="Calibri" panose="020F0502020204030204" pitchFamily="34" charset="0"/>
                <a:cs typeface="Arial" panose="020B0604020202020204" pitchFamily="34" charset="0"/>
              </a:rPr>
              <a:t>Hodder</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a:latin typeface="Arabic Typesetting" panose="03020402040406030203" pitchFamily="66" charset="-78"/>
                <a:ea typeface="Calibri" panose="020F0502020204030204" pitchFamily="34" charset="0"/>
                <a:cs typeface="Arial" panose="020B0604020202020204" pitchFamily="34" charset="0"/>
              </a:rPr>
              <a:t>&amp; </a:t>
            </a:r>
            <a:r>
              <a:rPr lang="fr-FR" sz="2400" dirty="0">
                <a:latin typeface="Times New Roman" panose="02020603050405020304" pitchFamily="18" charset="0"/>
                <a:ea typeface="Calibri" panose="020F0502020204030204" pitchFamily="34" charset="0"/>
                <a:cs typeface="Arial" panose="020B0604020202020204" pitchFamily="34" charset="0"/>
              </a:rPr>
              <a:t>Stoughton Ltd. </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50215" indent="-450215" algn="just">
              <a:lnSpc>
                <a:spcPct val="107000"/>
              </a:lnSpc>
              <a:spcAft>
                <a:spcPts val="800"/>
              </a:spcAft>
            </a:pPr>
            <a:r>
              <a:rPr lang="fr-FR" sz="2400" dirty="0" err="1">
                <a:latin typeface="Times New Roman" panose="02020603050405020304" pitchFamily="18" charset="0"/>
                <a:ea typeface="Calibri" panose="020F0502020204030204" pitchFamily="34" charset="0"/>
                <a:cs typeface="Arial" panose="020B0604020202020204" pitchFamily="34" charset="0"/>
              </a:rPr>
              <a:t>Yule</a:t>
            </a:r>
            <a:r>
              <a:rPr lang="fr-FR" sz="2400" dirty="0">
                <a:latin typeface="Times New Roman" panose="02020603050405020304" pitchFamily="18" charset="0"/>
                <a:ea typeface="Calibri" panose="020F0502020204030204" pitchFamily="34" charset="0"/>
                <a:cs typeface="Arial" panose="020B0604020202020204" pitchFamily="34" charset="0"/>
              </a:rPr>
              <a:t>, G. (2019). The </a:t>
            </a:r>
            <a:r>
              <a:rPr lang="fr-FR" sz="2400" dirty="0" err="1">
                <a:latin typeface="Times New Roman" panose="02020603050405020304" pitchFamily="18" charset="0"/>
                <a:ea typeface="Calibri" panose="020F0502020204030204" pitchFamily="34" charset="0"/>
                <a:cs typeface="Arial" panose="020B0604020202020204" pitchFamily="34" charset="0"/>
              </a:rPr>
              <a:t>Study</a:t>
            </a:r>
            <a:r>
              <a:rPr lang="fr-FR" sz="2400" dirty="0">
                <a:latin typeface="Times New Roman" panose="02020603050405020304" pitchFamily="18" charset="0"/>
                <a:ea typeface="Calibri" panose="020F0502020204030204" pitchFamily="34" charset="0"/>
                <a:cs typeface="Arial" panose="020B0604020202020204" pitchFamily="34" charset="0"/>
              </a:rPr>
              <a:t> of </a:t>
            </a:r>
            <a:r>
              <a:rPr lang="fr-FR" sz="2400" dirty="0" err="1">
                <a:latin typeface="Times New Roman" panose="02020603050405020304" pitchFamily="18" charset="0"/>
                <a:ea typeface="Calibri" panose="020F0502020204030204" pitchFamily="34" charset="0"/>
                <a:cs typeface="Arial" panose="020B0604020202020204" pitchFamily="34" charset="0"/>
              </a:rPr>
              <a:t>Language</a:t>
            </a:r>
            <a:r>
              <a:rPr lang="fr-FR" sz="2400" dirty="0">
                <a:latin typeface="Times New Roman" panose="02020603050405020304" pitchFamily="18" charset="0"/>
                <a:ea typeface="Calibri" panose="020F0502020204030204" pitchFamily="34" charset="0"/>
                <a:cs typeface="Arial" panose="020B0604020202020204" pitchFamily="34" charset="0"/>
              </a:rPr>
              <a:t> (7th Ed.). </a:t>
            </a:r>
            <a:r>
              <a:rPr lang="fr-FR" sz="2400" dirty="0" err="1">
                <a:latin typeface="Times New Roman" panose="02020603050405020304" pitchFamily="18" charset="0"/>
                <a:ea typeface="Calibri" panose="020F0502020204030204" pitchFamily="34" charset="0"/>
                <a:cs typeface="Arial" panose="020B0604020202020204" pitchFamily="34" charset="0"/>
              </a:rPr>
              <a:t>Study</a:t>
            </a:r>
            <a:r>
              <a:rPr lang="fr-FR" sz="2400" dirty="0">
                <a:latin typeface="Times New Roman" panose="02020603050405020304" pitchFamily="18" charset="0"/>
                <a:ea typeface="Calibri" panose="020F0502020204030204" pitchFamily="34" charset="0"/>
                <a:cs typeface="Arial" panose="020B0604020202020204" pitchFamily="34" charset="0"/>
              </a:rPr>
              <a:t> Guide.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9216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451</TotalTime>
  <Words>3161</Words>
  <Application>Microsoft Office PowerPoint</Application>
  <PresentationFormat>Grand écran</PresentationFormat>
  <Paragraphs>204</Paragraphs>
  <Slides>90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90</vt:i4>
      </vt:variant>
    </vt:vector>
  </HeadingPairs>
  <TitlesOfParts>
    <vt:vector size="98" baseType="lpstr">
      <vt:lpstr>Arabic Typesetting</vt:lpstr>
      <vt:lpstr>Arial</vt:lpstr>
      <vt:lpstr>Calibri</vt:lpstr>
      <vt:lpstr>Times New Roman</vt:lpstr>
      <vt:lpstr>Tw Cen MT</vt:lpstr>
      <vt:lpstr>Tw Cen MT Condensed</vt:lpstr>
      <vt:lpstr>Wingdings 3</vt:lpstr>
      <vt:lpstr>Intégral</vt:lpstr>
      <vt:lpstr>Theories of SLA  Dr Soumia HADJAB </vt:lpstr>
      <vt:lpstr>The role of theory in SLA research</vt:lpstr>
      <vt:lpstr>Présentation PowerPoint</vt:lpstr>
      <vt:lpstr>Présentation PowerPoint</vt:lpstr>
      <vt:lpstr>Présentation PowerPoint</vt:lpstr>
      <vt:lpstr>Présentation PowerPoint</vt:lpstr>
      <vt:lpstr>Some researchers’ Views</vt:lpstr>
      <vt:lpstr>Présentation PowerPoint</vt:lpstr>
      <vt:lpstr>Présentation PowerPoint</vt:lpstr>
      <vt:lpstr>How do researchers set about building an explanation of how and why SLA takes place?</vt:lpstr>
      <vt:lpstr>Présentation PowerPoint</vt:lpstr>
      <vt:lpstr> Stages of the ‘theory-then-research’ approach</vt:lpstr>
      <vt:lpstr>Présentation PowerPoint</vt:lpstr>
      <vt:lpstr>Stages of the ‘research-then-theory’ approach</vt:lpstr>
      <vt:lpstr>Présentation PowerPoint</vt:lpstr>
      <vt:lpstr>Seven theories of SLA</vt:lpstr>
      <vt:lpstr>1. The Acculturation Model</vt:lpstr>
      <vt:lpstr>Présentation PowerPoint</vt:lpstr>
      <vt:lpstr>Présentation PowerPoint</vt:lpstr>
      <vt:lpstr>The Nativization Model: SLA is seen as the result of two general forces (nativization and denativization). </vt:lpstr>
      <vt:lpstr>2. Accomodation Theory</vt:lpstr>
      <vt:lpstr>Présentation PowerPoint</vt:lpstr>
      <vt:lpstr>3. Discourse Theory</vt:lpstr>
      <vt:lpstr>Présentation PowerPoint</vt:lpstr>
      <vt:lpstr>Présentation PowerPoint</vt:lpstr>
      <vt:lpstr>Présentation PowerPoint</vt:lpstr>
      <vt:lpstr>4.The Monitor Model</vt:lpstr>
      <vt:lpstr>Krashen’s Monitor Model </vt:lpstr>
      <vt:lpstr>Causative variables taken into account in the Monitor Model</vt:lpstr>
      <vt:lpstr>5. The Variable Competence Model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6. The Universal Hypothesis</vt:lpstr>
      <vt:lpstr>Présentation PowerPoint</vt:lpstr>
      <vt:lpstr>Présentation PowerPoint</vt:lpstr>
      <vt:lpstr>7. A Neurofunctional Theory</vt:lpstr>
      <vt:lpstr>Présentation PowerPoint</vt:lpstr>
      <vt:lpstr>Présentation PowerPoint</vt:lpstr>
      <vt:lpstr>Présentation PowerPoint</vt:lpstr>
      <vt:lpstr>Présentation PowerPoint</vt:lpstr>
      <vt:lpstr>Présentation PowerPoint</vt:lpstr>
      <vt:lpstr>Lamendella’s Neurofunctional Theory</vt:lpstr>
      <vt:lpstr>Présentation PowerPoint</vt:lpstr>
      <vt:lpstr>2.3.Towards a composite picture</vt:lpstr>
      <vt:lpstr>Présentation PowerPoint</vt:lpstr>
      <vt:lpstr>Présentation PowerPoint</vt:lpstr>
      <vt:lpstr>Présentation PowerPoint</vt:lpstr>
      <vt:lpstr>What is the interrelationship between these components?</vt:lpstr>
      <vt:lpstr>Présentation PowerPoint</vt:lpstr>
      <vt:lpstr>Présentation PowerPoint</vt:lpstr>
      <vt:lpstr>Présentation PowerPoint</vt:lpstr>
      <vt:lpstr>Présentation PowerPoint</vt:lpstr>
      <vt:lpstr>Présentation PowerPoint</vt:lpstr>
      <vt:lpstr>2.4. Eleven Hypotheses about SLA</vt:lpstr>
      <vt:lpstr>The basis issues which a theory of SLA will need to consider will be presented in the form of hypotheses. </vt:lpstr>
      <vt:lpstr>General</vt:lpstr>
      <vt:lpstr>Hypothesis</vt:lpstr>
      <vt:lpstr>Présentation PowerPoint</vt:lpstr>
      <vt:lpstr>               Hypothesis 2</vt:lpstr>
      <vt:lpstr>Présentation PowerPoint</vt:lpstr>
      <vt:lpstr>Situation</vt:lpstr>
      <vt:lpstr>                Hypothesis 3</vt:lpstr>
      <vt:lpstr>                 Hypothesis 4</vt:lpstr>
      <vt:lpstr>Input</vt:lpstr>
      <vt:lpstr>                  Hypothesis 5</vt:lpstr>
      <vt:lpstr>Learner Differences</vt:lpstr>
      <vt:lpstr>Hypothesis 6</vt:lpstr>
      <vt:lpstr>                 Hypothesis 7</vt:lpstr>
      <vt:lpstr>Présentation PowerPoint</vt:lpstr>
      <vt:lpstr>               Learner Processes</vt:lpstr>
      <vt:lpstr>Hypothesis 8</vt:lpstr>
      <vt:lpstr>Présentation PowerPoint</vt:lpstr>
      <vt:lpstr>Présentation PowerPoint</vt:lpstr>
      <vt:lpstr>Présentation PowerPoint</vt:lpstr>
      <vt:lpstr>Présentation PowerPoint</vt:lpstr>
      <vt:lpstr>There are three (3) kinds of learner strategies:</vt:lpstr>
      <vt:lpstr>      Hypothesis 9</vt:lpstr>
      <vt:lpstr>                Linguistic output</vt:lpstr>
      <vt:lpstr>Hypothesis 10</vt:lpstr>
      <vt:lpstr>Hypothesis 11</vt:lpstr>
      <vt:lpstr>                         REferences</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SLA</dc:title>
  <dc:creator>Compte Microsoft</dc:creator>
  <cp:lastModifiedBy>Compte Microsoft</cp:lastModifiedBy>
  <cp:revision>61</cp:revision>
  <dcterms:created xsi:type="dcterms:W3CDTF">2024-02-27T09:38:58Z</dcterms:created>
  <dcterms:modified xsi:type="dcterms:W3CDTF">2024-05-17T20:19:27Z</dcterms:modified>
</cp:coreProperties>
</file>