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7" r:id="rId21"/>
    <p:sldId id="279"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7340F-46ED-46BF-9398-9BB5E14B5E1B}" type="doc">
      <dgm:prSet loTypeId="urn:microsoft.com/office/officeart/2005/8/layout/cycle6" loCatId="cycle" qsTypeId="urn:microsoft.com/office/officeart/2005/8/quickstyle/simple1" qsCatId="simple" csTypeId="urn:microsoft.com/office/officeart/2005/8/colors/accent2_5" csCatId="accent2" phldr="1"/>
      <dgm:spPr/>
      <dgm:t>
        <a:bodyPr/>
        <a:lstStyle/>
        <a:p>
          <a:endParaRPr lang="en-US"/>
        </a:p>
      </dgm:t>
    </dgm:pt>
    <dgm:pt modelId="{1F711C76-13DA-4EF9-AB82-B0A7729D15CF}">
      <dgm:prSet phldrT="[Texte]"/>
      <dgm:spPr/>
      <dgm:t>
        <a:bodyPr/>
        <a:lstStyle/>
        <a:p>
          <a:r>
            <a:rPr lang="ar-DZ" b="1" dirty="0" smtClean="0">
              <a:latin typeface="Sakkal Majalla" pitchFamily="2" charset="-78"/>
              <a:cs typeface="Sakkal Majalla" pitchFamily="2" charset="-78"/>
            </a:rPr>
            <a:t>التشويق في تقديم المادة</a:t>
          </a:r>
          <a:endParaRPr lang="en-US" b="1" dirty="0">
            <a:latin typeface="Sakkal Majalla" pitchFamily="2" charset="-78"/>
            <a:cs typeface="Sakkal Majalla" pitchFamily="2" charset="-78"/>
          </a:endParaRPr>
        </a:p>
      </dgm:t>
    </dgm:pt>
    <dgm:pt modelId="{87DD47C9-32A7-44B7-85EB-B0A805AAFD79}" type="parTrans" cxnId="{72B6FB21-906A-4A78-AD08-8025EBB1014B}">
      <dgm:prSet/>
      <dgm:spPr/>
      <dgm:t>
        <a:bodyPr/>
        <a:lstStyle/>
        <a:p>
          <a:endParaRPr lang="en-US"/>
        </a:p>
      </dgm:t>
    </dgm:pt>
    <dgm:pt modelId="{E13EA075-9DC9-44FC-8D98-212896F9A0CB}" type="sibTrans" cxnId="{72B6FB21-906A-4A78-AD08-8025EBB1014B}">
      <dgm:prSet/>
      <dgm:spPr/>
      <dgm:t>
        <a:bodyPr/>
        <a:lstStyle/>
        <a:p>
          <a:endParaRPr lang="en-US"/>
        </a:p>
      </dgm:t>
    </dgm:pt>
    <dgm:pt modelId="{1F87491D-6091-46E2-AC63-7B096A9828BD}">
      <dgm:prSet phldrT="[Texte]"/>
      <dgm:spPr/>
      <dgm:t>
        <a:bodyPr/>
        <a:lstStyle/>
        <a:p>
          <a:r>
            <a:rPr lang="ar-DZ" b="1" dirty="0" smtClean="0">
              <a:latin typeface="Sakkal Majalla" pitchFamily="2" charset="-78"/>
              <a:cs typeface="Sakkal Majalla" pitchFamily="2" charset="-78"/>
            </a:rPr>
            <a:t>التحول من نظام تلقيني إلى بيئة تعلّم كاملة</a:t>
          </a:r>
          <a:endParaRPr lang="en-US" b="1" dirty="0">
            <a:latin typeface="Sakkal Majalla" pitchFamily="2" charset="-78"/>
            <a:cs typeface="Sakkal Majalla" pitchFamily="2" charset="-78"/>
          </a:endParaRPr>
        </a:p>
      </dgm:t>
    </dgm:pt>
    <dgm:pt modelId="{047A9411-75C7-4D0E-A8BB-2373162F9B79}" type="parTrans" cxnId="{C5D7196A-283F-45B4-B0F1-D66E3157288A}">
      <dgm:prSet/>
      <dgm:spPr/>
      <dgm:t>
        <a:bodyPr/>
        <a:lstStyle/>
        <a:p>
          <a:endParaRPr lang="en-US"/>
        </a:p>
      </dgm:t>
    </dgm:pt>
    <dgm:pt modelId="{2C85E5B0-912D-4CB1-A3E2-407B7D939C8F}" type="sibTrans" cxnId="{C5D7196A-283F-45B4-B0F1-D66E3157288A}">
      <dgm:prSet/>
      <dgm:spPr/>
      <dgm:t>
        <a:bodyPr/>
        <a:lstStyle/>
        <a:p>
          <a:endParaRPr lang="en-US"/>
        </a:p>
      </dgm:t>
    </dgm:pt>
    <dgm:pt modelId="{E4B1E514-AE13-4594-9C55-20C5ED0674CF}">
      <dgm:prSet phldrT="[Texte]"/>
      <dgm:spPr/>
      <dgm:t>
        <a:bodyPr/>
        <a:lstStyle/>
        <a:p>
          <a:r>
            <a:rPr lang="ar-DZ" b="1" dirty="0" smtClean="0">
              <a:latin typeface="Sakkal Majalla" pitchFamily="2" charset="-78"/>
              <a:cs typeface="Sakkal Majalla" pitchFamily="2" charset="-78"/>
            </a:rPr>
            <a:t>بقاء أثر التعلّم لمدّة أطول</a:t>
          </a:r>
          <a:endParaRPr lang="en-US" b="1" dirty="0">
            <a:latin typeface="Sakkal Majalla" pitchFamily="2" charset="-78"/>
            <a:cs typeface="Sakkal Majalla" pitchFamily="2" charset="-78"/>
          </a:endParaRPr>
        </a:p>
      </dgm:t>
    </dgm:pt>
    <dgm:pt modelId="{F2A1732B-AEBA-4F56-8BE5-9BA0C457ED26}" type="parTrans" cxnId="{50B45880-3065-47CD-A4F8-D0B328481014}">
      <dgm:prSet/>
      <dgm:spPr/>
      <dgm:t>
        <a:bodyPr/>
        <a:lstStyle/>
        <a:p>
          <a:endParaRPr lang="en-US"/>
        </a:p>
      </dgm:t>
    </dgm:pt>
    <dgm:pt modelId="{3CE74DFE-9F0F-4CFF-BBDC-1BCE1AB748F0}" type="sibTrans" cxnId="{50B45880-3065-47CD-A4F8-D0B328481014}">
      <dgm:prSet/>
      <dgm:spPr/>
      <dgm:t>
        <a:bodyPr/>
        <a:lstStyle/>
        <a:p>
          <a:endParaRPr lang="en-US"/>
        </a:p>
      </dgm:t>
    </dgm:pt>
    <dgm:pt modelId="{C802FD2B-DE67-4E73-9A7C-74F2990E09F3}">
      <dgm:prSet phldrT="[Texte]"/>
      <dgm:spPr/>
      <dgm:t>
        <a:bodyPr/>
        <a:lstStyle/>
        <a:p>
          <a:r>
            <a:rPr lang="ar-DZ" b="1" dirty="0" smtClean="0">
              <a:latin typeface="Sakkal Majalla" pitchFamily="2" charset="-78"/>
              <a:cs typeface="Sakkal Majalla" pitchFamily="2" charset="-78"/>
            </a:rPr>
            <a:t>التحفيز على التفاعل</a:t>
          </a:r>
          <a:endParaRPr lang="en-US" b="1" dirty="0">
            <a:latin typeface="Sakkal Majalla" pitchFamily="2" charset="-78"/>
            <a:cs typeface="Sakkal Majalla" pitchFamily="2" charset="-78"/>
          </a:endParaRPr>
        </a:p>
      </dgm:t>
    </dgm:pt>
    <dgm:pt modelId="{FC7CBD14-C376-4880-88FB-D26D5C31778F}" type="parTrans" cxnId="{CF745E46-03F8-46BC-BDC1-AEB00486D29B}">
      <dgm:prSet/>
      <dgm:spPr/>
      <dgm:t>
        <a:bodyPr/>
        <a:lstStyle/>
        <a:p>
          <a:endParaRPr lang="en-US"/>
        </a:p>
      </dgm:t>
    </dgm:pt>
    <dgm:pt modelId="{A74974F4-247B-4A32-823C-3CCCA40D3CBF}" type="sibTrans" cxnId="{CF745E46-03F8-46BC-BDC1-AEB00486D29B}">
      <dgm:prSet/>
      <dgm:spPr/>
      <dgm:t>
        <a:bodyPr/>
        <a:lstStyle/>
        <a:p>
          <a:endParaRPr lang="en-US"/>
        </a:p>
      </dgm:t>
    </dgm:pt>
    <dgm:pt modelId="{C2EF814D-4C9D-4137-8A0B-EB95742ECF0A}">
      <dgm:prSet phldrT="[Texte]"/>
      <dgm:spPr/>
      <dgm:t>
        <a:bodyPr/>
        <a:lstStyle/>
        <a:p>
          <a:r>
            <a:rPr lang="ar-DZ" b="1" dirty="0" smtClean="0">
              <a:latin typeface="Sakkal Majalla" pitchFamily="2" charset="-78"/>
              <a:cs typeface="Sakkal Majalla" pitchFamily="2" charset="-78"/>
            </a:rPr>
            <a:t>تحقيق الأهداف بشكل أفضل لتنوع مصادر التعلّم</a:t>
          </a:r>
          <a:endParaRPr lang="en-US" b="1" dirty="0">
            <a:latin typeface="Sakkal Majalla" pitchFamily="2" charset="-78"/>
            <a:cs typeface="Sakkal Majalla" pitchFamily="2" charset="-78"/>
          </a:endParaRPr>
        </a:p>
      </dgm:t>
    </dgm:pt>
    <dgm:pt modelId="{FFEB8101-AD04-4E26-A4FD-5BDE4A781AF0}" type="parTrans" cxnId="{491D722D-6666-4343-8471-13813FB1A9E8}">
      <dgm:prSet/>
      <dgm:spPr/>
      <dgm:t>
        <a:bodyPr/>
        <a:lstStyle/>
        <a:p>
          <a:endParaRPr lang="en-US"/>
        </a:p>
      </dgm:t>
    </dgm:pt>
    <dgm:pt modelId="{F5E49FBD-FA47-41C9-AEA0-53DA16F2A747}" type="sibTrans" cxnId="{491D722D-6666-4343-8471-13813FB1A9E8}">
      <dgm:prSet/>
      <dgm:spPr/>
      <dgm:t>
        <a:bodyPr/>
        <a:lstStyle/>
        <a:p>
          <a:endParaRPr lang="en-US"/>
        </a:p>
      </dgm:t>
    </dgm:pt>
    <dgm:pt modelId="{18405C3A-CCB0-4776-A990-C9D3F8EC4DDD}" type="pres">
      <dgm:prSet presAssocID="{6087340F-46ED-46BF-9398-9BB5E14B5E1B}" presName="cycle" presStyleCnt="0">
        <dgm:presLayoutVars>
          <dgm:dir/>
          <dgm:resizeHandles val="exact"/>
        </dgm:presLayoutVars>
      </dgm:prSet>
      <dgm:spPr/>
      <dgm:t>
        <a:bodyPr/>
        <a:lstStyle/>
        <a:p>
          <a:endParaRPr lang="en-US"/>
        </a:p>
      </dgm:t>
    </dgm:pt>
    <dgm:pt modelId="{80680E53-16DE-4F17-B439-A6807A884F06}" type="pres">
      <dgm:prSet presAssocID="{1F711C76-13DA-4EF9-AB82-B0A7729D15CF}" presName="node" presStyleLbl="node1" presStyleIdx="0" presStyleCnt="5" custScaleX="174355">
        <dgm:presLayoutVars>
          <dgm:bulletEnabled val="1"/>
        </dgm:presLayoutVars>
      </dgm:prSet>
      <dgm:spPr/>
      <dgm:t>
        <a:bodyPr/>
        <a:lstStyle/>
        <a:p>
          <a:endParaRPr lang="en-US"/>
        </a:p>
      </dgm:t>
    </dgm:pt>
    <dgm:pt modelId="{E25A3DB9-21FE-410D-8549-E72B905D06F1}" type="pres">
      <dgm:prSet presAssocID="{1F711C76-13DA-4EF9-AB82-B0A7729D15CF}" presName="spNode" presStyleCnt="0"/>
      <dgm:spPr/>
    </dgm:pt>
    <dgm:pt modelId="{DD65E6DB-ABCB-4A53-9C92-A5F0EB6CBCC6}" type="pres">
      <dgm:prSet presAssocID="{E13EA075-9DC9-44FC-8D98-212896F9A0CB}" presName="sibTrans" presStyleLbl="sibTrans1D1" presStyleIdx="0" presStyleCnt="5"/>
      <dgm:spPr/>
      <dgm:t>
        <a:bodyPr/>
        <a:lstStyle/>
        <a:p>
          <a:endParaRPr lang="en-US"/>
        </a:p>
      </dgm:t>
    </dgm:pt>
    <dgm:pt modelId="{12D92308-998E-4A86-B477-775203AEE168}" type="pres">
      <dgm:prSet presAssocID="{1F87491D-6091-46E2-AC63-7B096A9828BD}" presName="node" presStyleLbl="node1" presStyleIdx="1" presStyleCnt="5" custScaleX="159731">
        <dgm:presLayoutVars>
          <dgm:bulletEnabled val="1"/>
        </dgm:presLayoutVars>
      </dgm:prSet>
      <dgm:spPr/>
      <dgm:t>
        <a:bodyPr/>
        <a:lstStyle/>
        <a:p>
          <a:endParaRPr lang="en-US"/>
        </a:p>
      </dgm:t>
    </dgm:pt>
    <dgm:pt modelId="{A26B3AE6-C4F0-4FEE-93B0-2AE60E8B2C8B}" type="pres">
      <dgm:prSet presAssocID="{1F87491D-6091-46E2-AC63-7B096A9828BD}" presName="spNode" presStyleCnt="0"/>
      <dgm:spPr/>
    </dgm:pt>
    <dgm:pt modelId="{2E96DE67-18AF-4871-9398-C02308A52A3E}" type="pres">
      <dgm:prSet presAssocID="{2C85E5B0-912D-4CB1-A3E2-407B7D939C8F}" presName="sibTrans" presStyleLbl="sibTrans1D1" presStyleIdx="1" presStyleCnt="5"/>
      <dgm:spPr/>
      <dgm:t>
        <a:bodyPr/>
        <a:lstStyle/>
        <a:p>
          <a:endParaRPr lang="en-US"/>
        </a:p>
      </dgm:t>
    </dgm:pt>
    <dgm:pt modelId="{79A83949-EE1D-4F44-A01F-88690C6B6AAA}" type="pres">
      <dgm:prSet presAssocID="{E4B1E514-AE13-4594-9C55-20C5ED0674CF}" presName="node" presStyleLbl="node1" presStyleIdx="2" presStyleCnt="5" custScaleX="142223">
        <dgm:presLayoutVars>
          <dgm:bulletEnabled val="1"/>
        </dgm:presLayoutVars>
      </dgm:prSet>
      <dgm:spPr/>
      <dgm:t>
        <a:bodyPr/>
        <a:lstStyle/>
        <a:p>
          <a:endParaRPr lang="en-US"/>
        </a:p>
      </dgm:t>
    </dgm:pt>
    <dgm:pt modelId="{4E93A979-3451-45BE-BDF7-47DDEBA2D497}" type="pres">
      <dgm:prSet presAssocID="{E4B1E514-AE13-4594-9C55-20C5ED0674CF}" presName="spNode" presStyleCnt="0"/>
      <dgm:spPr/>
    </dgm:pt>
    <dgm:pt modelId="{41FB4BF8-1F83-4CF3-B2AD-B0F7EC027A78}" type="pres">
      <dgm:prSet presAssocID="{3CE74DFE-9F0F-4CFF-BBDC-1BCE1AB748F0}" presName="sibTrans" presStyleLbl="sibTrans1D1" presStyleIdx="2" presStyleCnt="5"/>
      <dgm:spPr/>
      <dgm:t>
        <a:bodyPr/>
        <a:lstStyle/>
        <a:p>
          <a:endParaRPr lang="en-US"/>
        </a:p>
      </dgm:t>
    </dgm:pt>
    <dgm:pt modelId="{2BEC9E18-E2D8-4E44-89EF-B897F2AE1344}" type="pres">
      <dgm:prSet presAssocID="{C802FD2B-DE67-4E73-9A7C-74F2990E09F3}" presName="node" presStyleLbl="node1" presStyleIdx="3" presStyleCnt="5" custScaleX="143217">
        <dgm:presLayoutVars>
          <dgm:bulletEnabled val="1"/>
        </dgm:presLayoutVars>
      </dgm:prSet>
      <dgm:spPr/>
      <dgm:t>
        <a:bodyPr/>
        <a:lstStyle/>
        <a:p>
          <a:endParaRPr lang="en-US"/>
        </a:p>
      </dgm:t>
    </dgm:pt>
    <dgm:pt modelId="{71D3AE6A-393E-402D-B65D-E0E3B7414685}" type="pres">
      <dgm:prSet presAssocID="{C802FD2B-DE67-4E73-9A7C-74F2990E09F3}" presName="spNode" presStyleCnt="0"/>
      <dgm:spPr/>
    </dgm:pt>
    <dgm:pt modelId="{08C6329C-1C0C-491F-B8A0-FF8AF47C6A89}" type="pres">
      <dgm:prSet presAssocID="{A74974F4-247B-4A32-823C-3CCCA40D3CBF}" presName="sibTrans" presStyleLbl="sibTrans1D1" presStyleIdx="3" presStyleCnt="5"/>
      <dgm:spPr/>
      <dgm:t>
        <a:bodyPr/>
        <a:lstStyle/>
        <a:p>
          <a:endParaRPr lang="en-US"/>
        </a:p>
      </dgm:t>
    </dgm:pt>
    <dgm:pt modelId="{A4ECA9EE-5432-4A45-9836-F42D76A1636F}" type="pres">
      <dgm:prSet presAssocID="{C2EF814D-4C9D-4137-8A0B-EB95742ECF0A}" presName="node" presStyleLbl="node1" presStyleIdx="4" presStyleCnt="5" custScaleX="151039">
        <dgm:presLayoutVars>
          <dgm:bulletEnabled val="1"/>
        </dgm:presLayoutVars>
      </dgm:prSet>
      <dgm:spPr/>
      <dgm:t>
        <a:bodyPr/>
        <a:lstStyle/>
        <a:p>
          <a:endParaRPr lang="en-US"/>
        </a:p>
      </dgm:t>
    </dgm:pt>
    <dgm:pt modelId="{44385777-2CF5-404B-B120-420F9CAE621A}" type="pres">
      <dgm:prSet presAssocID="{C2EF814D-4C9D-4137-8A0B-EB95742ECF0A}" presName="spNode" presStyleCnt="0"/>
      <dgm:spPr/>
    </dgm:pt>
    <dgm:pt modelId="{F368D50E-3FCB-47F3-AC18-B2967372C217}" type="pres">
      <dgm:prSet presAssocID="{F5E49FBD-FA47-41C9-AEA0-53DA16F2A747}" presName="sibTrans" presStyleLbl="sibTrans1D1" presStyleIdx="4" presStyleCnt="5"/>
      <dgm:spPr/>
      <dgm:t>
        <a:bodyPr/>
        <a:lstStyle/>
        <a:p>
          <a:endParaRPr lang="en-US"/>
        </a:p>
      </dgm:t>
    </dgm:pt>
  </dgm:ptLst>
  <dgm:cxnLst>
    <dgm:cxn modelId="{4D023D39-3379-4252-83A7-89B75A702324}" type="presOf" srcId="{F5E49FBD-FA47-41C9-AEA0-53DA16F2A747}" destId="{F368D50E-3FCB-47F3-AC18-B2967372C217}" srcOrd="0" destOrd="0" presId="urn:microsoft.com/office/officeart/2005/8/layout/cycle6"/>
    <dgm:cxn modelId="{A82FD359-E0AE-4765-8E41-4EB40E8269AF}" type="presOf" srcId="{E13EA075-9DC9-44FC-8D98-212896F9A0CB}" destId="{DD65E6DB-ABCB-4A53-9C92-A5F0EB6CBCC6}" srcOrd="0" destOrd="0" presId="urn:microsoft.com/office/officeart/2005/8/layout/cycle6"/>
    <dgm:cxn modelId="{E756A3AA-1273-4235-A70A-E3D61DB76928}" type="presOf" srcId="{1F87491D-6091-46E2-AC63-7B096A9828BD}" destId="{12D92308-998E-4A86-B477-775203AEE168}" srcOrd="0" destOrd="0" presId="urn:microsoft.com/office/officeart/2005/8/layout/cycle6"/>
    <dgm:cxn modelId="{C30BFD93-866F-4ADD-9DA1-80420E4126E7}" type="presOf" srcId="{C802FD2B-DE67-4E73-9A7C-74F2990E09F3}" destId="{2BEC9E18-E2D8-4E44-89EF-B897F2AE1344}" srcOrd="0" destOrd="0" presId="urn:microsoft.com/office/officeart/2005/8/layout/cycle6"/>
    <dgm:cxn modelId="{CF745E46-03F8-46BC-BDC1-AEB00486D29B}" srcId="{6087340F-46ED-46BF-9398-9BB5E14B5E1B}" destId="{C802FD2B-DE67-4E73-9A7C-74F2990E09F3}" srcOrd="3" destOrd="0" parTransId="{FC7CBD14-C376-4880-88FB-D26D5C31778F}" sibTransId="{A74974F4-247B-4A32-823C-3CCCA40D3CBF}"/>
    <dgm:cxn modelId="{F9B17A85-555A-4DC6-BE7F-998AA1EA7D18}" type="presOf" srcId="{1F711C76-13DA-4EF9-AB82-B0A7729D15CF}" destId="{80680E53-16DE-4F17-B439-A6807A884F06}" srcOrd="0" destOrd="0" presId="urn:microsoft.com/office/officeart/2005/8/layout/cycle6"/>
    <dgm:cxn modelId="{C5D7196A-283F-45B4-B0F1-D66E3157288A}" srcId="{6087340F-46ED-46BF-9398-9BB5E14B5E1B}" destId="{1F87491D-6091-46E2-AC63-7B096A9828BD}" srcOrd="1" destOrd="0" parTransId="{047A9411-75C7-4D0E-A8BB-2373162F9B79}" sibTransId="{2C85E5B0-912D-4CB1-A3E2-407B7D939C8F}"/>
    <dgm:cxn modelId="{350D7270-F181-4B75-BD47-896AD6D3EE22}" type="presOf" srcId="{3CE74DFE-9F0F-4CFF-BBDC-1BCE1AB748F0}" destId="{41FB4BF8-1F83-4CF3-B2AD-B0F7EC027A78}" srcOrd="0" destOrd="0" presId="urn:microsoft.com/office/officeart/2005/8/layout/cycle6"/>
    <dgm:cxn modelId="{A6B21D3D-9DA8-4DB1-987F-A07D5268704C}" type="presOf" srcId="{C2EF814D-4C9D-4137-8A0B-EB95742ECF0A}" destId="{A4ECA9EE-5432-4A45-9836-F42D76A1636F}" srcOrd="0" destOrd="0" presId="urn:microsoft.com/office/officeart/2005/8/layout/cycle6"/>
    <dgm:cxn modelId="{2881E957-4A27-4599-8F30-E370D9FE9B31}" type="presOf" srcId="{E4B1E514-AE13-4594-9C55-20C5ED0674CF}" destId="{79A83949-EE1D-4F44-A01F-88690C6B6AAA}" srcOrd="0" destOrd="0" presId="urn:microsoft.com/office/officeart/2005/8/layout/cycle6"/>
    <dgm:cxn modelId="{50B45880-3065-47CD-A4F8-D0B328481014}" srcId="{6087340F-46ED-46BF-9398-9BB5E14B5E1B}" destId="{E4B1E514-AE13-4594-9C55-20C5ED0674CF}" srcOrd="2" destOrd="0" parTransId="{F2A1732B-AEBA-4F56-8BE5-9BA0C457ED26}" sibTransId="{3CE74DFE-9F0F-4CFF-BBDC-1BCE1AB748F0}"/>
    <dgm:cxn modelId="{72B6FB21-906A-4A78-AD08-8025EBB1014B}" srcId="{6087340F-46ED-46BF-9398-9BB5E14B5E1B}" destId="{1F711C76-13DA-4EF9-AB82-B0A7729D15CF}" srcOrd="0" destOrd="0" parTransId="{87DD47C9-32A7-44B7-85EB-B0A805AAFD79}" sibTransId="{E13EA075-9DC9-44FC-8D98-212896F9A0CB}"/>
    <dgm:cxn modelId="{491D722D-6666-4343-8471-13813FB1A9E8}" srcId="{6087340F-46ED-46BF-9398-9BB5E14B5E1B}" destId="{C2EF814D-4C9D-4137-8A0B-EB95742ECF0A}" srcOrd="4" destOrd="0" parTransId="{FFEB8101-AD04-4E26-A4FD-5BDE4A781AF0}" sibTransId="{F5E49FBD-FA47-41C9-AEA0-53DA16F2A747}"/>
    <dgm:cxn modelId="{3C4848CD-0F26-499B-BDF2-2E3C3DA658C8}" type="presOf" srcId="{2C85E5B0-912D-4CB1-A3E2-407B7D939C8F}" destId="{2E96DE67-18AF-4871-9398-C02308A52A3E}" srcOrd="0" destOrd="0" presId="urn:microsoft.com/office/officeart/2005/8/layout/cycle6"/>
    <dgm:cxn modelId="{2BBAEFCD-EA2A-45E7-AC78-9C7214935943}" type="presOf" srcId="{6087340F-46ED-46BF-9398-9BB5E14B5E1B}" destId="{18405C3A-CCB0-4776-A990-C9D3F8EC4DDD}" srcOrd="0" destOrd="0" presId="urn:microsoft.com/office/officeart/2005/8/layout/cycle6"/>
    <dgm:cxn modelId="{BD378EF2-48AF-4660-8AC0-AF052A33D127}" type="presOf" srcId="{A74974F4-247B-4A32-823C-3CCCA40D3CBF}" destId="{08C6329C-1C0C-491F-B8A0-FF8AF47C6A89}" srcOrd="0" destOrd="0" presId="urn:microsoft.com/office/officeart/2005/8/layout/cycle6"/>
    <dgm:cxn modelId="{ECEF4489-2C82-4879-8AED-D99F406DDF3C}" type="presParOf" srcId="{18405C3A-CCB0-4776-A990-C9D3F8EC4DDD}" destId="{80680E53-16DE-4F17-B439-A6807A884F06}" srcOrd="0" destOrd="0" presId="urn:microsoft.com/office/officeart/2005/8/layout/cycle6"/>
    <dgm:cxn modelId="{1A785466-D087-4091-BFC5-F05E7F52AADF}" type="presParOf" srcId="{18405C3A-CCB0-4776-A990-C9D3F8EC4DDD}" destId="{E25A3DB9-21FE-410D-8549-E72B905D06F1}" srcOrd="1" destOrd="0" presId="urn:microsoft.com/office/officeart/2005/8/layout/cycle6"/>
    <dgm:cxn modelId="{25D867BA-2CD0-4157-88C7-47E399F2739B}" type="presParOf" srcId="{18405C3A-CCB0-4776-A990-C9D3F8EC4DDD}" destId="{DD65E6DB-ABCB-4A53-9C92-A5F0EB6CBCC6}" srcOrd="2" destOrd="0" presId="urn:microsoft.com/office/officeart/2005/8/layout/cycle6"/>
    <dgm:cxn modelId="{05FEB700-26FA-45A8-9057-1D5E4BB4DF91}" type="presParOf" srcId="{18405C3A-CCB0-4776-A990-C9D3F8EC4DDD}" destId="{12D92308-998E-4A86-B477-775203AEE168}" srcOrd="3" destOrd="0" presId="urn:microsoft.com/office/officeart/2005/8/layout/cycle6"/>
    <dgm:cxn modelId="{20ADBF43-BE5B-4E61-990B-70FF9CB25D67}" type="presParOf" srcId="{18405C3A-CCB0-4776-A990-C9D3F8EC4DDD}" destId="{A26B3AE6-C4F0-4FEE-93B0-2AE60E8B2C8B}" srcOrd="4" destOrd="0" presId="urn:microsoft.com/office/officeart/2005/8/layout/cycle6"/>
    <dgm:cxn modelId="{87430AFC-5A9C-4983-840E-1D6A2C3B1CDD}" type="presParOf" srcId="{18405C3A-CCB0-4776-A990-C9D3F8EC4DDD}" destId="{2E96DE67-18AF-4871-9398-C02308A52A3E}" srcOrd="5" destOrd="0" presId="urn:microsoft.com/office/officeart/2005/8/layout/cycle6"/>
    <dgm:cxn modelId="{F4FC4415-577B-41B0-BBB8-0881D8AAC71C}" type="presParOf" srcId="{18405C3A-CCB0-4776-A990-C9D3F8EC4DDD}" destId="{79A83949-EE1D-4F44-A01F-88690C6B6AAA}" srcOrd="6" destOrd="0" presId="urn:microsoft.com/office/officeart/2005/8/layout/cycle6"/>
    <dgm:cxn modelId="{B5C8D64B-2D3A-44EE-B627-928FC978C8CB}" type="presParOf" srcId="{18405C3A-CCB0-4776-A990-C9D3F8EC4DDD}" destId="{4E93A979-3451-45BE-BDF7-47DDEBA2D497}" srcOrd="7" destOrd="0" presId="urn:microsoft.com/office/officeart/2005/8/layout/cycle6"/>
    <dgm:cxn modelId="{7607685E-8BC2-48FC-9063-416DE68642AD}" type="presParOf" srcId="{18405C3A-CCB0-4776-A990-C9D3F8EC4DDD}" destId="{41FB4BF8-1F83-4CF3-B2AD-B0F7EC027A78}" srcOrd="8" destOrd="0" presId="urn:microsoft.com/office/officeart/2005/8/layout/cycle6"/>
    <dgm:cxn modelId="{3EC7812B-DEDA-418A-9F81-50AD563260E7}" type="presParOf" srcId="{18405C3A-CCB0-4776-A990-C9D3F8EC4DDD}" destId="{2BEC9E18-E2D8-4E44-89EF-B897F2AE1344}" srcOrd="9" destOrd="0" presId="urn:microsoft.com/office/officeart/2005/8/layout/cycle6"/>
    <dgm:cxn modelId="{84278702-9736-476E-B310-ACE78ED01812}" type="presParOf" srcId="{18405C3A-CCB0-4776-A990-C9D3F8EC4DDD}" destId="{71D3AE6A-393E-402D-B65D-E0E3B7414685}" srcOrd="10" destOrd="0" presId="urn:microsoft.com/office/officeart/2005/8/layout/cycle6"/>
    <dgm:cxn modelId="{A6C22562-5432-4285-AFCC-261E06A72B42}" type="presParOf" srcId="{18405C3A-CCB0-4776-A990-C9D3F8EC4DDD}" destId="{08C6329C-1C0C-491F-B8A0-FF8AF47C6A89}" srcOrd="11" destOrd="0" presId="urn:microsoft.com/office/officeart/2005/8/layout/cycle6"/>
    <dgm:cxn modelId="{BEE5B66C-203A-48A1-87CD-BE139C435CBB}" type="presParOf" srcId="{18405C3A-CCB0-4776-A990-C9D3F8EC4DDD}" destId="{A4ECA9EE-5432-4A45-9836-F42D76A1636F}" srcOrd="12" destOrd="0" presId="urn:microsoft.com/office/officeart/2005/8/layout/cycle6"/>
    <dgm:cxn modelId="{A68F570A-81EC-46FD-9CBA-AB56CC7C3E19}" type="presParOf" srcId="{18405C3A-CCB0-4776-A990-C9D3F8EC4DDD}" destId="{44385777-2CF5-404B-B120-420F9CAE621A}" srcOrd="13" destOrd="0" presId="urn:microsoft.com/office/officeart/2005/8/layout/cycle6"/>
    <dgm:cxn modelId="{279F2BDD-1D24-4000-860F-7E86F0DD42BB}" type="presParOf" srcId="{18405C3A-CCB0-4776-A990-C9D3F8EC4DDD}" destId="{F368D50E-3FCB-47F3-AC18-B2967372C21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80E53-16DE-4F17-B439-A6807A884F06}">
      <dsp:nvSpPr>
        <dsp:cNvPr id="0" name=""/>
        <dsp:cNvSpPr/>
      </dsp:nvSpPr>
      <dsp:spPr>
        <a:xfrm>
          <a:off x="2786343" y="736"/>
          <a:ext cx="2592297" cy="966415"/>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DZ" sz="2000" b="1" kern="1200" dirty="0" smtClean="0">
              <a:latin typeface="Sakkal Majalla" pitchFamily="2" charset="-78"/>
              <a:cs typeface="Sakkal Majalla" pitchFamily="2" charset="-78"/>
            </a:rPr>
            <a:t>التشويق في تقديم المادة</a:t>
          </a:r>
          <a:endParaRPr lang="en-US" sz="2000" b="1" kern="1200" dirty="0">
            <a:latin typeface="Sakkal Majalla" pitchFamily="2" charset="-78"/>
            <a:cs typeface="Sakkal Majalla" pitchFamily="2" charset="-78"/>
          </a:endParaRPr>
        </a:p>
      </dsp:txBody>
      <dsp:txXfrm>
        <a:off x="2833519" y="47912"/>
        <a:ext cx="2497945" cy="872063"/>
      </dsp:txXfrm>
    </dsp:sp>
    <dsp:sp modelId="{DD65E6DB-ABCB-4A53-9C92-A5F0EB6CBCC6}">
      <dsp:nvSpPr>
        <dsp:cNvPr id="0" name=""/>
        <dsp:cNvSpPr/>
      </dsp:nvSpPr>
      <dsp:spPr>
        <a:xfrm>
          <a:off x="1949265" y="761687"/>
          <a:ext cx="3862868" cy="3862868"/>
        </a:xfrm>
        <a:custGeom>
          <a:avLst/>
          <a:gdLst/>
          <a:ahLst/>
          <a:cxnLst/>
          <a:rect l="0" t="0" r="0" b="0"/>
          <a:pathLst>
            <a:path>
              <a:moveTo>
                <a:pt x="2803897" y="208284"/>
              </a:moveTo>
              <a:arcTo wR="1931434" hR="1931434" stAng="17811238" swAng="1097524"/>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D92308-998E-4A86-B477-775203AEE168}">
      <dsp:nvSpPr>
        <dsp:cNvPr id="0" name=""/>
        <dsp:cNvSpPr/>
      </dsp:nvSpPr>
      <dsp:spPr>
        <a:xfrm>
          <a:off x="4731960" y="1335324"/>
          <a:ext cx="2374869" cy="966415"/>
        </a:xfrm>
        <a:prstGeom prst="roundRect">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DZ" sz="2000" b="1" kern="1200" dirty="0" smtClean="0">
              <a:latin typeface="Sakkal Majalla" pitchFamily="2" charset="-78"/>
              <a:cs typeface="Sakkal Majalla" pitchFamily="2" charset="-78"/>
            </a:rPr>
            <a:t>التحول من نظام تلقيني إلى بيئة تعلّم كاملة</a:t>
          </a:r>
          <a:endParaRPr lang="en-US" sz="2000" b="1" kern="1200" dirty="0">
            <a:latin typeface="Sakkal Majalla" pitchFamily="2" charset="-78"/>
            <a:cs typeface="Sakkal Majalla" pitchFamily="2" charset="-78"/>
          </a:endParaRPr>
        </a:p>
      </dsp:txBody>
      <dsp:txXfrm>
        <a:off x="4779136" y="1382500"/>
        <a:ext cx="2280517" cy="872063"/>
      </dsp:txXfrm>
    </dsp:sp>
    <dsp:sp modelId="{2E96DE67-18AF-4871-9398-C02308A52A3E}">
      <dsp:nvSpPr>
        <dsp:cNvPr id="0" name=""/>
        <dsp:cNvSpPr/>
      </dsp:nvSpPr>
      <dsp:spPr>
        <a:xfrm>
          <a:off x="2151057"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2">
              <a:shade val="90000"/>
              <a:hueOff val="-10250"/>
              <a:satOff val="-1736"/>
              <a:lumOff val="8028"/>
              <a:alphaOff val="0"/>
            </a:schemeClr>
          </a:solidFill>
          <a:prstDash val="solid"/>
        </a:ln>
        <a:effectLst/>
      </dsp:spPr>
      <dsp:style>
        <a:lnRef idx="1">
          <a:scrgbClr r="0" g="0" b="0"/>
        </a:lnRef>
        <a:fillRef idx="0">
          <a:scrgbClr r="0" g="0" b="0"/>
        </a:fillRef>
        <a:effectRef idx="0">
          <a:scrgbClr r="0" g="0" b="0"/>
        </a:effectRef>
        <a:fontRef idx="minor"/>
      </dsp:style>
    </dsp:sp>
    <dsp:sp modelId="{79A83949-EE1D-4F44-A01F-88690C6B6AAA}">
      <dsp:nvSpPr>
        <dsp:cNvPr id="0" name=""/>
        <dsp:cNvSpPr/>
      </dsp:nvSpPr>
      <dsp:spPr>
        <a:xfrm>
          <a:off x="4160479" y="3494733"/>
          <a:ext cx="2114561" cy="966415"/>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DZ" sz="2000" b="1" kern="1200" dirty="0" smtClean="0">
              <a:latin typeface="Sakkal Majalla" pitchFamily="2" charset="-78"/>
              <a:cs typeface="Sakkal Majalla" pitchFamily="2" charset="-78"/>
            </a:rPr>
            <a:t>بقاء أثر التعلّم لمدّة أطول</a:t>
          </a:r>
          <a:endParaRPr lang="en-US" sz="2000" b="1" kern="1200" dirty="0">
            <a:latin typeface="Sakkal Majalla" pitchFamily="2" charset="-78"/>
            <a:cs typeface="Sakkal Majalla" pitchFamily="2" charset="-78"/>
          </a:endParaRPr>
        </a:p>
      </dsp:txBody>
      <dsp:txXfrm>
        <a:off x="4207655" y="3541909"/>
        <a:ext cx="2020209" cy="872063"/>
      </dsp:txXfrm>
    </dsp:sp>
    <dsp:sp modelId="{41FB4BF8-1F83-4CF3-B2AD-B0F7EC027A78}">
      <dsp:nvSpPr>
        <dsp:cNvPr id="0" name=""/>
        <dsp:cNvSpPr/>
      </dsp:nvSpPr>
      <dsp:spPr>
        <a:xfrm>
          <a:off x="2151057" y="483943"/>
          <a:ext cx="3862868" cy="3862868"/>
        </a:xfrm>
        <a:custGeom>
          <a:avLst/>
          <a:gdLst/>
          <a:ahLst/>
          <a:cxnLst/>
          <a:rect l="0" t="0" r="0" b="0"/>
          <a:pathLst>
            <a:path>
              <a:moveTo>
                <a:pt x="2007937" y="3861352"/>
              </a:moveTo>
              <a:arcTo wR="1931434" hR="1931434" stAng="5263797" swAng="259244"/>
            </a:path>
          </a:pathLst>
        </a:custGeom>
        <a:noFill/>
        <a:ln w="9525" cap="flat" cmpd="sng" algn="ctr">
          <a:solidFill>
            <a:schemeClr val="accent2">
              <a:shade val="90000"/>
              <a:hueOff val="-20501"/>
              <a:satOff val="-3472"/>
              <a:lumOff val="16056"/>
              <a:alphaOff val="0"/>
            </a:schemeClr>
          </a:solidFill>
          <a:prstDash val="solid"/>
        </a:ln>
        <a:effectLst/>
      </dsp:spPr>
      <dsp:style>
        <a:lnRef idx="1">
          <a:scrgbClr r="0" g="0" b="0"/>
        </a:lnRef>
        <a:fillRef idx="0">
          <a:scrgbClr r="0" g="0" b="0"/>
        </a:fillRef>
        <a:effectRef idx="0">
          <a:scrgbClr r="0" g="0" b="0"/>
        </a:effectRef>
        <a:fontRef idx="minor"/>
      </dsp:style>
    </dsp:sp>
    <dsp:sp modelId="{2BEC9E18-E2D8-4E44-89EF-B897F2AE1344}">
      <dsp:nvSpPr>
        <dsp:cNvPr id="0" name=""/>
        <dsp:cNvSpPr/>
      </dsp:nvSpPr>
      <dsp:spPr>
        <a:xfrm>
          <a:off x="1882553" y="3494733"/>
          <a:ext cx="2129340" cy="966415"/>
        </a:xfrm>
        <a:prstGeom prst="roundRect">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DZ" sz="2000" b="1" kern="1200" dirty="0" smtClean="0">
              <a:latin typeface="Sakkal Majalla" pitchFamily="2" charset="-78"/>
              <a:cs typeface="Sakkal Majalla" pitchFamily="2" charset="-78"/>
            </a:rPr>
            <a:t>التحفيز على التفاعل</a:t>
          </a:r>
          <a:endParaRPr lang="en-US" sz="2000" b="1" kern="1200" dirty="0">
            <a:latin typeface="Sakkal Majalla" pitchFamily="2" charset="-78"/>
            <a:cs typeface="Sakkal Majalla" pitchFamily="2" charset="-78"/>
          </a:endParaRPr>
        </a:p>
      </dsp:txBody>
      <dsp:txXfrm>
        <a:off x="1929729" y="3541909"/>
        <a:ext cx="2034988" cy="872063"/>
      </dsp:txXfrm>
    </dsp:sp>
    <dsp:sp modelId="{08C6329C-1C0C-491F-B8A0-FF8AF47C6A89}">
      <dsp:nvSpPr>
        <dsp:cNvPr id="0" name=""/>
        <dsp:cNvSpPr/>
      </dsp:nvSpPr>
      <dsp:spPr>
        <a:xfrm>
          <a:off x="2151057"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2">
              <a:shade val="90000"/>
              <a:hueOff val="-30751"/>
              <a:satOff val="-5208"/>
              <a:lumOff val="24085"/>
              <a:alphaOff val="0"/>
            </a:schemeClr>
          </a:solidFill>
          <a:prstDash val="solid"/>
        </a:ln>
        <a:effectLst/>
      </dsp:spPr>
      <dsp:style>
        <a:lnRef idx="1">
          <a:scrgbClr r="0" g="0" b="0"/>
        </a:lnRef>
        <a:fillRef idx="0">
          <a:scrgbClr r="0" g="0" b="0"/>
        </a:fillRef>
        <a:effectRef idx="0">
          <a:scrgbClr r="0" g="0" b="0"/>
        </a:effectRef>
        <a:fontRef idx="minor"/>
      </dsp:style>
    </dsp:sp>
    <dsp:sp modelId="{A4ECA9EE-5432-4A45-9836-F42D76A1636F}">
      <dsp:nvSpPr>
        <dsp:cNvPr id="0" name=""/>
        <dsp:cNvSpPr/>
      </dsp:nvSpPr>
      <dsp:spPr>
        <a:xfrm>
          <a:off x="1122770" y="1335324"/>
          <a:ext cx="2245637" cy="966415"/>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DZ" sz="2000" b="1" kern="1200" dirty="0" smtClean="0">
              <a:latin typeface="Sakkal Majalla" pitchFamily="2" charset="-78"/>
              <a:cs typeface="Sakkal Majalla" pitchFamily="2" charset="-78"/>
            </a:rPr>
            <a:t>تحقيق الأهداف بشكل أفضل لتنوع مصادر التعلّم</a:t>
          </a:r>
          <a:endParaRPr lang="en-US" sz="2000" b="1" kern="1200" dirty="0">
            <a:latin typeface="Sakkal Majalla" pitchFamily="2" charset="-78"/>
            <a:cs typeface="Sakkal Majalla" pitchFamily="2" charset="-78"/>
          </a:endParaRPr>
        </a:p>
      </dsp:txBody>
      <dsp:txXfrm>
        <a:off x="1169946" y="1382500"/>
        <a:ext cx="2151285" cy="872063"/>
      </dsp:txXfrm>
    </dsp:sp>
    <dsp:sp modelId="{F368D50E-3FCB-47F3-AC18-B2967372C217}">
      <dsp:nvSpPr>
        <dsp:cNvPr id="0" name=""/>
        <dsp:cNvSpPr/>
      </dsp:nvSpPr>
      <dsp:spPr>
        <a:xfrm>
          <a:off x="2352850" y="761687"/>
          <a:ext cx="3862868" cy="3862868"/>
        </a:xfrm>
        <a:custGeom>
          <a:avLst/>
          <a:gdLst/>
          <a:ahLst/>
          <a:cxnLst/>
          <a:rect l="0" t="0" r="0" b="0"/>
          <a:pathLst>
            <a:path>
              <a:moveTo>
                <a:pt x="562227" y="569189"/>
              </a:moveTo>
              <a:arcTo wR="1931434" hR="1931434" stAng="13491238" swAng="1097524"/>
            </a:path>
          </a:pathLst>
        </a:custGeom>
        <a:noFill/>
        <a:ln w="9525" cap="flat" cmpd="sng" algn="ctr">
          <a:solidFill>
            <a:schemeClr val="accent2">
              <a:shade val="90000"/>
              <a:hueOff val="-41001"/>
              <a:satOff val="-6944"/>
              <a:lumOff val="3211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0043E-031C-455F-878B-0F432D33B885}" type="datetimeFigureOut">
              <a:rPr lang="en-US" smtClean="0"/>
              <a:t>12/8/2023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86824-D1ED-4971-853B-12AE281A58FD}" type="slidenum">
              <a:rPr lang="en-US" smtClean="0"/>
              <a:t>‹N°›</a:t>
            </a:fld>
            <a:endParaRPr lang="en-US"/>
          </a:p>
        </p:txBody>
      </p:sp>
    </p:spTree>
    <p:extLst>
      <p:ext uri="{BB962C8B-B14F-4D97-AF65-F5344CB8AC3E}">
        <p14:creationId xmlns:p14="http://schemas.microsoft.com/office/powerpoint/2010/main" val="105563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B186824-D1ED-4971-853B-12AE281A58FD}" type="slidenum">
              <a:rPr lang="en-US" smtClean="0"/>
              <a:t>2</a:t>
            </a:fld>
            <a:endParaRPr lang="en-US"/>
          </a:p>
        </p:txBody>
      </p:sp>
    </p:spTree>
    <p:extLst>
      <p:ext uri="{BB962C8B-B14F-4D97-AF65-F5344CB8AC3E}">
        <p14:creationId xmlns:p14="http://schemas.microsoft.com/office/powerpoint/2010/main" val="279591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2B186824-D1ED-4971-853B-12AE281A58FD}" type="slidenum">
              <a:rPr lang="en-US" smtClean="0"/>
              <a:t>3</a:t>
            </a:fld>
            <a:endParaRPr lang="en-US"/>
          </a:p>
        </p:txBody>
      </p:sp>
    </p:spTree>
    <p:extLst>
      <p:ext uri="{BB962C8B-B14F-4D97-AF65-F5344CB8AC3E}">
        <p14:creationId xmlns:p14="http://schemas.microsoft.com/office/powerpoint/2010/main" val="80447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AC3532D4-FE0D-41C5-8881-DF9628477AF1}"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300738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C3532D4-FE0D-41C5-8881-DF9628477AF1}"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69039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C3532D4-FE0D-41C5-8881-DF9628477AF1}"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277076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AC3532D4-FE0D-41C5-8881-DF9628477AF1}"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400311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C3532D4-FE0D-41C5-8881-DF9628477AF1}" type="datetimeFigureOut">
              <a:rPr lang="en-US" smtClean="0"/>
              <a:t>12/8/2023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82740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AC3532D4-FE0D-41C5-8881-DF9628477AF1}" type="datetimeFigureOut">
              <a:rPr lang="en-US" smtClean="0"/>
              <a:t>12/8/2023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28632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AC3532D4-FE0D-41C5-8881-DF9628477AF1}" type="datetimeFigureOut">
              <a:rPr lang="en-US" smtClean="0"/>
              <a:t>12/8/2023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254107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AC3532D4-FE0D-41C5-8881-DF9628477AF1}" type="datetimeFigureOut">
              <a:rPr lang="en-US" smtClean="0"/>
              <a:t>12/8/2023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224847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3532D4-FE0D-41C5-8881-DF9628477AF1}" type="datetimeFigureOut">
              <a:rPr lang="en-US" smtClean="0"/>
              <a:t>12/8/2023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227715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3532D4-FE0D-41C5-8881-DF9628477AF1}" type="datetimeFigureOut">
              <a:rPr lang="en-US" smtClean="0"/>
              <a:t>12/8/2023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219850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3532D4-FE0D-41C5-8881-DF9628477AF1}" type="datetimeFigureOut">
              <a:rPr lang="en-US" smtClean="0"/>
              <a:t>12/8/2023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6711D9A-0AE8-4A7A-9204-2C2AC03CBD67}" type="slidenum">
              <a:rPr lang="en-US" smtClean="0"/>
              <a:t>‹N°›</a:t>
            </a:fld>
            <a:endParaRPr lang="en-US"/>
          </a:p>
        </p:txBody>
      </p:sp>
    </p:spTree>
    <p:extLst>
      <p:ext uri="{BB962C8B-B14F-4D97-AF65-F5344CB8AC3E}">
        <p14:creationId xmlns:p14="http://schemas.microsoft.com/office/powerpoint/2010/main" val="1426535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532D4-FE0D-41C5-8881-DF9628477AF1}" type="datetimeFigureOut">
              <a:rPr lang="en-US" smtClean="0"/>
              <a:t>12/8/2023</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11D9A-0AE8-4A7A-9204-2C2AC03CBD67}" type="slidenum">
              <a:rPr lang="en-US" smtClean="0"/>
              <a:t>‹N°›</a:t>
            </a:fld>
            <a:endParaRPr lang="en-US"/>
          </a:p>
        </p:txBody>
      </p:sp>
    </p:spTree>
    <p:extLst>
      <p:ext uri="{BB962C8B-B14F-4D97-AF65-F5344CB8AC3E}">
        <p14:creationId xmlns:p14="http://schemas.microsoft.com/office/powerpoint/2010/main" val="2523778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latin typeface="Sakkal Majalla" pitchFamily="2" charset="-78"/>
                <a:cs typeface="Sakkal Majalla" pitchFamily="2" charset="-78"/>
              </a:rPr>
              <a:t>الوسائط المتعددة</a:t>
            </a:r>
            <a:endParaRPr lang="en-US" dirty="0">
              <a:latin typeface="Sakkal Majalla" pitchFamily="2" charset="-78"/>
              <a:cs typeface="Sakkal Majalla" pitchFamily="2" charset="-78"/>
            </a:endParaRPr>
          </a:p>
        </p:txBody>
      </p:sp>
      <p:sp>
        <p:nvSpPr>
          <p:cNvPr id="3" name="Sous-titr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17032"/>
            <a:ext cx="8712968"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8280920" cy="22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737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 </a:t>
            </a:r>
            <a:r>
              <a:rPr lang="fr-FR" sz="3600" b="1" dirty="0" err="1" smtClean="0">
                <a:latin typeface="Sakkal Majalla" pitchFamily="2" charset="-78"/>
                <a:cs typeface="Sakkal Majalla" pitchFamily="2" charset="-78"/>
              </a:rPr>
              <a:t>Pictures</a:t>
            </a:r>
            <a:r>
              <a:rPr lang="fr-FR" sz="3600" b="1" dirty="0" smtClean="0">
                <a:latin typeface="Sakkal Majalla" pitchFamily="2" charset="-78"/>
                <a:cs typeface="Sakkal Majalla" pitchFamily="2" charset="-78"/>
              </a:rPr>
              <a:t> </a:t>
            </a:r>
            <a:r>
              <a:rPr lang="fr-FR" sz="3600" b="1" dirty="0" err="1" smtClean="0">
                <a:latin typeface="Sakkal Majalla" pitchFamily="2" charset="-78"/>
                <a:cs typeface="Sakkal Majalla" pitchFamily="2" charset="-78"/>
              </a:rPr>
              <a:t>Still</a:t>
            </a:r>
            <a:r>
              <a:rPr lang="fr-FR" sz="3600" b="1" dirty="0" smtClean="0">
                <a:latin typeface="Sakkal Majalla" pitchFamily="2" charset="-78"/>
                <a:cs typeface="Sakkal Majalla" pitchFamily="2" charset="-78"/>
              </a:rPr>
              <a:t>  </a:t>
            </a:r>
            <a:r>
              <a:rPr lang="ar-DZ" sz="3600" b="1" dirty="0" smtClean="0">
                <a:latin typeface="Sakkal Majalla" pitchFamily="2" charset="-78"/>
                <a:cs typeface="Sakkal Majalla" pitchFamily="2" charset="-78"/>
              </a:rPr>
              <a:t> الصور الثابتة</a:t>
            </a:r>
            <a:endParaRPr lang="en-US" sz="3600" b="1"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92500" lnSpcReduction="20000"/>
          </a:bodyPr>
          <a:lstStyle/>
          <a:p>
            <a:pPr marL="0" indent="0" algn="ctr" rtl="1">
              <a:buNone/>
            </a:pPr>
            <a:r>
              <a:rPr lang="ar-DZ" dirty="0" smtClean="0">
                <a:latin typeface="Sakkal Majalla" pitchFamily="2" charset="-78"/>
                <a:cs typeface="Sakkal Majalla" pitchFamily="2" charset="-78"/>
              </a:rPr>
              <a:t>لقطات ساكنة لأشياء حقيقية يمكن عرضها لأية فترة زمنية</a:t>
            </a:r>
          </a:p>
          <a:p>
            <a:pPr marL="0" indent="0" algn="ctr" rtl="1">
              <a:buNone/>
            </a:pPr>
            <a:r>
              <a:rPr lang="ar-DZ" dirty="0" smtClean="0">
                <a:latin typeface="Sakkal Majalla" pitchFamily="2" charset="-78"/>
                <a:cs typeface="Sakkal Majalla" pitchFamily="2" charset="-78"/>
              </a:rPr>
              <a:t> وقد تؤخذ أثناء الإنتاج من الكتب والمراجع والمجالات عن طريق الماسح الضوئي </a:t>
            </a:r>
          </a:p>
          <a:p>
            <a:pPr marL="0" indent="0" algn="ctr" rtl="1">
              <a:buNone/>
            </a:pPr>
            <a:r>
              <a:rPr lang="ar-DZ" dirty="0" smtClean="0">
                <a:latin typeface="Sakkal Majalla" pitchFamily="2" charset="-78"/>
                <a:cs typeface="Sakkal Majalla" pitchFamily="2" charset="-78"/>
              </a:rPr>
              <a:t>وعند نقلها إلى الكمبيوتر يمكن أن تكون صغيرة أو كبيرة أو قد تملأ الشاشة بأكملها ويمكن أن تكون ملونة </a:t>
            </a:r>
          </a:p>
          <a:p>
            <a:pPr marL="0" indent="0" algn="ctr" rtl="1">
              <a:buNone/>
            </a:pPr>
            <a:r>
              <a:rPr lang="ar-DZ" dirty="0" smtClean="0">
                <a:latin typeface="Sakkal Majalla" pitchFamily="2" charset="-78"/>
                <a:cs typeface="Sakkal Majalla" pitchFamily="2" charset="-78"/>
              </a:rPr>
              <a:t>الصور المتحركة </a:t>
            </a:r>
            <a:r>
              <a:rPr lang="fr-FR" dirty="0" smtClean="0">
                <a:latin typeface="Sakkal Majalla" pitchFamily="2" charset="-78"/>
                <a:cs typeface="Sakkal Majalla" pitchFamily="2" charset="-78"/>
              </a:rPr>
              <a:t>Motion </a:t>
            </a:r>
            <a:r>
              <a:rPr lang="fr-FR" dirty="0" err="1" smtClean="0">
                <a:latin typeface="Sakkal Majalla" pitchFamily="2" charset="-78"/>
                <a:cs typeface="Sakkal Majalla" pitchFamily="2" charset="-78"/>
              </a:rPr>
              <a:t>Pictures</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تظهر في صورة لقطات فيلمية متحركة سجلت بطريقة رقمية </a:t>
            </a:r>
          </a:p>
          <a:p>
            <a:pPr marL="0" indent="0" algn="ctr" rtl="1">
              <a:buNone/>
            </a:pPr>
            <a:r>
              <a:rPr lang="ar-DZ" dirty="0" smtClean="0">
                <a:latin typeface="Sakkal Majalla" pitchFamily="2" charset="-78"/>
                <a:cs typeface="Sakkal Majalla" pitchFamily="2" charset="-78"/>
              </a:rPr>
              <a:t>وتتعدد مصادرها لتشمل كاميرا الفيديو وعروض التلفزيون واسطوانات الفيديو عن طريق مشغلاتها </a:t>
            </a:r>
          </a:p>
          <a:p>
            <a:pPr marL="0" indent="0" algn="ctr" rtl="1">
              <a:buNone/>
            </a:pPr>
            <a:r>
              <a:rPr lang="ar-DZ" dirty="0" smtClean="0">
                <a:latin typeface="Sakkal Majalla" pitchFamily="2" charset="-78"/>
                <a:cs typeface="Sakkal Majalla" pitchFamily="2" charset="-78"/>
              </a:rPr>
              <a:t>وهذه اللقطات يمكن إسراعها وإبطائها وإيقافها وإرجاعها</a:t>
            </a:r>
            <a:endParaRPr lang="en-US" dirty="0">
              <a:latin typeface="Sakkal Majalla" pitchFamily="2" charset="-78"/>
              <a:cs typeface="Sakkal Majalla" pitchFamily="2" charset="-78"/>
            </a:endParaRPr>
          </a:p>
        </p:txBody>
      </p:sp>
      <p:pic>
        <p:nvPicPr>
          <p:cNvPr id="3076" name="Picture 4" descr="دورة الفوتوشوب | 28 صناعة صورة متحركة في الفوتوشوب GIF Animation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1" y="0"/>
            <a:ext cx="2282911"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latin typeface="Sakkal Majalla" pitchFamily="2" charset="-78"/>
                <a:cs typeface="Sakkal Majalla" pitchFamily="2" charset="-78"/>
              </a:rPr>
              <a:t>الواقع الافتراضي </a:t>
            </a:r>
            <a:r>
              <a:rPr lang="fr-FR" dirty="0" smtClean="0">
                <a:latin typeface="Sakkal Majalla" pitchFamily="2" charset="-78"/>
                <a:cs typeface="Sakkal Majalla" pitchFamily="2" charset="-78"/>
              </a:rPr>
              <a:t>Virtual Reality</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dirty="0" smtClean="0">
                <a:latin typeface="Sakkal Majalla" pitchFamily="2" charset="-78"/>
                <a:cs typeface="Sakkal Majalla" pitchFamily="2" charset="-78"/>
              </a:rPr>
              <a:t>يتمثل في إظهار الأشياء الثابتة والمتحركة وكأنّها في عالمها الحقيقي من حيث تجسيدها وحركتها والإحساس بها </a:t>
            </a:r>
          </a:p>
          <a:p>
            <a:pPr marL="0" indent="0" algn="ctr" rtl="1">
              <a:buNone/>
            </a:pPr>
            <a:r>
              <a:rPr lang="ar-DZ" dirty="0" smtClean="0">
                <a:latin typeface="Sakkal Majalla" pitchFamily="2" charset="-78"/>
                <a:cs typeface="Sakkal Majalla" pitchFamily="2" charset="-78"/>
              </a:rPr>
              <a:t>ويعد ذلك أمرا هامّا لتدريب الطيارين والمهندسين والجراحين.</a:t>
            </a:r>
          </a:p>
          <a:p>
            <a:pPr marL="0" indent="0" algn="ctr" rtl="1">
              <a:buNone/>
            </a:pPr>
            <a:r>
              <a:rPr lang="ar-DZ" dirty="0" smtClean="0">
                <a:latin typeface="Sakkal Majalla" pitchFamily="2" charset="-78"/>
                <a:cs typeface="Sakkal Majalla" pitchFamily="2" charset="-78"/>
              </a:rPr>
              <a:t> والسؤال الذي يمكن أن يتبادل إلى الذهن الآن هو:</a:t>
            </a:r>
          </a:p>
          <a:p>
            <a:pPr marL="0" indent="0" algn="ctr" rtl="1">
              <a:buNone/>
            </a:pPr>
            <a:r>
              <a:rPr lang="ar-DZ" dirty="0" smtClean="0">
                <a:latin typeface="Sakkal Majalla" pitchFamily="2" charset="-78"/>
                <a:cs typeface="Sakkal Majalla" pitchFamily="2" charset="-78"/>
              </a:rPr>
              <a:t> هل يشترط أن تتواجد جميع العناصر في برامج الوسائط المتعددة؟</a:t>
            </a:r>
          </a:p>
          <a:p>
            <a:pPr marL="0" indent="0" algn="ctr" rtl="1">
              <a:buNone/>
            </a:pPr>
            <a:r>
              <a:rPr lang="ar-DZ" dirty="0" smtClean="0">
                <a:latin typeface="Sakkal Majalla" pitchFamily="2" charset="-78"/>
                <a:cs typeface="Sakkal Majalla" pitchFamily="2" charset="-78"/>
              </a:rPr>
              <a:t>يمكن القول بأنّ عدد العناصر لا ينبغي أن يقل بأي حال من الأحوال عن ثلاثة عناصر.</a:t>
            </a:r>
            <a:endParaRPr lang="en-US" dirty="0">
              <a:latin typeface="Sakkal Majalla" pitchFamily="2" charset="-78"/>
              <a:cs typeface="Sakkal Majalla"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051719"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7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4000" dirty="0" smtClean="0">
                <a:latin typeface="Sakkal Majalla" pitchFamily="2" charset="-78"/>
                <a:cs typeface="Sakkal Majalla" pitchFamily="2" charset="-78"/>
              </a:rPr>
              <a:t>خصائص برامج الوسائط المتعددة التعليمية</a:t>
            </a:r>
            <a:endParaRPr lang="en-US" sz="4000"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85000" lnSpcReduction="20000"/>
          </a:bodyPr>
          <a:lstStyle/>
          <a:p>
            <a:pPr marL="0" indent="0" algn="ctr" rtl="1">
              <a:buNone/>
            </a:pPr>
            <a:r>
              <a:rPr lang="ar-DZ" b="1" dirty="0" smtClean="0">
                <a:solidFill>
                  <a:srgbClr val="FF0000"/>
                </a:solidFill>
                <a:latin typeface="Sakkal Majalla" pitchFamily="2" charset="-78"/>
                <a:cs typeface="Sakkal Majalla" pitchFamily="2" charset="-78"/>
              </a:rPr>
              <a:t>التفاعلية </a:t>
            </a:r>
            <a:r>
              <a:rPr lang="fr-FR" b="1" dirty="0" smtClean="0">
                <a:solidFill>
                  <a:srgbClr val="FF0000"/>
                </a:solidFill>
                <a:latin typeface="Sakkal Majalla" pitchFamily="2" charset="-78"/>
                <a:cs typeface="Sakkal Majalla" pitchFamily="2" charset="-78"/>
              </a:rPr>
              <a:t>Interactivaty</a:t>
            </a:r>
          </a:p>
          <a:p>
            <a:pPr marL="0" indent="0" algn="ctr" rtl="1">
              <a:buNone/>
            </a:pPr>
            <a:r>
              <a:rPr lang="ar-DZ" dirty="0" smtClean="0">
                <a:latin typeface="Sakkal Majalla" pitchFamily="2" charset="-78"/>
                <a:cs typeface="Sakkal Majalla" pitchFamily="2" charset="-78"/>
              </a:rPr>
              <a:t>وهي تجاوب المتعلّم مع البرنامج، حيث إنّ الكمبيوتر الآلي يسمح للمتعلّم بالتنقل الذاتي من مكان لآخر في البرنامج تبعا لاختياراته واهتمامه. وهذا يعني قدرة المتعلم على اختيار موضوع المعلومة الذي يبحث عنه والانتقال من قائمة اختيارات عامة إلى قوائم اختيارات أكثر تفصيلا.</a:t>
            </a:r>
          </a:p>
          <a:p>
            <a:pPr marL="0" indent="0" algn="ctr" rtl="1">
              <a:buNone/>
            </a:pPr>
            <a:r>
              <a:rPr lang="ar-DZ" b="1" dirty="0" smtClean="0">
                <a:solidFill>
                  <a:srgbClr val="FF0000"/>
                </a:solidFill>
                <a:latin typeface="Sakkal Majalla" pitchFamily="2" charset="-78"/>
                <a:cs typeface="Sakkal Majalla" pitchFamily="2" charset="-78"/>
              </a:rPr>
              <a:t>التكامل </a:t>
            </a:r>
            <a:r>
              <a:rPr lang="fr-FR" b="1" dirty="0" err="1" smtClean="0">
                <a:solidFill>
                  <a:srgbClr val="FF0000"/>
                </a:solidFill>
                <a:latin typeface="Sakkal Majalla" pitchFamily="2" charset="-78"/>
                <a:cs typeface="Sakkal Majalla" pitchFamily="2" charset="-78"/>
              </a:rPr>
              <a:t>Integrastion</a:t>
            </a:r>
            <a:endParaRPr lang="ar-DZ" b="1" dirty="0" smtClean="0">
              <a:solidFill>
                <a:srgbClr val="FF0000"/>
              </a:solidFill>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وهو المزج بين عدة وسائط لخدمة فكرة، أو مبدأ في العرض ويمكن أيضا تكامل الأجهزة في تنفيذ أجزاء البرنامج بما يحقق الموضوع ككل.</a:t>
            </a:r>
          </a:p>
          <a:p>
            <a:pPr marL="0" indent="0" algn="ctr" rtl="1">
              <a:buNone/>
            </a:pPr>
            <a:r>
              <a:rPr lang="ar-DZ" dirty="0" smtClean="0">
                <a:latin typeface="Sakkal Majalla" pitchFamily="2" charset="-78"/>
                <a:cs typeface="Sakkal Majalla" pitchFamily="2" charset="-78"/>
              </a:rPr>
              <a:t>التكامل من الخصائص المميزة والمهمة لبرامج الوسائط المتعددة التعليمية.</a:t>
            </a:r>
          </a:p>
          <a:p>
            <a:pPr marL="0" indent="0" algn="ctr" rtl="1">
              <a:buNone/>
            </a:pPr>
            <a:r>
              <a:rPr lang="ar-DZ" dirty="0" smtClean="0">
                <a:latin typeface="Sakkal Majalla" pitchFamily="2" charset="-78"/>
                <a:cs typeface="Sakkal Majalla" pitchFamily="2" charset="-78"/>
              </a:rPr>
              <a:t>التكامل هو تكامل بين مكونات البرنامج؛</a:t>
            </a:r>
          </a:p>
          <a:p>
            <a:pPr marL="0" indent="0" algn="ctr" rtl="1">
              <a:buNone/>
            </a:pPr>
            <a:r>
              <a:rPr lang="ar-DZ" dirty="0" smtClean="0">
                <a:latin typeface="Sakkal Majalla" pitchFamily="2" charset="-78"/>
                <a:cs typeface="Sakkal Majalla" pitchFamily="2" charset="-78"/>
              </a:rPr>
              <a:t>لا تعرض العناصر منفصلة بل يعرض كل عنصر مكمل للعناصر الأخرى.</a:t>
            </a:r>
          </a:p>
          <a:p>
            <a:pPr marL="0" indent="0" algn="ctr" rtl="1">
              <a:buNone/>
            </a:pPr>
            <a:endParaRPr lang="ar-DZ" dirty="0" smtClean="0">
              <a:latin typeface="Sakkal Majalla" pitchFamily="2" charset="-78"/>
              <a:cs typeface="Sakkal Majalla" pitchFamily="2" charset="-78"/>
            </a:endParaRPr>
          </a:p>
          <a:p>
            <a:pPr marL="0" indent="0" algn="ctr" rtl="1">
              <a:buNone/>
            </a:pP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464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92500" lnSpcReduction="10000"/>
          </a:bodyPr>
          <a:lstStyle/>
          <a:p>
            <a:pPr marL="0" indent="0" algn="ctr" rtl="1">
              <a:buNone/>
            </a:pPr>
            <a:r>
              <a:rPr lang="ar-DZ" b="1" dirty="0" smtClean="0">
                <a:solidFill>
                  <a:srgbClr val="FF0000"/>
                </a:solidFill>
                <a:latin typeface="Sakkal Majalla" pitchFamily="2" charset="-78"/>
                <a:cs typeface="Sakkal Majalla" pitchFamily="2" charset="-78"/>
              </a:rPr>
              <a:t>الفردية </a:t>
            </a:r>
            <a:r>
              <a:rPr lang="fr-FR" b="1" dirty="0" smtClean="0">
                <a:solidFill>
                  <a:srgbClr val="FF0000"/>
                </a:solidFill>
                <a:latin typeface="Sakkal Majalla" pitchFamily="2" charset="-78"/>
                <a:cs typeface="Sakkal Majalla" pitchFamily="2" charset="-78"/>
              </a:rPr>
              <a:t>Ividuality</a:t>
            </a:r>
            <a:endParaRPr lang="ar-DZ" b="1" dirty="0" smtClean="0">
              <a:solidFill>
                <a:srgbClr val="FF0000"/>
              </a:solidFill>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لمراعاة الفروق الفردية من الضروري تفريد المواقف التعليمية للوصول بهم إلى مستوى الاتقان وفقا لقدرات واستعدادات كل منهم ومستوى ذكائه وقدرته على التفكير والتذكر.</a:t>
            </a:r>
          </a:p>
          <a:p>
            <a:pPr marL="0" indent="0" algn="ctr" rtl="1">
              <a:buNone/>
            </a:pPr>
            <a:r>
              <a:rPr lang="ar-DZ" dirty="0" smtClean="0">
                <a:latin typeface="Sakkal Majalla" pitchFamily="2" charset="-78"/>
                <a:cs typeface="Sakkal Majalla" pitchFamily="2" charset="-78"/>
              </a:rPr>
              <a:t>ومن خصائص برامج الوسائط المتعددة التعليمية أنّها تراعي هذه الفروق بين المتعلمين </a:t>
            </a:r>
          </a:p>
          <a:p>
            <a:pPr marL="0" indent="0" algn="ctr" rtl="1">
              <a:buNone/>
            </a:pPr>
            <a:r>
              <a:rPr lang="ar-DZ" dirty="0" smtClean="0">
                <a:latin typeface="Sakkal Majalla" pitchFamily="2" charset="-78"/>
                <a:cs typeface="Sakkal Majalla" pitchFamily="2" charset="-78"/>
              </a:rPr>
              <a:t>بمراعاة ذاتية كل فرد بإعطائه الحرية في التحرك خلال البرنامج، والتحكم في المسار والزمن الذي يستغرقه في عملية التعلم حتى يصل إلى مستوى الاتقان المحدد</a:t>
            </a:r>
          </a:p>
          <a:p>
            <a:pPr marL="0" indent="0" algn="ctr" rtl="1">
              <a:buNone/>
            </a:pPr>
            <a:r>
              <a:rPr lang="ar-DZ" b="1" dirty="0" err="1" smtClean="0">
                <a:solidFill>
                  <a:srgbClr val="FF0000"/>
                </a:solidFill>
                <a:latin typeface="Sakkal Majalla" pitchFamily="2" charset="-78"/>
                <a:cs typeface="Sakkal Majalla" pitchFamily="2" charset="-78"/>
              </a:rPr>
              <a:t>التنوعية</a:t>
            </a:r>
            <a:r>
              <a:rPr lang="ar-DZ" b="1" dirty="0" smtClean="0">
                <a:solidFill>
                  <a:srgbClr val="FF0000"/>
                </a:solidFill>
                <a:latin typeface="Sakkal Majalla" pitchFamily="2" charset="-78"/>
                <a:cs typeface="Sakkal Majalla" pitchFamily="2" charset="-78"/>
              </a:rPr>
              <a:t> </a:t>
            </a:r>
          </a:p>
          <a:p>
            <a:pPr marL="0" indent="0" algn="ctr" rtl="1">
              <a:buNone/>
            </a:pPr>
            <a:r>
              <a:rPr lang="ar-DZ" dirty="0" smtClean="0">
                <a:latin typeface="Sakkal Majalla" pitchFamily="2" charset="-78"/>
                <a:cs typeface="Sakkal Majalla" pitchFamily="2" charset="-78"/>
              </a:rPr>
              <a:t>توفير مجموعة العناصر المتنوعة  التي تساعد على توضيح الموقف التعليمي أمام الطلاب لتحقيق الأهداف المنشودة للتعلّم</a:t>
            </a:r>
            <a:endParaRPr lang="fr-FR" dirty="0" smtClean="0">
              <a:latin typeface="Sakkal Majalla" pitchFamily="2" charset="-78"/>
              <a:cs typeface="Sakkal Majalla" pitchFamily="2" charset="-78"/>
            </a:endParaRPr>
          </a:p>
        </p:txBody>
      </p:sp>
    </p:spTree>
    <p:extLst>
      <p:ext uri="{BB962C8B-B14F-4D97-AF65-F5344CB8AC3E}">
        <p14:creationId xmlns:p14="http://schemas.microsoft.com/office/powerpoint/2010/main" val="1161960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pPr marL="0" indent="0" algn="ctr" rtl="1">
              <a:buNone/>
            </a:pPr>
            <a:r>
              <a:rPr lang="ar-DZ" b="1" dirty="0" smtClean="0">
                <a:solidFill>
                  <a:srgbClr val="FF0000"/>
                </a:solidFill>
                <a:latin typeface="Sakkal Majalla" pitchFamily="2" charset="-78"/>
                <a:cs typeface="Sakkal Majalla" pitchFamily="2" charset="-78"/>
              </a:rPr>
              <a:t>التزامن </a:t>
            </a:r>
            <a:r>
              <a:rPr lang="fr-FR" b="1" dirty="0" err="1" smtClean="0">
                <a:solidFill>
                  <a:srgbClr val="FF0000"/>
                </a:solidFill>
                <a:latin typeface="Sakkal Majalla" pitchFamily="2" charset="-78"/>
                <a:cs typeface="Sakkal Majalla" pitchFamily="2" charset="-78"/>
              </a:rPr>
              <a:t>Coincidence</a:t>
            </a:r>
            <a:endParaRPr lang="ar-DZ" b="1" dirty="0" smtClean="0">
              <a:solidFill>
                <a:srgbClr val="FF0000"/>
              </a:solidFill>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يقوم على مناسبة توقيتات تداخل العناصر المختلفة الموجودة في البرنامج لتتناسب مع سرعة العرض وقدرات المتعلّم، من خلال تزامن الصوت وغيرها من الأيقونات الأخرى،</a:t>
            </a:r>
          </a:p>
          <a:p>
            <a:pPr marL="0" indent="0" algn="ctr" rtl="1">
              <a:buNone/>
            </a:pPr>
            <a:r>
              <a:rPr lang="ar-DZ" dirty="0" smtClean="0">
                <a:latin typeface="Sakkal Majalla" pitchFamily="2" charset="-78"/>
                <a:cs typeface="Sakkal Majalla" pitchFamily="2" charset="-78"/>
              </a:rPr>
              <a:t>لأنّ هذا يؤثر على العنصرين الآخرين ويحققهما وهما التفاعل والتكامل </a:t>
            </a:r>
          </a:p>
          <a:p>
            <a:pPr marL="0" indent="0" algn="ctr" rtl="1">
              <a:buNone/>
            </a:pPr>
            <a:r>
              <a:rPr lang="ar-DZ" dirty="0" smtClean="0">
                <a:latin typeface="Sakkal Majalla" pitchFamily="2" charset="-78"/>
                <a:cs typeface="Sakkal Majalla" pitchFamily="2" charset="-78"/>
              </a:rPr>
              <a:t>حيث نجد على الشاشة الواحدة أكثر من عنصر مثل </a:t>
            </a:r>
          </a:p>
          <a:p>
            <a:pPr marL="0" indent="0" algn="ctr" rtl="1">
              <a:buNone/>
            </a:pPr>
            <a:r>
              <a:rPr lang="ar-DZ" dirty="0" smtClean="0">
                <a:latin typeface="Sakkal Majalla" pitchFamily="2" charset="-78"/>
                <a:cs typeface="Sakkal Majalla" pitchFamily="2" charset="-78"/>
              </a:rPr>
              <a:t>(النص، الصورة، الصوت)؛</a:t>
            </a:r>
          </a:p>
          <a:p>
            <a:pPr marL="0" indent="0" algn="ctr" rtl="1">
              <a:buNone/>
            </a:pPr>
            <a:r>
              <a:rPr lang="ar-DZ" dirty="0" smtClean="0">
                <a:latin typeface="Sakkal Majalla" pitchFamily="2" charset="-78"/>
                <a:cs typeface="Sakkal Majalla" pitchFamily="2" charset="-78"/>
              </a:rPr>
              <a:t>ينبغي عند التعليق بالصوت أن يتزامن مع الصورة في خط متوازي، وكذلك عند نص ورسوم خطية لا بدّ أن يتزامن النص مع الرسوم الخطية المعروضة على الشاشة.</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15750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pPr marL="0" indent="0" algn="ctr" rtl="1">
              <a:buNone/>
            </a:pPr>
            <a:r>
              <a:rPr lang="ar-DZ" b="1" dirty="0" smtClean="0">
                <a:solidFill>
                  <a:srgbClr val="FF0000"/>
                </a:solidFill>
                <a:latin typeface="Sakkal Majalla" pitchFamily="2" charset="-78"/>
                <a:cs typeface="Sakkal Majalla" pitchFamily="2" charset="-78"/>
              </a:rPr>
              <a:t>المرونة </a:t>
            </a:r>
            <a:r>
              <a:rPr lang="fr-FR" b="1" dirty="0" err="1" smtClean="0">
                <a:solidFill>
                  <a:srgbClr val="FF0000"/>
                </a:solidFill>
                <a:latin typeface="Sakkal Majalla" pitchFamily="2" charset="-78"/>
                <a:cs typeface="Sakkal Majalla" pitchFamily="2" charset="-78"/>
              </a:rPr>
              <a:t>Flexibility</a:t>
            </a:r>
            <a:endParaRPr lang="fr-FR" b="1" dirty="0" smtClean="0">
              <a:solidFill>
                <a:srgbClr val="FF0000"/>
              </a:solidFill>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إحدى الخصائص المهمة في عروض برامج الوسائط المتعددة حيث يمكن التحكم في عناصر الوسائط المتعددة وإجراء أية تعديلات على العرض سواء في عملية التصميم أو الانتاج، كما تيسر إمكانية الحذف أو  الإضافة أو التغيير عند الحاجة لكي تتناسب وجمهور المستفيدين؛.</a:t>
            </a:r>
          </a:p>
          <a:p>
            <a:pPr marL="0" indent="0" algn="ctr" rtl="1">
              <a:buNone/>
            </a:pPr>
            <a:r>
              <a:rPr lang="ar-DZ" b="1" dirty="0" smtClean="0">
                <a:solidFill>
                  <a:srgbClr val="FF0000"/>
                </a:solidFill>
                <a:latin typeface="Sakkal Majalla" pitchFamily="2" charset="-78"/>
                <a:cs typeface="Sakkal Majalla" pitchFamily="2" charset="-78"/>
              </a:rPr>
              <a:t>الرقمية </a:t>
            </a:r>
            <a:r>
              <a:rPr lang="fr-FR" b="1" dirty="0" err="1" smtClean="0">
                <a:solidFill>
                  <a:srgbClr val="FF0000"/>
                </a:solidFill>
                <a:latin typeface="Sakkal Majalla" pitchFamily="2" charset="-78"/>
                <a:cs typeface="Sakkal Majalla" pitchFamily="2" charset="-78"/>
              </a:rPr>
              <a:t>Digitalization</a:t>
            </a:r>
            <a:endParaRPr lang="ar-DZ" b="1" dirty="0" smtClean="0">
              <a:solidFill>
                <a:srgbClr val="FF0000"/>
              </a:solidFill>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تعني استخدام النظم الرقمية في تشغيل الكمبيوتر الآلي مثل النظام الثنائي الذي يعتمد على (0، 1) والذي يتكون من لغة الماكينة؛</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3267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DZ" sz="3600" b="1" dirty="0" smtClean="0">
                <a:solidFill>
                  <a:srgbClr val="FF0000"/>
                </a:solidFill>
                <a:latin typeface="Sakkal Majalla" pitchFamily="2" charset="-78"/>
                <a:cs typeface="Sakkal Majalla" pitchFamily="2" charset="-78"/>
              </a:rPr>
              <a:t>التبادلية </a:t>
            </a:r>
            <a:endParaRPr lang="en-US" sz="3600" b="1" dirty="0">
              <a:solidFill>
                <a:srgbClr val="FF0000"/>
              </a:solidFill>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dirty="0" smtClean="0">
                <a:latin typeface="Sakkal Majalla" pitchFamily="2" charset="-78"/>
                <a:cs typeface="Sakkal Majalla" pitchFamily="2" charset="-78"/>
              </a:rPr>
              <a:t>تتيح الوسائل المتعددة للطلاب اختيار المسار الذي يناسبهم ويرغبون في مشاهدته وذلك لكي نعطي الطلاب الحق في التحكم في المعلومات التي تظهر على الشاشة بل وزمن ظهورها.</a:t>
            </a:r>
          </a:p>
          <a:p>
            <a:pPr marL="0" indent="0" algn="ctr" rtl="1">
              <a:buNone/>
            </a:pPr>
            <a:r>
              <a:rPr lang="ar-DZ" b="1" dirty="0" smtClean="0">
                <a:solidFill>
                  <a:srgbClr val="FF0000"/>
                </a:solidFill>
                <a:latin typeface="Sakkal Majalla" pitchFamily="2" charset="-78"/>
                <a:cs typeface="Sakkal Majalla" pitchFamily="2" charset="-78"/>
              </a:rPr>
              <a:t>الإلكترونية</a:t>
            </a:r>
          </a:p>
          <a:p>
            <a:pPr marL="0" indent="0" algn="ctr" rtl="1">
              <a:buNone/>
            </a:pPr>
            <a:r>
              <a:rPr lang="ar-DZ" dirty="0" smtClean="0">
                <a:latin typeface="Sakkal Majalla" pitchFamily="2" charset="-78"/>
                <a:cs typeface="Sakkal Majalla" pitchFamily="2" charset="-78"/>
              </a:rPr>
              <a:t>تعتمد الوسائل المتعددة على استخدام العديد من الأجهزة  وأنظمة شبكات المعلومات في إنتاج وتنفيذ التعلّم بهدف توفير الجهد والوقت والتكلفة واستخدام أحدث الأجهزة</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3324155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a:bodyPr>
          <a:lstStyle/>
          <a:p>
            <a:pPr marL="0" indent="0" algn="ctr" rtl="1">
              <a:buNone/>
            </a:pPr>
            <a:r>
              <a:rPr lang="ar-DZ" sz="2800" b="1" dirty="0" smtClean="0">
                <a:solidFill>
                  <a:srgbClr val="FF0000"/>
                </a:solidFill>
                <a:latin typeface="Sakkal Majalla" pitchFamily="2" charset="-78"/>
                <a:cs typeface="Sakkal Majalla" pitchFamily="2" charset="-78"/>
              </a:rPr>
              <a:t>الإتاحة والسهولة والتوافق</a:t>
            </a:r>
          </a:p>
          <a:p>
            <a:pPr marL="0" indent="0" algn="ctr" rtl="1">
              <a:buNone/>
            </a:pPr>
            <a:r>
              <a:rPr lang="ar-DZ" sz="2800" dirty="0" smtClean="0">
                <a:latin typeface="Sakkal Majalla" pitchFamily="2" charset="-78"/>
                <a:cs typeface="Sakkal Majalla" pitchFamily="2" charset="-78"/>
              </a:rPr>
              <a:t>تحتوي الوسائط المتعددة على العديد من المثيرات المتنوعة داخل البيئة التعليمية ممّا تجعل التحكم في أسلوب المشاهدة والعرض وعملية التعلّم بأكملها في يد المتعلّم نفسه حسب قدراته؛</a:t>
            </a:r>
          </a:p>
          <a:p>
            <a:pPr marL="0" indent="0" algn="ctr" rtl="1">
              <a:buNone/>
            </a:pPr>
            <a:r>
              <a:rPr lang="ar-DZ" sz="2800" b="1" dirty="0" smtClean="0">
                <a:solidFill>
                  <a:srgbClr val="FF0000"/>
                </a:solidFill>
                <a:latin typeface="Sakkal Majalla" pitchFamily="2" charset="-78"/>
                <a:cs typeface="Sakkal Majalla" pitchFamily="2" charset="-78"/>
              </a:rPr>
              <a:t>سرعة الأداء</a:t>
            </a:r>
          </a:p>
          <a:p>
            <a:pPr marL="0" indent="0" algn="ctr" rtl="1">
              <a:buNone/>
            </a:pPr>
            <a:r>
              <a:rPr lang="ar-DZ" sz="2800" dirty="0" smtClean="0">
                <a:latin typeface="Sakkal Majalla" pitchFamily="2" charset="-78"/>
                <a:cs typeface="Sakkal Majalla" pitchFamily="2" charset="-78"/>
              </a:rPr>
              <a:t>تساعد الوسائط المتعددة في الاستدعاء السريع للمعلومات وتحليلها؛</a:t>
            </a:r>
          </a:p>
          <a:p>
            <a:pPr marL="0" indent="0" algn="ctr" rtl="1">
              <a:buNone/>
            </a:pPr>
            <a:r>
              <a:rPr lang="ar-DZ" sz="2800" b="1" dirty="0" smtClean="0">
                <a:solidFill>
                  <a:srgbClr val="FF0000"/>
                </a:solidFill>
                <a:latin typeface="Sakkal Majalla" pitchFamily="2" charset="-78"/>
                <a:cs typeface="Sakkal Majalla" pitchFamily="2" charset="-78"/>
              </a:rPr>
              <a:t>ندرة الأخطاء</a:t>
            </a:r>
          </a:p>
          <a:p>
            <a:pPr marL="0" indent="0" algn="ctr" rtl="1">
              <a:buNone/>
            </a:pPr>
            <a:r>
              <a:rPr lang="ar-DZ" sz="2800" dirty="0" smtClean="0">
                <a:latin typeface="Sakkal Majalla" pitchFamily="2" charset="-78"/>
                <a:cs typeface="Sakkal Majalla" pitchFamily="2" charset="-78"/>
              </a:rPr>
              <a:t>تحقق الوسائط المتعددة مستوى من الدقة وصحة المعلومات إذا ما تم إنتاجها بطريقة سليمة؛</a:t>
            </a:r>
          </a:p>
          <a:p>
            <a:pPr marL="0" indent="0" algn="ctr" rtl="1">
              <a:buNone/>
            </a:pPr>
            <a:r>
              <a:rPr lang="ar-DZ" sz="2800" b="1" dirty="0" smtClean="0">
                <a:solidFill>
                  <a:srgbClr val="FF0000"/>
                </a:solidFill>
                <a:latin typeface="Sakkal Majalla" pitchFamily="2" charset="-78"/>
                <a:cs typeface="Sakkal Majalla" pitchFamily="2" charset="-78"/>
              </a:rPr>
              <a:t>جعل التعلّم دالا للمتعلّم</a:t>
            </a:r>
          </a:p>
          <a:p>
            <a:pPr marL="0" indent="0" algn="ctr" rtl="1">
              <a:buNone/>
            </a:pPr>
            <a:r>
              <a:rPr lang="ar-DZ" sz="2800" dirty="0" smtClean="0">
                <a:latin typeface="Sakkal Majalla" pitchFamily="2" charset="-78"/>
                <a:cs typeface="Sakkal Majalla" pitchFamily="2" charset="-78"/>
              </a:rPr>
              <a:t>من خلال الصور الثابتة والمتحركة والرسومات التي تقرب له الواقع الحقيقي؛</a:t>
            </a:r>
          </a:p>
          <a:p>
            <a:pPr marL="0" indent="0" algn="ctr" rtl="1">
              <a:buNone/>
            </a:pPr>
            <a:endParaRPr lang="en-US" sz="2800" dirty="0">
              <a:latin typeface="Sakkal Majalla" pitchFamily="2" charset="-78"/>
              <a:cs typeface="Sakkal Majalla" pitchFamily="2" charset="-78"/>
            </a:endParaRPr>
          </a:p>
        </p:txBody>
      </p:sp>
    </p:spTree>
    <p:extLst>
      <p:ext uri="{BB962C8B-B14F-4D97-AF65-F5344CB8AC3E}">
        <p14:creationId xmlns:p14="http://schemas.microsoft.com/office/powerpoint/2010/main" val="42514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مستلزمات تنفيذ مشروع الوسائط المتعددة</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lnSpcReduction="10000"/>
          </a:bodyPr>
          <a:lstStyle/>
          <a:p>
            <a:pPr marL="0" indent="0" algn="ctr" rtl="1">
              <a:buNone/>
            </a:pPr>
            <a:r>
              <a:rPr lang="ar-DZ" b="1" dirty="0" smtClean="0">
                <a:solidFill>
                  <a:srgbClr val="FF0000"/>
                </a:solidFill>
                <a:latin typeface="Sakkal Majalla" pitchFamily="2" charset="-78"/>
                <a:cs typeface="Sakkal Majalla" pitchFamily="2" charset="-78"/>
              </a:rPr>
              <a:t>العتاد والتجهيزات المادية:</a:t>
            </a:r>
          </a:p>
          <a:p>
            <a:pPr marL="0" indent="0" algn="ctr" rtl="1">
              <a:buNone/>
            </a:pPr>
            <a:r>
              <a:rPr lang="ar-DZ" dirty="0" smtClean="0">
                <a:latin typeface="Sakkal Majalla" pitchFamily="2" charset="-78"/>
                <a:cs typeface="Sakkal Majalla" pitchFamily="2" charset="-78"/>
              </a:rPr>
              <a:t>الكمبيوتر يستخدم في إنتاج البرامج المتنوعة، يستخدم نظام تشغيل حديث؛</a:t>
            </a:r>
          </a:p>
          <a:p>
            <a:pPr marL="0" indent="0" algn="ctr" rtl="1">
              <a:buNone/>
            </a:pPr>
            <a:r>
              <a:rPr lang="ar-DZ" dirty="0" smtClean="0">
                <a:latin typeface="Sakkal Majalla" pitchFamily="2" charset="-78"/>
                <a:cs typeface="Sakkal Majalla" pitchFamily="2" charset="-78"/>
              </a:rPr>
              <a:t> والكروت اللازمة للصوت وأجهزة التقاط الصوت للفيديو، وأجهزة التقاط الصور أو مسحها (الماسح)....</a:t>
            </a:r>
          </a:p>
          <a:p>
            <a:pPr marL="0" indent="0" algn="ctr" rtl="1">
              <a:buNone/>
            </a:pPr>
            <a:r>
              <a:rPr lang="ar-DZ" b="1" dirty="0" smtClean="0">
                <a:solidFill>
                  <a:srgbClr val="FF0000"/>
                </a:solidFill>
                <a:latin typeface="Sakkal Majalla" pitchFamily="2" charset="-78"/>
                <a:cs typeface="Sakkal Majalla" pitchFamily="2" charset="-78"/>
              </a:rPr>
              <a:t>البرمجيات</a:t>
            </a:r>
          </a:p>
          <a:p>
            <a:pPr marL="0" indent="0" algn="ctr" rtl="1">
              <a:buNone/>
            </a:pPr>
            <a:r>
              <a:rPr lang="ar-DZ" dirty="0" smtClean="0">
                <a:latin typeface="Sakkal Majalla" pitchFamily="2" charset="-78"/>
                <a:cs typeface="Sakkal Majalla" pitchFamily="2" charset="-78"/>
              </a:rPr>
              <a:t>وهي التي تقوم بتشغيل الأجهزة وعمل المطلوب لتنفيذ المشروع، مثل برامج التأليف الإبداعية، برامج الرسوم المتحركة وإنتاج وتحرير الأفلام، برامج تسجيل وتحرير الأصوات، برامج المحاكاة وبرامج إنتاج البيانات؛</a:t>
            </a:r>
          </a:p>
          <a:p>
            <a:pPr marL="0" indent="0" algn="ctr" rtl="1">
              <a:buNone/>
            </a:pP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3242407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a:bodyPr>
          <a:lstStyle/>
          <a:p>
            <a:pPr marL="0" indent="0" algn="ctr" rtl="1">
              <a:buNone/>
            </a:pPr>
            <a:r>
              <a:rPr lang="ar-DZ" sz="2400" b="1" dirty="0">
                <a:solidFill>
                  <a:srgbClr val="FF0000"/>
                </a:solidFill>
                <a:latin typeface="Sakkal Majalla" pitchFamily="2" charset="-78"/>
                <a:cs typeface="Sakkal Majalla" pitchFamily="2" charset="-78"/>
              </a:rPr>
              <a:t>الأفكار</a:t>
            </a:r>
          </a:p>
          <a:p>
            <a:pPr marL="0" indent="0" algn="ctr" rtl="1">
              <a:buNone/>
            </a:pPr>
            <a:r>
              <a:rPr lang="ar-DZ" sz="2800" dirty="0">
                <a:latin typeface="Sakkal Majalla" pitchFamily="2" charset="-78"/>
                <a:cs typeface="Sakkal Majalla" pitchFamily="2" charset="-78"/>
              </a:rPr>
              <a:t>وهي العناصر في مشاريع الوسائط المتعددة، فهي التي تقرر قبول أو رفض المنتج</a:t>
            </a:r>
            <a:r>
              <a:rPr lang="ar-DZ" sz="2800" dirty="0" smtClean="0">
                <a:latin typeface="Sakkal Majalla" pitchFamily="2" charset="-78"/>
                <a:cs typeface="Sakkal Majalla" pitchFamily="2" charset="-78"/>
              </a:rPr>
              <a:t>؛</a:t>
            </a:r>
          </a:p>
          <a:p>
            <a:pPr marL="0" indent="0" algn="ctr" rtl="1">
              <a:buNone/>
            </a:pPr>
            <a:endParaRPr lang="ar-DZ" sz="2800" dirty="0" smtClean="0">
              <a:solidFill>
                <a:srgbClr val="FF0000"/>
              </a:solidFill>
              <a:latin typeface="Sakkal Majalla" pitchFamily="2" charset="-78"/>
              <a:cs typeface="Sakkal Majalla" pitchFamily="2" charset="-78"/>
            </a:endParaRPr>
          </a:p>
          <a:p>
            <a:pPr marL="0" indent="0" algn="ctr" rtl="1">
              <a:buNone/>
            </a:pPr>
            <a:r>
              <a:rPr lang="ar-DZ" sz="2800" dirty="0" smtClean="0">
                <a:solidFill>
                  <a:srgbClr val="FF0000"/>
                </a:solidFill>
                <a:latin typeface="Sakkal Majalla" pitchFamily="2" charset="-78"/>
                <a:cs typeface="Sakkal Majalla" pitchFamily="2" charset="-78"/>
              </a:rPr>
              <a:t>الأهداف الواجب توفرها للاستفادة من الوسائط المتعددة</a:t>
            </a:r>
          </a:p>
          <a:p>
            <a:pPr marL="0" indent="0" algn="ctr" rtl="1">
              <a:buNone/>
            </a:pPr>
            <a:r>
              <a:rPr lang="ar-DZ" sz="2800" dirty="0" smtClean="0">
                <a:latin typeface="Sakkal Majalla" pitchFamily="2" charset="-78"/>
                <a:cs typeface="Sakkal Majalla" pitchFamily="2" charset="-78"/>
              </a:rPr>
              <a:t>1.تكامل التقنيات مع المناهج؛</a:t>
            </a:r>
          </a:p>
          <a:p>
            <a:pPr marL="0" indent="0" algn="ctr" rtl="1">
              <a:buNone/>
            </a:pPr>
            <a:r>
              <a:rPr lang="ar-DZ" sz="2800" dirty="0" smtClean="0">
                <a:latin typeface="Sakkal Majalla" pitchFamily="2" charset="-78"/>
                <a:cs typeface="Sakkal Majalla" pitchFamily="2" charset="-78"/>
              </a:rPr>
              <a:t>2. تشجيع التعلّم العملي الفعّال والتعلّم التعاوني لتحقيق أعلى درجة من مهارات التفكير؛</a:t>
            </a:r>
          </a:p>
          <a:p>
            <a:pPr marL="0" indent="0" algn="ctr" rtl="1">
              <a:buNone/>
            </a:pPr>
            <a:r>
              <a:rPr lang="ar-DZ" sz="2800" dirty="0" smtClean="0">
                <a:latin typeface="Sakkal Majalla" pitchFamily="2" charset="-78"/>
                <a:cs typeface="Sakkal Majalla" pitchFamily="2" charset="-78"/>
              </a:rPr>
              <a:t>3. استخدام التقنيات لعرض وتقديم وتوضيح المعلومات؛</a:t>
            </a:r>
          </a:p>
          <a:p>
            <a:pPr marL="0" indent="0" algn="ctr" rtl="1">
              <a:buNone/>
            </a:pPr>
            <a:r>
              <a:rPr lang="ar-DZ" sz="2800" dirty="0" smtClean="0">
                <a:latin typeface="Sakkal Majalla" pitchFamily="2" charset="-78"/>
                <a:cs typeface="Sakkal Majalla" pitchFamily="2" charset="-78"/>
              </a:rPr>
              <a:t>4. وضع تعريفات للعب ومفاهيم جديدة لما يشكل ممارسات يدوية؛</a:t>
            </a:r>
          </a:p>
          <a:p>
            <a:pPr marL="0" indent="0" algn="ctr" rtl="1">
              <a:buNone/>
            </a:pPr>
            <a:r>
              <a:rPr lang="ar-DZ" sz="2800" dirty="0" smtClean="0">
                <a:latin typeface="Sakkal Majalla" pitchFamily="2" charset="-78"/>
                <a:cs typeface="Sakkal Majalla" pitchFamily="2" charset="-78"/>
              </a:rPr>
              <a:t>5. تطوير مهارات الالمام بأساسيات الوسائط التي تنطوي على تحليل انتقادي لاستخدام التقنيات والمعلومات المستمدة منها.</a:t>
            </a:r>
          </a:p>
          <a:p>
            <a:pPr marL="0" indent="0" algn="ctr" rtl="1">
              <a:buNone/>
            </a:pPr>
            <a:endParaRPr lang="ar-DZ" sz="2800" dirty="0">
              <a:latin typeface="Sakkal Majalla" pitchFamily="2" charset="-78"/>
              <a:cs typeface="Sakkal Majalla" pitchFamily="2" charset="-78"/>
            </a:endParaRPr>
          </a:p>
          <a:p>
            <a:pPr marL="0" indent="0" algn="ctr" rtl="1">
              <a:buNone/>
            </a:pPr>
            <a:endParaRPr lang="en-US" sz="2400" dirty="0"/>
          </a:p>
        </p:txBody>
      </p:sp>
    </p:spTree>
    <p:extLst>
      <p:ext uri="{BB962C8B-B14F-4D97-AF65-F5344CB8AC3E}">
        <p14:creationId xmlns:p14="http://schemas.microsoft.com/office/powerpoint/2010/main" val="2250291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تعريف الوسائط المتعددة</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85000" lnSpcReduction="10000"/>
          </a:bodyPr>
          <a:lstStyle/>
          <a:p>
            <a:pPr marL="0" indent="0" algn="ctr" rtl="1">
              <a:buNone/>
            </a:pPr>
            <a:r>
              <a:rPr lang="ar-DZ" dirty="0" smtClean="0">
                <a:latin typeface="Sakkal Majalla" pitchFamily="2" charset="-78"/>
                <a:cs typeface="Sakkal Majalla" pitchFamily="2" charset="-78"/>
              </a:rPr>
              <a:t>يتكون مصطلح الوسائط المتعددة، من شقين </a:t>
            </a:r>
            <a:r>
              <a:rPr lang="fr-FR" dirty="0" smtClean="0">
                <a:latin typeface="Sakkal Majalla" pitchFamily="2" charset="-78"/>
                <a:cs typeface="Sakkal Majalla" pitchFamily="2" charset="-78"/>
              </a:rPr>
              <a:t>Multi</a:t>
            </a:r>
            <a:r>
              <a:rPr lang="ar-DZ" dirty="0" smtClean="0">
                <a:latin typeface="Sakkal Majalla" pitchFamily="2" charset="-78"/>
                <a:cs typeface="Sakkal Majalla" pitchFamily="2" charset="-78"/>
              </a:rPr>
              <a:t> وهي كلمة انجليزية وتعني متعدد أمّا الشق الثاني فهو الوسائط </a:t>
            </a:r>
            <a:r>
              <a:rPr lang="fr-FR" dirty="0" smtClean="0">
                <a:latin typeface="Sakkal Majalla" pitchFamily="2" charset="-78"/>
                <a:cs typeface="Sakkal Majalla" pitchFamily="2" charset="-78"/>
              </a:rPr>
              <a:t>Média</a:t>
            </a:r>
          </a:p>
          <a:p>
            <a:pPr marL="0" indent="0" algn="ctr" rtl="1">
              <a:buNone/>
            </a:pPr>
            <a:r>
              <a:rPr lang="ar-DZ" dirty="0" smtClean="0">
                <a:latin typeface="Sakkal Majalla" pitchFamily="2" charset="-78"/>
                <a:cs typeface="Sakkal Majalla" pitchFamily="2" charset="-78"/>
              </a:rPr>
              <a:t>ففي نسيج من النص والجرافيك والصوت والرسوم المتحركة والفيديو، وعند إضافة التبادلية إلى المشروع تصبح الوسائط المتعددة التبادلية </a:t>
            </a:r>
            <a:r>
              <a:rPr lang="fr-FR" dirty="0" err="1" smtClean="0">
                <a:solidFill>
                  <a:srgbClr val="FF0000"/>
                </a:solidFill>
                <a:latin typeface="Sakkal Majalla" pitchFamily="2" charset="-78"/>
                <a:cs typeface="Sakkal Majalla" pitchFamily="2" charset="-78"/>
              </a:rPr>
              <a:t>Interactiv</a:t>
            </a:r>
            <a:r>
              <a:rPr lang="fr-FR" dirty="0" smtClean="0">
                <a:latin typeface="Sakkal Majalla" pitchFamily="2" charset="-78"/>
                <a:cs typeface="Sakkal Majalla" pitchFamily="2" charset="-78"/>
              </a:rPr>
              <a:t> </a:t>
            </a:r>
            <a:endParaRPr lang="ar-DZ" dirty="0" smtClean="0">
              <a:solidFill>
                <a:srgbClr val="FF0000"/>
              </a:solidFill>
              <a:latin typeface="Sakkal Majalla" pitchFamily="2" charset="-78"/>
              <a:cs typeface="Sakkal Majalla" pitchFamily="2" charset="-78"/>
            </a:endParaRPr>
          </a:p>
          <a:p>
            <a:pPr marL="0" indent="0" algn="ctr" rtl="1">
              <a:buNone/>
            </a:pPr>
            <a:r>
              <a:rPr lang="ar-DZ" dirty="0" smtClean="0">
                <a:solidFill>
                  <a:srgbClr val="FF0000"/>
                </a:solidFill>
                <a:latin typeface="Sakkal Majalla" pitchFamily="2" charset="-78"/>
                <a:cs typeface="Sakkal Majalla" pitchFamily="2" charset="-78"/>
              </a:rPr>
              <a:t> </a:t>
            </a:r>
            <a:r>
              <a:rPr lang="fr-FR" dirty="0" smtClean="0">
                <a:solidFill>
                  <a:srgbClr val="FF0000"/>
                </a:solidFill>
                <a:latin typeface="Sakkal Majalla" pitchFamily="2" charset="-78"/>
                <a:cs typeface="Sakkal Majalla" pitchFamily="2" charset="-78"/>
              </a:rPr>
              <a:t>    </a:t>
            </a:r>
            <a:r>
              <a:rPr lang="fr-FR" dirty="0" err="1" smtClean="0">
                <a:solidFill>
                  <a:srgbClr val="FF0000"/>
                </a:solidFill>
                <a:latin typeface="Sakkal Majalla" pitchFamily="2" charset="-78"/>
                <a:cs typeface="Sakkal Majalla" pitchFamily="2" charset="-78"/>
              </a:rPr>
              <a:t>Multimedia</a:t>
            </a:r>
            <a:r>
              <a:rPr lang="ar-DZ" dirty="0" smtClean="0">
                <a:latin typeface="Sakkal Majalla" pitchFamily="2" charset="-78"/>
                <a:cs typeface="Sakkal Majalla" pitchFamily="2" charset="-78"/>
              </a:rPr>
              <a:t>وعند إضافة طريقة التجول في داخل المشروع يصبح مشروعا للوسائط المتعددة الفائقة </a:t>
            </a:r>
            <a:r>
              <a:rPr lang="fr-FR" dirty="0" err="1" smtClean="0">
                <a:solidFill>
                  <a:srgbClr val="FF0000"/>
                </a:solidFill>
                <a:latin typeface="Sakkal Majalla" pitchFamily="2" charset="-78"/>
                <a:cs typeface="Sakkal Majalla" pitchFamily="2" charset="-78"/>
              </a:rPr>
              <a:t>Hypermedia</a:t>
            </a:r>
            <a:r>
              <a:rPr lang="fr-FR" dirty="0" smtClean="0">
                <a:solidFill>
                  <a:srgbClr val="FF0000"/>
                </a:solidFill>
                <a:latin typeface="Sakkal Majalla" pitchFamily="2" charset="-78"/>
                <a:cs typeface="Sakkal Majalla" pitchFamily="2" charset="-78"/>
              </a:rPr>
              <a:t> </a:t>
            </a:r>
            <a:endParaRPr lang="ar-DZ" dirty="0" smtClean="0">
              <a:solidFill>
                <a:srgbClr val="FF0000"/>
              </a:solidFill>
              <a:latin typeface="Sakkal Majalla" pitchFamily="2" charset="-78"/>
              <a:cs typeface="Sakkal Majalla" pitchFamily="2" charset="-78"/>
            </a:endParaRPr>
          </a:p>
          <a:p>
            <a:pPr marL="0" indent="0" algn="ctr" rtl="1">
              <a:buNone/>
            </a:pPr>
            <a:r>
              <a:rPr lang="ar-DZ" dirty="0" smtClean="0">
                <a:solidFill>
                  <a:srgbClr val="FF0000"/>
                </a:solidFill>
                <a:latin typeface="Sakkal Majalla" pitchFamily="2" charset="-78"/>
                <a:cs typeface="Sakkal Majalla" pitchFamily="2" charset="-78"/>
              </a:rPr>
              <a:t>تعريف جونسون «</a:t>
            </a:r>
            <a:r>
              <a:rPr lang="fr-FR" dirty="0" smtClean="0">
                <a:solidFill>
                  <a:srgbClr val="FF0000"/>
                </a:solidFill>
                <a:latin typeface="Sakkal Majalla" pitchFamily="2" charset="-78"/>
                <a:cs typeface="Sakkal Majalla" pitchFamily="2" charset="-78"/>
              </a:rPr>
              <a:t>D. </a:t>
            </a:r>
            <a:r>
              <a:rPr lang="fr-FR" dirty="0" err="1" smtClean="0">
                <a:solidFill>
                  <a:srgbClr val="FF0000"/>
                </a:solidFill>
                <a:latin typeface="Sakkal Majalla" pitchFamily="2" charset="-78"/>
                <a:cs typeface="Sakkal Majalla" pitchFamily="2" charset="-78"/>
              </a:rPr>
              <a:t>Johson</a:t>
            </a:r>
            <a:r>
              <a:rPr lang="ar-DZ" dirty="0" smtClean="0">
                <a:solidFill>
                  <a:srgbClr val="FF0000"/>
                </a:solidFill>
                <a:latin typeface="Sakkal Majalla" pitchFamily="2" charset="-78"/>
                <a:cs typeface="Sakkal Majalla" pitchFamily="2" charset="-78"/>
              </a:rPr>
              <a:t>» 1991:</a:t>
            </a:r>
          </a:p>
          <a:p>
            <a:pPr marL="0" indent="0" algn="ctr" rtl="1">
              <a:buNone/>
            </a:pPr>
            <a:r>
              <a:rPr lang="ar-DZ" dirty="0" smtClean="0">
                <a:latin typeface="Sakkal Majalla" pitchFamily="2" charset="-78"/>
                <a:cs typeface="Sakkal Majalla" pitchFamily="2" charset="-78"/>
              </a:rPr>
              <a:t>إنّها تكامل الصورة والصوت والرسوم المتحركة والنصوص بداخل جهاز الحاسوب مع وسائط إلكترونية أخرى لتقديم المعلومات مثل توصيل الحاسوب مع مشغل لأقراص الليزر لتشغيل وعرض الموسوعات الإلكترونية.</a:t>
            </a:r>
          </a:p>
        </p:txBody>
      </p:sp>
    </p:spTree>
    <p:extLst>
      <p:ext uri="{BB962C8B-B14F-4D97-AF65-F5344CB8AC3E}">
        <p14:creationId xmlns:p14="http://schemas.microsoft.com/office/powerpoint/2010/main" val="19313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b="1" dirty="0" smtClean="0">
                <a:latin typeface="Sakkal Majalla" pitchFamily="2" charset="-78"/>
                <a:cs typeface="Sakkal Majalla" pitchFamily="2" charset="-78"/>
              </a:rPr>
              <a:t>نظريات الوسائط المتعددة وعلاقتها بعملية التعلّم والتعليم</a:t>
            </a:r>
            <a:endParaRPr lang="en-US" sz="3600" b="1"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sz="2800" dirty="0" smtClean="0">
                <a:solidFill>
                  <a:srgbClr val="FF0000"/>
                </a:solidFill>
                <a:latin typeface="Sakkal Majalla" pitchFamily="2" charset="-78"/>
                <a:cs typeface="Sakkal Majalla" pitchFamily="2" charset="-78"/>
              </a:rPr>
              <a:t>نظرية فوجان للحدود الدنيا للوسائط المتعددة</a:t>
            </a:r>
          </a:p>
          <a:p>
            <a:pPr marL="0" indent="0" algn="ctr" rtl="1">
              <a:buNone/>
            </a:pPr>
            <a:r>
              <a:rPr lang="ar-DZ" sz="2800" dirty="0" smtClean="0">
                <a:latin typeface="Sakkal Majalla" pitchFamily="2" charset="-78"/>
                <a:cs typeface="Sakkal Majalla" pitchFamily="2" charset="-78"/>
              </a:rPr>
              <a:t>تفترض أنّه إذا أمكنك أن تحقق الأهداف المرجوة، وتلبي الاحتياجات الفعلية للمتعلمين من المشروع أو البرنامج الذي تقوم بإعداده في مجال الوسائط المتعددة، وذلك بأبسط تكلفة،</a:t>
            </a:r>
          </a:p>
          <a:p>
            <a:pPr marL="0" indent="0" algn="ctr" rtl="1">
              <a:buNone/>
            </a:pPr>
            <a:r>
              <a:rPr lang="ar-DZ" sz="2800" dirty="0" smtClean="0">
                <a:latin typeface="Sakkal Majalla" pitchFamily="2" charset="-78"/>
                <a:cs typeface="Sakkal Majalla" pitchFamily="2" charset="-78"/>
              </a:rPr>
              <a:t> وبأقل جهد، وفي أقصر زمن، </a:t>
            </a:r>
          </a:p>
          <a:p>
            <a:pPr marL="0" indent="0" algn="ctr" rtl="1">
              <a:buNone/>
            </a:pPr>
            <a:r>
              <a:rPr lang="ar-DZ" sz="2800" dirty="0" smtClean="0">
                <a:latin typeface="Sakkal Majalla" pitchFamily="2" charset="-78"/>
                <a:cs typeface="Sakkal Majalla" pitchFamily="2" charset="-78"/>
              </a:rPr>
              <a:t>فلا داعي عندئذ للمغالاة في إنفاق أعلى، أو جهد مبالغ فيه، أو وقت ضائع بدون داع.</a:t>
            </a:r>
          </a:p>
          <a:p>
            <a:pPr marL="0" indent="0" algn="ctr" rtl="1">
              <a:buNone/>
            </a:pPr>
            <a:endParaRPr lang="en-US" sz="2800" dirty="0">
              <a:latin typeface="Sakkal Majalla" pitchFamily="2" charset="-78"/>
              <a:cs typeface="Sakkal Majalla" pitchFamily="2" charset="-78"/>
            </a:endParaRPr>
          </a:p>
        </p:txBody>
      </p:sp>
    </p:spTree>
    <p:extLst>
      <p:ext uri="{BB962C8B-B14F-4D97-AF65-F5344CB8AC3E}">
        <p14:creationId xmlns:p14="http://schemas.microsoft.com/office/powerpoint/2010/main" val="9285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fontScale="92500" lnSpcReduction="20000"/>
          </a:bodyPr>
          <a:lstStyle/>
          <a:p>
            <a:pPr marL="0" indent="0" algn="ctr" rtl="1">
              <a:buNone/>
            </a:pPr>
            <a:r>
              <a:rPr lang="ar-DZ" b="1" dirty="0" smtClean="0">
                <a:solidFill>
                  <a:srgbClr val="FF0000"/>
                </a:solidFill>
                <a:latin typeface="Sakkal Majalla" pitchFamily="2" charset="-78"/>
                <a:cs typeface="Sakkal Majalla" pitchFamily="2" charset="-78"/>
              </a:rPr>
              <a:t>نظرية معرفية حول التعلّم بالوسائط المتعددة</a:t>
            </a:r>
          </a:p>
          <a:p>
            <a:pPr marL="0" indent="0" algn="ctr" rtl="1">
              <a:buNone/>
            </a:pPr>
            <a:r>
              <a:rPr lang="ar-DZ" dirty="0" smtClean="0">
                <a:latin typeface="Sakkal Majalla" pitchFamily="2" charset="-78"/>
                <a:cs typeface="Sakkal Majalla" pitchFamily="2" charset="-78"/>
              </a:rPr>
              <a:t>إنّ قرارات تصميم محتوى متعدد الوسائط يجسد دوما تصور المصمم عن كيفية تعلم النّاس، التي تقوم على ثلاثة افتراضات:</a:t>
            </a:r>
          </a:p>
          <a:p>
            <a:pPr marL="514350" indent="-514350" algn="ctr" rtl="1">
              <a:buAutoNum type="arabicPeriod"/>
            </a:pPr>
            <a:r>
              <a:rPr lang="ar-DZ" dirty="0" smtClean="0">
                <a:latin typeface="Sakkal Majalla" pitchFamily="2" charset="-78"/>
                <a:cs typeface="Sakkal Majalla" pitchFamily="2" charset="-78"/>
              </a:rPr>
              <a:t>يستند هذا التصميم إلى افتراض القناة الواحدة</a:t>
            </a:r>
          </a:p>
          <a:p>
            <a:pPr marL="0" indent="0" algn="ctr" rtl="1">
              <a:buNone/>
            </a:pPr>
            <a:r>
              <a:rPr lang="ar-DZ" dirty="0" smtClean="0">
                <a:latin typeface="Sakkal Majalla" pitchFamily="2" charset="-78"/>
                <a:cs typeface="Sakkal Majalla" pitchFamily="2" charset="-78"/>
              </a:rPr>
              <a:t> لأنّه لا يستفيد من أشكال التقديم السمعية ويزعم أنّ كل المعلومات تدخل النظام المعرفي للإنسان بنفس الطريقة؛</a:t>
            </a:r>
          </a:p>
          <a:p>
            <a:pPr marL="0" indent="0" algn="ctr" rtl="1">
              <a:buNone/>
            </a:pPr>
            <a:r>
              <a:rPr lang="ar-DZ" dirty="0" smtClean="0">
                <a:latin typeface="Sakkal Majalla" pitchFamily="2" charset="-78"/>
                <a:cs typeface="Sakkal Majalla" pitchFamily="2" charset="-78"/>
              </a:rPr>
              <a:t>2. نظرا لأنّ هذا التصميم يعرض معلومات كثيرة جدا فهو يفترض أنّ قدرة الاستيعاب غير محدودة: </a:t>
            </a:r>
          </a:p>
          <a:p>
            <a:pPr marL="0" indent="0" algn="ctr" rtl="1">
              <a:buNone/>
            </a:pPr>
            <a:r>
              <a:rPr lang="ar-DZ" dirty="0" smtClean="0">
                <a:latin typeface="Sakkal Majalla" pitchFamily="2" charset="-78"/>
                <a:cs typeface="Sakkal Majalla" pitchFamily="2" charset="-78"/>
              </a:rPr>
              <a:t>أي أنّ الإنسان يستطيع تقبل كمية غير محدودة من المعلومات؛</a:t>
            </a:r>
          </a:p>
          <a:p>
            <a:pPr marL="0" indent="0" algn="ctr" rtl="1">
              <a:buNone/>
            </a:pPr>
            <a:r>
              <a:rPr lang="ar-DZ" dirty="0" smtClean="0">
                <a:latin typeface="Sakkal Majalla" pitchFamily="2" charset="-78"/>
                <a:cs typeface="Sakkal Majalla" pitchFamily="2" charset="-78"/>
              </a:rPr>
              <a:t>3. نظرا لأنّ هذا النظام يعرض أجزاء من المعلومات منعزلة عن بعضها البعض </a:t>
            </a:r>
          </a:p>
          <a:p>
            <a:pPr marL="0" indent="0" algn="ctr" rtl="1">
              <a:buNone/>
            </a:pPr>
            <a:r>
              <a:rPr lang="ar-DZ" dirty="0" smtClean="0">
                <a:latin typeface="Sakkal Majalla" pitchFamily="2" charset="-78"/>
                <a:cs typeface="Sakkal Majalla" pitchFamily="2" charset="-78"/>
              </a:rPr>
              <a:t>فهو يستند إلى افتراض المعالجة السلبية، أي أنّ الإنسان يعمل كآلة تسجيل ويكدس في ذاكرته ما أمكن من المعلومات,</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277429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fontScale="92500" lnSpcReduction="20000"/>
          </a:bodyPr>
          <a:lstStyle/>
          <a:p>
            <a:pPr marL="0" indent="0" algn="ctr" rtl="1">
              <a:buNone/>
            </a:pPr>
            <a:r>
              <a:rPr lang="ar-DZ" b="1" dirty="0">
                <a:solidFill>
                  <a:srgbClr val="FF0000"/>
                </a:solidFill>
                <a:latin typeface="Sakkal Majalla" pitchFamily="2" charset="-78"/>
                <a:cs typeface="Sakkal Majalla" pitchFamily="2" charset="-78"/>
              </a:rPr>
              <a:t>ن</a:t>
            </a:r>
            <a:r>
              <a:rPr lang="ar-DZ" b="1" dirty="0" smtClean="0">
                <a:solidFill>
                  <a:srgbClr val="FF0000"/>
                </a:solidFill>
                <a:latin typeface="Sakkal Majalla" pitchFamily="2" charset="-78"/>
                <a:cs typeface="Sakkal Majalla" pitchFamily="2" charset="-78"/>
              </a:rPr>
              <a:t>ظرية التجاور المكاني</a:t>
            </a:r>
          </a:p>
          <a:p>
            <a:pPr marL="0" indent="0" algn="ctr" rtl="1">
              <a:buNone/>
            </a:pPr>
            <a:r>
              <a:rPr lang="ar-DZ" sz="3000" dirty="0" smtClean="0">
                <a:latin typeface="Sakkal Majalla" pitchFamily="2" charset="-78"/>
                <a:cs typeface="Sakkal Majalla" pitchFamily="2" charset="-78"/>
              </a:rPr>
              <a:t>تقوم النظرية على أنّ الطالب يتعلم عندما تعرض الكلمات والصور المرافقة لها </a:t>
            </a:r>
            <a:r>
              <a:rPr lang="ar-DZ" sz="3000" dirty="0" smtClean="0">
                <a:solidFill>
                  <a:srgbClr val="FF0000"/>
                </a:solidFill>
                <a:latin typeface="Sakkal Majalla" pitchFamily="2" charset="-78"/>
                <a:cs typeface="Sakkal Majalla" pitchFamily="2" charset="-78"/>
              </a:rPr>
              <a:t>متجاورة</a:t>
            </a:r>
            <a:r>
              <a:rPr lang="ar-DZ" sz="3000" dirty="0" smtClean="0">
                <a:latin typeface="Sakkal Majalla" pitchFamily="2" charset="-78"/>
                <a:cs typeface="Sakkal Majalla" pitchFamily="2" charset="-78"/>
              </a:rPr>
              <a:t> على الصفحة أو الشاشة أفضل ممّا يتعلمون عندما تعرض متباعدة عن بعضها؛</a:t>
            </a:r>
          </a:p>
          <a:p>
            <a:pPr marL="0" indent="0" algn="ctr" rtl="1">
              <a:buNone/>
            </a:pPr>
            <a:r>
              <a:rPr lang="ar-DZ" sz="3000" dirty="0" smtClean="0">
                <a:latin typeface="Sakkal Majalla" pitchFamily="2" charset="-78"/>
                <a:cs typeface="Sakkal Majalla" pitchFamily="2" charset="-78"/>
              </a:rPr>
              <a:t>الأساس المنطقي النظري</a:t>
            </a:r>
          </a:p>
          <a:p>
            <a:pPr marL="0" indent="0" algn="ctr" rtl="1">
              <a:buNone/>
            </a:pPr>
            <a:r>
              <a:rPr lang="ar-DZ" sz="3000" dirty="0" smtClean="0">
                <a:latin typeface="Sakkal Majalla" pitchFamily="2" charset="-78"/>
                <a:cs typeface="Sakkal Majalla" pitchFamily="2" charset="-78"/>
              </a:rPr>
              <a:t>عندما تكون الكلمات والصور الموافقة لها متجاورة على الصفحة أو الشاشة وعندما تكون الكلمات والصور الموافقة لها بعيدة عن بعضها البعض في الصفحة أو الشاشة </a:t>
            </a:r>
          </a:p>
          <a:p>
            <a:pPr marL="0" indent="0" algn="ctr" rtl="1">
              <a:buNone/>
            </a:pPr>
            <a:r>
              <a:rPr lang="ar-DZ" sz="3000" dirty="0" smtClean="0">
                <a:latin typeface="Sakkal Majalla" pitchFamily="2" charset="-78"/>
                <a:cs typeface="Sakkal Majalla" pitchFamily="2" charset="-78"/>
              </a:rPr>
              <a:t>يضطر المتعلمون إلى استخدام مصادر معرفية لتفتيش الصفحة أو الشاشة بصريا بحثا عنها؛</a:t>
            </a:r>
          </a:p>
          <a:p>
            <a:pPr marL="0" indent="0" algn="ctr" rtl="1">
              <a:buNone/>
            </a:pPr>
            <a:r>
              <a:rPr lang="ar-DZ" sz="3000" dirty="0" smtClean="0">
                <a:latin typeface="Sakkal Majalla" pitchFamily="2" charset="-78"/>
                <a:cs typeface="Sakkal Majalla" pitchFamily="2" charset="-78"/>
              </a:rPr>
              <a:t>الأساس المنطقي التجريبي</a:t>
            </a:r>
          </a:p>
          <a:p>
            <a:pPr marL="0" indent="0" algn="ctr" rtl="1">
              <a:buNone/>
            </a:pPr>
            <a:r>
              <a:rPr lang="ar-DZ" sz="3000" dirty="0" smtClean="0">
                <a:latin typeface="Sakkal Majalla" pitchFamily="2" charset="-78"/>
                <a:cs typeface="Sakkal Majalla" pitchFamily="2" charset="-78"/>
              </a:rPr>
              <a:t>كان أداء الطلاب في الحفظ في اختبارين من أصل اختبارين عندما وضع النص والرسومات المتعلقة به متجاورة في الصفحة أفضل من أدائهم عندما وضعت متباعدة.</a:t>
            </a:r>
            <a:endParaRPr lang="en-US" sz="3000" dirty="0">
              <a:latin typeface="Sakkal Majalla" pitchFamily="2" charset="-78"/>
              <a:cs typeface="Sakkal Majalla" pitchFamily="2" charset="-78"/>
            </a:endParaRPr>
          </a:p>
        </p:txBody>
      </p:sp>
    </p:spTree>
    <p:extLst>
      <p:ext uri="{BB962C8B-B14F-4D97-AF65-F5344CB8AC3E}">
        <p14:creationId xmlns:p14="http://schemas.microsoft.com/office/powerpoint/2010/main" val="2424013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أبعاد تصميم برامج الوسائط المتعددة تعليميا</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77500" lnSpcReduction="20000"/>
          </a:bodyPr>
          <a:lstStyle/>
          <a:p>
            <a:pPr marL="0" indent="0" algn="ctr" rtl="1">
              <a:buNone/>
            </a:pPr>
            <a:r>
              <a:rPr lang="ar-DZ" dirty="0" smtClean="0">
                <a:latin typeface="Sakkal Majalla" pitchFamily="2" charset="-78"/>
                <a:cs typeface="Sakkal Majalla" pitchFamily="2" charset="-78"/>
              </a:rPr>
              <a:t>ينبغي مراعاة الأبعاد الثلاثة الآتية:</a:t>
            </a:r>
          </a:p>
          <a:p>
            <a:pPr marL="0" indent="0" algn="ctr" rtl="1">
              <a:buNone/>
            </a:pPr>
            <a:r>
              <a:rPr lang="ar-DZ" b="1" dirty="0" smtClean="0">
                <a:solidFill>
                  <a:srgbClr val="FF0000"/>
                </a:solidFill>
                <a:latin typeface="Sakkal Majalla" pitchFamily="2" charset="-78"/>
                <a:cs typeface="Sakkal Majalla" pitchFamily="2" charset="-78"/>
              </a:rPr>
              <a:t>1. البعد الحسي</a:t>
            </a:r>
          </a:p>
          <a:p>
            <a:pPr marL="0" indent="0" algn="ctr" rtl="1">
              <a:buNone/>
            </a:pPr>
            <a:r>
              <a:rPr lang="ar-DZ" dirty="0" smtClean="0">
                <a:latin typeface="Sakkal Majalla" pitchFamily="2" charset="-78"/>
                <a:cs typeface="Sakkal Majalla" pitchFamily="2" charset="-78"/>
              </a:rPr>
              <a:t>الذي يتضمن خصائص الوسيط ومتغيرات الاتصال ومعالجة الرسالة (المحتوى) التعليمية؛</a:t>
            </a:r>
          </a:p>
          <a:p>
            <a:pPr marL="0" indent="0" algn="ctr" rtl="1">
              <a:buNone/>
            </a:pPr>
            <a:r>
              <a:rPr lang="ar-DZ" dirty="0" smtClean="0">
                <a:solidFill>
                  <a:srgbClr val="FF0000"/>
                </a:solidFill>
                <a:latin typeface="Sakkal Majalla" pitchFamily="2" charset="-78"/>
                <a:cs typeface="Sakkal Majalla" pitchFamily="2" charset="-78"/>
              </a:rPr>
              <a:t>2. بعد المعالجة</a:t>
            </a:r>
          </a:p>
          <a:p>
            <a:pPr marL="0" indent="0" algn="ctr" rtl="1">
              <a:buNone/>
            </a:pPr>
            <a:r>
              <a:rPr lang="ar-DZ" dirty="0" smtClean="0">
                <a:latin typeface="Sakkal Majalla" pitchFamily="2" charset="-78"/>
                <a:cs typeface="Sakkal Majalla" pitchFamily="2" charset="-78"/>
              </a:rPr>
              <a:t>ويرتبط بدرجة كبيرة بالخصائص الوظيفية للوسيلة، أو الطريقة التي يتعامل بها المتعلم مع الوسيلة؛</a:t>
            </a:r>
          </a:p>
          <a:p>
            <a:pPr marL="0" indent="0" algn="ctr" rtl="1">
              <a:buNone/>
            </a:pPr>
            <a:r>
              <a:rPr lang="ar-DZ" dirty="0" smtClean="0">
                <a:solidFill>
                  <a:srgbClr val="FF0000"/>
                </a:solidFill>
                <a:latin typeface="Sakkal Majalla" pitchFamily="2" charset="-78"/>
                <a:cs typeface="Sakkal Majalla" pitchFamily="2" charset="-78"/>
              </a:rPr>
              <a:t>3. بعد التحكم التعليمي</a:t>
            </a:r>
          </a:p>
          <a:p>
            <a:pPr marL="0" indent="0" algn="ctr" rtl="1">
              <a:buNone/>
            </a:pPr>
            <a:r>
              <a:rPr lang="ar-DZ" dirty="0" smtClean="0">
                <a:latin typeface="Sakkal Majalla" pitchFamily="2" charset="-78"/>
                <a:cs typeface="Sakkal Majalla" pitchFamily="2" charset="-78"/>
              </a:rPr>
              <a:t>والذي يأخذ موقعه على خط متصل يتراوح ما بين التحكم الكامل للبرنامج حتى التحكم الكامل للمتعلم،</a:t>
            </a:r>
          </a:p>
          <a:p>
            <a:pPr marL="0" indent="0" algn="ctr" rtl="1">
              <a:buNone/>
            </a:pPr>
            <a:r>
              <a:rPr lang="ar-DZ" dirty="0" smtClean="0">
                <a:latin typeface="Sakkal Majalla" pitchFamily="2" charset="-78"/>
                <a:cs typeface="Sakkal Majalla" pitchFamily="2" charset="-78"/>
              </a:rPr>
              <a:t>والذي يعني قدرة المتعلم على إدارة الموقف التعليمي بكامل حريته باستقلالية تامة عن تحكم البرنامج.</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396320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DZ" sz="4000" dirty="0" smtClean="0">
                <a:latin typeface="Sakkal Majalla" pitchFamily="2" charset="-78"/>
                <a:cs typeface="Sakkal Majalla" pitchFamily="2" charset="-78"/>
              </a:rPr>
              <a:t>تسهيل إنتاج مشروع الوسائط المتعددة في الصف الدراسي</a:t>
            </a:r>
            <a:endParaRPr lang="en-US" sz="4000"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77500" lnSpcReduction="20000"/>
          </a:bodyPr>
          <a:lstStyle/>
          <a:p>
            <a:pPr marL="514350" indent="-514350" algn="r" rtl="1">
              <a:buAutoNum type="arabicPeriod"/>
            </a:pPr>
            <a:r>
              <a:rPr lang="ar-DZ" dirty="0" smtClean="0">
                <a:latin typeface="Sakkal Majalla" pitchFamily="2" charset="-78"/>
                <a:cs typeface="Sakkal Majalla" pitchFamily="2" charset="-78"/>
              </a:rPr>
              <a:t>التأكد من توفر التجهيزات والبطاريات والبرمجيات والأمور الضرورية الأخرى؛</a:t>
            </a:r>
          </a:p>
          <a:p>
            <a:pPr marL="514350" indent="-514350" algn="r" rtl="1">
              <a:buAutoNum type="arabicPeriod"/>
            </a:pPr>
            <a:r>
              <a:rPr lang="ar-DZ" dirty="0" smtClean="0">
                <a:latin typeface="Sakkal Majalla" pitchFamily="2" charset="-78"/>
                <a:cs typeface="Sakkal Majalla" pitchFamily="2" charset="-78"/>
              </a:rPr>
              <a:t>إدارة الغرفة ومساعدة المتعلمين عند حاجاتهم لذلك؛</a:t>
            </a:r>
          </a:p>
          <a:p>
            <a:pPr marL="514350" indent="-514350" algn="r" rtl="1">
              <a:buAutoNum type="arabicPeriod"/>
            </a:pPr>
            <a:r>
              <a:rPr lang="ar-DZ" dirty="0" smtClean="0">
                <a:latin typeface="Sakkal Majalla" pitchFamily="2" charset="-78"/>
                <a:cs typeface="Sakkal Majalla" pitchFamily="2" charset="-78"/>
              </a:rPr>
              <a:t>حل مشاكل قضايا البرمجيات وقطع الحاسوب؛</a:t>
            </a:r>
          </a:p>
          <a:p>
            <a:pPr marL="514350" indent="-514350" algn="r" rtl="1">
              <a:buAutoNum type="arabicPeriod"/>
            </a:pPr>
            <a:r>
              <a:rPr lang="ar-DZ" dirty="0" smtClean="0">
                <a:latin typeface="Sakkal Majalla" pitchFamily="2" charset="-78"/>
                <a:cs typeface="Sakkal Majalla" pitchFamily="2" charset="-78"/>
              </a:rPr>
              <a:t>التأكيد على الترابط مع أهداف الدرس؛</a:t>
            </a:r>
          </a:p>
          <a:p>
            <a:pPr marL="514350" indent="-514350" algn="r" rtl="1">
              <a:buAutoNum type="arabicPeriod"/>
            </a:pPr>
            <a:r>
              <a:rPr lang="ar-DZ" dirty="0" smtClean="0">
                <a:latin typeface="Sakkal Majalla" pitchFamily="2" charset="-78"/>
                <a:cs typeface="Sakkal Majalla" pitchFamily="2" charset="-78"/>
              </a:rPr>
              <a:t>أن يمتلك المعلم خطة احتياطية في حال تعطل التقنية؛</a:t>
            </a:r>
          </a:p>
          <a:p>
            <a:pPr marL="514350" indent="-514350" algn="r" rtl="1">
              <a:buAutoNum type="arabicPeriod"/>
            </a:pPr>
            <a:r>
              <a:rPr lang="ar-DZ" dirty="0" smtClean="0">
                <a:latin typeface="Sakkal Majalla" pitchFamily="2" charset="-78"/>
                <a:cs typeface="Sakkal Majalla" pitchFamily="2" charset="-78"/>
              </a:rPr>
              <a:t>أن يكون مدركا للوقت المخصص للفعالية فيما يتعلق بالعملية؛</a:t>
            </a:r>
          </a:p>
          <a:p>
            <a:pPr marL="514350" indent="-514350" algn="r" rtl="1">
              <a:buAutoNum type="arabicPeriod"/>
            </a:pPr>
            <a:r>
              <a:rPr lang="ar-DZ" dirty="0" smtClean="0">
                <a:latin typeface="Sakkal Majalla" pitchFamily="2" charset="-78"/>
                <a:cs typeface="Sakkal Majalla" pitchFamily="2" charset="-78"/>
              </a:rPr>
              <a:t>إجراء تقييم أولي أو شكلي وتوفير التغذية الراجعة المستمرة للمتعلمين عن عملهم؛</a:t>
            </a:r>
          </a:p>
          <a:p>
            <a:pPr marL="514350" indent="-514350" algn="r" rtl="1">
              <a:buAutoNum type="arabicPeriod"/>
            </a:pPr>
            <a:r>
              <a:rPr lang="ar-DZ" dirty="0" smtClean="0">
                <a:latin typeface="Sakkal Majalla" pitchFamily="2" charset="-78"/>
                <a:cs typeface="Sakkal Majalla" pitchFamily="2" charset="-78"/>
              </a:rPr>
              <a:t>مراقبة عمل كل مجموعة أو متعلم والتأكد من أنّ المتعلمين مستمرين في إنجاز المهمة؛</a:t>
            </a:r>
          </a:p>
          <a:p>
            <a:pPr marL="514350" indent="-514350" algn="r" rtl="1">
              <a:buAutoNum type="arabicPeriod"/>
            </a:pPr>
            <a:r>
              <a:rPr lang="ar-DZ" dirty="0" smtClean="0">
                <a:latin typeface="Sakkal Majalla" pitchFamily="2" charset="-78"/>
                <a:cs typeface="Sakkal Majalla" pitchFamily="2" charset="-78"/>
              </a:rPr>
              <a:t>مراجعة المهارات الضرورية المطلوبة مسبقا والمتعلقة بالتقنية أو المفاهيم المتعلقة بالمحتوى.</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10326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rtl="1">
              <a:buNone/>
            </a:pPr>
            <a:r>
              <a:rPr lang="ar-DZ" dirty="0" smtClean="0">
                <a:latin typeface="Sakkal Majalla" pitchFamily="2" charset="-78"/>
                <a:cs typeface="Sakkal Majalla" pitchFamily="2" charset="-78"/>
              </a:rPr>
              <a:t>تعريف هوجر </a:t>
            </a:r>
            <a:r>
              <a:rPr lang="fr-FR" dirty="0" smtClean="0">
                <a:latin typeface="Sakkal Majalla" pitchFamily="2" charset="-78"/>
                <a:cs typeface="Sakkal Majalla" pitchFamily="2" charset="-78"/>
              </a:rPr>
              <a:t> Gal </a:t>
            </a:r>
            <a:r>
              <a:rPr lang="fr-FR" dirty="0" err="1" smtClean="0">
                <a:latin typeface="Sakkal Majalla" pitchFamily="2" charset="-78"/>
                <a:cs typeface="Sakkal Majalla" pitchFamily="2" charset="-78"/>
              </a:rPr>
              <a:t>Breath</a:t>
            </a:r>
            <a:r>
              <a:rPr lang="ar-DZ" dirty="0" smtClean="0">
                <a:latin typeface="Sakkal Majalla" pitchFamily="2" charset="-78"/>
                <a:cs typeface="Sakkal Majalla" pitchFamily="2" charset="-78"/>
              </a:rPr>
              <a:t>1994 </a:t>
            </a:r>
          </a:p>
          <a:p>
            <a:pPr marL="0" indent="0" algn="ctr" rtl="1">
              <a:buNone/>
            </a:pPr>
            <a:r>
              <a:rPr lang="ar-DZ" dirty="0" smtClean="0">
                <a:latin typeface="Sakkal Majalla" pitchFamily="2" charset="-78"/>
                <a:cs typeface="Sakkal Majalla" pitchFamily="2" charset="-78"/>
              </a:rPr>
              <a:t>هي برامج تمزج بين الكتابات والصور الثابتة والمتحركة والتسجيلات الصوتية والرسومات الخطية لعرض الرسالة، وهي التي يستطيع المستخدم أن يتفاعل معها مستعينا بالكمبيوتر</a:t>
            </a:r>
          </a:p>
          <a:p>
            <a:pPr marL="0" indent="0" algn="ctr" rtl="1">
              <a:buNone/>
            </a:pPr>
            <a:r>
              <a:rPr lang="ar-DZ" dirty="0" smtClean="0">
                <a:latin typeface="Sakkal Majalla" pitchFamily="2" charset="-78"/>
                <a:cs typeface="Sakkal Majalla" pitchFamily="2" charset="-78"/>
              </a:rPr>
              <a:t>تعريف </a:t>
            </a:r>
            <a:r>
              <a:rPr lang="fr-FR" dirty="0" smtClean="0">
                <a:latin typeface="Sakkal Majalla" pitchFamily="2" charset="-78"/>
                <a:cs typeface="Sakkal Majalla" pitchFamily="2" charset="-78"/>
              </a:rPr>
              <a:t>Gibbs</a:t>
            </a:r>
            <a:endParaRPr lang="ar-DZ" dirty="0" smtClean="0">
              <a:latin typeface="Sakkal Majalla" pitchFamily="2" charset="-78"/>
              <a:cs typeface="Sakkal Majalla" pitchFamily="2" charset="-78"/>
            </a:endParaRPr>
          </a:p>
          <a:p>
            <a:pPr marL="0" indent="0" algn="ctr" rtl="1">
              <a:buNone/>
            </a:pPr>
            <a:r>
              <a:rPr lang="ar-DZ" dirty="0" smtClean="0">
                <a:latin typeface="Sakkal Majalla" pitchFamily="2" charset="-78"/>
                <a:cs typeface="Sakkal Majalla" pitchFamily="2" charset="-78"/>
              </a:rPr>
              <a:t>هي المزج بين الصوت والمواد المرئية لتحسين الاتصال وإثراء العروض.</a:t>
            </a:r>
          </a:p>
          <a:p>
            <a:pPr marL="0" indent="0" algn="ctr" rtl="1">
              <a:buNone/>
            </a:pP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13635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latin typeface="Sakkal Majalla" pitchFamily="2" charset="-78"/>
                <a:cs typeface="Sakkal Majalla" pitchFamily="2" charset="-78"/>
              </a:rPr>
              <a:t>أهمية الوسائط المتعددة</a:t>
            </a:r>
            <a:r>
              <a:rPr lang="fr-FR" dirty="0" smtClean="0">
                <a:latin typeface="Sakkal Majalla" pitchFamily="2" charset="-78"/>
                <a:cs typeface="Sakkal Majalla" pitchFamily="2" charset="-78"/>
              </a:rPr>
              <a:t> </a:t>
            </a:r>
            <a:r>
              <a:rPr lang="ar-DZ" dirty="0">
                <a:latin typeface="Sakkal Majalla" pitchFamily="2" charset="-78"/>
                <a:cs typeface="Sakkal Majalla" pitchFamily="2" charset="-78"/>
              </a:rPr>
              <a:t> </a:t>
            </a:r>
            <a:r>
              <a:rPr lang="ar-DZ" dirty="0" smtClean="0">
                <a:latin typeface="Sakkal Majalla" pitchFamily="2" charset="-78"/>
                <a:cs typeface="Sakkal Majalla" pitchFamily="2" charset="-78"/>
              </a:rPr>
              <a:t>في العملية التعليمية </a:t>
            </a:r>
            <a:endParaRPr lang="en-US" dirty="0">
              <a:latin typeface="Sakkal Majalla" pitchFamily="2" charset="-78"/>
              <a:cs typeface="Sakkal Majalla" pitchFamily="2" charset="-78"/>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255210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331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مميّزات الوسائط المتعددة </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77500" lnSpcReduction="20000"/>
          </a:bodyPr>
          <a:lstStyle/>
          <a:p>
            <a:pPr marL="0" indent="0" algn="ctr" rtl="1">
              <a:buNone/>
            </a:pPr>
            <a:r>
              <a:rPr lang="ar-DZ" dirty="0" smtClean="0">
                <a:latin typeface="Sakkal Majalla" pitchFamily="2" charset="-78"/>
                <a:cs typeface="Sakkal Majalla" pitchFamily="2" charset="-78"/>
              </a:rPr>
              <a:t>تقدم بيئة تعلّم تفاعلية تركز على المتعلّم، وتتكون من روابط فعّالة تربط المعلومات ببعضها في شكل برمجية غير خطية مما يتيح التفاعل بين المتعلّم والمادة المتعلمة؛</a:t>
            </a:r>
          </a:p>
          <a:p>
            <a:pPr marL="0" indent="0" algn="ctr" rtl="1">
              <a:buNone/>
            </a:pPr>
            <a:r>
              <a:rPr lang="ar-DZ" dirty="0" smtClean="0">
                <a:latin typeface="Sakkal Majalla" pitchFamily="2" charset="-78"/>
                <a:cs typeface="Sakkal Majalla" pitchFamily="2" charset="-78"/>
              </a:rPr>
              <a:t>تساعد المتعلّم على تكوين صورة أكثر حسية أفضل من التجريد؛</a:t>
            </a:r>
          </a:p>
          <a:p>
            <a:pPr marL="0" indent="0" algn="ctr" rtl="1">
              <a:buNone/>
            </a:pPr>
            <a:r>
              <a:rPr lang="ar-DZ" dirty="0" smtClean="0">
                <a:latin typeface="Sakkal Majalla" pitchFamily="2" charset="-78"/>
                <a:cs typeface="Sakkal Majalla" pitchFamily="2" charset="-78"/>
              </a:rPr>
              <a:t>تساعد على وضوح المفاهيم والأفكار المقدمة من خلال </a:t>
            </a:r>
          </a:p>
          <a:p>
            <a:pPr marL="0" indent="0" algn="ctr" rtl="1">
              <a:buNone/>
            </a:pPr>
            <a:r>
              <a:rPr lang="ar-DZ" dirty="0" smtClean="0">
                <a:latin typeface="Sakkal Majalla" pitchFamily="2" charset="-78"/>
                <a:cs typeface="Sakkal Majalla" pitchFamily="2" charset="-78"/>
              </a:rPr>
              <a:t>(الصوت- الصور- نص فيديو)؛</a:t>
            </a:r>
          </a:p>
          <a:p>
            <a:pPr marL="0" indent="0" algn="ctr" rtl="1">
              <a:buNone/>
            </a:pPr>
            <a:r>
              <a:rPr lang="ar-DZ" dirty="0" smtClean="0">
                <a:latin typeface="Sakkal Majalla" pitchFamily="2" charset="-78"/>
                <a:cs typeface="Sakkal Majalla" pitchFamily="2" charset="-78"/>
              </a:rPr>
              <a:t>تيسر عملية التعليم والتعلّم وتزيد من إيجابية المتعلّم نحو تعلّمه</a:t>
            </a:r>
          </a:p>
          <a:p>
            <a:pPr marL="0" indent="0" algn="ctr" rtl="1">
              <a:buNone/>
            </a:pPr>
            <a:r>
              <a:rPr lang="ar-DZ" dirty="0" smtClean="0">
                <a:latin typeface="Sakkal Majalla" pitchFamily="2" charset="-78"/>
                <a:cs typeface="Sakkal Majalla" pitchFamily="2" charset="-78"/>
              </a:rPr>
              <a:t>تزود المتعلّم بالتغذية الراجعة الفورية؛</a:t>
            </a:r>
          </a:p>
          <a:p>
            <a:pPr marL="0" indent="0" algn="ctr" rtl="1">
              <a:buNone/>
            </a:pPr>
            <a:r>
              <a:rPr lang="ar-DZ" dirty="0" smtClean="0">
                <a:latin typeface="Sakkal Majalla" pitchFamily="2" charset="-78"/>
                <a:cs typeface="Sakkal Majalla" pitchFamily="2" charset="-78"/>
              </a:rPr>
              <a:t>تراعي الفروق الفردية بتنويع أساليب التقديم؛</a:t>
            </a:r>
          </a:p>
          <a:p>
            <a:pPr marL="0" indent="0" algn="ctr" rtl="1">
              <a:buNone/>
            </a:pPr>
            <a:r>
              <a:rPr lang="ar-DZ" dirty="0" smtClean="0">
                <a:latin typeface="Sakkal Majalla" pitchFamily="2" charset="-78"/>
                <a:cs typeface="Sakkal Majalla" pitchFamily="2" charset="-78"/>
              </a:rPr>
              <a:t>استثارة عدد أكبر من الحواس عند التعلّم؛</a:t>
            </a:r>
          </a:p>
          <a:p>
            <a:pPr marL="0" indent="0" algn="ctr" rtl="1">
              <a:buNone/>
            </a:pPr>
            <a:r>
              <a:rPr lang="ar-DZ" dirty="0" smtClean="0">
                <a:latin typeface="Sakkal Majalla" pitchFamily="2" charset="-78"/>
                <a:cs typeface="Sakkal Majalla" pitchFamily="2" charset="-78"/>
              </a:rPr>
              <a:t>مراعاة </a:t>
            </a:r>
            <a:r>
              <a:rPr lang="ar-DZ" dirty="0" err="1" smtClean="0">
                <a:latin typeface="Sakkal Majalla" pitchFamily="2" charset="-78"/>
                <a:cs typeface="Sakkal Majalla" pitchFamily="2" charset="-78"/>
              </a:rPr>
              <a:t>الفردنة</a:t>
            </a:r>
            <a:r>
              <a:rPr lang="ar-DZ" dirty="0" smtClean="0">
                <a:latin typeface="Sakkal Majalla" pitchFamily="2" charset="-78"/>
                <a:cs typeface="Sakkal Majalla" pitchFamily="2" charset="-78"/>
              </a:rPr>
              <a:t> من خلال احترام وتيرة كل متعلّم؛</a:t>
            </a:r>
          </a:p>
          <a:p>
            <a:pPr marL="0" indent="0" algn="ctr" rtl="1">
              <a:buNone/>
            </a:pPr>
            <a:r>
              <a:rPr lang="ar-DZ" dirty="0" smtClean="0">
                <a:latin typeface="Sakkal Majalla" pitchFamily="2" charset="-78"/>
                <a:cs typeface="Sakkal Majalla" pitchFamily="2" charset="-78"/>
              </a:rPr>
              <a:t>تساعد المتعلّم على معرفة مستواه الحقيقي من خلال التقويم الذاتي؛</a:t>
            </a:r>
          </a:p>
          <a:p>
            <a:pPr marL="0" indent="0" algn="ctr" rtl="1">
              <a:buNone/>
            </a:pPr>
            <a:r>
              <a:rPr lang="ar-DZ" dirty="0" smtClean="0">
                <a:latin typeface="Sakkal Majalla" pitchFamily="2" charset="-78"/>
                <a:cs typeface="Sakkal Majalla" pitchFamily="2" charset="-78"/>
              </a:rPr>
              <a:t>العمل على زيادة ثقة المتعلّم بنفسه </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114242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algn="ctr" rtl="1"/>
            <a:endParaRPr lang="ar-DZ" dirty="0" smtClean="0"/>
          </a:p>
          <a:p>
            <a:pPr algn="r" rtl="1"/>
            <a:endParaRPr lang="ar-DZ" dirty="0"/>
          </a:p>
          <a:p>
            <a:pPr marL="0" indent="0" algn="ctr" rtl="1">
              <a:buNone/>
            </a:pPr>
            <a:endParaRPr lang="ar-DZ" dirty="0"/>
          </a:p>
          <a:p>
            <a:pPr marL="0" indent="0" algn="ctr" rtl="1">
              <a:buNone/>
            </a:pPr>
            <a:r>
              <a:rPr lang="ar-DZ" sz="2600" dirty="0" smtClean="0">
                <a:latin typeface="Sakkal Majalla" pitchFamily="2" charset="-78"/>
                <a:cs typeface="Sakkal Majalla" pitchFamily="2" charset="-78"/>
              </a:rPr>
              <a:t>تدخل المعلومة إلى مخ الإنسان من خلال الحواس العين والأذن، حيث تدخل إلى الذاكرة العاملة </a:t>
            </a:r>
            <a:r>
              <a:rPr lang="fr-FR" sz="2400" dirty="0" err="1" smtClean="0">
                <a:latin typeface="Sakkal Majalla" pitchFamily="2" charset="-78"/>
                <a:cs typeface="Sakkal Majalla" pitchFamily="2" charset="-78"/>
              </a:rPr>
              <a:t>Working</a:t>
            </a:r>
            <a:r>
              <a:rPr lang="fr-FR" sz="2400" dirty="0" smtClean="0">
                <a:latin typeface="Sakkal Majalla" pitchFamily="2" charset="-78"/>
                <a:cs typeface="Sakkal Majalla" pitchFamily="2" charset="-78"/>
              </a:rPr>
              <a:t> Memory </a:t>
            </a:r>
            <a:r>
              <a:rPr lang="ar-DZ" sz="2600" dirty="0" smtClean="0">
                <a:latin typeface="Sakkal Majalla" pitchFamily="2" charset="-78"/>
                <a:cs typeface="Sakkal Majalla" pitchFamily="2" charset="-78"/>
              </a:rPr>
              <a:t>في الإنسان</a:t>
            </a:r>
          </a:p>
          <a:p>
            <a:pPr marL="0" indent="0" algn="ctr" rtl="1">
              <a:buNone/>
            </a:pPr>
            <a:r>
              <a:rPr lang="ar-DZ" sz="2600" dirty="0" smtClean="0">
                <a:latin typeface="Sakkal Majalla" pitchFamily="2" charset="-78"/>
                <a:cs typeface="Sakkal Majalla" pitchFamily="2" charset="-78"/>
              </a:rPr>
              <a:t> ولكن هذه المعلومة لا تخزن في هذا الجزء من الذاكرة، </a:t>
            </a:r>
          </a:p>
          <a:p>
            <a:pPr marL="0" indent="0" algn="ctr" rtl="1">
              <a:buNone/>
            </a:pPr>
            <a:r>
              <a:rPr lang="ar-DZ" sz="2600" dirty="0" smtClean="0">
                <a:latin typeface="Sakkal Majalla" pitchFamily="2" charset="-78"/>
                <a:cs typeface="Sakkal Majalla" pitchFamily="2" charset="-78"/>
              </a:rPr>
              <a:t>والجزء الذي يقوم بالتخزين هو الذاكرة المستديمة </a:t>
            </a:r>
            <a:r>
              <a:rPr lang="fr-FR" sz="2400" dirty="0" smtClean="0">
                <a:latin typeface="Sakkal Majalla" pitchFamily="2" charset="-78"/>
                <a:cs typeface="Sakkal Majalla" pitchFamily="2" charset="-78"/>
              </a:rPr>
              <a:t>Permanent Memory</a:t>
            </a:r>
            <a:r>
              <a:rPr lang="ar-DZ" sz="2600" dirty="0" smtClean="0">
                <a:latin typeface="Sakkal Majalla" pitchFamily="2" charset="-78"/>
                <a:cs typeface="Sakkal Majalla" pitchFamily="2" charset="-78"/>
              </a:rPr>
              <a:t>، </a:t>
            </a:r>
          </a:p>
          <a:p>
            <a:pPr marL="0" indent="0" algn="ctr" rtl="1">
              <a:buNone/>
            </a:pPr>
            <a:r>
              <a:rPr lang="ar-DZ" sz="2600" dirty="0" smtClean="0">
                <a:latin typeface="Sakkal Majalla" pitchFamily="2" charset="-78"/>
                <a:cs typeface="Sakkal Majalla" pitchFamily="2" charset="-78"/>
              </a:rPr>
              <a:t>فمثلا عند سماع مفهوم جديد تتذكره ولكي يبقى في الذاكرة ينبغي أن يرتبط بواقعة معيّنة (صورة، نشاط،..)</a:t>
            </a:r>
          </a:p>
          <a:p>
            <a:pPr marL="0" indent="0" algn="ctr" rtl="1">
              <a:buNone/>
            </a:pPr>
            <a:r>
              <a:rPr lang="ar-DZ" sz="2600" dirty="0" smtClean="0">
                <a:latin typeface="Sakkal Majalla" pitchFamily="2" charset="-78"/>
                <a:cs typeface="Sakkal Majalla" pitchFamily="2" charset="-78"/>
              </a:rPr>
              <a:t>أدى استخدام الحاسوب إلى تفجر الإمكانيات البصرية لعرض المادة، وكثرت المكتبات المكتظة بالصور الثابتة والرسوم الجذابة وأفلام الفيديو.</a:t>
            </a:r>
          </a:p>
          <a:p>
            <a:pPr marL="0" indent="0" algn="ctr" rtl="1">
              <a:buNone/>
            </a:pPr>
            <a:r>
              <a:rPr lang="ar-DZ" sz="2600" dirty="0" smtClean="0">
                <a:latin typeface="Sakkal Majalla" pitchFamily="2" charset="-78"/>
                <a:cs typeface="Sakkal Majalla" pitchFamily="2" charset="-78"/>
              </a:rPr>
              <a:t>وأضحى من الضرورة التحول من التعليم التقليدي إلى التعليم بالوسائط المتعددة</a:t>
            </a:r>
            <a:endParaRPr lang="en-US" sz="2600" dirty="0">
              <a:latin typeface="Sakkal Majalla" pitchFamily="2" charset="-78"/>
              <a:cs typeface="Sakkal Majalla" pitchFamily="2"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8640"/>
            <a:ext cx="3998913" cy="80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908720"/>
            <a:ext cx="203495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894121"/>
            <a:ext cx="2448272"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72352"/>
            <a:ext cx="226774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5940152" y="908720"/>
            <a:ext cx="1296144"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smtClean="0">
                <a:latin typeface="Sakkal Majalla" pitchFamily="2" charset="-78"/>
                <a:cs typeface="Sakkal Majalla" pitchFamily="2" charset="-78"/>
              </a:rPr>
              <a:t>معلومة</a:t>
            </a:r>
            <a:endParaRPr lang="en-US" sz="2000" b="1" dirty="0">
              <a:latin typeface="Sakkal Majalla" pitchFamily="2" charset="-78"/>
              <a:cs typeface="Sakkal Majalla" pitchFamily="2" charset="-78"/>
            </a:endParaRPr>
          </a:p>
        </p:txBody>
      </p:sp>
      <p:sp>
        <p:nvSpPr>
          <p:cNvPr id="5" name="Rectangle 4"/>
          <p:cNvSpPr/>
          <p:nvPr/>
        </p:nvSpPr>
        <p:spPr>
          <a:xfrm>
            <a:off x="3403817" y="2322072"/>
            <a:ext cx="2304256" cy="5132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a:latin typeface="Sakkal Majalla" pitchFamily="2" charset="-78"/>
                <a:cs typeface="Sakkal Majalla" pitchFamily="2" charset="-78"/>
              </a:rPr>
              <a:t>الذاكرة العاملة</a:t>
            </a:r>
            <a:endParaRPr lang="en-US" sz="2000" b="1" dirty="0">
              <a:latin typeface="Sakkal Majalla" pitchFamily="2" charset="-78"/>
              <a:cs typeface="Sakkal Majalla" pitchFamily="2" charset="-78"/>
            </a:endParaRPr>
          </a:p>
        </p:txBody>
      </p:sp>
      <p:sp>
        <p:nvSpPr>
          <p:cNvPr id="13" name="Rectangle 12"/>
          <p:cNvSpPr/>
          <p:nvPr/>
        </p:nvSpPr>
        <p:spPr>
          <a:xfrm>
            <a:off x="539552" y="2360971"/>
            <a:ext cx="2304256" cy="5132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000" b="1" dirty="0">
                <a:latin typeface="Sakkal Majalla" pitchFamily="2" charset="-78"/>
                <a:cs typeface="Sakkal Majalla" pitchFamily="2" charset="-78"/>
              </a:rPr>
              <a:t>الذاكرة </a:t>
            </a:r>
            <a:r>
              <a:rPr lang="ar-DZ" sz="2000" b="1" dirty="0" smtClean="0">
                <a:latin typeface="Sakkal Majalla" pitchFamily="2" charset="-78"/>
                <a:cs typeface="Sakkal Majalla" pitchFamily="2" charset="-78"/>
              </a:rPr>
              <a:t> المستديمة</a:t>
            </a:r>
            <a:endParaRPr lang="en-US" sz="2000" b="1" dirty="0">
              <a:latin typeface="Sakkal Majalla" pitchFamily="2" charset="-78"/>
              <a:cs typeface="Sakkal Majalla" pitchFamily="2" charset="-78"/>
            </a:endParaRPr>
          </a:p>
        </p:txBody>
      </p:sp>
    </p:spTree>
    <p:extLst>
      <p:ext uri="{BB962C8B-B14F-4D97-AF65-F5344CB8AC3E}">
        <p14:creationId xmlns:p14="http://schemas.microsoft.com/office/powerpoint/2010/main" val="3473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عناصر الوسائط المتعددة</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dirty="0" smtClean="0">
                <a:latin typeface="Sakkal Majalla" pitchFamily="2" charset="-78"/>
                <a:cs typeface="Sakkal Majalla" pitchFamily="2" charset="-78"/>
              </a:rPr>
              <a:t>تتكون من مجموعة من العناصر هي:</a:t>
            </a:r>
          </a:p>
          <a:p>
            <a:pPr marL="0" indent="0" algn="ctr" rtl="1">
              <a:buNone/>
            </a:pPr>
            <a:r>
              <a:rPr lang="ar-DZ" dirty="0" smtClean="0">
                <a:latin typeface="Sakkal Majalla" pitchFamily="2" charset="-78"/>
                <a:cs typeface="Sakkal Majalla" pitchFamily="2" charset="-78"/>
              </a:rPr>
              <a:t>النص (</a:t>
            </a:r>
            <a:r>
              <a:rPr lang="fr-FR" dirty="0" err="1" smtClean="0">
                <a:latin typeface="Sakkal Majalla" pitchFamily="2" charset="-78"/>
                <a:cs typeface="Sakkal Majalla" pitchFamily="2" charset="-78"/>
              </a:rPr>
              <a:t>Text</a:t>
            </a:r>
            <a:r>
              <a:rPr lang="ar-DZ" dirty="0" smtClean="0">
                <a:latin typeface="Sakkal Majalla" pitchFamily="2" charset="-78"/>
                <a:cs typeface="Sakkal Majalla" pitchFamily="2" charset="-78"/>
              </a:rPr>
              <a:t>)، الصورة (</a:t>
            </a:r>
            <a:r>
              <a:rPr lang="fr-FR" dirty="0" smtClean="0">
                <a:latin typeface="Sakkal Majalla" pitchFamily="2" charset="-78"/>
                <a:cs typeface="Sakkal Majalla" pitchFamily="2" charset="-78"/>
              </a:rPr>
              <a:t>Image</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الحركة (</a:t>
            </a:r>
            <a:r>
              <a:rPr lang="fr-FR" dirty="0" smtClean="0">
                <a:latin typeface="Sakkal Majalla" pitchFamily="2" charset="-78"/>
                <a:cs typeface="Sakkal Majalla" pitchFamily="2" charset="-78"/>
              </a:rPr>
              <a:t>Animation</a:t>
            </a:r>
            <a:r>
              <a:rPr lang="ar-DZ" dirty="0" smtClean="0">
                <a:latin typeface="Sakkal Majalla" pitchFamily="2" charset="-78"/>
                <a:cs typeface="Sakkal Majalla" pitchFamily="2" charset="-78"/>
              </a:rPr>
              <a:t>)، الفيديو (</a:t>
            </a:r>
            <a:r>
              <a:rPr lang="fr-FR" dirty="0" err="1" smtClean="0">
                <a:latin typeface="Sakkal Majalla" pitchFamily="2" charset="-78"/>
                <a:cs typeface="Sakkal Majalla" pitchFamily="2" charset="-78"/>
              </a:rPr>
              <a:t>Video</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الصوت (</a:t>
            </a:r>
            <a:r>
              <a:rPr lang="fr-FR" dirty="0" smtClean="0">
                <a:latin typeface="Sakkal Majalla" pitchFamily="2" charset="-78"/>
                <a:cs typeface="Sakkal Majalla" pitchFamily="2" charset="-78"/>
              </a:rPr>
              <a:t>Sound</a:t>
            </a:r>
            <a:r>
              <a:rPr lang="ar-DZ" dirty="0" smtClean="0">
                <a:latin typeface="Sakkal Majalla" pitchFamily="2" charset="-78"/>
                <a:cs typeface="Sakkal Majalla" pitchFamily="2" charset="-78"/>
              </a:rPr>
              <a:t>)، الصورة الثابتة (</a:t>
            </a:r>
            <a:r>
              <a:rPr lang="fr-FR" dirty="0" smtClean="0">
                <a:latin typeface="Sakkal Majalla" pitchFamily="2" charset="-78"/>
                <a:cs typeface="Sakkal Majalla" pitchFamily="2" charset="-78"/>
              </a:rPr>
              <a:t>Motion Picture</a:t>
            </a:r>
            <a:r>
              <a:rPr lang="ar-DZ" dirty="0" smtClean="0">
                <a:latin typeface="Sakkal Majalla" pitchFamily="2" charset="-78"/>
                <a:cs typeface="Sakkal Majalla" pitchFamily="2" charset="-78"/>
              </a:rPr>
              <a:t>)،</a:t>
            </a:r>
          </a:p>
          <a:p>
            <a:pPr marL="0" indent="0" algn="ctr" rtl="1">
              <a:buNone/>
            </a:pPr>
            <a:r>
              <a:rPr lang="ar-DZ" dirty="0" smtClean="0">
                <a:latin typeface="Sakkal Majalla" pitchFamily="2" charset="-78"/>
                <a:cs typeface="Sakkal Majalla" pitchFamily="2" charset="-78"/>
              </a:rPr>
              <a:t> الواقع الوهمي </a:t>
            </a:r>
            <a:r>
              <a:rPr lang="fr-FR" dirty="0" smtClean="0">
                <a:latin typeface="Sakkal Majalla" pitchFamily="2" charset="-78"/>
                <a:cs typeface="Sakkal Majalla" pitchFamily="2" charset="-78"/>
              </a:rPr>
              <a:t>Virtual Reality</a:t>
            </a:r>
            <a:r>
              <a:rPr lang="ar-DZ" dirty="0" smtClean="0">
                <a:latin typeface="Sakkal Majalla" pitchFamily="2" charset="-78"/>
                <a:cs typeface="Sakkal Majalla" pitchFamily="2" charset="-78"/>
              </a:rPr>
              <a:t>)</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91364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latin typeface="Sakkal Majalla" pitchFamily="2" charset="-78"/>
                <a:cs typeface="Sakkal Majalla" pitchFamily="2" charset="-78"/>
              </a:rPr>
              <a:t>النصوص المكتوبة </a:t>
            </a:r>
            <a:r>
              <a:rPr lang="fr-FR" dirty="0" err="1" smtClean="0">
                <a:latin typeface="Sakkal Majalla" pitchFamily="2" charset="-78"/>
                <a:cs typeface="Sakkal Majalla" pitchFamily="2" charset="-78"/>
              </a:rPr>
              <a:t>Texts</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dirty="0" smtClean="0">
                <a:latin typeface="Sakkal Majalla" pitchFamily="2" charset="-78"/>
                <a:cs typeface="Sakkal Majalla" pitchFamily="2" charset="-78"/>
              </a:rPr>
              <a:t>نصوص مكتوبة تظهر على هيئة فقرات منظمة على الشاشة أو عناوين الأجزاء الرئيسية على الشاشة لتعريف المستخدم بأهداف البرنامج في صياغات متفردة مرقمة أو لإعطاء إرشادات وتوجيهات للمستخدم؛</a:t>
            </a:r>
          </a:p>
          <a:p>
            <a:pPr marL="0" indent="0" algn="ctr" rtl="1">
              <a:buNone/>
            </a:pPr>
            <a:r>
              <a:rPr lang="ar-DZ" dirty="0" smtClean="0">
                <a:latin typeface="Sakkal Majalla" pitchFamily="2" charset="-78"/>
                <a:cs typeface="Sakkal Majalla" pitchFamily="2" charset="-78"/>
              </a:rPr>
              <a:t>وتنقسم إلى:</a:t>
            </a:r>
          </a:p>
          <a:p>
            <a:pPr marL="0" indent="0" algn="ctr" rtl="1">
              <a:buNone/>
            </a:pPr>
            <a:r>
              <a:rPr lang="ar-DZ" dirty="0" smtClean="0">
                <a:latin typeface="Sakkal Majalla" pitchFamily="2" charset="-78"/>
                <a:cs typeface="Sakkal Majalla" pitchFamily="2" charset="-78"/>
              </a:rPr>
              <a:t>اللغة المنطوقة/ المسموعة؛</a:t>
            </a:r>
          </a:p>
          <a:p>
            <a:pPr marL="0" indent="0" algn="ctr" rtl="1">
              <a:buNone/>
            </a:pPr>
            <a:r>
              <a:rPr lang="ar-DZ" dirty="0" smtClean="0">
                <a:latin typeface="Sakkal Majalla" pitchFamily="2" charset="-78"/>
                <a:cs typeface="Sakkal Majalla" pitchFamily="2" charset="-78"/>
              </a:rPr>
              <a:t>الموسيقى والمؤثرات الصوتية</a:t>
            </a:r>
            <a:endParaRPr lang="en-US" dirty="0">
              <a:latin typeface="Sakkal Majalla" pitchFamily="2" charset="-78"/>
              <a:cs typeface="Sakkal Majalla"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49080"/>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0"/>
            <a:ext cx="2181881" cy="141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210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latin typeface="Sakkal Majalla" pitchFamily="2" charset="-78"/>
                <a:cs typeface="Sakkal Majalla" pitchFamily="2" charset="-78"/>
              </a:rPr>
              <a:t>الرسومات الخطية</a:t>
            </a:r>
            <a:endParaRPr lang="en-US" dirty="0">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pPr marL="0" indent="0" algn="ctr" rtl="1">
              <a:buNone/>
            </a:pPr>
            <a:r>
              <a:rPr lang="ar-DZ" sz="2800" dirty="0" smtClean="0">
                <a:latin typeface="Sakkal Majalla" pitchFamily="2" charset="-78"/>
                <a:cs typeface="Sakkal Majalla" pitchFamily="2" charset="-78"/>
              </a:rPr>
              <a:t>تعبيرات تكوينية بالخطوط والأشكال </a:t>
            </a:r>
          </a:p>
          <a:p>
            <a:pPr marL="0" indent="0" algn="ctr" rtl="1">
              <a:buNone/>
            </a:pPr>
            <a:r>
              <a:rPr lang="ar-DZ" sz="2800" dirty="0" smtClean="0">
                <a:latin typeface="Sakkal Majalla" pitchFamily="2" charset="-78"/>
                <a:cs typeface="Sakkal Majalla" pitchFamily="2" charset="-78"/>
              </a:rPr>
              <a:t>تظهر في صورة رسوم بيانية خطية أو دائرية أو بالأعمدة أو بالصور</a:t>
            </a:r>
          </a:p>
          <a:p>
            <a:pPr marL="0" indent="0" algn="ctr" rtl="1">
              <a:buNone/>
            </a:pPr>
            <a:r>
              <a:rPr lang="ar-DZ" sz="2800" dirty="0" smtClean="0">
                <a:latin typeface="Sakkal Majalla" pitchFamily="2" charset="-78"/>
                <a:cs typeface="Sakkal Majalla" pitchFamily="2" charset="-78"/>
              </a:rPr>
              <a:t> وقد تكون خرائط مسارية تتبعية</a:t>
            </a:r>
          </a:p>
          <a:p>
            <a:pPr marL="0" indent="0" algn="ctr" rtl="1">
              <a:buNone/>
            </a:pPr>
            <a:r>
              <a:rPr lang="ar-DZ" sz="2800" dirty="0" smtClean="0">
                <a:latin typeface="Sakkal Majalla" pitchFamily="2" charset="-78"/>
                <a:cs typeface="Sakkal Majalla" pitchFamily="2" charset="-78"/>
              </a:rPr>
              <a:t> أو رسوم توضيحية أو لوحات زمنية وشجرية أو رسوم كاريكاتورية </a:t>
            </a:r>
          </a:p>
          <a:p>
            <a:pPr marL="0" indent="0" algn="ctr" rtl="1">
              <a:buNone/>
            </a:pPr>
            <a:r>
              <a:rPr lang="ar-DZ" sz="2800" dirty="0" smtClean="0">
                <a:latin typeface="Sakkal Majalla" pitchFamily="2" charset="-78"/>
                <a:cs typeface="Sakkal Majalla" pitchFamily="2" charset="-78"/>
              </a:rPr>
              <a:t>وقد تكون رسومات منتجة من الكمبيوتر أو يمكن إدخالها باستخدام الوحدات الملحقة بجهاز الكمبيوتر</a:t>
            </a:r>
          </a:p>
          <a:p>
            <a:pPr marL="0" indent="0" algn="ctr" rtl="1">
              <a:buNone/>
            </a:pPr>
            <a:r>
              <a:rPr lang="ar-DZ" sz="2800" dirty="0" smtClean="0">
                <a:latin typeface="Sakkal Majalla" pitchFamily="2" charset="-78"/>
                <a:cs typeface="Sakkal Majalla" pitchFamily="2" charset="-78"/>
              </a:rPr>
              <a:t> وتخزن بحيث يمكن تعديلها واسترجاعها</a:t>
            </a:r>
            <a:r>
              <a:rPr lang="ar-DZ" dirty="0" smtClean="0">
                <a:latin typeface="Sakkal Majalla" pitchFamily="2" charset="-78"/>
                <a:cs typeface="Sakkal Majalla" pitchFamily="2" charset="-78"/>
              </a:rPr>
              <a:t>.</a:t>
            </a:r>
          </a:p>
          <a:p>
            <a:pPr marL="0" indent="0" algn="ctr" rtl="1">
              <a:buNone/>
            </a:pPr>
            <a:endParaRPr lang="ar-DZ" dirty="0" smtClean="0">
              <a:latin typeface="Sakkal Majalla" pitchFamily="2" charset="-78"/>
              <a:cs typeface="Sakkal Majalla" pitchFamily="2" charset="-78"/>
            </a:endParaRPr>
          </a:p>
          <a:p>
            <a:pPr marL="0" indent="0" algn="ctr" rtl="1">
              <a:buNone/>
            </a:pPr>
            <a:endParaRPr lang="ar-DZ" dirty="0" smtClean="0">
              <a:latin typeface="Sakkal Majalla" pitchFamily="2" charset="-78"/>
              <a:cs typeface="Sakkal Majalla" pitchFamily="2" charset="-78"/>
            </a:endParaRPr>
          </a:p>
          <a:p>
            <a:pPr marL="0" indent="0" algn="ctr" rtl="1">
              <a:buNone/>
            </a:pPr>
            <a:endParaRPr lang="ar-DZ" dirty="0">
              <a:latin typeface="Sakkal Majalla" pitchFamily="2" charset="-78"/>
              <a:cs typeface="Sakkal Majalla" pitchFamily="2" charset="-78"/>
            </a:endParaRPr>
          </a:p>
          <a:p>
            <a:pPr marL="0" indent="0" algn="ctr" rtl="1">
              <a:buNone/>
            </a:pPr>
            <a:endParaRPr lang="ar-DZ" dirty="0" smtClean="0">
              <a:latin typeface="Sakkal Majalla" pitchFamily="2" charset="-78"/>
              <a:cs typeface="Sakkal Majalla" pitchFamily="2" charset="-78"/>
            </a:endParaRPr>
          </a:p>
          <a:p>
            <a:pPr marL="0" indent="0" algn="ctr" rtl="1">
              <a:buNone/>
            </a:pPr>
            <a:endParaRPr lang="en-US" dirty="0">
              <a:latin typeface="Sakkal Majalla" pitchFamily="2" charset="-78"/>
              <a:cs typeface="Sakkal Majalla"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5"/>
            <a:ext cx="2326579" cy="219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88640"/>
            <a:ext cx="2790056" cy="135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085184"/>
            <a:ext cx="8766720" cy="172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941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1773</Words>
  <Application>Microsoft Office PowerPoint</Application>
  <PresentationFormat>Affichage à l'écran (4:3)</PresentationFormat>
  <Paragraphs>168</Paragraphs>
  <Slides>24</Slides>
  <Notes>2</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الوسائط المتعددة</vt:lpstr>
      <vt:lpstr>تعريف الوسائط المتعددة</vt:lpstr>
      <vt:lpstr>Présentation PowerPoint</vt:lpstr>
      <vt:lpstr>أهمية الوسائط المتعددة  في العملية التعليمية </vt:lpstr>
      <vt:lpstr>مميّزات الوسائط المتعددة </vt:lpstr>
      <vt:lpstr>Présentation PowerPoint</vt:lpstr>
      <vt:lpstr>عناصر الوسائط المتعددة</vt:lpstr>
      <vt:lpstr>النصوص المكتوبة Texts</vt:lpstr>
      <vt:lpstr>الرسومات الخطية</vt:lpstr>
      <vt:lpstr> Pictures Still   الصور الثابتة</vt:lpstr>
      <vt:lpstr>الواقع الافتراضي Virtual Reality</vt:lpstr>
      <vt:lpstr>خصائص برامج الوسائط المتعددة التعليمية</vt:lpstr>
      <vt:lpstr>Présentation PowerPoint</vt:lpstr>
      <vt:lpstr>Présentation PowerPoint</vt:lpstr>
      <vt:lpstr>Présentation PowerPoint</vt:lpstr>
      <vt:lpstr>التبادلية </vt:lpstr>
      <vt:lpstr>Présentation PowerPoint</vt:lpstr>
      <vt:lpstr>مستلزمات تنفيذ مشروع الوسائط المتعددة</vt:lpstr>
      <vt:lpstr>Présentation PowerPoint</vt:lpstr>
      <vt:lpstr>نظريات الوسائط المتعددة وعلاقتها بعملية التعلّم والتعليم</vt:lpstr>
      <vt:lpstr>Présentation PowerPoint</vt:lpstr>
      <vt:lpstr>Présentation PowerPoint</vt:lpstr>
      <vt:lpstr>أبعاد تصميم برامج الوسائط المتعددة تعليميا</vt:lpstr>
      <vt:lpstr>تسهيل إنتاج مشروع الوسائط المتعددة في الصف الدراسي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الوسائط المتعددة</dc:title>
  <dc:creator>Mes documents</dc:creator>
  <cp:lastModifiedBy>Mes documents</cp:lastModifiedBy>
  <cp:revision>60</cp:revision>
  <dcterms:created xsi:type="dcterms:W3CDTF">2023-12-04T07:56:41Z</dcterms:created>
  <dcterms:modified xsi:type="dcterms:W3CDTF">2023-12-08T21:05:32Z</dcterms:modified>
</cp:coreProperties>
</file>