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7" r:id="rId4"/>
    <p:sldId id="276" r:id="rId5"/>
    <p:sldId id="278"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8FF09B1-95A1-403D-B08C-8340AD96C8D1}"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8FF09B1-95A1-403D-B08C-8340AD96C8D1}"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8FF09B1-95A1-403D-B08C-8340AD96C8D1}"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91B4B-01A2-4BDD-810B-199D7FA45578}" type="slidenum">
              <a:rPr lang="en-US" smtClean="0"/>
              <a:t>‹N°›</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8FF09B1-95A1-403D-B08C-8340AD96C8D1}"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91B4B-01A2-4BDD-810B-199D7FA45578}" type="slidenum">
              <a:rPr lang="en-US" smtClean="0"/>
              <a:t>‹N°›</a:t>
            </a:fld>
            <a:endParaRPr lang="en-US"/>
          </a:p>
        </p:txBody>
      </p:sp>
      <p:sp>
        <p:nvSpPr>
          <p:cNvPr id="7" name="Title 6"/>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8FF09B1-95A1-403D-B08C-8340AD96C8D1}"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5" name="Date Placeholder 4"/>
          <p:cNvSpPr>
            <a:spLocks noGrp="1"/>
          </p:cNvSpPr>
          <p:nvPr>
            <p:ph type="dt" sz="half" idx="10"/>
          </p:nvPr>
        </p:nvSpPr>
        <p:spPr/>
        <p:txBody>
          <a:bodyPr/>
          <a:lstStyle/>
          <a:p>
            <a:fld id="{B8FF09B1-95A1-403D-B08C-8340AD96C8D1}"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91B4B-01A2-4BDD-810B-199D7FA45578}" type="slidenum">
              <a:rPr lang="en-US" smtClean="0"/>
              <a:t>‹N°›</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8FF09B1-95A1-403D-B08C-8340AD96C8D1}"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B8FF09B1-95A1-403D-B08C-8340AD96C8D1}"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8FF09B1-95A1-403D-B08C-8340AD96C8D1}"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B91B4B-01A2-4BDD-810B-199D7FA4557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8FF09B1-95A1-403D-B08C-8340AD96C8D1}"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91B4B-01A2-4BDD-810B-199D7FA45578}" type="slidenum">
              <a:rPr lang="en-US" smtClean="0"/>
              <a:t>‹N°›</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8FF09B1-95A1-403D-B08C-8340AD96C8D1}"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91B4B-01A2-4BDD-810B-199D7FA45578}" type="slidenum">
              <a:rPr lang="en-US" smtClean="0"/>
              <a:t>‹N°›</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8FF09B1-95A1-403D-B08C-8340AD96C8D1}" type="datetimeFigureOut">
              <a:rPr lang="en-US" smtClean="0"/>
              <a:t>7/7/2025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1B91B4B-01A2-4BDD-810B-199D7FA45578}" type="slidenum">
              <a:rPr lang="en-US" smtClean="0"/>
              <a:t>‹N°›</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a:t>من البيانات المفتوحة  الى العلوم المفتوحة </a:t>
            </a:r>
            <a:endParaRPr lang="en-US" dirty="0"/>
          </a:p>
        </p:txBody>
      </p:sp>
      <p:sp>
        <p:nvSpPr>
          <p:cNvPr id="3" name="Sous-titre 2"/>
          <p:cNvSpPr>
            <a:spLocks noGrp="1"/>
          </p:cNvSpPr>
          <p:nvPr>
            <p:ph type="subTitle" idx="1"/>
          </p:nvPr>
        </p:nvSpPr>
        <p:spPr/>
        <p:txBody>
          <a:bodyPr/>
          <a:lstStyle/>
          <a:p>
            <a:r>
              <a:rPr lang="ar-DZ" b="1" dirty="0"/>
              <a:t>الدكتور شاشة فارس </a:t>
            </a:r>
          </a:p>
          <a:p>
            <a:r>
              <a:rPr lang="ar-DZ" b="1" dirty="0"/>
              <a:t>جامعة محمد لمين دباغين سطيف 02</a:t>
            </a:r>
            <a:endParaRPr lang="en-US" b="1" dirty="0"/>
          </a:p>
        </p:txBody>
      </p:sp>
    </p:spTree>
    <p:extLst>
      <p:ext uri="{BB962C8B-B14F-4D97-AF65-F5344CB8AC3E}">
        <p14:creationId xmlns:p14="http://schemas.microsoft.com/office/powerpoint/2010/main" val="424053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lvl="0" indent="0" algn="r" rtl="1">
              <a:buNone/>
            </a:pPr>
            <a:r>
              <a:rPr lang="ar-SA" b="1" dirty="0"/>
              <a:t>المدرسة العامة (</a:t>
            </a:r>
            <a:r>
              <a:rPr lang="en-US" b="1" dirty="0"/>
              <a:t>The Public School</a:t>
            </a:r>
            <a:r>
              <a:rPr lang="ar-SA" b="1" dirty="0"/>
              <a:t>): العلم </a:t>
            </a:r>
            <a:r>
              <a:rPr lang="ar-SA" dirty="0"/>
              <a:t>كحوار مجتمعي</a:t>
            </a:r>
            <a:br>
              <a:rPr lang="en-US" dirty="0"/>
            </a:br>
            <a:r>
              <a:rPr lang="ar-SA" dirty="0"/>
              <a:t>أخيرًا، هذه المدرسة تسعى إلى هدم الجدار بين "برج العاج" الأكاديمي والمجتمع. لا يكفي أن تكون الأبحاث متاحة، بل يجب أن تكون مفهومة وتشاركية. علم المواطن (</a:t>
            </a:r>
            <a:r>
              <a:rPr lang="en-US" dirty="0"/>
              <a:t>Citizen Science</a:t>
            </a:r>
            <a:r>
              <a:rPr lang="ar-SA" dirty="0"/>
              <a:t>) هو أبرز تجليات هذه المدرسة. مشاريع مثل </a:t>
            </a:r>
            <a:r>
              <a:rPr lang="en-US" dirty="0"/>
              <a:t>Galaxy Zoo</a:t>
            </a:r>
            <a:r>
              <a:rPr lang="ar-SA" dirty="0"/>
              <a:t> (حيث يساعد المتطوعون في تصنيف المجرات) أو </a:t>
            </a:r>
            <a:r>
              <a:rPr lang="en-US" dirty="0" err="1"/>
              <a:t>eBird</a:t>
            </a:r>
            <a:r>
              <a:rPr lang="ar-SA" dirty="0"/>
              <a:t> (حيث يجمع مراقبو الطيور بيانات حيوية عن هجرة الطيور) لا تسرّع البحث العلمي فحسب، بل تبني أيضًا ثقافة علمية وثقة متبادلة بين العلماء والجمهور.</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مدارس الفكر العلمي في القرن21</a:t>
            </a:r>
            <a:endParaRPr lang="en-US" dirty="0"/>
          </a:p>
        </p:txBody>
      </p:sp>
    </p:spTree>
    <p:extLst>
      <p:ext uri="{BB962C8B-B14F-4D97-AF65-F5344CB8AC3E}">
        <p14:creationId xmlns:p14="http://schemas.microsoft.com/office/powerpoint/2010/main" val="349928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r" rtl="1">
              <a:buNone/>
            </a:pPr>
            <a:r>
              <a:rPr lang="ar-DZ" dirty="0"/>
              <a:t>أ</a:t>
            </a:r>
            <a:r>
              <a:rPr lang="ar-DZ" b="1" dirty="0"/>
              <a:t>. الوصول المفتوح </a:t>
            </a:r>
            <a:r>
              <a:rPr lang="en-US" b="1" dirty="0"/>
              <a:t>Open Access</a:t>
            </a:r>
            <a:r>
              <a:rPr lang="ar-DZ" b="1" dirty="0"/>
              <a:t>ما وراء الإتاحة:</a:t>
            </a:r>
          </a:p>
          <a:p>
            <a:pPr marL="0" indent="0" algn="r" rtl="1">
              <a:buNone/>
            </a:pPr>
            <a:r>
              <a:rPr lang="ar-DZ" b="1" dirty="0"/>
              <a:t>●	المسار الذهبي </a:t>
            </a:r>
            <a:r>
              <a:rPr lang="en-US" b="1" dirty="0"/>
              <a:t>Gold OA</a:t>
            </a:r>
            <a:r>
              <a:rPr lang="ar-DZ" dirty="0"/>
              <a:t>:ليس كل المسارات الذهبية متساوية. هناك فرق كبير بين مجلة يديرها ناشر تجاري كبير تفرض رسوم نشر (</a:t>
            </a:r>
            <a:r>
              <a:rPr lang="en-US" dirty="0"/>
              <a:t>APCs) </a:t>
            </a:r>
            <a:r>
              <a:rPr lang="ar-DZ" dirty="0"/>
              <a:t>تصل إلى آلاف الدولارات، ومجلة تابعة لجمعية علمية تفرض رسومًا رمزية. الجدل حول "الدفع المزدوج" (</a:t>
            </a:r>
            <a:r>
              <a:rPr lang="en-US" dirty="0"/>
              <a:t>Double Dipping) </a:t>
            </a:r>
            <a:r>
              <a:rPr lang="ar-DZ" dirty="0"/>
              <a:t>يبرز هنا، حيث تدفع المكتبات رسوم اشتراك للناشر، وفي نفس الوقت يدفع الباحثون من نفس المؤسسة رسومًا لنشر أبحاثهم في نفس المجلات بنظام الوصول المفتوح.</a:t>
            </a:r>
            <a:endParaRPr lang="en-US" dirty="0"/>
          </a:p>
        </p:txBody>
      </p:sp>
      <p:sp>
        <p:nvSpPr>
          <p:cNvPr id="2" name="Titre 1"/>
          <p:cNvSpPr>
            <a:spLocks noGrp="1"/>
          </p:cNvSpPr>
          <p:nvPr>
            <p:ph type="title"/>
          </p:nvPr>
        </p:nvSpPr>
        <p:spPr/>
        <p:txBody>
          <a:bodyPr/>
          <a:lstStyle/>
          <a:p>
            <a:r>
              <a:rPr lang="ar-SA" dirty="0"/>
              <a:t>ركائز العلوم المفتوحة</a:t>
            </a:r>
            <a:endParaRPr lang="en-US" dirty="0"/>
          </a:p>
        </p:txBody>
      </p:sp>
    </p:spTree>
    <p:extLst>
      <p:ext uri="{BB962C8B-B14F-4D97-AF65-F5344CB8AC3E}">
        <p14:creationId xmlns:p14="http://schemas.microsoft.com/office/powerpoint/2010/main" val="1990965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lvl="0" indent="0" algn="r" rtl="1">
              <a:buNone/>
            </a:pPr>
            <a:r>
              <a:rPr lang="ar-SA" b="1" dirty="0"/>
              <a:t>المسار الأخضر </a:t>
            </a:r>
            <a:r>
              <a:rPr lang="en-US" b="1" dirty="0"/>
              <a:t>Green OA</a:t>
            </a:r>
            <a:r>
              <a:rPr lang="ar-DZ" b="1" dirty="0"/>
              <a:t>:</a:t>
            </a:r>
            <a:r>
              <a:rPr lang="ar-SA" b="1" dirty="0"/>
              <a:t> </a:t>
            </a:r>
            <a:r>
              <a:rPr lang="ar-SA" dirty="0"/>
              <a:t>القوة الحقيقية لهذا المسار تكمن في تمكين المؤسسات الأكاديمية من استعادة السيطرة على مخرجاتها البحثية. المستودعات المؤسسية (</a:t>
            </a:r>
            <a:r>
              <a:rPr lang="en-US" dirty="0"/>
              <a:t>Institutional Repositories</a:t>
            </a:r>
            <a:r>
              <a:rPr lang="ar-SA" dirty="0"/>
              <a:t>) تصبح أرشيفًا دائمًا للمعرفة التي تنتجها الجامعة. لكن نجاحها يعتمد على وجود سياسات إلزامية للإيداع، وهو ما لا تزال الكثير من الجامعات تتردد في تطبيقه.</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ركائز العلوم المفتوحة</a:t>
            </a:r>
            <a:endParaRPr lang="en-US" dirty="0"/>
          </a:p>
        </p:txBody>
      </p:sp>
    </p:spTree>
    <p:extLst>
      <p:ext uri="{BB962C8B-B14F-4D97-AF65-F5344CB8AC3E}">
        <p14:creationId xmlns:p14="http://schemas.microsoft.com/office/powerpoint/2010/main" val="2082763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DZ" dirty="0"/>
              <a:t>●	</a:t>
            </a:r>
            <a:r>
              <a:rPr lang="ar-DZ" b="1" dirty="0"/>
              <a:t>المسار الماسي/البلاتيني </a:t>
            </a:r>
            <a:r>
              <a:rPr lang="en-US" b="1" dirty="0"/>
              <a:t>Diamond/Platinum OA): </a:t>
            </a:r>
            <a:r>
              <a:rPr lang="ar-DZ" dirty="0"/>
              <a:t>هذا النموذج، الذي تموله المؤسسات والجمعيات العلمية مباشرة، يعتبره الكثيرون النموذج الأكثر استدامة وعدالة لأنه لا يضع أي عبء مالي على المؤلف أو القارئ. إنه يمثل تحديًا مباشرًا لنموذج النشر التجاري.</a:t>
            </a:r>
            <a:endParaRPr lang="en-US" dirty="0"/>
          </a:p>
        </p:txBody>
      </p:sp>
      <p:sp>
        <p:nvSpPr>
          <p:cNvPr id="2" name="Titre 1"/>
          <p:cNvSpPr>
            <a:spLocks noGrp="1"/>
          </p:cNvSpPr>
          <p:nvPr>
            <p:ph type="title"/>
          </p:nvPr>
        </p:nvSpPr>
        <p:spPr/>
        <p:txBody>
          <a:bodyPr/>
          <a:lstStyle/>
          <a:p>
            <a:r>
              <a:rPr lang="ar-DZ" dirty="0"/>
              <a:t>ركائز العلوم المفتوحة</a:t>
            </a:r>
            <a:endParaRPr lang="en-US" dirty="0"/>
          </a:p>
        </p:txBody>
      </p:sp>
    </p:spTree>
    <p:extLst>
      <p:ext uri="{BB962C8B-B14F-4D97-AF65-F5344CB8AC3E}">
        <p14:creationId xmlns:p14="http://schemas.microsoft.com/office/powerpoint/2010/main" val="4133588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lgn="r" rtl="1">
              <a:buNone/>
            </a:pPr>
            <a:r>
              <a:rPr lang="ar-DZ" b="1" dirty="0"/>
              <a:t>ب. البيانات المفتوحة ومبادئ </a:t>
            </a:r>
            <a:r>
              <a:rPr lang="en-US" b="1" dirty="0"/>
              <a:t>FAIR: </a:t>
            </a:r>
            <a:r>
              <a:rPr lang="ar-DZ" b="1" dirty="0"/>
              <a:t>من الفوضى إلى النظام</a:t>
            </a:r>
          </a:p>
          <a:p>
            <a:pPr marL="0" indent="0" algn="r" rtl="1">
              <a:buNone/>
            </a:pPr>
            <a:r>
              <a:rPr lang="ar-SA" dirty="0"/>
              <a:t>مشاركة البيانات ليست مجرد "رميها" على الإنترنت. بيانات غير موثقة هي مجرد ضوضاء. هنا تأتي أهمية مبادئ </a:t>
            </a:r>
            <a:r>
              <a:rPr lang="en-US" b="1" dirty="0"/>
              <a:t>FAIR (Findable, Accessible, Interoperable, Reusable)</a:t>
            </a:r>
            <a:r>
              <a:rPr lang="en-US" dirty="0"/>
              <a:t>.</a:t>
            </a:r>
          </a:p>
          <a:p>
            <a:pPr marL="0" lvl="0" indent="0" algn="r" rtl="1" fontAlgn="base">
              <a:buNone/>
            </a:pPr>
            <a:r>
              <a:rPr lang="ar-SA" dirty="0"/>
              <a:t>كمثال عملي: تخيل باحثًا في علم الجينوم قام بتسلسل جينوم نوع جديد من البكتيريا.</a:t>
            </a:r>
            <a:endParaRPr lang="en-US" dirty="0"/>
          </a:p>
          <a:p>
            <a:pPr marL="457200" lvl="1" indent="0" algn="r" rtl="1" fontAlgn="base">
              <a:buNone/>
            </a:pPr>
            <a:r>
              <a:rPr lang="ar-SA" b="1" dirty="0"/>
              <a:t>لجعلها </a:t>
            </a:r>
            <a:r>
              <a:rPr lang="en-US" b="1" dirty="0"/>
              <a:t>Findable:</a:t>
            </a:r>
            <a:r>
              <a:rPr lang="ar-SA" b="1" dirty="0"/>
              <a:t> </a:t>
            </a:r>
            <a:r>
              <a:rPr lang="ar-SA" dirty="0"/>
              <a:t>سيقوم بإيداع البيانات في مستودع عام مثل </a:t>
            </a:r>
            <a:r>
              <a:rPr lang="en-US" b="1" dirty="0" err="1"/>
              <a:t>GenBank</a:t>
            </a:r>
            <a:r>
              <a:rPr lang="ar-SA" dirty="0"/>
              <a:t> التابع لـ </a:t>
            </a:r>
            <a:r>
              <a:rPr lang="en-US" dirty="0"/>
              <a:t>NCBI</a:t>
            </a:r>
            <a:r>
              <a:rPr lang="ar-SA" dirty="0"/>
              <a:t>، وسيحصل على رقم وصول فريد. سيقوم أيضًا بإنشاء سجل وصفي (</a:t>
            </a:r>
            <a:r>
              <a:rPr lang="en-US" dirty="0"/>
              <a:t>Metadata</a:t>
            </a:r>
            <a:r>
              <a:rPr lang="ar-SA" dirty="0"/>
              <a:t>) غني بالكلمات المفتاحية (اسم الكائن الحي، طريقة التسلسل، إلخ).</a:t>
            </a:r>
            <a:endParaRPr lang="en-US" dirty="0"/>
          </a:p>
          <a:p>
            <a:pPr marL="0" indent="0" algn="r" rtl="1">
              <a:buNone/>
            </a:pPr>
            <a:endParaRPr lang="en-US" b="1" dirty="0"/>
          </a:p>
        </p:txBody>
      </p:sp>
      <p:sp>
        <p:nvSpPr>
          <p:cNvPr id="2" name="Titre 1"/>
          <p:cNvSpPr>
            <a:spLocks noGrp="1"/>
          </p:cNvSpPr>
          <p:nvPr>
            <p:ph type="title"/>
          </p:nvPr>
        </p:nvSpPr>
        <p:spPr/>
        <p:txBody>
          <a:bodyPr/>
          <a:lstStyle/>
          <a:p>
            <a:r>
              <a:rPr lang="ar-DZ" dirty="0"/>
              <a:t>ركائز العلوم المفتوحة</a:t>
            </a:r>
            <a:endParaRPr lang="en-US" dirty="0"/>
          </a:p>
        </p:txBody>
      </p:sp>
    </p:spTree>
    <p:extLst>
      <p:ext uri="{BB962C8B-B14F-4D97-AF65-F5344CB8AC3E}">
        <p14:creationId xmlns:p14="http://schemas.microsoft.com/office/powerpoint/2010/main" val="8040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1" algn="r" rtl="1" fontAlgn="base"/>
            <a:r>
              <a:rPr lang="ar-SA" b="1" dirty="0"/>
              <a:t>لجعلها </a:t>
            </a:r>
            <a:r>
              <a:rPr lang="en-US" b="1" dirty="0"/>
              <a:t>Accessible:</a:t>
            </a:r>
            <a:r>
              <a:rPr lang="ar-SA" b="1" dirty="0"/>
              <a:t> </a:t>
            </a:r>
            <a:r>
              <a:rPr lang="ar-SA" dirty="0"/>
              <a:t>سيكون رقم الوصول هذا قابلاً للحل عبر بروتوكول معياري (مثل </a:t>
            </a:r>
            <a:r>
              <a:rPr lang="en-US" dirty="0"/>
              <a:t>HTTP</a:t>
            </a:r>
            <a:r>
              <a:rPr lang="ar-SA" dirty="0"/>
              <a:t>).</a:t>
            </a:r>
            <a:endParaRPr lang="en-US" dirty="0"/>
          </a:p>
          <a:p>
            <a:pPr lvl="1" algn="r" rtl="1" fontAlgn="base"/>
            <a:r>
              <a:rPr lang="ar-SA" dirty="0"/>
              <a:t>لجعلها </a:t>
            </a:r>
            <a:r>
              <a:rPr lang="en-US" b="1" dirty="0"/>
              <a:t>Interoperable:</a:t>
            </a:r>
            <a:r>
              <a:rPr lang="ar-SA" dirty="0"/>
              <a:t> سيستخدم صيغ ملفات قياسية في علم الجينوم (مثل </a:t>
            </a:r>
            <a:r>
              <a:rPr lang="en-US" dirty="0"/>
              <a:t>FASTQ</a:t>
            </a:r>
            <a:r>
              <a:rPr lang="ar-SA" dirty="0"/>
              <a:t> أو </a:t>
            </a:r>
            <a:r>
              <a:rPr lang="en-US" dirty="0"/>
              <a:t>FASTA</a:t>
            </a:r>
            <a:r>
              <a:rPr lang="ar-SA" dirty="0"/>
              <a:t>) ويستخدم مصطلحات موحدة لوصف بياناته.</a:t>
            </a:r>
            <a:endParaRPr lang="en-US" dirty="0"/>
          </a:p>
          <a:p>
            <a:pPr lvl="1" algn="r" rtl="1" fontAlgn="base"/>
            <a:r>
              <a:rPr lang="ar-SA" dirty="0"/>
              <a:t>لجعلها </a:t>
            </a:r>
            <a:r>
              <a:rPr lang="en-US" b="1" dirty="0"/>
              <a:t>Reusable:</a:t>
            </a:r>
            <a:r>
              <a:rPr lang="ar-SA" dirty="0"/>
              <a:t> سيقوم بإرفاق ملف "اقرأني" (</a:t>
            </a:r>
            <a:r>
              <a:rPr lang="en-US" dirty="0"/>
              <a:t>README</a:t>
            </a:r>
            <a:r>
              <a:rPr lang="ar-SA" dirty="0"/>
              <a:t>) يشرح بالتفصيل بروتوكولات التجربة، وسيضع ترخيصًا واضحًا (مثل </a:t>
            </a:r>
            <a:r>
              <a:rPr lang="en-US" b="1" dirty="0"/>
              <a:t>CC0</a:t>
            </a:r>
            <a:r>
              <a:rPr lang="ar-SA" dirty="0"/>
              <a:t> أو </a:t>
            </a:r>
            <a:r>
              <a:rPr lang="en-US" b="1" dirty="0"/>
              <a:t>CC BY</a:t>
            </a:r>
            <a:r>
              <a:rPr lang="ar-SA" dirty="0"/>
              <a:t>) يحدد كيفية إعادة استخدام الآخرين للبيانات.</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ركائز العلوم المفتوحة</a:t>
            </a:r>
            <a:endParaRPr lang="en-US" dirty="0"/>
          </a:p>
        </p:txBody>
      </p:sp>
    </p:spTree>
    <p:extLst>
      <p:ext uri="{BB962C8B-B14F-4D97-AF65-F5344CB8AC3E}">
        <p14:creationId xmlns:p14="http://schemas.microsoft.com/office/powerpoint/2010/main" val="1501050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r" rtl="1"/>
            <a:r>
              <a:rPr lang="ar-SA" b="1" dirty="0"/>
              <a:t>تسريع الاكتشاف</a:t>
            </a:r>
            <a:r>
              <a:rPr lang="ar-SA" dirty="0"/>
              <a:t>: في أزمة كوفيد-19، رأينا قوة العلوم المفتوحة بأم العين. تمت مشاركة التسلسل </a:t>
            </a:r>
            <a:r>
              <a:rPr lang="ar-SA" dirty="0" err="1"/>
              <a:t>الجينومي</a:t>
            </a:r>
            <a:r>
              <a:rPr lang="ar-SA" dirty="0"/>
              <a:t> للفيروس في غضون أيام، مما سمح للعلماء في جميع أنحاء العالم بالبدء فورًا في تطوير اللقاحات والعلاجات. هذا ما كان ليستغرق شهورًا أو سنوات في النظام المغلق.</a:t>
            </a:r>
            <a:endParaRPr lang="en-US" dirty="0"/>
          </a:p>
          <a:p>
            <a:pPr algn="r" rtl="1"/>
            <a:endParaRPr lang="en-US" dirty="0"/>
          </a:p>
        </p:txBody>
      </p:sp>
      <p:sp>
        <p:nvSpPr>
          <p:cNvPr id="2" name="Titre 1"/>
          <p:cNvSpPr>
            <a:spLocks noGrp="1"/>
          </p:cNvSpPr>
          <p:nvPr>
            <p:ph type="title"/>
          </p:nvPr>
        </p:nvSpPr>
        <p:spPr/>
        <p:txBody>
          <a:bodyPr/>
          <a:lstStyle/>
          <a:p>
            <a:r>
              <a:rPr lang="ar-DZ" dirty="0"/>
              <a:t>الفوائد </a:t>
            </a:r>
            <a:endParaRPr lang="en-US" dirty="0"/>
          </a:p>
        </p:txBody>
      </p:sp>
    </p:spTree>
    <p:extLst>
      <p:ext uri="{BB962C8B-B14F-4D97-AF65-F5344CB8AC3E}">
        <p14:creationId xmlns:p14="http://schemas.microsoft.com/office/powerpoint/2010/main" val="1522358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r" rtl="1"/>
            <a:r>
              <a:rPr lang="ar-SA" b="1" dirty="0"/>
              <a:t>العدالة العالمية: </a:t>
            </a:r>
            <a:r>
              <a:rPr lang="ar-SA" dirty="0"/>
              <a:t>العلوم المفتوحة هي أداة قوية لتقليل الفجوة المعرفية بين الشمال والجنوب. الباحثون في المؤسسات ذات الموارد المحدودة يمكنهم الوصول إلى أحدث الأبحاث والمشاركة في الحوار العلمي العالمي على قدم المساواة.</a:t>
            </a:r>
            <a:endParaRPr lang="en-US" dirty="0"/>
          </a:p>
          <a:p>
            <a:pPr algn="r" rtl="1"/>
            <a:endParaRPr lang="en-US" dirty="0"/>
          </a:p>
        </p:txBody>
      </p:sp>
      <p:sp>
        <p:nvSpPr>
          <p:cNvPr id="2" name="Titre 1"/>
          <p:cNvSpPr>
            <a:spLocks noGrp="1"/>
          </p:cNvSpPr>
          <p:nvPr>
            <p:ph type="title"/>
          </p:nvPr>
        </p:nvSpPr>
        <p:spPr/>
        <p:txBody>
          <a:bodyPr/>
          <a:lstStyle/>
          <a:p>
            <a:r>
              <a:rPr lang="ar-DZ" dirty="0"/>
              <a:t>الفوائد</a:t>
            </a:r>
            <a:endParaRPr lang="en-US" dirty="0"/>
          </a:p>
        </p:txBody>
      </p:sp>
    </p:spTree>
    <p:extLst>
      <p:ext uri="{BB962C8B-B14F-4D97-AF65-F5344CB8AC3E}">
        <p14:creationId xmlns:p14="http://schemas.microsoft.com/office/powerpoint/2010/main" val="242492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lvl="0" indent="0" algn="r" rtl="1">
              <a:buNone/>
            </a:pPr>
            <a:r>
              <a:rPr lang="ar-SA" b="1" dirty="0"/>
              <a:t>جودة أعلى وقابلية للتكرار</a:t>
            </a:r>
            <a:r>
              <a:rPr lang="ar-SA" dirty="0"/>
              <a:t>: عندما يعلم الباحثون أن بياناتهم </a:t>
            </a:r>
            <a:r>
              <a:rPr lang="ar-SA" dirty="0" err="1"/>
              <a:t>وأكوادهم</a:t>
            </a:r>
            <a:r>
              <a:rPr lang="ar-SA" dirty="0"/>
              <a:t> ستكون متاحة للتدقيق، فإنهم يميلون إلى أن يكونوا أكثر دقة ومنهجية. الشفافية تجعل العلم يصحح نفسه بشكل أفضل.</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الفوائد</a:t>
            </a:r>
            <a:endParaRPr lang="en-US" dirty="0"/>
          </a:p>
        </p:txBody>
      </p:sp>
    </p:spTree>
    <p:extLst>
      <p:ext uri="{BB962C8B-B14F-4D97-AF65-F5344CB8AC3E}">
        <p14:creationId xmlns:p14="http://schemas.microsoft.com/office/powerpoint/2010/main" val="767906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SA" b="1" dirty="0"/>
              <a:t>اقتصاديات المعرفة: </a:t>
            </a:r>
            <a:r>
              <a:rPr lang="ar-SA" dirty="0"/>
              <a:t>كيف نمول هذا التحول؟ رسوم النشر (</a:t>
            </a:r>
            <a:r>
              <a:rPr lang="en-US" dirty="0"/>
              <a:t>APCs</a:t>
            </a:r>
            <a:r>
              <a:rPr lang="ar-SA" dirty="0"/>
              <a:t>) في المسار الذهبي يمكن أن تكون باهظة وتخلق حاجزًا جديدًا أمام الباحثين الذين لا يملكون تمويلًا كافيًا. هذا يتطلب نماذج تمويل جديدة ومبتكرة، مثل الاتفاقيات التحويلية (</a:t>
            </a:r>
            <a:r>
              <a:rPr lang="en-US" dirty="0"/>
              <a:t>Transformative Agreements</a:t>
            </a:r>
            <a:r>
              <a:rPr lang="ar-SA" dirty="0"/>
              <a:t>) حيث تحول المكتبات أموال الاشتراكات لدعم النشر المفتوح</a:t>
            </a:r>
            <a:endParaRPr lang="en-US" dirty="0"/>
          </a:p>
        </p:txBody>
      </p:sp>
      <p:sp>
        <p:nvSpPr>
          <p:cNvPr id="2" name="Titre 1"/>
          <p:cNvSpPr>
            <a:spLocks noGrp="1"/>
          </p:cNvSpPr>
          <p:nvPr>
            <p:ph type="title"/>
          </p:nvPr>
        </p:nvSpPr>
        <p:spPr/>
        <p:txBody>
          <a:bodyPr>
            <a:normAutofit fontScale="90000"/>
          </a:bodyPr>
          <a:lstStyle/>
          <a:p>
            <a:r>
              <a:rPr lang="ar-SA" dirty="0"/>
              <a:t>التحديات: عقبات حقيقية تتطلب حلولًا مبتكرة</a:t>
            </a:r>
            <a:br>
              <a:rPr lang="en-US" b="1" dirty="0"/>
            </a:br>
            <a:endParaRPr lang="en-US" dirty="0"/>
          </a:p>
        </p:txBody>
      </p:sp>
    </p:spTree>
    <p:extLst>
      <p:ext uri="{BB962C8B-B14F-4D97-AF65-F5344CB8AC3E}">
        <p14:creationId xmlns:p14="http://schemas.microsoft.com/office/powerpoint/2010/main" val="3852597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indent="0" algn="r" rtl="1">
              <a:buNone/>
            </a:pPr>
            <a:r>
              <a:rPr lang="ar-DZ" dirty="0"/>
              <a:t>قبل أن نتحدث عن المنصات الرقمية والبيانات المفتوحة، دعونا نتوقف لحظة لنتأمل في جوهر المسعى العلمي. منذ بداياته، قام العلم على مبدأ تراكم المعرفة. إسحاق نيوتن لم يكن ليبني نظرياته لولا وقوفه "على أكتاف العمالقة" الذين سبقوه. هذه الروح التشاركية، هذا الحوار الممتد عبر الأجيال، هو القلب النابض للاكتشاف. العلوم المفتوحة، في جوهرها، ليست اختراعًا جديدًا، بل هي إعادة إحياء لهذه الروح الأصيلة باستخدام الأدوات التي وهبنا إياها القرن الحادي والعشرون. إنها استجابة حتمية لتحديات العصر، حيث أصبحت المشكلات التي </a:t>
            </a:r>
            <a:r>
              <a:rPr lang="ar-DZ" dirty="0" err="1"/>
              <a:t>نواجهها</a:t>
            </a:r>
            <a:r>
              <a:rPr lang="ar-DZ" dirty="0"/>
              <a:t> (كتغير المناخ، الأوبئة، والطاقة المستدامة) أكثر تعقيدًا من أن يحلها باحث واحد أو مختبر واحد أو حتى دولة واحدة.</a:t>
            </a:r>
            <a:endParaRPr lang="en-US" dirty="0"/>
          </a:p>
        </p:txBody>
      </p:sp>
      <p:sp>
        <p:nvSpPr>
          <p:cNvPr id="2" name="Titre 1"/>
          <p:cNvSpPr>
            <a:spLocks noGrp="1"/>
          </p:cNvSpPr>
          <p:nvPr>
            <p:ph type="title"/>
          </p:nvPr>
        </p:nvSpPr>
        <p:spPr/>
        <p:txBody>
          <a:bodyPr/>
          <a:lstStyle/>
          <a:p>
            <a:r>
              <a:rPr lang="ar-DZ" dirty="0"/>
              <a:t>مقدمة </a:t>
            </a:r>
            <a:endParaRPr lang="en-US" dirty="0"/>
          </a:p>
        </p:txBody>
      </p:sp>
    </p:spTree>
    <p:extLst>
      <p:ext uri="{BB962C8B-B14F-4D97-AF65-F5344CB8AC3E}">
        <p14:creationId xmlns:p14="http://schemas.microsoft.com/office/powerpoint/2010/main" val="121418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SA" b="1" dirty="0"/>
              <a:t>اقتصاد الاهتمام" والمخاطر: </a:t>
            </a:r>
            <a:r>
              <a:rPr lang="ar-SA" dirty="0"/>
              <a:t>في عالم من المعلومات المفتوحة، كيف نضمن الجودة ونتجنب "العلم الزائف"؟ مراجعة الأقران المفتوحة (</a:t>
            </a:r>
            <a:r>
              <a:rPr lang="en-US" dirty="0"/>
              <a:t>Open Peer Review</a:t>
            </a:r>
            <a:r>
              <a:rPr lang="ar-SA" dirty="0"/>
              <a:t>)، حيث تكون هويات المراجعين وتقاريرهم علنية، هي إحدى الآليات لزيادة الشفافية والمساءلة في عملية التقييم.</a:t>
            </a:r>
            <a:endParaRPr lang="en-US" dirty="0"/>
          </a:p>
        </p:txBody>
      </p:sp>
      <p:sp>
        <p:nvSpPr>
          <p:cNvPr id="2" name="Titre 1"/>
          <p:cNvSpPr>
            <a:spLocks noGrp="1"/>
          </p:cNvSpPr>
          <p:nvPr>
            <p:ph type="title"/>
          </p:nvPr>
        </p:nvSpPr>
        <p:spPr>
          <a:xfrm>
            <a:off x="457200" y="228600"/>
            <a:ext cx="8229600" cy="1066800"/>
          </a:xfrm>
        </p:spPr>
        <p:txBody>
          <a:bodyPr>
            <a:normAutofit fontScale="90000"/>
          </a:bodyPr>
          <a:lstStyle/>
          <a:p>
            <a:r>
              <a:rPr lang="ar-SA" dirty="0"/>
              <a:t>التحديات: عقبات حقيقية تتطلب حلولًا مبتكرة</a:t>
            </a:r>
            <a:br>
              <a:rPr lang="en-US" b="1" dirty="0"/>
            </a:br>
            <a:endParaRPr lang="en-US" dirty="0"/>
          </a:p>
        </p:txBody>
      </p:sp>
    </p:spTree>
    <p:extLst>
      <p:ext uri="{BB962C8B-B14F-4D97-AF65-F5344CB8AC3E}">
        <p14:creationId xmlns:p14="http://schemas.microsoft.com/office/powerpoint/2010/main" val="1509029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lvl="0" indent="0" algn="r" rtl="1">
              <a:buNone/>
            </a:pPr>
            <a:r>
              <a:rPr lang="ar-SA" dirty="0"/>
              <a:t>العبء على الباحث: إدارة البيانات بشكل جيد، وتوثيق الكود، والامتثال للسياسات المختلفة، كل هذا يتطلب وقتًا وجهدًا ومهارات قد لا يمتلكها الباحثون بالضرورة. هذا يؤكد على الحاجة إلى دعم مؤسسي قوي، من خلال أمناء البيانات (</a:t>
            </a:r>
            <a:r>
              <a:rPr lang="en-US" dirty="0"/>
              <a:t>Data Stewards</a:t>
            </a:r>
            <a:r>
              <a:rPr lang="ar-SA" dirty="0"/>
              <a:t>) وخبراء المكتبات.</a:t>
            </a:r>
            <a:endParaRPr lang="en-US" dirty="0"/>
          </a:p>
          <a:p>
            <a:pPr marL="0" indent="0" algn="r" rtl="1">
              <a:buNone/>
            </a:pPr>
            <a:endParaRPr lang="en-US" dirty="0"/>
          </a:p>
        </p:txBody>
      </p:sp>
      <p:sp>
        <p:nvSpPr>
          <p:cNvPr id="2" name="Titre 1"/>
          <p:cNvSpPr>
            <a:spLocks noGrp="1"/>
          </p:cNvSpPr>
          <p:nvPr>
            <p:ph type="title"/>
          </p:nvPr>
        </p:nvSpPr>
        <p:spPr/>
        <p:txBody>
          <a:bodyPr>
            <a:normAutofit fontScale="90000"/>
          </a:bodyPr>
          <a:lstStyle/>
          <a:p>
            <a:r>
              <a:rPr lang="ar-SA" dirty="0"/>
              <a:t>التحديات: عقبات حقيقية تتطلب حلولًا مبتكرة</a:t>
            </a:r>
            <a:br>
              <a:rPr lang="en-US" b="1" dirty="0"/>
            </a:br>
            <a:endParaRPr lang="en-US" dirty="0"/>
          </a:p>
        </p:txBody>
      </p:sp>
    </p:spTree>
    <p:extLst>
      <p:ext uri="{BB962C8B-B14F-4D97-AF65-F5344CB8AC3E}">
        <p14:creationId xmlns:p14="http://schemas.microsoft.com/office/powerpoint/2010/main" val="3319472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lvl="0" indent="0" algn="r" rtl="1">
              <a:buNone/>
            </a:pPr>
            <a:r>
              <a:rPr lang="en-US" b="1" dirty="0"/>
              <a:t>:Plan S</a:t>
            </a:r>
            <a:r>
              <a:rPr lang="ar-SA" dirty="0"/>
              <a:t> </a:t>
            </a:r>
            <a:endParaRPr lang="ar-DZ" dirty="0"/>
          </a:p>
          <a:p>
            <a:pPr marL="0" lvl="0" indent="0" algn="r" rtl="1">
              <a:buNone/>
            </a:pPr>
            <a:r>
              <a:rPr lang="ar-SA" dirty="0"/>
              <a:t>هذه مبادرة جريئة من قبل تحالف من ممولي الأبحاث الأوروبيين (</a:t>
            </a:r>
            <a:r>
              <a:rPr lang="en-US" dirty="0" err="1"/>
              <a:t>cOAlition</a:t>
            </a:r>
            <a:r>
              <a:rPr lang="en-US" dirty="0"/>
              <a:t> S</a:t>
            </a:r>
            <a:r>
              <a:rPr lang="ar-SA" dirty="0"/>
              <a:t>) تتطلب أن تكون جميع المنشورات الناتجة عن الأبحاث التي يمولونها متاحة للوصول المفتوح الفوري. لقد أجبرت هذه المبادرة الناشرين الكبار على تغيير نماذج أعمالهم.</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مبادرات رائدة</a:t>
            </a:r>
            <a:endParaRPr lang="en-US" dirty="0"/>
          </a:p>
        </p:txBody>
      </p:sp>
    </p:spTree>
    <p:extLst>
      <p:ext uri="{BB962C8B-B14F-4D97-AF65-F5344CB8AC3E}">
        <p14:creationId xmlns:p14="http://schemas.microsoft.com/office/powerpoint/2010/main" val="2649484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lvl="0" indent="0" algn="r" rtl="1">
              <a:buNone/>
            </a:pPr>
            <a:r>
              <a:rPr lang="ar-SA" dirty="0"/>
              <a:t>السحابة الأوروبية للعلوم المفتوحة (</a:t>
            </a:r>
            <a:r>
              <a:rPr lang="en-US" b="1" dirty="0"/>
              <a:t>EOSC - European Open Science Cloud):</a:t>
            </a:r>
            <a:r>
              <a:rPr lang="ar-SA" dirty="0"/>
              <a:t> </a:t>
            </a:r>
            <a:endParaRPr lang="ar-DZ" dirty="0"/>
          </a:p>
          <a:p>
            <a:pPr marL="0" lvl="0" indent="0" algn="r" rtl="1">
              <a:buNone/>
            </a:pPr>
            <a:r>
              <a:rPr lang="ar-SA" dirty="0"/>
              <a:t>هذا مشروع طموح لبناء بيئة افتراضية لجميع الباحثين الأوروبيين لتخزين وإدارة وتحليل وإعادة استخدام البيانات عبر التخصصات والحدود. إنها محاولة لبناء "بنية تحتية" متكاملة للعلوم المفتوحة.</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مبادرات رائدة</a:t>
            </a:r>
            <a:endParaRPr lang="en-US" dirty="0"/>
          </a:p>
        </p:txBody>
      </p:sp>
    </p:spTree>
    <p:extLst>
      <p:ext uri="{BB962C8B-B14F-4D97-AF65-F5344CB8AC3E}">
        <p14:creationId xmlns:p14="http://schemas.microsoft.com/office/powerpoint/2010/main" val="39226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rtl="1">
              <a:buNone/>
            </a:pPr>
            <a:r>
              <a:rPr lang="ar-DZ" dirty="0"/>
              <a:t>يمكن لأي شخص استخدام البيانات والمحتوى المفتوحين وتعديلهما ومشاركتهما بحرية لأي غرض". يشمل العلم المفتوح مجموعة متنوعة من الممارسات، وعادةً ما تشمل مجالات مثل الوصول المفتوح إلى المنشورات، وبيانات البحث المفتوحة، والبرمجيات والأدوات مفتوحة المصدر، وسير العمل المفتوحة، وعلم المواطن، والموارد التعليمية المفتوحة، والطرق البديلة لتقييم البحث، بما في ذلك مراجعة الأقران المفتوحة</a:t>
            </a:r>
            <a:endParaRPr lang="en-US" dirty="0"/>
          </a:p>
        </p:txBody>
      </p:sp>
      <p:sp>
        <p:nvSpPr>
          <p:cNvPr id="2" name="Titre 1"/>
          <p:cNvSpPr>
            <a:spLocks noGrp="1"/>
          </p:cNvSpPr>
          <p:nvPr>
            <p:ph type="title"/>
          </p:nvPr>
        </p:nvSpPr>
        <p:spPr/>
        <p:txBody>
          <a:bodyPr/>
          <a:lstStyle/>
          <a:p>
            <a:r>
              <a:rPr lang="ar-DZ" dirty="0"/>
              <a:t>مفهوم العلوم المفتوحة</a:t>
            </a:r>
            <a:endParaRPr lang="en-US" dirty="0"/>
          </a:p>
        </p:txBody>
      </p:sp>
    </p:spTree>
    <p:extLst>
      <p:ext uri="{BB962C8B-B14F-4D97-AF65-F5344CB8AC3E}">
        <p14:creationId xmlns:p14="http://schemas.microsoft.com/office/powerpoint/2010/main" val="371248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endParaRPr lang="en-US" dirty="0"/>
          </a:p>
        </p:txBody>
      </p:sp>
      <p:sp>
        <p:nvSpPr>
          <p:cNvPr id="2" name="Titre 1"/>
          <p:cNvSpPr>
            <a:spLocks noGrp="1"/>
          </p:cNvSpPr>
          <p:nvPr>
            <p:ph type="title"/>
          </p:nvPr>
        </p:nvSpPr>
        <p:spPr/>
        <p:txBody>
          <a:bodyPr/>
          <a:lstStyle/>
          <a:p>
            <a:r>
              <a:rPr lang="ar-DZ" dirty="0"/>
              <a:t>مفهوم العلوم المفتوحة</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266825"/>
            <a:ext cx="7626350" cy="43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5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447406" y="2674938"/>
            <a:ext cx="6257125"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ar-DZ" dirty="0"/>
              <a:t>مفهوم العلوم المفتوحة</a:t>
            </a:r>
            <a:endParaRPr lang="en-US" dirty="0"/>
          </a:p>
        </p:txBody>
      </p:sp>
    </p:spTree>
    <p:extLst>
      <p:ext uri="{BB962C8B-B14F-4D97-AF65-F5344CB8AC3E}">
        <p14:creationId xmlns:p14="http://schemas.microsoft.com/office/powerpoint/2010/main" val="220507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lvl="0" indent="0" algn="r" rtl="1">
              <a:buNone/>
            </a:pPr>
            <a:r>
              <a:rPr lang="ar-SA" b="1" dirty="0"/>
              <a:t>المدرسة الديمقراطية (</a:t>
            </a:r>
            <a:r>
              <a:rPr lang="en-US" b="1" dirty="0"/>
              <a:t>The Democratic School</a:t>
            </a:r>
            <a:r>
              <a:rPr lang="ar-SA" b="1" dirty="0"/>
              <a:t>): العدالة المعرفية</a:t>
            </a:r>
            <a:br>
              <a:rPr lang="en-US" dirty="0"/>
            </a:br>
            <a:r>
              <a:rPr lang="ar-SA" dirty="0"/>
              <a:t>هذه المدرسة لا تنظر إلى الوصول للمعرفة كأداة، بل كحق إنساني أساسي. منطقها بسيط ومقنع: الأبحاث الممولة من أموال دافعي الضرائب (أي من أموال الشعب) يجب أن تكون ملكًا للشعب. لماذا يجب على طالب في دولة نامية أو طبيب في عيادة ريفية أو مواطن فضولي أن يدفع مبالغ طائلة للوصول إلى ورقة بحثية تم تمويلها من المال العام؟ هذه المدرسة تدفع باتجاه سياسات وطنية وإلزامية للوصول المفتوح، وتعتبر أي حاجز أمام المعرفة هو شكل من أشكال عدم المساواة.</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مدارس الفكر العلمي في القرن21</a:t>
            </a:r>
            <a:endParaRPr lang="en-US" dirty="0"/>
          </a:p>
        </p:txBody>
      </p:sp>
    </p:spTree>
    <p:extLst>
      <p:ext uri="{BB962C8B-B14F-4D97-AF65-F5344CB8AC3E}">
        <p14:creationId xmlns:p14="http://schemas.microsoft.com/office/powerpoint/2010/main" val="226387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0" lvl="0" indent="0" algn="r" rtl="1">
              <a:buNone/>
            </a:pPr>
            <a:r>
              <a:rPr lang="ar-SA" b="1" dirty="0"/>
              <a:t>المدرسة البراغماتية (</a:t>
            </a:r>
            <a:r>
              <a:rPr lang="en-US" b="1" dirty="0"/>
              <a:t>The Pragmatic School</a:t>
            </a:r>
            <a:r>
              <a:rPr lang="ar-SA" b="1" dirty="0"/>
              <a:t>): محرك الكفاءة والابتكار</a:t>
            </a:r>
            <a:br>
              <a:rPr lang="en-US" dirty="0"/>
            </a:br>
            <a:r>
              <a:rPr lang="ar-SA" dirty="0"/>
              <a:t>هنا، الحجة ليست أخلاقية بقدر ما هي اقتصادية وعلمية. يرى أنصار هذه المدرسة أن النموذج العلمي المغلق ببساطة غير فعال. تخيلوا مقدار الوقت والمال الذي يُهدر في تكرار تجارب فشلت بالفعل في مختبرات أخرى، ولكن لم يتم نشر نتائجها السلبية. تخيلوا الفرص الضائعة عندما لا يتمكن عالم بيانات من الوصول إلى مجموعة بيانات بيولوجية يمكن أن تكشف عن علاج جديد. </a:t>
            </a:r>
            <a:r>
              <a:rPr lang="ar-SA" dirty="0" err="1"/>
              <a:t>البراغماتيون</a:t>
            </a:r>
            <a:r>
              <a:rPr lang="ar-SA" dirty="0"/>
              <a:t> يركزون على العائد من الاستثمار (</a:t>
            </a:r>
            <a:r>
              <a:rPr lang="en-US" dirty="0"/>
              <a:t>ROI</a:t>
            </a:r>
            <a:r>
              <a:rPr lang="ar-SA" dirty="0"/>
              <a:t>): مشاركة البيانات والأدوات تؤدي إلى اكتشافات أسرع، وتجنب التكرار، وتعزيز التعاون متعدد التخصصات، مما يخلق قيمة علمية واقتصادية أكبر.</a:t>
            </a:r>
            <a:endParaRPr lang="en-US" dirty="0"/>
          </a:p>
          <a:p>
            <a:pPr marL="0" indent="0" algn="r" rtl="1">
              <a:buNone/>
            </a:pPr>
            <a:endParaRPr lang="en-US" dirty="0"/>
          </a:p>
        </p:txBody>
      </p:sp>
      <p:sp>
        <p:nvSpPr>
          <p:cNvPr id="2" name="Titre 1"/>
          <p:cNvSpPr>
            <a:spLocks noGrp="1"/>
          </p:cNvSpPr>
          <p:nvPr>
            <p:ph type="title"/>
          </p:nvPr>
        </p:nvSpPr>
        <p:spPr/>
        <p:txBody>
          <a:bodyPr/>
          <a:lstStyle/>
          <a:p>
            <a:r>
              <a:rPr lang="ar-DZ" dirty="0"/>
              <a:t>مدارس العلم المفتوح في القرن21</a:t>
            </a:r>
            <a:endParaRPr lang="en-US" dirty="0"/>
          </a:p>
        </p:txBody>
      </p:sp>
    </p:spTree>
    <p:extLst>
      <p:ext uri="{BB962C8B-B14F-4D97-AF65-F5344CB8AC3E}">
        <p14:creationId xmlns:p14="http://schemas.microsoft.com/office/powerpoint/2010/main" val="127082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r" rtl="1" fontAlgn="base"/>
            <a:r>
              <a:rPr lang="ar-SA" b="1" dirty="0"/>
              <a:t>مدرسة البنية التحتية (</a:t>
            </a:r>
            <a:r>
              <a:rPr lang="en-US" b="1" dirty="0"/>
              <a:t>The Infrastructure School</a:t>
            </a:r>
            <a:r>
              <a:rPr lang="ar-SA" b="1" dirty="0"/>
              <a:t>): البناؤون والمهندسون</a:t>
            </a:r>
            <a:br>
              <a:rPr lang="en-US" dirty="0"/>
            </a:br>
            <a:r>
              <a:rPr lang="ar-SA" dirty="0"/>
              <a:t>هذه المدرسة هي العمود الفقري العملي للحركة. أنصارها يقولون إن النوايا الحسنة لا تكفي. بدون مستودعات رقمية موثوقة (مثل </a:t>
            </a:r>
            <a:r>
              <a:rPr lang="en-US" dirty="0" err="1"/>
              <a:t>Zenodo</a:t>
            </a:r>
            <a:r>
              <a:rPr lang="ar-SA" dirty="0"/>
              <a:t> أو </a:t>
            </a:r>
            <a:r>
              <a:rPr lang="en-US" dirty="0"/>
              <a:t>Dryad</a:t>
            </a:r>
            <a:r>
              <a:rPr lang="ar-SA" dirty="0"/>
              <a:t>)، ومعرفات الأجسام الرقمية الدائمة (</a:t>
            </a:r>
            <a:r>
              <a:rPr lang="en-US" dirty="0"/>
              <a:t>DOIs</a:t>
            </a:r>
            <a:r>
              <a:rPr lang="ar-SA" dirty="0"/>
              <a:t>)، ومنصات تعاونية، وبرامج مفتوحة المصدر، تبقى العلوم المفتوحة مجرد فكرة جميلة. هم يركزون على بناء "الطرق والجسور" الرقمية التي تسمح للمعرفة بالتدفق بحرية وأمان. التحدي هنا هو الاستدامة: من يمول هذه البنى التحتية على المدى الطويل؟</a:t>
            </a:r>
            <a:endParaRPr lang="en-US" dirty="0"/>
          </a:p>
        </p:txBody>
      </p:sp>
      <p:sp>
        <p:nvSpPr>
          <p:cNvPr id="2" name="Titre 1"/>
          <p:cNvSpPr>
            <a:spLocks noGrp="1"/>
          </p:cNvSpPr>
          <p:nvPr>
            <p:ph type="title"/>
          </p:nvPr>
        </p:nvSpPr>
        <p:spPr/>
        <p:txBody>
          <a:bodyPr/>
          <a:lstStyle/>
          <a:p>
            <a:r>
              <a:rPr lang="ar-DZ" dirty="0"/>
              <a:t>مدارس الفكر العلمي في القرن21</a:t>
            </a:r>
            <a:endParaRPr lang="en-US" dirty="0"/>
          </a:p>
        </p:txBody>
      </p:sp>
    </p:spTree>
    <p:extLst>
      <p:ext uri="{BB962C8B-B14F-4D97-AF65-F5344CB8AC3E}">
        <p14:creationId xmlns:p14="http://schemas.microsoft.com/office/powerpoint/2010/main" val="2470845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lvl="0" algn="r" rtl="1"/>
            <a:r>
              <a:rPr lang="ar-SA" b="1" dirty="0"/>
              <a:t>مدرسة القياس (</a:t>
            </a:r>
            <a:r>
              <a:rPr lang="en-US" b="1" dirty="0"/>
              <a:t>The Measurement School</a:t>
            </a:r>
            <a:r>
              <a:rPr lang="ar-SA" b="1" dirty="0"/>
              <a:t>): إعادة تعريف النجاح الأكاديمي</a:t>
            </a:r>
            <a:br>
              <a:rPr lang="en-US" dirty="0"/>
            </a:br>
            <a:r>
              <a:rPr lang="ar-SA" dirty="0"/>
              <a:t>هذه هي المدرسة الأكثر ثورية ربما، لأنها تتحدى أسس التقييم الأكاديمي. في النظام التقليدي، يُقاس نجاح الباحث بشكل أساسي بعدد منشوراته في المجلات "المرموقة" وعامل تأثيرها (</a:t>
            </a:r>
            <a:r>
              <a:rPr lang="en-US" dirty="0"/>
              <a:t>Impact Factor</a:t>
            </a:r>
            <a:r>
              <a:rPr lang="ar-SA" dirty="0"/>
              <a:t>). هذا المقياس يشجع على السرية والمنافسة. أنصار مدرسة القياس يجادلون بأن هذا نظام معيب. يجب أن نكافئ الباحثين على ممارسات أخرى: على نشر مجموعة بيانات عالية الجودة، أو كتابة كود برمجي مفيد، أو مراجعة أبحاث الزملاء بشفافية. هم يروجون لمقاييس بديلة (</a:t>
            </a:r>
            <a:r>
              <a:rPr lang="en-US" dirty="0" err="1"/>
              <a:t>Altmetrics</a:t>
            </a:r>
            <a:r>
              <a:rPr lang="ar-SA" dirty="0"/>
              <a:t>) تقيس التأثير على وسائل التواصل الاجتماعي، والإشارات في السياسات العامة، والتنزيلات، مما يعطي صورة أكثر شمولية لتأثير البحث.</a:t>
            </a:r>
            <a:endParaRPr lang="en-US" dirty="0"/>
          </a:p>
          <a:p>
            <a:pPr algn="r" rtl="1"/>
            <a:endParaRPr lang="en-US" dirty="0"/>
          </a:p>
        </p:txBody>
      </p:sp>
      <p:sp>
        <p:nvSpPr>
          <p:cNvPr id="2" name="Titre 1"/>
          <p:cNvSpPr>
            <a:spLocks noGrp="1"/>
          </p:cNvSpPr>
          <p:nvPr>
            <p:ph type="title"/>
          </p:nvPr>
        </p:nvSpPr>
        <p:spPr/>
        <p:txBody>
          <a:bodyPr/>
          <a:lstStyle/>
          <a:p>
            <a:r>
              <a:rPr lang="ar-DZ" dirty="0"/>
              <a:t>مدارس الفكر العلمي في القرن21</a:t>
            </a:r>
            <a:endParaRPr lang="en-US" dirty="0"/>
          </a:p>
        </p:txBody>
      </p:sp>
    </p:spTree>
    <p:extLst>
      <p:ext uri="{BB962C8B-B14F-4D97-AF65-F5344CB8AC3E}">
        <p14:creationId xmlns:p14="http://schemas.microsoft.com/office/powerpoint/2010/main" val="3098306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71</TotalTime>
  <Words>1493</Words>
  <Application>Microsoft Office PowerPoint</Application>
  <PresentationFormat>Affichage à l'écran (4:3)</PresentationFormat>
  <Paragraphs>53</Paragraphs>
  <Slides>23</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23</vt:i4>
      </vt:variant>
    </vt:vector>
  </HeadingPairs>
  <TitlesOfParts>
    <vt:vector size="26" baseType="lpstr">
      <vt:lpstr>Candara</vt:lpstr>
      <vt:lpstr>Symbol</vt:lpstr>
      <vt:lpstr>Vagues</vt:lpstr>
      <vt:lpstr>من البيانات المفتوحة  الى العلوم المفتوحة </vt:lpstr>
      <vt:lpstr>مقدمة </vt:lpstr>
      <vt:lpstr>مفهوم العلوم المفتوحة</vt:lpstr>
      <vt:lpstr>مفهوم العلوم المفتوحة</vt:lpstr>
      <vt:lpstr>مفهوم العلوم المفتوحة</vt:lpstr>
      <vt:lpstr>مدارس الفكر العلمي في القرن21</vt:lpstr>
      <vt:lpstr>مدارس العلم المفتوح في القرن21</vt:lpstr>
      <vt:lpstr>مدارس الفكر العلمي في القرن21</vt:lpstr>
      <vt:lpstr>مدارس الفكر العلمي في القرن21</vt:lpstr>
      <vt:lpstr>مدارس الفكر العلمي في القرن21</vt:lpstr>
      <vt:lpstr>ركائز العلوم المفتوحة</vt:lpstr>
      <vt:lpstr>ركائز العلوم المفتوحة</vt:lpstr>
      <vt:lpstr>ركائز العلوم المفتوحة</vt:lpstr>
      <vt:lpstr>ركائز العلوم المفتوحة</vt:lpstr>
      <vt:lpstr>ركائز العلوم المفتوحة</vt:lpstr>
      <vt:lpstr>الفوائد </vt:lpstr>
      <vt:lpstr>الفوائد</vt:lpstr>
      <vt:lpstr>الفوائد</vt:lpstr>
      <vt:lpstr>التحديات: عقبات حقيقية تتطلب حلولًا مبتكرة </vt:lpstr>
      <vt:lpstr>التحديات: عقبات حقيقية تتطلب حلولًا مبتكرة </vt:lpstr>
      <vt:lpstr>التحديات: عقبات حقيقية تتطلب حلولًا مبتكرة </vt:lpstr>
      <vt:lpstr>مبادرات رائدة</vt:lpstr>
      <vt:lpstr>مبادرات رائدة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البيانات المفتوحة  الى العلوم المفتوحة</dc:title>
  <dc:creator>TUXEDO</dc:creator>
  <cp:lastModifiedBy>dell</cp:lastModifiedBy>
  <cp:revision>17</cp:revision>
  <dcterms:created xsi:type="dcterms:W3CDTF">2025-06-28T22:42:10Z</dcterms:created>
  <dcterms:modified xsi:type="dcterms:W3CDTF">2025-07-07T07:16:59Z</dcterms:modified>
</cp:coreProperties>
</file>