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8487" autoAdjust="0"/>
  </p:normalViewPr>
  <p:slideViewPr>
    <p:cSldViewPr snapToGrid="0">
      <p:cViewPr varScale="1">
        <p:scale>
          <a:sx n="59" d="100"/>
          <a:sy n="59" d="100"/>
        </p:scale>
        <p:origin x="964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8B5C0D-2D20-4EF0-97EB-79C0816F6D43}" type="datetimeFigureOut">
              <a:rPr lang="fr-FR" smtClean="0"/>
              <a:t>14/10/2025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9F6F29-6F46-4A01-8717-7A4EDF9DB2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4893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9F6F29-6F46-4A01-8717-7A4EDF9DB21B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12559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CEAEE32-A003-6B8B-4E1A-75205B7F6C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3F6BA7A-AC73-14DA-30E9-24628B7144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302115D-F607-84E7-6507-37019A6C5B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4EA38-015A-4EB6-8138-F6CC39884399}" type="datetimeFigureOut">
              <a:rPr lang="fr-FR" smtClean="0"/>
              <a:t>14/10/2025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FAE3FAD-AA81-98CE-6453-822F771009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FEED6BE-2413-9FF7-9072-995E6A32B2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12549-8FB8-417A-9538-8E94F534AF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7562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E110A00-83CB-5509-A702-2A5213A3BF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08F22E0-EB87-5C9E-8371-BF93B2EA81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50BDA71-1961-5074-CBF7-F202F60F82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4EA38-015A-4EB6-8138-F6CC39884399}" type="datetimeFigureOut">
              <a:rPr lang="fr-FR" smtClean="0"/>
              <a:t>14/10/2025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0E2BF17-31F1-87A9-50BC-3A7902F0FF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238C5EF-DC0F-644D-E9FE-B76227D672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12549-8FB8-417A-9538-8E94F534AF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70435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B1286F5A-468F-DF10-CCBB-C74EEA6DC8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8BB89EB-95C3-8859-84F4-58BFD9EC1B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089B646-E97E-14B1-B5D0-311117612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4EA38-015A-4EB6-8138-F6CC39884399}" type="datetimeFigureOut">
              <a:rPr lang="fr-FR" smtClean="0"/>
              <a:t>14/10/2025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B616FBE-D51C-C151-1BF1-2B1C161421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E89834C-B5B1-ECFC-0152-741D69711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12549-8FB8-417A-9538-8E94F534AF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79347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23E4FA-53DF-AA01-0820-80D9D5B6E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279CC8D-4B8A-80D0-FEB2-3A295D758F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E128948-DFA2-B4CC-02B3-9658CBDE5A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4EA38-015A-4EB6-8138-F6CC39884399}" type="datetimeFigureOut">
              <a:rPr lang="fr-FR" smtClean="0"/>
              <a:t>14/10/2025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138A128-1896-D77D-08C2-CCA99E8281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5EB5535-716E-F2FC-EC26-6F2EBAA1F8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12549-8FB8-417A-9538-8E94F534AF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1803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2A832DC-7D6A-66EB-D935-00EFD2A301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C9207D5-8D22-16A0-C9E4-F6B1FC3732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5FD0AC1-8EEC-C35D-8095-AFAC1B615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4EA38-015A-4EB6-8138-F6CC39884399}" type="datetimeFigureOut">
              <a:rPr lang="fr-FR" smtClean="0"/>
              <a:t>14/10/2025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1788A0E-FD6B-1801-AF57-4850B6015D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5B45798-B4ED-A977-DF71-67B738C610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12549-8FB8-417A-9538-8E94F534AF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537703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DE02BA8-9564-3A34-59F6-D74EE80075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EDD9CE5-3060-C996-380E-0DEF9B9AA9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C4F25E9-0FB9-11CA-81EF-B3D2A33396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07C89CA-3CC8-0DBC-C120-33120B6478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4EA38-015A-4EB6-8138-F6CC39884399}" type="datetimeFigureOut">
              <a:rPr lang="fr-FR" smtClean="0"/>
              <a:t>14/10/2025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BAB7870-FA4A-2CC0-BC3C-1836A404CB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F35488C-BE6F-C265-DC62-439490D4FD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12549-8FB8-417A-9538-8E94F534AF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335518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B186A56-316D-3828-274D-A6F87A740A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A36EA1F-AE83-9F2E-5F26-29615AF4FF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D1D651B-04E7-A170-2DD5-E5914481BA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512473EB-AD37-EBA8-2440-2601537902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4B5658BF-BF92-5050-E043-963837BCCB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8EC65818-D406-E194-1BFF-B52AAC8B6E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4EA38-015A-4EB6-8138-F6CC39884399}" type="datetimeFigureOut">
              <a:rPr lang="fr-FR" smtClean="0"/>
              <a:t>14/10/2025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AACE016B-9573-399E-DCA5-AF842E4FA0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7BA9A866-DBDF-3B67-9B1C-247C3B89DF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12549-8FB8-417A-9538-8E94F534AF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17157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C4B99F-5596-E1B2-4324-536067BB8E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57D89D6B-57BC-3914-2008-998A81AEEE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4EA38-015A-4EB6-8138-F6CC39884399}" type="datetimeFigureOut">
              <a:rPr lang="fr-FR" smtClean="0"/>
              <a:t>14/10/2025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6D151FD-97CE-8521-690E-8CAA1185C9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84692D9-4D65-B25B-9332-AA342DB376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12549-8FB8-417A-9538-8E94F534AF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1397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C71C1003-58BF-68AF-76AA-7A05A4E44C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4EA38-015A-4EB6-8138-F6CC39884399}" type="datetimeFigureOut">
              <a:rPr lang="fr-FR" smtClean="0"/>
              <a:t>14/10/2025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08D8859-E746-745A-5BD8-C0CBCFAB2E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9042772-655A-50C0-8AD8-CCD5C4D730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12549-8FB8-417A-9538-8E94F534AF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162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DF63806-FF26-F3E0-77CC-A132322D80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096B60F-25B0-437A-A8AD-4B140E8B8B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10E5FB3-8301-F0EF-49B3-E04706924A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4E94D7B-837F-DDCD-64E7-6FCB16905B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4EA38-015A-4EB6-8138-F6CC39884399}" type="datetimeFigureOut">
              <a:rPr lang="fr-FR" smtClean="0"/>
              <a:t>14/10/2025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D97989B-7CEA-5F66-B4A1-7DC132FE9E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DBA3CCE-195A-C2D5-3942-C400CA911A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12549-8FB8-417A-9538-8E94F534AF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79218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C272170-11D7-0D37-20E8-70227BC0C8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D52F9363-DAC6-65FB-1198-59BAA310D4B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F64CBE5-E7BB-6759-ED1E-5E8A00FE47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78EF5C5-9C27-2C54-F9DC-231410A8F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4EA38-015A-4EB6-8138-F6CC39884399}" type="datetimeFigureOut">
              <a:rPr lang="fr-FR" smtClean="0"/>
              <a:t>14/10/2025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5A86224-7C8E-E24A-B716-BC20FC5EB4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3720FF4-2464-1507-9883-F3F754428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12549-8FB8-417A-9538-8E94F534AF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525921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F3B9D1D5-895F-5AC1-5E3E-D10D4E851B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F32C3A6-B573-4EF0-0061-C9AE10BD43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BBF81EA-E73B-A9C3-AEA4-9F5EB5999BA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F4EA38-015A-4EB6-8138-F6CC39884399}" type="datetimeFigureOut">
              <a:rPr lang="fr-FR" smtClean="0"/>
              <a:t>14/10/2025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E5860F4-E1D5-155D-0256-3E831CE107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C87A8F7-E684-A82D-D580-3CDD84AD66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E12549-8FB8-417A-9538-8E94F534AF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0787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0A88C07-DB16-8F72-5B01-5D9DF5C35FA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ar-DZ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الوحدة الأولى</a:t>
            </a: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: </a:t>
            </a:r>
            <a:r>
              <a:rPr lang="ar-SA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تاريخ وتطور الهندسة البيداغوجية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4F56119-0514-BF3C-C0B4-B5D8D705840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rtl="1"/>
            <a:r>
              <a:rPr lang="ar-SA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أصول الهندسة البيداغوجية، علاقتها بعلوم التربية، علاقتها بعلم نفس التعلم</a:t>
            </a:r>
            <a:r>
              <a:rPr lang="fr-FR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</a:p>
        </p:txBody>
      </p:sp>
      <p:pic>
        <p:nvPicPr>
          <p:cNvPr id="1026" name="Picture 2" descr="Ingénierie-pedagogique">
            <a:extLst>
              <a:ext uri="{FF2B5EF4-FFF2-40B4-BE49-F238E27FC236}">
                <a16:creationId xmlns:a16="http://schemas.microsoft.com/office/drawing/2014/main" id="{240D92EA-0EF2-4D01-8C66-2DD114D6B8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971" y="4053841"/>
            <a:ext cx="11647715" cy="2804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38412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CDA4AB8-2341-C9D7-15F7-1766C9E2D7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833495"/>
          </a:xfrm>
        </p:spPr>
        <p:txBody>
          <a:bodyPr>
            <a:normAutofit/>
          </a:bodyPr>
          <a:lstStyle/>
          <a:p>
            <a:pPr marL="0" lvl="0" indent="0" algn="ctr" rtl="1">
              <a:buNone/>
            </a:pPr>
            <a:endParaRPr lang="fr-FR" sz="3200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lvl="0" indent="0" algn="ctr" rtl="1">
              <a:buNone/>
            </a:pPr>
            <a:r>
              <a:rPr lang="ar-SA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تقييم التعلم</a:t>
            </a:r>
            <a:br>
              <a:rPr lang="fr-FR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r>
              <a:rPr lang="ar-SA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تعتمد الهندسة البيداغوجية على أدوات تقييم طوّرتها علوم التربية، بهدف قياس مدى تحقق الأهداف التعليمية وتصحيح المسارات عند الضرورة</a:t>
            </a:r>
            <a:r>
              <a:rPr lang="fr-FR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</a:p>
          <a:p>
            <a:pPr marL="0" lvl="0" indent="0" algn="ctr" rtl="1">
              <a:buNone/>
            </a:pPr>
            <a:r>
              <a:rPr lang="ar-SA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التربية الشاملة</a:t>
            </a:r>
            <a:r>
              <a:rPr lang="fr-FR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(Pédagogie inclusive)</a:t>
            </a:r>
            <a:br>
              <a:rPr lang="fr-FR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r>
              <a:rPr lang="ar-SA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تساعد علوم التربية على تضمين أبعاد اجتماعية وأخلاقية في تصميم التعليم، ما يعزز من قدرة الهندسة البيداغوجية على الاستجابة لمتطلبات التنوع</a:t>
            </a:r>
            <a:r>
              <a:rPr lang="fr-FR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</a:p>
        </p:txBody>
      </p:sp>
      <p:pic>
        <p:nvPicPr>
          <p:cNvPr id="8194" name="Picture 2" descr="‪La valeur de l'enseignement à l'ère du numérique - Thot Cursus‬‏">
            <a:extLst>
              <a:ext uri="{FF2B5EF4-FFF2-40B4-BE49-F238E27FC236}">
                <a16:creationId xmlns:a16="http://schemas.microsoft.com/office/drawing/2014/main" id="{B28D08A1-66A6-3F00-D5E2-BCD2D3056E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4771" y="413067"/>
            <a:ext cx="9949543" cy="18838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29170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14D68BF-A967-8A2C-FB79-4D6D31E47C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rtl="1"/>
            <a:r>
              <a:rPr lang="ar-SA" sz="40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علاقة الهندسة البيداغوجية بعلم نفس التعلُّم</a:t>
            </a:r>
            <a:endParaRPr lang="fr-FR" sz="4000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89B546B-94DF-197A-2576-BF809553D9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 rtl="1">
              <a:buNone/>
            </a:pPr>
            <a:endParaRPr lang="fr-FR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 algn="ctr" rtl="1">
              <a:buNone/>
            </a:pPr>
            <a:endParaRPr lang="fr-FR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 algn="ctr" rtl="1">
              <a:buNone/>
            </a:pPr>
            <a:r>
              <a:rPr lang="ar-SA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الهندسة البيداغوجية</a:t>
            </a:r>
            <a:r>
              <a:rPr lang="ar-SA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تهدف إلى تصميم وتنفيذ أنظمة تعليمية فعّالة ومتكيفة مع حاجات المتعلّمين. أما </a:t>
            </a:r>
            <a:r>
              <a:rPr lang="ar-SA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علم نفس التعلُّم</a:t>
            </a:r>
            <a:r>
              <a:rPr lang="ar-SA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، فهو العلم الذي يدرس كيف يكتسب الأفراد المعارف والمهارات </a:t>
            </a:r>
            <a:r>
              <a:rPr lang="ar-SA" sz="3200" dirty="0" err="1">
                <a:latin typeface="Sakkal Majalla" panose="02000000000000000000" pitchFamily="2" charset="-78"/>
                <a:cs typeface="Sakkal Majalla" panose="02000000000000000000" pitchFamily="2" charset="-78"/>
              </a:rPr>
              <a:t>والسلوكات</a:t>
            </a:r>
            <a:r>
              <a:rPr lang="ar-SA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. العلاقة بين المجالين وثيقة ومتكاملة</a:t>
            </a:r>
            <a:r>
              <a:rPr lang="fr-FR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</a:p>
          <a:p>
            <a:pPr marL="0" indent="0" algn="ctr">
              <a:buNone/>
            </a:pPr>
            <a:endParaRPr lang="fr-FR" sz="32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7646348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BD885B3-98D8-AA40-7EB7-E2BC1BD623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SA" sz="40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مجالات التقاطع بين الهندسة البيداغوجية وعلم نفس التعلّم</a:t>
            </a:r>
            <a:endParaRPr lang="fr-FR" sz="4000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1D8DADE-6D52-67AB-474D-AB7A5CF65C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3760" y="1690688"/>
            <a:ext cx="10515600" cy="4351338"/>
          </a:xfrm>
        </p:spPr>
        <p:txBody>
          <a:bodyPr>
            <a:normAutofit/>
          </a:bodyPr>
          <a:lstStyle/>
          <a:p>
            <a:pPr marL="0" lvl="0" indent="0" algn="ctr" rtl="1">
              <a:buNone/>
            </a:pPr>
            <a:endParaRPr lang="fr-FR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lvl="0" indent="0" algn="ctr" rtl="1">
              <a:buNone/>
            </a:pPr>
            <a:r>
              <a:rPr lang="ar-SA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تصميم استراتيجيات التعلم بناءً على نظريات علم النفس</a:t>
            </a:r>
            <a:endParaRPr lang="fr-FR" sz="32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 algn="ctr" rtl="1">
              <a:buNone/>
            </a:pPr>
            <a:r>
              <a:rPr lang="ar-SA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تُستخدم نظريات مثل</a:t>
            </a:r>
            <a:r>
              <a:rPr lang="fr-FR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:</a:t>
            </a:r>
          </a:p>
          <a:p>
            <a:pPr marL="0" indent="0" algn="ctr" rtl="1">
              <a:buNone/>
            </a:pPr>
            <a:r>
              <a:rPr lang="ar-SA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السلوكية</a:t>
            </a:r>
            <a:r>
              <a:rPr lang="fr-FR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(Behaviorisme)</a:t>
            </a:r>
            <a:r>
              <a:rPr lang="fr-FR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: </a:t>
            </a:r>
            <a:r>
              <a:rPr lang="ar-SA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تعتمد على التكرار والتعزيز</a:t>
            </a:r>
            <a:r>
              <a:rPr lang="fr-FR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  <a:r>
              <a:rPr lang="ar-DZ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......</a:t>
            </a:r>
            <a:endParaRPr lang="fr-FR" sz="32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 algn="ctr" rtl="1">
              <a:buNone/>
            </a:pPr>
            <a:r>
              <a:rPr lang="ar-SA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المعرفية</a:t>
            </a:r>
            <a:r>
              <a:rPr lang="fr-FR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(Cognitivisme)</a:t>
            </a:r>
            <a:r>
              <a:rPr lang="fr-FR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: </a:t>
            </a:r>
            <a:r>
              <a:rPr lang="ar-SA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تركّز على معالجة المعلومات والذاكر</a:t>
            </a:r>
            <a:r>
              <a:rPr lang="ar-DZ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ة</a:t>
            </a:r>
            <a:r>
              <a:rPr lang="fr-FR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  <a:r>
              <a:rPr lang="ar-DZ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....</a:t>
            </a:r>
            <a:endParaRPr lang="fr-FR" sz="32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 algn="ctr" rtl="1">
              <a:buNone/>
            </a:pPr>
            <a:r>
              <a:rPr lang="ar-SA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البنائية</a:t>
            </a:r>
            <a:r>
              <a:rPr lang="fr-FR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(Constructivisme)</a:t>
            </a:r>
            <a:r>
              <a:rPr lang="fr-FR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: </a:t>
            </a:r>
            <a:r>
              <a:rPr lang="ar-SA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تشجّع التعلم النشط </a:t>
            </a:r>
            <a:r>
              <a:rPr lang="ar-DZ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في </a:t>
            </a:r>
            <a:r>
              <a:rPr lang="ar-SA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بناء المعرفة</a:t>
            </a:r>
            <a:r>
              <a:rPr lang="ar-DZ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....</a:t>
            </a:r>
            <a:r>
              <a:rPr lang="fr-FR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</a:p>
          <a:p>
            <a:pPr marL="0" indent="0" algn="ctr">
              <a:buNone/>
            </a:pPr>
            <a:r>
              <a:rPr lang="ar-DZ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البنائية الاجتماعية ......</a:t>
            </a:r>
            <a:endParaRPr lang="fr-FR" sz="32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904556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1594319-C591-2656-AB79-BDB65C1FF5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62A966D-2D49-C199-3762-898A92E758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589655"/>
          </a:xfrm>
        </p:spPr>
        <p:txBody>
          <a:bodyPr/>
          <a:lstStyle/>
          <a:p>
            <a:pPr marL="0" lvl="0" indent="0" algn="ctr" rtl="1">
              <a:buNone/>
            </a:pPr>
            <a:r>
              <a:rPr lang="ar-SA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مراعاة الفروق الفردية</a:t>
            </a:r>
            <a:endParaRPr lang="fr-FR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 algn="ctr" rtl="1">
              <a:buNone/>
            </a:pP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علم نفس التعلم يقدّم أدوات لفهم اختلافات المتعلمين من حيث الذكاء، الدافعية، الذاكرة، ونمط التعلّم</a:t>
            </a:r>
            <a:r>
              <a:rPr lang="fr-FR" dirty="0"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</a:p>
          <a:p>
            <a:pPr marL="0" indent="0" algn="ctr" rtl="1">
              <a:buNone/>
            </a:pP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الهندسة البيداغوجية تأخذ هذه الفروق في الحسبان لتقديم تعلم </a:t>
            </a:r>
            <a:r>
              <a:rPr lang="ar-SA" dirty="0" err="1">
                <a:latin typeface="Sakkal Majalla" panose="02000000000000000000" pitchFamily="2" charset="-78"/>
                <a:cs typeface="Sakkal Majalla" panose="02000000000000000000" pitchFamily="2" charset="-78"/>
              </a:rPr>
              <a:t>مُشخصن</a:t>
            </a:r>
            <a:r>
              <a:rPr lang="fr-FR" dirty="0">
                <a:latin typeface="Sakkal Majalla" panose="02000000000000000000" pitchFamily="2" charset="-78"/>
                <a:cs typeface="Sakkal Majalla" panose="02000000000000000000" pitchFamily="2" charset="-78"/>
              </a:rPr>
              <a:t> (personnalisé).</a:t>
            </a:r>
          </a:p>
          <a:p>
            <a:pPr marL="0" lvl="0" indent="0" algn="ctr" rtl="1">
              <a:buNone/>
            </a:pPr>
            <a:r>
              <a:rPr lang="ar-SA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تصميم التحفيز والتفاعل</a:t>
            </a:r>
            <a:endParaRPr lang="fr-FR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 algn="ctr" rtl="1">
              <a:buNone/>
            </a:pP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مفاهيم مثل الدافعية الذاتية</a:t>
            </a:r>
            <a:r>
              <a:rPr lang="fr-FR" dirty="0">
                <a:latin typeface="Sakkal Majalla" panose="02000000000000000000" pitchFamily="2" charset="-78"/>
                <a:cs typeface="Sakkal Majalla" panose="02000000000000000000" pitchFamily="2" charset="-78"/>
              </a:rPr>
              <a:t> (</a:t>
            </a:r>
            <a:r>
              <a:rPr lang="fr-FR" dirty="0" err="1">
                <a:latin typeface="Sakkal Majalla" panose="02000000000000000000" pitchFamily="2" charset="-78"/>
                <a:cs typeface="Sakkal Majalla" panose="02000000000000000000" pitchFamily="2" charset="-78"/>
              </a:rPr>
              <a:t>intrinsic</a:t>
            </a:r>
            <a:r>
              <a:rPr lang="fr-FR" dirty="0">
                <a:latin typeface="Sakkal Majalla" panose="02000000000000000000" pitchFamily="2" charset="-78"/>
                <a:cs typeface="Sakkal Majalla" panose="02000000000000000000" pitchFamily="2" charset="-78"/>
              </a:rPr>
              <a:t> motivation) </a:t>
            </a: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والانتباه والاهتمام، مأخوذة من علم النفس وتُدمج في تصميم الأنشطة البيداغوجية لجعلها محفّزة</a:t>
            </a:r>
            <a:r>
              <a:rPr lang="fr-FR" dirty="0"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</a:p>
          <a:p>
            <a:pPr marL="0" indent="0" algn="ctr">
              <a:buNone/>
            </a:pP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7007001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DD951BD-250E-6CD1-FA21-D80F2F9FE9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DZ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أهداف الوحدة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19ABDD2-3845-F8DF-08FC-1BDDAC5147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894455"/>
          </a:xfrm>
        </p:spPr>
        <p:txBody>
          <a:bodyPr/>
          <a:lstStyle/>
          <a:p>
            <a:pPr marL="0" indent="0" algn="r" rtl="1">
              <a:buNone/>
            </a:pPr>
            <a:r>
              <a:rPr lang="ar-DZ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الهدف الخاص</a:t>
            </a:r>
            <a:r>
              <a:rPr lang="ar-DZ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:</a:t>
            </a:r>
            <a:endParaRPr lang="fr-FR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 algn="r" rtl="1">
              <a:buNone/>
            </a:pPr>
            <a:r>
              <a:rPr lang="ar-DZ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أن يوضح</a:t>
            </a:r>
            <a:r>
              <a:rPr lang="ar-DZ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أصول وتطور الهندسة البيداغوجية من الجوانب التاريخية والتربوية والنفسية</a:t>
            </a:r>
            <a:r>
              <a:rPr lang="fr-FR" dirty="0"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</a:p>
          <a:p>
            <a:pPr marL="0" indent="0" algn="r" rtl="1">
              <a:buNone/>
            </a:pPr>
            <a:r>
              <a:rPr lang="ar-DZ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الأهداف الإجرائية</a:t>
            </a:r>
            <a:r>
              <a:rPr lang="ar-DZ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: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lvl="0" algn="r" rtl="1"/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أن يحدد دلالة الهندسة البيداغوجية بشكل سليم؛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lvl="0" algn="r" rtl="1"/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أن يشرح </a:t>
            </a: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أصول وتطور الهندسة البيداغوجية بتسلسل؛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lvl="0" algn="r" rtl="1"/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أن يستنتج العلاقة بين الهندسة البيداغوجية وعلوم التربية وعلم نفس التعلم في نقاط</a:t>
            </a: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؛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lvl="0" algn="r" rtl="1"/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أن يبيّن النظريات التي أثرت على الممارسة التربوية,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2050" name="Picture 2" descr="Cours : Méthodes Physicochimiques d'étude des Molécules Biologiques">
            <a:extLst>
              <a:ext uri="{FF2B5EF4-FFF2-40B4-BE49-F238E27FC236}">
                <a16:creationId xmlns:a16="http://schemas.microsoft.com/office/drawing/2014/main" id="{EBED3342-AD01-B676-8C21-165052A5C3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6291"/>
            <a:ext cx="4778829" cy="1883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57566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E4C11F1-BCEC-3BC4-EC39-C26D54C5D2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rtl="1"/>
            <a:r>
              <a:rPr lang="ar-SA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تعريف الهندسة البيداغوجية </a:t>
            </a:r>
            <a:br>
              <a:rPr lang="fr-FR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endParaRPr lang="fr-FR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6658B6E-828E-783B-1232-2EE5DEE6BD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 rtl="1">
              <a:buNone/>
            </a:pPr>
            <a:endParaRPr lang="fr-FR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 algn="ctr" rtl="1">
              <a:buNone/>
            </a:pPr>
            <a:endParaRPr lang="fr-FR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 algn="ctr">
              <a:buNone/>
            </a:pP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C8B1C0F9-591C-6313-3B16-9AF24C87E1FD}"/>
              </a:ext>
            </a:extLst>
          </p:cNvPr>
          <p:cNvSpPr txBox="1"/>
          <p:nvPr/>
        </p:nvSpPr>
        <p:spPr>
          <a:xfrm>
            <a:off x="619760" y="2790107"/>
            <a:ext cx="10231120" cy="22000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>
              <a:lnSpc>
                <a:spcPct val="107000"/>
              </a:lnSpc>
              <a:spcAft>
                <a:spcPts val="800"/>
              </a:spcAft>
              <a:buNone/>
            </a:pPr>
            <a:r>
              <a:rPr lang="ar-SA" sz="32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Sakkal Majalla" panose="02000000000000000000" pitchFamily="2" charset="-78"/>
              </a:rPr>
              <a:t>الهندسة البيداغوجية "</a:t>
            </a:r>
            <a:r>
              <a:rPr lang="ar-SA" sz="3200" b="1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Sakkal Majalla" panose="02000000000000000000" pitchFamily="2" charset="-78"/>
              </a:rPr>
              <a:t>منهجية تصميم وتطوير وتقييم أنظمة التعليم والتكوين</a:t>
            </a:r>
            <a:r>
              <a:rPr lang="ar-SA" sz="32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Sakkal Majalla" panose="02000000000000000000" pitchFamily="2" charset="-78"/>
              </a:rPr>
              <a:t> وفق مقاربة علمية تدمج بين </a:t>
            </a:r>
            <a:r>
              <a:rPr lang="ar-SA" sz="3200" b="1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Sakkal Majalla" panose="02000000000000000000" pitchFamily="2" charset="-78"/>
              </a:rPr>
              <a:t>علوم التربية</a:t>
            </a:r>
            <a:r>
              <a:rPr lang="ar-SA" sz="32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Sakkal Majalla" panose="02000000000000000000" pitchFamily="2" charset="-78"/>
              </a:rPr>
              <a:t>، </a:t>
            </a:r>
            <a:r>
              <a:rPr lang="ar-SA" sz="3200" b="1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Sakkal Majalla" panose="02000000000000000000" pitchFamily="2" charset="-78"/>
              </a:rPr>
              <a:t>وعلم النفس التربوي</a:t>
            </a:r>
            <a:r>
              <a:rPr lang="ar-SA" sz="32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Sakkal Majalla" panose="02000000000000000000" pitchFamily="2" charset="-78"/>
              </a:rPr>
              <a:t>، </a:t>
            </a:r>
            <a:r>
              <a:rPr lang="ar-SA" sz="3200" b="1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Sakkal Majalla" panose="02000000000000000000" pitchFamily="2" charset="-78"/>
              </a:rPr>
              <a:t>والتكنولوجيا التعليمية</a:t>
            </a:r>
            <a:r>
              <a:rPr lang="fr-FR" sz="3200" dirty="0">
                <a:effectLst/>
                <a:latin typeface="Sakkal Majalla" panose="02000000000000000000" pitchFamily="2" charset="-78"/>
                <a:ea typeface="SimSun" panose="02010600030101010101" pitchFamily="2" charset="-122"/>
              </a:rPr>
              <a:t>.</a:t>
            </a:r>
            <a:br>
              <a:rPr lang="fr-FR" sz="3200" dirty="0">
                <a:effectLst/>
                <a:latin typeface="Sakkal Majalla" panose="02000000000000000000" pitchFamily="2" charset="-78"/>
                <a:ea typeface="SimSun" panose="02010600030101010101" pitchFamily="2" charset="-122"/>
              </a:rPr>
            </a:br>
            <a:r>
              <a:rPr lang="ar-SA" sz="32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Sakkal Majalla" panose="02000000000000000000" pitchFamily="2" charset="-78"/>
              </a:rPr>
              <a:t>يُنظر إليها كعملية منظمة تهدف إلى </a:t>
            </a:r>
            <a:r>
              <a:rPr lang="ar-SA" sz="3200" b="1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Sakkal Majalla" panose="02000000000000000000" pitchFamily="2" charset="-78"/>
              </a:rPr>
              <a:t>تحسين فعالية التعلم</a:t>
            </a:r>
            <a:r>
              <a:rPr lang="ar-SA" sz="32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Sakkal Majalla" panose="02000000000000000000" pitchFamily="2" charset="-78"/>
              </a:rPr>
              <a:t> من خلال تخطيط وتحليل وتطبيق استراتيجيات تعليمية ملائمة للأهداف والكفاءات المستهدفة</a:t>
            </a:r>
            <a:r>
              <a:rPr lang="fr-FR" sz="1800" dirty="0">
                <a:effectLst/>
                <a:latin typeface="Sakkal Majalla" panose="02000000000000000000" pitchFamily="2" charset="-78"/>
                <a:ea typeface="SimSun" panose="02010600030101010101" pitchFamily="2" charset="-122"/>
              </a:rPr>
              <a:t>.</a:t>
            </a:r>
            <a:endParaRPr lang="fr-FR" sz="14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pic>
        <p:nvPicPr>
          <p:cNvPr id="3074" name="Picture 2" descr="‪Ingénierie pédagogique ✔️ Tout ce qu'il faut savoir - iSpring‬‏">
            <a:extLst>
              <a:ext uri="{FF2B5EF4-FFF2-40B4-BE49-F238E27FC236}">
                <a16:creationId xmlns:a16="http://schemas.microsoft.com/office/drawing/2014/main" id="{D75E14C3-39F6-0C62-F1A8-7879821AC8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99" y="239486"/>
            <a:ext cx="3603171" cy="24433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178603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224719C-92EF-24CA-C035-931DE29057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 rtl="1">
              <a:buNone/>
            </a:pPr>
            <a:endParaRPr lang="fr-FR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 algn="ctr" rtl="1">
              <a:buNone/>
            </a:pPr>
            <a:endParaRPr lang="fr-FR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 algn="ctr" rtl="1">
              <a:buNone/>
            </a:pPr>
            <a:r>
              <a:rPr lang="ar-DZ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تعريف </a:t>
            </a:r>
            <a:r>
              <a:rPr lang="fr-FR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Paquette Gilbert </a:t>
            </a:r>
            <a:endParaRPr lang="fr-FR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 algn="ctr" rtl="1">
              <a:buNone/>
            </a:pP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تعد الهندسة التربوية حسب </a:t>
            </a:r>
            <a:r>
              <a:rPr lang="fr-FR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Paquette Gilbert</a:t>
            </a:r>
            <a:r>
              <a:rPr lang="fr-FR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"طريقة تدعم </a:t>
            </a:r>
            <a:r>
              <a:rPr lang="ar-SA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تحليل وتصميم وإنجاز وتخطيط نشر أنظمة التعلم،</a:t>
            </a:r>
            <a:endParaRPr lang="fr-FR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 algn="ctr" rtl="1">
              <a:buNone/>
            </a:pP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تدمج بين مفاهيم وسيرورات ومبادئ التصميم البيداغوجي، وهندسة البرمجيات، والهندسة المعرفية</a:t>
            </a:r>
            <a:r>
              <a:rPr lang="fr-FR" dirty="0"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</a:p>
          <a:p>
            <a:pPr marL="0" indent="0" algn="ctr" rtl="1">
              <a:buNone/>
            </a:pPr>
            <a:r>
              <a:rPr lang="fr-FR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تقع الهندسة التربوية عند تقاطع التصميم البيداغوجي، وهندسة البرمجيات، والهندسة المعرفية، 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 algn="ctr" rtl="1">
              <a:buNone/>
            </a:pP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التي تستمد منها بعض خصائصها. والطريقة التي نرغب في تحديدها تجمع مجموعة من العناصر التربوية التي يجب بناؤها، والمهام، ومبادئ التشغيل المنظمة بهدف دعم تصميم نظام تعلم</a:t>
            </a:r>
            <a:r>
              <a:rPr lang="fr-FR" dirty="0">
                <a:latin typeface="Sakkal Majalla" panose="02000000000000000000" pitchFamily="2" charset="-78"/>
                <a:cs typeface="Sakkal Majalla" panose="02000000000000000000" pitchFamily="2" charset="-78"/>
              </a:rPr>
              <a:t>. </a:t>
            </a:r>
            <a:r>
              <a:rPr lang="fr-FR" sz="18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(Paquette, 2002 : 107)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369355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B63AC1A-F122-B8E2-813C-77D1AD6E64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rtl="1"/>
            <a:r>
              <a:rPr lang="ar-SA" sz="40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أصول الهندسة البيداغوجية</a:t>
            </a:r>
            <a:br>
              <a:rPr lang="fr-FR" sz="4000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endParaRPr lang="fr-FR" sz="4000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A907057-F803-42FE-B16D-B26A041715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73628" y="1988911"/>
            <a:ext cx="10515600" cy="4351338"/>
          </a:xfrm>
        </p:spPr>
        <p:txBody>
          <a:bodyPr>
            <a:normAutofit/>
          </a:bodyPr>
          <a:lstStyle/>
          <a:p>
            <a:pPr marL="0" indent="0" algn="ctr" rtl="1">
              <a:buNone/>
            </a:pPr>
            <a:endParaRPr lang="fr-FR" sz="3200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 algn="ctr" rtl="1">
              <a:buNone/>
            </a:pPr>
            <a:endParaRPr lang="fr-FR" sz="3200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 algn="ctr" rtl="1">
              <a:buNone/>
            </a:pPr>
            <a:r>
              <a:rPr lang="ar-SA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الجذور العملية والتعليم المبرمج (1940- 1960)</a:t>
            </a:r>
            <a:endParaRPr lang="fr-FR" sz="3200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 algn="ctr" rtl="1">
              <a:buNone/>
            </a:pPr>
            <a:r>
              <a:rPr lang="ar-SA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ظهر الاهتمام بتصميم التكوين المنهجي خلال الحرب العالمية الثانية (برامج تكوينية سريعة)، وتبلور اتجاه «التعليم المبرمج» مع أعمال</a:t>
            </a:r>
            <a:r>
              <a:rPr lang="fr-FR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 B.F. Skinner </a:t>
            </a:r>
            <a:r>
              <a:rPr lang="ar-SA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التي وضعت أسس تفكيك المحتوى إلى وحدات متسلسلة مع تغذية راجعة- وهو أساس عملي لاحقًا لتصميم أنظمة التكوين.</a:t>
            </a:r>
            <a:endParaRPr lang="fr-FR" sz="32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ctr"/>
            <a:endParaRPr lang="fr-FR" sz="32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5122" name="Picture 2" descr="‪Les théories de l'apprentissage I. Le behaviorisme‬‏">
            <a:extLst>
              <a:ext uri="{FF2B5EF4-FFF2-40B4-BE49-F238E27FC236}">
                <a16:creationId xmlns:a16="http://schemas.microsoft.com/office/drawing/2014/main" id="{EAD0FA10-6202-1D10-554E-93B6C58C8A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771" y="517751"/>
            <a:ext cx="3559629" cy="25084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4745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1BAE663-D0EC-141F-DB07-175DB09E6A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 rtl="1">
              <a:buNone/>
            </a:pPr>
            <a:endParaRPr lang="fr-FR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 algn="ctr" rtl="1">
              <a:buNone/>
            </a:pPr>
            <a:r>
              <a:rPr lang="ar-SA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مرحلة النماذج النظامية (</a:t>
            </a:r>
            <a:r>
              <a:rPr lang="fr-FR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1960</a:t>
            </a:r>
            <a:r>
              <a:rPr lang="ar-DZ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- 1980)</a:t>
            </a:r>
            <a:endParaRPr lang="fr-FR" sz="2000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lvl="0" indent="0" algn="ctr" rtl="1">
              <a:buNone/>
            </a:pP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شهدت هذه الفترة ظهور مفهوم </a:t>
            </a:r>
            <a:r>
              <a:rPr lang="ar-SA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تصميم النظم التعليمية</a:t>
            </a:r>
            <a:r>
              <a:rPr lang="fr-FR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(</a:t>
            </a:r>
            <a:r>
              <a:rPr lang="fr-FR" b="1" dirty="0" err="1">
                <a:latin typeface="Sakkal Majalla" panose="02000000000000000000" pitchFamily="2" charset="-78"/>
                <a:cs typeface="Sakkal Majalla" panose="02000000000000000000" pitchFamily="2" charset="-78"/>
              </a:rPr>
              <a:t>Instructional</a:t>
            </a:r>
            <a:r>
              <a:rPr lang="fr-FR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fr-FR" b="1" dirty="0" err="1">
                <a:latin typeface="Sakkal Majalla" panose="02000000000000000000" pitchFamily="2" charset="-78"/>
                <a:cs typeface="Sakkal Majalla" panose="02000000000000000000" pitchFamily="2" charset="-78"/>
              </a:rPr>
              <a:t>Systems</a:t>
            </a:r>
            <a:r>
              <a:rPr lang="fr-FR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Design – ISD)</a:t>
            </a: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، الذي يعدّ الأساس النظري للهندسة البيداغوجية</a:t>
            </a:r>
            <a:r>
              <a:rPr lang="fr-FR" dirty="0"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  <a:endParaRPr lang="fr-FR" sz="20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lvl="0" indent="0" algn="ctr" rtl="1">
              <a:buNone/>
            </a:pP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طُوّرت نماذج مشهورة مثل</a:t>
            </a:r>
            <a:r>
              <a:rPr lang="fr-FR" dirty="0">
                <a:latin typeface="Sakkal Majalla" panose="02000000000000000000" pitchFamily="2" charset="-78"/>
                <a:cs typeface="Sakkal Majalla" panose="02000000000000000000" pitchFamily="2" charset="-78"/>
              </a:rPr>
              <a:t>:</a:t>
            </a:r>
            <a:endParaRPr lang="fr-FR" sz="20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457200" lvl="1" indent="0" algn="ctr" rtl="1">
              <a:buNone/>
            </a:pP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نموذج </a:t>
            </a:r>
            <a:r>
              <a:rPr lang="fr-FR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ADDIE</a:t>
            </a:r>
            <a:r>
              <a:rPr lang="fr-FR" dirty="0">
                <a:latin typeface="Sakkal Majalla" panose="02000000000000000000" pitchFamily="2" charset="-78"/>
                <a:cs typeface="Sakkal Majalla" panose="02000000000000000000" pitchFamily="2" charset="-78"/>
              </a:rPr>
              <a:t> (</a:t>
            </a:r>
            <a:r>
              <a:rPr lang="fr-FR" dirty="0" err="1">
                <a:latin typeface="Sakkal Majalla" panose="02000000000000000000" pitchFamily="2" charset="-78"/>
                <a:cs typeface="Sakkal Majalla" panose="02000000000000000000" pitchFamily="2" charset="-78"/>
              </a:rPr>
              <a:t>Analysis</a:t>
            </a:r>
            <a:r>
              <a:rPr lang="fr-FR" dirty="0">
                <a:latin typeface="Sakkal Majalla" panose="02000000000000000000" pitchFamily="2" charset="-78"/>
                <a:cs typeface="Sakkal Majalla" panose="02000000000000000000" pitchFamily="2" charset="-78"/>
              </a:rPr>
              <a:t>, Design, </a:t>
            </a:r>
            <a:r>
              <a:rPr lang="fr-FR" dirty="0" err="1">
                <a:latin typeface="Sakkal Majalla" panose="02000000000000000000" pitchFamily="2" charset="-78"/>
                <a:cs typeface="Sakkal Majalla" panose="02000000000000000000" pitchFamily="2" charset="-78"/>
              </a:rPr>
              <a:t>Development</a:t>
            </a:r>
            <a:r>
              <a:rPr lang="fr-FR" dirty="0">
                <a:latin typeface="Sakkal Majalla" panose="02000000000000000000" pitchFamily="2" charset="-78"/>
                <a:cs typeface="Sakkal Majalla" panose="02000000000000000000" pitchFamily="2" charset="-78"/>
              </a:rPr>
              <a:t>, </a:t>
            </a:r>
            <a:r>
              <a:rPr lang="fr-FR" dirty="0" err="1">
                <a:latin typeface="Sakkal Majalla" panose="02000000000000000000" pitchFamily="2" charset="-78"/>
                <a:cs typeface="Sakkal Majalla" panose="02000000000000000000" pitchFamily="2" charset="-78"/>
              </a:rPr>
              <a:t>Implementation</a:t>
            </a:r>
            <a:r>
              <a:rPr lang="fr-FR" dirty="0">
                <a:latin typeface="Sakkal Majalla" panose="02000000000000000000" pitchFamily="2" charset="-78"/>
                <a:cs typeface="Sakkal Majalla" panose="02000000000000000000" pitchFamily="2" charset="-78"/>
              </a:rPr>
              <a:t>, Evaluation).</a:t>
            </a:r>
            <a:endParaRPr lang="fr-FR" sz="18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457200" lvl="1" indent="0" algn="ctr" rtl="1">
              <a:buNone/>
            </a:pP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نموذج</a:t>
            </a:r>
            <a:r>
              <a:rPr lang="fr-FR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Gagné &amp; Briggs </a:t>
            </a: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الذي</a:t>
            </a: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ركّز على تسلسل الأحداث التعليمية وفق نظرية </a:t>
            </a:r>
            <a:r>
              <a:rPr lang="ar-SA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الظروف التعليمية</a:t>
            </a:r>
            <a:r>
              <a:rPr lang="fr-FR" dirty="0"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  <a:endParaRPr lang="fr-FR" sz="18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 algn="ctr" rtl="1">
              <a:buNone/>
            </a:pPr>
            <a:r>
              <a:rPr lang="fr-FR" dirty="0">
                <a:latin typeface="Sakkal Majalla" panose="02000000000000000000" pitchFamily="2" charset="-78"/>
                <a:cs typeface="Sakkal Majalla" panose="02000000000000000000" pitchFamily="2" charset="-78"/>
              </a:rPr>
              <a:t> </a:t>
            </a:r>
            <a:endParaRPr lang="fr-FR" sz="20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 algn="ctr">
              <a:buNone/>
            </a:pP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6148" name="Picture 4" descr="‪PPT - Train-the-Trainer PowerPoint Presentation, free download - ID:9475794‬‏">
            <a:extLst>
              <a:ext uri="{FF2B5EF4-FFF2-40B4-BE49-F238E27FC236}">
                <a16:creationId xmlns:a16="http://schemas.microsoft.com/office/drawing/2014/main" id="{7F6CC532-D125-2353-95B1-E3F773C911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95275"/>
            <a:ext cx="7097486" cy="1847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71554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3D93598-AE81-A6EF-DB85-06470A759A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 rtl="1">
              <a:buNone/>
            </a:pPr>
            <a:endParaRPr lang="fr-FR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 algn="ctr" rtl="1">
              <a:buNone/>
            </a:pPr>
            <a:endParaRPr lang="fr-FR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 algn="ctr" rtl="1">
              <a:buNone/>
            </a:pPr>
            <a:r>
              <a:rPr lang="ar-SA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التحول نحو التعلم المتمركز حول المتعلم</a:t>
            </a:r>
            <a:r>
              <a:rPr lang="fr-FR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(1980–2000)</a:t>
            </a:r>
            <a:endParaRPr lang="fr-FR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lvl="0" indent="0" algn="ctr" rtl="1">
              <a:buNone/>
            </a:pP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تأثر المجال بنظريات </a:t>
            </a:r>
            <a:r>
              <a:rPr lang="ar-SA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البنائية</a:t>
            </a:r>
            <a:r>
              <a:rPr lang="fr-FR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(</a:t>
            </a:r>
            <a:r>
              <a:rPr lang="fr-FR" b="1" dirty="0" err="1">
                <a:latin typeface="Sakkal Majalla" panose="02000000000000000000" pitchFamily="2" charset="-78"/>
                <a:cs typeface="Sakkal Majalla" panose="02000000000000000000" pitchFamily="2" charset="-78"/>
              </a:rPr>
              <a:t>Constructivism</a:t>
            </a:r>
            <a:r>
              <a:rPr lang="fr-FR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)</a:t>
            </a:r>
            <a:r>
              <a:rPr lang="fr-FR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و</a:t>
            </a:r>
            <a:r>
              <a:rPr lang="ar-SA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التعلم الذاتي</a:t>
            </a: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، حيث أصبحت الهندسة البيداغوجية أكثر تركيزًا على </a:t>
            </a:r>
            <a:r>
              <a:rPr lang="ar-SA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تصميم بيئات تعلم تفاعلية</a:t>
            </a:r>
            <a:r>
              <a:rPr lang="fr-FR" dirty="0"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</a:p>
          <a:p>
            <a:pPr marL="0" lvl="0" indent="0" algn="ctr" rtl="1">
              <a:buNone/>
            </a:pP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ظهرت نماذج تعتمد على </a:t>
            </a:r>
            <a:r>
              <a:rPr lang="ar-SA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السيناريوهات البيداغوجية</a:t>
            </a: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 و</a:t>
            </a:r>
            <a:r>
              <a:rPr lang="ar-SA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التعلم بالمشكلات</a:t>
            </a:r>
            <a:r>
              <a:rPr lang="fr-FR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(PBL)</a:t>
            </a:r>
            <a:r>
              <a:rPr lang="fr-FR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و</a:t>
            </a:r>
            <a:r>
              <a:rPr lang="ar-SA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التعلم التعاوني</a:t>
            </a:r>
            <a:r>
              <a:rPr lang="fr-FR" dirty="0"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</a:p>
          <a:p>
            <a:pPr marL="0" indent="0" algn="ctr">
              <a:buNone/>
            </a:pP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7170" name="Picture 2" descr="‪Expériences d'apprentissage - Open edX‬‏">
            <a:extLst>
              <a:ext uri="{FF2B5EF4-FFF2-40B4-BE49-F238E27FC236}">
                <a16:creationId xmlns:a16="http://schemas.microsoft.com/office/drawing/2014/main" id="{453D89F9-5610-B1AB-E36E-F82A264609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6014" y="119743"/>
            <a:ext cx="8202386" cy="24281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894904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174EA84-F5AF-F247-5E55-93AAFC5DB6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20C6DC5-1216-4637-BA9C-3A8DF3C1AD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 rtl="1">
              <a:buNone/>
            </a:pPr>
            <a:endParaRPr lang="fr-FR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 algn="ctr" rtl="1">
              <a:buNone/>
            </a:pPr>
            <a:r>
              <a:rPr lang="ar-SA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العصر الرقمي وتكامل التكنولوجيا (2000–الآن)</a:t>
            </a:r>
            <a:endParaRPr lang="fr-FR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 algn="ctr" rtl="1">
              <a:buNone/>
            </a:pP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شهدت بداية الألفية دمج الهندسة البيداغوجية مع </a:t>
            </a:r>
            <a:r>
              <a:rPr lang="ar-SA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تكنولوجيا التعليم الرقمي</a:t>
            </a: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 و</a:t>
            </a:r>
            <a:r>
              <a:rPr lang="ar-SA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أنظمة إدارة التعلم</a:t>
            </a:r>
            <a:r>
              <a:rPr lang="fr-FR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(LMS)</a:t>
            </a:r>
            <a:r>
              <a:rPr lang="fr-FR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مثل</a:t>
            </a:r>
            <a:r>
              <a:rPr lang="fr-FR" dirty="0">
                <a:latin typeface="Sakkal Majalla" panose="02000000000000000000" pitchFamily="2" charset="-78"/>
                <a:cs typeface="Sakkal Majalla" panose="02000000000000000000" pitchFamily="2" charset="-78"/>
              </a:rPr>
              <a:t> Moodle </a:t>
            </a: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و</a:t>
            </a:r>
            <a:r>
              <a:rPr lang="fr-FR" dirty="0">
                <a:latin typeface="Sakkal Majalla" panose="02000000000000000000" pitchFamily="2" charset="-78"/>
                <a:cs typeface="Sakkal Majalla" panose="02000000000000000000" pitchFamily="2" charset="-78"/>
              </a:rPr>
              <a:t>Canvas.</a:t>
            </a:r>
          </a:p>
          <a:p>
            <a:pPr marL="0" indent="0" algn="ctr" rtl="1">
              <a:buNone/>
            </a:pP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توسّع المفهوم ليشمل </a:t>
            </a:r>
            <a:r>
              <a:rPr lang="ar-SA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التعلم المدمج  </a:t>
            </a:r>
            <a:r>
              <a:rPr lang="fr-FR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(Blended Learning)</a:t>
            </a:r>
            <a:r>
              <a:rPr lang="fr-FR" dirty="0">
                <a:latin typeface="Sakkal Majalla" panose="02000000000000000000" pitchFamily="2" charset="-78"/>
                <a:cs typeface="Sakkal Majalla" panose="02000000000000000000" pitchFamily="2" charset="-78"/>
              </a:rPr>
              <a:t>  </a:t>
            </a: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و</a:t>
            </a:r>
            <a:r>
              <a:rPr lang="ar-SA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التعلم عبر </a:t>
            </a:r>
            <a:r>
              <a:rPr lang="ar-DZ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الأنترنت  </a:t>
            </a:r>
            <a:r>
              <a:rPr lang="fr-FR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(E-learning)</a:t>
            </a:r>
            <a:r>
              <a:rPr lang="fr-FR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و</a:t>
            </a:r>
            <a:r>
              <a:rPr lang="ar-SA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التعلم بالذكاء الاصطناعي</a:t>
            </a:r>
            <a:r>
              <a:rPr lang="fr-FR" dirty="0"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</a:p>
          <a:p>
            <a:pPr marL="0" indent="0" algn="ctr" rtl="1">
              <a:buNone/>
            </a:pP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اليوم، تُستخدم أدوات تحليل البيانات</a:t>
            </a:r>
            <a:r>
              <a:rPr lang="fr-FR" dirty="0">
                <a:latin typeface="Sakkal Majalla" panose="02000000000000000000" pitchFamily="2" charset="-78"/>
                <a:cs typeface="Sakkal Majalla" panose="02000000000000000000" pitchFamily="2" charset="-78"/>
              </a:rPr>
              <a:t> (Learning Analytics) </a:t>
            </a: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لتقييم فعالية التصميمات التعليمية وتحسينها</a:t>
            </a:r>
            <a:r>
              <a:rPr lang="fr-FR" dirty="0"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</a:p>
          <a:p>
            <a:pPr marL="0" indent="0" algn="ctr">
              <a:buNone/>
            </a:pP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28188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902F323-17B0-6023-C8EC-F491D8B87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ar-SA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علاقة الهندسة البيداغوجية بعلوم التربية</a:t>
            </a:r>
            <a:endParaRPr lang="fr-FR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F775247-7148-58D5-C262-E62FBE6559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تُعد الهندسة البيداغوجية فرعًا تطبيقيًا من علوم التربية، حيث تُسهم هذه الأخيرة في توفير الأسس النظرية والمنهجية التي يعتمد عليها المهندس البيداغوجي في تصميم، تنفيذ، وتقييم أنشطة التعليم والتعلم</a:t>
            </a:r>
            <a:r>
              <a:rPr lang="fr-FR" dirty="0"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</a:p>
          <a:p>
            <a:pPr marL="0" indent="0" algn="ctr" rtl="1">
              <a:buNone/>
            </a:pPr>
            <a:r>
              <a:rPr lang="ar-SA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كيف تتداخل الهندسة البيداغوجية مع علوم التربية ؟</a:t>
            </a:r>
            <a:endParaRPr lang="fr-FR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lvl="0" indent="0" algn="ctr" rtl="1">
              <a:buNone/>
            </a:pPr>
            <a:r>
              <a:rPr lang="ar-SA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الأسس النفسية والتربوية</a:t>
            </a:r>
            <a:br>
              <a:rPr lang="fr-FR" b="1" dirty="0"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الهندسة البيداغوجية تستند إلى نظريات التعلم المستقاة من علم النفس التربوي (مثل نظريات بياجيه، </a:t>
            </a:r>
            <a:r>
              <a:rPr lang="ar-SA" dirty="0" err="1">
                <a:latin typeface="Sakkal Majalla" panose="02000000000000000000" pitchFamily="2" charset="-78"/>
                <a:cs typeface="Sakkal Majalla" panose="02000000000000000000" pitchFamily="2" charset="-78"/>
              </a:rPr>
              <a:t>فيغوتسكي</a:t>
            </a: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، وسكينر)، لفهم كيفية تفاعل المتعلمين مع المحتوى وطرق التدريس</a:t>
            </a:r>
            <a:r>
              <a:rPr lang="fr-FR" dirty="0"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</a:p>
          <a:p>
            <a:pPr marL="0" lvl="0" indent="0" algn="ctr" rtl="1">
              <a:buNone/>
            </a:pPr>
            <a:r>
              <a:rPr lang="ar-SA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تصميم الوضعيات التعليمية</a:t>
            </a:r>
            <a:br>
              <a:rPr lang="fr-FR" b="1" dirty="0"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r>
              <a:rPr lang="ar-SA" dirty="0">
                <a:latin typeface="Sakkal Majalla" panose="02000000000000000000" pitchFamily="2" charset="-78"/>
                <a:cs typeface="Sakkal Majalla" panose="02000000000000000000" pitchFamily="2" charset="-78"/>
              </a:rPr>
              <a:t>تُستخدم نتائج الأبحاث في علوم التربية لتخطيط سيناريوهات تعليمية فعّالة، مع مراعاة الفروق الفردية، أساليب التعلم، والتحفيز</a:t>
            </a:r>
            <a:r>
              <a:rPr lang="fr-FR" dirty="0"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  <a:br>
              <a:rPr lang="fr-FR" b="1" dirty="0"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8835534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772</Words>
  <Application>Microsoft Office PowerPoint</Application>
  <PresentationFormat>Grand écran</PresentationFormat>
  <Paragraphs>68</Paragraphs>
  <Slides>13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Sakkal Majalla</vt:lpstr>
      <vt:lpstr>Times New Roman</vt:lpstr>
      <vt:lpstr>Thème Office</vt:lpstr>
      <vt:lpstr>الوحدة الأولى: تاريخ وتطور الهندسة البيداغوجية</vt:lpstr>
      <vt:lpstr>أهداف الوحدة</vt:lpstr>
      <vt:lpstr>تعريف الهندسة البيداغوجية  </vt:lpstr>
      <vt:lpstr>Présentation PowerPoint</vt:lpstr>
      <vt:lpstr>أصول الهندسة البيداغوجية </vt:lpstr>
      <vt:lpstr>Présentation PowerPoint</vt:lpstr>
      <vt:lpstr>Présentation PowerPoint</vt:lpstr>
      <vt:lpstr>Présentation PowerPoint</vt:lpstr>
      <vt:lpstr>علاقة الهندسة البيداغوجية بعلوم التربية</vt:lpstr>
      <vt:lpstr>Présentation PowerPoint</vt:lpstr>
      <vt:lpstr>علاقة الهندسة البيداغوجية بعلم نفس التعلُّم</vt:lpstr>
      <vt:lpstr>مجالات التقاطع بين الهندسة البيداغوجية وعلم نفس التعلّم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dell</dc:creator>
  <cp:lastModifiedBy>dell</cp:lastModifiedBy>
  <cp:revision>4</cp:revision>
  <dcterms:created xsi:type="dcterms:W3CDTF">2025-10-14T06:07:24Z</dcterms:created>
  <dcterms:modified xsi:type="dcterms:W3CDTF">2025-10-14T07:58:32Z</dcterms:modified>
</cp:coreProperties>
</file>