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487" autoAdjust="0"/>
  </p:normalViewPr>
  <p:slideViewPr>
    <p:cSldViewPr snapToGrid="0">
      <p:cViewPr varScale="1">
        <p:scale>
          <a:sx n="59" d="100"/>
          <a:sy n="59" d="100"/>
        </p:scale>
        <p:origin x="96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B5C0D-2D20-4EF0-97EB-79C0816F6D43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F6F29-6F46-4A01-8717-7A4EDF9DB2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489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9F6F29-6F46-4A01-8717-7A4EDF9DB21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1255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EAEE32-A003-6B8B-4E1A-75205B7F6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F6BA7A-AC73-14DA-30E9-24628B7144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02115D-F607-84E7-6507-37019A6C5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A38-015A-4EB6-8138-F6CC39884399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AE3FAD-AA81-98CE-6453-822F77100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EED6BE-2413-9FF7-9072-995E6A32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2549-8FB8-417A-9538-8E94F534AF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562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110A00-83CB-5509-A702-2A5213A3B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08F22E0-EB87-5C9E-8371-BF93B2EA8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0BDA71-1961-5074-CBF7-F202F60F8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A38-015A-4EB6-8138-F6CC39884399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E2BF17-31F1-87A9-50BC-3A7902F0F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38C5EF-DC0F-644D-E9FE-B76227D67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2549-8FB8-417A-9538-8E94F534AF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7043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1286F5A-468F-DF10-CCBB-C74EEA6DC8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BB89EB-95C3-8859-84F4-58BFD9EC1B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89B646-E97E-14B1-B5D0-311117612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A38-015A-4EB6-8138-F6CC39884399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616FBE-D51C-C151-1BF1-2B1C16142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89834C-B5B1-ECFC-0152-741D69711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2549-8FB8-417A-9538-8E94F534AF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34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3E4FA-53DF-AA01-0820-80D9D5B6E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79CC8D-4B8A-80D0-FEB2-3A295D758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128948-DFA2-B4CC-02B3-9658CBDE5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A38-015A-4EB6-8138-F6CC39884399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138A128-1896-D77D-08C2-CCA99E828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EB5535-716E-F2FC-EC26-6F2EBAA1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2549-8FB8-417A-9538-8E94F534AF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03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A832DC-7D6A-66EB-D935-00EFD2A30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9207D5-8D22-16A0-C9E4-F6B1FC373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FD0AC1-8EEC-C35D-8095-AFAC1B615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A38-015A-4EB6-8138-F6CC39884399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788A0E-FD6B-1801-AF57-4850B6015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B45798-B4ED-A977-DF71-67B738C61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2549-8FB8-417A-9538-8E94F534AF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3770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E02BA8-9564-3A34-59F6-D74EE8007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DD9CE5-3060-C996-380E-0DEF9B9AA9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C4F25E9-0FB9-11CA-81EF-B3D2A3339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07C89CA-3CC8-0DBC-C120-33120B647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A38-015A-4EB6-8138-F6CC39884399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BAB7870-FA4A-2CC0-BC3C-1836A404C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35488C-BE6F-C265-DC62-439490D4F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2549-8FB8-417A-9538-8E94F534AF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3551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186A56-316D-3828-274D-A6F87A740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36EA1F-AE83-9F2E-5F26-29615AF4F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D1D651B-04E7-A170-2DD5-E5914481BA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12473EB-AD37-EBA8-2440-2601537902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5658BF-BF92-5050-E043-963837BCCB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EC65818-D406-E194-1BFF-B52AAC8B6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A38-015A-4EB6-8138-F6CC39884399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ACE016B-9573-399E-DCA5-AF842E4F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BA9A866-DBDF-3B67-9B1C-247C3B89D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2549-8FB8-417A-9538-8E94F534AF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715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C4B99F-5596-E1B2-4324-536067BB8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7D89D6B-57BC-3914-2008-998A81AEE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A38-015A-4EB6-8138-F6CC39884399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6D151FD-97CE-8521-690E-8CAA1185C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84692D9-4D65-B25B-9332-AA342DB37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2549-8FB8-417A-9538-8E94F534AF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1397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71C1003-58BF-68AF-76AA-7A05A4E44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A38-015A-4EB6-8138-F6CC39884399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08D8859-E746-745A-5BD8-C0CBCFAB2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042772-655A-50C0-8AD8-CCD5C4D73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2549-8FB8-417A-9538-8E94F534AF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62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F63806-FF26-F3E0-77CC-A132322D8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96B60F-25B0-437A-A8AD-4B140E8B8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0E5FB3-8301-F0EF-49B3-E04706924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4E94D7B-837F-DDCD-64E7-6FCB16905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A38-015A-4EB6-8138-F6CC39884399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D97989B-7CEA-5F66-B4A1-7DC132FE9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DBA3CCE-195A-C2D5-3942-C400CA911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2549-8FB8-417A-9538-8E94F534AF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921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272170-11D7-0D37-20E8-70227BC0C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52F9363-DAC6-65FB-1198-59BAA310D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F64CBE5-E7BB-6759-ED1E-5E8A00FE4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8EF5C5-9C27-2C54-F9DC-231410A8F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A38-015A-4EB6-8138-F6CC39884399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5A86224-7C8E-E24A-B716-BC20FC5EB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3720FF4-2464-1507-9883-F3F754428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2549-8FB8-417A-9538-8E94F534AF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592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3B9D1D5-895F-5AC1-5E3E-D10D4E851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F32C3A6-B573-4EF0-0061-C9AE10BD43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BF81EA-E73B-A9C3-AEA4-9F5EB5999B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4EA38-015A-4EB6-8138-F6CC39884399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5860F4-E1D5-155D-0256-3E831CE107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87A8F7-E684-A82D-D580-3CDD84AD66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12549-8FB8-417A-9538-8E94F534AF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78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A88C07-DB16-8F72-5B01-5D9DF5C35F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الوحدة الأولى</a:t>
            </a:r>
            <a:r>
              <a:rPr lang="ar-DZ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تاريخ وتطور الهندسة البيداغوجية</a:t>
            </a: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4F56119-0514-BF3C-C0B4-B5D8D7058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rtl="1"/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أصول الهندسة البيداغوجية، علاقتها بعلوم التربية، علاقتها بعلم نفس التعلم</a:t>
            </a:r>
            <a:r>
              <a:rPr lang="fr-FR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pic>
        <p:nvPicPr>
          <p:cNvPr id="1026" name="Picture 2" descr="Ingénierie-pedagogique">
            <a:extLst>
              <a:ext uri="{FF2B5EF4-FFF2-40B4-BE49-F238E27FC236}">
                <a16:creationId xmlns:a16="http://schemas.microsoft.com/office/drawing/2014/main" id="{240D92EA-0EF2-4D01-8C66-2DD114D6B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" y="4053841"/>
            <a:ext cx="11647715" cy="280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841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DA4AB8-2341-C9D7-15F7-1766C9E2D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33495"/>
          </a:xfrm>
        </p:spPr>
        <p:txBody>
          <a:bodyPr>
            <a:normAutofit/>
          </a:bodyPr>
          <a:lstStyle/>
          <a:p>
            <a:pPr marL="0" lvl="0" indent="0" algn="ctr" rtl="1">
              <a:buNone/>
            </a:pPr>
            <a:endParaRPr lang="fr-FR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 algn="ctr" rtl="1">
              <a:buNone/>
            </a:pPr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تقييم التعلم</a:t>
            </a:r>
            <a:br>
              <a:rPr lang="fr-FR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تعتمد الهندسة البيداغوجية على أدوات تقييم طوّرتها علوم التربية، بهدف قياس مدى تحقق الأهداف التعليمية وتصحيح المسارات عند الضرورة</a:t>
            </a:r>
            <a:r>
              <a:rPr lang="fr-FR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lvl="0" indent="0" algn="ctr" rtl="1">
              <a:buNone/>
            </a:pPr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الشاملة</a:t>
            </a:r>
            <a:r>
              <a:rPr lang="fr-FR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(Pédagogie inclusive)</a:t>
            </a:r>
            <a:br>
              <a:rPr lang="fr-FR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تساعد علوم التربية على تضمين أبعاد اجتماعية وأخلاقية في تصميم التعليم، ما يعزز من قدرة الهندسة البيداغوجية على الاستجابة لمتطلبات التنوع</a:t>
            </a:r>
            <a:r>
              <a:rPr lang="fr-FR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pic>
        <p:nvPicPr>
          <p:cNvPr id="8194" name="Picture 2" descr="‪La valeur de l'enseignement à l'ère du numérique - Thot Cursus‬‏">
            <a:extLst>
              <a:ext uri="{FF2B5EF4-FFF2-40B4-BE49-F238E27FC236}">
                <a16:creationId xmlns:a16="http://schemas.microsoft.com/office/drawing/2014/main" id="{B28D08A1-66A6-3F00-D5E2-BCD2D3056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771" y="413067"/>
            <a:ext cx="9949543" cy="188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17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4D68BF-A967-8A2C-FB79-4D6D31E47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علاقة الهندسة البيداغوجية بعلم نفس التعلُّم</a:t>
            </a:r>
            <a:endParaRPr lang="fr-FR" sz="4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9B546B-94DF-197A-2576-BF809553D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1">
              <a:buNone/>
            </a:pPr>
            <a:endParaRPr lang="fr-FR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fr-FR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الهندسة البيداغوجية</a:t>
            </a: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تهدف إلى تصميم وتنفيذ أنظمة تعليمية فعّالة ومتكيفة مع حاجات المتعلّمين. أما </a:t>
            </a: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علم نفس التعلُّم</a:t>
            </a: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فهو العلم الذي يدرس كيف يكتسب الأفراد المعارف والمهارات </a:t>
            </a:r>
            <a:r>
              <a:rPr lang="ar-SA" sz="3200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والسلوكات</a:t>
            </a: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العلاقة بين المجالين وثيقة ومتكاملة</a:t>
            </a:r>
            <a:r>
              <a:rPr lang="fr-FR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indent="0" algn="ctr">
              <a:buNone/>
            </a:pPr>
            <a:endParaRPr lang="fr-FR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64634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D885B3-98D8-AA40-7EB7-E2BC1BD62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مجالات التقاطع بين الهندسة البيداغوجية وعلم نفس التعلّم</a:t>
            </a:r>
            <a:endParaRPr lang="fr-FR" sz="4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D8DADE-6D52-67AB-474D-AB7A5CF65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760" y="1690688"/>
            <a:ext cx="10515600" cy="4351338"/>
          </a:xfrm>
        </p:spPr>
        <p:txBody>
          <a:bodyPr>
            <a:normAutofit/>
          </a:bodyPr>
          <a:lstStyle/>
          <a:p>
            <a:pPr marL="0" lvl="0" indent="0" algn="ctr" rtl="1">
              <a:buNone/>
            </a:pPr>
            <a:endParaRPr lang="fr-FR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 algn="ctr" rtl="1">
              <a:buNone/>
            </a:pP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تصميم استراتيجيات التعلم بناءً على نظريات علم النفس</a:t>
            </a:r>
            <a:endParaRPr lang="fr-FR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تُستخدم نظريات مثل</a:t>
            </a:r>
            <a:r>
              <a:rPr lang="fr-FR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  <a:p>
            <a:pPr marL="0" indent="0" algn="ctr" rtl="1">
              <a:buNone/>
            </a:pP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السلوكية</a:t>
            </a:r>
            <a:r>
              <a:rPr lang="fr-FR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(Behaviorisme)</a:t>
            </a:r>
            <a:r>
              <a:rPr lang="fr-FR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تعتمد على التكرار والتعزيز</a:t>
            </a:r>
            <a:r>
              <a:rPr lang="fr-FR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DZ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</a:t>
            </a:r>
            <a:endParaRPr lang="fr-FR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المعرفية</a:t>
            </a:r>
            <a:r>
              <a:rPr lang="fr-FR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(Cognitivisme)</a:t>
            </a:r>
            <a:r>
              <a:rPr lang="fr-FR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تركّز على معالجة المعلومات والذاكر</a:t>
            </a:r>
            <a:r>
              <a:rPr lang="ar-DZ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fr-FR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DZ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</a:t>
            </a:r>
            <a:endParaRPr lang="fr-FR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البنائية</a:t>
            </a:r>
            <a:r>
              <a:rPr lang="fr-FR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(Constructivisme)</a:t>
            </a:r>
            <a:r>
              <a:rPr lang="fr-FR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تشجّع التعلم النشط </a:t>
            </a:r>
            <a:r>
              <a:rPr lang="ar-DZ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</a:t>
            </a: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بناء المعرفة</a:t>
            </a:r>
            <a:r>
              <a:rPr lang="ar-DZ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</a:t>
            </a:r>
            <a:r>
              <a:rPr lang="fr-FR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indent="0" algn="ctr">
              <a:buNone/>
            </a:pPr>
            <a:r>
              <a:rPr lang="ar-DZ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البنائية الاجتماعية ......</a:t>
            </a:r>
            <a:endParaRPr lang="fr-FR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455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594319-C591-2656-AB79-BDB65C1FF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2A966D-2D49-C199-3762-898A92E75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89655"/>
          </a:xfrm>
        </p:spPr>
        <p:txBody>
          <a:bodyPr/>
          <a:lstStyle/>
          <a:p>
            <a:pPr marL="0" lvl="0" indent="0" algn="ctr" rtl="1">
              <a:buNone/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مراعاة الفروق الفردية</a:t>
            </a:r>
            <a:endParaRPr lang="fr-FR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علم نفس التعلم يقدّم أدوات لفهم اختلافات المتعلمين من حيث الذكاء، الدافعية، الذاكرة، ونمط التعلّم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الهندسة البيداغوجية تأخذ هذه الفروق في الحسبان لتقديم تعلم </a:t>
            </a:r>
            <a:r>
              <a:rPr lang="ar-SA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مُشخصن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 (personnalisé).</a:t>
            </a:r>
          </a:p>
          <a:p>
            <a:pPr marL="0" lvl="0" indent="0" algn="ctr" rtl="1">
              <a:buNone/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تصميم التحفيز والتفاعل</a:t>
            </a:r>
            <a:endParaRPr lang="fr-FR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مفاهيم مثل الدافعية الذاتية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 (</a:t>
            </a:r>
            <a:r>
              <a:rPr lang="fr-FR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intrinsic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 motivation)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والانتباه والاهتمام، مأخوذة من علم النفس وتُدمج في تصميم الأنشطة البيداغوجية لجعلها محفّزة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indent="0" algn="ctr">
              <a:buNone/>
            </a:pP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0700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D951BD-250E-6CD1-FA21-D80F2F9FE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أهداف الوحدة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9ABDD2-3845-F8DF-08FC-1BDDAC514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94455"/>
          </a:xfrm>
        </p:spPr>
        <p:txBody>
          <a:bodyPr/>
          <a:lstStyle/>
          <a:p>
            <a:pPr marL="0" indent="0" algn="r" rtl="1">
              <a:buNone/>
            </a:pPr>
            <a:r>
              <a:rPr lang="ar-DZ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 الخاص</a:t>
            </a:r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fr-FR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DZ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يوضح</a:t>
            </a:r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أصول وتطور الهندسة البيداغوجية من الجوانب التاريخية والتربوية والنفسية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ar-DZ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الإجرائية</a:t>
            </a:r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r" rtl="1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يحدد دلالة الهندسة البيداغوجية بشكل سليم؛</a:t>
            </a: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r" rtl="1"/>
            <a:r>
              <a:rPr lang="ar-DZ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يشرح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أصول وتطور الهندسة البيداغوجية بتسلسل؛</a:t>
            </a: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r" rtl="1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يستنتج العلاقة بين الهندسة البيداغوجية وعلوم التربية وعلم نفس التعلم في نقاط</a:t>
            </a:r>
            <a:r>
              <a:rPr lang="ar-DZ" dirty="0">
                <a:latin typeface="Sakkal Majalla" panose="02000000000000000000" pitchFamily="2" charset="-78"/>
                <a:cs typeface="Sakkal Majalla" panose="02000000000000000000" pitchFamily="2" charset="-78"/>
              </a:rPr>
              <a:t>؛</a:t>
            </a: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r" rtl="1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يبيّن النظريات التي أثرت على الممارسة التربوية,</a:t>
            </a: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050" name="Picture 2" descr="Cours : Méthodes Physicochimiques d'étude des Molécules Biologiques">
            <a:extLst>
              <a:ext uri="{FF2B5EF4-FFF2-40B4-BE49-F238E27FC236}">
                <a16:creationId xmlns:a16="http://schemas.microsoft.com/office/drawing/2014/main" id="{EBED3342-AD01-B676-8C21-165052A5C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291"/>
            <a:ext cx="4778829" cy="188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56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4C11F1-BCEC-3BC4-EC39-C26D54C5D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تعريف الهندسة البيداغوجية </a:t>
            </a:r>
            <a:br>
              <a:rPr lang="fr-FR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fr-FR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658B6E-828E-783B-1232-2EE5DEE6B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rtl="1">
              <a:buNone/>
            </a:pPr>
            <a:endParaRPr lang="fr-FR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fr-FR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>
              <a:buNone/>
            </a:pP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B1C0F9-591C-6313-3B16-9AF24C87E1FD}"/>
              </a:ext>
            </a:extLst>
          </p:cNvPr>
          <p:cNvSpPr txBox="1"/>
          <p:nvPr/>
        </p:nvSpPr>
        <p:spPr>
          <a:xfrm>
            <a:off x="619760" y="2790107"/>
            <a:ext cx="10231120" cy="2200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32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akkal Majalla" panose="02000000000000000000" pitchFamily="2" charset="-78"/>
              </a:rPr>
              <a:t>الهندسة البيداغوجية "</a:t>
            </a:r>
            <a:r>
              <a:rPr lang="ar-SA" sz="32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akkal Majalla" panose="02000000000000000000" pitchFamily="2" charset="-78"/>
              </a:rPr>
              <a:t>منهجية تصميم وتطوير وتقييم أنظمة التعليم والتكوين</a:t>
            </a:r>
            <a:r>
              <a:rPr lang="ar-SA" sz="32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akkal Majalla" panose="02000000000000000000" pitchFamily="2" charset="-78"/>
              </a:rPr>
              <a:t> وفق مقاربة علمية تدمج بين </a:t>
            </a:r>
            <a:r>
              <a:rPr lang="ar-SA" sz="32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akkal Majalla" panose="02000000000000000000" pitchFamily="2" charset="-78"/>
              </a:rPr>
              <a:t>علوم التربية</a:t>
            </a:r>
            <a:r>
              <a:rPr lang="ar-SA" sz="32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akkal Majalla" panose="02000000000000000000" pitchFamily="2" charset="-78"/>
              </a:rPr>
              <a:t>، </a:t>
            </a:r>
            <a:r>
              <a:rPr lang="ar-SA" sz="32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akkal Majalla" panose="02000000000000000000" pitchFamily="2" charset="-78"/>
              </a:rPr>
              <a:t>وعلم النفس التربوي</a:t>
            </a:r>
            <a:r>
              <a:rPr lang="ar-SA" sz="32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akkal Majalla" panose="02000000000000000000" pitchFamily="2" charset="-78"/>
              </a:rPr>
              <a:t>، </a:t>
            </a:r>
            <a:r>
              <a:rPr lang="ar-SA" sz="32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akkal Majalla" panose="02000000000000000000" pitchFamily="2" charset="-78"/>
              </a:rPr>
              <a:t>والتكنولوجيا التعليمية</a:t>
            </a:r>
            <a:r>
              <a:rPr lang="fr-FR" sz="3200" dirty="0">
                <a:effectLst/>
                <a:latin typeface="Sakkal Majalla" panose="02000000000000000000" pitchFamily="2" charset="-78"/>
                <a:ea typeface="SimSun" panose="02010600030101010101" pitchFamily="2" charset="-122"/>
              </a:rPr>
              <a:t>.</a:t>
            </a:r>
            <a:br>
              <a:rPr lang="fr-FR" sz="3200" dirty="0">
                <a:effectLst/>
                <a:latin typeface="Sakkal Majalla" panose="02000000000000000000" pitchFamily="2" charset="-78"/>
                <a:ea typeface="SimSun" panose="02010600030101010101" pitchFamily="2" charset="-122"/>
              </a:rPr>
            </a:br>
            <a:r>
              <a:rPr lang="ar-SA" sz="32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akkal Majalla" panose="02000000000000000000" pitchFamily="2" charset="-78"/>
              </a:rPr>
              <a:t>يُنظر إليها كعملية منظمة تهدف إلى </a:t>
            </a:r>
            <a:r>
              <a:rPr lang="ar-SA" sz="32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akkal Majalla" panose="02000000000000000000" pitchFamily="2" charset="-78"/>
              </a:rPr>
              <a:t>تحسين فعالية التعلم</a:t>
            </a:r>
            <a:r>
              <a:rPr lang="ar-SA" sz="32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Sakkal Majalla" panose="02000000000000000000" pitchFamily="2" charset="-78"/>
              </a:rPr>
              <a:t> من خلال تخطيط وتحليل وتطبيق استراتيجيات تعليمية ملائمة للأهداف والكفاءات المستهدفة</a:t>
            </a:r>
            <a:r>
              <a:rPr lang="fr-FR" sz="1800" dirty="0">
                <a:effectLst/>
                <a:latin typeface="Sakkal Majalla" panose="02000000000000000000" pitchFamily="2" charset="-78"/>
                <a:ea typeface="SimSun" panose="02010600030101010101" pitchFamily="2" charset="-122"/>
              </a:rPr>
              <a:t>.</a:t>
            </a:r>
            <a:endParaRPr lang="fr-FR" sz="14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3074" name="Picture 2" descr="‪Ingénierie pédagogique ✔️ Tout ce qu'il faut savoir - iSpring‬‏">
            <a:extLst>
              <a:ext uri="{FF2B5EF4-FFF2-40B4-BE49-F238E27FC236}">
                <a16:creationId xmlns:a16="http://schemas.microsoft.com/office/drawing/2014/main" id="{D75E14C3-39F6-0C62-F1A8-7879821AC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239486"/>
            <a:ext cx="3603171" cy="244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860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24719C-92EF-24CA-C035-931DE2905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rtl="1">
              <a:buNone/>
            </a:pPr>
            <a:endParaRPr lang="fr-FR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fr-FR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DZ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تعريف </a:t>
            </a:r>
            <a:r>
              <a:rPr lang="fr-FR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Paquette Gilbert </a:t>
            </a:r>
            <a:endParaRPr lang="fr-FR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تعد الهندسة التربوية حسب </a:t>
            </a:r>
            <a: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Paquette Gilbert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"طريقة تدعم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تحليل وتصميم وإنجاز وتخطيط نشر أنظمة التعلم،</a:t>
            </a:r>
            <a:endParaRPr lang="fr-FR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تدمج بين مفاهيم وسيرورات ومبادئ التصميم البيداغوجي، وهندسة البرمجيات، والهندسة المعرفية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indent="0" algn="ctr" rtl="1">
              <a:buNone/>
            </a:pP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تقع الهندسة التربوية عند تقاطع التصميم البيداغوجي، وهندسة البرمجيات، والهندسة المعرفية، </a:t>
            </a: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التي تستمد منها بعض خصائصها. والطريقة التي نرغب في تحديدها تجمع مجموعة من العناصر التربوية التي يجب بناؤها، والمهام، ومبادئ التشغيل المنظمة بهدف دعم تصميم نظام تعلم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r>
              <a:rPr lang="fr-FR" sz="1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(Paquette, 2002 : 107)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6935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63AC1A-F122-B8E2-813C-77D1AD6E6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أصول الهندسة البيداغوجية</a:t>
            </a:r>
            <a:br>
              <a:rPr lang="fr-FR" sz="4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fr-FR" sz="4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907057-F803-42FE-B16D-B26A04171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628" y="1988911"/>
            <a:ext cx="10515600" cy="4351338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endParaRPr lang="fr-FR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fr-FR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الجذور العملية والتعليم المبرمج (1940- 1960)</a:t>
            </a:r>
            <a:endParaRPr lang="fr-FR" sz="32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ظهر الاهتمام بتصميم التكوين المنهجي خلال الحرب العالمية الثانية (برامج تكوينية سريعة)، وتبلور اتجاه «التعليم المبرمج» مع أعمال</a:t>
            </a:r>
            <a:r>
              <a:rPr lang="fr-FR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B.F. Skinner </a:t>
            </a: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التي وضعت أسس تفكيك المحتوى إلى وحدات متسلسلة مع تغذية راجعة- وهو أساس عملي لاحقًا لتصميم أنظمة التكوين.</a:t>
            </a:r>
            <a:endParaRPr lang="fr-FR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fr-FR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122" name="Picture 2" descr="‪Les théories de l'apprentissage I. Le behaviorisme‬‏">
            <a:extLst>
              <a:ext uri="{FF2B5EF4-FFF2-40B4-BE49-F238E27FC236}">
                <a16:creationId xmlns:a16="http://schemas.microsoft.com/office/drawing/2014/main" id="{EAD0FA10-6202-1D10-554E-93B6C58C8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71" y="517751"/>
            <a:ext cx="3559629" cy="250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74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BAE663-D0EC-141F-DB07-175DB09E6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rtl="1">
              <a:buNone/>
            </a:pPr>
            <a:endParaRPr lang="fr-FR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مرحلة النماذج النظامية (</a:t>
            </a:r>
            <a:r>
              <a:rPr lang="fr-FR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1960</a:t>
            </a:r>
            <a:r>
              <a:rPr lang="ar-DZ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- 1980)</a:t>
            </a:r>
            <a:endParaRPr lang="fr-FR" sz="2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شهدت هذه الفترة ظهور مفهوم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تصميم النظم التعليمية</a:t>
            </a:r>
            <a: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(</a:t>
            </a:r>
            <a:r>
              <a:rPr lang="fr-FR" b="1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Instructional</a:t>
            </a:r>
            <a: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fr-FR" b="1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Systems</a:t>
            </a:r>
            <a: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Design – ISD)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الذي يعدّ الأساس النظري للهندسة البيداغوجية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fr-FR" sz="2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طُوّرت نماذج مشهورة مثل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fr-FR" sz="2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1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نموذج </a:t>
            </a:r>
            <a: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ADDIE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 (</a:t>
            </a:r>
            <a:r>
              <a:rPr lang="fr-FR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Analysis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, Design, </a:t>
            </a:r>
            <a:r>
              <a:rPr lang="fr-FR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Development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, </a:t>
            </a:r>
            <a:r>
              <a:rPr lang="fr-FR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Implementation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, Evaluation).</a:t>
            </a:r>
            <a:endParaRPr lang="fr-FR" sz="1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1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نموذج</a:t>
            </a:r>
            <a: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Gagné &amp; Briggs </a:t>
            </a:r>
            <a:r>
              <a:rPr lang="ar-DZ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الذي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ركّز على تسلسل الأحداث التعليمية وفق نظرية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الظروف التعليمية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fr-FR" sz="1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 </a:t>
            </a:r>
            <a:endParaRPr lang="fr-FR" sz="2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>
              <a:buNone/>
            </a:pP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148" name="Picture 4" descr="‪PPT - Train-the-Trainer PowerPoint Presentation, free download - ID:9475794‬‏">
            <a:extLst>
              <a:ext uri="{FF2B5EF4-FFF2-40B4-BE49-F238E27FC236}">
                <a16:creationId xmlns:a16="http://schemas.microsoft.com/office/drawing/2014/main" id="{7F6CC532-D125-2353-95B1-E3F773C91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95275"/>
            <a:ext cx="7097486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155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D93598-AE81-A6EF-DB85-06470A759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rtl="1">
              <a:buNone/>
            </a:pPr>
            <a:endParaRPr lang="fr-FR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fr-FR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التحول نحو التعلم المتمركز حول المتعلم</a:t>
            </a:r>
            <a:r>
              <a:rPr lang="fr-FR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(1980–2000)</a:t>
            </a:r>
            <a:endParaRPr lang="fr-FR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تأثر المجال بنظريات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البنائية</a:t>
            </a:r>
            <a: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(</a:t>
            </a:r>
            <a:r>
              <a:rPr lang="fr-FR" b="1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Constructivism</a:t>
            </a:r>
            <a: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التعلم الذاتي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حيث أصبحت الهندسة البيداغوجية أكثر تركيزًا على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تصميم بيئات تعلم تفاعلية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lv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ظهرت نماذج تعتمد على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السيناريوهات البيداغوجية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التعلم بالمشكلات</a:t>
            </a:r>
            <a: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(PBL)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التعلم التعاوني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indent="0" algn="ctr">
              <a:buNone/>
            </a:pP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170" name="Picture 2" descr="‪Expériences d'apprentissage - Open edX‬‏">
            <a:extLst>
              <a:ext uri="{FF2B5EF4-FFF2-40B4-BE49-F238E27FC236}">
                <a16:creationId xmlns:a16="http://schemas.microsoft.com/office/drawing/2014/main" id="{453D89F9-5610-B1AB-E36E-F82A26460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014" y="119743"/>
            <a:ext cx="8202386" cy="242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490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74EA84-F5AF-F247-5E55-93AAFC5DB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0C6DC5-1216-4637-BA9C-3A8DF3C1A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rtl="1">
              <a:buNone/>
            </a:pPr>
            <a:endParaRPr lang="fr-FR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العصر الرقمي وتكامل التكنولوجيا (2000–الآن)</a:t>
            </a:r>
            <a:endParaRPr lang="fr-FR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شهدت بداية الألفية دمج الهندسة البيداغوجية مع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تكنولوجيا التعليم الرقمي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أنظمة إدارة التعلم</a:t>
            </a:r>
            <a: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(LMS)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مثل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 Moodle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Canvas.</a:t>
            </a:r>
          </a:p>
          <a:p>
            <a:pPr mar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توسّع المفهوم ليشمل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التعلم المدمج  </a:t>
            </a:r>
            <a: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(Blended Learning)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التعلم عبر </a:t>
            </a:r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الأنترنت  </a:t>
            </a:r>
            <a: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(E-learning)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التعلم بالذكاء الاصطناعي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اليوم، تُستخدم أدوات تحليل البيانات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 (Learning Analytics)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لتقييم فعالية التصميمات التعليمية وتحسينها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indent="0" algn="ctr">
              <a:buNone/>
            </a:pP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2818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02F323-17B0-6023-C8EC-F491D8B87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علاقة الهندسة البيداغوجية بعلوم التربية</a:t>
            </a:r>
            <a:endParaRPr lang="fr-FR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775247-7148-58D5-C262-E62FBE655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تُعد الهندسة البيداغوجية فرعًا تطبيقيًا من علوم التربية، حيث تُسهم هذه الأخيرة في توفير الأسس النظرية والمنهجية التي يعتمد عليها المهندس البيداغوجي في تصميم، تنفيذ، وتقييم أنشطة التعليم والتعلم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indent="0" algn="ctr" rtl="1">
              <a:buNone/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كيف تتداخل الهندسة البيداغوجية مع علوم التربية ؟</a:t>
            </a:r>
            <a:endParaRPr lang="fr-FR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 algn="ctr" rtl="1">
              <a:buNone/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الأسس النفسية والتربوية</a:t>
            </a:r>
            <a:b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الهندسة البيداغوجية تستند إلى نظريات التعلم المستقاة من علم النفس التربوي (مثل نظريات بياجيه، </a:t>
            </a:r>
            <a:r>
              <a:rPr lang="ar-SA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فيغوتسكي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وسكينر)، لفهم كيفية تفاعل المتعلمين مع المحتوى وطرق التدريس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lvl="0" indent="0" algn="ctr" rtl="1">
              <a:buNone/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تصميم الوضعيات التعليمية</a:t>
            </a:r>
            <a:b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تُستخدم نتائج الأبحاث في علوم التربية لتخطيط سيناريوهات تعليمية فعّالة، مع مراعاة الفروق الفردية، أساليب التعلم، والتحفيز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br>
              <a:rPr lang="fr-FR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3553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772</Words>
  <Application>Microsoft Office PowerPoint</Application>
  <PresentationFormat>Grand écran</PresentationFormat>
  <Paragraphs>68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Sakkal Majalla</vt:lpstr>
      <vt:lpstr>Times New Roman</vt:lpstr>
      <vt:lpstr>Thème Office</vt:lpstr>
      <vt:lpstr>الوحدة الأولى: تاريخ وتطور الهندسة البيداغوجية</vt:lpstr>
      <vt:lpstr>أهداف الوحدة</vt:lpstr>
      <vt:lpstr>تعريف الهندسة البيداغوجية  </vt:lpstr>
      <vt:lpstr>Présentation PowerPoint</vt:lpstr>
      <vt:lpstr>أصول الهندسة البيداغوجية </vt:lpstr>
      <vt:lpstr>Présentation PowerPoint</vt:lpstr>
      <vt:lpstr>Présentation PowerPoint</vt:lpstr>
      <vt:lpstr>Présentation PowerPoint</vt:lpstr>
      <vt:lpstr>علاقة الهندسة البيداغوجية بعلوم التربية</vt:lpstr>
      <vt:lpstr>Présentation PowerPoint</vt:lpstr>
      <vt:lpstr>علاقة الهندسة البيداغوجية بعلم نفس التعلُّم</vt:lpstr>
      <vt:lpstr>مجالات التقاطع بين الهندسة البيداغوجية وعلم نفس التعلّم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dell</cp:lastModifiedBy>
  <cp:revision>4</cp:revision>
  <dcterms:created xsi:type="dcterms:W3CDTF">2025-10-14T06:07:24Z</dcterms:created>
  <dcterms:modified xsi:type="dcterms:W3CDTF">2025-10-14T07:58:32Z</dcterms:modified>
</cp:coreProperties>
</file>