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95B15-AF34-406A-A040-A4895F6FEA08}" type="datetimeFigureOut">
              <a:rPr lang="fr-FR" smtClean="0"/>
              <a:pPr/>
              <a:t>18/11/2023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784A-2260-4DF9-8ECD-8564879E96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E-Learning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Benefits of </a:t>
            </a:r>
            <a:r>
              <a:rPr lang="en-US" b="1" dirty="0" err="1"/>
              <a:t>Moodle</a:t>
            </a:r>
            <a:r>
              <a:rPr lang="en-US" b="1" dirty="0"/>
              <a:t> for Educators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Sharing learning materials – With a </a:t>
            </a:r>
            <a:r>
              <a:rPr lang="en-US" b="1" dirty="0" err="1"/>
              <a:t>Moodle</a:t>
            </a:r>
            <a:r>
              <a:rPr lang="en-US" b="1" dirty="0"/>
              <a:t> platform’s rich resource toolkit, files and links </a:t>
            </a:r>
            <a:r>
              <a:rPr lang="en-US" b="1" dirty="0" smtClean="0"/>
              <a:t>to </a:t>
            </a:r>
            <a:r>
              <a:rPr lang="en-US" dirty="0" smtClean="0"/>
              <a:t>websites </a:t>
            </a:r>
            <a:r>
              <a:rPr lang="en-US" dirty="0"/>
              <a:t>can be shared with learners easily. Pages of learning content – combining text, images </a:t>
            </a:r>
            <a:r>
              <a:rPr lang="en-US" dirty="0" smtClean="0"/>
              <a:t>and embedded </a:t>
            </a:r>
            <a:r>
              <a:rPr lang="en-US" dirty="0"/>
              <a:t>video - can also be quickly created within a course.</a:t>
            </a:r>
          </a:p>
          <a:p>
            <a:r>
              <a:rPr lang="en-US" b="1" dirty="0"/>
              <a:t>Managing access to learning materials – Group students into year or class groups to </a:t>
            </a:r>
            <a:r>
              <a:rPr lang="en-US" b="1" dirty="0" smtClean="0"/>
              <a:t>automatically </a:t>
            </a:r>
            <a:r>
              <a:rPr lang="en-US" dirty="0" smtClean="0"/>
              <a:t>provide </a:t>
            </a:r>
            <a:r>
              <a:rPr lang="en-US" dirty="0"/>
              <a:t>access to the appropriate learning materials. You can even control when specific </a:t>
            </a:r>
            <a:r>
              <a:rPr lang="en-US" dirty="0" smtClean="0"/>
              <a:t>course content </a:t>
            </a:r>
            <a:r>
              <a:rPr lang="en-US" dirty="0"/>
              <a:t>becomes available to learners.</a:t>
            </a:r>
          </a:p>
          <a:p>
            <a:r>
              <a:rPr lang="en-US" b="1" dirty="0"/>
              <a:t>Updating course content – Edit 24/7 via a browser to update and add to course content for </a:t>
            </a:r>
            <a:r>
              <a:rPr lang="en-US" b="1" dirty="0" smtClean="0"/>
              <a:t>learners</a:t>
            </a:r>
            <a:r>
              <a:rPr lang="fr-FR" dirty="0" smtClean="0"/>
              <a:t>to </a:t>
            </a:r>
            <a:r>
              <a:rPr lang="fr-FR" dirty="0" err="1"/>
              <a:t>access</a:t>
            </a:r>
            <a:r>
              <a:rPr lang="fr-FR" dirty="0"/>
              <a:t> </a:t>
            </a:r>
            <a:r>
              <a:rPr lang="fr-FR" dirty="0" err="1"/>
              <a:t>immediately</a:t>
            </a:r>
            <a:r>
              <a:rPr lang="fr-FR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Benefits of </a:t>
            </a:r>
            <a:r>
              <a:rPr lang="en-US" b="1" dirty="0" err="1"/>
              <a:t>Moodle</a:t>
            </a:r>
            <a:r>
              <a:rPr lang="en-US" b="1" dirty="0"/>
              <a:t> for Educators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Automated assessment – Why spend time marking when </a:t>
            </a:r>
            <a:r>
              <a:rPr lang="en-US" b="1" dirty="0" err="1"/>
              <a:t>Moodle</a:t>
            </a:r>
            <a:r>
              <a:rPr lang="en-US" b="1" dirty="0"/>
              <a:t> can do it for you?! Use a </a:t>
            </a:r>
            <a:r>
              <a:rPr lang="en-US" b="1" dirty="0" smtClean="0"/>
              <a:t>variety </a:t>
            </a:r>
            <a:r>
              <a:rPr lang="en-US" dirty="0" smtClean="0"/>
              <a:t>of </a:t>
            </a:r>
            <a:r>
              <a:rPr lang="en-US" dirty="0"/>
              <a:t>engaging question types in a Quiz to assess the learning. </a:t>
            </a:r>
            <a:r>
              <a:rPr lang="en-US" dirty="0" err="1"/>
              <a:t>Moodle</a:t>
            </a:r>
            <a:r>
              <a:rPr lang="en-US" dirty="0"/>
              <a:t> can mark these and </a:t>
            </a:r>
            <a:r>
              <a:rPr lang="en-US" dirty="0" smtClean="0"/>
              <a:t>give immediate </a:t>
            </a:r>
            <a:r>
              <a:rPr lang="en-US" dirty="0"/>
              <a:t>detailed feedback to the learners – ideal for both formative and summative assessment.</a:t>
            </a:r>
          </a:p>
          <a:p>
            <a:r>
              <a:rPr lang="en-US" b="1" dirty="0"/>
              <a:t>Managing work submissions – Learners can submit work and receive feedback and grades </a:t>
            </a:r>
            <a:r>
              <a:rPr lang="en-US" b="1" dirty="0" smtClean="0"/>
              <a:t>from </a:t>
            </a:r>
            <a:r>
              <a:rPr lang="en-US" dirty="0" smtClean="0"/>
              <a:t>the </a:t>
            </a:r>
            <a:r>
              <a:rPr lang="en-US" dirty="0"/>
              <a:t>teacher. Teachers can also mark offline and can also incorporate their mark scheme to promote </a:t>
            </a:r>
            <a:r>
              <a:rPr lang="en-US" dirty="0" smtClean="0"/>
              <a:t>a consistent </a:t>
            </a:r>
            <a:r>
              <a:rPr lang="en-US" dirty="0"/>
              <a:t>approach to marking. Teachers can also construct a comment bank to help </a:t>
            </a:r>
            <a:r>
              <a:rPr lang="en-US" dirty="0" smtClean="0"/>
              <a:t>supplement </a:t>
            </a:r>
            <a:r>
              <a:rPr lang="en-US" dirty="0" err="1" smtClean="0"/>
              <a:t>personalised</a:t>
            </a:r>
            <a:r>
              <a:rPr lang="en-US" dirty="0" smtClean="0"/>
              <a:t> </a:t>
            </a:r>
            <a:r>
              <a:rPr lang="en-US" dirty="0"/>
              <a:t>feedback with pre-defined statements.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Benefits of </a:t>
            </a:r>
            <a:r>
              <a:rPr lang="en-US" b="1" dirty="0" err="1" smtClean="0"/>
              <a:t>Moodle</a:t>
            </a:r>
            <a:r>
              <a:rPr lang="en-US" b="1" dirty="0" smtClean="0"/>
              <a:t> for Educators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Communicating with learners – </a:t>
            </a:r>
            <a:r>
              <a:rPr lang="en-US" b="1" dirty="0" err="1"/>
              <a:t>Moodle’s</a:t>
            </a:r>
            <a:r>
              <a:rPr lang="en-US" b="1" dirty="0"/>
              <a:t> messaging system allows learners and teachers </a:t>
            </a:r>
            <a:r>
              <a:rPr lang="en-US" b="1" dirty="0" smtClean="0"/>
              <a:t>to </a:t>
            </a:r>
            <a:r>
              <a:rPr lang="en-US" dirty="0" smtClean="0"/>
              <a:t>communicate </a:t>
            </a:r>
            <a:r>
              <a:rPr lang="en-US" dirty="0"/>
              <a:t>easily. Teachers can also communicate with groups of learners via course </a:t>
            </a:r>
            <a:r>
              <a:rPr lang="en-US" dirty="0" smtClean="0"/>
              <a:t>forums either </a:t>
            </a:r>
            <a:r>
              <a:rPr lang="en-US" dirty="0"/>
              <a:t>to provide answers to learners’ questions or to just get involved in discussions.</a:t>
            </a:r>
          </a:p>
          <a:p>
            <a:r>
              <a:rPr lang="en-US" b="1" dirty="0"/>
              <a:t>Monitoring progress / Reports – No more need for tracking sheets in Excel! </a:t>
            </a:r>
            <a:r>
              <a:rPr lang="en-US" b="1" dirty="0" err="1"/>
              <a:t>Moodle’s</a:t>
            </a:r>
            <a:r>
              <a:rPr lang="en-US" b="1" dirty="0"/>
              <a:t> stores </a:t>
            </a:r>
            <a:r>
              <a:rPr lang="en-US" b="1" dirty="0" smtClean="0"/>
              <a:t>each </a:t>
            </a:r>
            <a:r>
              <a:rPr lang="en-US" dirty="0" smtClean="0"/>
              <a:t>learner’s </a:t>
            </a:r>
            <a:r>
              <a:rPr lang="en-US" dirty="0"/>
              <a:t>scores from any graded activities. Snapshot reports can be viewed at any time to see </a:t>
            </a:r>
            <a:r>
              <a:rPr lang="en-US" dirty="0" smtClean="0"/>
              <a:t>how each </a:t>
            </a:r>
            <a:r>
              <a:rPr lang="en-US" dirty="0"/>
              <a:t>learner is progressing through the course materials. There is also a full audit trail to </a:t>
            </a:r>
            <a:r>
              <a:rPr lang="en-US" dirty="0" smtClean="0"/>
              <a:t>monitor when </a:t>
            </a:r>
            <a:r>
              <a:rPr lang="en-US" dirty="0"/>
              <a:t>and how regularly your learners are accessing resources.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Benefits of </a:t>
            </a:r>
            <a:r>
              <a:rPr lang="en-US" b="1" dirty="0" err="1"/>
              <a:t>Moodle</a:t>
            </a:r>
            <a:r>
              <a:rPr lang="en-US" b="1" dirty="0"/>
              <a:t> for learners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Ease of use – it’s a great place for your learners, whatever their age, to become confident in </a:t>
            </a:r>
            <a:r>
              <a:rPr lang="en-US" b="1" dirty="0" smtClean="0"/>
              <a:t>using </a:t>
            </a:r>
            <a:r>
              <a:rPr lang="en-US" dirty="0" smtClean="0"/>
              <a:t>the </a:t>
            </a:r>
            <a:r>
              <a:rPr lang="en-US" dirty="0"/>
              <a:t>web within a school-controlled environment.</a:t>
            </a:r>
          </a:p>
          <a:p>
            <a:r>
              <a:rPr lang="en-US" b="1" dirty="0"/>
              <a:t>Engaging content –with a variety of resource and activity types, </a:t>
            </a:r>
            <a:r>
              <a:rPr lang="en-US" b="1" dirty="0" err="1"/>
              <a:t>Moodle</a:t>
            </a:r>
            <a:r>
              <a:rPr lang="en-US" b="1" dirty="0"/>
              <a:t> learning can be </a:t>
            </a:r>
            <a:r>
              <a:rPr lang="en-US" b="1" dirty="0" smtClean="0"/>
              <a:t>fun! </a:t>
            </a:r>
            <a:r>
              <a:rPr lang="en-US" dirty="0" err="1" smtClean="0"/>
              <a:t>Moodle</a:t>
            </a:r>
            <a:r>
              <a:rPr lang="en-US" dirty="0" smtClean="0"/>
              <a:t> </a:t>
            </a:r>
            <a:r>
              <a:rPr lang="en-US" dirty="0"/>
              <a:t>supports a range of media to present or link to learning materials, support the learners </a:t>
            </a:r>
            <a:r>
              <a:rPr lang="en-US" dirty="0" smtClean="0"/>
              <a:t>and </a:t>
            </a:r>
            <a:r>
              <a:rPr lang="fr-FR" dirty="0" smtClean="0"/>
              <a:t>to </a:t>
            </a:r>
            <a:r>
              <a:rPr lang="fr-FR" dirty="0" err="1"/>
              <a:t>assess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learning</a:t>
            </a:r>
            <a:r>
              <a:rPr lang="fr-FR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Benefits of </a:t>
            </a:r>
            <a:r>
              <a:rPr lang="en-US" b="1" dirty="0" err="1" smtClean="0"/>
              <a:t>Moodle</a:t>
            </a:r>
            <a:r>
              <a:rPr lang="en-US" b="1" dirty="0" smtClean="0"/>
              <a:t> for learners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Communicating and collaborating with peers – Create a dynamic virtual learning environment</a:t>
            </a:r>
          </a:p>
          <a:p>
            <a:r>
              <a:rPr lang="en-US" dirty="0"/>
              <a:t>(VLE) using the course forums so that learners can discuss topics, share ideas and even feedback </a:t>
            </a:r>
            <a:r>
              <a:rPr lang="en-US" dirty="0" smtClean="0"/>
              <a:t>on each </a:t>
            </a:r>
            <a:r>
              <a:rPr lang="en-US" dirty="0"/>
              <a:t>other’s work. The chat module in </a:t>
            </a:r>
            <a:r>
              <a:rPr lang="en-US" dirty="0" err="1"/>
              <a:t>Moodle</a:t>
            </a:r>
            <a:r>
              <a:rPr lang="en-US" dirty="0"/>
              <a:t> allows a scheduled online messaging interaction </a:t>
            </a:r>
            <a:r>
              <a:rPr lang="en-US" dirty="0" smtClean="0"/>
              <a:t>–ideal </a:t>
            </a:r>
            <a:r>
              <a:rPr lang="en-US" dirty="0"/>
              <a:t>for guest speakers or “live” discussion accessed from different locations at the same time</a:t>
            </a:r>
            <a:r>
              <a:rPr lang="en-US" dirty="0" smtClean="0"/>
              <a:t>.</a:t>
            </a:r>
            <a:endParaRPr lang="fr-FR" dirty="0"/>
          </a:p>
          <a:p>
            <a:r>
              <a:rPr lang="en-US" b="1" dirty="0" smtClean="0"/>
              <a:t>Dashboard </a:t>
            </a:r>
            <a:r>
              <a:rPr lang="en-US" b="1" dirty="0"/>
              <a:t>– Learners can </a:t>
            </a:r>
            <a:r>
              <a:rPr lang="en-US" b="1" dirty="0" err="1"/>
              <a:t>customise</a:t>
            </a:r>
            <a:r>
              <a:rPr lang="en-US" b="1" dirty="0"/>
              <a:t> their own homepage within the site to tailor information </a:t>
            </a:r>
            <a:r>
              <a:rPr lang="en-US" b="1" dirty="0" smtClean="0"/>
              <a:t>and </a:t>
            </a:r>
            <a:r>
              <a:rPr lang="en-US" dirty="0" smtClean="0"/>
              <a:t>links </a:t>
            </a:r>
            <a:r>
              <a:rPr lang="en-US" dirty="0"/>
              <a:t>to their individual needs.</a:t>
            </a:r>
          </a:p>
          <a:p>
            <a:r>
              <a:rPr lang="en-US" b="1" dirty="0"/>
              <a:t>Testing themselves – the Quiz activity can give immediate feedback to the learners related to </a:t>
            </a:r>
            <a:r>
              <a:rPr lang="en-US" b="1" dirty="0" smtClean="0"/>
              <a:t>their </a:t>
            </a:r>
            <a:r>
              <a:rPr lang="en-US" dirty="0" smtClean="0"/>
              <a:t>answers </a:t>
            </a:r>
            <a:r>
              <a:rPr lang="en-US" dirty="0"/>
              <a:t>so learners can regularly test themselves building their knowledge and </a:t>
            </a:r>
            <a:r>
              <a:rPr lang="en-US" dirty="0" smtClean="0"/>
              <a:t>confidence </a:t>
            </a:r>
            <a:r>
              <a:rPr lang="fr-FR" dirty="0" err="1" smtClean="0"/>
              <a:t>throughout</a:t>
            </a:r>
            <a:r>
              <a:rPr lang="fr-FR" dirty="0" smtClean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learning</a:t>
            </a:r>
            <a:r>
              <a:rPr lang="fr-FR" dirty="0"/>
              <a:t> </a:t>
            </a:r>
            <a:r>
              <a:rPr lang="fr-FR" dirty="0" err="1"/>
              <a:t>journey</a:t>
            </a:r>
            <a:r>
              <a:rPr lang="fr-FR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Elements that can be included in a </a:t>
            </a:r>
            <a:r>
              <a:rPr lang="en-US" b="1" dirty="0" err="1"/>
              <a:t>Moodle</a:t>
            </a:r>
            <a:r>
              <a:rPr lang="en-US" b="1" dirty="0"/>
              <a:t> course space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78025" y="2786057"/>
            <a:ext cx="5187950" cy="2734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Activities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err="1" smtClean="0"/>
              <a:t>Activities</a:t>
            </a:r>
            <a:endParaRPr lang="fr-FR" b="1" dirty="0" smtClean="0"/>
          </a:p>
          <a:p>
            <a:pPr>
              <a:buFontTx/>
              <a:buChar char="-"/>
            </a:pPr>
            <a:r>
              <a:rPr lang="fr-FR" dirty="0" smtClean="0"/>
              <a:t>Assignement</a:t>
            </a:r>
          </a:p>
          <a:p>
            <a:pPr>
              <a:buFontTx/>
              <a:buChar char="-"/>
            </a:pPr>
            <a:r>
              <a:rPr lang="fr-FR" dirty="0" smtClean="0"/>
              <a:t>Chat 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err="1" smtClean="0"/>
              <a:t>Choice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Consultation </a:t>
            </a:r>
          </a:p>
          <a:p>
            <a:pPr>
              <a:buFontTx/>
              <a:buChar char="-"/>
            </a:pPr>
            <a:r>
              <a:rPr lang="fr-FR" dirty="0" smtClean="0"/>
              <a:t>Interactive </a:t>
            </a:r>
            <a:r>
              <a:rPr lang="fr-FR" dirty="0" err="1" smtClean="0"/>
              <a:t>contenent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Feedback 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Forum</a:t>
            </a:r>
          </a:p>
          <a:p>
            <a:pPr>
              <a:buFontTx/>
              <a:buChar char="-"/>
            </a:pPr>
            <a:r>
              <a:rPr lang="fr-FR" dirty="0" err="1" smtClean="0"/>
              <a:t>Glossary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…. </a:t>
            </a:r>
          </a:p>
          <a:p>
            <a:endParaRPr lang="fr-F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785926"/>
            <a:ext cx="403860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Ressources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b="1" dirty="0" smtClean="0"/>
              <a:t>Ressources</a:t>
            </a:r>
          </a:p>
          <a:p>
            <a:pPr>
              <a:buNone/>
            </a:pPr>
            <a:r>
              <a:rPr lang="fr-FR" b="1" dirty="0" smtClean="0"/>
              <a:t> - </a:t>
            </a:r>
            <a:r>
              <a:rPr lang="fr-FR" b="1" dirty="0" smtClean="0"/>
              <a:t>Book</a:t>
            </a:r>
          </a:p>
          <a:p>
            <a:pPr>
              <a:buNone/>
            </a:pPr>
            <a:r>
              <a:rPr lang="fr-FR" b="1" dirty="0" smtClean="0"/>
              <a:t> - </a:t>
            </a:r>
            <a:r>
              <a:rPr lang="fr-FR" b="1" dirty="0" smtClean="0"/>
              <a:t>File</a:t>
            </a:r>
          </a:p>
          <a:p>
            <a:pPr>
              <a:buNone/>
            </a:pPr>
            <a:r>
              <a:rPr lang="fr-FR" b="1" dirty="0" smtClean="0"/>
              <a:t> - </a:t>
            </a:r>
            <a:r>
              <a:rPr lang="fr-FR" b="1" dirty="0" err="1" smtClean="0"/>
              <a:t>Folder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 - </a:t>
            </a:r>
            <a:r>
              <a:rPr lang="fr-FR" b="1" dirty="0" smtClean="0"/>
              <a:t>IMS</a:t>
            </a:r>
          </a:p>
          <a:p>
            <a:pPr>
              <a:buNone/>
            </a:pPr>
            <a:r>
              <a:rPr lang="fr-FR" b="1" dirty="0" smtClean="0"/>
              <a:t> - </a:t>
            </a:r>
            <a:r>
              <a:rPr lang="fr-FR" b="1" dirty="0" smtClean="0"/>
              <a:t>Page</a:t>
            </a:r>
          </a:p>
          <a:p>
            <a:pPr>
              <a:buNone/>
            </a:pPr>
            <a:r>
              <a:rPr lang="fr-FR" b="1" dirty="0" smtClean="0"/>
              <a:t> - </a:t>
            </a:r>
            <a:r>
              <a:rPr lang="fr-FR" b="1" dirty="0" err="1"/>
              <a:t>Text</a:t>
            </a:r>
            <a:r>
              <a:rPr lang="fr-FR" b="1" dirty="0"/>
              <a:t> and </a:t>
            </a:r>
            <a:r>
              <a:rPr lang="fr-FR" b="1" dirty="0" smtClean="0"/>
              <a:t>media area</a:t>
            </a:r>
          </a:p>
          <a:p>
            <a:pPr>
              <a:buNone/>
            </a:pPr>
            <a:r>
              <a:rPr lang="fr-FR" b="1" dirty="0" smtClean="0"/>
              <a:t> - URL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714488"/>
            <a:ext cx="403860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15183" y="1600200"/>
            <a:ext cx="691363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ICT/ ICTE</a:t>
            </a:r>
            <a:br>
              <a:rPr lang="en-US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and communication technologies which encompass all electronic and computer tools allowing communication, collaboration, sharing and dissemination of information. The Internet is the best example.</a:t>
            </a:r>
          </a:p>
          <a:p>
            <a:r>
              <a:rPr lang="en-US" dirty="0" smtClean="0"/>
              <a:t>ICTE: ICT adapted to education, includes all tools dedicated to online training and learning.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dirty="0" smtClean="0"/>
              <a:t>Online </a:t>
            </a:r>
            <a:r>
              <a:rPr lang="fr-FR" b="1" i="1" dirty="0" err="1" smtClean="0"/>
              <a:t>learning</a:t>
            </a:r>
            <a:r>
              <a:rPr lang="fr-FR" b="1" i="1" dirty="0" smtClean="0"/>
              <a:t/>
            </a:r>
            <a:br>
              <a:rPr lang="fr-FR" b="1" i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Online </a:t>
            </a:r>
            <a:r>
              <a:rPr lang="en-US" dirty="0"/>
              <a:t>learning has existed for a long time with correspondence courses. It is a training </a:t>
            </a:r>
            <a:r>
              <a:rPr lang="en-US" dirty="0" smtClean="0"/>
              <a:t>system designed </a:t>
            </a:r>
            <a:r>
              <a:rPr lang="en-US" dirty="0"/>
              <a:t>to allow individuals to train without traveling to the training location and without </a:t>
            </a:r>
            <a:r>
              <a:rPr lang="en-US" dirty="0" smtClean="0"/>
              <a:t>the physical </a:t>
            </a:r>
            <a:r>
              <a:rPr lang="en-US" dirty="0"/>
              <a:t>presence of a trainer.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CMS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content management system (CMS) is an application used to manage content, allowing </a:t>
            </a:r>
            <a:r>
              <a:rPr lang="en-US" dirty="0" smtClean="0"/>
              <a:t>multiple contributors </a:t>
            </a:r>
            <a:r>
              <a:rPr lang="en-US" dirty="0"/>
              <a:t>to create, edit and publish content. The content of a CMS is usually stored in a </a:t>
            </a:r>
            <a:r>
              <a:rPr lang="en-US" dirty="0" smtClean="0"/>
              <a:t>database and </a:t>
            </a:r>
            <a:r>
              <a:rPr lang="en-US" dirty="0"/>
              <a:t>displayed in a presentation layer based on a set of templates like a website.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The different components of a CMS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643050"/>
            <a:ext cx="6858048" cy="336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/>
              <a:t>E-</a:t>
            </a:r>
            <a:r>
              <a:rPr lang="fr-FR" b="1" i="1" dirty="0" err="1"/>
              <a:t>learning</a:t>
            </a:r>
            <a:r>
              <a:rPr lang="fr-FR" b="1" i="1" dirty="0"/>
              <a:t> </a:t>
            </a:r>
            <a:r>
              <a:rPr lang="fr-FR" b="1" i="1" dirty="0" err="1"/>
              <a:t>platform</a:t>
            </a:r>
            <a:r>
              <a:rPr lang="fr-FR" b="1" i="1" dirty="0"/>
              <a:t>, LMS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/>
              <a:t>LMS: Learning Management System.</a:t>
            </a:r>
          </a:p>
          <a:p>
            <a:r>
              <a:rPr lang="en-US" dirty="0"/>
              <a:t>Software environment installed on a remote server allowing you to manage all functions related </a:t>
            </a:r>
            <a:r>
              <a:rPr lang="en-US" dirty="0" smtClean="0"/>
              <a:t>to the </a:t>
            </a:r>
            <a:r>
              <a:rPr lang="en-US" dirty="0"/>
              <a:t>organization of a distance learning course.</a:t>
            </a:r>
          </a:p>
          <a:p>
            <a:r>
              <a:rPr lang="en-US" b="1" dirty="0" err="1"/>
              <a:t>Moodle</a:t>
            </a:r>
            <a:r>
              <a:rPr lang="en-US" b="1" dirty="0"/>
              <a:t> is one of the most used LMS in the world of education, and it is also the system used </a:t>
            </a:r>
            <a:r>
              <a:rPr lang="en-US" b="1" dirty="0" smtClean="0"/>
              <a:t>for </a:t>
            </a:r>
            <a:r>
              <a:rPr lang="en-US" dirty="0" smtClean="0"/>
              <a:t>online </a:t>
            </a:r>
            <a:r>
              <a:rPr lang="en-US" dirty="0"/>
              <a:t>learning in Algerian universities (</a:t>
            </a:r>
            <a:r>
              <a:rPr lang="en-US" dirty="0" err="1"/>
              <a:t>Sétif</a:t>
            </a:r>
            <a:r>
              <a:rPr lang="en-US" dirty="0"/>
              <a:t> 02 University uses </a:t>
            </a:r>
            <a:r>
              <a:rPr lang="en-US" dirty="0" err="1"/>
              <a:t>Moodle</a:t>
            </a:r>
            <a:r>
              <a:rPr lang="en-US" dirty="0"/>
              <a:t> as a learning platform</a:t>
            </a:r>
            <a:r>
              <a:rPr lang="en-US" dirty="0" smtClean="0"/>
              <a:t>).</a:t>
            </a:r>
            <a:r>
              <a:rPr lang="fr-FR" dirty="0" smtClean="0"/>
              <a:t>online </a:t>
            </a:r>
            <a:r>
              <a:rPr lang="fr-FR" dirty="0" err="1"/>
              <a:t>learning</a:t>
            </a:r>
            <a:r>
              <a:rPr lang="fr-FR" dirty="0"/>
              <a:t>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What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</a:t>
            </a:r>
            <a:r>
              <a:rPr lang="fr-FR" b="1" dirty="0" err="1"/>
              <a:t>Moodle</a:t>
            </a:r>
            <a:r>
              <a:rPr lang="fr-FR" b="1" dirty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Moodle</a:t>
            </a:r>
            <a:r>
              <a:rPr lang="en-US" dirty="0"/>
              <a:t> is a free and open source learning management system (LMS) used in higher education </a:t>
            </a:r>
            <a:r>
              <a:rPr lang="en-US" dirty="0" smtClean="0"/>
              <a:t>for over </a:t>
            </a:r>
            <a:r>
              <a:rPr lang="en-US" dirty="0"/>
              <a:t>15 years. You can install it on any operating system to allow teachers to create their </a:t>
            </a:r>
            <a:r>
              <a:rPr lang="en-US" dirty="0" smtClean="0"/>
              <a:t>own courses </a:t>
            </a:r>
            <a:r>
              <a:rPr lang="en-US" dirty="0"/>
              <a:t>and assignments, and learners to follow and join these courses.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What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Moodle</a:t>
            </a:r>
            <a:r>
              <a:rPr lang="fr-FR" b="1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Moodle</a:t>
            </a:r>
            <a:r>
              <a:rPr lang="en-US" b="1" dirty="0"/>
              <a:t> is a role-based system. A role is a set of system-wide permissions that can be assigned </a:t>
            </a:r>
            <a:r>
              <a:rPr lang="en-US" b="1" dirty="0" smtClean="0"/>
              <a:t>to </a:t>
            </a:r>
            <a:r>
              <a:rPr lang="en-US" dirty="0" smtClean="0"/>
              <a:t>specific </a:t>
            </a:r>
            <a:r>
              <a:rPr lang="en-US" dirty="0"/>
              <a:t>users in specific contexts. The combination of roles and context defines the ability of </a:t>
            </a:r>
            <a:r>
              <a:rPr lang="en-US" dirty="0" smtClean="0"/>
              <a:t>a specific </a:t>
            </a:r>
            <a:r>
              <a:rPr lang="en-US" dirty="0"/>
              <a:t>user to do something on any page. The most common examples are </a:t>
            </a:r>
            <a:r>
              <a:rPr lang="en-US" b="1" dirty="0"/>
              <a:t>student, teacher, </a:t>
            </a:r>
            <a:r>
              <a:rPr lang="en-US" b="1" dirty="0" smtClean="0"/>
              <a:t>and </a:t>
            </a:r>
            <a:r>
              <a:rPr lang="fr-FR" b="1" dirty="0" err="1" smtClean="0"/>
              <a:t>administrator</a:t>
            </a:r>
            <a:r>
              <a:rPr lang="fr-FR" b="1" dirty="0" smtClean="0"/>
              <a:t> </a:t>
            </a:r>
            <a:r>
              <a:rPr lang="fr-FR" b="1" dirty="0" err="1"/>
              <a:t>roles</a:t>
            </a:r>
            <a:r>
              <a:rPr lang="fr-FR" b="1" dirty="0"/>
              <a:t>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915</Words>
  <Application>Microsoft Office PowerPoint</Application>
  <PresentationFormat>Affichage à l'écran (4:3)</PresentationFormat>
  <Paragraphs>56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E-Learning</vt:lpstr>
      <vt:lpstr>Diapositive 2</vt:lpstr>
      <vt:lpstr>ICT/ ICTE </vt:lpstr>
      <vt:lpstr>Online learning </vt:lpstr>
      <vt:lpstr>CMS </vt:lpstr>
      <vt:lpstr>The different components of a CMS</vt:lpstr>
      <vt:lpstr>E-learning platform, LMS</vt:lpstr>
      <vt:lpstr>What is Moodle?</vt:lpstr>
      <vt:lpstr>What is Moodle?</vt:lpstr>
      <vt:lpstr>Benefits of Moodle for Educators</vt:lpstr>
      <vt:lpstr>Benefits of Moodle for Educators</vt:lpstr>
      <vt:lpstr>Benefits of Moodle for Educators</vt:lpstr>
      <vt:lpstr>Benefits of Moodle for learners</vt:lpstr>
      <vt:lpstr>Benefits of Moodle for learners</vt:lpstr>
      <vt:lpstr>Elements that can be included in a Moodle course space</vt:lpstr>
      <vt:lpstr>Activities</vt:lpstr>
      <vt:lpstr>Ressources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E-Learning</dc:title>
  <dc:creator>ELITEBOOK</dc:creator>
  <cp:lastModifiedBy>ELITEBOOK</cp:lastModifiedBy>
  <cp:revision>5</cp:revision>
  <dcterms:created xsi:type="dcterms:W3CDTF">2023-11-12T06:54:37Z</dcterms:created>
  <dcterms:modified xsi:type="dcterms:W3CDTF">2023-11-18T19:05:31Z</dcterms:modified>
</cp:coreProperties>
</file>