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72"/>
  </p:notesMasterIdLst>
  <p:sldIdLst>
    <p:sldId id="354" r:id="rId4"/>
    <p:sldId id="355" r:id="rId5"/>
    <p:sldId id="356" r:id="rId6"/>
    <p:sldId id="357" r:id="rId7"/>
    <p:sldId id="358" r:id="rId8"/>
    <p:sldId id="359" r:id="rId9"/>
    <p:sldId id="353"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347" r:id="rId54"/>
    <p:sldId id="403" r:id="rId55"/>
    <p:sldId id="404" r:id="rId56"/>
    <p:sldId id="298"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315" r:id="rId70"/>
    <p:sldId id="32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‹N°›</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6D7AFB-15B6-4481-A6C1-90C4E03582BF}"/>
              </a:ext>
            </a:extLst>
          </p:cNvPr>
          <p:cNvSpPr/>
          <p:nvPr userDrawn="1"/>
        </p:nvSpPr>
        <p:spPr>
          <a:xfrm>
            <a:off x="5781047" y="260648"/>
            <a:ext cx="5952661" cy="6336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a16="http://schemas.microsoft.com/office/drawing/2014/main" xmlns="" id="{A2D93165-E73B-49E2-8635-02E21C046FC9}"/>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xmlns="" id="{8F51187F-8B7D-4CCE-8CAB-89F352270EAC}"/>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233BDCAA-2A7E-41A1-9D44-649A2432BF22}"/>
              </a:ext>
            </a:extLst>
          </p:cNvPr>
          <p:cNvSpPr>
            <a:spLocks noGrp="1"/>
          </p:cNvSpPr>
          <p:nvPr>
            <p:ph type="pic" idx="10" hasCustomPrompt="1"/>
          </p:nvPr>
        </p:nvSpPr>
        <p:spPr>
          <a:xfrm>
            <a:off x="4092000" y="54582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A9C2840B-D2DF-4F8C-B40B-85D0E23CC558}"/>
              </a:ext>
            </a:extLst>
          </p:cNvPr>
          <p:cNvSpPr>
            <a:spLocks noGrp="1"/>
          </p:cNvSpPr>
          <p:nvPr>
            <p:ph type="pic" idx="11" hasCustomPrompt="1"/>
          </p:nvPr>
        </p:nvSpPr>
        <p:spPr>
          <a:xfrm>
            <a:off x="0" y="357540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xmlns="" id="{E0178A45-E1F2-4219-82A5-06E071535503}"/>
              </a:ext>
            </a:extLst>
          </p:cNvPr>
          <p:cNvGrpSpPr/>
          <p:nvPr userDrawn="1"/>
        </p:nvGrpSpPr>
        <p:grpSpPr>
          <a:xfrm>
            <a:off x="637723" y="3059055"/>
            <a:ext cx="4156177" cy="3268904"/>
            <a:chOff x="2444748" y="555045"/>
            <a:chExt cx="7282048" cy="5727454"/>
          </a:xfrm>
        </p:grpSpPr>
        <p:sp>
          <p:nvSpPr>
            <p:cNvPr id="3" name="Freeform: Shape 2">
              <a:extLst>
                <a:ext uri="{FF2B5EF4-FFF2-40B4-BE49-F238E27FC236}">
                  <a16:creationId xmlns:a16="http://schemas.microsoft.com/office/drawing/2014/main" xmlns="" id="{85E309B5-D35D-4C95-A09A-4E2C8B12E33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3A4C29C0-CEE1-45B8-A0C3-402E9D4A7CC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xmlns="" id="{3DAF51F6-CAE6-497C-8F0E-AC4008FDE669}"/>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ADE4362C-E294-4C51-947C-C72C712BDF9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7848B4B1-766D-4432-9FDC-F940B1A061D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B5855D06-FC93-4234-A8B0-C678B458F67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704C8F15-E1BE-4C55-9E32-90AE37C3647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ABF5B835-A302-44A2-A60F-1F12E64F4EE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xmlns="" id="{E32D52F7-8EF1-4FD1-9F8E-0108B46380D2}"/>
              </a:ext>
            </a:extLst>
          </p:cNvPr>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xmlns="" id="{5CF05A6B-CDF0-4EC5-9C70-296EED51DE50}"/>
              </a:ext>
            </a:extLst>
          </p:cNvPr>
          <p:cNvSpPr>
            <a:spLocks noGrp="1"/>
          </p:cNvSpPr>
          <p:nvPr>
            <p:ph type="pic" sz="quarter" idx="42" hasCustomPrompt="1"/>
          </p:nvPr>
        </p:nvSpPr>
        <p:spPr>
          <a:xfrm>
            <a:off x="767538" y="3202164"/>
            <a:ext cx="3917673" cy="225145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23B867E3-38AB-4476-8632-34EDFC59DB87}"/>
              </a:ext>
            </a:extLst>
          </p:cNvPr>
          <p:cNvSpPr>
            <a:spLocks noGrp="1"/>
          </p:cNvSpPr>
          <p:nvPr>
            <p:ph type="pic" sz="quarter" idx="43" hasCustomPrompt="1"/>
          </p:nvPr>
        </p:nvSpPr>
        <p:spPr>
          <a:xfrm>
            <a:off x="6600622" y="1305993"/>
            <a:ext cx="4334608" cy="433509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Arc 2">
            <a:extLst>
              <a:ext uri="{FF2B5EF4-FFF2-40B4-BE49-F238E27FC236}">
                <a16:creationId xmlns:a16="http://schemas.microsoft.com/office/drawing/2014/main" xmlns="" id="{94A74E82-B34D-4C4B-B00A-63C2E0C1481F}"/>
              </a:ext>
            </a:extLst>
          </p:cNvPr>
          <p:cNvSpPr/>
          <p:nvPr userDrawn="1"/>
        </p:nvSpPr>
        <p:spPr>
          <a:xfrm>
            <a:off x="6320628" y="1026240"/>
            <a:ext cx="4894597" cy="4894597"/>
          </a:xfrm>
          <a:prstGeom prst="arc">
            <a:avLst>
              <a:gd name="adj1" fmla="val 12493243"/>
              <a:gd name="adj2" fmla="val 8891088"/>
            </a:avLst>
          </a:prstGeom>
          <a:ln w="25400">
            <a:solidFill>
              <a:schemeClr val="accent1"/>
            </a:solidFill>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xmlns="" id="{7A93F2A8-E9B4-4FBC-B414-DC9803D923D9}"/>
              </a:ext>
            </a:extLst>
          </p:cNvPr>
          <p:cNvSpPr>
            <a:spLocks noGrp="1"/>
          </p:cNvSpPr>
          <p:nvPr>
            <p:ph type="pic" sz="quarter" idx="11" hasCustomPrompt="1"/>
          </p:nvPr>
        </p:nvSpPr>
        <p:spPr>
          <a:xfrm>
            <a:off x="995168" y="2560523"/>
            <a:ext cx="2160000" cy="2160000"/>
          </a:xfrm>
          <a:prstGeom prst="ellipse">
            <a:avLst/>
          </a:prstGeom>
          <a:solidFill>
            <a:schemeClr val="bg1">
              <a:lumMod val="95000"/>
            </a:schemeClr>
          </a:solidFill>
          <a:ln w="22225">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EC3D2488-3F58-407E-9BB0-8EE204A58A8A}"/>
              </a:ext>
            </a:extLst>
          </p:cNvPr>
          <p:cNvSpPr>
            <a:spLocks noGrp="1"/>
          </p:cNvSpPr>
          <p:nvPr>
            <p:ph type="pic" sz="quarter" idx="57" hasCustomPrompt="1"/>
          </p:nvPr>
        </p:nvSpPr>
        <p:spPr>
          <a:xfrm>
            <a:off x="4495312" y="2560523"/>
            <a:ext cx="2160000" cy="2160000"/>
          </a:xfrm>
          <a:prstGeom prst="ellipse">
            <a:avLst/>
          </a:prstGeom>
          <a:solidFill>
            <a:schemeClr val="bg1">
              <a:lumMod val="95000"/>
            </a:schemeClr>
          </a:solidFill>
          <a:ln w="222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86B69C6D-9647-4A3E-9A66-A73EE3F4286F}"/>
              </a:ext>
            </a:extLst>
          </p:cNvPr>
          <p:cNvSpPr>
            <a:spLocks noGrp="1"/>
          </p:cNvSpPr>
          <p:nvPr>
            <p:ph type="pic" sz="quarter" idx="60" hasCustomPrompt="1"/>
          </p:nvPr>
        </p:nvSpPr>
        <p:spPr>
          <a:xfrm>
            <a:off x="7995455" y="2560523"/>
            <a:ext cx="2160000" cy="2160000"/>
          </a:xfrm>
          <a:prstGeom prst="ellipse">
            <a:avLst/>
          </a:prstGeom>
          <a:solidFill>
            <a:schemeClr val="bg1">
              <a:lumMod val="95000"/>
            </a:schemeClr>
          </a:solidFill>
          <a:ln w="2222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E117BCC-3032-4F8C-AA88-4892223066D6}"/>
              </a:ext>
            </a:extLst>
          </p:cNvPr>
          <p:cNvGrpSpPr/>
          <p:nvPr userDrawn="1"/>
        </p:nvGrpSpPr>
        <p:grpSpPr>
          <a:xfrm>
            <a:off x="9613650" y="2003247"/>
            <a:ext cx="2578350" cy="4052320"/>
            <a:chOff x="9508727" y="2147107"/>
            <a:chExt cx="2683273" cy="4217224"/>
          </a:xfrm>
        </p:grpSpPr>
        <p:sp>
          <p:nvSpPr>
            <p:cNvPr id="3" name="Freeform: Shape 2">
              <a:extLst>
                <a:ext uri="{FF2B5EF4-FFF2-40B4-BE49-F238E27FC236}">
                  <a16:creationId xmlns:a16="http://schemas.microsoft.com/office/drawing/2014/main" xmlns="" id="{D9E0B0B1-4B11-4180-BADE-DB071FCDEC5D}"/>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xmlns="" id="{1EDE72EE-879B-4FEA-A6CD-BCF46F39E4C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5" name="Freeform: Shape 4">
              <a:extLst>
                <a:ext uri="{FF2B5EF4-FFF2-40B4-BE49-F238E27FC236}">
                  <a16:creationId xmlns:a16="http://schemas.microsoft.com/office/drawing/2014/main" xmlns="" id="{2CCB3843-05FA-4D36-8253-9E8F3AB1921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6" name="Freeform: Shape 5">
              <a:extLst>
                <a:ext uri="{FF2B5EF4-FFF2-40B4-BE49-F238E27FC236}">
                  <a16:creationId xmlns:a16="http://schemas.microsoft.com/office/drawing/2014/main" xmlns="" id="{AB7AF8A9-20F4-42A9-9ACC-52EA430548E1}"/>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xmlns="" id="{A3B04ADD-D9A0-4779-9DE8-7B053FC465F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xmlns="" id="{F98221A9-6AC7-4184-B404-4D26AC76772E}"/>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E24C79AC-939D-4B2C-8A93-F1F58E8EDBA8}"/>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0" name="Rectangle 9">
            <a:extLst>
              <a:ext uri="{FF2B5EF4-FFF2-40B4-BE49-F238E27FC236}">
                <a16:creationId xmlns:a16="http://schemas.microsoft.com/office/drawing/2014/main" xmlns="" id="{079717CE-5FF1-456C-B564-55798E060E3B}"/>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1" name="Oval 10">
            <a:extLst>
              <a:ext uri="{FF2B5EF4-FFF2-40B4-BE49-F238E27FC236}">
                <a16:creationId xmlns:a16="http://schemas.microsoft.com/office/drawing/2014/main" xmlns="" id="{F51B4AAB-F0BC-4BA8-8711-B6E764DC67C4}"/>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Oval 9">
            <a:extLst>
              <a:ext uri="{FF2B5EF4-FFF2-40B4-BE49-F238E27FC236}">
                <a16:creationId xmlns:a16="http://schemas.microsoft.com/office/drawing/2014/main" xmlns="" id="{13FCA882-D6A7-47A0-8F53-222F73770C2C}"/>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Picture Placeholder 2">
            <a:extLst>
              <a:ext uri="{FF2B5EF4-FFF2-40B4-BE49-F238E27FC236}">
                <a16:creationId xmlns:a16="http://schemas.microsoft.com/office/drawing/2014/main" xmlns="" id="{9DB5361C-4E28-430F-9AB8-82C47DA59C59}"/>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4" name="Group 20">
            <a:extLst>
              <a:ext uri="{FF2B5EF4-FFF2-40B4-BE49-F238E27FC236}">
                <a16:creationId xmlns:a16="http://schemas.microsoft.com/office/drawing/2014/main" xmlns="" id="{354EA4D5-D4EB-4CB5-9857-49FA2B15841F}"/>
              </a:ext>
            </a:extLst>
          </p:cNvPr>
          <p:cNvGrpSpPr/>
          <p:nvPr userDrawn="1"/>
        </p:nvGrpSpPr>
        <p:grpSpPr>
          <a:xfrm>
            <a:off x="7019112" y="2341950"/>
            <a:ext cx="1890758" cy="3323854"/>
            <a:chOff x="445712" y="1449040"/>
            <a:chExt cx="2113018" cy="3924176"/>
          </a:xfrm>
        </p:grpSpPr>
        <p:sp>
          <p:nvSpPr>
            <p:cNvPr id="15" name="Rounded Rectangle 21">
              <a:extLst>
                <a:ext uri="{FF2B5EF4-FFF2-40B4-BE49-F238E27FC236}">
                  <a16:creationId xmlns:a16="http://schemas.microsoft.com/office/drawing/2014/main" xmlns="" id="{FBFC0138-3DDC-4D23-9F01-896D4915E92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6" name="Rectangle 22">
              <a:extLst>
                <a:ext uri="{FF2B5EF4-FFF2-40B4-BE49-F238E27FC236}">
                  <a16:creationId xmlns:a16="http://schemas.microsoft.com/office/drawing/2014/main" xmlns="" id="{118890BA-E4FD-42D6-8AC7-1AC8FAC00592}"/>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7" name="Group 23">
              <a:extLst>
                <a:ext uri="{FF2B5EF4-FFF2-40B4-BE49-F238E27FC236}">
                  <a16:creationId xmlns:a16="http://schemas.microsoft.com/office/drawing/2014/main" xmlns="" id="{2E10FAE0-0A16-4D44-B561-8BFCCF53C81B}"/>
                </a:ext>
              </a:extLst>
            </p:cNvPr>
            <p:cNvGrpSpPr/>
            <p:nvPr userDrawn="1"/>
          </p:nvGrpSpPr>
          <p:grpSpPr>
            <a:xfrm>
              <a:off x="1407705" y="5045834"/>
              <a:ext cx="211967" cy="211967"/>
              <a:chOff x="1549420" y="5712364"/>
              <a:chExt cx="312583" cy="312583"/>
            </a:xfrm>
          </p:grpSpPr>
          <p:sp>
            <p:nvSpPr>
              <p:cNvPr id="18" name="Oval 24">
                <a:extLst>
                  <a:ext uri="{FF2B5EF4-FFF2-40B4-BE49-F238E27FC236}">
                    <a16:creationId xmlns:a16="http://schemas.microsoft.com/office/drawing/2014/main" xmlns="" id="{9AE4CF47-5EF3-4EA4-A009-ABF2A05D1F1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ounded Rectangle 25">
                <a:extLst>
                  <a:ext uri="{FF2B5EF4-FFF2-40B4-BE49-F238E27FC236}">
                    <a16:creationId xmlns:a16="http://schemas.microsoft.com/office/drawing/2014/main" xmlns="" id="{6C8A489D-2846-49A9-B94F-3D588B4AB95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0" name="Picture Placeholder 2">
            <a:extLst>
              <a:ext uri="{FF2B5EF4-FFF2-40B4-BE49-F238E27FC236}">
                <a16:creationId xmlns:a16="http://schemas.microsoft.com/office/drawing/2014/main" xmlns="" id="{35D9DFBD-E320-498F-B6AB-EDE7A3C3E4A3}"/>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1" name="Text Placeholder 9">
            <a:extLst>
              <a:ext uri="{FF2B5EF4-FFF2-40B4-BE49-F238E27FC236}">
                <a16:creationId xmlns:a16="http://schemas.microsoft.com/office/drawing/2014/main" xmlns="" id="{4E77E7AC-8C78-442E-888C-75CA5F39664A}"/>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642695E7-0C1B-46BA-A458-9D37FBA5911A}"/>
              </a:ext>
            </a:extLst>
          </p:cNvPr>
          <p:cNvSpPr>
            <a:spLocks noGrp="1"/>
          </p:cNvSpPr>
          <p:nvPr>
            <p:ph type="pic" idx="10" hasCustomPrompt="1"/>
          </p:nvPr>
        </p:nvSpPr>
        <p:spPr>
          <a:xfrm>
            <a:off x="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2A4CA258-6152-46AF-8FC9-428779C9219B}"/>
              </a:ext>
            </a:extLst>
          </p:cNvPr>
          <p:cNvSpPr>
            <a:spLocks noGrp="1"/>
          </p:cNvSpPr>
          <p:nvPr>
            <p:ph type="pic" idx="11" hasCustomPrompt="1"/>
          </p:nvPr>
        </p:nvSpPr>
        <p:spPr>
          <a:xfrm>
            <a:off x="816000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7684" y="2052935"/>
            <a:ext cx="6096000" cy="4154984"/>
          </a:xfrm>
          <a:prstGeom prst="rect">
            <a:avLst/>
          </a:prstGeom>
        </p:spPr>
        <p:txBody>
          <a:bodyPr>
            <a:spAutoFit/>
          </a:bodyPr>
          <a:lstStyle/>
          <a:p>
            <a:pPr algn="ctr"/>
            <a:r>
              <a:rPr lang="en-US" sz="4400" b="1" dirty="0">
                <a:latin typeface="Times New Roman" panose="02020603050405020304" pitchFamily="18" charset="0"/>
                <a:cs typeface="Times New Roman" panose="02020603050405020304" pitchFamily="18" charset="0"/>
              </a:rPr>
              <a:t>Third Lecture</a:t>
            </a:r>
          </a:p>
          <a:p>
            <a:pPr algn="ctr"/>
            <a:r>
              <a:rPr lang="en-US" sz="4400" b="1" dirty="0">
                <a:latin typeface="Times New Roman" panose="02020603050405020304" pitchFamily="18" charset="0"/>
                <a:cs typeface="Times New Roman" panose="02020603050405020304" pitchFamily="18" charset="0"/>
              </a:rPr>
              <a:t>The Nature of Learner Language (Features of Learner </a:t>
            </a:r>
            <a:r>
              <a:rPr lang="en-US" sz="4400" b="1">
                <a:latin typeface="Times New Roman" panose="02020603050405020304" pitchFamily="18" charset="0"/>
                <a:cs typeface="Times New Roman" panose="02020603050405020304" pitchFamily="18" charset="0"/>
              </a:rPr>
              <a:t>Language</a:t>
            </a:r>
            <a:r>
              <a:rPr lang="en-US" sz="4400" b="1" smtClean="0">
                <a:latin typeface="Times New Roman" panose="02020603050405020304" pitchFamily="18" charset="0"/>
                <a:cs typeface="Times New Roman" panose="02020603050405020304" pitchFamily="18" charset="0"/>
              </a:rPr>
              <a:t>)</a:t>
            </a:r>
          </a:p>
          <a:p>
            <a:pPr algn="ctr"/>
            <a:endParaRPr lang="en-US" sz="4400" b="1" dirty="0" smtClean="0">
              <a:latin typeface="Times New Roman" panose="02020603050405020304" pitchFamily="18" charset="0"/>
              <a:cs typeface="Times New Roman" panose="02020603050405020304" pitchFamily="18" charset="0"/>
            </a:endParaRPr>
          </a:p>
          <a:p>
            <a:pPr algn="ctr"/>
            <a:r>
              <a:rPr lang="en-US" sz="4400" b="1" dirty="0" err="1" smtClean="0">
                <a:latin typeface="Times New Roman" panose="02020603050405020304" pitchFamily="18" charset="0"/>
                <a:cs typeface="Times New Roman" panose="02020603050405020304" pitchFamily="18" charset="0"/>
              </a:rPr>
              <a:t>Dr</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Soumia</a:t>
            </a:r>
            <a:r>
              <a:rPr lang="en-US" sz="4400" b="1" dirty="0" smtClean="0">
                <a:latin typeface="Times New Roman" panose="02020603050405020304" pitchFamily="18" charset="0"/>
                <a:cs typeface="Times New Roman" panose="02020603050405020304" pitchFamily="18" charset="0"/>
              </a:rPr>
              <a:t> HADJAB</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86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671" y="1576211"/>
            <a:ext cx="11410682"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Furthermore</a:t>
            </a:r>
            <a:r>
              <a:rPr lang="en-US" sz="3600" dirty="0">
                <a:latin typeface="Times New Roman" panose="02020603050405020304" pitchFamily="18" charset="0"/>
                <a:cs typeface="Times New Roman" panose="02020603050405020304" pitchFamily="18" charset="0"/>
              </a:rPr>
              <a:t>, EK is </a:t>
            </a:r>
            <a:r>
              <a:rPr lang="en-US" sz="3600" dirty="0" err="1">
                <a:latin typeface="Times New Roman" panose="02020603050405020304" pitchFamily="18" charset="0"/>
                <a:cs typeface="Times New Roman" panose="02020603050405020304" pitchFamily="18" charset="0"/>
              </a:rPr>
              <a:t>leanable</a:t>
            </a:r>
            <a:r>
              <a:rPr lang="en-US" sz="3600" dirty="0">
                <a:latin typeface="Times New Roman" panose="02020603050405020304" pitchFamily="18" charset="0"/>
                <a:cs typeface="Times New Roman" panose="02020603050405020304" pitchFamily="18" charset="0"/>
              </a:rPr>
              <a:t>. Implicit knowledge is also </a:t>
            </a:r>
            <a:r>
              <a:rPr lang="en-US" sz="3600" dirty="0" err="1">
                <a:latin typeface="Times New Roman" panose="02020603050405020304" pitchFamily="18" charset="0"/>
                <a:cs typeface="Times New Roman" panose="02020603050405020304" pitchFamily="18" charset="0"/>
              </a:rPr>
              <a:t>leanable</a:t>
            </a:r>
            <a:r>
              <a:rPr lang="en-US" sz="3600" dirty="0">
                <a:latin typeface="Times New Roman" panose="02020603050405020304" pitchFamily="18" charset="0"/>
                <a:cs typeface="Times New Roman" panose="02020603050405020304" pitchFamily="18" charset="0"/>
              </a:rPr>
              <a:t>, but there would appear to be relatively universal constraints on the ability of adult learners to fully learn an L2 implicitly given that only a very few learners to achieve native-speaker proficiency. In contrast, as Bialystok (1994) pointed out, “explicit knowledge can be learned at any </a:t>
            </a:r>
            <a:r>
              <a:rPr lang="en-US" sz="3600" dirty="0" err="1">
                <a:latin typeface="Times New Roman" panose="02020603050405020304" pitchFamily="18" charset="0"/>
                <a:cs typeface="Times New Roman" panose="02020603050405020304" pitchFamily="18" charset="0"/>
              </a:rPr>
              <a:t>ageˮ</a:t>
            </a:r>
            <a:r>
              <a:rPr lang="en-US" sz="3600" dirty="0">
                <a:latin typeface="Times New Roman" panose="02020603050405020304" pitchFamily="18" charset="0"/>
                <a:cs typeface="Times New Roman" panose="02020603050405020304" pitchFamily="18" charset="0"/>
              </a:rPr>
              <a:t> (p. 566).</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70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600" b="1" dirty="0" err="1">
                <a:latin typeface="Times New Roman" panose="02020603050405020304" pitchFamily="18" charset="0"/>
                <a:cs typeface="Times New Roman" panose="02020603050405020304" pitchFamily="18" charset="0"/>
              </a:rPr>
              <a:t>Theories</a:t>
            </a:r>
            <a:r>
              <a:rPr lang="fr-FR" sz="3600" b="1" dirty="0">
                <a:latin typeface="Times New Roman" panose="02020603050405020304" pitchFamily="18" charset="0"/>
                <a:cs typeface="Times New Roman" panose="02020603050405020304" pitchFamily="18" charset="0"/>
              </a:rPr>
              <a:t> of </a:t>
            </a:r>
            <a:r>
              <a:rPr lang="fr-FR" sz="3600" b="1" dirty="0" err="1">
                <a:latin typeface="Times New Roman" panose="02020603050405020304" pitchFamily="18" charset="0"/>
                <a:cs typeface="Times New Roman" panose="02020603050405020304" pitchFamily="18" charset="0"/>
              </a:rPr>
              <a:t>Consciousness</a:t>
            </a:r>
            <a:endParaRPr lang="fr-FR" sz="3600" b="1"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3" y="1365161"/>
            <a:ext cx="11256135" cy="5344731"/>
          </a:xfrm>
          <a:prstGeom prst="rect">
            <a:avLst/>
          </a:prstGeom>
        </p:spPr>
      </p:pic>
    </p:spTree>
    <p:extLst>
      <p:ext uri="{BB962C8B-B14F-4D97-AF65-F5344CB8AC3E}">
        <p14:creationId xmlns:p14="http://schemas.microsoft.com/office/powerpoint/2010/main" val="137782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26" y="1720840"/>
            <a:ext cx="11719774" cy="3416320"/>
          </a:xfrm>
          <a:prstGeom prst="rect">
            <a:avLst/>
          </a:prstGeom>
        </p:spPr>
        <p:txBody>
          <a:bodyPr wrap="square">
            <a:spAutoFit/>
          </a:bodyPr>
          <a:lstStyle/>
          <a:p>
            <a:r>
              <a:rPr lang="en-US" dirty="0"/>
              <a:t> </a:t>
            </a:r>
            <a:r>
              <a:rPr lang="en-US" dirty="0" smtClean="0"/>
              <a:t>   </a:t>
            </a:r>
            <a:r>
              <a:rPr lang="en-US" sz="3600" dirty="0" err="1" smtClean="0">
                <a:latin typeface="Times New Roman" panose="02020603050405020304" pitchFamily="18" charset="0"/>
                <a:cs typeface="Times New Roman" panose="02020603050405020304" pitchFamily="18" charset="0"/>
              </a:rPr>
              <a:t>Krashen</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(1982, 1985) puts forward a distinction between two independent processes: acquisition and learning. ‘</a:t>
            </a:r>
            <a:r>
              <a:rPr lang="en-US" sz="3600" dirty="0" err="1">
                <a:latin typeface="Times New Roman" panose="02020603050405020304" pitchFamily="18" charset="0"/>
                <a:cs typeface="Times New Roman" panose="02020603050405020304" pitchFamily="18" charset="0"/>
              </a:rPr>
              <a:t>Aquisition</a:t>
            </a:r>
            <a:r>
              <a:rPr lang="en-US" sz="3600" dirty="0">
                <a:latin typeface="Times New Roman" panose="02020603050405020304" pitchFamily="18" charset="0"/>
                <a:cs typeface="Times New Roman" panose="02020603050405020304" pitchFamily="18" charset="0"/>
              </a:rPr>
              <a:t>’ is a subconscious process; while ‘learning’ is a conscious process which results in ‘knowing about’ a language. </a:t>
            </a:r>
            <a:r>
              <a:rPr lang="en-US" sz="3600" dirty="0" err="1">
                <a:latin typeface="Times New Roman" panose="02020603050405020304" pitchFamily="18" charset="0"/>
                <a:cs typeface="Times New Roman" panose="02020603050405020304" pitchFamily="18" charset="0"/>
              </a:rPr>
              <a:t>Krashen</a:t>
            </a:r>
            <a:r>
              <a:rPr lang="en-US" sz="3600" dirty="0">
                <a:latin typeface="Times New Roman" panose="02020603050405020304" pitchFamily="18" charset="0"/>
                <a:cs typeface="Times New Roman" panose="02020603050405020304" pitchFamily="18" charset="0"/>
              </a:rPr>
              <a:t> (1985) stressed acquisition. He claimed that conscious knowledge cannot become unconscious linguistic knowledge.</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31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43" y="1443841"/>
            <a:ext cx="11346287"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However</a:t>
            </a:r>
            <a:r>
              <a:rPr lang="en-US" sz="3600" dirty="0">
                <a:latin typeface="Times New Roman" panose="02020603050405020304" pitchFamily="18" charset="0"/>
                <a:cs typeface="Times New Roman" panose="02020603050405020304" pitchFamily="18" charset="0"/>
              </a:rPr>
              <a:t>, Schmidt (1990) suggests that the notion of consciousness is both useful and possibly necessary in second language learning. Schmidt’s aim was to reveal that conscious processes are important in second language learning, but unconscious processes should not be neglected in language comprehension and production, both of which contribute to second language learning.</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87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40" y="1895014"/>
            <a:ext cx="11616744" cy="2862322"/>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Schmidt </a:t>
            </a:r>
            <a:r>
              <a:rPr lang="en-US" sz="3600" dirty="0">
                <a:latin typeface="Times New Roman" panose="02020603050405020304" pitchFamily="18" charset="0"/>
                <a:cs typeface="Times New Roman" panose="02020603050405020304" pitchFamily="18" charset="0"/>
              </a:rPr>
              <a:t>(1990) presented some theories of consciousness to explain noticing and its systems, information processing theories and a global work-place theory. Noticed input becomes intake, which may be incorporated long-term into IL, and therefore involves effective processing.</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45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sz="4000" b="1" dirty="0">
                <a:latin typeface="Times New Roman" panose="02020603050405020304" pitchFamily="18" charset="0"/>
                <a:cs typeface="Times New Roman" panose="02020603050405020304" pitchFamily="18" charset="0"/>
              </a:rPr>
              <a:t>Consciousness and Language Learning Development</a:t>
            </a:r>
            <a:endParaRPr lang="fr-FR" sz="40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870178"/>
            <a:ext cx="11190183" cy="4987821"/>
          </a:xfrm>
          <a:prstGeom prst="rect">
            <a:avLst/>
          </a:prstGeom>
        </p:spPr>
      </p:pic>
    </p:spTree>
    <p:extLst>
      <p:ext uri="{BB962C8B-B14F-4D97-AF65-F5344CB8AC3E}">
        <p14:creationId xmlns:p14="http://schemas.microsoft.com/office/powerpoint/2010/main" val="34087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136" y="1627727"/>
            <a:ext cx="11603864"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Schmidt </a:t>
            </a:r>
            <a:r>
              <a:rPr lang="en-US" sz="3600" dirty="0">
                <a:latin typeface="Times New Roman" panose="02020603050405020304" pitchFamily="18" charset="0"/>
                <a:cs typeface="Times New Roman" panose="02020603050405020304" pitchFamily="18" charset="0"/>
              </a:rPr>
              <a:t>(1990) presented three issues to discuss about the role of consciousness in second language learning. The first is the subliminal learning issue – whether conscious awareness at the level of ‘noticing’ is necessary for language learning. He denies subliminal language learning and emphasizes the importance of noticing, which becomes intake when learners notice </a:t>
            </a:r>
            <a:r>
              <a:rPr lang="en-US" sz="3600" dirty="0" err="1">
                <a:latin typeface="Times New Roman" panose="02020603050405020304" pitchFamily="18" charset="0"/>
                <a:cs typeface="Times New Roman" panose="02020603050405020304" pitchFamily="18" charset="0"/>
              </a:rPr>
              <a:t>concsiously</a:t>
            </a:r>
            <a:r>
              <a:rPr lang="en-US" sz="3600" dirty="0">
                <a:latin typeface="Times New Roman" panose="02020603050405020304" pitchFamily="18" charset="0"/>
                <a:cs typeface="Times New Roman" panose="02020603050405020304" pitchFamily="18" charset="0"/>
              </a:rPr>
              <a:t>.</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93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409" y="2094740"/>
            <a:ext cx="11526591" cy="2308324"/>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second is the incidental learning issue, that is, whether it is necessary to consciously ‘pay attention’ in order to learn. Schmidt argues that incidental learning is certainly possible in task-based language teaching.</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63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408" y="1443841"/>
            <a:ext cx="11526592" cy="3970318"/>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last is the implicit learning issue, referring to whether learner hypotheses based on input are the result of conscious understanding or an unconscious process of abstraction. However, Schmidt thinks implicit learning is the most difficult question to resolve (</a:t>
            </a:r>
            <a:r>
              <a:rPr lang="en-US" sz="3600" dirty="0" err="1">
                <a:latin typeface="Times New Roman" panose="02020603050405020304" pitchFamily="18" charset="0"/>
                <a:cs typeface="Times New Roman" panose="02020603050405020304" pitchFamily="18" charset="0"/>
              </a:rPr>
              <a:t>Jin</a:t>
            </a:r>
            <a:r>
              <a:rPr lang="en-US" sz="3600" dirty="0">
                <a:latin typeface="Times New Roman" panose="02020603050405020304" pitchFamily="18" charset="0"/>
                <a:cs typeface="Times New Roman" panose="02020603050405020304" pitchFamily="18" charset="0"/>
              </a:rPr>
              <a:t>, 2011). Schmidt concluded that more research needs to focus on the role of consciousness in second language learning.</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48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763" y="2274838"/>
            <a:ext cx="10947043" cy="2308324"/>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However</a:t>
            </a:r>
            <a:r>
              <a:rPr lang="en-US" sz="3600" dirty="0">
                <a:latin typeface="Times New Roman" panose="02020603050405020304" pitchFamily="18" charset="0"/>
                <a:cs typeface="Times New Roman" panose="02020603050405020304" pitchFamily="18" charset="0"/>
              </a:rPr>
              <a:t>, McLaughlin (1987) argued that acquisition, not consciousness, is more appropriately used to study according to whether it involves controlled or automatic processing.</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66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3166" y="2461891"/>
            <a:ext cx="6096000" cy="2554545"/>
          </a:xfrm>
          <a:prstGeom prst="rect">
            <a:avLst/>
          </a:prstGeom>
        </p:spPr>
        <p:txBody>
          <a:bodyPr>
            <a:spAutoFit/>
          </a:bodyPr>
          <a:lstStyle/>
          <a:p>
            <a:pPr algn="ctr"/>
            <a:r>
              <a:rPr lang="en-US" sz="4000" b="1" dirty="0">
                <a:latin typeface="Times New Roman" panose="02020603050405020304" pitchFamily="18" charset="0"/>
                <a:cs typeface="Times New Roman" panose="02020603050405020304" pitchFamily="18" charset="0"/>
              </a:rPr>
              <a:t>3.1. Raising Learners’ Awareness: Neuropsychological Aspect of Language Learning</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82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sz="4000" b="1" dirty="0">
                <a:latin typeface="Times New Roman" panose="02020603050405020304" pitchFamily="18" charset="0"/>
                <a:cs typeface="Times New Roman" panose="02020603050405020304" pitchFamily="18" charset="0"/>
              </a:rPr>
              <a:t>Incidental Learning vs. Paying Attention (Intentional Learning)</a:t>
            </a:r>
            <a:endParaRPr lang="fr-FR" sz="4000" b="1"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4" y="2071687"/>
            <a:ext cx="11716421" cy="4329113"/>
          </a:xfrm>
          <a:prstGeom prst="rect">
            <a:avLst/>
          </a:prstGeom>
        </p:spPr>
      </p:pic>
    </p:spTree>
    <p:extLst>
      <p:ext uri="{BB962C8B-B14F-4D97-AF65-F5344CB8AC3E}">
        <p14:creationId xmlns:p14="http://schemas.microsoft.com/office/powerpoint/2010/main" val="226504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000" b="1" dirty="0">
                <a:latin typeface="Times New Roman" panose="02020603050405020304" pitchFamily="18" charset="0"/>
                <a:cs typeface="Times New Roman" panose="02020603050405020304" pitchFamily="18" charset="0"/>
              </a:rPr>
              <a:t>Expectations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30" y="1056728"/>
            <a:ext cx="11409124" cy="5575891"/>
          </a:xfrm>
          <a:prstGeom prst="rect">
            <a:avLst/>
          </a:prstGeom>
        </p:spPr>
      </p:pic>
    </p:spTree>
    <p:extLst>
      <p:ext uri="{BB962C8B-B14F-4D97-AF65-F5344CB8AC3E}">
        <p14:creationId xmlns:p14="http://schemas.microsoft.com/office/powerpoint/2010/main" val="67320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822" y="1270286"/>
            <a:ext cx="11384924" cy="4524315"/>
          </a:xfrm>
          <a:prstGeom prst="rect">
            <a:avLst/>
          </a:prstGeom>
        </p:spPr>
        <p:txBody>
          <a:bodyPr wrap="square">
            <a:spAutoFit/>
          </a:bodyPr>
          <a:lstStyle/>
          <a:p>
            <a:r>
              <a:rPr lang="en-US" dirty="0"/>
              <a:t> </a:t>
            </a:r>
            <a:r>
              <a:rPr lang="en-US" dirty="0" smtClean="0"/>
              <a:t>  </a:t>
            </a:r>
            <a:r>
              <a:rPr lang="en-US" sz="3600" dirty="0" smtClean="0">
                <a:latin typeface="Times New Roman" panose="02020603050405020304" pitchFamily="18" charset="0"/>
                <a:cs typeface="Times New Roman" panose="02020603050405020304" pitchFamily="18" charset="0"/>
              </a:rPr>
              <a:t>Schmidt </a:t>
            </a:r>
            <a:r>
              <a:rPr lang="en-US" sz="3600" dirty="0">
                <a:latin typeface="Times New Roman" panose="02020603050405020304" pitchFamily="18" charset="0"/>
                <a:cs typeface="Times New Roman" panose="02020603050405020304" pitchFamily="18" charset="0"/>
              </a:rPr>
              <a:t>proposes that instruction may play an important role in priming LLS to notice features by establishing expectations about language. </a:t>
            </a:r>
            <a:r>
              <a:rPr lang="en-US" sz="3600" dirty="0" err="1">
                <a:latin typeface="Times New Roman" panose="02020603050405020304" pitchFamily="18" charset="0"/>
                <a:cs typeface="Times New Roman" panose="02020603050405020304" pitchFamily="18" charset="0"/>
              </a:rPr>
              <a:t>Skehan</a:t>
            </a:r>
            <a:r>
              <a:rPr lang="en-US" sz="3600" dirty="0">
                <a:latin typeface="Times New Roman" panose="02020603050405020304" pitchFamily="18" charset="0"/>
                <a:cs typeface="Times New Roman" panose="02020603050405020304" pitchFamily="18" charset="0"/>
              </a:rPr>
              <a:t> (1998) stated that instruction provides structured input supporting for noticing by focusing attention on and enhancing awareness of language features. Ellis (1997) argued that instruction can draw learners’ attention on items that they do not expect and as a result they may not notice.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57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idx="14"/>
          </p:nvPr>
        </p:nvPicPr>
        <p:blipFill>
          <a:blip r:embed="rId2">
            <a:extLst>
              <a:ext uri="{28A0092B-C50C-407E-A947-70E740481C1C}">
                <a14:useLocalDpi xmlns:a14="http://schemas.microsoft.com/office/drawing/2010/main" val="0"/>
              </a:ext>
            </a:extLst>
          </a:blip>
          <a:srcRect t="28763" b="28763"/>
          <a:stretch>
            <a:fillRect/>
          </a:stretch>
        </p:blipFill>
        <p:spPr>
          <a:xfrm>
            <a:off x="734769" y="1196752"/>
            <a:ext cx="10849205" cy="5062380"/>
          </a:xfrm>
        </p:spPr>
      </p:pic>
      <p:sp>
        <p:nvSpPr>
          <p:cNvPr id="3" name="Titre 2"/>
          <p:cNvSpPr>
            <a:spLocks noGrp="1"/>
          </p:cNvSpPr>
          <p:nvPr>
            <p:ph type="title"/>
          </p:nvPr>
        </p:nvSpPr>
        <p:spPr/>
        <p:txBody>
          <a:bodyPr/>
          <a:lstStyle/>
          <a:p>
            <a:r>
              <a:rPr lang="fr-FR" sz="4000" b="1" dirty="0" err="1">
                <a:latin typeface="Times New Roman" panose="02020603050405020304" pitchFamily="18" charset="0"/>
                <a:cs typeface="Times New Roman" panose="02020603050405020304" pitchFamily="18" charset="0"/>
              </a:rPr>
              <a:t>Frequency</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6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073" y="1166842"/>
            <a:ext cx="11655380" cy="4524315"/>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Schmidt </a:t>
            </a:r>
            <a:r>
              <a:rPr lang="en-US" sz="3600" dirty="0">
                <a:latin typeface="Times New Roman" panose="02020603050405020304" pitchFamily="18" charset="0"/>
                <a:cs typeface="Times New Roman" panose="02020603050405020304" pitchFamily="18" charset="0"/>
              </a:rPr>
              <a:t>claimed that items used more frequently are more likely to be noticed. If a language feature appears more frequently in the input, because of repeating instruction, the item will be more likely to be noticed and integrated into the interlanguage system (</a:t>
            </a:r>
            <a:r>
              <a:rPr lang="en-US" sz="3600" dirty="0" err="1">
                <a:latin typeface="Times New Roman" panose="02020603050405020304" pitchFamily="18" charset="0"/>
                <a:cs typeface="Times New Roman" panose="02020603050405020304" pitchFamily="18" charset="0"/>
              </a:rPr>
              <a:t>Jin</a:t>
            </a:r>
            <a:r>
              <a:rPr lang="en-US" sz="3600" dirty="0">
                <a:latin typeface="Times New Roman" panose="02020603050405020304" pitchFamily="18" charset="0"/>
                <a:cs typeface="Times New Roman" panose="02020603050405020304" pitchFamily="18" charset="0"/>
              </a:rPr>
              <a:t>, 2011). As </a:t>
            </a:r>
            <a:r>
              <a:rPr lang="en-US" sz="3600" dirty="0" err="1">
                <a:latin typeface="Times New Roman" panose="02020603050405020304" pitchFamily="18" charset="0"/>
                <a:cs typeface="Times New Roman" panose="02020603050405020304" pitchFamily="18" charset="0"/>
              </a:rPr>
              <a:t>Skehan</a:t>
            </a:r>
            <a:r>
              <a:rPr lang="en-US" sz="3600" dirty="0">
                <a:latin typeface="Times New Roman" panose="02020603050405020304" pitchFamily="18" charset="0"/>
                <a:cs typeface="Times New Roman" panose="02020603050405020304" pitchFamily="18" charset="0"/>
              </a:rPr>
              <a:t> (1998) suggested, a form may not be noticed at times when learners’ intentional resources are stretched. Therefore, the more frequent an item is repeated, the more learners notice it.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24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idx="10"/>
          </p:nvPr>
        </p:nvPicPr>
        <p:blipFill>
          <a:blip r:embed="rId2">
            <a:extLst>
              <a:ext uri="{28A0092B-C50C-407E-A947-70E740481C1C}">
                <a14:useLocalDpi xmlns:a14="http://schemas.microsoft.com/office/drawing/2010/main" val="0"/>
              </a:ext>
            </a:extLst>
          </a:blip>
          <a:srcRect l="33464" r="33464"/>
          <a:stretch>
            <a:fillRect/>
          </a:stretch>
        </p:blipFill>
        <p:spPr/>
      </p:pic>
      <p:pic>
        <p:nvPicPr>
          <p:cNvPr id="7" name="Espace réservé pour une image  6"/>
          <p:cNvPicPr>
            <a:picLocks noGrp="1" noChangeAspect="1"/>
          </p:cNvPicPr>
          <p:nvPr>
            <p:ph type="pic" idx="11"/>
          </p:nvPr>
        </p:nvPicPr>
        <p:blipFill>
          <a:blip r:embed="rId3">
            <a:extLst>
              <a:ext uri="{28A0092B-C50C-407E-A947-70E740481C1C}">
                <a14:useLocalDpi xmlns:a14="http://schemas.microsoft.com/office/drawing/2010/main" val="0"/>
              </a:ext>
            </a:extLst>
          </a:blip>
          <a:srcRect l="28344" r="28344"/>
          <a:stretch>
            <a:fillRect/>
          </a:stretch>
        </p:blipFill>
        <p:spPr/>
      </p:pic>
      <p:sp>
        <p:nvSpPr>
          <p:cNvPr id="8" name="Rectangle 7"/>
          <p:cNvSpPr/>
          <p:nvPr/>
        </p:nvSpPr>
        <p:spPr>
          <a:xfrm>
            <a:off x="4842291" y="3075057"/>
            <a:ext cx="2507418" cy="707886"/>
          </a:xfrm>
          <a:prstGeom prst="rect">
            <a:avLst/>
          </a:prstGeom>
        </p:spPr>
        <p:txBody>
          <a:bodyPr wrap="none">
            <a:spAutoFit/>
          </a:bodyPr>
          <a:lstStyle/>
          <a:p>
            <a:r>
              <a:rPr lang="fr-FR" sz="4000" b="1" dirty="0" err="1">
                <a:latin typeface="Times New Roman" panose="02020603050405020304" pitchFamily="18" charset="0"/>
                <a:cs typeface="Times New Roman" panose="02020603050405020304" pitchFamily="18" charset="0"/>
              </a:rPr>
              <a:t>Skill</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Level</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88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39" y="990119"/>
            <a:ext cx="11578107" cy="5078313"/>
          </a:xfrm>
          <a:prstGeom prst="rect">
            <a:avLst/>
          </a:prstGeom>
        </p:spPr>
        <p:txBody>
          <a:bodyPr wrap="square">
            <a:spAutoFit/>
          </a:bodyPr>
          <a:lstStyle/>
          <a:p>
            <a:r>
              <a:rPr lang="en-US" dirty="0"/>
              <a:t> </a:t>
            </a:r>
            <a:r>
              <a:rPr lang="en-US" dirty="0" smtClean="0"/>
              <a:t>  </a:t>
            </a:r>
            <a:r>
              <a:rPr lang="en-US" sz="3600" dirty="0" smtClean="0">
                <a:latin typeface="Times New Roman" panose="02020603050405020304" pitchFamily="18" charset="0"/>
                <a:cs typeface="Times New Roman" panose="02020603050405020304" pitchFamily="18" charset="0"/>
              </a:rPr>
              <a:t>Schmidt </a:t>
            </a:r>
            <a:r>
              <a:rPr lang="en-US" sz="3600" dirty="0">
                <a:latin typeface="Times New Roman" panose="02020603050405020304" pitchFamily="18" charset="0"/>
                <a:cs typeface="Times New Roman" panose="02020603050405020304" pitchFamily="18" charset="0"/>
              </a:rPr>
              <a:t>(1990) suggested that acquisition of new features requires the </a:t>
            </a:r>
            <a:r>
              <a:rPr lang="en-US" sz="3600" dirty="0" err="1">
                <a:latin typeface="Times New Roman" panose="02020603050405020304" pitchFamily="18" charset="0"/>
                <a:cs typeface="Times New Roman" panose="02020603050405020304" pitchFamily="18" charset="0"/>
              </a:rPr>
              <a:t>routization</a:t>
            </a:r>
            <a:r>
              <a:rPr lang="en-US" sz="3600" dirty="0">
                <a:latin typeface="Times New Roman" panose="02020603050405020304" pitchFamily="18" charset="0"/>
                <a:cs typeface="Times New Roman" panose="02020603050405020304" pitchFamily="18" charset="0"/>
              </a:rPr>
              <a:t> of previously learned skills. This is concerned with learners’ processing ability of noticing new forms in the input, and an individual’s ability to attend to both form and meaning in L2 processing. No one has the same noticing ability. As </a:t>
            </a:r>
            <a:r>
              <a:rPr lang="en-US" sz="3600" dirty="0" err="1">
                <a:latin typeface="Times New Roman" panose="02020603050405020304" pitchFamily="18" charset="0"/>
                <a:cs typeface="Times New Roman" panose="02020603050405020304" pitchFamily="18" charset="0"/>
              </a:rPr>
              <a:t>Skehan</a:t>
            </a:r>
            <a:r>
              <a:rPr lang="en-US" sz="3600" dirty="0">
                <a:latin typeface="Times New Roman" panose="02020603050405020304" pitchFamily="18" charset="0"/>
                <a:cs typeface="Times New Roman" panose="02020603050405020304" pitchFamily="18" charset="0"/>
              </a:rPr>
              <a:t> (1998) describes, some learners are better ‘input processors’, as they have a larger working memory capacity or they can process analytically and quickly within working memory.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187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6937" b="26937"/>
          <a:stretch>
            <a:fillRect/>
          </a:stretch>
        </p:blipFill>
        <p:spPr>
          <a:xfrm>
            <a:off x="-90153" y="0"/>
            <a:ext cx="12192000" cy="3884023"/>
          </a:xfrm>
        </p:spPr>
      </p:pic>
      <p:sp>
        <p:nvSpPr>
          <p:cNvPr id="4" name="Rectangle 3"/>
          <p:cNvSpPr/>
          <p:nvPr/>
        </p:nvSpPr>
        <p:spPr>
          <a:xfrm>
            <a:off x="990576" y="3884023"/>
            <a:ext cx="3402919" cy="707886"/>
          </a:xfrm>
          <a:prstGeom prst="rect">
            <a:avLst/>
          </a:prstGeom>
        </p:spPr>
        <p:txBody>
          <a:bodyPr wrap="none">
            <a:spAutoFit/>
          </a:bodyPr>
          <a:lstStyle/>
          <a:p>
            <a:r>
              <a:rPr lang="fr-FR" sz="4000" b="1" dirty="0" err="1">
                <a:latin typeface="Times New Roman" panose="02020603050405020304" pitchFamily="18" charset="0"/>
                <a:cs typeface="Times New Roman" panose="02020603050405020304" pitchFamily="18" charset="0"/>
              </a:rPr>
              <a:t>Task</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Demands</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238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34" y="1443841"/>
            <a:ext cx="11500834"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According </a:t>
            </a:r>
            <a:r>
              <a:rPr lang="en-US" sz="3600" dirty="0">
                <a:latin typeface="Times New Roman" panose="02020603050405020304" pitchFamily="18" charset="0"/>
                <a:cs typeface="Times New Roman" panose="02020603050405020304" pitchFamily="18" charset="0"/>
              </a:rPr>
              <a:t>to Schmidt (1990), task demands refer to how an instructional task causes learners to notice particular features in order to carry out that task. Ellis (1997) suggested that some particular language features may be made intentionally prominent or the task may be designed to activate learners to process the language. The level of processing may determine the level of noticing.</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31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6" y="1740262"/>
            <a:ext cx="11732654" cy="4031873"/>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If </a:t>
            </a:r>
            <a:r>
              <a:rPr lang="en-US" sz="3200" dirty="0">
                <a:latin typeface="Times New Roman" panose="02020603050405020304" pitchFamily="18" charset="0"/>
                <a:cs typeface="Times New Roman" panose="02020603050405020304" pitchFamily="18" charset="0"/>
              </a:rPr>
              <a:t>the task demand, such as the exchange of familiar information, is slow, the level of noticing decreases, whereas if the task demand, such as the imagination decision-making, is high, the level of noticing increases (</a:t>
            </a:r>
            <a:r>
              <a:rPr lang="en-US" sz="3200" dirty="0" err="1">
                <a:latin typeface="Times New Roman" panose="02020603050405020304" pitchFamily="18" charset="0"/>
                <a:cs typeface="Times New Roman" panose="02020603050405020304" pitchFamily="18" charset="0"/>
              </a:rPr>
              <a:t>Skehan</a:t>
            </a:r>
            <a:r>
              <a:rPr lang="en-US" sz="3200" dirty="0">
                <a:latin typeface="Times New Roman" panose="02020603050405020304" pitchFamily="18" charset="0"/>
                <a:cs typeface="Times New Roman" panose="02020603050405020304" pitchFamily="18" charset="0"/>
              </a:rPr>
              <a:t>, 1998). Schmidt suggested that incidental learning without ‘paying attention’ is possible, if task demands focus attention on what is to be learned. Schmidt claims that learners learn most if they notice most, and learners who pay attention most may notice most.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73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sz="4000" b="1" dirty="0">
                <a:latin typeface="Times New Roman" panose="02020603050405020304" pitchFamily="18" charset="0"/>
                <a:cs typeface="Times New Roman" panose="02020603050405020304" pitchFamily="18" charset="0"/>
              </a:rPr>
              <a:t>Implicit vs. Explicit L2 Knowledge</a:t>
            </a:r>
            <a:endParaRPr lang="fr-FR" sz="40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4" y="1249251"/>
            <a:ext cx="11165983" cy="5370490"/>
          </a:xfrm>
          <a:prstGeom prst="rect">
            <a:avLst/>
          </a:prstGeom>
        </p:spPr>
      </p:pic>
    </p:spTree>
    <p:extLst>
      <p:ext uri="{BB962C8B-B14F-4D97-AF65-F5344CB8AC3E}">
        <p14:creationId xmlns:p14="http://schemas.microsoft.com/office/powerpoint/2010/main" val="4270078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699" y="1028343"/>
            <a:ext cx="11629622" cy="5262979"/>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Schmidt </a:t>
            </a:r>
            <a:r>
              <a:rPr lang="en-US" sz="2800" dirty="0">
                <a:latin typeface="Times New Roman" panose="02020603050405020304" pitchFamily="18" charset="0"/>
                <a:cs typeface="Times New Roman" panose="02020603050405020304" pitchFamily="18" charset="0"/>
              </a:rPr>
              <a:t>argued that both intentional and incidental learning involve conscious attention to features in the input. Schmidt further claimed that intentional learning refers to attention to input, which is of importance for explicit learning and may be necessary for implicit learning. Intentional learning also involves attention to form and test, which is important in “some kinds of artificial grammar learning and probably for some features of natural language learning, but not </a:t>
            </a:r>
            <a:r>
              <a:rPr lang="en-US" sz="2800" dirty="0" err="1">
                <a:latin typeface="Times New Roman" panose="02020603050405020304" pitchFamily="18" charset="0"/>
                <a:cs typeface="Times New Roman" panose="02020603050405020304" pitchFamily="18" charset="0"/>
              </a:rPr>
              <a:t>othersˮ</a:t>
            </a:r>
            <a:r>
              <a:rPr lang="en-US" sz="2800" dirty="0">
                <a:latin typeface="Times New Roman" panose="02020603050405020304" pitchFamily="18" charset="0"/>
                <a:cs typeface="Times New Roman" panose="02020603050405020304" pitchFamily="18" charset="0"/>
              </a:rPr>
              <a:t> (1994, p. 198-99). “Incidental learning takes place along a continuum of conscious awareness. The degree of consciousness awareness of one’s learning plays an important role in the clarity of </a:t>
            </a:r>
            <a:r>
              <a:rPr lang="en-US" sz="2800" dirty="0" err="1">
                <a:latin typeface="Times New Roman" panose="02020603050405020304" pitchFamily="18" charset="0"/>
                <a:cs typeface="Times New Roman" panose="02020603050405020304" pitchFamily="18" charset="0"/>
              </a:rPr>
              <a:t>learningˮ</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Marsick</a:t>
            </a:r>
            <a:r>
              <a:rPr lang="en-US" sz="2800" dirty="0">
                <a:latin typeface="Times New Roman" panose="02020603050405020304" pitchFamily="18" charset="0"/>
                <a:cs typeface="Times New Roman" panose="02020603050405020304" pitchFamily="18" charset="0"/>
              </a:rPr>
              <a:t> and Watkins, 1990, p. 13). Ellis praised the distinction made by Schmidt as important and helpful, which recognizes that incidental learning is different from learning without conscious attention (1997).</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44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l="16667" r="16667"/>
          <a:stretch>
            <a:fillRect/>
          </a:stretch>
        </p:blipFill>
        <p:spPr/>
      </p:pic>
      <p:sp>
        <p:nvSpPr>
          <p:cNvPr id="3" name="Rectangle 2"/>
          <p:cNvSpPr/>
          <p:nvPr/>
        </p:nvSpPr>
        <p:spPr>
          <a:xfrm>
            <a:off x="163131" y="2036888"/>
            <a:ext cx="6096000" cy="1938992"/>
          </a:xfrm>
          <a:prstGeom prst="rect">
            <a:avLst/>
          </a:prstGeom>
        </p:spPr>
        <p:txBody>
          <a:bodyPr>
            <a:spAutoFit/>
          </a:bodyPr>
          <a:lstStyle/>
          <a:p>
            <a:pPr algn="ctr"/>
            <a:r>
              <a:rPr lang="en-US" sz="4000" b="1" dirty="0">
                <a:latin typeface="Times New Roman" panose="02020603050405020304" pitchFamily="18" charset="0"/>
                <a:cs typeface="Times New Roman" panose="02020603050405020304" pitchFamily="18" charset="0"/>
              </a:rPr>
              <a:t>Strategies in the Language Classroom and Strategy Training</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332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825" y="857750"/>
            <a:ext cx="11552349" cy="4832092"/>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The </a:t>
            </a:r>
            <a:r>
              <a:rPr lang="en-US" sz="2800" dirty="0">
                <a:latin typeface="Times New Roman" panose="02020603050405020304" pitchFamily="18" charset="0"/>
                <a:cs typeface="Times New Roman" panose="02020603050405020304" pitchFamily="18" charset="0"/>
              </a:rPr>
              <a:t>notion of ‘learner autonomy’ is a direct consequence of the preoccupation with learner-</a:t>
            </a:r>
            <a:r>
              <a:rPr lang="en-US" sz="2800" dirty="0" err="1">
                <a:latin typeface="Times New Roman" panose="02020603050405020304" pitchFamily="18" charset="0"/>
                <a:cs typeface="Times New Roman" panose="02020603050405020304" pitchFamily="18" charset="0"/>
              </a:rPr>
              <a:t>centredness</a:t>
            </a:r>
            <a:r>
              <a:rPr lang="en-US" sz="2800" dirty="0">
                <a:latin typeface="Times New Roman" panose="02020603050405020304" pitchFamily="18" charset="0"/>
                <a:cs typeface="Times New Roman" panose="02020603050405020304" pitchFamily="18" charset="0"/>
              </a:rPr>
              <a:t> in educational policies and practices (</a:t>
            </a:r>
            <a:r>
              <a:rPr lang="en-US" sz="2800" dirty="0" err="1">
                <a:latin typeface="Times New Roman" panose="02020603050405020304" pitchFamily="18" charset="0"/>
                <a:cs typeface="Times New Roman" panose="02020603050405020304" pitchFamily="18" charset="0"/>
              </a:rPr>
              <a:t>Manchón</a:t>
            </a:r>
            <a:r>
              <a:rPr lang="en-US" sz="2800" dirty="0">
                <a:latin typeface="Times New Roman" panose="02020603050405020304" pitchFamily="18" charset="0"/>
                <a:cs typeface="Times New Roman" panose="02020603050405020304" pitchFamily="18" charset="0"/>
              </a:rPr>
              <a:t>, 2000). Following Johnson and Johnson (1998), learner autonomy “is one of a number of closely related concepts within the general paradigms of leaner-</a:t>
            </a:r>
            <a:r>
              <a:rPr lang="en-US" sz="2800" dirty="0" err="1">
                <a:latin typeface="Times New Roman" panose="02020603050405020304" pitchFamily="18" charset="0"/>
                <a:cs typeface="Times New Roman" panose="02020603050405020304" pitchFamily="18" charset="0"/>
              </a:rPr>
              <a:t>centred</a:t>
            </a:r>
            <a:r>
              <a:rPr lang="en-US" sz="2800" dirty="0">
                <a:latin typeface="Times New Roman" panose="02020603050405020304" pitchFamily="18" charset="0"/>
                <a:cs typeface="Times New Roman" panose="02020603050405020304" pitchFamily="18" charset="0"/>
              </a:rPr>
              <a:t> education. It underpins the individualization of instruction, the development of patterns of self-directed learning and of methodology of self-access, as well as implying some degree of learner </a:t>
            </a:r>
            <a:r>
              <a:rPr lang="en-US" sz="2800" dirty="0" err="1">
                <a:latin typeface="Times New Roman" panose="02020603050405020304" pitchFamily="18" charset="0"/>
                <a:cs typeface="Times New Roman" panose="02020603050405020304" pitchFamily="18" charset="0"/>
              </a:rPr>
              <a:t>trainingˮ</a:t>
            </a:r>
            <a:r>
              <a:rPr lang="en-US" sz="2800" dirty="0">
                <a:latin typeface="Times New Roman" panose="02020603050405020304" pitchFamily="18" charset="0"/>
                <a:cs typeface="Times New Roman" panose="02020603050405020304" pitchFamily="18" charset="0"/>
              </a:rPr>
              <a:t> (pp. 306-7). By learner training is understood a type of instructional intervention whose basic aim is to help LLs become better language LLs/ users. As such, learner training involves developing the student’s awareness of him/herself as a learner, of the process of language learning and use, and of the nature of the target language.</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659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0"/>
          </p:nvPr>
        </p:nvPicPr>
        <p:blipFill>
          <a:blip r:embed="rId2">
            <a:extLst>
              <a:ext uri="{28A0092B-C50C-407E-A947-70E740481C1C}">
                <a14:useLocalDpi xmlns:a14="http://schemas.microsoft.com/office/drawing/2010/main" val="0"/>
              </a:ext>
            </a:extLst>
          </a:blip>
          <a:srcRect l="31626" r="31626"/>
          <a:stretch>
            <a:fillRect/>
          </a:stretch>
        </p:blipFill>
        <p:spPr>
          <a:xfrm>
            <a:off x="-1" y="0"/>
            <a:ext cx="4108361" cy="6858000"/>
          </a:xfrm>
        </p:spPr>
      </p:pic>
      <p:pic>
        <p:nvPicPr>
          <p:cNvPr id="9" name="Espace réservé pour une image  8"/>
          <p:cNvPicPr>
            <a:picLocks noGrp="1" noChangeAspect="1"/>
          </p:cNvPicPr>
          <p:nvPr>
            <p:ph type="pic" idx="11"/>
          </p:nvPr>
        </p:nvPicPr>
        <p:blipFill>
          <a:blip r:embed="rId3">
            <a:extLst>
              <a:ext uri="{28A0092B-C50C-407E-A947-70E740481C1C}">
                <a14:useLocalDpi xmlns:a14="http://schemas.microsoft.com/office/drawing/2010/main" val="0"/>
              </a:ext>
            </a:extLst>
          </a:blip>
          <a:srcRect l="37519" r="37519"/>
          <a:stretch>
            <a:fillRect/>
          </a:stretch>
        </p:blipFill>
        <p:spPr/>
      </p:pic>
      <p:sp>
        <p:nvSpPr>
          <p:cNvPr id="4" name="Rectangle 3"/>
          <p:cNvSpPr/>
          <p:nvPr/>
        </p:nvSpPr>
        <p:spPr>
          <a:xfrm>
            <a:off x="4546242" y="2368570"/>
            <a:ext cx="2846231" cy="2862322"/>
          </a:xfrm>
          <a:prstGeom prst="rect">
            <a:avLst/>
          </a:prstGeom>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3.2. Learner </a:t>
            </a:r>
            <a:r>
              <a:rPr lang="en-US" sz="3600" b="1" dirty="0">
                <a:latin typeface="Times New Roman" panose="02020603050405020304" pitchFamily="18" charset="0"/>
                <a:cs typeface="Times New Roman" panose="02020603050405020304" pitchFamily="18" charset="0"/>
              </a:rPr>
              <a:t>errors and Error Analysis (EA)</a:t>
            </a:r>
            <a:endParaRPr lang="fr-F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50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682" y="1443841"/>
            <a:ext cx="11449318" cy="3970318"/>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According </a:t>
            </a:r>
            <a:r>
              <a:rPr lang="en-US" sz="3600" dirty="0">
                <a:latin typeface="Times New Roman" panose="02020603050405020304" pitchFamily="18" charset="0"/>
                <a:cs typeface="Times New Roman" panose="02020603050405020304" pitchFamily="18" charset="0"/>
              </a:rPr>
              <a:t>to Ellis (2008), the study of ‘bad language’ has a long history in L1. In the context of foreign/ second language pedagogy, we are concerned with the use of EA as a tool for investigating how LLs acquire a second language (a shorter history) from the 1960’s. </a:t>
            </a:r>
            <a:r>
              <a:rPr lang="en-US" sz="3600" dirty="0" err="1">
                <a:latin typeface="Times New Roman" panose="02020603050405020304" pitchFamily="18" charset="0"/>
                <a:cs typeface="Times New Roman" panose="02020603050405020304" pitchFamily="18" charset="0"/>
              </a:rPr>
              <a:t>Corder</a:t>
            </a:r>
            <a:r>
              <a:rPr lang="en-US" sz="3600" dirty="0">
                <a:latin typeface="Times New Roman" panose="02020603050405020304" pitchFamily="18" charset="0"/>
                <a:cs typeface="Times New Roman" panose="02020603050405020304" pitchFamily="18" charset="0"/>
              </a:rPr>
              <a:t> (1960s-1970s) spelt out the theoretical rational and empirical procedures for </a:t>
            </a:r>
            <a:r>
              <a:rPr lang="en-US" sz="3600" dirty="0" err="1">
                <a:latin typeface="Times New Roman" panose="02020603050405020304" pitchFamily="18" charset="0"/>
                <a:cs typeface="Times New Roman" panose="02020603050405020304" pitchFamily="18" charset="0"/>
              </a:rPr>
              <a:t>carring</a:t>
            </a:r>
            <a:r>
              <a:rPr lang="en-US" sz="3600" dirty="0">
                <a:latin typeface="Times New Roman" panose="02020603050405020304" pitchFamily="18" charset="0"/>
                <a:cs typeface="Times New Roman" panose="02020603050405020304" pitchFamily="18" charset="0"/>
              </a:rPr>
              <a:t> out an EA.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963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60" y="1009334"/>
            <a:ext cx="11436440" cy="5632311"/>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Errors </a:t>
            </a:r>
            <a:r>
              <a:rPr lang="en-US" sz="3600" dirty="0">
                <a:latin typeface="Times New Roman" panose="02020603050405020304" pitchFamily="18" charset="0"/>
                <a:cs typeface="Times New Roman" panose="02020603050405020304" pitchFamily="18" charset="0"/>
              </a:rPr>
              <a:t>provided the researcher with evidence of how language was learnt, and also that they served as devices by which the learner discovered the rules of the TL.</a:t>
            </a:r>
          </a:p>
          <a:p>
            <a:r>
              <a:rPr lang="en-US" sz="3600" dirty="0" smtClean="0">
                <a:latin typeface="Times New Roman" panose="02020603050405020304" pitchFamily="18" charset="0"/>
                <a:cs typeface="Times New Roman" panose="02020603050405020304" pitchFamily="18" charset="0"/>
              </a:rPr>
              <a:t>- L2 </a:t>
            </a:r>
            <a:r>
              <a:rPr lang="en-US" sz="3600" dirty="0">
                <a:latin typeface="Times New Roman" panose="02020603050405020304" pitchFamily="18" charset="0"/>
                <a:cs typeface="Times New Roman" panose="02020603050405020304" pitchFamily="18" charset="0"/>
              </a:rPr>
              <a:t>LLs are not alone in making errors.</a:t>
            </a:r>
          </a:p>
          <a:p>
            <a:r>
              <a:rPr lang="en-US" sz="3600" dirty="0" smtClean="0">
                <a:latin typeface="Times New Roman" panose="02020603050405020304" pitchFamily="18" charset="0"/>
                <a:cs typeface="Times New Roman" panose="02020603050405020304" pitchFamily="18" charset="0"/>
              </a:rPr>
              <a:t>- Children </a:t>
            </a:r>
            <a:r>
              <a:rPr lang="en-US" sz="3600" dirty="0">
                <a:latin typeface="Times New Roman" panose="02020603050405020304" pitchFamily="18" charset="0"/>
                <a:cs typeface="Times New Roman" panose="02020603050405020304" pitchFamily="18" charset="0"/>
              </a:rPr>
              <a:t>learning their L1 also make errors.</a:t>
            </a:r>
          </a:p>
          <a:p>
            <a:r>
              <a:rPr lang="en-US" sz="3600" dirty="0" smtClean="0">
                <a:latin typeface="Times New Roman" panose="02020603050405020304" pitchFamily="18" charset="0"/>
                <a:cs typeface="Times New Roman" panose="02020603050405020304" pitchFamily="18" charset="0"/>
              </a:rPr>
              <a:t>- Whereas </a:t>
            </a:r>
            <a:r>
              <a:rPr lang="en-US" sz="3600" dirty="0">
                <a:latin typeface="Times New Roman" panose="02020603050405020304" pitchFamily="18" charset="0"/>
                <a:cs typeface="Times New Roman" panose="02020603050405020304" pitchFamily="18" charset="0"/>
              </a:rPr>
              <a:t>L2 LLs’ errors are generally viewed as ‘unwanted forms’, children’s errors are seen as transitional forms, and adult native speakers’ errors are treated as ‘slips of the tongue’.</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61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000" b="1" dirty="0">
                <a:latin typeface="Times New Roman" panose="02020603050405020304" pitchFamily="18" charset="0"/>
                <a:cs typeface="Times New Roman" panose="02020603050405020304" pitchFamily="18" charset="0"/>
              </a:rPr>
              <a:t>3.3.	Identification of </a:t>
            </a:r>
            <a:r>
              <a:rPr lang="fr-FR" sz="4000" b="1" dirty="0" err="1" smtClean="0">
                <a:latin typeface="Times New Roman" panose="02020603050405020304" pitchFamily="18" charset="0"/>
                <a:cs typeface="Times New Roman" panose="02020603050405020304" pitchFamily="18" charset="0"/>
              </a:rPr>
              <a:t>Errors</a:t>
            </a:r>
            <a:endParaRPr lang="fr-FR" sz="40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84857"/>
            <a:ext cx="11896726" cy="5550794"/>
          </a:xfrm>
          <a:prstGeom prst="rect">
            <a:avLst/>
          </a:prstGeom>
        </p:spPr>
      </p:pic>
    </p:spTree>
    <p:extLst>
      <p:ext uri="{BB962C8B-B14F-4D97-AF65-F5344CB8AC3E}">
        <p14:creationId xmlns:p14="http://schemas.microsoft.com/office/powerpoint/2010/main" val="155837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l="15242" r="15242"/>
          <a:stretch>
            <a:fillRect/>
          </a:stretch>
        </p:blipFill>
        <p:spPr/>
      </p:pic>
      <p:sp>
        <p:nvSpPr>
          <p:cNvPr id="3" name="Rectangle 2"/>
          <p:cNvSpPr/>
          <p:nvPr/>
        </p:nvSpPr>
        <p:spPr>
          <a:xfrm>
            <a:off x="188890" y="2242950"/>
            <a:ext cx="6096000" cy="1754326"/>
          </a:xfrm>
          <a:prstGeom prst="rect">
            <a:avLst/>
          </a:prstGeom>
        </p:spPr>
        <p:txBody>
          <a:bodyPr>
            <a:spAutoFit/>
          </a:bodyPr>
          <a:lstStyle/>
          <a:p>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definition of ‘error’ is problematic. The </a:t>
            </a:r>
            <a:r>
              <a:rPr lang="en-US" sz="3600" dirty="0" smtClean="0">
                <a:latin typeface="Times New Roman" panose="02020603050405020304" pitchFamily="18" charset="0"/>
                <a:cs typeface="Times New Roman" panose="02020603050405020304" pitchFamily="18" charset="0"/>
              </a:rPr>
              <a:t>difficulty </a:t>
            </a:r>
            <a:r>
              <a:rPr lang="en-US" sz="3600" dirty="0" err="1">
                <a:latin typeface="Times New Roman" panose="02020603050405020304" pitchFamily="18" charset="0"/>
                <a:cs typeface="Times New Roman" panose="02020603050405020304" pitchFamily="18" charset="0"/>
              </a:rPr>
              <a:t>centres</a:t>
            </a:r>
            <a:r>
              <a:rPr lang="en-US" sz="3600" dirty="0">
                <a:latin typeface="Times New Roman" panose="02020603050405020304" pitchFamily="18" charset="0"/>
                <a:cs typeface="Times New Roman" panose="02020603050405020304" pitchFamily="18" charset="0"/>
              </a:rPr>
              <a:t> in a number of issues.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73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104" y="889843"/>
            <a:ext cx="11706896" cy="5078313"/>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first is whether ‘grammaticality’ (well-formedness or ‘</a:t>
            </a:r>
            <a:r>
              <a:rPr lang="en-US" sz="3600" dirty="0" err="1">
                <a:latin typeface="Times New Roman" panose="02020603050405020304" pitchFamily="18" charset="0"/>
                <a:cs typeface="Times New Roman" panose="02020603050405020304" pitchFamily="18" charset="0"/>
              </a:rPr>
              <a:t>acceptabolity</a:t>
            </a:r>
            <a:r>
              <a:rPr lang="en-US" sz="3600" dirty="0">
                <a:latin typeface="Times New Roman" panose="02020603050405020304" pitchFamily="18" charset="0"/>
                <a:cs typeface="Times New Roman" panose="02020603050405020304" pitchFamily="18" charset="0"/>
              </a:rPr>
              <a:t>’) should serve as the criterion. Example: an utterance may be grammatically correct but pragmatically unacceptable. EA has attended to ‘breaches the code’ and ignored ‘misuse of the code’.</a:t>
            </a:r>
          </a:p>
          <a:p>
            <a:r>
              <a:rPr lang="en-US" sz="3600" dirty="0">
                <a:latin typeface="Times New Roman" panose="02020603050405020304" pitchFamily="18" charset="0"/>
                <a:cs typeface="Times New Roman" panose="02020603050405020304" pitchFamily="18" charset="0"/>
              </a:rPr>
              <a:t>Grammaticality itself is not easy to determine. Phonological and semantic well-formedness can vary considerably depending on the variety of language. What constitutes rules of well-formedness differ for spoken and written language.</a:t>
            </a:r>
          </a:p>
        </p:txBody>
      </p:sp>
    </p:spTree>
    <p:extLst>
      <p:ext uri="{BB962C8B-B14F-4D97-AF65-F5344CB8AC3E}">
        <p14:creationId xmlns:p14="http://schemas.microsoft.com/office/powerpoint/2010/main" val="392448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sz="4000" dirty="0">
                <a:latin typeface="Times New Roman" panose="02020603050405020304" pitchFamily="18" charset="0"/>
                <a:cs typeface="Times New Roman" panose="02020603050405020304" pitchFamily="18" charset="0"/>
              </a:rPr>
              <a:t>The second concerns whether a distinction is to be made between ‘errors’ and ‘mistakes’.</a:t>
            </a:r>
            <a:endParaRPr lang="fr-FR" sz="40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1210614"/>
            <a:ext cx="11526591" cy="5647386"/>
          </a:xfrm>
          <a:prstGeom prst="rect">
            <a:avLst/>
          </a:prstGeom>
        </p:spPr>
      </p:pic>
    </p:spTree>
    <p:extLst>
      <p:ext uri="{BB962C8B-B14F-4D97-AF65-F5344CB8AC3E}">
        <p14:creationId xmlns:p14="http://schemas.microsoft.com/office/powerpoint/2010/main" val="206476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83" y="1920772"/>
            <a:ext cx="11694017" cy="3416320"/>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A </a:t>
            </a:r>
            <a:r>
              <a:rPr lang="en-US" sz="3600" dirty="0">
                <a:latin typeface="Times New Roman" panose="02020603050405020304" pitchFamily="18" charset="0"/>
                <a:cs typeface="Times New Roman" panose="02020603050405020304" pitchFamily="18" charset="0"/>
              </a:rPr>
              <a:t>working definition of explicit knowledge is given by Ellis (2004, p. 229), “the conscious awareness of what a language or language in general consists of and/ or of the roles that it plays in human </a:t>
            </a:r>
            <a:r>
              <a:rPr lang="en-US" sz="3600" dirty="0" err="1">
                <a:latin typeface="Times New Roman" panose="02020603050405020304" pitchFamily="18" charset="0"/>
                <a:cs typeface="Times New Roman" panose="02020603050405020304" pitchFamily="18" charset="0"/>
              </a:rPr>
              <a:t>lifeˮ</a:t>
            </a:r>
            <a:r>
              <a:rPr lang="en-US" sz="3600" dirty="0">
                <a:latin typeface="Times New Roman" panose="02020603050405020304" pitchFamily="18" charset="0"/>
                <a:cs typeface="Times New Roman" panose="02020603050405020304" pitchFamily="18" charset="0"/>
              </a:rPr>
              <a:t>. To put it more simply, explicit knowledge is knowledge about language and about the uses to which language can be put (ibid).</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544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377" y="1257407"/>
            <a:ext cx="11629623" cy="4524315"/>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An </a:t>
            </a:r>
            <a:r>
              <a:rPr lang="en-US" sz="3600" dirty="0">
                <a:latin typeface="Times New Roman" panose="02020603050405020304" pitchFamily="18" charset="0"/>
                <a:cs typeface="Times New Roman" panose="02020603050405020304" pitchFamily="18" charset="0"/>
              </a:rPr>
              <a:t>error has to deal with lack of knowledge. And mistakes are performance phenomena (regular features of native-speaker speech reflecting processing failures that arise as a result of competing plans, memory limitations, and lack of automaticity). </a:t>
            </a:r>
          </a:p>
          <a:p>
            <a:r>
              <a:rPr lang="en-US" sz="3600" dirty="0" err="1">
                <a:latin typeface="Times New Roman" panose="02020603050405020304" pitchFamily="18" charset="0"/>
                <a:cs typeface="Times New Roman" panose="02020603050405020304" pitchFamily="18" charset="0"/>
              </a:rPr>
              <a:t>Corder</a:t>
            </a:r>
            <a:r>
              <a:rPr lang="en-US" sz="3600" dirty="0">
                <a:latin typeface="Times New Roman" panose="02020603050405020304" pitchFamily="18" charset="0"/>
                <a:cs typeface="Times New Roman" panose="02020603050405020304" pitchFamily="18" charset="0"/>
              </a:rPr>
              <a:t> argues that EA should be restricted to the study of ‘errors’. Traditional EA ignored the problem of variability in learner language.</a:t>
            </a:r>
          </a:p>
        </p:txBody>
      </p:sp>
    </p:spTree>
    <p:extLst>
      <p:ext uri="{BB962C8B-B14F-4D97-AF65-F5344CB8AC3E}">
        <p14:creationId xmlns:p14="http://schemas.microsoft.com/office/powerpoint/2010/main" val="3047505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sz="4000" dirty="0">
                <a:latin typeface="Times New Roman" panose="02020603050405020304" pitchFamily="18" charset="0"/>
                <a:cs typeface="Times New Roman" panose="02020603050405020304" pitchFamily="18" charset="0"/>
              </a:rPr>
              <a:t>The third issue concerns whether the error is overt </a:t>
            </a:r>
            <a:r>
              <a:rPr lang="en-US" sz="4000" dirty="0" smtClean="0">
                <a:latin typeface="Times New Roman" panose="02020603050405020304" pitchFamily="18" charset="0"/>
                <a:cs typeface="Times New Roman" panose="02020603050405020304" pitchFamily="18" charset="0"/>
              </a:rPr>
              <a:t>or covert </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Corder</a:t>
            </a:r>
            <a:r>
              <a:rPr lang="en-US" sz="4000" dirty="0">
                <a:latin typeface="Times New Roman" panose="02020603050405020304" pitchFamily="18" charset="0"/>
                <a:cs typeface="Times New Roman" panose="02020603050405020304" pitchFamily="18" charset="0"/>
              </a:rPr>
              <a:t>, 1971).</a:t>
            </a:r>
            <a:endParaRPr lang="fr-FR" sz="40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390918"/>
            <a:ext cx="11460640" cy="5190186"/>
          </a:xfrm>
          <a:prstGeom prst="rect">
            <a:avLst/>
          </a:prstGeom>
        </p:spPr>
      </p:pic>
    </p:spTree>
    <p:extLst>
      <p:ext uri="{BB962C8B-B14F-4D97-AF65-F5344CB8AC3E}">
        <p14:creationId xmlns:p14="http://schemas.microsoft.com/office/powerpoint/2010/main" val="3610788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427" y="1843950"/>
            <a:ext cx="11307651" cy="3170099"/>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   An </a:t>
            </a:r>
            <a:r>
              <a:rPr lang="en-US" sz="4000" dirty="0">
                <a:latin typeface="Times New Roman" panose="02020603050405020304" pitchFamily="18" charset="0"/>
                <a:cs typeface="Times New Roman" panose="02020603050405020304" pitchFamily="18" charset="0"/>
              </a:rPr>
              <a:t>overt error is easy to identify because there is a clear deviation in form. A covert error occurs in utterances that are superficially well-formed but which do not mean what the learner intended them to mean (e.g., it [wind] was stopped).</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928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43"/>
          </p:nvPr>
        </p:nvPicPr>
        <p:blipFill>
          <a:blip r:embed="rId2" cstate="print">
            <a:extLst>
              <a:ext uri="{28A0092B-C50C-407E-A947-70E740481C1C}">
                <a14:useLocalDpi xmlns:a14="http://schemas.microsoft.com/office/drawing/2010/main" val="0"/>
              </a:ext>
            </a:extLst>
          </a:blip>
          <a:srcRect l="12500" r="12500"/>
          <a:stretch>
            <a:fillRect/>
          </a:stretch>
        </p:blipFill>
        <p:spPr>
          <a:xfrm>
            <a:off x="5164427" y="283336"/>
            <a:ext cx="6774287" cy="6387920"/>
          </a:xfrm>
        </p:spPr>
      </p:pic>
      <p:sp>
        <p:nvSpPr>
          <p:cNvPr id="3" name="Rectangle 2"/>
          <p:cNvSpPr/>
          <p:nvPr/>
        </p:nvSpPr>
        <p:spPr>
          <a:xfrm>
            <a:off x="453106" y="380383"/>
            <a:ext cx="4711322" cy="6186309"/>
          </a:xfrm>
          <a:prstGeom prst="rect">
            <a:avLst/>
          </a:prstGeom>
        </p:spPr>
        <p:txBody>
          <a:bodyPr wrap="square">
            <a:spAutoFit/>
          </a:bodyPr>
          <a:lstStyle/>
          <a:p>
            <a:r>
              <a:rPr lang="en-US" dirty="0"/>
              <a:t> </a:t>
            </a:r>
            <a:r>
              <a:rPr lang="en-US" dirty="0" smtClean="0"/>
              <a:t>   </a:t>
            </a:r>
            <a:r>
              <a:rPr lang="en-US" sz="3600" dirty="0" smtClean="0">
                <a:latin typeface="Times New Roman" panose="02020603050405020304" pitchFamily="18" charset="0"/>
                <a:cs typeface="Times New Roman" panose="02020603050405020304" pitchFamily="18" charset="0"/>
              </a:rPr>
              <a:t>A </a:t>
            </a:r>
            <a:r>
              <a:rPr lang="en-US" sz="3600" dirty="0">
                <a:latin typeface="Times New Roman" panose="02020603050405020304" pitchFamily="18" charset="0"/>
                <a:cs typeface="Times New Roman" panose="02020603050405020304" pitchFamily="18" charset="0"/>
              </a:rPr>
              <a:t>fourth issue is whether infelicitous (inappropriate) uses of the L2 should be considered erroneous; e.g., a grammatically correct sentence (i.e., confirms to the norms of the code), but may not be the form preferred by NSs.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286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6115" b="26115"/>
          <a:stretch>
            <a:fillRect/>
          </a:stretch>
        </p:blipFill>
        <p:spPr/>
      </p:pic>
      <p:sp>
        <p:nvSpPr>
          <p:cNvPr id="4" name="Rectangle 3"/>
          <p:cNvSpPr/>
          <p:nvPr/>
        </p:nvSpPr>
        <p:spPr>
          <a:xfrm>
            <a:off x="1340533" y="3429000"/>
            <a:ext cx="2780706" cy="1938992"/>
          </a:xfrm>
          <a:prstGeom prst="rect">
            <a:avLst/>
          </a:prstGeom>
        </p:spPr>
        <p:txBody>
          <a:bodyPr wrap="square">
            <a:spAutoFit/>
          </a:bodyPr>
          <a:lstStyle/>
          <a:p>
            <a:pPr algn="ctr"/>
            <a:r>
              <a:rPr lang="fr-FR" sz="4000" b="1" dirty="0">
                <a:latin typeface="Times New Roman" panose="02020603050405020304" pitchFamily="18" charset="0"/>
                <a:cs typeface="Times New Roman" panose="02020603050405020304" pitchFamily="18" charset="0"/>
              </a:rPr>
              <a:t>3.4. Description of </a:t>
            </a:r>
            <a:r>
              <a:rPr lang="fr-FR" sz="4000" b="1" dirty="0" err="1">
                <a:latin typeface="Times New Roman" panose="02020603050405020304" pitchFamily="18" charset="0"/>
                <a:cs typeface="Times New Roman" panose="02020603050405020304" pitchFamily="18" charset="0"/>
              </a:rPr>
              <a:t>Errors</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006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1" y="735710"/>
            <a:ext cx="11552349" cy="5078313"/>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It </a:t>
            </a:r>
            <a:r>
              <a:rPr lang="en-US" sz="3600" dirty="0">
                <a:latin typeface="Times New Roman" panose="02020603050405020304" pitchFamily="18" charset="0"/>
                <a:cs typeface="Times New Roman" panose="02020603050405020304" pitchFamily="18" charset="0"/>
              </a:rPr>
              <a:t>involves a comparison of the learner’s idiosyncratic utterances with a reconstruction of those utterances in the TL, or with a baseline corpus of N-S language. The simplest type of description taxonomy is one based on linguistic categories. A very general distinction can be drawn between lexical and grammatical errors. Lexical errors generally exceed grammatical ones. Grammatical errors are typically subdivided into categories (auxiliary system, passive sentences, temporal conjunctions, sentential complements).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969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335845"/>
            <a:ext cx="11578107" cy="6186309"/>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An </a:t>
            </a:r>
            <a:r>
              <a:rPr lang="en-US" sz="3600" dirty="0">
                <a:latin typeface="Times New Roman" panose="02020603050405020304" pitchFamily="18" charset="0"/>
                <a:cs typeface="Times New Roman" panose="02020603050405020304" pitchFamily="18" charset="0"/>
              </a:rPr>
              <a:t>alternative to a linguistic classification of errors is a ‘surface strategy taxonomy’. This ‘highlights the ways surface structures are altered’ by omissions, additions. It is considered as a promising approach as it provides an indication of the cognitive processes that underlie the learner’s reconstruction of the L2. However, sometimes it is a doubtful claim because it presupposes that LLs operate on the surface structures of the TL rather than creating their own unique sentences. In fact, few attempts have been used to describe learner errors using such a taxonomy. Whatever taxonomy used, each sheds light on how LLs learn an L2.</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904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4"/>
          </p:nvPr>
        </p:nvPicPr>
        <p:blipFill>
          <a:blip r:embed="rId2">
            <a:extLst>
              <a:ext uri="{28A0092B-C50C-407E-A947-70E740481C1C}">
                <a14:useLocalDpi xmlns:a14="http://schemas.microsoft.com/office/drawing/2010/main" val="0"/>
              </a:ext>
            </a:extLst>
          </a:blip>
          <a:srcRect t="25787" b="25787"/>
          <a:stretch>
            <a:fillRect/>
          </a:stretch>
        </p:blipFill>
        <p:spPr>
          <a:xfrm>
            <a:off x="502949" y="1558345"/>
            <a:ext cx="11332736" cy="4893970"/>
          </a:xfrm>
        </p:spPr>
      </p:pic>
      <p:sp>
        <p:nvSpPr>
          <p:cNvPr id="3" name="Titre 2"/>
          <p:cNvSpPr>
            <a:spLocks noGrp="1"/>
          </p:cNvSpPr>
          <p:nvPr>
            <p:ph type="title"/>
          </p:nvPr>
        </p:nvSpPr>
        <p:spPr/>
        <p:txBody>
          <a:bodyPr/>
          <a:lstStyle/>
          <a:p>
            <a:r>
              <a:rPr lang="en-US" sz="3600" dirty="0" err="1">
                <a:latin typeface="Times New Roman" panose="02020603050405020304" pitchFamily="18" charset="0"/>
                <a:cs typeface="Times New Roman" panose="02020603050405020304" pitchFamily="18" charset="0"/>
              </a:rPr>
              <a:t>Corder’s</a:t>
            </a:r>
            <a:r>
              <a:rPr lang="en-US" sz="3600" dirty="0">
                <a:latin typeface="Times New Roman" panose="02020603050405020304" pitchFamily="18" charset="0"/>
                <a:cs typeface="Times New Roman" panose="02020603050405020304" pitchFamily="18" charset="0"/>
              </a:rPr>
              <a:t> (1974) framework for describing errors is one more promising. Three types of errors were </a:t>
            </a:r>
            <a:r>
              <a:rPr lang="en-US" sz="3600" dirty="0" smtClean="0">
                <a:latin typeface="Times New Roman" panose="02020603050405020304" pitchFamily="18" charset="0"/>
                <a:cs typeface="Times New Roman" panose="02020603050405020304" pitchFamily="18" charset="0"/>
              </a:rPr>
              <a:t>distinguished:</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63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89" y="1270286"/>
            <a:ext cx="11758411"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1. Pre-systematic </a:t>
            </a:r>
            <a:r>
              <a:rPr lang="en-US" sz="3600" dirty="0">
                <a:latin typeface="Times New Roman" panose="02020603050405020304" pitchFamily="18" charset="0"/>
                <a:cs typeface="Times New Roman" panose="02020603050405020304" pitchFamily="18" charset="0"/>
              </a:rPr>
              <a:t>errors occur when the learner is unaware of the existence of a particular rule in the TL. These are random.</a:t>
            </a:r>
          </a:p>
          <a:p>
            <a:r>
              <a:rPr lang="en-US" sz="3600" dirty="0" smtClean="0">
                <a:latin typeface="Times New Roman" panose="02020603050405020304" pitchFamily="18" charset="0"/>
                <a:cs typeface="Times New Roman" panose="02020603050405020304" pitchFamily="18" charset="0"/>
              </a:rPr>
              <a:t>2. Systematic </a:t>
            </a:r>
            <a:r>
              <a:rPr lang="en-US" sz="3600" dirty="0">
                <a:latin typeface="Times New Roman" panose="02020603050405020304" pitchFamily="18" charset="0"/>
                <a:cs typeface="Times New Roman" panose="02020603050405020304" pitchFamily="18" charset="0"/>
              </a:rPr>
              <a:t>errors occur when the learner has discovered a rule but it is the wrong one.</a:t>
            </a:r>
          </a:p>
          <a:p>
            <a:r>
              <a:rPr lang="en-US" sz="3600" dirty="0" smtClean="0">
                <a:latin typeface="Times New Roman" panose="02020603050405020304" pitchFamily="18" charset="0"/>
                <a:cs typeface="Times New Roman" panose="02020603050405020304" pitchFamily="18" charset="0"/>
              </a:rPr>
              <a:t>3. Post-systematic </a:t>
            </a:r>
            <a:r>
              <a:rPr lang="en-US" sz="3600" dirty="0">
                <a:latin typeface="Times New Roman" panose="02020603050405020304" pitchFamily="18" charset="0"/>
                <a:cs typeface="Times New Roman" panose="02020603050405020304" pitchFamily="18" charset="0"/>
              </a:rPr>
              <a:t>errors occur when the learner knows the correct target language rule but uses it inconsistently (makes a mistake).</a:t>
            </a:r>
          </a:p>
        </p:txBody>
      </p:sp>
    </p:spTree>
    <p:extLst>
      <p:ext uri="{BB962C8B-B14F-4D97-AF65-F5344CB8AC3E}">
        <p14:creationId xmlns:p14="http://schemas.microsoft.com/office/powerpoint/2010/main" val="389615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1578" y="4828436"/>
            <a:ext cx="5918928" cy="707886"/>
          </a:xfrm>
          <a:prstGeom prst="rect">
            <a:avLst/>
          </a:prstGeom>
        </p:spPr>
        <p:txBody>
          <a:bodyPr wrap="none">
            <a:spAutoFit/>
          </a:bodyPr>
          <a:lstStyle/>
          <a:p>
            <a:r>
              <a:rPr lang="fr-FR" sz="4000" b="1" dirty="0" smtClean="0">
                <a:latin typeface="Times New Roman" panose="02020603050405020304" pitchFamily="18" charset="0"/>
                <a:cs typeface="Times New Roman" panose="02020603050405020304" pitchFamily="18" charset="0"/>
              </a:rPr>
              <a:t>3.5. </a:t>
            </a:r>
            <a:r>
              <a:rPr lang="fr-FR" sz="4000" b="1" dirty="0" err="1" smtClean="0">
                <a:latin typeface="Times New Roman" panose="02020603050405020304" pitchFamily="18" charset="0"/>
                <a:cs typeface="Times New Roman" panose="02020603050405020304" pitchFamily="18" charset="0"/>
              </a:rPr>
              <a:t>Explanation</a:t>
            </a:r>
            <a:r>
              <a:rPr lang="fr-FR" sz="4000" b="1" dirty="0" smtClean="0">
                <a:latin typeface="Times New Roman" panose="02020603050405020304" pitchFamily="18" charset="0"/>
                <a:cs typeface="Times New Roman" panose="02020603050405020304" pitchFamily="18" charset="0"/>
              </a:rPr>
              <a:t> </a:t>
            </a:r>
            <a:r>
              <a:rPr lang="fr-FR" sz="4000" b="1" dirty="0">
                <a:latin typeface="Times New Roman" panose="02020603050405020304" pitchFamily="18" charset="0"/>
                <a:cs typeface="Times New Roman" panose="02020603050405020304" pitchFamily="18" charset="0"/>
              </a:rPr>
              <a:t>of </a:t>
            </a:r>
            <a:r>
              <a:rPr lang="fr-FR" sz="4000" b="1" dirty="0" err="1">
                <a:latin typeface="Times New Roman" panose="02020603050405020304" pitchFamily="18" charset="0"/>
                <a:cs typeface="Times New Roman" panose="02020603050405020304" pitchFamily="18" charset="0"/>
              </a:rPr>
              <a:t>Errors</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30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673" y="889843"/>
            <a:ext cx="11732653" cy="5078313"/>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Moreover</a:t>
            </a:r>
            <a:r>
              <a:rPr lang="en-US" sz="3600" dirty="0">
                <a:latin typeface="Times New Roman" panose="02020603050405020304" pitchFamily="18" charset="0"/>
                <a:cs typeface="Times New Roman" panose="02020603050405020304" pitchFamily="18" charset="0"/>
              </a:rPr>
              <a:t>, explicit knowledge is conscious, declarative, anomalous, and </a:t>
            </a:r>
            <a:r>
              <a:rPr lang="en-US" sz="3600" dirty="0" err="1">
                <a:latin typeface="Times New Roman" panose="02020603050405020304" pitchFamily="18" charset="0"/>
                <a:cs typeface="Times New Roman" panose="02020603050405020304" pitchFamily="18" charset="0"/>
              </a:rPr>
              <a:t>inconsists</a:t>
            </a:r>
            <a:r>
              <a:rPr lang="en-US" sz="3600" dirty="0">
                <a:latin typeface="Times New Roman" panose="02020603050405020304" pitchFamily="18" charset="0"/>
                <a:cs typeface="Times New Roman" panose="02020603050405020304" pitchFamily="18" charset="0"/>
              </a:rPr>
              <a:t> (i.e., it takes the form of ‘fuzzy’ rules inconsistently applied) and generally only accessible through controlled processing in planned language use (Ellis, 2008). It is </a:t>
            </a:r>
            <a:r>
              <a:rPr lang="en-US" sz="3600" dirty="0" err="1">
                <a:latin typeface="Times New Roman" panose="02020603050405020304" pitchFamily="18" charset="0"/>
                <a:cs typeface="Times New Roman" panose="02020603050405020304" pitchFamily="18" charset="0"/>
              </a:rPr>
              <a:t>verbalizable</a:t>
            </a:r>
            <a:r>
              <a:rPr lang="en-US" sz="3600" dirty="0">
                <a:latin typeface="Times New Roman" panose="02020603050405020304" pitchFamily="18" charset="0"/>
                <a:cs typeface="Times New Roman" panose="02020603050405020304" pitchFamily="18" charset="0"/>
              </a:rPr>
              <a:t>, in which case it entails semi-technical or technical metalanguage. Whereas, implicit knowledge is intuitive, procedural, systematically variable, automatic, and thus available for use in fluent, unplanned language use. It is not </a:t>
            </a:r>
            <a:r>
              <a:rPr lang="en-US" sz="3600" dirty="0" err="1">
                <a:latin typeface="Times New Roman" panose="02020603050405020304" pitchFamily="18" charset="0"/>
                <a:cs typeface="Times New Roman" panose="02020603050405020304" pitchFamily="18" charset="0"/>
              </a:rPr>
              <a:t>verbalizable</a:t>
            </a:r>
            <a:r>
              <a:rPr lang="en-US" sz="3600" dirty="0">
                <a:latin typeface="Times New Roman" panose="02020603050405020304" pitchFamily="18" charset="0"/>
                <a:cs typeface="Times New Roman" panose="02020603050405020304" pitchFamily="18" charset="0"/>
              </a:rPr>
              <a:t>.</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315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924" y="1560163"/>
            <a:ext cx="11475076" cy="3416320"/>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It </a:t>
            </a:r>
            <a:r>
              <a:rPr lang="en-US" sz="3600" dirty="0">
                <a:latin typeface="Times New Roman" panose="02020603050405020304" pitchFamily="18" charset="0"/>
                <a:cs typeface="Times New Roman" panose="02020603050405020304" pitchFamily="18" charset="0"/>
              </a:rPr>
              <a:t>means establishing the source of errors (i.e., accounting for why it was made). It is the most important stage in SLA as it involves an attempt to establish the processes responsible for L2 acquisition. Taylor (1986) claims that the error source may be psycholinguistic, sociolinguistic, epistemic, or may reside in the discourse structure.</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555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7C092FA-D178-4441-94AF-863F91E5D912}"/>
              </a:ext>
            </a:extLst>
          </p:cNvPr>
          <p:cNvGrpSpPr/>
          <p:nvPr/>
        </p:nvGrpSpPr>
        <p:grpSpPr>
          <a:xfrm>
            <a:off x="826662" y="672189"/>
            <a:ext cx="5725848" cy="813495"/>
            <a:chOff x="5511873" y="994406"/>
            <a:chExt cx="5725848" cy="813495"/>
          </a:xfrm>
        </p:grpSpPr>
        <p:sp>
          <p:nvSpPr>
            <p:cNvPr id="7" name="Oval 6">
              <a:extLst>
                <a:ext uri="{FF2B5EF4-FFF2-40B4-BE49-F238E27FC236}">
                  <a16:creationId xmlns:a16="http://schemas.microsoft.com/office/drawing/2014/main" xmlns="" id="{A69585AF-56CD-4D2C-81A5-0845A599F70D}"/>
                </a:ext>
              </a:extLst>
            </p:cNvPr>
            <p:cNvSpPr/>
            <p:nvPr/>
          </p:nvSpPr>
          <p:spPr>
            <a:xfrm>
              <a:off x="5595679" y="994406"/>
              <a:ext cx="813495" cy="8134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xmlns="" id="{E6EBADF0-7B67-466E-97AF-CAA93FEB7DC6}"/>
                </a:ext>
              </a:extLst>
            </p:cNvPr>
            <p:cNvSpPr txBox="1"/>
            <p:nvPr/>
          </p:nvSpPr>
          <p:spPr>
            <a:xfrm>
              <a:off x="6575881" y="1454848"/>
              <a:ext cx="4661840" cy="276999"/>
            </a:xfrm>
            <a:prstGeom prst="rect">
              <a:avLst/>
            </a:prstGeom>
            <a:noFill/>
          </p:spPr>
          <p:txBody>
            <a:bodyPr wrap="square" rtlCol="0" anchor="ctr">
              <a:spAutoFit/>
            </a:bodyPr>
            <a:lstStyle/>
            <a:p>
              <a:r>
                <a:rPr lang="en-US" altLang="ko-KR" sz="1200" dirty="0" smtClean="0">
                  <a:solidFill>
                    <a:schemeClr val="bg1"/>
                  </a:solidFill>
                  <a:ea typeface="FZShuTi" pitchFamily="2" charset="-122"/>
                  <a:cs typeface="Arial" pitchFamily="34" charset="0"/>
                </a:rPr>
                <a:t>.</a:t>
              </a:r>
              <a:endParaRPr lang="en-US" altLang="ko-KR" sz="1200" dirty="0">
                <a:solidFill>
                  <a:schemeClr val="bg1"/>
                </a:solidFill>
                <a:cs typeface="Arial" pitchFamily="34" charset="0"/>
              </a:endParaRPr>
            </a:p>
          </p:txBody>
        </p:sp>
        <p:sp>
          <p:nvSpPr>
            <p:cNvPr id="9" name="TextBox 8">
              <a:extLst>
                <a:ext uri="{FF2B5EF4-FFF2-40B4-BE49-F238E27FC236}">
                  <a16:creationId xmlns:a16="http://schemas.microsoft.com/office/drawing/2014/main" xmlns="" id="{7AAA6D9E-C75A-4D81-8EAD-A847114B8528}"/>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2" name="Group 11">
            <a:extLst>
              <a:ext uri="{FF2B5EF4-FFF2-40B4-BE49-F238E27FC236}">
                <a16:creationId xmlns:a16="http://schemas.microsoft.com/office/drawing/2014/main" xmlns="" id="{FD49D2C0-5951-4E76-AE78-FEBD174179B9}"/>
              </a:ext>
            </a:extLst>
          </p:cNvPr>
          <p:cNvGrpSpPr/>
          <p:nvPr/>
        </p:nvGrpSpPr>
        <p:grpSpPr>
          <a:xfrm>
            <a:off x="826662" y="2032432"/>
            <a:ext cx="981106" cy="813495"/>
            <a:chOff x="5511873" y="994406"/>
            <a:chExt cx="981106" cy="813495"/>
          </a:xfrm>
        </p:grpSpPr>
        <p:sp>
          <p:nvSpPr>
            <p:cNvPr id="14" name="Oval 13">
              <a:extLst>
                <a:ext uri="{FF2B5EF4-FFF2-40B4-BE49-F238E27FC236}">
                  <a16:creationId xmlns:a16="http://schemas.microsoft.com/office/drawing/2014/main" xmlns="" id="{B3B07BD2-F092-4366-9E18-05201737AD7F}"/>
                </a:ext>
              </a:extLst>
            </p:cNvPr>
            <p:cNvSpPr/>
            <p:nvPr/>
          </p:nvSpPr>
          <p:spPr>
            <a:xfrm>
              <a:off x="5595679" y="994406"/>
              <a:ext cx="813495" cy="8134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a16="http://schemas.microsoft.com/office/drawing/2014/main" xmlns="" id="{E47AA6F6-09CD-4C59-86C0-A96973D2185A}"/>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19" name="Group 18">
            <a:extLst>
              <a:ext uri="{FF2B5EF4-FFF2-40B4-BE49-F238E27FC236}">
                <a16:creationId xmlns:a16="http://schemas.microsoft.com/office/drawing/2014/main" xmlns="" id="{724DF2F2-F6FA-4A1B-9581-10F070613814}"/>
              </a:ext>
            </a:extLst>
          </p:cNvPr>
          <p:cNvGrpSpPr/>
          <p:nvPr/>
        </p:nvGrpSpPr>
        <p:grpSpPr>
          <a:xfrm>
            <a:off x="826662" y="3392675"/>
            <a:ext cx="981106" cy="813495"/>
            <a:chOff x="5511873" y="994406"/>
            <a:chExt cx="981106" cy="813495"/>
          </a:xfrm>
        </p:grpSpPr>
        <p:sp>
          <p:nvSpPr>
            <p:cNvPr id="21" name="Oval 20">
              <a:extLst>
                <a:ext uri="{FF2B5EF4-FFF2-40B4-BE49-F238E27FC236}">
                  <a16:creationId xmlns:a16="http://schemas.microsoft.com/office/drawing/2014/main" xmlns="" id="{039D01F5-D1E6-410C-AFB4-BCFE46173AC9}"/>
                </a:ext>
              </a:extLst>
            </p:cNvPr>
            <p:cNvSpPr/>
            <p:nvPr/>
          </p:nvSpPr>
          <p:spPr>
            <a:xfrm>
              <a:off x="5595679" y="994406"/>
              <a:ext cx="813495" cy="8134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xmlns="" id="{8DEF2864-50F1-4B9C-BFFD-B4F94CC5EAE5}"/>
                </a:ext>
              </a:extLst>
            </p:cNvPr>
            <p:cNvSpPr txBox="1"/>
            <p:nvPr/>
          </p:nvSpPr>
          <p:spPr>
            <a:xfrm>
              <a:off x="5511873" y="1077988"/>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26" name="Group 25">
            <a:extLst>
              <a:ext uri="{FF2B5EF4-FFF2-40B4-BE49-F238E27FC236}">
                <a16:creationId xmlns:a16="http://schemas.microsoft.com/office/drawing/2014/main" xmlns="" id="{88398774-F9B7-4311-A387-F603766698E5}"/>
              </a:ext>
            </a:extLst>
          </p:cNvPr>
          <p:cNvGrpSpPr/>
          <p:nvPr/>
        </p:nvGrpSpPr>
        <p:grpSpPr>
          <a:xfrm>
            <a:off x="826662" y="4752917"/>
            <a:ext cx="981106" cy="813495"/>
            <a:chOff x="5511873" y="994406"/>
            <a:chExt cx="981106" cy="813495"/>
          </a:xfrm>
        </p:grpSpPr>
        <p:sp>
          <p:nvSpPr>
            <p:cNvPr id="28" name="Oval 27">
              <a:extLst>
                <a:ext uri="{FF2B5EF4-FFF2-40B4-BE49-F238E27FC236}">
                  <a16:creationId xmlns:a16="http://schemas.microsoft.com/office/drawing/2014/main" xmlns="" id="{42E575C3-5541-406A-AAE7-306C1BBAC6FA}"/>
                </a:ext>
              </a:extLst>
            </p:cNvPr>
            <p:cNvSpPr/>
            <p:nvPr/>
          </p:nvSpPr>
          <p:spPr>
            <a:xfrm>
              <a:off x="5595679" y="994406"/>
              <a:ext cx="813495" cy="8134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xmlns="" id="{F8F217D7-453F-46F3-99B1-D9AD935C8BC0}"/>
                </a:ext>
              </a:extLst>
            </p:cNvPr>
            <p:cNvSpPr txBox="1"/>
            <p:nvPr/>
          </p:nvSpPr>
          <p:spPr>
            <a:xfrm>
              <a:off x="5511873" y="1077988"/>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sp>
        <p:nvSpPr>
          <p:cNvPr id="2" name="Rectangle 1"/>
          <p:cNvSpPr/>
          <p:nvPr/>
        </p:nvSpPr>
        <p:spPr>
          <a:xfrm>
            <a:off x="1890670" y="763299"/>
            <a:ext cx="6096000" cy="1200329"/>
          </a:xfrm>
          <a:prstGeom prst="rect">
            <a:avLst/>
          </a:prstGeom>
        </p:spPr>
        <p:txBody>
          <a:bodyPr>
            <a:spAutoFit/>
          </a:bodyPr>
          <a:lstStyle/>
          <a:p>
            <a:r>
              <a:rPr lang="en-US" sz="2400" dirty="0" smtClean="0">
                <a:latin typeface="Times New Roman" panose="02020603050405020304" pitchFamily="18" charset="0"/>
                <a:cs typeface="Times New Roman" panose="02020603050405020304" pitchFamily="18" charset="0"/>
              </a:rPr>
              <a:t>Psycholinguistic</a:t>
            </a:r>
            <a:r>
              <a:rPr lang="en-US" sz="2400" dirty="0">
                <a:latin typeface="Times New Roman" panose="02020603050405020304" pitchFamily="18" charset="0"/>
                <a:cs typeface="Times New Roman" panose="02020603050405020304" pitchFamily="18" charset="0"/>
              </a:rPr>
              <a:t>: the nature of the L2 knowledge system and the difficulties LLs have using it in production.</a:t>
            </a:r>
            <a:endParaRPr lang="fr-FR"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069206" y="2133342"/>
            <a:ext cx="6096000" cy="830997"/>
          </a:xfrm>
          <a:prstGeom prst="rect">
            <a:avLst/>
          </a:prstGeom>
        </p:spPr>
        <p:txBody>
          <a:bodyPr>
            <a:spAutoFit/>
          </a:bodyPr>
          <a:lstStyle/>
          <a:p>
            <a:r>
              <a:rPr lang="en-US" sz="2400" dirty="0" smtClean="0">
                <a:latin typeface="Times New Roman" panose="02020603050405020304" pitchFamily="18" charset="0"/>
                <a:cs typeface="Times New Roman" panose="02020603050405020304" pitchFamily="18" charset="0"/>
              </a:rPr>
              <a:t>Sociolinguistic</a:t>
            </a:r>
            <a:r>
              <a:rPr lang="en-US" sz="2400" dirty="0">
                <a:latin typeface="Times New Roman" panose="02020603050405020304" pitchFamily="18" charset="0"/>
                <a:cs typeface="Times New Roman" panose="02020603050405020304" pitchFamily="18" charset="0"/>
              </a:rPr>
              <a:t>: LLs’ ability to adjust their language in accordance with the social context.</a:t>
            </a:r>
            <a:endParaRPr lang="fr-FR"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069206" y="3753256"/>
            <a:ext cx="5369996"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Epistemic</a:t>
            </a:r>
            <a:r>
              <a:rPr lang="en-US" sz="2400" dirty="0">
                <a:latin typeface="Times New Roman" panose="02020603050405020304" pitchFamily="18" charset="0"/>
                <a:cs typeface="Times New Roman" panose="02020603050405020304" pitchFamily="18" charset="0"/>
              </a:rPr>
              <a:t>: LLs’ lack of world knowledge.</a:t>
            </a:r>
            <a:endParaRPr lang="fr-FR"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1890670" y="4836499"/>
            <a:ext cx="6096000" cy="830997"/>
          </a:xfrm>
          <a:prstGeom prst="rect">
            <a:avLst/>
          </a:prstGeom>
        </p:spPr>
        <p:txBody>
          <a:bodyPr>
            <a:spAutoFit/>
          </a:bodyPr>
          <a:lstStyle/>
          <a:p>
            <a:r>
              <a:rPr lang="en-US" sz="2400" dirty="0" smtClean="0">
                <a:latin typeface="Times New Roman" panose="02020603050405020304" pitchFamily="18" charset="0"/>
                <a:cs typeface="Times New Roman" panose="02020603050405020304" pitchFamily="18" charset="0"/>
              </a:rPr>
              <a:t>Discourse </a:t>
            </a:r>
            <a:r>
              <a:rPr lang="en-US" sz="2400" dirty="0">
                <a:latin typeface="Times New Roman" panose="02020603050405020304" pitchFamily="18" charset="0"/>
                <a:cs typeface="Times New Roman" panose="02020603050405020304" pitchFamily="18" charset="0"/>
              </a:rPr>
              <a:t>sources: problems in the organization of information into a coherent text.</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22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287" y="1753554"/>
            <a:ext cx="6096000" cy="2308324"/>
          </a:xfrm>
          <a:prstGeom prst="rect">
            <a:avLst/>
          </a:prstGeom>
        </p:spPr>
        <p:txBody>
          <a:bodyPr>
            <a:spAutoFit/>
          </a:bodyPr>
          <a:lstStyle/>
          <a:p>
            <a:r>
              <a:rPr lang="en-US" sz="3600" dirty="0" smtClean="0">
                <a:latin typeface="Times New Roman" panose="02020603050405020304" pitchFamily="18" charset="0"/>
                <a:cs typeface="Times New Roman" panose="02020603050405020304" pitchFamily="18" charset="0"/>
              </a:rPr>
              <a:t>   However</a:t>
            </a:r>
            <a:r>
              <a:rPr lang="en-US" sz="3600" dirty="0">
                <a:latin typeface="Times New Roman" panose="02020603050405020304" pitchFamily="18" charset="0"/>
                <a:cs typeface="Times New Roman" panose="02020603050405020304" pitchFamily="18" charset="0"/>
              </a:rPr>
              <a:t>, SLA research has attended only to the first, i.e., to provide a psychological explanation’.</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492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idx="14"/>
          </p:nvPr>
        </p:nvPicPr>
        <p:blipFill>
          <a:blip r:embed="rId2">
            <a:extLst>
              <a:ext uri="{28A0092B-C50C-407E-A947-70E740481C1C}">
                <a14:useLocalDpi xmlns:a14="http://schemas.microsoft.com/office/drawing/2010/main" val="0"/>
              </a:ext>
            </a:extLst>
          </a:blip>
          <a:srcRect t="27246" b="27246"/>
          <a:stretch>
            <a:fillRect/>
          </a:stretch>
        </p:blipFill>
        <p:spPr>
          <a:xfrm>
            <a:off x="734769" y="1196751"/>
            <a:ext cx="10849205" cy="5371474"/>
          </a:xfrm>
        </p:spPr>
      </p:pic>
      <p:sp>
        <p:nvSpPr>
          <p:cNvPr id="3" name="Titre 2"/>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3.5.1.Causes/ Sources of Psycholinguistic Errors</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280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0D071702-248D-4F3B-A10C-731C914D3549}"/>
              </a:ext>
            </a:extLst>
          </p:cNvPr>
          <p:cNvGrpSpPr/>
          <p:nvPr/>
        </p:nvGrpSpPr>
        <p:grpSpPr>
          <a:xfrm>
            <a:off x="3685845" y="3516054"/>
            <a:ext cx="1484602" cy="2491421"/>
            <a:chOff x="752129" y="4751668"/>
            <a:chExt cx="780084" cy="1587894"/>
          </a:xfrm>
        </p:grpSpPr>
        <p:grpSp>
          <p:nvGrpSpPr>
            <p:cNvPr id="17" name="Group 16">
              <a:extLst>
                <a:ext uri="{FF2B5EF4-FFF2-40B4-BE49-F238E27FC236}">
                  <a16:creationId xmlns:a16="http://schemas.microsoft.com/office/drawing/2014/main" xmlns="" id="{760E625B-C276-44C9-AB5F-9E19D79D70A8}"/>
                </a:ext>
              </a:extLst>
            </p:cNvPr>
            <p:cNvGrpSpPr/>
            <p:nvPr/>
          </p:nvGrpSpPr>
          <p:grpSpPr>
            <a:xfrm>
              <a:off x="752129" y="5532922"/>
              <a:ext cx="780084" cy="806640"/>
              <a:chOff x="2195736" y="5121188"/>
              <a:chExt cx="901189" cy="931868"/>
            </a:xfrm>
          </p:grpSpPr>
          <p:sp>
            <p:nvSpPr>
              <p:cNvPr id="27" name="Rectangle 8">
                <a:extLst>
                  <a:ext uri="{FF2B5EF4-FFF2-40B4-BE49-F238E27FC236}">
                    <a16:creationId xmlns:a16="http://schemas.microsoft.com/office/drawing/2014/main" xmlns="" id="{C46334DF-B478-44E8-BDB0-3BDB6BBDB5D2}"/>
                  </a:ext>
                </a:extLst>
              </p:cNvPr>
              <p:cNvSpPr/>
              <p:nvPr/>
            </p:nvSpPr>
            <p:spPr>
              <a:xfrm>
                <a:off x="2195736" y="5121188"/>
                <a:ext cx="901189" cy="900100"/>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Rectangle 8">
                <a:extLst>
                  <a:ext uri="{FF2B5EF4-FFF2-40B4-BE49-F238E27FC236}">
                    <a16:creationId xmlns:a16="http://schemas.microsoft.com/office/drawing/2014/main" xmlns="" id="{EFBA6150-5245-4E79-B4BA-082A546BC3EC}"/>
                  </a:ext>
                </a:extLst>
              </p:cNvPr>
              <p:cNvSpPr/>
              <p:nvPr/>
            </p:nvSpPr>
            <p:spPr>
              <a:xfrm>
                <a:off x="2195737" y="5121188"/>
                <a:ext cx="679522" cy="893666"/>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Rectangle 8">
                <a:extLst>
                  <a:ext uri="{FF2B5EF4-FFF2-40B4-BE49-F238E27FC236}">
                    <a16:creationId xmlns:a16="http://schemas.microsoft.com/office/drawing/2014/main" xmlns="" id="{F0B3FDDD-AA0F-47AC-B743-4850BAF69ABA}"/>
                  </a:ext>
                </a:extLst>
              </p:cNvPr>
              <p:cNvSpPr/>
              <p:nvPr/>
            </p:nvSpPr>
            <p:spPr>
              <a:xfrm>
                <a:off x="2195737" y="5121188"/>
                <a:ext cx="450922" cy="89494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Rectangle 8">
                <a:extLst>
                  <a:ext uri="{FF2B5EF4-FFF2-40B4-BE49-F238E27FC236}">
                    <a16:creationId xmlns:a16="http://schemas.microsoft.com/office/drawing/2014/main" xmlns="" id="{86C217C8-1632-4093-A8CC-C862C47C0027}"/>
                  </a:ext>
                </a:extLst>
              </p:cNvPr>
              <p:cNvSpPr/>
              <p:nvPr/>
            </p:nvSpPr>
            <p:spPr>
              <a:xfrm>
                <a:off x="2195736" y="5121188"/>
                <a:ext cx="448123" cy="895953"/>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Rectangle 8">
                <a:extLst>
                  <a:ext uri="{FF2B5EF4-FFF2-40B4-BE49-F238E27FC236}">
                    <a16:creationId xmlns:a16="http://schemas.microsoft.com/office/drawing/2014/main" xmlns="" id="{0D581756-B2FC-4A6E-811F-FE9A9A8439F3}"/>
                  </a:ext>
                </a:extLst>
              </p:cNvPr>
              <p:cNvSpPr/>
              <p:nvPr/>
            </p:nvSpPr>
            <p:spPr>
              <a:xfrm>
                <a:off x="2542419" y="5815404"/>
                <a:ext cx="203587" cy="237652"/>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5000"/>
                      <a:lumOff val="25000"/>
                    </a:schemeClr>
                  </a:gs>
                  <a:gs pos="100000">
                    <a:schemeClr val="bg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9" name="Group 18">
              <a:extLst>
                <a:ext uri="{FF2B5EF4-FFF2-40B4-BE49-F238E27FC236}">
                  <a16:creationId xmlns:a16="http://schemas.microsoft.com/office/drawing/2014/main" xmlns="" id="{2389857A-DE60-4C24-BEB1-E1DCA8FCE204}"/>
                </a:ext>
              </a:extLst>
            </p:cNvPr>
            <p:cNvGrpSpPr/>
            <p:nvPr/>
          </p:nvGrpSpPr>
          <p:grpSpPr>
            <a:xfrm>
              <a:off x="752129" y="4751668"/>
              <a:ext cx="777946" cy="874750"/>
              <a:chOff x="5796136" y="1372502"/>
              <a:chExt cx="2284244" cy="3424647"/>
            </a:xfrm>
          </p:grpSpPr>
          <p:sp>
            <p:nvSpPr>
              <p:cNvPr id="21" name="Rectangle 2">
                <a:extLst>
                  <a:ext uri="{FF2B5EF4-FFF2-40B4-BE49-F238E27FC236}">
                    <a16:creationId xmlns:a16="http://schemas.microsoft.com/office/drawing/2014/main" xmlns="" id="{9C1F9DDD-8189-4A2A-9468-BE34132E627C}"/>
                  </a:ext>
                </a:extLst>
              </p:cNvPr>
              <p:cNvSpPr/>
              <p:nvPr/>
            </p:nvSpPr>
            <p:spPr>
              <a:xfrm>
                <a:off x="5796136" y="1372502"/>
                <a:ext cx="571061" cy="3424647"/>
              </a:xfrm>
              <a:custGeom>
                <a:avLst/>
                <a:gdLst>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171025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061" h="4392488">
                    <a:moveTo>
                      <a:pt x="0" y="171025"/>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lnTo>
                      <a:pt x="0" y="1710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Rectangle 2">
                <a:extLst>
                  <a:ext uri="{FF2B5EF4-FFF2-40B4-BE49-F238E27FC236}">
                    <a16:creationId xmlns:a16="http://schemas.microsoft.com/office/drawing/2014/main" xmlns="" id="{2B42F16C-BE61-4178-BB43-ED9C9E7FCAAC}"/>
                  </a:ext>
                </a:extLst>
              </p:cNvPr>
              <p:cNvSpPr/>
              <p:nvPr/>
            </p:nvSpPr>
            <p:spPr>
              <a:xfrm>
                <a:off x="6367197" y="1372502"/>
                <a:ext cx="571061" cy="3424647"/>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Rectangle 2">
                <a:extLst>
                  <a:ext uri="{FF2B5EF4-FFF2-40B4-BE49-F238E27FC236}">
                    <a16:creationId xmlns:a16="http://schemas.microsoft.com/office/drawing/2014/main" xmlns="" id="{3EEEB5C7-9333-4F02-9955-31596406990C}"/>
                  </a:ext>
                </a:extLst>
              </p:cNvPr>
              <p:cNvSpPr/>
              <p:nvPr/>
            </p:nvSpPr>
            <p:spPr>
              <a:xfrm>
                <a:off x="6938259" y="1372502"/>
                <a:ext cx="571061" cy="3424647"/>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Rectangle 2">
                <a:extLst>
                  <a:ext uri="{FF2B5EF4-FFF2-40B4-BE49-F238E27FC236}">
                    <a16:creationId xmlns:a16="http://schemas.microsoft.com/office/drawing/2014/main" xmlns="" id="{71EE9DB4-E449-4811-AB0B-F480E076712E}"/>
                  </a:ext>
                </a:extLst>
              </p:cNvPr>
              <p:cNvSpPr/>
              <p:nvPr/>
            </p:nvSpPr>
            <p:spPr>
              <a:xfrm>
                <a:off x="7509319" y="1372502"/>
                <a:ext cx="571061" cy="3424647"/>
              </a:xfrm>
              <a:custGeom>
                <a:avLst/>
                <a:gdLst>
                  <a:gd name="connsiteX0" fmla="*/ 0 w 571061"/>
                  <a:gd name="connsiteY0" fmla="*/ 0 h 4392488"/>
                  <a:gd name="connsiteX1" fmla="*/ 571061 w 571061"/>
                  <a:gd name="connsiteY1" fmla="*/ 346732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71061"/>
                  <a:gd name="connsiteY0" fmla="*/ 0 h 4392488"/>
                  <a:gd name="connsiteX1" fmla="*/ 562694 w 571061"/>
                  <a:gd name="connsiteY1" fmla="*/ 416078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061" h="4392488">
                    <a:moveTo>
                      <a:pt x="0" y="0"/>
                    </a:moveTo>
                    <a:lnTo>
                      <a:pt x="562694" y="416078"/>
                    </a:lnTo>
                    <a:lnTo>
                      <a:pt x="571061" y="4392488"/>
                    </a:lnTo>
                    <a:lnTo>
                      <a:pt x="560315" y="4392488"/>
                    </a:lnTo>
                    <a:cubicBezTo>
                      <a:pt x="531263" y="4268191"/>
                      <a:pt x="419108" y="4176464"/>
                      <a:pt x="285530" y="4176464"/>
                    </a:cubicBezTo>
                    <a:cubicBezTo>
                      <a:pt x="151952" y="4176464"/>
                      <a:pt x="39798" y="4268191"/>
                      <a:pt x="10747" y="4392488"/>
                    </a:cubicBezTo>
                    <a:lnTo>
                      <a:pt x="0" y="439248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32" name="그룹 7">
            <a:extLst>
              <a:ext uri="{FF2B5EF4-FFF2-40B4-BE49-F238E27FC236}">
                <a16:creationId xmlns:a16="http://schemas.microsoft.com/office/drawing/2014/main" xmlns="" id="{ED920C50-2680-4CB7-8F4F-F7F10D5DEAC8}"/>
              </a:ext>
            </a:extLst>
          </p:cNvPr>
          <p:cNvGrpSpPr/>
          <p:nvPr/>
        </p:nvGrpSpPr>
        <p:grpSpPr>
          <a:xfrm>
            <a:off x="3687019" y="2635133"/>
            <a:ext cx="1474486" cy="1024946"/>
            <a:chOff x="3687015" y="2635131"/>
            <a:chExt cx="1474486" cy="1024946"/>
          </a:xfrm>
        </p:grpSpPr>
        <p:sp>
          <p:nvSpPr>
            <p:cNvPr id="33" name="Freeform 64">
              <a:extLst>
                <a:ext uri="{FF2B5EF4-FFF2-40B4-BE49-F238E27FC236}">
                  <a16:creationId xmlns:a16="http://schemas.microsoft.com/office/drawing/2014/main" xmlns="" id="{F69012EB-3D67-4B8A-B0A1-4CB6D5EA97B7}"/>
                </a:ext>
              </a:extLst>
            </p:cNvPr>
            <p:cNvSpPr/>
            <p:nvPr/>
          </p:nvSpPr>
          <p:spPr>
            <a:xfrm>
              <a:off x="4051039" y="3016332"/>
              <a:ext cx="371104" cy="511846"/>
            </a:xfrm>
            <a:custGeom>
              <a:avLst/>
              <a:gdLst>
                <a:gd name="connsiteX0" fmla="*/ 29688 w 290946"/>
                <a:gd name="connsiteY0" fmla="*/ 0 h 599704"/>
                <a:gd name="connsiteX1" fmla="*/ 0 w 290946"/>
                <a:gd name="connsiteY1" fmla="*/ 593766 h 599704"/>
                <a:gd name="connsiteX2" fmla="*/ 290946 w 290946"/>
                <a:gd name="connsiteY2" fmla="*/ 599704 h 599704"/>
                <a:gd name="connsiteX3" fmla="*/ 29688 w 290946"/>
                <a:gd name="connsiteY3" fmla="*/ 0 h 599704"/>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65314 w 290946"/>
                <a:gd name="connsiteY0" fmla="*/ 0 h 546266"/>
                <a:gd name="connsiteX1" fmla="*/ 0 w 290946"/>
                <a:gd name="connsiteY1" fmla="*/ 540328 h 546266"/>
                <a:gd name="connsiteX2" fmla="*/ 290946 w 290946"/>
                <a:gd name="connsiteY2" fmla="*/ 546266 h 546266"/>
                <a:gd name="connsiteX3" fmla="*/ 65314 w 290946"/>
                <a:gd name="connsiteY3" fmla="*/ 0 h 546266"/>
                <a:gd name="connsiteX0" fmla="*/ 79875 w 305507"/>
                <a:gd name="connsiteY0" fmla="*/ 0 h 546266"/>
                <a:gd name="connsiteX1" fmla="*/ 14561 w 305507"/>
                <a:gd name="connsiteY1" fmla="*/ 540328 h 546266"/>
                <a:gd name="connsiteX2" fmla="*/ 305507 w 305507"/>
                <a:gd name="connsiteY2" fmla="*/ 546266 h 546266"/>
                <a:gd name="connsiteX3" fmla="*/ 79875 w 305507"/>
                <a:gd name="connsiteY3" fmla="*/ 0 h 546266"/>
                <a:gd name="connsiteX0" fmla="*/ 86136 w 311768"/>
                <a:gd name="connsiteY0" fmla="*/ 0 h 546266"/>
                <a:gd name="connsiteX1" fmla="*/ 20822 w 311768"/>
                <a:gd name="connsiteY1" fmla="*/ 540328 h 546266"/>
                <a:gd name="connsiteX2" fmla="*/ 311768 w 311768"/>
                <a:gd name="connsiteY2" fmla="*/ 546266 h 546266"/>
                <a:gd name="connsiteX3" fmla="*/ 86136 w 311768"/>
                <a:gd name="connsiteY3" fmla="*/ 0 h 546266"/>
                <a:gd name="connsiteX0" fmla="*/ 90558 w 316190"/>
                <a:gd name="connsiteY0" fmla="*/ 0 h 546266"/>
                <a:gd name="connsiteX1" fmla="*/ 25244 w 316190"/>
                <a:gd name="connsiteY1" fmla="*/ 540328 h 546266"/>
                <a:gd name="connsiteX2" fmla="*/ 316190 w 316190"/>
                <a:gd name="connsiteY2" fmla="*/ 546266 h 546266"/>
                <a:gd name="connsiteX3" fmla="*/ 90558 w 316190"/>
                <a:gd name="connsiteY3" fmla="*/ 0 h 546266"/>
                <a:gd name="connsiteX0" fmla="*/ 72656 w 298288"/>
                <a:gd name="connsiteY0" fmla="*/ 0 h 546266"/>
                <a:gd name="connsiteX1" fmla="*/ 7342 w 298288"/>
                <a:gd name="connsiteY1" fmla="*/ 540328 h 546266"/>
                <a:gd name="connsiteX2" fmla="*/ 298288 w 298288"/>
                <a:gd name="connsiteY2" fmla="*/ 546266 h 546266"/>
                <a:gd name="connsiteX3" fmla="*/ 72656 w 298288"/>
                <a:gd name="connsiteY3" fmla="*/ 0 h 546266"/>
                <a:gd name="connsiteX0" fmla="*/ 72656 w 298288"/>
                <a:gd name="connsiteY0" fmla="*/ 0 h 546266"/>
                <a:gd name="connsiteX1" fmla="*/ 7342 w 298288"/>
                <a:gd name="connsiteY1" fmla="*/ 540328 h 546266"/>
                <a:gd name="connsiteX2" fmla="*/ 298288 w 298288"/>
                <a:gd name="connsiteY2" fmla="*/ 546266 h 546266"/>
                <a:gd name="connsiteX3" fmla="*/ 72656 w 298288"/>
                <a:gd name="connsiteY3" fmla="*/ 0 h 546266"/>
                <a:gd name="connsiteX0" fmla="*/ 98413 w 294357"/>
                <a:gd name="connsiteY0" fmla="*/ 0 h 469077"/>
                <a:gd name="connsiteX1" fmla="*/ 3411 w 294357"/>
                <a:gd name="connsiteY1" fmla="*/ 463139 h 469077"/>
                <a:gd name="connsiteX2" fmla="*/ 294357 w 294357"/>
                <a:gd name="connsiteY2" fmla="*/ 469077 h 469077"/>
                <a:gd name="connsiteX3" fmla="*/ 98413 w 294357"/>
                <a:gd name="connsiteY3" fmla="*/ 0 h 469077"/>
                <a:gd name="connsiteX0" fmla="*/ 97100 w 293044"/>
                <a:gd name="connsiteY0" fmla="*/ 0 h 469077"/>
                <a:gd name="connsiteX1" fmla="*/ 2098 w 293044"/>
                <a:gd name="connsiteY1" fmla="*/ 463139 h 469077"/>
                <a:gd name="connsiteX2" fmla="*/ 293044 w 293044"/>
                <a:gd name="connsiteY2" fmla="*/ 469077 h 469077"/>
                <a:gd name="connsiteX3" fmla="*/ 97100 w 293044"/>
                <a:gd name="connsiteY3" fmla="*/ 0 h 469077"/>
                <a:gd name="connsiteX0" fmla="*/ 74381 w 294075"/>
                <a:gd name="connsiteY0" fmla="*/ 0 h 504703"/>
                <a:gd name="connsiteX1" fmla="*/ 3129 w 294075"/>
                <a:gd name="connsiteY1" fmla="*/ 498765 h 504703"/>
                <a:gd name="connsiteX2" fmla="*/ 294075 w 294075"/>
                <a:gd name="connsiteY2" fmla="*/ 504703 h 504703"/>
                <a:gd name="connsiteX3" fmla="*/ 74381 w 294075"/>
                <a:gd name="connsiteY3" fmla="*/ 0 h 504703"/>
                <a:gd name="connsiteX0" fmla="*/ 73214 w 292908"/>
                <a:gd name="connsiteY0" fmla="*/ 0 h 504703"/>
                <a:gd name="connsiteX1" fmla="*/ 1962 w 292908"/>
                <a:gd name="connsiteY1" fmla="*/ 498765 h 504703"/>
                <a:gd name="connsiteX2" fmla="*/ 292908 w 292908"/>
                <a:gd name="connsiteY2" fmla="*/ 504703 h 504703"/>
                <a:gd name="connsiteX3" fmla="*/ 73214 w 292908"/>
                <a:gd name="connsiteY3" fmla="*/ 0 h 504703"/>
                <a:gd name="connsiteX0" fmla="*/ 71252 w 290946"/>
                <a:gd name="connsiteY0" fmla="*/ 0 h 504703"/>
                <a:gd name="connsiteX1" fmla="*/ 0 w 290946"/>
                <a:gd name="connsiteY1" fmla="*/ 498765 h 504703"/>
                <a:gd name="connsiteX2" fmla="*/ 290946 w 290946"/>
                <a:gd name="connsiteY2" fmla="*/ 504703 h 504703"/>
                <a:gd name="connsiteX3" fmla="*/ 71252 w 290946"/>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3158 w 298090"/>
                <a:gd name="connsiteY0" fmla="*/ 0 h 508290"/>
                <a:gd name="connsiteX1" fmla="*/ 0 w 298090"/>
                <a:gd name="connsiteY1" fmla="*/ 508290 h 508290"/>
                <a:gd name="connsiteX2" fmla="*/ 298090 w 298090"/>
                <a:gd name="connsiteY2" fmla="*/ 504703 h 508290"/>
                <a:gd name="connsiteX3" fmla="*/ 83158 w 298090"/>
                <a:gd name="connsiteY3" fmla="*/ 0 h 508290"/>
                <a:gd name="connsiteX0" fmla="*/ 83158 w 302852"/>
                <a:gd name="connsiteY0" fmla="*/ 0 h 511846"/>
                <a:gd name="connsiteX1" fmla="*/ 0 w 302852"/>
                <a:gd name="connsiteY1" fmla="*/ 508290 h 511846"/>
                <a:gd name="connsiteX2" fmla="*/ 302852 w 302852"/>
                <a:gd name="connsiteY2" fmla="*/ 511846 h 511846"/>
                <a:gd name="connsiteX3" fmla="*/ 8315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9443 w 302852"/>
                <a:gd name="connsiteY0" fmla="*/ 0 h 511846"/>
                <a:gd name="connsiteX1" fmla="*/ 0 w 302852"/>
                <a:gd name="connsiteY1" fmla="*/ 508290 h 511846"/>
                <a:gd name="connsiteX2" fmla="*/ 302852 w 302852"/>
                <a:gd name="connsiteY2" fmla="*/ 511846 h 511846"/>
                <a:gd name="connsiteX3" fmla="*/ 109443 w 302852"/>
                <a:gd name="connsiteY3" fmla="*/ 0 h 511846"/>
                <a:gd name="connsiteX0" fmla="*/ 109443 w 296571"/>
                <a:gd name="connsiteY0" fmla="*/ 0 h 511846"/>
                <a:gd name="connsiteX1" fmla="*/ 0 w 296571"/>
                <a:gd name="connsiteY1" fmla="*/ 508290 h 511846"/>
                <a:gd name="connsiteX2" fmla="*/ 296571 w 296571"/>
                <a:gd name="connsiteY2" fmla="*/ 511846 h 511846"/>
                <a:gd name="connsiteX3" fmla="*/ 109443 w 296571"/>
                <a:gd name="connsiteY3" fmla="*/ 0 h 511846"/>
                <a:gd name="connsiteX0" fmla="*/ 109443 w 296571"/>
                <a:gd name="connsiteY0" fmla="*/ 0 h 511846"/>
                <a:gd name="connsiteX1" fmla="*/ 0 w 296571"/>
                <a:gd name="connsiteY1" fmla="*/ 508290 h 511846"/>
                <a:gd name="connsiteX2" fmla="*/ 296571 w 296571"/>
                <a:gd name="connsiteY2" fmla="*/ 511846 h 511846"/>
                <a:gd name="connsiteX3" fmla="*/ 109443 w 296571"/>
                <a:gd name="connsiteY3" fmla="*/ 0 h 511846"/>
              </a:gdLst>
              <a:ahLst/>
              <a:cxnLst>
                <a:cxn ang="0">
                  <a:pos x="connsiteX0" y="connsiteY0"/>
                </a:cxn>
                <a:cxn ang="0">
                  <a:pos x="connsiteX1" y="connsiteY1"/>
                </a:cxn>
                <a:cxn ang="0">
                  <a:pos x="connsiteX2" y="connsiteY2"/>
                </a:cxn>
                <a:cxn ang="0">
                  <a:pos x="connsiteX3" y="connsiteY3"/>
                </a:cxn>
              </a:cxnLst>
              <a:rect l="l" t="t" r="r" b="b"/>
              <a:pathLst>
                <a:path w="296571" h="511846">
                  <a:moveTo>
                    <a:pt x="109443" y="0"/>
                  </a:moveTo>
                  <a:cubicBezTo>
                    <a:pt x="159108" y="251021"/>
                    <a:pt x="7516" y="353169"/>
                    <a:pt x="0" y="508290"/>
                  </a:cubicBezTo>
                  <a:lnTo>
                    <a:pt x="296571" y="511846"/>
                  </a:lnTo>
                  <a:cubicBezTo>
                    <a:pt x="294705" y="373243"/>
                    <a:pt x="260792" y="217684"/>
                    <a:pt x="109443" y="0"/>
                  </a:cubicBezTo>
                  <a:close/>
                </a:path>
              </a:pathLst>
            </a:custGeom>
            <a:gradFill>
              <a:gsLst>
                <a:gs pos="0">
                  <a:schemeClr val="accent3">
                    <a:lumMod val="30000"/>
                  </a:schemeClr>
                </a:gs>
                <a:gs pos="65000">
                  <a:schemeClr val="accent3"/>
                </a:gs>
                <a:gs pos="100000">
                  <a:schemeClr val="accent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4" name="Freeform 65">
              <a:extLst>
                <a:ext uri="{FF2B5EF4-FFF2-40B4-BE49-F238E27FC236}">
                  <a16:creationId xmlns:a16="http://schemas.microsoft.com/office/drawing/2014/main" xmlns="" id="{B7F320B4-9999-4783-9942-ECDBCF447703}"/>
                </a:ext>
              </a:extLst>
            </p:cNvPr>
            <p:cNvSpPr/>
            <p:nvPr/>
          </p:nvSpPr>
          <p:spPr>
            <a:xfrm>
              <a:off x="3687015" y="3037007"/>
              <a:ext cx="518563" cy="537633"/>
            </a:xfrm>
            <a:custGeom>
              <a:avLst/>
              <a:gdLst>
                <a:gd name="connsiteX0" fmla="*/ 0 w 338447"/>
                <a:gd name="connsiteY0" fmla="*/ 498764 h 540328"/>
                <a:gd name="connsiteX1" fmla="*/ 338447 w 338447"/>
                <a:gd name="connsiteY1" fmla="*/ 0 h 540328"/>
                <a:gd name="connsiteX2" fmla="*/ 296883 w 338447"/>
                <a:gd name="connsiteY2" fmla="*/ 540328 h 540328"/>
                <a:gd name="connsiteX3" fmla="*/ 0 w 338447"/>
                <a:gd name="connsiteY3" fmla="*/ 498764 h 540328"/>
                <a:gd name="connsiteX0" fmla="*/ 0 w 332510"/>
                <a:gd name="connsiteY0" fmla="*/ 617517 h 617517"/>
                <a:gd name="connsiteX1" fmla="*/ 332510 w 332510"/>
                <a:gd name="connsiteY1" fmla="*/ 0 h 617517"/>
                <a:gd name="connsiteX2" fmla="*/ 290946 w 332510"/>
                <a:gd name="connsiteY2" fmla="*/ 540328 h 617517"/>
                <a:gd name="connsiteX3" fmla="*/ 0 w 332510"/>
                <a:gd name="connsiteY3" fmla="*/ 617517 h 617517"/>
                <a:gd name="connsiteX0" fmla="*/ 0 w 332510"/>
                <a:gd name="connsiteY0" fmla="*/ 587828 h 587828"/>
                <a:gd name="connsiteX1" fmla="*/ 332510 w 332510"/>
                <a:gd name="connsiteY1" fmla="*/ 0 h 587828"/>
                <a:gd name="connsiteX2" fmla="*/ 290946 w 332510"/>
                <a:gd name="connsiteY2" fmla="*/ 540328 h 587828"/>
                <a:gd name="connsiteX3" fmla="*/ 0 w 332510"/>
                <a:gd name="connsiteY3" fmla="*/ 587828 h 587828"/>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91886"/>
                <a:gd name="connsiteY0" fmla="*/ 504700 h 504700"/>
                <a:gd name="connsiteX1" fmla="*/ 391886 w 391886"/>
                <a:gd name="connsiteY1" fmla="*/ 0 h 504700"/>
                <a:gd name="connsiteX2" fmla="*/ 302821 w 391886"/>
                <a:gd name="connsiteY2" fmla="*/ 445325 h 504700"/>
                <a:gd name="connsiteX3" fmla="*/ 0 w 391886"/>
                <a:gd name="connsiteY3" fmla="*/ 504700 h 504700"/>
                <a:gd name="connsiteX0" fmla="*/ 0 w 391886"/>
                <a:gd name="connsiteY0" fmla="*/ 504700 h 504700"/>
                <a:gd name="connsiteX1" fmla="*/ 391886 w 391886"/>
                <a:gd name="connsiteY1" fmla="*/ 0 h 504700"/>
                <a:gd name="connsiteX2" fmla="*/ 295677 w 391886"/>
                <a:gd name="connsiteY2" fmla="*/ 445325 h 504700"/>
                <a:gd name="connsiteX3" fmla="*/ 0 w 391886"/>
                <a:gd name="connsiteY3" fmla="*/ 504700 h 504700"/>
                <a:gd name="connsiteX0" fmla="*/ 0 w 391886"/>
                <a:gd name="connsiteY0" fmla="*/ 504700 h 504700"/>
                <a:gd name="connsiteX1" fmla="*/ 391886 w 391886"/>
                <a:gd name="connsiteY1" fmla="*/ 0 h 504700"/>
                <a:gd name="connsiteX2" fmla="*/ 295677 w 391886"/>
                <a:gd name="connsiteY2" fmla="*/ 445325 h 504700"/>
                <a:gd name="connsiteX3" fmla="*/ 0 w 391886"/>
                <a:gd name="connsiteY3" fmla="*/ 504700 h 504700"/>
                <a:gd name="connsiteX0" fmla="*/ 0 w 384742"/>
                <a:gd name="connsiteY0" fmla="*/ 559469 h 559469"/>
                <a:gd name="connsiteX1" fmla="*/ 384742 w 384742"/>
                <a:gd name="connsiteY1" fmla="*/ 0 h 559469"/>
                <a:gd name="connsiteX2" fmla="*/ 295677 w 384742"/>
                <a:gd name="connsiteY2" fmla="*/ 500094 h 559469"/>
                <a:gd name="connsiteX3" fmla="*/ 0 w 384742"/>
                <a:gd name="connsiteY3" fmla="*/ 559469 h 559469"/>
                <a:gd name="connsiteX0" fmla="*/ 0 w 384742"/>
                <a:gd name="connsiteY0" fmla="*/ 559469 h 559469"/>
                <a:gd name="connsiteX1" fmla="*/ 384742 w 384742"/>
                <a:gd name="connsiteY1" fmla="*/ 0 h 559469"/>
                <a:gd name="connsiteX2" fmla="*/ 295677 w 384742"/>
                <a:gd name="connsiteY2" fmla="*/ 500094 h 559469"/>
                <a:gd name="connsiteX3" fmla="*/ 0 w 384742"/>
                <a:gd name="connsiteY3" fmla="*/ 559469 h 559469"/>
                <a:gd name="connsiteX0" fmla="*/ 0 w 389504"/>
                <a:gd name="connsiteY0" fmla="*/ 540419 h 540419"/>
                <a:gd name="connsiteX1" fmla="*/ 389504 w 389504"/>
                <a:gd name="connsiteY1" fmla="*/ 0 h 540419"/>
                <a:gd name="connsiteX2" fmla="*/ 295677 w 389504"/>
                <a:gd name="connsiteY2" fmla="*/ 481044 h 540419"/>
                <a:gd name="connsiteX3" fmla="*/ 0 w 389504"/>
                <a:gd name="connsiteY3" fmla="*/ 540419 h 540419"/>
                <a:gd name="connsiteX0" fmla="*/ 0 w 389504"/>
                <a:gd name="connsiteY0" fmla="*/ 540419 h 540419"/>
                <a:gd name="connsiteX1" fmla="*/ 389504 w 389504"/>
                <a:gd name="connsiteY1" fmla="*/ 0 h 540419"/>
                <a:gd name="connsiteX2" fmla="*/ 295677 w 389504"/>
                <a:gd name="connsiteY2" fmla="*/ 481044 h 540419"/>
                <a:gd name="connsiteX3" fmla="*/ 0 w 389504"/>
                <a:gd name="connsiteY3" fmla="*/ 540419 h 540419"/>
                <a:gd name="connsiteX0" fmla="*/ 0 w 396648"/>
                <a:gd name="connsiteY0" fmla="*/ 564232 h 564232"/>
                <a:gd name="connsiteX1" fmla="*/ 396648 w 396648"/>
                <a:gd name="connsiteY1" fmla="*/ 0 h 564232"/>
                <a:gd name="connsiteX2" fmla="*/ 295677 w 396648"/>
                <a:gd name="connsiteY2" fmla="*/ 504857 h 564232"/>
                <a:gd name="connsiteX3" fmla="*/ 0 w 396648"/>
                <a:gd name="connsiteY3" fmla="*/ 564232 h 564232"/>
                <a:gd name="connsiteX0" fmla="*/ 0 w 405008"/>
                <a:gd name="connsiteY0" fmla="*/ 564232 h 564232"/>
                <a:gd name="connsiteX1" fmla="*/ 396648 w 405008"/>
                <a:gd name="connsiteY1" fmla="*/ 0 h 564232"/>
                <a:gd name="connsiteX2" fmla="*/ 295677 w 405008"/>
                <a:gd name="connsiteY2" fmla="*/ 504857 h 564232"/>
                <a:gd name="connsiteX3" fmla="*/ 0 w 405008"/>
                <a:gd name="connsiteY3" fmla="*/ 564232 h 564232"/>
                <a:gd name="connsiteX0" fmla="*/ 0 w 405233"/>
                <a:gd name="connsiteY0" fmla="*/ 564232 h 564232"/>
                <a:gd name="connsiteX1" fmla="*/ 396648 w 405233"/>
                <a:gd name="connsiteY1" fmla="*/ 0 h 564232"/>
                <a:gd name="connsiteX2" fmla="*/ 295677 w 405233"/>
                <a:gd name="connsiteY2" fmla="*/ 504857 h 564232"/>
                <a:gd name="connsiteX3" fmla="*/ 0 w 405233"/>
                <a:gd name="connsiteY3" fmla="*/ 564232 h 564232"/>
                <a:gd name="connsiteX0" fmla="*/ 0 w 414413"/>
                <a:gd name="connsiteY0" fmla="*/ 561214 h 561214"/>
                <a:gd name="connsiteX1" fmla="*/ 406294 w 414413"/>
                <a:gd name="connsiteY1" fmla="*/ 0 h 561214"/>
                <a:gd name="connsiteX2" fmla="*/ 295677 w 414413"/>
                <a:gd name="connsiteY2" fmla="*/ 501839 h 561214"/>
                <a:gd name="connsiteX3" fmla="*/ 0 w 414413"/>
                <a:gd name="connsiteY3" fmla="*/ 561214 h 561214"/>
                <a:gd name="connsiteX0" fmla="*/ 0 w 414413"/>
                <a:gd name="connsiteY0" fmla="*/ 529773 h 529773"/>
                <a:gd name="connsiteX1" fmla="*/ 406294 w 414413"/>
                <a:gd name="connsiteY1" fmla="*/ 0 h 529773"/>
                <a:gd name="connsiteX2" fmla="*/ 295677 w 414413"/>
                <a:gd name="connsiteY2" fmla="*/ 501839 h 529773"/>
                <a:gd name="connsiteX3" fmla="*/ 0 w 414413"/>
                <a:gd name="connsiteY3" fmla="*/ 529773 h 529773"/>
                <a:gd name="connsiteX0" fmla="*/ 0 w 414413"/>
                <a:gd name="connsiteY0" fmla="*/ 516673 h 516673"/>
                <a:gd name="connsiteX1" fmla="*/ 406294 w 414413"/>
                <a:gd name="connsiteY1" fmla="*/ 0 h 516673"/>
                <a:gd name="connsiteX2" fmla="*/ 295677 w 414413"/>
                <a:gd name="connsiteY2" fmla="*/ 501839 h 516673"/>
                <a:gd name="connsiteX3" fmla="*/ 0 w 414413"/>
                <a:gd name="connsiteY3" fmla="*/ 516673 h 516673"/>
                <a:gd name="connsiteX0" fmla="*/ 0 w 412319"/>
                <a:gd name="connsiteY0" fmla="*/ 532393 h 532393"/>
                <a:gd name="connsiteX1" fmla="*/ 404200 w 412319"/>
                <a:gd name="connsiteY1" fmla="*/ 0 h 532393"/>
                <a:gd name="connsiteX2" fmla="*/ 293583 w 412319"/>
                <a:gd name="connsiteY2" fmla="*/ 501839 h 532393"/>
                <a:gd name="connsiteX3" fmla="*/ 0 w 412319"/>
                <a:gd name="connsiteY3" fmla="*/ 532393 h 532393"/>
                <a:gd name="connsiteX0" fmla="*/ 0 w 412319"/>
                <a:gd name="connsiteY0" fmla="*/ 537633 h 537633"/>
                <a:gd name="connsiteX1" fmla="*/ 404200 w 412319"/>
                <a:gd name="connsiteY1" fmla="*/ 0 h 537633"/>
                <a:gd name="connsiteX2" fmla="*/ 293583 w 412319"/>
                <a:gd name="connsiteY2" fmla="*/ 501839 h 537633"/>
                <a:gd name="connsiteX3" fmla="*/ 0 w 412319"/>
                <a:gd name="connsiteY3" fmla="*/ 537633 h 537633"/>
                <a:gd name="connsiteX0" fmla="*/ 0 w 412319"/>
                <a:gd name="connsiteY0" fmla="*/ 537633 h 537633"/>
                <a:gd name="connsiteX1" fmla="*/ 404200 w 412319"/>
                <a:gd name="connsiteY1" fmla="*/ 0 h 537633"/>
                <a:gd name="connsiteX2" fmla="*/ 293583 w 412319"/>
                <a:gd name="connsiteY2" fmla="*/ 501839 h 537633"/>
                <a:gd name="connsiteX3" fmla="*/ 0 w 412319"/>
                <a:gd name="connsiteY3" fmla="*/ 537633 h 537633"/>
                <a:gd name="connsiteX0" fmla="*/ 0 w 411866"/>
                <a:gd name="connsiteY0" fmla="*/ 537633 h 537633"/>
                <a:gd name="connsiteX1" fmla="*/ 404200 w 411866"/>
                <a:gd name="connsiteY1" fmla="*/ 0 h 537633"/>
                <a:gd name="connsiteX2" fmla="*/ 283113 w 411866"/>
                <a:gd name="connsiteY2" fmla="*/ 415377 h 537633"/>
                <a:gd name="connsiteX3" fmla="*/ 0 w 411866"/>
                <a:gd name="connsiteY3" fmla="*/ 537633 h 537633"/>
                <a:gd name="connsiteX0" fmla="*/ 0 w 412224"/>
                <a:gd name="connsiteY0" fmla="*/ 537633 h 537633"/>
                <a:gd name="connsiteX1" fmla="*/ 404200 w 412224"/>
                <a:gd name="connsiteY1" fmla="*/ 0 h 537633"/>
                <a:gd name="connsiteX2" fmla="*/ 291489 w 412224"/>
                <a:gd name="connsiteY2" fmla="*/ 499219 h 537633"/>
                <a:gd name="connsiteX3" fmla="*/ 0 w 412224"/>
                <a:gd name="connsiteY3" fmla="*/ 537633 h 537633"/>
                <a:gd name="connsiteX0" fmla="*/ 0 w 412319"/>
                <a:gd name="connsiteY0" fmla="*/ 537633 h 537633"/>
                <a:gd name="connsiteX1" fmla="*/ 404200 w 412319"/>
                <a:gd name="connsiteY1" fmla="*/ 0 h 537633"/>
                <a:gd name="connsiteX2" fmla="*/ 293583 w 412319"/>
                <a:gd name="connsiteY2" fmla="*/ 507079 h 537633"/>
                <a:gd name="connsiteX3" fmla="*/ 0 w 412319"/>
                <a:gd name="connsiteY3" fmla="*/ 537633 h 537633"/>
                <a:gd name="connsiteX0" fmla="*/ 0 w 412319"/>
                <a:gd name="connsiteY0" fmla="*/ 537633 h 537633"/>
                <a:gd name="connsiteX1" fmla="*/ 404200 w 412319"/>
                <a:gd name="connsiteY1" fmla="*/ 0 h 537633"/>
                <a:gd name="connsiteX2" fmla="*/ 293583 w 412319"/>
                <a:gd name="connsiteY2" fmla="*/ 507079 h 537633"/>
                <a:gd name="connsiteX3" fmla="*/ 0 w 412319"/>
                <a:gd name="connsiteY3" fmla="*/ 537633 h 537633"/>
                <a:gd name="connsiteX0" fmla="*/ 0 w 414413"/>
                <a:gd name="connsiteY0" fmla="*/ 537633 h 537633"/>
                <a:gd name="connsiteX1" fmla="*/ 406294 w 414413"/>
                <a:gd name="connsiteY1" fmla="*/ 0 h 537633"/>
                <a:gd name="connsiteX2" fmla="*/ 295677 w 414413"/>
                <a:gd name="connsiteY2" fmla="*/ 507079 h 537633"/>
                <a:gd name="connsiteX3" fmla="*/ 0 w 414413"/>
                <a:gd name="connsiteY3" fmla="*/ 537633 h 537633"/>
              </a:gdLst>
              <a:ahLst/>
              <a:cxnLst>
                <a:cxn ang="0">
                  <a:pos x="connsiteX0" y="connsiteY0"/>
                </a:cxn>
                <a:cxn ang="0">
                  <a:pos x="connsiteX1" y="connsiteY1"/>
                </a:cxn>
                <a:cxn ang="0">
                  <a:pos x="connsiteX2" y="connsiteY2"/>
                </a:cxn>
                <a:cxn ang="0">
                  <a:pos x="connsiteX3" y="connsiteY3"/>
                </a:cxn>
              </a:cxnLst>
              <a:rect l="l" t="t" r="r" b="b"/>
              <a:pathLst>
                <a:path w="414413" h="537633">
                  <a:moveTo>
                    <a:pt x="0" y="537633"/>
                  </a:moveTo>
                  <a:cubicBezTo>
                    <a:pt x="1" y="311605"/>
                    <a:pt x="262862" y="287234"/>
                    <a:pt x="406294" y="0"/>
                  </a:cubicBezTo>
                  <a:cubicBezTo>
                    <a:pt x="450022" y="243815"/>
                    <a:pt x="303223" y="304734"/>
                    <a:pt x="295677" y="507079"/>
                  </a:cubicBezTo>
                  <a:lnTo>
                    <a:pt x="0" y="537633"/>
                  </a:lnTo>
                  <a:close/>
                </a:path>
              </a:pathLst>
            </a:custGeom>
            <a:gradFill>
              <a:gsLst>
                <a:gs pos="0">
                  <a:schemeClr val="accent4">
                    <a:lumMod val="30000"/>
                  </a:schemeClr>
                </a:gs>
                <a:gs pos="65000">
                  <a:schemeClr val="accent4"/>
                </a:gs>
                <a:gs pos="100000">
                  <a:schemeClr val="accent4"/>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5" name="Freeform 34">
              <a:extLst>
                <a:ext uri="{FF2B5EF4-FFF2-40B4-BE49-F238E27FC236}">
                  <a16:creationId xmlns:a16="http://schemas.microsoft.com/office/drawing/2014/main" xmlns="" id="{40CB7CD6-6890-426E-90E6-F549246AE951}"/>
                </a:ext>
              </a:extLst>
            </p:cNvPr>
            <p:cNvSpPr/>
            <p:nvPr/>
          </p:nvSpPr>
          <p:spPr>
            <a:xfrm>
              <a:off x="3924127" y="2759347"/>
              <a:ext cx="872924" cy="769532"/>
            </a:xfrm>
            <a:custGeom>
              <a:avLst/>
              <a:gdLst>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36069 w 936069"/>
                <a:gd name="connsiteY0" fmla="*/ 892732 h 897065"/>
                <a:gd name="connsiteX1" fmla="*/ 645714 w 936069"/>
                <a:gd name="connsiteY1" fmla="*/ 897065 h 897065"/>
                <a:gd name="connsiteX2" fmla="*/ 0 w 936069"/>
                <a:gd name="connsiteY2" fmla="*/ 0 h 897065"/>
                <a:gd name="connsiteX3" fmla="*/ 936069 w 936069"/>
                <a:gd name="connsiteY3" fmla="*/ 892732 h 897065"/>
                <a:gd name="connsiteX0" fmla="*/ 936069 w 936069"/>
                <a:gd name="connsiteY0" fmla="*/ 892732 h 897065"/>
                <a:gd name="connsiteX1" fmla="*/ 645714 w 936069"/>
                <a:gd name="connsiteY1" fmla="*/ 897065 h 897065"/>
                <a:gd name="connsiteX2" fmla="*/ 0 w 936069"/>
                <a:gd name="connsiteY2" fmla="*/ 0 h 897065"/>
                <a:gd name="connsiteX3" fmla="*/ 936069 w 936069"/>
                <a:gd name="connsiteY3" fmla="*/ 892732 h 897065"/>
                <a:gd name="connsiteX0" fmla="*/ 621373 w 621373"/>
                <a:gd name="connsiteY0" fmla="*/ 667101 h 671434"/>
                <a:gd name="connsiteX1" fmla="*/ 331018 w 621373"/>
                <a:gd name="connsiteY1" fmla="*/ 671434 h 671434"/>
                <a:gd name="connsiteX2" fmla="*/ 0 w 621373"/>
                <a:gd name="connsiteY2" fmla="*/ 0 h 671434"/>
                <a:gd name="connsiteX3" fmla="*/ 621373 w 621373"/>
                <a:gd name="connsiteY3" fmla="*/ 667101 h 671434"/>
                <a:gd name="connsiteX0" fmla="*/ 621373 w 621373"/>
                <a:gd name="connsiteY0" fmla="*/ 667101 h 671434"/>
                <a:gd name="connsiteX1" fmla="*/ 331018 w 621373"/>
                <a:gd name="connsiteY1" fmla="*/ 671434 h 671434"/>
                <a:gd name="connsiteX2" fmla="*/ 0 w 621373"/>
                <a:gd name="connsiteY2" fmla="*/ 0 h 671434"/>
                <a:gd name="connsiteX3" fmla="*/ 621373 w 621373"/>
                <a:gd name="connsiteY3" fmla="*/ 667101 h 671434"/>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1159"/>
                <a:gd name="connsiteX1" fmla="*/ 400135 w 697634"/>
                <a:gd name="connsiteY1" fmla="*/ 751159 h 751159"/>
                <a:gd name="connsiteX2" fmla="*/ 0 w 697634"/>
                <a:gd name="connsiteY2" fmla="*/ 0 h 751159"/>
                <a:gd name="connsiteX3" fmla="*/ 697634 w 697634"/>
                <a:gd name="connsiteY3" fmla="*/ 749208 h 751159"/>
                <a:gd name="connsiteX0" fmla="*/ 700015 w 700015"/>
                <a:gd name="connsiteY0" fmla="*/ 763496 h 763496"/>
                <a:gd name="connsiteX1" fmla="*/ 400135 w 700015"/>
                <a:gd name="connsiteY1" fmla="*/ 751159 h 763496"/>
                <a:gd name="connsiteX2" fmla="*/ 0 w 700015"/>
                <a:gd name="connsiteY2" fmla="*/ 0 h 763496"/>
                <a:gd name="connsiteX3" fmla="*/ 700015 w 700015"/>
                <a:gd name="connsiteY3" fmla="*/ 763496 h 763496"/>
                <a:gd name="connsiteX0" fmla="*/ 697603 w 697603"/>
                <a:gd name="connsiteY0" fmla="*/ 769532 h 769532"/>
                <a:gd name="connsiteX1" fmla="*/ 397723 w 697603"/>
                <a:gd name="connsiteY1" fmla="*/ 75719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6243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6243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5981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59815 h 769532"/>
                <a:gd name="connsiteX2" fmla="*/ 0 w 697603"/>
                <a:gd name="connsiteY2" fmla="*/ 0 h 769532"/>
                <a:gd name="connsiteX3" fmla="*/ 697603 w 697603"/>
                <a:gd name="connsiteY3" fmla="*/ 769532 h 769532"/>
              </a:gdLst>
              <a:ahLst/>
              <a:cxnLst>
                <a:cxn ang="0">
                  <a:pos x="connsiteX0" y="connsiteY0"/>
                </a:cxn>
                <a:cxn ang="0">
                  <a:pos x="connsiteX1" y="connsiteY1"/>
                </a:cxn>
                <a:cxn ang="0">
                  <a:pos x="connsiteX2" y="connsiteY2"/>
                </a:cxn>
                <a:cxn ang="0">
                  <a:pos x="connsiteX3" y="connsiteY3"/>
                </a:cxn>
              </a:cxnLst>
              <a:rect l="l" t="t" r="r" b="b"/>
              <a:pathLst>
                <a:path w="697603" h="769532">
                  <a:moveTo>
                    <a:pt x="697603" y="769532"/>
                  </a:moveTo>
                  <a:lnTo>
                    <a:pt x="397723" y="759815"/>
                  </a:lnTo>
                  <a:cubicBezTo>
                    <a:pt x="394664" y="601690"/>
                    <a:pt x="301785" y="317739"/>
                    <a:pt x="0" y="0"/>
                  </a:cubicBezTo>
                  <a:cubicBezTo>
                    <a:pt x="435554" y="314467"/>
                    <a:pt x="689236" y="622966"/>
                    <a:pt x="697603" y="769532"/>
                  </a:cubicBezTo>
                  <a:close/>
                </a:path>
              </a:pathLst>
            </a:custGeom>
            <a:gradFill>
              <a:gsLst>
                <a:gs pos="0">
                  <a:schemeClr val="accent2">
                    <a:lumMod val="30000"/>
                  </a:schemeClr>
                </a:gs>
                <a:gs pos="64000">
                  <a:schemeClr val="accent2"/>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6" name="Freeform 33">
              <a:extLst>
                <a:ext uri="{FF2B5EF4-FFF2-40B4-BE49-F238E27FC236}">
                  <a16:creationId xmlns:a16="http://schemas.microsoft.com/office/drawing/2014/main" xmlns="" id="{7B49EDF7-DB13-44A9-A0C5-3334FC70B7D6}"/>
                </a:ext>
              </a:extLst>
            </p:cNvPr>
            <p:cNvSpPr/>
            <p:nvPr/>
          </p:nvSpPr>
          <p:spPr>
            <a:xfrm>
              <a:off x="3712363" y="2635131"/>
              <a:ext cx="1449138" cy="1024946"/>
            </a:xfrm>
            <a:custGeom>
              <a:avLst/>
              <a:gdLst>
                <a:gd name="connsiteX0" fmla="*/ 346230 w 994299"/>
                <a:gd name="connsiteY0" fmla="*/ 88777 h 798990"/>
                <a:gd name="connsiteX1" fmla="*/ 994299 w 994299"/>
                <a:gd name="connsiteY1" fmla="*/ 798990 h 798990"/>
                <a:gd name="connsiteX2" fmla="*/ 719092 w 994299"/>
                <a:gd name="connsiteY2" fmla="*/ 781235 h 798990"/>
                <a:gd name="connsiteX3" fmla="*/ 0 w 994299"/>
                <a:gd name="connsiteY3" fmla="*/ 0 h 798990"/>
                <a:gd name="connsiteX4" fmla="*/ 346230 w 994299"/>
                <a:gd name="connsiteY4" fmla="*/ 88777 h 798990"/>
                <a:gd name="connsiteX0" fmla="*/ 346230 w 994299"/>
                <a:gd name="connsiteY0" fmla="*/ 88777 h 798990"/>
                <a:gd name="connsiteX1" fmla="*/ 994299 w 994299"/>
                <a:gd name="connsiteY1" fmla="*/ 798990 h 798990"/>
                <a:gd name="connsiteX2" fmla="*/ 684423 w 994299"/>
                <a:gd name="connsiteY2" fmla="*/ 763900 h 798990"/>
                <a:gd name="connsiteX3" fmla="*/ 0 w 994299"/>
                <a:gd name="connsiteY3" fmla="*/ 0 h 798990"/>
                <a:gd name="connsiteX4" fmla="*/ 346230 w 994299"/>
                <a:gd name="connsiteY4" fmla="*/ 88777 h 798990"/>
                <a:gd name="connsiteX0" fmla="*/ 346230 w 989965"/>
                <a:gd name="connsiteY0" fmla="*/ 88777 h 781656"/>
                <a:gd name="connsiteX1" fmla="*/ 989965 w 989965"/>
                <a:gd name="connsiteY1" fmla="*/ 781656 h 781656"/>
                <a:gd name="connsiteX2" fmla="*/ 684423 w 989965"/>
                <a:gd name="connsiteY2" fmla="*/ 763900 h 781656"/>
                <a:gd name="connsiteX3" fmla="*/ 0 w 989965"/>
                <a:gd name="connsiteY3" fmla="*/ 0 h 781656"/>
                <a:gd name="connsiteX4" fmla="*/ 346230 w 989965"/>
                <a:gd name="connsiteY4" fmla="*/ 88777 h 781656"/>
                <a:gd name="connsiteX0" fmla="*/ 346230 w 989965"/>
                <a:gd name="connsiteY0" fmla="*/ 88777 h 781656"/>
                <a:gd name="connsiteX1" fmla="*/ 989965 w 989965"/>
                <a:gd name="connsiteY1" fmla="*/ 781656 h 781656"/>
                <a:gd name="connsiteX2" fmla="*/ 684423 w 989965"/>
                <a:gd name="connsiteY2" fmla="*/ 776901 h 781656"/>
                <a:gd name="connsiteX3" fmla="*/ 0 w 989965"/>
                <a:gd name="connsiteY3" fmla="*/ 0 h 781656"/>
                <a:gd name="connsiteX4" fmla="*/ 346230 w 989965"/>
                <a:gd name="connsiteY4" fmla="*/ 88777 h 781656"/>
                <a:gd name="connsiteX0" fmla="*/ 346230 w 976964"/>
                <a:gd name="connsiteY0" fmla="*/ 88777 h 777322"/>
                <a:gd name="connsiteX1" fmla="*/ 976964 w 976964"/>
                <a:gd name="connsiteY1" fmla="*/ 777322 h 777322"/>
                <a:gd name="connsiteX2" fmla="*/ 684423 w 976964"/>
                <a:gd name="connsiteY2" fmla="*/ 776901 h 777322"/>
                <a:gd name="connsiteX3" fmla="*/ 0 w 976964"/>
                <a:gd name="connsiteY3" fmla="*/ 0 h 777322"/>
                <a:gd name="connsiteX4" fmla="*/ 346230 w 976964"/>
                <a:gd name="connsiteY4" fmla="*/ 88777 h 777322"/>
                <a:gd name="connsiteX0" fmla="*/ 372232 w 976964"/>
                <a:gd name="connsiteY0" fmla="*/ 119112 h 777322"/>
                <a:gd name="connsiteX1" fmla="*/ 976964 w 976964"/>
                <a:gd name="connsiteY1" fmla="*/ 777322 h 777322"/>
                <a:gd name="connsiteX2" fmla="*/ 684423 w 976964"/>
                <a:gd name="connsiteY2" fmla="*/ 776901 h 777322"/>
                <a:gd name="connsiteX3" fmla="*/ 0 w 976964"/>
                <a:gd name="connsiteY3" fmla="*/ 0 h 777322"/>
                <a:gd name="connsiteX4" fmla="*/ 372232 w 976964"/>
                <a:gd name="connsiteY4" fmla="*/ 119112 h 777322"/>
                <a:gd name="connsiteX0" fmla="*/ 354897 w 976964"/>
                <a:gd name="connsiteY0" fmla="*/ 106111 h 777322"/>
                <a:gd name="connsiteX1" fmla="*/ 976964 w 976964"/>
                <a:gd name="connsiteY1" fmla="*/ 777322 h 777322"/>
                <a:gd name="connsiteX2" fmla="*/ 684423 w 976964"/>
                <a:gd name="connsiteY2" fmla="*/ 776901 h 777322"/>
                <a:gd name="connsiteX3" fmla="*/ 0 w 976964"/>
                <a:gd name="connsiteY3" fmla="*/ 0 h 777322"/>
                <a:gd name="connsiteX4" fmla="*/ 354897 w 976964"/>
                <a:gd name="connsiteY4" fmla="*/ 106111 h 777322"/>
                <a:gd name="connsiteX0" fmla="*/ 337562 w 976964"/>
                <a:gd name="connsiteY0" fmla="*/ 136446 h 777322"/>
                <a:gd name="connsiteX1" fmla="*/ 976964 w 976964"/>
                <a:gd name="connsiteY1" fmla="*/ 777322 h 777322"/>
                <a:gd name="connsiteX2" fmla="*/ 684423 w 976964"/>
                <a:gd name="connsiteY2" fmla="*/ 776901 h 777322"/>
                <a:gd name="connsiteX3" fmla="*/ 0 w 976964"/>
                <a:gd name="connsiteY3" fmla="*/ 0 h 777322"/>
                <a:gd name="connsiteX4" fmla="*/ 337562 w 976964"/>
                <a:gd name="connsiteY4" fmla="*/ 136446 h 777322"/>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58903 w 1111306"/>
                <a:gd name="connsiteY0" fmla="*/ 197118 h 937667"/>
                <a:gd name="connsiteX1" fmla="*/ 1111306 w 1111306"/>
                <a:gd name="connsiteY1" fmla="*/ 937667 h 937667"/>
                <a:gd name="connsiteX2" fmla="*/ 818765 w 1111306"/>
                <a:gd name="connsiteY2" fmla="*/ 802903 h 937667"/>
                <a:gd name="connsiteX3" fmla="*/ 0 w 1111306"/>
                <a:gd name="connsiteY3" fmla="*/ 0 h 937667"/>
                <a:gd name="connsiteX4" fmla="*/ 458903 w 1111306"/>
                <a:gd name="connsiteY4" fmla="*/ 197118 h 937667"/>
                <a:gd name="connsiteX0" fmla="*/ 467571 w 1119974"/>
                <a:gd name="connsiteY0" fmla="*/ 223120 h 963669"/>
                <a:gd name="connsiteX1" fmla="*/ 1119974 w 1119974"/>
                <a:gd name="connsiteY1" fmla="*/ 963669 h 963669"/>
                <a:gd name="connsiteX2" fmla="*/ 827433 w 1119974"/>
                <a:gd name="connsiteY2" fmla="*/ 828905 h 963669"/>
                <a:gd name="connsiteX3" fmla="*/ 0 w 1119974"/>
                <a:gd name="connsiteY3" fmla="*/ 0 h 963669"/>
                <a:gd name="connsiteX4" fmla="*/ 467571 w 1119974"/>
                <a:gd name="connsiteY4" fmla="*/ 223120 h 963669"/>
                <a:gd name="connsiteX0" fmla="*/ 467571 w 1119974"/>
                <a:gd name="connsiteY0" fmla="*/ 223120 h 963669"/>
                <a:gd name="connsiteX1" fmla="*/ 1119974 w 1119974"/>
                <a:gd name="connsiteY1" fmla="*/ 963669 h 963669"/>
                <a:gd name="connsiteX2" fmla="*/ 827433 w 1119974"/>
                <a:gd name="connsiteY2" fmla="*/ 828905 h 963669"/>
                <a:gd name="connsiteX3" fmla="*/ 0 w 1119974"/>
                <a:gd name="connsiteY3" fmla="*/ 0 h 963669"/>
                <a:gd name="connsiteX4" fmla="*/ 467571 w 1119974"/>
                <a:gd name="connsiteY4" fmla="*/ 223120 h 963669"/>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74788"/>
                <a:gd name="connsiteY0" fmla="*/ 0 h 1016531"/>
                <a:gd name="connsiteX1" fmla="*/ 1174788 w 1174788"/>
                <a:gd name="connsiteY1" fmla="*/ 1016531 h 1016531"/>
                <a:gd name="connsiteX2" fmla="*/ 882247 w 1174788"/>
                <a:gd name="connsiteY2" fmla="*/ 881767 h 1016531"/>
                <a:gd name="connsiteX3" fmla="*/ 0 w 1174788"/>
                <a:gd name="connsiteY3" fmla="*/ 0 h 1016531"/>
                <a:gd name="connsiteX0" fmla="*/ 0 w 1165263"/>
                <a:gd name="connsiteY0" fmla="*/ 0 h 1018912"/>
                <a:gd name="connsiteX1" fmla="*/ 1165263 w 1165263"/>
                <a:gd name="connsiteY1" fmla="*/ 1018912 h 1018912"/>
                <a:gd name="connsiteX2" fmla="*/ 882247 w 1165263"/>
                <a:gd name="connsiteY2" fmla="*/ 881767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21293"/>
                <a:gd name="connsiteX1" fmla="*/ 1165263 w 1165263"/>
                <a:gd name="connsiteY1" fmla="*/ 1021293 h 1021293"/>
                <a:gd name="connsiteX2" fmla="*/ 875103 w 1165263"/>
                <a:gd name="connsiteY2" fmla="*/ 884149 h 1021293"/>
                <a:gd name="connsiteX3" fmla="*/ 0 w 1165263"/>
                <a:gd name="connsiteY3" fmla="*/ 0 h 1021293"/>
                <a:gd name="connsiteX0" fmla="*/ 0 w 1172407"/>
                <a:gd name="connsiteY0" fmla="*/ 0 h 1018911"/>
                <a:gd name="connsiteX1" fmla="*/ 1172407 w 1172407"/>
                <a:gd name="connsiteY1" fmla="*/ 1018911 h 1018911"/>
                <a:gd name="connsiteX2" fmla="*/ 875103 w 1172407"/>
                <a:gd name="connsiteY2" fmla="*/ 884149 h 1018911"/>
                <a:gd name="connsiteX3" fmla="*/ 0 w 1172407"/>
                <a:gd name="connsiteY3" fmla="*/ 0 h 1018911"/>
                <a:gd name="connsiteX0" fmla="*/ 0 w 1167644"/>
                <a:gd name="connsiteY0" fmla="*/ 0 h 1018911"/>
                <a:gd name="connsiteX1" fmla="*/ 1167644 w 1167644"/>
                <a:gd name="connsiteY1" fmla="*/ 1018911 h 1018911"/>
                <a:gd name="connsiteX2" fmla="*/ 875103 w 1167644"/>
                <a:gd name="connsiteY2" fmla="*/ 884149 h 1018911"/>
                <a:gd name="connsiteX3" fmla="*/ 0 w 1167644"/>
                <a:gd name="connsiteY3" fmla="*/ 0 h 1018911"/>
                <a:gd name="connsiteX0" fmla="*/ 0 w 1167644"/>
                <a:gd name="connsiteY0" fmla="*/ 0 h 1018911"/>
                <a:gd name="connsiteX1" fmla="*/ 1167644 w 1167644"/>
                <a:gd name="connsiteY1" fmla="*/ 1018911 h 1018911"/>
                <a:gd name="connsiteX2" fmla="*/ 875103 w 1167644"/>
                <a:gd name="connsiteY2" fmla="*/ 884149 h 1018911"/>
                <a:gd name="connsiteX3" fmla="*/ 0 w 1167644"/>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58088"/>
                <a:gd name="connsiteY0" fmla="*/ 0 h 1024946"/>
                <a:gd name="connsiteX1" fmla="*/ 1158088 w 1158088"/>
                <a:gd name="connsiteY1" fmla="*/ 1024946 h 1024946"/>
                <a:gd name="connsiteX2" fmla="*/ 865547 w 1158088"/>
                <a:gd name="connsiteY2" fmla="*/ 890184 h 1024946"/>
                <a:gd name="connsiteX3" fmla="*/ 0 w 1158088"/>
                <a:gd name="connsiteY3" fmla="*/ 0 h 1024946"/>
                <a:gd name="connsiteX0" fmla="*/ 0 w 1158088"/>
                <a:gd name="connsiteY0" fmla="*/ 0 h 1024946"/>
                <a:gd name="connsiteX1" fmla="*/ 1158088 w 1158088"/>
                <a:gd name="connsiteY1" fmla="*/ 1024946 h 1024946"/>
                <a:gd name="connsiteX2" fmla="*/ 865547 w 1158088"/>
                <a:gd name="connsiteY2" fmla="*/ 890184 h 1024946"/>
                <a:gd name="connsiteX3" fmla="*/ 0 w 1158088"/>
                <a:gd name="connsiteY3" fmla="*/ 0 h 1024946"/>
              </a:gdLst>
              <a:ahLst/>
              <a:cxnLst>
                <a:cxn ang="0">
                  <a:pos x="connsiteX0" y="connsiteY0"/>
                </a:cxn>
                <a:cxn ang="0">
                  <a:pos x="connsiteX1" y="connsiteY1"/>
                </a:cxn>
                <a:cxn ang="0">
                  <a:pos x="connsiteX2" y="connsiteY2"/>
                </a:cxn>
                <a:cxn ang="0">
                  <a:pos x="connsiteX3" y="connsiteY3"/>
                </a:cxn>
              </a:cxnLst>
              <a:rect l="l" t="t" r="r" b="b"/>
              <a:pathLst>
                <a:path w="1158088" h="1024946">
                  <a:moveTo>
                    <a:pt x="0" y="0"/>
                  </a:moveTo>
                  <a:cubicBezTo>
                    <a:pt x="695995" y="281858"/>
                    <a:pt x="1149390" y="683745"/>
                    <a:pt x="1158088" y="1024946"/>
                  </a:cubicBezTo>
                  <a:lnTo>
                    <a:pt x="865547" y="890184"/>
                  </a:lnTo>
                  <a:cubicBezTo>
                    <a:pt x="825277" y="670457"/>
                    <a:pt x="447443" y="313352"/>
                    <a:pt x="0" y="0"/>
                  </a:cubicBezTo>
                  <a:close/>
                </a:path>
              </a:pathLst>
            </a:custGeom>
            <a:gradFill>
              <a:gsLst>
                <a:gs pos="63000">
                  <a:schemeClr val="accent1"/>
                </a:gs>
                <a:gs pos="29000">
                  <a:schemeClr val="accent1">
                    <a:lumMod val="50000"/>
                  </a:schemeClr>
                </a:gs>
                <a:gs pos="0">
                  <a:schemeClr val="accent1">
                    <a:lumMod val="30000"/>
                  </a:schemeClr>
                </a:gs>
                <a:gs pos="100000">
                  <a:schemeClr val="accent1"/>
                </a:gs>
              </a:gsLst>
              <a:lin ang="36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37" name="Group 36">
            <a:extLst>
              <a:ext uri="{FF2B5EF4-FFF2-40B4-BE49-F238E27FC236}">
                <a16:creationId xmlns:a16="http://schemas.microsoft.com/office/drawing/2014/main" xmlns="" id="{DA2B6865-A6BB-478F-9E23-FC6E5E0849FA}"/>
              </a:ext>
            </a:extLst>
          </p:cNvPr>
          <p:cNvGrpSpPr/>
          <p:nvPr/>
        </p:nvGrpSpPr>
        <p:grpSpPr>
          <a:xfrm>
            <a:off x="2762938" y="0"/>
            <a:ext cx="1769714" cy="2866407"/>
            <a:chOff x="1950887" y="-1"/>
            <a:chExt cx="1414279" cy="2866407"/>
          </a:xfrm>
          <a:gradFill>
            <a:gsLst>
              <a:gs pos="0">
                <a:srgbClr val="92D050">
                  <a:lumMod val="30000"/>
                </a:srgbClr>
              </a:gs>
              <a:gs pos="65000">
                <a:srgbClr val="92D050"/>
              </a:gs>
              <a:gs pos="100000">
                <a:srgbClr val="92D050"/>
              </a:gs>
            </a:gsLst>
            <a:lin ang="14400000" scaled="0"/>
          </a:gradFill>
        </p:grpSpPr>
        <p:sp>
          <p:nvSpPr>
            <p:cNvPr id="38" name="Rectangle 24">
              <a:extLst>
                <a:ext uri="{FF2B5EF4-FFF2-40B4-BE49-F238E27FC236}">
                  <a16:creationId xmlns:a16="http://schemas.microsoft.com/office/drawing/2014/main" xmlns="" id="{3E0958E6-65DF-407A-A07A-318A8119280E}"/>
                </a:ext>
              </a:extLst>
            </p:cNvPr>
            <p:cNvSpPr/>
            <p:nvPr/>
          </p:nvSpPr>
          <p:spPr>
            <a:xfrm>
              <a:off x="1950887" y="-1"/>
              <a:ext cx="1414279" cy="2045803"/>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85512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24788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0745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8145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4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6715 w 1412807"/>
                <a:gd name="connsiteY3" fmla="*/ 1621006 h 2045803"/>
                <a:gd name="connsiteX4" fmla="*/ 0 w 1412807"/>
                <a:gd name="connsiteY4" fmla="*/ 0 h 2045803"/>
                <a:gd name="connsiteX0" fmla="*/ 1472 w 1414279"/>
                <a:gd name="connsiteY0" fmla="*/ 0 h 2045803"/>
                <a:gd name="connsiteX1" fmla="*/ 1414279 w 1414279"/>
                <a:gd name="connsiteY1" fmla="*/ 0 h 2045803"/>
                <a:gd name="connsiteX2" fmla="*/ 1414279 w 1414279"/>
                <a:gd name="connsiteY2" fmla="*/ 2045803 h 2045803"/>
                <a:gd name="connsiteX3" fmla="*/ 3424 w 1414279"/>
                <a:gd name="connsiteY3" fmla="*/ 1561474 h 2045803"/>
                <a:gd name="connsiteX4" fmla="*/ 1472 w 1414279"/>
                <a:gd name="connsiteY4" fmla="*/ 0 h 204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279" h="2045803">
                  <a:moveTo>
                    <a:pt x="1472" y="0"/>
                  </a:moveTo>
                  <a:lnTo>
                    <a:pt x="1414279" y="0"/>
                  </a:lnTo>
                  <a:lnTo>
                    <a:pt x="1414279" y="2045803"/>
                  </a:lnTo>
                  <a:lnTo>
                    <a:pt x="3424" y="1561474"/>
                  </a:lnTo>
                  <a:cubicBezTo>
                    <a:pt x="-5243" y="951767"/>
                    <a:pt x="5806" y="618374"/>
                    <a:pt x="14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Freeform 31">
              <a:extLst>
                <a:ext uri="{FF2B5EF4-FFF2-40B4-BE49-F238E27FC236}">
                  <a16:creationId xmlns:a16="http://schemas.microsoft.com/office/drawing/2014/main" xmlns="" id="{1E90DB7D-E246-42CE-9CBA-A4CD7D675C12}"/>
                </a:ext>
              </a:extLst>
            </p:cNvPr>
            <p:cNvSpPr/>
            <p:nvPr/>
          </p:nvSpPr>
          <p:spPr>
            <a:xfrm>
              <a:off x="1955039" y="1552780"/>
              <a:ext cx="1399862" cy="1313626"/>
            </a:xfrm>
            <a:custGeom>
              <a:avLst/>
              <a:gdLst>
                <a:gd name="connsiteX0" fmla="*/ 0 w 1447061"/>
                <a:gd name="connsiteY0" fmla="*/ 0 h 870011"/>
                <a:gd name="connsiteX1" fmla="*/ 1447061 w 1447061"/>
                <a:gd name="connsiteY1" fmla="*/ 17755 h 870011"/>
                <a:gd name="connsiteX2" fmla="*/ 1402672 w 1447061"/>
                <a:gd name="connsiteY2" fmla="*/ 870011 h 870011"/>
                <a:gd name="connsiteX3" fmla="*/ 0 w 1447061"/>
                <a:gd name="connsiteY3" fmla="*/ 0 h 870011"/>
                <a:gd name="connsiteX0" fmla="*/ 0 w 1402672"/>
                <a:gd name="connsiteY0" fmla="*/ 0 h 870011"/>
                <a:gd name="connsiteX1" fmla="*/ 1402672 w 1402672"/>
                <a:gd name="connsiteY1" fmla="*/ 26633 h 870011"/>
                <a:gd name="connsiteX2" fmla="*/ 1402672 w 1402672"/>
                <a:gd name="connsiteY2" fmla="*/ 870011 h 870011"/>
                <a:gd name="connsiteX3" fmla="*/ 0 w 1402672"/>
                <a:gd name="connsiteY3" fmla="*/ 0 h 870011"/>
                <a:gd name="connsiteX0" fmla="*/ 0 w 1402672"/>
                <a:gd name="connsiteY0" fmla="*/ 0 h 870011"/>
                <a:gd name="connsiteX1" fmla="*/ 1402672 w 1402672"/>
                <a:gd name="connsiteY1" fmla="*/ 0 h 870011"/>
                <a:gd name="connsiteX2" fmla="*/ 1402672 w 1402672"/>
                <a:gd name="connsiteY2" fmla="*/ 870011 h 870011"/>
                <a:gd name="connsiteX3" fmla="*/ 0 w 1402672"/>
                <a:gd name="connsiteY3" fmla="*/ 0 h 870011"/>
                <a:gd name="connsiteX0" fmla="*/ 0 w 1402672"/>
                <a:gd name="connsiteY0" fmla="*/ 0 h 825623"/>
                <a:gd name="connsiteX1" fmla="*/ 1402672 w 1402672"/>
                <a:gd name="connsiteY1" fmla="*/ 0 h 825623"/>
                <a:gd name="connsiteX2" fmla="*/ 1402672 w 1402672"/>
                <a:gd name="connsiteY2" fmla="*/ 825623 h 825623"/>
                <a:gd name="connsiteX3" fmla="*/ 0 w 1402672"/>
                <a:gd name="connsiteY3" fmla="*/ 0 h 825623"/>
                <a:gd name="connsiteX0" fmla="*/ 0 w 1402672"/>
                <a:gd name="connsiteY0" fmla="*/ 0 h 816745"/>
                <a:gd name="connsiteX1" fmla="*/ 1402672 w 1402672"/>
                <a:gd name="connsiteY1" fmla="*/ 0 h 816745"/>
                <a:gd name="connsiteX2" fmla="*/ 1402672 w 1402672"/>
                <a:gd name="connsiteY2" fmla="*/ 816745 h 816745"/>
                <a:gd name="connsiteX3" fmla="*/ 0 w 1402672"/>
                <a:gd name="connsiteY3" fmla="*/ 0 h 816745"/>
                <a:gd name="connsiteX0" fmla="*/ 0 w 1420427"/>
                <a:gd name="connsiteY0" fmla="*/ 0 h 843378"/>
                <a:gd name="connsiteX1" fmla="*/ 1402672 w 1420427"/>
                <a:gd name="connsiteY1" fmla="*/ 0 h 843378"/>
                <a:gd name="connsiteX2" fmla="*/ 1420427 w 1420427"/>
                <a:gd name="connsiteY2" fmla="*/ 843378 h 843378"/>
                <a:gd name="connsiteX3" fmla="*/ 0 w 1420427"/>
                <a:gd name="connsiteY3" fmla="*/ 0 h 843378"/>
                <a:gd name="connsiteX0" fmla="*/ 0 w 1420427"/>
                <a:gd name="connsiteY0" fmla="*/ 0 h 807867"/>
                <a:gd name="connsiteX1" fmla="*/ 1402672 w 1420427"/>
                <a:gd name="connsiteY1" fmla="*/ 0 h 807867"/>
                <a:gd name="connsiteX2" fmla="*/ 1420427 w 1420427"/>
                <a:gd name="connsiteY2" fmla="*/ 807867 h 807867"/>
                <a:gd name="connsiteX3" fmla="*/ 0 w 1420427"/>
                <a:gd name="connsiteY3" fmla="*/ 0 h 807867"/>
                <a:gd name="connsiteX0" fmla="*/ 0 w 1402672"/>
                <a:gd name="connsiteY0" fmla="*/ 0 h 807867"/>
                <a:gd name="connsiteX1" fmla="*/ 1402672 w 1402672"/>
                <a:gd name="connsiteY1" fmla="*/ 0 h 807867"/>
                <a:gd name="connsiteX2" fmla="*/ 1393794 w 1402672"/>
                <a:gd name="connsiteY2" fmla="*/ 807867 h 807867"/>
                <a:gd name="connsiteX3" fmla="*/ 0 w 1402672"/>
                <a:gd name="connsiteY3" fmla="*/ 0 h 807867"/>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50 w 1398730"/>
                <a:gd name="connsiteY0" fmla="*/ 0 h 1137224"/>
                <a:gd name="connsiteX1" fmla="*/ 1394055 w 1398730"/>
                <a:gd name="connsiteY1" fmla="*/ 238351 h 1137224"/>
                <a:gd name="connsiteX2" fmla="*/ 1398178 w 1398730"/>
                <a:gd name="connsiteY2" fmla="*/ 1137224 h 1137224"/>
                <a:gd name="connsiteX3" fmla="*/ 50 w 1398730"/>
                <a:gd name="connsiteY3" fmla="*/ 0 h 1137224"/>
                <a:gd name="connsiteX0" fmla="*/ 50 w 1402914"/>
                <a:gd name="connsiteY0" fmla="*/ 0 h 1145892"/>
                <a:gd name="connsiteX1" fmla="*/ 1394055 w 1402914"/>
                <a:gd name="connsiteY1" fmla="*/ 238351 h 1145892"/>
                <a:gd name="connsiteX2" fmla="*/ 1402511 w 1402914"/>
                <a:gd name="connsiteY2" fmla="*/ 1145892 h 1145892"/>
                <a:gd name="connsiteX3" fmla="*/ 50 w 1402914"/>
                <a:gd name="connsiteY3" fmla="*/ 0 h 1145892"/>
                <a:gd name="connsiteX0" fmla="*/ 51 w 1402915"/>
                <a:gd name="connsiteY0" fmla="*/ 0 h 1145892"/>
                <a:gd name="connsiteX1" fmla="*/ 1394056 w 1402915"/>
                <a:gd name="connsiteY1" fmla="*/ 238351 h 1145892"/>
                <a:gd name="connsiteX2" fmla="*/ 1402512 w 1402915"/>
                <a:gd name="connsiteY2" fmla="*/ 1145892 h 1145892"/>
                <a:gd name="connsiteX3" fmla="*/ 51 w 1402915"/>
                <a:gd name="connsiteY3" fmla="*/ 0 h 1145892"/>
                <a:gd name="connsiteX0" fmla="*/ 53 w 1402917"/>
                <a:gd name="connsiteY0" fmla="*/ 0 h 1145892"/>
                <a:gd name="connsiteX1" fmla="*/ 1394058 w 1402917"/>
                <a:gd name="connsiteY1" fmla="*/ 238351 h 1145892"/>
                <a:gd name="connsiteX2" fmla="*/ 1402514 w 1402917"/>
                <a:gd name="connsiteY2" fmla="*/ 1145892 h 1145892"/>
                <a:gd name="connsiteX3" fmla="*/ 53 w 1402917"/>
                <a:gd name="connsiteY3" fmla="*/ 0 h 1145892"/>
                <a:gd name="connsiteX0" fmla="*/ 52 w 1402916"/>
                <a:gd name="connsiteY0" fmla="*/ 0 h 1145892"/>
                <a:gd name="connsiteX1" fmla="*/ 1394057 w 1402916"/>
                <a:gd name="connsiteY1" fmla="*/ 238351 h 1145892"/>
                <a:gd name="connsiteX2" fmla="*/ 1402513 w 1402916"/>
                <a:gd name="connsiteY2" fmla="*/ 1145892 h 1145892"/>
                <a:gd name="connsiteX3" fmla="*/ 52 w 1402916"/>
                <a:gd name="connsiteY3" fmla="*/ 0 h 1145892"/>
                <a:gd name="connsiteX0" fmla="*/ 52 w 1402513"/>
                <a:gd name="connsiteY0" fmla="*/ 0 h 1145892"/>
                <a:gd name="connsiteX1" fmla="*/ 1394057 w 1402513"/>
                <a:gd name="connsiteY1" fmla="*/ 238351 h 1145892"/>
                <a:gd name="connsiteX2" fmla="*/ 1402513 w 1402513"/>
                <a:gd name="connsiteY2" fmla="*/ 1145892 h 1145892"/>
                <a:gd name="connsiteX3" fmla="*/ 52 w 1402513"/>
                <a:gd name="connsiteY3" fmla="*/ 0 h 1145892"/>
                <a:gd name="connsiteX0" fmla="*/ 52 w 1406847"/>
                <a:gd name="connsiteY0" fmla="*/ 0 h 1150225"/>
                <a:gd name="connsiteX1" fmla="*/ 1394057 w 1406847"/>
                <a:gd name="connsiteY1" fmla="*/ 238351 h 1150225"/>
                <a:gd name="connsiteX2" fmla="*/ 1406847 w 1406847"/>
                <a:gd name="connsiteY2" fmla="*/ 1150225 h 1150225"/>
                <a:gd name="connsiteX3" fmla="*/ 52 w 1406847"/>
                <a:gd name="connsiteY3" fmla="*/ 0 h 1150225"/>
                <a:gd name="connsiteX0" fmla="*/ 0 w 1406795"/>
                <a:gd name="connsiteY0" fmla="*/ 0 h 1150225"/>
                <a:gd name="connsiteX1" fmla="*/ 1394005 w 1406795"/>
                <a:gd name="connsiteY1" fmla="*/ 238351 h 1150225"/>
                <a:gd name="connsiteX2" fmla="*/ 1406795 w 1406795"/>
                <a:gd name="connsiteY2" fmla="*/ 1150225 h 1150225"/>
                <a:gd name="connsiteX3" fmla="*/ 0 w 1406795"/>
                <a:gd name="connsiteY3" fmla="*/ 0 h 1150225"/>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8338"/>
                <a:gd name="connsiteY0" fmla="*/ 0 h 1106889"/>
                <a:gd name="connsiteX1" fmla="*/ 1398338 w 1398338"/>
                <a:gd name="connsiteY1" fmla="*/ 251352 h 1106889"/>
                <a:gd name="connsiteX2" fmla="*/ 1255117 w 1398338"/>
                <a:gd name="connsiteY2" fmla="*/ 1106889 h 1106889"/>
                <a:gd name="connsiteX3" fmla="*/ 0 w 1398338"/>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085221"/>
                <a:gd name="connsiteX1" fmla="*/ 1402671 w 1402671"/>
                <a:gd name="connsiteY1" fmla="*/ 247018 h 1085221"/>
                <a:gd name="connsiteX2" fmla="*/ 1263785 w 1402671"/>
                <a:gd name="connsiteY2" fmla="*/ 1085221 h 1085221"/>
                <a:gd name="connsiteX3" fmla="*/ 0 w 1402671"/>
                <a:gd name="connsiteY3" fmla="*/ 0 h 1085221"/>
                <a:gd name="connsiteX0" fmla="*/ 0 w 1402671"/>
                <a:gd name="connsiteY0" fmla="*/ 0 h 1080887"/>
                <a:gd name="connsiteX1" fmla="*/ 1402671 w 1402671"/>
                <a:gd name="connsiteY1" fmla="*/ 247018 h 1080887"/>
                <a:gd name="connsiteX2" fmla="*/ 1246450 w 1402671"/>
                <a:gd name="connsiteY2" fmla="*/ 1080887 h 1080887"/>
                <a:gd name="connsiteX3" fmla="*/ 0 w 1402671"/>
                <a:gd name="connsiteY3" fmla="*/ 0 h 1080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214894"/>
                <a:gd name="connsiteX1" fmla="*/ 1407005 w 1407005"/>
                <a:gd name="connsiteY1" fmla="*/ 299022 h 1214894"/>
                <a:gd name="connsiteX2" fmla="*/ 1404515 w 1407005"/>
                <a:gd name="connsiteY2" fmla="*/ 1214894 h 1214894"/>
                <a:gd name="connsiteX3" fmla="*/ 0 w 1407005"/>
                <a:gd name="connsiteY3" fmla="*/ 0 h 1214894"/>
                <a:gd name="connsiteX0" fmla="*/ 0 w 1409956"/>
                <a:gd name="connsiteY0" fmla="*/ 0 h 1214894"/>
                <a:gd name="connsiteX1" fmla="*/ 1407005 w 1409956"/>
                <a:gd name="connsiteY1" fmla="*/ 299022 h 1214894"/>
                <a:gd name="connsiteX2" fmla="*/ 1404515 w 1409956"/>
                <a:gd name="connsiteY2" fmla="*/ 1214894 h 1214894"/>
                <a:gd name="connsiteX3" fmla="*/ 0 w 1409956"/>
                <a:gd name="connsiteY3" fmla="*/ 0 h 1214894"/>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95287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95287 w 1409386"/>
                <a:gd name="connsiteY2" fmla="*/ 1310361 h 1310361"/>
                <a:gd name="connsiteX3" fmla="*/ 0 w 1409386"/>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05598"/>
                <a:gd name="connsiteX1" fmla="*/ 1402243 w 1402243"/>
                <a:gd name="connsiteY1" fmla="*/ 477616 h 1305598"/>
                <a:gd name="connsiteX2" fmla="*/ 1292907 w 1402243"/>
                <a:gd name="connsiteY2" fmla="*/ 1305598 h 1305598"/>
                <a:gd name="connsiteX3" fmla="*/ 0 w 1402243"/>
                <a:gd name="connsiteY3" fmla="*/ 0 h 1305598"/>
                <a:gd name="connsiteX0" fmla="*/ 34 w 1402277"/>
                <a:gd name="connsiteY0" fmla="*/ 0 h 1305598"/>
                <a:gd name="connsiteX1" fmla="*/ 1402277 w 1402277"/>
                <a:gd name="connsiteY1" fmla="*/ 477616 h 1305598"/>
                <a:gd name="connsiteX2" fmla="*/ 1292941 w 1402277"/>
                <a:gd name="connsiteY2" fmla="*/ 1305598 h 1305598"/>
                <a:gd name="connsiteX3" fmla="*/ 34 w 1402277"/>
                <a:gd name="connsiteY3" fmla="*/ 0 h 1305598"/>
                <a:gd name="connsiteX0" fmla="*/ 37 w 1402280"/>
                <a:gd name="connsiteY0" fmla="*/ 0 h 1305598"/>
                <a:gd name="connsiteX1" fmla="*/ 1402280 w 1402280"/>
                <a:gd name="connsiteY1" fmla="*/ 477616 h 1305598"/>
                <a:gd name="connsiteX2" fmla="*/ 1292944 w 1402280"/>
                <a:gd name="connsiteY2" fmla="*/ 1305598 h 1305598"/>
                <a:gd name="connsiteX3" fmla="*/ 37 w 1402280"/>
                <a:gd name="connsiteY3" fmla="*/ 0 h 1305598"/>
                <a:gd name="connsiteX0" fmla="*/ 37 w 1409424"/>
                <a:gd name="connsiteY0" fmla="*/ 0 h 1307979"/>
                <a:gd name="connsiteX1" fmla="*/ 1409424 w 1409424"/>
                <a:gd name="connsiteY1" fmla="*/ 479997 h 1307979"/>
                <a:gd name="connsiteX2" fmla="*/ 1300088 w 1409424"/>
                <a:gd name="connsiteY2" fmla="*/ 1307979 h 1307979"/>
                <a:gd name="connsiteX3" fmla="*/ 37 w 1409424"/>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10360"/>
                <a:gd name="connsiteX1" fmla="*/ 1409387 w 1409387"/>
                <a:gd name="connsiteY1" fmla="*/ 479997 h 1310360"/>
                <a:gd name="connsiteX2" fmla="*/ 1292907 w 1409387"/>
                <a:gd name="connsiteY2" fmla="*/ 1310360 h 1310360"/>
                <a:gd name="connsiteX3" fmla="*/ 0 w 1409387"/>
                <a:gd name="connsiteY3" fmla="*/ 0 h 1310360"/>
                <a:gd name="connsiteX0" fmla="*/ 0 w 1409387"/>
                <a:gd name="connsiteY0" fmla="*/ 0 h 1310360"/>
                <a:gd name="connsiteX1" fmla="*/ 1409387 w 1409387"/>
                <a:gd name="connsiteY1" fmla="*/ 479997 h 1310360"/>
                <a:gd name="connsiteX2" fmla="*/ 1292907 w 1409387"/>
                <a:gd name="connsiteY2" fmla="*/ 1310360 h 1310360"/>
                <a:gd name="connsiteX3" fmla="*/ 0 w 1409387"/>
                <a:gd name="connsiteY3" fmla="*/ 0 h 1310360"/>
                <a:gd name="connsiteX0" fmla="*/ 0 w 1399862"/>
                <a:gd name="connsiteY0" fmla="*/ 0 h 1310360"/>
                <a:gd name="connsiteX1" fmla="*/ 1399862 w 1399862"/>
                <a:gd name="connsiteY1" fmla="*/ 475234 h 1310360"/>
                <a:gd name="connsiteX2" fmla="*/ 1292907 w 1399862"/>
                <a:gd name="connsiteY2" fmla="*/ 1310360 h 1310360"/>
                <a:gd name="connsiteX3" fmla="*/ 0 w 1399862"/>
                <a:gd name="connsiteY3" fmla="*/ 0 h 1310360"/>
                <a:gd name="connsiteX0" fmla="*/ 0 w 1399862"/>
                <a:gd name="connsiteY0" fmla="*/ 0 h 1313626"/>
                <a:gd name="connsiteX1" fmla="*/ 1399862 w 1399862"/>
                <a:gd name="connsiteY1" fmla="*/ 475234 h 1313626"/>
                <a:gd name="connsiteX2" fmla="*/ 1296172 w 1399862"/>
                <a:gd name="connsiteY2" fmla="*/ 1313626 h 1313626"/>
                <a:gd name="connsiteX3" fmla="*/ 0 w 1399862"/>
                <a:gd name="connsiteY3" fmla="*/ 0 h 1313626"/>
                <a:gd name="connsiteX0" fmla="*/ 0 w 1399862"/>
                <a:gd name="connsiteY0" fmla="*/ 0 h 1313626"/>
                <a:gd name="connsiteX1" fmla="*/ 1399862 w 1399862"/>
                <a:gd name="connsiteY1" fmla="*/ 475234 h 1313626"/>
                <a:gd name="connsiteX2" fmla="*/ 1296172 w 1399862"/>
                <a:gd name="connsiteY2" fmla="*/ 1313626 h 1313626"/>
                <a:gd name="connsiteX3" fmla="*/ 0 w 1399862"/>
                <a:gd name="connsiteY3" fmla="*/ 0 h 1313626"/>
              </a:gdLst>
              <a:ahLst/>
              <a:cxnLst>
                <a:cxn ang="0">
                  <a:pos x="connsiteX0" y="connsiteY0"/>
                </a:cxn>
                <a:cxn ang="0">
                  <a:pos x="connsiteX1" y="connsiteY1"/>
                </a:cxn>
                <a:cxn ang="0">
                  <a:pos x="connsiteX2" y="connsiteY2"/>
                </a:cxn>
                <a:cxn ang="0">
                  <a:pos x="connsiteX3" y="connsiteY3"/>
                </a:cxn>
              </a:cxnLst>
              <a:rect l="l" t="t" r="r" b="b"/>
              <a:pathLst>
                <a:path w="1399862" h="1313626">
                  <a:moveTo>
                    <a:pt x="0" y="0"/>
                  </a:moveTo>
                  <a:lnTo>
                    <a:pt x="1399862" y="475234"/>
                  </a:lnTo>
                  <a:cubicBezTo>
                    <a:pt x="1333023" y="1022495"/>
                    <a:pt x="1333801" y="1008878"/>
                    <a:pt x="1296172" y="1313626"/>
                  </a:cubicBezTo>
                  <a:cubicBezTo>
                    <a:pt x="1116035" y="1197087"/>
                    <a:pt x="44855" y="665365"/>
                    <a:pt x="0" y="0"/>
                  </a:cubicBezTo>
                  <a:close/>
                </a:path>
              </a:pathLst>
            </a:custGeom>
            <a:gradFill flip="none" rotWithShape="1">
              <a:gsLst>
                <a:gs pos="0">
                  <a:schemeClr val="accent2">
                    <a:lumMod val="30000"/>
                  </a:schemeClr>
                </a:gs>
                <a:gs pos="65000">
                  <a:schemeClr val="accent2"/>
                </a:gs>
                <a:gs pos="100000">
                  <a:schemeClr val="accent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0" name="Group 39">
            <a:extLst>
              <a:ext uri="{FF2B5EF4-FFF2-40B4-BE49-F238E27FC236}">
                <a16:creationId xmlns:a16="http://schemas.microsoft.com/office/drawing/2014/main" xmlns="" id="{36177DBE-29BC-47FD-BAB4-9903422CC441}"/>
              </a:ext>
            </a:extLst>
          </p:cNvPr>
          <p:cNvGrpSpPr/>
          <p:nvPr/>
        </p:nvGrpSpPr>
        <p:grpSpPr>
          <a:xfrm flipH="1">
            <a:off x="4355706" y="5"/>
            <a:ext cx="5110266" cy="2926378"/>
            <a:chOff x="539552" y="-1"/>
            <a:chExt cx="2852268" cy="2926378"/>
          </a:xfrm>
        </p:grpSpPr>
        <p:sp>
          <p:nvSpPr>
            <p:cNvPr id="41" name="Rectangle 23">
              <a:extLst>
                <a:ext uri="{FF2B5EF4-FFF2-40B4-BE49-F238E27FC236}">
                  <a16:creationId xmlns:a16="http://schemas.microsoft.com/office/drawing/2014/main" xmlns="" id="{F8133C9B-81FB-4198-B824-EC4C53F84C56}"/>
                </a:ext>
              </a:extLst>
            </p:cNvPr>
            <p:cNvSpPr/>
            <p:nvPr/>
          </p:nvSpPr>
          <p:spPr>
            <a:xfrm>
              <a:off x="539552" y="-1"/>
              <a:ext cx="1412807" cy="1564768"/>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45209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21669 w 1412807"/>
                <a:gd name="connsiteY3" fmla="*/ 152143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2 w 1412807"/>
                <a:gd name="connsiteY3" fmla="*/ 153443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5 w 1412807"/>
                <a:gd name="connsiteY3" fmla="*/ 1534433 h 2045803"/>
                <a:gd name="connsiteX4" fmla="*/ 0 w 1412807"/>
                <a:gd name="connsiteY4" fmla="*/ 0 h 2045803"/>
                <a:gd name="connsiteX0" fmla="*/ 0 w 1412807"/>
                <a:gd name="connsiteY0" fmla="*/ 0 h 1768449"/>
                <a:gd name="connsiteX1" fmla="*/ 1412807 w 1412807"/>
                <a:gd name="connsiteY1" fmla="*/ 0 h 1768449"/>
                <a:gd name="connsiteX2" fmla="*/ 1412807 w 1412807"/>
                <a:gd name="connsiteY2" fmla="*/ 1768449 h 1768449"/>
                <a:gd name="connsiteX3" fmla="*/ 4335 w 1412807"/>
                <a:gd name="connsiteY3" fmla="*/ 1534433 h 1768449"/>
                <a:gd name="connsiteX4" fmla="*/ 0 w 1412807"/>
                <a:gd name="connsiteY4" fmla="*/ 0 h 1768449"/>
                <a:gd name="connsiteX0" fmla="*/ 0 w 1412807"/>
                <a:gd name="connsiteY0" fmla="*/ 0 h 1564768"/>
                <a:gd name="connsiteX1" fmla="*/ 1412807 w 1412807"/>
                <a:gd name="connsiteY1" fmla="*/ 0 h 1564768"/>
                <a:gd name="connsiteX2" fmla="*/ 1412807 w 1412807"/>
                <a:gd name="connsiteY2" fmla="*/ 1564768 h 1564768"/>
                <a:gd name="connsiteX3" fmla="*/ 4335 w 1412807"/>
                <a:gd name="connsiteY3" fmla="*/ 1534433 h 1564768"/>
                <a:gd name="connsiteX4" fmla="*/ 0 w 1412807"/>
                <a:gd name="connsiteY4" fmla="*/ 0 h 1564768"/>
                <a:gd name="connsiteX0" fmla="*/ 0 w 1412807"/>
                <a:gd name="connsiteY0" fmla="*/ 0 h 1564768"/>
                <a:gd name="connsiteX1" fmla="*/ 1412807 w 1412807"/>
                <a:gd name="connsiteY1" fmla="*/ 0 h 1564768"/>
                <a:gd name="connsiteX2" fmla="*/ 1412807 w 1412807"/>
                <a:gd name="connsiteY2" fmla="*/ 1564768 h 1564768"/>
                <a:gd name="connsiteX3" fmla="*/ 8669 w 1412807"/>
                <a:gd name="connsiteY3" fmla="*/ 1192074 h 1564768"/>
                <a:gd name="connsiteX4" fmla="*/ 0 w 1412807"/>
                <a:gd name="connsiteY4" fmla="*/ 0 h 156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1564768">
                  <a:moveTo>
                    <a:pt x="0" y="0"/>
                  </a:moveTo>
                  <a:lnTo>
                    <a:pt x="1412807" y="0"/>
                  </a:lnTo>
                  <a:lnTo>
                    <a:pt x="1412807" y="1564768"/>
                  </a:lnTo>
                  <a:lnTo>
                    <a:pt x="8669" y="1192074"/>
                  </a:lnTo>
                  <a:cubicBezTo>
                    <a:pt x="5779" y="794716"/>
                    <a:pt x="2890" y="39735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Freeform 59">
              <a:extLst>
                <a:ext uri="{FF2B5EF4-FFF2-40B4-BE49-F238E27FC236}">
                  <a16:creationId xmlns:a16="http://schemas.microsoft.com/office/drawing/2014/main" xmlns="" id="{6D4EC9F5-CF6E-462D-942F-0D42B42AD164}"/>
                </a:ext>
              </a:extLst>
            </p:cNvPr>
            <p:cNvSpPr/>
            <p:nvPr/>
          </p:nvSpPr>
          <p:spPr>
            <a:xfrm>
              <a:off x="554751" y="1168505"/>
              <a:ext cx="2837069" cy="1757872"/>
            </a:xfrm>
            <a:custGeom>
              <a:avLst/>
              <a:gdLst>
                <a:gd name="connsiteX0" fmla="*/ 2814221 w 2814221"/>
                <a:gd name="connsiteY0" fmla="*/ 825624 h 825624"/>
                <a:gd name="connsiteX1" fmla="*/ 1411549 w 2814221"/>
                <a:gd name="connsiteY1" fmla="*/ 0 h 825624"/>
                <a:gd name="connsiteX2" fmla="*/ 0 w 2814221"/>
                <a:gd name="connsiteY2" fmla="*/ 0 h 825624"/>
                <a:gd name="connsiteX3" fmla="*/ 2814221 w 2814221"/>
                <a:gd name="connsiteY3" fmla="*/ 825624 h 825624"/>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959190"/>
                <a:gd name="connsiteY0" fmla="*/ 933965 h 944130"/>
                <a:gd name="connsiteX1" fmla="*/ 2240453 w 2959190"/>
                <a:gd name="connsiteY1" fmla="*/ 493532 h 944130"/>
                <a:gd name="connsiteX2" fmla="*/ 1411549 w 2959190"/>
                <a:gd name="connsiteY2" fmla="*/ 0 h 944130"/>
                <a:gd name="connsiteX3" fmla="*/ 0 w 2959190"/>
                <a:gd name="connsiteY3" fmla="*/ 0 h 944130"/>
                <a:gd name="connsiteX4" fmla="*/ 2857558 w 2959190"/>
                <a:gd name="connsiteY4" fmla="*/ 933965 h 944130"/>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301124 w 2857558"/>
                <a:gd name="connsiteY1" fmla="*/ 519534 h 933965"/>
                <a:gd name="connsiteX2" fmla="*/ 1411549 w 2857558"/>
                <a:gd name="connsiteY2" fmla="*/ 0 h 933965"/>
                <a:gd name="connsiteX3" fmla="*/ 0 w 2857558"/>
                <a:gd name="connsiteY3" fmla="*/ 0 h 933965"/>
                <a:gd name="connsiteX4" fmla="*/ 2857558 w 2857558"/>
                <a:gd name="connsiteY4" fmla="*/ 933965 h 933965"/>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900894 w 2900894"/>
                <a:gd name="connsiteY0" fmla="*/ 1467004 h 1467004"/>
                <a:gd name="connsiteX1" fmla="*/ 2184115 w 2900894"/>
                <a:gd name="connsiteY1" fmla="*/ 978901 h 1467004"/>
                <a:gd name="connsiteX2" fmla="*/ 1428884 w 2900894"/>
                <a:gd name="connsiteY2" fmla="*/ 268686 h 1467004"/>
                <a:gd name="connsiteX3" fmla="*/ 0 w 2900894"/>
                <a:gd name="connsiteY3" fmla="*/ 0 h 1467004"/>
                <a:gd name="connsiteX4" fmla="*/ 2900894 w 2900894"/>
                <a:gd name="connsiteY4" fmla="*/ 1467004 h 1467004"/>
                <a:gd name="connsiteX0" fmla="*/ 2866225 w 2866225"/>
                <a:gd name="connsiteY0" fmla="*/ 1462670 h 1462670"/>
                <a:gd name="connsiteX1" fmla="*/ 2149446 w 2866225"/>
                <a:gd name="connsiteY1" fmla="*/ 974567 h 1462670"/>
                <a:gd name="connsiteX2" fmla="*/ 1394215 w 2866225"/>
                <a:gd name="connsiteY2" fmla="*/ 264352 h 1462670"/>
                <a:gd name="connsiteX3" fmla="*/ 0 w 2866225"/>
                <a:gd name="connsiteY3" fmla="*/ 0 h 1462670"/>
                <a:gd name="connsiteX4" fmla="*/ 2866225 w 2866225"/>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37152"/>
                <a:gd name="connsiteY0" fmla="*/ 1310992 h 1312603"/>
                <a:gd name="connsiteX1" fmla="*/ 1407216 w 2637152"/>
                <a:gd name="connsiteY1" fmla="*/ 264352 h 1312603"/>
                <a:gd name="connsiteX2" fmla="*/ 0 w 2637152"/>
                <a:gd name="connsiteY2" fmla="*/ 0 h 1312603"/>
                <a:gd name="connsiteX3" fmla="*/ 2601873 w 2637152"/>
                <a:gd name="connsiteY3" fmla="*/ 1310992 h 1312603"/>
                <a:gd name="connsiteX0" fmla="*/ 2601873 w 2628373"/>
                <a:gd name="connsiteY0" fmla="*/ 1310992 h 1313169"/>
                <a:gd name="connsiteX1" fmla="*/ 1407216 w 2628373"/>
                <a:gd name="connsiteY1" fmla="*/ 264352 h 1313169"/>
                <a:gd name="connsiteX2" fmla="*/ 0 w 2628373"/>
                <a:gd name="connsiteY2" fmla="*/ 0 h 1313169"/>
                <a:gd name="connsiteX3" fmla="*/ 2601873 w 2628373"/>
                <a:gd name="connsiteY3" fmla="*/ 1310992 h 1313169"/>
                <a:gd name="connsiteX0" fmla="*/ 2601873 w 2601873"/>
                <a:gd name="connsiteY0" fmla="*/ 1310992 h 1310992"/>
                <a:gd name="connsiteX1" fmla="*/ 1407216 w 2601873"/>
                <a:gd name="connsiteY1" fmla="*/ 264352 h 1310992"/>
                <a:gd name="connsiteX2" fmla="*/ 0 w 2601873"/>
                <a:gd name="connsiteY2" fmla="*/ 0 h 1310992"/>
                <a:gd name="connsiteX3" fmla="*/ 2601873 w 2601873"/>
                <a:gd name="connsiteY3" fmla="*/ 1310992 h 1310992"/>
                <a:gd name="connsiteX0" fmla="*/ 2593206 w 2593206"/>
                <a:gd name="connsiteY0" fmla="*/ 1644683 h 1644683"/>
                <a:gd name="connsiteX1" fmla="*/ 1398549 w 2593206"/>
                <a:gd name="connsiteY1" fmla="*/ 59804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31682 h 1631682"/>
                <a:gd name="connsiteX1" fmla="*/ 1398550 w 2593206"/>
                <a:gd name="connsiteY1" fmla="*/ 355359 h 1631682"/>
                <a:gd name="connsiteX2" fmla="*/ 0 w 2593206"/>
                <a:gd name="connsiteY2" fmla="*/ 0 h 1631682"/>
                <a:gd name="connsiteX3" fmla="*/ 2593206 w 2593206"/>
                <a:gd name="connsiteY3" fmla="*/ 1631682 h 1631682"/>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78058 h 1678058"/>
                <a:gd name="connsiteX1" fmla="*/ 1398550 w 2888315"/>
                <a:gd name="connsiteY1" fmla="*/ 355359 h 1678058"/>
                <a:gd name="connsiteX2" fmla="*/ 0 w 2888315"/>
                <a:gd name="connsiteY2" fmla="*/ 0 h 1678058"/>
                <a:gd name="connsiteX3" fmla="*/ 2888315 w 2888315"/>
                <a:gd name="connsiteY3" fmla="*/ 1678058 h 1678058"/>
                <a:gd name="connsiteX0" fmla="*/ 2888315 w 2888315"/>
                <a:gd name="connsiteY0" fmla="*/ 1678058 h 1678058"/>
                <a:gd name="connsiteX1" fmla="*/ 1380737 w 2888315"/>
                <a:gd name="connsiteY1" fmla="*/ 367235 h 1678058"/>
                <a:gd name="connsiteX2" fmla="*/ 0 w 2888315"/>
                <a:gd name="connsiteY2" fmla="*/ 0 h 1678058"/>
                <a:gd name="connsiteX3" fmla="*/ 2888315 w 2888315"/>
                <a:gd name="connsiteY3" fmla="*/ 1678058 h 1678058"/>
                <a:gd name="connsiteX0" fmla="*/ 2888315 w 2888315"/>
                <a:gd name="connsiteY0" fmla="*/ 1678058 h 1678058"/>
                <a:gd name="connsiteX1" fmla="*/ 1380737 w 2888315"/>
                <a:gd name="connsiteY1" fmla="*/ 367235 h 1678058"/>
                <a:gd name="connsiteX2" fmla="*/ 0 w 2888315"/>
                <a:gd name="connsiteY2" fmla="*/ 0 h 1678058"/>
                <a:gd name="connsiteX3" fmla="*/ 2888315 w 2888315"/>
                <a:gd name="connsiteY3" fmla="*/ 1678058 h 1678058"/>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781436 w 2781436"/>
                <a:gd name="connsiteY0" fmla="*/ 1755247 h 1755247"/>
                <a:gd name="connsiteX1" fmla="*/ 1380737 w 2781436"/>
                <a:gd name="connsiteY1" fmla="*/ 367235 h 1755247"/>
                <a:gd name="connsiteX2" fmla="*/ 0 w 2781436"/>
                <a:gd name="connsiteY2" fmla="*/ 0 h 1755247"/>
                <a:gd name="connsiteX3" fmla="*/ 2781436 w 2781436"/>
                <a:gd name="connsiteY3" fmla="*/ 1755247 h 1755247"/>
                <a:gd name="connsiteX0" fmla="*/ 2781436 w 3063903"/>
                <a:gd name="connsiteY0" fmla="*/ 1755247 h 1920305"/>
                <a:gd name="connsiteX1" fmla="*/ 2837069 w 3063903"/>
                <a:gd name="connsiteY1" fmla="*/ 1705322 h 1920305"/>
                <a:gd name="connsiteX2" fmla="*/ 1380737 w 3063903"/>
                <a:gd name="connsiteY2" fmla="*/ 367235 h 1920305"/>
                <a:gd name="connsiteX3" fmla="*/ 0 w 3063903"/>
                <a:gd name="connsiteY3" fmla="*/ 0 h 1920305"/>
                <a:gd name="connsiteX4" fmla="*/ 2781436 w 3063903"/>
                <a:gd name="connsiteY4" fmla="*/ 1755247 h 1920305"/>
                <a:gd name="connsiteX0" fmla="*/ 2781436 w 2986629"/>
                <a:gd name="connsiteY0" fmla="*/ 1755247 h 1864154"/>
                <a:gd name="connsiteX1" fmla="*/ 2837069 w 2986629"/>
                <a:gd name="connsiteY1" fmla="*/ 1705322 h 1864154"/>
                <a:gd name="connsiteX2" fmla="*/ 1380737 w 2986629"/>
                <a:gd name="connsiteY2" fmla="*/ 367235 h 1864154"/>
                <a:gd name="connsiteX3" fmla="*/ 0 w 2986629"/>
                <a:gd name="connsiteY3" fmla="*/ 0 h 1864154"/>
                <a:gd name="connsiteX4" fmla="*/ 2781436 w 2986629"/>
                <a:gd name="connsiteY4" fmla="*/ 1755247 h 186415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37546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37546 h 1762404"/>
                <a:gd name="connsiteX3" fmla="*/ 0 w 2837069"/>
                <a:gd name="connsiteY3" fmla="*/ 0 h 1762404"/>
                <a:gd name="connsiteX4" fmla="*/ 2781436 w 2837069"/>
                <a:gd name="connsiteY4" fmla="*/ 1755247 h 1762404"/>
                <a:gd name="connsiteX0" fmla="*/ 2781436 w 2837069"/>
                <a:gd name="connsiteY0" fmla="*/ 1778997 h 1786154"/>
                <a:gd name="connsiteX1" fmla="*/ 2837069 w 2837069"/>
                <a:gd name="connsiteY1" fmla="*/ 1729072 h 1786154"/>
                <a:gd name="connsiteX2" fmla="*/ 1380737 w 2837069"/>
                <a:gd name="connsiteY2" fmla="*/ 361296 h 1786154"/>
                <a:gd name="connsiteX3" fmla="*/ 0 w 2837069"/>
                <a:gd name="connsiteY3" fmla="*/ 0 h 1786154"/>
                <a:gd name="connsiteX4" fmla="*/ 2781436 w 2837069"/>
                <a:gd name="connsiteY4" fmla="*/ 1778997 h 1786154"/>
                <a:gd name="connsiteX0" fmla="*/ 2781436 w 2837069"/>
                <a:gd name="connsiteY0" fmla="*/ 1778997 h 1786154"/>
                <a:gd name="connsiteX1" fmla="*/ 2837069 w 2837069"/>
                <a:gd name="connsiteY1" fmla="*/ 1729072 h 1786154"/>
                <a:gd name="connsiteX2" fmla="*/ 1380737 w 2837069"/>
                <a:gd name="connsiteY2" fmla="*/ 361296 h 1786154"/>
                <a:gd name="connsiteX3" fmla="*/ 0 w 2837069"/>
                <a:gd name="connsiteY3" fmla="*/ 0 h 1786154"/>
                <a:gd name="connsiteX4" fmla="*/ 2781436 w 2837069"/>
                <a:gd name="connsiteY4" fmla="*/ 1778997 h 1786154"/>
                <a:gd name="connsiteX0" fmla="*/ 2774201 w 2837069"/>
                <a:gd name="connsiteY0" fmla="*/ 1772961 h 1780640"/>
                <a:gd name="connsiteX1" fmla="*/ 2837069 w 2837069"/>
                <a:gd name="connsiteY1" fmla="*/ 1729072 h 1780640"/>
                <a:gd name="connsiteX2" fmla="*/ 1380737 w 2837069"/>
                <a:gd name="connsiteY2" fmla="*/ 361296 h 1780640"/>
                <a:gd name="connsiteX3" fmla="*/ 0 w 2837069"/>
                <a:gd name="connsiteY3" fmla="*/ 0 h 1780640"/>
                <a:gd name="connsiteX4" fmla="*/ 2774201 w 2837069"/>
                <a:gd name="connsiteY4" fmla="*/ 1772961 h 1780640"/>
                <a:gd name="connsiteX0" fmla="*/ 2781436 w 2837069"/>
                <a:gd name="connsiteY0" fmla="*/ 1766926 h 1775206"/>
                <a:gd name="connsiteX1" fmla="*/ 2837069 w 2837069"/>
                <a:gd name="connsiteY1" fmla="*/ 1729072 h 1775206"/>
                <a:gd name="connsiteX2" fmla="*/ 1380737 w 2837069"/>
                <a:gd name="connsiteY2" fmla="*/ 361296 h 1775206"/>
                <a:gd name="connsiteX3" fmla="*/ 0 w 2837069"/>
                <a:gd name="connsiteY3" fmla="*/ 0 h 1775206"/>
                <a:gd name="connsiteX4" fmla="*/ 2781436 w 2837069"/>
                <a:gd name="connsiteY4" fmla="*/ 1766926 h 1775206"/>
                <a:gd name="connsiteX0" fmla="*/ 2774202 w 2837069"/>
                <a:gd name="connsiteY0" fmla="*/ 1760890 h 1769871"/>
                <a:gd name="connsiteX1" fmla="*/ 2837069 w 2837069"/>
                <a:gd name="connsiteY1" fmla="*/ 1729072 h 1769871"/>
                <a:gd name="connsiteX2" fmla="*/ 1380737 w 2837069"/>
                <a:gd name="connsiteY2" fmla="*/ 361296 h 1769871"/>
                <a:gd name="connsiteX3" fmla="*/ 0 w 2837069"/>
                <a:gd name="connsiteY3" fmla="*/ 0 h 1769871"/>
                <a:gd name="connsiteX4" fmla="*/ 2774202 w 2837069"/>
                <a:gd name="connsiteY4" fmla="*/ 1760890 h 1769871"/>
                <a:gd name="connsiteX0" fmla="*/ 2776614 w 2837069"/>
                <a:gd name="connsiteY0" fmla="*/ 1757872 h 1767248"/>
                <a:gd name="connsiteX1" fmla="*/ 2837069 w 2837069"/>
                <a:gd name="connsiteY1" fmla="*/ 1729072 h 1767248"/>
                <a:gd name="connsiteX2" fmla="*/ 1380737 w 2837069"/>
                <a:gd name="connsiteY2" fmla="*/ 361296 h 1767248"/>
                <a:gd name="connsiteX3" fmla="*/ 0 w 2837069"/>
                <a:gd name="connsiteY3" fmla="*/ 0 h 1767248"/>
                <a:gd name="connsiteX4" fmla="*/ 2776614 w 2837069"/>
                <a:gd name="connsiteY4" fmla="*/ 1757872 h 1767248"/>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069" h="1757872">
                  <a:moveTo>
                    <a:pt x="2776614" y="1757872"/>
                  </a:moveTo>
                  <a:cubicBezTo>
                    <a:pt x="2786995" y="1747541"/>
                    <a:pt x="2826143" y="1734678"/>
                    <a:pt x="2837069" y="1729072"/>
                  </a:cubicBezTo>
                  <a:cubicBezTo>
                    <a:pt x="2306735" y="1123663"/>
                    <a:pt x="1341953" y="1369911"/>
                    <a:pt x="1380737" y="361296"/>
                  </a:cubicBezTo>
                  <a:lnTo>
                    <a:pt x="0" y="0"/>
                  </a:lnTo>
                  <a:cubicBezTo>
                    <a:pt x="46787" y="1048043"/>
                    <a:pt x="839290" y="1179016"/>
                    <a:pt x="2776614" y="1757872"/>
                  </a:cubicBezTo>
                  <a:close/>
                </a:path>
              </a:pathLst>
            </a:custGeom>
            <a:gradFill>
              <a:gsLst>
                <a:gs pos="0">
                  <a:schemeClr val="accent4">
                    <a:lumMod val="30000"/>
                  </a:schemeClr>
                </a:gs>
                <a:gs pos="65000">
                  <a:schemeClr val="accent4"/>
                </a:gs>
                <a:gs pos="100000">
                  <a:schemeClr val="accent4"/>
                </a:gs>
              </a:gsLst>
              <a:lin ang="16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43" name="Group 42">
            <a:extLst>
              <a:ext uri="{FF2B5EF4-FFF2-40B4-BE49-F238E27FC236}">
                <a16:creationId xmlns:a16="http://schemas.microsoft.com/office/drawing/2014/main" xmlns="" id="{EDDA6273-2C76-4A28-98EF-45690346127B}"/>
              </a:ext>
            </a:extLst>
          </p:cNvPr>
          <p:cNvGrpSpPr/>
          <p:nvPr/>
        </p:nvGrpSpPr>
        <p:grpSpPr>
          <a:xfrm flipH="1">
            <a:off x="4603155" y="158716"/>
            <a:ext cx="1897570" cy="2903518"/>
            <a:chOff x="1952359" y="-1"/>
            <a:chExt cx="1516456" cy="2903518"/>
          </a:xfrm>
          <a:gradFill>
            <a:gsLst>
              <a:gs pos="0">
                <a:schemeClr val="accent5">
                  <a:lumMod val="30000"/>
                </a:schemeClr>
              </a:gs>
              <a:gs pos="65000">
                <a:schemeClr val="accent5"/>
              </a:gs>
              <a:gs pos="100000">
                <a:schemeClr val="accent5"/>
              </a:gs>
            </a:gsLst>
            <a:lin ang="14400000" scaled="0"/>
          </a:gradFill>
        </p:grpSpPr>
        <p:sp>
          <p:nvSpPr>
            <p:cNvPr id="44" name="Rectangle 24">
              <a:extLst>
                <a:ext uri="{FF2B5EF4-FFF2-40B4-BE49-F238E27FC236}">
                  <a16:creationId xmlns:a16="http://schemas.microsoft.com/office/drawing/2014/main" xmlns="" id="{D912E081-252B-44B9-9ADA-2FF3C634C8D2}"/>
                </a:ext>
              </a:extLst>
            </p:cNvPr>
            <p:cNvSpPr/>
            <p:nvPr/>
          </p:nvSpPr>
          <p:spPr>
            <a:xfrm>
              <a:off x="1952359" y="-1"/>
              <a:ext cx="1412807" cy="2045803"/>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85512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24788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0745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8145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4 w 1412807"/>
                <a:gd name="connsiteY3" fmla="*/ 1742450 h 2045803"/>
                <a:gd name="connsiteX4" fmla="*/ 0 w 1412807"/>
                <a:gd name="connsiteY4" fmla="*/ 0 h 204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2045803">
                  <a:moveTo>
                    <a:pt x="0" y="0"/>
                  </a:moveTo>
                  <a:lnTo>
                    <a:pt x="1412807" y="0"/>
                  </a:lnTo>
                  <a:lnTo>
                    <a:pt x="1412807" y="2045803"/>
                  </a:lnTo>
                  <a:lnTo>
                    <a:pt x="4334" y="1742450"/>
                  </a:lnTo>
                  <a:cubicBezTo>
                    <a:pt x="-4333" y="1132743"/>
                    <a:pt x="4334" y="618374"/>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Freeform 62">
              <a:extLst>
                <a:ext uri="{FF2B5EF4-FFF2-40B4-BE49-F238E27FC236}">
                  <a16:creationId xmlns:a16="http://schemas.microsoft.com/office/drawing/2014/main" xmlns="" id="{DD633676-FCBE-4271-80C6-7CF582928C03}"/>
                </a:ext>
              </a:extLst>
            </p:cNvPr>
            <p:cNvSpPr/>
            <p:nvPr/>
          </p:nvSpPr>
          <p:spPr>
            <a:xfrm>
              <a:off x="1957421" y="1733754"/>
              <a:ext cx="1511394" cy="1169763"/>
            </a:xfrm>
            <a:custGeom>
              <a:avLst/>
              <a:gdLst>
                <a:gd name="connsiteX0" fmla="*/ 0 w 1447061"/>
                <a:gd name="connsiteY0" fmla="*/ 0 h 870011"/>
                <a:gd name="connsiteX1" fmla="*/ 1447061 w 1447061"/>
                <a:gd name="connsiteY1" fmla="*/ 17755 h 870011"/>
                <a:gd name="connsiteX2" fmla="*/ 1402672 w 1447061"/>
                <a:gd name="connsiteY2" fmla="*/ 870011 h 870011"/>
                <a:gd name="connsiteX3" fmla="*/ 0 w 1447061"/>
                <a:gd name="connsiteY3" fmla="*/ 0 h 870011"/>
                <a:gd name="connsiteX0" fmla="*/ 0 w 1402672"/>
                <a:gd name="connsiteY0" fmla="*/ 0 h 870011"/>
                <a:gd name="connsiteX1" fmla="*/ 1402672 w 1402672"/>
                <a:gd name="connsiteY1" fmla="*/ 26633 h 870011"/>
                <a:gd name="connsiteX2" fmla="*/ 1402672 w 1402672"/>
                <a:gd name="connsiteY2" fmla="*/ 870011 h 870011"/>
                <a:gd name="connsiteX3" fmla="*/ 0 w 1402672"/>
                <a:gd name="connsiteY3" fmla="*/ 0 h 870011"/>
                <a:gd name="connsiteX0" fmla="*/ 0 w 1402672"/>
                <a:gd name="connsiteY0" fmla="*/ 0 h 870011"/>
                <a:gd name="connsiteX1" fmla="*/ 1402672 w 1402672"/>
                <a:gd name="connsiteY1" fmla="*/ 0 h 870011"/>
                <a:gd name="connsiteX2" fmla="*/ 1402672 w 1402672"/>
                <a:gd name="connsiteY2" fmla="*/ 870011 h 870011"/>
                <a:gd name="connsiteX3" fmla="*/ 0 w 1402672"/>
                <a:gd name="connsiteY3" fmla="*/ 0 h 870011"/>
                <a:gd name="connsiteX0" fmla="*/ 0 w 1402672"/>
                <a:gd name="connsiteY0" fmla="*/ 0 h 825623"/>
                <a:gd name="connsiteX1" fmla="*/ 1402672 w 1402672"/>
                <a:gd name="connsiteY1" fmla="*/ 0 h 825623"/>
                <a:gd name="connsiteX2" fmla="*/ 1402672 w 1402672"/>
                <a:gd name="connsiteY2" fmla="*/ 825623 h 825623"/>
                <a:gd name="connsiteX3" fmla="*/ 0 w 1402672"/>
                <a:gd name="connsiteY3" fmla="*/ 0 h 825623"/>
                <a:gd name="connsiteX0" fmla="*/ 0 w 1402672"/>
                <a:gd name="connsiteY0" fmla="*/ 0 h 816745"/>
                <a:gd name="connsiteX1" fmla="*/ 1402672 w 1402672"/>
                <a:gd name="connsiteY1" fmla="*/ 0 h 816745"/>
                <a:gd name="connsiteX2" fmla="*/ 1402672 w 1402672"/>
                <a:gd name="connsiteY2" fmla="*/ 816745 h 816745"/>
                <a:gd name="connsiteX3" fmla="*/ 0 w 1402672"/>
                <a:gd name="connsiteY3" fmla="*/ 0 h 816745"/>
                <a:gd name="connsiteX0" fmla="*/ 0 w 1420427"/>
                <a:gd name="connsiteY0" fmla="*/ 0 h 843378"/>
                <a:gd name="connsiteX1" fmla="*/ 1402672 w 1420427"/>
                <a:gd name="connsiteY1" fmla="*/ 0 h 843378"/>
                <a:gd name="connsiteX2" fmla="*/ 1420427 w 1420427"/>
                <a:gd name="connsiteY2" fmla="*/ 843378 h 843378"/>
                <a:gd name="connsiteX3" fmla="*/ 0 w 1420427"/>
                <a:gd name="connsiteY3" fmla="*/ 0 h 843378"/>
                <a:gd name="connsiteX0" fmla="*/ 0 w 1420427"/>
                <a:gd name="connsiteY0" fmla="*/ 0 h 807867"/>
                <a:gd name="connsiteX1" fmla="*/ 1402672 w 1420427"/>
                <a:gd name="connsiteY1" fmla="*/ 0 h 807867"/>
                <a:gd name="connsiteX2" fmla="*/ 1420427 w 1420427"/>
                <a:gd name="connsiteY2" fmla="*/ 807867 h 807867"/>
                <a:gd name="connsiteX3" fmla="*/ 0 w 1420427"/>
                <a:gd name="connsiteY3" fmla="*/ 0 h 807867"/>
                <a:gd name="connsiteX0" fmla="*/ 0 w 1402672"/>
                <a:gd name="connsiteY0" fmla="*/ 0 h 807867"/>
                <a:gd name="connsiteX1" fmla="*/ 1402672 w 1402672"/>
                <a:gd name="connsiteY1" fmla="*/ 0 h 807867"/>
                <a:gd name="connsiteX2" fmla="*/ 1393794 w 1402672"/>
                <a:gd name="connsiteY2" fmla="*/ 807867 h 807867"/>
                <a:gd name="connsiteX3" fmla="*/ 0 w 1402672"/>
                <a:gd name="connsiteY3" fmla="*/ 0 h 807867"/>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50 w 1398730"/>
                <a:gd name="connsiteY0" fmla="*/ 0 h 1137224"/>
                <a:gd name="connsiteX1" fmla="*/ 1394055 w 1398730"/>
                <a:gd name="connsiteY1" fmla="*/ 238351 h 1137224"/>
                <a:gd name="connsiteX2" fmla="*/ 1398178 w 1398730"/>
                <a:gd name="connsiteY2" fmla="*/ 1137224 h 1137224"/>
                <a:gd name="connsiteX3" fmla="*/ 50 w 1398730"/>
                <a:gd name="connsiteY3" fmla="*/ 0 h 1137224"/>
                <a:gd name="connsiteX0" fmla="*/ 50 w 1402914"/>
                <a:gd name="connsiteY0" fmla="*/ 0 h 1145892"/>
                <a:gd name="connsiteX1" fmla="*/ 1394055 w 1402914"/>
                <a:gd name="connsiteY1" fmla="*/ 238351 h 1145892"/>
                <a:gd name="connsiteX2" fmla="*/ 1402511 w 1402914"/>
                <a:gd name="connsiteY2" fmla="*/ 1145892 h 1145892"/>
                <a:gd name="connsiteX3" fmla="*/ 50 w 1402914"/>
                <a:gd name="connsiteY3" fmla="*/ 0 h 1145892"/>
                <a:gd name="connsiteX0" fmla="*/ 51 w 1402915"/>
                <a:gd name="connsiteY0" fmla="*/ 0 h 1145892"/>
                <a:gd name="connsiteX1" fmla="*/ 1394056 w 1402915"/>
                <a:gd name="connsiteY1" fmla="*/ 238351 h 1145892"/>
                <a:gd name="connsiteX2" fmla="*/ 1402512 w 1402915"/>
                <a:gd name="connsiteY2" fmla="*/ 1145892 h 1145892"/>
                <a:gd name="connsiteX3" fmla="*/ 51 w 1402915"/>
                <a:gd name="connsiteY3" fmla="*/ 0 h 1145892"/>
                <a:gd name="connsiteX0" fmla="*/ 53 w 1402917"/>
                <a:gd name="connsiteY0" fmla="*/ 0 h 1145892"/>
                <a:gd name="connsiteX1" fmla="*/ 1394058 w 1402917"/>
                <a:gd name="connsiteY1" fmla="*/ 238351 h 1145892"/>
                <a:gd name="connsiteX2" fmla="*/ 1402514 w 1402917"/>
                <a:gd name="connsiteY2" fmla="*/ 1145892 h 1145892"/>
                <a:gd name="connsiteX3" fmla="*/ 53 w 1402917"/>
                <a:gd name="connsiteY3" fmla="*/ 0 h 1145892"/>
                <a:gd name="connsiteX0" fmla="*/ 52 w 1402916"/>
                <a:gd name="connsiteY0" fmla="*/ 0 h 1145892"/>
                <a:gd name="connsiteX1" fmla="*/ 1394057 w 1402916"/>
                <a:gd name="connsiteY1" fmla="*/ 238351 h 1145892"/>
                <a:gd name="connsiteX2" fmla="*/ 1402513 w 1402916"/>
                <a:gd name="connsiteY2" fmla="*/ 1145892 h 1145892"/>
                <a:gd name="connsiteX3" fmla="*/ 52 w 1402916"/>
                <a:gd name="connsiteY3" fmla="*/ 0 h 1145892"/>
                <a:gd name="connsiteX0" fmla="*/ 52 w 1402513"/>
                <a:gd name="connsiteY0" fmla="*/ 0 h 1145892"/>
                <a:gd name="connsiteX1" fmla="*/ 1394057 w 1402513"/>
                <a:gd name="connsiteY1" fmla="*/ 238351 h 1145892"/>
                <a:gd name="connsiteX2" fmla="*/ 1402513 w 1402513"/>
                <a:gd name="connsiteY2" fmla="*/ 1145892 h 1145892"/>
                <a:gd name="connsiteX3" fmla="*/ 52 w 1402513"/>
                <a:gd name="connsiteY3" fmla="*/ 0 h 1145892"/>
                <a:gd name="connsiteX0" fmla="*/ 52 w 1406847"/>
                <a:gd name="connsiteY0" fmla="*/ 0 h 1150225"/>
                <a:gd name="connsiteX1" fmla="*/ 1394057 w 1406847"/>
                <a:gd name="connsiteY1" fmla="*/ 238351 h 1150225"/>
                <a:gd name="connsiteX2" fmla="*/ 1406847 w 1406847"/>
                <a:gd name="connsiteY2" fmla="*/ 1150225 h 1150225"/>
                <a:gd name="connsiteX3" fmla="*/ 52 w 1406847"/>
                <a:gd name="connsiteY3" fmla="*/ 0 h 1150225"/>
                <a:gd name="connsiteX0" fmla="*/ 0 w 1406795"/>
                <a:gd name="connsiteY0" fmla="*/ 0 h 1150225"/>
                <a:gd name="connsiteX1" fmla="*/ 1394005 w 1406795"/>
                <a:gd name="connsiteY1" fmla="*/ 238351 h 1150225"/>
                <a:gd name="connsiteX2" fmla="*/ 1406795 w 1406795"/>
                <a:gd name="connsiteY2" fmla="*/ 1150225 h 1150225"/>
                <a:gd name="connsiteX3" fmla="*/ 0 w 1406795"/>
                <a:gd name="connsiteY3" fmla="*/ 0 h 1150225"/>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8338"/>
                <a:gd name="connsiteY0" fmla="*/ 0 h 1106889"/>
                <a:gd name="connsiteX1" fmla="*/ 1398338 w 1398338"/>
                <a:gd name="connsiteY1" fmla="*/ 251352 h 1106889"/>
                <a:gd name="connsiteX2" fmla="*/ 1255117 w 1398338"/>
                <a:gd name="connsiteY2" fmla="*/ 1106889 h 1106889"/>
                <a:gd name="connsiteX3" fmla="*/ 0 w 1398338"/>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085221"/>
                <a:gd name="connsiteX1" fmla="*/ 1402671 w 1402671"/>
                <a:gd name="connsiteY1" fmla="*/ 247018 h 1085221"/>
                <a:gd name="connsiteX2" fmla="*/ 1263785 w 1402671"/>
                <a:gd name="connsiteY2" fmla="*/ 1085221 h 1085221"/>
                <a:gd name="connsiteX3" fmla="*/ 0 w 1402671"/>
                <a:gd name="connsiteY3" fmla="*/ 0 h 1085221"/>
                <a:gd name="connsiteX0" fmla="*/ 0 w 1402671"/>
                <a:gd name="connsiteY0" fmla="*/ 0 h 1080887"/>
                <a:gd name="connsiteX1" fmla="*/ 1402671 w 1402671"/>
                <a:gd name="connsiteY1" fmla="*/ 247018 h 1080887"/>
                <a:gd name="connsiteX2" fmla="*/ 1246450 w 1402671"/>
                <a:gd name="connsiteY2" fmla="*/ 1080887 h 1080887"/>
                <a:gd name="connsiteX3" fmla="*/ 0 w 1402671"/>
                <a:gd name="connsiteY3" fmla="*/ 0 h 1080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8052"/>
                <a:gd name="connsiteY0" fmla="*/ 0 h 1185206"/>
                <a:gd name="connsiteX1" fmla="*/ 1407005 w 1408052"/>
                <a:gd name="connsiteY1" fmla="*/ 299022 h 1185206"/>
                <a:gd name="connsiteX2" fmla="*/ 1398578 w 1408052"/>
                <a:gd name="connsiteY2" fmla="*/ 1185206 h 1185206"/>
                <a:gd name="connsiteX3" fmla="*/ 0 w 1408052"/>
                <a:gd name="connsiteY3" fmla="*/ 0 h 1185206"/>
                <a:gd name="connsiteX0" fmla="*/ 0 w 1523295"/>
                <a:gd name="connsiteY0" fmla="*/ 0 h 1143642"/>
                <a:gd name="connsiteX1" fmla="*/ 1407005 w 1523295"/>
                <a:gd name="connsiteY1" fmla="*/ 299022 h 1143642"/>
                <a:gd name="connsiteX2" fmla="*/ 1523269 w 1523295"/>
                <a:gd name="connsiteY2" fmla="*/ 1143642 h 1143642"/>
                <a:gd name="connsiteX3" fmla="*/ 0 w 1523295"/>
                <a:gd name="connsiteY3" fmla="*/ 0 h 1143642"/>
                <a:gd name="connsiteX0" fmla="*/ 0 w 1525299"/>
                <a:gd name="connsiteY0" fmla="*/ 0 h 1143642"/>
                <a:gd name="connsiteX1" fmla="*/ 1407005 w 1525299"/>
                <a:gd name="connsiteY1" fmla="*/ 299022 h 1143642"/>
                <a:gd name="connsiteX2" fmla="*/ 1523269 w 1525299"/>
                <a:gd name="connsiteY2" fmla="*/ 1143642 h 1143642"/>
                <a:gd name="connsiteX3" fmla="*/ 0 w 1525299"/>
                <a:gd name="connsiteY3" fmla="*/ 0 h 1143642"/>
                <a:gd name="connsiteX0" fmla="*/ 0 w 1525800"/>
                <a:gd name="connsiteY0" fmla="*/ 0 h 1143642"/>
                <a:gd name="connsiteX1" fmla="*/ 1407005 w 1525800"/>
                <a:gd name="connsiteY1" fmla="*/ 299022 h 1143642"/>
                <a:gd name="connsiteX2" fmla="*/ 1523269 w 1525800"/>
                <a:gd name="connsiteY2" fmla="*/ 1143642 h 1143642"/>
                <a:gd name="connsiteX3" fmla="*/ 0 w 1525800"/>
                <a:gd name="connsiteY3" fmla="*/ 0 h 1143642"/>
                <a:gd name="connsiteX0" fmla="*/ 0 w 1525800"/>
                <a:gd name="connsiteY0" fmla="*/ 0 h 1143642"/>
                <a:gd name="connsiteX1" fmla="*/ 1407005 w 1525800"/>
                <a:gd name="connsiteY1" fmla="*/ 299022 h 1143642"/>
                <a:gd name="connsiteX2" fmla="*/ 1523269 w 1525800"/>
                <a:gd name="connsiteY2" fmla="*/ 1143642 h 1143642"/>
                <a:gd name="connsiteX3" fmla="*/ 0 w 1525800"/>
                <a:gd name="connsiteY3" fmla="*/ 0 h 1143642"/>
                <a:gd name="connsiteX0" fmla="*/ 0 w 1523269"/>
                <a:gd name="connsiteY0" fmla="*/ 0 h 1143642"/>
                <a:gd name="connsiteX1" fmla="*/ 1407005 w 1523269"/>
                <a:gd name="connsiteY1" fmla="*/ 299022 h 1143642"/>
                <a:gd name="connsiteX2" fmla="*/ 1523269 w 1523269"/>
                <a:gd name="connsiteY2" fmla="*/ 1143642 h 1143642"/>
                <a:gd name="connsiteX3" fmla="*/ 0 w 1523269"/>
                <a:gd name="connsiteY3" fmla="*/ 0 h 1143642"/>
                <a:gd name="connsiteX0" fmla="*/ 0 w 1523269"/>
                <a:gd name="connsiteY0" fmla="*/ 0 h 1143642"/>
                <a:gd name="connsiteX1" fmla="*/ 1407005 w 1523269"/>
                <a:gd name="connsiteY1" fmla="*/ 299022 h 1143642"/>
                <a:gd name="connsiteX2" fmla="*/ 1523269 w 1523269"/>
                <a:gd name="connsiteY2" fmla="*/ 1143642 h 1143642"/>
                <a:gd name="connsiteX3" fmla="*/ 0 w 1523269"/>
                <a:gd name="connsiteY3" fmla="*/ 0 h 1143642"/>
                <a:gd name="connsiteX0" fmla="*/ 0 w 1511394"/>
                <a:gd name="connsiteY0" fmla="*/ 0 h 1131767"/>
                <a:gd name="connsiteX1" fmla="*/ 1407005 w 1511394"/>
                <a:gd name="connsiteY1" fmla="*/ 299022 h 1131767"/>
                <a:gd name="connsiteX2" fmla="*/ 1511394 w 1511394"/>
                <a:gd name="connsiteY2" fmla="*/ 1131767 h 1131767"/>
                <a:gd name="connsiteX3" fmla="*/ 0 w 1511394"/>
                <a:gd name="connsiteY3" fmla="*/ 0 h 1131767"/>
                <a:gd name="connsiteX0" fmla="*/ 0 w 1511394"/>
                <a:gd name="connsiteY0" fmla="*/ 0 h 1131767"/>
                <a:gd name="connsiteX1" fmla="*/ 1407005 w 1511394"/>
                <a:gd name="connsiteY1" fmla="*/ 299022 h 1131767"/>
                <a:gd name="connsiteX2" fmla="*/ 1511394 w 1511394"/>
                <a:gd name="connsiteY2" fmla="*/ 1131767 h 1131767"/>
                <a:gd name="connsiteX3" fmla="*/ 0 w 1511394"/>
                <a:gd name="connsiteY3" fmla="*/ 0 h 1131767"/>
                <a:gd name="connsiteX0" fmla="*/ 75 w 1579499"/>
                <a:gd name="connsiteY0" fmla="*/ 0 h 1285076"/>
                <a:gd name="connsiteX1" fmla="*/ 1407080 w 1579499"/>
                <a:gd name="connsiteY1" fmla="*/ 299022 h 1285076"/>
                <a:gd name="connsiteX2" fmla="*/ 1511469 w 1579499"/>
                <a:gd name="connsiteY2" fmla="*/ 1131767 h 1285076"/>
                <a:gd name="connsiteX3" fmla="*/ 1453252 w 1579499"/>
                <a:gd name="connsiteY3" fmla="*/ 1187576 h 1285076"/>
                <a:gd name="connsiteX4" fmla="*/ 75 w 1579499"/>
                <a:gd name="connsiteY4" fmla="*/ 0 h 1285076"/>
                <a:gd name="connsiteX0" fmla="*/ 75 w 1511469"/>
                <a:gd name="connsiteY0" fmla="*/ 0 h 1197192"/>
                <a:gd name="connsiteX1" fmla="*/ 1407080 w 1511469"/>
                <a:gd name="connsiteY1" fmla="*/ 299022 h 1197192"/>
                <a:gd name="connsiteX2" fmla="*/ 1511469 w 1511469"/>
                <a:gd name="connsiteY2" fmla="*/ 1131767 h 1197192"/>
                <a:gd name="connsiteX3" fmla="*/ 1453252 w 1511469"/>
                <a:gd name="connsiteY3" fmla="*/ 1187576 h 1197192"/>
                <a:gd name="connsiteX4" fmla="*/ 75 w 1511469"/>
                <a:gd name="connsiteY4" fmla="*/ 0 h 1197192"/>
                <a:gd name="connsiteX0" fmla="*/ 75 w 1511469"/>
                <a:gd name="connsiteY0" fmla="*/ 0 h 1187576"/>
                <a:gd name="connsiteX1" fmla="*/ 1407080 w 1511469"/>
                <a:gd name="connsiteY1" fmla="*/ 299022 h 1187576"/>
                <a:gd name="connsiteX2" fmla="*/ 1511469 w 1511469"/>
                <a:gd name="connsiteY2" fmla="*/ 1131767 h 1187576"/>
                <a:gd name="connsiteX3" fmla="*/ 1453252 w 1511469"/>
                <a:gd name="connsiteY3" fmla="*/ 1187576 h 1187576"/>
                <a:gd name="connsiteX4" fmla="*/ 75 w 1511469"/>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493581"/>
                <a:gd name="connsiteY0" fmla="*/ 0 h 1169763"/>
                <a:gd name="connsiteX1" fmla="*/ 1407005 w 1493581"/>
                <a:gd name="connsiteY1" fmla="*/ 299022 h 1169763"/>
                <a:gd name="connsiteX2" fmla="*/ 1493581 w 1493581"/>
                <a:gd name="connsiteY2" fmla="*/ 1155518 h 1169763"/>
                <a:gd name="connsiteX3" fmla="*/ 1447239 w 1493581"/>
                <a:gd name="connsiteY3" fmla="*/ 1169763 h 1169763"/>
                <a:gd name="connsiteX4" fmla="*/ 0 w 1493581"/>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0473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3738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3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394" h="1169763">
                  <a:moveTo>
                    <a:pt x="0" y="0"/>
                  </a:moveTo>
                  <a:lnTo>
                    <a:pt x="1407003" y="299022"/>
                  </a:lnTo>
                  <a:cubicBezTo>
                    <a:pt x="1445868" y="630053"/>
                    <a:pt x="1465896" y="714205"/>
                    <a:pt x="1511394" y="1131767"/>
                  </a:cubicBezTo>
                  <a:cubicBezTo>
                    <a:pt x="1443261" y="1169858"/>
                    <a:pt x="1479445" y="1144636"/>
                    <a:pt x="1447239" y="1169763"/>
                  </a:cubicBezTo>
                  <a:cubicBezTo>
                    <a:pt x="987522" y="630813"/>
                    <a:pt x="48269" y="745816"/>
                    <a:pt x="0" y="0"/>
                  </a:cubicBezTo>
                  <a:close/>
                </a:path>
              </a:pathLst>
            </a:custGeom>
            <a:gradFill flip="none" rotWithShape="1">
              <a:gsLst>
                <a:gs pos="0">
                  <a:schemeClr val="accent3">
                    <a:lumMod val="30000"/>
                  </a:schemeClr>
                </a:gs>
                <a:gs pos="65000">
                  <a:schemeClr val="accent3"/>
                </a:gs>
                <a:gs pos="100000">
                  <a:schemeClr val="accent3"/>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46" name="Group 45">
            <a:extLst>
              <a:ext uri="{FF2B5EF4-FFF2-40B4-BE49-F238E27FC236}">
                <a16:creationId xmlns:a16="http://schemas.microsoft.com/office/drawing/2014/main" xmlns="" id="{C41A825B-137B-4115-B9DF-D2B2018AD776}"/>
              </a:ext>
            </a:extLst>
          </p:cNvPr>
          <p:cNvGrpSpPr/>
          <p:nvPr/>
        </p:nvGrpSpPr>
        <p:grpSpPr>
          <a:xfrm>
            <a:off x="259793" y="239825"/>
            <a:ext cx="3814452" cy="2812523"/>
            <a:chOff x="549524" y="2804"/>
            <a:chExt cx="2613602" cy="2812523"/>
          </a:xfrm>
        </p:grpSpPr>
        <p:sp>
          <p:nvSpPr>
            <p:cNvPr id="47" name="Rectangle 23">
              <a:extLst>
                <a:ext uri="{FF2B5EF4-FFF2-40B4-BE49-F238E27FC236}">
                  <a16:creationId xmlns:a16="http://schemas.microsoft.com/office/drawing/2014/main" xmlns="" id="{264A6680-D085-476A-8BFA-FBC6F1EC908D}"/>
                </a:ext>
              </a:extLst>
            </p:cNvPr>
            <p:cNvSpPr/>
            <p:nvPr/>
          </p:nvSpPr>
          <p:spPr>
            <a:xfrm>
              <a:off x="549524" y="2804"/>
              <a:ext cx="1412807" cy="1564768"/>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45209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21669 w 1412807"/>
                <a:gd name="connsiteY3" fmla="*/ 152143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2 w 1412807"/>
                <a:gd name="connsiteY3" fmla="*/ 153443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5 w 1412807"/>
                <a:gd name="connsiteY3" fmla="*/ 1534433 h 2045803"/>
                <a:gd name="connsiteX4" fmla="*/ 0 w 1412807"/>
                <a:gd name="connsiteY4" fmla="*/ 0 h 2045803"/>
                <a:gd name="connsiteX0" fmla="*/ 0 w 1412807"/>
                <a:gd name="connsiteY0" fmla="*/ 0 h 1768449"/>
                <a:gd name="connsiteX1" fmla="*/ 1412807 w 1412807"/>
                <a:gd name="connsiteY1" fmla="*/ 0 h 1768449"/>
                <a:gd name="connsiteX2" fmla="*/ 1412807 w 1412807"/>
                <a:gd name="connsiteY2" fmla="*/ 1768449 h 1768449"/>
                <a:gd name="connsiteX3" fmla="*/ 4335 w 1412807"/>
                <a:gd name="connsiteY3" fmla="*/ 1534433 h 1768449"/>
                <a:gd name="connsiteX4" fmla="*/ 0 w 1412807"/>
                <a:gd name="connsiteY4" fmla="*/ 0 h 1768449"/>
                <a:gd name="connsiteX0" fmla="*/ 0 w 1412807"/>
                <a:gd name="connsiteY0" fmla="*/ 0 h 1564768"/>
                <a:gd name="connsiteX1" fmla="*/ 1412807 w 1412807"/>
                <a:gd name="connsiteY1" fmla="*/ 0 h 1564768"/>
                <a:gd name="connsiteX2" fmla="*/ 1412807 w 1412807"/>
                <a:gd name="connsiteY2" fmla="*/ 1564768 h 1564768"/>
                <a:gd name="connsiteX3" fmla="*/ 4335 w 1412807"/>
                <a:gd name="connsiteY3" fmla="*/ 1534433 h 1564768"/>
                <a:gd name="connsiteX4" fmla="*/ 0 w 1412807"/>
                <a:gd name="connsiteY4" fmla="*/ 0 h 1564768"/>
                <a:gd name="connsiteX0" fmla="*/ 0 w 1412807"/>
                <a:gd name="connsiteY0" fmla="*/ 0 h 1564768"/>
                <a:gd name="connsiteX1" fmla="*/ 1412807 w 1412807"/>
                <a:gd name="connsiteY1" fmla="*/ 0 h 1564768"/>
                <a:gd name="connsiteX2" fmla="*/ 1412807 w 1412807"/>
                <a:gd name="connsiteY2" fmla="*/ 1564768 h 1564768"/>
                <a:gd name="connsiteX3" fmla="*/ 8669 w 1412807"/>
                <a:gd name="connsiteY3" fmla="*/ 1192074 h 1564768"/>
                <a:gd name="connsiteX4" fmla="*/ 0 w 1412807"/>
                <a:gd name="connsiteY4" fmla="*/ 0 h 156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1564768">
                  <a:moveTo>
                    <a:pt x="0" y="0"/>
                  </a:moveTo>
                  <a:lnTo>
                    <a:pt x="1412807" y="0"/>
                  </a:lnTo>
                  <a:lnTo>
                    <a:pt x="1412807" y="1564768"/>
                  </a:lnTo>
                  <a:lnTo>
                    <a:pt x="8669" y="1192074"/>
                  </a:lnTo>
                  <a:cubicBezTo>
                    <a:pt x="5779" y="794716"/>
                    <a:pt x="2890" y="3973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Freeform 30">
              <a:extLst>
                <a:ext uri="{FF2B5EF4-FFF2-40B4-BE49-F238E27FC236}">
                  <a16:creationId xmlns:a16="http://schemas.microsoft.com/office/drawing/2014/main" xmlns="" id="{D869972D-68EE-4852-AAF5-6B1BC6D5FEC8}"/>
                </a:ext>
              </a:extLst>
            </p:cNvPr>
            <p:cNvSpPr/>
            <p:nvPr/>
          </p:nvSpPr>
          <p:spPr>
            <a:xfrm>
              <a:off x="557203" y="1189502"/>
              <a:ext cx="2605923" cy="1625825"/>
            </a:xfrm>
            <a:custGeom>
              <a:avLst/>
              <a:gdLst>
                <a:gd name="connsiteX0" fmla="*/ 2814221 w 2814221"/>
                <a:gd name="connsiteY0" fmla="*/ 825624 h 825624"/>
                <a:gd name="connsiteX1" fmla="*/ 1411549 w 2814221"/>
                <a:gd name="connsiteY1" fmla="*/ 0 h 825624"/>
                <a:gd name="connsiteX2" fmla="*/ 0 w 2814221"/>
                <a:gd name="connsiteY2" fmla="*/ 0 h 825624"/>
                <a:gd name="connsiteX3" fmla="*/ 2814221 w 2814221"/>
                <a:gd name="connsiteY3" fmla="*/ 825624 h 825624"/>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959190"/>
                <a:gd name="connsiteY0" fmla="*/ 933965 h 944130"/>
                <a:gd name="connsiteX1" fmla="*/ 2240453 w 2959190"/>
                <a:gd name="connsiteY1" fmla="*/ 493532 h 944130"/>
                <a:gd name="connsiteX2" fmla="*/ 1411549 w 2959190"/>
                <a:gd name="connsiteY2" fmla="*/ 0 h 944130"/>
                <a:gd name="connsiteX3" fmla="*/ 0 w 2959190"/>
                <a:gd name="connsiteY3" fmla="*/ 0 h 944130"/>
                <a:gd name="connsiteX4" fmla="*/ 2857558 w 2959190"/>
                <a:gd name="connsiteY4" fmla="*/ 933965 h 944130"/>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301124 w 2857558"/>
                <a:gd name="connsiteY1" fmla="*/ 519534 h 933965"/>
                <a:gd name="connsiteX2" fmla="*/ 1411549 w 2857558"/>
                <a:gd name="connsiteY2" fmla="*/ 0 h 933965"/>
                <a:gd name="connsiteX3" fmla="*/ 0 w 2857558"/>
                <a:gd name="connsiteY3" fmla="*/ 0 h 933965"/>
                <a:gd name="connsiteX4" fmla="*/ 2857558 w 2857558"/>
                <a:gd name="connsiteY4" fmla="*/ 933965 h 933965"/>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900894 w 2900894"/>
                <a:gd name="connsiteY0" fmla="*/ 1467004 h 1467004"/>
                <a:gd name="connsiteX1" fmla="*/ 2184115 w 2900894"/>
                <a:gd name="connsiteY1" fmla="*/ 978901 h 1467004"/>
                <a:gd name="connsiteX2" fmla="*/ 1428884 w 2900894"/>
                <a:gd name="connsiteY2" fmla="*/ 268686 h 1467004"/>
                <a:gd name="connsiteX3" fmla="*/ 0 w 2900894"/>
                <a:gd name="connsiteY3" fmla="*/ 0 h 1467004"/>
                <a:gd name="connsiteX4" fmla="*/ 2900894 w 2900894"/>
                <a:gd name="connsiteY4" fmla="*/ 1467004 h 1467004"/>
                <a:gd name="connsiteX0" fmla="*/ 2866225 w 2866225"/>
                <a:gd name="connsiteY0" fmla="*/ 1462670 h 1462670"/>
                <a:gd name="connsiteX1" fmla="*/ 2149446 w 2866225"/>
                <a:gd name="connsiteY1" fmla="*/ 974567 h 1462670"/>
                <a:gd name="connsiteX2" fmla="*/ 1394215 w 2866225"/>
                <a:gd name="connsiteY2" fmla="*/ 264352 h 1462670"/>
                <a:gd name="connsiteX3" fmla="*/ 0 w 2866225"/>
                <a:gd name="connsiteY3" fmla="*/ 0 h 1462670"/>
                <a:gd name="connsiteX4" fmla="*/ 2866225 w 2866225"/>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37152"/>
                <a:gd name="connsiteY0" fmla="*/ 1310992 h 1312603"/>
                <a:gd name="connsiteX1" fmla="*/ 1407216 w 2637152"/>
                <a:gd name="connsiteY1" fmla="*/ 264352 h 1312603"/>
                <a:gd name="connsiteX2" fmla="*/ 0 w 2637152"/>
                <a:gd name="connsiteY2" fmla="*/ 0 h 1312603"/>
                <a:gd name="connsiteX3" fmla="*/ 2601873 w 2637152"/>
                <a:gd name="connsiteY3" fmla="*/ 1310992 h 1312603"/>
                <a:gd name="connsiteX0" fmla="*/ 2601873 w 2628373"/>
                <a:gd name="connsiteY0" fmla="*/ 1310992 h 1313169"/>
                <a:gd name="connsiteX1" fmla="*/ 1407216 w 2628373"/>
                <a:gd name="connsiteY1" fmla="*/ 264352 h 1313169"/>
                <a:gd name="connsiteX2" fmla="*/ 0 w 2628373"/>
                <a:gd name="connsiteY2" fmla="*/ 0 h 1313169"/>
                <a:gd name="connsiteX3" fmla="*/ 2601873 w 2628373"/>
                <a:gd name="connsiteY3" fmla="*/ 1310992 h 1313169"/>
                <a:gd name="connsiteX0" fmla="*/ 2601873 w 2601873"/>
                <a:gd name="connsiteY0" fmla="*/ 1310992 h 1310992"/>
                <a:gd name="connsiteX1" fmla="*/ 1407216 w 2601873"/>
                <a:gd name="connsiteY1" fmla="*/ 264352 h 1310992"/>
                <a:gd name="connsiteX2" fmla="*/ 0 w 2601873"/>
                <a:gd name="connsiteY2" fmla="*/ 0 h 1310992"/>
                <a:gd name="connsiteX3" fmla="*/ 2601873 w 2601873"/>
                <a:gd name="connsiteY3" fmla="*/ 1310992 h 1310992"/>
                <a:gd name="connsiteX0" fmla="*/ 2593206 w 2593206"/>
                <a:gd name="connsiteY0" fmla="*/ 1644683 h 1644683"/>
                <a:gd name="connsiteX1" fmla="*/ 1398549 w 2593206"/>
                <a:gd name="connsiteY1" fmla="*/ 59804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31682 h 1631682"/>
                <a:gd name="connsiteX1" fmla="*/ 1398550 w 2593206"/>
                <a:gd name="connsiteY1" fmla="*/ 355359 h 1631682"/>
                <a:gd name="connsiteX2" fmla="*/ 0 w 2593206"/>
                <a:gd name="connsiteY2" fmla="*/ 0 h 1631682"/>
                <a:gd name="connsiteX3" fmla="*/ 2593206 w 2593206"/>
                <a:gd name="connsiteY3" fmla="*/ 1631682 h 1631682"/>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5923 w 2605923"/>
                <a:gd name="connsiteY0" fmla="*/ 1625825 h 1625825"/>
                <a:gd name="connsiteX1" fmla="*/ 1401604 w 2605923"/>
                <a:gd name="connsiteY1" fmla="*/ 355359 h 1625825"/>
                <a:gd name="connsiteX2" fmla="*/ 0 w 2605923"/>
                <a:gd name="connsiteY2" fmla="*/ 0 h 1625825"/>
                <a:gd name="connsiteX3" fmla="*/ 2605923 w 2605923"/>
                <a:gd name="connsiteY3" fmla="*/ 1625825 h 1625825"/>
              </a:gdLst>
              <a:ahLst/>
              <a:cxnLst>
                <a:cxn ang="0">
                  <a:pos x="connsiteX0" y="connsiteY0"/>
                </a:cxn>
                <a:cxn ang="0">
                  <a:pos x="connsiteX1" y="connsiteY1"/>
                </a:cxn>
                <a:cxn ang="0">
                  <a:pos x="connsiteX2" y="connsiteY2"/>
                </a:cxn>
                <a:cxn ang="0">
                  <a:pos x="connsiteX3" y="connsiteY3"/>
                </a:cxn>
              </a:cxnLst>
              <a:rect l="l" t="t" r="r" b="b"/>
              <a:pathLst>
                <a:path w="2605923" h="1625825">
                  <a:moveTo>
                    <a:pt x="2605923" y="1625825"/>
                  </a:moveTo>
                  <a:cubicBezTo>
                    <a:pt x="1888916" y="1152329"/>
                    <a:pt x="1469593" y="865752"/>
                    <a:pt x="1401604" y="355359"/>
                  </a:cubicBezTo>
                  <a:lnTo>
                    <a:pt x="0" y="0"/>
                  </a:lnTo>
                  <a:cubicBezTo>
                    <a:pt x="46787" y="1048043"/>
                    <a:pt x="1246189" y="903146"/>
                    <a:pt x="2605923" y="1625825"/>
                  </a:cubicBezTo>
                  <a:close/>
                </a:path>
              </a:pathLst>
            </a:custGeom>
            <a:gradFill>
              <a:gsLst>
                <a:gs pos="0">
                  <a:schemeClr val="accent1">
                    <a:lumMod val="30000"/>
                  </a:schemeClr>
                </a:gs>
                <a:gs pos="65000">
                  <a:schemeClr val="accent1"/>
                </a:gs>
                <a:gs pos="100000">
                  <a:schemeClr val="accent1"/>
                </a:gs>
              </a:gsLst>
              <a:lin ang="150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55" name="TextBox 54">
            <a:extLst>
              <a:ext uri="{FF2B5EF4-FFF2-40B4-BE49-F238E27FC236}">
                <a16:creationId xmlns:a16="http://schemas.microsoft.com/office/drawing/2014/main" xmlns="" id="{2621257A-B477-48ED-8AC0-E12018F3B280}"/>
              </a:ext>
            </a:extLst>
          </p:cNvPr>
          <p:cNvSpPr txBox="1"/>
          <p:nvPr/>
        </p:nvSpPr>
        <p:spPr>
          <a:xfrm>
            <a:off x="2892546" y="982469"/>
            <a:ext cx="1288742"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59" name="TextBox 58">
            <a:extLst>
              <a:ext uri="{FF2B5EF4-FFF2-40B4-BE49-F238E27FC236}">
                <a16:creationId xmlns:a16="http://schemas.microsoft.com/office/drawing/2014/main" xmlns="" id="{45D90683-4D34-4F11-A88D-49D704481814}"/>
              </a:ext>
            </a:extLst>
          </p:cNvPr>
          <p:cNvSpPr txBox="1"/>
          <p:nvPr/>
        </p:nvSpPr>
        <p:spPr>
          <a:xfrm>
            <a:off x="4649911" y="705470"/>
            <a:ext cx="1277787" cy="276999"/>
          </a:xfrm>
          <a:prstGeom prst="rect">
            <a:avLst/>
          </a:prstGeom>
          <a:noFill/>
        </p:spPr>
        <p:txBody>
          <a:bodyPr wrap="square" rtlCol="0">
            <a:spAutoFit/>
          </a:bodyPr>
          <a:lstStyle/>
          <a:p>
            <a:pPr algn="ctr"/>
            <a:endParaRPr lang="ko-KR" altLang="en-US" sz="1200" b="1" dirty="0">
              <a:solidFill>
                <a:schemeClr val="bg1"/>
              </a:solidFill>
              <a:cs typeface="Arial" pitchFamily="34" charset="0"/>
            </a:endParaRPr>
          </a:p>
        </p:txBody>
      </p:sp>
      <p:sp>
        <p:nvSpPr>
          <p:cNvPr id="61" name="TextBox 60">
            <a:extLst>
              <a:ext uri="{FF2B5EF4-FFF2-40B4-BE49-F238E27FC236}">
                <a16:creationId xmlns:a16="http://schemas.microsoft.com/office/drawing/2014/main" xmlns="" id="{C180C342-B301-4EEE-B153-BE21BFA7BB52}"/>
              </a:ext>
            </a:extLst>
          </p:cNvPr>
          <p:cNvSpPr txBox="1"/>
          <p:nvPr/>
        </p:nvSpPr>
        <p:spPr>
          <a:xfrm>
            <a:off x="6407277" y="982469"/>
            <a:ext cx="1288742" cy="276999"/>
          </a:xfrm>
          <a:prstGeom prst="rect">
            <a:avLst/>
          </a:prstGeom>
          <a:noFill/>
        </p:spPr>
        <p:txBody>
          <a:bodyPr wrap="square" rtlCol="0">
            <a:spAutoFit/>
          </a:bodyPr>
          <a:lstStyle/>
          <a:p>
            <a:pPr algn="ctr"/>
            <a:endParaRPr lang="ko-KR" altLang="en-US" sz="1200" dirty="0">
              <a:solidFill>
                <a:schemeClr val="bg1"/>
              </a:solidFill>
              <a:cs typeface="Arial" pitchFamily="34" charset="0"/>
            </a:endParaRPr>
          </a:p>
        </p:txBody>
      </p:sp>
      <p:sp>
        <p:nvSpPr>
          <p:cNvPr id="63" name="TextBox 62">
            <a:extLst>
              <a:ext uri="{FF2B5EF4-FFF2-40B4-BE49-F238E27FC236}">
                <a16:creationId xmlns:a16="http://schemas.microsoft.com/office/drawing/2014/main" xmlns="" id="{BDBB5026-B1B7-4E55-AF6F-E1E78C3ED13D}"/>
              </a:ext>
            </a:extLst>
          </p:cNvPr>
          <p:cNvSpPr txBox="1"/>
          <p:nvPr/>
        </p:nvSpPr>
        <p:spPr>
          <a:xfrm>
            <a:off x="3172283" y="380783"/>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02</a:t>
            </a:r>
            <a:endParaRPr lang="ko-KR" altLang="en-US" sz="3200" b="1" dirty="0">
              <a:ln w="12700">
                <a:solidFill>
                  <a:schemeClr val="bg1"/>
                </a:solidFill>
              </a:ln>
              <a:solidFill>
                <a:schemeClr val="bg1"/>
              </a:solidFill>
              <a:cs typeface="Arial" pitchFamily="34" charset="0"/>
            </a:endParaRPr>
          </a:p>
        </p:txBody>
      </p:sp>
      <p:sp>
        <p:nvSpPr>
          <p:cNvPr id="64" name="TextBox 63">
            <a:extLst>
              <a:ext uri="{FF2B5EF4-FFF2-40B4-BE49-F238E27FC236}">
                <a16:creationId xmlns:a16="http://schemas.microsoft.com/office/drawing/2014/main" xmlns="" id="{B9632D53-A59C-4DD3-94FC-A6DE24AD00F0}"/>
              </a:ext>
            </a:extLst>
          </p:cNvPr>
          <p:cNvSpPr txBox="1"/>
          <p:nvPr/>
        </p:nvSpPr>
        <p:spPr>
          <a:xfrm>
            <a:off x="4814113" y="108948"/>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03</a:t>
            </a:r>
            <a:endParaRPr lang="ko-KR" altLang="en-US" sz="3200" b="1" dirty="0">
              <a:ln w="12700">
                <a:solidFill>
                  <a:schemeClr val="bg1"/>
                </a:solidFill>
              </a:ln>
              <a:solidFill>
                <a:schemeClr val="bg1"/>
              </a:solidFill>
              <a:cs typeface="Arial" pitchFamily="34" charset="0"/>
            </a:endParaRPr>
          </a:p>
        </p:txBody>
      </p:sp>
      <p:sp>
        <p:nvSpPr>
          <p:cNvPr id="65" name="TextBox 64">
            <a:extLst>
              <a:ext uri="{FF2B5EF4-FFF2-40B4-BE49-F238E27FC236}">
                <a16:creationId xmlns:a16="http://schemas.microsoft.com/office/drawing/2014/main" xmlns="" id="{AA2E1CB8-6D76-4C47-8706-8DC22A83259D}"/>
              </a:ext>
            </a:extLst>
          </p:cNvPr>
          <p:cNvSpPr txBox="1"/>
          <p:nvPr/>
        </p:nvSpPr>
        <p:spPr>
          <a:xfrm>
            <a:off x="6590915" y="108948"/>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04</a:t>
            </a:r>
            <a:endParaRPr lang="ko-KR" altLang="en-US" sz="3200" b="1" dirty="0">
              <a:ln w="12700">
                <a:solidFill>
                  <a:schemeClr val="bg1"/>
                </a:solidFill>
              </a:ln>
              <a:solidFill>
                <a:schemeClr val="bg1"/>
              </a:solidFill>
              <a:cs typeface="Arial" pitchFamily="34" charset="0"/>
            </a:endParaRPr>
          </a:p>
        </p:txBody>
      </p:sp>
      <p:sp>
        <p:nvSpPr>
          <p:cNvPr id="67" name="TextBox 66">
            <a:extLst>
              <a:ext uri="{FF2B5EF4-FFF2-40B4-BE49-F238E27FC236}">
                <a16:creationId xmlns:a16="http://schemas.microsoft.com/office/drawing/2014/main" xmlns="" id="{2E85F8E0-7E90-47D1-9CF9-E6FAE7180DC0}"/>
              </a:ext>
            </a:extLst>
          </p:cNvPr>
          <p:cNvSpPr txBox="1"/>
          <p:nvPr/>
        </p:nvSpPr>
        <p:spPr>
          <a:xfrm>
            <a:off x="6221230" y="4880204"/>
            <a:ext cx="5127637" cy="276999"/>
          </a:xfrm>
          <a:prstGeom prst="rect">
            <a:avLst/>
          </a:prstGeom>
          <a:noFill/>
        </p:spPr>
        <p:txBody>
          <a:bodyPr wrap="square" rtlCol="0">
            <a:spAutoFit/>
          </a:bodyPr>
          <a:lstStyle/>
          <a:p>
            <a:pPr algn="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71" name="Freeform 92">
            <a:extLst>
              <a:ext uri="{FF2B5EF4-FFF2-40B4-BE49-F238E27FC236}">
                <a16:creationId xmlns:a16="http://schemas.microsoft.com/office/drawing/2014/main" xmlns="" id="{636A8BE7-0862-45A1-847C-B84486F1C2FD}"/>
              </a:ext>
            </a:extLst>
          </p:cNvPr>
          <p:cNvSpPr/>
          <p:nvPr/>
        </p:nvSpPr>
        <p:spPr>
          <a:xfrm>
            <a:off x="3773049" y="5988368"/>
            <a:ext cx="662778" cy="305525"/>
          </a:xfrm>
          <a:custGeom>
            <a:avLst/>
            <a:gdLst>
              <a:gd name="connsiteX0" fmla="*/ 0 w 757029"/>
              <a:gd name="connsiteY0" fmla="*/ 201059 h 282425"/>
              <a:gd name="connsiteX1" fmla="*/ 342900 w 757029"/>
              <a:gd name="connsiteY1" fmla="*/ 1034 h 282425"/>
              <a:gd name="connsiteX2" fmla="*/ 514350 w 757029"/>
              <a:gd name="connsiteY2" fmla="*/ 277259 h 282425"/>
              <a:gd name="connsiteX3" fmla="*/ 742950 w 757029"/>
              <a:gd name="connsiteY3" fmla="*/ 182009 h 282425"/>
              <a:gd name="connsiteX4" fmla="*/ 733425 w 757029"/>
              <a:gd name="connsiteY4" fmla="*/ 191534 h 282425"/>
              <a:gd name="connsiteX0" fmla="*/ 0 w 742950"/>
              <a:gd name="connsiteY0" fmla="*/ 201059 h 282425"/>
              <a:gd name="connsiteX1" fmla="*/ 342900 w 742950"/>
              <a:gd name="connsiteY1" fmla="*/ 1034 h 282425"/>
              <a:gd name="connsiteX2" fmla="*/ 514350 w 742950"/>
              <a:gd name="connsiteY2" fmla="*/ 277259 h 282425"/>
              <a:gd name="connsiteX3" fmla="*/ 742950 w 742950"/>
              <a:gd name="connsiteY3" fmla="*/ 182009 h 282425"/>
              <a:gd name="connsiteX0" fmla="*/ 0 w 742950"/>
              <a:gd name="connsiteY0" fmla="*/ 213115 h 282068"/>
              <a:gd name="connsiteX1" fmla="*/ 342900 w 742950"/>
              <a:gd name="connsiteY1" fmla="*/ 677 h 282068"/>
              <a:gd name="connsiteX2" fmla="*/ 514350 w 742950"/>
              <a:gd name="connsiteY2" fmla="*/ 276902 h 282068"/>
              <a:gd name="connsiteX3" fmla="*/ 742950 w 742950"/>
              <a:gd name="connsiteY3" fmla="*/ 181652 h 282068"/>
              <a:gd name="connsiteX0" fmla="*/ 0 w 742950"/>
              <a:gd name="connsiteY0" fmla="*/ 112016 h 177020"/>
              <a:gd name="connsiteX1" fmla="*/ 355313 w 742950"/>
              <a:gd name="connsiteY1" fmla="*/ 3016 h 177020"/>
              <a:gd name="connsiteX2" fmla="*/ 514350 w 742950"/>
              <a:gd name="connsiteY2" fmla="*/ 175803 h 177020"/>
              <a:gd name="connsiteX3" fmla="*/ 742950 w 742950"/>
              <a:gd name="connsiteY3" fmla="*/ 80553 h 177020"/>
              <a:gd name="connsiteX0" fmla="*/ 0 w 742950"/>
              <a:gd name="connsiteY0" fmla="*/ 112264 h 181358"/>
              <a:gd name="connsiteX1" fmla="*/ 355313 w 742950"/>
              <a:gd name="connsiteY1" fmla="*/ 3264 h 181358"/>
              <a:gd name="connsiteX2" fmla="*/ 377811 w 742950"/>
              <a:gd name="connsiteY2" fmla="*/ 180188 h 181358"/>
              <a:gd name="connsiteX3" fmla="*/ 742950 w 742950"/>
              <a:gd name="connsiteY3" fmla="*/ 80801 h 181358"/>
              <a:gd name="connsiteX0" fmla="*/ 0 w 742950"/>
              <a:gd name="connsiteY0" fmla="*/ 119934 h 189261"/>
              <a:gd name="connsiteX1" fmla="*/ 400826 w 742950"/>
              <a:gd name="connsiteY1" fmla="*/ 2659 h 189261"/>
              <a:gd name="connsiteX2" fmla="*/ 377811 w 742950"/>
              <a:gd name="connsiteY2" fmla="*/ 187858 h 189261"/>
              <a:gd name="connsiteX3" fmla="*/ 742950 w 742950"/>
              <a:gd name="connsiteY3" fmla="*/ 88471 h 189261"/>
              <a:gd name="connsiteX0" fmla="*/ 0 w 752817"/>
              <a:gd name="connsiteY0" fmla="*/ 122863 h 188900"/>
              <a:gd name="connsiteX1" fmla="*/ 410693 w 752817"/>
              <a:gd name="connsiteY1" fmla="*/ 2298 h 188900"/>
              <a:gd name="connsiteX2" fmla="*/ 387678 w 752817"/>
              <a:gd name="connsiteY2" fmla="*/ 187497 h 188900"/>
              <a:gd name="connsiteX3" fmla="*/ 752817 w 752817"/>
              <a:gd name="connsiteY3" fmla="*/ 88110 h 188900"/>
              <a:gd name="connsiteX0" fmla="*/ 0 w 767448"/>
              <a:gd name="connsiteY0" fmla="*/ 139778 h 187527"/>
              <a:gd name="connsiteX1" fmla="*/ 425324 w 767448"/>
              <a:gd name="connsiteY1" fmla="*/ 925 h 187527"/>
              <a:gd name="connsiteX2" fmla="*/ 402309 w 767448"/>
              <a:gd name="connsiteY2" fmla="*/ 186124 h 187527"/>
              <a:gd name="connsiteX3" fmla="*/ 767448 w 767448"/>
              <a:gd name="connsiteY3" fmla="*/ 86737 h 187527"/>
              <a:gd name="connsiteX0" fmla="*/ 0 w 767448"/>
              <a:gd name="connsiteY0" fmla="*/ 140230 h 187979"/>
              <a:gd name="connsiteX1" fmla="*/ 425324 w 767448"/>
              <a:gd name="connsiteY1" fmla="*/ 1377 h 187979"/>
              <a:gd name="connsiteX2" fmla="*/ 402309 w 767448"/>
              <a:gd name="connsiteY2" fmla="*/ 186576 h 187979"/>
              <a:gd name="connsiteX3" fmla="*/ 767448 w 767448"/>
              <a:gd name="connsiteY3" fmla="*/ 87189 h 187979"/>
              <a:gd name="connsiteX0" fmla="*/ 0 w 767448"/>
              <a:gd name="connsiteY0" fmla="*/ 141802 h 189551"/>
              <a:gd name="connsiteX1" fmla="*/ 425324 w 767448"/>
              <a:gd name="connsiteY1" fmla="*/ 2949 h 189551"/>
              <a:gd name="connsiteX2" fmla="*/ 402309 w 767448"/>
              <a:gd name="connsiteY2" fmla="*/ 188148 h 189551"/>
              <a:gd name="connsiteX3" fmla="*/ 767448 w 767448"/>
              <a:gd name="connsiteY3" fmla="*/ 88761 h 189551"/>
              <a:gd name="connsiteX0" fmla="*/ 0 w 785736"/>
              <a:gd name="connsiteY0" fmla="*/ 154570 h 187689"/>
              <a:gd name="connsiteX1" fmla="*/ 443612 w 785736"/>
              <a:gd name="connsiteY1" fmla="*/ 1087 h 187689"/>
              <a:gd name="connsiteX2" fmla="*/ 420597 w 785736"/>
              <a:gd name="connsiteY2" fmla="*/ 186286 h 187689"/>
              <a:gd name="connsiteX3" fmla="*/ 785736 w 785736"/>
              <a:gd name="connsiteY3" fmla="*/ 86899 h 187689"/>
              <a:gd name="connsiteX0" fmla="*/ 0 w 785736"/>
              <a:gd name="connsiteY0" fmla="*/ 158688 h 191807"/>
              <a:gd name="connsiteX1" fmla="*/ 443612 w 785736"/>
              <a:gd name="connsiteY1" fmla="*/ 5205 h 191807"/>
              <a:gd name="connsiteX2" fmla="*/ 420597 w 785736"/>
              <a:gd name="connsiteY2" fmla="*/ 190404 h 191807"/>
              <a:gd name="connsiteX3" fmla="*/ 785736 w 785736"/>
              <a:gd name="connsiteY3" fmla="*/ 91017 h 191807"/>
              <a:gd name="connsiteX0" fmla="*/ 0 w 785736"/>
              <a:gd name="connsiteY0" fmla="*/ 182905 h 216024"/>
              <a:gd name="connsiteX1" fmla="*/ 443612 w 785736"/>
              <a:gd name="connsiteY1" fmla="*/ 29422 h 216024"/>
              <a:gd name="connsiteX2" fmla="*/ 420597 w 785736"/>
              <a:gd name="connsiteY2" fmla="*/ 214621 h 216024"/>
              <a:gd name="connsiteX3" fmla="*/ 785736 w 785736"/>
              <a:gd name="connsiteY3" fmla="*/ 115234 h 216024"/>
              <a:gd name="connsiteX0" fmla="*/ 0 w 785736"/>
              <a:gd name="connsiteY0" fmla="*/ 191488 h 224939"/>
              <a:gd name="connsiteX1" fmla="*/ 414351 w 785736"/>
              <a:gd name="connsiteY1" fmla="*/ 27032 h 224939"/>
              <a:gd name="connsiteX2" fmla="*/ 420597 w 785736"/>
              <a:gd name="connsiteY2" fmla="*/ 223204 h 224939"/>
              <a:gd name="connsiteX3" fmla="*/ 785736 w 785736"/>
              <a:gd name="connsiteY3" fmla="*/ 123817 h 224939"/>
              <a:gd name="connsiteX0" fmla="*/ 0 w 785736"/>
              <a:gd name="connsiteY0" fmla="*/ 191488 h 231591"/>
              <a:gd name="connsiteX1" fmla="*/ 414351 w 785736"/>
              <a:gd name="connsiteY1" fmla="*/ 27032 h 231591"/>
              <a:gd name="connsiteX2" fmla="*/ 420597 w 785736"/>
              <a:gd name="connsiteY2" fmla="*/ 223204 h 231591"/>
              <a:gd name="connsiteX3" fmla="*/ 785736 w 785736"/>
              <a:gd name="connsiteY3" fmla="*/ 123817 h 231591"/>
              <a:gd name="connsiteX0" fmla="*/ 0 w 936656"/>
              <a:gd name="connsiteY0" fmla="*/ 397809 h 432217"/>
              <a:gd name="connsiteX1" fmla="*/ 414351 w 936656"/>
              <a:gd name="connsiteY1" fmla="*/ 233353 h 432217"/>
              <a:gd name="connsiteX2" fmla="*/ 420597 w 936656"/>
              <a:gd name="connsiteY2" fmla="*/ 429525 h 432217"/>
              <a:gd name="connsiteX3" fmla="*/ 936656 w 936656"/>
              <a:gd name="connsiteY3" fmla="*/ 0 h 432217"/>
              <a:gd name="connsiteX0" fmla="*/ 0 w 936656"/>
              <a:gd name="connsiteY0" fmla="*/ 397809 h 432217"/>
              <a:gd name="connsiteX1" fmla="*/ 381336 w 936656"/>
              <a:gd name="connsiteY1" fmla="*/ 205056 h 432217"/>
              <a:gd name="connsiteX2" fmla="*/ 420597 w 936656"/>
              <a:gd name="connsiteY2" fmla="*/ 429525 h 432217"/>
              <a:gd name="connsiteX3" fmla="*/ 936656 w 936656"/>
              <a:gd name="connsiteY3" fmla="*/ 0 h 432217"/>
              <a:gd name="connsiteX0" fmla="*/ 0 w 936656"/>
              <a:gd name="connsiteY0" fmla="*/ 397809 h 432217"/>
              <a:gd name="connsiteX1" fmla="*/ 367187 w 936656"/>
              <a:gd name="connsiteY1" fmla="*/ 176759 h 432217"/>
              <a:gd name="connsiteX2" fmla="*/ 420597 w 936656"/>
              <a:gd name="connsiteY2" fmla="*/ 429525 h 432217"/>
              <a:gd name="connsiteX3" fmla="*/ 936656 w 936656"/>
              <a:gd name="connsiteY3" fmla="*/ 0 h 432217"/>
              <a:gd name="connsiteX0" fmla="*/ 0 w 936656"/>
              <a:gd name="connsiteY0" fmla="*/ 397809 h 432217"/>
              <a:gd name="connsiteX1" fmla="*/ 367187 w 936656"/>
              <a:gd name="connsiteY1" fmla="*/ 176759 h 432217"/>
              <a:gd name="connsiteX2" fmla="*/ 420597 w 936656"/>
              <a:gd name="connsiteY2" fmla="*/ 429525 h 432217"/>
              <a:gd name="connsiteX3" fmla="*/ 936656 w 936656"/>
              <a:gd name="connsiteY3" fmla="*/ 0 h 432217"/>
              <a:gd name="connsiteX0" fmla="*/ 0 w 936656"/>
              <a:gd name="connsiteY0" fmla="*/ 397809 h 427528"/>
              <a:gd name="connsiteX1" fmla="*/ 367187 w 936656"/>
              <a:gd name="connsiteY1" fmla="*/ 176759 h 427528"/>
              <a:gd name="connsiteX2" fmla="*/ 387582 w 936656"/>
              <a:gd name="connsiteY2" fmla="*/ 424809 h 427528"/>
              <a:gd name="connsiteX3" fmla="*/ 936656 w 936656"/>
              <a:gd name="connsiteY3" fmla="*/ 0 h 427528"/>
              <a:gd name="connsiteX0" fmla="*/ 0 w 936656"/>
              <a:gd name="connsiteY0" fmla="*/ 397809 h 431778"/>
              <a:gd name="connsiteX1" fmla="*/ 367187 w 936656"/>
              <a:gd name="connsiteY1" fmla="*/ 176759 h 431778"/>
              <a:gd name="connsiteX2" fmla="*/ 387582 w 936656"/>
              <a:gd name="connsiteY2" fmla="*/ 424809 h 431778"/>
              <a:gd name="connsiteX3" fmla="*/ 936656 w 936656"/>
              <a:gd name="connsiteY3" fmla="*/ 0 h 431778"/>
              <a:gd name="connsiteX0" fmla="*/ 0 w 936656"/>
              <a:gd name="connsiteY0" fmla="*/ 397809 h 431777"/>
              <a:gd name="connsiteX1" fmla="*/ 367187 w 936656"/>
              <a:gd name="connsiteY1" fmla="*/ 176759 h 431777"/>
              <a:gd name="connsiteX2" fmla="*/ 387582 w 936656"/>
              <a:gd name="connsiteY2" fmla="*/ 424809 h 431777"/>
              <a:gd name="connsiteX3" fmla="*/ 936656 w 936656"/>
              <a:gd name="connsiteY3" fmla="*/ 0 h 431777"/>
              <a:gd name="connsiteX0" fmla="*/ 0 w 936656"/>
              <a:gd name="connsiteY0" fmla="*/ 397809 h 431777"/>
              <a:gd name="connsiteX1" fmla="*/ 367187 w 936656"/>
              <a:gd name="connsiteY1" fmla="*/ 176759 h 431777"/>
              <a:gd name="connsiteX2" fmla="*/ 387582 w 936656"/>
              <a:gd name="connsiteY2" fmla="*/ 424809 h 431777"/>
              <a:gd name="connsiteX3" fmla="*/ 936656 w 936656"/>
              <a:gd name="connsiteY3" fmla="*/ 0 h 431777"/>
            </a:gdLst>
            <a:ahLst/>
            <a:cxnLst>
              <a:cxn ang="0">
                <a:pos x="connsiteX0" y="connsiteY0"/>
              </a:cxn>
              <a:cxn ang="0">
                <a:pos x="connsiteX1" y="connsiteY1"/>
              </a:cxn>
              <a:cxn ang="0">
                <a:pos x="connsiteX2" y="connsiteY2"/>
              </a:cxn>
              <a:cxn ang="0">
                <a:pos x="connsiteX3" y="connsiteY3"/>
              </a:cxn>
            </a:cxnLst>
            <a:rect l="l" t="t" r="r" b="b"/>
            <a:pathLst>
              <a:path w="936656" h="431777">
                <a:moveTo>
                  <a:pt x="0" y="397809"/>
                </a:moveTo>
                <a:cubicBezTo>
                  <a:pt x="227342" y="207322"/>
                  <a:pt x="283725" y="148677"/>
                  <a:pt x="367187" y="176759"/>
                </a:cubicBezTo>
                <a:cubicBezTo>
                  <a:pt x="450649" y="204841"/>
                  <a:pt x="305279" y="378359"/>
                  <a:pt x="387582" y="424809"/>
                </a:cubicBezTo>
                <a:cubicBezTo>
                  <a:pt x="493464" y="494840"/>
                  <a:pt x="900144" y="14287"/>
                  <a:pt x="936656" y="0"/>
                </a:cubicBezTo>
              </a:path>
            </a:pathLst>
          </a:cu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2" name="TextBox 71">
            <a:extLst>
              <a:ext uri="{FF2B5EF4-FFF2-40B4-BE49-F238E27FC236}">
                <a16:creationId xmlns:a16="http://schemas.microsoft.com/office/drawing/2014/main" xmlns="" id="{FF82DB61-931E-4816-BC0A-694B6E6878A2}"/>
              </a:ext>
            </a:extLst>
          </p:cNvPr>
          <p:cNvSpPr txBox="1"/>
          <p:nvPr/>
        </p:nvSpPr>
        <p:spPr>
          <a:xfrm>
            <a:off x="1299381" y="108948"/>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01</a:t>
            </a:r>
            <a:endParaRPr lang="ko-KR" altLang="en-US" sz="3200" b="1" dirty="0">
              <a:ln w="12700">
                <a:solidFill>
                  <a:schemeClr val="bg1"/>
                </a:solidFill>
              </a:ln>
              <a:solidFill>
                <a:schemeClr val="bg1"/>
              </a:solidFill>
              <a:cs typeface="Arial" pitchFamily="34" charset="0"/>
            </a:endParaRPr>
          </a:p>
        </p:txBody>
      </p:sp>
      <p:sp>
        <p:nvSpPr>
          <p:cNvPr id="2" name="Rectangle 1"/>
          <p:cNvSpPr/>
          <p:nvPr/>
        </p:nvSpPr>
        <p:spPr>
          <a:xfrm>
            <a:off x="393591" y="2020685"/>
            <a:ext cx="1994439" cy="1477328"/>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Interference </a:t>
            </a:r>
            <a:r>
              <a:rPr lang="en-US" dirty="0">
                <a:latin typeface="Times New Roman" panose="02020603050405020304" pitchFamily="18" charset="0"/>
                <a:cs typeface="Times New Roman" panose="02020603050405020304" pitchFamily="18" charset="0"/>
              </a:rPr>
              <a:t>errors: the use of elements from one language while speaking another.</a:t>
            </a:r>
            <a:endParaRPr lang="fr-FR" dirty="0">
              <a:latin typeface="Times New Roman" panose="02020603050405020304" pitchFamily="18" charset="0"/>
              <a:cs typeface="Times New Roman" panose="02020603050405020304" pitchFamily="18" charset="0"/>
            </a:endParaRPr>
          </a:p>
        </p:txBody>
      </p:sp>
      <p:sp>
        <p:nvSpPr>
          <p:cNvPr id="3" name="Rectangle 2"/>
          <p:cNvSpPr/>
          <p:nvPr/>
        </p:nvSpPr>
        <p:spPr>
          <a:xfrm>
            <a:off x="2845962" y="987489"/>
            <a:ext cx="1369958" cy="5078313"/>
          </a:xfrm>
          <a:prstGeom prst="rect">
            <a:avLst/>
          </a:prstGeom>
        </p:spPr>
        <p:txBody>
          <a:bodyPr wrap="square">
            <a:spAutoFit/>
          </a:bodyPr>
          <a:lstStyle/>
          <a:p>
            <a:r>
              <a:rPr lang="en-US" dirty="0" err="1" smtClean="0">
                <a:latin typeface="Times New Roman" panose="02020603050405020304" pitchFamily="18" charset="0"/>
                <a:cs typeface="Times New Roman" panose="02020603050405020304" pitchFamily="18" charset="0"/>
              </a:rPr>
              <a:t>Intralingual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errors: reflect the general characteristics of rule learning (faulty generalization, incomplete </a:t>
            </a:r>
            <a:r>
              <a:rPr lang="en-US" dirty="0" err="1">
                <a:latin typeface="Times New Roman" panose="02020603050405020304" pitchFamily="18" charset="0"/>
                <a:cs typeface="Times New Roman" panose="02020603050405020304" pitchFamily="18" charset="0"/>
              </a:rPr>
              <a:t>applicating</a:t>
            </a:r>
            <a:r>
              <a:rPr lang="en-US" dirty="0">
                <a:latin typeface="Times New Roman" panose="02020603050405020304" pitchFamily="18" charset="0"/>
                <a:cs typeface="Times New Roman" panose="02020603050405020304" pitchFamily="18" charset="0"/>
              </a:rPr>
              <a:t> rules, and failure to learn conditions under which rules apply).</a:t>
            </a:r>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4907042" y="1036049"/>
            <a:ext cx="1787550" cy="2585323"/>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Developmental </a:t>
            </a:r>
            <a:r>
              <a:rPr lang="en-US" dirty="0">
                <a:latin typeface="Times New Roman" panose="02020603050405020304" pitchFamily="18" charset="0"/>
                <a:cs typeface="Times New Roman" panose="02020603050405020304" pitchFamily="18" charset="0"/>
              </a:rPr>
              <a:t>errors: occur when the learner attempts to build up hypotheses about the TL on the basis of limited experience.</a:t>
            </a:r>
            <a:endParaRPr lang="fr-FR" dirty="0">
              <a:latin typeface="Times New Roman" panose="02020603050405020304" pitchFamily="18" charset="0"/>
              <a:cs typeface="Times New Roman" panose="02020603050405020304" pitchFamily="18" charset="0"/>
            </a:endParaRPr>
          </a:p>
        </p:txBody>
      </p:sp>
      <p:sp>
        <p:nvSpPr>
          <p:cNvPr id="5" name="Rectangle 4"/>
          <p:cNvSpPr/>
          <p:nvPr/>
        </p:nvSpPr>
        <p:spPr>
          <a:xfrm>
            <a:off x="7081860" y="659303"/>
            <a:ext cx="2288583" cy="1754326"/>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Unique </a:t>
            </a:r>
            <a:r>
              <a:rPr lang="en-US" dirty="0">
                <a:latin typeface="Times New Roman" panose="02020603050405020304" pitchFamily="18" charset="0"/>
                <a:cs typeface="Times New Roman" panose="02020603050405020304" pitchFamily="18" charset="0"/>
              </a:rPr>
              <a:t>errors : neither developmental nor interference. A possible source of it is instruction that LLs receive.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942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3025" y="4303455"/>
            <a:ext cx="4756597" cy="2554545"/>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Schachter</a:t>
            </a:r>
            <a:r>
              <a:rPr lang="en-US" sz="3200" dirty="0">
                <a:latin typeface="Times New Roman" panose="02020603050405020304" pitchFamily="18" charset="0"/>
                <a:cs typeface="Times New Roman" panose="02020603050405020304" pitchFamily="18" charset="0"/>
              </a:rPr>
              <a:t> and </a:t>
            </a:r>
            <a:r>
              <a:rPr lang="en-US" sz="3200" dirty="0" err="1">
                <a:latin typeface="Times New Roman" panose="02020603050405020304" pitchFamily="18" charset="0"/>
                <a:cs typeface="Times New Roman" panose="02020603050405020304" pitchFamily="18" charset="0"/>
              </a:rPr>
              <a:t>Celce</a:t>
            </a:r>
            <a:r>
              <a:rPr lang="en-US" sz="3200" dirty="0">
                <a:latin typeface="Times New Roman" panose="02020603050405020304" pitchFamily="18" charset="0"/>
                <a:cs typeface="Times New Roman" panose="02020603050405020304" pitchFamily="18" charset="0"/>
              </a:rPr>
              <a:t>-Murcia (1977) state that a large number of LLs’ errors are ambiguous with regard to the source.</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59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000" b="1" dirty="0">
                <a:latin typeface="Times New Roman" panose="02020603050405020304" pitchFamily="18" charset="0"/>
                <a:cs typeface="Times New Roman" panose="02020603050405020304" pitchFamily="18" charset="0"/>
              </a:rPr>
              <a:t>3.6.	</a:t>
            </a:r>
            <a:r>
              <a:rPr lang="fr-FR" sz="4000" b="1" dirty="0" err="1">
                <a:latin typeface="Times New Roman" panose="02020603050405020304" pitchFamily="18" charset="0"/>
                <a:cs typeface="Times New Roman" panose="02020603050405020304" pitchFamily="18" charset="0"/>
              </a:rPr>
              <a:t>Evaluating</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Errors</a:t>
            </a:r>
            <a:endParaRPr lang="fr-FR" sz="40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341213"/>
            <a:ext cx="11573197" cy="5278528"/>
          </a:xfrm>
          <a:prstGeom prst="rect">
            <a:avLst/>
          </a:prstGeom>
        </p:spPr>
      </p:pic>
    </p:spTree>
    <p:extLst>
      <p:ext uri="{BB962C8B-B14F-4D97-AF65-F5344CB8AC3E}">
        <p14:creationId xmlns:p14="http://schemas.microsoft.com/office/powerpoint/2010/main" val="2851407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0767" y="1443841"/>
            <a:ext cx="10161431" cy="3416320"/>
          </a:xfrm>
          <a:prstGeom prst="rect">
            <a:avLst/>
          </a:prstGeom>
        </p:spPr>
        <p:txBody>
          <a:bodyPr wrap="square">
            <a:spAutoFit/>
          </a:bodyPr>
          <a:lstStyle/>
          <a:p>
            <a:r>
              <a:rPr lang="en-US" sz="3600" dirty="0" smtClean="0"/>
              <a:t>   </a:t>
            </a:r>
            <a:r>
              <a:rPr lang="en-US" sz="3600" dirty="0" smtClean="0">
                <a:latin typeface="Times New Roman" panose="02020603050405020304" pitchFamily="18" charset="0"/>
                <a:cs typeface="Times New Roman" panose="02020603050405020304" pitchFamily="18" charset="0"/>
              </a:rPr>
              <a:t>It </a:t>
            </a:r>
            <a:r>
              <a:rPr lang="en-US" sz="3600" dirty="0">
                <a:latin typeface="Times New Roman" panose="02020603050405020304" pitchFamily="18" charset="0"/>
                <a:cs typeface="Times New Roman" panose="02020603050405020304" pitchFamily="18" charset="0"/>
              </a:rPr>
              <a:t>has to deal with the effect that errors have on the person(s) addressed. They can be gauged according </a:t>
            </a:r>
            <a:r>
              <a:rPr lang="en-US" sz="3600" dirty="0" smtClean="0">
                <a:latin typeface="Times New Roman" panose="02020603050405020304" pitchFamily="18" charset="0"/>
                <a:cs typeface="Times New Roman" panose="02020603050405020304" pitchFamily="18" charset="0"/>
              </a:rPr>
              <a:t>to:</a:t>
            </a:r>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1. The </a:t>
            </a:r>
            <a:r>
              <a:rPr lang="en-US" sz="3600" dirty="0">
                <a:latin typeface="Times New Roman" panose="02020603050405020304" pitchFamily="18" charset="0"/>
                <a:cs typeface="Times New Roman" panose="02020603050405020304" pitchFamily="18" charset="0"/>
              </a:rPr>
              <a:t>addressee’s comprehension of the LL’s meaning.</a:t>
            </a:r>
          </a:p>
          <a:p>
            <a:r>
              <a:rPr lang="en-US" sz="3600" dirty="0" smtClean="0">
                <a:latin typeface="Times New Roman" panose="02020603050405020304" pitchFamily="18" charset="0"/>
                <a:cs typeface="Times New Roman" panose="02020603050405020304" pitchFamily="18" charset="0"/>
              </a:rPr>
              <a:t>2. The </a:t>
            </a:r>
            <a:r>
              <a:rPr lang="en-US" sz="3600" dirty="0">
                <a:latin typeface="Times New Roman" panose="02020603050405020304" pitchFamily="18" charset="0"/>
                <a:cs typeface="Times New Roman" panose="02020603050405020304" pitchFamily="18" charset="0"/>
              </a:rPr>
              <a:t>addressee’s affective response to the errors.</a:t>
            </a:r>
          </a:p>
        </p:txBody>
      </p:sp>
    </p:spTree>
    <p:extLst>
      <p:ext uri="{BB962C8B-B14F-4D97-AF65-F5344CB8AC3E}">
        <p14:creationId xmlns:p14="http://schemas.microsoft.com/office/powerpoint/2010/main" val="3287577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75" y="1228481"/>
            <a:ext cx="11539471" cy="3970318"/>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Error </a:t>
            </a:r>
            <a:r>
              <a:rPr lang="en-US" sz="3600" dirty="0">
                <a:latin typeface="Times New Roman" panose="02020603050405020304" pitchFamily="18" charset="0"/>
                <a:cs typeface="Times New Roman" panose="02020603050405020304" pitchFamily="18" charset="0"/>
              </a:rPr>
              <a:t>evaluation studies have often been pedagogically motivated. The general conclusion is that teachers should attend most carefully to errors that interfere with communication. Error evaluation is influenced by the context in which the errors </a:t>
            </a:r>
            <a:r>
              <a:rPr lang="en-US" sz="3600" dirty="0" err="1">
                <a:latin typeface="Times New Roman" panose="02020603050405020304" pitchFamily="18" charset="0"/>
                <a:cs typeface="Times New Roman" panose="02020603050405020304" pitchFamily="18" charset="0"/>
              </a:rPr>
              <a:t>occured</a:t>
            </a:r>
            <a:r>
              <a:rPr lang="en-US" sz="3600" dirty="0">
                <a:latin typeface="Times New Roman" panose="02020603050405020304" pitchFamily="18" charset="0"/>
                <a:cs typeface="Times New Roman" panose="02020603050405020304" pitchFamily="18" charset="0"/>
              </a:rPr>
              <a:t>. It is not all clear what criteria judge use when asked to assess the ‘seriousness’, ‘intelligibility’, and ‘acceptability’ of an error.</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sz="4000" b="1" dirty="0">
                <a:latin typeface="Times New Roman" panose="02020603050405020304" pitchFamily="18" charset="0"/>
                <a:cs typeface="Times New Roman" panose="02020603050405020304" pitchFamily="18" charset="0"/>
              </a:rPr>
              <a:t>3.7.	The Limitations of  Error Analysis</a:t>
            </a:r>
            <a:endParaRPr lang="fr-FR" sz="4000" b="1"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287887"/>
            <a:ext cx="11473519" cy="5280338"/>
          </a:xfrm>
          <a:prstGeom prst="rect">
            <a:avLst/>
          </a:prstGeom>
        </p:spPr>
      </p:pic>
    </p:spTree>
    <p:extLst>
      <p:ext uri="{BB962C8B-B14F-4D97-AF65-F5344CB8AC3E}">
        <p14:creationId xmlns:p14="http://schemas.microsoft.com/office/powerpoint/2010/main" val="389957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34" y="889843"/>
            <a:ext cx="11513712" cy="5078313"/>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According </a:t>
            </a:r>
            <a:r>
              <a:rPr lang="en-US" sz="3600" dirty="0">
                <a:latin typeface="Times New Roman" panose="02020603050405020304" pitchFamily="18" charset="0"/>
                <a:cs typeface="Times New Roman" panose="02020603050405020304" pitchFamily="18" charset="0"/>
              </a:rPr>
              <a:t>to some theorists it is only learnable before learners reach a critical age (ibid). And explicit instruction involves “some sort of being thought about during the learning </a:t>
            </a:r>
            <a:r>
              <a:rPr lang="en-US" sz="3600" dirty="0" err="1">
                <a:latin typeface="Times New Roman" panose="02020603050405020304" pitchFamily="18" charset="0"/>
                <a:cs typeface="Times New Roman" panose="02020603050405020304" pitchFamily="18" charset="0"/>
              </a:rPr>
              <a:t>processˮ</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Dekeyser</a:t>
            </a:r>
            <a:r>
              <a:rPr lang="en-US" sz="3600" dirty="0">
                <a:latin typeface="Times New Roman" panose="02020603050405020304" pitchFamily="18" charset="0"/>
                <a:cs typeface="Times New Roman" panose="02020603050405020304" pitchFamily="18" charset="0"/>
              </a:rPr>
              <a:t>, 1995). In other words, learners are encouraged to develop metalinguistic awareness of the rule. This can be achieved deductively, as when a rule is given to the learners or inductively as when the learners are asked to work out a rule for themselves from an array of data illustrating the rule (Ellis, 2012).</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625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6483" y="2667953"/>
            <a:ext cx="6469487"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The criticisms levelled at EA fall into three main </a:t>
            </a:r>
            <a:r>
              <a:rPr lang="en-US" sz="3600" dirty="0" smtClean="0">
                <a:latin typeface="Times New Roman" panose="02020603050405020304" pitchFamily="18" charset="0"/>
                <a:cs typeface="Times New Roman" panose="02020603050405020304" pitchFamily="18" charset="0"/>
              </a:rPr>
              <a:t>categories: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589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idx="14"/>
          </p:nvPr>
        </p:nvPicPr>
        <p:blipFill>
          <a:blip r:embed="rId2">
            <a:extLst>
              <a:ext uri="{28A0092B-C50C-407E-A947-70E740481C1C}">
                <a14:useLocalDpi xmlns:a14="http://schemas.microsoft.com/office/drawing/2010/main" val="0"/>
              </a:ext>
            </a:extLst>
          </a:blip>
          <a:srcRect t="30884" b="30884"/>
          <a:stretch>
            <a:fillRect/>
          </a:stretch>
        </p:blipFill>
        <p:spPr>
          <a:xfrm>
            <a:off x="489397" y="980729"/>
            <a:ext cx="11094577" cy="5523102"/>
          </a:xfrm>
        </p:spPr>
      </p:pic>
      <p:sp>
        <p:nvSpPr>
          <p:cNvPr id="3" name="Titre 2"/>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1. Weaknesses </a:t>
            </a:r>
            <a:r>
              <a:rPr lang="en-US" sz="3600" dirty="0">
                <a:latin typeface="Times New Roman" panose="02020603050405020304" pitchFamily="18" charset="0"/>
                <a:cs typeface="Times New Roman" panose="02020603050405020304" pitchFamily="18" charset="0"/>
              </a:rPr>
              <a:t>in methodological procedures.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084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0"/>
          </p:nvPr>
        </p:nvPicPr>
        <p:blipFill>
          <a:blip r:embed="rId2">
            <a:extLst>
              <a:ext uri="{28A0092B-C50C-407E-A947-70E740481C1C}">
                <a14:useLocalDpi xmlns:a14="http://schemas.microsoft.com/office/drawing/2010/main" val="0"/>
              </a:ext>
            </a:extLst>
          </a:blip>
          <a:srcRect t="24709" b="24709"/>
          <a:stretch>
            <a:fillRect/>
          </a:stretch>
        </p:blipFill>
        <p:spPr>
          <a:xfrm>
            <a:off x="154546" y="193183"/>
            <a:ext cx="11874321" cy="3088641"/>
          </a:xfrm>
        </p:spPr>
      </p:pic>
      <p:sp>
        <p:nvSpPr>
          <p:cNvPr id="4" name="Rectangle 3"/>
          <p:cNvSpPr/>
          <p:nvPr/>
        </p:nvSpPr>
        <p:spPr>
          <a:xfrm>
            <a:off x="540913" y="3429000"/>
            <a:ext cx="11487954" cy="3416320"/>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2. Theoretical </a:t>
            </a:r>
            <a:r>
              <a:rPr lang="en-US" sz="3600" dirty="0">
                <a:latin typeface="Times New Roman" panose="02020603050405020304" pitchFamily="18" charset="0"/>
                <a:cs typeface="Times New Roman" panose="02020603050405020304" pitchFamily="18" charset="0"/>
              </a:rPr>
              <a:t>problems (it is theoretically flawed in that it takes some TL variety as its reference point. LLs are targeted on NS-norms and as such perform cognitive comparisons in the process of learning an L2. EA fails to provide a complete picture of learner </a:t>
            </a:r>
            <a:r>
              <a:rPr lang="en-US" sz="3600" dirty="0" err="1">
                <a:latin typeface="Times New Roman" panose="02020603050405020304" pitchFamily="18" charset="0"/>
                <a:cs typeface="Times New Roman" panose="02020603050405020304" pitchFamily="18" charset="0"/>
              </a:rPr>
              <a:t>language,i.e</a:t>
            </a:r>
            <a:r>
              <a:rPr lang="en-US" sz="3600" dirty="0">
                <a:latin typeface="Times New Roman" panose="02020603050405020304" pitchFamily="18" charset="0"/>
                <a:cs typeface="Times New Roman" panose="02020603050405020304" pitchFamily="18" charset="0"/>
              </a:rPr>
              <a:t>., what they do correctly and incorrectly. Most studies are cross-sectional not longitudinal).</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75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1"/>
          </p:nvPr>
        </p:nvPicPr>
        <p:blipFill>
          <a:blip r:embed="rId2">
            <a:extLst>
              <a:ext uri="{28A0092B-C50C-407E-A947-70E740481C1C}">
                <a14:useLocalDpi xmlns:a14="http://schemas.microsoft.com/office/drawing/2010/main" val="0"/>
              </a:ext>
            </a:extLst>
          </a:blip>
          <a:srcRect t="10205" b="10205"/>
          <a:stretch>
            <a:fillRect/>
          </a:stretch>
        </p:blipFill>
        <p:spPr>
          <a:xfrm>
            <a:off x="283335" y="3575403"/>
            <a:ext cx="11590985" cy="3134489"/>
          </a:xfrm>
        </p:spPr>
      </p:pic>
      <p:sp>
        <p:nvSpPr>
          <p:cNvPr id="4" name="Rectangle 3"/>
          <p:cNvSpPr/>
          <p:nvPr/>
        </p:nvSpPr>
        <p:spPr>
          <a:xfrm>
            <a:off x="1481071" y="159084"/>
            <a:ext cx="8667481" cy="3416320"/>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3. Limitations </a:t>
            </a:r>
            <a:r>
              <a:rPr lang="en-US" sz="3600" dirty="0">
                <a:latin typeface="Times New Roman" panose="02020603050405020304" pitchFamily="18" charset="0"/>
                <a:cs typeface="Times New Roman" panose="02020603050405020304" pitchFamily="18" charset="0"/>
              </a:rPr>
              <a:t>in scope (it is more substantive. LLs may resort to avoidance if they find a structure difficult</a:t>
            </a:r>
            <a:r>
              <a:rPr lang="en-US" sz="3600" dirty="0" smtClean="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   EA </a:t>
            </a:r>
            <a:r>
              <a:rPr lang="en-US" sz="3600" dirty="0">
                <a:latin typeface="Times New Roman" panose="02020603050405020304" pitchFamily="18" charset="0"/>
                <a:cs typeface="Times New Roman" panose="02020603050405020304" pitchFamily="18" charset="0"/>
              </a:rPr>
              <a:t>lost popularity because of those weaknesses.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922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sz="3600" b="1" dirty="0">
                <a:latin typeface="Times New Roman" panose="02020603050405020304" pitchFamily="18" charset="0"/>
                <a:cs typeface="Times New Roman" panose="02020603050405020304" pitchFamily="18" charset="0"/>
              </a:rPr>
              <a:t>3.8.	EA and Contrastive Analysis Hypothesis</a:t>
            </a:r>
            <a:endParaRPr lang="fr-FR" sz="36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2" y="1063756"/>
            <a:ext cx="11355813" cy="5659016"/>
          </a:xfrm>
          <a:prstGeom prst="rect">
            <a:avLst/>
          </a:prstGeom>
        </p:spPr>
      </p:pic>
    </p:spTree>
    <p:extLst>
      <p:ext uri="{BB962C8B-B14F-4D97-AF65-F5344CB8AC3E}">
        <p14:creationId xmlns:p14="http://schemas.microsoft.com/office/powerpoint/2010/main" val="1418626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305" y="889843"/>
            <a:ext cx="11462197" cy="5078313"/>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CA </a:t>
            </a:r>
            <a:r>
              <a:rPr lang="en-US" sz="3600" dirty="0">
                <a:latin typeface="Times New Roman" panose="02020603050405020304" pitchFamily="18" charset="0"/>
                <a:cs typeface="Times New Roman" panose="02020603050405020304" pitchFamily="18" charset="0"/>
              </a:rPr>
              <a:t>is a way of comparing languages in order to determine potential errors for the ultimate purpose of isolating what needs to be learned and what does not need to be learned in a second-language-learning situation. In other words, one does a structure-by-structure comparison of the sound </a:t>
            </a:r>
            <a:r>
              <a:rPr lang="en-US" sz="3600" dirty="0" err="1">
                <a:latin typeface="Times New Roman" panose="02020603050405020304" pitchFamily="18" charset="0"/>
                <a:cs typeface="Times New Roman" panose="02020603050405020304" pitchFamily="18" charset="0"/>
              </a:rPr>
              <a:t>sysytem</a:t>
            </a:r>
            <a:r>
              <a:rPr lang="en-US" sz="3600" dirty="0">
                <a:latin typeface="Times New Roman" panose="02020603050405020304" pitchFamily="18" charset="0"/>
                <a:cs typeface="Times New Roman" panose="02020603050405020304" pitchFamily="18" charset="0"/>
              </a:rPr>
              <a:t>, morphological system, syntactic system, and even the cultural system of two languages for the purpose of discovering similarities and differences. The ultimate goal is to predict that will be either easy or difficult for LLs.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426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000" dirty="0" err="1" smtClean="0">
                <a:latin typeface="Times New Roman" panose="02020603050405020304" pitchFamily="18" charset="0"/>
                <a:cs typeface="Times New Roman" panose="02020603050405020304" pitchFamily="18" charset="0"/>
              </a:rPr>
              <a:t>References</a:t>
            </a:r>
            <a:endParaRPr lang="fr-FR" sz="40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78" y="1519707"/>
            <a:ext cx="10969447" cy="5338293"/>
          </a:xfrm>
          <a:prstGeom prst="rect">
            <a:avLst/>
          </a:prstGeom>
        </p:spPr>
      </p:pic>
    </p:spTree>
    <p:extLst>
      <p:ext uri="{BB962C8B-B14F-4D97-AF65-F5344CB8AC3E}">
        <p14:creationId xmlns:p14="http://schemas.microsoft.com/office/powerpoint/2010/main" val="2855108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552C732-AE21-48AB-B323-9CAF029E1455}"/>
              </a:ext>
            </a:extLst>
          </p:cNvPr>
          <p:cNvGrpSpPr/>
          <p:nvPr/>
        </p:nvGrpSpPr>
        <p:grpSpPr>
          <a:xfrm flipH="1">
            <a:off x="3628070" y="1816928"/>
            <a:ext cx="7441805" cy="4801543"/>
            <a:chOff x="1070741" y="2355612"/>
            <a:chExt cx="3613027" cy="2331169"/>
          </a:xfrm>
        </p:grpSpPr>
        <p:sp>
          <p:nvSpPr>
            <p:cNvPr id="4" name="Freeform 2">
              <a:extLst>
                <a:ext uri="{FF2B5EF4-FFF2-40B4-BE49-F238E27FC236}">
                  <a16:creationId xmlns:a16="http://schemas.microsoft.com/office/drawing/2014/main" xmlns="" id="{1D023E79-B96C-4428-86FE-C516A7D56F64}"/>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 name="Group 4">
              <a:extLst>
                <a:ext uri="{FF2B5EF4-FFF2-40B4-BE49-F238E27FC236}">
                  <a16:creationId xmlns:a16="http://schemas.microsoft.com/office/drawing/2014/main" xmlns="" id="{245E27E5-820C-4ADB-AB21-147DA85CD83F}"/>
                </a:ext>
              </a:extLst>
            </p:cNvPr>
            <p:cNvGrpSpPr/>
            <p:nvPr/>
          </p:nvGrpSpPr>
          <p:grpSpPr>
            <a:xfrm rot="3660000">
              <a:off x="1772640" y="2273771"/>
              <a:ext cx="112390" cy="1065317"/>
              <a:chOff x="1039691" y="2468855"/>
              <a:chExt cx="190176" cy="1802639"/>
            </a:xfrm>
          </p:grpSpPr>
          <p:sp>
            <p:nvSpPr>
              <p:cNvPr id="14" name="Rectangle 13">
                <a:extLst>
                  <a:ext uri="{FF2B5EF4-FFF2-40B4-BE49-F238E27FC236}">
                    <a16:creationId xmlns:a16="http://schemas.microsoft.com/office/drawing/2014/main" xmlns="" id="{6AD73076-E5E3-467A-AB34-1F6AF6AE9854}"/>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14">
                <a:extLst>
                  <a:ext uri="{FF2B5EF4-FFF2-40B4-BE49-F238E27FC236}">
                    <a16:creationId xmlns:a16="http://schemas.microsoft.com/office/drawing/2014/main" xmlns="" id="{F555A340-BD75-4994-945D-931CAA5FCFF5}"/>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
              <a:extLst>
                <a:ext uri="{FF2B5EF4-FFF2-40B4-BE49-F238E27FC236}">
                  <a16:creationId xmlns:a16="http://schemas.microsoft.com/office/drawing/2014/main" xmlns="" id="{03DF7A73-6B08-4CBC-B989-80002628EF16}"/>
                </a:ext>
              </a:extLst>
            </p:cNvPr>
            <p:cNvGrpSpPr/>
            <p:nvPr/>
          </p:nvGrpSpPr>
          <p:grpSpPr>
            <a:xfrm>
              <a:off x="1314845" y="3097544"/>
              <a:ext cx="136170" cy="1065354"/>
              <a:chOff x="1093356" y="2490394"/>
              <a:chExt cx="230413" cy="1802702"/>
            </a:xfrm>
          </p:grpSpPr>
          <p:sp>
            <p:nvSpPr>
              <p:cNvPr id="12" name="Rectangle 11">
                <a:extLst>
                  <a:ext uri="{FF2B5EF4-FFF2-40B4-BE49-F238E27FC236}">
                    <a16:creationId xmlns:a16="http://schemas.microsoft.com/office/drawing/2014/main" xmlns="" id="{EE5AB3EB-5D04-4EB8-8D7D-D60BC75E870C}"/>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12">
                <a:extLst>
                  <a:ext uri="{FF2B5EF4-FFF2-40B4-BE49-F238E27FC236}">
                    <a16:creationId xmlns:a16="http://schemas.microsoft.com/office/drawing/2014/main" xmlns="" id="{ABF14F28-307C-4E73-B0CD-B7DC3E25CDBE}"/>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 name="Group 6">
              <a:extLst>
                <a:ext uri="{FF2B5EF4-FFF2-40B4-BE49-F238E27FC236}">
                  <a16:creationId xmlns:a16="http://schemas.microsoft.com/office/drawing/2014/main" xmlns="" id="{23B7633C-36FC-41A1-B4FB-9F3BFA42582B}"/>
                </a:ext>
              </a:extLst>
            </p:cNvPr>
            <p:cNvGrpSpPr/>
            <p:nvPr/>
          </p:nvGrpSpPr>
          <p:grpSpPr>
            <a:xfrm>
              <a:off x="1243434" y="2957732"/>
              <a:ext cx="279625" cy="279625"/>
              <a:chOff x="3275856" y="4077072"/>
              <a:chExt cx="504056" cy="504056"/>
            </a:xfrm>
          </p:grpSpPr>
          <p:sp>
            <p:nvSpPr>
              <p:cNvPr id="10" name="Oval 9">
                <a:extLst>
                  <a:ext uri="{FF2B5EF4-FFF2-40B4-BE49-F238E27FC236}">
                    <a16:creationId xmlns:a16="http://schemas.microsoft.com/office/drawing/2014/main" xmlns="" id="{FA9EC6C2-C91D-4E27-A1D9-98299FA78780}"/>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a16="http://schemas.microsoft.com/office/drawing/2014/main" xmlns="" id="{7694EA01-1969-4479-A0DF-C85E6E6C76C0}"/>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8" name="Rounded Rectangle 14">
              <a:extLst>
                <a:ext uri="{FF2B5EF4-FFF2-40B4-BE49-F238E27FC236}">
                  <a16:creationId xmlns:a16="http://schemas.microsoft.com/office/drawing/2014/main" xmlns="" id="{56F153D7-B64E-4B23-85DF-BF50BE88EA57}"/>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Diagonal Stripe 8">
              <a:extLst>
                <a:ext uri="{FF2B5EF4-FFF2-40B4-BE49-F238E27FC236}">
                  <a16:creationId xmlns:a16="http://schemas.microsoft.com/office/drawing/2014/main" xmlns="" id="{2CD8A0B8-7167-4926-980F-890DCAFC4E3B}"/>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15">
            <a:extLst>
              <a:ext uri="{FF2B5EF4-FFF2-40B4-BE49-F238E27FC236}">
                <a16:creationId xmlns:a16="http://schemas.microsoft.com/office/drawing/2014/main" xmlns="" id="{CF1261D0-49A3-4283-A515-ABCB04AA4F05}"/>
              </a:ext>
            </a:extLst>
          </p:cNvPr>
          <p:cNvGrpSpPr/>
          <p:nvPr/>
        </p:nvGrpSpPr>
        <p:grpSpPr>
          <a:xfrm>
            <a:off x="6327040" y="4165068"/>
            <a:ext cx="2122406" cy="1866023"/>
            <a:chOff x="3983887" y="4061275"/>
            <a:chExt cx="2122406" cy="1866023"/>
          </a:xfrm>
        </p:grpSpPr>
        <p:grpSp>
          <p:nvGrpSpPr>
            <p:cNvPr id="17" name="Group 16">
              <a:extLst>
                <a:ext uri="{FF2B5EF4-FFF2-40B4-BE49-F238E27FC236}">
                  <a16:creationId xmlns:a16="http://schemas.microsoft.com/office/drawing/2014/main" xmlns="" id="{4CB1A700-9718-4922-9D48-757BFE05066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0" name="Freeform 15">
                <a:extLst>
                  <a:ext uri="{FF2B5EF4-FFF2-40B4-BE49-F238E27FC236}">
                    <a16:creationId xmlns:a16="http://schemas.microsoft.com/office/drawing/2014/main" xmlns="" id="{A32F03F3-C78A-4AC1-8F31-AF80BB77DC0D}"/>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Rectangle 22">
                <a:extLst>
                  <a:ext uri="{FF2B5EF4-FFF2-40B4-BE49-F238E27FC236}">
                    <a16:creationId xmlns:a16="http://schemas.microsoft.com/office/drawing/2014/main" xmlns="" id="{7FFDD6D9-B3D7-419C-A7BA-1BF390C5FEB9}"/>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8" name="Group 17">
              <a:extLst>
                <a:ext uri="{FF2B5EF4-FFF2-40B4-BE49-F238E27FC236}">
                  <a16:creationId xmlns:a16="http://schemas.microsoft.com/office/drawing/2014/main" xmlns="" id="{ED968CC3-B0F4-4FCC-9814-99C41EE42213}"/>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8" name="Freeform 18">
                <a:extLst>
                  <a:ext uri="{FF2B5EF4-FFF2-40B4-BE49-F238E27FC236}">
                    <a16:creationId xmlns:a16="http://schemas.microsoft.com/office/drawing/2014/main" xmlns="" id="{7E6CDDC2-AD7C-44B0-AF6B-2DDC182D6E69}"/>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Freeform 19">
                <a:extLst>
                  <a:ext uri="{FF2B5EF4-FFF2-40B4-BE49-F238E27FC236}">
                    <a16:creationId xmlns:a16="http://schemas.microsoft.com/office/drawing/2014/main" xmlns="" id="{4F4E4007-7FBE-4804-848B-C995E635A4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9" name="Group 18">
              <a:extLst>
                <a:ext uri="{FF2B5EF4-FFF2-40B4-BE49-F238E27FC236}">
                  <a16:creationId xmlns:a16="http://schemas.microsoft.com/office/drawing/2014/main" xmlns="" id="{D00B1EF6-F0C4-4540-8FDC-FD7569F487FC}"/>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6" name="Freeform 21">
                <a:extLst>
                  <a:ext uri="{FF2B5EF4-FFF2-40B4-BE49-F238E27FC236}">
                    <a16:creationId xmlns:a16="http://schemas.microsoft.com/office/drawing/2014/main" xmlns="" id="{0624BE7F-B0CE-4FCC-AD3A-1A1E33DEDB95}"/>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7" name="Rectangle 22">
                <a:extLst>
                  <a:ext uri="{FF2B5EF4-FFF2-40B4-BE49-F238E27FC236}">
                    <a16:creationId xmlns:a16="http://schemas.microsoft.com/office/drawing/2014/main" xmlns="" id="{BE3B4F16-43A4-4DB6-B58F-3AB723658B8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a16="http://schemas.microsoft.com/office/drawing/2014/main" xmlns="" id="{D0FD73CE-4098-45EF-9477-EC2198726973}"/>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4" name="Freeform 24">
                <a:extLst>
                  <a:ext uri="{FF2B5EF4-FFF2-40B4-BE49-F238E27FC236}">
                    <a16:creationId xmlns:a16="http://schemas.microsoft.com/office/drawing/2014/main" xmlns="" id="{EA40E29A-CC4C-4F2C-B9D6-E3E26ED033A8}"/>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5" name="Rectangle 22">
                <a:extLst>
                  <a:ext uri="{FF2B5EF4-FFF2-40B4-BE49-F238E27FC236}">
                    <a16:creationId xmlns:a16="http://schemas.microsoft.com/office/drawing/2014/main" xmlns="" id="{DD70DC6C-6C62-4E07-AD06-786975A72F54}"/>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 name="Group 20">
              <a:extLst>
                <a:ext uri="{FF2B5EF4-FFF2-40B4-BE49-F238E27FC236}">
                  <a16:creationId xmlns:a16="http://schemas.microsoft.com/office/drawing/2014/main" xmlns="" id="{B9368E8B-4A3A-4DE1-8E9F-7150562AE5A7}"/>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2" name="Freeform 27">
                <a:extLst>
                  <a:ext uri="{FF2B5EF4-FFF2-40B4-BE49-F238E27FC236}">
                    <a16:creationId xmlns:a16="http://schemas.microsoft.com/office/drawing/2014/main" xmlns="" id="{997CFB6E-9F79-49E6-A553-353307B96A81}"/>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Freeform 28">
                <a:extLst>
                  <a:ext uri="{FF2B5EF4-FFF2-40B4-BE49-F238E27FC236}">
                    <a16:creationId xmlns:a16="http://schemas.microsoft.com/office/drawing/2014/main" xmlns="" id="{1AEBC285-30F9-4AE2-AE83-88C8D006A8E7}"/>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37" name="TextBox 36">
            <a:extLst>
              <a:ext uri="{FF2B5EF4-FFF2-40B4-BE49-F238E27FC236}">
                <a16:creationId xmlns:a16="http://schemas.microsoft.com/office/drawing/2014/main" xmlns="" id="{1213E378-BD7F-47E6-A33D-BC3E316FCB5D}"/>
              </a:ext>
            </a:extLst>
          </p:cNvPr>
          <p:cNvSpPr txBox="1"/>
          <p:nvPr/>
        </p:nvSpPr>
        <p:spPr>
          <a:xfrm>
            <a:off x="1615288" y="5621124"/>
            <a:ext cx="3529630" cy="276999"/>
          </a:xfrm>
          <a:prstGeom prst="rect">
            <a:avLst/>
          </a:prstGeom>
          <a:noFill/>
        </p:spPr>
        <p:txBody>
          <a:bodyPr wrap="square" rtlCol="0">
            <a:spAutoFit/>
          </a:bodyPr>
          <a:lstStyle/>
          <a:p>
            <a:endParaRPr lang="en-US" altLang="ko-KR" sz="1200" dirty="0">
              <a:solidFill>
                <a:schemeClr val="tx1">
                  <a:lumMod val="65000"/>
                  <a:lumOff val="35000"/>
                </a:schemeClr>
              </a:solidFill>
              <a:cs typeface="Arial" pitchFamily="34" charset="0"/>
            </a:endParaRPr>
          </a:p>
        </p:txBody>
      </p:sp>
      <p:sp>
        <p:nvSpPr>
          <p:cNvPr id="40" name="TextBox 39">
            <a:extLst>
              <a:ext uri="{FF2B5EF4-FFF2-40B4-BE49-F238E27FC236}">
                <a16:creationId xmlns:a16="http://schemas.microsoft.com/office/drawing/2014/main" xmlns="" id="{8A4D8B44-A562-4B5B-BFF4-BAFA4A663FC0}"/>
              </a:ext>
            </a:extLst>
          </p:cNvPr>
          <p:cNvSpPr txBox="1"/>
          <p:nvPr/>
        </p:nvSpPr>
        <p:spPr>
          <a:xfrm>
            <a:off x="1615288" y="3986807"/>
            <a:ext cx="3529630" cy="276999"/>
          </a:xfrm>
          <a:prstGeom prst="rect">
            <a:avLst/>
          </a:prstGeom>
          <a:noFill/>
        </p:spPr>
        <p:txBody>
          <a:bodyPr wrap="square" rtlCol="0">
            <a:spAutoFit/>
          </a:bodyPr>
          <a:lstStyle/>
          <a:p>
            <a:endParaRPr lang="en-US" altLang="ko-KR" sz="1200" dirty="0">
              <a:solidFill>
                <a:schemeClr val="tx1">
                  <a:lumMod val="65000"/>
                  <a:lumOff val="35000"/>
                </a:schemeClr>
              </a:solidFill>
              <a:cs typeface="Arial" pitchFamily="34" charset="0"/>
            </a:endParaRPr>
          </a:p>
        </p:txBody>
      </p:sp>
      <p:sp>
        <p:nvSpPr>
          <p:cNvPr id="43" name="TextBox 42">
            <a:extLst>
              <a:ext uri="{FF2B5EF4-FFF2-40B4-BE49-F238E27FC236}">
                <a16:creationId xmlns:a16="http://schemas.microsoft.com/office/drawing/2014/main" xmlns="" id="{A992BE2F-ED0A-49D6-9F34-79EAB0E25989}"/>
              </a:ext>
            </a:extLst>
          </p:cNvPr>
          <p:cNvSpPr txBox="1"/>
          <p:nvPr/>
        </p:nvSpPr>
        <p:spPr>
          <a:xfrm>
            <a:off x="1615288" y="4803965"/>
            <a:ext cx="3529630" cy="276999"/>
          </a:xfrm>
          <a:prstGeom prst="rect">
            <a:avLst/>
          </a:prstGeom>
          <a:noFill/>
        </p:spPr>
        <p:txBody>
          <a:bodyPr wrap="square" rtlCol="0">
            <a:spAutoFit/>
          </a:bodyPr>
          <a:lstStyle/>
          <a:p>
            <a:endParaRPr lang="en-US" altLang="ko-KR" sz="1200" dirty="0">
              <a:solidFill>
                <a:schemeClr val="tx1">
                  <a:lumMod val="65000"/>
                  <a:lumOff val="35000"/>
                </a:schemeClr>
              </a:solidFill>
              <a:cs typeface="Arial" pitchFamily="34" charset="0"/>
            </a:endParaRPr>
          </a:p>
        </p:txBody>
      </p:sp>
      <p:sp>
        <p:nvSpPr>
          <p:cNvPr id="44" name="Oval 43">
            <a:extLst>
              <a:ext uri="{FF2B5EF4-FFF2-40B4-BE49-F238E27FC236}">
                <a16:creationId xmlns:a16="http://schemas.microsoft.com/office/drawing/2014/main" xmlns="" id="{A4B3498C-F4AE-4565-BE93-4D0C7F8ADB5C}"/>
              </a:ext>
            </a:extLst>
          </p:cNvPr>
          <p:cNvSpPr/>
          <p:nvPr/>
        </p:nvSpPr>
        <p:spPr>
          <a:xfrm>
            <a:off x="944978" y="3022514"/>
            <a:ext cx="509349" cy="509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Oval 44">
            <a:extLst>
              <a:ext uri="{FF2B5EF4-FFF2-40B4-BE49-F238E27FC236}">
                <a16:creationId xmlns:a16="http://schemas.microsoft.com/office/drawing/2014/main" xmlns="" id="{06E0A9A3-F09C-4E35-96C1-F2833388F1A2}"/>
              </a:ext>
            </a:extLst>
          </p:cNvPr>
          <p:cNvSpPr/>
          <p:nvPr/>
        </p:nvSpPr>
        <p:spPr>
          <a:xfrm>
            <a:off x="944978" y="3839673"/>
            <a:ext cx="509349" cy="50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Oval 45">
            <a:extLst>
              <a:ext uri="{FF2B5EF4-FFF2-40B4-BE49-F238E27FC236}">
                <a16:creationId xmlns:a16="http://schemas.microsoft.com/office/drawing/2014/main" xmlns="" id="{729A365E-01DD-4B56-A882-32950D7C44BA}"/>
              </a:ext>
            </a:extLst>
          </p:cNvPr>
          <p:cNvSpPr/>
          <p:nvPr/>
        </p:nvSpPr>
        <p:spPr>
          <a:xfrm>
            <a:off x="944978" y="4656830"/>
            <a:ext cx="509349" cy="509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Oval 46">
            <a:extLst>
              <a:ext uri="{FF2B5EF4-FFF2-40B4-BE49-F238E27FC236}">
                <a16:creationId xmlns:a16="http://schemas.microsoft.com/office/drawing/2014/main" xmlns="" id="{B8521C55-89DB-4A77-B2AA-F3E8CD1613FE}"/>
              </a:ext>
            </a:extLst>
          </p:cNvPr>
          <p:cNvSpPr/>
          <p:nvPr/>
        </p:nvSpPr>
        <p:spPr>
          <a:xfrm>
            <a:off x="944978" y="5473988"/>
            <a:ext cx="509349" cy="5093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 name="Rectangle 1"/>
          <p:cNvSpPr/>
          <p:nvPr/>
        </p:nvSpPr>
        <p:spPr>
          <a:xfrm>
            <a:off x="794571" y="1234923"/>
            <a:ext cx="9854226" cy="4663200"/>
          </a:xfrm>
          <a:prstGeom prst="rect">
            <a:avLst/>
          </a:prstGeom>
        </p:spPr>
        <p:txBody>
          <a:bodyPr wrap="square">
            <a:spAutoFit/>
          </a:bodyPr>
          <a:lstStyle/>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Carter, R.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Nunan</a:t>
            </a:r>
            <a:r>
              <a:rPr lang="fr-FR" dirty="0">
                <a:latin typeface="Times New Roman" panose="02020603050405020304" pitchFamily="18" charset="0"/>
                <a:ea typeface="Calibri" panose="020F0502020204030204" pitchFamily="34" charset="0"/>
                <a:cs typeface="Arial" panose="020B0604020202020204" pitchFamily="34" charset="0"/>
              </a:rPr>
              <a:t>, D. (</a:t>
            </a:r>
            <a:r>
              <a:rPr lang="fr-FR" dirty="0" err="1">
                <a:latin typeface="Times New Roman" panose="02020603050405020304" pitchFamily="18" charset="0"/>
                <a:ea typeface="Calibri" panose="020F0502020204030204" pitchFamily="34" charset="0"/>
                <a:cs typeface="Arial" panose="020B0604020202020204" pitchFamily="34" charset="0"/>
              </a:rPr>
              <a:t>eds</a:t>
            </a:r>
            <a:r>
              <a:rPr lang="fr-FR" dirty="0">
                <a:latin typeface="Times New Roman" panose="02020603050405020304" pitchFamily="18" charset="0"/>
                <a:ea typeface="Calibri" panose="020F0502020204030204" pitchFamily="34" charset="0"/>
                <a:cs typeface="Arial" panose="020B0604020202020204" pitchFamily="34" charset="0"/>
              </a:rPr>
              <a:t>.). (2001). The Cambridge Guide to </a:t>
            </a:r>
            <a:r>
              <a:rPr lang="fr-FR" dirty="0" err="1">
                <a:latin typeface="Times New Roman" panose="02020603050405020304" pitchFamily="18" charset="0"/>
                <a:ea typeface="Calibri" panose="020F0502020204030204" pitchFamily="34" charset="0"/>
                <a:cs typeface="Arial" panose="020B0604020202020204" pitchFamily="34" charset="0"/>
              </a:rPr>
              <a:t>Teaching</a:t>
            </a:r>
            <a:r>
              <a:rPr lang="fr-FR" dirty="0">
                <a:latin typeface="Times New Roman" panose="02020603050405020304" pitchFamily="18" charset="0"/>
                <a:ea typeface="Calibri" panose="020F0502020204030204" pitchFamily="34" charset="0"/>
                <a:cs typeface="Arial" panose="020B0604020202020204" pitchFamily="34" charset="0"/>
              </a:rPr>
              <a:t> English to Speakers of </a:t>
            </a:r>
            <a:r>
              <a:rPr lang="fr-FR" dirty="0" err="1">
                <a:latin typeface="Times New Roman" panose="02020603050405020304" pitchFamily="18" charset="0"/>
                <a:ea typeface="Calibri" panose="020F0502020204030204" pitchFamily="34" charset="0"/>
                <a:cs typeface="Arial" panose="020B0604020202020204" pitchFamily="34" charset="0"/>
              </a:rPr>
              <a:t>Other</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Languages</a:t>
            </a:r>
            <a:r>
              <a:rPr lang="fr-FR" dirty="0">
                <a:latin typeface="Times New Roman" panose="02020603050405020304" pitchFamily="18" charset="0"/>
                <a:ea typeface="Calibri" panose="020F0502020204030204" pitchFamily="34" charset="0"/>
                <a:cs typeface="Arial" panose="020B0604020202020204" pitchFamily="34" charset="0"/>
              </a:rPr>
              <a:t>. Cambridge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Ellis, R. (1997).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Oxford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Ellis, R. (2008). The </a:t>
            </a:r>
            <a:r>
              <a:rPr lang="fr-FR" dirty="0" err="1">
                <a:latin typeface="Times New Roman" panose="02020603050405020304" pitchFamily="18" charset="0"/>
                <a:ea typeface="Calibri" panose="020F0502020204030204" pitchFamily="34" charset="0"/>
                <a:cs typeface="Arial" panose="020B0604020202020204" pitchFamily="34" charset="0"/>
              </a:rPr>
              <a:t>Study</a:t>
            </a:r>
            <a:r>
              <a:rPr lang="fr-FR" dirty="0">
                <a:latin typeface="Times New Roman" panose="02020603050405020304" pitchFamily="18" charset="0"/>
                <a:ea typeface="Calibri" panose="020F0502020204030204" pitchFamily="34" charset="0"/>
                <a:cs typeface="Arial" panose="020B0604020202020204" pitchFamily="34" charset="0"/>
              </a:rPr>
              <a:t> of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Oxford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Gass</a:t>
            </a:r>
            <a:r>
              <a:rPr lang="fr-FR" dirty="0">
                <a:latin typeface="Times New Roman" panose="02020603050405020304" pitchFamily="18" charset="0"/>
                <a:ea typeface="Calibri" panose="020F0502020204030204" pitchFamily="34" charset="0"/>
                <a:cs typeface="Arial" panose="020B0604020202020204" pitchFamily="34" charset="0"/>
              </a:rPr>
              <a:t>, S.M.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Selinker</a:t>
            </a:r>
            <a:r>
              <a:rPr lang="fr-FR" dirty="0">
                <a:latin typeface="Times New Roman" panose="02020603050405020304" pitchFamily="18" charset="0"/>
                <a:ea typeface="Calibri" panose="020F0502020204030204" pitchFamily="34" charset="0"/>
                <a:cs typeface="Arial" panose="020B0604020202020204" pitchFamily="34" charset="0"/>
              </a:rPr>
              <a:t>, L. (2008).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An </a:t>
            </a:r>
            <a:r>
              <a:rPr lang="fr-FR" dirty="0" err="1">
                <a:latin typeface="Times New Roman" panose="02020603050405020304" pitchFamily="18" charset="0"/>
                <a:ea typeface="Calibri" panose="020F0502020204030204" pitchFamily="34" charset="0"/>
                <a:cs typeface="Arial" panose="020B0604020202020204" pitchFamily="34" charset="0"/>
              </a:rPr>
              <a:t>Introductory</a:t>
            </a:r>
            <a:r>
              <a:rPr lang="fr-FR" dirty="0">
                <a:latin typeface="Times New Roman" panose="02020603050405020304" pitchFamily="18" charset="0"/>
                <a:ea typeface="Calibri" panose="020F0502020204030204" pitchFamily="34" charset="0"/>
                <a:cs typeface="Arial" panose="020B0604020202020204" pitchFamily="34" charset="0"/>
              </a:rPr>
              <a:t> Course. </a:t>
            </a:r>
            <a:r>
              <a:rPr lang="fr-FR" dirty="0" err="1">
                <a:latin typeface="Times New Roman" panose="02020603050405020304" pitchFamily="18" charset="0"/>
                <a:ea typeface="Calibri" panose="020F0502020204030204" pitchFamily="34" charset="0"/>
                <a:cs typeface="Arial" panose="020B0604020202020204" pitchFamily="34" charset="0"/>
              </a:rPr>
              <a:t>Routledge</a:t>
            </a:r>
            <a:r>
              <a:rPr lang="fr-FR" dirty="0">
                <a:latin typeface="Times New Roman" panose="02020603050405020304" pitchFamily="18" charset="0"/>
                <a:ea typeface="Calibri" panose="020F0502020204030204" pitchFamily="34" charset="0"/>
                <a:cs typeface="Arial" panose="020B0604020202020204" pitchFamily="34" charset="0"/>
              </a:rPr>
              <a:t>: Taylor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Francis Group. New York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London.</a:t>
            </a:r>
            <a:endParaRPr lang="fr-FR" sz="1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Krashen</a:t>
            </a:r>
            <a:r>
              <a:rPr lang="fr-FR" dirty="0">
                <a:latin typeface="Times New Roman" panose="02020603050405020304" pitchFamily="18" charset="0"/>
                <a:ea typeface="Calibri" panose="020F0502020204030204" pitchFamily="34" charset="0"/>
                <a:cs typeface="Arial" panose="020B0604020202020204" pitchFamily="34" charset="0"/>
              </a:rPr>
              <a:t>, S.D. (1981).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and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Learning.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of </a:t>
            </a:r>
            <a:r>
              <a:rPr lang="fr-FR" dirty="0" err="1">
                <a:latin typeface="Times New Roman" panose="02020603050405020304" pitchFamily="18" charset="0"/>
                <a:ea typeface="Calibri" panose="020F0502020204030204" pitchFamily="34" charset="0"/>
                <a:cs typeface="Arial" panose="020B0604020202020204" pitchFamily="34" charset="0"/>
              </a:rPr>
              <a:t>Southern</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California</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Pergamon</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 Inc.</a:t>
            </a:r>
            <a:endParaRPr lang="fr-FR" sz="1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Mitchell, R.; </a:t>
            </a:r>
            <a:r>
              <a:rPr lang="fr-FR" dirty="0" err="1">
                <a:latin typeface="Times New Roman" panose="02020603050405020304" pitchFamily="18" charset="0"/>
                <a:ea typeface="Calibri" panose="020F0502020204030204" pitchFamily="34" charset="0"/>
                <a:cs typeface="Arial" panose="020B0604020202020204" pitchFamily="34" charset="0"/>
              </a:rPr>
              <a:t>Myles</a:t>
            </a:r>
            <a:r>
              <a:rPr lang="fr-FR" dirty="0">
                <a:latin typeface="Times New Roman" panose="02020603050405020304" pitchFamily="18" charset="0"/>
                <a:ea typeface="Calibri" panose="020F0502020204030204" pitchFamily="34" charset="0"/>
                <a:cs typeface="Arial" panose="020B0604020202020204" pitchFamily="34" charset="0"/>
              </a:rPr>
              <a:t>, F.;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Marsden, E. (2013).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Learning </a:t>
            </a:r>
            <a:r>
              <a:rPr lang="fr-FR" dirty="0" err="1">
                <a:latin typeface="Times New Roman" panose="02020603050405020304" pitchFamily="18" charset="0"/>
                <a:ea typeface="Calibri" panose="020F0502020204030204" pitchFamily="34" charset="0"/>
                <a:cs typeface="Arial" panose="020B0604020202020204" pitchFamily="34" charset="0"/>
              </a:rPr>
              <a:t>Theories</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Routledge</a:t>
            </a:r>
            <a:r>
              <a:rPr lang="fr-FR" dirty="0">
                <a:latin typeface="Times New Roman" panose="02020603050405020304" pitchFamily="18" charset="0"/>
                <a:ea typeface="Calibri" panose="020F0502020204030204" pitchFamily="34" charset="0"/>
                <a:cs typeface="Arial" panose="020B0604020202020204" pitchFamily="34" charset="0"/>
              </a:rPr>
              <a:t>: Taylor &amp; Francis Group. London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New York.</a:t>
            </a:r>
            <a:endParaRPr lang="fr-FR" sz="1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Ruschmann</a:t>
            </a:r>
            <a:r>
              <a:rPr lang="fr-FR" dirty="0">
                <a:latin typeface="Times New Roman" panose="02020603050405020304" pitchFamily="18" charset="0"/>
                <a:ea typeface="Calibri" panose="020F0502020204030204" pitchFamily="34" charset="0"/>
                <a:cs typeface="Arial" panose="020B0604020202020204" pitchFamily="34" charset="0"/>
              </a:rPr>
              <a:t>, C.M.F. (1980). Simplification </a:t>
            </a:r>
            <a:r>
              <a:rPr lang="fr-FR" dirty="0" err="1">
                <a:latin typeface="Times New Roman" panose="02020603050405020304" pitchFamily="18" charset="0"/>
                <a:ea typeface="Calibri" panose="020F0502020204030204" pitchFamily="34" charset="0"/>
                <a:cs typeface="Arial" panose="020B0604020202020204" pitchFamily="34" charset="0"/>
              </a:rPr>
              <a:t>Strategies</a:t>
            </a:r>
            <a:r>
              <a:rPr lang="fr-FR" dirty="0">
                <a:latin typeface="Times New Roman" panose="02020603050405020304" pitchFamily="18" charset="0"/>
                <a:ea typeface="Calibri" panose="020F0502020204030204" pitchFamily="34" charset="0"/>
                <a:cs typeface="Arial" panose="020B0604020202020204" pitchFamily="34" charset="0"/>
              </a:rPr>
              <a:t> in </a:t>
            </a:r>
            <a:r>
              <a:rPr lang="fr-FR" dirty="0" err="1">
                <a:latin typeface="Times New Roman" panose="02020603050405020304" pitchFamily="18" charset="0"/>
                <a:ea typeface="Calibri" panose="020F0502020204030204" pitchFamily="34" charset="0"/>
                <a:cs typeface="Arial" panose="020B0604020202020204" pitchFamily="34" charset="0"/>
              </a:rPr>
              <a:t>Learners</a:t>
            </a:r>
            <a:r>
              <a:rPr lang="fr-FR" dirty="0">
                <a:latin typeface="Times New Roman" panose="02020603050405020304" pitchFamily="18" charset="0"/>
                <a:ea typeface="Calibri" panose="020F0502020204030204" pitchFamily="34" charset="0"/>
                <a:cs typeface="Arial" panose="020B0604020202020204" pitchFamily="34" charset="0"/>
              </a:rPr>
              <a:t> of English as a </a:t>
            </a:r>
            <a:r>
              <a:rPr lang="fr-FR" dirty="0" err="1">
                <a:latin typeface="Times New Roman" panose="02020603050405020304" pitchFamily="18" charset="0"/>
                <a:ea typeface="Calibri" panose="020F0502020204030204" pitchFamily="34" charset="0"/>
                <a:cs typeface="Arial" panose="020B0604020202020204" pitchFamily="34" charset="0"/>
              </a:rPr>
              <a:t>Foreign</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Master Dissertation. Da </a:t>
            </a:r>
            <a:r>
              <a:rPr lang="fr-FR" dirty="0" err="1">
                <a:latin typeface="Times New Roman" panose="02020603050405020304" pitchFamily="18" charset="0"/>
                <a:ea typeface="Calibri" panose="020F0502020204030204" pitchFamily="34" charset="0"/>
                <a:cs typeface="Arial" panose="020B0604020202020204" pitchFamily="34" charset="0"/>
              </a:rPr>
              <a:t>Universidade</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Federal</a:t>
            </a:r>
            <a:r>
              <a:rPr lang="fr-FR" dirty="0">
                <a:latin typeface="Times New Roman" panose="02020603050405020304" pitchFamily="18" charset="0"/>
                <a:ea typeface="Calibri" panose="020F0502020204030204" pitchFamily="34" charset="0"/>
                <a:cs typeface="Arial" panose="020B0604020202020204" pitchFamily="34" charset="0"/>
              </a:rPr>
              <a:t> do </a:t>
            </a:r>
            <a:r>
              <a:rPr lang="fr-FR" dirty="0" err="1">
                <a:latin typeface="Times New Roman" panose="02020603050405020304" pitchFamily="18" charset="0"/>
                <a:ea typeface="Calibri" panose="020F0502020204030204" pitchFamily="34" charset="0"/>
                <a:cs typeface="Arial" panose="020B0604020202020204" pitchFamily="34" charset="0"/>
              </a:rPr>
              <a:t>Paran</a:t>
            </a:r>
            <a:r>
              <a:rPr lang="fr-FR" dirty="0" err="1">
                <a:latin typeface="Arabic Typesetting" panose="03020402040406030203" pitchFamily="66" charset="-78"/>
                <a:ea typeface="Calibri" panose="020F0502020204030204" pitchFamily="34" charset="0"/>
                <a:cs typeface="Arial" panose="020B0604020202020204" pitchFamily="34" charset="0"/>
              </a:rPr>
              <a:t>Á</a:t>
            </a:r>
            <a:r>
              <a:rPr lang="fr-FR" dirty="0">
                <a:latin typeface="Arabic Typesetting" panose="03020402040406030203" pitchFamily="66" charset="-78"/>
                <a:ea typeface="Calibri" panose="020F0502020204030204" pitchFamily="34" charset="0"/>
                <a:cs typeface="Arial" panose="020B060402020202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Saville-Troike</a:t>
            </a:r>
            <a:r>
              <a:rPr lang="fr-FR" dirty="0">
                <a:latin typeface="Times New Roman" panose="02020603050405020304" pitchFamily="18" charset="0"/>
                <a:ea typeface="Calibri" panose="020F0502020204030204" pitchFamily="34" charset="0"/>
                <a:cs typeface="Arial" panose="020B0604020202020204" pitchFamily="34" charset="0"/>
              </a:rPr>
              <a:t>, M. (2006). </a:t>
            </a:r>
            <a:r>
              <a:rPr lang="fr-FR" dirty="0" err="1">
                <a:latin typeface="Times New Roman" panose="02020603050405020304" pitchFamily="18" charset="0"/>
                <a:ea typeface="Calibri" panose="020F0502020204030204" pitchFamily="34" charset="0"/>
                <a:cs typeface="Arial" panose="020B0604020202020204" pitchFamily="34" charset="0"/>
              </a:rPr>
              <a:t>Introducing</a:t>
            </a:r>
            <a:r>
              <a:rPr lang="fr-FR" dirty="0">
                <a:latin typeface="Times New Roman" panose="02020603050405020304" pitchFamily="18" charset="0"/>
                <a:ea typeface="Calibri" panose="020F0502020204030204" pitchFamily="34" charset="0"/>
                <a:cs typeface="Arial" panose="020B0604020202020204" pitchFamily="34" charset="0"/>
              </a:rPr>
              <a:t>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Cambridge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03533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5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624500" y="2857630"/>
            <a:ext cx="4777152" cy="830997"/>
          </a:xfrm>
          <a:prstGeom prst="rect">
            <a:avLst/>
          </a:prstGeom>
          <a:noFill/>
        </p:spPr>
        <p:txBody>
          <a:bodyPr wrap="square" rtlCol="0" anchor="ctr">
            <a:spAutoFit/>
          </a:bodyPr>
          <a:lstStyle/>
          <a:p>
            <a:pPr algn="r"/>
            <a:endParaRPr lang="ko-KR" altLang="en-US" sz="4800" b="1" dirty="0">
              <a:solidFill>
                <a:schemeClr val="bg1"/>
              </a:solidFill>
              <a:latin typeface="+mj-lt"/>
              <a:cs typeface="Arial" pitchFamily="34" charset="0"/>
            </a:endParaRPr>
          </a:p>
        </p:txBody>
      </p:sp>
      <p:sp>
        <p:nvSpPr>
          <p:cNvPr id="2" name="Rectangle 1"/>
          <p:cNvSpPr/>
          <p:nvPr/>
        </p:nvSpPr>
        <p:spPr>
          <a:xfrm>
            <a:off x="892244" y="5918439"/>
            <a:ext cx="9506128"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Key Characteristics of Explicit Knowledge</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69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2" y="1846668"/>
            <a:ext cx="11590986" cy="3416320"/>
          </a:xfrm>
          <a:prstGeom prst="rect">
            <a:avLst/>
          </a:prstGeom>
        </p:spPr>
        <p:txBody>
          <a:bodyPr wrap="square">
            <a:spAutoFit/>
          </a:bodyPr>
          <a:lstStyle/>
          <a:p>
            <a:r>
              <a:rPr lang="en-US" dirty="0" smtClean="0"/>
              <a:t>   </a:t>
            </a:r>
            <a:r>
              <a:rPr lang="en-US" sz="3600" dirty="0">
                <a:latin typeface="Times New Roman" panose="02020603050405020304" pitchFamily="18" charset="0"/>
                <a:cs typeface="Times New Roman" panose="02020603050405020304" pitchFamily="18" charset="0"/>
              </a:rPr>
              <a:t>EK is conscious in contrast to implicit knowledge, which is entirely tacit, learners know what they </a:t>
            </a:r>
            <a:r>
              <a:rPr lang="en-US" sz="3600" dirty="0" smtClean="0">
                <a:latin typeface="Times New Roman" panose="02020603050405020304" pitchFamily="18" charset="0"/>
                <a:cs typeface="Times New Roman" panose="02020603050405020304" pitchFamily="18" charset="0"/>
              </a:rPr>
              <a:t>know; </a:t>
            </a:r>
            <a:r>
              <a:rPr lang="en-US" sz="3600" dirty="0">
                <a:latin typeface="Times New Roman" panose="02020603050405020304" pitchFamily="18" charset="0"/>
                <a:cs typeface="Times New Roman" panose="02020603050405020304" pitchFamily="18" charset="0"/>
              </a:rPr>
              <a:t>they are consciously aware of some aspect or feature of the L2 (Ellis, 2004). EK is declarative, that is, it is comprised of facts about the L2. These facts concern both rule-based knowledge and knowledge of fragments and exemplars (ibid).</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39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62" y="1972288"/>
            <a:ext cx="11681138" cy="3416320"/>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Further</a:t>
            </a:r>
            <a:r>
              <a:rPr lang="en-US" sz="3600" dirty="0">
                <a:latin typeface="Times New Roman" panose="02020603050405020304" pitchFamily="18" charset="0"/>
                <a:cs typeface="Times New Roman" panose="02020603050405020304" pitchFamily="18" charset="0"/>
              </a:rPr>
              <a:t>, EK is generally accessible through controlled processing. This contrasts with the automatic processing that characterizes the use of implicit knowledge. In terms of sociocultural theory (</a:t>
            </a:r>
            <a:r>
              <a:rPr lang="en-US" sz="3600" dirty="0" err="1">
                <a:latin typeface="Times New Roman" panose="02020603050405020304" pitchFamily="18" charset="0"/>
                <a:cs typeface="Times New Roman" panose="02020603050405020304" pitchFamily="18" charset="0"/>
              </a:rPr>
              <a:t>Lantolf</a:t>
            </a:r>
            <a:r>
              <a:rPr lang="en-US" sz="3600" dirty="0">
                <a:latin typeface="Times New Roman" panose="02020603050405020304" pitchFamily="18" charset="0"/>
                <a:cs typeface="Times New Roman" panose="02020603050405020304" pitchFamily="18" charset="0"/>
              </a:rPr>
              <a:t>, 2000), EK might be viewed a tool that learners use to achieve self-control in linguistically demanding situations.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224487"/>
      </p:ext>
    </p:extLst>
  </p:cSld>
  <p:clrMapOvr>
    <a:masterClrMapping/>
  </p:clrMapOvr>
</p:sld>
</file>

<file path=ppt/theme/theme1.xml><?xml version="1.0" encoding="utf-8"?>
<a:theme xmlns:a="http://schemas.openxmlformats.org/drawingml/2006/main" name="Cover and End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3540</TotalTime>
  <Words>3162</Words>
  <Application>Microsoft Office PowerPoint</Application>
  <PresentationFormat>Grand écran</PresentationFormat>
  <Paragraphs>104</Paragraphs>
  <Slides>68</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68</vt:i4>
      </vt:variant>
    </vt:vector>
  </HeadingPairs>
  <TitlesOfParts>
    <vt:vector size="78" baseType="lpstr">
      <vt:lpstr>Arial Unicode MS</vt:lpstr>
      <vt:lpstr>맑은 고딕</vt:lpstr>
      <vt:lpstr>Arabic Typesetting</vt:lpstr>
      <vt:lpstr>Arial</vt:lpstr>
      <vt:lpstr>Calibri</vt:lpstr>
      <vt:lpstr>FZShuTi</vt:lpstr>
      <vt:lpstr>Times New Roman</vt: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Frequency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Corder’s (1974) framework for describing errors is one more promising. Three types of errors were distinguished:</vt:lpstr>
      <vt:lpstr>Présentation PowerPoint</vt:lpstr>
      <vt:lpstr>Présentation PowerPoint</vt:lpstr>
      <vt:lpstr>Présentation PowerPoint</vt:lpstr>
      <vt:lpstr>Présentation PowerPoint</vt:lpstr>
      <vt:lpstr>Présentation PowerPoint</vt:lpstr>
      <vt:lpstr>3.5.1.Causes/ Sources of Psycholinguistic Errors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Weaknesses in methodological procedures.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Compte Microsoft</cp:lastModifiedBy>
  <cp:revision>106</cp:revision>
  <dcterms:created xsi:type="dcterms:W3CDTF">2020-01-20T05:08:25Z</dcterms:created>
  <dcterms:modified xsi:type="dcterms:W3CDTF">2024-05-04T17:23:25Z</dcterms:modified>
</cp:coreProperties>
</file>